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3" r:id="rId1"/>
    <p:sldMasterId id="2147483689" r:id="rId2"/>
  </p:sldMasterIdLst>
  <p:notesMasterIdLst>
    <p:notesMasterId r:id="rId14"/>
  </p:notesMasterIdLst>
  <p:handoutMasterIdLst>
    <p:handoutMasterId r:id="rId15"/>
  </p:handoutMasterIdLst>
  <p:sldIdLst>
    <p:sldId id="304" r:id="rId3"/>
    <p:sldId id="314" r:id="rId4"/>
    <p:sldId id="311" r:id="rId5"/>
    <p:sldId id="306" r:id="rId6"/>
    <p:sldId id="299" r:id="rId7"/>
    <p:sldId id="301" r:id="rId8"/>
    <p:sldId id="300" r:id="rId9"/>
    <p:sldId id="293" r:id="rId10"/>
    <p:sldId id="313" r:id="rId11"/>
    <p:sldId id="312" r:id="rId12"/>
    <p:sldId id="308" r:id="rId13"/>
  </p:sldIdLst>
  <p:sldSz cx="9144000" cy="6858000" type="screen4x3"/>
  <p:notesSz cx="6991350" cy="9282113"/>
  <p:embeddedFontLst>
    <p:embeddedFont>
      <p:font typeface="Century Gothic" pitchFamily="34" charset="0"/>
      <p:regular r:id="rId16"/>
      <p:bold r:id="rId17"/>
      <p:italic r:id="rId18"/>
      <p:boldItalic r:id="rId19"/>
    </p:embeddedFont>
    <p:embeddedFont>
      <p:font typeface="Tahoma" pitchFamily="34" charset="0"/>
      <p:regular r:id="rId20"/>
      <p:bold r:id="rId21"/>
    </p:embeddedFont>
    <p:embeddedFont>
      <p:font typeface="Webdings" pitchFamily="18" charset="2"/>
      <p:regular r:id="rId22"/>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00CC99"/>
    <a:srgbClr val="0099FF"/>
    <a:srgbClr val="99CCFF"/>
    <a:srgbClr val="6666FF"/>
    <a:srgbClr val="FFFF99"/>
    <a:srgbClr val="FFFF66"/>
    <a:srgbClr val="FFB66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4" d="100"/>
          <a:sy n="74" d="100"/>
        </p:scale>
        <p:origin x="-1356" y="-90"/>
      </p:cViewPr>
      <p:guideLst>
        <p:guide orient="horz" pos="158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handoutMaster" Target="handoutMasters/handoutMaster1.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 Id="rId22" Type="http://schemas.openxmlformats.org/officeDocument/2006/relationships/font" Target="fonts/font7.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4386" name="Rectangle 2"/>
          <p:cNvSpPr>
            <a:spLocks noGrp="1" noChangeArrowheads="1"/>
          </p:cNvSpPr>
          <p:nvPr>
            <p:ph type="hdr" sz="quarter"/>
          </p:nvPr>
        </p:nvSpPr>
        <p:spPr bwMode="auto">
          <a:xfrm>
            <a:off x="0" y="90488"/>
            <a:ext cx="784225" cy="274637"/>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spAutoFit/>
          </a:bodyPr>
          <a:lstStyle>
            <a:lvl1pPr algn="l" eaLnBrk="0" hangingPunct="0">
              <a:spcBef>
                <a:spcPct val="50000"/>
              </a:spcBef>
              <a:defRPr sz="1200" b="1">
                <a:solidFill>
                  <a:schemeClr val="accent2"/>
                </a:solidFill>
                <a:latin typeface="Arial" pitchFamily="34" charset="0"/>
              </a:defRPr>
            </a:lvl1pPr>
          </a:lstStyle>
          <a:p>
            <a:endParaRPr lang="en-US"/>
          </a:p>
        </p:txBody>
      </p:sp>
      <p:sp>
        <p:nvSpPr>
          <p:cNvPr id="144387" name="Rectangle 3"/>
          <p:cNvSpPr>
            <a:spLocks noGrp="1" noChangeArrowheads="1"/>
          </p:cNvSpPr>
          <p:nvPr>
            <p:ph type="dt" sz="quarter" idx="1"/>
          </p:nvPr>
        </p:nvSpPr>
        <p:spPr bwMode="auto">
          <a:xfrm>
            <a:off x="6056313" y="90488"/>
            <a:ext cx="954087" cy="274637"/>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spAutoFit/>
          </a:bodyPr>
          <a:lstStyle>
            <a:lvl1pPr algn="r" eaLnBrk="0" hangingPunct="0">
              <a:spcBef>
                <a:spcPct val="50000"/>
              </a:spcBef>
              <a:defRPr sz="1200" b="1">
                <a:solidFill>
                  <a:schemeClr val="accent2"/>
                </a:solidFill>
                <a:latin typeface="Arial" pitchFamily="34" charset="0"/>
              </a:defRPr>
            </a:lvl1pPr>
          </a:lstStyle>
          <a:p>
            <a:endParaRPr lang="en-US"/>
          </a:p>
        </p:txBody>
      </p:sp>
      <p:sp>
        <p:nvSpPr>
          <p:cNvPr id="144388" name="Rectangle 4"/>
          <p:cNvSpPr>
            <a:spLocks noGrp="1" noChangeArrowheads="1"/>
          </p:cNvSpPr>
          <p:nvPr>
            <p:ph type="ftr" sz="quarter" idx="2"/>
          </p:nvPr>
        </p:nvSpPr>
        <p:spPr bwMode="auto">
          <a:xfrm>
            <a:off x="0" y="9021763"/>
            <a:ext cx="717550" cy="274637"/>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spAutoFit/>
          </a:bodyPr>
          <a:lstStyle>
            <a:lvl1pPr algn="l" eaLnBrk="0" hangingPunct="0">
              <a:spcBef>
                <a:spcPct val="50000"/>
              </a:spcBef>
              <a:defRPr sz="1200" b="1">
                <a:solidFill>
                  <a:schemeClr val="accent2"/>
                </a:solidFill>
                <a:latin typeface="Arial" pitchFamily="34" charset="0"/>
              </a:defRPr>
            </a:lvl1pPr>
          </a:lstStyle>
          <a:p>
            <a:endParaRPr lang="en-US"/>
          </a:p>
        </p:txBody>
      </p:sp>
      <p:sp>
        <p:nvSpPr>
          <p:cNvPr id="144389" name="Rectangle 5"/>
          <p:cNvSpPr>
            <a:spLocks noGrp="1" noChangeArrowheads="1"/>
          </p:cNvSpPr>
          <p:nvPr>
            <p:ph type="sldNum" sz="quarter" idx="3"/>
          </p:nvPr>
        </p:nvSpPr>
        <p:spPr bwMode="auto">
          <a:xfrm>
            <a:off x="6640513" y="9021763"/>
            <a:ext cx="369887" cy="274637"/>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spAutoFit/>
          </a:bodyPr>
          <a:lstStyle>
            <a:lvl1pPr algn="r" eaLnBrk="0" hangingPunct="0">
              <a:spcBef>
                <a:spcPct val="50000"/>
              </a:spcBef>
              <a:defRPr sz="1200" b="1">
                <a:solidFill>
                  <a:schemeClr val="accent2"/>
                </a:solidFill>
                <a:latin typeface="Arial" pitchFamily="34" charset="0"/>
              </a:defRPr>
            </a:lvl1pPr>
          </a:lstStyle>
          <a:p>
            <a:fld id="{4071B91C-33CF-401F-88AD-C4985CD3DA75}"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eaLnBrk="0" hangingPunct="0">
              <a:defRPr sz="1200">
                <a:latin typeface="Arial" pitchFamily="34" charset="0"/>
              </a:defRPr>
            </a:lvl1pPr>
          </a:lstStyle>
          <a:p>
            <a:endParaRPr lang="en-US"/>
          </a:p>
        </p:txBody>
      </p:sp>
      <p:sp>
        <p:nvSpPr>
          <p:cNvPr id="3075"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a:latin typeface="Arial" pitchFamily="34" charset="0"/>
              </a:defRPr>
            </a:lvl1pPr>
          </a:lstStyle>
          <a:p>
            <a:endParaRPr lang="en-US"/>
          </a:p>
        </p:txBody>
      </p:sp>
      <p:sp>
        <p:nvSpPr>
          <p:cNvPr id="14340"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eaLnBrk="0" hangingPunct="0">
              <a:defRPr sz="1200">
                <a:latin typeface="Arial" pitchFamily="34" charset="0"/>
              </a:defRPr>
            </a:lvl1pPr>
          </a:lstStyle>
          <a:p>
            <a:endParaRPr lang="en-US"/>
          </a:p>
        </p:txBody>
      </p:sp>
      <p:sp>
        <p:nvSpPr>
          <p:cNvPr id="3079"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a:latin typeface="Arial" pitchFamily="34" charset="0"/>
              </a:defRPr>
            </a:lvl1pPr>
          </a:lstStyle>
          <a:p>
            <a:fld id="{7DBC825C-05EA-455A-BD0C-3A81CD91EEAE}"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960147" y="8816396"/>
            <a:ext cx="3029585" cy="464106"/>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99135" y="4409004"/>
            <a:ext cx="5593080" cy="4176951"/>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556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556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eB-WO-IN-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556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556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eB-WO-IN-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462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54630" name="Rectangle 6"/>
          <p:cNvSpPr>
            <a:spLocks noGrp="1" noChangeArrowheads="1"/>
          </p:cNvSpPr>
          <p:nvPr>
            <p:ph type="ftr" sz="quarter" idx="3"/>
          </p:nvPr>
        </p:nvSpPr>
        <p:spPr bwMode="auto">
          <a:xfrm>
            <a:off x="7761288" y="6627813"/>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smtClean="0">
                <a:latin typeface="Arial" pitchFamily="34" charset="0"/>
              </a:defRPr>
            </a:lvl1pPr>
          </a:lstStyle>
          <a:p>
            <a:pPr>
              <a:defRPr/>
            </a:pPr>
            <a:r>
              <a:rPr lang="en-US"/>
              <a:t>eB-WO-IN-</a:t>
            </a:r>
          </a:p>
        </p:txBody>
      </p:sp>
    </p:spTree>
  </p:cSld>
  <p:clrMap bg1="lt1" tx1="dk1" bg2="lt2" tx2="dk2" accent1="accent1" accent2="accent2" accent3="accent3" accent4="accent4" accent5="accent5" accent6="accent6" hlink="hlink" folHlink="folHlink"/>
  <p:sldLayoutIdLst>
    <p:sldLayoutId id="2147483688"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eB-WO-IN-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5"/>
          <p:cNvSpPr>
            <a:spLocks noGrp="1" noChangeArrowheads="1"/>
          </p:cNvSpPr>
          <p:nvPr>
            <p:ph type="title"/>
          </p:nvPr>
        </p:nvSpPr>
        <p:spPr/>
        <p:txBody>
          <a:bodyPr/>
          <a:lstStyle/>
          <a:p>
            <a:pPr eaLnBrk="1" hangingPunct="1"/>
            <a:r>
              <a:rPr lang="en-US" dirty="0" smtClean="0"/>
              <a:t>Work Orders</a:t>
            </a:r>
          </a:p>
        </p:txBody>
      </p:sp>
      <p:sp>
        <p:nvSpPr>
          <p:cNvPr id="4098" name="Rectangle 3"/>
          <p:cNvSpPr>
            <a:spLocks noGrp="1" noChangeArrowheads="1"/>
          </p:cNvSpPr>
          <p:nvPr>
            <p:ph type="body" sz="quarter" idx="10"/>
          </p:nvPr>
        </p:nvSpPr>
        <p:spPr/>
        <p:txBody>
          <a:bodyPr/>
          <a:lstStyle/>
          <a:p>
            <a:pPr eaLnBrk="1" hangingPunct="1"/>
            <a:r>
              <a:rPr lang="en-US" sz="2000" dirty="0" smtClean="0"/>
              <a:t>QAD Enterprise Applications</a:t>
            </a:r>
          </a:p>
        </p:txBody>
      </p:sp>
      <p:sp>
        <p:nvSpPr>
          <p:cNvPr id="5" name="Text Placeholder 4"/>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4"/>
          <p:cNvSpPr>
            <a:spLocks noGrp="1" noChangeArrowheads="1"/>
          </p:cNvSpPr>
          <p:nvPr>
            <p:ph type="title"/>
          </p:nvPr>
        </p:nvSpPr>
        <p:spPr/>
        <p:txBody>
          <a:bodyPr/>
          <a:lstStyle/>
          <a:p>
            <a:pPr eaLnBrk="1" hangingPunct="1"/>
            <a:r>
              <a:rPr lang="en-US" smtClean="0">
                <a:latin typeface="+mj-lt"/>
              </a:rPr>
              <a:t>Related Courses</a:t>
            </a:r>
          </a:p>
        </p:txBody>
      </p:sp>
      <p:sp>
        <p:nvSpPr>
          <p:cNvPr id="12290" name="Footer Placeholder 2"/>
          <p:cNvSpPr>
            <a:spLocks noGrp="1"/>
          </p:cNvSpPr>
          <p:nvPr>
            <p:ph type="ftr" sz="quarter" idx="10"/>
          </p:nvPr>
        </p:nvSpPr>
        <p:spPr>
          <a:noFill/>
        </p:spPr>
        <p:txBody>
          <a:bodyPr/>
          <a:lstStyle/>
          <a:p>
            <a:pPr defTabSz="865188"/>
            <a:r>
              <a:rPr lang="en-US"/>
              <a:t>eB-WO-IN-100</a:t>
            </a:r>
          </a:p>
        </p:txBody>
      </p:sp>
      <p:sp>
        <p:nvSpPr>
          <p:cNvPr id="178201" name="Rectangle 25" descr="Small grid"/>
          <p:cNvSpPr>
            <a:spLocks noChangeArrowheads="1"/>
          </p:cNvSpPr>
          <p:nvPr/>
        </p:nvSpPr>
        <p:spPr bwMode="auto">
          <a:xfrm>
            <a:off x="371475" y="5293393"/>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defTabSz="977900" eaLnBrk="0" hangingPunct="0"/>
            <a:endParaRPr lang="en-US" sz="1600" b="1">
              <a:latin typeface="+mj-lt"/>
            </a:endParaRPr>
          </a:p>
        </p:txBody>
      </p:sp>
      <p:sp>
        <p:nvSpPr>
          <p:cNvPr id="12293" name="Rectangle 26"/>
          <p:cNvSpPr>
            <a:spLocks noChangeArrowheads="1"/>
          </p:cNvSpPr>
          <p:nvPr/>
        </p:nvSpPr>
        <p:spPr bwMode="auto">
          <a:xfrm>
            <a:off x="922338" y="5253705"/>
            <a:ext cx="1516762" cy="584775"/>
          </a:xfrm>
          <a:prstGeom prst="rect">
            <a:avLst/>
          </a:prstGeom>
          <a:noFill/>
          <a:ln w="38100">
            <a:noFill/>
            <a:miter lim="800000"/>
            <a:headEnd/>
            <a:tailEnd/>
          </a:ln>
        </p:spPr>
        <p:txBody>
          <a:bodyPr wrap="none" anchor="ctr">
            <a:spAutoFit/>
          </a:bodyPr>
          <a:lstStyle/>
          <a:p>
            <a:pPr algn="l" eaLnBrk="0" hangingPunct="0"/>
            <a:r>
              <a:rPr lang="en-US" sz="1600" b="1">
                <a:solidFill>
                  <a:schemeClr val="hlink"/>
                </a:solidFill>
                <a:latin typeface="+mj-lt"/>
              </a:rPr>
              <a:t>= Prerequisite</a:t>
            </a:r>
          </a:p>
          <a:p>
            <a:pPr algn="l" eaLnBrk="0" hangingPunct="0"/>
            <a:r>
              <a:rPr lang="en-US" sz="1600" b="1">
                <a:solidFill>
                  <a:schemeClr val="hlink"/>
                </a:solidFill>
                <a:latin typeface="+mj-lt"/>
              </a:rPr>
              <a:t> Courses</a:t>
            </a:r>
            <a:endParaRPr lang="en-US" sz="3400" b="1">
              <a:solidFill>
                <a:schemeClr val="hlink"/>
              </a:solidFill>
              <a:latin typeface="+mj-lt"/>
            </a:endParaRPr>
          </a:p>
        </p:txBody>
      </p:sp>
      <p:sp>
        <p:nvSpPr>
          <p:cNvPr id="178203" name="Rectangle 27"/>
          <p:cNvSpPr>
            <a:spLocks noChangeArrowheads="1"/>
          </p:cNvSpPr>
          <p:nvPr/>
        </p:nvSpPr>
        <p:spPr bwMode="auto">
          <a:xfrm>
            <a:off x="2962275" y="2632743"/>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defTabSz="977900" eaLnBrk="0" hangingPunct="0">
              <a:defRPr/>
            </a:pPr>
            <a:r>
              <a:rPr lang="en-US" sz="1800" b="1">
                <a:latin typeface="+mj-lt"/>
              </a:rPr>
              <a:t>Work Order</a:t>
            </a:r>
          </a:p>
        </p:txBody>
      </p:sp>
      <p:sp>
        <p:nvSpPr>
          <p:cNvPr id="178204" name="Rectangle 28"/>
          <p:cNvSpPr>
            <a:spLocks noChangeArrowheads="1"/>
          </p:cNvSpPr>
          <p:nvPr/>
        </p:nvSpPr>
        <p:spPr bwMode="auto">
          <a:xfrm>
            <a:off x="6772275" y="412975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Shop Floor Control</a:t>
            </a:r>
          </a:p>
        </p:txBody>
      </p:sp>
      <p:sp>
        <p:nvSpPr>
          <p:cNvPr id="178205" name="Rectangle 29"/>
          <p:cNvSpPr>
            <a:spLocks noChangeArrowheads="1"/>
          </p:cNvSpPr>
          <p:nvPr/>
        </p:nvSpPr>
        <p:spPr bwMode="auto">
          <a:xfrm>
            <a:off x="6772275" y="319630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Advanced Repetitive</a:t>
            </a:r>
          </a:p>
        </p:txBody>
      </p:sp>
      <p:sp>
        <p:nvSpPr>
          <p:cNvPr id="178206" name="Rectangle 30"/>
          <p:cNvSpPr>
            <a:spLocks noChangeArrowheads="1"/>
          </p:cNvSpPr>
          <p:nvPr/>
        </p:nvSpPr>
        <p:spPr bwMode="auto">
          <a:xfrm>
            <a:off x="6772275" y="226285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Compliance</a:t>
            </a:r>
          </a:p>
        </p:txBody>
      </p:sp>
      <p:cxnSp>
        <p:nvCxnSpPr>
          <p:cNvPr id="12298" name="AutoShape 32"/>
          <p:cNvCxnSpPr>
            <a:cxnSpLocks noChangeShapeType="1"/>
            <a:stCxn id="178203" idx="3"/>
            <a:endCxn id="178206" idx="1"/>
          </p:cNvCxnSpPr>
          <p:nvPr/>
        </p:nvCxnSpPr>
        <p:spPr bwMode="auto">
          <a:xfrm flipV="1">
            <a:off x="6135688" y="2643855"/>
            <a:ext cx="636587" cy="446088"/>
          </a:xfrm>
          <a:prstGeom prst="bentConnector3">
            <a:avLst>
              <a:gd name="adj1" fmla="val 49875"/>
            </a:avLst>
          </a:prstGeom>
          <a:noFill/>
          <a:ln w="38100">
            <a:solidFill>
              <a:schemeClr val="tx1"/>
            </a:solidFill>
            <a:miter lim="800000"/>
            <a:headEnd/>
            <a:tailEnd type="triangle" w="med" len="med"/>
          </a:ln>
        </p:spPr>
      </p:cxnSp>
      <p:cxnSp>
        <p:nvCxnSpPr>
          <p:cNvPr id="12299" name="AutoShape 33"/>
          <p:cNvCxnSpPr>
            <a:cxnSpLocks noChangeShapeType="1"/>
            <a:stCxn id="178203" idx="3"/>
            <a:endCxn id="178205" idx="1"/>
          </p:cNvCxnSpPr>
          <p:nvPr/>
        </p:nvCxnSpPr>
        <p:spPr bwMode="auto">
          <a:xfrm>
            <a:off x="6135688" y="3089943"/>
            <a:ext cx="636587" cy="487362"/>
          </a:xfrm>
          <a:prstGeom prst="bentConnector3">
            <a:avLst>
              <a:gd name="adj1" fmla="val 49875"/>
            </a:avLst>
          </a:prstGeom>
          <a:noFill/>
          <a:ln w="38100">
            <a:solidFill>
              <a:schemeClr val="tx1"/>
            </a:solidFill>
            <a:miter lim="800000"/>
            <a:headEnd/>
            <a:tailEnd type="triangle" w="med" len="med"/>
          </a:ln>
        </p:spPr>
      </p:cxnSp>
      <p:cxnSp>
        <p:nvCxnSpPr>
          <p:cNvPr id="12300" name="AutoShape 34"/>
          <p:cNvCxnSpPr>
            <a:cxnSpLocks noChangeShapeType="1"/>
            <a:stCxn id="178203" idx="3"/>
            <a:endCxn id="178204" idx="1"/>
          </p:cNvCxnSpPr>
          <p:nvPr/>
        </p:nvCxnSpPr>
        <p:spPr bwMode="auto">
          <a:xfrm>
            <a:off x="6135688" y="3089943"/>
            <a:ext cx="636587" cy="1420812"/>
          </a:xfrm>
          <a:prstGeom prst="bentConnector3">
            <a:avLst>
              <a:gd name="adj1" fmla="val 49875"/>
            </a:avLst>
          </a:prstGeom>
          <a:noFill/>
          <a:ln w="38100">
            <a:solidFill>
              <a:schemeClr val="tx1"/>
            </a:solidFill>
            <a:miter lim="800000"/>
            <a:headEnd/>
            <a:tailEnd type="triangle" w="med" len="med"/>
          </a:ln>
        </p:spPr>
      </p:cxnSp>
      <p:sp>
        <p:nvSpPr>
          <p:cNvPr id="178212" name="Rectangle 36" descr="Small grid"/>
          <p:cNvSpPr>
            <a:spLocks noChangeArrowheads="1"/>
          </p:cNvSpPr>
          <p:nvPr/>
        </p:nvSpPr>
        <p:spPr bwMode="auto">
          <a:xfrm>
            <a:off x="371475" y="1372268"/>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MRP/CRP</a:t>
            </a:r>
          </a:p>
        </p:txBody>
      </p:sp>
      <p:sp>
        <p:nvSpPr>
          <p:cNvPr id="178213" name="Rectangle 37" descr="Small grid"/>
          <p:cNvSpPr>
            <a:spLocks noChangeArrowheads="1"/>
          </p:cNvSpPr>
          <p:nvPr/>
        </p:nvSpPr>
        <p:spPr bwMode="auto">
          <a:xfrm>
            <a:off x="371475" y="2323180"/>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sz="1600" b="1">
                <a:latin typeface="+mj-lt"/>
              </a:rPr>
              <a:t>Work Centers  &amp; Routings</a:t>
            </a:r>
          </a:p>
        </p:txBody>
      </p:sp>
      <p:sp>
        <p:nvSpPr>
          <p:cNvPr id="178214" name="Rectangle 38" descr="Small grid"/>
          <p:cNvSpPr>
            <a:spLocks noChangeArrowheads="1"/>
          </p:cNvSpPr>
          <p:nvPr/>
        </p:nvSpPr>
        <p:spPr bwMode="auto">
          <a:xfrm>
            <a:off x="371475" y="3253455"/>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Initial Setup</a:t>
            </a:r>
          </a:p>
        </p:txBody>
      </p:sp>
      <p:sp>
        <p:nvSpPr>
          <p:cNvPr id="178215" name="Rectangle 39" descr="Small grid"/>
          <p:cNvSpPr>
            <a:spLocks noChangeArrowheads="1"/>
          </p:cNvSpPr>
          <p:nvPr/>
        </p:nvSpPr>
        <p:spPr bwMode="auto">
          <a:xfrm>
            <a:off x="371475" y="4191668"/>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Product Structures &amp; Formulas</a:t>
            </a:r>
          </a:p>
        </p:txBody>
      </p:sp>
      <p:cxnSp>
        <p:nvCxnSpPr>
          <p:cNvPr id="12305" name="AutoShape 40"/>
          <p:cNvCxnSpPr>
            <a:cxnSpLocks noChangeShapeType="1"/>
            <a:stCxn id="178215" idx="3"/>
            <a:endCxn id="178203" idx="1"/>
          </p:cNvCxnSpPr>
          <p:nvPr/>
        </p:nvCxnSpPr>
        <p:spPr bwMode="auto">
          <a:xfrm flipV="1">
            <a:off x="2428875" y="3089943"/>
            <a:ext cx="533400" cy="1482725"/>
          </a:xfrm>
          <a:prstGeom prst="bentConnector3">
            <a:avLst>
              <a:gd name="adj1" fmla="val 50000"/>
            </a:avLst>
          </a:prstGeom>
          <a:noFill/>
          <a:ln w="38100">
            <a:solidFill>
              <a:schemeClr val="tx1"/>
            </a:solidFill>
            <a:miter lim="800000"/>
            <a:headEnd/>
            <a:tailEnd type="triangle" w="med" len="med"/>
          </a:ln>
        </p:spPr>
      </p:cxnSp>
      <p:cxnSp>
        <p:nvCxnSpPr>
          <p:cNvPr id="12306" name="AutoShape 41"/>
          <p:cNvCxnSpPr>
            <a:cxnSpLocks noChangeShapeType="1"/>
            <a:stCxn id="178214" idx="3"/>
            <a:endCxn id="178203" idx="1"/>
          </p:cNvCxnSpPr>
          <p:nvPr/>
        </p:nvCxnSpPr>
        <p:spPr bwMode="auto">
          <a:xfrm flipV="1">
            <a:off x="2428875" y="3089943"/>
            <a:ext cx="533400" cy="544512"/>
          </a:xfrm>
          <a:prstGeom prst="bentConnector3">
            <a:avLst>
              <a:gd name="adj1" fmla="val 50000"/>
            </a:avLst>
          </a:prstGeom>
          <a:noFill/>
          <a:ln w="38100">
            <a:solidFill>
              <a:schemeClr val="tx1"/>
            </a:solidFill>
            <a:miter lim="800000"/>
            <a:headEnd/>
            <a:tailEnd type="triangle" w="med" len="med"/>
          </a:ln>
        </p:spPr>
      </p:cxnSp>
      <p:cxnSp>
        <p:nvCxnSpPr>
          <p:cNvPr id="12307" name="AutoShape 42"/>
          <p:cNvCxnSpPr>
            <a:cxnSpLocks noChangeShapeType="1"/>
            <a:stCxn id="178213" idx="3"/>
            <a:endCxn id="178203" idx="1"/>
          </p:cNvCxnSpPr>
          <p:nvPr/>
        </p:nvCxnSpPr>
        <p:spPr bwMode="auto">
          <a:xfrm>
            <a:off x="2428875" y="2704180"/>
            <a:ext cx="533400" cy="385763"/>
          </a:xfrm>
          <a:prstGeom prst="bentConnector3">
            <a:avLst>
              <a:gd name="adj1" fmla="val 50000"/>
            </a:avLst>
          </a:prstGeom>
          <a:noFill/>
          <a:ln w="38100">
            <a:solidFill>
              <a:schemeClr val="tx1"/>
            </a:solidFill>
            <a:miter lim="800000"/>
            <a:headEnd/>
            <a:tailEnd type="triangle" w="med" len="med"/>
          </a:ln>
        </p:spPr>
      </p:cxnSp>
      <p:cxnSp>
        <p:nvCxnSpPr>
          <p:cNvPr id="12308" name="AutoShape 43"/>
          <p:cNvCxnSpPr>
            <a:cxnSpLocks noChangeShapeType="1"/>
            <a:stCxn id="178212" idx="3"/>
            <a:endCxn id="178203" idx="1"/>
          </p:cNvCxnSpPr>
          <p:nvPr/>
        </p:nvCxnSpPr>
        <p:spPr bwMode="auto">
          <a:xfrm>
            <a:off x="2428875" y="1753268"/>
            <a:ext cx="533400" cy="1336675"/>
          </a:xfrm>
          <a:prstGeom prst="bentConnector3">
            <a:avLst>
              <a:gd name="adj1" fmla="val 50000"/>
            </a:avLst>
          </a:prstGeom>
          <a:noFill/>
          <a:ln w="38100">
            <a:solidFill>
              <a:schemeClr val="tx1"/>
            </a:solidFill>
            <a:miter lim="800000"/>
            <a:headEnd/>
            <a:tailEnd type="triangle" w="med" len="med"/>
          </a:ln>
        </p:spPr>
      </p:cxnSp>
      <p:sp>
        <p:nvSpPr>
          <p:cNvPr id="178220" name="Rectangle 44"/>
          <p:cNvSpPr>
            <a:spLocks noChangeArrowheads="1"/>
          </p:cNvSpPr>
          <p:nvPr/>
        </p:nvSpPr>
        <p:spPr bwMode="auto">
          <a:xfrm>
            <a:off x="6772275" y="1324643"/>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Flow Production</a:t>
            </a:r>
          </a:p>
        </p:txBody>
      </p:sp>
      <p:cxnSp>
        <p:nvCxnSpPr>
          <p:cNvPr id="12310" name="AutoShape 45"/>
          <p:cNvCxnSpPr>
            <a:cxnSpLocks noChangeShapeType="1"/>
            <a:stCxn id="178203" idx="3"/>
            <a:endCxn id="178220" idx="1"/>
          </p:cNvCxnSpPr>
          <p:nvPr/>
        </p:nvCxnSpPr>
        <p:spPr bwMode="auto">
          <a:xfrm flipV="1">
            <a:off x="6135688" y="1705643"/>
            <a:ext cx="636587" cy="1384300"/>
          </a:xfrm>
          <a:prstGeom prst="bentConnector3">
            <a:avLst>
              <a:gd name="adj1" fmla="val 49875"/>
            </a:avLst>
          </a:prstGeom>
          <a:noFill/>
          <a:ln w="38100">
            <a:solidFill>
              <a:schemeClr val="tx1"/>
            </a:solidFill>
            <a:miter lim="800000"/>
            <a:headEnd/>
            <a:tailEnd type="triangle" w="med" len="med"/>
          </a:ln>
        </p:spPr>
      </p:cxn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idx="1"/>
          </p:nvPr>
        </p:nvSpPr>
        <p:spPr/>
        <p:txBody>
          <a:bodyPr/>
          <a:lstStyle/>
          <a:p>
            <a:pPr eaLnBrk="1" hangingPunct="1">
              <a:buSzPct val="125000"/>
              <a:buFont typeface="Wingdings" pitchFamily="2" charset="2"/>
              <a:buChar char="ü"/>
            </a:pPr>
            <a:r>
              <a:rPr lang="en-US" b="1" smtClean="0"/>
              <a:t>Introduction to Work Orders</a:t>
            </a:r>
          </a:p>
          <a:p>
            <a:pPr eaLnBrk="1" hangingPunct="1"/>
            <a:r>
              <a:rPr lang="en-US" smtClean="0"/>
              <a:t>Business Considerations</a:t>
            </a:r>
          </a:p>
          <a:p>
            <a:pPr eaLnBrk="1" hangingPunct="1"/>
            <a:r>
              <a:rPr lang="en-US" smtClean="0"/>
              <a:t>Work Order Control Set Up</a:t>
            </a:r>
          </a:p>
          <a:p>
            <a:pPr eaLnBrk="1" hangingPunct="1"/>
            <a:r>
              <a:rPr lang="en-US" smtClean="0"/>
              <a:t>Process Work Orders</a:t>
            </a:r>
          </a:p>
        </p:txBody>
      </p:sp>
      <p:sp>
        <p:nvSpPr>
          <p:cNvPr id="13315" name="Rectangle 14"/>
          <p:cNvSpPr>
            <a:spLocks noGrp="1" noChangeArrowheads="1"/>
          </p:cNvSpPr>
          <p:nvPr>
            <p:ph type="title"/>
          </p:nvPr>
        </p:nvSpPr>
        <p:spPr/>
        <p:txBody>
          <a:bodyPr/>
          <a:lstStyle/>
          <a:p>
            <a:pPr eaLnBrk="1" hangingPunct="1"/>
            <a:r>
              <a:rPr lang="en-US" smtClean="0"/>
              <a:t>Course Overview</a:t>
            </a:r>
          </a:p>
        </p:txBody>
      </p:sp>
      <p:sp>
        <p:nvSpPr>
          <p:cNvPr id="13314" name="Footer Placeholder 3"/>
          <p:cNvSpPr>
            <a:spLocks noGrp="1"/>
          </p:cNvSpPr>
          <p:nvPr>
            <p:ph type="ftr" sz="quarter" idx="10"/>
          </p:nvPr>
        </p:nvSpPr>
        <p:spPr>
          <a:noFill/>
        </p:spPr>
        <p:txBody>
          <a:bodyPr/>
          <a:lstStyle/>
          <a:p>
            <a:pPr defTabSz="865188"/>
            <a:r>
              <a:rPr lang="en-US"/>
              <a:t>eB-WO-IN-110</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61"/>
          <p:cNvSpPr>
            <a:spLocks noGrp="1" noChangeArrowheads="1"/>
          </p:cNvSpPr>
          <p:nvPr>
            <p:ph type="title"/>
          </p:nvPr>
        </p:nvSpPr>
        <p:spPr/>
        <p:txBody>
          <a:bodyPr/>
          <a:lstStyle/>
          <a:p>
            <a:pPr eaLnBrk="1" hangingPunct="1"/>
            <a:r>
              <a:rPr lang="en-US" dirty="0" smtClean="0">
                <a:latin typeface="+mj-lt"/>
              </a:rPr>
              <a:t>Facilities</a:t>
            </a:r>
          </a:p>
        </p:txBody>
      </p:sp>
      <p:sp>
        <p:nvSpPr>
          <p:cNvPr id="6146" name="Footer Placeholder 3"/>
          <p:cNvSpPr>
            <a:spLocks noGrp="1"/>
          </p:cNvSpPr>
          <p:nvPr>
            <p:ph type="ftr" sz="quarter" idx="10"/>
          </p:nvPr>
        </p:nvSpPr>
        <p:spPr>
          <a:noFill/>
        </p:spPr>
        <p:txBody>
          <a:bodyPr/>
          <a:lstStyle/>
          <a:p>
            <a:pPr defTabSz="865188"/>
            <a:r>
              <a:rPr lang="en-US">
                <a:latin typeface="+mj-lt"/>
              </a:rPr>
              <a:t>eB-WO-IN-030</a:t>
            </a:r>
          </a:p>
        </p:txBody>
      </p:sp>
      <p:grpSp>
        <p:nvGrpSpPr>
          <p:cNvPr id="6147" name="Group 2"/>
          <p:cNvGrpSpPr>
            <a:grpSpLocks/>
          </p:cNvGrpSpPr>
          <p:nvPr/>
        </p:nvGrpSpPr>
        <p:grpSpPr bwMode="auto">
          <a:xfrm>
            <a:off x="542925" y="1087600"/>
            <a:ext cx="7564438" cy="4735513"/>
            <a:chOff x="254" y="729"/>
            <a:chExt cx="5086" cy="3223"/>
          </a:xfrm>
        </p:grpSpPr>
        <p:grpSp>
          <p:nvGrpSpPr>
            <p:cNvPr id="6149" name="Group 3"/>
            <p:cNvGrpSpPr>
              <a:grpSpLocks/>
            </p:cNvGrpSpPr>
            <p:nvPr/>
          </p:nvGrpSpPr>
          <p:grpSpPr bwMode="auto">
            <a:xfrm>
              <a:off x="254" y="729"/>
              <a:ext cx="1291" cy="1014"/>
              <a:chOff x="254" y="912"/>
              <a:chExt cx="1291" cy="1014"/>
            </a:xfrm>
          </p:grpSpPr>
          <p:pic>
            <p:nvPicPr>
              <p:cNvPr id="6205"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6206" name="Text Box 5"/>
              <p:cNvSpPr txBox="1">
                <a:spLocks noChangeArrowheads="1"/>
              </p:cNvSpPr>
              <p:nvPr/>
            </p:nvSpPr>
            <p:spPr bwMode="auto">
              <a:xfrm>
                <a:off x="254" y="1676"/>
                <a:ext cx="1291" cy="250"/>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6150" name="Group 6"/>
            <p:cNvGrpSpPr>
              <a:grpSpLocks/>
            </p:cNvGrpSpPr>
            <p:nvPr/>
          </p:nvGrpSpPr>
          <p:grpSpPr bwMode="auto">
            <a:xfrm>
              <a:off x="2387" y="767"/>
              <a:ext cx="979" cy="977"/>
              <a:chOff x="2387" y="950"/>
              <a:chExt cx="979" cy="977"/>
            </a:xfrm>
          </p:grpSpPr>
          <p:pic>
            <p:nvPicPr>
              <p:cNvPr id="6203"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6204" name="Text Box 8"/>
              <p:cNvSpPr txBox="1">
                <a:spLocks noChangeArrowheads="1"/>
              </p:cNvSpPr>
              <p:nvPr/>
            </p:nvSpPr>
            <p:spPr bwMode="auto">
              <a:xfrm>
                <a:off x="2387" y="1676"/>
                <a:ext cx="979" cy="251"/>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6151"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400" b="1">
                  <a:solidFill>
                    <a:srgbClr val="FF3300"/>
                  </a:solidFill>
                  <a:latin typeface="+mj-lt"/>
                </a:rPr>
                <a:t>EXIT</a:t>
              </a:r>
            </a:p>
          </p:txBody>
        </p:sp>
        <p:grpSp>
          <p:nvGrpSpPr>
            <p:cNvPr id="6152" name="Group 10"/>
            <p:cNvGrpSpPr>
              <a:grpSpLocks/>
            </p:cNvGrpSpPr>
            <p:nvPr/>
          </p:nvGrpSpPr>
          <p:grpSpPr bwMode="auto">
            <a:xfrm>
              <a:off x="463" y="1872"/>
              <a:ext cx="870" cy="926"/>
              <a:chOff x="463" y="1872"/>
              <a:chExt cx="870" cy="926"/>
            </a:xfrm>
          </p:grpSpPr>
          <p:sp>
            <p:nvSpPr>
              <p:cNvPr id="6196" name="Text Box 11"/>
              <p:cNvSpPr txBox="1">
                <a:spLocks noChangeArrowheads="1"/>
              </p:cNvSpPr>
              <p:nvPr/>
            </p:nvSpPr>
            <p:spPr bwMode="auto">
              <a:xfrm>
                <a:off x="463" y="2548"/>
                <a:ext cx="870" cy="250"/>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6197" name="Group 12"/>
              <p:cNvGrpSpPr>
                <a:grpSpLocks/>
              </p:cNvGrpSpPr>
              <p:nvPr/>
            </p:nvGrpSpPr>
            <p:grpSpPr bwMode="auto">
              <a:xfrm>
                <a:off x="567" y="1872"/>
                <a:ext cx="681" cy="679"/>
                <a:chOff x="567" y="1891"/>
                <a:chExt cx="681" cy="679"/>
              </a:xfrm>
            </p:grpSpPr>
            <p:sp>
              <p:nvSpPr>
                <p:cNvPr id="6198"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99" name="Group 14"/>
                <p:cNvGrpSpPr>
                  <a:grpSpLocks/>
                </p:cNvGrpSpPr>
                <p:nvPr/>
              </p:nvGrpSpPr>
              <p:grpSpPr bwMode="auto">
                <a:xfrm>
                  <a:off x="658" y="2064"/>
                  <a:ext cx="494" cy="366"/>
                  <a:chOff x="1581" y="2706"/>
                  <a:chExt cx="494" cy="366"/>
                </a:xfrm>
              </p:grpSpPr>
              <p:sp>
                <p:nvSpPr>
                  <p:cNvPr id="6200"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6201"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6202" name="Freeform 17"/>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6153" name="Group 18"/>
            <p:cNvGrpSpPr>
              <a:grpSpLocks/>
            </p:cNvGrpSpPr>
            <p:nvPr/>
          </p:nvGrpSpPr>
          <p:grpSpPr bwMode="auto">
            <a:xfrm>
              <a:off x="2535" y="1872"/>
              <a:ext cx="681" cy="925"/>
              <a:chOff x="2535" y="1872"/>
              <a:chExt cx="681" cy="925"/>
            </a:xfrm>
          </p:grpSpPr>
          <p:sp>
            <p:nvSpPr>
              <p:cNvPr id="6188" name="Text Box 19"/>
              <p:cNvSpPr txBox="1">
                <a:spLocks noChangeArrowheads="1"/>
              </p:cNvSpPr>
              <p:nvPr/>
            </p:nvSpPr>
            <p:spPr bwMode="auto">
              <a:xfrm>
                <a:off x="2565" y="2546"/>
                <a:ext cx="624" cy="25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6189" name="Group 20"/>
              <p:cNvGrpSpPr>
                <a:grpSpLocks/>
              </p:cNvGrpSpPr>
              <p:nvPr/>
            </p:nvGrpSpPr>
            <p:grpSpPr bwMode="auto">
              <a:xfrm>
                <a:off x="2535" y="1872"/>
                <a:ext cx="681" cy="679"/>
                <a:chOff x="2535" y="1872"/>
                <a:chExt cx="681" cy="679"/>
              </a:xfrm>
            </p:grpSpPr>
            <p:sp>
              <p:nvSpPr>
                <p:cNvPr id="6190"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91" name="Group 22"/>
                <p:cNvGrpSpPr>
                  <a:grpSpLocks/>
                </p:cNvGrpSpPr>
                <p:nvPr/>
              </p:nvGrpSpPr>
              <p:grpSpPr bwMode="auto">
                <a:xfrm>
                  <a:off x="2615" y="2064"/>
                  <a:ext cx="505" cy="295"/>
                  <a:chOff x="2643" y="2080"/>
                  <a:chExt cx="505" cy="295"/>
                </a:xfrm>
              </p:grpSpPr>
              <p:sp>
                <p:nvSpPr>
                  <p:cNvPr id="6192" name="Freeform 23"/>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6193" name="Group 24"/>
                  <p:cNvGrpSpPr>
                    <a:grpSpLocks/>
                  </p:cNvGrpSpPr>
                  <p:nvPr/>
                </p:nvGrpSpPr>
                <p:grpSpPr bwMode="auto">
                  <a:xfrm>
                    <a:off x="2754" y="2080"/>
                    <a:ext cx="373" cy="234"/>
                    <a:chOff x="2754" y="2080"/>
                    <a:chExt cx="373" cy="234"/>
                  </a:xfrm>
                </p:grpSpPr>
                <p:sp>
                  <p:nvSpPr>
                    <p:cNvPr id="6194" name="Freeform 25"/>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6195" name="Freeform 26"/>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6154" name="Group 27"/>
            <p:cNvGrpSpPr>
              <a:grpSpLocks/>
            </p:cNvGrpSpPr>
            <p:nvPr/>
          </p:nvGrpSpPr>
          <p:grpSpPr bwMode="auto">
            <a:xfrm>
              <a:off x="4360" y="768"/>
              <a:ext cx="980" cy="975"/>
              <a:chOff x="4360" y="768"/>
              <a:chExt cx="980" cy="975"/>
            </a:xfrm>
          </p:grpSpPr>
          <p:sp>
            <p:nvSpPr>
              <p:cNvPr id="6184" name="Text Box 28"/>
              <p:cNvSpPr txBox="1">
                <a:spLocks noChangeArrowheads="1"/>
              </p:cNvSpPr>
              <p:nvPr/>
            </p:nvSpPr>
            <p:spPr bwMode="auto">
              <a:xfrm>
                <a:off x="4360" y="1493"/>
                <a:ext cx="980" cy="250"/>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6185" name="Group 29"/>
              <p:cNvGrpSpPr>
                <a:grpSpLocks/>
              </p:cNvGrpSpPr>
              <p:nvPr/>
            </p:nvGrpSpPr>
            <p:grpSpPr bwMode="auto">
              <a:xfrm>
                <a:off x="4503" y="768"/>
                <a:ext cx="681" cy="679"/>
                <a:chOff x="3639" y="768"/>
                <a:chExt cx="681" cy="679"/>
              </a:xfrm>
            </p:grpSpPr>
            <p:sp>
              <p:nvSpPr>
                <p:cNvPr id="6186"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6187" name="Freeform 31"/>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6155" name="Text Box 32"/>
            <p:cNvSpPr txBox="1">
              <a:spLocks noChangeArrowheads="1"/>
            </p:cNvSpPr>
            <p:nvPr/>
          </p:nvSpPr>
          <p:spPr bwMode="auto">
            <a:xfrm>
              <a:off x="4452" y="3702"/>
              <a:ext cx="796" cy="250"/>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sp>
          <p:nvSpPr>
            <p:cNvPr id="6156" name="AutoShape 33"/>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57" name="Group 34"/>
            <p:cNvGrpSpPr>
              <a:grpSpLocks/>
            </p:cNvGrpSpPr>
            <p:nvPr/>
          </p:nvGrpSpPr>
          <p:grpSpPr bwMode="auto">
            <a:xfrm>
              <a:off x="4699" y="3207"/>
              <a:ext cx="337" cy="213"/>
              <a:chOff x="4682" y="3171"/>
              <a:chExt cx="337" cy="213"/>
            </a:xfrm>
          </p:grpSpPr>
          <p:grpSp>
            <p:nvGrpSpPr>
              <p:cNvPr id="6177" name="Group 35"/>
              <p:cNvGrpSpPr>
                <a:grpSpLocks/>
              </p:cNvGrpSpPr>
              <p:nvPr/>
            </p:nvGrpSpPr>
            <p:grpSpPr bwMode="auto">
              <a:xfrm>
                <a:off x="4682" y="3335"/>
                <a:ext cx="337" cy="49"/>
                <a:chOff x="4682" y="3335"/>
                <a:chExt cx="337" cy="49"/>
              </a:xfrm>
            </p:grpSpPr>
            <p:sp>
              <p:nvSpPr>
                <p:cNvPr id="6181"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6182"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6183"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6178" name="Group 39"/>
              <p:cNvGrpSpPr>
                <a:grpSpLocks/>
              </p:cNvGrpSpPr>
              <p:nvPr/>
            </p:nvGrpSpPr>
            <p:grpSpPr bwMode="auto">
              <a:xfrm>
                <a:off x="4822" y="3171"/>
                <a:ext cx="197" cy="158"/>
                <a:chOff x="4822" y="3171"/>
                <a:chExt cx="197" cy="158"/>
              </a:xfrm>
            </p:grpSpPr>
            <p:sp>
              <p:nvSpPr>
                <p:cNvPr id="6179" name="Freeform 40"/>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6180" name="Freeform 41"/>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6158" name="Group 42"/>
            <p:cNvGrpSpPr>
              <a:grpSpLocks/>
            </p:cNvGrpSpPr>
            <p:nvPr/>
          </p:nvGrpSpPr>
          <p:grpSpPr bwMode="auto">
            <a:xfrm>
              <a:off x="2539" y="3017"/>
              <a:ext cx="687" cy="935"/>
              <a:chOff x="2539" y="3017"/>
              <a:chExt cx="687" cy="935"/>
            </a:xfrm>
          </p:grpSpPr>
          <p:sp>
            <p:nvSpPr>
              <p:cNvPr id="6171" name="Text Box 43"/>
              <p:cNvSpPr txBox="1">
                <a:spLocks noChangeArrowheads="1"/>
              </p:cNvSpPr>
              <p:nvPr/>
            </p:nvSpPr>
            <p:spPr bwMode="auto">
              <a:xfrm>
                <a:off x="2539" y="3701"/>
                <a:ext cx="687" cy="25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6172" name="Group 44"/>
              <p:cNvGrpSpPr>
                <a:grpSpLocks/>
              </p:cNvGrpSpPr>
              <p:nvPr/>
            </p:nvGrpSpPr>
            <p:grpSpPr bwMode="auto">
              <a:xfrm>
                <a:off x="2544" y="3017"/>
                <a:ext cx="681" cy="679"/>
                <a:chOff x="2544" y="3017"/>
                <a:chExt cx="681" cy="679"/>
              </a:xfrm>
            </p:grpSpPr>
            <p:sp>
              <p:nvSpPr>
                <p:cNvPr id="6173"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74" name="Group 46"/>
                <p:cNvGrpSpPr>
                  <a:grpSpLocks/>
                </p:cNvGrpSpPr>
                <p:nvPr/>
              </p:nvGrpSpPr>
              <p:grpSpPr bwMode="auto">
                <a:xfrm>
                  <a:off x="2697" y="3120"/>
                  <a:ext cx="375" cy="497"/>
                  <a:chOff x="2712" y="3093"/>
                  <a:chExt cx="375" cy="497"/>
                </a:xfrm>
              </p:grpSpPr>
              <p:sp>
                <p:nvSpPr>
                  <p:cNvPr id="6175" name="Freeform 47"/>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6176" name="Freeform 48"/>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6159" name="Group 49"/>
            <p:cNvGrpSpPr>
              <a:grpSpLocks/>
            </p:cNvGrpSpPr>
            <p:nvPr/>
          </p:nvGrpSpPr>
          <p:grpSpPr bwMode="auto">
            <a:xfrm>
              <a:off x="421" y="3024"/>
              <a:ext cx="889" cy="927"/>
              <a:chOff x="421" y="3024"/>
              <a:chExt cx="889" cy="927"/>
            </a:xfrm>
          </p:grpSpPr>
          <p:sp>
            <p:nvSpPr>
              <p:cNvPr id="6160" name="Text Box 50"/>
              <p:cNvSpPr txBox="1">
                <a:spLocks noChangeArrowheads="1"/>
              </p:cNvSpPr>
              <p:nvPr/>
            </p:nvSpPr>
            <p:spPr bwMode="auto">
              <a:xfrm>
                <a:off x="421" y="3700"/>
                <a:ext cx="889" cy="251"/>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6161" name="Group 51"/>
              <p:cNvGrpSpPr>
                <a:grpSpLocks/>
              </p:cNvGrpSpPr>
              <p:nvPr/>
            </p:nvGrpSpPr>
            <p:grpSpPr bwMode="auto">
              <a:xfrm>
                <a:off x="567" y="3024"/>
                <a:ext cx="681" cy="679"/>
                <a:chOff x="1440" y="3024"/>
                <a:chExt cx="681" cy="679"/>
              </a:xfrm>
            </p:grpSpPr>
            <p:sp>
              <p:nvSpPr>
                <p:cNvPr id="6162"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63" name="Group 53"/>
                <p:cNvGrpSpPr>
                  <a:grpSpLocks/>
                </p:cNvGrpSpPr>
                <p:nvPr/>
              </p:nvGrpSpPr>
              <p:grpSpPr bwMode="auto">
                <a:xfrm>
                  <a:off x="1505" y="3103"/>
                  <a:ext cx="559" cy="545"/>
                  <a:chOff x="625" y="3069"/>
                  <a:chExt cx="559" cy="545"/>
                </a:xfrm>
              </p:grpSpPr>
              <p:grpSp>
                <p:nvGrpSpPr>
                  <p:cNvPr id="6164" name="Group 54"/>
                  <p:cNvGrpSpPr>
                    <a:grpSpLocks/>
                  </p:cNvGrpSpPr>
                  <p:nvPr/>
                </p:nvGrpSpPr>
                <p:grpSpPr bwMode="auto">
                  <a:xfrm>
                    <a:off x="625" y="3075"/>
                    <a:ext cx="209" cy="539"/>
                    <a:chOff x="625" y="3075"/>
                    <a:chExt cx="209" cy="539"/>
                  </a:xfrm>
                </p:grpSpPr>
                <p:sp>
                  <p:nvSpPr>
                    <p:cNvPr id="6169" name="Freeform 55"/>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6170"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6165" name="Group 57"/>
                  <p:cNvGrpSpPr>
                    <a:grpSpLocks/>
                  </p:cNvGrpSpPr>
                  <p:nvPr/>
                </p:nvGrpSpPr>
                <p:grpSpPr bwMode="auto">
                  <a:xfrm>
                    <a:off x="934" y="3075"/>
                    <a:ext cx="250" cy="538"/>
                    <a:chOff x="934" y="3075"/>
                    <a:chExt cx="250" cy="538"/>
                  </a:xfrm>
                </p:grpSpPr>
                <p:sp>
                  <p:nvSpPr>
                    <p:cNvPr id="6167" name="Freeform 58"/>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6168"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6166"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7"/>
          <p:cNvSpPr>
            <a:spLocks noGrp="1" noChangeArrowheads="1"/>
          </p:cNvSpPr>
          <p:nvPr>
            <p:ph idx="1"/>
          </p:nvPr>
        </p:nvSpPr>
        <p:spPr/>
        <p:txBody>
          <a:bodyPr/>
          <a:lstStyle/>
          <a:p>
            <a:pPr eaLnBrk="1" hangingPunct="1">
              <a:buFont typeface="Wingdings" pitchFamily="2" charset="2"/>
              <a:buChar char="Ø"/>
            </a:pPr>
            <a:r>
              <a:rPr lang="en-US" b="1" smtClean="0"/>
              <a:t>Introduction to Work Orders</a:t>
            </a:r>
          </a:p>
          <a:p>
            <a:pPr eaLnBrk="1" hangingPunct="1"/>
            <a:r>
              <a:rPr lang="en-US" smtClean="0"/>
              <a:t>Business Considerations</a:t>
            </a:r>
          </a:p>
          <a:p>
            <a:pPr eaLnBrk="1" hangingPunct="1"/>
            <a:r>
              <a:rPr lang="en-US" smtClean="0"/>
              <a:t>Work Order Control Set Up</a:t>
            </a:r>
          </a:p>
          <a:p>
            <a:pPr eaLnBrk="1" hangingPunct="1"/>
            <a:r>
              <a:rPr lang="en-US" smtClean="0"/>
              <a:t>Process Work Orders </a:t>
            </a:r>
          </a:p>
        </p:txBody>
      </p:sp>
      <p:sp>
        <p:nvSpPr>
          <p:cNvPr id="7171" name="Rectangle 18"/>
          <p:cNvSpPr>
            <a:spLocks noGrp="1" noChangeArrowheads="1"/>
          </p:cNvSpPr>
          <p:nvPr>
            <p:ph type="title"/>
          </p:nvPr>
        </p:nvSpPr>
        <p:spPr/>
        <p:txBody>
          <a:bodyPr/>
          <a:lstStyle/>
          <a:p>
            <a:pPr eaLnBrk="1" hangingPunct="1"/>
            <a:r>
              <a:rPr lang="en-US" smtClean="0"/>
              <a:t>Course Overview</a:t>
            </a:r>
          </a:p>
        </p:txBody>
      </p:sp>
      <p:sp>
        <p:nvSpPr>
          <p:cNvPr id="7170" name="Footer Placeholder 3"/>
          <p:cNvSpPr>
            <a:spLocks noGrp="1"/>
          </p:cNvSpPr>
          <p:nvPr>
            <p:ph type="ftr" sz="quarter" idx="10"/>
          </p:nvPr>
        </p:nvSpPr>
        <p:spPr>
          <a:noFill/>
        </p:spPr>
        <p:txBody>
          <a:bodyPr/>
          <a:lstStyle/>
          <a:p>
            <a:pPr defTabSz="865188"/>
            <a:r>
              <a:rPr lang="en-US"/>
              <a:t>eB-WO-IN-040</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 name="Rectangle 1162"/>
          <p:cNvSpPr>
            <a:spLocks noGrp="1" noChangeArrowheads="1"/>
          </p:cNvSpPr>
          <p:nvPr>
            <p:ph type="title"/>
          </p:nvPr>
        </p:nvSpPr>
        <p:spPr/>
        <p:txBody>
          <a:bodyPr/>
          <a:lstStyle/>
          <a:p>
            <a:pPr eaLnBrk="1" hangingPunct="1"/>
            <a:r>
              <a:rPr lang="en-US" smtClean="0">
                <a:latin typeface="+mj-lt"/>
              </a:rPr>
              <a:t>Work Orders</a:t>
            </a:r>
          </a:p>
        </p:txBody>
      </p:sp>
      <p:sp>
        <p:nvSpPr>
          <p:cNvPr id="1027" name="Footer Placeholder 2"/>
          <p:cNvSpPr>
            <a:spLocks noGrp="1"/>
          </p:cNvSpPr>
          <p:nvPr>
            <p:ph type="ftr" sz="quarter" idx="10"/>
          </p:nvPr>
        </p:nvSpPr>
        <p:spPr>
          <a:noFill/>
        </p:spPr>
        <p:txBody>
          <a:bodyPr/>
          <a:lstStyle/>
          <a:p>
            <a:pPr defTabSz="865188"/>
            <a:r>
              <a:rPr lang="en-US">
                <a:latin typeface="+mj-lt"/>
              </a:rPr>
              <a:t>eB-WO-IN-050</a:t>
            </a:r>
          </a:p>
        </p:txBody>
      </p:sp>
      <p:sp>
        <p:nvSpPr>
          <p:cNvPr id="127100" name="Text Box 1148"/>
          <p:cNvSpPr txBox="1">
            <a:spLocks noChangeArrowheads="1"/>
          </p:cNvSpPr>
          <p:nvPr/>
        </p:nvSpPr>
        <p:spPr bwMode="auto">
          <a:xfrm>
            <a:off x="1682750" y="2752138"/>
            <a:ext cx="5608638" cy="369332"/>
          </a:xfrm>
          <a:prstGeom prst="rect">
            <a:avLst/>
          </a:prstGeom>
          <a:solidFill>
            <a:schemeClr val="bg1"/>
          </a:solidFill>
          <a:ln w="25400">
            <a:solidFill>
              <a:schemeClr val="tx1"/>
            </a:solidFill>
            <a:miter lim="800000"/>
            <a:headEnd/>
            <a:tailEnd/>
          </a:ln>
          <a:effectLst>
            <a:outerShdw dist="35921" dir="2700000" algn="ctr" rotWithShape="0">
              <a:schemeClr val="bg2"/>
            </a:outerShdw>
          </a:effectLst>
        </p:spPr>
        <p:txBody>
          <a:bodyPr lIns="0" rIns="0" anchor="ctr">
            <a:spAutoFit/>
          </a:bodyPr>
          <a:lstStyle/>
          <a:p>
            <a:pPr eaLnBrk="0" hangingPunct="0">
              <a:spcBef>
                <a:spcPct val="50000"/>
              </a:spcBef>
              <a:defRPr/>
            </a:pPr>
            <a:r>
              <a:rPr lang="en-US" sz="1800" b="1" dirty="0">
                <a:latin typeface="+mj-lt"/>
              </a:rPr>
              <a:t>Work Order 9999</a:t>
            </a:r>
          </a:p>
        </p:txBody>
      </p:sp>
      <p:sp>
        <p:nvSpPr>
          <p:cNvPr id="127094" name="Rectangle 1142"/>
          <p:cNvSpPr>
            <a:spLocks noChangeArrowheads="1"/>
          </p:cNvSpPr>
          <p:nvPr/>
        </p:nvSpPr>
        <p:spPr bwMode="auto">
          <a:xfrm>
            <a:off x="1074738" y="4198348"/>
            <a:ext cx="6831012" cy="1375137"/>
          </a:xfrm>
          <a:prstGeom prst="rect">
            <a:avLst/>
          </a:prstGeom>
          <a:solidFill>
            <a:schemeClr val="bg1"/>
          </a:solidFill>
          <a:ln w="25400">
            <a:solidFill>
              <a:schemeClr val="tx1"/>
            </a:solidFill>
            <a:miter lim="800000"/>
            <a:headEnd/>
            <a:tailEnd/>
          </a:ln>
          <a:effectLst>
            <a:outerShdw dist="35921" dir="2700000" algn="ctr" rotWithShape="0">
              <a:schemeClr val="bg2"/>
            </a:outerShdw>
          </a:effectLst>
        </p:spPr>
        <p:txBody>
          <a:bodyPr wrap="square" anchor="ctr">
            <a:noAutofit/>
          </a:bodyPr>
          <a:lstStyle/>
          <a:p>
            <a:endParaRPr lang="en-US">
              <a:latin typeface="+mj-lt"/>
            </a:endParaRPr>
          </a:p>
        </p:txBody>
      </p:sp>
      <p:sp>
        <p:nvSpPr>
          <p:cNvPr id="127098" name="Text Box 1146"/>
          <p:cNvSpPr txBox="1">
            <a:spLocks noChangeArrowheads="1"/>
          </p:cNvSpPr>
          <p:nvPr/>
        </p:nvSpPr>
        <p:spPr bwMode="auto">
          <a:xfrm>
            <a:off x="1682750" y="3156950"/>
            <a:ext cx="5608638" cy="728663"/>
          </a:xfrm>
          <a:prstGeom prst="rect">
            <a:avLst/>
          </a:prstGeom>
          <a:solidFill>
            <a:schemeClr val="bg1"/>
          </a:solidFill>
          <a:ln w="25400">
            <a:solidFill>
              <a:schemeClr val="tx1"/>
            </a:solidFill>
            <a:miter lim="800000"/>
            <a:headEnd/>
            <a:tailEnd/>
          </a:ln>
          <a:effectLst>
            <a:outerShdw dist="35921" dir="2700000" algn="ctr" rotWithShape="0">
              <a:schemeClr val="bg2"/>
            </a:outerShdw>
          </a:effectLst>
        </p:spPr>
        <p:txBody>
          <a:bodyPr anchor="ctr"/>
          <a:lstStyle/>
          <a:p>
            <a:pPr marL="344488" algn="l" defTabSz="690563" eaLnBrk="0" hangingPunct="0">
              <a:lnSpc>
                <a:spcPct val="90000"/>
              </a:lnSpc>
              <a:spcBef>
                <a:spcPct val="30000"/>
              </a:spcBef>
              <a:defRPr/>
            </a:pPr>
            <a:r>
              <a:rPr lang="en-US" sz="1600" b="1" u="sng" dirty="0">
                <a:solidFill>
                  <a:schemeClr val="hlink"/>
                </a:solidFill>
                <a:latin typeface="+mj-lt"/>
              </a:rPr>
              <a:t>Item 	   Description	              Qty        Date </a:t>
            </a:r>
          </a:p>
          <a:p>
            <a:pPr marL="344488" algn="l" defTabSz="690563" eaLnBrk="0" hangingPunct="0">
              <a:lnSpc>
                <a:spcPct val="90000"/>
              </a:lnSpc>
              <a:spcBef>
                <a:spcPct val="30000"/>
              </a:spcBef>
              <a:defRPr/>
            </a:pPr>
            <a:r>
              <a:rPr lang="en-US" sz="1600" b="1" dirty="0">
                <a:latin typeface="+mj-lt"/>
              </a:rPr>
              <a:t>02001   Automotive Connector  500     12/01/00</a:t>
            </a:r>
          </a:p>
        </p:txBody>
      </p:sp>
      <p:sp>
        <p:nvSpPr>
          <p:cNvPr id="127076" name="Text Box 1124"/>
          <p:cNvSpPr txBox="1">
            <a:spLocks noChangeArrowheads="1"/>
          </p:cNvSpPr>
          <p:nvPr/>
        </p:nvSpPr>
        <p:spPr bwMode="auto">
          <a:xfrm>
            <a:off x="1143000" y="1367838"/>
            <a:ext cx="7359650" cy="946150"/>
          </a:xfrm>
          <a:prstGeom prst="rect">
            <a:avLst/>
          </a:prstGeom>
          <a:noFill/>
          <a:ln w="38100">
            <a:noFill/>
            <a:miter lim="800000"/>
            <a:headEnd/>
            <a:tailEnd/>
          </a:ln>
        </p:spPr>
        <p:txBody>
          <a:bodyPr anchor="ctr">
            <a:spAutoFit/>
          </a:bodyPr>
          <a:lstStyle/>
          <a:p>
            <a:pPr algn="l" eaLnBrk="0" hangingPunct="0">
              <a:spcBef>
                <a:spcPct val="50000"/>
              </a:spcBef>
            </a:pPr>
            <a:r>
              <a:rPr lang="en-US" dirty="0">
                <a:latin typeface="+mj-lt"/>
              </a:rPr>
              <a:t>Authorizations to produce a specific quantity of an item by a certain date</a:t>
            </a:r>
          </a:p>
        </p:txBody>
      </p:sp>
      <p:sp>
        <p:nvSpPr>
          <p:cNvPr id="1032" name="Text Box 1140"/>
          <p:cNvSpPr txBox="1">
            <a:spLocks noChangeArrowheads="1"/>
          </p:cNvSpPr>
          <p:nvPr/>
        </p:nvSpPr>
        <p:spPr bwMode="auto">
          <a:xfrm>
            <a:off x="1257300" y="4280900"/>
            <a:ext cx="2514600" cy="1169551"/>
          </a:xfrm>
          <a:prstGeom prst="rect">
            <a:avLst/>
          </a:prstGeom>
          <a:noFill/>
          <a:ln w="38100">
            <a:noFill/>
            <a:miter lim="800000"/>
            <a:headEnd/>
            <a:tailEnd/>
          </a:ln>
        </p:spPr>
        <p:txBody>
          <a:bodyPr lIns="0" tIns="0" rIns="0" bIns="0" anchor="ctr">
            <a:spAutoFit/>
          </a:bodyPr>
          <a:lstStyle/>
          <a:p>
            <a:pPr eaLnBrk="0" hangingPunct="0">
              <a:spcBef>
                <a:spcPct val="50000"/>
              </a:spcBef>
            </a:pPr>
            <a:r>
              <a:rPr lang="en-US" sz="1900" dirty="0">
                <a:latin typeface="+mj-lt"/>
              </a:rPr>
              <a:t>Work orders may exist for items with Purchase/Manufacture code of M or C</a:t>
            </a:r>
          </a:p>
        </p:txBody>
      </p:sp>
      <p:sp>
        <p:nvSpPr>
          <p:cNvPr id="1033" name="Text Box 1141"/>
          <p:cNvSpPr txBox="1">
            <a:spLocks noChangeArrowheads="1"/>
          </p:cNvSpPr>
          <p:nvPr/>
        </p:nvSpPr>
        <p:spPr bwMode="auto">
          <a:xfrm>
            <a:off x="3981450" y="4976225"/>
            <a:ext cx="3563938" cy="366713"/>
          </a:xfrm>
          <a:prstGeom prst="rect">
            <a:avLst/>
          </a:prstGeom>
          <a:noFill/>
          <a:ln w="38100">
            <a:noFill/>
            <a:miter lim="800000"/>
            <a:headEnd/>
            <a:tailEnd/>
          </a:ln>
        </p:spPr>
        <p:txBody>
          <a:bodyPr wrap="none" anchor="ctr">
            <a:spAutoFit/>
          </a:bodyPr>
          <a:lstStyle/>
          <a:p>
            <a:pPr eaLnBrk="0" hangingPunct="0">
              <a:spcBef>
                <a:spcPct val="50000"/>
              </a:spcBef>
            </a:pPr>
            <a:r>
              <a:rPr lang="en-US" sz="1800" b="1" dirty="0">
                <a:latin typeface="+mj-lt"/>
              </a:rPr>
              <a:t>(Item Planning Maintenance)</a:t>
            </a:r>
            <a:endParaRPr lang="en-US" sz="1800" b="1" dirty="0">
              <a:solidFill>
                <a:schemeClr val="accent2"/>
              </a:solidFill>
              <a:latin typeface="+mj-lt"/>
            </a:endParaRPr>
          </a:p>
        </p:txBody>
      </p:sp>
      <p:graphicFrame>
        <p:nvGraphicFramePr>
          <p:cNvPr id="1026" name="Object 1161"/>
          <p:cNvGraphicFramePr>
            <a:graphicFrameLocks noChangeAspect="1"/>
          </p:cNvGraphicFramePr>
          <p:nvPr/>
        </p:nvGraphicFramePr>
        <p:xfrm>
          <a:off x="3951288" y="4428538"/>
          <a:ext cx="3648075" cy="423862"/>
        </p:xfrm>
        <a:graphic>
          <a:graphicData uri="http://schemas.openxmlformats.org/presentationml/2006/ole">
            <p:oleObj spid="_x0000_s1026" name="Bitmap Image" r:id="rId3" imgW="2029108" imgH="266737" progId="PBrush">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27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07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8"/>
          <p:cNvSpPr>
            <a:spLocks noGrp="1" noChangeArrowheads="1"/>
          </p:cNvSpPr>
          <p:nvPr>
            <p:ph type="title"/>
          </p:nvPr>
        </p:nvSpPr>
        <p:spPr/>
        <p:txBody>
          <a:bodyPr/>
          <a:lstStyle/>
          <a:p>
            <a:pPr eaLnBrk="1" hangingPunct="1"/>
            <a:r>
              <a:rPr lang="en-US" smtClean="0">
                <a:latin typeface="+mj-lt"/>
              </a:rPr>
              <a:t>Work Orders Bills and Routings</a:t>
            </a:r>
          </a:p>
        </p:txBody>
      </p:sp>
      <p:sp>
        <p:nvSpPr>
          <p:cNvPr id="8194" name="Footer Placeholder 2"/>
          <p:cNvSpPr>
            <a:spLocks noGrp="1"/>
          </p:cNvSpPr>
          <p:nvPr>
            <p:ph type="ftr" sz="quarter" idx="10"/>
          </p:nvPr>
        </p:nvSpPr>
        <p:spPr>
          <a:noFill/>
        </p:spPr>
        <p:txBody>
          <a:bodyPr/>
          <a:lstStyle/>
          <a:p>
            <a:pPr defTabSz="865188"/>
            <a:r>
              <a:rPr lang="en-US"/>
              <a:t>eB-WO-IN-060</a:t>
            </a:r>
          </a:p>
        </p:txBody>
      </p:sp>
      <p:grpSp>
        <p:nvGrpSpPr>
          <p:cNvPr id="8196" name="Group 59"/>
          <p:cNvGrpSpPr>
            <a:grpSpLocks/>
          </p:cNvGrpSpPr>
          <p:nvPr/>
        </p:nvGrpSpPr>
        <p:grpSpPr bwMode="auto">
          <a:xfrm>
            <a:off x="900113" y="1686425"/>
            <a:ext cx="5715000" cy="1290638"/>
            <a:chOff x="387" y="1047"/>
            <a:chExt cx="2669" cy="712"/>
          </a:xfrm>
        </p:grpSpPr>
        <p:sp>
          <p:nvSpPr>
            <p:cNvPr id="133180" name="Rectangle 60"/>
            <p:cNvSpPr>
              <a:spLocks noChangeArrowheads="1"/>
            </p:cNvSpPr>
            <p:nvPr/>
          </p:nvSpPr>
          <p:spPr bwMode="auto">
            <a:xfrm>
              <a:off x="387" y="1047"/>
              <a:ext cx="2669" cy="288"/>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none" lIns="45720" tIns="9144" rIns="45720" bIns="9144" anchor="ctr"/>
            <a:lstStyle/>
            <a:p>
              <a:pPr eaLnBrk="0" hangingPunct="0">
                <a:defRPr/>
              </a:pPr>
              <a:r>
                <a:rPr lang="en-US" sz="2000" b="1">
                  <a:latin typeface="+mj-lt"/>
                </a:rPr>
                <a:t>Work Order 9999</a:t>
              </a:r>
            </a:p>
          </p:txBody>
        </p:sp>
        <p:sp>
          <p:nvSpPr>
            <p:cNvPr id="133181" name="Rectangle 61"/>
            <p:cNvSpPr>
              <a:spLocks noChangeArrowheads="1"/>
            </p:cNvSpPr>
            <p:nvPr/>
          </p:nvSpPr>
          <p:spPr bwMode="auto">
            <a:xfrm>
              <a:off x="387" y="1331"/>
              <a:ext cx="2669" cy="428"/>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lIns="45720" tIns="9144" rIns="45720" bIns="9144" anchor="ctr"/>
            <a:lstStyle/>
            <a:p>
              <a:pPr marL="174625" lvl="1" algn="l" defTabSz="628650" eaLnBrk="0" hangingPunct="0">
                <a:defRPr/>
              </a:pPr>
              <a:r>
                <a:rPr lang="en-US" sz="1800" b="1" u="sng" dirty="0">
                  <a:solidFill>
                    <a:schemeClr val="hlink"/>
                  </a:solidFill>
                  <a:latin typeface="+mj-lt"/>
                </a:rPr>
                <a:t>Item 	Description	   Qty	      Date	</a:t>
              </a:r>
            </a:p>
            <a:p>
              <a:pPr marL="174625" lvl="1" algn="l" defTabSz="628650" eaLnBrk="0" hangingPunct="0">
                <a:defRPr/>
              </a:pPr>
              <a:r>
                <a:rPr lang="en-US" sz="1800" dirty="0">
                  <a:latin typeface="+mj-lt"/>
                </a:rPr>
                <a:t>02001  Automotive Connector   500    12/01/09</a:t>
              </a:r>
            </a:p>
          </p:txBody>
        </p:sp>
      </p:grpSp>
      <p:cxnSp>
        <p:nvCxnSpPr>
          <p:cNvPr id="8197" name="AutoShape 62"/>
          <p:cNvCxnSpPr>
            <a:cxnSpLocks noChangeShapeType="1"/>
          </p:cNvCxnSpPr>
          <p:nvPr/>
        </p:nvCxnSpPr>
        <p:spPr bwMode="auto">
          <a:xfrm rot="16200000">
            <a:off x="2614613" y="2462713"/>
            <a:ext cx="628650" cy="1657350"/>
          </a:xfrm>
          <a:prstGeom prst="bentConnector3">
            <a:avLst>
              <a:gd name="adj1" fmla="val 50000"/>
            </a:avLst>
          </a:prstGeom>
          <a:noFill/>
          <a:ln w="25400">
            <a:solidFill>
              <a:schemeClr val="tx1"/>
            </a:solidFill>
            <a:miter lim="800000"/>
            <a:headEnd/>
            <a:tailEnd/>
          </a:ln>
        </p:spPr>
      </p:cxnSp>
      <p:cxnSp>
        <p:nvCxnSpPr>
          <p:cNvPr id="8198" name="AutoShape 63"/>
          <p:cNvCxnSpPr>
            <a:cxnSpLocks noChangeShapeType="1"/>
            <a:stCxn id="133185" idx="0"/>
          </p:cNvCxnSpPr>
          <p:nvPr/>
        </p:nvCxnSpPr>
        <p:spPr bwMode="auto">
          <a:xfrm rot="16200000" flipV="1">
            <a:off x="3842544" y="2892132"/>
            <a:ext cx="628650" cy="798512"/>
          </a:xfrm>
          <a:prstGeom prst="bentConnector3">
            <a:avLst>
              <a:gd name="adj1" fmla="val 50000"/>
            </a:avLst>
          </a:prstGeom>
          <a:noFill/>
          <a:ln w="25400">
            <a:solidFill>
              <a:schemeClr val="tx1"/>
            </a:solidFill>
            <a:miter lim="800000"/>
            <a:headEnd/>
            <a:tailEnd/>
          </a:ln>
        </p:spPr>
      </p:cxnSp>
      <p:sp>
        <p:nvSpPr>
          <p:cNvPr id="133185" name="Rectangle 65"/>
          <p:cNvSpPr>
            <a:spLocks noChangeArrowheads="1"/>
          </p:cNvSpPr>
          <p:nvPr/>
        </p:nvSpPr>
        <p:spPr bwMode="auto">
          <a:xfrm>
            <a:off x="3487738" y="3605713"/>
            <a:ext cx="2135187" cy="2273300"/>
          </a:xfrm>
          <a:prstGeom prst="rect">
            <a:avLst/>
          </a:prstGeom>
          <a:solidFill>
            <a:schemeClr val="bg1"/>
          </a:solidFill>
          <a:ln w="17526">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86" name="Rectangle 66"/>
          <p:cNvSpPr>
            <a:spLocks noChangeArrowheads="1"/>
          </p:cNvSpPr>
          <p:nvPr/>
        </p:nvSpPr>
        <p:spPr bwMode="auto">
          <a:xfrm>
            <a:off x="3748151" y="5334500"/>
            <a:ext cx="1638590" cy="295466"/>
          </a:xfrm>
          <a:prstGeom prst="rect">
            <a:avLst/>
          </a:prstGeom>
          <a:solidFill>
            <a:schemeClr val="bg1"/>
          </a:solidFill>
          <a:ln w="12700">
            <a:solidFill>
              <a:schemeClr val="tx1"/>
            </a:solidFill>
            <a:miter lim="800000"/>
            <a:headEnd/>
            <a:tailEnd/>
          </a:ln>
          <a:effectLst/>
        </p:spPr>
        <p:txBody>
          <a:bodyPr wrap="none" lIns="91440" tIns="9144" rIns="91440" bIns="9144" anchor="ctr">
            <a:spAutoFit/>
          </a:bodyPr>
          <a:lstStyle/>
          <a:p>
            <a:pPr eaLnBrk="0" hangingPunct="0">
              <a:defRPr/>
            </a:pPr>
            <a:r>
              <a:rPr lang="en-US" sz="1800" b="1" dirty="0">
                <a:solidFill>
                  <a:schemeClr val="hlink"/>
                </a:solidFill>
                <a:latin typeface="+mj-lt"/>
              </a:rPr>
              <a:t>Operation 30</a:t>
            </a:r>
          </a:p>
        </p:txBody>
      </p:sp>
      <p:sp>
        <p:nvSpPr>
          <p:cNvPr id="8201" name="Rectangle 67"/>
          <p:cNvSpPr>
            <a:spLocks noChangeArrowheads="1"/>
          </p:cNvSpPr>
          <p:nvPr/>
        </p:nvSpPr>
        <p:spPr bwMode="auto">
          <a:xfrm>
            <a:off x="3703828" y="3720013"/>
            <a:ext cx="1733168" cy="295466"/>
          </a:xfrm>
          <a:prstGeom prst="rect">
            <a:avLst/>
          </a:prstGeom>
          <a:noFill/>
          <a:ln w="9525">
            <a:noFill/>
            <a:miter lim="800000"/>
            <a:headEnd/>
            <a:tailEnd/>
          </a:ln>
        </p:spPr>
        <p:txBody>
          <a:bodyPr wrap="none" lIns="91440" tIns="9144" rIns="91440" bIns="9144" anchor="ctr">
            <a:spAutoFit/>
          </a:bodyPr>
          <a:lstStyle/>
          <a:p>
            <a:pPr eaLnBrk="0" hangingPunct="0"/>
            <a:r>
              <a:rPr lang="en-US" sz="1800" b="1" dirty="0">
                <a:solidFill>
                  <a:schemeClr val="hlink"/>
                </a:solidFill>
                <a:latin typeface="+mj-lt"/>
              </a:rPr>
              <a:t>Routing 02001</a:t>
            </a:r>
          </a:p>
        </p:txBody>
      </p:sp>
      <p:cxnSp>
        <p:nvCxnSpPr>
          <p:cNvPr id="8202" name="AutoShape 68"/>
          <p:cNvCxnSpPr>
            <a:cxnSpLocks noChangeShapeType="1"/>
            <a:stCxn id="133189" idx="2"/>
            <a:endCxn id="133190" idx="0"/>
          </p:cNvCxnSpPr>
          <p:nvPr/>
        </p:nvCxnSpPr>
        <p:spPr bwMode="auto">
          <a:xfrm rot="16200000" flipH="1">
            <a:off x="4397680" y="4547195"/>
            <a:ext cx="334771" cy="1588"/>
          </a:xfrm>
          <a:prstGeom prst="bentConnector3">
            <a:avLst>
              <a:gd name="adj1" fmla="val 50000"/>
            </a:avLst>
          </a:prstGeom>
          <a:noFill/>
          <a:ln w="25400">
            <a:solidFill>
              <a:schemeClr val="tx1"/>
            </a:solidFill>
            <a:miter lim="800000"/>
            <a:headEnd/>
            <a:tailEnd type="triangle" w="med" len="med"/>
          </a:ln>
        </p:spPr>
      </p:cxnSp>
      <p:sp>
        <p:nvSpPr>
          <p:cNvPr id="133189" name="Rectangle 69"/>
          <p:cNvSpPr>
            <a:spLocks noChangeArrowheads="1"/>
          </p:cNvSpPr>
          <p:nvPr/>
        </p:nvSpPr>
        <p:spPr bwMode="auto">
          <a:xfrm>
            <a:off x="3744976" y="4085138"/>
            <a:ext cx="1638590" cy="295466"/>
          </a:xfrm>
          <a:prstGeom prst="rect">
            <a:avLst/>
          </a:prstGeom>
          <a:solidFill>
            <a:schemeClr val="bg1"/>
          </a:solidFill>
          <a:ln w="12700">
            <a:solidFill>
              <a:schemeClr val="tx1"/>
            </a:solidFill>
            <a:miter lim="800000"/>
            <a:headEnd/>
            <a:tailEnd/>
          </a:ln>
          <a:effectLst/>
        </p:spPr>
        <p:txBody>
          <a:bodyPr wrap="none" lIns="91440" tIns="9144" rIns="91440" bIns="9144" anchor="ctr">
            <a:spAutoFit/>
          </a:bodyPr>
          <a:lstStyle/>
          <a:p>
            <a:pPr eaLnBrk="0" hangingPunct="0">
              <a:defRPr/>
            </a:pPr>
            <a:r>
              <a:rPr lang="en-US" sz="1800" b="1" dirty="0">
                <a:solidFill>
                  <a:schemeClr val="hlink"/>
                </a:solidFill>
                <a:latin typeface="+mj-lt"/>
              </a:rPr>
              <a:t>Operation 10</a:t>
            </a:r>
          </a:p>
        </p:txBody>
      </p:sp>
      <p:sp>
        <p:nvSpPr>
          <p:cNvPr id="133190" name="Rectangle 70"/>
          <p:cNvSpPr>
            <a:spLocks noChangeArrowheads="1"/>
          </p:cNvSpPr>
          <p:nvPr/>
        </p:nvSpPr>
        <p:spPr bwMode="auto">
          <a:xfrm>
            <a:off x="3746564" y="4715375"/>
            <a:ext cx="1638590" cy="295466"/>
          </a:xfrm>
          <a:prstGeom prst="rect">
            <a:avLst/>
          </a:prstGeom>
          <a:solidFill>
            <a:schemeClr val="bg1"/>
          </a:solidFill>
          <a:ln w="12700">
            <a:solidFill>
              <a:schemeClr val="tx1"/>
            </a:solidFill>
            <a:miter lim="800000"/>
            <a:headEnd/>
            <a:tailEnd/>
          </a:ln>
          <a:effectLst/>
        </p:spPr>
        <p:txBody>
          <a:bodyPr wrap="none" lIns="91440" tIns="9144" rIns="91440" bIns="9144" anchor="ctr">
            <a:spAutoFit/>
          </a:bodyPr>
          <a:lstStyle/>
          <a:p>
            <a:pPr eaLnBrk="0" hangingPunct="0">
              <a:defRPr/>
            </a:pPr>
            <a:r>
              <a:rPr lang="en-US" sz="1800" b="1" dirty="0">
                <a:solidFill>
                  <a:schemeClr val="hlink"/>
                </a:solidFill>
                <a:latin typeface="+mj-lt"/>
              </a:rPr>
              <a:t>Operation 20</a:t>
            </a:r>
          </a:p>
        </p:txBody>
      </p:sp>
      <p:cxnSp>
        <p:nvCxnSpPr>
          <p:cNvPr id="8205" name="AutoShape 71"/>
          <p:cNvCxnSpPr>
            <a:cxnSpLocks noChangeShapeType="1"/>
            <a:stCxn id="133190" idx="2"/>
            <a:endCxn id="133186" idx="0"/>
          </p:cNvCxnSpPr>
          <p:nvPr/>
        </p:nvCxnSpPr>
        <p:spPr bwMode="auto">
          <a:xfrm rot="16200000" flipH="1">
            <a:off x="4404823" y="5171876"/>
            <a:ext cx="323659" cy="1587"/>
          </a:xfrm>
          <a:prstGeom prst="bentConnector3">
            <a:avLst>
              <a:gd name="adj1" fmla="val 50000"/>
            </a:avLst>
          </a:prstGeom>
          <a:noFill/>
          <a:ln w="25400">
            <a:solidFill>
              <a:schemeClr val="tx1"/>
            </a:solidFill>
            <a:miter lim="800000"/>
            <a:headEnd/>
            <a:tailEnd type="triangle" w="med" len="med"/>
          </a:ln>
        </p:spPr>
      </p:cxnSp>
      <p:sp>
        <p:nvSpPr>
          <p:cNvPr id="133193" name="Rectangle 73"/>
          <p:cNvSpPr>
            <a:spLocks noChangeArrowheads="1"/>
          </p:cNvSpPr>
          <p:nvPr/>
        </p:nvSpPr>
        <p:spPr bwMode="auto">
          <a:xfrm>
            <a:off x="1202882" y="4476308"/>
            <a:ext cx="313522" cy="313777"/>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4" name="Rectangle 74"/>
          <p:cNvSpPr>
            <a:spLocks noChangeArrowheads="1"/>
          </p:cNvSpPr>
          <p:nvPr/>
        </p:nvSpPr>
        <p:spPr bwMode="auto">
          <a:xfrm>
            <a:off x="1425790" y="5076657"/>
            <a:ext cx="313522" cy="311963"/>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5" name="Rectangle 75"/>
          <p:cNvSpPr>
            <a:spLocks noChangeArrowheads="1"/>
          </p:cNvSpPr>
          <p:nvPr/>
        </p:nvSpPr>
        <p:spPr bwMode="auto">
          <a:xfrm>
            <a:off x="927418" y="5092980"/>
            <a:ext cx="313522" cy="313777"/>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6" name="Rectangle 76"/>
          <p:cNvSpPr>
            <a:spLocks noChangeArrowheads="1"/>
          </p:cNvSpPr>
          <p:nvPr/>
        </p:nvSpPr>
        <p:spPr bwMode="auto">
          <a:xfrm>
            <a:off x="1425790" y="5557298"/>
            <a:ext cx="313522" cy="313777"/>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7" name="Rectangle 77"/>
          <p:cNvSpPr>
            <a:spLocks noChangeArrowheads="1"/>
          </p:cNvSpPr>
          <p:nvPr/>
        </p:nvSpPr>
        <p:spPr bwMode="auto">
          <a:xfrm>
            <a:off x="2239496" y="5076657"/>
            <a:ext cx="313522" cy="311963"/>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8" name="Rectangle 78"/>
          <p:cNvSpPr>
            <a:spLocks noChangeArrowheads="1"/>
          </p:cNvSpPr>
          <p:nvPr/>
        </p:nvSpPr>
        <p:spPr bwMode="auto">
          <a:xfrm>
            <a:off x="2239496" y="4476308"/>
            <a:ext cx="313522" cy="313777"/>
          </a:xfrm>
          <a:prstGeom prst="rect">
            <a:avLst/>
          </a:prstGeom>
          <a:solidFill>
            <a:schemeClr val="accent1"/>
          </a:solidFill>
          <a:ln w="25400">
            <a:solidFill>
              <a:schemeClr val="hlink"/>
            </a:solidFill>
            <a:miter lim="800000"/>
            <a:headEnd/>
            <a:tailEnd/>
          </a:ln>
          <a:effectLst>
            <a:outerShdw dist="35921" dir="2700000" algn="ctr" rotWithShape="0">
              <a:schemeClr val="bg2"/>
            </a:outerShdw>
          </a:effectLst>
        </p:spPr>
        <p:txBody>
          <a:bodyPr lIns="45720" tIns="9144" rIns="45720" bIns="9144"/>
          <a:lstStyle/>
          <a:p>
            <a:endParaRPr lang="en-US">
              <a:latin typeface="+mj-lt"/>
            </a:endParaRPr>
          </a:p>
        </p:txBody>
      </p:sp>
      <p:sp>
        <p:nvSpPr>
          <p:cNvPr id="133199" name="Rectangle 79"/>
          <p:cNvSpPr>
            <a:spLocks noChangeArrowheads="1"/>
          </p:cNvSpPr>
          <p:nvPr/>
        </p:nvSpPr>
        <p:spPr bwMode="auto">
          <a:xfrm>
            <a:off x="1248189" y="3605713"/>
            <a:ext cx="1071127" cy="295466"/>
          </a:xfrm>
          <a:prstGeom prst="rect">
            <a:avLst/>
          </a:prstGeom>
          <a:solidFill>
            <a:schemeClr val="bg1"/>
          </a:solidFill>
          <a:ln w="12700">
            <a:solidFill>
              <a:schemeClr val="tx1"/>
            </a:solidFill>
            <a:miter lim="800000"/>
            <a:headEnd/>
            <a:tailEnd/>
          </a:ln>
          <a:effectLst/>
        </p:spPr>
        <p:txBody>
          <a:bodyPr wrap="none" lIns="91440" tIns="9144" rIns="91440" bIns="9144" anchor="ctr">
            <a:spAutoFit/>
          </a:bodyPr>
          <a:lstStyle/>
          <a:p>
            <a:pPr eaLnBrk="0" hangingPunct="0">
              <a:defRPr/>
            </a:pPr>
            <a:r>
              <a:rPr lang="en-US" sz="1800" b="1" dirty="0">
                <a:solidFill>
                  <a:schemeClr val="hlink"/>
                </a:solidFill>
                <a:latin typeface="+mj-lt"/>
              </a:rPr>
              <a:t>Bill 2000</a:t>
            </a:r>
          </a:p>
        </p:txBody>
      </p:sp>
      <p:cxnSp>
        <p:nvCxnSpPr>
          <p:cNvPr id="8215" name="AutoShape 80"/>
          <p:cNvCxnSpPr>
            <a:cxnSpLocks noChangeShapeType="1"/>
            <a:stCxn id="133193" idx="0"/>
            <a:endCxn id="133199" idx="2"/>
          </p:cNvCxnSpPr>
          <p:nvPr/>
        </p:nvCxnSpPr>
        <p:spPr bwMode="auto">
          <a:xfrm rot="5400000" flipH="1" flipV="1">
            <a:off x="1284134" y="3976689"/>
            <a:ext cx="575129" cy="424110"/>
          </a:xfrm>
          <a:prstGeom prst="bentConnector3">
            <a:avLst>
              <a:gd name="adj1" fmla="val 50000"/>
            </a:avLst>
          </a:prstGeom>
          <a:noFill/>
          <a:ln w="25400">
            <a:solidFill>
              <a:schemeClr val="tx1"/>
            </a:solidFill>
            <a:miter lim="800000"/>
            <a:headEnd/>
            <a:tailEnd/>
          </a:ln>
        </p:spPr>
      </p:cxnSp>
      <p:cxnSp>
        <p:nvCxnSpPr>
          <p:cNvPr id="8216" name="AutoShape 81"/>
          <p:cNvCxnSpPr>
            <a:cxnSpLocks noChangeShapeType="1"/>
            <a:stCxn id="133198" idx="0"/>
            <a:endCxn id="133199" idx="2"/>
          </p:cNvCxnSpPr>
          <p:nvPr/>
        </p:nvCxnSpPr>
        <p:spPr bwMode="auto">
          <a:xfrm rot="16200000" flipV="1">
            <a:off x="1802441" y="3882492"/>
            <a:ext cx="575129" cy="612504"/>
          </a:xfrm>
          <a:prstGeom prst="bentConnector3">
            <a:avLst>
              <a:gd name="adj1" fmla="val 50000"/>
            </a:avLst>
          </a:prstGeom>
          <a:noFill/>
          <a:ln w="25400">
            <a:solidFill>
              <a:schemeClr val="tx1"/>
            </a:solidFill>
            <a:miter lim="800000"/>
            <a:headEnd/>
            <a:tailEnd/>
          </a:ln>
        </p:spPr>
      </p:cxnSp>
      <p:cxnSp>
        <p:nvCxnSpPr>
          <p:cNvPr id="8217" name="AutoShape 82"/>
          <p:cNvCxnSpPr>
            <a:cxnSpLocks noChangeShapeType="1"/>
            <a:stCxn id="133195" idx="0"/>
            <a:endCxn id="133193" idx="2"/>
          </p:cNvCxnSpPr>
          <p:nvPr/>
        </p:nvCxnSpPr>
        <p:spPr bwMode="auto">
          <a:xfrm rot="16200000">
            <a:off x="1084973" y="4804708"/>
            <a:ext cx="273875" cy="275464"/>
          </a:xfrm>
          <a:prstGeom prst="bentConnector3">
            <a:avLst>
              <a:gd name="adj1" fmla="val 50333"/>
            </a:avLst>
          </a:prstGeom>
          <a:noFill/>
          <a:ln w="25400">
            <a:solidFill>
              <a:schemeClr val="tx1"/>
            </a:solidFill>
            <a:miter lim="800000"/>
            <a:headEnd/>
            <a:tailEnd/>
          </a:ln>
        </p:spPr>
      </p:cxnSp>
      <p:cxnSp>
        <p:nvCxnSpPr>
          <p:cNvPr id="8218" name="AutoShape 83"/>
          <p:cNvCxnSpPr>
            <a:cxnSpLocks noChangeShapeType="1"/>
            <a:stCxn id="133194" idx="0"/>
            <a:endCxn id="133193" idx="2"/>
          </p:cNvCxnSpPr>
          <p:nvPr/>
        </p:nvCxnSpPr>
        <p:spPr bwMode="auto">
          <a:xfrm rot="5400000" flipH="1">
            <a:off x="1344134" y="4821010"/>
            <a:ext cx="257551" cy="222908"/>
          </a:xfrm>
          <a:prstGeom prst="bentConnector3">
            <a:avLst>
              <a:gd name="adj1" fmla="val 50000"/>
            </a:avLst>
          </a:prstGeom>
          <a:noFill/>
          <a:ln w="25400">
            <a:solidFill>
              <a:schemeClr val="tx1"/>
            </a:solidFill>
            <a:miter lim="800000"/>
            <a:headEnd/>
            <a:tailEnd/>
          </a:ln>
        </p:spPr>
      </p:cxnSp>
      <p:cxnSp>
        <p:nvCxnSpPr>
          <p:cNvPr id="8219" name="AutoShape 84"/>
          <p:cNvCxnSpPr>
            <a:cxnSpLocks noChangeShapeType="1"/>
            <a:stCxn id="133196" idx="0"/>
            <a:endCxn id="133194" idx="2"/>
          </p:cNvCxnSpPr>
          <p:nvPr/>
        </p:nvCxnSpPr>
        <p:spPr bwMode="auto">
          <a:xfrm rot="16200000">
            <a:off x="1514535" y="5473866"/>
            <a:ext cx="137844" cy="0"/>
          </a:xfrm>
          <a:prstGeom prst="straightConnector1">
            <a:avLst/>
          </a:prstGeom>
          <a:noFill/>
          <a:ln w="25400">
            <a:solidFill>
              <a:schemeClr val="tx1"/>
            </a:solidFill>
            <a:round/>
            <a:headEnd/>
            <a:tailEnd/>
          </a:ln>
        </p:spPr>
      </p:cxnSp>
      <p:cxnSp>
        <p:nvCxnSpPr>
          <p:cNvPr id="8220" name="AutoShape 85"/>
          <p:cNvCxnSpPr>
            <a:cxnSpLocks noChangeShapeType="1"/>
            <a:stCxn id="133197" idx="0"/>
            <a:endCxn id="133198" idx="2"/>
          </p:cNvCxnSpPr>
          <p:nvPr/>
        </p:nvCxnSpPr>
        <p:spPr bwMode="auto">
          <a:xfrm rot="16200000">
            <a:off x="2268388" y="4933371"/>
            <a:ext cx="257551" cy="0"/>
          </a:xfrm>
          <a:prstGeom prst="straightConnector1">
            <a:avLst/>
          </a:prstGeom>
          <a:noFill/>
          <a:ln w="25400">
            <a:solidFill>
              <a:schemeClr val="tx1"/>
            </a:solidFill>
            <a:round/>
            <a:headEnd/>
            <a:tailEnd/>
          </a:ln>
        </p:spPr>
      </p:cxnSp>
      <p:pic>
        <p:nvPicPr>
          <p:cNvPr id="8207" name="Picture 148" descr="\\shnt07\shared\CTD\Projects\TrainingGuides_v2010EE_QMI_Phase2\Inputs\QMI\QMI_Images\02001 - Automotive Connector.jpg"/>
          <p:cNvPicPr>
            <a:picLocks noChangeAspect="1" noChangeArrowheads="1"/>
          </p:cNvPicPr>
          <p:nvPr/>
        </p:nvPicPr>
        <p:blipFill>
          <a:blip r:embed="rId2" cstate="print"/>
          <a:srcRect/>
          <a:stretch>
            <a:fillRect/>
          </a:stretch>
        </p:blipFill>
        <p:spPr bwMode="auto">
          <a:xfrm>
            <a:off x="5967413" y="3383463"/>
            <a:ext cx="2784475" cy="18462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14"/>
          <p:cNvSpPr>
            <a:spLocks noGrp="1" noChangeArrowheads="1"/>
          </p:cNvSpPr>
          <p:nvPr>
            <p:ph type="title"/>
          </p:nvPr>
        </p:nvSpPr>
        <p:spPr/>
        <p:txBody>
          <a:bodyPr/>
          <a:lstStyle/>
          <a:p>
            <a:pPr eaLnBrk="1" hangingPunct="1"/>
            <a:r>
              <a:rPr lang="en-US" smtClean="0">
                <a:latin typeface="+mj-lt"/>
              </a:rPr>
              <a:t>Work Orders: Source</a:t>
            </a:r>
          </a:p>
        </p:txBody>
      </p:sp>
      <p:sp>
        <p:nvSpPr>
          <p:cNvPr id="9218" name="Footer Placeholder 2"/>
          <p:cNvSpPr>
            <a:spLocks noGrp="1"/>
          </p:cNvSpPr>
          <p:nvPr>
            <p:ph type="ftr" sz="quarter" idx="10"/>
          </p:nvPr>
        </p:nvSpPr>
        <p:spPr>
          <a:noFill/>
        </p:spPr>
        <p:txBody>
          <a:bodyPr/>
          <a:lstStyle/>
          <a:p>
            <a:pPr defTabSz="865188"/>
            <a:r>
              <a:rPr lang="en-US"/>
              <a:t>eB-WO-IN-070</a:t>
            </a:r>
          </a:p>
        </p:txBody>
      </p:sp>
      <p:grpSp>
        <p:nvGrpSpPr>
          <p:cNvPr id="9220" name="Group 422"/>
          <p:cNvGrpSpPr>
            <a:grpSpLocks/>
          </p:cNvGrpSpPr>
          <p:nvPr/>
        </p:nvGrpSpPr>
        <p:grpSpPr bwMode="auto">
          <a:xfrm>
            <a:off x="6564315" y="2090739"/>
            <a:ext cx="1373188" cy="1484313"/>
            <a:chOff x="4030" y="1259"/>
            <a:chExt cx="865" cy="935"/>
          </a:xfrm>
        </p:grpSpPr>
        <p:sp>
          <p:nvSpPr>
            <p:cNvPr id="9891" name="Text Box 368"/>
            <p:cNvSpPr txBox="1">
              <a:spLocks noChangeArrowheads="1"/>
            </p:cNvSpPr>
            <p:nvPr/>
          </p:nvSpPr>
          <p:spPr bwMode="auto">
            <a:xfrm>
              <a:off x="4030" y="1259"/>
              <a:ext cx="864" cy="236"/>
            </a:xfrm>
            <a:prstGeom prst="rect">
              <a:avLst/>
            </a:prstGeom>
            <a:solidFill>
              <a:schemeClr val="accent1"/>
            </a:solidFill>
            <a:ln w="38100">
              <a:solidFill>
                <a:schemeClr val="tx1"/>
              </a:solidFill>
              <a:miter lim="800000"/>
              <a:headEnd/>
              <a:tailEnd/>
            </a:ln>
          </p:spPr>
          <p:txBody>
            <a:bodyPr wrap="none" anchor="ctr"/>
            <a:lstStyle/>
            <a:p>
              <a:pPr eaLnBrk="0" hangingPunct="0">
                <a:spcBef>
                  <a:spcPct val="50000"/>
                </a:spcBef>
              </a:pPr>
              <a:r>
                <a:rPr lang="en-US" sz="1600" b="1" dirty="0">
                  <a:latin typeface="+mj-lt"/>
                </a:rPr>
                <a:t>Sales Order</a:t>
              </a:r>
            </a:p>
          </p:txBody>
        </p:sp>
        <p:sp>
          <p:nvSpPr>
            <p:cNvPr id="9892" name="Rectangle 369"/>
            <p:cNvSpPr>
              <a:spLocks noChangeArrowheads="1"/>
            </p:cNvSpPr>
            <p:nvPr/>
          </p:nvSpPr>
          <p:spPr bwMode="auto">
            <a:xfrm>
              <a:off x="4030" y="1496"/>
              <a:ext cx="865" cy="698"/>
            </a:xfrm>
            <a:prstGeom prst="rect">
              <a:avLst/>
            </a:prstGeom>
            <a:solidFill>
              <a:schemeClr val="bg1"/>
            </a:solidFill>
            <a:ln w="38100">
              <a:solidFill>
                <a:schemeClr val="tx1"/>
              </a:solidFill>
              <a:miter lim="800000"/>
              <a:headEnd/>
              <a:tailEnd/>
            </a:ln>
          </p:spPr>
          <p:txBody>
            <a:bodyPr wrap="square" anchor="ctr">
              <a:spAutoFit/>
            </a:bodyPr>
            <a:lstStyle/>
            <a:p>
              <a:endParaRPr lang="en-US" sz="6600" dirty="0">
                <a:latin typeface="+mj-lt"/>
              </a:endParaRPr>
            </a:p>
          </p:txBody>
        </p:sp>
      </p:grpSp>
      <p:grpSp>
        <p:nvGrpSpPr>
          <p:cNvPr id="9221" name="Group 421"/>
          <p:cNvGrpSpPr>
            <a:grpSpLocks/>
          </p:cNvGrpSpPr>
          <p:nvPr/>
        </p:nvGrpSpPr>
        <p:grpSpPr bwMode="auto">
          <a:xfrm>
            <a:off x="6680205" y="2546351"/>
            <a:ext cx="1376363" cy="1477963"/>
            <a:chOff x="4173" y="2303"/>
            <a:chExt cx="867" cy="931"/>
          </a:xfrm>
        </p:grpSpPr>
        <p:sp>
          <p:nvSpPr>
            <p:cNvPr id="9889" name="Text Box 380"/>
            <p:cNvSpPr txBox="1">
              <a:spLocks noChangeArrowheads="1"/>
            </p:cNvSpPr>
            <p:nvPr/>
          </p:nvSpPr>
          <p:spPr bwMode="auto">
            <a:xfrm>
              <a:off x="4173" y="2303"/>
              <a:ext cx="864" cy="236"/>
            </a:xfrm>
            <a:prstGeom prst="rect">
              <a:avLst/>
            </a:prstGeom>
            <a:solidFill>
              <a:schemeClr val="accent1"/>
            </a:solidFill>
            <a:ln w="38100">
              <a:solidFill>
                <a:schemeClr val="tx1"/>
              </a:solidFill>
              <a:miter lim="800000"/>
              <a:headEnd/>
              <a:tailEnd/>
            </a:ln>
          </p:spPr>
          <p:txBody>
            <a:bodyPr anchor="ctr"/>
            <a:lstStyle/>
            <a:p>
              <a:pPr eaLnBrk="0" hangingPunct="0">
                <a:spcBef>
                  <a:spcPct val="50000"/>
                </a:spcBef>
              </a:pPr>
              <a:r>
                <a:rPr lang="en-US" sz="1600" b="1" dirty="0">
                  <a:latin typeface="+mj-lt"/>
                </a:rPr>
                <a:t>Parent WO</a:t>
              </a:r>
            </a:p>
          </p:txBody>
        </p:sp>
        <p:sp>
          <p:nvSpPr>
            <p:cNvPr id="9890" name="Rectangle 381"/>
            <p:cNvSpPr>
              <a:spLocks noChangeArrowheads="1"/>
            </p:cNvSpPr>
            <p:nvPr/>
          </p:nvSpPr>
          <p:spPr bwMode="auto">
            <a:xfrm>
              <a:off x="4178" y="2536"/>
              <a:ext cx="862" cy="698"/>
            </a:xfrm>
            <a:prstGeom prst="rect">
              <a:avLst/>
            </a:prstGeom>
            <a:solidFill>
              <a:schemeClr val="bg1"/>
            </a:solidFill>
            <a:ln w="38100">
              <a:solidFill>
                <a:schemeClr val="tx1"/>
              </a:solidFill>
              <a:miter lim="800000"/>
              <a:headEnd/>
              <a:tailEnd/>
            </a:ln>
          </p:spPr>
          <p:txBody>
            <a:bodyPr wrap="square" anchor="ctr">
              <a:spAutoFit/>
            </a:bodyPr>
            <a:lstStyle/>
            <a:p>
              <a:endParaRPr lang="en-US" sz="6600" dirty="0">
                <a:latin typeface="+mj-lt"/>
              </a:endParaRPr>
            </a:p>
          </p:txBody>
        </p:sp>
      </p:grpSp>
      <p:grpSp>
        <p:nvGrpSpPr>
          <p:cNvPr id="9222" name="Group 420"/>
          <p:cNvGrpSpPr>
            <a:grpSpLocks/>
          </p:cNvGrpSpPr>
          <p:nvPr/>
        </p:nvGrpSpPr>
        <p:grpSpPr bwMode="auto">
          <a:xfrm>
            <a:off x="6794500" y="2992436"/>
            <a:ext cx="1373188" cy="1479549"/>
            <a:chOff x="3596" y="3319"/>
            <a:chExt cx="865" cy="932"/>
          </a:xfrm>
        </p:grpSpPr>
        <p:sp>
          <p:nvSpPr>
            <p:cNvPr id="9881" name="Text Box 390"/>
            <p:cNvSpPr txBox="1">
              <a:spLocks noChangeArrowheads="1"/>
            </p:cNvSpPr>
            <p:nvPr/>
          </p:nvSpPr>
          <p:spPr bwMode="auto">
            <a:xfrm>
              <a:off x="3597" y="3319"/>
              <a:ext cx="864" cy="236"/>
            </a:xfrm>
            <a:prstGeom prst="rect">
              <a:avLst/>
            </a:prstGeom>
            <a:solidFill>
              <a:schemeClr val="accent1"/>
            </a:solidFill>
            <a:ln w="38100">
              <a:solidFill>
                <a:schemeClr val="tx1"/>
              </a:solidFill>
              <a:miter lim="800000"/>
              <a:headEnd/>
              <a:tailEnd/>
            </a:ln>
          </p:spPr>
          <p:txBody>
            <a:bodyPr anchor="ctr"/>
            <a:lstStyle/>
            <a:p>
              <a:pPr eaLnBrk="0" hangingPunct="0">
                <a:spcBef>
                  <a:spcPct val="50000"/>
                </a:spcBef>
              </a:pPr>
              <a:r>
                <a:rPr lang="en-US" sz="1600" b="1">
                  <a:latin typeface="+mj-lt"/>
                </a:rPr>
                <a:t>RMA</a:t>
              </a:r>
            </a:p>
          </p:txBody>
        </p:sp>
        <p:sp>
          <p:nvSpPr>
            <p:cNvPr id="9882" name="Rectangle 391"/>
            <p:cNvSpPr>
              <a:spLocks noChangeArrowheads="1"/>
            </p:cNvSpPr>
            <p:nvPr/>
          </p:nvSpPr>
          <p:spPr bwMode="auto">
            <a:xfrm>
              <a:off x="3596" y="3553"/>
              <a:ext cx="864" cy="698"/>
            </a:xfrm>
            <a:prstGeom prst="rect">
              <a:avLst/>
            </a:prstGeom>
            <a:solidFill>
              <a:schemeClr val="bg1"/>
            </a:solidFill>
            <a:ln w="38100">
              <a:solidFill>
                <a:schemeClr val="tx1"/>
              </a:solidFill>
              <a:miter lim="800000"/>
              <a:headEnd/>
              <a:tailEnd/>
            </a:ln>
          </p:spPr>
          <p:txBody>
            <a:bodyPr wrap="square" anchor="ctr">
              <a:spAutoFit/>
            </a:bodyPr>
            <a:lstStyle/>
            <a:p>
              <a:endParaRPr lang="en-US" sz="6600" dirty="0">
                <a:latin typeface="+mj-lt"/>
              </a:endParaRPr>
            </a:p>
          </p:txBody>
        </p:sp>
        <p:sp>
          <p:nvSpPr>
            <p:cNvPr id="9883" name="Line 392"/>
            <p:cNvSpPr>
              <a:spLocks noChangeShapeType="1"/>
            </p:cNvSpPr>
            <p:nvPr/>
          </p:nvSpPr>
          <p:spPr bwMode="auto">
            <a:xfrm>
              <a:off x="3736" y="3659"/>
              <a:ext cx="563" cy="1"/>
            </a:xfrm>
            <a:prstGeom prst="line">
              <a:avLst/>
            </a:prstGeom>
            <a:noFill/>
            <a:ln w="38100">
              <a:solidFill>
                <a:schemeClr val="tx1"/>
              </a:solidFill>
              <a:round/>
              <a:headEnd/>
              <a:tailEnd/>
            </a:ln>
          </p:spPr>
          <p:txBody>
            <a:bodyPr wrap="none" anchor="ctr">
              <a:spAutoFit/>
            </a:bodyPr>
            <a:lstStyle/>
            <a:p>
              <a:endParaRPr lang="en-US">
                <a:latin typeface="+mj-lt"/>
              </a:endParaRPr>
            </a:p>
          </p:txBody>
        </p:sp>
        <p:sp>
          <p:nvSpPr>
            <p:cNvPr id="9884" name="Line 393"/>
            <p:cNvSpPr>
              <a:spLocks noChangeShapeType="1"/>
            </p:cNvSpPr>
            <p:nvPr/>
          </p:nvSpPr>
          <p:spPr bwMode="auto">
            <a:xfrm>
              <a:off x="3737" y="3755"/>
              <a:ext cx="564" cy="1"/>
            </a:xfrm>
            <a:prstGeom prst="line">
              <a:avLst/>
            </a:prstGeom>
            <a:noFill/>
            <a:ln w="38100">
              <a:solidFill>
                <a:schemeClr val="tx1"/>
              </a:solidFill>
              <a:round/>
              <a:headEnd/>
              <a:tailEnd/>
            </a:ln>
          </p:spPr>
          <p:txBody>
            <a:bodyPr wrap="none" anchor="ctr">
              <a:spAutoFit/>
            </a:bodyPr>
            <a:lstStyle/>
            <a:p>
              <a:endParaRPr lang="en-US">
                <a:latin typeface="+mj-lt"/>
              </a:endParaRPr>
            </a:p>
          </p:txBody>
        </p:sp>
        <p:sp>
          <p:nvSpPr>
            <p:cNvPr id="9885" name="Line 394"/>
            <p:cNvSpPr>
              <a:spLocks noChangeShapeType="1"/>
            </p:cNvSpPr>
            <p:nvPr/>
          </p:nvSpPr>
          <p:spPr bwMode="auto">
            <a:xfrm>
              <a:off x="3737" y="3851"/>
              <a:ext cx="564" cy="1"/>
            </a:xfrm>
            <a:prstGeom prst="line">
              <a:avLst/>
            </a:prstGeom>
            <a:noFill/>
            <a:ln w="38100">
              <a:solidFill>
                <a:schemeClr val="tx1"/>
              </a:solidFill>
              <a:round/>
              <a:headEnd/>
              <a:tailEnd/>
            </a:ln>
          </p:spPr>
          <p:txBody>
            <a:bodyPr wrap="none" anchor="ctr">
              <a:spAutoFit/>
            </a:bodyPr>
            <a:lstStyle/>
            <a:p>
              <a:endParaRPr lang="en-US">
                <a:latin typeface="+mj-lt"/>
              </a:endParaRPr>
            </a:p>
          </p:txBody>
        </p:sp>
        <p:sp>
          <p:nvSpPr>
            <p:cNvPr id="9886" name="Line 395"/>
            <p:cNvSpPr>
              <a:spLocks noChangeShapeType="1"/>
            </p:cNvSpPr>
            <p:nvPr/>
          </p:nvSpPr>
          <p:spPr bwMode="auto">
            <a:xfrm>
              <a:off x="3737" y="3947"/>
              <a:ext cx="564" cy="1"/>
            </a:xfrm>
            <a:prstGeom prst="line">
              <a:avLst/>
            </a:prstGeom>
            <a:noFill/>
            <a:ln w="38100">
              <a:solidFill>
                <a:schemeClr val="tx1"/>
              </a:solidFill>
              <a:round/>
              <a:headEnd/>
              <a:tailEnd/>
            </a:ln>
          </p:spPr>
          <p:txBody>
            <a:bodyPr wrap="none" anchor="ctr">
              <a:spAutoFit/>
            </a:bodyPr>
            <a:lstStyle/>
            <a:p>
              <a:endParaRPr lang="en-US">
                <a:latin typeface="+mj-lt"/>
              </a:endParaRPr>
            </a:p>
          </p:txBody>
        </p:sp>
        <p:sp>
          <p:nvSpPr>
            <p:cNvPr id="9887" name="Line 396"/>
            <p:cNvSpPr>
              <a:spLocks noChangeShapeType="1"/>
            </p:cNvSpPr>
            <p:nvPr/>
          </p:nvSpPr>
          <p:spPr bwMode="auto">
            <a:xfrm>
              <a:off x="3737" y="4043"/>
              <a:ext cx="564" cy="1"/>
            </a:xfrm>
            <a:prstGeom prst="line">
              <a:avLst/>
            </a:prstGeom>
            <a:noFill/>
            <a:ln w="38100">
              <a:solidFill>
                <a:schemeClr val="tx1"/>
              </a:solidFill>
              <a:round/>
              <a:headEnd/>
              <a:tailEnd/>
            </a:ln>
          </p:spPr>
          <p:txBody>
            <a:bodyPr wrap="none" anchor="ctr">
              <a:spAutoFit/>
            </a:bodyPr>
            <a:lstStyle/>
            <a:p>
              <a:endParaRPr lang="en-US">
                <a:latin typeface="+mj-lt"/>
              </a:endParaRPr>
            </a:p>
          </p:txBody>
        </p:sp>
        <p:sp>
          <p:nvSpPr>
            <p:cNvPr id="9888" name="Line 397"/>
            <p:cNvSpPr>
              <a:spLocks noChangeShapeType="1"/>
            </p:cNvSpPr>
            <p:nvPr/>
          </p:nvSpPr>
          <p:spPr bwMode="auto">
            <a:xfrm>
              <a:off x="3737" y="4139"/>
              <a:ext cx="564" cy="1"/>
            </a:xfrm>
            <a:prstGeom prst="line">
              <a:avLst/>
            </a:prstGeom>
            <a:noFill/>
            <a:ln w="38100">
              <a:solidFill>
                <a:schemeClr val="tx1"/>
              </a:solidFill>
              <a:round/>
              <a:headEnd/>
              <a:tailEnd/>
            </a:ln>
          </p:spPr>
          <p:txBody>
            <a:bodyPr wrap="none" anchor="ctr">
              <a:spAutoFit/>
            </a:bodyPr>
            <a:lstStyle/>
            <a:p>
              <a:endParaRPr lang="en-US">
                <a:latin typeface="+mj-lt"/>
              </a:endParaRPr>
            </a:p>
          </p:txBody>
        </p:sp>
      </p:grpSp>
      <p:cxnSp>
        <p:nvCxnSpPr>
          <p:cNvPr id="9223" name="AutoShape 416"/>
          <p:cNvCxnSpPr>
            <a:cxnSpLocks noChangeShapeType="1"/>
            <a:endCxn id="129362" idx="0"/>
          </p:cNvCxnSpPr>
          <p:nvPr/>
        </p:nvCxnSpPr>
        <p:spPr bwMode="auto">
          <a:xfrm>
            <a:off x="3995738" y="3359150"/>
            <a:ext cx="1028700" cy="1228725"/>
          </a:xfrm>
          <a:prstGeom prst="bentConnector2">
            <a:avLst/>
          </a:prstGeom>
          <a:noFill/>
          <a:ln w="25400">
            <a:solidFill>
              <a:schemeClr val="tx1"/>
            </a:solidFill>
            <a:miter lim="800000"/>
            <a:headEnd/>
            <a:tailEnd type="triangle" w="med" len="med"/>
          </a:ln>
        </p:spPr>
      </p:cxnSp>
      <p:cxnSp>
        <p:nvCxnSpPr>
          <p:cNvPr id="9224" name="AutoShape 417"/>
          <p:cNvCxnSpPr>
            <a:cxnSpLocks noChangeShapeType="1"/>
            <a:stCxn id="9891" idx="1"/>
            <a:endCxn id="129362" idx="0"/>
          </p:cNvCxnSpPr>
          <p:nvPr/>
        </p:nvCxnSpPr>
        <p:spPr bwMode="auto">
          <a:xfrm rot="10800000" flipV="1">
            <a:off x="5024438" y="2278063"/>
            <a:ext cx="1520825" cy="2309812"/>
          </a:xfrm>
          <a:prstGeom prst="bentConnector2">
            <a:avLst/>
          </a:prstGeom>
          <a:noFill/>
          <a:ln w="25400">
            <a:solidFill>
              <a:schemeClr val="tx1"/>
            </a:solidFill>
            <a:miter lim="800000"/>
            <a:headEnd/>
            <a:tailEnd type="triangle" w="med" len="med"/>
          </a:ln>
        </p:spPr>
      </p:cxnSp>
      <p:cxnSp>
        <p:nvCxnSpPr>
          <p:cNvPr id="9225" name="AutoShape 418"/>
          <p:cNvCxnSpPr>
            <a:cxnSpLocks noChangeShapeType="1"/>
            <a:stCxn id="9889" idx="1"/>
            <a:endCxn id="129362" idx="0"/>
          </p:cNvCxnSpPr>
          <p:nvPr/>
        </p:nvCxnSpPr>
        <p:spPr bwMode="auto">
          <a:xfrm rot="10800000" flipV="1">
            <a:off x="5023404" y="2733675"/>
            <a:ext cx="1656796" cy="1854199"/>
          </a:xfrm>
          <a:prstGeom prst="bentConnector2">
            <a:avLst/>
          </a:prstGeom>
          <a:noFill/>
          <a:ln w="25400">
            <a:solidFill>
              <a:schemeClr val="tx1"/>
            </a:solidFill>
            <a:miter lim="800000"/>
            <a:headEnd/>
            <a:tailEnd type="triangle" w="med" len="med"/>
          </a:ln>
        </p:spPr>
      </p:cxnSp>
      <p:cxnSp>
        <p:nvCxnSpPr>
          <p:cNvPr id="9226" name="AutoShape 419"/>
          <p:cNvCxnSpPr>
            <a:cxnSpLocks noChangeShapeType="1"/>
            <a:stCxn id="9881" idx="1"/>
            <a:endCxn id="129362" idx="0"/>
          </p:cNvCxnSpPr>
          <p:nvPr/>
        </p:nvCxnSpPr>
        <p:spPr bwMode="auto">
          <a:xfrm rot="10800000" flipV="1">
            <a:off x="5024438" y="3179763"/>
            <a:ext cx="1752600" cy="1408112"/>
          </a:xfrm>
          <a:prstGeom prst="bentConnector2">
            <a:avLst/>
          </a:prstGeom>
          <a:noFill/>
          <a:ln w="25400">
            <a:solidFill>
              <a:schemeClr val="tx1"/>
            </a:solidFill>
            <a:miter lim="800000"/>
            <a:headEnd/>
            <a:tailEnd type="triangle" w="med" len="med"/>
          </a:ln>
        </p:spPr>
      </p:cxnSp>
      <p:grpSp>
        <p:nvGrpSpPr>
          <p:cNvPr id="9227" name="Group 1149"/>
          <p:cNvGrpSpPr>
            <a:grpSpLocks/>
          </p:cNvGrpSpPr>
          <p:nvPr/>
        </p:nvGrpSpPr>
        <p:grpSpPr bwMode="auto">
          <a:xfrm>
            <a:off x="908622" y="1736725"/>
            <a:ext cx="3160718" cy="2411413"/>
            <a:chOff x="383" y="986"/>
            <a:chExt cx="1991" cy="1519"/>
          </a:xfrm>
        </p:grpSpPr>
        <p:grpSp>
          <p:nvGrpSpPr>
            <p:cNvPr id="9865" name="Group 1148"/>
            <p:cNvGrpSpPr>
              <a:grpSpLocks/>
            </p:cNvGrpSpPr>
            <p:nvPr/>
          </p:nvGrpSpPr>
          <p:grpSpPr bwMode="auto">
            <a:xfrm>
              <a:off x="383" y="986"/>
              <a:ext cx="994" cy="1393"/>
              <a:chOff x="383" y="986"/>
              <a:chExt cx="994" cy="1393"/>
            </a:xfrm>
          </p:grpSpPr>
          <p:sp>
            <p:nvSpPr>
              <p:cNvPr id="9867" name="AutoShape 1132"/>
              <p:cNvSpPr>
                <a:spLocks noChangeAspect="1" noChangeArrowheads="1" noTextEdit="1"/>
              </p:cNvSpPr>
              <p:nvPr/>
            </p:nvSpPr>
            <p:spPr bwMode="auto">
              <a:xfrm flipH="1">
                <a:off x="383" y="986"/>
                <a:ext cx="994" cy="1391"/>
              </a:xfrm>
              <a:prstGeom prst="rect">
                <a:avLst/>
              </a:prstGeom>
              <a:noFill/>
              <a:ln w="9525">
                <a:noFill/>
                <a:miter lim="800000"/>
                <a:headEnd/>
                <a:tailEnd/>
              </a:ln>
            </p:spPr>
            <p:txBody>
              <a:bodyPr/>
              <a:lstStyle/>
              <a:p>
                <a:endParaRPr lang="en-US">
                  <a:latin typeface="+mj-lt"/>
                </a:endParaRPr>
              </a:p>
            </p:txBody>
          </p:sp>
          <p:sp>
            <p:nvSpPr>
              <p:cNvPr id="9868" name="Rectangle 1134"/>
              <p:cNvSpPr>
                <a:spLocks noChangeArrowheads="1"/>
              </p:cNvSpPr>
              <p:nvPr/>
            </p:nvSpPr>
            <p:spPr bwMode="auto">
              <a:xfrm flipH="1">
                <a:off x="384" y="986"/>
                <a:ext cx="993" cy="1391"/>
              </a:xfrm>
              <a:prstGeom prst="rect">
                <a:avLst/>
              </a:prstGeom>
              <a:solidFill>
                <a:schemeClr val="accent1"/>
              </a:solidFill>
              <a:ln w="9525">
                <a:noFill/>
                <a:miter lim="800000"/>
                <a:headEnd/>
                <a:tailEnd/>
              </a:ln>
            </p:spPr>
            <p:txBody>
              <a:bodyPr/>
              <a:lstStyle/>
              <a:p>
                <a:endParaRPr lang="en-US">
                  <a:latin typeface="+mj-lt"/>
                </a:endParaRPr>
              </a:p>
            </p:txBody>
          </p:sp>
          <p:sp>
            <p:nvSpPr>
              <p:cNvPr id="9869" name="Freeform 1135"/>
              <p:cNvSpPr>
                <a:spLocks/>
              </p:cNvSpPr>
              <p:nvPr/>
            </p:nvSpPr>
            <p:spPr bwMode="auto">
              <a:xfrm flipH="1">
                <a:off x="384" y="2061"/>
                <a:ext cx="993" cy="318"/>
              </a:xfrm>
              <a:custGeom>
                <a:avLst/>
                <a:gdLst>
                  <a:gd name="T0" fmla="*/ 993 w 2302"/>
                  <a:gd name="T1" fmla="*/ 250 h 736"/>
                  <a:gd name="T2" fmla="*/ 0 w 2302"/>
                  <a:gd name="T3" fmla="*/ 0 h 736"/>
                  <a:gd name="T4" fmla="*/ 0 w 2302"/>
                  <a:gd name="T5" fmla="*/ 318 h 736"/>
                  <a:gd name="T6" fmla="*/ 993 w 2302"/>
                  <a:gd name="T7" fmla="*/ 318 h 736"/>
                  <a:gd name="T8" fmla="*/ 993 w 2302"/>
                  <a:gd name="T9" fmla="*/ 250 h 736"/>
                  <a:gd name="T10" fmla="*/ 0 60000 65536"/>
                  <a:gd name="T11" fmla="*/ 0 60000 65536"/>
                  <a:gd name="T12" fmla="*/ 0 60000 65536"/>
                  <a:gd name="T13" fmla="*/ 0 60000 65536"/>
                  <a:gd name="T14" fmla="*/ 0 60000 65536"/>
                  <a:gd name="T15" fmla="*/ 0 w 2302"/>
                  <a:gd name="T16" fmla="*/ 0 h 736"/>
                  <a:gd name="T17" fmla="*/ 2302 w 2302"/>
                  <a:gd name="T18" fmla="*/ 736 h 736"/>
                </a:gdLst>
                <a:ahLst/>
                <a:cxnLst>
                  <a:cxn ang="T10">
                    <a:pos x="T0" y="T1"/>
                  </a:cxn>
                  <a:cxn ang="T11">
                    <a:pos x="T2" y="T3"/>
                  </a:cxn>
                  <a:cxn ang="T12">
                    <a:pos x="T4" y="T5"/>
                  </a:cxn>
                  <a:cxn ang="T13">
                    <a:pos x="T6" y="T7"/>
                  </a:cxn>
                  <a:cxn ang="T14">
                    <a:pos x="T8" y="T9"/>
                  </a:cxn>
                </a:cxnLst>
                <a:rect l="T15" t="T16" r="T17" b="T18"/>
                <a:pathLst>
                  <a:path w="2302" h="736">
                    <a:moveTo>
                      <a:pt x="2302" y="578"/>
                    </a:moveTo>
                    <a:lnTo>
                      <a:pt x="0" y="0"/>
                    </a:lnTo>
                    <a:lnTo>
                      <a:pt x="0" y="736"/>
                    </a:lnTo>
                    <a:lnTo>
                      <a:pt x="2302" y="736"/>
                    </a:lnTo>
                    <a:lnTo>
                      <a:pt x="2302" y="578"/>
                    </a:lnTo>
                    <a:close/>
                  </a:path>
                </a:pathLst>
              </a:custGeom>
              <a:solidFill>
                <a:srgbClr val="D6C67A"/>
              </a:solidFill>
              <a:ln w="9525">
                <a:noFill/>
                <a:round/>
                <a:headEnd/>
                <a:tailEnd/>
              </a:ln>
            </p:spPr>
            <p:txBody>
              <a:bodyPr/>
              <a:lstStyle/>
              <a:p>
                <a:endParaRPr lang="en-US">
                  <a:latin typeface="+mj-lt"/>
                </a:endParaRPr>
              </a:p>
            </p:txBody>
          </p:sp>
          <p:sp>
            <p:nvSpPr>
              <p:cNvPr id="9870" name="Freeform 1136"/>
              <p:cNvSpPr>
                <a:spLocks/>
              </p:cNvSpPr>
              <p:nvPr/>
            </p:nvSpPr>
            <p:spPr bwMode="auto">
              <a:xfrm flipH="1">
                <a:off x="383" y="1429"/>
                <a:ext cx="885" cy="948"/>
              </a:xfrm>
              <a:custGeom>
                <a:avLst/>
                <a:gdLst>
                  <a:gd name="T0" fmla="*/ 366 w 2052"/>
                  <a:gd name="T1" fmla="*/ 166 h 2199"/>
                  <a:gd name="T2" fmla="*/ 348 w 2052"/>
                  <a:gd name="T3" fmla="*/ 179 h 2199"/>
                  <a:gd name="T4" fmla="*/ 323 w 2052"/>
                  <a:gd name="T5" fmla="*/ 214 h 2199"/>
                  <a:gd name="T6" fmla="*/ 301 w 2052"/>
                  <a:gd name="T7" fmla="*/ 241 h 2199"/>
                  <a:gd name="T8" fmla="*/ 274 w 2052"/>
                  <a:gd name="T9" fmla="*/ 258 h 2199"/>
                  <a:gd name="T10" fmla="*/ 260 w 2052"/>
                  <a:gd name="T11" fmla="*/ 290 h 2199"/>
                  <a:gd name="T12" fmla="*/ 228 w 2052"/>
                  <a:gd name="T13" fmla="*/ 350 h 2199"/>
                  <a:gd name="T14" fmla="*/ 194 w 2052"/>
                  <a:gd name="T15" fmla="*/ 404 h 2199"/>
                  <a:gd name="T16" fmla="*/ 180 w 2052"/>
                  <a:gd name="T17" fmla="*/ 406 h 2199"/>
                  <a:gd name="T18" fmla="*/ 141 w 2052"/>
                  <a:gd name="T19" fmla="*/ 403 h 2199"/>
                  <a:gd name="T20" fmla="*/ 94 w 2052"/>
                  <a:gd name="T21" fmla="*/ 400 h 2199"/>
                  <a:gd name="T22" fmla="*/ 59 w 2052"/>
                  <a:gd name="T23" fmla="*/ 402 h 2199"/>
                  <a:gd name="T24" fmla="*/ 30 w 2052"/>
                  <a:gd name="T25" fmla="*/ 416 h 2199"/>
                  <a:gd name="T26" fmla="*/ 1 w 2052"/>
                  <a:gd name="T27" fmla="*/ 442 h 2199"/>
                  <a:gd name="T28" fmla="*/ 3 w 2052"/>
                  <a:gd name="T29" fmla="*/ 535 h 2199"/>
                  <a:gd name="T30" fmla="*/ 3 w 2052"/>
                  <a:gd name="T31" fmla="*/ 585 h 2199"/>
                  <a:gd name="T32" fmla="*/ 19 w 2052"/>
                  <a:gd name="T33" fmla="*/ 635 h 2199"/>
                  <a:gd name="T34" fmla="*/ 56 w 2052"/>
                  <a:gd name="T35" fmla="*/ 677 h 2199"/>
                  <a:gd name="T36" fmla="*/ 82 w 2052"/>
                  <a:gd name="T37" fmla="*/ 717 h 2199"/>
                  <a:gd name="T38" fmla="*/ 132 w 2052"/>
                  <a:gd name="T39" fmla="*/ 732 h 2199"/>
                  <a:gd name="T40" fmla="*/ 185 w 2052"/>
                  <a:gd name="T41" fmla="*/ 724 h 2199"/>
                  <a:gd name="T42" fmla="*/ 220 w 2052"/>
                  <a:gd name="T43" fmla="*/ 710 h 2199"/>
                  <a:gd name="T44" fmla="*/ 262 w 2052"/>
                  <a:gd name="T45" fmla="*/ 685 h 2199"/>
                  <a:gd name="T46" fmla="*/ 281 w 2052"/>
                  <a:gd name="T47" fmla="*/ 665 h 2199"/>
                  <a:gd name="T48" fmla="*/ 303 w 2052"/>
                  <a:gd name="T49" fmla="*/ 649 h 2199"/>
                  <a:gd name="T50" fmla="*/ 324 w 2052"/>
                  <a:gd name="T51" fmla="*/ 634 h 2199"/>
                  <a:gd name="T52" fmla="*/ 349 w 2052"/>
                  <a:gd name="T53" fmla="*/ 623 h 2199"/>
                  <a:gd name="T54" fmla="*/ 402 w 2052"/>
                  <a:gd name="T55" fmla="*/ 615 h 2199"/>
                  <a:gd name="T56" fmla="*/ 423 w 2052"/>
                  <a:gd name="T57" fmla="*/ 606 h 2199"/>
                  <a:gd name="T58" fmla="*/ 451 w 2052"/>
                  <a:gd name="T59" fmla="*/ 601 h 2199"/>
                  <a:gd name="T60" fmla="*/ 474 w 2052"/>
                  <a:gd name="T61" fmla="*/ 648 h 2199"/>
                  <a:gd name="T62" fmla="*/ 497 w 2052"/>
                  <a:gd name="T63" fmla="*/ 691 h 2199"/>
                  <a:gd name="T64" fmla="*/ 517 w 2052"/>
                  <a:gd name="T65" fmla="*/ 737 h 2199"/>
                  <a:gd name="T66" fmla="*/ 537 w 2052"/>
                  <a:gd name="T67" fmla="*/ 773 h 2199"/>
                  <a:gd name="T68" fmla="*/ 546 w 2052"/>
                  <a:gd name="T69" fmla="*/ 801 h 2199"/>
                  <a:gd name="T70" fmla="*/ 568 w 2052"/>
                  <a:gd name="T71" fmla="*/ 825 h 2199"/>
                  <a:gd name="T72" fmla="*/ 597 w 2052"/>
                  <a:gd name="T73" fmla="*/ 840 h 2199"/>
                  <a:gd name="T74" fmla="*/ 885 w 2052"/>
                  <a:gd name="T75" fmla="*/ 95 h 2199"/>
                  <a:gd name="T76" fmla="*/ 875 w 2052"/>
                  <a:gd name="T77" fmla="*/ 91 h 2199"/>
                  <a:gd name="T78" fmla="*/ 850 w 2052"/>
                  <a:gd name="T79" fmla="*/ 88 h 2199"/>
                  <a:gd name="T80" fmla="*/ 803 w 2052"/>
                  <a:gd name="T81" fmla="*/ 88 h 2199"/>
                  <a:gd name="T82" fmla="*/ 773 w 2052"/>
                  <a:gd name="T83" fmla="*/ 88 h 2199"/>
                  <a:gd name="T84" fmla="*/ 762 w 2052"/>
                  <a:gd name="T85" fmla="*/ 68 h 2199"/>
                  <a:gd name="T86" fmla="*/ 732 w 2052"/>
                  <a:gd name="T87" fmla="*/ 44 h 2199"/>
                  <a:gd name="T88" fmla="*/ 706 w 2052"/>
                  <a:gd name="T89" fmla="*/ 20 h 2199"/>
                  <a:gd name="T90" fmla="*/ 699 w 2052"/>
                  <a:gd name="T91" fmla="*/ 0 h 2199"/>
                  <a:gd name="T92" fmla="*/ 651 w 2052"/>
                  <a:gd name="T93" fmla="*/ 22 h 2199"/>
                  <a:gd name="T94" fmla="*/ 544 w 2052"/>
                  <a:gd name="T95" fmla="*/ 73 h 2199"/>
                  <a:gd name="T96" fmla="*/ 433 w 2052"/>
                  <a:gd name="T97" fmla="*/ 129 h 2199"/>
                  <a:gd name="T98" fmla="*/ 370 w 2052"/>
                  <a:gd name="T99" fmla="*/ 166 h 21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52"/>
                  <a:gd name="T151" fmla="*/ 0 h 2199"/>
                  <a:gd name="T152" fmla="*/ 2052 w 2052"/>
                  <a:gd name="T153" fmla="*/ 2199 h 21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52" h="2199">
                    <a:moveTo>
                      <a:pt x="857" y="384"/>
                    </a:moveTo>
                    <a:lnTo>
                      <a:pt x="856" y="384"/>
                    </a:lnTo>
                    <a:lnTo>
                      <a:pt x="854" y="384"/>
                    </a:lnTo>
                    <a:lnTo>
                      <a:pt x="849" y="384"/>
                    </a:lnTo>
                    <a:lnTo>
                      <a:pt x="841" y="388"/>
                    </a:lnTo>
                    <a:lnTo>
                      <a:pt x="831" y="392"/>
                    </a:lnTo>
                    <a:lnTo>
                      <a:pt x="820" y="402"/>
                    </a:lnTo>
                    <a:lnTo>
                      <a:pt x="806" y="415"/>
                    </a:lnTo>
                    <a:lnTo>
                      <a:pt x="789" y="434"/>
                    </a:lnTo>
                    <a:lnTo>
                      <a:pt x="773" y="455"/>
                    </a:lnTo>
                    <a:lnTo>
                      <a:pt x="760" y="478"/>
                    </a:lnTo>
                    <a:lnTo>
                      <a:pt x="749" y="497"/>
                    </a:lnTo>
                    <a:lnTo>
                      <a:pt x="738" y="517"/>
                    </a:lnTo>
                    <a:lnTo>
                      <a:pt x="728" y="535"/>
                    </a:lnTo>
                    <a:lnTo>
                      <a:pt x="715" y="549"/>
                    </a:lnTo>
                    <a:lnTo>
                      <a:pt x="699" y="560"/>
                    </a:lnTo>
                    <a:lnTo>
                      <a:pt x="680" y="570"/>
                    </a:lnTo>
                    <a:lnTo>
                      <a:pt x="660" y="578"/>
                    </a:lnTo>
                    <a:lnTo>
                      <a:pt x="647" y="588"/>
                    </a:lnTo>
                    <a:lnTo>
                      <a:pt x="636" y="599"/>
                    </a:lnTo>
                    <a:lnTo>
                      <a:pt x="628" y="612"/>
                    </a:lnTo>
                    <a:lnTo>
                      <a:pt x="621" y="628"/>
                    </a:lnTo>
                    <a:lnTo>
                      <a:pt x="613" y="649"/>
                    </a:lnTo>
                    <a:lnTo>
                      <a:pt x="604" y="672"/>
                    </a:lnTo>
                    <a:lnTo>
                      <a:pt x="591" y="699"/>
                    </a:lnTo>
                    <a:lnTo>
                      <a:pt x="573" y="731"/>
                    </a:lnTo>
                    <a:lnTo>
                      <a:pt x="552" y="770"/>
                    </a:lnTo>
                    <a:lnTo>
                      <a:pt x="528" y="811"/>
                    </a:lnTo>
                    <a:lnTo>
                      <a:pt x="504" y="851"/>
                    </a:lnTo>
                    <a:lnTo>
                      <a:pt x="479" y="888"/>
                    </a:lnTo>
                    <a:lnTo>
                      <a:pt x="462" y="917"/>
                    </a:lnTo>
                    <a:lnTo>
                      <a:pt x="449" y="937"/>
                    </a:lnTo>
                    <a:lnTo>
                      <a:pt x="444" y="945"/>
                    </a:lnTo>
                    <a:lnTo>
                      <a:pt x="441" y="945"/>
                    </a:lnTo>
                    <a:lnTo>
                      <a:pt x="433" y="943"/>
                    </a:lnTo>
                    <a:lnTo>
                      <a:pt x="418" y="941"/>
                    </a:lnTo>
                    <a:lnTo>
                      <a:pt x="400" y="940"/>
                    </a:lnTo>
                    <a:lnTo>
                      <a:pt x="379" y="938"/>
                    </a:lnTo>
                    <a:lnTo>
                      <a:pt x="355" y="937"/>
                    </a:lnTo>
                    <a:lnTo>
                      <a:pt x="328" y="935"/>
                    </a:lnTo>
                    <a:lnTo>
                      <a:pt x="300" y="932"/>
                    </a:lnTo>
                    <a:lnTo>
                      <a:pt x="273" y="930"/>
                    </a:lnTo>
                    <a:lnTo>
                      <a:pt x="245" y="930"/>
                    </a:lnTo>
                    <a:lnTo>
                      <a:pt x="219" y="928"/>
                    </a:lnTo>
                    <a:lnTo>
                      <a:pt x="194" y="928"/>
                    </a:lnTo>
                    <a:lnTo>
                      <a:pt x="171" y="928"/>
                    </a:lnTo>
                    <a:lnTo>
                      <a:pt x="153" y="930"/>
                    </a:lnTo>
                    <a:lnTo>
                      <a:pt x="137" y="932"/>
                    </a:lnTo>
                    <a:lnTo>
                      <a:pt x="127" y="935"/>
                    </a:lnTo>
                    <a:lnTo>
                      <a:pt x="111" y="943"/>
                    </a:lnTo>
                    <a:lnTo>
                      <a:pt x="92" y="953"/>
                    </a:lnTo>
                    <a:lnTo>
                      <a:pt x="69" y="966"/>
                    </a:lnTo>
                    <a:lnTo>
                      <a:pt x="50" y="978"/>
                    </a:lnTo>
                    <a:lnTo>
                      <a:pt x="31" y="993"/>
                    </a:lnTo>
                    <a:lnTo>
                      <a:pt x="14" y="1009"/>
                    </a:lnTo>
                    <a:lnTo>
                      <a:pt x="3" y="1025"/>
                    </a:lnTo>
                    <a:lnTo>
                      <a:pt x="0" y="1043"/>
                    </a:lnTo>
                    <a:lnTo>
                      <a:pt x="1" y="1096"/>
                    </a:lnTo>
                    <a:lnTo>
                      <a:pt x="5" y="1171"/>
                    </a:lnTo>
                    <a:lnTo>
                      <a:pt x="8" y="1242"/>
                    </a:lnTo>
                    <a:lnTo>
                      <a:pt x="10" y="1290"/>
                    </a:lnTo>
                    <a:lnTo>
                      <a:pt x="10" y="1308"/>
                    </a:lnTo>
                    <a:lnTo>
                      <a:pt x="8" y="1330"/>
                    </a:lnTo>
                    <a:lnTo>
                      <a:pt x="8" y="1358"/>
                    </a:lnTo>
                    <a:lnTo>
                      <a:pt x="10" y="1385"/>
                    </a:lnTo>
                    <a:lnTo>
                      <a:pt x="16" y="1416"/>
                    </a:lnTo>
                    <a:lnTo>
                      <a:pt x="27" y="1445"/>
                    </a:lnTo>
                    <a:lnTo>
                      <a:pt x="43" y="1473"/>
                    </a:lnTo>
                    <a:lnTo>
                      <a:pt x="69" y="1497"/>
                    </a:lnTo>
                    <a:lnTo>
                      <a:pt x="95" y="1519"/>
                    </a:lnTo>
                    <a:lnTo>
                      <a:pt x="115" y="1545"/>
                    </a:lnTo>
                    <a:lnTo>
                      <a:pt x="131" y="1571"/>
                    </a:lnTo>
                    <a:lnTo>
                      <a:pt x="144" y="1595"/>
                    </a:lnTo>
                    <a:lnTo>
                      <a:pt x="156" y="1621"/>
                    </a:lnTo>
                    <a:lnTo>
                      <a:pt x="171" y="1644"/>
                    </a:lnTo>
                    <a:lnTo>
                      <a:pt x="189" y="1663"/>
                    </a:lnTo>
                    <a:lnTo>
                      <a:pt x="211" y="1681"/>
                    </a:lnTo>
                    <a:lnTo>
                      <a:pt x="240" y="1692"/>
                    </a:lnTo>
                    <a:lnTo>
                      <a:pt x="271" y="1697"/>
                    </a:lnTo>
                    <a:lnTo>
                      <a:pt x="305" y="1699"/>
                    </a:lnTo>
                    <a:lnTo>
                      <a:pt x="341" y="1695"/>
                    </a:lnTo>
                    <a:lnTo>
                      <a:pt x="373" y="1690"/>
                    </a:lnTo>
                    <a:lnTo>
                      <a:pt x="402" y="1686"/>
                    </a:lnTo>
                    <a:lnTo>
                      <a:pt x="428" y="1679"/>
                    </a:lnTo>
                    <a:lnTo>
                      <a:pt x="445" y="1674"/>
                    </a:lnTo>
                    <a:lnTo>
                      <a:pt x="463" y="1669"/>
                    </a:lnTo>
                    <a:lnTo>
                      <a:pt x="486" y="1660"/>
                    </a:lnTo>
                    <a:lnTo>
                      <a:pt x="510" y="1648"/>
                    </a:lnTo>
                    <a:lnTo>
                      <a:pt x="538" y="1636"/>
                    </a:lnTo>
                    <a:lnTo>
                      <a:pt x="563" y="1621"/>
                    </a:lnTo>
                    <a:lnTo>
                      <a:pt x="586" y="1607"/>
                    </a:lnTo>
                    <a:lnTo>
                      <a:pt x="607" y="1590"/>
                    </a:lnTo>
                    <a:lnTo>
                      <a:pt x="621" y="1576"/>
                    </a:lnTo>
                    <a:lnTo>
                      <a:pt x="633" y="1563"/>
                    </a:lnTo>
                    <a:lnTo>
                      <a:pt x="642" y="1552"/>
                    </a:lnTo>
                    <a:lnTo>
                      <a:pt x="652" y="1542"/>
                    </a:lnTo>
                    <a:lnTo>
                      <a:pt x="663" y="1532"/>
                    </a:lnTo>
                    <a:lnTo>
                      <a:pt x="675" y="1524"/>
                    </a:lnTo>
                    <a:lnTo>
                      <a:pt x="688" y="1516"/>
                    </a:lnTo>
                    <a:lnTo>
                      <a:pt x="702" y="1506"/>
                    </a:lnTo>
                    <a:lnTo>
                      <a:pt x="720" y="1497"/>
                    </a:lnTo>
                    <a:lnTo>
                      <a:pt x="735" y="1487"/>
                    </a:lnTo>
                    <a:lnTo>
                      <a:pt x="744" y="1477"/>
                    </a:lnTo>
                    <a:lnTo>
                      <a:pt x="751" y="1471"/>
                    </a:lnTo>
                    <a:lnTo>
                      <a:pt x="757" y="1464"/>
                    </a:lnTo>
                    <a:lnTo>
                      <a:pt x="768" y="1458"/>
                    </a:lnTo>
                    <a:lnTo>
                      <a:pt x="785" y="1452"/>
                    </a:lnTo>
                    <a:lnTo>
                      <a:pt x="810" y="1445"/>
                    </a:lnTo>
                    <a:lnTo>
                      <a:pt x="848" y="1439"/>
                    </a:lnTo>
                    <a:lnTo>
                      <a:pt x="886" y="1432"/>
                    </a:lnTo>
                    <a:lnTo>
                      <a:pt x="914" y="1429"/>
                    </a:lnTo>
                    <a:lnTo>
                      <a:pt x="933" y="1427"/>
                    </a:lnTo>
                    <a:lnTo>
                      <a:pt x="948" y="1424"/>
                    </a:lnTo>
                    <a:lnTo>
                      <a:pt x="959" y="1421"/>
                    </a:lnTo>
                    <a:lnTo>
                      <a:pt x="969" y="1414"/>
                    </a:lnTo>
                    <a:lnTo>
                      <a:pt x="980" y="1405"/>
                    </a:lnTo>
                    <a:lnTo>
                      <a:pt x="996" y="1389"/>
                    </a:lnTo>
                    <a:lnTo>
                      <a:pt x="1014" y="1377"/>
                    </a:lnTo>
                    <a:lnTo>
                      <a:pt x="1030" y="1380"/>
                    </a:lnTo>
                    <a:lnTo>
                      <a:pt x="1045" y="1395"/>
                    </a:lnTo>
                    <a:lnTo>
                      <a:pt x="1059" y="1416"/>
                    </a:lnTo>
                    <a:lnTo>
                      <a:pt x="1072" y="1443"/>
                    </a:lnTo>
                    <a:lnTo>
                      <a:pt x="1086" y="1473"/>
                    </a:lnTo>
                    <a:lnTo>
                      <a:pt x="1099" y="1502"/>
                    </a:lnTo>
                    <a:lnTo>
                      <a:pt x="1114" y="1526"/>
                    </a:lnTo>
                    <a:lnTo>
                      <a:pt x="1128" y="1550"/>
                    </a:lnTo>
                    <a:lnTo>
                      <a:pt x="1140" y="1576"/>
                    </a:lnTo>
                    <a:lnTo>
                      <a:pt x="1153" y="1602"/>
                    </a:lnTo>
                    <a:lnTo>
                      <a:pt x="1164" y="1629"/>
                    </a:lnTo>
                    <a:lnTo>
                      <a:pt x="1174" y="1658"/>
                    </a:lnTo>
                    <a:lnTo>
                      <a:pt x="1187" y="1684"/>
                    </a:lnTo>
                    <a:lnTo>
                      <a:pt x="1198" y="1710"/>
                    </a:lnTo>
                    <a:lnTo>
                      <a:pt x="1212" y="1734"/>
                    </a:lnTo>
                    <a:lnTo>
                      <a:pt x="1225" y="1755"/>
                    </a:lnTo>
                    <a:lnTo>
                      <a:pt x="1237" y="1774"/>
                    </a:lnTo>
                    <a:lnTo>
                      <a:pt x="1245" y="1792"/>
                    </a:lnTo>
                    <a:lnTo>
                      <a:pt x="1250" y="1810"/>
                    </a:lnTo>
                    <a:lnTo>
                      <a:pt x="1256" y="1826"/>
                    </a:lnTo>
                    <a:lnTo>
                      <a:pt x="1261" y="1842"/>
                    </a:lnTo>
                    <a:lnTo>
                      <a:pt x="1266" y="1857"/>
                    </a:lnTo>
                    <a:lnTo>
                      <a:pt x="1272" y="1871"/>
                    </a:lnTo>
                    <a:lnTo>
                      <a:pt x="1283" y="1886"/>
                    </a:lnTo>
                    <a:lnTo>
                      <a:pt x="1298" y="1900"/>
                    </a:lnTo>
                    <a:lnTo>
                      <a:pt x="1317" y="1913"/>
                    </a:lnTo>
                    <a:lnTo>
                      <a:pt x="1338" y="1926"/>
                    </a:lnTo>
                    <a:lnTo>
                      <a:pt x="1358" y="1936"/>
                    </a:lnTo>
                    <a:lnTo>
                      <a:pt x="1374" y="1944"/>
                    </a:lnTo>
                    <a:lnTo>
                      <a:pt x="1385" y="1949"/>
                    </a:lnTo>
                    <a:lnTo>
                      <a:pt x="1390" y="1950"/>
                    </a:lnTo>
                    <a:lnTo>
                      <a:pt x="1568" y="2199"/>
                    </a:lnTo>
                    <a:lnTo>
                      <a:pt x="2052" y="2199"/>
                    </a:lnTo>
                    <a:lnTo>
                      <a:pt x="2052" y="221"/>
                    </a:lnTo>
                    <a:lnTo>
                      <a:pt x="2050" y="221"/>
                    </a:lnTo>
                    <a:lnTo>
                      <a:pt x="2046" y="218"/>
                    </a:lnTo>
                    <a:lnTo>
                      <a:pt x="2039" y="216"/>
                    </a:lnTo>
                    <a:lnTo>
                      <a:pt x="2029" y="212"/>
                    </a:lnTo>
                    <a:lnTo>
                      <a:pt x="2018" y="208"/>
                    </a:lnTo>
                    <a:lnTo>
                      <a:pt x="2004" y="207"/>
                    </a:lnTo>
                    <a:lnTo>
                      <a:pt x="1987" y="204"/>
                    </a:lnTo>
                    <a:lnTo>
                      <a:pt x="1970" y="204"/>
                    </a:lnTo>
                    <a:lnTo>
                      <a:pt x="1949" y="204"/>
                    </a:lnTo>
                    <a:lnTo>
                      <a:pt x="1921" y="204"/>
                    </a:lnTo>
                    <a:lnTo>
                      <a:pt x="1892" y="204"/>
                    </a:lnTo>
                    <a:lnTo>
                      <a:pt x="1863" y="204"/>
                    </a:lnTo>
                    <a:lnTo>
                      <a:pt x="1836" y="204"/>
                    </a:lnTo>
                    <a:lnTo>
                      <a:pt x="1813" y="204"/>
                    </a:lnTo>
                    <a:lnTo>
                      <a:pt x="1797" y="204"/>
                    </a:lnTo>
                    <a:lnTo>
                      <a:pt x="1792" y="204"/>
                    </a:lnTo>
                    <a:lnTo>
                      <a:pt x="1790" y="200"/>
                    </a:lnTo>
                    <a:lnTo>
                      <a:pt x="1786" y="189"/>
                    </a:lnTo>
                    <a:lnTo>
                      <a:pt x="1778" y="175"/>
                    </a:lnTo>
                    <a:lnTo>
                      <a:pt x="1766" y="157"/>
                    </a:lnTo>
                    <a:lnTo>
                      <a:pt x="1753" y="139"/>
                    </a:lnTo>
                    <a:lnTo>
                      <a:pt x="1737" y="121"/>
                    </a:lnTo>
                    <a:lnTo>
                      <a:pt x="1718" y="108"/>
                    </a:lnTo>
                    <a:lnTo>
                      <a:pt x="1697" y="102"/>
                    </a:lnTo>
                    <a:lnTo>
                      <a:pt x="1676" y="95"/>
                    </a:lnTo>
                    <a:lnTo>
                      <a:pt x="1660" y="82"/>
                    </a:lnTo>
                    <a:lnTo>
                      <a:pt x="1647" y="65"/>
                    </a:lnTo>
                    <a:lnTo>
                      <a:pt x="1637" y="47"/>
                    </a:lnTo>
                    <a:lnTo>
                      <a:pt x="1629" y="29"/>
                    </a:lnTo>
                    <a:lnTo>
                      <a:pt x="1624" y="15"/>
                    </a:lnTo>
                    <a:lnTo>
                      <a:pt x="1623" y="3"/>
                    </a:lnTo>
                    <a:lnTo>
                      <a:pt x="1621" y="0"/>
                    </a:lnTo>
                    <a:lnTo>
                      <a:pt x="1613" y="3"/>
                    </a:lnTo>
                    <a:lnTo>
                      <a:pt x="1590" y="15"/>
                    </a:lnTo>
                    <a:lnTo>
                      <a:pt x="1556" y="31"/>
                    </a:lnTo>
                    <a:lnTo>
                      <a:pt x="1510" y="52"/>
                    </a:lnTo>
                    <a:lnTo>
                      <a:pt x="1456" y="78"/>
                    </a:lnTo>
                    <a:lnTo>
                      <a:pt x="1395" y="107"/>
                    </a:lnTo>
                    <a:lnTo>
                      <a:pt x="1330" y="137"/>
                    </a:lnTo>
                    <a:lnTo>
                      <a:pt x="1261" y="170"/>
                    </a:lnTo>
                    <a:lnTo>
                      <a:pt x="1193" y="204"/>
                    </a:lnTo>
                    <a:lnTo>
                      <a:pt x="1125" y="237"/>
                    </a:lnTo>
                    <a:lnTo>
                      <a:pt x="1061" y="270"/>
                    </a:lnTo>
                    <a:lnTo>
                      <a:pt x="1003" y="300"/>
                    </a:lnTo>
                    <a:lnTo>
                      <a:pt x="949" y="328"/>
                    </a:lnTo>
                    <a:lnTo>
                      <a:pt x="907" y="350"/>
                    </a:lnTo>
                    <a:lnTo>
                      <a:pt x="875" y="370"/>
                    </a:lnTo>
                    <a:lnTo>
                      <a:pt x="857" y="384"/>
                    </a:lnTo>
                    <a:close/>
                  </a:path>
                </a:pathLst>
              </a:custGeom>
              <a:solidFill>
                <a:srgbClr val="FFFFFF"/>
              </a:solidFill>
              <a:ln w="9525">
                <a:noFill/>
                <a:round/>
                <a:headEnd/>
                <a:tailEnd/>
              </a:ln>
            </p:spPr>
            <p:txBody>
              <a:bodyPr/>
              <a:lstStyle/>
              <a:p>
                <a:endParaRPr lang="en-US">
                  <a:latin typeface="+mj-lt"/>
                </a:endParaRPr>
              </a:p>
            </p:txBody>
          </p:sp>
          <p:sp>
            <p:nvSpPr>
              <p:cNvPr id="9871" name="Freeform 1137"/>
              <p:cNvSpPr>
                <a:spLocks/>
              </p:cNvSpPr>
              <p:nvPr/>
            </p:nvSpPr>
            <p:spPr bwMode="auto">
              <a:xfrm flipH="1">
                <a:off x="931" y="1337"/>
                <a:ext cx="302" cy="598"/>
              </a:xfrm>
              <a:custGeom>
                <a:avLst/>
                <a:gdLst>
                  <a:gd name="T0" fmla="*/ 254 w 701"/>
                  <a:gd name="T1" fmla="*/ 0 h 1386"/>
                  <a:gd name="T2" fmla="*/ 243 w 701"/>
                  <a:gd name="T3" fmla="*/ 8 h 1386"/>
                  <a:gd name="T4" fmla="*/ 236 w 701"/>
                  <a:gd name="T5" fmla="*/ 8 h 1386"/>
                  <a:gd name="T6" fmla="*/ 223 w 701"/>
                  <a:gd name="T7" fmla="*/ 14 h 1386"/>
                  <a:gd name="T8" fmla="*/ 208 w 701"/>
                  <a:gd name="T9" fmla="*/ 28 h 1386"/>
                  <a:gd name="T10" fmla="*/ 206 w 701"/>
                  <a:gd name="T11" fmla="*/ 29 h 1386"/>
                  <a:gd name="T12" fmla="*/ 197 w 701"/>
                  <a:gd name="T13" fmla="*/ 29 h 1386"/>
                  <a:gd name="T14" fmla="*/ 182 w 701"/>
                  <a:gd name="T15" fmla="*/ 35 h 1386"/>
                  <a:gd name="T16" fmla="*/ 167 w 701"/>
                  <a:gd name="T17" fmla="*/ 47 h 1386"/>
                  <a:gd name="T18" fmla="*/ 155 w 701"/>
                  <a:gd name="T19" fmla="*/ 56 h 1386"/>
                  <a:gd name="T20" fmla="*/ 151 w 701"/>
                  <a:gd name="T21" fmla="*/ 59 h 1386"/>
                  <a:gd name="T22" fmla="*/ 146 w 701"/>
                  <a:gd name="T23" fmla="*/ 67 h 1386"/>
                  <a:gd name="T24" fmla="*/ 137 w 701"/>
                  <a:gd name="T25" fmla="*/ 100 h 1386"/>
                  <a:gd name="T26" fmla="*/ 125 w 701"/>
                  <a:gd name="T27" fmla="*/ 143 h 1386"/>
                  <a:gd name="T28" fmla="*/ 118 w 701"/>
                  <a:gd name="T29" fmla="*/ 211 h 1386"/>
                  <a:gd name="T30" fmla="*/ 104 w 701"/>
                  <a:gd name="T31" fmla="*/ 257 h 1386"/>
                  <a:gd name="T32" fmla="*/ 79 w 701"/>
                  <a:gd name="T33" fmla="*/ 332 h 1386"/>
                  <a:gd name="T34" fmla="*/ 62 w 701"/>
                  <a:gd name="T35" fmla="*/ 382 h 1386"/>
                  <a:gd name="T36" fmla="*/ 33 w 701"/>
                  <a:gd name="T37" fmla="*/ 450 h 1386"/>
                  <a:gd name="T38" fmla="*/ 6 w 701"/>
                  <a:gd name="T39" fmla="*/ 521 h 1386"/>
                  <a:gd name="T40" fmla="*/ 1 w 701"/>
                  <a:gd name="T41" fmla="*/ 580 h 1386"/>
                  <a:gd name="T42" fmla="*/ 3 w 701"/>
                  <a:gd name="T43" fmla="*/ 592 h 1386"/>
                  <a:gd name="T44" fmla="*/ 19 w 701"/>
                  <a:gd name="T45" fmla="*/ 593 h 1386"/>
                  <a:gd name="T46" fmla="*/ 48 w 701"/>
                  <a:gd name="T47" fmla="*/ 596 h 1386"/>
                  <a:gd name="T48" fmla="*/ 81 w 701"/>
                  <a:gd name="T49" fmla="*/ 598 h 1386"/>
                  <a:gd name="T50" fmla="*/ 110 w 701"/>
                  <a:gd name="T51" fmla="*/ 598 h 1386"/>
                  <a:gd name="T52" fmla="*/ 128 w 701"/>
                  <a:gd name="T53" fmla="*/ 596 h 1386"/>
                  <a:gd name="T54" fmla="*/ 146 w 701"/>
                  <a:gd name="T55" fmla="*/ 582 h 1386"/>
                  <a:gd name="T56" fmla="*/ 158 w 701"/>
                  <a:gd name="T57" fmla="*/ 563 h 1386"/>
                  <a:gd name="T58" fmla="*/ 161 w 701"/>
                  <a:gd name="T59" fmla="*/ 541 h 1386"/>
                  <a:gd name="T60" fmla="*/ 161 w 701"/>
                  <a:gd name="T61" fmla="*/ 513 h 1386"/>
                  <a:gd name="T62" fmla="*/ 169 w 701"/>
                  <a:gd name="T63" fmla="*/ 392 h 1386"/>
                  <a:gd name="T64" fmla="*/ 193 w 701"/>
                  <a:gd name="T65" fmla="*/ 320 h 1386"/>
                  <a:gd name="T66" fmla="*/ 214 w 701"/>
                  <a:gd name="T67" fmla="*/ 265 h 1386"/>
                  <a:gd name="T68" fmla="*/ 223 w 701"/>
                  <a:gd name="T69" fmla="*/ 239 h 1386"/>
                  <a:gd name="T70" fmla="*/ 230 w 701"/>
                  <a:gd name="T71" fmla="*/ 236 h 1386"/>
                  <a:gd name="T72" fmla="*/ 246 w 701"/>
                  <a:gd name="T73" fmla="*/ 231 h 1386"/>
                  <a:gd name="T74" fmla="*/ 259 w 701"/>
                  <a:gd name="T75" fmla="*/ 226 h 1386"/>
                  <a:gd name="T76" fmla="*/ 273 w 701"/>
                  <a:gd name="T77" fmla="*/ 220 h 1386"/>
                  <a:gd name="T78" fmla="*/ 283 w 701"/>
                  <a:gd name="T79" fmla="*/ 212 h 1386"/>
                  <a:gd name="T80" fmla="*/ 296 w 701"/>
                  <a:gd name="T81" fmla="*/ 186 h 1386"/>
                  <a:gd name="T82" fmla="*/ 300 w 701"/>
                  <a:gd name="T83" fmla="*/ 41 h 1386"/>
                  <a:gd name="T84" fmla="*/ 294 w 701"/>
                  <a:gd name="T85" fmla="*/ 27 h 1386"/>
                  <a:gd name="T86" fmla="*/ 277 w 701"/>
                  <a:gd name="T87" fmla="*/ 5 h 13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1"/>
                  <a:gd name="T133" fmla="*/ 0 h 1386"/>
                  <a:gd name="T134" fmla="*/ 701 w 701"/>
                  <a:gd name="T135" fmla="*/ 1386 h 13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1" h="1386">
                    <a:moveTo>
                      <a:pt x="604" y="0"/>
                    </a:moveTo>
                    <a:lnTo>
                      <a:pt x="599" y="0"/>
                    </a:lnTo>
                    <a:lnTo>
                      <a:pt x="590" y="1"/>
                    </a:lnTo>
                    <a:lnTo>
                      <a:pt x="577" y="8"/>
                    </a:lnTo>
                    <a:lnTo>
                      <a:pt x="567" y="19"/>
                    </a:lnTo>
                    <a:lnTo>
                      <a:pt x="565" y="19"/>
                    </a:lnTo>
                    <a:lnTo>
                      <a:pt x="562" y="19"/>
                    </a:lnTo>
                    <a:lnTo>
                      <a:pt x="556" y="19"/>
                    </a:lnTo>
                    <a:lnTo>
                      <a:pt x="548" y="19"/>
                    </a:lnTo>
                    <a:lnTo>
                      <a:pt x="538" y="22"/>
                    </a:lnTo>
                    <a:lnTo>
                      <a:pt x="528" y="25"/>
                    </a:lnTo>
                    <a:lnTo>
                      <a:pt x="517" y="32"/>
                    </a:lnTo>
                    <a:lnTo>
                      <a:pt x="507" y="40"/>
                    </a:lnTo>
                    <a:lnTo>
                      <a:pt x="491" y="56"/>
                    </a:lnTo>
                    <a:lnTo>
                      <a:pt x="483" y="64"/>
                    </a:lnTo>
                    <a:lnTo>
                      <a:pt x="480" y="67"/>
                    </a:lnTo>
                    <a:lnTo>
                      <a:pt x="478" y="67"/>
                    </a:lnTo>
                    <a:lnTo>
                      <a:pt x="473" y="67"/>
                    </a:lnTo>
                    <a:lnTo>
                      <a:pt x="467" y="67"/>
                    </a:lnTo>
                    <a:lnTo>
                      <a:pt x="457" y="67"/>
                    </a:lnTo>
                    <a:lnTo>
                      <a:pt x="446" y="71"/>
                    </a:lnTo>
                    <a:lnTo>
                      <a:pt x="435" y="74"/>
                    </a:lnTo>
                    <a:lnTo>
                      <a:pt x="423" y="80"/>
                    </a:lnTo>
                    <a:lnTo>
                      <a:pt x="410" y="88"/>
                    </a:lnTo>
                    <a:lnTo>
                      <a:pt x="399" y="98"/>
                    </a:lnTo>
                    <a:lnTo>
                      <a:pt x="388" y="108"/>
                    </a:lnTo>
                    <a:lnTo>
                      <a:pt x="378" y="116"/>
                    </a:lnTo>
                    <a:lnTo>
                      <a:pt x="368" y="122"/>
                    </a:lnTo>
                    <a:lnTo>
                      <a:pt x="360" y="129"/>
                    </a:lnTo>
                    <a:lnTo>
                      <a:pt x="355" y="134"/>
                    </a:lnTo>
                    <a:lnTo>
                      <a:pt x="352" y="135"/>
                    </a:lnTo>
                    <a:lnTo>
                      <a:pt x="351" y="137"/>
                    </a:lnTo>
                    <a:lnTo>
                      <a:pt x="349" y="139"/>
                    </a:lnTo>
                    <a:lnTo>
                      <a:pt x="344" y="143"/>
                    </a:lnTo>
                    <a:lnTo>
                      <a:pt x="339" y="156"/>
                    </a:lnTo>
                    <a:lnTo>
                      <a:pt x="334" y="176"/>
                    </a:lnTo>
                    <a:lnTo>
                      <a:pt x="328" y="201"/>
                    </a:lnTo>
                    <a:lnTo>
                      <a:pt x="317" y="231"/>
                    </a:lnTo>
                    <a:lnTo>
                      <a:pt x="304" y="260"/>
                    </a:lnTo>
                    <a:lnTo>
                      <a:pt x="297" y="289"/>
                    </a:lnTo>
                    <a:lnTo>
                      <a:pt x="291" y="332"/>
                    </a:lnTo>
                    <a:lnTo>
                      <a:pt x="284" y="394"/>
                    </a:lnTo>
                    <a:lnTo>
                      <a:pt x="278" y="453"/>
                    </a:lnTo>
                    <a:lnTo>
                      <a:pt x="275" y="489"/>
                    </a:lnTo>
                    <a:lnTo>
                      <a:pt x="270" y="508"/>
                    </a:lnTo>
                    <a:lnTo>
                      <a:pt x="259" y="545"/>
                    </a:lnTo>
                    <a:lnTo>
                      <a:pt x="242" y="595"/>
                    </a:lnTo>
                    <a:lnTo>
                      <a:pt x="223" y="652"/>
                    </a:lnTo>
                    <a:lnTo>
                      <a:pt x="204" y="713"/>
                    </a:lnTo>
                    <a:lnTo>
                      <a:pt x="184" y="770"/>
                    </a:lnTo>
                    <a:lnTo>
                      <a:pt x="168" y="818"/>
                    </a:lnTo>
                    <a:lnTo>
                      <a:pt x="157" y="854"/>
                    </a:lnTo>
                    <a:lnTo>
                      <a:pt x="144" y="886"/>
                    </a:lnTo>
                    <a:lnTo>
                      <a:pt x="125" y="931"/>
                    </a:lnTo>
                    <a:lnTo>
                      <a:pt x="102" y="984"/>
                    </a:lnTo>
                    <a:lnTo>
                      <a:pt x="76" y="1043"/>
                    </a:lnTo>
                    <a:lnTo>
                      <a:pt x="52" y="1101"/>
                    </a:lnTo>
                    <a:lnTo>
                      <a:pt x="31" y="1157"/>
                    </a:lnTo>
                    <a:lnTo>
                      <a:pt x="13" y="1207"/>
                    </a:lnTo>
                    <a:lnTo>
                      <a:pt x="5" y="1248"/>
                    </a:lnTo>
                    <a:lnTo>
                      <a:pt x="0" y="1306"/>
                    </a:lnTo>
                    <a:lnTo>
                      <a:pt x="2" y="1344"/>
                    </a:lnTo>
                    <a:lnTo>
                      <a:pt x="3" y="1365"/>
                    </a:lnTo>
                    <a:lnTo>
                      <a:pt x="5" y="1372"/>
                    </a:lnTo>
                    <a:lnTo>
                      <a:pt x="8" y="1372"/>
                    </a:lnTo>
                    <a:lnTo>
                      <a:pt x="16" y="1374"/>
                    </a:lnTo>
                    <a:lnTo>
                      <a:pt x="29" y="1374"/>
                    </a:lnTo>
                    <a:lnTo>
                      <a:pt x="45" y="1375"/>
                    </a:lnTo>
                    <a:lnTo>
                      <a:pt x="65" y="1377"/>
                    </a:lnTo>
                    <a:lnTo>
                      <a:pt x="87" y="1380"/>
                    </a:lnTo>
                    <a:lnTo>
                      <a:pt x="112" y="1382"/>
                    </a:lnTo>
                    <a:lnTo>
                      <a:pt x="137" y="1383"/>
                    </a:lnTo>
                    <a:lnTo>
                      <a:pt x="162" y="1385"/>
                    </a:lnTo>
                    <a:lnTo>
                      <a:pt x="188" y="1385"/>
                    </a:lnTo>
                    <a:lnTo>
                      <a:pt x="212" y="1386"/>
                    </a:lnTo>
                    <a:lnTo>
                      <a:pt x="236" y="1386"/>
                    </a:lnTo>
                    <a:lnTo>
                      <a:pt x="255" y="1386"/>
                    </a:lnTo>
                    <a:lnTo>
                      <a:pt x="273" y="1386"/>
                    </a:lnTo>
                    <a:lnTo>
                      <a:pt x="288" y="1385"/>
                    </a:lnTo>
                    <a:lnTo>
                      <a:pt x="297" y="1382"/>
                    </a:lnTo>
                    <a:lnTo>
                      <a:pt x="312" y="1374"/>
                    </a:lnTo>
                    <a:lnTo>
                      <a:pt x="325" y="1362"/>
                    </a:lnTo>
                    <a:lnTo>
                      <a:pt x="338" y="1349"/>
                    </a:lnTo>
                    <a:lnTo>
                      <a:pt x="349" y="1335"/>
                    </a:lnTo>
                    <a:lnTo>
                      <a:pt x="359" y="1320"/>
                    </a:lnTo>
                    <a:lnTo>
                      <a:pt x="367" y="1306"/>
                    </a:lnTo>
                    <a:lnTo>
                      <a:pt x="372" y="1291"/>
                    </a:lnTo>
                    <a:lnTo>
                      <a:pt x="373" y="1280"/>
                    </a:lnTo>
                    <a:lnTo>
                      <a:pt x="373" y="1254"/>
                    </a:lnTo>
                    <a:lnTo>
                      <a:pt x="373" y="1223"/>
                    </a:lnTo>
                    <a:lnTo>
                      <a:pt x="373" y="1199"/>
                    </a:lnTo>
                    <a:lnTo>
                      <a:pt x="373" y="1188"/>
                    </a:lnTo>
                    <a:lnTo>
                      <a:pt x="375" y="1141"/>
                    </a:lnTo>
                    <a:lnTo>
                      <a:pt x="380" y="1033"/>
                    </a:lnTo>
                    <a:lnTo>
                      <a:pt x="393" y="909"/>
                    </a:lnTo>
                    <a:lnTo>
                      <a:pt x="415" y="817"/>
                    </a:lnTo>
                    <a:lnTo>
                      <a:pt x="431" y="781"/>
                    </a:lnTo>
                    <a:lnTo>
                      <a:pt x="447" y="741"/>
                    </a:lnTo>
                    <a:lnTo>
                      <a:pt x="465" y="697"/>
                    </a:lnTo>
                    <a:lnTo>
                      <a:pt x="481" y="654"/>
                    </a:lnTo>
                    <a:lnTo>
                      <a:pt x="496" y="615"/>
                    </a:lnTo>
                    <a:lnTo>
                      <a:pt x="507" y="582"/>
                    </a:lnTo>
                    <a:lnTo>
                      <a:pt x="515" y="561"/>
                    </a:lnTo>
                    <a:lnTo>
                      <a:pt x="518" y="553"/>
                    </a:lnTo>
                    <a:lnTo>
                      <a:pt x="520" y="553"/>
                    </a:lnTo>
                    <a:lnTo>
                      <a:pt x="527" y="550"/>
                    </a:lnTo>
                    <a:lnTo>
                      <a:pt x="535" y="547"/>
                    </a:lnTo>
                    <a:lnTo>
                      <a:pt x="546" y="544"/>
                    </a:lnTo>
                    <a:lnTo>
                      <a:pt x="557" y="539"/>
                    </a:lnTo>
                    <a:lnTo>
                      <a:pt x="570" y="536"/>
                    </a:lnTo>
                    <a:lnTo>
                      <a:pt x="581" y="531"/>
                    </a:lnTo>
                    <a:lnTo>
                      <a:pt x="593" y="526"/>
                    </a:lnTo>
                    <a:lnTo>
                      <a:pt x="602" y="523"/>
                    </a:lnTo>
                    <a:lnTo>
                      <a:pt x="614" y="518"/>
                    </a:lnTo>
                    <a:lnTo>
                      <a:pt x="623" y="515"/>
                    </a:lnTo>
                    <a:lnTo>
                      <a:pt x="633" y="510"/>
                    </a:lnTo>
                    <a:lnTo>
                      <a:pt x="641" y="505"/>
                    </a:lnTo>
                    <a:lnTo>
                      <a:pt x="649" y="499"/>
                    </a:lnTo>
                    <a:lnTo>
                      <a:pt x="657" y="492"/>
                    </a:lnTo>
                    <a:lnTo>
                      <a:pt x="664" y="482"/>
                    </a:lnTo>
                    <a:lnTo>
                      <a:pt x="677" y="458"/>
                    </a:lnTo>
                    <a:lnTo>
                      <a:pt x="688" y="432"/>
                    </a:lnTo>
                    <a:lnTo>
                      <a:pt x="698" y="411"/>
                    </a:lnTo>
                    <a:lnTo>
                      <a:pt x="701" y="402"/>
                    </a:lnTo>
                    <a:lnTo>
                      <a:pt x="696" y="95"/>
                    </a:lnTo>
                    <a:lnTo>
                      <a:pt x="694" y="90"/>
                    </a:lnTo>
                    <a:lnTo>
                      <a:pt x="691" y="79"/>
                    </a:lnTo>
                    <a:lnTo>
                      <a:pt x="683" y="63"/>
                    </a:lnTo>
                    <a:lnTo>
                      <a:pt x="673" y="45"/>
                    </a:lnTo>
                    <a:lnTo>
                      <a:pt x="661" y="25"/>
                    </a:lnTo>
                    <a:lnTo>
                      <a:pt x="644" y="11"/>
                    </a:lnTo>
                    <a:lnTo>
                      <a:pt x="627" y="1"/>
                    </a:lnTo>
                    <a:lnTo>
                      <a:pt x="604" y="0"/>
                    </a:lnTo>
                    <a:close/>
                  </a:path>
                </a:pathLst>
              </a:custGeom>
              <a:solidFill>
                <a:srgbClr val="F2B299"/>
              </a:solidFill>
              <a:ln w="9525">
                <a:noFill/>
                <a:round/>
                <a:headEnd/>
                <a:tailEnd/>
              </a:ln>
            </p:spPr>
            <p:txBody>
              <a:bodyPr/>
              <a:lstStyle/>
              <a:p>
                <a:endParaRPr lang="en-US">
                  <a:latin typeface="+mj-lt"/>
                </a:endParaRPr>
              </a:p>
            </p:txBody>
          </p:sp>
          <p:sp>
            <p:nvSpPr>
              <p:cNvPr id="9872" name="Freeform 1138"/>
              <p:cNvSpPr>
                <a:spLocks/>
              </p:cNvSpPr>
              <p:nvPr/>
            </p:nvSpPr>
            <p:spPr bwMode="auto">
              <a:xfrm flipH="1">
                <a:off x="914" y="1396"/>
                <a:ext cx="114" cy="141"/>
              </a:xfrm>
              <a:custGeom>
                <a:avLst/>
                <a:gdLst>
                  <a:gd name="T0" fmla="*/ 18 w 265"/>
                  <a:gd name="T1" fmla="*/ 64 h 324"/>
                  <a:gd name="T2" fmla="*/ 0 w 265"/>
                  <a:gd name="T3" fmla="*/ 85 h 324"/>
                  <a:gd name="T4" fmla="*/ 0 w 265"/>
                  <a:gd name="T5" fmla="*/ 87 h 324"/>
                  <a:gd name="T6" fmla="*/ 0 w 265"/>
                  <a:gd name="T7" fmla="*/ 93 h 324"/>
                  <a:gd name="T8" fmla="*/ 1 w 265"/>
                  <a:gd name="T9" fmla="*/ 100 h 324"/>
                  <a:gd name="T10" fmla="*/ 5 w 265"/>
                  <a:gd name="T11" fmla="*/ 106 h 324"/>
                  <a:gd name="T12" fmla="*/ 8 w 265"/>
                  <a:gd name="T13" fmla="*/ 110 h 324"/>
                  <a:gd name="T14" fmla="*/ 12 w 265"/>
                  <a:gd name="T15" fmla="*/ 114 h 324"/>
                  <a:gd name="T16" fmla="*/ 16 w 265"/>
                  <a:gd name="T17" fmla="*/ 119 h 324"/>
                  <a:gd name="T18" fmla="*/ 21 w 265"/>
                  <a:gd name="T19" fmla="*/ 126 h 324"/>
                  <a:gd name="T20" fmla="*/ 26 w 265"/>
                  <a:gd name="T21" fmla="*/ 131 h 324"/>
                  <a:gd name="T22" fmla="*/ 31 w 265"/>
                  <a:gd name="T23" fmla="*/ 135 h 324"/>
                  <a:gd name="T24" fmla="*/ 36 w 265"/>
                  <a:gd name="T25" fmla="*/ 139 h 324"/>
                  <a:gd name="T26" fmla="*/ 42 w 265"/>
                  <a:gd name="T27" fmla="*/ 141 h 324"/>
                  <a:gd name="T28" fmla="*/ 46 w 265"/>
                  <a:gd name="T29" fmla="*/ 141 h 324"/>
                  <a:gd name="T30" fmla="*/ 51 w 265"/>
                  <a:gd name="T31" fmla="*/ 141 h 324"/>
                  <a:gd name="T32" fmla="*/ 55 w 265"/>
                  <a:gd name="T33" fmla="*/ 140 h 324"/>
                  <a:gd name="T34" fmla="*/ 59 w 265"/>
                  <a:gd name="T35" fmla="*/ 138 h 324"/>
                  <a:gd name="T36" fmla="*/ 62 w 265"/>
                  <a:gd name="T37" fmla="*/ 137 h 324"/>
                  <a:gd name="T38" fmla="*/ 64 w 265"/>
                  <a:gd name="T39" fmla="*/ 135 h 324"/>
                  <a:gd name="T40" fmla="*/ 65 w 265"/>
                  <a:gd name="T41" fmla="*/ 135 h 324"/>
                  <a:gd name="T42" fmla="*/ 65 w 265"/>
                  <a:gd name="T43" fmla="*/ 134 h 324"/>
                  <a:gd name="T44" fmla="*/ 114 w 265"/>
                  <a:gd name="T45" fmla="*/ 85 h 324"/>
                  <a:gd name="T46" fmla="*/ 95 w 265"/>
                  <a:gd name="T47" fmla="*/ 0 h 324"/>
                  <a:gd name="T48" fmla="*/ 79 w 265"/>
                  <a:gd name="T49" fmla="*/ 15 h 324"/>
                  <a:gd name="T50" fmla="*/ 72 w 265"/>
                  <a:gd name="T51" fmla="*/ 15 h 324"/>
                  <a:gd name="T52" fmla="*/ 77 w 265"/>
                  <a:gd name="T53" fmla="*/ 47 h 324"/>
                  <a:gd name="T54" fmla="*/ 77 w 265"/>
                  <a:gd name="T55" fmla="*/ 48 h 324"/>
                  <a:gd name="T56" fmla="*/ 78 w 265"/>
                  <a:gd name="T57" fmla="*/ 50 h 324"/>
                  <a:gd name="T58" fmla="*/ 77 w 265"/>
                  <a:gd name="T59" fmla="*/ 54 h 324"/>
                  <a:gd name="T60" fmla="*/ 72 w 265"/>
                  <a:gd name="T61" fmla="*/ 57 h 324"/>
                  <a:gd name="T62" fmla="*/ 69 w 265"/>
                  <a:gd name="T63" fmla="*/ 57 h 324"/>
                  <a:gd name="T64" fmla="*/ 65 w 265"/>
                  <a:gd name="T65" fmla="*/ 57 h 324"/>
                  <a:gd name="T66" fmla="*/ 61 w 265"/>
                  <a:gd name="T67" fmla="*/ 57 h 324"/>
                  <a:gd name="T68" fmla="*/ 58 w 265"/>
                  <a:gd name="T69" fmla="*/ 56 h 324"/>
                  <a:gd name="T70" fmla="*/ 55 w 265"/>
                  <a:gd name="T71" fmla="*/ 55 h 324"/>
                  <a:gd name="T72" fmla="*/ 53 w 265"/>
                  <a:gd name="T73" fmla="*/ 55 h 324"/>
                  <a:gd name="T74" fmla="*/ 51 w 265"/>
                  <a:gd name="T75" fmla="*/ 54 h 324"/>
                  <a:gd name="T76" fmla="*/ 51 w 265"/>
                  <a:gd name="T77" fmla="*/ 54 h 324"/>
                  <a:gd name="T78" fmla="*/ 51 w 265"/>
                  <a:gd name="T79" fmla="*/ 56 h 324"/>
                  <a:gd name="T80" fmla="*/ 51 w 265"/>
                  <a:gd name="T81" fmla="*/ 60 h 324"/>
                  <a:gd name="T82" fmla="*/ 49 w 265"/>
                  <a:gd name="T83" fmla="*/ 66 h 324"/>
                  <a:gd name="T84" fmla="*/ 44 w 265"/>
                  <a:gd name="T85" fmla="*/ 71 h 324"/>
                  <a:gd name="T86" fmla="*/ 40 w 265"/>
                  <a:gd name="T87" fmla="*/ 72 h 324"/>
                  <a:gd name="T88" fmla="*/ 37 w 265"/>
                  <a:gd name="T89" fmla="*/ 74 h 324"/>
                  <a:gd name="T90" fmla="*/ 34 w 265"/>
                  <a:gd name="T91" fmla="*/ 74 h 324"/>
                  <a:gd name="T92" fmla="*/ 31 w 265"/>
                  <a:gd name="T93" fmla="*/ 74 h 324"/>
                  <a:gd name="T94" fmla="*/ 27 w 265"/>
                  <a:gd name="T95" fmla="*/ 74 h 324"/>
                  <a:gd name="T96" fmla="*/ 24 w 265"/>
                  <a:gd name="T97" fmla="*/ 72 h 324"/>
                  <a:gd name="T98" fmla="*/ 22 w 265"/>
                  <a:gd name="T99" fmla="*/ 68 h 324"/>
                  <a:gd name="T100" fmla="*/ 18 w 265"/>
                  <a:gd name="T101" fmla="*/ 64 h 3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5"/>
                  <a:gd name="T154" fmla="*/ 0 h 324"/>
                  <a:gd name="T155" fmla="*/ 265 w 265"/>
                  <a:gd name="T156" fmla="*/ 324 h 3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5" h="324">
                    <a:moveTo>
                      <a:pt x="43" y="147"/>
                    </a:moveTo>
                    <a:lnTo>
                      <a:pt x="0" y="195"/>
                    </a:lnTo>
                    <a:lnTo>
                      <a:pt x="0" y="200"/>
                    </a:lnTo>
                    <a:lnTo>
                      <a:pt x="0" y="213"/>
                    </a:lnTo>
                    <a:lnTo>
                      <a:pt x="3" y="229"/>
                    </a:lnTo>
                    <a:lnTo>
                      <a:pt x="11" y="244"/>
                    </a:lnTo>
                    <a:lnTo>
                      <a:pt x="18" y="252"/>
                    </a:lnTo>
                    <a:lnTo>
                      <a:pt x="27" y="263"/>
                    </a:lnTo>
                    <a:lnTo>
                      <a:pt x="37" y="274"/>
                    </a:lnTo>
                    <a:lnTo>
                      <a:pt x="48" y="289"/>
                    </a:lnTo>
                    <a:lnTo>
                      <a:pt x="60" y="300"/>
                    </a:lnTo>
                    <a:lnTo>
                      <a:pt x="73" y="311"/>
                    </a:lnTo>
                    <a:lnTo>
                      <a:pt x="84" y="320"/>
                    </a:lnTo>
                    <a:lnTo>
                      <a:pt x="97" y="324"/>
                    </a:lnTo>
                    <a:lnTo>
                      <a:pt x="108" y="324"/>
                    </a:lnTo>
                    <a:lnTo>
                      <a:pt x="119" y="324"/>
                    </a:lnTo>
                    <a:lnTo>
                      <a:pt x="129" y="321"/>
                    </a:lnTo>
                    <a:lnTo>
                      <a:pt x="137" y="318"/>
                    </a:lnTo>
                    <a:lnTo>
                      <a:pt x="144" y="315"/>
                    </a:lnTo>
                    <a:lnTo>
                      <a:pt x="148" y="311"/>
                    </a:lnTo>
                    <a:lnTo>
                      <a:pt x="150" y="310"/>
                    </a:lnTo>
                    <a:lnTo>
                      <a:pt x="152" y="308"/>
                    </a:lnTo>
                    <a:lnTo>
                      <a:pt x="265" y="195"/>
                    </a:lnTo>
                    <a:lnTo>
                      <a:pt x="221" y="0"/>
                    </a:lnTo>
                    <a:lnTo>
                      <a:pt x="184" y="34"/>
                    </a:lnTo>
                    <a:lnTo>
                      <a:pt x="168" y="34"/>
                    </a:lnTo>
                    <a:lnTo>
                      <a:pt x="178" y="108"/>
                    </a:lnTo>
                    <a:lnTo>
                      <a:pt x="179" y="111"/>
                    </a:lnTo>
                    <a:lnTo>
                      <a:pt x="181" y="116"/>
                    </a:lnTo>
                    <a:lnTo>
                      <a:pt x="178" y="124"/>
                    </a:lnTo>
                    <a:lnTo>
                      <a:pt x="168" y="131"/>
                    </a:lnTo>
                    <a:lnTo>
                      <a:pt x="160" y="132"/>
                    </a:lnTo>
                    <a:lnTo>
                      <a:pt x="150" y="132"/>
                    </a:lnTo>
                    <a:lnTo>
                      <a:pt x="142" y="131"/>
                    </a:lnTo>
                    <a:lnTo>
                      <a:pt x="134" y="129"/>
                    </a:lnTo>
                    <a:lnTo>
                      <a:pt x="127" y="127"/>
                    </a:lnTo>
                    <a:lnTo>
                      <a:pt x="123" y="126"/>
                    </a:lnTo>
                    <a:lnTo>
                      <a:pt x="119" y="124"/>
                    </a:lnTo>
                    <a:lnTo>
                      <a:pt x="118" y="124"/>
                    </a:lnTo>
                    <a:lnTo>
                      <a:pt x="118" y="129"/>
                    </a:lnTo>
                    <a:lnTo>
                      <a:pt x="118" y="139"/>
                    </a:lnTo>
                    <a:lnTo>
                      <a:pt x="113" y="152"/>
                    </a:lnTo>
                    <a:lnTo>
                      <a:pt x="102" y="163"/>
                    </a:lnTo>
                    <a:lnTo>
                      <a:pt x="94" y="166"/>
                    </a:lnTo>
                    <a:lnTo>
                      <a:pt x="85" y="169"/>
                    </a:lnTo>
                    <a:lnTo>
                      <a:pt x="79" y="171"/>
                    </a:lnTo>
                    <a:lnTo>
                      <a:pt x="71" y="171"/>
                    </a:lnTo>
                    <a:lnTo>
                      <a:pt x="63" y="169"/>
                    </a:lnTo>
                    <a:lnTo>
                      <a:pt x="56" y="165"/>
                    </a:lnTo>
                    <a:lnTo>
                      <a:pt x="50" y="156"/>
                    </a:lnTo>
                    <a:lnTo>
                      <a:pt x="43" y="147"/>
                    </a:lnTo>
                    <a:close/>
                  </a:path>
                </a:pathLst>
              </a:custGeom>
              <a:solidFill>
                <a:srgbClr val="707070"/>
              </a:solidFill>
              <a:ln w="9525">
                <a:noFill/>
                <a:round/>
                <a:headEnd/>
                <a:tailEnd/>
              </a:ln>
            </p:spPr>
            <p:txBody>
              <a:bodyPr/>
              <a:lstStyle/>
              <a:p>
                <a:endParaRPr lang="en-US">
                  <a:latin typeface="+mj-lt"/>
                </a:endParaRPr>
              </a:p>
            </p:txBody>
          </p:sp>
          <p:sp>
            <p:nvSpPr>
              <p:cNvPr id="9873" name="Freeform 1139"/>
              <p:cNvSpPr>
                <a:spLocks/>
              </p:cNvSpPr>
              <p:nvPr/>
            </p:nvSpPr>
            <p:spPr bwMode="auto">
              <a:xfrm flipH="1">
                <a:off x="576" y="1409"/>
                <a:ext cx="174" cy="304"/>
              </a:xfrm>
              <a:custGeom>
                <a:avLst/>
                <a:gdLst>
                  <a:gd name="T0" fmla="*/ 0 w 400"/>
                  <a:gd name="T1" fmla="*/ 203 h 704"/>
                  <a:gd name="T2" fmla="*/ 0 w 400"/>
                  <a:gd name="T3" fmla="*/ 206 h 704"/>
                  <a:gd name="T4" fmla="*/ 0 w 400"/>
                  <a:gd name="T5" fmla="*/ 216 h 704"/>
                  <a:gd name="T6" fmla="*/ 2 w 400"/>
                  <a:gd name="T7" fmla="*/ 229 h 704"/>
                  <a:gd name="T8" fmla="*/ 4 w 400"/>
                  <a:gd name="T9" fmla="*/ 245 h 704"/>
                  <a:gd name="T10" fmla="*/ 6 w 400"/>
                  <a:gd name="T11" fmla="*/ 252 h 704"/>
                  <a:gd name="T12" fmla="*/ 9 w 400"/>
                  <a:gd name="T13" fmla="*/ 261 h 704"/>
                  <a:gd name="T14" fmla="*/ 13 w 400"/>
                  <a:gd name="T15" fmla="*/ 269 h 704"/>
                  <a:gd name="T16" fmla="*/ 17 w 400"/>
                  <a:gd name="T17" fmla="*/ 276 h 704"/>
                  <a:gd name="T18" fmla="*/ 20 w 400"/>
                  <a:gd name="T19" fmla="*/ 282 h 704"/>
                  <a:gd name="T20" fmla="*/ 23 w 400"/>
                  <a:gd name="T21" fmla="*/ 287 h 704"/>
                  <a:gd name="T22" fmla="*/ 25 w 400"/>
                  <a:gd name="T23" fmla="*/ 290 h 704"/>
                  <a:gd name="T24" fmla="*/ 26 w 400"/>
                  <a:gd name="T25" fmla="*/ 291 h 704"/>
                  <a:gd name="T26" fmla="*/ 34 w 400"/>
                  <a:gd name="T27" fmla="*/ 304 h 704"/>
                  <a:gd name="T28" fmla="*/ 37 w 400"/>
                  <a:gd name="T29" fmla="*/ 303 h 704"/>
                  <a:gd name="T30" fmla="*/ 40 w 400"/>
                  <a:gd name="T31" fmla="*/ 299 h 704"/>
                  <a:gd name="T32" fmla="*/ 45 w 400"/>
                  <a:gd name="T33" fmla="*/ 291 h 704"/>
                  <a:gd name="T34" fmla="*/ 47 w 400"/>
                  <a:gd name="T35" fmla="*/ 278 h 704"/>
                  <a:gd name="T36" fmla="*/ 49 w 400"/>
                  <a:gd name="T37" fmla="*/ 263 h 704"/>
                  <a:gd name="T38" fmla="*/ 53 w 400"/>
                  <a:gd name="T39" fmla="*/ 251 h 704"/>
                  <a:gd name="T40" fmla="*/ 57 w 400"/>
                  <a:gd name="T41" fmla="*/ 243 h 704"/>
                  <a:gd name="T42" fmla="*/ 60 w 400"/>
                  <a:gd name="T43" fmla="*/ 240 h 704"/>
                  <a:gd name="T44" fmla="*/ 111 w 400"/>
                  <a:gd name="T45" fmla="*/ 194 h 704"/>
                  <a:gd name="T46" fmla="*/ 112 w 400"/>
                  <a:gd name="T47" fmla="*/ 193 h 704"/>
                  <a:gd name="T48" fmla="*/ 115 w 400"/>
                  <a:gd name="T49" fmla="*/ 188 h 704"/>
                  <a:gd name="T50" fmla="*/ 119 w 400"/>
                  <a:gd name="T51" fmla="*/ 183 h 704"/>
                  <a:gd name="T52" fmla="*/ 124 w 400"/>
                  <a:gd name="T53" fmla="*/ 176 h 704"/>
                  <a:gd name="T54" fmla="*/ 128 w 400"/>
                  <a:gd name="T55" fmla="*/ 168 h 704"/>
                  <a:gd name="T56" fmla="*/ 133 w 400"/>
                  <a:gd name="T57" fmla="*/ 160 h 704"/>
                  <a:gd name="T58" fmla="*/ 137 w 400"/>
                  <a:gd name="T59" fmla="*/ 153 h 704"/>
                  <a:gd name="T60" fmla="*/ 141 w 400"/>
                  <a:gd name="T61" fmla="*/ 147 h 704"/>
                  <a:gd name="T62" fmla="*/ 145 w 400"/>
                  <a:gd name="T63" fmla="*/ 142 h 704"/>
                  <a:gd name="T64" fmla="*/ 150 w 400"/>
                  <a:gd name="T65" fmla="*/ 134 h 704"/>
                  <a:gd name="T66" fmla="*/ 156 w 400"/>
                  <a:gd name="T67" fmla="*/ 126 h 704"/>
                  <a:gd name="T68" fmla="*/ 161 w 400"/>
                  <a:gd name="T69" fmla="*/ 118 h 704"/>
                  <a:gd name="T70" fmla="*/ 166 w 400"/>
                  <a:gd name="T71" fmla="*/ 110 h 704"/>
                  <a:gd name="T72" fmla="*/ 170 w 400"/>
                  <a:gd name="T73" fmla="*/ 104 h 704"/>
                  <a:gd name="T74" fmla="*/ 174 w 400"/>
                  <a:gd name="T75" fmla="*/ 100 h 704"/>
                  <a:gd name="T76" fmla="*/ 174 w 400"/>
                  <a:gd name="T77" fmla="*/ 98 h 704"/>
                  <a:gd name="T78" fmla="*/ 146 w 400"/>
                  <a:gd name="T79" fmla="*/ 0 h 704"/>
                  <a:gd name="T80" fmla="*/ 144 w 400"/>
                  <a:gd name="T81" fmla="*/ 2 h 704"/>
                  <a:gd name="T82" fmla="*/ 140 w 400"/>
                  <a:gd name="T83" fmla="*/ 8 h 704"/>
                  <a:gd name="T84" fmla="*/ 133 w 400"/>
                  <a:gd name="T85" fmla="*/ 17 h 704"/>
                  <a:gd name="T86" fmla="*/ 124 w 400"/>
                  <a:gd name="T87" fmla="*/ 28 h 704"/>
                  <a:gd name="T88" fmla="*/ 113 w 400"/>
                  <a:gd name="T89" fmla="*/ 42 h 704"/>
                  <a:gd name="T90" fmla="*/ 101 w 400"/>
                  <a:gd name="T91" fmla="*/ 57 h 704"/>
                  <a:gd name="T92" fmla="*/ 88 w 400"/>
                  <a:gd name="T93" fmla="*/ 74 h 704"/>
                  <a:gd name="T94" fmla="*/ 74 w 400"/>
                  <a:gd name="T95" fmla="*/ 92 h 704"/>
                  <a:gd name="T96" fmla="*/ 61 w 400"/>
                  <a:gd name="T97" fmla="*/ 109 h 704"/>
                  <a:gd name="T98" fmla="*/ 48 w 400"/>
                  <a:gd name="T99" fmla="*/ 127 h 704"/>
                  <a:gd name="T100" fmla="*/ 36 w 400"/>
                  <a:gd name="T101" fmla="*/ 144 h 704"/>
                  <a:gd name="T102" fmla="*/ 24 w 400"/>
                  <a:gd name="T103" fmla="*/ 160 h 704"/>
                  <a:gd name="T104" fmla="*/ 15 w 400"/>
                  <a:gd name="T105" fmla="*/ 174 h 704"/>
                  <a:gd name="T106" fmla="*/ 7 w 400"/>
                  <a:gd name="T107" fmla="*/ 187 h 704"/>
                  <a:gd name="T108" fmla="*/ 2 w 400"/>
                  <a:gd name="T109" fmla="*/ 196 h 704"/>
                  <a:gd name="T110" fmla="*/ 0 w 400"/>
                  <a:gd name="T111" fmla="*/ 203 h 70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704"/>
                  <a:gd name="T170" fmla="*/ 400 w 400"/>
                  <a:gd name="T171" fmla="*/ 704 h 70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704">
                    <a:moveTo>
                      <a:pt x="0" y="470"/>
                    </a:moveTo>
                    <a:lnTo>
                      <a:pt x="0" y="478"/>
                    </a:lnTo>
                    <a:lnTo>
                      <a:pt x="1" y="500"/>
                    </a:lnTo>
                    <a:lnTo>
                      <a:pt x="5" y="531"/>
                    </a:lnTo>
                    <a:lnTo>
                      <a:pt x="9" y="567"/>
                    </a:lnTo>
                    <a:lnTo>
                      <a:pt x="14" y="584"/>
                    </a:lnTo>
                    <a:lnTo>
                      <a:pt x="21" y="604"/>
                    </a:lnTo>
                    <a:lnTo>
                      <a:pt x="29" y="622"/>
                    </a:lnTo>
                    <a:lnTo>
                      <a:pt x="38" y="639"/>
                    </a:lnTo>
                    <a:lnTo>
                      <a:pt x="47" y="654"/>
                    </a:lnTo>
                    <a:lnTo>
                      <a:pt x="53" y="665"/>
                    </a:lnTo>
                    <a:lnTo>
                      <a:pt x="58" y="672"/>
                    </a:lnTo>
                    <a:lnTo>
                      <a:pt x="59" y="675"/>
                    </a:lnTo>
                    <a:lnTo>
                      <a:pt x="79" y="704"/>
                    </a:lnTo>
                    <a:lnTo>
                      <a:pt x="84" y="702"/>
                    </a:lnTo>
                    <a:lnTo>
                      <a:pt x="93" y="693"/>
                    </a:lnTo>
                    <a:lnTo>
                      <a:pt x="103" y="675"/>
                    </a:lnTo>
                    <a:lnTo>
                      <a:pt x="108" y="644"/>
                    </a:lnTo>
                    <a:lnTo>
                      <a:pt x="113" y="610"/>
                    </a:lnTo>
                    <a:lnTo>
                      <a:pt x="122" y="581"/>
                    </a:lnTo>
                    <a:lnTo>
                      <a:pt x="132" y="562"/>
                    </a:lnTo>
                    <a:lnTo>
                      <a:pt x="137" y="555"/>
                    </a:lnTo>
                    <a:lnTo>
                      <a:pt x="256" y="449"/>
                    </a:lnTo>
                    <a:lnTo>
                      <a:pt x="258" y="446"/>
                    </a:lnTo>
                    <a:lnTo>
                      <a:pt x="265" y="436"/>
                    </a:lnTo>
                    <a:lnTo>
                      <a:pt x="273" y="423"/>
                    </a:lnTo>
                    <a:lnTo>
                      <a:pt x="284" y="407"/>
                    </a:lnTo>
                    <a:lnTo>
                      <a:pt x="294" y="389"/>
                    </a:lnTo>
                    <a:lnTo>
                      <a:pt x="305" y="370"/>
                    </a:lnTo>
                    <a:lnTo>
                      <a:pt x="316" y="354"/>
                    </a:lnTo>
                    <a:lnTo>
                      <a:pt x="324" y="341"/>
                    </a:lnTo>
                    <a:lnTo>
                      <a:pt x="334" y="328"/>
                    </a:lnTo>
                    <a:lnTo>
                      <a:pt x="345" y="310"/>
                    </a:lnTo>
                    <a:lnTo>
                      <a:pt x="358" y="292"/>
                    </a:lnTo>
                    <a:lnTo>
                      <a:pt x="369" y="273"/>
                    </a:lnTo>
                    <a:lnTo>
                      <a:pt x="382" y="255"/>
                    </a:lnTo>
                    <a:lnTo>
                      <a:pt x="390" y="241"/>
                    </a:lnTo>
                    <a:lnTo>
                      <a:pt x="399" y="231"/>
                    </a:lnTo>
                    <a:lnTo>
                      <a:pt x="400" y="228"/>
                    </a:lnTo>
                    <a:lnTo>
                      <a:pt x="336" y="0"/>
                    </a:lnTo>
                    <a:lnTo>
                      <a:pt x="332" y="5"/>
                    </a:lnTo>
                    <a:lnTo>
                      <a:pt x="321" y="18"/>
                    </a:lnTo>
                    <a:lnTo>
                      <a:pt x="305" y="39"/>
                    </a:lnTo>
                    <a:lnTo>
                      <a:pt x="284" y="65"/>
                    </a:lnTo>
                    <a:lnTo>
                      <a:pt x="260" y="97"/>
                    </a:lnTo>
                    <a:lnTo>
                      <a:pt x="232" y="132"/>
                    </a:lnTo>
                    <a:lnTo>
                      <a:pt x="202" y="171"/>
                    </a:lnTo>
                    <a:lnTo>
                      <a:pt x="171" y="213"/>
                    </a:lnTo>
                    <a:lnTo>
                      <a:pt x="140" y="253"/>
                    </a:lnTo>
                    <a:lnTo>
                      <a:pt x="110" y="295"/>
                    </a:lnTo>
                    <a:lnTo>
                      <a:pt x="82" y="334"/>
                    </a:lnTo>
                    <a:lnTo>
                      <a:pt x="56" y="371"/>
                    </a:lnTo>
                    <a:lnTo>
                      <a:pt x="34" y="404"/>
                    </a:lnTo>
                    <a:lnTo>
                      <a:pt x="17" y="433"/>
                    </a:lnTo>
                    <a:lnTo>
                      <a:pt x="5" y="455"/>
                    </a:lnTo>
                    <a:lnTo>
                      <a:pt x="0" y="470"/>
                    </a:lnTo>
                    <a:close/>
                  </a:path>
                </a:pathLst>
              </a:custGeom>
              <a:solidFill>
                <a:srgbClr val="EFB7A3"/>
              </a:solidFill>
              <a:ln w="9525">
                <a:noFill/>
                <a:round/>
                <a:headEnd/>
                <a:tailEnd/>
              </a:ln>
            </p:spPr>
            <p:txBody>
              <a:bodyPr/>
              <a:lstStyle/>
              <a:p>
                <a:endParaRPr lang="en-US">
                  <a:latin typeface="+mj-lt"/>
                </a:endParaRPr>
              </a:p>
            </p:txBody>
          </p:sp>
          <p:sp>
            <p:nvSpPr>
              <p:cNvPr id="9874" name="Freeform 1140"/>
              <p:cNvSpPr>
                <a:spLocks/>
              </p:cNvSpPr>
              <p:nvPr/>
            </p:nvSpPr>
            <p:spPr bwMode="auto">
              <a:xfrm flipH="1">
                <a:off x="508" y="1069"/>
                <a:ext cx="477" cy="438"/>
              </a:xfrm>
              <a:custGeom>
                <a:avLst/>
                <a:gdLst>
                  <a:gd name="T0" fmla="*/ 31 w 1108"/>
                  <a:gd name="T1" fmla="*/ 190 h 1016"/>
                  <a:gd name="T2" fmla="*/ 27 w 1108"/>
                  <a:gd name="T3" fmla="*/ 186 h 1016"/>
                  <a:gd name="T4" fmla="*/ 16 w 1108"/>
                  <a:gd name="T5" fmla="*/ 176 h 1016"/>
                  <a:gd name="T6" fmla="*/ 12 w 1108"/>
                  <a:gd name="T7" fmla="*/ 171 h 1016"/>
                  <a:gd name="T8" fmla="*/ 4 w 1108"/>
                  <a:gd name="T9" fmla="*/ 144 h 1016"/>
                  <a:gd name="T10" fmla="*/ 0 w 1108"/>
                  <a:gd name="T11" fmla="*/ 127 h 1016"/>
                  <a:gd name="T12" fmla="*/ 2 w 1108"/>
                  <a:gd name="T13" fmla="*/ 124 h 1016"/>
                  <a:gd name="T14" fmla="*/ 10 w 1108"/>
                  <a:gd name="T15" fmla="*/ 118 h 1016"/>
                  <a:gd name="T16" fmla="*/ 25 w 1108"/>
                  <a:gd name="T17" fmla="*/ 107 h 1016"/>
                  <a:gd name="T18" fmla="*/ 43 w 1108"/>
                  <a:gd name="T19" fmla="*/ 94 h 1016"/>
                  <a:gd name="T20" fmla="*/ 58 w 1108"/>
                  <a:gd name="T21" fmla="*/ 84 h 1016"/>
                  <a:gd name="T22" fmla="*/ 77 w 1108"/>
                  <a:gd name="T23" fmla="*/ 70 h 1016"/>
                  <a:gd name="T24" fmla="*/ 105 w 1108"/>
                  <a:gd name="T25" fmla="*/ 52 h 1016"/>
                  <a:gd name="T26" fmla="*/ 140 w 1108"/>
                  <a:gd name="T27" fmla="*/ 33 h 1016"/>
                  <a:gd name="T28" fmla="*/ 183 w 1108"/>
                  <a:gd name="T29" fmla="*/ 16 h 1016"/>
                  <a:gd name="T30" fmla="*/ 233 w 1108"/>
                  <a:gd name="T31" fmla="*/ 4 h 1016"/>
                  <a:gd name="T32" fmla="*/ 288 w 1108"/>
                  <a:gd name="T33" fmla="*/ 0 h 1016"/>
                  <a:gd name="T34" fmla="*/ 349 w 1108"/>
                  <a:gd name="T35" fmla="*/ 7 h 1016"/>
                  <a:gd name="T36" fmla="*/ 385 w 1108"/>
                  <a:gd name="T37" fmla="*/ 18 h 1016"/>
                  <a:gd name="T38" fmla="*/ 414 w 1108"/>
                  <a:gd name="T39" fmla="*/ 36 h 1016"/>
                  <a:gd name="T40" fmla="*/ 450 w 1108"/>
                  <a:gd name="T41" fmla="*/ 75 h 1016"/>
                  <a:gd name="T42" fmla="*/ 475 w 1108"/>
                  <a:gd name="T43" fmla="*/ 137 h 1016"/>
                  <a:gd name="T44" fmla="*/ 473 w 1108"/>
                  <a:gd name="T45" fmla="*/ 235 h 1016"/>
                  <a:gd name="T46" fmla="*/ 465 w 1108"/>
                  <a:gd name="T47" fmla="*/ 310 h 1016"/>
                  <a:gd name="T48" fmla="*/ 458 w 1108"/>
                  <a:gd name="T49" fmla="*/ 341 h 1016"/>
                  <a:gd name="T50" fmla="*/ 460 w 1108"/>
                  <a:gd name="T51" fmla="*/ 363 h 1016"/>
                  <a:gd name="T52" fmla="*/ 458 w 1108"/>
                  <a:gd name="T53" fmla="*/ 380 h 1016"/>
                  <a:gd name="T54" fmla="*/ 448 w 1108"/>
                  <a:gd name="T55" fmla="*/ 394 h 1016"/>
                  <a:gd name="T56" fmla="*/ 444 w 1108"/>
                  <a:gd name="T57" fmla="*/ 397 h 1016"/>
                  <a:gd name="T58" fmla="*/ 435 w 1108"/>
                  <a:gd name="T59" fmla="*/ 409 h 1016"/>
                  <a:gd name="T60" fmla="*/ 422 w 1108"/>
                  <a:gd name="T61" fmla="*/ 424 h 1016"/>
                  <a:gd name="T62" fmla="*/ 411 w 1108"/>
                  <a:gd name="T63" fmla="*/ 436 h 1016"/>
                  <a:gd name="T64" fmla="*/ 404 w 1108"/>
                  <a:gd name="T65" fmla="*/ 435 h 1016"/>
                  <a:gd name="T66" fmla="*/ 398 w 1108"/>
                  <a:gd name="T67" fmla="*/ 416 h 1016"/>
                  <a:gd name="T68" fmla="*/ 397 w 1108"/>
                  <a:gd name="T69" fmla="*/ 408 h 1016"/>
                  <a:gd name="T70" fmla="*/ 393 w 1108"/>
                  <a:gd name="T71" fmla="*/ 388 h 1016"/>
                  <a:gd name="T72" fmla="*/ 380 w 1108"/>
                  <a:gd name="T73" fmla="*/ 384 h 1016"/>
                  <a:gd name="T74" fmla="*/ 364 w 1108"/>
                  <a:gd name="T75" fmla="*/ 388 h 1016"/>
                  <a:gd name="T76" fmla="*/ 348 w 1108"/>
                  <a:gd name="T77" fmla="*/ 393 h 1016"/>
                  <a:gd name="T78" fmla="*/ 335 w 1108"/>
                  <a:gd name="T79" fmla="*/ 397 h 1016"/>
                  <a:gd name="T80" fmla="*/ 325 w 1108"/>
                  <a:gd name="T81" fmla="*/ 399 h 1016"/>
                  <a:gd name="T82" fmla="*/ 317 w 1108"/>
                  <a:gd name="T83" fmla="*/ 404 h 1016"/>
                  <a:gd name="T84" fmla="*/ 306 w 1108"/>
                  <a:gd name="T85" fmla="*/ 407 h 1016"/>
                  <a:gd name="T86" fmla="*/ 290 w 1108"/>
                  <a:gd name="T87" fmla="*/ 400 h 1016"/>
                  <a:gd name="T88" fmla="*/ 268 w 1108"/>
                  <a:gd name="T89" fmla="*/ 377 h 1016"/>
                  <a:gd name="T90" fmla="*/ 249 w 1108"/>
                  <a:gd name="T91" fmla="*/ 338 h 1016"/>
                  <a:gd name="T92" fmla="*/ 234 w 1108"/>
                  <a:gd name="T93" fmla="*/ 298 h 1016"/>
                  <a:gd name="T94" fmla="*/ 217 w 1108"/>
                  <a:gd name="T95" fmla="*/ 267 h 1016"/>
                  <a:gd name="T96" fmla="*/ 202 w 1108"/>
                  <a:gd name="T97" fmla="*/ 257 h 1016"/>
                  <a:gd name="T98" fmla="*/ 182 w 1108"/>
                  <a:gd name="T99" fmla="*/ 249 h 1016"/>
                  <a:gd name="T100" fmla="*/ 156 w 1108"/>
                  <a:gd name="T101" fmla="*/ 239 h 1016"/>
                  <a:gd name="T102" fmla="*/ 125 w 1108"/>
                  <a:gd name="T103" fmla="*/ 227 h 1016"/>
                  <a:gd name="T104" fmla="*/ 95 w 1108"/>
                  <a:gd name="T105" fmla="*/ 215 h 1016"/>
                  <a:gd name="T106" fmla="*/ 67 w 1108"/>
                  <a:gd name="T107" fmla="*/ 204 h 1016"/>
                  <a:gd name="T108" fmla="*/ 45 w 1108"/>
                  <a:gd name="T109" fmla="*/ 196 h 1016"/>
                  <a:gd name="T110" fmla="*/ 33 w 1108"/>
                  <a:gd name="T111" fmla="*/ 191 h 10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08"/>
                  <a:gd name="T169" fmla="*/ 0 h 1016"/>
                  <a:gd name="T170" fmla="*/ 1108 w 1108"/>
                  <a:gd name="T171" fmla="*/ 1016 h 10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08" h="1016">
                    <a:moveTo>
                      <a:pt x="73" y="441"/>
                    </a:moveTo>
                    <a:lnTo>
                      <a:pt x="73" y="441"/>
                    </a:lnTo>
                    <a:lnTo>
                      <a:pt x="70" y="438"/>
                    </a:lnTo>
                    <a:lnTo>
                      <a:pt x="63" y="431"/>
                    </a:lnTo>
                    <a:lnTo>
                      <a:pt x="50" y="418"/>
                    </a:lnTo>
                    <a:lnTo>
                      <a:pt x="38" y="409"/>
                    </a:lnTo>
                    <a:lnTo>
                      <a:pt x="31" y="405"/>
                    </a:lnTo>
                    <a:lnTo>
                      <a:pt x="28" y="397"/>
                    </a:lnTo>
                    <a:lnTo>
                      <a:pt x="20" y="370"/>
                    </a:lnTo>
                    <a:lnTo>
                      <a:pt x="10" y="333"/>
                    </a:lnTo>
                    <a:lnTo>
                      <a:pt x="4" y="308"/>
                    </a:lnTo>
                    <a:lnTo>
                      <a:pt x="0" y="294"/>
                    </a:lnTo>
                    <a:lnTo>
                      <a:pt x="0" y="289"/>
                    </a:lnTo>
                    <a:lnTo>
                      <a:pt x="4" y="287"/>
                    </a:lnTo>
                    <a:lnTo>
                      <a:pt x="12" y="281"/>
                    </a:lnTo>
                    <a:lnTo>
                      <a:pt x="23" y="273"/>
                    </a:lnTo>
                    <a:lnTo>
                      <a:pt x="39" y="262"/>
                    </a:lnTo>
                    <a:lnTo>
                      <a:pt x="57" y="249"/>
                    </a:lnTo>
                    <a:lnTo>
                      <a:pt x="78" y="234"/>
                    </a:lnTo>
                    <a:lnTo>
                      <a:pt x="99" y="218"/>
                    </a:lnTo>
                    <a:lnTo>
                      <a:pt x="120" y="204"/>
                    </a:lnTo>
                    <a:lnTo>
                      <a:pt x="134" y="194"/>
                    </a:lnTo>
                    <a:lnTo>
                      <a:pt x="152" y="179"/>
                    </a:lnTo>
                    <a:lnTo>
                      <a:pt x="178" y="162"/>
                    </a:lnTo>
                    <a:lnTo>
                      <a:pt x="207" y="142"/>
                    </a:lnTo>
                    <a:lnTo>
                      <a:pt x="243" y="121"/>
                    </a:lnTo>
                    <a:lnTo>
                      <a:pt x="281" y="99"/>
                    </a:lnTo>
                    <a:lnTo>
                      <a:pt x="325" y="76"/>
                    </a:lnTo>
                    <a:lnTo>
                      <a:pt x="373" y="55"/>
                    </a:lnTo>
                    <a:lnTo>
                      <a:pt x="425" y="37"/>
                    </a:lnTo>
                    <a:lnTo>
                      <a:pt x="482" y="21"/>
                    </a:lnTo>
                    <a:lnTo>
                      <a:pt x="541" y="10"/>
                    </a:lnTo>
                    <a:lnTo>
                      <a:pt x="604" y="2"/>
                    </a:lnTo>
                    <a:lnTo>
                      <a:pt x="670" y="0"/>
                    </a:lnTo>
                    <a:lnTo>
                      <a:pt x="738" y="5"/>
                    </a:lnTo>
                    <a:lnTo>
                      <a:pt x="811" y="16"/>
                    </a:lnTo>
                    <a:lnTo>
                      <a:pt x="885" y="37"/>
                    </a:lnTo>
                    <a:lnTo>
                      <a:pt x="895" y="42"/>
                    </a:lnTo>
                    <a:lnTo>
                      <a:pt x="922" y="57"/>
                    </a:lnTo>
                    <a:lnTo>
                      <a:pt x="961" y="84"/>
                    </a:lnTo>
                    <a:lnTo>
                      <a:pt x="1003" y="121"/>
                    </a:lnTo>
                    <a:lnTo>
                      <a:pt x="1045" y="173"/>
                    </a:lnTo>
                    <a:lnTo>
                      <a:pt x="1081" y="237"/>
                    </a:lnTo>
                    <a:lnTo>
                      <a:pt x="1103" y="317"/>
                    </a:lnTo>
                    <a:lnTo>
                      <a:pt x="1108" y="410"/>
                    </a:lnTo>
                    <a:lnTo>
                      <a:pt x="1098" y="544"/>
                    </a:lnTo>
                    <a:lnTo>
                      <a:pt x="1090" y="646"/>
                    </a:lnTo>
                    <a:lnTo>
                      <a:pt x="1081" y="719"/>
                    </a:lnTo>
                    <a:lnTo>
                      <a:pt x="1069" y="762"/>
                    </a:lnTo>
                    <a:lnTo>
                      <a:pt x="1064" y="791"/>
                    </a:lnTo>
                    <a:lnTo>
                      <a:pt x="1066" y="819"/>
                    </a:lnTo>
                    <a:lnTo>
                      <a:pt x="1069" y="841"/>
                    </a:lnTo>
                    <a:lnTo>
                      <a:pt x="1069" y="862"/>
                    </a:lnTo>
                    <a:lnTo>
                      <a:pt x="1063" y="882"/>
                    </a:lnTo>
                    <a:lnTo>
                      <a:pt x="1051" y="899"/>
                    </a:lnTo>
                    <a:lnTo>
                      <a:pt x="1040" y="914"/>
                    </a:lnTo>
                    <a:lnTo>
                      <a:pt x="1035" y="919"/>
                    </a:lnTo>
                    <a:lnTo>
                      <a:pt x="1032" y="922"/>
                    </a:lnTo>
                    <a:lnTo>
                      <a:pt x="1024" y="933"/>
                    </a:lnTo>
                    <a:lnTo>
                      <a:pt x="1011" y="948"/>
                    </a:lnTo>
                    <a:lnTo>
                      <a:pt x="997" y="966"/>
                    </a:lnTo>
                    <a:lnTo>
                      <a:pt x="980" y="983"/>
                    </a:lnTo>
                    <a:lnTo>
                      <a:pt x="966" y="998"/>
                    </a:lnTo>
                    <a:lnTo>
                      <a:pt x="955" y="1011"/>
                    </a:lnTo>
                    <a:lnTo>
                      <a:pt x="948" y="1016"/>
                    </a:lnTo>
                    <a:lnTo>
                      <a:pt x="938" y="1008"/>
                    </a:lnTo>
                    <a:lnTo>
                      <a:pt x="930" y="987"/>
                    </a:lnTo>
                    <a:lnTo>
                      <a:pt x="924" y="966"/>
                    </a:lnTo>
                    <a:lnTo>
                      <a:pt x="921" y="956"/>
                    </a:lnTo>
                    <a:lnTo>
                      <a:pt x="922" y="946"/>
                    </a:lnTo>
                    <a:lnTo>
                      <a:pt x="921" y="922"/>
                    </a:lnTo>
                    <a:lnTo>
                      <a:pt x="914" y="899"/>
                    </a:lnTo>
                    <a:lnTo>
                      <a:pt x="896" y="890"/>
                    </a:lnTo>
                    <a:lnTo>
                      <a:pt x="882" y="891"/>
                    </a:lnTo>
                    <a:lnTo>
                      <a:pt x="864" y="895"/>
                    </a:lnTo>
                    <a:lnTo>
                      <a:pt x="846" y="901"/>
                    </a:lnTo>
                    <a:lnTo>
                      <a:pt x="827" y="906"/>
                    </a:lnTo>
                    <a:lnTo>
                      <a:pt x="809" y="912"/>
                    </a:lnTo>
                    <a:lnTo>
                      <a:pt x="792" y="919"/>
                    </a:lnTo>
                    <a:lnTo>
                      <a:pt x="777" y="922"/>
                    </a:lnTo>
                    <a:lnTo>
                      <a:pt x="766" y="924"/>
                    </a:lnTo>
                    <a:lnTo>
                      <a:pt x="756" y="925"/>
                    </a:lnTo>
                    <a:lnTo>
                      <a:pt x="746" y="932"/>
                    </a:lnTo>
                    <a:lnTo>
                      <a:pt x="737" y="936"/>
                    </a:lnTo>
                    <a:lnTo>
                      <a:pt x="725" y="941"/>
                    </a:lnTo>
                    <a:lnTo>
                      <a:pt x="711" y="943"/>
                    </a:lnTo>
                    <a:lnTo>
                      <a:pt x="695" y="940"/>
                    </a:lnTo>
                    <a:lnTo>
                      <a:pt x="674" y="928"/>
                    </a:lnTo>
                    <a:lnTo>
                      <a:pt x="648" y="907"/>
                    </a:lnTo>
                    <a:lnTo>
                      <a:pt x="622" y="875"/>
                    </a:lnTo>
                    <a:lnTo>
                      <a:pt x="599" y="833"/>
                    </a:lnTo>
                    <a:lnTo>
                      <a:pt x="578" y="785"/>
                    </a:lnTo>
                    <a:lnTo>
                      <a:pt x="561" y="736"/>
                    </a:lnTo>
                    <a:lnTo>
                      <a:pt x="543" y="691"/>
                    </a:lnTo>
                    <a:lnTo>
                      <a:pt x="524" y="651"/>
                    </a:lnTo>
                    <a:lnTo>
                      <a:pt x="504" y="620"/>
                    </a:lnTo>
                    <a:lnTo>
                      <a:pt x="483" y="602"/>
                    </a:lnTo>
                    <a:lnTo>
                      <a:pt x="469" y="596"/>
                    </a:lnTo>
                    <a:lnTo>
                      <a:pt x="448" y="588"/>
                    </a:lnTo>
                    <a:lnTo>
                      <a:pt x="423" y="578"/>
                    </a:lnTo>
                    <a:lnTo>
                      <a:pt x="394" y="567"/>
                    </a:lnTo>
                    <a:lnTo>
                      <a:pt x="362" y="554"/>
                    </a:lnTo>
                    <a:lnTo>
                      <a:pt x="327" y="541"/>
                    </a:lnTo>
                    <a:lnTo>
                      <a:pt x="291" y="526"/>
                    </a:lnTo>
                    <a:lnTo>
                      <a:pt x="255" y="512"/>
                    </a:lnTo>
                    <a:lnTo>
                      <a:pt x="220" y="499"/>
                    </a:lnTo>
                    <a:lnTo>
                      <a:pt x="188" y="486"/>
                    </a:lnTo>
                    <a:lnTo>
                      <a:pt x="155" y="473"/>
                    </a:lnTo>
                    <a:lnTo>
                      <a:pt x="128" y="463"/>
                    </a:lnTo>
                    <a:lnTo>
                      <a:pt x="105" y="454"/>
                    </a:lnTo>
                    <a:lnTo>
                      <a:pt x="88" y="447"/>
                    </a:lnTo>
                    <a:lnTo>
                      <a:pt x="76" y="442"/>
                    </a:lnTo>
                    <a:lnTo>
                      <a:pt x="73" y="441"/>
                    </a:lnTo>
                    <a:close/>
                  </a:path>
                </a:pathLst>
              </a:custGeom>
              <a:solidFill>
                <a:srgbClr val="380700"/>
              </a:solidFill>
              <a:ln w="9525">
                <a:noFill/>
                <a:round/>
                <a:headEnd/>
                <a:tailEnd/>
              </a:ln>
            </p:spPr>
            <p:txBody>
              <a:bodyPr/>
              <a:lstStyle/>
              <a:p>
                <a:endParaRPr lang="en-US">
                  <a:latin typeface="+mj-lt"/>
                </a:endParaRPr>
              </a:p>
            </p:txBody>
          </p:sp>
          <p:sp>
            <p:nvSpPr>
              <p:cNvPr id="9875" name="Freeform 1141"/>
              <p:cNvSpPr>
                <a:spLocks/>
              </p:cNvSpPr>
              <p:nvPr/>
            </p:nvSpPr>
            <p:spPr bwMode="auto">
              <a:xfrm flipH="1">
                <a:off x="588" y="1244"/>
                <a:ext cx="389" cy="406"/>
              </a:xfrm>
              <a:custGeom>
                <a:avLst/>
                <a:gdLst>
                  <a:gd name="T0" fmla="*/ 26 w 900"/>
                  <a:gd name="T1" fmla="*/ 10 h 943"/>
                  <a:gd name="T2" fmla="*/ 16 w 900"/>
                  <a:gd name="T3" fmla="*/ 50 h 943"/>
                  <a:gd name="T4" fmla="*/ 4 w 900"/>
                  <a:gd name="T5" fmla="*/ 93 h 943"/>
                  <a:gd name="T6" fmla="*/ 5 w 900"/>
                  <a:gd name="T7" fmla="*/ 109 h 943"/>
                  <a:gd name="T8" fmla="*/ 22 w 900"/>
                  <a:gd name="T9" fmla="*/ 127 h 943"/>
                  <a:gd name="T10" fmla="*/ 33 w 900"/>
                  <a:gd name="T11" fmla="*/ 148 h 943"/>
                  <a:gd name="T12" fmla="*/ 24 w 900"/>
                  <a:gd name="T13" fmla="*/ 209 h 943"/>
                  <a:gd name="T14" fmla="*/ 18 w 900"/>
                  <a:gd name="T15" fmla="*/ 227 h 943"/>
                  <a:gd name="T16" fmla="*/ 11 w 900"/>
                  <a:gd name="T17" fmla="*/ 258 h 943"/>
                  <a:gd name="T18" fmla="*/ 22 w 900"/>
                  <a:gd name="T19" fmla="*/ 276 h 943"/>
                  <a:gd name="T20" fmla="*/ 38 w 900"/>
                  <a:gd name="T21" fmla="*/ 285 h 943"/>
                  <a:gd name="T22" fmla="*/ 38 w 900"/>
                  <a:gd name="T23" fmla="*/ 310 h 943"/>
                  <a:gd name="T24" fmla="*/ 51 w 900"/>
                  <a:gd name="T25" fmla="*/ 319 h 943"/>
                  <a:gd name="T26" fmla="*/ 49 w 900"/>
                  <a:gd name="T27" fmla="*/ 334 h 943"/>
                  <a:gd name="T28" fmla="*/ 64 w 900"/>
                  <a:gd name="T29" fmla="*/ 347 h 943"/>
                  <a:gd name="T30" fmla="*/ 67 w 900"/>
                  <a:gd name="T31" fmla="*/ 351 h 943"/>
                  <a:gd name="T32" fmla="*/ 72 w 900"/>
                  <a:gd name="T33" fmla="*/ 380 h 943"/>
                  <a:gd name="T34" fmla="*/ 74 w 900"/>
                  <a:gd name="T35" fmla="*/ 390 h 943"/>
                  <a:gd name="T36" fmla="*/ 85 w 900"/>
                  <a:gd name="T37" fmla="*/ 399 h 943"/>
                  <a:gd name="T38" fmla="*/ 110 w 900"/>
                  <a:gd name="T39" fmla="*/ 406 h 943"/>
                  <a:gd name="T40" fmla="*/ 137 w 900"/>
                  <a:gd name="T41" fmla="*/ 405 h 943"/>
                  <a:gd name="T42" fmla="*/ 154 w 900"/>
                  <a:gd name="T43" fmla="*/ 401 h 943"/>
                  <a:gd name="T44" fmla="*/ 241 w 900"/>
                  <a:gd name="T45" fmla="*/ 371 h 943"/>
                  <a:gd name="T46" fmla="*/ 276 w 900"/>
                  <a:gd name="T47" fmla="*/ 353 h 943"/>
                  <a:gd name="T48" fmla="*/ 312 w 900"/>
                  <a:gd name="T49" fmla="*/ 326 h 943"/>
                  <a:gd name="T50" fmla="*/ 321 w 900"/>
                  <a:gd name="T51" fmla="*/ 275 h 943"/>
                  <a:gd name="T52" fmla="*/ 325 w 900"/>
                  <a:gd name="T53" fmla="*/ 243 h 943"/>
                  <a:gd name="T54" fmla="*/ 346 w 900"/>
                  <a:gd name="T55" fmla="*/ 241 h 943"/>
                  <a:gd name="T56" fmla="*/ 373 w 900"/>
                  <a:gd name="T57" fmla="*/ 221 h 943"/>
                  <a:gd name="T58" fmla="*/ 389 w 900"/>
                  <a:gd name="T59" fmla="*/ 175 h 943"/>
                  <a:gd name="T60" fmla="*/ 384 w 900"/>
                  <a:gd name="T61" fmla="*/ 130 h 943"/>
                  <a:gd name="T62" fmla="*/ 367 w 900"/>
                  <a:gd name="T63" fmla="*/ 108 h 943"/>
                  <a:gd name="T64" fmla="*/ 344 w 900"/>
                  <a:gd name="T65" fmla="*/ 111 h 943"/>
                  <a:gd name="T66" fmla="*/ 323 w 900"/>
                  <a:gd name="T67" fmla="*/ 120 h 943"/>
                  <a:gd name="T68" fmla="*/ 313 w 900"/>
                  <a:gd name="T69" fmla="*/ 139 h 943"/>
                  <a:gd name="T70" fmla="*/ 309 w 900"/>
                  <a:gd name="T71" fmla="*/ 155 h 943"/>
                  <a:gd name="T72" fmla="*/ 266 w 900"/>
                  <a:gd name="T73" fmla="*/ 173 h 943"/>
                  <a:gd name="T74" fmla="*/ 258 w 900"/>
                  <a:gd name="T75" fmla="*/ 160 h 943"/>
                  <a:gd name="T76" fmla="*/ 244 w 900"/>
                  <a:gd name="T77" fmla="*/ 127 h 943"/>
                  <a:gd name="T78" fmla="*/ 234 w 900"/>
                  <a:gd name="T79" fmla="*/ 87 h 943"/>
                  <a:gd name="T80" fmla="*/ 228 w 900"/>
                  <a:gd name="T81" fmla="*/ 63 h 943"/>
                  <a:gd name="T82" fmla="*/ 217 w 900"/>
                  <a:gd name="T83" fmla="*/ 50 h 943"/>
                  <a:gd name="T84" fmla="*/ 201 w 900"/>
                  <a:gd name="T85" fmla="*/ 37 h 943"/>
                  <a:gd name="T86" fmla="*/ 188 w 900"/>
                  <a:gd name="T87" fmla="*/ 34 h 943"/>
                  <a:gd name="T88" fmla="*/ 163 w 900"/>
                  <a:gd name="T89" fmla="*/ 40 h 943"/>
                  <a:gd name="T90" fmla="*/ 137 w 900"/>
                  <a:gd name="T91" fmla="*/ 43 h 943"/>
                  <a:gd name="T92" fmla="*/ 117 w 900"/>
                  <a:gd name="T93" fmla="*/ 34 h 943"/>
                  <a:gd name="T94" fmla="*/ 86 w 900"/>
                  <a:gd name="T95" fmla="*/ 16 h 943"/>
                  <a:gd name="T96" fmla="*/ 60 w 900"/>
                  <a:gd name="T97" fmla="*/ 3 h 943"/>
                  <a:gd name="T98" fmla="*/ 39 w 900"/>
                  <a:gd name="T99" fmla="*/ 0 h 9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0"/>
                  <a:gd name="T151" fmla="*/ 0 h 943"/>
                  <a:gd name="T152" fmla="*/ 900 w 900"/>
                  <a:gd name="T153" fmla="*/ 943 h 9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0" h="943">
                    <a:moveTo>
                      <a:pt x="76" y="2"/>
                    </a:moveTo>
                    <a:lnTo>
                      <a:pt x="71" y="8"/>
                    </a:lnTo>
                    <a:lnTo>
                      <a:pt x="60" y="23"/>
                    </a:lnTo>
                    <a:lnTo>
                      <a:pt x="47" y="47"/>
                    </a:lnTo>
                    <a:lnTo>
                      <a:pt x="42" y="76"/>
                    </a:lnTo>
                    <a:lnTo>
                      <a:pt x="38" y="117"/>
                    </a:lnTo>
                    <a:lnTo>
                      <a:pt x="26" y="162"/>
                    </a:lnTo>
                    <a:lnTo>
                      <a:pt x="15" y="201"/>
                    </a:lnTo>
                    <a:lnTo>
                      <a:pt x="10" y="217"/>
                    </a:lnTo>
                    <a:lnTo>
                      <a:pt x="0" y="242"/>
                    </a:lnTo>
                    <a:lnTo>
                      <a:pt x="4" y="246"/>
                    </a:lnTo>
                    <a:lnTo>
                      <a:pt x="12" y="254"/>
                    </a:lnTo>
                    <a:lnTo>
                      <a:pt x="25" y="265"/>
                    </a:lnTo>
                    <a:lnTo>
                      <a:pt x="39" y="280"/>
                    </a:lnTo>
                    <a:lnTo>
                      <a:pt x="52" y="296"/>
                    </a:lnTo>
                    <a:lnTo>
                      <a:pt x="65" y="312"/>
                    </a:lnTo>
                    <a:lnTo>
                      <a:pt x="73" y="328"/>
                    </a:lnTo>
                    <a:lnTo>
                      <a:pt x="76" y="343"/>
                    </a:lnTo>
                    <a:lnTo>
                      <a:pt x="73" y="381"/>
                    </a:lnTo>
                    <a:lnTo>
                      <a:pt x="63" y="436"/>
                    </a:lnTo>
                    <a:lnTo>
                      <a:pt x="55" y="486"/>
                    </a:lnTo>
                    <a:lnTo>
                      <a:pt x="50" y="507"/>
                    </a:lnTo>
                    <a:lnTo>
                      <a:pt x="47" y="514"/>
                    </a:lnTo>
                    <a:lnTo>
                      <a:pt x="41" y="528"/>
                    </a:lnTo>
                    <a:lnTo>
                      <a:pt x="33" y="551"/>
                    </a:lnTo>
                    <a:lnTo>
                      <a:pt x="26" y="575"/>
                    </a:lnTo>
                    <a:lnTo>
                      <a:pt x="26" y="599"/>
                    </a:lnTo>
                    <a:lnTo>
                      <a:pt x="36" y="620"/>
                    </a:lnTo>
                    <a:lnTo>
                      <a:pt x="46" y="635"/>
                    </a:lnTo>
                    <a:lnTo>
                      <a:pt x="50" y="641"/>
                    </a:lnTo>
                    <a:lnTo>
                      <a:pt x="84" y="641"/>
                    </a:lnTo>
                    <a:lnTo>
                      <a:pt x="86" y="648"/>
                    </a:lnTo>
                    <a:lnTo>
                      <a:pt x="89" y="662"/>
                    </a:lnTo>
                    <a:lnTo>
                      <a:pt x="91" y="683"/>
                    </a:lnTo>
                    <a:lnTo>
                      <a:pt x="88" y="703"/>
                    </a:lnTo>
                    <a:lnTo>
                      <a:pt x="89" y="719"/>
                    </a:lnTo>
                    <a:lnTo>
                      <a:pt x="99" y="730"/>
                    </a:lnTo>
                    <a:lnTo>
                      <a:pt x="110" y="738"/>
                    </a:lnTo>
                    <a:lnTo>
                      <a:pt x="117" y="740"/>
                    </a:lnTo>
                    <a:lnTo>
                      <a:pt x="115" y="745"/>
                    </a:lnTo>
                    <a:lnTo>
                      <a:pt x="112" y="759"/>
                    </a:lnTo>
                    <a:lnTo>
                      <a:pt x="113" y="775"/>
                    </a:lnTo>
                    <a:lnTo>
                      <a:pt x="126" y="790"/>
                    </a:lnTo>
                    <a:lnTo>
                      <a:pt x="141" y="799"/>
                    </a:lnTo>
                    <a:lnTo>
                      <a:pt x="147" y="806"/>
                    </a:lnTo>
                    <a:lnTo>
                      <a:pt x="151" y="808"/>
                    </a:lnTo>
                    <a:lnTo>
                      <a:pt x="154" y="816"/>
                    </a:lnTo>
                    <a:lnTo>
                      <a:pt x="159" y="835"/>
                    </a:lnTo>
                    <a:lnTo>
                      <a:pt x="163" y="859"/>
                    </a:lnTo>
                    <a:lnTo>
                      <a:pt x="167" y="882"/>
                    </a:lnTo>
                    <a:lnTo>
                      <a:pt x="167" y="890"/>
                    </a:lnTo>
                    <a:lnTo>
                      <a:pt x="168" y="900"/>
                    </a:lnTo>
                    <a:lnTo>
                      <a:pt x="172" y="906"/>
                    </a:lnTo>
                    <a:lnTo>
                      <a:pt x="178" y="914"/>
                    </a:lnTo>
                    <a:lnTo>
                      <a:pt x="186" y="921"/>
                    </a:lnTo>
                    <a:lnTo>
                      <a:pt x="197" y="927"/>
                    </a:lnTo>
                    <a:lnTo>
                      <a:pt x="214" y="933"/>
                    </a:lnTo>
                    <a:lnTo>
                      <a:pt x="233" y="938"/>
                    </a:lnTo>
                    <a:lnTo>
                      <a:pt x="255" y="943"/>
                    </a:lnTo>
                    <a:lnTo>
                      <a:pt x="276" y="943"/>
                    </a:lnTo>
                    <a:lnTo>
                      <a:pt x="299" y="943"/>
                    </a:lnTo>
                    <a:lnTo>
                      <a:pt x="318" y="940"/>
                    </a:lnTo>
                    <a:lnTo>
                      <a:pt x="335" y="937"/>
                    </a:lnTo>
                    <a:lnTo>
                      <a:pt x="348" y="933"/>
                    </a:lnTo>
                    <a:lnTo>
                      <a:pt x="356" y="932"/>
                    </a:lnTo>
                    <a:lnTo>
                      <a:pt x="359" y="930"/>
                    </a:lnTo>
                    <a:lnTo>
                      <a:pt x="549" y="866"/>
                    </a:lnTo>
                    <a:lnTo>
                      <a:pt x="557" y="862"/>
                    </a:lnTo>
                    <a:lnTo>
                      <a:pt x="577" y="851"/>
                    </a:lnTo>
                    <a:lnTo>
                      <a:pt x="604" y="837"/>
                    </a:lnTo>
                    <a:lnTo>
                      <a:pt x="638" y="819"/>
                    </a:lnTo>
                    <a:lnTo>
                      <a:pt x="670" y="798"/>
                    </a:lnTo>
                    <a:lnTo>
                      <a:pt x="699" y="777"/>
                    </a:lnTo>
                    <a:lnTo>
                      <a:pt x="722" y="757"/>
                    </a:lnTo>
                    <a:lnTo>
                      <a:pt x="732" y="740"/>
                    </a:lnTo>
                    <a:lnTo>
                      <a:pt x="738" y="696"/>
                    </a:lnTo>
                    <a:lnTo>
                      <a:pt x="743" y="638"/>
                    </a:lnTo>
                    <a:lnTo>
                      <a:pt x="746" y="586"/>
                    </a:lnTo>
                    <a:lnTo>
                      <a:pt x="748" y="565"/>
                    </a:lnTo>
                    <a:lnTo>
                      <a:pt x="753" y="565"/>
                    </a:lnTo>
                    <a:lnTo>
                      <a:pt x="762" y="565"/>
                    </a:lnTo>
                    <a:lnTo>
                      <a:pt x="779" y="564"/>
                    </a:lnTo>
                    <a:lnTo>
                      <a:pt x="800" y="559"/>
                    </a:lnTo>
                    <a:lnTo>
                      <a:pt x="821" y="549"/>
                    </a:lnTo>
                    <a:lnTo>
                      <a:pt x="843" y="535"/>
                    </a:lnTo>
                    <a:lnTo>
                      <a:pt x="864" y="514"/>
                    </a:lnTo>
                    <a:lnTo>
                      <a:pt x="882" y="483"/>
                    </a:lnTo>
                    <a:lnTo>
                      <a:pt x="893" y="446"/>
                    </a:lnTo>
                    <a:lnTo>
                      <a:pt x="900" y="407"/>
                    </a:lnTo>
                    <a:lnTo>
                      <a:pt x="900" y="368"/>
                    </a:lnTo>
                    <a:lnTo>
                      <a:pt x="896" y="333"/>
                    </a:lnTo>
                    <a:lnTo>
                      <a:pt x="888" y="301"/>
                    </a:lnTo>
                    <a:lnTo>
                      <a:pt x="877" y="273"/>
                    </a:lnTo>
                    <a:lnTo>
                      <a:pt x="863" y="257"/>
                    </a:lnTo>
                    <a:lnTo>
                      <a:pt x="848" y="251"/>
                    </a:lnTo>
                    <a:lnTo>
                      <a:pt x="832" y="251"/>
                    </a:lnTo>
                    <a:lnTo>
                      <a:pt x="813" y="254"/>
                    </a:lnTo>
                    <a:lnTo>
                      <a:pt x="795" y="257"/>
                    </a:lnTo>
                    <a:lnTo>
                      <a:pt x="777" y="263"/>
                    </a:lnTo>
                    <a:lnTo>
                      <a:pt x="761" y="270"/>
                    </a:lnTo>
                    <a:lnTo>
                      <a:pt x="748" y="278"/>
                    </a:lnTo>
                    <a:lnTo>
                      <a:pt x="737" y="289"/>
                    </a:lnTo>
                    <a:lnTo>
                      <a:pt x="732" y="301"/>
                    </a:lnTo>
                    <a:lnTo>
                      <a:pt x="725" y="323"/>
                    </a:lnTo>
                    <a:lnTo>
                      <a:pt x="720" y="341"/>
                    </a:lnTo>
                    <a:lnTo>
                      <a:pt x="716" y="354"/>
                    </a:lnTo>
                    <a:lnTo>
                      <a:pt x="714" y="359"/>
                    </a:lnTo>
                    <a:lnTo>
                      <a:pt x="674" y="401"/>
                    </a:lnTo>
                    <a:lnTo>
                      <a:pt x="649" y="425"/>
                    </a:lnTo>
                    <a:lnTo>
                      <a:pt x="616" y="401"/>
                    </a:lnTo>
                    <a:lnTo>
                      <a:pt x="614" y="397"/>
                    </a:lnTo>
                    <a:lnTo>
                      <a:pt x="607" y="388"/>
                    </a:lnTo>
                    <a:lnTo>
                      <a:pt x="598" y="372"/>
                    </a:lnTo>
                    <a:lnTo>
                      <a:pt x="586" y="351"/>
                    </a:lnTo>
                    <a:lnTo>
                      <a:pt x="575" y="325"/>
                    </a:lnTo>
                    <a:lnTo>
                      <a:pt x="564" y="296"/>
                    </a:lnTo>
                    <a:lnTo>
                      <a:pt x="554" y="265"/>
                    </a:lnTo>
                    <a:lnTo>
                      <a:pt x="546" y="231"/>
                    </a:lnTo>
                    <a:lnTo>
                      <a:pt x="541" y="201"/>
                    </a:lnTo>
                    <a:lnTo>
                      <a:pt x="536" y="176"/>
                    </a:lnTo>
                    <a:lnTo>
                      <a:pt x="532" y="159"/>
                    </a:lnTo>
                    <a:lnTo>
                      <a:pt x="527" y="146"/>
                    </a:lnTo>
                    <a:lnTo>
                      <a:pt x="520" y="134"/>
                    </a:lnTo>
                    <a:lnTo>
                      <a:pt x="512" y="125"/>
                    </a:lnTo>
                    <a:lnTo>
                      <a:pt x="501" y="115"/>
                    </a:lnTo>
                    <a:lnTo>
                      <a:pt x="488" y="104"/>
                    </a:lnTo>
                    <a:lnTo>
                      <a:pt x="475" y="92"/>
                    </a:lnTo>
                    <a:lnTo>
                      <a:pt x="464" y="86"/>
                    </a:lnTo>
                    <a:lnTo>
                      <a:pt x="454" y="81"/>
                    </a:lnTo>
                    <a:lnTo>
                      <a:pt x="446" y="79"/>
                    </a:lnTo>
                    <a:lnTo>
                      <a:pt x="435" y="79"/>
                    </a:lnTo>
                    <a:lnTo>
                      <a:pt x="422" y="83"/>
                    </a:lnTo>
                    <a:lnTo>
                      <a:pt x="402" y="88"/>
                    </a:lnTo>
                    <a:lnTo>
                      <a:pt x="378" y="92"/>
                    </a:lnTo>
                    <a:lnTo>
                      <a:pt x="354" y="97"/>
                    </a:lnTo>
                    <a:lnTo>
                      <a:pt x="333" y="99"/>
                    </a:lnTo>
                    <a:lnTo>
                      <a:pt x="317" y="99"/>
                    </a:lnTo>
                    <a:lnTo>
                      <a:pt x="302" y="94"/>
                    </a:lnTo>
                    <a:lnTo>
                      <a:pt x="288" y="88"/>
                    </a:lnTo>
                    <a:lnTo>
                      <a:pt x="270" y="78"/>
                    </a:lnTo>
                    <a:lnTo>
                      <a:pt x="251" y="67"/>
                    </a:lnTo>
                    <a:lnTo>
                      <a:pt x="225" y="52"/>
                    </a:lnTo>
                    <a:lnTo>
                      <a:pt x="199" y="37"/>
                    </a:lnTo>
                    <a:lnTo>
                      <a:pt x="176" y="25"/>
                    </a:lnTo>
                    <a:lnTo>
                      <a:pt x="155" y="15"/>
                    </a:lnTo>
                    <a:lnTo>
                      <a:pt x="138" y="7"/>
                    </a:lnTo>
                    <a:lnTo>
                      <a:pt x="121" y="2"/>
                    </a:lnTo>
                    <a:lnTo>
                      <a:pt x="105" y="0"/>
                    </a:lnTo>
                    <a:lnTo>
                      <a:pt x="91" y="0"/>
                    </a:lnTo>
                    <a:lnTo>
                      <a:pt x="76" y="2"/>
                    </a:lnTo>
                    <a:close/>
                  </a:path>
                </a:pathLst>
              </a:custGeom>
              <a:solidFill>
                <a:srgbClr val="FFC6B2"/>
              </a:solidFill>
              <a:ln w="9525">
                <a:noFill/>
                <a:round/>
                <a:headEnd/>
                <a:tailEnd/>
              </a:ln>
            </p:spPr>
            <p:txBody>
              <a:bodyPr/>
              <a:lstStyle/>
              <a:p>
                <a:endParaRPr lang="en-US">
                  <a:latin typeface="+mj-lt"/>
                </a:endParaRPr>
              </a:p>
            </p:txBody>
          </p:sp>
          <p:sp>
            <p:nvSpPr>
              <p:cNvPr id="9876" name="Freeform 1142"/>
              <p:cNvSpPr>
                <a:spLocks/>
              </p:cNvSpPr>
              <p:nvPr/>
            </p:nvSpPr>
            <p:spPr bwMode="auto">
              <a:xfrm flipH="1">
                <a:off x="384" y="2188"/>
                <a:ext cx="480" cy="189"/>
              </a:xfrm>
              <a:custGeom>
                <a:avLst/>
                <a:gdLst>
                  <a:gd name="T0" fmla="*/ 480 w 1112"/>
                  <a:gd name="T1" fmla="*/ 121 h 438"/>
                  <a:gd name="T2" fmla="*/ 0 w 1112"/>
                  <a:gd name="T3" fmla="*/ 0 h 438"/>
                  <a:gd name="T4" fmla="*/ 0 w 1112"/>
                  <a:gd name="T5" fmla="*/ 189 h 438"/>
                  <a:gd name="T6" fmla="*/ 480 w 1112"/>
                  <a:gd name="T7" fmla="*/ 189 h 438"/>
                  <a:gd name="T8" fmla="*/ 480 w 1112"/>
                  <a:gd name="T9" fmla="*/ 121 h 438"/>
                  <a:gd name="T10" fmla="*/ 0 60000 65536"/>
                  <a:gd name="T11" fmla="*/ 0 60000 65536"/>
                  <a:gd name="T12" fmla="*/ 0 60000 65536"/>
                  <a:gd name="T13" fmla="*/ 0 60000 65536"/>
                  <a:gd name="T14" fmla="*/ 0 60000 65536"/>
                  <a:gd name="T15" fmla="*/ 0 w 1112"/>
                  <a:gd name="T16" fmla="*/ 0 h 438"/>
                  <a:gd name="T17" fmla="*/ 1112 w 1112"/>
                  <a:gd name="T18" fmla="*/ 438 h 438"/>
                </a:gdLst>
                <a:ahLst/>
                <a:cxnLst>
                  <a:cxn ang="T10">
                    <a:pos x="T0" y="T1"/>
                  </a:cxn>
                  <a:cxn ang="T11">
                    <a:pos x="T2" y="T3"/>
                  </a:cxn>
                  <a:cxn ang="T12">
                    <a:pos x="T4" y="T5"/>
                  </a:cxn>
                  <a:cxn ang="T13">
                    <a:pos x="T6" y="T7"/>
                  </a:cxn>
                  <a:cxn ang="T14">
                    <a:pos x="T8" y="T9"/>
                  </a:cxn>
                </a:cxnLst>
                <a:rect l="T15" t="T16" r="T17" b="T18"/>
                <a:pathLst>
                  <a:path w="1112" h="438">
                    <a:moveTo>
                      <a:pt x="1112" y="280"/>
                    </a:moveTo>
                    <a:lnTo>
                      <a:pt x="0" y="0"/>
                    </a:lnTo>
                    <a:lnTo>
                      <a:pt x="0" y="438"/>
                    </a:lnTo>
                    <a:lnTo>
                      <a:pt x="1112" y="438"/>
                    </a:lnTo>
                    <a:lnTo>
                      <a:pt x="1112" y="280"/>
                    </a:lnTo>
                    <a:close/>
                  </a:path>
                </a:pathLst>
              </a:custGeom>
              <a:solidFill>
                <a:srgbClr val="D6C67A"/>
              </a:solidFill>
              <a:ln w="9525">
                <a:noFill/>
                <a:round/>
                <a:headEnd/>
                <a:tailEnd/>
              </a:ln>
            </p:spPr>
            <p:txBody>
              <a:bodyPr/>
              <a:lstStyle/>
              <a:p>
                <a:endParaRPr lang="en-US">
                  <a:latin typeface="+mj-lt"/>
                </a:endParaRPr>
              </a:p>
            </p:txBody>
          </p:sp>
          <p:sp>
            <p:nvSpPr>
              <p:cNvPr id="9877" name="Freeform 1143"/>
              <p:cNvSpPr>
                <a:spLocks/>
              </p:cNvSpPr>
              <p:nvPr/>
            </p:nvSpPr>
            <p:spPr bwMode="auto">
              <a:xfrm flipH="1">
                <a:off x="561" y="1696"/>
                <a:ext cx="181" cy="567"/>
              </a:xfrm>
              <a:custGeom>
                <a:avLst/>
                <a:gdLst>
                  <a:gd name="T0" fmla="*/ 4 w 420"/>
                  <a:gd name="T1" fmla="*/ 3 h 1312"/>
                  <a:gd name="T2" fmla="*/ 6 w 420"/>
                  <a:gd name="T3" fmla="*/ 3 h 1312"/>
                  <a:gd name="T4" fmla="*/ 9 w 420"/>
                  <a:gd name="T5" fmla="*/ 3 h 1312"/>
                  <a:gd name="T6" fmla="*/ 13 w 420"/>
                  <a:gd name="T7" fmla="*/ 2 h 1312"/>
                  <a:gd name="T8" fmla="*/ 20 w 420"/>
                  <a:gd name="T9" fmla="*/ 1 h 1312"/>
                  <a:gd name="T10" fmla="*/ 27 w 420"/>
                  <a:gd name="T11" fmla="*/ 1 h 1312"/>
                  <a:gd name="T12" fmla="*/ 34 w 420"/>
                  <a:gd name="T13" fmla="*/ 0 h 1312"/>
                  <a:gd name="T14" fmla="*/ 41 w 420"/>
                  <a:gd name="T15" fmla="*/ 0 h 1312"/>
                  <a:gd name="T16" fmla="*/ 47 w 420"/>
                  <a:gd name="T17" fmla="*/ 0 h 1312"/>
                  <a:gd name="T18" fmla="*/ 49 w 420"/>
                  <a:gd name="T19" fmla="*/ 0 h 1312"/>
                  <a:gd name="T20" fmla="*/ 52 w 420"/>
                  <a:gd name="T21" fmla="*/ 2 h 1312"/>
                  <a:gd name="T22" fmla="*/ 55 w 420"/>
                  <a:gd name="T23" fmla="*/ 6 h 1312"/>
                  <a:gd name="T24" fmla="*/ 58 w 420"/>
                  <a:gd name="T25" fmla="*/ 13 h 1312"/>
                  <a:gd name="T26" fmla="*/ 56 w 420"/>
                  <a:gd name="T27" fmla="*/ 22 h 1312"/>
                  <a:gd name="T28" fmla="*/ 51 w 420"/>
                  <a:gd name="T29" fmla="*/ 38 h 1312"/>
                  <a:gd name="T30" fmla="*/ 46 w 420"/>
                  <a:gd name="T31" fmla="*/ 51 h 1312"/>
                  <a:gd name="T32" fmla="*/ 44 w 420"/>
                  <a:gd name="T33" fmla="*/ 58 h 1312"/>
                  <a:gd name="T34" fmla="*/ 44 w 420"/>
                  <a:gd name="T35" fmla="*/ 61 h 1312"/>
                  <a:gd name="T36" fmla="*/ 46 w 420"/>
                  <a:gd name="T37" fmla="*/ 71 h 1312"/>
                  <a:gd name="T38" fmla="*/ 49 w 420"/>
                  <a:gd name="T39" fmla="*/ 86 h 1312"/>
                  <a:gd name="T40" fmla="*/ 54 w 420"/>
                  <a:gd name="T41" fmla="*/ 103 h 1312"/>
                  <a:gd name="T42" fmla="*/ 59 w 420"/>
                  <a:gd name="T43" fmla="*/ 124 h 1312"/>
                  <a:gd name="T44" fmla="*/ 66 w 420"/>
                  <a:gd name="T45" fmla="*/ 146 h 1312"/>
                  <a:gd name="T46" fmla="*/ 72 w 420"/>
                  <a:gd name="T47" fmla="*/ 167 h 1312"/>
                  <a:gd name="T48" fmla="*/ 81 w 420"/>
                  <a:gd name="T49" fmla="*/ 187 h 1312"/>
                  <a:gd name="T50" fmla="*/ 91 w 420"/>
                  <a:gd name="T51" fmla="*/ 207 h 1312"/>
                  <a:gd name="T52" fmla="*/ 101 w 420"/>
                  <a:gd name="T53" fmla="*/ 226 h 1312"/>
                  <a:gd name="T54" fmla="*/ 112 w 420"/>
                  <a:gd name="T55" fmla="*/ 249 h 1312"/>
                  <a:gd name="T56" fmla="*/ 123 w 420"/>
                  <a:gd name="T57" fmla="*/ 273 h 1312"/>
                  <a:gd name="T58" fmla="*/ 134 w 420"/>
                  <a:gd name="T59" fmla="*/ 299 h 1312"/>
                  <a:gd name="T60" fmla="*/ 145 w 420"/>
                  <a:gd name="T61" fmla="*/ 326 h 1312"/>
                  <a:gd name="T62" fmla="*/ 154 w 420"/>
                  <a:gd name="T63" fmla="*/ 356 h 1312"/>
                  <a:gd name="T64" fmla="*/ 161 w 420"/>
                  <a:gd name="T65" fmla="*/ 387 h 1312"/>
                  <a:gd name="T66" fmla="*/ 172 w 420"/>
                  <a:gd name="T67" fmla="*/ 444 h 1312"/>
                  <a:gd name="T68" fmla="*/ 178 w 420"/>
                  <a:gd name="T69" fmla="*/ 486 h 1312"/>
                  <a:gd name="T70" fmla="*/ 181 w 420"/>
                  <a:gd name="T71" fmla="*/ 512 h 1312"/>
                  <a:gd name="T72" fmla="*/ 181 w 420"/>
                  <a:gd name="T73" fmla="*/ 520 h 1312"/>
                  <a:gd name="T74" fmla="*/ 178 w 420"/>
                  <a:gd name="T75" fmla="*/ 567 h 1312"/>
                  <a:gd name="T76" fmla="*/ 98 w 420"/>
                  <a:gd name="T77" fmla="*/ 547 h 1312"/>
                  <a:gd name="T78" fmla="*/ 98 w 420"/>
                  <a:gd name="T79" fmla="*/ 527 h 1312"/>
                  <a:gd name="T80" fmla="*/ 98 w 420"/>
                  <a:gd name="T81" fmla="*/ 478 h 1312"/>
                  <a:gd name="T82" fmla="*/ 96 w 420"/>
                  <a:gd name="T83" fmla="*/ 422 h 1312"/>
                  <a:gd name="T84" fmla="*/ 91 w 420"/>
                  <a:gd name="T85" fmla="*/ 376 h 1312"/>
                  <a:gd name="T86" fmla="*/ 87 w 420"/>
                  <a:gd name="T87" fmla="*/ 361 h 1312"/>
                  <a:gd name="T88" fmla="*/ 81 w 420"/>
                  <a:gd name="T89" fmla="*/ 339 h 1312"/>
                  <a:gd name="T90" fmla="*/ 74 w 420"/>
                  <a:gd name="T91" fmla="*/ 311 h 1312"/>
                  <a:gd name="T92" fmla="*/ 66 w 420"/>
                  <a:gd name="T93" fmla="*/ 280 h 1312"/>
                  <a:gd name="T94" fmla="*/ 57 w 420"/>
                  <a:gd name="T95" fmla="*/ 248 h 1312"/>
                  <a:gd name="T96" fmla="*/ 49 w 420"/>
                  <a:gd name="T97" fmla="*/ 218 h 1312"/>
                  <a:gd name="T98" fmla="*/ 41 w 420"/>
                  <a:gd name="T99" fmla="*/ 193 h 1312"/>
                  <a:gd name="T100" fmla="*/ 35 w 420"/>
                  <a:gd name="T101" fmla="*/ 174 h 1312"/>
                  <a:gd name="T102" fmla="*/ 25 w 420"/>
                  <a:gd name="T103" fmla="*/ 134 h 1312"/>
                  <a:gd name="T104" fmla="*/ 21 w 420"/>
                  <a:gd name="T105" fmla="*/ 96 h 1312"/>
                  <a:gd name="T106" fmla="*/ 20 w 420"/>
                  <a:gd name="T107" fmla="*/ 68 h 1312"/>
                  <a:gd name="T108" fmla="*/ 21 w 420"/>
                  <a:gd name="T109" fmla="*/ 58 h 1312"/>
                  <a:gd name="T110" fmla="*/ 1 w 420"/>
                  <a:gd name="T111" fmla="*/ 20 h 1312"/>
                  <a:gd name="T112" fmla="*/ 1 w 420"/>
                  <a:gd name="T113" fmla="*/ 20 h 1312"/>
                  <a:gd name="T114" fmla="*/ 0 w 420"/>
                  <a:gd name="T115" fmla="*/ 18 h 1312"/>
                  <a:gd name="T116" fmla="*/ 1 w 420"/>
                  <a:gd name="T117" fmla="*/ 13 h 1312"/>
                  <a:gd name="T118" fmla="*/ 4 w 420"/>
                  <a:gd name="T119" fmla="*/ 3 h 13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0"/>
                  <a:gd name="T181" fmla="*/ 0 h 1312"/>
                  <a:gd name="T182" fmla="*/ 420 w 420"/>
                  <a:gd name="T183" fmla="*/ 1312 h 13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0" h="1312">
                    <a:moveTo>
                      <a:pt x="10" y="8"/>
                    </a:moveTo>
                    <a:lnTo>
                      <a:pt x="13" y="8"/>
                    </a:lnTo>
                    <a:lnTo>
                      <a:pt x="20" y="6"/>
                    </a:lnTo>
                    <a:lnTo>
                      <a:pt x="31" y="5"/>
                    </a:lnTo>
                    <a:lnTo>
                      <a:pt x="46" y="3"/>
                    </a:lnTo>
                    <a:lnTo>
                      <a:pt x="62" y="3"/>
                    </a:lnTo>
                    <a:lnTo>
                      <a:pt x="78" y="1"/>
                    </a:lnTo>
                    <a:lnTo>
                      <a:pt x="94" y="0"/>
                    </a:lnTo>
                    <a:lnTo>
                      <a:pt x="110" y="0"/>
                    </a:lnTo>
                    <a:lnTo>
                      <a:pt x="114" y="1"/>
                    </a:lnTo>
                    <a:lnTo>
                      <a:pt x="120" y="5"/>
                    </a:lnTo>
                    <a:lnTo>
                      <a:pt x="128" y="14"/>
                    </a:lnTo>
                    <a:lnTo>
                      <a:pt x="135" y="30"/>
                    </a:lnTo>
                    <a:lnTo>
                      <a:pt x="131" y="51"/>
                    </a:lnTo>
                    <a:lnTo>
                      <a:pt x="118" y="87"/>
                    </a:lnTo>
                    <a:lnTo>
                      <a:pt x="107" y="119"/>
                    </a:lnTo>
                    <a:lnTo>
                      <a:pt x="101" y="134"/>
                    </a:lnTo>
                    <a:lnTo>
                      <a:pt x="102" y="142"/>
                    </a:lnTo>
                    <a:lnTo>
                      <a:pt x="107" y="164"/>
                    </a:lnTo>
                    <a:lnTo>
                      <a:pt x="114" y="198"/>
                    </a:lnTo>
                    <a:lnTo>
                      <a:pt x="125" y="239"/>
                    </a:lnTo>
                    <a:lnTo>
                      <a:pt x="136" y="287"/>
                    </a:lnTo>
                    <a:lnTo>
                      <a:pt x="152" y="337"/>
                    </a:lnTo>
                    <a:lnTo>
                      <a:pt x="168" y="386"/>
                    </a:lnTo>
                    <a:lnTo>
                      <a:pt x="188" y="432"/>
                    </a:lnTo>
                    <a:lnTo>
                      <a:pt x="210" y="478"/>
                    </a:lnTo>
                    <a:lnTo>
                      <a:pt x="235" y="524"/>
                    </a:lnTo>
                    <a:lnTo>
                      <a:pt x="260" y="576"/>
                    </a:lnTo>
                    <a:lnTo>
                      <a:pt x="286" y="631"/>
                    </a:lnTo>
                    <a:lnTo>
                      <a:pt x="312" y="691"/>
                    </a:lnTo>
                    <a:lnTo>
                      <a:pt x="336" y="754"/>
                    </a:lnTo>
                    <a:lnTo>
                      <a:pt x="357" y="823"/>
                    </a:lnTo>
                    <a:lnTo>
                      <a:pt x="373" y="896"/>
                    </a:lnTo>
                    <a:lnTo>
                      <a:pt x="398" y="1028"/>
                    </a:lnTo>
                    <a:lnTo>
                      <a:pt x="412" y="1125"/>
                    </a:lnTo>
                    <a:lnTo>
                      <a:pt x="419" y="1185"/>
                    </a:lnTo>
                    <a:lnTo>
                      <a:pt x="420" y="1204"/>
                    </a:lnTo>
                    <a:lnTo>
                      <a:pt x="412" y="1312"/>
                    </a:lnTo>
                    <a:lnTo>
                      <a:pt x="227" y="1265"/>
                    </a:lnTo>
                    <a:lnTo>
                      <a:pt x="228" y="1219"/>
                    </a:lnTo>
                    <a:lnTo>
                      <a:pt x="228" y="1107"/>
                    </a:lnTo>
                    <a:lnTo>
                      <a:pt x="223" y="976"/>
                    </a:lnTo>
                    <a:lnTo>
                      <a:pt x="210" y="870"/>
                    </a:lnTo>
                    <a:lnTo>
                      <a:pt x="202" y="836"/>
                    </a:lnTo>
                    <a:lnTo>
                      <a:pt x="188" y="784"/>
                    </a:lnTo>
                    <a:lnTo>
                      <a:pt x="172" y="720"/>
                    </a:lnTo>
                    <a:lnTo>
                      <a:pt x="152" y="647"/>
                    </a:lnTo>
                    <a:lnTo>
                      <a:pt x="133" y="574"/>
                    </a:lnTo>
                    <a:lnTo>
                      <a:pt x="114" y="505"/>
                    </a:lnTo>
                    <a:lnTo>
                      <a:pt x="96" y="447"/>
                    </a:lnTo>
                    <a:lnTo>
                      <a:pt x="81" y="403"/>
                    </a:lnTo>
                    <a:lnTo>
                      <a:pt x="57" y="310"/>
                    </a:lnTo>
                    <a:lnTo>
                      <a:pt x="49" y="223"/>
                    </a:lnTo>
                    <a:lnTo>
                      <a:pt x="47" y="158"/>
                    </a:lnTo>
                    <a:lnTo>
                      <a:pt x="49" y="134"/>
                    </a:lnTo>
                    <a:lnTo>
                      <a:pt x="2" y="47"/>
                    </a:lnTo>
                    <a:lnTo>
                      <a:pt x="0" y="42"/>
                    </a:lnTo>
                    <a:lnTo>
                      <a:pt x="2" y="30"/>
                    </a:lnTo>
                    <a:lnTo>
                      <a:pt x="10" y="8"/>
                    </a:lnTo>
                    <a:close/>
                  </a:path>
                </a:pathLst>
              </a:custGeom>
              <a:solidFill>
                <a:schemeClr val="hlink"/>
              </a:solidFill>
              <a:ln w="9525">
                <a:noFill/>
                <a:round/>
                <a:headEnd/>
                <a:tailEnd/>
              </a:ln>
            </p:spPr>
            <p:txBody>
              <a:bodyPr/>
              <a:lstStyle/>
              <a:p>
                <a:endParaRPr lang="en-US">
                  <a:latin typeface="+mj-lt"/>
                </a:endParaRPr>
              </a:p>
            </p:txBody>
          </p:sp>
          <p:sp>
            <p:nvSpPr>
              <p:cNvPr id="9878" name="Freeform 1144"/>
              <p:cNvSpPr>
                <a:spLocks/>
              </p:cNvSpPr>
              <p:nvPr/>
            </p:nvSpPr>
            <p:spPr bwMode="auto">
              <a:xfrm flipH="1">
                <a:off x="894" y="1509"/>
                <a:ext cx="61" cy="16"/>
              </a:xfrm>
              <a:custGeom>
                <a:avLst/>
                <a:gdLst>
                  <a:gd name="T0" fmla="*/ 0 w 143"/>
                  <a:gd name="T1" fmla="*/ 11 h 38"/>
                  <a:gd name="T2" fmla="*/ 1 w 143"/>
                  <a:gd name="T3" fmla="*/ 11 h 38"/>
                  <a:gd name="T4" fmla="*/ 2 w 143"/>
                  <a:gd name="T5" fmla="*/ 9 h 38"/>
                  <a:gd name="T6" fmla="*/ 4 w 143"/>
                  <a:gd name="T7" fmla="*/ 8 h 38"/>
                  <a:gd name="T8" fmla="*/ 6 w 143"/>
                  <a:gd name="T9" fmla="*/ 6 h 38"/>
                  <a:gd name="T10" fmla="*/ 10 w 143"/>
                  <a:gd name="T11" fmla="*/ 5 h 38"/>
                  <a:gd name="T12" fmla="*/ 13 w 143"/>
                  <a:gd name="T13" fmla="*/ 4 h 38"/>
                  <a:gd name="T14" fmla="*/ 17 w 143"/>
                  <a:gd name="T15" fmla="*/ 2 h 38"/>
                  <a:gd name="T16" fmla="*/ 21 w 143"/>
                  <a:gd name="T17" fmla="*/ 2 h 38"/>
                  <a:gd name="T18" fmla="*/ 26 w 143"/>
                  <a:gd name="T19" fmla="*/ 2 h 38"/>
                  <a:gd name="T20" fmla="*/ 30 w 143"/>
                  <a:gd name="T21" fmla="*/ 2 h 38"/>
                  <a:gd name="T22" fmla="*/ 33 w 143"/>
                  <a:gd name="T23" fmla="*/ 1 h 38"/>
                  <a:gd name="T24" fmla="*/ 38 w 143"/>
                  <a:gd name="T25" fmla="*/ 1 h 38"/>
                  <a:gd name="T26" fmla="*/ 41 w 143"/>
                  <a:gd name="T27" fmla="*/ 1 h 38"/>
                  <a:gd name="T28" fmla="*/ 44 w 143"/>
                  <a:gd name="T29" fmla="*/ 1 h 38"/>
                  <a:gd name="T30" fmla="*/ 48 w 143"/>
                  <a:gd name="T31" fmla="*/ 1 h 38"/>
                  <a:gd name="T32" fmla="*/ 52 w 143"/>
                  <a:gd name="T33" fmla="*/ 0 h 38"/>
                  <a:gd name="T34" fmla="*/ 57 w 143"/>
                  <a:gd name="T35" fmla="*/ 1 h 38"/>
                  <a:gd name="T36" fmla="*/ 60 w 143"/>
                  <a:gd name="T37" fmla="*/ 2 h 38"/>
                  <a:gd name="T38" fmla="*/ 61 w 143"/>
                  <a:gd name="T39" fmla="*/ 4 h 38"/>
                  <a:gd name="T40" fmla="*/ 61 w 143"/>
                  <a:gd name="T41" fmla="*/ 4 h 38"/>
                  <a:gd name="T42" fmla="*/ 59 w 143"/>
                  <a:gd name="T43" fmla="*/ 6 h 38"/>
                  <a:gd name="T44" fmla="*/ 54 w 143"/>
                  <a:gd name="T45" fmla="*/ 10 h 38"/>
                  <a:gd name="T46" fmla="*/ 48 w 143"/>
                  <a:gd name="T47" fmla="*/ 14 h 38"/>
                  <a:gd name="T48" fmla="*/ 43 w 143"/>
                  <a:gd name="T49" fmla="*/ 16 h 38"/>
                  <a:gd name="T50" fmla="*/ 39 w 143"/>
                  <a:gd name="T51" fmla="*/ 15 h 38"/>
                  <a:gd name="T52" fmla="*/ 34 w 143"/>
                  <a:gd name="T53" fmla="*/ 14 h 38"/>
                  <a:gd name="T54" fmla="*/ 26 w 143"/>
                  <a:gd name="T55" fmla="*/ 14 h 38"/>
                  <a:gd name="T56" fmla="*/ 20 w 143"/>
                  <a:gd name="T57" fmla="*/ 13 h 38"/>
                  <a:gd name="T58" fmla="*/ 12 w 143"/>
                  <a:gd name="T59" fmla="*/ 12 h 38"/>
                  <a:gd name="T60" fmla="*/ 6 w 143"/>
                  <a:gd name="T61" fmla="*/ 11 h 38"/>
                  <a:gd name="T62" fmla="*/ 2 w 143"/>
                  <a:gd name="T63" fmla="*/ 11 h 38"/>
                  <a:gd name="T64" fmla="*/ 0 w 143"/>
                  <a:gd name="T65" fmla="*/ 11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3"/>
                  <a:gd name="T100" fmla="*/ 0 h 38"/>
                  <a:gd name="T101" fmla="*/ 143 w 143"/>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3" h="38">
                    <a:moveTo>
                      <a:pt x="0" y="25"/>
                    </a:moveTo>
                    <a:lnTo>
                      <a:pt x="2" y="25"/>
                    </a:lnTo>
                    <a:lnTo>
                      <a:pt x="4" y="21"/>
                    </a:lnTo>
                    <a:lnTo>
                      <a:pt x="9" y="18"/>
                    </a:lnTo>
                    <a:lnTo>
                      <a:pt x="15" y="15"/>
                    </a:lnTo>
                    <a:lnTo>
                      <a:pt x="23" y="12"/>
                    </a:lnTo>
                    <a:lnTo>
                      <a:pt x="31" y="9"/>
                    </a:lnTo>
                    <a:lnTo>
                      <a:pt x="41" y="5"/>
                    </a:lnTo>
                    <a:lnTo>
                      <a:pt x="50" y="4"/>
                    </a:lnTo>
                    <a:lnTo>
                      <a:pt x="60" y="4"/>
                    </a:lnTo>
                    <a:lnTo>
                      <a:pt x="70" y="4"/>
                    </a:lnTo>
                    <a:lnTo>
                      <a:pt x="78" y="2"/>
                    </a:lnTo>
                    <a:lnTo>
                      <a:pt x="88" y="2"/>
                    </a:lnTo>
                    <a:lnTo>
                      <a:pt x="96" y="2"/>
                    </a:lnTo>
                    <a:lnTo>
                      <a:pt x="104" y="2"/>
                    </a:lnTo>
                    <a:lnTo>
                      <a:pt x="113" y="2"/>
                    </a:lnTo>
                    <a:lnTo>
                      <a:pt x="122" y="0"/>
                    </a:lnTo>
                    <a:lnTo>
                      <a:pt x="134" y="2"/>
                    </a:lnTo>
                    <a:lnTo>
                      <a:pt x="141" y="5"/>
                    </a:lnTo>
                    <a:lnTo>
                      <a:pt x="143" y="9"/>
                    </a:lnTo>
                    <a:lnTo>
                      <a:pt x="143" y="10"/>
                    </a:lnTo>
                    <a:lnTo>
                      <a:pt x="138" y="15"/>
                    </a:lnTo>
                    <a:lnTo>
                      <a:pt x="126" y="23"/>
                    </a:lnTo>
                    <a:lnTo>
                      <a:pt x="113" y="33"/>
                    </a:lnTo>
                    <a:lnTo>
                      <a:pt x="101" y="38"/>
                    </a:lnTo>
                    <a:lnTo>
                      <a:pt x="92" y="36"/>
                    </a:lnTo>
                    <a:lnTo>
                      <a:pt x="80" y="34"/>
                    </a:lnTo>
                    <a:lnTo>
                      <a:pt x="62" y="33"/>
                    </a:lnTo>
                    <a:lnTo>
                      <a:pt x="46" y="31"/>
                    </a:lnTo>
                    <a:lnTo>
                      <a:pt x="28" y="28"/>
                    </a:lnTo>
                    <a:lnTo>
                      <a:pt x="13" y="26"/>
                    </a:lnTo>
                    <a:lnTo>
                      <a:pt x="4" y="25"/>
                    </a:lnTo>
                    <a:lnTo>
                      <a:pt x="0" y="25"/>
                    </a:lnTo>
                    <a:close/>
                  </a:path>
                </a:pathLst>
              </a:custGeom>
              <a:solidFill>
                <a:srgbClr val="EFB7A3"/>
              </a:solidFill>
              <a:ln w="9525">
                <a:noFill/>
                <a:round/>
                <a:headEnd/>
                <a:tailEnd/>
              </a:ln>
            </p:spPr>
            <p:txBody>
              <a:bodyPr/>
              <a:lstStyle/>
              <a:p>
                <a:endParaRPr lang="en-US">
                  <a:latin typeface="+mj-lt"/>
                </a:endParaRPr>
              </a:p>
            </p:txBody>
          </p:sp>
          <p:sp>
            <p:nvSpPr>
              <p:cNvPr id="9879" name="Freeform 1145"/>
              <p:cNvSpPr>
                <a:spLocks/>
              </p:cNvSpPr>
              <p:nvPr/>
            </p:nvSpPr>
            <p:spPr bwMode="auto">
              <a:xfrm flipH="1">
                <a:off x="875" y="1549"/>
                <a:ext cx="63" cy="17"/>
              </a:xfrm>
              <a:custGeom>
                <a:avLst/>
                <a:gdLst>
                  <a:gd name="T0" fmla="*/ 0 w 147"/>
                  <a:gd name="T1" fmla="*/ 2 h 41"/>
                  <a:gd name="T2" fmla="*/ 0 w 147"/>
                  <a:gd name="T3" fmla="*/ 2 h 41"/>
                  <a:gd name="T4" fmla="*/ 1 w 147"/>
                  <a:gd name="T5" fmla="*/ 2 h 41"/>
                  <a:gd name="T6" fmla="*/ 4 w 147"/>
                  <a:gd name="T7" fmla="*/ 2 h 41"/>
                  <a:gd name="T8" fmla="*/ 9 w 147"/>
                  <a:gd name="T9" fmla="*/ 3 h 41"/>
                  <a:gd name="T10" fmla="*/ 15 w 147"/>
                  <a:gd name="T11" fmla="*/ 3 h 41"/>
                  <a:gd name="T12" fmla="*/ 19 w 147"/>
                  <a:gd name="T13" fmla="*/ 2 h 41"/>
                  <a:gd name="T14" fmla="*/ 24 w 147"/>
                  <a:gd name="T15" fmla="*/ 0 h 41"/>
                  <a:gd name="T16" fmla="*/ 28 w 147"/>
                  <a:gd name="T17" fmla="*/ 0 h 41"/>
                  <a:gd name="T18" fmla="*/ 31 w 147"/>
                  <a:gd name="T19" fmla="*/ 1 h 41"/>
                  <a:gd name="T20" fmla="*/ 36 w 147"/>
                  <a:gd name="T21" fmla="*/ 2 h 41"/>
                  <a:gd name="T22" fmla="*/ 42 w 147"/>
                  <a:gd name="T23" fmla="*/ 4 h 41"/>
                  <a:gd name="T24" fmla="*/ 48 w 147"/>
                  <a:gd name="T25" fmla="*/ 5 h 41"/>
                  <a:gd name="T26" fmla="*/ 54 w 147"/>
                  <a:gd name="T27" fmla="*/ 7 h 41"/>
                  <a:gd name="T28" fmla="*/ 58 w 147"/>
                  <a:gd name="T29" fmla="*/ 8 h 41"/>
                  <a:gd name="T30" fmla="*/ 62 w 147"/>
                  <a:gd name="T31" fmla="*/ 9 h 41"/>
                  <a:gd name="T32" fmla="*/ 63 w 147"/>
                  <a:gd name="T33" fmla="*/ 10 h 41"/>
                  <a:gd name="T34" fmla="*/ 62 w 147"/>
                  <a:gd name="T35" fmla="*/ 10 h 41"/>
                  <a:gd name="T36" fmla="*/ 60 w 147"/>
                  <a:gd name="T37" fmla="*/ 10 h 41"/>
                  <a:gd name="T38" fmla="*/ 57 w 147"/>
                  <a:gd name="T39" fmla="*/ 12 h 41"/>
                  <a:gd name="T40" fmla="*/ 54 w 147"/>
                  <a:gd name="T41" fmla="*/ 13 h 41"/>
                  <a:gd name="T42" fmla="*/ 50 w 147"/>
                  <a:gd name="T43" fmla="*/ 14 h 41"/>
                  <a:gd name="T44" fmla="*/ 46 w 147"/>
                  <a:gd name="T45" fmla="*/ 15 h 41"/>
                  <a:gd name="T46" fmla="*/ 43 w 147"/>
                  <a:gd name="T47" fmla="*/ 16 h 41"/>
                  <a:gd name="T48" fmla="*/ 41 w 147"/>
                  <a:gd name="T49" fmla="*/ 16 h 41"/>
                  <a:gd name="T50" fmla="*/ 34 w 147"/>
                  <a:gd name="T51" fmla="*/ 17 h 41"/>
                  <a:gd name="T52" fmla="*/ 28 w 147"/>
                  <a:gd name="T53" fmla="*/ 16 h 41"/>
                  <a:gd name="T54" fmla="*/ 24 w 147"/>
                  <a:gd name="T55" fmla="*/ 15 h 41"/>
                  <a:gd name="T56" fmla="*/ 22 w 147"/>
                  <a:gd name="T57" fmla="*/ 14 h 41"/>
                  <a:gd name="T58" fmla="*/ 12 w 147"/>
                  <a:gd name="T59" fmla="*/ 15 h 41"/>
                  <a:gd name="T60" fmla="*/ 7 w 147"/>
                  <a:gd name="T61" fmla="*/ 12 h 41"/>
                  <a:gd name="T62" fmla="*/ 6 w 147"/>
                  <a:gd name="T63" fmla="*/ 12 h 41"/>
                  <a:gd name="T64" fmla="*/ 4 w 147"/>
                  <a:gd name="T65" fmla="*/ 9 h 41"/>
                  <a:gd name="T66" fmla="*/ 2 w 147"/>
                  <a:gd name="T67" fmla="*/ 5 h 41"/>
                  <a:gd name="T68" fmla="*/ 0 w 147"/>
                  <a:gd name="T69" fmla="*/ 2 h 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7"/>
                  <a:gd name="T106" fmla="*/ 0 h 41"/>
                  <a:gd name="T107" fmla="*/ 147 w 147"/>
                  <a:gd name="T108" fmla="*/ 41 h 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7" h="41">
                    <a:moveTo>
                      <a:pt x="0" y="4"/>
                    </a:moveTo>
                    <a:lnTo>
                      <a:pt x="0" y="4"/>
                    </a:lnTo>
                    <a:lnTo>
                      <a:pt x="3" y="4"/>
                    </a:lnTo>
                    <a:lnTo>
                      <a:pt x="10" y="5"/>
                    </a:lnTo>
                    <a:lnTo>
                      <a:pt x="21" y="7"/>
                    </a:lnTo>
                    <a:lnTo>
                      <a:pt x="34" y="7"/>
                    </a:lnTo>
                    <a:lnTo>
                      <a:pt x="44" y="4"/>
                    </a:lnTo>
                    <a:lnTo>
                      <a:pt x="55" y="0"/>
                    </a:lnTo>
                    <a:lnTo>
                      <a:pt x="65" y="0"/>
                    </a:lnTo>
                    <a:lnTo>
                      <a:pt x="73" y="2"/>
                    </a:lnTo>
                    <a:lnTo>
                      <a:pt x="84" y="5"/>
                    </a:lnTo>
                    <a:lnTo>
                      <a:pt x="97" y="9"/>
                    </a:lnTo>
                    <a:lnTo>
                      <a:pt x="112" y="13"/>
                    </a:lnTo>
                    <a:lnTo>
                      <a:pt x="125" y="17"/>
                    </a:lnTo>
                    <a:lnTo>
                      <a:pt x="136" y="20"/>
                    </a:lnTo>
                    <a:lnTo>
                      <a:pt x="144" y="21"/>
                    </a:lnTo>
                    <a:lnTo>
                      <a:pt x="147" y="23"/>
                    </a:lnTo>
                    <a:lnTo>
                      <a:pt x="145" y="23"/>
                    </a:lnTo>
                    <a:lnTo>
                      <a:pt x="141" y="25"/>
                    </a:lnTo>
                    <a:lnTo>
                      <a:pt x="134" y="28"/>
                    </a:lnTo>
                    <a:lnTo>
                      <a:pt x="126" y="31"/>
                    </a:lnTo>
                    <a:lnTo>
                      <a:pt x="116" y="33"/>
                    </a:lnTo>
                    <a:lnTo>
                      <a:pt x="108" y="36"/>
                    </a:lnTo>
                    <a:lnTo>
                      <a:pt x="100" y="38"/>
                    </a:lnTo>
                    <a:lnTo>
                      <a:pt x="95" y="39"/>
                    </a:lnTo>
                    <a:lnTo>
                      <a:pt x="79" y="41"/>
                    </a:lnTo>
                    <a:lnTo>
                      <a:pt x="66" y="39"/>
                    </a:lnTo>
                    <a:lnTo>
                      <a:pt x="55" y="36"/>
                    </a:lnTo>
                    <a:lnTo>
                      <a:pt x="52" y="34"/>
                    </a:lnTo>
                    <a:lnTo>
                      <a:pt x="28" y="36"/>
                    </a:lnTo>
                    <a:lnTo>
                      <a:pt x="16" y="30"/>
                    </a:lnTo>
                    <a:lnTo>
                      <a:pt x="15" y="28"/>
                    </a:lnTo>
                    <a:lnTo>
                      <a:pt x="10" y="21"/>
                    </a:lnTo>
                    <a:lnTo>
                      <a:pt x="5" y="13"/>
                    </a:lnTo>
                    <a:lnTo>
                      <a:pt x="0" y="4"/>
                    </a:lnTo>
                    <a:close/>
                  </a:path>
                </a:pathLst>
              </a:custGeom>
              <a:solidFill>
                <a:srgbClr val="EFB7A3"/>
              </a:solidFill>
              <a:ln w="9525">
                <a:noFill/>
                <a:round/>
                <a:headEnd/>
                <a:tailEnd/>
              </a:ln>
            </p:spPr>
            <p:txBody>
              <a:bodyPr/>
              <a:lstStyle/>
              <a:p>
                <a:endParaRPr lang="en-US">
                  <a:latin typeface="+mj-lt"/>
                </a:endParaRPr>
              </a:p>
            </p:txBody>
          </p:sp>
          <p:sp>
            <p:nvSpPr>
              <p:cNvPr id="9880" name="Freeform 1146"/>
              <p:cNvSpPr>
                <a:spLocks/>
              </p:cNvSpPr>
              <p:nvPr/>
            </p:nvSpPr>
            <p:spPr bwMode="auto">
              <a:xfrm flipH="1">
                <a:off x="800" y="1370"/>
                <a:ext cx="126" cy="60"/>
              </a:xfrm>
              <a:custGeom>
                <a:avLst/>
                <a:gdLst>
                  <a:gd name="T0" fmla="*/ 4 w 292"/>
                  <a:gd name="T1" fmla="*/ 10 h 138"/>
                  <a:gd name="T2" fmla="*/ 17 w 292"/>
                  <a:gd name="T3" fmla="*/ 8 h 138"/>
                  <a:gd name="T4" fmla="*/ 35 w 292"/>
                  <a:gd name="T5" fmla="*/ 4 h 138"/>
                  <a:gd name="T6" fmla="*/ 50 w 292"/>
                  <a:gd name="T7" fmla="*/ 1 h 138"/>
                  <a:gd name="T8" fmla="*/ 57 w 292"/>
                  <a:gd name="T9" fmla="*/ 0 h 138"/>
                  <a:gd name="T10" fmla="*/ 64 w 292"/>
                  <a:gd name="T11" fmla="*/ 0 h 138"/>
                  <a:gd name="T12" fmla="*/ 72 w 292"/>
                  <a:gd name="T13" fmla="*/ 0 h 138"/>
                  <a:gd name="T14" fmla="*/ 79 w 292"/>
                  <a:gd name="T15" fmla="*/ 0 h 138"/>
                  <a:gd name="T16" fmla="*/ 86 w 292"/>
                  <a:gd name="T17" fmla="*/ 3 h 138"/>
                  <a:gd name="T18" fmla="*/ 96 w 292"/>
                  <a:gd name="T19" fmla="*/ 7 h 138"/>
                  <a:gd name="T20" fmla="*/ 110 w 292"/>
                  <a:gd name="T21" fmla="*/ 14 h 138"/>
                  <a:gd name="T22" fmla="*/ 122 w 292"/>
                  <a:gd name="T23" fmla="*/ 21 h 138"/>
                  <a:gd name="T24" fmla="*/ 126 w 292"/>
                  <a:gd name="T25" fmla="*/ 25 h 138"/>
                  <a:gd name="T26" fmla="*/ 124 w 292"/>
                  <a:gd name="T27" fmla="*/ 28 h 138"/>
                  <a:gd name="T28" fmla="*/ 116 w 292"/>
                  <a:gd name="T29" fmla="*/ 27 h 138"/>
                  <a:gd name="T30" fmla="*/ 105 w 292"/>
                  <a:gd name="T31" fmla="*/ 23 h 138"/>
                  <a:gd name="T32" fmla="*/ 94 w 292"/>
                  <a:gd name="T33" fmla="*/ 19 h 138"/>
                  <a:gd name="T34" fmla="*/ 85 w 292"/>
                  <a:gd name="T35" fmla="*/ 15 h 138"/>
                  <a:gd name="T36" fmla="*/ 79 w 292"/>
                  <a:gd name="T37" fmla="*/ 14 h 138"/>
                  <a:gd name="T38" fmla="*/ 72 w 292"/>
                  <a:gd name="T39" fmla="*/ 14 h 138"/>
                  <a:gd name="T40" fmla="*/ 63 w 292"/>
                  <a:gd name="T41" fmla="*/ 14 h 138"/>
                  <a:gd name="T42" fmla="*/ 53 w 292"/>
                  <a:gd name="T43" fmla="*/ 15 h 138"/>
                  <a:gd name="T44" fmla="*/ 39 w 292"/>
                  <a:gd name="T45" fmla="*/ 17 h 138"/>
                  <a:gd name="T46" fmla="*/ 34 w 292"/>
                  <a:gd name="T47" fmla="*/ 18 h 138"/>
                  <a:gd name="T48" fmla="*/ 34 w 292"/>
                  <a:gd name="T49" fmla="*/ 20 h 138"/>
                  <a:gd name="T50" fmla="*/ 39 w 292"/>
                  <a:gd name="T51" fmla="*/ 27 h 138"/>
                  <a:gd name="T52" fmla="*/ 47 w 292"/>
                  <a:gd name="T53" fmla="*/ 31 h 138"/>
                  <a:gd name="T54" fmla="*/ 60 w 292"/>
                  <a:gd name="T55" fmla="*/ 33 h 138"/>
                  <a:gd name="T56" fmla="*/ 77 w 292"/>
                  <a:gd name="T57" fmla="*/ 36 h 138"/>
                  <a:gd name="T58" fmla="*/ 93 w 292"/>
                  <a:gd name="T59" fmla="*/ 38 h 138"/>
                  <a:gd name="T60" fmla="*/ 110 w 292"/>
                  <a:gd name="T61" fmla="*/ 45 h 138"/>
                  <a:gd name="T62" fmla="*/ 104 w 292"/>
                  <a:gd name="T63" fmla="*/ 48 h 138"/>
                  <a:gd name="T64" fmla="*/ 90 w 292"/>
                  <a:gd name="T65" fmla="*/ 55 h 138"/>
                  <a:gd name="T66" fmla="*/ 70 w 292"/>
                  <a:gd name="T67" fmla="*/ 60 h 138"/>
                  <a:gd name="T68" fmla="*/ 47 w 292"/>
                  <a:gd name="T69" fmla="*/ 58 h 138"/>
                  <a:gd name="T70" fmla="*/ 45 w 292"/>
                  <a:gd name="T71" fmla="*/ 54 h 138"/>
                  <a:gd name="T72" fmla="*/ 37 w 292"/>
                  <a:gd name="T73" fmla="*/ 46 h 138"/>
                  <a:gd name="T74" fmla="*/ 28 w 292"/>
                  <a:gd name="T75" fmla="*/ 37 h 138"/>
                  <a:gd name="T76" fmla="*/ 23 w 292"/>
                  <a:gd name="T77" fmla="*/ 32 h 138"/>
                  <a:gd name="T78" fmla="*/ 16 w 292"/>
                  <a:gd name="T79" fmla="*/ 29 h 138"/>
                  <a:gd name="T80" fmla="*/ 7 w 292"/>
                  <a:gd name="T81" fmla="*/ 26 h 138"/>
                  <a:gd name="T82" fmla="*/ 0 w 292"/>
                  <a:gd name="T83" fmla="*/ 20 h 138"/>
                  <a:gd name="T84" fmla="*/ 2 w 292"/>
                  <a:gd name="T85" fmla="*/ 11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138"/>
                  <a:gd name="T131" fmla="*/ 292 w 292"/>
                  <a:gd name="T132" fmla="*/ 138 h 1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138">
                    <a:moveTo>
                      <a:pt x="5" y="25"/>
                    </a:moveTo>
                    <a:lnTo>
                      <a:pt x="10" y="24"/>
                    </a:lnTo>
                    <a:lnTo>
                      <a:pt x="21" y="22"/>
                    </a:lnTo>
                    <a:lnTo>
                      <a:pt x="39" y="19"/>
                    </a:lnTo>
                    <a:lnTo>
                      <a:pt x="60" y="14"/>
                    </a:lnTo>
                    <a:lnTo>
                      <a:pt x="81" y="9"/>
                    </a:lnTo>
                    <a:lnTo>
                      <a:pt x="100" y="6"/>
                    </a:lnTo>
                    <a:lnTo>
                      <a:pt x="116" y="3"/>
                    </a:lnTo>
                    <a:lnTo>
                      <a:pt x="126" y="1"/>
                    </a:lnTo>
                    <a:lnTo>
                      <a:pt x="133" y="1"/>
                    </a:lnTo>
                    <a:lnTo>
                      <a:pt x="141" y="0"/>
                    </a:lnTo>
                    <a:lnTo>
                      <a:pt x="149" y="0"/>
                    </a:lnTo>
                    <a:lnTo>
                      <a:pt x="158" y="0"/>
                    </a:lnTo>
                    <a:lnTo>
                      <a:pt x="167" y="0"/>
                    </a:lnTo>
                    <a:lnTo>
                      <a:pt x="176" y="0"/>
                    </a:lnTo>
                    <a:lnTo>
                      <a:pt x="184" y="1"/>
                    </a:lnTo>
                    <a:lnTo>
                      <a:pt x="191" y="3"/>
                    </a:lnTo>
                    <a:lnTo>
                      <a:pt x="199" y="6"/>
                    </a:lnTo>
                    <a:lnTo>
                      <a:pt x="210" y="11"/>
                    </a:lnTo>
                    <a:lnTo>
                      <a:pt x="223" y="17"/>
                    </a:lnTo>
                    <a:lnTo>
                      <a:pt x="239" y="24"/>
                    </a:lnTo>
                    <a:lnTo>
                      <a:pt x="255" y="32"/>
                    </a:lnTo>
                    <a:lnTo>
                      <a:pt x="270" y="40"/>
                    </a:lnTo>
                    <a:lnTo>
                      <a:pt x="283" y="48"/>
                    </a:lnTo>
                    <a:lnTo>
                      <a:pt x="292" y="56"/>
                    </a:lnTo>
                    <a:lnTo>
                      <a:pt x="292" y="58"/>
                    </a:lnTo>
                    <a:lnTo>
                      <a:pt x="292" y="61"/>
                    </a:lnTo>
                    <a:lnTo>
                      <a:pt x="288" y="64"/>
                    </a:lnTo>
                    <a:lnTo>
                      <a:pt x="278" y="64"/>
                    </a:lnTo>
                    <a:lnTo>
                      <a:pt x="268" y="63"/>
                    </a:lnTo>
                    <a:lnTo>
                      <a:pt x="257" y="59"/>
                    </a:lnTo>
                    <a:lnTo>
                      <a:pt x="244" y="54"/>
                    </a:lnTo>
                    <a:lnTo>
                      <a:pt x="231" y="48"/>
                    </a:lnTo>
                    <a:lnTo>
                      <a:pt x="217" y="43"/>
                    </a:lnTo>
                    <a:lnTo>
                      <a:pt x="205" y="38"/>
                    </a:lnTo>
                    <a:lnTo>
                      <a:pt x="196" y="35"/>
                    </a:lnTo>
                    <a:lnTo>
                      <a:pt x="189" y="33"/>
                    </a:lnTo>
                    <a:lnTo>
                      <a:pt x="184" y="33"/>
                    </a:lnTo>
                    <a:lnTo>
                      <a:pt x="176" y="33"/>
                    </a:lnTo>
                    <a:lnTo>
                      <a:pt x="168" y="33"/>
                    </a:lnTo>
                    <a:lnTo>
                      <a:pt x="158" y="33"/>
                    </a:lnTo>
                    <a:lnTo>
                      <a:pt x="147" y="33"/>
                    </a:lnTo>
                    <a:lnTo>
                      <a:pt x="136" y="33"/>
                    </a:lnTo>
                    <a:lnTo>
                      <a:pt x="123" y="35"/>
                    </a:lnTo>
                    <a:lnTo>
                      <a:pt x="110" y="37"/>
                    </a:lnTo>
                    <a:lnTo>
                      <a:pt x="91" y="40"/>
                    </a:lnTo>
                    <a:lnTo>
                      <a:pt x="83" y="42"/>
                    </a:lnTo>
                    <a:lnTo>
                      <a:pt x="78" y="42"/>
                    </a:lnTo>
                    <a:lnTo>
                      <a:pt x="79" y="45"/>
                    </a:lnTo>
                    <a:lnTo>
                      <a:pt x="84" y="53"/>
                    </a:lnTo>
                    <a:lnTo>
                      <a:pt x="91" y="63"/>
                    </a:lnTo>
                    <a:lnTo>
                      <a:pt x="102" y="71"/>
                    </a:lnTo>
                    <a:lnTo>
                      <a:pt x="110" y="72"/>
                    </a:lnTo>
                    <a:lnTo>
                      <a:pt x="123" y="75"/>
                    </a:lnTo>
                    <a:lnTo>
                      <a:pt x="139" y="77"/>
                    </a:lnTo>
                    <a:lnTo>
                      <a:pt x="157" y="79"/>
                    </a:lnTo>
                    <a:lnTo>
                      <a:pt x="178" y="82"/>
                    </a:lnTo>
                    <a:lnTo>
                      <a:pt x="197" y="85"/>
                    </a:lnTo>
                    <a:lnTo>
                      <a:pt x="215" y="88"/>
                    </a:lnTo>
                    <a:lnTo>
                      <a:pt x="231" y="93"/>
                    </a:lnTo>
                    <a:lnTo>
                      <a:pt x="254" y="103"/>
                    </a:lnTo>
                    <a:lnTo>
                      <a:pt x="251" y="104"/>
                    </a:lnTo>
                    <a:lnTo>
                      <a:pt x="241" y="111"/>
                    </a:lnTo>
                    <a:lnTo>
                      <a:pt x="228" y="119"/>
                    </a:lnTo>
                    <a:lnTo>
                      <a:pt x="209" y="127"/>
                    </a:lnTo>
                    <a:lnTo>
                      <a:pt x="188" y="135"/>
                    </a:lnTo>
                    <a:lnTo>
                      <a:pt x="163" y="138"/>
                    </a:lnTo>
                    <a:lnTo>
                      <a:pt x="137" y="138"/>
                    </a:lnTo>
                    <a:lnTo>
                      <a:pt x="110" y="134"/>
                    </a:lnTo>
                    <a:lnTo>
                      <a:pt x="108" y="132"/>
                    </a:lnTo>
                    <a:lnTo>
                      <a:pt x="104" y="125"/>
                    </a:lnTo>
                    <a:lnTo>
                      <a:pt x="96" y="116"/>
                    </a:lnTo>
                    <a:lnTo>
                      <a:pt x="86" y="106"/>
                    </a:lnTo>
                    <a:lnTo>
                      <a:pt x="76" y="95"/>
                    </a:lnTo>
                    <a:lnTo>
                      <a:pt x="66" y="85"/>
                    </a:lnTo>
                    <a:lnTo>
                      <a:pt x="60" y="79"/>
                    </a:lnTo>
                    <a:lnTo>
                      <a:pt x="54" y="74"/>
                    </a:lnTo>
                    <a:lnTo>
                      <a:pt x="47" y="71"/>
                    </a:lnTo>
                    <a:lnTo>
                      <a:pt x="37" y="67"/>
                    </a:lnTo>
                    <a:lnTo>
                      <a:pt x="26" y="64"/>
                    </a:lnTo>
                    <a:lnTo>
                      <a:pt x="16" y="59"/>
                    </a:lnTo>
                    <a:lnTo>
                      <a:pt x="7" y="53"/>
                    </a:lnTo>
                    <a:lnTo>
                      <a:pt x="0" y="46"/>
                    </a:lnTo>
                    <a:lnTo>
                      <a:pt x="0" y="37"/>
                    </a:lnTo>
                    <a:lnTo>
                      <a:pt x="5" y="25"/>
                    </a:lnTo>
                    <a:close/>
                  </a:path>
                </a:pathLst>
              </a:custGeom>
              <a:solidFill>
                <a:srgbClr val="EFB7A3"/>
              </a:solidFill>
              <a:ln w="9525">
                <a:noFill/>
                <a:round/>
                <a:headEnd/>
                <a:tailEnd/>
              </a:ln>
            </p:spPr>
            <p:txBody>
              <a:bodyPr/>
              <a:lstStyle/>
              <a:p>
                <a:endParaRPr lang="en-US">
                  <a:latin typeface="+mj-lt"/>
                </a:endParaRPr>
              </a:p>
            </p:txBody>
          </p:sp>
        </p:grpSp>
        <p:pic>
          <p:nvPicPr>
            <p:cNvPr id="9866" name="Picture 1131" descr="j0431595"/>
            <p:cNvPicPr>
              <a:picLocks noChangeAspect="1" noChangeArrowheads="1"/>
            </p:cNvPicPr>
            <p:nvPr/>
          </p:nvPicPr>
          <p:blipFill>
            <a:blip r:embed="rId2" cstate="print"/>
            <a:srcRect/>
            <a:stretch>
              <a:fillRect/>
            </a:stretch>
          </p:blipFill>
          <p:spPr bwMode="auto">
            <a:xfrm flipH="1">
              <a:off x="1380" y="1511"/>
              <a:ext cx="994" cy="994"/>
            </a:xfrm>
            <a:prstGeom prst="rect">
              <a:avLst/>
            </a:prstGeom>
            <a:noFill/>
            <a:ln w="9525">
              <a:noFill/>
              <a:miter lim="800000"/>
              <a:headEnd/>
              <a:tailEnd/>
            </a:ln>
          </p:spPr>
        </p:pic>
      </p:grpSp>
      <p:grpSp>
        <p:nvGrpSpPr>
          <p:cNvPr id="9228" name="Group 423"/>
          <p:cNvGrpSpPr>
            <a:grpSpLocks/>
          </p:cNvGrpSpPr>
          <p:nvPr/>
        </p:nvGrpSpPr>
        <p:grpSpPr bwMode="auto">
          <a:xfrm>
            <a:off x="2278063" y="4587875"/>
            <a:ext cx="5492750" cy="1065213"/>
            <a:chOff x="1804" y="2380"/>
            <a:chExt cx="2656" cy="671"/>
          </a:xfrm>
        </p:grpSpPr>
        <p:sp>
          <p:nvSpPr>
            <p:cNvPr id="129362" name="Text Box 338"/>
            <p:cNvSpPr txBox="1">
              <a:spLocks noChangeArrowheads="1"/>
            </p:cNvSpPr>
            <p:nvPr/>
          </p:nvSpPr>
          <p:spPr bwMode="auto">
            <a:xfrm>
              <a:off x="1804" y="2380"/>
              <a:ext cx="2655" cy="220"/>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lIns="0" tIns="0" rIns="0" bIns="0" anchor="ctr"/>
            <a:lstStyle/>
            <a:p>
              <a:pPr eaLnBrk="0" hangingPunct="0">
                <a:spcBef>
                  <a:spcPct val="50000"/>
                </a:spcBef>
                <a:defRPr/>
              </a:pPr>
              <a:r>
                <a:rPr lang="en-US" sz="1800" b="1">
                  <a:latin typeface="+mj-lt"/>
                </a:rPr>
                <a:t>Work Order 9999</a:t>
              </a:r>
            </a:p>
          </p:txBody>
        </p:sp>
        <p:sp>
          <p:nvSpPr>
            <p:cNvPr id="129361" name="Text Box 337"/>
            <p:cNvSpPr txBox="1">
              <a:spLocks noChangeArrowheads="1"/>
            </p:cNvSpPr>
            <p:nvPr/>
          </p:nvSpPr>
          <p:spPr bwMode="auto">
            <a:xfrm>
              <a:off x="1804" y="2600"/>
              <a:ext cx="2656" cy="451"/>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lIns="228600" tIns="0" rIns="0" bIns="0" anchor="ctr"/>
            <a:lstStyle/>
            <a:p>
              <a:pPr algn="l" defTabSz="685800" eaLnBrk="0" hangingPunct="0">
                <a:spcBef>
                  <a:spcPct val="50000"/>
                </a:spcBef>
              </a:pPr>
              <a:r>
                <a:rPr lang="en-US" sz="1600" b="1" u="sng" dirty="0">
                  <a:solidFill>
                    <a:schemeClr val="hlink"/>
                  </a:solidFill>
                  <a:latin typeface="+mj-lt"/>
                </a:rPr>
                <a:t>Item	           Description             Qty           Date</a:t>
              </a:r>
              <a:endParaRPr lang="en-US" sz="1600" b="1" dirty="0">
                <a:solidFill>
                  <a:schemeClr val="hlink"/>
                </a:solidFill>
                <a:latin typeface="+mj-lt"/>
              </a:endParaRPr>
            </a:p>
            <a:p>
              <a:pPr algn="l" defTabSz="685800" eaLnBrk="0" hangingPunct="0">
                <a:spcBef>
                  <a:spcPct val="50000"/>
                </a:spcBef>
              </a:pPr>
              <a:r>
                <a:rPr lang="en-US" sz="1600" b="1" dirty="0">
                  <a:latin typeface="+mj-lt"/>
                </a:rPr>
                <a:t>02001   Automotive Connector   500      12/01/09</a:t>
              </a:r>
            </a:p>
          </p:txBody>
        </p:sp>
      </p:grpSp>
      <p:grpSp>
        <p:nvGrpSpPr>
          <p:cNvPr id="9229" name="Group 425"/>
          <p:cNvGrpSpPr>
            <a:grpSpLocks/>
          </p:cNvGrpSpPr>
          <p:nvPr/>
        </p:nvGrpSpPr>
        <p:grpSpPr bwMode="auto">
          <a:xfrm>
            <a:off x="954088" y="4370388"/>
            <a:ext cx="1481137" cy="1481137"/>
            <a:chOff x="663" y="1353"/>
            <a:chExt cx="2286" cy="2286"/>
          </a:xfrm>
        </p:grpSpPr>
        <p:grpSp>
          <p:nvGrpSpPr>
            <p:cNvPr id="9831" name="Group 426"/>
            <p:cNvGrpSpPr>
              <a:grpSpLocks/>
            </p:cNvGrpSpPr>
            <p:nvPr/>
          </p:nvGrpSpPr>
          <p:grpSpPr bwMode="auto">
            <a:xfrm>
              <a:off x="663" y="1353"/>
              <a:ext cx="2286" cy="2286"/>
              <a:chOff x="1731" y="1299"/>
              <a:chExt cx="2286" cy="2286"/>
            </a:xfrm>
          </p:grpSpPr>
          <p:sp>
            <p:nvSpPr>
              <p:cNvPr id="9833" name="Freeform 427"/>
              <p:cNvSpPr>
                <a:spLocks/>
              </p:cNvSpPr>
              <p:nvPr/>
            </p:nvSpPr>
            <p:spPr bwMode="auto">
              <a:xfrm>
                <a:off x="2320" y="3359"/>
                <a:ext cx="1103" cy="13"/>
              </a:xfrm>
              <a:custGeom>
                <a:avLst/>
                <a:gdLst>
                  <a:gd name="T0" fmla="*/ 34 w 1103"/>
                  <a:gd name="T1" fmla="*/ 13 h 13"/>
                  <a:gd name="T2" fmla="*/ 272 w 1103"/>
                  <a:gd name="T3" fmla="*/ 13 h 13"/>
                  <a:gd name="T4" fmla="*/ 272 w 1103"/>
                  <a:gd name="T5" fmla="*/ 13 h 13"/>
                  <a:gd name="T6" fmla="*/ 832 w 1103"/>
                  <a:gd name="T7" fmla="*/ 13 h 13"/>
                  <a:gd name="T8" fmla="*/ 832 w 1103"/>
                  <a:gd name="T9" fmla="*/ 13 h 13"/>
                  <a:gd name="T10" fmla="*/ 1103 w 1103"/>
                  <a:gd name="T11" fmla="*/ 13 h 13"/>
                  <a:gd name="T12" fmla="*/ 1103 w 1103"/>
                  <a:gd name="T13" fmla="*/ 13 h 13"/>
                  <a:gd name="T14" fmla="*/ 1099 w 1103"/>
                  <a:gd name="T15" fmla="*/ 4 h 13"/>
                  <a:gd name="T16" fmla="*/ 1095 w 1103"/>
                  <a:gd name="T17" fmla="*/ 0 h 13"/>
                  <a:gd name="T18" fmla="*/ 828 w 1103"/>
                  <a:gd name="T19" fmla="*/ 0 h 13"/>
                  <a:gd name="T20" fmla="*/ 828 w 1103"/>
                  <a:gd name="T21" fmla="*/ 0 h 13"/>
                  <a:gd name="T22" fmla="*/ 276 w 1103"/>
                  <a:gd name="T23" fmla="*/ 0 h 13"/>
                  <a:gd name="T24" fmla="*/ 276 w 1103"/>
                  <a:gd name="T25" fmla="*/ 0 h 13"/>
                  <a:gd name="T26" fmla="*/ 42 w 1103"/>
                  <a:gd name="T27" fmla="*/ 0 h 13"/>
                  <a:gd name="T28" fmla="*/ 9 w 1103"/>
                  <a:gd name="T29" fmla="*/ 0 h 13"/>
                  <a:gd name="T30" fmla="*/ 9 w 1103"/>
                  <a:gd name="T31" fmla="*/ 0 h 13"/>
                  <a:gd name="T32" fmla="*/ 5 w 1103"/>
                  <a:gd name="T33" fmla="*/ 4 h 13"/>
                  <a:gd name="T34" fmla="*/ 0 w 1103"/>
                  <a:gd name="T35" fmla="*/ 13 h 13"/>
                  <a:gd name="T36" fmla="*/ 0 w 1103"/>
                  <a:gd name="T37" fmla="*/ 13 h 13"/>
                  <a:gd name="T38" fmla="*/ 0 w 1103"/>
                  <a:gd name="T39" fmla="*/ 13 h 13"/>
                  <a:gd name="T40" fmla="*/ 34 w 1103"/>
                  <a:gd name="T41" fmla="*/ 13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3"/>
                  <a:gd name="T64" fmla="*/ 0 h 13"/>
                  <a:gd name="T65" fmla="*/ 1103 w 1103"/>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3" h="13">
                    <a:moveTo>
                      <a:pt x="34" y="13"/>
                    </a:moveTo>
                    <a:lnTo>
                      <a:pt x="272" y="13"/>
                    </a:lnTo>
                    <a:lnTo>
                      <a:pt x="832" y="13"/>
                    </a:lnTo>
                    <a:lnTo>
                      <a:pt x="1103" y="13"/>
                    </a:lnTo>
                    <a:lnTo>
                      <a:pt x="1099" y="4"/>
                    </a:lnTo>
                    <a:lnTo>
                      <a:pt x="1095" y="0"/>
                    </a:lnTo>
                    <a:lnTo>
                      <a:pt x="828" y="0"/>
                    </a:lnTo>
                    <a:lnTo>
                      <a:pt x="276" y="0"/>
                    </a:lnTo>
                    <a:lnTo>
                      <a:pt x="42" y="0"/>
                    </a:lnTo>
                    <a:lnTo>
                      <a:pt x="9" y="0"/>
                    </a:lnTo>
                    <a:lnTo>
                      <a:pt x="5" y="4"/>
                    </a:lnTo>
                    <a:lnTo>
                      <a:pt x="0" y="13"/>
                    </a:lnTo>
                    <a:lnTo>
                      <a:pt x="34" y="13"/>
                    </a:lnTo>
                    <a:close/>
                  </a:path>
                </a:pathLst>
              </a:custGeom>
              <a:solidFill>
                <a:srgbClr val="B3B3B3"/>
              </a:solidFill>
              <a:ln w="9525">
                <a:noFill/>
                <a:round/>
                <a:headEnd/>
                <a:tailEnd/>
              </a:ln>
            </p:spPr>
            <p:txBody>
              <a:bodyPr/>
              <a:lstStyle/>
              <a:p>
                <a:endParaRPr lang="en-US">
                  <a:latin typeface="+mj-lt"/>
                </a:endParaRPr>
              </a:p>
            </p:txBody>
          </p:sp>
          <p:sp>
            <p:nvSpPr>
              <p:cNvPr id="9834" name="Freeform 428"/>
              <p:cNvSpPr>
                <a:spLocks noEditPoints="1"/>
              </p:cNvSpPr>
              <p:nvPr/>
            </p:nvSpPr>
            <p:spPr bwMode="auto">
              <a:xfrm>
                <a:off x="3148" y="3359"/>
                <a:ext cx="313" cy="121"/>
              </a:xfrm>
              <a:custGeom>
                <a:avLst/>
                <a:gdLst>
                  <a:gd name="T0" fmla="*/ 225 w 313"/>
                  <a:gd name="T1" fmla="*/ 0 h 121"/>
                  <a:gd name="T2" fmla="*/ 225 w 313"/>
                  <a:gd name="T3" fmla="*/ 0 h 121"/>
                  <a:gd name="T4" fmla="*/ 0 w 313"/>
                  <a:gd name="T5" fmla="*/ 0 h 121"/>
                  <a:gd name="T6" fmla="*/ 225 w 313"/>
                  <a:gd name="T7" fmla="*/ 0 h 121"/>
                  <a:gd name="T8" fmla="*/ 280 w 313"/>
                  <a:gd name="T9" fmla="*/ 17 h 121"/>
                  <a:gd name="T10" fmla="*/ 280 w 313"/>
                  <a:gd name="T11" fmla="*/ 17 h 121"/>
                  <a:gd name="T12" fmla="*/ 275 w 313"/>
                  <a:gd name="T13" fmla="*/ 4 h 121"/>
                  <a:gd name="T14" fmla="*/ 267 w 313"/>
                  <a:gd name="T15" fmla="*/ 4 h 121"/>
                  <a:gd name="T16" fmla="*/ 242 w 313"/>
                  <a:gd name="T17" fmla="*/ 13 h 121"/>
                  <a:gd name="T18" fmla="*/ 242 w 313"/>
                  <a:gd name="T19" fmla="*/ 13 h 121"/>
                  <a:gd name="T20" fmla="*/ 246 w 313"/>
                  <a:gd name="T21" fmla="*/ 17 h 121"/>
                  <a:gd name="T22" fmla="*/ 246 w 313"/>
                  <a:gd name="T23" fmla="*/ 17 h 121"/>
                  <a:gd name="T24" fmla="*/ 280 w 313"/>
                  <a:gd name="T25" fmla="*/ 117 h 121"/>
                  <a:gd name="T26" fmla="*/ 280 w 313"/>
                  <a:gd name="T27" fmla="*/ 117 h 121"/>
                  <a:gd name="T28" fmla="*/ 275 w 313"/>
                  <a:gd name="T29" fmla="*/ 121 h 121"/>
                  <a:gd name="T30" fmla="*/ 275 w 313"/>
                  <a:gd name="T31" fmla="*/ 121 h 121"/>
                  <a:gd name="T32" fmla="*/ 267 w 313"/>
                  <a:gd name="T33" fmla="*/ 121 h 121"/>
                  <a:gd name="T34" fmla="*/ 300 w 313"/>
                  <a:gd name="T35" fmla="*/ 121 h 121"/>
                  <a:gd name="T36" fmla="*/ 300 w 313"/>
                  <a:gd name="T37" fmla="*/ 121 h 121"/>
                  <a:gd name="T38" fmla="*/ 309 w 313"/>
                  <a:gd name="T39" fmla="*/ 121 h 121"/>
                  <a:gd name="T40" fmla="*/ 309 w 313"/>
                  <a:gd name="T41" fmla="*/ 121 h 121"/>
                  <a:gd name="T42" fmla="*/ 313 w 313"/>
                  <a:gd name="T43" fmla="*/ 117 h 121"/>
                  <a:gd name="T44" fmla="*/ 313 w 313"/>
                  <a:gd name="T45" fmla="*/ 117 h 121"/>
                  <a:gd name="T46" fmla="*/ 280 w 313"/>
                  <a:gd name="T47" fmla="*/ 17 h 121"/>
                  <a:gd name="T48" fmla="*/ 280 w 313"/>
                  <a:gd name="T49" fmla="*/ 17 h 1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3"/>
                  <a:gd name="T76" fmla="*/ 0 h 121"/>
                  <a:gd name="T77" fmla="*/ 313 w 313"/>
                  <a:gd name="T78" fmla="*/ 121 h 1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3" h="121">
                    <a:moveTo>
                      <a:pt x="225" y="0"/>
                    </a:moveTo>
                    <a:lnTo>
                      <a:pt x="225" y="0"/>
                    </a:lnTo>
                    <a:lnTo>
                      <a:pt x="0" y="0"/>
                    </a:lnTo>
                    <a:lnTo>
                      <a:pt x="225" y="0"/>
                    </a:lnTo>
                    <a:close/>
                    <a:moveTo>
                      <a:pt x="280" y="17"/>
                    </a:moveTo>
                    <a:lnTo>
                      <a:pt x="280" y="17"/>
                    </a:lnTo>
                    <a:lnTo>
                      <a:pt x="275" y="4"/>
                    </a:lnTo>
                    <a:lnTo>
                      <a:pt x="267" y="4"/>
                    </a:lnTo>
                    <a:lnTo>
                      <a:pt x="242" y="13"/>
                    </a:lnTo>
                    <a:lnTo>
                      <a:pt x="246" y="17"/>
                    </a:lnTo>
                    <a:lnTo>
                      <a:pt x="280" y="117"/>
                    </a:lnTo>
                    <a:lnTo>
                      <a:pt x="275" y="121"/>
                    </a:lnTo>
                    <a:lnTo>
                      <a:pt x="267" y="121"/>
                    </a:lnTo>
                    <a:lnTo>
                      <a:pt x="300" y="121"/>
                    </a:lnTo>
                    <a:lnTo>
                      <a:pt x="309" y="121"/>
                    </a:lnTo>
                    <a:lnTo>
                      <a:pt x="313" y="117"/>
                    </a:lnTo>
                    <a:lnTo>
                      <a:pt x="280" y="17"/>
                    </a:lnTo>
                    <a:close/>
                  </a:path>
                </a:pathLst>
              </a:custGeom>
              <a:solidFill>
                <a:srgbClr val="666666"/>
              </a:solidFill>
              <a:ln w="9525">
                <a:noFill/>
                <a:round/>
                <a:headEnd/>
                <a:tailEnd/>
              </a:ln>
            </p:spPr>
            <p:txBody>
              <a:bodyPr/>
              <a:lstStyle/>
              <a:p>
                <a:endParaRPr lang="en-US">
                  <a:latin typeface="+mj-lt"/>
                </a:endParaRPr>
              </a:p>
            </p:txBody>
          </p:sp>
          <p:sp>
            <p:nvSpPr>
              <p:cNvPr id="9835" name="Freeform 429"/>
              <p:cNvSpPr>
                <a:spLocks/>
              </p:cNvSpPr>
              <p:nvPr/>
            </p:nvSpPr>
            <p:spPr bwMode="auto">
              <a:xfrm>
                <a:off x="1731" y="1299"/>
                <a:ext cx="2286" cy="2286"/>
              </a:xfrm>
              <a:custGeom>
                <a:avLst/>
                <a:gdLst>
                  <a:gd name="T0" fmla="*/ 113 w 2286"/>
                  <a:gd name="T1" fmla="*/ 0 h 2286"/>
                  <a:gd name="T2" fmla="*/ 67 w 2286"/>
                  <a:gd name="T3" fmla="*/ 13 h 2286"/>
                  <a:gd name="T4" fmla="*/ 30 w 2286"/>
                  <a:gd name="T5" fmla="*/ 34 h 2286"/>
                  <a:gd name="T6" fmla="*/ 9 w 2286"/>
                  <a:gd name="T7" fmla="*/ 71 h 2286"/>
                  <a:gd name="T8" fmla="*/ 0 w 2286"/>
                  <a:gd name="T9" fmla="*/ 117 h 2286"/>
                  <a:gd name="T10" fmla="*/ 0 w 2286"/>
                  <a:gd name="T11" fmla="*/ 1571 h 2286"/>
                  <a:gd name="T12" fmla="*/ 9 w 2286"/>
                  <a:gd name="T13" fmla="*/ 1617 h 2286"/>
                  <a:gd name="T14" fmla="*/ 30 w 2286"/>
                  <a:gd name="T15" fmla="*/ 1655 h 2286"/>
                  <a:gd name="T16" fmla="*/ 67 w 2286"/>
                  <a:gd name="T17" fmla="*/ 1676 h 2286"/>
                  <a:gd name="T18" fmla="*/ 113 w 2286"/>
                  <a:gd name="T19" fmla="*/ 1684 h 2286"/>
                  <a:gd name="T20" fmla="*/ 857 w 2286"/>
                  <a:gd name="T21" fmla="*/ 1684 h 2286"/>
                  <a:gd name="T22" fmla="*/ 832 w 2286"/>
                  <a:gd name="T23" fmla="*/ 1960 h 2286"/>
                  <a:gd name="T24" fmla="*/ 594 w 2286"/>
                  <a:gd name="T25" fmla="*/ 1956 h 2286"/>
                  <a:gd name="T26" fmla="*/ 589 w 2286"/>
                  <a:gd name="T27" fmla="*/ 1960 h 2286"/>
                  <a:gd name="T28" fmla="*/ 552 w 2286"/>
                  <a:gd name="T29" fmla="*/ 1968 h 2286"/>
                  <a:gd name="T30" fmla="*/ 523 w 2286"/>
                  <a:gd name="T31" fmla="*/ 1985 h 2286"/>
                  <a:gd name="T32" fmla="*/ 502 w 2286"/>
                  <a:gd name="T33" fmla="*/ 2014 h 2286"/>
                  <a:gd name="T34" fmla="*/ 485 w 2286"/>
                  <a:gd name="T35" fmla="*/ 2048 h 2286"/>
                  <a:gd name="T36" fmla="*/ 481 w 2286"/>
                  <a:gd name="T37" fmla="*/ 2060 h 2286"/>
                  <a:gd name="T38" fmla="*/ 456 w 2286"/>
                  <a:gd name="T39" fmla="*/ 2148 h 2286"/>
                  <a:gd name="T40" fmla="*/ 452 w 2286"/>
                  <a:gd name="T41" fmla="*/ 2156 h 2286"/>
                  <a:gd name="T42" fmla="*/ 447 w 2286"/>
                  <a:gd name="T43" fmla="*/ 2177 h 2286"/>
                  <a:gd name="T44" fmla="*/ 456 w 2286"/>
                  <a:gd name="T45" fmla="*/ 2215 h 2286"/>
                  <a:gd name="T46" fmla="*/ 472 w 2286"/>
                  <a:gd name="T47" fmla="*/ 2248 h 2286"/>
                  <a:gd name="T48" fmla="*/ 493 w 2286"/>
                  <a:gd name="T49" fmla="*/ 2265 h 2286"/>
                  <a:gd name="T50" fmla="*/ 539 w 2286"/>
                  <a:gd name="T51" fmla="*/ 2286 h 2286"/>
                  <a:gd name="T52" fmla="*/ 1717 w 2286"/>
                  <a:gd name="T53" fmla="*/ 2286 h 2286"/>
                  <a:gd name="T54" fmla="*/ 1743 w 2286"/>
                  <a:gd name="T55" fmla="*/ 2286 h 2286"/>
                  <a:gd name="T56" fmla="*/ 1784 w 2286"/>
                  <a:gd name="T57" fmla="*/ 2265 h 2286"/>
                  <a:gd name="T58" fmla="*/ 1805 w 2286"/>
                  <a:gd name="T59" fmla="*/ 2252 h 2286"/>
                  <a:gd name="T60" fmla="*/ 1826 w 2286"/>
                  <a:gd name="T61" fmla="*/ 2210 h 2286"/>
                  <a:gd name="T62" fmla="*/ 1830 w 2286"/>
                  <a:gd name="T63" fmla="*/ 2164 h 2286"/>
                  <a:gd name="T64" fmla="*/ 1826 w 2286"/>
                  <a:gd name="T65" fmla="*/ 2148 h 2286"/>
                  <a:gd name="T66" fmla="*/ 1793 w 2286"/>
                  <a:gd name="T67" fmla="*/ 2043 h 2286"/>
                  <a:gd name="T68" fmla="*/ 1797 w 2286"/>
                  <a:gd name="T69" fmla="*/ 2048 h 2286"/>
                  <a:gd name="T70" fmla="*/ 1776 w 2286"/>
                  <a:gd name="T71" fmla="*/ 2002 h 2286"/>
                  <a:gd name="T72" fmla="*/ 1747 w 2286"/>
                  <a:gd name="T73" fmla="*/ 1976 h 2286"/>
                  <a:gd name="T74" fmla="*/ 1692 w 2286"/>
                  <a:gd name="T75" fmla="*/ 1960 h 2286"/>
                  <a:gd name="T76" fmla="*/ 1692 w 2286"/>
                  <a:gd name="T77" fmla="*/ 1960 h 2286"/>
                  <a:gd name="T78" fmla="*/ 1450 w 2286"/>
                  <a:gd name="T79" fmla="*/ 1960 h 2286"/>
                  <a:gd name="T80" fmla="*/ 1425 w 2286"/>
                  <a:gd name="T81" fmla="*/ 1684 h 2286"/>
                  <a:gd name="T82" fmla="*/ 2169 w 2286"/>
                  <a:gd name="T83" fmla="*/ 1684 h 2286"/>
                  <a:gd name="T84" fmla="*/ 2215 w 2286"/>
                  <a:gd name="T85" fmla="*/ 1676 h 2286"/>
                  <a:gd name="T86" fmla="*/ 2252 w 2286"/>
                  <a:gd name="T87" fmla="*/ 1655 h 2286"/>
                  <a:gd name="T88" fmla="*/ 2273 w 2286"/>
                  <a:gd name="T89" fmla="*/ 1617 h 2286"/>
                  <a:gd name="T90" fmla="*/ 2286 w 2286"/>
                  <a:gd name="T91" fmla="*/ 1571 h 2286"/>
                  <a:gd name="T92" fmla="*/ 2286 w 2286"/>
                  <a:gd name="T93" fmla="*/ 117 h 2286"/>
                  <a:gd name="T94" fmla="*/ 2273 w 2286"/>
                  <a:gd name="T95" fmla="*/ 71 h 2286"/>
                  <a:gd name="T96" fmla="*/ 2252 w 2286"/>
                  <a:gd name="T97" fmla="*/ 34 h 2286"/>
                  <a:gd name="T98" fmla="*/ 2215 w 2286"/>
                  <a:gd name="T99" fmla="*/ 13 h 2286"/>
                  <a:gd name="T100" fmla="*/ 2169 w 2286"/>
                  <a:gd name="T101" fmla="*/ 0 h 22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86"/>
                  <a:gd name="T154" fmla="*/ 0 h 2286"/>
                  <a:gd name="T155" fmla="*/ 2286 w 2286"/>
                  <a:gd name="T156" fmla="*/ 2286 h 22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86" h="2286">
                    <a:moveTo>
                      <a:pt x="113" y="0"/>
                    </a:moveTo>
                    <a:lnTo>
                      <a:pt x="113" y="0"/>
                    </a:lnTo>
                    <a:lnTo>
                      <a:pt x="88" y="5"/>
                    </a:lnTo>
                    <a:lnTo>
                      <a:pt x="67" y="13"/>
                    </a:lnTo>
                    <a:lnTo>
                      <a:pt x="50" y="21"/>
                    </a:lnTo>
                    <a:lnTo>
                      <a:pt x="30" y="34"/>
                    </a:lnTo>
                    <a:lnTo>
                      <a:pt x="17" y="55"/>
                    </a:lnTo>
                    <a:lnTo>
                      <a:pt x="9" y="71"/>
                    </a:lnTo>
                    <a:lnTo>
                      <a:pt x="0" y="92"/>
                    </a:lnTo>
                    <a:lnTo>
                      <a:pt x="0" y="117"/>
                    </a:lnTo>
                    <a:lnTo>
                      <a:pt x="0" y="1571"/>
                    </a:lnTo>
                    <a:lnTo>
                      <a:pt x="0" y="1596"/>
                    </a:lnTo>
                    <a:lnTo>
                      <a:pt x="9" y="1617"/>
                    </a:lnTo>
                    <a:lnTo>
                      <a:pt x="17" y="1634"/>
                    </a:lnTo>
                    <a:lnTo>
                      <a:pt x="30" y="1655"/>
                    </a:lnTo>
                    <a:lnTo>
                      <a:pt x="50" y="1667"/>
                    </a:lnTo>
                    <a:lnTo>
                      <a:pt x="67" y="1676"/>
                    </a:lnTo>
                    <a:lnTo>
                      <a:pt x="88" y="1684"/>
                    </a:lnTo>
                    <a:lnTo>
                      <a:pt x="113" y="1684"/>
                    </a:lnTo>
                    <a:lnTo>
                      <a:pt x="857" y="1684"/>
                    </a:lnTo>
                    <a:lnTo>
                      <a:pt x="832" y="1960"/>
                    </a:lnTo>
                    <a:lnTo>
                      <a:pt x="594" y="1956"/>
                    </a:lnTo>
                    <a:lnTo>
                      <a:pt x="589" y="1960"/>
                    </a:lnTo>
                    <a:lnTo>
                      <a:pt x="569" y="1960"/>
                    </a:lnTo>
                    <a:lnTo>
                      <a:pt x="552" y="1968"/>
                    </a:lnTo>
                    <a:lnTo>
                      <a:pt x="539" y="1976"/>
                    </a:lnTo>
                    <a:lnTo>
                      <a:pt x="523" y="1985"/>
                    </a:lnTo>
                    <a:lnTo>
                      <a:pt x="510" y="1997"/>
                    </a:lnTo>
                    <a:lnTo>
                      <a:pt x="502" y="2014"/>
                    </a:lnTo>
                    <a:lnTo>
                      <a:pt x="493" y="2027"/>
                    </a:lnTo>
                    <a:lnTo>
                      <a:pt x="485" y="2048"/>
                    </a:lnTo>
                    <a:lnTo>
                      <a:pt x="481" y="2060"/>
                    </a:lnTo>
                    <a:lnTo>
                      <a:pt x="456" y="2148"/>
                    </a:lnTo>
                    <a:lnTo>
                      <a:pt x="452" y="2156"/>
                    </a:lnTo>
                    <a:lnTo>
                      <a:pt x="447" y="2177"/>
                    </a:lnTo>
                    <a:lnTo>
                      <a:pt x="452" y="2198"/>
                    </a:lnTo>
                    <a:lnTo>
                      <a:pt x="456" y="2215"/>
                    </a:lnTo>
                    <a:lnTo>
                      <a:pt x="464" y="2231"/>
                    </a:lnTo>
                    <a:lnTo>
                      <a:pt x="472" y="2248"/>
                    </a:lnTo>
                    <a:lnTo>
                      <a:pt x="493" y="2265"/>
                    </a:lnTo>
                    <a:lnTo>
                      <a:pt x="514" y="2277"/>
                    </a:lnTo>
                    <a:lnTo>
                      <a:pt x="539" y="2286"/>
                    </a:lnTo>
                    <a:lnTo>
                      <a:pt x="564" y="2286"/>
                    </a:lnTo>
                    <a:lnTo>
                      <a:pt x="1717" y="2286"/>
                    </a:lnTo>
                    <a:lnTo>
                      <a:pt x="1743" y="2286"/>
                    </a:lnTo>
                    <a:lnTo>
                      <a:pt x="1763" y="2277"/>
                    </a:lnTo>
                    <a:lnTo>
                      <a:pt x="1784" y="2265"/>
                    </a:lnTo>
                    <a:lnTo>
                      <a:pt x="1805" y="2252"/>
                    </a:lnTo>
                    <a:lnTo>
                      <a:pt x="1818" y="2231"/>
                    </a:lnTo>
                    <a:lnTo>
                      <a:pt x="1826" y="2210"/>
                    </a:lnTo>
                    <a:lnTo>
                      <a:pt x="1830" y="2190"/>
                    </a:lnTo>
                    <a:lnTo>
                      <a:pt x="1830" y="2164"/>
                    </a:lnTo>
                    <a:lnTo>
                      <a:pt x="1826" y="2148"/>
                    </a:lnTo>
                    <a:lnTo>
                      <a:pt x="1793" y="2043"/>
                    </a:lnTo>
                    <a:lnTo>
                      <a:pt x="1797" y="2048"/>
                    </a:lnTo>
                    <a:lnTo>
                      <a:pt x="1784" y="2022"/>
                    </a:lnTo>
                    <a:lnTo>
                      <a:pt x="1776" y="2002"/>
                    </a:lnTo>
                    <a:lnTo>
                      <a:pt x="1763" y="1989"/>
                    </a:lnTo>
                    <a:lnTo>
                      <a:pt x="1747" y="1976"/>
                    </a:lnTo>
                    <a:lnTo>
                      <a:pt x="1717" y="1964"/>
                    </a:lnTo>
                    <a:lnTo>
                      <a:pt x="1692" y="1960"/>
                    </a:lnTo>
                    <a:lnTo>
                      <a:pt x="1450" y="1960"/>
                    </a:lnTo>
                    <a:lnTo>
                      <a:pt x="1425" y="1684"/>
                    </a:lnTo>
                    <a:lnTo>
                      <a:pt x="2169" y="1684"/>
                    </a:lnTo>
                    <a:lnTo>
                      <a:pt x="2194" y="1684"/>
                    </a:lnTo>
                    <a:lnTo>
                      <a:pt x="2215" y="1676"/>
                    </a:lnTo>
                    <a:lnTo>
                      <a:pt x="2231" y="1667"/>
                    </a:lnTo>
                    <a:lnTo>
                      <a:pt x="2252" y="1655"/>
                    </a:lnTo>
                    <a:lnTo>
                      <a:pt x="2265" y="1634"/>
                    </a:lnTo>
                    <a:lnTo>
                      <a:pt x="2273" y="1617"/>
                    </a:lnTo>
                    <a:lnTo>
                      <a:pt x="2281" y="1596"/>
                    </a:lnTo>
                    <a:lnTo>
                      <a:pt x="2286" y="1571"/>
                    </a:lnTo>
                    <a:lnTo>
                      <a:pt x="2286" y="117"/>
                    </a:lnTo>
                    <a:lnTo>
                      <a:pt x="2281" y="92"/>
                    </a:lnTo>
                    <a:lnTo>
                      <a:pt x="2273" y="71"/>
                    </a:lnTo>
                    <a:lnTo>
                      <a:pt x="2265" y="55"/>
                    </a:lnTo>
                    <a:lnTo>
                      <a:pt x="2252" y="34"/>
                    </a:lnTo>
                    <a:lnTo>
                      <a:pt x="2231" y="21"/>
                    </a:lnTo>
                    <a:lnTo>
                      <a:pt x="2215" y="13"/>
                    </a:lnTo>
                    <a:lnTo>
                      <a:pt x="2194" y="5"/>
                    </a:lnTo>
                    <a:lnTo>
                      <a:pt x="2169" y="0"/>
                    </a:lnTo>
                    <a:lnTo>
                      <a:pt x="113" y="0"/>
                    </a:lnTo>
                    <a:close/>
                  </a:path>
                </a:pathLst>
              </a:custGeom>
              <a:solidFill>
                <a:schemeClr val="tx2"/>
              </a:solidFill>
              <a:ln w="9525">
                <a:noFill/>
                <a:round/>
                <a:headEnd/>
                <a:tailEnd/>
              </a:ln>
            </p:spPr>
            <p:txBody>
              <a:bodyPr/>
              <a:lstStyle/>
              <a:p>
                <a:endParaRPr lang="en-US">
                  <a:latin typeface="+mj-lt"/>
                </a:endParaRPr>
              </a:p>
            </p:txBody>
          </p:sp>
          <p:sp>
            <p:nvSpPr>
              <p:cNvPr id="9836" name="Freeform 430"/>
              <p:cNvSpPr>
                <a:spLocks/>
              </p:cNvSpPr>
              <p:nvPr/>
            </p:nvSpPr>
            <p:spPr bwMode="auto">
              <a:xfrm>
                <a:off x="1781" y="1349"/>
                <a:ext cx="2186" cy="2186"/>
              </a:xfrm>
              <a:custGeom>
                <a:avLst/>
                <a:gdLst>
                  <a:gd name="T0" fmla="*/ 63 w 2186"/>
                  <a:gd name="T1" fmla="*/ 0 h 2186"/>
                  <a:gd name="T2" fmla="*/ 38 w 2186"/>
                  <a:gd name="T3" fmla="*/ 9 h 2186"/>
                  <a:gd name="T4" fmla="*/ 5 w 2186"/>
                  <a:gd name="T5" fmla="*/ 42 h 2186"/>
                  <a:gd name="T6" fmla="*/ 0 w 2186"/>
                  <a:gd name="T7" fmla="*/ 67 h 2186"/>
                  <a:gd name="T8" fmla="*/ 0 w 2186"/>
                  <a:gd name="T9" fmla="*/ 1521 h 2186"/>
                  <a:gd name="T10" fmla="*/ 5 w 2186"/>
                  <a:gd name="T11" fmla="*/ 1546 h 2186"/>
                  <a:gd name="T12" fmla="*/ 38 w 2186"/>
                  <a:gd name="T13" fmla="*/ 1580 h 2186"/>
                  <a:gd name="T14" fmla="*/ 63 w 2186"/>
                  <a:gd name="T15" fmla="*/ 1584 h 2186"/>
                  <a:gd name="T16" fmla="*/ 865 w 2186"/>
                  <a:gd name="T17" fmla="*/ 1584 h 2186"/>
                  <a:gd name="T18" fmla="*/ 828 w 2186"/>
                  <a:gd name="T19" fmla="*/ 1960 h 2186"/>
                  <a:gd name="T20" fmla="*/ 544 w 2186"/>
                  <a:gd name="T21" fmla="*/ 1956 h 2186"/>
                  <a:gd name="T22" fmla="*/ 544 w 2186"/>
                  <a:gd name="T23" fmla="*/ 1960 h 2186"/>
                  <a:gd name="T24" fmla="*/ 510 w 2186"/>
                  <a:gd name="T25" fmla="*/ 1972 h 2186"/>
                  <a:gd name="T26" fmla="*/ 485 w 2186"/>
                  <a:gd name="T27" fmla="*/ 2010 h 2186"/>
                  <a:gd name="T28" fmla="*/ 481 w 2186"/>
                  <a:gd name="T29" fmla="*/ 2027 h 2186"/>
                  <a:gd name="T30" fmla="*/ 452 w 2186"/>
                  <a:gd name="T31" fmla="*/ 2110 h 2186"/>
                  <a:gd name="T32" fmla="*/ 452 w 2186"/>
                  <a:gd name="T33" fmla="*/ 2119 h 2186"/>
                  <a:gd name="T34" fmla="*/ 448 w 2186"/>
                  <a:gd name="T35" fmla="*/ 2127 h 2186"/>
                  <a:gd name="T36" fmla="*/ 464 w 2186"/>
                  <a:gd name="T37" fmla="*/ 2165 h 2186"/>
                  <a:gd name="T38" fmla="*/ 473 w 2186"/>
                  <a:gd name="T39" fmla="*/ 2173 h 2186"/>
                  <a:gd name="T40" fmla="*/ 498 w 2186"/>
                  <a:gd name="T41" fmla="*/ 2186 h 2186"/>
                  <a:gd name="T42" fmla="*/ 1667 w 2186"/>
                  <a:gd name="T43" fmla="*/ 2186 h 2186"/>
                  <a:gd name="T44" fmla="*/ 1684 w 2186"/>
                  <a:gd name="T45" fmla="*/ 2186 h 2186"/>
                  <a:gd name="T46" fmla="*/ 1705 w 2186"/>
                  <a:gd name="T47" fmla="*/ 2177 h 2186"/>
                  <a:gd name="T48" fmla="*/ 1718 w 2186"/>
                  <a:gd name="T49" fmla="*/ 2169 h 2186"/>
                  <a:gd name="T50" fmla="*/ 1730 w 2186"/>
                  <a:gd name="T51" fmla="*/ 2144 h 2186"/>
                  <a:gd name="T52" fmla="*/ 1730 w 2186"/>
                  <a:gd name="T53" fmla="*/ 2119 h 2186"/>
                  <a:gd name="T54" fmla="*/ 1730 w 2186"/>
                  <a:gd name="T55" fmla="*/ 2110 h 2186"/>
                  <a:gd name="T56" fmla="*/ 1697 w 2186"/>
                  <a:gd name="T57" fmla="*/ 2010 h 2186"/>
                  <a:gd name="T58" fmla="*/ 1693 w 2186"/>
                  <a:gd name="T59" fmla="*/ 1998 h 2186"/>
                  <a:gd name="T60" fmla="*/ 1667 w 2186"/>
                  <a:gd name="T61" fmla="*/ 1968 h 2186"/>
                  <a:gd name="T62" fmla="*/ 1638 w 2186"/>
                  <a:gd name="T63" fmla="*/ 1960 h 2186"/>
                  <a:gd name="T64" fmla="*/ 1638 w 2186"/>
                  <a:gd name="T65" fmla="*/ 1960 h 2186"/>
                  <a:gd name="T66" fmla="*/ 1354 w 2186"/>
                  <a:gd name="T67" fmla="*/ 1960 h 2186"/>
                  <a:gd name="T68" fmla="*/ 1317 w 2186"/>
                  <a:gd name="T69" fmla="*/ 1584 h 2186"/>
                  <a:gd name="T70" fmla="*/ 2119 w 2186"/>
                  <a:gd name="T71" fmla="*/ 1584 h 2186"/>
                  <a:gd name="T72" fmla="*/ 2144 w 2186"/>
                  <a:gd name="T73" fmla="*/ 1580 h 2186"/>
                  <a:gd name="T74" fmla="*/ 2177 w 2186"/>
                  <a:gd name="T75" fmla="*/ 1546 h 2186"/>
                  <a:gd name="T76" fmla="*/ 2186 w 2186"/>
                  <a:gd name="T77" fmla="*/ 1521 h 2186"/>
                  <a:gd name="T78" fmla="*/ 2186 w 2186"/>
                  <a:gd name="T79" fmla="*/ 67 h 2186"/>
                  <a:gd name="T80" fmla="*/ 2177 w 2186"/>
                  <a:gd name="T81" fmla="*/ 42 h 2186"/>
                  <a:gd name="T82" fmla="*/ 2144 w 2186"/>
                  <a:gd name="T83" fmla="*/ 9 h 2186"/>
                  <a:gd name="T84" fmla="*/ 2119 w 2186"/>
                  <a:gd name="T85" fmla="*/ 0 h 21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6"/>
                  <a:gd name="T130" fmla="*/ 0 h 2186"/>
                  <a:gd name="T131" fmla="*/ 2186 w 2186"/>
                  <a:gd name="T132" fmla="*/ 2186 h 21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6" h="2186">
                    <a:moveTo>
                      <a:pt x="63" y="0"/>
                    </a:moveTo>
                    <a:lnTo>
                      <a:pt x="63" y="0"/>
                    </a:lnTo>
                    <a:lnTo>
                      <a:pt x="51" y="5"/>
                    </a:lnTo>
                    <a:lnTo>
                      <a:pt x="38" y="9"/>
                    </a:lnTo>
                    <a:lnTo>
                      <a:pt x="17" y="21"/>
                    </a:lnTo>
                    <a:lnTo>
                      <a:pt x="5" y="42"/>
                    </a:lnTo>
                    <a:lnTo>
                      <a:pt x="0" y="55"/>
                    </a:lnTo>
                    <a:lnTo>
                      <a:pt x="0" y="67"/>
                    </a:lnTo>
                    <a:lnTo>
                      <a:pt x="0" y="1521"/>
                    </a:lnTo>
                    <a:lnTo>
                      <a:pt x="0" y="1534"/>
                    </a:lnTo>
                    <a:lnTo>
                      <a:pt x="5" y="1546"/>
                    </a:lnTo>
                    <a:lnTo>
                      <a:pt x="17" y="1567"/>
                    </a:lnTo>
                    <a:lnTo>
                      <a:pt x="38" y="1580"/>
                    </a:lnTo>
                    <a:lnTo>
                      <a:pt x="51" y="1584"/>
                    </a:lnTo>
                    <a:lnTo>
                      <a:pt x="63" y="1584"/>
                    </a:lnTo>
                    <a:lnTo>
                      <a:pt x="865" y="1584"/>
                    </a:lnTo>
                    <a:lnTo>
                      <a:pt x="828" y="1960"/>
                    </a:lnTo>
                    <a:lnTo>
                      <a:pt x="544" y="1956"/>
                    </a:lnTo>
                    <a:lnTo>
                      <a:pt x="544" y="1960"/>
                    </a:lnTo>
                    <a:lnTo>
                      <a:pt x="527" y="1960"/>
                    </a:lnTo>
                    <a:lnTo>
                      <a:pt x="510" y="1972"/>
                    </a:lnTo>
                    <a:lnTo>
                      <a:pt x="498" y="1985"/>
                    </a:lnTo>
                    <a:lnTo>
                      <a:pt x="485" y="2010"/>
                    </a:lnTo>
                    <a:lnTo>
                      <a:pt x="481" y="2027"/>
                    </a:lnTo>
                    <a:lnTo>
                      <a:pt x="452" y="2110"/>
                    </a:lnTo>
                    <a:lnTo>
                      <a:pt x="452" y="2119"/>
                    </a:lnTo>
                    <a:lnTo>
                      <a:pt x="448" y="2127"/>
                    </a:lnTo>
                    <a:lnTo>
                      <a:pt x="452" y="2148"/>
                    </a:lnTo>
                    <a:lnTo>
                      <a:pt x="464" y="2165"/>
                    </a:lnTo>
                    <a:lnTo>
                      <a:pt x="473" y="2173"/>
                    </a:lnTo>
                    <a:lnTo>
                      <a:pt x="485" y="2181"/>
                    </a:lnTo>
                    <a:lnTo>
                      <a:pt x="498" y="2186"/>
                    </a:lnTo>
                    <a:lnTo>
                      <a:pt x="514" y="2186"/>
                    </a:lnTo>
                    <a:lnTo>
                      <a:pt x="1667" y="2186"/>
                    </a:lnTo>
                    <a:lnTo>
                      <a:pt x="1684" y="2186"/>
                    </a:lnTo>
                    <a:lnTo>
                      <a:pt x="1697" y="2181"/>
                    </a:lnTo>
                    <a:lnTo>
                      <a:pt x="1705" y="2177"/>
                    </a:lnTo>
                    <a:lnTo>
                      <a:pt x="1718" y="2169"/>
                    </a:lnTo>
                    <a:lnTo>
                      <a:pt x="1726" y="2156"/>
                    </a:lnTo>
                    <a:lnTo>
                      <a:pt x="1730" y="2144"/>
                    </a:lnTo>
                    <a:lnTo>
                      <a:pt x="1730" y="2131"/>
                    </a:lnTo>
                    <a:lnTo>
                      <a:pt x="1730" y="2119"/>
                    </a:lnTo>
                    <a:lnTo>
                      <a:pt x="1730" y="2110"/>
                    </a:lnTo>
                    <a:lnTo>
                      <a:pt x="1697" y="2010"/>
                    </a:lnTo>
                    <a:lnTo>
                      <a:pt x="1693" y="1998"/>
                    </a:lnTo>
                    <a:lnTo>
                      <a:pt x="1684" y="1981"/>
                    </a:lnTo>
                    <a:lnTo>
                      <a:pt x="1667" y="1968"/>
                    </a:lnTo>
                    <a:lnTo>
                      <a:pt x="1655" y="1960"/>
                    </a:lnTo>
                    <a:lnTo>
                      <a:pt x="1638" y="1960"/>
                    </a:lnTo>
                    <a:lnTo>
                      <a:pt x="1354" y="1960"/>
                    </a:lnTo>
                    <a:lnTo>
                      <a:pt x="1317" y="1584"/>
                    </a:lnTo>
                    <a:lnTo>
                      <a:pt x="2119" y="1584"/>
                    </a:lnTo>
                    <a:lnTo>
                      <a:pt x="2131" y="1584"/>
                    </a:lnTo>
                    <a:lnTo>
                      <a:pt x="2144" y="1580"/>
                    </a:lnTo>
                    <a:lnTo>
                      <a:pt x="2165" y="1567"/>
                    </a:lnTo>
                    <a:lnTo>
                      <a:pt x="2177" y="1546"/>
                    </a:lnTo>
                    <a:lnTo>
                      <a:pt x="2181" y="1534"/>
                    </a:lnTo>
                    <a:lnTo>
                      <a:pt x="2186" y="1521"/>
                    </a:lnTo>
                    <a:lnTo>
                      <a:pt x="2186" y="67"/>
                    </a:lnTo>
                    <a:lnTo>
                      <a:pt x="2181" y="55"/>
                    </a:lnTo>
                    <a:lnTo>
                      <a:pt x="2177" y="42"/>
                    </a:lnTo>
                    <a:lnTo>
                      <a:pt x="2165" y="21"/>
                    </a:lnTo>
                    <a:lnTo>
                      <a:pt x="2144" y="9"/>
                    </a:lnTo>
                    <a:lnTo>
                      <a:pt x="2131" y="5"/>
                    </a:lnTo>
                    <a:lnTo>
                      <a:pt x="2119" y="0"/>
                    </a:lnTo>
                    <a:lnTo>
                      <a:pt x="63" y="0"/>
                    </a:lnTo>
                    <a:close/>
                  </a:path>
                </a:pathLst>
              </a:custGeom>
              <a:solidFill>
                <a:srgbClr val="FFFFFF"/>
              </a:solidFill>
              <a:ln w="9525">
                <a:noFill/>
                <a:round/>
                <a:headEnd/>
                <a:tailEnd/>
              </a:ln>
            </p:spPr>
            <p:txBody>
              <a:bodyPr/>
              <a:lstStyle/>
              <a:p>
                <a:endParaRPr lang="en-US">
                  <a:latin typeface="+mj-lt"/>
                </a:endParaRPr>
              </a:p>
            </p:txBody>
          </p:sp>
          <p:sp>
            <p:nvSpPr>
              <p:cNvPr id="9837" name="Freeform 431"/>
              <p:cNvSpPr>
                <a:spLocks/>
              </p:cNvSpPr>
              <p:nvPr/>
            </p:nvSpPr>
            <p:spPr bwMode="auto">
              <a:xfrm>
                <a:off x="1836" y="1404"/>
                <a:ext cx="2076" cy="1475"/>
              </a:xfrm>
              <a:custGeom>
                <a:avLst/>
                <a:gdLst>
                  <a:gd name="T0" fmla="*/ 2064 w 2076"/>
                  <a:gd name="T1" fmla="*/ 0 h 1475"/>
                  <a:gd name="T2" fmla="*/ 8 w 2076"/>
                  <a:gd name="T3" fmla="*/ 0 h 1475"/>
                  <a:gd name="T4" fmla="*/ 8 w 2076"/>
                  <a:gd name="T5" fmla="*/ 0 h 1475"/>
                  <a:gd name="T6" fmla="*/ 0 w 2076"/>
                  <a:gd name="T7" fmla="*/ 4 h 1475"/>
                  <a:gd name="T8" fmla="*/ 0 w 2076"/>
                  <a:gd name="T9" fmla="*/ 12 h 1475"/>
                  <a:gd name="T10" fmla="*/ 0 w 2076"/>
                  <a:gd name="T11" fmla="*/ 1466 h 1475"/>
                  <a:gd name="T12" fmla="*/ 0 w 2076"/>
                  <a:gd name="T13" fmla="*/ 1466 h 1475"/>
                  <a:gd name="T14" fmla="*/ 0 w 2076"/>
                  <a:gd name="T15" fmla="*/ 1475 h 1475"/>
                  <a:gd name="T16" fmla="*/ 8 w 2076"/>
                  <a:gd name="T17" fmla="*/ 1475 h 1475"/>
                  <a:gd name="T18" fmla="*/ 840 w 2076"/>
                  <a:gd name="T19" fmla="*/ 1475 h 1475"/>
                  <a:gd name="T20" fmla="*/ 1220 w 2076"/>
                  <a:gd name="T21" fmla="*/ 1475 h 1475"/>
                  <a:gd name="T22" fmla="*/ 1232 w 2076"/>
                  <a:gd name="T23" fmla="*/ 1475 h 1475"/>
                  <a:gd name="T24" fmla="*/ 2064 w 2076"/>
                  <a:gd name="T25" fmla="*/ 1475 h 1475"/>
                  <a:gd name="T26" fmla="*/ 2064 w 2076"/>
                  <a:gd name="T27" fmla="*/ 1475 h 1475"/>
                  <a:gd name="T28" fmla="*/ 2072 w 2076"/>
                  <a:gd name="T29" fmla="*/ 1475 h 1475"/>
                  <a:gd name="T30" fmla="*/ 2076 w 2076"/>
                  <a:gd name="T31" fmla="*/ 1466 h 1475"/>
                  <a:gd name="T32" fmla="*/ 2076 w 2076"/>
                  <a:gd name="T33" fmla="*/ 12 h 1475"/>
                  <a:gd name="T34" fmla="*/ 2076 w 2076"/>
                  <a:gd name="T35" fmla="*/ 12 h 1475"/>
                  <a:gd name="T36" fmla="*/ 2072 w 2076"/>
                  <a:gd name="T37" fmla="*/ 4 h 1475"/>
                  <a:gd name="T38" fmla="*/ 2064 w 2076"/>
                  <a:gd name="T39" fmla="*/ 0 h 1475"/>
                  <a:gd name="T40" fmla="*/ 2064 w 2076"/>
                  <a:gd name="T41" fmla="*/ 0 h 14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76"/>
                  <a:gd name="T64" fmla="*/ 0 h 1475"/>
                  <a:gd name="T65" fmla="*/ 2076 w 2076"/>
                  <a:gd name="T66" fmla="*/ 1475 h 14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76" h="1475">
                    <a:moveTo>
                      <a:pt x="2064" y="0"/>
                    </a:moveTo>
                    <a:lnTo>
                      <a:pt x="8" y="0"/>
                    </a:lnTo>
                    <a:lnTo>
                      <a:pt x="0" y="4"/>
                    </a:lnTo>
                    <a:lnTo>
                      <a:pt x="0" y="12"/>
                    </a:lnTo>
                    <a:lnTo>
                      <a:pt x="0" y="1466"/>
                    </a:lnTo>
                    <a:lnTo>
                      <a:pt x="0" y="1475"/>
                    </a:lnTo>
                    <a:lnTo>
                      <a:pt x="8" y="1475"/>
                    </a:lnTo>
                    <a:lnTo>
                      <a:pt x="840" y="1475"/>
                    </a:lnTo>
                    <a:lnTo>
                      <a:pt x="1220" y="1475"/>
                    </a:lnTo>
                    <a:lnTo>
                      <a:pt x="1232" y="1475"/>
                    </a:lnTo>
                    <a:lnTo>
                      <a:pt x="2064" y="1475"/>
                    </a:lnTo>
                    <a:lnTo>
                      <a:pt x="2072" y="1475"/>
                    </a:lnTo>
                    <a:lnTo>
                      <a:pt x="2076" y="1466"/>
                    </a:lnTo>
                    <a:lnTo>
                      <a:pt x="2076" y="12"/>
                    </a:lnTo>
                    <a:lnTo>
                      <a:pt x="2072" y="4"/>
                    </a:lnTo>
                    <a:lnTo>
                      <a:pt x="2064" y="0"/>
                    </a:lnTo>
                    <a:close/>
                  </a:path>
                </a:pathLst>
              </a:custGeom>
              <a:solidFill>
                <a:srgbClr val="CCCCCC"/>
              </a:solidFill>
              <a:ln w="9525">
                <a:noFill/>
                <a:round/>
                <a:headEnd/>
                <a:tailEnd/>
              </a:ln>
            </p:spPr>
            <p:txBody>
              <a:bodyPr/>
              <a:lstStyle/>
              <a:p>
                <a:endParaRPr lang="en-US">
                  <a:latin typeface="+mj-lt"/>
                </a:endParaRPr>
              </a:p>
            </p:txBody>
          </p:sp>
          <p:sp>
            <p:nvSpPr>
              <p:cNvPr id="9838" name="Rectangle 432"/>
              <p:cNvSpPr>
                <a:spLocks noChangeArrowheads="1"/>
              </p:cNvSpPr>
              <p:nvPr/>
            </p:nvSpPr>
            <p:spPr bwMode="auto">
              <a:xfrm>
                <a:off x="3114" y="3359"/>
                <a:ext cx="34" cy="1"/>
              </a:xfrm>
              <a:prstGeom prst="rect">
                <a:avLst/>
              </a:prstGeom>
              <a:solidFill>
                <a:srgbClr val="666666"/>
              </a:solidFill>
              <a:ln w="9525">
                <a:noFill/>
                <a:miter lim="800000"/>
                <a:headEnd/>
                <a:tailEnd/>
              </a:ln>
            </p:spPr>
            <p:txBody>
              <a:bodyPr/>
              <a:lstStyle/>
              <a:p>
                <a:endParaRPr lang="en-US">
                  <a:latin typeface="+mj-lt"/>
                </a:endParaRPr>
              </a:p>
            </p:txBody>
          </p:sp>
          <p:sp>
            <p:nvSpPr>
              <p:cNvPr id="9839" name="Freeform 433"/>
              <p:cNvSpPr>
                <a:spLocks/>
              </p:cNvSpPr>
              <p:nvPr/>
            </p:nvSpPr>
            <p:spPr bwMode="auto">
              <a:xfrm>
                <a:off x="2362" y="3359"/>
                <a:ext cx="301" cy="0"/>
              </a:xfrm>
              <a:custGeom>
                <a:avLst/>
                <a:gdLst>
                  <a:gd name="T0" fmla="*/ 268 w 301"/>
                  <a:gd name="T1" fmla="*/ 301 w 301"/>
                  <a:gd name="T2" fmla="*/ 301 w 301"/>
                  <a:gd name="T3" fmla="*/ 0 w 301"/>
                  <a:gd name="T4" fmla="*/ 0 w 301"/>
                  <a:gd name="T5" fmla="*/ 268 w 301"/>
                  <a:gd name="T6" fmla="*/ 268 w 301"/>
                  <a:gd name="T7" fmla="*/ 0 60000 65536"/>
                  <a:gd name="T8" fmla="*/ 0 60000 65536"/>
                  <a:gd name="T9" fmla="*/ 0 60000 65536"/>
                  <a:gd name="T10" fmla="*/ 0 60000 65536"/>
                  <a:gd name="T11" fmla="*/ 0 60000 65536"/>
                  <a:gd name="T12" fmla="*/ 0 60000 65536"/>
                  <a:gd name="T13" fmla="*/ 0 60000 65536"/>
                  <a:gd name="T14" fmla="*/ 0 w 301"/>
                  <a:gd name="T15" fmla="*/ 301 w 301"/>
                </a:gdLst>
                <a:ahLst/>
                <a:cxnLst>
                  <a:cxn ang="T7">
                    <a:pos x="T0" y="0"/>
                  </a:cxn>
                  <a:cxn ang="T8">
                    <a:pos x="T1" y="0"/>
                  </a:cxn>
                  <a:cxn ang="T9">
                    <a:pos x="T2" y="0"/>
                  </a:cxn>
                  <a:cxn ang="T10">
                    <a:pos x="T3" y="0"/>
                  </a:cxn>
                  <a:cxn ang="T11">
                    <a:pos x="T4" y="0"/>
                  </a:cxn>
                  <a:cxn ang="T12">
                    <a:pos x="T5" y="0"/>
                  </a:cxn>
                  <a:cxn ang="T13">
                    <a:pos x="T6" y="0"/>
                  </a:cxn>
                </a:cxnLst>
                <a:rect l="T14" t="0" r="T15" b="0"/>
                <a:pathLst>
                  <a:path w="301">
                    <a:moveTo>
                      <a:pt x="268" y="0"/>
                    </a:moveTo>
                    <a:lnTo>
                      <a:pt x="301" y="0"/>
                    </a:lnTo>
                    <a:lnTo>
                      <a:pt x="0" y="0"/>
                    </a:lnTo>
                    <a:lnTo>
                      <a:pt x="268" y="0"/>
                    </a:lnTo>
                    <a:close/>
                  </a:path>
                </a:pathLst>
              </a:custGeom>
              <a:solidFill>
                <a:srgbClr val="7F7F7F"/>
              </a:solidFill>
              <a:ln w="9525">
                <a:noFill/>
                <a:round/>
                <a:headEnd/>
                <a:tailEnd/>
              </a:ln>
            </p:spPr>
            <p:txBody>
              <a:bodyPr/>
              <a:lstStyle/>
              <a:p>
                <a:endParaRPr lang="en-US">
                  <a:latin typeface="+mj-lt"/>
                </a:endParaRPr>
              </a:p>
            </p:txBody>
          </p:sp>
          <p:sp>
            <p:nvSpPr>
              <p:cNvPr id="9840" name="Freeform 434"/>
              <p:cNvSpPr>
                <a:spLocks/>
              </p:cNvSpPr>
              <p:nvPr/>
            </p:nvSpPr>
            <p:spPr bwMode="auto">
              <a:xfrm>
                <a:off x="2362" y="3359"/>
                <a:ext cx="268" cy="0"/>
              </a:xfrm>
              <a:custGeom>
                <a:avLst/>
                <a:gdLst>
                  <a:gd name="T0" fmla="*/ 234 w 268"/>
                  <a:gd name="T1" fmla="*/ 268 w 268"/>
                  <a:gd name="T2" fmla="*/ 268 w 268"/>
                  <a:gd name="T3" fmla="*/ 0 w 268"/>
                  <a:gd name="T4" fmla="*/ 0 w 268"/>
                  <a:gd name="T5" fmla="*/ 0 w 268"/>
                  <a:gd name="T6" fmla="*/ 234 w 268"/>
                  <a:gd name="T7" fmla="*/ 234 w 268"/>
                  <a:gd name="T8" fmla="*/ 0 60000 65536"/>
                  <a:gd name="T9" fmla="*/ 0 60000 65536"/>
                  <a:gd name="T10" fmla="*/ 0 60000 65536"/>
                  <a:gd name="T11" fmla="*/ 0 60000 65536"/>
                  <a:gd name="T12" fmla="*/ 0 60000 65536"/>
                  <a:gd name="T13" fmla="*/ 0 60000 65536"/>
                  <a:gd name="T14" fmla="*/ 0 60000 65536"/>
                  <a:gd name="T15" fmla="*/ 0 60000 65536"/>
                  <a:gd name="T16" fmla="*/ 0 w 268"/>
                  <a:gd name="T17" fmla="*/ 268 w 268"/>
                </a:gdLst>
                <a:ahLst/>
                <a:cxnLst>
                  <a:cxn ang="T8">
                    <a:pos x="T0" y="0"/>
                  </a:cxn>
                  <a:cxn ang="T9">
                    <a:pos x="T1" y="0"/>
                  </a:cxn>
                  <a:cxn ang="T10">
                    <a:pos x="T2" y="0"/>
                  </a:cxn>
                  <a:cxn ang="T11">
                    <a:pos x="T3" y="0"/>
                  </a:cxn>
                  <a:cxn ang="T12">
                    <a:pos x="T4" y="0"/>
                  </a:cxn>
                  <a:cxn ang="T13">
                    <a:pos x="T5" y="0"/>
                  </a:cxn>
                  <a:cxn ang="T14">
                    <a:pos x="T6" y="0"/>
                  </a:cxn>
                  <a:cxn ang="T15">
                    <a:pos x="T7" y="0"/>
                  </a:cxn>
                </a:cxnLst>
                <a:rect l="T16" t="0" r="T17" b="0"/>
                <a:pathLst>
                  <a:path w="268">
                    <a:moveTo>
                      <a:pt x="234" y="0"/>
                    </a:moveTo>
                    <a:lnTo>
                      <a:pt x="268" y="0"/>
                    </a:lnTo>
                    <a:lnTo>
                      <a:pt x="0" y="0"/>
                    </a:lnTo>
                    <a:lnTo>
                      <a:pt x="234" y="0"/>
                    </a:lnTo>
                    <a:close/>
                  </a:path>
                </a:pathLst>
              </a:custGeom>
              <a:solidFill>
                <a:srgbClr val="666666"/>
              </a:solidFill>
              <a:ln w="9525">
                <a:noFill/>
                <a:round/>
                <a:headEnd/>
                <a:tailEnd/>
              </a:ln>
            </p:spPr>
            <p:txBody>
              <a:bodyPr/>
              <a:lstStyle/>
              <a:p>
                <a:endParaRPr lang="en-US">
                  <a:latin typeface="+mj-lt"/>
                </a:endParaRPr>
              </a:p>
            </p:txBody>
          </p:sp>
          <p:sp>
            <p:nvSpPr>
              <p:cNvPr id="9841" name="Rectangle 435"/>
              <p:cNvSpPr>
                <a:spLocks noChangeArrowheads="1"/>
              </p:cNvSpPr>
              <p:nvPr/>
            </p:nvSpPr>
            <p:spPr bwMode="auto">
              <a:xfrm>
                <a:off x="3114" y="3359"/>
                <a:ext cx="34" cy="1"/>
              </a:xfrm>
              <a:prstGeom prst="rect">
                <a:avLst/>
              </a:prstGeom>
              <a:solidFill>
                <a:srgbClr val="7F7F7F"/>
              </a:solidFill>
              <a:ln w="9525">
                <a:noFill/>
                <a:miter lim="800000"/>
                <a:headEnd/>
                <a:tailEnd/>
              </a:ln>
            </p:spPr>
            <p:txBody>
              <a:bodyPr/>
              <a:lstStyle/>
              <a:p>
                <a:endParaRPr lang="en-US">
                  <a:latin typeface="+mj-lt"/>
                </a:endParaRPr>
              </a:p>
            </p:txBody>
          </p:sp>
          <p:sp>
            <p:nvSpPr>
              <p:cNvPr id="9842" name="Freeform 436"/>
              <p:cNvSpPr>
                <a:spLocks/>
              </p:cNvSpPr>
              <p:nvPr/>
            </p:nvSpPr>
            <p:spPr bwMode="auto">
              <a:xfrm>
                <a:off x="2316" y="3359"/>
                <a:ext cx="1112" cy="121"/>
              </a:xfrm>
              <a:custGeom>
                <a:avLst/>
                <a:gdLst>
                  <a:gd name="T0" fmla="*/ 1112 w 1112"/>
                  <a:gd name="T1" fmla="*/ 117 h 121"/>
                  <a:gd name="T2" fmla="*/ 1112 w 1112"/>
                  <a:gd name="T3" fmla="*/ 117 h 121"/>
                  <a:gd name="T4" fmla="*/ 1082 w 1112"/>
                  <a:gd name="T5" fmla="*/ 17 h 121"/>
                  <a:gd name="T6" fmla="*/ 1082 w 1112"/>
                  <a:gd name="T7" fmla="*/ 17 h 121"/>
                  <a:gd name="T8" fmla="*/ 1078 w 1112"/>
                  <a:gd name="T9" fmla="*/ 8 h 121"/>
                  <a:gd name="T10" fmla="*/ 1074 w 1112"/>
                  <a:gd name="T11" fmla="*/ 4 h 121"/>
                  <a:gd name="T12" fmla="*/ 1066 w 1112"/>
                  <a:gd name="T13" fmla="*/ 0 h 121"/>
                  <a:gd name="T14" fmla="*/ 832 w 1112"/>
                  <a:gd name="T15" fmla="*/ 0 h 121"/>
                  <a:gd name="T16" fmla="*/ 832 w 1112"/>
                  <a:gd name="T17" fmla="*/ 0 h 121"/>
                  <a:gd name="T18" fmla="*/ 798 w 1112"/>
                  <a:gd name="T19" fmla="*/ 0 h 121"/>
                  <a:gd name="T20" fmla="*/ 765 w 1112"/>
                  <a:gd name="T21" fmla="*/ 0 h 121"/>
                  <a:gd name="T22" fmla="*/ 347 w 1112"/>
                  <a:gd name="T23" fmla="*/ 0 h 121"/>
                  <a:gd name="T24" fmla="*/ 314 w 1112"/>
                  <a:gd name="T25" fmla="*/ 0 h 121"/>
                  <a:gd name="T26" fmla="*/ 280 w 1112"/>
                  <a:gd name="T27" fmla="*/ 0 h 121"/>
                  <a:gd name="T28" fmla="*/ 280 w 1112"/>
                  <a:gd name="T29" fmla="*/ 0 h 121"/>
                  <a:gd name="T30" fmla="*/ 46 w 1112"/>
                  <a:gd name="T31" fmla="*/ 0 h 121"/>
                  <a:gd name="T32" fmla="*/ 46 w 1112"/>
                  <a:gd name="T33" fmla="*/ 0 h 121"/>
                  <a:gd name="T34" fmla="*/ 42 w 1112"/>
                  <a:gd name="T35" fmla="*/ 4 h 121"/>
                  <a:gd name="T36" fmla="*/ 34 w 1112"/>
                  <a:gd name="T37" fmla="*/ 17 h 121"/>
                  <a:gd name="T38" fmla="*/ 34 w 1112"/>
                  <a:gd name="T39" fmla="*/ 17 h 121"/>
                  <a:gd name="T40" fmla="*/ 0 w 1112"/>
                  <a:gd name="T41" fmla="*/ 117 h 121"/>
                  <a:gd name="T42" fmla="*/ 0 w 1112"/>
                  <a:gd name="T43" fmla="*/ 117 h 121"/>
                  <a:gd name="T44" fmla="*/ 0 w 1112"/>
                  <a:gd name="T45" fmla="*/ 117 h 121"/>
                  <a:gd name="T46" fmla="*/ 0 w 1112"/>
                  <a:gd name="T47" fmla="*/ 117 h 121"/>
                  <a:gd name="T48" fmla="*/ 4 w 1112"/>
                  <a:gd name="T49" fmla="*/ 121 h 121"/>
                  <a:gd name="T50" fmla="*/ 4 w 1112"/>
                  <a:gd name="T51" fmla="*/ 121 h 121"/>
                  <a:gd name="T52" fmla="*/ 13 w 1112"/>
                  <a:gd name="T53" fmla="*/ 121 h 121"/>
                  <a:gd name="T54" fmla="*/ 1099 w 1112"/>
                  <a:gd name="T55" fmla="*/ 121 h 121"/>
                  <a:gd name="T56" fmla="*/ 1099 w 1112"/>
                  <a:gd name="T57" fmla="*/ 121 h 121"/>
                  <a:gd name="T58" fmla="*/ 1107 w 1112"/>
                  <a:gd name="T59" fmla="*/ 121 h 121"/>
                  <a:gd name="T60" fmla="*/ 1107 w 1112"/>
                  <a:gd name="T61" fmla="*/ 121 h 121"/>
                  <a:gd name="T62" fmla="*/ 1112 w 1112"/>
                  <a:gd name="T63" fmla="*/ 117 h 121"/>
                  <a:gd name="T64" fmla="*/ 1112 w 1112"/>
                  <a:gd name="T65" fmla="*/ 117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2"/>
                  <a:gd name="T100" fmla="*/ 0 h 121"/>
                  <a:gd name="T101" fmla="*/ 1112 w 1112"/>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2" h="121">
                    <a:moveTo>
                      <a:pt x="1112" y="117"/>
                    </a:moveTo>
                    <a:lnTo>
                      <a:pt x="1112" y="117"/>
                    </a:lnTo>
                    <a:lnTo>
                      <a:pt x="1082" y="17"/>
                    </a:lnTo>
                    <a:lnTo>
                      <a:pt x="1078" y="8"/>
                    </a:lnTo>
                    <a:lnTo>
                      <a:pt x="1074" y="4"/>
                    </a:lnTo>
                    <a:lnTo>
                      <a:pt x="1066" y="0"/>
                    </a:lnTo>
                    <a:lnTo>
                      <a:pt x="832" y="0"/>
                    </a:lnTo>
                    <a:lnTo>
                      <a:pt x="798" y="0"/>
                    </a:lnTo>
                    <a:lnTo>
                      <a:pt x="765" y="0"/>
                    </a:lnTo>
                    <a:lnTo>
                      <a:pt x="347" y="0"/>
                    </a:lnTo>
                    <a:lnTo>
                      <a:pt x="314" y="0"/>
                    </a:lnTo>
                    <a:lnTo>
                      <a:pt x="280" y="0"/>
                    </a:lnTo>
                    <a:lnTo>
                      <a:pt x="46" y="0"/>
                    </a:lnTo>
                    <a:lnTo>
                      <a:pt x="42" y="4"/>
                    </a:lnTo>
                    <a:lnTo>
                      <a:pt x="34" y="17"/>
                    </a:lnTo>
                    <a:lnTo>
                      <a:pt x="0" y="117"/>
                    </a:lnTo>
                    <a:lnTo>
                      <a:pt x="4" y="121"/>
                    </a:lnTo>
                    <a:lnTo>
                      <a:pt x="13" y="121"/>
                    </a:lnTo>
                    <a:lnTo>
                      <a:pt x="1099" y="121"/>
                    </a:lnTo>
                    <a:lnTo>
                      <a:pt x="1107" y="121"/>
                    </a:lnTo>
                    <a:lnTo>
                      <a:pt x="1112" y="117"/>
                    </a:lnTo>
                    <a:close/>
                  </a:path>
                </a:pathLst>
              </a:custGeom>
              <a:solidFill>
                <a:srgbClr val="7F7F7F"/>
              </a:solidFill>
              <a:ln w="9525">
                <a:noFill/>
                <a:round/>
                <a:headEnd/>
                <a:tailEnd/>
              </a:ln>
            </p:spPr>
            <p:txBody>
              <a:bodyPr/>
              <a:lstStyle/>
              <a:p>
                <a:endParaRPr lang="en-US">
                  <a:latin typeface="+mj-lt"/>
                </a:endParaRPr>
              </a:p>
            </p:txBody>
          </p:sp>
          <p:sp>
            <p:nvSpPr>
              <p:cNvPr id="9843" name="Freeform 437"/>
              <p:cNvSpPr>
                <a:spLocks noEditPoints="1"/>
              </p:cNvSpPr>
              <p:nvPr/>
            </p:nvSpPr>
            <p:spPr bwMode="auto">
              <a:xfrm>
                <a:off x="1807" y="1375"/>
                <a:ext cx="2134" cy="2134"/>
              </a:xfrm>
              <a:custGeom>
                <a:avLst/>
                <a:gdLst>
                  <a:gd name="T0" fmla="*/ 2105 w 2134"/>
                  <a:gd name="T1" fmla="*/ 1495 h 2134"/>
                  <a:gd name="T2" fmla="*/ 2093 w 2134"/>
                  <a:gd name="T3" fmla="*/ 1504 h 2134"/>
                  <a:gd name="T4" fmla="*/ 1249 w 2134"/>
                  <a:gd name="T5" fmla="*/ 1504 h 2134"/>
                  <a:gd name="T6" fmla="*/ 37 w 2134"/>
                  <a:gd name="T7" fmla="*/ 1504 h 2134"/>
                  <a:gd name="T8" fmla="*/ 29 w 2134"/>
                  <a:gd name="T9" fmla="*/ 1504 h 2134"/>
                  <a:gd name="T10" fmla="*/ 29 w 2134"/>
                  <a:gd name="T11" fmla="*/ 41 h 2134"/>
                  <a:gd name="T12" fmla="*/ 29 w 2134"/>
                  <a:gd name="T13" fmla="*/ 33 h 2134"/>
                  <a:gd name="T14" fmla="*/ 2093 w 2134"/>
                  <a:gd name="T15" fmla="*/ 29 h 2134"/>
                  <a:gd name="T16" fmla="*/ 2101 w 2134"/>
                  <a:gd name="T17" fmla="*/ 33 h 2134"/>
                  <a:gd name="T18" fmla="*/ 2105 w 2134"/>
                  <a:gd name="T19" fmla="*/ 1495 h 2134"/>
                  <a:gd name="T20" fmla="*/ 1274 w 2134"/>
                  <a:gd name="T21" fmla="*/ 1955 h 2134"/>
                  <a:gd name="T22" fmla="*/ 856 w 2134"/>
                  <a:gd name="T23" fmla="*/ 1955 h 2134"/>
                  <a:gd name="T24" fmla="*/ 894 w 2134"/>
                  <a:gd name="T25" fmla="*/ 1533 h 2134"/>
                  <a:gd name="T26" fmla="*/ 1236 w 2134"/>
                  <a:gd name="T27" fmla="*/ 1533 h 2134"/>
                  <a:gd name="T28" fmla="*/ 1274 w 2134"/>
                  <a:gd name="T29" fmla="*/ 1955 h 2134"/>
                  <a:gd name="T30" fmla="*/ 1608 w 2134"/>
                  <a:gd name="T31" fmla="*/ 1984 h 2134"/>
                  <a:gd name="T32" fmla="*/ 1621 w 2134"/>
                  <a:gd name="T33" fmla="*/ 2001 h 2134"/>
                  <a:gd name="T34" fmla="*/ 1654 w 2134"/>
                  <a:gd name="T35" fmla="*/ 2101 h 2134"/>
                  <a:gd name="T36" fmla="*/ 1650 w 2134"/>
                  <a:gd name="T37" fmla="*/ 2105 h 2134"/>
                  <a:gd name="T38" fmla="*/ 1641 w 2134"/>
                  <a:gd name="T39" fmla="*/ 2105 h 2134"/>
                  <a:gd name="T40" fmla="*/ 488 w 2134"/>
                  <a:gd name="T41" fmla="*/ 2105 h 2134"/>
                  <a:gd name="T42" fmla="*/ 480 w 2134"/>
                  <a:gd name="T43" fmla="*/ 2105 h 2134"/>
                  <a:gd name="T44" fmla="*/ 476 w 2134"/>
                  <a:gd name="T45" fmla="*/ 2101 h 2134"/>
                  <a:gd name="T46" fmla="*/ 476 w 2134"/>
                  <a:gd name="T47" fmla="*/ 2101 h 2134"/>
                  <a:gd name="T48" fmla="*/ 509 w 2134"/>
                  <a:gd name="T49" fmla="*/ 2001 h 2134"/>
                  <a:gd name="T50" fmla="*/ 522 w 2134"/>
                  <a:gd name="T51" fmla="*/ 1984 h 2134"/>
                  <a:gd name="T52" fmla="*/ 823 w 2134"/>
                  <a:gd name="T53" fmla="*/ 1984 h 2134"/>
                  <a:gd name="T54" fmla="*/ 1307 w 2134"/>
                  <a:gd name="T55" fmla="*/ 1984 h 2134"/>
                  <a:gd name="T56" fmla="*/ 2093 w 2134"/>
                  <a:gd name="T57" fmla="*/ 0 h 2134"/>
                  <a:gd name="T58" fmla="*/ 37 w 2134"/>
                  <a:gd name="T59" fmla="*/ 0 h 2134"/>
                  <a:gd name="T60" fmla="*/ 8 w 2134"/>
                  <a:gd name="T61" fmla="*/ 12 h 2134"/>
                  <a:gd name="T62" fmla="*/ 0 w 2134"/>
                  <a:gd name="T63" fmla="*/ 41 h 2134"/>
                  <a:gd name="T64" fmla="*/ 0 w 2134"/>
                  <a:gd name="T65" fmla="*/ 1495 h 2134"/>
                  <a:gd name="T66" fmla="*/ 8 w 2134"/>
                  <a:gd name="T67" fmla="*/ 1524 h 2134"/>
                  <a:gd name="T68" fmla="*/ 37 w 2134"/>
                  <a:gd name="T69" fmla="*/ 1533 h 2134"/>
                  <a:gd name="T70" fmla="*/ 827 w 2134"/>
                  <a:gd name="T71" fmla="*/ 1959 h 2134"/>
                  <a:gd name="T72" fmla="*/ 522 w 2134"/>
                  <a:gd name="T73" fmla="*/ 1955 h 2134"/>
                  <a:gd name="T74" fmla="*/ 497 w 2134"/>
                  <a:gd name="T75" fmla="*/ 1967 h 2134"/>
                  <a:gd name="T76" fmla="*/ 484 w 2134"/>
                  <a:gd name="T77" fmla="*/ 1992 h 2134"/>
                  <a:gd name="T78" fmla="*/ 451 w 2134"/>
                  <a:gd name="T79" fmla="*/ 2093 h 2134"/>
                  <a:gd name="T80" fmla="*/ 451 w 2134"/>
                  <a:gd name="T81" fmla="*/ 2097 h 2134"/>
                  <a:gd name="T82" fmla="*/ 451 w 2134"/>
                  <a:gd name="T83" fmla="*/ 2114 h 2134"/>
                  <a:gd name="T84" fmla="*/ 455 w 2134"/>
                  <a:gd name="T85" fmla="*/ 2122 h 2134"/>
                  <a:gd name="T86" fmla="*/ 488 w 2134"/>
                  <a:gd name="T87" fmla="*/ 2134 h 2134"/>
                  <a:gd name="T88" fmla="*/ 1641 w 2134"/>
                  <a:gd name="T89" fmla="*/ 2134 h 2134"/>
                  <a:gd name="T90" fmla="*/ 1671 w 2134"/>
                  <a:gd name="T91" fmla="*/ 2122 h 2134"/>
                  <a:gd name="T92" fmla="*/ 1679 w 2134"/>
                  <a:gd name="T93" fmla="*/ 2109 h 2134"/>
                  <a:gd name="T94" fmla="*/ 1679 w 2134"/>
                  <a:gd name="T95" fmla="*/ 2097 h 2134"/>
                  <a:gd name="T96" fmla="*/ 1646 w 2134"/>
                  <a:gd name="T97" fmla="*/ 1992 h 2134"/>
                  <a:gd name="T98" fmla="*/ 1646 w 2134"/>
                  <a:gd name="T99" fmla="*/ 1980 h 2134"/>
                  <a:gd name="T100" fmla="*/ 1629 w 2134"/>
                  <a:gd name="T101" fmla="*/ 1963 h 2134"/>
                  <a:gd name="T102" fmla="*/ 1303 w 2134"/>
                  <a:gd name="T103" fmla="*/ 1959 h 2134"/>
                  <a:gd name="T104" fmla="*/ 2093 w 2134"/>
                  <a:gd name="T105" fmla="*/ 1533 h 2134"/>
                  <a:gd name="T106" fmla="*/ 2109 w 2134"/>
                  <a:gd name="T107" fmla="*/ 1533 h 2134"/>
                  <a:gd name="T108" fmla="*/ 2130 w 2134"/>
                  <a:gd name="T109" fmla="*/ 1512 h 2134"/>
                  <a:gd name="T110" fmla="*/ 2134 w 2134"/>
                  <a:gd name="T111" fmla="*/ 41 h 2134"/>
                  <a:gd name="T112" fmla="*/ 2130 w 2134"/>
                  <a:gd name="T113" fmla="*/ 25 h 2134"/>
                  <a:gd name="T114" fmla="*/ 2109 w 2134"/>
                  <a:gd name="T115" fmla="*/ 4 h 2134"/>
                  <a:gd name="T116" fmla="*/ 2093 w 2134"/>
                  <a:gd name="T117" fmla="*/ 0 h 21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34"/>
                  <a:gd name="T178" fmla="*/ 0 h 2134"/>
                  <a:gd name="T179" fmla="*/ 2134 w 2134"/>
                  <a:gd name="T180" fmla="*/ 2134 h 21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34" h="2134">
                    <a:moveTo>
                      <a:pt x="2105" y="1495"/>
                    </a:moveTo>
                    <a:lnTo>
                      <a:pt x="2105" y="1495"/>
                    </a:lnTo>
                    <a:lnTo>
                      <a:pt x="2101" y="1504"/>
                    </a:lnTo>
                    <a:lnTo>
                      <a:pt x="2093" y="1504"/>
                    </a:lnTo>
                    <a:lnTo>
                      <a:pt x="1261" y="1504"/>
                    </a:lnTo>
                    <a:lnTo>
                      <a:pt x="1249" y="1504"/>
                    </a:lnTo>
                    <a:lnTo>
                      <a:pt x="869" y="1504"/>
                    </a:lnTo>
                    <a:lnTo>
                      <a:pt x="37" y="1504"/>
                    </a:lnTo>
                    <a:lnTo>
                      <a:pt x="29" y="1504"/>
                    </a:lnTo>
                    <a:lnTo>
                      <a:pt x="29" y="1495"/>
                    </a:lnTo>
                    <a:lnTo>
                      <a:pt x="29" y="41"/>
                    </a:lnTo>
                    <a:lnTo>
                      <a:pt x="29" y="33"/>
                    </a:lnTo>
                    <a:lnTo>
                      <a:pt x="37" y="29"/>
                    </a:lnTo>
                    <a:lnTo>
                      <a:pt x="2093" y="29"/>
                    </a:lnTo>
                    <a:lnTo>
                      <a:pt x="2101" y="33"/>
                    </a:lnTo>
                    <a:lnTo>
                      <a:pt x="2105" y="41"/>
                    </a:lnTo>
                    <a:lnTo>
                      <a:pt x="2105" y="1495"/>
                    </a:lnTo>
                    <a:close/>
                    <a:moveTo>
                      <a:pt x="1274" y="1955"/>
                    </a:moveTo>
                    <a:lnTo>
                      <a:pt x="1274" y="1955"/>
                    </a:lnTo>
                    <a:lnTo>
                      <a:pt x="856" y="1955"/>
                    </a:lnTo>
                    <a:lnTo>
                      <a:pt x="894" y="1533"/>
                    </a:lnTo>
                    <a:lnTo>
                      <a:pt x="1236" y="1533"/>
                    </a:lnTo>
                    <a:lnTo>
                      <a:pt x="1274" y="1955"/>
                    </a:lnTo>
                    <a:close/>
                    <a:moveTo>
                      <a:pt x="1608" y="1984"/>
                    </a:moveTo>
                    <a:lnTo>
                      <a:pt x="1608" y="1984"/>
                    </a:lnTo>
                    <a:lnTo>
                      <a:pt x="1616" y="1988"/>
                    </a:lnTo>
                    <a:lnTo>
                      <a:pt x="1621" y="2001"/>
                    </a:lnTo>
                    <a:lnTo>
                      <a:pt x="1654" y="2101"/>
                    </a:lnTo>
                    <a:lnTo>
                      <a:pt x="1650" y="2105"/>
                    </a:lnTo>
                    <a:lnTo>
                      <a:pt x="1641" y="2105"/>
                    </a:lnTo>
                    <a:lnTo>
                      <a:pt x="488" y="2105"/>
                    </a:lnTo>
                    <a:lnTo>
                      <a:pt x="480" y="2105"/>
                    </a:lnTo>
                    <a:lnTo>
                      <a:pt x="476" y="2101"/>
                    </a:lnTo>
                    <a:lnTo>
                      <a:pt x="509" y="2001"/>
                    </a:lnTo>
                    <a:lnTo>
                      <a:pt x="518" y="1988"/>
                    </a:lnTo>
                    <a:lnTo>
                      <a:pt x="522" y="1984"/>
                    </a:lnTo>
                    <a:lnTo>
                      <a:pt x="823" y="1984"/>
                    </a:lnTo>
                    <a:lnTo>
                      <a:pt x="1307" y="1984"/>
                    </a:lnTo>
                    <a:lnTo>
                      <a:pt x="1608" y="1984"/>
                    </a:lnTo>
                    <a:close/>
                    <a:moveTo>
                      <a:pt x="2093" y="0"/>
                    </a:moveTo>
                    <a:lnTo>
                      <a:pt x="37" y="0"/>
                    </a:lnTo>
                    <a:lnTo>
                      <a:pt x="20" y="4"/>
                    </a:lnTo>
                    <a:lnTo>
                      <a:pt x="8" y="12"/>
                    </a:lnTo>
                    <a:lnTo>
                      <a:pt x="0" y="25"/>
                    </a:lnTo>
                    <a:lnTo>
                      <a:pt x="0" y="41"/>
                    </a:lnTo>
                    <a:lnTo>
                      <a:pt x="0" y="1495"/>
                    </a:lnTo>
                    <a:lnTo>
                      <a:pt x="0" y="1512"/>
                    </a:lnTo>
                    <a:lnTo>
                      <a:pt x="8" y="1524"/>
                    </a:lnTo>
                    <a:lnTo>
                      <a:pt x="20" y="1533"/>
                    </a:lnTo>
                    <a:lnTo>
                      <a:pt x="37" y="1533"/>
                    </a:lnTo>
                    <a:lnTo>
                      <a:pt x="864" y="1533"/>
                    </a:lnTo>
                    <a:lnTo>
                      <a:pt x="827" y="1959"/>
                    </a:lnTo>
                    <a:lnTo>
                      <a:pt x="522" y="1955"/>
                    </a:lnTo>
                    <a:lnTo>
                      <a:pt x="509" y="1959"/>
                    </a:lnTo>
                    <a:lnTo>
                      <a:pt x="497" y="1967"/>
                    </a:lnTo>
                    <a:lnTo>
                      <a:pt x="488" y="1976"/>
                    </a:lnTo>
                    <a:lnTo>
                      <a:pt x="484" y="1992"/>
                    </a:lnTo>
                    <a:lnTo>
                      <a:pt x="451" y="2093"/>
                    </a:lnTo>
                    <a:lnTo>
                      <a:pt x="451" y="2097"/>
                    </a:lnTo>
                    <a:lnTo>
                      <a:pt x="451" y="2114"/>
                    </a:lnTo>
                    <a:lnTo>
                      <a:pt x="455" y="2122"/>
                    </a:lnTo>
                    <a:lnTo>
                      <a:pt x="467" y="2134"/>
                    </a:lnTo>
                    <a:lnTo>
                      <a:pt x="488" y="2134"/>
                    </a:lnTo>
                    <a:lnTo>
                      <a:pt x="1641" y="2134"/>
                    </a:lnTo>
                    <a:lnTo>
                      <a:pt x="1658" y="2134"/>
                    </a:lnTo>
                    <a:lnTo>
                      <a:pt x="1671" y="2122"/>
                    </a:lnTo>
                    <a:lnTo>
                      <a:pt x="1679" y="2109"/>
                    </a:lnTo>
                    <a:lnTo>
                      <a:pt x="1679" y="2097"/>
                    </a:lnTo>
                    <a:lnTo>
                      <a:pt x="1679" y="2093"/>
                    </a:lnTo>
                    <a:lnTo>
                      <a:pt x="1646" y="1992"/>
                    </a:lnTo>
                    <a:lnTo>
                      <a:pt x="1646" y="1980"/>
                    </a:lnTo>
                    <a:lnTo>
                      <a:pt x="1637" y="1972"/>
                    </a:lnTo>
                    <a:lnTo>
                      <a:pt x="1629" y="1963"/>
                    </a:lnTo>
                    <a:lnTo>
                      <a:pt x="1612" y="1959"/>
                    </a:lnTo>
                    <a:lnTo>
                      <a:pt x="1303" y="1959"/>
                    </a:lnTo>
                    <a:lnTo>
                      <a:pt x="1265" y="1533"/>
                    </a:lnTo>
                    <a:lnTo>
                      <a:pt x="2093" y="1533"/>
                    </a:lnTo>
                    <a:lnTo>
                      <a:pt x="2109" y="1533"/>
                    </a:lnTo>
                    <a:lnTo>
                      <a:pt x="2122" y="1524"/>
                    </a:lnTo>
                    <a:lnTo>
                      <a:pt x="2130" y="1512"/>
                    </a:lnTo>
                    <a:lnTo>
                      <a:pt x="2134" y="1495"/>
                    </a:lnTo>
                    <a:lnTo>
                      <a:pt x="2134" y="41"/>
                    </a:lnTo>
                    <a:lnTo>
                      <a:pt x="2130" y="25"/>
                    </a:lnTo>
                    <a:lnTo>
                      <a:pt x="2122" y="12"/>
                    </a:lnTo>
                    <a:lnTo>
                      <a:pt x="2109" y="4"/>
                    </a:lnTo>
                    <a:lnTo>
                      <a:pt x="2093" y="0"/>
                    </a:lnTo>
                    <a:close/>
                  </a:path>
                </a:pathLst>
              </a:custGeom>
              <a:solidFill>
                <a:srgbClr val="000000"/>
              </a:solidFill>
              <a:ln w="9525">
                <a:noFill/>
                <a:round/>
                <a:headEnd/>
                <a:tailEnd/>
              </a:ln>
            </p:spPr>
            <p:txBody>
              <a:bodyPr/>
              <a:lstStyle/>
              <a:p>
                <a:endParaRPr lang="en-US">
                  <a:latin typeface="+mj-lt"/>
                </a:endParaRPr>
              </a:p>
            </p:txBody>
          </p:sp>
          <p:sp>
            <p:nvSpPr>
              <p:cNvPr id="9844" name="Freeform 438"/>
              <p:cNvSpPr>
                <a:spLocks/>
              </p:cNvSpPr>
              <p:nvPr/>
            </p:nvSpPr>
            <p:spPr bwMode="auto">
              <a:xfrm>
                <a:off x="3202" y="2782"/>
                <a:ext cx="673" cy="72"/>
              </a:xfrm>
              <a:custGeom>
                <a:avLst/>
                <a:gdLst>
                  <a:gd name="T0" fmla="*/ 17 w 673"/>
                  <a:gd name="T1" fmla="*/ 0 h 72"/>
                  <a:gd name="T2" fmla="*/ 17 w 673"/>
                  <a:gd name="T3" fmla="*/ 0 h 72"/>
                  <a:gd name="T4" fmla="*/ 12 w 673"/>
                  <a:gd name="T5" fmla="*/ 0 h 72"/>
                  <a:gd name="T6" fmla="*/ 8 w 673"/>
                  <a:gd name="T7" fmla="*/ 5 h 72"/>
                  <a:gd name="T8" fmla="*/ 4 w 673"/>
                  <a:gd name="T9" fmla="*/ 9 h 72"/>
                  <a:gd name="T10" fmla="*/ 0 w 673"/>
                  <a:gd name="T11" fmla="*/ 17 h 72"/>
                  <a:gd name="T12" fmla="*/ 0 w 673"/>
                  <a:gd name="T13" fmla="*/ 55 h 72"/>
                  <a:gd name="T14" fmla="*/ 0 w 673"/>
                  <a:gd name="T15" fmla="*/ 55 h 72"/>
                  <a:gd name="T16" fmla="*/ 4 w 673"/>
                  <a:gd name="T17" fmla="*/ 63 h 72"/>
                  <a:gd name="T18" fmla="*/ 8 w 673"/>
                  <a:gd name="T19" fmla="*/ 67 h 72"/>
                  <a:gd name="T20" fmla="*/ 12 w 673"/>
                  <a:gd name="T21" fmla="*/ 72 h 72"/>
                  <a:gd name="T22" fmla="*/ 17 w 673"/>
                  <a:gd name="T23" fmla="*/ 72 h 72"/>
                  <a:gd name="T24" fmla="*/ 656 w 673"/>
                  <a:gd name="T25" fmla="*/ 72 h 72"/>
                  <a:gd name="T26" fmla="*/ 656 w 673"/>
                  <a:gd name="T27" fmla="*/ 72 h 72"/>
                  <a:gd name="T28" fmla="*/ 664 w 673"/>
                  <a:gd name="T29" fmla="*/ 72 h 72"/>
                  <a:gd name="T30" fmla="*/ 668 w 673"/>
                  <a:gd name="T31" fmla="*/ 67 h 72"/>
                  <a:gd name="T32" fmla="*/ 673 w 673"/>
                  <a:gd name="T33" fmla="*/ 63 h 72"/>
                  <a:gd name="T34" fmla="*/ 673 w 673"/>
                  <a:gd name="T35" fmla="*/ 55 h 72"/>
                  <a:gd name="T36" fmla="*/ 673 w 673"/>
                  <a:gd name="T37" fmla="*/ 17 h 72"/>
                  <a:gd name="T38" fmla="*/ 673 w 673"/>
                  <a:gd name="T39" fmla="*/ 17 h 72"/>
                  <a:gd name="T40" fmla="*/ 673 w 673"/>
                  <a:gd name="T41" fmla="*/ 9 h 72"/>
                  <a:gd name="T42" fmla="*/ 668 w 673"/>
                  <a:gd name="T43" fmla="*/ 5 h 72"/>
                  <a:gd name="T44" fmla="*/ 664 w 673"/>
                  <a:gd name="T45" fmla="*/ 0 h 72"/>
                  <a:gd name="T46" fmla="*/ 656 w 673"/>
                  <a:gd name="T47" fmla="*/ 0 h 72"/>
                  <a:gd name="T48" fmla="*/ 17 w 673"/>
                  <a:gd name="T49" fmla="*/ 0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73"/>
                  <a:gd name="T76" fmla="*/ 0 h 72"/>
                  <a:gd name="T77" fmla="*/ 673 w 673"/>
                  <a:gd name="T78" fmla="*/ 72 h 7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73" h="72">
                    <a:moveTo>
                      <a:pt x="17" y="0"/>
                    </a:moveTo>
                    <a:lnTo>
                      <a:pt x="17" y="0"/>
                    </a:lnTo>
                    <a:lnTo>
                      <a:pt x="12" y="0"/>
                    </a:lnTo>
                    <a:lnTo>
                      <a:pt x="8" y="5"/>
                    </a:lnTo>
                    <a:lnTo>
                      <a:pt x="4" y="9"/>
                    </a:lnTo>
                    <a:lnTo>
                      <a:pt x="0" y="17"/>
                    </a:lnTo>
                    <a:lnTo>
                      <a:pt x="0" y="55"/>
                    </a:lnTo>
                    <a:lnTo>
                      <a:pt x="4" y="63"/>
                    </a:lnTo>
                    <a:lnTo>
                      <a:pt x="8" y="67"/>
                    </a:lnTo>
                    <a:lnTo>
                      <a:pt x="12" y="72"/>
                    </a:lnTo>
                    <a:lnTo>
                      <a:pt x="17" y="72"/>
                    </a:lnTo>
                    <a:lnTo>
                      <a:pt x="656" y="72"/>
                    </a:lnTo>
                    <a:lnTo>
                      <a:pt x="664" y="72"/>
                    </a:lnTo>
                    <a:lnTo>
                      <a:pt x="668" y="67"/>
                    </a:lnTo>
                    <a:lnTo>
                      <a:pt x="673" y="63"/>
                    </a:lnTo>
                    <a:lnTo>
                      <a:pt x="673" y="55"/>
                    </a:lnTo>
                    <a:lnTo>
                      <a:pt x="673" y="17"/>
                    </a:lnTo>
                    <a:lnTo>
                      <a:pt x="673" y="9"/>
                    </a:lnTo>
                    <a:lnTo>
                      <a:pt x="668" y="5"/>
                    </a:lnTo>
                    <a:lnTo>
                      <a:pt x="664" y="0"/>
                    </a:lnTo>
                    <a:lnTo>
                      <a:pt x="656" y="0"/>
                    </a:lnTo>
                    <a:lnTo>
                      <a:pt x="17" y="0"/>
                    </a:lnTo>
                    <a:close/>
                  </a:path>
                </a:pathLst>
              </a:custGeom>
              <a:solidFill>
                <a:srgbClr val="999999"/>
              </a:solidFill>
              <a:ln w="9525">
                <a:noFill/>
                <a:round/>
                <a:headEnd/>
                <a:tailEnd/>
              </a:ln>
            </p:spPr>
            <p:txBody>
              <a:bodyPr/>
              <a:lstStyle/>
              <a:p>
                <a:endParaRPr lang="en-US">
                  <a:latin typeface="+mj-lt"/>
                </a:endParaRPr>
              </a:p>
            </p:txBody>
          </p:sp>
          <p:sp>
            <p:nvSpPr>
              <p:cNvPr id="9845" name="Freeform 439"/>
              <p:cNvSpPr>
                <a:spLocks noEditPoints="1"/>
              </p:cNvSpPr>
              <p:nvPr/>
            </p:nvSpPr>
            <p:spPr bwMode="auto">
              <a:xfrm>
                <a:off x="3210" y="2791"/>
                <a:ext cx="656" cy="54"/>
              </a:xfrm>
              <a:custGeom>
                <a:avLst/>
                <a:gdLst>
                  <a:gd name="T0" fmla="*/ 640 w 656"/>
                  <a:gd name="T1" fmla="*/ 37 h 54"/>
                  <a:gd name="T2" fmla="*/ 527 w 656"/>
                  <a:gd name="T3" fmla="*/ 37 h 54"/>
                  <a:gd name="T4" fmla="*/ 527 w 656"/>
                  <a:gd name="T5" fmla="*/ 17 h 54"/>
                  <a:gd name="T6" fmla="*/ 640 w 656"/>
                  <a:gd name="T7" fmla="*/ 17 h 54"/>
                  <a:gd name="T8" fmla="*/ 640 w 656"/>
                  <a:gd name="T9" fmla="*/ 37 h 54"/>
                  <a:gd name="T10" fmla="*/ 510 w 656"/>
                  <a:gd name="T11" fmla="*/ 37 h 54"/>
                  <a:gd name="T12" fmla="*/ 401 w 656"/>
                  <a:gd name="T13" fmla="*/ 37 h 54"/>
                  <a:gd name="T14" fmla="*/ 401 w 656"/>
                  <a:gd name="T15" fmla="*/ 17 h 54"/>
                  <a:gd name="T16" fmla="*/ 510 w 656"/>
                  <a:gd name="T17" fmla="*/ 17 h 54"/>
                  <a:gd name="T18" fmla="*/ 510 w 656"/>
                  <a:gd name="T19" fmla="*/ 37 h 54"/>
                  <a:gd name="T20" fmla="*/ 385 w 656"/>
                  <a:gd name="T21" fmla="*/ 37 h 54"/>
                  <a:gd name="T22" fmla="*/ 272 w 656"/>
                  <a:gd name="T23" fmla="*/ 37 h 54"/>
                  <a:gd name="T24" fmla="*/ 272 w 656"/>
                  <a:gd name="T25" fmla="*/ 17 h 54"/>
                  <a:gd name="T26" fmla="*/ 385 w 656"/>
                  <a:gd name="T27" fmla="*/ 17 h 54"/>
                  <a:gd name="T28" fmla="*/ 385 w 656"/>
                  <a:gd name="T29" fmla="*/ 37 h 54"/>
                  <a:gd name="T30" fmla="*/ 255 w 656"/>
                  <a:gd name="T31" fmla="*/ 37 h 54"/>
                  <a:gd name="T32" fmla="*/ 147 w 656"/>
                  <a:gd name="T33" fmla="*/ 37 h 54"/>
                  <a:gd name="T34" fmla="*/ 147 w 656"/>
                  <a:gd name="T35" fmla="*/ 17 h 54"/>
                  <a:gd name="T36" fmla="*/ 255 w 656"/>
                  <a:gd name="T37" fmla="*/ 17 h 54"/>
                  <a:gd name="T38" fmla="*/ 255 w 656"/>
                  <a:gd name="T39" fmla="*/ 37 h 54"/>
                  <a:gd name="T40" fmla="*/ 130 w 656"/>
                  <a:gd name="T41" fmla="*/ 37 h 54"/>
                  <a:gd name="T42" fmla="*/ 17 w 656"/>
                  <a:gd name="T43" fmla="*/ 37 h 54"/>
                  <a:gd name="T44" fmla="*/ 17 w 656"/>
                  <a:gd name="T45" fmla="*/ 17 h 54"/>
                  <a:gd name="T46" fmla="*/ 130 w 656"/>
                  <a:gd name="T47" fmla="*/ 17 h 54"/>
                  <a:gd name="T48" fmla="*/ 130 w 656"/>
                  <a:gd name="T49" fmla="*/ 37 h 54"/>
                  <a:gd name="T50" fmla="*/ 648 w 656"/>
                  <a:gd name="T51" fmla="*/ 0 h 54"/>
                  <a:gd name="T52" fmla="*/ 9 w 656"/>
                  <a:gd name="T53" fmla="*/ 0 h 54"/>
                  <a:gd name="T54" fmla="*/ 9 w 656"/>
                  <a:gd name="T55" fmla="*/ 0 h 54"/>
                  <a:gd name="T56" fmla="*/ 4 w 656"/>
                  <a:gd name="T57" fmla="*/ 0 h 54"/>
                  <a:gd name="T58" fmla="*/ 0 w 656"/>
                  <a:gd name="T59" fmla="*/ 8 h 54"/>
                  <a:gd name="T60" fmla="*/ 0 w 656"/>
                  <a:gd name="T61" fmla="*/ 46 h 54"/>
                  <a:gd name="T62" fmla="*/ 0 w 656"/>
                  <a:gd name="T63" fmla="*/ 46 h 54"/>
                  <a:gd name="T64" fmla="*/ 4 w 656"/>
                  <a:gd name="T65" fmla="*/ 54 h 54"/>
                  <a:gd name="T66" fmla="*/ 9 w 656"/>
                  <a:gd name="T67" fmla="*/ 54 h 54"/>
                  <a:gd name="T68" fmla="*/ 648 w 656"/>
                  <a:gd name="T69" fmla="*/ 54 h 54"/>
                  <a:gd name="T70" fmla="*/ 648 w 656"/>
                  <a:gd name="T71" fmla="*/ 54 h 54"/>
                  <a:gd name="T72" fmla="*/ 652 w 656"/>
                  <a:gd name="T73" fmla="*/ 54 h 54"/>
                  <a:gd name="T74" fmla="*/ 656 w 656"/>
                  <a:gd name="T75" fmla="*/ 46 h 54"/>
                  <a:gd name="T76" fmla="*/ 656 w 656"/>
                  <a:gd name="T77" fmla="*/ 8 h 54"/>
                  <a:gd name="T78" fmla="*/ 656 w 656"/>
                  <a:gd name="T79" fmla="*/ 8 h 54"/>
                  <a:gd name="T80" fmla="*/ 652 w 656"/>
                  <a:gd name="T81" fmla="*/ 0 h 54"/>
                  <a:gd name="T82" fmla="*/ 648 w 656"/>
                  <a:gd name="T83" fmla="*/ 0 h 54"/>
                  <a:gd name="T84" fmla="*/ 648 w 656"/>
                  <a:gd name="T85" fmla="*/ 0 h 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6"/>
                  <a:gd name="T130" fmla="*/ 0 h 54"/>
                  <a:gd name="T131" fmla="*/ 656 w 656"/>
                  <a:gd name="T132" fmla="*/ 54 h 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6" h="54">
                    <a:moveTo>
                      <a:pt x="640" y="37"/>
                    </a:moveTo>
                    <a:lnTo>
                      <a:pt x="527" y="37"/>
                    </a:lnTo>
                    <a:lnTo>
                      <a:pt x="527" y="17"/>
                    </a:lnTo>
                    <a:lnTo>
                      <a:pt x="640" y="17"/>
                    </a:lnTo>
                    <a:lnTo>
                      <a:pt x="640" y="37"/>
                    </a:lnTo>
                    <a:close/>
                    <a:moveTo>
                      <a:pt x="510" y="37"/>
                    </a:moveTo>
                    <a:lnTo>
                      <a:pt x="401" y="37"/>
                    </a:lnTo>
                    <a:lnTo>
                      <a:pt x="401" y="17"/>
                    </a:lnTo>
                    <a:lnTo>
                      <a:pt x="510" y="17"/>
                    </a:lnTo>
                    <a:lnTo>
                      <a:pt x="510" y="37"/>
                    </a:lnTo>
                    <a:close/>
                    <a:moveTo>
                      <a:pt x="385" y="37"/>
                    </a:moveTo>
                    <a:lnTo>
                      <a:pt x="272" y="37"/>
                    </a:lnTo>
                    <a:lnTo>
                      <a:pt x="272" y="17"/>
                    </a:lnTo>
                    <a:lnTo>
                      <a:pt x="385" y="17"/>
                    </a:lnTo>
                    <a:lnTo>
                      <a:pt x="385" y="37"/>
                    </a:lnTo>
                    <a:close/>
                    <a:moveTo>
                      <a:pt x="255" y="37"/>
                    </a:moveTo>
                    <a:lnTo>
                      <a:pt x="147" y="37"/>
                    </a:lnTo>
                    <a:lnTo>
                      <a:pt x="147" y="17"/>
                    </a:lnTo>
                    <a:lnTo>
                      <a:pt x="255" y="17"/>
                    </a:lnTo>
                    <a:lnTo>
                      <a:pt x="255" y="37"/>
                    </a:lnTo>
                    <a:close/>
                    <a:moveTo>
                      <a:pt x="130" y="37"/>
                    </a:moveTo>
                    <a:lnTo>
                      <a:pt x="17" y="37"/>
                    </a:lnTo>
                    <a:lnTo>
                      <a:pt x="17" y="17"/>
                    </a:lnTo>
                    <a:lnTo>
                      <a:pt x="130" y="17"/>
                    </a:lnTo>
                    <a:lnTo>
                      <a:pt x="130" y="37"/>
                    </a:lnTo>
                    <a:close/>
                    <a:moveTo>
                      <a:pt x="648" y="0"/>
                    </a:moveTo>
                    <a:lnTo>
                      <a:pt x="9" y="0"/>
                    </a:lnTo>
                    <a:lnTo>
                      <a:pt x="4" y="0"/>
                    </a:lnTo>
                    <a:lnTo>
                      <a:pt x="0" y="8"/>
                    </a:lnTo>
                    <a:lnTo>
                      <a:pt x="0" y="46"/>
                    </a:lnTo>
                    <a:lnTo>
                      <a:pt x="4" y="54"/>
                    </a:lnTo>
                    <a:lnTo>
                      <a:pt x="9" y="54"/>
                    </a:lnTo>
                    <a:lnTo>
                      <a:pt x="648" y="54"/>
                    </a:lnTo>
                    <a:lnTo>
                      <a:pt x="652" y="54"/>
                    </a:lnTo>
                    <a:lnTo>
                      <a:pt x="656" y="46"/>
                    </a:lnTo>
                    <a:lnTo>
                      <a:pt x="656" y="8"/>
                    </a:lnTo>
                    <a:lnTo>
                      <a:pt x="652" y="0"/>
                    </a:lnTo>
                    <a:lnTo>
                      <a:pt x="648" y="0"/>
                    </a:lnTo>
                    <a:close/>
                  </a:path>
                </a:pathLst>
              </a:custGeom>
              <a:solidFill>
                <a:srgbClr val="000000"/>
              </a:solidFill>
              <a:ln w="9525">
                <a:noFill/>
                <a:round/>
                <a:headEnd/>
                <a:tailEnd/>
              </a:ln>
            </p:spPr>
            <p:txBody>
              <a:bodyPr/>
              <a:lstStyle/>
              <a:p>
                <a:endParaRPr lang="en-US">
                  <a:latin typeface="+mj-lt"/>
                </a:endParaRPr>
              </a:p>
            </p:txBody>
          </p:sp>
          <p:sp>
            <p:nvSpPr>
              <p:cNvPr id="9846" name="Freeform 440"/>
              <p:cNvSpPr>
                <a:spLocks noEditPoints="1"/>
              </p:cNvSpPr>
              <p:nvPr/>
            </p:nvSpPr>
            <p:spPr bwMode="auto">
              <a:xfrm>
                <a:off x="3227" y="2808"/>
                <a:ext cx="623" cy="20"/>
              </a:xfrm>
              <a:custGeom>
                <a:avLst/>
                <a:gdLst>
                  <a:gd name="T0" fmla="*/ 623 w 623"/>
                  <a:gd name="T1" fmla="*/ 20 h 20"/>
                  <a:gd name="T2" fmla="*/ 510 w 623"/>
                  <a:gd name="T3" fmla="*/ 20 h 20"/>
                  <a:gd name="T4" fmla="*/ 510 w 623"/>
                  <a:gd name="T5" fmla="*/ 0 h 20"/>
                  <a:gd name="T6" fmla="*/ 623 w 623"/>
                  <a:gd name="T7" fmla="*/ 0 h 20"/>
                  <a:gd name="T8" fmla="*/ 623 w 623"/>
                  <a:gd name="T9" fmla="*/ 20 h 20"/>
                  <a:gd name="T10" fmla="*/ 493 w 623"/>
                  <a:gd name="T11" fmla="*/ 20 h 20"/>
                  <a:gd name="T12" fmla="*/ 384 w 623"/>
                  <a:gd name="T13" fmla="*/ 20 h 20"/>
                  <a:gd name="T14" fmla="*/ 384 w 623"/>
                  <a:gd name="T15" fmla="*/ 0 h 20"/>
                  <a:gd name="T16" fmla="*/ 493 w 623"/>
                  <a:gd name="T17" fmla="*/ 0 h 20"/>
                  <a:gd name="T18" fmla="*/ 493 w 623"/>
                  <a:gd name="T19" fmla="*/ 20 h 20"/>
                  <a:gd name="T20" fmla="*/ 368 w 623"/>
                  <a:gd name="T21" fmla="*/ 20 h 20"/>
                  <a:gd name="T22" fmla="*/ 255 w 623"/>
                  <a:gd name="T23" fmla="*/ 20 h 20"/>
                  <a:gd name="T24" fmla="*/ 255 w 623"/>
                  <a:gd name="T25" fmla="*/ 0 h 20"/>
                  <a:gd name="T26" fmla="*/ 368 w 623"/>
                  <a:gd name="T27" fmla="*/ 0 h 20"/>
                  <a:gd name="T28" fmla="*/ 368 w 623"/>
                  <a:gd name="T29" fmla="*/ 20 h 20"/>
                  <a:gd name="T30" fmla="*/ 238 w 623"/>
                  <a:gd name="T31" fmla="*/ 20 h 20"/>
                  <a:gd name="T32" fmla="*/ 130 w 623"/>
                  <a:gd name="T33" fmla="*/ 20 h 20"/>
                  <a:gd name="T34" fmla="*/ 130 w 623"/>
                  <a:gd name="T35" fmla="*/ 0 h 20"/>
                  <a:gd name="T36" fmla="*/ 238 w 623"/>
                  <a:gd name="T37" fmla="*/ 0 h 20"/>
                  <a:gd name="T38" fmla="*/ 238 w 623"/>
                  <a:gd name="T39" fmla="*/ 20 h 20"/>
                  <a:gd name="T40" fmla="*/ 113 w 623"/>
                  <a:gd name="T41" fmla="*/ 20 h 20"/>
                  <a:gd name="T42" fmla="*/ 0 w 623"/>
                  <a:gd name="T43" fmla="*/ 20 h 20"/>
                  <a:gd name="T44" fmla="*/ 0 w 623"/>
                  <a:gd name="T45" fmla="*/ 0 h 20"/>
                  <a:gd name="T46" fmla="*/ 113 w 623"/>
                  <a:gd name="T47" fmla="*/ 0 h 20"/>
                  <a:gd name="T48" fmla="*/ 113 w 623"/>
                  <a:gd name="T49" fmla="*/ 2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20"/>
                  <a:gd name="T77" fmla="*/ 623 w 623"/>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20">
                    <a:moveTo>
                      <a:pt x="623" y="20"/>
                    </a:moveTo>
                    <a:lnTo>
                      <a:pt x="510" y="20"/>
                    </a:lnTo>
                    <a:lnTo>
                      <a:pt x="510" y="0"/>
                    </a:lnTo>
                    <a:lnTo>
                      <a:pt x="623" y="0"/>
                    </a:lnTo>
                    <a:lnTo>
                      <a:pt x="623" y="20"/>
                    </a:lnTo>
                    <a:close/>
                    <a:moveTo>
                      <a:pt x="493" y="20"/>
                    </a:moveTo>
                    <a:lnTo>
                      <a:pt x="384" y="20"/>
                    </a:lnTo>
                    <a:lnTo>
                      <a:pt x="384" y="0"/>
                    </a:lnTo>
                    <a:lnTo>
                      <a:pt x="493" y="0"/>
                    </a:lnTo>
                    <a:lnTo>
                      <a:pt x="493" y="20"/>
                    </a:lnTo>
                    <a:close/>
                    <a:moveTo>
                      <a:pt x="368" y="20"/>
                    </a:moveTo>
                    <a:lnTo>
                      <a:pt x="255" y="20"/>
                    </a:lnTo>
                    <a:lnTo>
                      <a:pt x="255" y="0"/>
                    </a:lnTo>
                    <a:lnTo>
                      <a:pt x="368" y="0"/>
                    </a:lnTo>
                    <a:lnTo>
                      <a:pt x="368" y="20"/>
                    </a:lnTo>
                    <a:close/>
                    <a:moveTo>
                      <a:pt x="238" y="20"/>
                    </a:moveTo>
                    <a:lnTo>
                      <a:pt x="130" y="20"/>
                    </a:lnTo>
                    <a:lnTo>
                      <a:pt x="130" y="0"/>
                    </a:lnTo>
                    <a:lnTo>
                      <a:pt x="238" y="0"/>
                    </a:lnTo>
                    <a:lnTo>
                      <a:pt x="238" y="20"/>
                    </a:lnTo>
                    <a:close/>
                    <a:moveTo>
                      <a:pt x="113" y="20"/>
                    </a:moveTo>
                    <a:lnTo>
                      <a:pt x="0" y="20"/>
                    </a:lnTo>
                    <a:lnTo>
                      <a:pt x="0" y="0"/>
                    </a:lnTo>
                    <a:lnTo>
                      <a:pt x="113" y="0"/>
                    </a:lnTo>
                    <a:lnTo>
                      <a:pt x="113" y="20"/>
                    </a:lnTo>
                    <a:close/>
                  </a:path>
                </a:pathLst>
              </a:custGeom>
              <a:solidFill>
                <a:srgbClr val="FFFFFF"/>
              </a:solidFill>
              <a:ln w="9525">
                <a:noFill/>
                <a:round/>
                <a:headEnd/>
                <a:tailEnd/>
              </a:ln>
            </p:spPr>
            <p:txBody>
              <a:bodyPr/>
              <a:lstStyle/>
              <a:p>
                <a:endParaRPr lang="en-US">
                  <a:latin typeface="+mj-lt"/>
                </a:endParaRPr>
              </a:p>
            </p:txBody>
          </p:sp>
          <p:sp>
            <p:nvSpPr>
              <p:cNvPr id="9847" name="Freeform 441"/>
              <p:cNvSpPr>
                <a:spLocks noEditPoints="1"/>
              </p:cNvSpPr>
              <p:nvPr/>
            </p:nvSpPr>
            <p:spPr bwMode="auto">
              <a:xfrm>
                <a:off x="3227" y="2812"/>
                <a:ext cx="623" cy="16"/>
              </a:xfrm>
              <a:custGeom>
                <a:avLst/>
                <a:gdLst>
                  <a:gd name="T0" fmla="*/ 623 w 623"/>
                  <a:gd name="T1" fmla="*/ 16 h 16"/>
                  <a:gd name="T2" fmla="*/ 510 w 623"/>
                  <a:gd name="T3" fmla="*/ 16 h 16"/>
                  <a:gd name="T4" fmla="*/ 510 w 623"/>
                  <a:gd name="T5" fmla="*/ 0 h 16"/>
                  <a:gd name="T6" fmla="*/ 623 w 623"/>
                  <a:gd name="T7" fmla="*/ 0 h 16"/>
                  <a:gd name="T8" fmla="*/ 623 w 623"/>
                  <a:gd name="T9" fmla="*/ 16 h 16"/>
                  <a:gd name="T10" fmla="*/ 493 w 623"/>
                  <a:gd name="T11" fmla="*/ 16 h 16"/>
                  <a:gd name="T12" fmla="*/ 384 w 623"/>
                  <a:gd name="T13" fmla="*/ 16 h 16"/>
                  <a:gd name="T14" fmla="*/ 384 w 623"/>
                  <a:gd name="T15" fmla="*/ 0 h 16"/>
                  <a:gd name="T16" fmla="*/ 493 w 623"/>
                  <a:gd name="T17" fmla="*/ 0 h 16"/>
                  <a:gd name="T18" fmla="*/ 493 w 623"/>
                  <a:gd name="T19" fmla="*/ 16 h 16"/>
                  <a:gd name="T20" fmla="*/ 368 w 623"/>
                  <a:gd name="T21" fmla="*/ 16 h 16"/>
                  <a:gd name="T22" fmla="*/ 255 w 623"/>
                  <a:gd name="T23" fmla="*/ 16 h 16"/>
                  <a:gd name="T24" fmla="*/ 255 w 623"/>
                  <a:gd name="T25" fmla="*/ 0 h 16"/>
                  <a:gd name="T26" fmla="*/ 368 w 623"/>
                  <a:gd name="T27" fmla="*/ 0 h 16"/>
                  <a:gd name="T28" fmla="*/ 368 w 623"/>
                  <a:gd name="T29" fmla="*/ 16 h 16"/>
                  <a:gd name="T30" fmla="*/ 238 w 623"/>
                  <a:gd name="T31" fmla="*/ 16 h 16"/>
                  <a:gd name="T32" fmla="*/ 130 w 623"/>
                  <a:gd name="T33" fmla="*/ 16 h 16"/>
                  <a:gd name="T34" fmla="*/ 130 w 623"/>
                  <a:gd name="T35" fmla="*/ 0 h 16"/>
                  <a:gd name="T36" fmla="*/ 238 w 623"/>
                  <a:gd name="T37" fmla="*/ 0 h 16"/>
                  <a:gd name="T38" fmla="*/ 238 w 623"/>
                  <a:gd name="T39" fmla="*/ 16 h 16"/>
                  <a:gd name="T40" fmla="*/ 113 w 623"/>
                  <a:gd name="T41" fmla="*/ 16 h 16"/>
                  <a:gd name="T42" fmla="*/ 0 w 623"/>
                  <a:gd name="T43" fmla="*/ 16 h 16"/>
                  <a:gd name="T44" fmla="*/ 0 w 623"/>
                  <a:gd name="T45" fmla="*/ 0 h 16"/>
                  <a:gd name="T46" fmla="*/ 113 w 623"/>
                  <a:gd name="T47" fmla="*/ 0 h 16"/>
                  <a:gd name="T48" fmla="*/ 113 w 623"/>
                  <a:gd name="T49" fmla="*/ 16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16"/>
                  <a:gd name="T77" fmla="*/ 623 w 623"/>
                  <a:gd name="T78" fmla="*/ 16 h 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16">
                    <a:moveTo>
                      <a:pt x="623" y="16"/>
                    </a:moveTo>
                    <a:lnTo>
                      <a:pt x="510" y="16"/>
                    </a:lnTo>
                    <a:lnTo>
                      <a:pt x="510" y="0"/>
                    </a:lnTo>
                    <a:lnTo>
                      <a:pt x="623" y="0"/>
                    </a:lnTo>
                    <a:lnTo>
                      <a:pt x="623" y="16"/>
                    </a:lnTo>
                    <a:close/>
                    <a:moveTo>
                      <a:pt x="493" y="16"/>
                    </a:moveTo>
                    <a:lnTo>
                      <a:pt x="384" y="16"/>
                    </a:lnTo>
                    <a:lnTo>
                      <a:pt x="384" y="0"/>
                    </a:lnTo>
                    <a:lnTo>
                      <a:pt x="493" y="0"/>
                    </a:lnTo>
                    <a:lnTo>
                      <a:pt x="493" y="16"/>
                    </a:lnTo>
                    <a:close/>
                    <a:moveTo>
                      <a:pt x="368" y="16"/>
                    </a:moveTo>
                    <a:lnTo>
                      <a:pt x="255" y="16"/>
                    </a:lnTo>
                    <a:lnTo>
                      <a:pt x="255" y="0"/>
                    </a:lnTo>
                    <a:lnTo>
                      <a:pt x="368" y="0"/>
                    </a:lnTo>
                    <a:lnTo>
                      <a:pt x="368" y="16"/>
                    </a:lnTo>
                    <a:close/>
                    <a:moveTo>
                      <a:pt x="238" y="16"/>
                    </a:moveTo>
                    <a:lnTo>
                      <a:pt x="130" y="16"/>
                    </a:lnTo>
                    <a:lnTo>
                      <a:pt x="130" y="0"/>
                    </a:lnTo>
                    <a:lnTo>
                      <a:pt x="238" y="0"/>
                    </a:lnTo>
                    <a:lnTo>
                      <a:pt x="238" y="16"/>
                    </a:lnTo>
                    <a:close/>
                    <a:moveTo>
                      <a:pt x="113" y="16"/>
                    </a:moveTo>
                    <a:lnTo>
                      <a:pt x="0" y="16"/>
                    </a:lnTo>
                    <a:lnTo>
                      <a:pt x="0" y="0"/>
                    </a:lnTo>
                    <a:lnTo>
                      <a:pt x="113" y="0"/>
                    </a:lnTo>
                    <a:lnTo>
                      <a:pt x="113" y="16"/>
                    </a:lnTo>
                    <a:close/>
                  </a:path>
                </a:pathLst>
              </a:custGeom>
              <a:solidFill>
                <a:srgbClr val="999999"/>
              </a:solidFill>
              <a:ln w="9525">
                <a:noFill/>
                <a:round/>
                <a:headEnd/>
                <a:tailEnd/>
              </a:ln>
            </p:spPr>
            <p:txBody>
              <a:bodyPr/>
              <a:lstStyle/>
              <a:p>
                <a:endParaRPr lang="en-US">
                  <a:latin typeface="+mj-lt"/>
                </a:endParaRPr>
              </a:p>
            </p:txBody>
          </p:sp>
          <p:sp>
            <p:nvSpPr>
              <p:cNvPr id="9848" name="Freeform 442"/>
              <p:cNvSpPr>
                <a:spLocks/>
              </p:cNvSpPr>
              <p:nvPr/>
            </p:nvSpPr>
            <p:spPr bwMode="auto">
              <a:xfrm>
                <a:off x="2663" y="2933"/>
                <a:ext cx="418" cy="397"/>
              </a:xfrm>
              <a:custGeom>
                <a:avLst/>
                <a:gdLst>
                  <a:gd name="T0" fmla="*/ 0 w 418"/>
                  <a:gd name="T1" fmla="*/ 397 h 397"/>
                  <a:gd name="T2" fmla="*/ 0 w 418"/>
                  <a:gd name="T3" fmla="*/ 397 h 397"/>
                  <a:gd name="T4" fmla="*/ 418 w 418"/>
                  <a:gd name="T5" fmla="*/ 397 h 397"/>
                  <a:gd name="T6" fmla="*/ 418 w 418"/>
                  <a:gd name="T7" fmla="*/ 397 h 397"/>
                  <a:gd name="T8" fmla="*/ 380 w 418"/>
                  <a:gd name="T9" fmla="*/ 0 h 397"/>
                  <a:gd name="T10" fmla="*/ 38 w 418"/>
                  <a:gd name="T11" fmla="*/ 0 h 397"/>
                  <a:gd name="T12" fmla="*/ 38 w 418"/>
                  <a:gd name="T13" fmla="*/ 0 h 397"/>
                  <a:gd name="T14" fmla="*/ 0 w 418"/>
                  <a:gd name="T15" fmla="*/ 397 h 397"/>
                  <a:gd name="T16" fmla="*/ 0 w 418"/>
                  <a:gd name="T17" fmla="*/ 397 h 3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8"/>
                  <a:gd name="T28" fmla="*/ 0 h 397"/>
                  <a:gd name="T29" fmla="*/ 418 w 418"/>
                  <a:gd name="T30" fmla="*/ 397 h 3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8" h="397">
                    <a:moveTo>
                      <a:pt x="0" y="397"/>
                    </a:moveTo>
                    <a:lnTo>
                      <a:pt x="0" y="397"/>
                    </a:lnTo>
                    <a:lnTo>
                      <a:pt x="418" y="397"/>
                    </a:lnTo>
                    <a:lnTo>
                      <a:pt x="380" y="0"/>
                    </a:lnTo>
                    <a:lnTo>
                      <a:pt x="38" y="0"/>
                    </a:lnTo>
                    <a:lnTo>
                      <a:pt x="0" y="397"/>
                    </a:lnTo>
                    <a:close/>
                  </a:path>
                </a:pathLst>
              </a:custGeom>
              <a:solidFill>
                <a:srgbClr val="7F7F7F"/>
              </a:solidFill>
              <a:ln w="9525">
                <a:noFill/>
                <a:round/>
                <a:headEnd/>
                <a:tailEnd/>
              </a:ln>
            </p:spPr>
            <p:txBody>
              <a:bodyPr/>
              <a:lstStyle/>
              <a:p>
                <a:endParaRPr lang="en-US">
                  <a:latin typeface="+mj-lt"/>
                </a:endParaRPr>
              </a:p>
            </p:txBody>
          </p:sp>
          <p:sp>
            <p:nvSpPr>
              <p:cNvPr id="9849" name="Freeform 443"/>
              <p:cNvSpPr>
                <a:spLocks/>
              </p:cNvSpPr>
              <p:nvPr/>
            </p:nvSpPr>
            <p:spPr bwMode="auto">
              <a:xfrm>
                <a:off x="1836" y="1404"/>
                <a:ext cx="2076" cy="25"/>
              </a:xfrm>
              <a:custGeom>
                <a:avLst/>
                <a:gdLst>
                  <a:gd name="T0" fmla="*/ 2064 w 2076"/>
                  <a:gd name="T1" fmla="*/ 0 h 25"/>
                  <a:gd name="T2" fmla="*/ 8 w 2076"/>
                  <a:gd name="T3" fmla="*/ 0 h 25"/>
                  <a:gd name="T4" fmla="*/ 8 w 2076"/>
                  <a:gd name="T5" fmla="*/ 0 h 25"/>
                  <a:gd name="T6" fmla="*/ 0 w 2076"/>
                  <a:gd name="T7" fmla="*/ 4 h 25"/>
                  <a:gd name="T8" fmla="*/ 0 w 2076"/>
                  <a:gd name="T9" fmla="*/ 12 h 25"/>
                  <a:gd name="T10" fmla="*/ 0 w 2076"/>
                  <a:gd name="T11" fmla="*/ 25 h 25"/>
                  <a:gd name="T12" fmla="*/ 0 w 2076"/>
                  <a:gd name="T13" fmla="*/ 25 h 25"/>
                  <a:gd name="T14" fmla="*/ 0 w 2076"/>
                  <a:gd name="T15" fmla="*/ 17 h 25"/>
                  <a:gd name="T16" fmla="*/ 8 w 2076"/>
                  <a:gd name="T17" fmla="*/ 17 h 25"/>
                  <a:gd name="T18" fmla="*/ 2064 w 2076"/>
                  <a:gd name="T19" fmla="*/ 17 h 25"/>
                  <a:gd name="T20" fmla="*/ 2064 w 2076"/>
                  <a:gd name="T21" fmla="*/ 17 h 25"/>
                  <a:gd name="T22" fmla="*/ 2072 w 2076"/>
                  <a:gd name="T23" fmla="*/ 17 h 25"/>
                  <a:gd name="T24" fmla="*/ 2076 w 2076"/>
                  <a:gd name="T25" fmla="*/ 25 h 25"/>
                  <a:gd name="T26" fmla="*/ 2076 w 2076"/>
                  <a:gd name="T27" fmla="*/ 12 h 25"/>
                  <a:gd name="T28" fmla="*/ 2076 w 2076"/>
                  <a:gd name="T29" fmla="*/ 12 h 25"/>
                  <a:gd name="T30" fmla="*/ 2072 w 2076"/>
                  <a:gd name="T31" fmla="*/ 4 h 25"/>
                  <a:gd name="T32" fmla="*/ 2064 w 2076"/>
                  <a:gd name="T33" fmla="*/ 0 h 25"/>
                  <a:gd name="T34" fmla="*/ 2064 w 2076"/>
                  <a:gd name="T35" fmla="*/ 0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76"/>
                  <a:gd name="T55" fmla="*/ 0 h 25"/>
                  <a:gd name="T56" fmla="*/ 2076 w 2076"/>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76" h="25">
                    <a:moveTo>
                      <a:pt x="2064" y="0"/>
                    </a:moveTo>
                    <a:lnTo>
                      <a:pt x="8" y="0"/>
                    </a:lnTo>
                    <a:lnTo>
                      <a:pt x="0" y="4"/>
                    </a:lnTo>
                    <a:lnTo>
                      <a:pt x="0" y="12"/>
                    </a:lnTo>
                    <a:lnTo>
                      <a:pt x="0" y="25"/>
                    </a:lnTo>
                    <a:lnTo>
                      <a:pt x="0" y="17"/>
                    </a:lnTo>
                    <a:lnTo>
                      <a:pt x="8" y="17"/>
                    </a:lnTo>
                    <a:lnTo>
                      <a:pt x="2064" y="17"/>
                    </a:lnTo>
                    <a:lnTo>
                      <a:pt x="2072" y="17"/>
                    </a:lnTo>
                    <a:lnTo>
                      <a:pt x="2076" y="25"/>
                    </a:lnTo>
                    <a:lnTo>
                      <a:pt x="2076" y="12"/>
                    </a:lnTo>
                    <a:lnTo>
                      <a:pt x="2072" y="4"/>
                    </a:lnTo>
                    <a:lnTo>
                      <a:pt x="2064" y="0"/>
                    </a:lnTo>
                    <a:close/>
                  </a:path>
                </a:pathLst>
              </a:custGeom>
              <a:solidFill>
                <a:srgbClr val="FFFFFF"/>
              </a:solidFill>
              <a:ln w="9525">
                <a:noFill/>
                <a:round/>
                <a:headEnd/>
                <a:tailEnd/>
              </a:ln>
            </p:spPr>
            <p:txBody>
              <a:bodyPr/>
              <a:lstStyle/>
              <a:p>
                <a:endParaRPr lang="en-US">
                  <a:latin typeface="+mj-lt"/>
                </a:endParaRPr>
              </a:p>
            </p:txBody>
          </p:sp>
          <p:sp>
            <p:nvSpPr>
              <p:cNvPr id="9850" name="Freeform 444"/>
              <p:cNvSpPr>
                <a:spLocks/>
              </p:cNvSpPr>
              <p:nvPr/>
            </p:nvSpPr>
            <p:spPr bwMode="auto">
              <a:xfrm>
                <a:off x="1836" y="2858"/>
                <a:ext cx="2076" cy="21"/>
              </a:xfrm>
              <a:custGeom>
                <a:avLst/>
                <a:gdLst>
                  <a:gd name="T0" fmla="*/ 2064 w 2076"/>
                  <a:gd name="T1" fmla="*/ 8 h 21"/>
                  <a:gd name="T2" fmla="*/ 1232 w 2076"/>
                  <a:gd name="T3" fmla="*/ 8 h 21"/>
                  <a:gd name="T4" fmla="*/ 1220 w 2076"/>
                  <a:gd name="T5" fmla="*/ 8 h 21"/>
                  <a:gd name="T6" fmla="*/ 840 w 2076"/>
                  <a:gd name="T7" fmla="*/ 8 h 21"/>
                  <a:gd name="T8" fmla="*/ 8 w 2076"/>
                  <a:gd name="T9" fmla="*/ 8 h 21"/>
                  <a:gd name="T10" fmla="*/ 8 w 2076"/>
                  <a:gd name="T11" fmla="*/ 8 h 21"/>
                  <a:gd name="T12" fmla="*/ 0 w 2076"/>
                  <a:gd name="T13" fmla="*/ 8 h 21"/>
                  <a:gd name="T14" fmla="*/ 0 w 2076"/>
                  <a:gd name="T15" fmla="*/ 0 h 21"/>
                  <a:gd name="T16" fmla="*/ 0 w 2076"/>
                  <a:gd name="T17" fmla="*/ 16 h 21"/>
                  <a:gd name="T18" fmla="*/ 0 w 2076"/>
                  <a:gd name="T19" fmla="*/ 16 h 21"/>
                  <a:gd name="T20" fmla="*/ 0 w 2076"/>
                  <a:gd name="T21" fmla="*/ 21 h 21"/>
                  <a:gd name="T22" fmla="*/ 8 w 2076"/>
                  <a:gd name="T23" fmla="*/ 21 h 21"/>
                  <a:gd name="T24" fmla="*/ 840 w 2076"/>
                  <a:gd name="T25" fmla="*/ 21 h 21"/>
                  <a:gd name="T26" fmla="*/ 1220 w 2076"/>
                  <a:gd name="T27" fmla="*/ 21 h 21"/>
                  <a:gd name="T28" fmla="*/ 1232 w 2076"/>
                  <a:gd name="T29" fmla="*/ 21 h 21"/>
                  <a:gd name="T30" fmla="*/ 2064 w 2076"/>
                  <a:gd name="T31" fmla="*/ 21 h 21"/>
                  <a:gd name="T32" fmla="*/ 2064 w 2076"/>
                  <a:gd name="T33" fmla="*/ 21 h 21"/>
                  <a:gd name="T34" fmla="*/ 2072 w 2076"/>
                  <a:gd name="T35" fmla="*/ 21 h 21"/>
                  <a:gd name="T36" fmla="*/ 2076 w 2076"/>
                  <a:gd name="T37" fmla="*/ 16 h 21"/>
                  <a:gd name="T38" fmla="*/ 2076 w 2076"/>
                  <a:gd name="T39" fmla="*/ 0 h 21"/>
                  <a:gd name="T40" fmla="*/ 2076 w 2076"/>
                  <a:gd name="T41" fmla="*/ 0 h 21"/>
                  <a:gd name="T42" fmla="*/ 2072 w 2076"/>
                  <a:gd name="T43" fmla="*/ 8 h 21"/>
                  <a:gd name="T44" fmla="*/ 2064 w 2076"/>
                  <a:gd name="T45" fmla="*/ 8 h 21"/>
                  <a:gd name="T46" fmla="*/ 2064 w 2076"/>
                  <a:gd name="T47" fmla="*/ 8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76"/>
                  <a:gd name="T73" fmla="*/ 0 h 21"/>
                  <a:gd name="T74" fmla="*/ 2076 w 207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76" h="21">
                    <a:moveTo>
                      <a:pt x="2064" y="8"/>
                    </a:moveTo>
                    <a:lnTo>
                      <a:pt x="1232" y="8"/>
                    </a:lnTo>
                    <a:lnTo>
                      <a:pt x="1220" y="8"/>
                    </a:lnTo>
                    <a:lnTo>
                      <a:pt x="840" y="8"/>
                    </a:lnTo>
                    <a:lnTo>
                      <a:pt x="8" y="8"/>
                    </a:lnTo>
                    <a:lnTo>
                      <a:pt x="0" y="8"/>
                    </a:lnTo>
                    <a:lnTo>
                      <a:pt x="0" y="0"/>
                    </a:lnTo>
                    <a:lnTo>
                      <a:pt x="0" y="16"/>
                    </a:lnTo>
                    <a:lnTo>
                      <a:pt x="0" y="21"/>
                    </a:lnTo>
                    <a:lnTo>
                      <a:pt x="8" y="21"/>
                    </a:lnTo>
                    <a:lnTo>
                      <a:pt x="840" y="21"/>
                    </a:lnTo>
                    <a:lnTo>
                      <a:pt x="1220" y="21"/>
                    </a:lnTo>
                    <a:lnTo>
                      <a:pt x="1232" y="21"/>
                    </a:lnTo>
                    <a:lnTo>
                      <a:pt x="2064" y="21"/>
                    </a:lnTo>
                    <a:lnTo>
                      <a:pt x="2072" y="21"/>
                    </a:lnTo>
                    <a:lnTo>
                      <a:pt x="2076" y="16"/>
                    </a:lnTo>
                    <a:lnTo>
                      <a:pt x="2076" y="0"/>
                    </a:lnTo>
                    <a:lnTo>
                      <a:pt x="2072" y="8"/>
                    </a:lnTo>
                    <a:lnTo>
                      <a:pt x="2064" y="8"/>
                    </a:lnTo>
                    <a:close/>
                  </a:path>
                </a:pathLst>
              </a:custGeom>
              <a:solidFill>
                <a:srgbClr val="999999"/>
              </a:solidFill>
              <a:ln w="9525">
                <a:noFill/>
                <a:round/>
                <a:headEnd/>
                <a:tailEnd/>
              </a:ln>
            </p:spPr>
            <p:txBody>
              <a:bodyPr/>
              <a:lstStyle/>
              <a:p>
                <a:endParaRPr lang="en-US">
                  <a:latin typeface="+mj-lt"/>
                </a:endParaRPr>
              </a:p>
            </p:txBody>
          </p:sp>
          <p:sp>
            <p:nvSpPr>
              <p:cNvPr id="9851" name="Freeform 445"/>
              <p:cNvSpPr>
                <a:spLocks/>
              </p:cNvSpPr>
              <p:nvPr/>
            </p:nvSpPr>
            <p:spPr bwMode="auto">
              <a:xfrm>
                <a:off x="2688" y="2908"/>
                <a:ext cx="380" cy="284"/>
              </a:xfrm>
              <a:custGeom>
                <a:avLst/>
                <a:gdLst>
                  <a:gd name="T0" fmla="*/ 355 w 380"/>
                  <a:gd name="T1" fmla="*/ 0 h 284"/>
                  <a:gd name="T2" fmla="*/ 13 w 380"/>
                  <a:gd name="T3" fmla="*/ 0 h 284"/>
                  <a:gd name="T4" fmla="*/ 13 w 380"/>
                  <a:gd name="T5" fmla="*/ 0 h 284"/>
                  <a:gd name="T6" fmla="*/ 0 w 380"/>
                  <a:gd name="T7" fmla="*/ 138 h 284"/>
                  <a:gd name="T8" fmla="*/ 380 w 380"/>
                  <a:gd name="T9" fmla="*/ 284 h 284"/>
                  <a:gd name="T10" fmla="*/ 380 w 380"/>
                  <a:gd name="T11" fmla="*/ 284 h 284"/>
                  <a:gd name="T12" fmla="*/ 355 w 380"/>
                  <a:gd name="T13" fmla="*/ 0 h 284"/>
                  <a:gd name="T14" fmla="*/ 355 w 380"/>
                  <a:gd name="T15" fmla="*/ 0 h 284"/>
                  <a:gd name="T16" fmla="*/ 0 60000 65536"/>
                  <a:gd name="T17" fmla="*/ 0 60000 65536"/>
                  <a:gd name="T18" fmla="*/ 0 60000 65536"/>
                  <a:gd name="T19" fmla="*/ 0 60000 65536"/>
                  <a:gd name="T20" fmla="*/ 0 60000 65536"/>
                  <a:gd name="T21" fmla="*/ 0 60000 65536"/>
                  <a:gd name="T22" fmla="*/ 0 60000 65536"/>
                  <a:gd name="T23" fmla="*/ 0 60000 65536"/>
                  <a:gd name="T24" fmla="*/ 0 w 380"/>
                  <a:gd name="T25" fmla="*/ 0 h 284"/>
                  <a:gd name="T26" fmla="*/ 380 w 380"/>
                  <a:gd name="T27" fmla="*/ 284 h 2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0" h="284">
                    <a:moveTo>
                      <a:pt x="355" y="0"/>
                    </a:moveTo>
                    <a:lnTo>
                      <a:pt x="13" y="0"/>
                    </a:lnTo>
                    <a:lnTo>
                      <a:pt x="0" y="138"/>
                    </a:lnTo>
                    <a:lnTo>
                      <a:pt x="380" y="284"/>
                    </a:lnTo>
                    <a:lnTo>
                      <a:pt x="355" y="0"/>
                    </a:lnTo>
                    <a:close/>
                  </a:path>
                </a:pathLst>
              </a:custGeom>
              <a:solidFill>
                <a:srgbClr val="595959"/>
              </a:solidFill>
              <a:ln w="9525">
                <a:noFill/>
                <a:round/>
                <a:headEnd/>
                <a:tailEnd/>
              </a:ln>
            </p:spPr>
            <p:txBody>
              <a:bodyPr/>
              <a:lstStyle/>
              <a:p>
                <a:endParaRPr lang="en-US">
                  <a:latin typeface="+mj-lt"/>
                </a:endParaRPr>
              </a:p>
            </p:txBody>
          </p:sp>
          <p:sp>
            <p:nvSpPr>
              <p:cNvPr id="9852" name="Freeform 446"/>
              <p:cNvSpPr>
                <a:spLocks/>
              </p:cNvSpPr>
              <p:nvPr/>
            </p:nvSpPr>
            <p:spPr bwMode="auto">
              <a:xfrm>
                <a:off x="2684" y="3108"/>
                <a:ext cx="322" cy="205"/>
              </a:xfrm>
              <a:custGeom>
                <a:avLst/>
                <a:gdLst>
                  <a:gd name="T0" fmla="*/ 21 w 322"/>
                  <a:gd name="T1" fmla="*/ 0 h 205"/>
                  <a:gd name="T2" fmla="*/ 0 w 322"/>
                  <a:gd name="T3" fmla="*/ 205 h 205"/>
                  <a:gd name="T4" fmla="*/ 322 w 322"/>
                  <a:gd name="T5" fmla="*/ 205 h 205"/>
                  <a:gd name="T6" fmla="*/ 21 w 322"/>
                  <a:gd name="T7" fmla="*/ 172 h 205"/>
                  <a:gd name="T8" fmla="*/ 21 w 322"/>
                  <a:gd name="T9" fmla="*/ 0 h 205"/>
                  <a:gd name="T10" fmla="*/ 0 60000 65536"/>
                  <a:gd name="T11" fmla="*/ 0 60000 65536"/>
                  <a:gd name="T12" fmla="*/ 0 60000 65536"/>
                  <a:gd name="T13" fmla="*/ 0 60000 65536"/>
                  <a:gd name="T14" fmla="*/ 0 60000 65536"/>
                  <a:gd name="T15" fmla="*/ 0 w 322"/>
                  <a:gd name="T16" fmla="*/ 0 h 205"/>
                  <a:gd name="T17" fmla="*/ 322 w 322"/>
                  <a:gd name="T18" fmla="*/ 205 h 205"/>
                </a:gdLst>
                <a:ahLst/>
                <a:cxnLst>
                  <a:cxn ang="T10">
                    <a:pos x="T0" y="T1"/>
                  </a:cxn>
                  <a:cxn ang="T11">
                    <a:pos x="T2" y="T3"/>
                  </a:cxn>
                  <a:cxn ang="T12">
                    <a:pos x="T4" y="T5"/>
                  </a:cxn>
                  <a:cxn ang="T13">
                    <a:pos x="T6" y="T7"/>
                  </a:cxn>
                  <a:cxn ang="T14">
                    <a:pos x="T8" y="T9"/>
                  </a:cxn>
                </a:cxnLst>
                <a:rect l="T15" t="T16" r="T17" b="T18"/>
                <a:pathLst>
                  <a:path w="322" h="205">
                    <a:moveTo>
                      <a:pt x="21" y="0"/>
                    </a:moveTo>
                    <a:lnTo>
                      <a:pt x="0" y="205"/>
                    </a:lnTo>
                    <a:lnTo>
                      <a:pt x="322" y="205"/>
                    </a:lnTo>
                    <a:lnTo>
                      <a:pt x="21" y="172"/>
                    </a:lnTo>
                    <a:lnTo>
                      <a:pt x="21" y="0"/>
                    </a:lnTo>
                    <a:close/>
                  </a:path>
                </a:pathLst>
              </a:custGeom>
              <a:solidFill>
                <a:srgbClr val="999999"/>
              </a:solidFill>
              <a:ln w="9525">
                <a:noFill/>
                <a:round/>
                <a:headEnd/>
                <a:tailEnd/>
              </a:ln>
            </p:spPr>
            <p:txBody>
              <a:bodyPr/>
              <a:lstStyle/>
              <a:p>
                <a:endParaRPr lang="en-US">
                  <a:latin typeface="+mj-lt"/>
                </a:endParaRPr>
              </a:p>
            </p:txBody>
          </p:sp>
          <p:grpSp>
            <p:nvGrpSpPr>
              <p:cNvPr id="9853" name="Group 447"/>
              <p:cNvGrpSpPr>
                <a:grpSpLocks/>
              </p:cNvGrpSpPr>
              <p:nvPr/>
            </p:nvGrpSpPr>
            <p:grpSpPr bwMode="auto">
              <a:xfrm>
                <a:off x="1869" y="1441"/>
                <a:ext cx="2006" cy="1329"/>
                <a:chOff x="1869" y="1441"/>
                <a:chExt cx="2006" cy="1329"/>
              </a:xfrm>
            </p:grpSpPr>
            <p:sp>
              <p:nvSpPr>
                <p:cNvPr id="9855" name="Freeform 448"/>
                <p:cNvSpPr>
                  <a:spLocks/>
                </p:cNvSpPr>
                <p:nvPr/>
              </p:nvSpPr>
              <p:spPr bwMode="auto">
                <a:xfrm>
                  <a:off x="1869" y="1441"/>
                  <a:ext cx="2006" cy="1329"/>
                </a:xfrm>
                <a:custGeom>
                  <a:avLst/>
                  <a:gdLst>
                    <a:gd name="T0" fmla="*/ 1989 w 2006"/>
                    <a:gd name="T1" fmla="*/ 0 h 1329"/>
                    <a:gd name="T2" fmla="*/ 0 w 2006"/>
                    <a:gd name="T3" fmla="*/ 0 h 1329"/>
                    <a:gd name="T4" fmla="*/ 0 w 2006"/>
                    <a:gd name="T5" fmla="*/ 1329 h 1329"/>
                    <a:gd name="T6" fmla="*/ 2006 w 2006"/>
                    <a:gd name="T7" fmla="*/ 1329 h 1329"/>
                    <a:gd name="T8" fmla="*/ 2006 w 2006"/>
                    <a:gd name="T9" fmla="*/ 0 h 1329"/>
                    <a:gd name="T10" fmla="*/ 1989 w 2006"/>
                    <a:gd name="T11" fmla="*/ 0 h 1329"/>
                    <a:gd name="T12" fmla="*/ 0 60000 65536"/>
                    <a:gd name="T13" fmla="*/ 0 60000 65536"/>
                    <a:gd name="T14" fmla="*/ 0 60000 65536"/>
                    <a:gd name="T15" fmla="*/ 0 60000 65536"/>
                    <a:gd name="T16" fmla="*/ 0 60000 65536"/>
                    <a:gd name="T17" fmla="*/ 0 60000 65536"/>
                    <a:gd name="T18" fmla="*/ 0 w 2006"/>
                    <a:gd name="T19" fmla="*/ 0 h 1329"/>
                    <a:gd name="T20" fmla="*/ 2006 w 2006"/>
                    <a:gd name="T21" fmla="*/ 1329 h 1329"/>
                  </a:gdLst>
                  <a:ahLst/>
                  <a:cxnLst>
                    <a:cxn ang="T12">
                      <a:pos x="T0" y="T1"/>
                    </a:cxn>
                    <a:cxn ang="T13">
                      <a:pos x="T2" y="T3"/>
                    </a:cxn>
                    <a:cxn ang="T14">
                      <a:pos x="T4" y="T5"/>
                    </a:cxn>
                    <a:cxn ang="T15">
                      <a:pos x="T6" y="T7"/>
                    </a:cxn>
                    <a:cxn ang="T16">
                      <a:pos x="T8" y="T9"/>
                    </a:cxn>
                    <a:cxn ang="T17">
                      <a:pos x="T10" y="T11"/>
                    </a:cxn>
                  </a:cxnLst>
                  <a:rect l="T18" t="T19" r="T20" b="T21"/>
                  <a:pathLst>
                    <a:path w="2006" h="1329">
                      <a:moveTo>
                        <a:pt x="1989" y="0"/>
                      </a:moveTo>
                      <a:lnTo>
                        <a:pt x="0" y="0"/>
                      </a:lnTo>
                      <a:lnTo>
                        <a:pt x="0" y="1329"/>
                      </a:lnTo>
                      <a:lnTo>
                        <a:pt x="2006" y="1329"/>
                      </a:lnTo>
                      <a:lnTo>
                        <a:pt x="2006" y="0"/>
                      </a:lnTo>
                      <a:lnTo>
                        <a:pt x="1989" y="0"/>
                      </a:lnTo>
                      <a:close/>
                    </a:path>
                  </a:pathLst>
                </a:custGeom>
                <a:solidFill>
                  <a:srgbClr val="999999"/>
                </a:solidFill>
                <a:ln w="9525">
                  <a:noFill/>
                  <a:round/>
                  <a:headEnd/>
                  <a:tailEnd/>
                </a:ln>
              </p:spPr>
              <p:txBody>
                <a:bodyPr/>
                <a:lstStyle/>
                <a:p>
                  <a:endParaRPr lang="en-US">
                    <a:latin typeface="+mj-lt"/>
                  </a:endParaRPr>
                </a:p>
              </p:txBody>
            </p:sp>
            <p:sp>
              <p:nvSpPr>
                <p:cNvPr id="9856" name="Freeform 449"/>
                <p:cNvSpPr>
                  <a:spLocks noEditPoints="1"/>
                </p:cNvSpPr>
                <p:nvPr/>
              </p:nvSpPr>
              <p:spPr bwMode="auto">
                <a:xfrm>
                  <a:off x="1886" y="1458"/>
                  <a:ext cx="1972" cy="1295"/>
                </a:xfrm>
                <a:custGeom>
                  <a:avLst/>
                  <a:gdLst>
                    <a:gd name="T0" fmla="*/ 1955 w 1972"/>
                    <a:gd name="T1" fmla="*/ 17 h 1295"/>
                    <a:gd name="T2" fmla="*/ 1955 w 1972"/>
                    <a:gd name="T3" fmla="*/ 17 h 1295"/>
                    <a:gd name="T4" fmla="*/ 1955 w 1972"/>
                    <a:gd name="T5" fmla="*/ 1279 h 1295"/>
                    <a:gd name="T6" fmla="*/ 1955 w 1972"/>
                    <a:gd name="T7" fmla="*/ 1279 h 1295"/>
                    <a:gd name="T8" fmla="*/ 17 w 1972"/>
                    <a:gd name="T9" fmla="*/ 1279 h 1295"/>
                    <a:gd name="T10" fmla="*/ 17 w 1972"/>
                    <a:gd name="T11" fmla="*/ 1279 h 1295"/>
                    <a:gd name="T12" fmla="*/ 17 w 1972"/>
                    <a:gd name="T13" fmla="*/ 17 h 1295"/>
                    <a:gd name="T14" fmla="*/ 17 w 1972"/>
                    <a:gd name="T15" fmla="*/ 17 h 1295"/>
                    <a:gd name="T16" fmla="*/ 1955 w 1972"/>
                    <a:gd name="T17" fmla="*/ 17 h 1295"/>
                    <a:gd name="T18" fmla="*/ 1955 w 1972"/>
                    <a:gd name="T19" fmla="*/ 17 h 1295"/>
                    <a:gd name="T20" fmla="*/ 1964 w 1972"/>
                    <a:gd name="T21" fmla="*/ 0 h 1295"/>
                    <a:gd name="T22" fmla="*/ 0 w 1972"/>
                    <a:gd name="T23" fmla="*/ 0 h 1295"/>
                    <a:gd name="T24" fmla="*/ 0 w 1972"/>
                    <a:gd name="T25" fmla="*/ 1295 h 1295"/>
                    <a:gd name="T26" fmla="*/ 1972 w 1972"/>
                    <a:gd name="T27" fmla="*/ 1295 h 1295"/>
                    <a:gd name="T28" fmla="*/ 1972 w 1972"/>
                    <a:gd name="T29" fmla="*/ 0 h 1295"/>
                    <a:gd name="T30" fmla="*/ 1964 w 1972"/>
                    <a:gd name="T31" fmla="*/ 0 h 12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2"/>
                    <a:gd name="T49" fmla="*/ 0 h 1295"/>
                    <a:gd name="T50" fmla="*/ 1972 w 1972"/>
                    <a:gd name="T51" fmla="*/ 1295 h 12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2" h="1295">
                      <a:moveTo>
                        <a:pt x="1955" y="17"/>
                      </a:moveTo>
                      <a:lnTo>
                        <a:pt x="1955" y="17"/>
                      </a:lnTo>
                      <a:lnTo>
                        <a:pt x="1955" y="1279"/>
                      </a:lnTo>
                      <a:lnTo>
                        <a:pt x="17" y="1279"/>
                      </a:lnTo>
                      <a:lnTo>
                        <a:pt x="17" y="17"/>
                      </a:lnTo>
                      <a:lnTo>
                        <a:pt x="1955" y="17"/>
                      </a:lnTo>
                      <a:close/>
                      <a:moveTo>
                        <a:pt x="1964" y="0"/>
                      </a:moveTo>
                      <a:lnTo>
                        <a:pt x="0" y="0"/>
                      </a:lnTo>
                      <a:lnTo>
                        <a:pt x="0" y="1295"/>
                      </a:lnTo>
                      <a:lnTo>
                        <a:pt x="1972" y="1295"/>
                      </a:lnTo>
                      <a:lnTo>
                        <a:pt x="1972" y="0"/>
                      </a:lnTo>
                      <a:lnTo>
                        <a:pt x="1964" y="0"/>
                      </a:lnTo>
                      <a:close/>
                    </a:path>
                  </a:pathLst>
                </a:custGeom>
                <a:solidFill>
                  <a:srgbClr val="000000"/>
                </a:solidFill>
                <a:ln w="9525">
                  <a:noFill/>
                  <a:round/>
                  <a:headEnd/>
                  <a:tailEnd/>
                </a:ln>
              </p:spPr>
              <p:txBody>
                <a:bodyPr/>
                <a:lstStyle/>
                <a:p>
                  <a:endParaRPr lang="en-US">
                    <a:latin typeface="+mj-lt"/>
                  </a:endParaRPr>
                </a:p>
              </p:txBody>
            </p:sp>
            <p:grpSp>
              <p:nvGrpSpPr>
                <p:cNvPr id="9857" name="Group 450"/>
                <p:cNvGrpSpPr>
                  <a:grpSpLocks/>
                </p:cNvGrpSpPr>
                <p:nvPr/>
              </p:nvGrpSpPr>
              <p:grpSpPr bwMode="auto">
                <a:xfrm>
                  <a:off x="1903" y="1475"/>
                  <a:ext cx="1938" cy="1262"/>
                  <a:chOff x="1903" y="1475"/>
                  <a:chExt cx="1938" cy="1262"/>
                </a:xfrm>
              </p:grpSpPr>
              <p:sp>
                <p:nvSpPr>
                  <p:cNvPr id="9858" name="Freeform 451"/>
                  <p:cNvSpPr>
                    <a:spLocks/>
                  </p:cNvSpPr>
                  <p:nvPr/>
                </p:nvSpPr>
                <p:spPr bwMode="auto">
                  <a:xfrm>
                    <a:off x="1903" y="1475"/>
                    <a:ext cx="1938" cy="1262"/>
                  </a:xfrm>
                  <a:custGeom>
                    <a:avLst/>
                    <a:gdLst>
                      <a:gd name="T0" fmla="*/ 1938 w 1938"/>
                      <a:gd name="T1" fmla="*/ 0 h 1262"/>
                      <a:gd name="T2" fmla="*/ 1938 w 1938"/>
                      <a:gd name="T3" fmla="*/ 0 h 1262"/>
                      <a:gd name="T4" fmla="*/ 1938 w 1938"/>
                      <a:gd name="T5" fmla="*/ 1262 h 1262"/>
                      <a:gd name="T6" fmla="*/ 1938 w 1938"/>
                      <a:gd name="T7" fmla="*/ 1262 h 1262"/>
                      <a:gd name="T8" fmla="*/ 0 w 1938"/>
                      <a:gd name="T9" fmla="*/ 1262 h 1262"/>
                      <a:gd name="T10" fmla="*/ 0 w 1938"/>
                      <a:gd name="T11" fmla="*/ 1262 h 1262"/>
                      <a:gd name="T12" fmla="*/ 0 w 1938"/>
                      <a:gd name="T13" fmla="*/ 0 h 1262"/>
                      <a:gd name="T14" fmla="*/ 0 w 1938"/>
                      <a:gd name="T15" fmla="*/ 0 h 1262"/>
                      <a:gd name="T16" fmla="*/ 1938 w 1938"/>
                      <a:gd name="T17" fmla="*/ 0 h 1262"/>
                      <a:gd name="T18" fmla="*/ 1938 w 1938"/>
                      <a:gd name="T19" fmla="*/ 0 h 1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8"/>
                      <a:gd name="T31" fmla="*/ 0 h 1262"/>
                      <a:gd name="T32" fmla="*/ 1938 w 1938"/>
                      <a:gd name="T33" fmla="*/ 1262 h 12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8" h="1262">
                        <a:moveTo>
                          <a:pt x="1938" y="0"/>
                        </a:moveTo>
                        <a:lnTo>
                          <a:pt x="1938" y="0"/>
                        </a:lnTo>
                        <a:lnTo>
                          <a:pt x="1938" y="1262"/>
                        </a:lnTo>
                        <a:lnTo>
                          <a:pt x="0" y="1262"/>
                        </a:lnTo>
                        <a:lnTo>
                          <a:pt x="0" y="0"/>
                        </a:lnTo>
                        <a:lnTo>
                          <a:pt x="1938"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9859" name="Freeform 452"/>
                  <p:cNvSpPr>
                    <a:spLocks/>
                  </p:cNvSpPr>
                  <p:nvPr/>
                </p:nvSpPr>
                <p:spPr bwMode="auto">
                  <a:xfrm>
                    <a:off x="2224" y="1508"/>
                    <a:ext cx="1584" cy="1195"/>
                  </a:xfrm>
                  <a:custGeom>
                    <a:avLst/>
                    <a:gdLst>
                      <a:gd name="T0" fmla="*/ 0 w 1584"/>
                      <a:gd name="T1" fmla="*/ 0 h 1195"/>
                      <a:gd name="T2" fmla="*/ 0 w 1584"/>
                      <a:gd name="T3" fmla="*/ 0 h 1195"/>
                      <a:gd name="T4" fmla="*/ 1584 w 1584"/>
                      <a:gd name="T5" fmla="*/ 0 h 1195"/>
                      <a:gd name="T6" fmla="*/ 1584 w 1584"/>
                      <a:gd name="T7" fmla="*/ 0 h 1195"/>
                      <a:gd name="T8" fmla="*/ 1584 w 1584"/>
                      <a:gd name="T9" fmla="*/ 1195 h 1195"/>
                      <a:gd name="T10" fmla="*/ 1584 w 1584"/>
                      <a:gd name="T11" fmla="*/ 1195 h 1195"/>
                      <a:gd name="T12" fmla="*/ 1145 w 1584"/>
                      <a:gd name="T13" fmla="*/ 1195 h 1195"/>
                      <a:gd name="T14" fmla="*/ 1145 w 1584"/>
                      <a:gd name="T15" fmla="*/ 1195 h 1195"/>
                      <a:gd name="T16" fmla="*/ 1107 w 1584"/>
                      <a:gd name="T17" fmla="*/ 1137 h 1195"/>
                      <a:gd name="T18" fmla="*/ 1070 w 1584"/>
                      <a:gd name="T19" fmla="*/ 1078 h 1195"/>
                      <a:gd name="T20" fmla="*/ 1028 w 1584"/>
                      <a:gd name="T21" fmla="*/ 1028 h 1195"/>
                      <a:gd name="T22" fmla="*/ 986 w 1584"/>
                      <a:gd name="T23" fmla="*/ 978 h 1195"/>
                      <a:gd name="T24" fmla="*/ 945 w 1584"/>
                      <a:gd name="T25" fmla="*/ 932 h 1195"/>
                      <a:gd name="T26" fmla="*/ 903 w 1584"/>
                      <a:gd name="T27" fmla="*/ 886 h 1195"/>
                      <a:gd name="T28" fmla="*/ 819 w 1584"/>
                      <a:gd name="T29" fmla="*/ 811 h 1195"/>
                      <a:gd name="T30" fmla="*/ 731 w 1584"/>
                      <a:gd name="T31" fmla="*/ 740 h 1195"/>
                      <a:gd name="T32" fmla="*/ 644 w 1584"/>
                      <a:gd name="T33" fmla="*/ 677 h 1195"/>
                      <a:gd name="T34" fmla="*/ 472 w 1584"/>
                      <a:gd name="T35" fmla="*/ 564 h 1195"/>
                      <a:gd name="T36" fmla="*/ 389 w 1584"/>
                      <a:gd name="T37" fmla="*/ 510 h 1195"/>
                      <a:gd name="T38" fmla="*/ 314 w 1584"/>
                      <a:gd name="T39" fmla="*/ 456 h 1195"/>
                      <a:gd name="T40" fmla="*/ 243 w 1584"/>
                      <a:gd name="T41" fmla="*/ 397 h 1195"/>
                      <a:gd name="T42" fmla="*/ 176 w 1584"/>
                      <a:gd name="T43" fmla="*/ 334 h 1195"/>
                      <a:gd name="T44" fmla="*/ 147 w 1584"/>
                      <a:gd name="T45" fmla="*/ 301 h 1195"/>
                      <a:gd name="T46" fmla="*/ 117 w 1584"/>
                      <a:gd name="T47" fmla="*/ 263 h 1195"/>
                      <a:gd name="T48" fmla="*/ 92 w 1584"/>
                      <a:gd name="T49" fmla="*/ 226 h 1195"/>
                      <a:gd name="T50" fmla="*/ 67 w 1584"/>
                      <a:gd name="T51" fmla="*/ 188 h 1195"/>
                      <a:gd name="T52" fmla="*/ 46 w 1584"/>
                      <a:gd name="T53" fmla="*/ 146 h 1195"/>
                      <a:gd name="T54" fmla="*/ 30 w 1584"/>
                      <a:gd name="T55" fmla="*/ 101 h 1195"/>
                      <a:gd name="T56" fmla="*/ 13 w 1584"/>
                      <a:gd name="T57" fmla="*/ 50 h 1195"/>
                      <a:gd name="T58" fmla="*/ 0 w 1584"/>
                      <a:gd name="T59" fmla="*/ 0 h 1195"/>
                      <a:gd name="T60" fmla="*/ 0 w 1584"/>
                      <a:gd name="T61" fmla="*/ 0 h 119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84"/>
                      <a:gd name="T94" fmla="*/ 0 h 1195"/>
                      <a:gd name="T95" fmla="*/ 1584 w 1584"/>
                      <a:gd name="T96" fmla="*/ 1195 h 119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84" h="1195">
                        <a:moveTo>
                          <a:pt x="0" y="0"/>
                        </a:moveTo>
                        <a:lnTo>
                          <a:pt x="0" y="0"/>
                        </a:lnTo>
                        <a:lnTo>
                          <a:pt x="1584" y="0"/>
                        </a:lnTo>
                        <a:lnTo>
                          <a:pt x="1584" y="1195"/>
                        </a:lnTo>
                        <a:lnTo>
                          <a:pt x="1145" y="1195"/>
                        </a:lnTo>
                        <a:lnTo>
                          <a:pt x="1107" y="1137"/>
                        </a:lnTo>
                        <a:lnTo>
                          <a:pt x="1070" y="1078"/>
                        </a:lnTo>
                        <a:lnTo>
                          <a:pt x="1028" y="1028"/>
                        </a:lnTo>
                        <a:lnTo>
                          <a:pt x="986" y="978"/>
                        </a:lnTo>
                        <a:lnTo>
                          <a:pt x="945" y="932"/>
                        </a:lnTo>
                        <a:lnTo>
                          <a:pt x="903" y="886"/>
                        </a:lnTo>
                        <a:lnTo>
                          <a:pt x="819" y="811"/>
                        </a:lnTo>
                        <a:lnTo>
                          <a:pt x="731" y="740"/>
                        </a:lnTo>
                        <a:lnTo>
                          <a:pt x="644" y="677"/>
                        </a:lnTo>
                        <a:lnTo>
                          <a:pt x="472" y="564"/>
                        </a:lnTo>
                        <a:lnTo>
                          <a:pt x="389" y="510"/>
                        </a:lnTo>
                        <a:lnTo>
                          <a:pt x="314" y="456"/>
                        </a:lnTo>
                        <a:lnTo>
                          <a:pt x="243" y="397"/>
                        </a:lnTo>
                        <a:lnTo>
                          <a:pt x="176" y="334"/>
                        </a:lnTo>
                        <a:lnTo>
                          <a:pt x="147" y="301"/>
                        </a:lnTo>
                        <a:lnTo>
                          <a:pt x="117" y="263"/>
                        </a:lnTo>
                        <a:lnTo>
                          <a:pt x="92" y="226"/>
                        </a:lnTo>
                        <a:lnTo>
                          <a:pt x="67" y="188"/>
                        </a:lnTo>
                        <a:lnTo>
                          <a:pt x="46" y="146"/>
                        </a:lnTo>
                        <a:lnTo>
                          <a:pt x="30" y="101"/>
                        </a:lnTo>
                        <a:lnTo>
                          <a:pt x="13" y="50"/>
                        </a:lnTo>
                        <a:lnTo>
                          <a:pt x="0" y="0"/>
                        </a:lnTo>
                        <a:close/>
                      </a:path>
                    </a:pathLst>
                  </a:custGeom>
                  <a:solidFill>
                    <a:srgbClr val="6D94CD"/>
                  </a:solidFill>
                  <a:ln w="9525">
                    <a:noFill/>
                    <a:round/>
                    <a:headEnd/>
                    <a:tailEnd/>
                  </a:ln>
                </p:spPr>
                <p:txBody>
                  <a:bodyPr/>
                  <a:lstStyle/>
                  <a:p>
                    <a:endParaRPr lang="en-US">
                      <a:latin typeface="+mj-lt"/>
                    </a:endParaRPr>
                  </a:p>
                </p:txBody>
              </p:sp>
              <p:sp>
                <p:nvSpPr>
                  <p:cNvPr id="9860" name="Freeform 453"/>
                  <p:cNvSpPr>
                    <a:spLocks/>
                  </p:cNvSpPr>
                  <p:nvPr/>
                </p:nvSpPr>
                <p:spPr bwMode="auto">
                  <a:xfrm>
                    <a:off x="3628" y="1588"/>
                    <a:ext cx="113" cy="196"/>
                  </a:xfrm>
                  <a:custGeom>
                    <a:avLst/>
                    <a:gdLst>
                      <a:gd name="T0" fmla="*/ 113 w 113"/>
                      <a:gd name="T1" fmla="*/ 100 h 196"/>
                      <a:gd name="T2" fmla="*/ 113 w 113"/>
                      <a:gd name="T3" fmla="*/ 100 h 196"/>
                      <a:gd name="T4" fmla="*/ 109 w 113"/>
                      <a:gd name="T5" fmla="*/ 137 h 196"/>
                      <a:gd name="T6" fmla="*/ 96 w 113"/>
                      <a:gd name="T7" fmla="*/ 171 h 196"/>
                      <a:gd name="T8" fmla="*/ 88 w 113"/>
                      <a:gd name="T9" fmla="*/ 179 h 196"/>
                      <a:gd name="T10" fmla="*/ 75 w 113"/>
                      <a:gd name="T11" fmla="*/ 192 h 196"/>
                      <a:gd name="T12" fmla="*/ 67 w 113"/>
                      <a:gd name="T13" fmla="*/ 196 h 196"/>
                      <a:gd name="T14" fmla="*/ 54 w 113"/>
                      <a:gd name="T15" fmla="*/ 196 h 196"/>
                      <a:gd name="T16" fmla="*/ 54 w 113"/>
                      <a:gd name="T17" fmla="*/ 196 h 196"/>
                      <a:gd name="T18" fmla="*/ 42 w 113"/>
                      <a:gd name="T19" fmla="*/ 196 h 196"/>
                      <a:gd name="T20" fmla="*/ 34 w 113"/>
                      <a:gd name="T21" fmla="*/ 192 h 196"/>
                      <a:gd name="T22" fmla="*/ 25 w 113"/>
                      <a:gd name="T23" fmla="*/ 179 h 196"/>
                      <a:gd name="T24" fmla="*/ 17 w 113"/>
                      <a:gd name="T25" fmla="*/ 171 h 196"/>
                      <a:gd name="T26" fmla="*/ 4 w 113"/>
                      <a:gd name="T27" fmla="*/ 137 h 196"/>
                      <a:gd name="T28" fmla="*/ 0 w 113"/>
                      <a:gd name="T29" fmla="*/ 100 h 196"/>
                      <a:gd name="T30" fmla="*/ 0 w 113"/>
                      <a:gd name="T31" fmla="*/ 100 h 196"/>
                      <a:gd name="T32" fmla="*/ 4 w 113"/>
                      <a:gd name="T33" fmla="*/ 62 h 196"/>
                      <a:gd name="T34" fmla="*/ 17 w 113"/>
                      <a:gd name="T35" fmla="*/ 29 h 196"/>
                      <a:gd name="T36" fmla="*/ 25 w 113"/>
                      <a:gd name="T37" fmla="*/ 16 h 196"/>
                      <a:gd name="T38" fmla="*/ 34 w 113"/>
                      <a:gd name="T39" fmla="*/ 8 h 196"/>
                      <a:gd name="T40" fmla="*/ 42 w 113"/>
                      <a:gd name="T41" fmla="*/ 4 h 196"/>
                      <a:gd name="T42" fmla="*/ 54 w 113"/>
                      <a:gd name="T43" fmla="*/ 0 h 196"/>
                      <a:gd name="T44" fmla="*/ 54 w 113"/>
                      <a:gd name="T45" fmla="*/ 0 h 196"/>
                      <a:gd name="T46" fmla="*/ 67 w 113"/>
                      <a:gd name="T47" fmla="*/ 4 h 196"/>
                      <a:gd name="T48" fmla="*/ 75 w 113"/>
                      <a:gd name="T49" fmla="*/ 8 h 196"/>
                      <a:gd name="T50" fmla="*/ 88 w 113"/>
                      <a:gd name="T51" fmla="*/ 16 h 196"/>
                      <a:gd name="T52" fmla="*/ 96 w 113"/>
                      <a:gd name="T53" fmla="*/ 29 h 196"/>
                      <a:gd name="T54" fmla="*/ 109 w 113"/>
                      <a:gd name="T55" fmla="*/ 62 h 196"/>
                      <a:gd name="T56" fmla="*/ 113 w 113"/>
                      <a:gd name="T57" fmla="*/ 100 h 196"/>
                      <a:gd name="T58" fmla="*/ 113 w 113"/>
                      <a:gd name="T59" fmla="*/ 100 h 19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3"/>
                      <a:gd name="T91" fmla="*/ 0 h 196"/>
                      <a:gd name="T92" fmla="*/ 113 w 113"/>
                      <a:gd name="T93" fmla="*/ 196 h 19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3" h="196">
                        <a:moveTo>
                          <a:pt x="113" y="100"/>
                        </a:moveTo>
                        <a:lnTo>
                          <a:pt x="113" y="100"/>
                        </a:lnTo>
                        <a:lnTo>
                          <a:pt x="109" y="137"/>
                        </a:lnTo>
                        <a:lnTo>
                          <a:pt x="96" y="171"/>
                        </a:lnTo>
                        <a:lnTo>
                          <a:pt x="88" y="179"/>
                        </a:lnTo>
                        <a:lnTo>
                          <a:pt x="75" y="192"/>
                        </a:lnTo>
                        <a:lnTo>
                          <a:pt x="67" y="196"/>
                        </a:lnTo>
                        <a:lnTo>
                          <a:pt x="54" y="196"/>
                        </a:lnTo>
                        <a:lnTo>
                          <a:pt x="42" y="196"/>
                        </a:lnTo>
                        <a:lnTo>
                          <a:pt x="34" y="192"/>
                        </a:lnTo>
                        <a:lnTo>
                          <a:pt x="25" y="179"/>
                        </a:lnTo>
                        <a:lnTo>
                          <a:pt x="17" y="171"/>
                        </a:lnTo>
                        <a:lnTo>
                          <a:pt x="4" y="137"/>
                        </a:lnTo>
                        <a:lnTo>
                          <a:pt x="0" y="100"/>
                        </a:lnTo>
                        <a:lnTo>
                          <a:pt x="4" y="62"/>
                        </a:lnTo>
                        <a:lnTo>
                          <a:pt x="17" y="29"/>
                        </a:lnTo>
                        <a:lnTo>
                          <a:pt x="25" y="16"/>
                        </a:lnTo>
                        <a:lnTo>
                          <a:pt x="34" y="8"/>
                        </a:lnTo>
                        <a:lnTo>
                          <a:pt x="42" y="4"/>
                        </a:lnTo>
                        <a:lnTo>
                          <a:pt x="54" y="0"/>
                        </a:lnTo>
                        <a:lnTo>
                          <a:pt x="67" y="4"/>
                        </a:lnTo>
                        <a:lnTo>
                          <a:pt x="75" y="8"/>
                        </a:lnTo>
                        <a:lnTo>
                          <a:pt x="88" y="16"/>
                        </a:lnTo>
                        <a:lnTo>
                          <a:pt x="96" y="29"/>
                        </a:lnTo>
                        <a:lnTo>
                          <a:pt x="109" y="62"/>
                        </a:lnTo>
                        <a:lnTo>
                          <a:pt x="113" y="100"/>
                        </a:lnTo>
                        <a:close/>
                      </a:path>
                    </a:pathLst>
                  </a:custGeom>
                  <a:solidFill>
                    <a:srgbClr val="BEE7F0"/>
                  </a:solidFill>
                  <a:ln w="9525">
                    <a:noFill/>
                    <a:round/>
                    <a:headEnd/>
                    <a:tailEnd/>
                  </a:ln>
                </p:spPr>
                <p:txBody>
                  <a:bodyPr/>
                  <a:lstStyle/>
                  <a:p>
                    <a:endParaRPr lang="en-US">
                      <a:latin typeface="+mj-lt"/>
                    </a:endParaRPr>
                  </a:p>
                </p:txBody>
              </p:sp>
              <p:sp>
                <p:nvSpPr>
                  <p:cNvPr id="9861" name="Freeform 454"/>
                  <p:cNvSpPr>
                    <a:spLocks/>
                  </p:cNvSpPr>
                  <p:nvPr/>
                </p:nvSpPr>
                <p:spPr bwMode="auto">
                  <a:xfrm>
                    <a:off x="3511" y="1625"/>
                    <a:ext cx="54" cy="113"/>
                  </a:xfrm>
                  <a:custGeom>
                    <a:avLst/>
                    <a:gdLst>
                      <a:gd name="T0" fmla="*/ 54 w 54"/>
                      <a:gd name="T1" fmla="*/ 59 h 113"/>
                      <a:gd name="T2" fmla="*/ 54 w 54"/>
                      <a:gd name="T3" fmla="*/ 59 h 113"/>
                      <a:gd name="T4" fmla="*/ 54 w 54"/>
                      <a:gd name="T5" fmla="*/ 80 h 113"/>
                      <a:gd name="T6" fmla="*/ 46 w 54"/>
                      <a:gd name="T7" fmla="*/ 96 h 113"/>
                      <a:gd name="T8" fmla="*/ 38 w 54"/>
                      <a:gd name="T9" fmla="*/ 109 h 113"/>
                      <a:gd name="T10" fmla="*/ 29 w 54"/>
                      <a:gd name="T11" fmla="*/ 113 h 113"/>
                      <a:gd name="T12" fmla="*/ 29 w 54"/>
                      <a:gd name="T13" fmla="*/ 113 h 113"/>
                      <a:gd name="T14" fmla="*/ 17 w 54"/>
                      <a:gd name="T15" fmla="*/ 109 h 113"/>
                      <a:gd name="T16" fmla="*/ 8 w 54"/>
                      <a:gd name="T17" fmla="*/ 96 h 113"/>
                      <a:gd name="T18" fmla="*/ 4 w 54"/>
                      <a:gd name="T19" fmla="*/ 80 h 113"/>
                      <a:gd name="T20" fmla="*/ 0 w 54"/>
                      <a:gd name="T21" fmla="*/ 59 h 113"/>
                      <a:gd name="T22" fmla="*/ 0 w 54"/>
                      <a:gd name="T23" fmla="*/ 59 h 113"/>
                      <a:gd name="T24" fmla="*/ 4 w 54"/>
                      <a:gd name="T25" fmla="*/ 34 h 113"/>
                      <a:gd name="T26" fmla="*/ 8 w 54"/>
                      <a:gd name="T27" fmla="*/ 17 h 113"/>
                      <a:gd name="T28" fmla="*/ 17 w 54"/>
                      <a:gd name="T29" fmla="*/ 4 h 113"/>
                      <a:gd name="T30" fmla="*/ 29 w 54"/>
                      <a:gd name="T31" fmla="*/ 0 h 113"/>
                      <a:gd name="T32" fmla="*/ 29 w 54"/>
                      <a:gd name="T33" fmla="*/ 0 h 113"/>
                      <a:gd name="T34" fmla="*/ 38 w 54"/>
                      <a:gd name="T35" fmla="*/ 4 h 113"/>
                      <a:gd name="T36" fmla="*/ 46 w 54"/>
                      <a:gd name="T37" fmla="*/ 17 h 113"/>
                      <a:gd name="T38" fmla="*/ 54 w 54"/>
                      <a:gd name="T39" fmla="*/ 34 h 113"/>
                      <a:gd name="T40" fmla="*/ 54 w 54"/>
                      <a:gd name="T41" fmla="*/ 59 h 113"/>
                      <a:gd name="T42" fmla="*/ 54 w 54"/>
                      <a:gd name="T43" fmla="*/ 59 h 1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
                      <a:gd name="T67" fmla="*/ 0 h 113"/>
                      <a:gd name="T68" fmla="*/ 54 w 54"/>
                      <a:gd name="T69" fmla="*/ 113 h 1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 h="113">
                        <a:moveTo>
                          <a:pt x="54" y="59"/>
                        </a:moveTo>
                        <a:lnTo>
                          <a:pt x="54" y="59"/>
                        </a:lnTo>
                        <a:lnTo>
                          <a:pt x="54" y="80"/>
                        </a:lnTo>
                        <a:lnTo>
                          <a:pt x="46" y="96"/>
                        </a:lnTo>
                        <a:lnTo>
                          <a:pt x="38" y="109"/>
                        </a:lnTo>
                        <a:lnTo>
                          <a:pt x="29" y="113"/>
                        </a:lnTo>
                        <a:lnTo>
                          <a:pt x="17" y="109"/>
                        </a:lnTo>
                        <a:lnTo>
                          <a:pt x="8" y="96"/>
                        </a:lnTo>
                        <a:lnTo>
                          <a:pt x="4" y="80"/>
                        </a:lnTo>
                        <a:lnTo>
                          <a:pt x="0" y="59"/>
                        </a:lnTo>
                        <a:lnTo>
                          <a:pt x="4" y="34"/>
                        </a:lnTo>
                        <a:lnTo>
                          <a:pt x="8" y="17"/>
                        </a:lnTo>
                        <a:lnTo>
                          <a:pt x="17" y="4"/>
                        </a:lnTo>
                        <a:lnTo>
                          <a:pt x="29" y="0"/>
                        </a:lnTo>
                        <a:lnTo>
                          <a:pt x="38" y="4"/>
                        </a:lnTo>
                        <a:lnTo>
                          <a:pt x="46" y="17"/>
                        </a:lnTo>
                        <a:lnTo>
                          <a:pt x="54" y="34"/>
                        </a:lnTo>
                        <a:lnTo>
                          <a:pt x="54" y="59"/>
                        </a:lnTo>
                        <a:close/>
                      </a:path>
                    </a:pathLst>
                  </a:custGeom>
                  <a:solidFill>
                    <a:srgbClr val="BEE7F0"/>
                  </a:solidFill>
                  <a:ln w="9525">
                    <a:noFill/>
                    <a:round/>
                    <a:headEnd/>
                    <a:tailEnd/>
                  </a:ln>
                </p:spPr>
                <p:txBody>
                  <a:bodyPr/>
                  <a:lstStyle/>
                  <a:p>
                    <a:endParaRPr lang="en-US">
                      <a:latin typeface="+mj-lt"/>
                    </a:endParaRPr>
                  </a:p>
                </p:txBody>
              </p:sp>
              <p:sp>
                <p:nvSpPr>
                  <p:cNvPr id="9862" name="Freeform 455"/>
                  <p:cNvSpPr>
                    <a:spLocks/>
                  </p:cNvSpPr>
                  <p:nvPr/>
                </p:nvSpPr>
                <p:spPr bwMode="auto">
                  <a:xfrm>
                    <a:off x="1903" y="2210"/>
                    <a:ext cx="639" cy="527"/>
                  </a:xfrm>
                  <a:custGeom>
                    <a:avLst/>
                    <a:gdLst>
                      <a:gd name="T0" fmla="*/ 238 w 639"/>
                      <a:gd name="T1" fmla="*/ 155 h 527"/>
                      <a:gd name="T2" fmla="*/ 238 w 639"/>
                      <a:gd name="T3" fmla="*/ 155 h 527"/>
                      <a:gd name="T4" fmla="*/ 179 w 639"/>
                      <a:gd name="T5" fmla="*/ 125 h 527"/>
                      <a:gd name="T6" fmla="*/ 117 w 639"/>
                      <a:gd name="T7" fmla="*/ 88 h 527"/>
                      <a:gd name="T8" fmla="*/ 58 w 639"/>
                      <a:gd name="T9" fmla="*/ 46 h 527"/>
                      <a:gd name="T10" fmla="*/ 0 w 639"/>
                      <a:gd name="T11" fmla="*/ 0 h 527"/>
                      <a:gd name="T12" fmla="*/ 0 w 639"/>
                      <a:gd name="T13" fmla="*/ 0 h 527"/>
                      <a:gd name="T14" fmla="*/ 0 w 639"/>
                      <a:gd name="T15" fmla="*/ 527 h 527"/>
                      <a:gd name="T16" fmla="*/ 0 w 639"/>
                      <a:gd name="T17" fmla="*/ 527 h 527"/>
                      <a:gd name="T18" fmla="*/ 639 w 639"/>
                      <a:gd name="T19" fmla="*/ 527 h 527"/>
                      <a:gd name="T20" fmla="*/ 639 w 639"/>
                      <a:gd name="T21" fmla="*/ 527 h 527"/>
                      <a:gd name="T22" fmla="*/ 631 w 639"/>
                      <a:gd name="T23" fmla="*/ 472 h 527"/>
                      <a:gd name="T24" fmla="*/ 614 w 639"/>
                      <a:gd name="T25" fmla="*/ 418 h 527"/>
                      <a:gd name="T26" fmla="*/ 593 w 639"/>
                      <a:gd name="T27" fmla="*/ 368 h 527"/>
                      <a:gd name="T28" fmla="*/ 580 w 639"/>
                      <a:gd name="T29" fmla="*/ 347 h 527"/>
                      <a:gd name="T30" fmla="*/ 568 w 639"/>
                      <a:gd name="T31" fmla="*/ 322 h 527"/>
                      <a:gd name="T32" fmla="*/ 568 w 639"/>
                      <a:gd name="T33" fmla="*/ 322 h 527"/>
                      <a:gd name="T34" fmla="*/ 534 w 639"/>
                      <a:gd name="T35" fmla="*/ 288 h 527"/>
                      <a:gd name="T36" fmla="*/ 497 w 639"/>
                      <a:gd name="T37" fmla="*/ 259 h 527"/>
                      <a:gd name="T38" fmla="*/ 459 w 639"/>
                      <a:gd name="T39" fmla="*/ 238 h 527"/>
                      <a:gd name="T40" fmla="*/ 413 w 639"/>
                      <a:gd name="T41" fmla="*/ 222 h 527"/>
                      <a:gd name="T42" fmla="*/ 326 w 639"/>
                      <a:gd name="T43" fmla="*/ 188 h 527"/>
                      <a:gd name="T44" fmla="*/ 284 w 639"/>
                      <a:gd name="T45" fmla="*/ 171 h 527"/>
                      <a:gd name="T46" fmla="*/ 238 w 639"/>
                      <a:gd name="T47" fmla="*/ 155 h 527"/>
                      <a:gd name="T48" fmla="*/ 238 w 639"/>
                      <a:gd name="T49" fmla="*/ 155 h 5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39"/>
                      <a:gd name="T76" fmla="*/ 0 h 527"/>
                      <a:gd name="T77" fmla="*/ 639 w 639"/>
                      <a:gd name="T78" fmla="*/ 527 h 5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39" h="527">
                        <a:moveTo>
                          <a:pt x="238" y="155"/>
                        </a:moveTo>
                        <a:lnTo>
                          <a:pt x="238" y="155"/>
                        </a:lnTo>
                        <a:lnTo>
                          <a:pt x="179" y="125"/>
                        </a:lnTo>
                        <a:lnTo>
                          <a:pt x="117" y="88"/>
                        </a:lnTo>
                        <a:lnTo>
                          <a:pt x="58" y="46"/>
                        </a:lnTo>
                        <a:lnTo>
                          <a:pt x="0" y="0"/>
                        </a:lnTo>
                        <a:lnTo>
                          <a:pt x="0" y="527"/>
                        </a:lnTo>
                        <a:lnTo>
                          <a:pt x="639" y="527"/>
                        </a:lnTo>
                        <a:lnTo>
                          <a:pt x="631" y="472"/>
                        </a:lnTo>
                        <a:lnTo>
                          <a:pt x="614" y="418"/>
                        </a:lnTo>
                        <a:lnTo>
                          <a:pt x="593" y="368"/>
                        </a:lnTo>
                        <a:lnTo>
                          <a:pt x="580" y="347"/>
                        </a:lnTo>
                        <a:lnTo>
                          <a:pt x="568" y="322"/>
                        </a:lnTo>
                        <a:lnTo>
                          <a:pt x="534" y="288"/>
                        </a:lnTo>
                        <a:lnTo>
                          <a:pt x="497" y="259"/>
                        </a:lnTo>
                        <a:lnTo>
                          <a:pt x="459" y="238"/>
                        </a:lnTo>
                        <a:lnTo>
                          <a:pt x="413" y="222"/>
                        </a:lnTo>
                        <a:lnTo>
                          <a:pt x="326" y="188"/>
                        </a:lnTo>
                        <a:lnTo>
                          <a:pt x="284" y="171"/>
                        </a:lnTo>
                        <a:lnTo>
                          <a:pt x="238" y="155"/>
                        </a:lnTo>
                        <a:close/>
                      </a:path>
                    </a:pathLst>
                  </a:custGeom>
                  <a:solidFill>
                    <a:schemeClr val="hlink"/>
                  </a:solidFill>
                  <a:ln w="9525">
                    <a:noFill/>
                    <a:round/>
                    <a:headEnd/>
                    <a:tailEnd/>
                  </a:ln>
                </p:spPr>
                <p:txBody>
                  <a:bodyPr/>
                  <a:lstStyle/>
                  <a:p>
                    <a:endParaRPr lang="en-US">
                      <a:latin typeface="+mj-lt"/>
                    </a:endParaRPr>
                  </a:p>
                </p:txBody>
              </p:sp>
            </p:grpSp>
          </p:grpSp>
          <p:sp>
            <p:nvSpPr>
              <p:cNvPr id="9854" name="Freeform 456"/>
              <p:cNvSpPr>
                <a:spLocks/>
              </p:cNvSpPr>
              <p:nvPr/>
            </p:nvSpPr>
            <p:spPr bwMode="auto">
              <a:xfrm>
                <a:off x="2283" y="3359"/>
                <a:ext cx="83" cy="121"/>
              </a:xfrm>
              <a:custGeom>
                <a:avLst/>
                <a:gdLst>
                  <a:gd name="T0" fmla="*/ 37 w 83"/>
                  <a:gd name="T1" fmla="*/ 117 h 121"/>
                  <a:gd name="T2" fmla="*/ 37 w 83"/>
                  <a:gd name="T3" fmla="*/ 117 h 121"/>
                  <a:gd name="T4" fmla="*/ 37 w 83"/>
                  <a:gd name="T5" fmla="*/ 117 h 121"/>
                  <a:gd name="T6" fmla="*/ 37 w 83"/>
                  <a:gd name="T7" fmla="*/ 117 h 121"/>
                  <a:gd name="T8" fmla="*/ 71 w 83"/>
                  <a:gd name="T9" fmla="*/ 17 h 121"/>
                  <a:gd name="T10" fmla="*/ 71 w 83"/>
                  <a:gd name="T11" fmla="*/ 17 h 121"/>
                  <a:gd name="T12" fmla="*/ 75 w 83"/>
                  <a:gd name="T13" fmla="*/ 4 h 121"/>
                  <a:gd name="T14" fmla="*/ 83 w 83"/>
                  <a:gd name="T15" fmla="*/ 0 h 121"/>
                  <a:gd name="T16" fmla="*/ 46 w 83"/>
                  <a:gd name="T17" fmla="*/ 0 h 121"/>
                  <a:gd name="T18" fmla="*/ 46 w 83"/>
                  <a:gd name="T19" fmla="*/ 0 h 121"/>
                  <a:gd name="T20" fmla="*/ 42 w 83"/>
                  <a:gd name="T21" fmla="*/ 4 h 121"/>
                  <a:gd name="T22" fmla="*/ 33 w 83"/>
                  <a:gd name="T23" fmla="*/ 17 h 121"/>
                  <a:gd name="T24" fmla="*/ 33 w 83"/>
                  <a:gd name="T25" fmla="*/ 17 h 121"/>
                  <a:gd name="T26" fmla="*/ 0 w 83"/>
                  <a:gd name="T27" fmla="*/ 117 h 121"/>
                  <a:gd name="T28" fmla="*/ 0 w 83"/>
                  <a:gd name="T29" fmla="*/ 117 h 121"/>
                  <a:gd name="T30" fmla="*/ 0 w 83"/>
                  <a:gd name="T31" fmla="*/ 117 h 121"/>
                  <a:gd name="T32" fmla="*/ 0 w 83"/>
                  <a:gd name="T33" fmla="*/ 117 h 121"/>
                  <a:gd name="T34" fmla="*/ 0 w 83"/>
                  <a:gd name="T35" fmla="*/ 121 h 121"/>
                  <a:gd name="T36" fmla="*/ 0 w 83"/>
                  <a:gd name="T37" fmla="*/ 121 h 121"/>
                  <a:gd name="T38" fmla="*/ 8 w 83"/>
                  <a:gd name="T39" fmla="*/ 121 h 121"/>
                  <a:gd name="T40" fmla="*/ 50 w 83"/>
                  <a:gd name="T41" fmla="*/ 121 h 121"/>
                  <a:gd name="T42" fmla="*/ 50 w 83"/>
                  <a:gd name="T43" fmla="*/ 121 h 121"/>
                  <a:gd name="T44" fmla="*/ 37 w 83"/>
                  <a:gd name="T45" fmla="*/ 121 h 121"/>
                  <a:gd name="T46" fmla="*/ 37 w 83"/>
                  <a:gd name="T47" fmla="*/ 121 h 121"/>
                  <a:gd name="T48" fmla="*/ 37 w 83"/>
                  <a:gd name="T49" fmla="*/ 117 h 121"/>
                  <a:gd name="T50" fmla="*/ 37 w 83"/>
                  <a:gd name="T51" fmla="*/ 117 h 1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3"/>
                  <a:gd name="T79" fmla="*/ 0 h 121"/>
                  <a:gd name="T80" fmla="*/ 83 w 83"/>
                  <a:gd name="T81" fmla="*/ 121 h 1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3" h="121">
                    <a:moveTo>
                      <a:pt x="37" y="117"/>
                    </a:moveTo>
                    <a:lnTo>
                      <a:pt x="37" y="117"/>
                    </a:lnTo>
                    <a:lnTo>
                      <a:pt x="71" y="17"/>
                    </a:lnTo>
                    <a:lnTo>
                      <a:pt x="75" y="4"/>
                    </a:lnTo>
                    <a:lnTo>
                      <a:pt x="83" y="0"/>
                    </a:lnTo>
                    <a:lnTo>
                      <a:pt x="46" y="0"/>
                    </a:lnTo>
                    <a:lnTo>
                      <a:pt x="42" y="4"/>
                    </a:lnTo>
                    <a:lnTo>
                      <a:pt x="33" y="17"/>
                    </a:lnTo>
                    <a:lnTo>
                      <a:pt x="0" y="117"/>
                    </a:lnTo>
                    <a:lnTo>
                      <a:pt x="0" y="121"/>
                    </a:lnTo>
                    <a:lnTo>
                      <a:pt x="8" y="121"/>
                    </a:lnTo>
                    <a:lnTo>
                      <a:pt x="50" y="121"/>
                    </a:lnTo>
                    <a:lnTo>
                      <a:pt x="37" y="121"/>
                    </a:lnTo>
                    <a:lnTo>
                      <a:pt x="37" y="117"/>
                    </a:lnTo>
                    <a:close/>
                  </a:path>
                </a:pathLst>
              </a:custGeom>
              <a:solidFill>
                <a:srgbClr val="B3B3B3"/>
              </a:solidFill>
              <a:ln w="9525">
                <a:noFill/>
                <a:round/>
                <a:headEnd/>
                <a:tailEnd/>
              </a:ln>
            </p:spPr>
            <p:txBody>
              <a:bodyPr/>
              <a:lstStyle/>
              <a:p>
                <a:endParaRPr lang="en-US">
                  <a:latin typeface="+mj-lt"/>
                </a:endParaRPr>
              </a:p>
            </p:txBody>
          </p:sp>
        </p:grpSp>
        <p:sp>
          <p:nvSpPr>
            <p:cNvPr id="129481" name="Text Box 457"/>
            <p:cNvSpPr txBox="1">
              <a:spLocks noChangeArrowheads="1"/>
            </p:cNvSpPr>
            <p:nvPr/>
          </p:nvSpPr>
          <p:spPr bwMode="auto">
            <a:xfrm>
              <a:off x="832" y="1532"/>
              <a:ext cx="1931" cy="1254"/>
            </a:xfrm>
            <a:prstGeom prst="rect">
              <a:avLst/>
            </a:prstGeom>
            <a:noFill/>
            <a:ln w="38100">
              <a:noFill/>
              <a:miter lim="800000"/>
              <a:headEnd/>
              <a:tailEnd/>
            </a:ln>
            <a:effectLst/>
          </p:spPr>
          <p:txBody>
            <a:bodyPr lIns="0" tIns="0" rIns="0" bIns="0" anchor="ctr"/>
            <a:lstStyle/>
            <a:p>
              <a:pPr marL="233363" indent="-233363" eaLnBrk="0" hangingPunct="0">
                <a:buClr>
                  <a:schemeClr val="tx1"/>
                </a:buClr>
                <a:buSzPct val="125000"/>
                <a:buFont typeface="Monotype Sorts" pitchFamily="2" charset="2"/>
                <a:buNone/>
                <a:defRPr/>
              </a:pPr>
              <a:r>
                <a:rPr kumimoji="1" lang="en-US" sz="4000" b="1" dirty="0">
                  <a:latin typeface="+mj-lt"/>
                </a:rPr>
                <a:t>MRP</a:t>
              </a:r>
            </a:p>
          </p:txBody>
        </p:sp>
      </p:grpSp>
      <p:pic>
        <p:nvPicPr>
          <p:cNvPr id="677" name="Picture 676" descr="keyboard.emf"/>
          <p:cNvPicPr>
            <a:picLocks noChangeAspect="1"/>
          </p:cNvPicPr>
          <p:nvPr/>
        </p:nvPicPr>
        <p:blipFill>
          <a:blip r:embed="rId3" cstate="print"/>
          <a:stretch>
            <a:fillRect/>
          </a:stretch>
        </p:blipFill>
        <p:spPr>
          <a:xfrm>
            <a:off x="1612201" y="5732735"/>
            <a:ext cx="1378078" cy="528410"/>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825" name="Rectangle 41"/>
          <p:cNvSpPr>
            <a:spLocks noGrp="1" noChangeArrowheads="1"/>
          </p:cNvSpPr>
          <p:nvPr>
            <p:ph idx="1"/>
          </p:nvPr>
        </p:nvSpPr>
        <p:spPr/>
        <p:txBody>
          <a:bodyPr/>
          <a:lstStyle/>
          <a:p>
            <a:pPr eaLnBrk="1" hangingPunct="1"/>
            <a:r>
              <a:rPr lang="en-US" dirty="0" smtClean="0">
                <a:solidFill>
                  <a:srgbClr val="000000"/>
                </a:solidFill>
              </a:rPr>
              <a:t>Routable</a:t>
            </a:r>
          </a:p>
          <a:p>
            <a:pPr eaLnBrk="1" hangingPunct="1"/>
            <a:r>
              <a:rPr lang="en-US" dirty="0" smtClean="0">
                <a:solidFill>
                  <a:srgbClr val="000000"/>
                </a:solidFill>
              </a:rPr>
              <a:t>Rework		</a:t>
            </a:r>
          </a:p>
          <a:p>
            <a:pPr eaLnBrk="1" hangingPunct="1"/>
            <a:r>
              <a:rPr lang="en-US" dirty="0" smtClean="0">
                <a:solidFill>
                  <a:srgbClr val="000000"/>
                </a:solidFill>
              </a:rPr>
              <a:t>Work order splits</a:t>
            </a:r>
          </a:p>
          <a:p>
            <a:pPr eaLnBrk="1" hangingPunct="1"/>
            <a:r>
              <a:rPr lang="en-US" dirty="0" smtClean="0">
                <a:solidFill>
                  <a:srgbClr val="000000"/>
                </a:solidFill>
              </a:rPr>
              <a:t>Work in process (WIP)</a:t>
            </a:r>
          </a:p>
          <a:p>
            <a:pPr eaLnBrk="1" hangingPunct="1"/>
            <a:r>
              <a:rPr lang="en-US" dirty="0" smtClean="0">
                <a:solidFill>
                  <a:srgbClr val="000000"/>
                </a:solidFill>
              </a:rPr>
              <a:t>Due date</a:t>
            </a:r>
          </a:p>
          <a:p>
            <a:pPr eaLnBrk="1" hangingPunct="1"/>
            <a:r>
              <a:rPr lang="en-US" dirty="0" smtClean="0">
                <a:solidFill>
                  <a:srgbClr val="000000"/>
                </a:solidFill>
              </a:rPr>
              <a:t>Release date</a:t>
            </a:r>
          </a:p>
          <a:p>
            <a:pPr eaLnBrk="1" hangingPunct="1"/>
            <a:r>
              <a:rPr lang="en-US" dirty="0" smtClean="0">
                <a:solidFill>
                  <a:srgbClr val="000000"/>
                </a:solidFill>
              </a:rPr>
              <a:t>Manufacturing lead time</a:t>
            </a:r>
          </a:p>
        </p:txBody>
      </p:sp>
      <p:sp>
        <p:nvSpPr>
          <p:cNvPr id="10243" name="Rectangle 40"/>
          <p:cNvSpPr>
            <a:spLocks noGrp="1" noChangeArrowheads="1"/>
          </p:cNvSpPr>
          <p:nvPr>
            <p:ph type="title"/>
          </p:nvPr>
        </p:nvSpPr>
        <p:spPr/>
        <p:txBody>
          <a:bodyPr/>
          <a:lstStyle/>
          <a:p>
            <a:pPr eaLnBrk="1" hangingPunct="1"/>
            <a:r>
              <a:rPr lang="en-US" smtClean="0"/>
              <a:t>Terminology</a:t>
            </a:r>
            <a:endParaRPr lang="en-US" sz="2800" smtClean="0"/>
          </a:p>
        </p:txBody>
      </p:sp>
      <p:sp>
        <p:nvSpPr>
          <p:cNvPr id="10242" name="Footer Placeholder 3"/>
          <p:cNvSpPr>
            <a:spLocks noGrp="1"/>
          </p:cNvSpPr>
          <p:nvPr>
            <p:ph type="ftr" sz="quarter" idx="10"/>
          </p:nvPr>
        </p:nvSpPr>
        <p:spPr>
          <a:noFill/>
        </p:spPr>
        <p:txBody>
          <a:bodyPr/>
          <a:lstStyle/>
          <a:p>
            <a:pPr defTabSz="865188"/>
            <a:r>
              <a:rPr lang="en-US"/>
              <a:t>eB-WO-IN-080</a:t>
            </a:r>
          </a:p>
        </p:txBody>
      </p:sp>
      <p:grpSp>
        <p:nvGrpSpPr>
          <p:cNvPr id="10245" name="Group 139"/>
          <p:cNvGrpSpPr>
            <a:grpSpLocks/>
          </p:cNvGrpSpPr>
          <p:nvPr/>
        </p:nvGrpSpPr>
        <p:grpSpPr bwMode="auto">
          <a:xfrm>
            <a:off x="5513388" y="4948238"/>
            <a:ext cx="2682875" cy="1189037"/>
            <a:chOff x="3744" y="2571"/>
            <a:chExt cx="652" cy="289"/>
          </a:xfrm>
        </p:grpSpPr>
        <p:sp>
          <p:nvSpPr>
            <p:cNvPr id="10246" name="Freeform 140"/>
            <p:cNvSpPr>
              <a:spLocks/>
            </p:cNvSpPr>
            <p:nvPr/>
          </p:nvSpPr>
          <p:spPr bwMode="auto">
            <a:xfrm>
              <a:off x="3744" y="2571"/>
              <a:ext cx="652" cy="289"/>
            </a:xfrm>
            <a:custGeom>
              <a:avLst/>
              <a:gdLst>
                <a:gd name="T0" fmla="*/ 131 w 1304"/>
                <a:gd name="T1" fmla="*/ 7 h 578"/>
                <a:gd name="T2" fmla="*/ 163 w 1304"/>
                <a:gd name="T3" fmla="*/ 14 h 578"/>
                <a:gd name="T4" fmla="*/ 193 w 1304"/>
                <a:gd name="T5" fmla="*/ 15 h 578"/>
                <a:gd name="T6" fmla="*/ 221 w 1304"/>
                <a:gd name="T7" fmla="*/ 12 h 578"/>
                <a:gd name="T8" fmla="*/ 247 w 1304"/>
                <a:gd name="T9" fmla="*/ 10 h 578"/>
                <a:gd name="T10" fmla="*/ 271 w 1304"/>
                <a:gd name="T11" fmla="*/ 9 h 578"/>
                <a:gd name="T12" fmla="*/ 294 w 1304"/>
                <a:gd name="T13" fmla="*/ 14 h 578"/>
                <a:gd name="T14" fmla="*/ 316 w 1304"/>
                <a:gd name="T15" fmla="*/ 27 h 578"/>
                <a:gd name="T16" fmla="*/ 337 w 1304"/>
                <a:gd name="T17" fmla="*/ 28 h 578"/>
                <a:gd name="T18" fmla="*/ 356 w 1304"/>
                <a:gd name="T19" fmla="*/ 14 h 578"/>
                <a:gd name="T20" fmla="*/ 373 w 1304"/>
                <a:gd name="T21" fmla="*/ 6 h 578"/>
                <a:gd name="T22" fmla="*/ 388 w 1304"/>
                <a:gd name="T23" fmla="*/ 3 h 578"/>
                <a:gd name="T24" fmla="*/ 401 w 1304"/>
                <a:gd name="T25" fmla="*/ 2 h 578"/>
                <a:gd name="T26" fmla="*/ 415 w 1304"/>
                <a:gd name="T27" fmla="*/ 5 h 578"/>
                <a:gd name="T28" fmla="*/ 428 w 1304"/>
                <a:gd name="T29" fmla="*/ 7 h 578"/>
                <a:gd name="T30" fmla="*/ 443 w 1304"/>
                <a:gd name="T31" fmla="*/ 10 h 578"/>
                <a:gd name="T32" fmla="*/ 460 w 1304"/>
                <a:gd name="T33" fmla="*/ 13 h 578"/>
                <a:gd name="T34" fmla="*/ 479 w 1304"/>
                <a:gd name="T35" fmla="*/ 14 h 578"/>
                <a:gd name="T36" fmla="*/ 501 w 1304"/>
                <a:gd name="T37" fmla="*/ 12 h 578"/>
                <a:gd name="T38" fmla="*/ 527 w 1304"/>
                <a:gd name="T39" fmla="*/ 8 h 578"/>
                <a:gd name="T40" fmla="*/ 543 w 1304"/>
                <a:gd name="T41" fmla="*/ 10 h 578"/>
                <a:gd name="T42" fmla="*/ 550 w 1304"/>
                <a:gd name="T43" fmla="*/ 23 h 578"/>
                <a:gd name="T44" fmla="*/ 560 w 1304"/>
                <a:gd name="T45" fmla="*/ 36 h 578"/>
                <a:gd name="T46" fmla="*/ 569 w 1304"/>
                <a:gd name="T47" fmla="*/ 45 h 578"/>
                <a:gd name="T48" fmla="*/ 652 w 1304"/>
                <a:gd name="T49" fmla="*/ 276 h 578"/>
                <a:gd name="T50" fmla="*/ 368 w 1304"/>
                <a:gd name="T51" fmla="*/ 276 h 578"/>
                <a:gd name="T52" fmla="*/ 373 w 1304"/>
                <a:gd name="T53" fmla="*/ 280 h 578"/>
                <a:gd name="T54" fmla="*/ 377 w 1304"/>
                <a:gd name="T55" fmla="*/ 285 h 578"/>
                <a:gd name="T56" fmla="*/ 374 w 1304"/>
                <a:gd name="T57" fmla="*/ 289 h 578"/>
                <a:gd name="T58" fmla="*/ 359 w 1304"/>
                <a:gd name="T59" fmla="*/ 289 h 578"/>
                <a:gd name="T60" fmla="*/ 332 w 1304"/>
                <a:gd name="T61" fmla="*/ 289 h 578"/>
                <a:gd name="T62" fmla="*/ 304 w 1304"/>
                <a:gd name="T63" fmla="*/ 289 h 578"/>
                <a:gd name="T64" fmla="*/ 285 w 1304"/>
                <a:gd name="T65" fmla="*/ 289 h 578"/>
                <a:gd name="T66" fmla="*/ 275 w 1304"/>
                <a:gd name="T67" fmla="*/ 289 h 578"/>
                <a:gd name="T68" fmla="*/ 271 w 1304"/>
                <a:gd name="T69" fmla="*/ 285 h 578"/>
                <a:gd name="T70" fmla="*/ 274 w 1304"/>
                <a:gd name="T71" fmla="*/ 280 h 578"/>
                <a:gd name="T72" fmla="*/ 279 w 1304"/>
                <a:gd name="T73" fmla="*/ 276 h 578"/>
                <a:gd name="T74" fmla="*/ 0 w 1304"/>
                <a:gd name="T75" fmla="*/ 276 h 578"/>
                <a:gd name="T76" fmla="*/ 76 w 1304"/>
                <a:gd name="T77" fmla="*/ 43 h 578"/>
                <a:gd name="T78" fmla="*/ 85 w 1304"/>
                <a:gd name="T79" fmla="*/ 37 h 578"/>
                <a:gd name="T80" fmla="*/ 94 w 1304"/>
                <a:gd name="T81" fmla="*/ 27 h 578"/>
                <a:gd name="T82" fmla="*/ 100 w 1304"/>
                <a:gd name="T83" fmla="*/ 17 h 578"/>
                <a:gd name="T84" fmla="*/ 111 w 1304"/>
                <a:gd name="T85" fmla="*/ 12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10247" name="Freeform 141"/>
            <p:cNvSpPr>
              <a:spLocks/>
            </p:cNvSpPr>
            <p:nvPr/>
          </p:nvSpPr>
          <p:spPr bwMode="auto">
            <a:xfrm>
              <a:off x="4025" y="2833"/>
              <a:ext cx="84" cy="21"/>
            </a:xfrm>
            <a:custGeom>
              <a:avLst/>
              <a:gdLst>
                <a:gd name="T0" fmla="*/ 0 w 169"/>
                <a:gd name="T1" fmla="*/ 21 h 42"/>
                <a:gd name="T2" fmla="*/ 84 w 169"/>
                <a:gd name="T3" fmla="*/ 21 h 42"/>
                <a:gd name="T4" fmla="*/ 79 w 169"/>
                <a:gd name="T5" fmla="*/ 19 h 42"/>
                <a:gd name="T6" fmla="*/ 74 w 169"/>
                <a:gd name="T7" fmla="*/ 16 h 42"/>
                <a:gd name="T8" fmla="*/ 69 w 169"/>
                <a:gd name="T9" fmla="*/ 12 h 42"/>
                <a:gd name="T10" fmla="*/ 64 w 169"/>
                <a:gd name="T11" fmla="*/ 9 h 42"/>
                <a:gd name="T12" fmla="*/ 59 w 169"/>
                <a:gd name="T13" fmla="*/ 5 h 42"/>
                <a:gd name="T14" fmla="*/ 55 w 169"/>
                <a:gd name="T15" fmla="*/ 3 h 42"/>
                <a:gd name="T16" fmla="*/ 50 w 169"/>
                <a:gd name="T17" fmla="*/ 1 h 42"/>
                <a:gd name="T18" fmla="*/ 45 w 169"/>
                <a:gd name="T19" fmla="*/ 0 h 42"/>
                <a:gd name="T20" fmla="*/ 38 w 169"/>
                <a:gd name="T21" fmla="*/ 1 h 42"/>
                <a:gd name="T22" fmla="*/ 31 w 169"/>
                <a:gd name="T23" fmla="*/ 3 h 42"/>
                <a:gd name="T24" fmla="*/ 25 w 169"/>
                <a:gd name="T25" fmla="*/ 6 h 42"/>
                <a:gd name="T26" fmla="*/ 20 w 169"/>
                <a:gd name="T27" fmla="*/ 9 h 42"/>
                <a:gd name="T28" fmla="*/ 15 w 169"/>
                <a:gd name="T29" fmla="*/ 13 h 42"/>
                <a:gd name="T30" fmla="*/ 10 w 169"/>
                <a:gd name="T31" fmla="*/ 16 h 42"/>
                <a:gd name="T32" fmla="*/ 5 w 169"/>
                <a:gd name="T33" fmla="*/ 19 h 42"/>
                <a:gd name="T34" fmla="*/ 0 w 169"/>
                <a:gd name="T35" fmla="*/ 2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0248" name="Freeform 142"/>
            <p:cNvSpPr>
              <a:spLocks/>
            </p:cNvSpPr>
            <p:nvPr/>
          </p:nvSpPr>
          <p:spPr bwMode="auto">
            <a:xfrm>
              <a:off x="3759" y="2605"/>
              <a:ext cx="81" cy="219"/>
            </a:xfrm>
            <a:custGeom>
              <a:avLst/>
              <a:gdLst>
                <a:gd name="T0" fmla="*/ 64 w 162"/>
                <a:gd name="T1" fmla="*/ 16 h 438"/>
                <a:gd name="T2" fmla="*/ 0 w 162"/>
                <a:gd name="T3" fmla="*/ 219 h 438"/>
                <a:gd name="T4" fmla="*/ 4 w 162"/>
                <a:gd name="T5" fmla="*/ 217 h 438"/>
                <a:gd name="T6" fmla="*/ 9 w 162"/>
                <a:gd name="T7" fmla="*/ 213 h 438"/>
                <a:gd name="T8" fmla="*/ 13 w 162"/>
                <a:gd name="T9" fmla="*/ 209 h 438"/>
                <a:gd name="T10" fmla="*/ 19 w 162"/>
                <a:gd name="T11" fmla="*/ 204 h 438"/>
                <a:gd name="T12" fmla="*/ 23 w 162"/>
                <a:gd name="T13" fmla="*/ 199 h 438"/>
                <a:gd name="T14" fmla="*/ 27 w 162"/>
                <a:gd name="T15" fmla="*/ 194 h 438"/>
                <a:gd name="T16" fmla="*/ 31 w 162"/>
                <a:gd name="T17" fmla="*/ 189 h 438"/>
                <a:gd name="T18" fmla="*/ 35 w 162"/>
                <a:gd name="T19" fmla="*/ 185 h 438"/>
                <a:gd name="T20" fmla="*/ 81 w 162"/>
                <a:gd name="T21" fmla="*/ 0 h 438"/>
                <a:gd name="T22" fmla="*/ 80 w 162"/>
                <a:gd name="T23" fmla="*/ 2 h 438"/>
                <a:gd name="T24" fmla="*/ 78 w 162"/>
                <a:gd name="T25" fmla="*/ 4 h 438"/>
                <a:gd name="T26" fmla="*/ 76 w 162"/>
                <a:gd name="T27" fmla="*/ 7 h 438"/>
                <a:gd name="T28" fmla="*/ 74 w 162"/>
                <a:gd name="T29" fmla="*/ 9 h 438"/>
                <a:gd name="T30" fmla="*/ 72 w 162"/>
                <a:gd name="T31" fmla="*/ 11 h 438"/>
                <a:gd name="T32" fmla="*/ 69 w 162"/>
                <a:gd name="T33" fmla="*/ 13 h 438"/>
                <a:gd name="T34" fmla="*/ 67 w 162"/>
                <a:gd name="T35" fmla="*/ 14 h 438"/>
                <a:gd name="T36" fmla="*/ 64 w 162"/>
                <a:gd name="T37" fmla="*/ 16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0249" name="Freeform 143"/>
            <p:cNvSpPr>
              <a:spLocks/>
            </p:cNvSpPr>
            <p:nvPr/>
          </p:nvSpPr>
          <p:spPr bwMode="auto">
            <a:xfrm>
              <a:off x="4073" y="2778"/>
              <a:ext cx="268" cy="49"/>
            </a:xfrm>
            <a:custGeom>
              <a:avLst/>
              <a:gdLst>
                <a:gd name="T0" fmla="*/ 0 w 537"/>
                <a:gd name="T1" fmla="*/ 34 h 97"/>
                <a:gd name="T2" fmla="*/ 15 w 537"/>
                <a:gd name="T3" fmla="*/ 21 h 97"/>
                <a:gd name="T4" fmla="*/ 31 w 537"/>
                <a:gd name="T5" fmla="*/ 11 h 97"/>
                <a:gd name="T6" fmla="*/ 49 w 537"/>
                <a:gd name="T7" fmla="*/ 5 h 97"/>
                <a:gd name="T8" fmla="*/ 67 w 537"/>
                <a:gd name="T9" fmla="*/ 1 h 97"/>
                <a:gd name="T10" fmla="*/ 86 w 537"/>
                <a:gd name="T11" fmla="*/ 0 h 97"/>
                <a:gd name="T12" fmla="*/ 105 w 537"/>
                <a:gd name="T13" fmla="*/ 1 h 97"/>
                <a:gd name="T14" fmla="*/ 124 w 537"/>
                <a:gd name="T15" fmla="*/ 3 h 97"/>
                <a:gd name="T16" fmla="*/ 143 w 537"/>
                <a:gd name="T17" fmla="*/ 6 h 97"/>
                <a:gd name="T18" fmla="*/ 161 w 537"/>
                <a:gd name="T19" fmla="*/ 10 h 97"/>
                <a:gd name="T20" fmla="*/ 179 w 537"/>
                <a:gd name="T21" fmla="*/ 15 h 97"/>
                <a:gd name="T22" fmla="*/ 196 w 537"/>
                <a:gd name="T23" fmla="*/ 19 h 97"/>
                <a:gd name="T24" fmla="*/ 212 w 537"/>
                <a:gd name="T25" fmla="*/ 22 h 97"/>
                <a:gd name="T26" fmla="*/ 227 w 537"/>
                <a:gd name="T27" fmla="*/ 24 h 97"/>
                <a:gd name="T28" fmla="*/ 241 w 537"/>
                <a:gd name="T29" fmla="*/ 26 h 97"/>
                <a:gd name="T30" fmla="*/ 253 w 537"/>
                <a:gd name="T31" fmla="*/ 24 h 97"/>
                <a:gd name="T32" fmla="*/ 263 w 537"/>
                <a:gd name="T33" fmla="*/ 22 h 97"/>
                <a:gd name="T34" fmla="*/ 268 w 537"/>
                <a:gd name="T35" fmla="*/ 29 h 97"/>
                <a:gd name="T36" fmla="*/ 256 w 537"/>
                <a:gd name="T37" fmla="*/ 33 h 97"/>
                <a:gd name="T38" fmla="*/ 243 w 537"/>
                <a:gd name="T39" fmla="*/ 34 h 97"/>
                <a:gd name="T40" fmla="*/ 229 w 537"/>
                <a:gd name="T41" fmla="*/ 34 h 97"/>
                <a:gd name="T42" fmla="*/ 215 w 537"/>
                <a:gd name="T43" fmla="*/ 32 h 97"/>
                <a:gd name="T44" fmla="*/ 200 w 537"/>
                <a:gd name="T45" fmla="*/ 29 h 97"/>
                <a:gd name="T46" fmla="*/ 185 w 537"/>
                <a:gd name="T47" fmla="*/ 25 h 97"/>
                <a:gd name="T48" fmla="*/ 168 w 537"/>
                <a:gd name="T49" fmla="*/ 22 h 97"/>
                <a:gd name="T50" fmla="*/ 151 w 537"/>
                <a:gd name="T51" fmla="*/ 18 h 97"/>
                <a:gd name="T52" fmla="*/ 134 w 537"/>
                <a:gd name="T53" fmla="*/ 15 h 97"/>
                <a:gd name="T54" fmla="*/ 116 w 537"/>
                <a:gd name="T55" fmla="*/ 13 h 97"/>
                <a:gd name="T56" fmla="*/ 98 w 537"/>
                <a:gd name="T57" fmla="*/ 12 h 97"/>
                <a:gd name="T58" fmla="*/ 79 w 537"/>
                <a:gd name="T59" fmla="*/ 14 h 97"/>
                <a:gd name="T60" fmla="*/ 60 w 537"/>
                <a:gd name="T61" fmla="*/ 18 h 97"/>
                <a:gd name="T62" fmla="*/ 40 w 537"/>
                <a:gd name="T63" fmla="*/ 25 h 97"/>
                <a:gd name="T64" fmla="*/ 20 w 537"/>
                <a:gd name="T65" fmla="*/ 35 h 97"/>
                <a:gd name="T66" fmla="*/ 0 w 537"/>
                <a:gd name="T67" fmla="*/ 49 h 97"/>
                <a:gd name="T68" fmla="*/ 0 w 537"/>
                <a:gd name="T69" fmla="*/ 46 h 97"/>
                <a:gd name="T70" fmla="*/ 0 w 537"/>
                <a:gd name="T71" fmla="*/ 42 h 97"/>
                <a:gd name="T72" fmla="*/ 0 w 537"/>
                <a:gd name="T73" fmla="*/ 38 h 97"/>
                <a:gd name="T74" fmla="*/ 0 w 537"/>
                <a:gd name="T75" fmla="*/ 34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0250" name="Freeform 144"/>
            <p:cNvSpPr>
              <a:spLocks/>
            </p:cNvSpPr>
            <p:nvPr/>
          </p:nvSpPr>
          <p:spPr bwMode="auto">
            <a:xfrm>
              <a:off x="4077" y="2797"/>
              <a:ext cx="299" cy="44"/>
            </a:xfrm>
            <a:custGeom>
              <a:avLst/>
              <a:gdLst>
                <a:gd name="T0" fmla="*/ 0 w 598"/>
                <a:gd name="T1" fmla="*/ 32 h 89"/>
                <a:gd name="T2" fmla="*/ 20 w 598"/>
                <a:gd name="T3" fmla="*/ 20 h 89"/>
                <a:gd name="T4" fmla="*/ 38 w 598"/>
                <a:gd name="T5" fmla="*/ 11 h 89"/>
                <a:gd name="T6" fmla="*/ 57 w 598"/>
                <a:gd name="T7" fmla="*/ 4 h 89"/>
                <a:gd name="T8" fmla="*/ 76 w 598"/>
                <a:gd name="T9" fmla="*/ 1 h 89"/>
                <a:gd name="T10" fmla="*/ 94 w 598"/>
                <a:gd name="T11" fmla="*/ 0 h 89"/>
                <a:gd name="T12" fmla="*/ 112 w 598"/>
                <a:gd name="T13" fmla="*/ 0 h 89"/>
                <a:gd name="T14" fmla="*/ 130 w 598"/>
                <a:gd name="T15" fmla="*/ 2 h 89"/>
                <a:gd name="T16" fmla="*/ 148 w 598"/>
                <a:gd name="T17" fmla="*/ 5 h 89"/>
                <a:gd name="T18" fmla="*/ 164 w 598"/>
                <a:gd name="T19" fmla="*/ 8 h 89"/>
                <a:gd name="T20" fmla="*/ 180 w 598"/>
                <a:gd name="T21" fmla="*/ 12 h 89"/>
                <a:gd name="T22" fmla="*/ 196 w 598"/>
                <a:gd name="T23" fmla="*/ 15 h 89"/>
                <a:gd name="T24" fmla="*/ 211 w 598"/>
                <a:gd name="T25" fmla="*/ 18 h 89"/>
                <a:gd name="T26" fmla="*/ 226 w 598"/>
                <a:gd name="T27" fmla="*/ 20 h 89"/>
                <a:gd name="T28" fmla="*/ 240 w 598"/>
                <a:gd name="T29" fmla="*/ 20 h 89"/>
                <a:gd name="T30" fmla="*/ 254 w 598"/>
                <a:gd name="T31" fmla="*/ 18 h 89"/>
                <a:gd name="T32" fmla="*/ 267 w 598"/>
                <a:gd name="T33" fmla="*/ 13 h 89"/>
                <a:gd name="T34" fmla="*/ 270 w 598"/>
                <a:gd name="T35" fmla="*/ 16 h 89"/>
                <a:gd name="T36" fmla="*/ 273 w 598"/>
                <a:gd name="T37" fmla="*/ 19 h 89"/>
                <a:gd name="T38" fmla="*/ 276 w 598"/>
                <a:gd name="T39" fmla="*/ 22 h 89"/>
                <a:gd name="T40" fmla="*/ 281 w 598"/>
                <a:gd name="T41" fmla="*/ 26 h 89"/>
                <a:gd name="T42" fmla="*/ 285 w 598"/>
                <a:gd name="T43" fmla="*/ 30 h 89"/>
                <a:gd name="T44" fmla="*/ 289 w 598"/>
                <a:gd name="T45" fmla="*/ 34 h 89"/>
                <a:gd name="T46" fmla="*/ 294 w 598"/>
                <a:gd name="T47" fmla="*/ 37 h 89"/>
                <a:gd name="T48" fmla="*/ 299 w 598"/>
                <a:gd name="T49" fmla="*/ 39 h 89"/>
                <a:gd name="T50" fmla="*/ 143 w 598"/>
                <a:gd name="T51" fmla="*/ 39 h 89"/>
                <a:gd name="T52" fmla="*/ 139 w 598"/>
                <a:gd name="T53" fmla="*/ 37 h 89"/>
                <a:gd name="T54" fmla="*/ 135 w 598"/>
                <a:gd name="T55" fmla="*/ 34 h 89"/>
                <a:gd name="T56" fmla="*/ 128 w 598"/>
                <a:gd name="T57" fmla="*/ 31 h 89"/>
                <a:gd name="T58" fmla="*/ 121 w 598"/>
                <a:gd name="T59" fmla="*/ 29 h 89"/>
                <a:gd name="T60" fmla="*/ 113 w 598"/>
                <a:gd name="T61" fmla="*/ 27 h 89"/>
                <a:gd name="T62" fmla="*/ 105 w 598"/>
                <a:gd name="T63" fmla="*/ 26 h 89"/>
                <a:gd name="T64" fmla="*/ 96 w 598"/>
                <a:gd name="T65" fmla="*/ 25 h 89"/>
                <a:gd name="T66" fmla="*/ 87 w 598"/>
                <a:gd name="T67" fmla="*/ 24 h 89"/>
                <a:gd name="T68" fmla="*/ 78 w 598"/>
                <a:gd name="T69" fmla="*/ 24 h 89"/>
                <a:gd name="T70" fmla="*/ 69 w 598"/>
                <a:gd name="T71" fmla="*/ 26 h 89"/>
                <a:gd name="T72" fmla="*/ 59 w 598"/>
                <a:gd name="T73" fmla="*/ 27 h 89"/>
                <a:gd name="T74" fmla="*/ 51 w 598"/>
                <a:gd name="T75" fmla="*/ 28 h 89"/>
                <a:gd name="T76" fmla="*/ 42 w 598"/>
                <a:gd name="T77" fmla="*/ 31 h 89"/>
                <a:gd name="T78" fmla="*/ 34 w 598"/>
                <a:gd name="T79" fmla="*/ 35 h 89"/>
                <a:gd name="T80" fmla="*/ 27 w 598"/>
                <a:gd name="T81" fmla="*/ 39 h 89"/>
                <a:gd name="T82" fmla="*/ 21 w 598"/>
                <a:gd name="T83" fmla="*/ 44 h 89"/>
                <a:gd name="T84" fmla="*/ 19 w 598"/>
                <a:gd name="T85" fmla="*/ 42 h 89"/>
                <a:gd name="T86" fmla="*/ 17 w 598"/>
                <a:gd name="T87" fmla="*/ 41 h 89"/>
                <a:gd name="T88" fmla="*/ 14 w 598"/>
                <a:gd name="T89" fmla="*/ 39 h 89"/>
                <a:gd name="T90" fmla="*/ 12 w 598"/>
                <a:gd name="T91" fmla="*/ 38 h 89"/>
                <a:gd name="T92" fmla="*/ 9 w 598"/>
                <a:gd name="T93" fmla="*/ 36 h 89"/>
                <a:gd name="T94" fmla="*/ 7 w 598"/>
                <a:gd name="T95" fmla="*/ 35 h 89"/>
                <a:gd name="T96" fmla="*/ 3 w 598"/>
                <a:gd name="T97" fmla="*/ 34 h 89"/>
                <a:gd name="T98" fmla="*/ 0 w 598"/>
                <a:gd name="T99" fmla="*/ 32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0251" name="Freeform 145"/>
            <p:cNvSpPr>
              <a:spLocks/>
            </p:cNvSpPr>
            <p:nvPr/>
          </p:nvSpPr>
          <p:spPr bwMode="auto">
            <a:xfrm>
              <a:off x="3755" y="2812"/>
              <a:ext cx="300" cy="29"/>
            </a:xfrm>
            <a:custGeom>
              <a:avLst/>
              <a:gdLst>
                <a:gd name="T0" fmla="*/ 2 w 600"/>
                <a:gd name="T1" fmla="*/ 22 h 58"/>
                <a:gd name="T2" fmla="*/ 9 w 600"/>
                <a:gd name="T3" fmla="*/ 17 h 58"/>
                <a:gd name="T4" fmla="*/ 15 w 600"/>
                <a:gd name="T5" fmla="*/ 11 h 58"/>
                <a:gd name="T6" fmla="*/ 22 w 600"/>
                <a:gd name="T7" fmla="*/ 6 h 58"/>
                <a:gd name="T8" fmla="*/ 55 w 600"/>
                <a:gd name="T9" fmla="*/ 11 h 58"/>
                <a:gd name="T10" fmla="*/ 107 w 600"/>
                <a:gd name="T11" fmla="*/ 18 h 58"/>
                <a:gd name="T12" fmla="*/ 148 w 600"/>
                <a:gd name="T13" fmla="*/ 17 h 58"/>
                <a:gd name="T14" fmla="*/ 178 w 600"/>
                <a:gd name="T15" fmla="*/ 12 h 58"/>
                <a:gd name="T16" fmla="*/ 204 w 600"/>
                <a:gd name="T17" fmla="*/ 5 h 58"/>
                <a:gd name="T18" fmla="*/ 228 w 600"/>
                <a:gd name="T19" fmla="*/ 1 h 58"/>
                <a:gd name="T20" fmla="*/ 253 w 600"/>
                <a:gd name="T21" fmla="*/ 1 h 58"/>
                <a:gd name="T22" fmla="*/ 283 w 600"/>
                <a:gd name="T23" fmla="*/ 10 h 58"/>
                <a:gd name="T24" fmla="*/ 298 w 600"/>
                <a:gd name="T25" fmla="*/ 19 h 58"/>
                <a:gd name="T26" fmla="*/ 292 w 600"/>
                <a:gd name="T27" fmla="*/ 22 h 58"/>
                <a:gd name="T28" fmla="*/ 287 w 600"/>
                <a:gd name="T29" fmla="*/ 26 h 58"/>
                <a:gd name="T30" fmla="*/ 282 w 600"/>
                <a:gd name="T31" fmla="*/ 28 h 58"/>
                <a:gd name="T32" fmla="*/ 277 w 600"/>
                <a:gd name="T33" fmla="*/ 26 h 58"/>
                <a:gd name="T34" fmla="*/ 267 w 600"/>
                <a:gd name="T35" fmla="*/ 20 h 58"/>
                <a:gd name="T36" fmla="*/ 256 w 600"/>
                <a:gd name="T37" fmla="*/ 17 h 58"/>
                <a:gd name="T38" fmla="*/ 244 w 600"/>
                <a:gd name="T39" fmla="*/ 15 h 58"/>
                <a:gd name="T40" fmla="*/ 232 w 600"/>
                <a:gd name="T41" fmla="*/ 15 h 58"/>
                <a:gd name="T42" fmla="*/ 218 w 600"/>
                <a:gd name="T43" fmla="*/ 15 h 58"/>
                <a:gd name="T44" fmla="*/ 206 w 600"/>
                <a:gd name="T45" fmla="*/ 18 h 58"/>
                <a:gd name="T46" fmla="*/ 193 w 600"/>
                <a:gd name="T47" fmla="*/ 22 h 58"/>
                <a:gd name="T48" fmla="*/ 180 w 600"/>
                <a:gd name="T49" fmla="*/ 24 h 58"/>
                <a:gd name="T50" fmla="*/ 158 w 600"/>
                <a:gd name="T51" fmla="*/ 24 h 58"/>
                <a:gd name="T52" fmla="*/ 131 w 600"/>
                <a:gd name="T53" fmla="*/ 24 h 58"/>
                <a:gd name="T54" fmla="*/ 100 w 600"/>
                <a:gd name="T55" fmla="*/ 24 h 58"/>
                <a:gd name="T56" fmla="*/ 69 w 600"/>
                <a:gd name="T57" fmla="*/ 23 h 58"/>
                <a:gd name="T58" fmla="*/ 41 w 600"/>
                <a:gd name="T59" fmla="*/ 23 h 58"/>
                <a:gd name="T60" fmla="*/ 18 w 600"/>
                <a:gd name="T61" fmla="*/ 23 h 58"/>
                <a:gd name="T62" fmla="*/ 3 w 600"/>
                <a:gd name="T63" fmla="*/ 23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0252" name="Freeform 146"/>
            <p:cNvSpPr>
              <a:spLocks/>
            </p:cNvSpPr>
            <p:nvPr/>
          </p:nvSpPr>
          <p:spPr bwMode="auto">
            <a:xfrm>
              <a:off x="3783" y="2783"/>
              <a:ext cx="284" cy="46"/>
            </a:xfrm>
            <a:custGeom>
              <a:avLst/>
              <a:gdLst>
                <a:gd name="T0" fmla="*/ 24 w 569"/>
                <a:gd name="T1" fmla="*/ 14 h 92"/>
                <a:gd name="T2" fmla="*/ 41 w 569"/>
                <a:gd name="T3" fmla="*/ 19 h 92"/>
                <a:gd name="T4" fmla="*/ 57 w 569"/>
                <a:gd name="T5" fmla="*/ 22 h 92"/>
                <a:gd name="T6" fmla="*/ 71 w 569"/>
                <a:gd name="T7" fmla="*/ 23 h 92"/>
                <a:gd name="T8" fmla="*/ 84 w 569"/>
                <a:gd name="T9" fmla="*/ 23 h 92"/>
                <a:gd name="T10" fmla="*/ 97 w 569"/>
                <a:gd name="T11" fmla="*/ 22 h 92"/>
                <a:gd name="T12" fmla="*/ 110 w 569"/>
                <a:gd name="T13" fmla="*/ 19 h 92"/>
                <a:gd name="T14" fmla="*/ 125 w 569"/>
                <a:gd name="T15" fmla="*/ 15 h 92"/>
                <a:gd name="T16" fmla="*/ 140 w 569"/>
                <a:gd name="T17" fmla="*/ 10 h 92"/>
                <a:gd name="T18" fmla="*/ 160 w 569"/>
                <a:gd name="T19" fmla="*/ 5 h 92"/>
                <a:gd name="T20" fmla="*/ 184 w 569"/>
                <a:gd name="T21" fmla="*/ 1 h 92"/>
                <a:gd name="T22" fmla="*/ 208 w 569"/>
                <a:gd name="T23" fmla="*/ 0 h 92"/>
                <a:gd name="T24" fmla="*/ 232 w 569"/>
                <a:gd name="T25" fmla="*/ 1 h 92"/>
                <a:gd name="T26" fmla="*/ 254 w 569"/>
                <a:gd name="T27" fmla="*/ 7 h 92"/>
                <a:gd name="T28" fmla="*/ 271 w 569"/>
                <a:gd name="T29" fmla="*/ 18 h 92"/>
                <a:gd name="T30" fmla="*/ 282 w 569"/>
                <a:gd name="T31" fmla="*/ 34 h 92"/>
                <a:gd name="T32" fmla="*/ 282 w 569"/>
                <a:gd name="T33" fmla="*/ 45 h 92"/>
                <a:gd name="T34" fmla="*/ 279 w 569"/>
                <a:gd name="T35" fmla="*/ 46 h 92"/>
                <a:gd name="T36" fmla="*/ 272 w 569"/>
                <a:gd name="T37" fmla="*/ 42 h 92"/>
                <a:gd name="T38" fmla="*/ 262 w 569"/>
                <a:gd name="T39" fmla="*/ 35 h 92"/>
                <a:gd name="T40" fmla="*/ 250 w 569"/>
                <a:gd name="T41" fmla="*/ 29 h 92"/>
                <a:gd name="T42" fmla="*/ 236 w 569"/>
                <a:gd name="T43" fmla="*/ 25 h 92"/>
                <a:gd name="T44" fmla="*/ 221 w 569"/>
                <a:gd name="T45" fmla="*/ 23 h 92"/>
                <a:gd name="T46" fmla="*/ 204 w 569"/>
                <a:gd name="T47" fmla="*/ 23 h 92"/>
                <a:gd name="T48" fmla="*/ 184 w 569"/>
                <a:gd name="T49" fmla="*/ 26 h 92"/>
                <a:gd name="T50" fmla="*/ 162 w 569"/>
                <a:gd name="T51" fmla="*/ 31 h 92"/>
                <a:gd name="T52" fmla="*/ 140 w 569"/>
                <a:gd name="T53" fmla="*/ 38 h 92"/>
                <a:gd name="T54" fmla="*/ 120 w 569"/>
                <a:gd name="T55" fmla="*/ 41 h 92"/>
                <a:gd name="T56" fmla="*/ 97 w 569"/>
                <a:gd name="T57" fmla="*/ 42 h 92"/>
                <a:gd name="T58" fmla="*/ 75 w 569"/>
                <a:gd name="T59" fmla="*/ 41 h 92"/>
                <a:gd name="T60" fmla="*/ 53 w 569"/>
                <a:gd name="T61" fmla="*/ 39 h 92"/>
                <a:gd name="T62" fmla="*/ 33 w 569"/>
                <a:gd name="T63" fmla="*/ 36 h 92"/>
                <a:gd name="T64" fmla="*/ 16 w 569"/>
                <a:gd name="T65" fmla="*/ 33 h 92"/>
                <a:gd name="T66" fmla="*/ 4 w 569"/>
                <a:gd name="T67" fmla="*/ 30 h 92"/>
                <a:gd name="T68" fmla="*/ 3 w 569"/>
                <a:gd name="T69" fmla="*/ 25 h 92"/>
                <a:gd name="T70" fmla="*/ 12 w 569"/>
                <a:gd name="T71" fmla="*/ 15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0253" name="Freeform 147"/>
            <p:cNvSpPr>
              <a:spLocks/>
            </p:cNvSpPr>
            <p:nvPr/>
          </p:nvSpPr>
          <p:spPr bwMode="auto">
            <a:xfrm>
              <a:off x="4115" y="2827"/>
              <a:ext cx="94" cy="10"/>
            </a:xfrm>
            <a:custGeom>
              <a:avLst/>
              <a:gdLst>
                <a:gd name="T0" fmla="*/ 94 w 189"/>
                <a:gd name="T1" fmla="*/ 10 h 19"/>
                <a:gd name="T2" fmla="*/ 0 w 189"/>
                <a:gd name="T3" fmla="*/ 10 h 19"/>
                <a:gd name="T4" fmla="*/ 4 w 189"/>
                <a:gd name="T5" fmla="*/ 8 h 19"/>
                <a:gd name="T6" fmla="*/ 10 w 189"/>
                <a:gd name="T7" fmla="*/ 5 h 19"/>
                <a:gd name="T8" fmla="*/ 15 w 189"/>
                <a:gd name="T9" fmla="*/ 4 h 19"/>
                <a:gd name="T10" fmla="*/ 22 w 189"/>
                <a:gd name="T11" fmla="*/ 2 h 19"/>
                <a:gd name="T12" fmla="*/ 28 w 189"/>
                <a:gd name="T13" fmla="*/ 1 h 19"/>
                <a:gd name="T14" fmla="*/ 34 w 189"/>
                <a:gd name="T15" fmla="*/ 1 h 19"/>
                <a:gd name="T16" fmla="*/ 41 w 189"/>
                <a:gd name="T17" fmla="*/ 0 h 19"/>
                <a:gd name="T18" fmla="*/ 48 w 189"/>
                <a:gd name="T19" fmla="*/ 0 h 19"/>
                <a:gd name="T20" fmla="*/ 55 w 189"/>
                <a:gd name="T21" fmla="*/ 1 h 19"/>
                <a:gd name="T22" fmla="*/ 61 w 189"/>
                <a:gd name="T23" fmla="*/ 1 h 19"/>
                <a:gd name="T24" fmla="*/ 68 w 189"/>
                <a:gd name="T25" fmla="*/ 2 h 19"/>
                <a:gd name="T26" fmla="*/ 74 w 189"/>
                <a:gd name="T27" fmla="*/ 3 h 19"/>
                <a:gd name="T28" fmla="*/ 80 w 189"/>
                <a:gd name="T29" fmla="*/ 4 h 19"/>
                <a:gd name="T30" fmla="*/ 85 w 189"/>
                <a:gd name="T31" fmla="*/ 6 h 19"/>
                <a:gd name="T32" fmla="*/ 90 w 189"/>
                <a:gd name="T33" fmla="*/ 8 h 19"/>
                <a:gd name="T34" fmla="*/ 94 w 189"/>
                <a:gd name="T35" fmla="*/ 10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0254" name="Freeform 148"/>
            <p:cNvSpPr>
              <a:spLocks/>
            </p:cNvSpPr>
            <p:nvPr/>
          </p:nvSpPr>
          <p:spPr bwMode="auto">
            <a:xfrm>
              <a:off x="3962" y="2833"/>
              <a:ext cx="51" cy="4"/>
            </a:xfrm>
            <a:custGeom>
              <a:avLst/>
              <a:gdLst>
                <a:gd name="T0" fmla="*/ 0 w 103"/>
                <a:gd name="T1" fmla="*/ 3 h 8"/>
                <a:gd name="T2" fmla="*/ 6 w 103"/>
                <a:gd name="T3" fmla="*/ 2 h 8"/>
                <a:gd name="T4" fmla="*/ 13 w 103"/>
                <a:gd name="T5" fmla="*/ 1 h 8"/>
                <a:gd name="T6" fmla="*/ 21 w 103"/>
                <a:gd name="T7" fmla="*/ 1 h 8"/>
                <a:gd name="T8" fmla="*/ 28 w 103"/>
                <a:gd name="T9" fmla="*/ 0 h 8"/>
                <a:gd name="T10" fmla="*/ 35 w 103"/>
                <a:gd name="T11" fmla="*/ 1 h 8"/>
                <a:gd name="T12" fmla="*/ 41 w 103"/>
                <a:gd name="T13" fmla="*/ 1 h 8"/>
                <a:gd name="T14" fmla="*/ 46 w 103"/>
                <a:gd name="T15" fmla="*/ 2 h 8"/>
                <a:gd name="T16" fmla="*/ 51 w 103"/>
                <a:gd name="T17" fmla="*/ 4 h 8"/>
                <a:gd name="T18" fmla="*/ 0 w 103"/>
                <a:gd name="T19" fmla="*/ 3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0255" name="Freeform 149"/>
            <p:cNvSpPr>
              <a:spLocks/>
            </p:cNvSpPr>
            <p:nvPr/>
          </p:nvSpPr>
          <p:spPr bwMode="auto">
            <a:xfrm>
              <a:off x="4139" y="2581"/>
              <a:ext cx="195" cy="217"/>
            </a:xfrm>
            <a:custGeom>
              <a:avLst/>
              <a:gdLst>
                <a:gd name="T0" fmla="*/ 0 w 390"/>
                <a:gd name="T1" fmla="*/ 0 h 434"/>
                <a:gd name="T2" fmla="*/ 0 w 390"/>
                <a:gd name="T3" fmla="*/ 193 h 434"/>
                <a:gd name="T4" fmla="*/ 13 w 390"/>
                <a:gd name="T5" fmla="*/ 192 h 434"/>
                <a:gd name="T6" fmla="*/ 26 w 390"/>
                <a:gd name="T7" fmla="*/ 191 h 434"/>
                <a:gd name="T8" fmla="*/ 40 w 390"/>
                <a:gd name="T9" fmla="*/ 193 h 434"/>
                <a:gd name="T10" fmla="*/ 54 w 390"/>
                <a:gd name="T11" fmla="*/ 194 h 434"/>
                <a:gd name="T12" fmla="*/ 68 w 390"/>
                <a:gd name="T13" fmla="*/ 197 h 434"/>
                <a:gd name="T14" fmla="*/ 82 w 390"/>
                <a:gd name="T15" fmla="*/ 199 h 434"/>
                <a:gd name="T16" fmla="*/ 95 w 390"/>
                <a:gd name="T17" fmla="*/ 202 h 434"/>
                <a:gd name="T18" fmla="*/ 108 w 390"/>
                <a:gd name="T19" fmla="*/ 205 h 434"/>
                <a:gd name="T20" fmla="*/ 121 w 390"/>
                <a:gd name="T21" fmla="*/ 209 h 434"/>
                <a:gd name="T22" fmla="*/ 134 w 390"/>
                <a:gd name="T23" fmla="*/ 212 h 434"/>
                <a:gd name="T24" fmla="*/ 146 w 390"/>
                <a:gd name="T25" fmla="*/ 214 h 434"/>
                <a:gd name="T26" fmla="*/ 157 w 390"/>
                <a:gd name="T27" fmla="*/ 216 h 434"/>
                <a:gd name="T28" fmla="*/ 168 w 390"/>
                <a:gd name="T29" fmla="*/ 217 h 434"/>
                <a:gd name="T30" fmla="*/ 178 w 390"/>
                <a:gd name="T31" fmla="*/ 217 h 434"/>
                <a:gd name="T32" fmla="*/ 187 w 390"/>
                <a:gd name="T33" fmla="*/ 217 h 434"/>
                <a:gd name="T34" fmla="*/ 195 w 390"/>
                <a:gd name="T35" fmla="*/ 214 h 434"/>
                <a:gd name="T36" fmla="*/ 143 w 390"/>
                <a:gd name="T37" fmla="*/ 2 h 434"/>
                <a:gd name="T38" fmla="*/ 132 w 390"/>
                <a:gd name="T39" fmla="*/ 6 h 434"/>
                <a:gd name="T40" fmla="*/ 120 w 390"/>
                <a:gd name="T41" fmla="*/ 8 h 434"/>
                <a:gd name="T42" fmla="*/ 109 w 390"/>
                <a:gd name="T43" fmla="*/ 10 h 434"/>
                <a:gd name="T44" fmla="*/ 98 w 390"/>
                <a:gd name="T45" fmla="*/ 11 h 434"/>
                <a:gd name="T46" fmla="*/ 88 w 390"/>
                <a:gd name="T47" fmla="*/ 11 h 434"/>
                <a:gd name="T48" fmla="*/ 77 w 390"/>
                <a:gd name="T49" fmla="*/ 11 h 434"/>
                <a:gd name="T50" fmla="*/ 67 w 390"/>
                <a:gd name="T51" fmla="*/ 10 h 434"/>
                <a:gd name="T52" fmla="*/ 57 w 390"/>
                <a:gd name="T53" fmla="*/ 9 h 434"/>
                <a:gd name="T54" fmla="*/ 48 w 390"/>
                <a:gd name="T55" fmla="*/ 8 h 434"/>
                <a:gd name="T56" fmla="*/ 39 w 390"/>
                <a:gd name="T57" fmla="*/ 7 h 434"/>
                <a:gd name="T58" fmla="*/ 30 w 390"/>
                <a:gd name="T59" fmla="*/ 5 h 434"/>
                <a:gd name="T60" fmla="*/ 23 w 390"/>
                <a:gd name="T61" fmla="*/ 4 h 434"/>
                <a:gd name="T62" fmla="*/ 16 w 390"/>
                <a:gd name="T63" fmla="*/ 2 h 434"/>
                <a:gd name="T64" fmla="*/ 10 w 390"/>
                <a:gd name="T65" fmla="*/ 1 h 434"/>
                <a:gd name="T66" fmla="*/ 5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0256" name="Freeform 150"/>
            <p:cNvSpPr>
              <a:spLocks/>
            </p:cNvSpPr>
            <p:nvPr/>
          </p:nvSpPr>
          <p:spPr bwMode="auto">
            <a:xfrm>
              <a:off x="4290" y="2596"/>
              <a:ext cx="94" cy="241"/>
            </a:xfrm>
            <a:custGeom>
              <a:avLst/>
              <a:gdLst>
                <a:gd name="T0" fmla="*/ 0 w 190"/>
                <a:gd name="T1" fmla="*/ 0 h 481"/>
                <a:gd name="T2" fmla="*/ 48 w 190"/>
                <a:gd name="T3" fmla="*/ 200 h 481"/>
                <a:gd name="T4" fmla="*/ 51 w 190"/>
                <a:gd name="T5" fmla="*/ 202 h 481"/>
                <a:gd name="T6" fmla="*/ 55 w 190"/>
                <a:gd name="T7" fmla="*/ 207 h 481"/>
                <a:gd name="T8" fmla="*/ 60 w 190"/>
                <a:gd name="T9" fmla="*/ 213 h 481"/>
                <a:gd name="T10" fmla="*/ 65 w 190"/>
                <a:gd name="T11" fmla="*/ 219 h 481"/>
                <a:gd name="T12" fmla="*/ 72 w 190"/>
                <a:gd name="T13" fmla="*/ 225 h 481"/>
                <a:gd name="T14" fmla="*/ 79 w 190"/>
                <a:gd name="T15" fmla="*/ 231 h 481"/>
                <a:gd name="T16" fmla="*/ 87 w 190"/>
                <a:gd name="T17" fmla="*/ 236 h 481"/>
                <a:gd name="T18" fmla="*/ 94 w 190"/>
                <a:gd name="T19" fmla="*/ 241 h 481"/>
                <a:gd name="T20" fmla="*/ 22 w 190"/>
                <a:gd name="T21" fmla="*/ 28 h 481"/>
                <a:gd name="T22" fmla="*/ 20 w 190"/>
                <a:gd name="T23" fmla="*/ 26 h 481"/>
                <a:gd name="T24" fmla="*/ 17 w 190"/>
                <a:gd name="T25" fmla="*/ 22 h 481"/>
                <a:gd name="T26" fmla="*/ 14 w 190"/>
                <a:gd name="T27" fmla="*/ 19 h 481"/>
                <a:gd name="T28" fmla="*/ 10 w 190"/>
                <a:gd name="T29" fmla="*/ 15 h 481"/>
                <a:gd name="T30" fmla="*/ 7 w 190"/>
                <a:gd name="T31" fmla="*/ 11 h 481"/>
                <a:gd name="T32" fmla="*/ 4 w 190"/>
                <a:gd name="T33" fmla="*/ 7 h 481"/>
                <a:gd name="T34" fmla="*/ 2 w 190"/>
                <a:gd name="T35" fmla="*/ 3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0257" name="Freeform 151"/>
            <p:cNvSpPr>
              <a:spLocks/>
            </p:cNvSpPr>
            <p:nvPr/>
          </p:nvSpPr>
          <p:spPr bwMode="auto">
            <a:xfrm>
              <a:off x="3852" y="2580"/>
              <a:ext cx="214" cy="222"/>
            </a:xfrm>
            <a:custGeom>
              <a:avLst/>
              <a:gdLst>
                <a:gd name="T0" fmla="*/ 54 w 428"/>
                <a:gd name="T1" fmla="*/ 134 h 444"/>
                <a:gd name="T2" fmla="*/ 28 w 428"/>
                <a:gd name="T3" fmla="*/ 126 h 444"/>
                <a:gd name="T4" fmla="*/ 12 w 428"/>
                <a:gd name="T5" fmla="*/ 113 h 444"/>
                <a:gd name="T6" fmla="*/ 3 w 428"/>
                <a:gd name="T7" fmla="*/ 96 h 444"/>
                <a:gd name="T8" fmla="*/ 0 w 428"/>
                <a:gd name="T9" fmla="*/ 75 h 444"/>
                <a:gd name="T10" fmla="*/ 2 w 428"/>
                <a:gd name="T11" fmla="*/ 54 h 444"/>
                <a:gd name="T12" fmla="*/ 5 w 428"/>
                <a:gd name="T13" fmla="*/ 34 h 444"/>
                <a:gd name="T14" fmla="*/ 9 w 428"/>
                <a:gd name="T15" fmla="*/ 15 h 444"/>
                <a:gd name="T16" fmla="*/ 12 w 428"/>
                <a:gd name="T17" fmla="*/ 0 h 444"/>
                <a:gd name="T18" fmla="*/ 18 w 428"/>
                <a:gd name="T19" fmla="*/ 3 h 444"/>
                <a:gd name="T20" fmla="*/ 24 w 428"/>
                <a:gd name="T21" fmla="*/ 6 h 444"/>
                <a:gd name="T22" fmla="*/ 30 w 428"/>
                <a:gd name="T23" fmla="*/ 7 h 444"/>
                <a:gd name="T24" fmla="*/ 37 w 428"/>
                <a:gd name="T25" fmla="*/ 9 h 444"/>
                <a:gd name="T26" fmla="*/ 43 w 428"/>
                <a:gd name="T27" fmla="*/ 11 h 444"/>
                <a:gd name="T28" fmla="*/ 50 w 428"/>
                <a:gd name="T29" fmla="*/ 12 h 444"/>
                <a:gd name="T30" fmla="*/ 56 w 428"/>
                <a:gd name="T31" fmla="*/ 13 h 444"/>
                <a:gd name="T32" fmla="*/ 62 w 428"/>
                <a:gd name="T33" fmla="*/ 13 h 444"/>
                <a:gd name="T34" fmla="*/ 73 w 428"/>
                <a:gd name="T35" fmla="*/ 13 h 444"/>
                <a:gd name="T36" fmla="*/ 84 w 428"/>
                <a:gd name="T37" fmla="*/ 13 h 444"/>
                <a:gd name="T38" fmla="*/ 95 w 428"/>
                <a:gd name="T39" fmla="*/ 13 h 444"/>
                <a:gd name="T40" fmla="*/ 106 w 428"/>
                <a:gd name="T41" fmla="*/ 11 h 444"/>
                <a:gd name="T42" fmla="*/ 116 w 428"/>
                <a:gd name="T43" fmla="*/ 10 h 444"/>
                <a:gd name="T44" fmla="*/ 126 w 428"/>
                <a:gd name="T45" fmla="*/ 9 h 444"/>
                <a:gd name="T46" fmla="*/ 137 w 428"/>
                <a:gd name="T47" fmla="*/ 9 h 444"/>
                <a:gd name="T48" fmla="*/ 147 w 428"/>
                <a:gd name="T49" fmla="*/ 7 h 444"/>
                <a:gd name="T50" fmla="*/ 157 w 428"/>
                <a:gd name="T51" fmla="*/ 7 h 444"/>
                <a:gd name="T52" fmla="*/ 166 w 428"/>
                <a:gd name="T53" fmla="*/ 9 h 444"/>
                <a:gd name="T54" fmla="*/ 175 w 428"/>
                <a:gd name="T55" fmla="*/ 10 h 444"/>
                <a:gd name="T56" fmla="*/ 184 w 428"/>
                <a:gd name="T57" fmla="*/ 13 h 444"/>
                <a:gd name="T58" fmla="*/ 193 w 428"/>
                <a:gd name="T59" fmla="*/ 17 h 444"/>
                <a:gd name="T60" fmla="*/ 200 w 428"/>
                <a:gd name="T61" fmla="*/ 21 h 444"/>
                <a:gd name="T62" fmla="*/ 208 w 428"/>
                <a:gd name="T63" fmla="*/ 28 h 444"/>
                <a:gd name="T64" fmla="*/ 214 w 428"/>
                <a:gd name="T65" fmla="*/ 35 h 444"/>
                <a:gd name="T66" fmla="*/ 214 w 428"/>
                <a:gd name="T67" fmla="*/ 222 h 444"/>
                <a:gd name="T68" fmla="*/ 203 w 428"/>
                <a:gd name="T69" fmla="*/ 214 h 444"/>
                <a:gd name="T70" fmla="*/ 191 w 428"/>
                <a:gd name="T71" fmla="*/ 207 h 444"/>
                <a:gd name="T72" fmla="*/ 180 w 428"/>
                <a:gd name="T73" fmla="*/ 202 h 444"/>
                <a:gd name="T74" fmla="*/ 168 w 428"/>
                <a:gd name="T75" fmla="*/ 198 h 444"/>
                <a:gd name="T76" fmla="*/ 157 w 428"/>
                <a:gd name="T77" fmla="*/ 195 h 444"/>
                <a:gd name="T78" fmla="*/ 147 w 428"/>
                <a:gd name="T79" fmla="*/ 193 h 444"/>
                <a:gd name="T80" fmla="*/ 137 w 428"/>
                <a:gd name="T81" fmla="*/ 192 h 444"/>
                <a:gd name="T82" fmla="*/ 126 w 428"/>
                <a:gd name="T83" fmla="*/ 190 h 444"/>
                <a:gd name="T84" fmla="*/ 118 w 428"/>
                <a:gd name="T85" fmla="*/ 188 h 444"/>
                <a:gd name="T86" fmla="*/ 109 w 428"/>
                <a:gd name="T87" fmla="*/ 185 h 444"/>
                <a:gd name="T88" fmla="*/ 102 w 428"/>
                <a:gd name="T89" fmla="*/ 181 h 444"/>
                <a:gd name="T90" fmla="*/ 95 w 428"/>
                <a:gd name="T91" fmla="*/ 176 h 444"/>
                <a:gd name="T92" fmla="*/ 88 w 428"/>
                <a:gd name="T93" fmla="*/ 169 h 444"/>
                <a:gd name="T94" fmla="*/ 83 w 428"/>
                <a:gd name="T95" fmla="*/ 161 h 444"/>
                <a:gd name="T96" fmla="*/ 79 w 428"/>
                <a:gd name="T97" fmla="*/ 149 h 444"/>
                <a:gd name="T98" fmla="*/ 76 w 428"/>
                <a:gd name="T99" fmla="*/ 135 h 444"/>
                <a:gd name="T100" fmla="*/ 73 w 428"/>
                <a:gd name="T101" fmla="*/ 135 h 444"/>
                <a:gd name="T102" fmla="*/ 70 w 428"/>
                <a:gd name="T103" fmla="*/ 135 h 444"/>
                <a:gd name="T104" fmla="*/ 67 w 428"/>
                <a:gd name="T105" fmla="*/ 135 h 444"/>
                <a:gd name="T106" fmla="*/ 64 w 428"/>
                <a:gd name="T107" fmla="*/ 135 h 444"/>
                <a:gd name="T108" fmla="*/ 61 w 428"/>
                <a:gd name="T109" fmla="*/ 135 h 444"/>
                <a:gd name="T110" fmla="*/ 59 w 428"/>
                <a:gd name="T111" fmla="*/ 135 h 444"/>
                <a:gd name="T112" fmla="*/ 56 w 428"/>
                <a:gd name="T113" fmla="*/ 134 h 444"/>
                <a:gd name="T114" fmla="*/ 54 w 428"/>
                <a:gd name="T115" fmla="*/ 134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0258" name="Freeform 152"/>
            <p:cNvSpPr>
              <a:spLocks/>
            </p:cNvSpPr>
            <p:nvPr/>
          </p:nvSpPr>
          <p:spPr bwMode="auto">
            <a:xfrm>
              <a:off x="3854" y="2691"/>
              <a:ext cx="93" cy="72"/>
            </a:xfrm>
            <a:custGeom>
              <a:avLst/>
              <a:gdLst>
                <a:gd name="T0" fmla="*/ 0 w 185"/>
                <a:gd name="T1" fmla="*/ 0 h 145"/>
                <a:gd name="T2" fmla="*/ 5 w 185"/>
                <a:gd name="T3" fmla="*/ 6 h 145"/>
                <a:gd name="T4" fmla="*/ 11 w 185"/>
                <a:gd name="T5" fmla="*/ 12 h 145"/>
                <a:gd name="T6" fmla="*/ 17 w 185"/>
                <a:gd name="T7" fmla="*/ 17 h 145"/>
                <a:gd name="T8" fmla="*/ 25 w 185"/>
                <a:gd name="T9" fmla="*/ 21 h 145"/>
                <a:gd name="T10" fmla="*/ 35 w 185"/>
                <a:gd name="T11" fmla="*/ 25 h 145"/>
                <a:gd name="T12" fmla="*/ 45 w 185"/>
                <a:gd name="T13" fmla="*/ 27 h 145"/>
                <a:gd name="T14" fmla="*/ 57 w 185"/>
                <a:gd name="T15" fmla="*/ 29 h 145"/>
                <a:gd name="T16" fmla="*/ 68 w 185"/>
                <a:gd name="T17" fmla="*/ 29 h 145"/>
                <a:gd name="T18" fmla="*/ 69 w 185"/>
                <a:gd name="T19" fmla="*/ 34 h 145"/>
                <a:gd name="T20" fmla="*/ 70 w 185"/>
                <a:gd name="T21" fmla="*/ 39 h 145"/>
                <a:gd name="T22" fmla="*/ 72 w 185"/>
                <a:gd name="T23" fmla="*/ 45 h 145"/>
                <a:gd name="T24" fmla="*/ 74 w 185"/>
                <a:gd name="T25" fmla="*/ 50 h 145"/>
                <a:gd name="T26" fmla="*/ 77 w 185"/>
                <a:gd name="T27" fmla="*/ 57 h 145"/>
                <a:gd name="T28" fmla="*/ 81 w 185"/>
                <a:gd name="T29" fmla="*/ 62 h 145"/>
                <a:gd name="T30" fmla="*/ 86 w 185"/>
                <a:gd name="T31" fmla="*/ 68 h 145"/>
                <a:gd name="T32" fmla="*/ 93 w 185"/>
                <a:gd name="T33" fmla="*/ 72 h 145"/>
                <a:gd name="T34" fmla="*/ 84 w 185"/>
                <a:gd name="T35" fmla="*/ 71 h 145"/>
                <a:gd name="T36" fmla="*/ 75 w 185"/>
                <a:gd name="T37" fmla="*/ 69 h 145"/>
                <a:gd name="T38" fmla="*/ 67 w 185"/>
                <a:gd name="T39" fmla="*/ 66 h 145"/>
                <a:gd name="T40" fmla="*/ 59 w 185"/>
                <a:gd name="T41" fmla="*/ 64 h 145"/>
                <a:gd name="T42" fmla="*/ 51 w 185"/>
                <a:gd name="T43" fmla="*/ 60 h 145"/>
                <a:gd name="T44" fmla="*/ 44 w 185"/>
                <a:gd name="T45" fmla="*/ 57 h 145"/>
                <a:gd name="T46" fmla="*/ 37 w 185"/>
                <a:gd name="T47" fmla="*/ 53 h 145"/>
                <a:gd name="T48" fmla="*/ 31 w 185"/>
                <a:gd name="T49" fmla="*/ 48 h 145"/>
                <a:gd name="T50" fmla="*/ 25 w 185"/>
                <a:gd name="T51" fmla="*/ 43 h 145"/>
                <a:gd name="T52" fmla="*/ 19 w 185"/>
                <a:gd name="T53" fmla="*/ 38 h 145"/>
                <a:gd name="T54" fmla="*/ 15 w 185"/>
                <a:gd name="T55" fmla="*/ 33 h 145"/>
                <a:gd name="T56" fmla="*/ 11 w 185"/>
                <a:gd name="T57" fmla="*/ 27 h 145"/>
                <a:gd name="T58" fmla="*/ 7 w 185"/>
                <a:gd name="T59" fmla="*/ 21 h 145"/>
                <a:gd name="T60" fmla="*/ 4 w 185"/>
                <a:gd name="T61" fmla="*/ 14 h 145"/>
                <a:gd name="T62" fmla="*/ 2 w 185"/>
                <a:gd name="T63" fmla="*/ 7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10259" name="Freeform 153"/>
            <p:cNvSpPr>
              <a:spLocks/>
            </p:cNvSpPr>
            <p:nvPr/>
          </p:nvSpPr>
          <p:spPr bwMode="auto">
            <a:xfrm>
              <a:off x="3800" y="2587"/>
              <a:ext cx="197" cy="213"/>
            </a:xfrm>
            <a:custGeom>
              <a:avLst/>
              <a:gdLst>
                <a:gd name="T0" fmla="*/ 49 w 394"/>
                <a:gd name="T1" fmla="*/ 0 h 427"/>
                <a:gd name="T2" fmla="*/ 55 w 394"/>
                <a:gd name="T3" fmla="*/ 1 h 427"/>
                <a:gd name="T4" fmla="*/ 13 w 394"/>
                <a:gd name="T5" fmla="*/ 168 h 427"/>
                <a:gd name="T6" fmla="*/ 18 w 394"/>
                <a:gd name="T7" fmla="*/ 177 h 427"/>
                <a:gd name="T8" fmla="*/ 25 w 394"/>
                <a:gd name="T9" fmla="*/ 185 h 427"/>
                <a:gd name="T10" fmla="*/ 31 w 394"/>
                <a:gd name="T11" fmla="*/ 191 h 427"/>
                <a:gd name="T12" fmla="*/ 40 w 394"/>
                <a:gd name="T13" fmla="*/ 195 h 427"/>
                <a:gd name="T14" fmla="*/ 49 w 394"/>
                <a:gd name="T15" fmla="*/ 198 h 427"/>
                <a:gd name="T16" fmla="*/ 59 w 394"/>
                <a:gd name="T17" fmla="*/ 200 h 427"/>
                <a:gd name="T18" fmla="*/ 70 w 394"/>
                <a:gd name="T19" fmla="*/ 201 h 427"/>
                <a:gd name="T20" fmla="*/ 81 w 394"/>
                <a:gd name="T21" fmla="*/ 200 h 427"/>
                <a:gd name="T22" fmla="*/ 92 w 394"/>
                <a:gd name="T23" fmla="*/ 199 h 427"/>
                <a:gd name="T24" fmla="*/ 103 w 394"/>
                <a:gd name="T25" fmla="*/ 198 h 427"/>
                <a:gd name="T26" fmla="*/ 114 w 394"/>
                <a:gd name="T27" fmla="*/ 196 h 427"/>
                <a:gd name="T28" fmla="*/ 124 w 394"/>
                <a:gd name="T29" fmla="*/ 194 h 427"/>
                <a:gd name="T30" fmla="*/ 136 w 394"/>
                <a:gd name="T31" fmla="*/ 191 h 427"/>
                <a:gd name="T32" fmla="*/ 146 w 394"/>
                <a:gd name="T33" fmla="*/ 189 h 427"/>
                <a:gd name="T34" fmla="*/ 155 w 394"/>
                <a:gd name="T35" fmla="*/ 187 h 427"/>
                <a:gd name="T36" fmla="*/ 164 w 394"/>
                <a:gd name="T37" fmla="*/ 185 h 427"/>
                <a:gd name="T38" fmla="*/ 168 w 394"/>
                <a:gd name="T39" fmla="*/ 185 h 427"/>
                <a:gd name="T40" fmla="*/ 172 w 394"/>
                <a:gd name="T41" fmla="*/ 186 h 427"/>
                <a:gd name="T42" fmla="*/ 176 w 394"/>
                <a:gd name="T43" fmla="*/ 186 h 427"/>
                <a:gd name="T44" fmla="*/ 180 w 394"/>
                <a:gd name="T45" fmla="*/ 187 h 427"/>
                <a:gd name="T46" fmla="*/ 184 w 394"/>
                <a:gd name="T47" fmla="*/ 188 h 427"/>
                <a:gd name="T48" fmla="*/ 188 w 394"/>
                <a:gd name="T49" fmla="*/ 188 h 427"/>
                <a:gd name="T50" fmla="*/ 192 w 394"/>
                <a:gd name="T51" fmla="*/ 189 h 427"/>
                <a:gd name="T52" fmla="*/ 197 w 394"/>
                <a:gd name="T53" fmla="*/ 191 h 427"/>
                <a:gd name="T54" fmla="*/ 182 w 394"/>
                <a:gd name="T55" fmla="*/ 191 h 427"/>
                <a:gd name="T56" fmla="*/ 167 w 394"/>
                <a:gd name="T57" fmla="*/ 192 h 427"/>
                <a:gd name="T58" fmla="*/ 154 w 394"/>
                <a:gd name="T59" fmla="*/ 194 h 427"/>
                <a:gd name="T60" fmla="*/ 142 w 394"/>
                <a:gd name="T61" fmla="*/ 196 h 427"/>
                <a:gd name="T62" fmla="*/ 130 w 394"/>
                <a:gd name="T63" fmla="*/ 199 h 427"/>
                <a:gd name="T64" fmla="*/ 119 w 394"/>
                <a:gd name="T65" fmla="*/ 202 h 427"/>
                <a:gd name="T66" fmla="*/ 108 w 394"/>
                <a:gd name="T67" fmla="*/ 204 h 427"/>
                <a:gd name="T68" fmla="*/ 98 w 394"/>
                <a:gd name="T69" fmla="*/ 207 h 427"/>
                <a:gd name="T70" fmla="*/ 88 w 394"/>
                <a:gd name="T71" fmla="*/ 210 h 427"/>
                <a:gd name="T72" fmla="*/ 77 w 394"/>
                <a:gd name="T73" fmla="*/ 212 h 427"/>
                <a:gd name="T74" fmla="*/ 66 w 394"/>
                <a:gd name="T75" fmla="*/ 213 h 427"/>
                <a:gd name="T76" fmla="*/ 54 w 394"/>
                <a:gd name="T77" fmla="*/ 213 h 427"/>
                <a:gd name="T78" fmla="*/ 43 w 394"/>
                <a:gd name="T79" fmla="*/ 213 h 427"/>
                <a:gd name="T80" fmla="*/ 29 w 394"/>
                <a:gd name="T81" fmla="*/ 210 h 427"/>
                <a:gd name="T82" fmla="*/ 15 w 394"/>
                <a:gd name="T83" fmla="*/ 206 h 427"/>
                <a:gd name="T84" fmla="*/ 0 w 394"/>
                <a:gd name="T85" fmla="*/ 201 h 427"/>
                <a:gd name="T86" fmla="*/ 4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10260" name="Freeform 154"/>
            <p:cNvSpPr>
              <a:spLocks/>
            </p:cNvSpPr>
            <p:nvPr/>
          </p:nvSpPr>
          <p:spPr bwMode="auto">
            <a:xfrm>
              <a:off x="4072" y="2581"/>
              <a:ext cx="69" cy="224"/>
            </a:xfrm>
            <a:custGeom>
              <a:avLst/>
              <a:gdLst>
                <a:gd name="T0" fmla="*/ 0 w 138"/>
                <a:gd name="T1" fmla="*/ 38 h 448"/>
                <a:gd name="T2" fmla="*/ 10 w 138"/>
                <a:gd name="T3" fmla="*/ 28 h 448"/>
                <a:gd name="T4" fmla="*/ 20 w 138"/>
                <a:gd name="T5" fmla="*/ 20 h 448"/>
                <a:gd name="T6" fmla="*/ 29 w 138"/>
                <a:gd name="T7" fmla="*/ 13 h 448"/>
                <a:gd name="T8" fmla="*/ 38 w 138"/>
                <a:gd name="T9" fmla="*/ 8 h 448"/>
                <a:gd name="T10" fmla="*/ 46 w 138"/>
                <a:gd name="T11" fmla="*/ 5 h 448"/>
                <a:gd name="T12" fmla="*/ 54 w 138"/>
                <a:gd name="T13" fmla="*/ 2 h 448"/>
                <a:gd name="T14" fmla="*/ 62 w 138"/>
                <a:gd name="T15" fmla="*/ 1 h 448"/>
                <a:gd name="T16" fmla="*/ 69 w 138"/>
                <a:gd name="T17" fmla="*/ 0 h 448"/>
                <a:gd name="T18" fmla="*/ 69 w 138"/>
                <a:gd name="T19" fmla="*/ 193 h 448"/>
                <a:gd name="T20" fmla="*/ 61 w 138"/>
                <a:gd name="T21" fmla="*/ 194 h 448"/>
                <a:gd name="T22" fmla="*/ 52 w 138"/>
                <a:gd name="T23" fmla="*/ 196 h 448"/>
                <a:gd name="T24" fmla="*/ 44 w 138"/>
                <a:gd name="T25" fmla="*/ 199 h 448"/>
                <a:gd name="T26" fmla="*/ 35 w 138"/>
                <a:gd name="T27" fmla="*/ 202 h 448"/>
                <a:gd name="T28" fmla="*/ 27 w 138"/>
                <a:gd name="T29" fmla="*/ 206 h 448"/>
                <a:gd name="T30" fmla="*/ 17 w 138"/>
                <a:gd name="T31" fmla="*/ 211 h 448"/>
                <a:gd name="T32" fmla="*/ 9 w 138"/>
                <a:gd name="T33" fmla="*/ 217 h 448"/>
                <a:gd name="T34" fmla="*/ 0 w 138"/>
                <a:gd name="T35" fmla="*/ 224 h 448"/>
                <a:gd name="T36" fmla="*/ 0 w 138"/>
                <a:gd name="T37" fmla="*/ 38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10261" name="Freeform 155"/>
            <p:cNvSpPr>
              <a:spLocks/>
            </p:cNvSpPr>
            <p:nvPr/>
          </p:nvSpPr>
          <p:spPr bwMode="auto">
            <a:xfrm>
              <a:off x="3820" y="2648"/>
              <a:ext cx="138" cy="135"/>
            </a:xfrm>
            <a:custGeom>
              <a:avLst/>
              <a:gdLst>
                <a:gd name="T0" fmla="*/ 26 w 276"/>
                <a:gd name="T1" fmla="*/ 0 h 268"/>
                <a:gd name="T2" fmla="*/ 24 w 276"/>
                <a:gd name="T3" fmla="*/ 8 h 268"/>
                <a:gd name="T4" fmla="*/ 21 w 276"/>
                <a:gd name="T5" fmla="*/ 22 h 268"/>
                <a:gd name="T6" fmla="*/ 17 w 276"/>
                <a:gd name="T7" fmla="*/ 39 h 268"/>
                <a:gd name="T8" fmla="*/ 12 w 276"/>
                <a:gd name="T9" fmla="*/ 58 h 268"/>
                <a:gd name="T10" fmla="*/ 7 w 276"/>
                <a:gd name="T11" fmla="*/ 77 h 268"/>
                <a:gd name="T12" fmla="*/ 3 w 276"/>
                <a:gd name="T13" fmla="*/ 92 h 268"/>
                <a:gd name="T14" fmla="*/ 1 w 276"/>
                <a:gd name="T15" fmla="*/ 103 h 268"/>
                <a:gd name="T16" fmla="*/ 0 w 276"/>
                <a:gd name="T17" fmla="*/ 107 h 268"/>
                <a:gd name="T18" fmla="*/ 4 w 276"/>
                <a:gd name="T19" fmla="*/ 116 h 268"/>
                <a:gd name="T20" fmla="*/ 11 w 276"/>
                <a:gd name="T21" fmla="*/ 123 h 268"/>
                <a:gd name="T22" fmla="*/ 18 w 276"/>
                <a:gd name="T23" fmla="*/ 128 h 268"/>
                <a:gd name="T24" fmla="*/ 27 w 276"/>
                <a:gd name="T25" fmla="*/ 131 h 268"/>
                <a:gd name="T26" fmla="*/ 37 w 276"/>
                <a:gd name="T27" fmla="*/ 134 h 268"/>
                <a:gd name="T28" fmla="*/ 47 w 276"/>
                <a:gd name="T29" fmla="*/ 135 h 268"/>
                <a:gd name="T30" fmla="*/ 58 w 276"/>
                <a:gd name="T31" fmla="*/ 135 h 268"/>
                <a:gd name="T32" fmla="*/ 69 w 276"/>
                <a:gd name="T33" fmla="*/ 134 h 268"/>
                <a:gd name="T34" fmla="*/ 80 w 276"/>
                <a:gd name="T35" fmla="*/ 133 h 268"/>
                <a:gd name="T36" fmla="*/ 91 w 276"/>
                <a:gd name="T37" fmla="*/ 131 h 268"/>
                <a:gd name="T38" fmla="*/ 102 w 276"/>
                <a:gd name="T39" fmla="*/ 130 h 268"/>
                <a:gd name="T40" fmla="*/ 111 w 276"/>
                <a:gd name="T41" fmla="*/ 127 h 268"/>
                <a:gd name="T42" fmla="*/ 120 w 276"/>
                <a:gd name="T43" fmla="*/ 126 h 268"/>
                <a:gd name="T44" fmla="*/ 127 w 276"/>
                <a:gd name="T45" fmla="*/ 124 h 268"/>
                <a:gd name="T46" fmla="*/ 134 w 276"/>
                <a:gd name="T47" fmla="*/ 123 h 268"/>
                <a:gd name="T48" fmla="*/ 138 w 276"/>
                <a:gd name="T49" fmla="*/ 123 h 268"/>
                <a:gd name="T50" fmla="*/ 125 w 276"/>
                <a:gd name="T51" fmla="*/ 121 h 268"/>
                <a:gd name="T52" fmla="*/ 112 w 276"/>
                <a:gd name="T53" fmla="*/ 119 h 268"/>
                <a:gd name="T54" fmla="*/ 100 w 276"/>
                <a:gd name="T55" fmla="*/ 116 h 268"/>
                <a:gd name="T56" fmla="*/ 88 w 276"/>
                <a:gd name="T57" fmla="*/ 112 h 268"/>
                <a:gd name="T58" fmla="*/ 78 w 276"/>
                <a:gd name="T59" fmla="*/ 108 h 268"/>
                <a:gd name="T60" fmla="*/ 69 w 276"/>
                <a:gd name="T61" fmla="*/ 102 h 268"/>
                <a:gd name="T62" fmla="*/ 60 w 276"/>
                <a:gd name="T63" fmla="*/ 97 h 268"/>
                <a:gd name="T64" fmla="*/ 52 w 276"/>
                <a:gd name="T65" fmla="*/ 90 h 268"/>
                <a:gd name="T66" fmla="*/ 45 w 276"/>
                <a:gd name="T67" fmla="*/ 82 h 268"/>
                <a:gd name="T68" fmla="*/ 39 w 276"/>
                <a:gd name="T69" fmla="*/ 74 h 268"/>
                <a:gd name="T70" fmla="*/ 35 w 276"/>
                <a:gd name="T71" fmla="*/ 64 h 268"/>
                <a:gd name="T72" fmla="*/ 30 w 276"/>
                <a:gd name="T73" fmla="*/ 53 h 268"/>
                <a:gd name="T74" fmla="*/ 27 w 276"/>
                <a:gd name="T75" fmla="*/ 42 h 268"/>
                <a:gd name="T76" fmla="*/ 26 w 276"/>
                <a:gd name="T77" fmla="*/ 29 h 268"/>
                <a:gd name="T78" fmla="*/ 26 w 276"/>
                <a:gd name="T79" fmla="*/ 15 h 268"/>
                <a:gd name="T80" fmla="*/ 26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300"/>
                                  </p:stCondLst>
                                  <p:childTnLst>
                                    <p:set>
                                      <p:cBhvr>
                                        <p:cTn id="6" dur="1" fill="hold">
                                          <p:stCondLst>
                                            <p:cond delay="499"/>
                                          </p:stCondLst>
                                        </p:cTn>
                                        <p:tgtEl>
                                          <p:spTgt spid="118825">
                                            <p:txEl>
                                              <p:pRg st="0" end="0"/>
                                            </p:txEl>
                                          </p:spTgt>
                                        </p:tgtEl>
                                        <p:attrNameLst>
                                          <p:attrName>style.visibility</p:attrName>
                                        </p:attrNameLst>
                                      </p:cBhvr>
                                      <p:to>
                                        <p:strVal val="visible"/>
                                      </p:to>
                                    </p:set>
                                  </p:childTnLst>
                                </p:cTn>
                              </p:par>
                            </p:childTnLst>
                          </p:cTn>
                        </p:par>
                        <p:par>
                          <p:cTn id="7" fill="hold">
                            <p:stCondLst>
                              <p:cond delay="800"/>
                            </p:stCondLst>
                            <p:childTnLst>
                              <p:par>
                                <p:cTn id="8" presetID="1" presetClass="entr" presetSubtype="0" fill="hold" grpId="0" nodeType="afterEffect">
                                  <p:stCondLst>
                                    <p:cond delay="300"/>
                                  </p:stCondLst>
                                  <p:childTnLst>
                                    <p:set>
                                      <p:cBhvr>
                                        <p:cTn id="9" dur="1" fill="hold">
                                          <p:stCondLst>
                                            <p:cond delay="499"/>
                                          </p:stCondLst>
                                        </p:cTn>
                                        <p:tgtEl>
                                          <p:spTgt spid="118825">
                                            <p:txEl>
                                              <p:pRg st="1" end="1"/>
                                            </p:txEl>
                                          </p:spTgt>
                                        </p:tgtEl>
                                        <p:attrNameLst>
                                          <p:attrName>style.visibility</p:attrName>
                                        </p:attrNameLst>
                                      </p:cBhvr>
                                      <p:to>
                                        <p:strVal val="visible"/>
                                      </p:to>
                                    </p:set>
                                  </p:childTnLst>
                                </p:cTn>
                              </p:par>
                            </p:childTnLst>
                          </p:cTn>
                        </p:par>
                        <p:par>
                          <p:cTn id="10" fill="hold">
                            <p:stCondLst>
                              <p:cond delay="1600"/>
                            </p:stCondLst>
                            <p:childTnLst>
                              <p:par>
                                <p:cTn id="11" presetID="1" presetClass="entr" presetSubtype="0" fill="hold" grpId="0" nodeType="afterEffect">
                                  <p:stCondLst>
                                    <p:cond delay="300"/>
                                  </p:stCondLst>
                                  <p:childTnLst>
                                    <p:set>
                                      <p:cBhvr>
                                        <p:cTn id="12" dur="1" fill="hold">
                                          <p:stCondLst>
                                            <p:cond delay="499"/>
                                          </p:stCondLst>
                                        </p:cTn>
                                        <p:tgtEl>
                                          <p:spTgt spid="118825">
                                            <p:txEl>
                                              <p:pRg st="2" end="2"/>
                                            </p:txEl>
                                          </p:spTgt>
                                        </p:tgtEl>
                                        <p:attrNameLst>
                                          <p:attrName>style.visibility</p:attrName>
                                        </p:attrNameLst>
                                      </p:cBhvr>
                                      <p:to>
                                        <p:strVal val="visible"/>
                                      </p:to>
                                    </p:set>
                                  </p:childTnLst>
                                </p:cTn>
                              </p:par>
                            </p:childTnLst>
                          </p:cTn>
                        </p:par>
                        <p:par>
                          <p:cTn id="13" fill="hold">
                            <p:stCondLst>
                              <p:cond delay="2400"/>
                            </p:stCondLst>
                            <p:childTnLst>
                              <p:par>
                                <p:cTn id="14" presetID="1" presetClass="entr" presetSubtype="0" fill="hold" grpId="0" nodeType="afterEffect">
                                  <p:stCondLst>
                                    <p:cond delay="300"/>
                                  </p:stCondLst>
                                  <p:childTnLst>
                                    <p:set>
                                      <p:cBhvr>
                                        <p:cTn id="15" dur="1" fill="hold">
                                          <p:stCondLst>
                                            <p:cond delay="499"/>
                                          </p:stCondLst>
                                        </p:cTn>
                                        <p:tgtEl>
                                          <p:spTgt spid="118825">
                                            <p:txEl>
                                              <p:pRg st="3" end="3"/>
                                            </p:txEl>
                                          </p:spTgt>
                                        </p:tgtEl>
                                        <p:attrNameLst>
                                          <p:attrName>style.visibility</p:attrName>
                                        </p:attrNameLst>
                                      </p:cBhvr>
                                      <p:to>
                                        <p:strVal val="visible"/>
                                      </p:to>
                                    </p:set>
                                  </p:childTnLst>
                                </p:cTn>
                              </p:par>
                            </p:childTnLst>
                          </p:cTn>
                        </p:par>
                        <p:par>
                          <p:cTn id="16" fill="hold">
                            <p:stCondLst>
                              <p:cond delay="3200"/>
                            </p:stCondLst>
                            <p:childTnLst>
                              <p:par>
                                <p:cTn id="17" presetID="1" presetClass="entr" presetSubtype="0" fill="hold" grpId="0" nodeType="afterEffect">
                                  <p:stCondLst>
                                    <p:cond delay="300"/>
                                  </p:stCondLst>
                                  <p:childTnLst>
                                    <p:set>
                                      <p:cBhvr>
                                        <p:cTn id="18" dur="1" fill="hold">
                                          <p:stCondLst>
                                            <p:cond delay="499"/>
                                          </p:stCondLst>
                                        </p:cTn>
                                        <p:tgtEl>
                                          <p:spTgt spid="118825">
                                            <p:txEl>
                                              <p:pRg st="4" end="4"/>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grpId="0" nodeType="afterEffect">
                                  <p:stCondLst>
                                    <p:cond delay="300"/>
                                  </p:stCondLst>
                                  <p:childTnLst>
                                    <p:set>
                                      <p:cBhvr>
                                        <p:cTn id="21" dur="1" fill="hold">
                                          <p:stCondLst>
                                            <p:cond delay="499"/>
                                          </p:stCondLst>
                                        </p:cTn>
                                        <p:tgtEl>
                                          <p:spTgt spid="118825">
                                            <p:txEl>
                                              <p:pRg st="5" end="5"/>
                                            </p:txEl>
                                          </p:spTgt>
                                        </p:tgtEl>
                                        <p:attrNameLst>
                                          <p:attrName>style.visibility</p:attrName>
                                        </p:attrNameLst>
                                      </p:cBhvr>
                                      <p:to>
                                        <p:strVal val="visible"/>
                                      </p:to>
                                    </p:set>
                                  </p:childTnLst>
                                </p:cTn>
                              </p:par>
                            </p:childTnLst>
                          </p:cTn>
                        </p:par>
                        <p:par>
                          <p:cTn id="22" fill="hold">
                            <p:stCondLst>
                              <p:cond delay="4800"/>
                            </p:stCondLst>
                            <p:childTnLst>
                              <p:par>
                                <p:cTn id="23" presetID="1" presetClass="entr" presetSubtype="0" fill="hold" grpId="0" nodeType="afterEffect">
                                  <p:stCondLst>
                                    <p:cond delay="300"/>
                                  </p:stCondLst>
                                  <p:childTnLst>
                                    <p:set>
                                      <p:cBhvr>
                                        <p:cTn id="24" dur="1" fill="hold">
                                          <p:stCondLst>
                                            <p:cond delay="499"/>
                                          </p:stCondLst>
                                        </p:cTn>
                                        <p:tgtEl>
                                          <p:spTgt spid="11882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825" grpId="0" build="p" bldLvl="2" autoUpdateAnimBg="0" advAuto="30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Font typeface="Webdings" pitchFamily="18" charset="2"/>
              <a:buNone/>
            </a:pPr>
            <a:r>
              <a:rPr lang="en-US" b="1" dirty="0" smtClean="0"/>
              <a:t>In this course you will learn how to:</a:t>
            </a:r>
          </a:p>
          <a:p>
            <a:pPr eaLnBrk="1" hangingPunct="1"/>
            <a:r>
              <a:rPr lang="en-US" dirty="0" smtClean="0"/>
              <a:t>Identify some key business considerations before setting up Work Orders in QAD Enterprise Applications</a:t>
            </a:r>
          </a:p>
          <a:p>
            <a:pPr eaLnBrk="1" hangingPunct="1"/>
            <a:r>
              <a:rPr lang="en-US" dirty="0" smtClean="0"/>
              <a:t>Set up Work Order Control in QAD Enterprise Applications</a:t>
            </a:r>
          </a:p>
          <a:p>
            <a:pPr eaLnBrk="1" hangingPunct="1"/>
            <a:r>
              <a:rPr lang="en-US" dirty="0" smtClean="0"/>
              <a:t>Process Work Orders in QAD Enterprise Applications</a:t>
            </a:r>
          </a:p>
        </p:txBody>
      </p:sp>
      <p:sp>
        <p:nvSpPr>
          <p:cNvPr id="11267" name="Rectangle 2"/>
          <p:cNvSpPr>
            <a:spLocks noGrp="1" noChangeArrowheads="1"/>
          </p:cNvSpPr>
          <p:nvPr>
            <p:ph type="title"/>
          </p:nvPr>
        </p:nvSpPr>
        <p:spPr/>
        <p:txBody>
          <a:bodyPr/>
          <a:lstStyle/>
          <a:p>
            <a:pPr eaLnBrk="1" hangingPunct="1"/>
            <a:r>
              <a:rPr lang="en-US" dirty="0" smtClean="0"/>
              <a:t>Course Objectives</a:t>
            </a:r>
          </a:p>
        </p:txBody>
      </p:sp>
      <p:sp>
        <p:nvSpPr>
          <p:cNvPr id="11266" name="Footer Placeholder 3"/>
          <p:cNvSpPr>
            <a:spLocks noGrp="1"/>
          </p:cNvSpPr>
          <p:nvPr>
            <p:ph type="ftr" sz="quarter" idx="10"/>
          </p:nvPr>
        </p:nvSpPr>
        <p:spPr>
          <a:noFill/>
        </p:spPr>
        <p:txBody>
          <a:bodyPr/>
          <a:lstStyle/>
          <a:p>
            <a:pPr defTabSz="865188"/>
            <a:r>
              <a:rPr lang="en-US"/>
              <a:t>eB-WO-IN-090</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6799</TotalTime>
  <Words>408</Words>
  <Application>Microsoft Office PowerPoint</Application>
  <PresentationFormat>On-screen Show (4:3)</PresentationFormat>
  <Paragraphs>95</Paragraphs>
  <Slides>11</Slides>
  <Notes>1</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11</vt:i4>
      </vt:variant>
    </vt:vector>
  </HeadingPairs>
  <TitlesOfParts>
    <vt:vector size="22" baseType="lpstr">
      <vt:lpstr>Arial</vt:lpstr>
      <vt:lpstr>Century Gothic</vt:lpstr>
      <vt:lpstr>Wingdings</vt:lpstr>
      <vt:lpstr>Tahoma</vt:lpstr>
      <vt:lpstr>Monotype Sorts</vt:lpstr>
      <vt:lpstr>Webdings</vt:lpstr>
      <vt:lpstr>Times New Roman</vt:lpstr>
      <vt:lpstr>Lucida Grande</vt:lpstr>
      <vt:lpstr>1_EX06PP_template</vt:lpstr>
      <vt:lpstr>QAD 2010 Template</vt:lpstr>
      <vt:lpstr>Bitmap Image</vt:lpstr>
      <vt:lpstr>Work Orders</vt:lpstr>
      <vt:lpstr>Slide 2</vt:lpstr>
      <vt:lpstr>Facilities</vt:lpstr>
      <vt:lpstr>Course Overview</vt:lpstr>
      <vt:lpstr>Work Orders</vt:lpstr>
      <vt:lpstr>Work Orders Bills and Routings</vt:lpstr>
      <vt:lpstr>Work Orders: Source</vt:lpstr>
      <vt:lpstr>Terminology</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Helen Ernst</cp:lastModifiedBy>
  <cp:revision>259</cp:revision>
  <cp:lastPrinted>2001-03-12T21:09:06Z</cp:lastPrinted>
  <dcterms:created xsi:type="dcterms:W3CDTF">1998-02-18T21:36:34Z</dcterms:created>
  <dcterms:modified xsi:type="dcterms:W3CDTF">2012-08-17T18:53:30Z</dcterms:modified>
</cp:coreProperties>
</file>