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6"/>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 id="538" r:id="rId22"/>
    <p:sldId id="539" r:id="rId23"/>
    <p:sldId id="540" r:id="rId24"/>
    <p:sldId id="541" r:id="rId25"/>
  </p:sldIdLst>
  <p:sldSz cx="9144000" cy="6858000" type="screen4x3"/>
  <p:notesSz cx="7023100" cy="93091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58127" autoAdjust="0"/>
  </p:normalViewPr>
  <p:slideViewPr>
    <p:cSldViewPr>
      <p:cViewPr>
        <p:scale>
          <a:sx n="90" d="100"/>
          <a:sy n="90" d="100"/>
        </p:scale>
        <p:origin x="-576" y="-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32"/>
        <p:guide pos="2212"/>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1" y="1"/>
            <a:ext cx="3043649" cy="464839"/>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lvl1pPr algn="l" defTabSz="932678">
              <a:defRPr sz="1200" b="0"/>
            </a:lvl1pPr>
          </a:lstStyle>
          <a:p>
            <a:pPr>
              <a:defRPr/>
            </a:pPr>
            <a:endParaRPr lang="en-US" dirty="0"/>
          </a:p>
        </p:txBody>
      </p:sp>
      <p:sp>
        <p:nvSpPr>
          <p:cNvPr id="57347" name="Rectangle 3"/>
          <p:cNvSpPr>
            <a:spLocks noGrp="1" noChangeArrowheads="1"/>
          </p:cNvSpPr>
          <p:nvPr>
            <p:ph type="dt" idx="1"/>
          </p:nvPr>
        </p:nvSpPr>
        <p:spPr bwMode="auto">
          <a:xfrm>
            <a:off x="3977928" y="1"/>
            <a:ext cx="3043649" cy="464839"/>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lvl1pPr algn="r" defTabSz="932678">
              <a:defRPr sz="1200" b="0"/>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1185863" y="700088"/>
            <a:ext cx="4651375" cy="3489325"/>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2616" y="4422132"/>
            <a:ext cx="5617870" cy="4188171"/>
          </a:xfrm>
          <a:prstGeom prst="rect">
            <a:avLst/>
          </a:prstGeom>
          <a:noFill/>
          <a:ln w="9525">
            <a:noFill/>
            <a:miter lim="800000"/>
            <a:headEnd/>
            <a:tailEnd/>
          </a:ln>
          <a:effectLst/>
        </p:spPr>
        <p:txBody>
          <a:bodyPr vert="horz" wrap="square" lIns="93227" tIns="46614" rIns="93227" bIns="4661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1" y="8842724"/>
            <a:ext cx="3043649" cy="464839"/>
          </a:xfrm>
          <a:prstGeom prst="rect">
            <a:avLst/>
          </a:prstGeom>
          <a:noFill/>
          <a:ln w="9525">
            <a:noFill/>
            <a:miter lim="800000"/>
            <a:headEnd/>
            <a:tailEnd/>
          </a:ln>
          <a:effectLst/>
        </p:spPr>
        <p:txBody>
          <a:bodyPr vert="horz" wrap="square" lIns="93227" tIns="46614" rIns="93227" bIns="46614" numCol="1" anchor="b" anchorCtr="0" compatLnSpc="1">
            <a:prstTxWarp prst="textNoShape">
              <a:avLst/>
            </a:prstTxWarp>
          </a:bodyPr>
          <a:lstStyle>
            <a:lvl1pPr algn="l" defTabSz="932678">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7928" y="8842724"/>
            <a:ext cx="3043649" cy="464839"/>
          </a:xfrm>
          <a:prstGeom prst="rect">
            <a:avLst/>
          </a:prstGeom>
          <a:noFill/>
          <a:ln w="9525">
            <a:noFill/>
            <a:miter lim="800000"/>
            <a:headEnd/>
            <a:tailEnd/>
          </a:ln>
          <a:effectLst/>
        </p:spPr>
        <p:txBody>
          <a:bodyPr vert="horz" wrap="square" lIns="93227" tIns="46614" rIns="93227" bIns="46614" numCol="1" anchor="b" anchorCtr="0" compatLnSpc="1">
            <a:prstTxWarp prst="textNoShape">
              <a:avLst/>
            </a:prstTxWarp>
          </a:bodyPr>
          <a:lstStyle>
            <a:lvl1pPr algn="r" defTabSz="932678">
              <a:defRPr sz="1200" b="0"/>
            </a:lvl1pPr>
          </a:lstStyle>
          <a:p>
            <a:pPr>
              <a:defRPr/>
            </a:pPr>
            <a:fld id="{4B7284B9-A2F7-4BBE-BA3A-A5278C89D89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5805" y="4422132"/>
            <a:ext cx="5151493" cy="4188171"/>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r>
              <a:rPr lang="en-US" dirty="0" smtClean="0"/>
              <a:t>For example:</a:t>
            </a:r>
          </a:p>
          <a:p>
            <a:pPr marL="220535" indent="-220535" defTabSz="882137" eaLnBrk="1" hangingPunct="1"/>
            <a:endParaRPr lang="en-US" dirty="0" smtClean="0"/>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"iiCompanyID"</a:t>
            </a:r>
          </a:p>
          <a:p>
            <a:pPr marL="220535" indent="-220535" defTabSz="882137" eaLnBrk="1" hangingPunct="1"/>
            <a:r>
              <a:rPr lang="en-US" dirty="0" smtClean="0">
                <a:latin typeface="Courier New" pitchFamily="49" charset="0"/>
              </a:rPr>
              <a:t>          tFilter.tcDataType = "i"</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STRING(9144).</a:t>
            </a:r>
          </a:p>
          <a:p>
            <a:pPr marL="220535" indent="-220535" defTabSz="882137" eaLnBrk="1" hangingPunct="1"/>
            <a:endParaRPr lang="en-US" dirty="0" smtClean="0">
              <a:latin typeface="Courier New" pitchFamily="49" charset="0"/>
            </a:endParaRPr>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"icGLCode"</a:t>
            </a:r>
          </a:p>
          <a:p>
            <a:pPr marL="220535" indent="-220535" defTabSz="882137" eaLnBrk="1" hangingPunct="1"/>
            <a:r>
              <a:rPr lang="en-US" dirty="0" smtClean="0">
                <a:latin typeface="Courier New" pitchFamily="49" charset="0"/>
              </a:rPr>
              <a:t>          tFilter.tcDataType = "c"</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"2200".</a:t>
            </a:r>
          </a:p>
          <a:p>
            <a:pPr marL="220535" indent="-220535" defTabSz="882137" eaLnBrk="1" hangingPunct="1"/>
            <a:endParaRPr lang="en-US" dirty="0" smtClean="0">
              <a:latin typeface="Courier New" pitchFamily="49" charset="0"/>
            </a:endParaRPr>
          </a:p>
          <a:p>
            <a:pPr marL="220535" indent="-220535" defTabSz="882137" eaLnBrk="1" hangingPunct="1"/>
            <a:r>
              <a:rPr lang="en-US" dirty="0" smtClean="0">
                <a:latin typeface="Courier New" pitchFamily="49" charset="0"/>
              </a:rPr>
              <a:t>   create tFilter.</a:t>
            </a:r>
          </a:p>
          <a:p>
            <a:pPr marL="220535" indent="-220535" defTabSz="882137" eaLnBrk="1" hangingPunct="1"/>
            <a:r>
              <a:rPr lang="en-US" dirty="0" smtClean="0">
                <a:latin typeface="Courier New" pitchFamily="49" charset="0"/>
              </a:rPr>
              <a:t>   assign tFilter.tcBusinessFieldName = "icDomainCode"</a:t>
            </a:r>
          </a:p>
          <a:p>
            <a:pPr marL="220535" indent="-220535" defTabSz="882137" eaLnBrk="1" hangingPunct="1"/>
            <a:r>
              <a:rPr lang="en-US" dirty="0" smtClean="0">
                <a:latin typeface="Courier New" pitchFamily="49" charset="0"/>
              </a:rPr>
              <a:t>          tFilter.tcDataType = "c"</a:t>
            </a:r>
          </a:p>
          <a:p>
            <a:pPr marL="220535" indent="-220535" defTabSz="882137" eaLnBrk="1" hangingPunct="1"/>
            <a:r>
              <a:rPr lang="en-US" dirty="0" smtClean="0">
                <a:latin typeface="Courier New" pitchFamily="49" charset="0"/>
              </a:rPr>
              <a:t>          tFilter.tcOperator = "="</a:t>
            </a:r>
          </a:p>
          <a:p>
            <a:pPr marL="220535" indent="-220535" defTabSz="882137" eaLnBrk="1" hangingPunct="1"/>
            <a:r>
              <a:rPr lang="en-US" dirty="0" smtClean="0">
                <a:latin typeface="Courier New" pitchFamily="49" charset="0"/>
              </a:rPr>
              <a:t>          tFilter.tcParameterValue = "domain1".</a:t>
            </a:r>
          </a:p>
          <a:p>
            <a:pPr marL="220535" indent="-220535" defTabSz="882137"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dirty="0" smtClean="0"/>
              <a:t>With:</a:t>
            </a:r>
          </a:p>
          <a:p>
            <a:pPr marL="91861" indent="-91861" defTabSz="882137" eaLnBrk="1" hangingPunct="1">
              <a:buFontTx/>
              <a:buChar char="•"/>
            </a:pPr>
            <a:r>
              <a:rPr lang="en-US" dirty="0" smtClean="0"/>
              <a:t>icRange: The range to read: “A” (all), “F” (first) or “L” (last).</a:t>
            </a:r>
          </a:p>
          <a:p>
            <a:pPr marL="91861" indent="-91861" defTabSz="882137" eaLnBrk="1" hangingPunct="1">
              <a:buFontTx/>
              <a:buChar char="•"/>
            </a:pPr>
            <a:r>
              <a:rPr lang="en-US" dirty="0" smtClean="0"/>
              <a:t>icRowid: Start reading with this rowid (reposition first before start reading) (if = '' then start at beginning).</a:t>
            </a:r>
          </a:p>
          <a:p>
            <a:pPr marL="91861" indent="-91861" defTabSz="882137" eaLnBrk="1" hangingPunct="1">
              <a:buFontTx/>
              <a:buChar char="•"/>
            </a:pPr>
            <a:r>
              <a:rPr lang="en-US" dirty="0" smtClean="0"/>
              <a:t>iiRowNumber:</a:t>
            </a:r>
            <a:r>
              <a:rPr lang="en-US" baseline="0" dirty="0" smtClean="0"/>
              <a:t> T</a:t>
            </a:r>
            <a:r>
              <a:rPr lang="en-US" dirty="0" smtClean="0"/>
              <a:t>he number of the row to start reading (if = 0 then start at beginning).</a:t>
            </a:r>
          </a:p>
          <a:p>
            <a:pPr marL="91861" indent="-91861" defTabSz="882137" eaLnBrk="1" hangingPunct="1">
              <a:buFontTx/>
              <a:buChar char="•"/>
            </a:pPr>
            <a:r>
              <a:rPr lang="en-US" dirty="0" smtClean="0"/>
              <a:t>iiNumberOfRows: The number of rows to</a:t>
            </a:r>
            <a:r>
              <a:rPr lang="en-US" baseline="0" dirty="0" smtClean="0"/>
              <a:t> </a:t>
            </a:r>
            <a:r>
              <a:rPr lang="en-US" dirty="0" smtClean="0"/>
              <a:t>read (if = 0 then all is read).</a:t>
            </a:r>
          </a:p>
          <a:p>
            <a:pPr marL="91861" indent="-91861" defTabSz="882137" eaLnBrk="1" hangingPunct="1">
              <a:buFontTx/>
              <a:buChar char="•"/>
            </a:pPr>
            <a:r>
              <a:rPr lang="en-US" dirty="0" smtClean="0"/>
              <a:t>icSortColumns: Comma-separated list of field on which the result list needs sorting.</a:t>
            </a:r>
          </a:p>
          <a:p>
            <a:pPr marL="91861" indent="-91861" defTabSz="882137" eaLnBrk="1" hangingPunct="1">
              <a:buFontTx/>
              <a:buChar char="•"/>
            </a:pPr>
            <a:r>
              <a:rPr lang="en-US" dirty="0" err="1" smtClean="0"/>
              <a:t>ilCountOnly</a:t>
            </a:r>
            <a:r>
              <a:rPr lang="en-US" dirty="0" smtClean="0"/>
              <a:t>:</a:t>
            </a:r>
            <a:r>
              <a:rPr lang="en-US" baseline="0" dirty="0" smtClean="0"/>
              <a:t> D</a:t>
            </a:r>
            <a:r>
              <a:rPr lang="en-US" dirty="0" smtClean="0"/>
              <a:t>efault false.</a:t>
            </a:r>
            <a:r>
              <a:rPr lang="en-US" baseline="0" dirty="0" smtClean="0"/>
              <a:t> I</a:t>
            </a:r>
            <a:r>
              <a:rPr lang="en-US" dirty="0" smtClean="0"/>
              <a:t>f true, only count, so the result dataset is not filled in, and only the viCount is returned.</a:t>
            </a:r>
          </a:p>
          <a:p>
            <a:pPr marL="91861" indent="-91861" defTabSz="882137" eaLnBrk="1" hangingPunct="1">
              <a:buFontTx/>
              <a:buChar char="•"/>
            </a:pPr>
            <a:r>
              <a:rPr lang="en-US" dirty="0" smtClean="0"/>
              <a:t>ilForwardRead (default true): Read forward through the query</a:t>
            </a:r>
          </a:p>
          <a:p>
            <a:pPr marL="91861" indent="-91861" defTabSz="882137" eaLnBrk="1" hangingPunct="1">
              <a:buFontTx/>
              <a:buChar char="•"/>
            </a:pPr>
            <a:r>
              <a:rPr lang="en-US" dirty="0" smtClean="0"/>
              <a:t>iiMaximumRowsToCount: Stop counting after number of rows</a:t>
            </a:r>
            <a:r>
              <a:rPr lang="en-US" baseline="0" dirty="0" smtClean="0"/>
              <a:t> </a:t>
            </a:r>
            <a:r>
              <a:rPr lang="en-US" dirty="0" smtClean="0"/>
              <a:t>(if = 0, NO COUNTING occurs).</a:t>
            </a:r>
          </a:p>
          <a:p>
            <a:pPr marL="91861" indent="-91861" defTabSz="882137" eaLnBrk="1" hangingPunct="1">
              <a:buFontTx/>
              <a:buChar char="•"/>
            </a:pPr>
            <a:r>
              <a:rPr lang="en-US" dirty="0" smtClean="0"/>
              <a:t>Dataset tFilter: The condition for the query (see HTML documentation for the specific query).</a:t>
            </a:r>
          </a:p>
          <a:p>
            <a:pPr marL="91861" indent="-91861" defTabSz="882137" eaLnBrk="1" hangingPunct="1">
              <a:buFontTx/>
              <a:buChar char="•"/>
            </a:pPr>
            <a:r>
              <a:rPr lang="en-US" dirty="0" smtClean="0"/>
              <a:t>viCount: The number of records counted.</a:t>
            </a:r>
          </a:p>
          <a:p>
            <a:pPr marL="91861" indent="-91861" defTabSz="882137" eaLnBrk="1" hangingPunct="1">
              <a:buFontTx/>
              <a:buChar char="•"/>
            </a:pPr>
            <a:r>
              <a:rPr lang="en-US" dirty="0" smtClean="0"/>
              <a:t>vlEoq: End of query reached.</a:t>
            </a:r>
            <a:r>
              <a:rPr lang="en-US" baseline="0" dirty="0" smtClean="0"/>
              <a:t> </a:t>
            </a:r>
            <a:r>
              <a:rPr lang="en-US" dirty="0" smtClean="0"/>
              <a:t>This is true if the last record matching the conditions was read from the database.</a:t>
            </a:r>
          </a:p>
          <a:p>
            <a:pPr marL="91861" indent="-91861" defTabSz="882137" eaLnBrk="1" hangingPunct="1">
              <a:buFontTx/>
              <a:buChar char="•"/>
            </a:pPr>
            <a:r>
              <a:rPr lang="en-US" dirty="0" smtClean="0"/>
              <a:t>Tq&lt;QueryName&gt;:</a:t>
            </a:r>
            <a:r>
              <a:rPr lang="en-US" baseline="0" dirty="0" smtClean="0"/>
              <a:t> </a:t>
            </a:r>
            <a:r>
              <a:rPr lang="en-US" dirty="0" smtClean="0"/>
              <a:t>The result dataset.</a:t>
            </a:r>
          </a:p>
          <a:p>
            <a:pPr marL="220535" indent="-220535" defTabSz="882137" eaLnBrk="1" hangingPunct="1">
              <a:lnSpc>
                <a:spcPct val="80000"/>
              </a:lnSpc>
            </a:pPr>
            <a:endParaRPr lang="en-US" dirty="0" smtClean="0"/>
          </a:p>
          <a:p>
            <a:pPr marL="220535" indent="-220535" defTabSz="882137" eaLnBrk="1" hangingPunct="1">
              <a:lnSpc>
                <a:spcPct val="80000"/>
              </a:lnSpc>
            </a:pPr>
            <a:r>
              <a:rPr lang="en-US" dirty="0" smtClean="0"/>
              <a:t>For example:</a:t>
            </a:r>
          </a:p>
          <a:p>
            <a:pPr marL="220535" indent="-220535" defTabSz="882137" eaLnBrk="1" hangingPunct="1">
              <a:lnSpc>
                <a:spcPct val="80000"/>
              </a:lnSpc>
            </a:pPr>
            <a:endParaRPr lang="en-US" dirty="0" smtClean="0"/>
          </a:p>
          <a:p>
            <a:pPr marL="220535" indent="-220535" defTabSz="882137" eaLnBrk="1" hangingPunct="1">
              <a:lnSpc>
                <a:spcPct val="70000"/>
              </a:lnSpc>
            </a:pPr>
            <a:r>
              <a:rPr lang="en-US" sz="900" dirty="0" smtClean="0">
                <a:latin typeface="Courier New" pitchFamily="49" charset="0"/>
              </a:rPr>
              <a:t>run SelectGl in vhProxyComponent ('', /* Company code */</a:t>
            </a:r>
          </a:p>
          <a:p>
            <a:pPr marL="220535" indent="-220535" defTabSz="882137" eaLnBrk="1" hangingPunct="1">
              <a:lnSpc>
                <a:spcPct val="70000"/>
              </a:lnSpc>
            </a:pPr>
            <a:r>
              <a:rPr lang="en-US" sz="900" dirty="0" smtClean="0">
                <a:latin typeface="Courier New" pitchFamily="49" charset="0"/>
              </a:rPr>
              <a:t>                                  'A', /* range */</a:t>
            </a:r>
          </a:p>
          <a:p>
            <a:pPr marL="220535" indent="-220535" defTabSz="882137" eaLnBrk="1" hangingPunct="1">
              <a:lnSpc>
                <a:spcPct val="70000"/>
              </a:lnSpc>
            </a:pPr>
            <a:r>
              <a:rPr lang="en-US" sz="900" dirty="0" smtClean="0">
                <a:latin typeface="Courier New" pitchFamily="49" charset="0"/>
              </a:rPr>
              <a:t>                                  '', /* start from rowid */</a:t>
            </a:r>
          </a:p>
          <a:p>
            <a:pPr marL="220535" indent="-220535" defTabSz="882137" eaLnBrk="1" hangingPunct="1">
              <a:lnSpc>
                <a:spcPct val="70000"/>
              </a:lnSpc>
            </a:pPr>
            <a:r>
              <a:rPr lang="en-US" sz="900" dirty="0" smtClean="0">
                <a:latin typeface="Courier New" pitchFamily="49" charset="0"/>
              </a:rPr>
              <a:t>                                  0, /* start from row number */</a:t>
            </a:r>
          </a:p>
          <a:p>
            <a:pPr marL="220535" indent="-220535" defTabSz="882137" eaLnBrk="1" hangingPunct="1">
              <a:lnSpc>
                <a:spcPct val="70000"/>
              </a:lnSpc>
            </a:pPr>
            <a:r>
              <a:rPr lang="en-US" sz="900" dirty="0" smtClean="0">
                <a:latin typeface="Courier New" pitchFamily="49" charset="0"/>
              </a:rPr>
              <a:t>                                  50, /* number of rows to retrieve */</a:t>
            </a:r>
          </a:p>
          <a:p>
            <a:pPr marL="220535" indent="-220535" defTabSz="882137" eaLnBrk="1" hangingPunct="1">
              <a:lnSpc>
                <a:spcPct val="70000"/>
              </a:lnSpc>
            </a:pPr>
            <a:r>
              <a:rPr lang="en-US" sz="900" dirty="0" smtClean="0">
                <a:latin typeface="Courier New" pitchFamily="49" charset="0"/>
              </a:rPr>
              <a:t>                                  '', /* sort columns */</a:t>
            </a:r>
          </a:p>
          <a:p>
            <a:pPr marL="220535" indent="-220535" defTabSz="882137" eaLnBrk="1" hangingPunct="1">
              <a:lnSpc>
                <a:spcPct val="70000"/>
              </a:lnSpc>
            </a:pPr>
            <a:r>
              <a:rPr lang="en-US" sz="900" dirty="0" smtClean="0">
                <a:latin typeface="Courier New" pitchFamily="49" charset="0"/>
              </a:rPr>
              <a:t>                                  FALSE, /* only counting */</a:t>
            </a:r>
          </a:p>
          <a:p>
            <a:pPr marL="220535" indent="-220535" defTabSz="882137" eaLnBrk="1" hangingPunct="1">
              <a:lnSpc>
                <a:spcPct val="70000"/>
              </a:lnSpc>
            </a:pPr>
            <a:r>
              <a:rPr lang="en-US" sz="900" dirty="0" smtClean="0">
                <a:latin typeface="Courier New" pitchFamily="49" charset="0"/>
              </a:rPr>
              <a:t>                                  TRUE, /* forward read */</a:t>
            </a:r>
          </a:p>
          <a:p>
            <a:pPr marL="220535" indent="-220535" defTabSz="882137" eaLnBrk="1" hangingPunct="1">
              <a:lnSpc>
                <a:spcPct val="70000"/>
              </a:lnSpc>
            </a:pPr>
            <a:r>
              <a:rPr lang="en-US" sz="900" dirty="0" smtClean="0">
                <a:latin typeface="Courier New" pitchFamily="49" charset="0"/>
              </a:rPr>
              <a:t>                                  0, /* maximum rows to count */</a:t>
            </a:r>
          </a:p>
          <a:p>
            <a:pPr marL="220535" indent="-220535" defTabSz="882137" eaLnBrk="1" hangingPunct="1">
              <a:lnSpc>
                <a:spcPct val="70000"/>
              </a:lnSpc>
            </a:pPr>
            <a:r>
              <a:rPr lang="en-US" sz="900" dirty="0" smtClean="0">
                <a:latin typeface="Courier New" pitchFamily="49" charset="0"/>
              </a:rPr>
              <a:t>                                  DATASET tFilter,</a:t>
            </a:r>
          </a:p>
          <a:p>
            <a:pPr marL="220535" indent="-220535" defTabSz="882137" eaLnBrk="1" hangingPunct="1">
              <a:lnSpc>
                <a:spcPct val="70000"/>
              </a:lnSpc>
            </a:pPr>
            <a:r>
              <a:rPr lang="en-US" sz="900" dirty="0" smtClean="0">
                <a:latin typeface="Courier New" pitchFamily="49" charset="0"/>
              </a:rPr>
              <a:t>                                  OUTPUT viCount,</a:t>
            </a:r>
          </a:p>
          <a:p>
            <a:pPr marL="220535" indent="-220535" defTabSz="882137" eaLnBrk="1" hangingPunct="1">
              <a:lnSpc>
                <a:spcPct val="70000"/>
              </a:lnSpc>
            </a:pPr>
            <a:r>
              <a:rPr lang="en-US" sz="900" dirty="0" smtClean="0">
                <a:latin typeface="Courier New" pitchFamily="49" charset="0"/>
              </a:rPr>
              <a:t>                                  OUTPUT vlEoq,</a:t>
            </a:r>
          </a:p>
          <a:p>
            <a:pPr marL="220535" indent="-220535" defTabSz="882137" eaLnBrk="1" hangingPunct="1">
              <a:lnSpc>
                <a:spcPct val="70000"/>
              </a:lnSpc>
            </a:pPr>
            <a:r>
              <a:rPr lang="en-US" sz="900" dirty="0" smtClean="0">
                <a:latin typeface="Courier New" pitchFamily="49" charset="0"/>
              </a:rPr>
              <a:t>                                  OUTPUT DATASET tqSelectGl,</a:t>
            </a:r>
          </a:p>
          <a:p>
            <a:pPr marL="220535" indent="-220535" defTabSz="882137" eaLnBrk="1" hangingPunct="1">
              <a:lnSpc>
                <a:spcPct val="70000"/>
              </a:lnSpc>
            </a:pPr>
            <a:r>
              <a:rPr lang="en-US" sz="900" dirty="0" smtClean="0">
                <a:latin typeface="Courier New" pitchFamily="49" charset="0"/>
              </a:rPr>
              <a:t>                                  OUTPUT DATASET tFcMessages,</a:t>
            </a:r>
          </a:p>
          <a:p>
            <a:pPr marL="220535" indent="-220535" defTabSz="882137" eaLnBrk="1" hangingPunct="1">
              <a:lnSpc>
                <a:spcPct val="70000"/>
              </a:lnSpc>
            </a:pPr>
            <a:r>
              <a:rPr lang="en-US" sz="900" dirty="0" smtClean="0">
                <a:latin typeface="Courier New" pitchFamily="49" charset="0"/>
              </a:rPr>
              <a:t>                                  OUTPUT viReturn).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Use the HTML documentation for the classes to find the right method or query.</a:t>
            </a:r>
          </a:p>
          <a:p>
            <a:pPr marL="220535" indent="-220535" defTabSz="882137" eaLnBrk="1" hangingPunct="1">
              <a:lnSpc>
                <a:spcPct val="80000"/>
              </a:lnSpc>
            </a:pPr>
            <a:endParaRPr lang="en-US" sz="800" dirty="0" smtClean="0"/>
          </a:p>
          <a:p>
            <a:pPr defTabSz="882137" eaLnBrk="1" hangingPunct="1">
              <a:lnSpc>
                <a:spcPct val="80000"/>
              </a:lnSpc>
            </a:pPr>
            <a:r>
              <a:rPr lang="en-US" sz="800" dirty="0"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the data it finds (using the alternate key: the object dataset is not expected to have ID fields filled in). It does not delete data.</a:t>
            </a:r>
          </a:p>
          <a:p>
            <a:pPr marL="220535" indent="-220535" defTabSz="882137" eaLnBrk="1" hangingPunct="1">
              <a:lnSpc>
                <a:spcPct val="80000"/>
              </a:lnSpc>
            </a:pPr>
            <a:endParaRPr lang="en-US" sz="800" dirty="0" smtClean="0"/>
          </a:p>
          <a:p>
            <a:pPr indent="-220535" defTabSz="882137" eaLnBrk="1" hangingPunct="1">
              <a:lnSpc>
                <a:spcPct val="80000"/>
              </a:lnSpc>
            </a:pPr>
            <a:r>
              <a:rPr lang="en-US" sz="800" dirty="0" smtClean="0"/>
              <a:t>The </a:t>
            </a:r>
            <a:r>
              <a:rPr lang="en-US" sz="800" dirty="0" smtClean="0">
                <a:latin typeface="Courier New" pitchFamily="49" charset="0"/>
              </a:rPr>
              <a:t>ApiMaintainByDatasetWithOutput</a:t>
            </a:r>
            <a:r>
              <a:rPr lang="en-US" sz="800" dirty="0" smtClean="0"/>
              <a:t> method is the same method that is used for QXtend inbound integration, and the XML daemon. This method works only if the component has the </a:t>
            </a:r>
            <a:r>
              <a:rPr lang="en-US" sz="800" dirty="0" err="1" smtClean="0">
                <a:latin typeface="Courier New" pitchFamily="49" charset="0"/>
              </a:rPr>
              <a:t>DataLoadByInput</a:t>
            </a:r>
            <a:r>
              <a:rPr lang="en-US" sz="800" dirty="0" smtClean="0"/>
              <a:t> method implemented. This can be checked in the HTML documentation</a:t>
            </a:r>
            <a:r>
              <a:rPr lang="en-US" sz="800" baseline="0" dirty="0" smtClean="0"/>
              <a:t> </a:t>
            </a:r>
            <a:r>
              <a:rPr lang="en-US" sz="800" dirty="0" smtClean="0"/>
              <a:t>by looking at the code.</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See the Solutions document for a description of what to do as preparation for API calls (cbserver.xml and env.p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Do the following</a:t>
            </a:r>
            <a:r>
              <a:rPr lang="en-US" sz="800" baseline="0" dirty="0" smtClean="0"/>
              <a:t> </a:t>
            </a:r>
            <a:r>
              <a:rPr lang="en-US" sz="800" dirty="0" smtClean="0"/>
              <a:t>on the client caller to implement this:</a:t>
            </a:r>
          </a:p>
          <a:p>
            <a:pPr marL="220535" indent="-220535" defTabSz="882137" eaLnBrk="1" hangingPunct="1">
              <a:lnSpc>
                <a:spcPct val="80000"/>
              </a:lnSpc>
            </a:pPr>
            <a:endParaRPr lang="en-US" sz="800" dirty="0" smtClean="0"/>
          </a:p>
          <a:p>
            <a:pPr marL="183721" indent="-165349" defTabSz="882137" eaLnBrk="1" hangingPunct="1">
              <a:lnSpc>
                <a:spcPct val="80000"/>
              </a:lnSpc>
            </a:pPr>
            <a:r>
              <a:rPr lang="en-US" sz="800" dirty="0" smtClean="0"/>
              <a:t>1. Include the definitions for everything required on the client side proxy call.</a:t>
            </a:r>
          </a:p>
          <a:p>
            <a:pPr marL="183721" indent="-165349" defTabSz="882137" eaLnBrk="1" hangingPunct="1">
              <a:lnSpc>
                <a:spcPct val="80000"/>
              </a:lnSpc>
            </a:pPr>
            <a:r>
              <a:rPr lang="en-US" sz="800" dirty="0" smtClean="0"/>
              <a:t>2. Run the proxy method persistently.</a:t>
            </a:r>
          </a:p>
          <a:p>
            <a:pPr marL="183721" indent="-165349" defTabSz="882137" eaLnBrk="1" hangingPunct="1">
              <a:lnSpc>
                <a:spcPct val="80000"/>
              </a:lnSpc>
            </a:pPr>
            <a:r>
              <a:rPr lang="en-US" sz="800" dirty="0" smtClean="0"/>
              <a:t>3. 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a:t>
            </a:r>
            <a:r>
              <a:rPr lang="en-US" sz="800" smtClean="0"/>
              <a:t>fields</a:t>
            </a:r>
            <a:r>
              <a:rPr lang="en-US" sz="800" baseline="0" smtClean="0"/>
              <a:t> must </a:t>
            </a:r>
            <a:r>
              <a:rPr lang="en-US" sz="800" smtClean="0"/>
              <a:t>be </a:t>
            </a:r>
            <a:r>
              <a:rPr lang="en-US" sz="800" dirty="0" smtClean="0"/>
              <a:t>filled in because this is how the backend knows what information belongs together. In this simple sample, we are creating only one object. Of course, it is possible to create a whole set of objects in one call.</a:t>
            </a:r>
          </a:p>
          <a:p>
            <a:pPr marL="183721" indent="-165349" defTabSz="882137" eaLnBrk="1" hangingPunct="1">
              <a:lnSpc>
                <a:spcPct val="80000"/>
              </a:lnSpc>
            </a:pPr>
            <a:r>
              <a:rPr lang="en-US" sz="800" dirty="0" smtClean="0"/>
              <a:t>4. 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5. Use the information in tFcMessages to look for any exception messages coming back from the business logic.</a:t>
            </a:r>
          </a:p>
          <a:p>
            <a:pPr marL="220535" indent="-220535" defTabSz="882137"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apiMaintainByDataset:</a:t>
            </a:r>
          </a:p>
          <a:p>
            <a:pPr marL="91861" indent="-91861" defTabSz="882137" eaLnBrk="1" hangingPunct="1">
              <a:lnSpc>
                <a:spcPct val="80000"/>
              </a:lnSpc>
              <a:buFontTx/>
              <a:buChar char="•"/>
            </a:pPr>
            <a:r>
              <a:rPr lang="en-US" sz="800" dirty="0" smtClean="0"/>
              <a:t>Expects an input dataset that exactly matches the structure of the object dataset.</a:t>
            </a:r>
          </a:p>
          <a:p>
            <a:pPr marL="91861" indent="-91861" defTabSz="882137" eaLnBrk="1" hangingPunct="1">
              <a:lnSpc>
                <a:spcPct val="80000"/>
              </a:lnSpc>
              <a:buFontTx/>
              <a:buChar char="•"/>
            </a:pPr>
            <a:r>
              <a:rPr lang="en-US" sz="800" dirty="0" smtClean="0"/>
              <a:t>Automatically detects if the object needs to be created or modified based on the alternate key values.</a:t>
            </a:r>
          </a:p>
          <a:p>
            <a:pPr marL="91861" indent="-91861" defTabSz="882137" eaLnBrk="1" hangingPunct="1">
              <a:lnSpc>
                <a:spcPct val="80000"/>
              </a:lnSpc>
              <a:buFontTx/>
              <a:buChar char="•"/>
            </a:pPr>
            <a:r>
              <a:rPr lang="en-US" sz="800" dirty="0" smtClean="0"/>
              <a:t>Expects the full object data. Automatically deletes child records that exist in the database, but do not exist in the input dataset.</a:t>
            </a:r>
          </a:p>
          <a:p>
            <a:pPr marL="91861" indent="-91861" defTabSz="882137" eaLnBrk="1" hangingPunct="1">
              <a:lnSpc>
                <a:spcPct val="80000"/>
              </a:lnSpc>
              <a:buFontTx/>
              <a:buChar char="•"/>
            </a:pPr>
            <a:r>
              <a:rPr lang="en-US" sz="800" dirty="0" smtClean="0"/>
              <a:t>Cannot be used to delete specific detail lines (child records).</a:t>
            </a:r>
          </a:p>
          <a:p>
            <a:pPr marL="91861" indent="-91861" defTabSz="882137" eaLnBrk="1" hangingPunct="1">
              <a:lnSpc>
                <a:spcPct val="80000"/>
              </a:lnSpc>
              <a:buFontTx/>
              <a:buChar char="•"/>
            </a:pPr>
            <a:r>
              <a:rPr lang="en-US" sz="800" dirty="0" smtClean="0"/>
              <a:t>Cannot be used to add specific detail lines.</a:t>
            </a:r>
          </a:p>
          <a:p>
            <a:pPr marL="91861" indent="-91861" defTabSz="882137" eaLnBrk="1" hangingPunct="1">
              <a:lnSpc>
                <a:spcPct val="80000"/>
              </a:lnSpc>
              <a:buFontTx/>
              <a:buChar char="•"/>
            </a:pPr>
            <a:r>
              <a:rPr lang="en-US" sz="800" dirty="0" smtClean="0"/>
              <a:t>Does not return the created/modified/deleted objects. It only returns a result via the oiReturnStatus.</a:t>
            </a:r>
          </a:p>
          <a:p>
            <a:pPr marL="220535" indent="-220535" defTabSz="882137" eaLnBrk="1" hangingPunct="1">
              <a:lnSpc>
                <a:spcPct val="80000"/>
              </a:lnSpc>
            </a:pPr>
            <a:endParaRPr lang="en-US" sz="800" dirty="0" smtClean="0"/>
          </a:p>
          <a:p>
            <a:pPr marL="220535" indent="-220535" defTabSz="882137" eaLnBrk="1" hangingPunct="1">
              <a:lnSpc>
                <a:spcPct val="80000"/>
              </a:lnSpc>
            </a:pPr>
            <a:r>
              <a:rPr lang="en-US" sz="800" dirty="0" smtClean="0"/>
              <a:t>apiMaintainByDatasetWithOutput:</a:t>
            </a:r>
          </a:p>
          <a:p>
            <a:pPr marL="91861" indent="-91861" defTabSz="882137" eaLnBrk="1" hangingPunct="1">
              <a:lnSpc>
                <a:spcPct val="80000"/>
              </a:lnSpc>
              <a:buFontTx/>
              <a:buChar char="•"/>
            </a:pPr>
            <a:r>
              <a:rPr lang="en-US" sz="800" dirty="0" smtClean="0"/>
              <a:t>If ilPartialUpdate is true:</a:t>
            </a:r>
          </a:p>
          <a:p>
            <a:pPr marL="367442" lvl="1" indent="-91861" defTabSz="882137" eaLnBrk="1" hangingPunct="1">
              <a:lnSpc>
                <a:spcPct val="80000"/>
              </a:lnSpc>
              <a:buFontTx/>
              <a:buChar char="•"/>
            </a:pPr>
            <a:r>
              <a:rPr lang="en-US" sz="800" dirty="0" smtClean="0"/>
              <a:t>Expects an input dataset that can be a subset of the object dataset what concerns the structure.</a:t>
            </a:r>
          </a:p>
          <a:p>
            <a:pPr marL="367442" lvl="1" indent="-91861" defTabSz="882137"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367442" lvl="1" indent="-91861" defTabSz="882137" eaLnBrk="1" hangingPunct="1">
              <a:lnSpc>
                <a:spcPct val="80000"/>
              </a:lnSpc>
              <a:buFontTx/>
              <a:buChar char="•"/>
            </a:pPr>
            <a:r>
              <a:rPr lang="en-US" sz="800" dirty="0" smtClean="0"/>
              <a:t>If fields are passed with value ? (unknown value / null), they are not updated in the database (exception can be made by using icPartialUpdateExceptionList).</a:t>
            </a:r>
          </a:p>
          <a:p>
            <a:pPr marL="367442" lvl="1" indent="-91861" defTabSz="882137" eaLnBrk="1" hangingPunct="1">
              <a:lnSpc>
                <a:spcPct val="80000"/>
              </a:lnSpc>
              <a:buFontTx/>
              <a:buChar char="•"/>
            </a:pPr>
            <a:r>
              <a:rPr lang="en-US" sz="800" dirty="0" smtClean="0"/>
              <a:t>Value of “tc_rowid” is taken into account for deletion of child records. If the tc_rowid is “D”, the logic tries to delete the record.</a:t>
            </a:r>
          </a:p>
          <a:p>
            <a:pPr marL="91861" indent="-91861" defTabSz="882137" eaLnBrk="1" hangingPunct="1">
              <a:lnSpc>
                <a:spcPct val="80000"/>
              </a:lnSpc>
              <a:buFontTx/>
              <a:buChar char="•"/>
            </a:pPr>
            <a:r>
              <a:rPr lang="en-US" sz="800" dirty="0" smtClean="0"/>
              <a:t>This method returns the object dataset if ilReturnDataset is set to true.</a:t>
            </a:r>
          </a:p>
          <a:p>
            <a:pPr marL="661603" lvl="1" indent="-488545" defTabSz="882137"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Allows</a:t>
            </a:r>
            <a:r>
              <a:rPr lang="pl-PL" baseline="0" dirty="0" smtClean="0"/>
              <a:t> </a:t>
            </a:r>
            <a:r>
              <a:rPr lang="en-US" baseline="0" dirty="0" smtClean="0"/>
              <a:t>data </a:t>
            </a:r>
            <a:r>
              <a:rPr lang="pl-PL" baseline="0" dirty="0" err="1" smtClean="0"/>
              <a:t>exchange</a:t>
            </a:r>
            <a:r>
              <a:rPr lang="en-US" baseline="0" dirty="0" smtClean="0"/>
              <a:t> </a:t>
            </a:r>
            <a:r>
              <a:rPr lang="pl-PL" baseline="0" dirty="0" err="1" smtClean="0"/>
              <a:t>between</a:t>
            </a:r>
            <a:r>
              <a:rPr lang="pl-PL" baseline="0" dirty="0" smtClean="0"/>
              <a:t> </a:t>
            </a:r>
            <a:r>
              <a:rPr lang="en-US" baseline="0" dirty="0" smtClean="0"/>
              <a:t>the </a:t>
            </a:r>
            <a:r>
              <a:rPr lang="pl-PL" baseline="0" dirty="0" smtClean="0"/>
              <a:t>UI and BL.</a:t>
            </a:r>
            <a:endParaRPr lang="pl-PL" baseline="0" dirty="0"/>
          </a:p>
          <a:p>
            <a:endParaRPr lang="en-US" baseline="0" dirty="0" smtClean="0"/>
          </a:p>
          <a:p>
            <a:r>
              <a:rPr lang="pl-PL" baseline="0" dirty="0" err="1" smtClean="0"/>
              <a:t>Can</a:t>
            </a:r>
            <a:r>
              <a:rPr lang="pl-PL" baseline="0" dirty="0" smtClean="0"/>
              <a:t> be </a:t>
            </a:r>
            <a:r>
              <a:rPr lang="pl-PL" baseline="0" dirty="0" err="1" smtClean="0"/>
              <a:t>called</a:t>
            </a:r>
            <a:r>
              <a:rPr lang="pl-PL" baseline="0" dirty="0" smtClean="0"/>
              <a:t> </a:t>
            </a:r>
            <a:r>
              <a:rPr lang="pl-PL" baseline="0" dirty="0" err="1" smtClean="0"/>
              <a:t>from</a:t>
            </a:r>
            <a:r>
              <a:rPr lang="pl-PL" baseline="0" dirty="0" smtClean="0"/>
              <a:t> </a:t>
            </a:r>
            <a:r>
              <a:rPr lang="pl-PL" baseline="0" dirty="0" err="1" smtClean="0"/>
              <a:t>any</a:t>
            </a:r>
            <a:r>
              <a:rPr lang="pl-PL" baseline="0" dirty="0" smtClean="0"/>
              <a:t> </a:t>
            </a:r>
            <a:r>
              <a:rPr lang="pl-PL" baseline="0" dirty="0" err="1" smtClean="0"/>
              <a:t>event</a:t>
            </a:r>
            <a:r>
              <a:rPr lang="pl-PL" baseline="0" dirty="0" smtClean="0"/>
              <a:t>.</a:t>
            </a:r>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dirty="0" smtClean="0"/>
          </a:p>
        </p:txBody>
      </p:sp>
      <p:sp>
        <p:nvSpPr>
          <p:cNvPr id="25603" name="Rectangle 7"/>
          <p:cNvSpPr txBox="1">
            <a:spLocks noGrp="1" noChangeArrowheads="1"/>
          </p:cNvSpPr>
          <p:nvPr/>
        </p:nvSpPr>
        <p:spPr bwMode="auto">
          <a:xfrm>
            <a:off x="3977928" y="8842724"/>
            <a:ext cx="3043649" cy="464839"/>
          </a:xfrm>
          <a:prstGeom prst="rect">
            <a:avLst/>
          </a:prstGeom>
          <a:noFill/>
          <a:ln w="9525">
            <a:noFill/>
            <a:miter lim="800000"/>
            <a:headEnd/>
            <a:tailEnd/>
          </a:ln>
        </p:spPr>
        <p:txBody>
          <a:bodyPr lIns="93251" tIns="46625" rIns="93251" bIns="46625" anchor="b"/>
          <a:lstStyle/>
          <a:p>
            <a:pPr algn="r" defTabSz="932678"/>
            <a:fld id="{FDA3002E-A472-4FF3-81DC-B0BCDA2239F6}" type="slidenum">
              <a:rPr lang="en-US" sz="1200" b="0"/>
              <a:pPr algn="r" defTabSz="932678"/>
              <a:t>2</a:t>
            </a:fld>
            <a:endParaRPr lang="en-US" sz="1200" b="0" dirty="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3251" tIns="46625" rIns="93251" bIns="46625"/>
          <a:lstStyle/>
          <a:p>
            <a:pPr defTabSz="882137"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Create</a:t>
            </a:r>
            <a:r>
              <a:rPr lang="pl-PL" baseline="0" dirty="0" smtClean="0"/>
              <a:t> data </a:t>
            </a:r>
            <a:r>
              <a:rPr lang="pl-PL" baseline="0" dirty="0" err="1" smtClean="0"/>
              <a:t>in</a:t>
            </a:r>
            <a:r>
              <a:rPr lang="pl-PL" baseline="0" dirty="0" smtClean="0"/>
              <a:t> </a:t>
            </a:r>
            <a:r>
              <a:rPr lang="pl-PL" baseline="0" dirty="0" err="1" smtClean="0"/>
              <a:t>the</a:t>
            </a:r>
            <a:r>
              <a:rPr lang="pl-PL" baseline="0" dirty="0" smtClean="0"/>
              <a:t> UI and </a:t>
            </a:r>
            <a:r>
              <a:rPr lang="pl-PL" baseline="0" dirty="0" err="1" smtClean="0"/>
              <a:t>use</a:t>
            </a:r>
            <a:r>
              <a:rPr lang="pl-PL" baseline="0" dirty="0" smtClean="0"/>
              <a:t> </a:t>
            </a:r>
            <a:r>
              <a:rPr lang="pl-PL" baseline="0" dirty="0" err="1" smtClean="0"/>
              <a:t>in</a:t>
            </a:r>
            <a:r>
              <a:rPr lang="pl-PL" baseline="0" dirty="0" smtClean="0"/>
              <a:t> </a:t>
            </a:r>
            <a:r>
              <a:rPr lang="en-US" baseline="0" dirty="0" smtClean="0"/>
              <a:t>the </a:t>
            </a:r>
            <a:r>
              <a:rPr lang="pl-PL" baseline="0" dirty="0" smtClean="0"/>
              <a:t>BLF</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Retrieve</a:t>
            </a:r>
            <a:r>
              <a:rPr lang="pl-PL" dirty="0" smtClean="0"/>
              <a:t> </a:t>
            </a:r>
            <a:r>
              <a:rPr lang="pl-PL" dirty="0" err="1" smtClean="0"/>
              <a:t>the</a:t>
            </a:r>
            <a:r>
              <a:rPr lang="pl-PL" dirty="0" smtClean="0"/>
              <a:t> data </a:t>
            </a:r>
            <a:r>
              <a:rPr lang="pl-PL" dirty="0" err="1" smtClean="0"/>
              <a:t>from</a:t>
            </a:r>
            <a:r>
              <a:rPr lang="pl-PL" dirty="0" smtClean="0"/>
              <a:t> </a:t>
            </a:r>
            <a:r>
              <a:rPr lang="en-US" dirty="0" smtClean="0"/>
              <a:t>the </a:t>
            </a:r>
            <a:r>
              <a:rPr lang="pl-PL" dirty="0" smtClean="0"/>
              <a:t>UI</a:t>
            </a:r>
            <a:r>
              <a:rPr lang="pl-PL" baseline="0" dirty="0" smtClean="0"/>
              <a:t> and </a:t>
            </a:r>
            <a:r>
              <a:rPr lang="pl-PL" baseline="0" dirty="0" err="1" smtClean="0"/>
              <a:t>create</a:t>
            </a:r>
            <a:r>
              <a:rPr lang="pl-PL" baseline="0" dirty="0" smtClean="0"/>
              <a:t> data to </a:t>
            </a:r>
            <a:r>
              <a:rPr lang="pl-PL" baseline="0" dirty="0" err="1" smtClean="0"/>
              <a:t>send</a:t>
            </a:r>
            <a:r>
              <a:rPr lang="pl-PL" baseline="0" dirty="0" smtClean="0"/>
              <a:t> to </a:t>
            </a:r>
            <a:r>
              <a:rPr lang="en-US" baseline="0" dirty="0" smtClean="0"/>
              <a:t>the </a:t>
            </a:r>
            <a:r>
              <a:rPr lang="pl-PL" baseline="0" dirty="0" smtClean="0"/>
              <a:t>UI.</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l-PL" dirty="0" err="1" smtClean="0"/>
              <a:t>Retrieve</a:t>
            </a:r>
            <a:r>
              <a:rPr lang="pl-PL" baseline="0" dirty="0" smtClean="0"/>
              <a:t> </a:t>
            </a:r>
            <a:r>
              <a:rPr lang="pl-PL" baseline="0" dirty="0" err="1" smtClean="0"/>
              <a:t>the</a:t>
            </a:r>
            <a:r>
              <a:rPr lang="pl-PL" baseline="0" dirty="0" smtClean="0"/>
              <a:t> data </a:t>
            </a:r>
            <a:r>
              <a:rPr lang="pl-PL" baseline="0" dirty="0" err="1" smtClean="0"/>
              <a:t>from</a:t>
            </a:r>
            <a:r>
              <a:rPr lang="pl-PL" baseline="0" dirty="0" smtClean="0"/>
              <a:t> </a:t>
            </a:r>
            <a:r>
              <a:rPr lang="en-US" baseline="0" dirty="0" smtClean="0"/>
              <a:t>the </a:t>
            </a:r>
            <a:r>
              <a:rPr lang="pl-PL" baseline="0" dirty="0" smtClean="0"/>
              <a:t>BLF</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22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QXtend training for information on how to set up and configure data sync for Financials data using QXtend.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Refer to </a:t>
            </a:r>
            <a:r>
              <a:rPr lang="en-US" sz="800" i="1" dirty="0" smtClean="0"/>
              <a:t>Calling API Documentation </a:t>
            </a:r>
            <a:r>
              <a:rPr lang="en-US" sz="800" dirty="0" smtClean="0"/>
              <a:t>for more detailed information and sample code.</a:t>
            </a:r>
          </a:p>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dirty="0"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r>
              <a:rPr lang="en-US" sz="800" dirty="0" smtClean="0"/>
              <a:t>In the training environment, the PROPATH should point to “/dr01/qadapps/qea/fin/proxysrc”.</a:t>
            </a:r>
          </a:p>
          <a:p>
            <a:pPr marL="220535" indent="-220535" defTabSz="882137"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702616" y="4420591"/>
            <a:ext cx="5617870" cy="4189712"/>
          </a:xfrm>
          <a:noFill/>
          <a:ln/>
        </p:spPr>
        <p:txBody>
          <a:bodyPr/>
          <a:lstStyle/>
          <a:p>
            <a:pPr marL="220535" indent="-220535" defTabSz="882137" eaLnBrk="1" hangingPunct="1">
              <a:lnSpc>
                <a:spcPct val="80000"/>
              </a:lnSpc>
            </a:pPr>
            <a:endParaRPr lang="en-US" sz="800" dirty="0" smtClean="0"/>
          </a:p>
          <a:p>
            <a:pPr marL="220535" indent="-220535" defTabSz="882137" eaLnBrk="1" hangingPunct="1">
              <a:lnSpc>
                <a:spcPct val="80000"/>
              </a:lnSpc>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2013.1 Enterprise Edition Customization</a:t>
            </a:r>
          </a:p>
        </p:txBody>
      </p:sp>
      <p:sp>
        <p:nvSpPr>
          <p:cNvPr id="5123" name="Rectangle 3"/>
          <p:cNvSpPr>
            <a:spLocks noGrp="1" noChangeArrowheads="1"/>
          </p:cNvSpPr>
          <p:nvPr>
            <p:ph type="body" sz="quarter" idx="10"/>
          </p:nvPr>
        </p:nvSpPr>
        <p:spPr>
          <a:xfrm>
            <a:off x="457200" y="1714488"/>
            <a:ext cx="8229600" cy="349250"/>
          </a:xfrm>
        </p:spPr>
        <p:txBody>
          <a:bodyPr lIns="91432" tIns="45716" rIns="91432" bIns="45716"/>
          <a:lstStyle/>
          <a:p>
            <a:pPr eaLnBrk="1" hangingPunct="1"/>
            <a:r>
              <a:rPr lang="en-US" dirty="0" smtClean="0"/>
              <a:t>Integration with Enterprise Financials: Backend</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November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9" name="Text Placeholder 3"/>
          <p:cNvSpPr txBox="1">
            <a:spLocks/>
          </p:cNvSpPr>
          <p:nvPr/>
        </p:nvSpPr>
        <p:spPr>
          <a:xfrm>
            <a:off x="457200" y="2428868"/>
            <a:ext cx="8229600" cy="27432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API</a:t>
            </a:r>
          </a:p>
        </p:txBody>
      </p:sp>
      <p:sp>
        <p:nvSpPr>
          <p:cNvPr id="14338" name="Footer Placeholder 3"/>
          <p:cNvSpPr>
            <a:spLocks noGrp="1"/>
          </p:cNvSpPr>
          <p:nvPr>
            <p:ph type="ftr" sz="quarter" idx="10"/>
          </p:nvPr>
        </p:nvSpPr>
        <p:spPr>
          <a:noFill/>
        </p:spPr>
        <p:txBody>
          <a:bodyPr/>
          <a:lstStyle/>
          <a:p>
            <a:r>
              <a:rPr lang="en-US" dirty="0" smtClean="0"/>
              <a:t>CUST_INT_</a:t>
            </a:r>
            <a:fld id="{E3533AE8-EBE8-4764-9CBC-D0C5F9D0D5BC}" type="slidenum">
              <a:rPr lang="en-US" smtClean="0"/>
              <a:pPr/>
              <a:t>10</a:t>
            </a:fld>
            <a:r>
              <a:rPr lang="en-US" dirty="0"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proxy/bgl/selectgldef.i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proxy/bgl/selectglrun.i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dirty="0" smtClean="0"/>
              <a:t>Calling the API</a:t>
            </a:r>
          </a:p>
        </p:txBody>
      </p:sp>
      <p:sp>
        <p:nvSpPr>
          <p:cNvPr id="15362" name="Footer Placeholder 3"/>
          <p:cNvSpPr>
            <a:spLocks noGrp="1"/>
          </p:cNvSpPr>
          <p:nvPr>
            <p:ph type="ftr" sz="quarter" idx="10"/>
          </p:nvPr>
        </p:nvSpPr>
        <p:spPr>
          <a:noFill/>
        </p:spPr>
        <p:txBody>
          <a:bodyPr/>
          <a:lstStyle/>
          <a:p>
            <a:r>
              <a:rPr lang="en-US" dirty="0" smtClean="0"/>
              <a:t>CUST_INT_</a:t>
            </a:r>
            <a:fld id="{7E6B6AA0-06B7-4142-BCAD-A1BF7C7D33F6}" type="slidenum">
              <a:rPr lang="en-US" smtClean="0"/>
              <a:pPr/>
              <a:t>11</a:t>
            </a:fld>
            <a:r>
              <a:rPr lang="en-US" dirty="0"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smtClean="0">
                <a:latin typeface="Courier New" pitchFamily="49" charset="0"/>
                <a:cs typeface="Courier New" pitchFamily="49" charset="0"/>
              </a:rPr>
              <a:t>tFilter</a:t>
            </a:r>
            <a:r>
              <a:rPr lang="en-US" dirty="0" smtClean="0"/>
              <a:t> table in the </a:t>
            </a:r>
            <a:r>
              <a:rPr lang="en-US" dirty="0" smtClean="0">
                <a:latin typeface="Courier New" pitchFamily="49" charset="0"/>
                <a:cs typeface="Courier New" pitchFamily="49" charset="0"/>
              </a:rPr>
              <a:t>tFilter</a:t>
            </a:r>
            <a:r>
              <a:rPr lang="en-US" dirty="0" smtClean="0"/>
              <a:t> dataset</a:t>
            </a:r>
          </a:p>
          <a:p>
            <a:r>
              <a:rPr lang="en-US" dirty="0"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dirty="0" smtClean="0"/>
              <a:t>Calling the API</a:t>
            </a:r>
          </a:p>
        </p:txBody>
      </p:sp>
      <p:sp>
        <p:nvSpPr>
          <p:cNvPr id="16386" name="Footer Placeholder 3"/>
          <p:cNvSpPr>
            <a:spLocks noGrp="1"/>
          </p:cNvSpPr>
          <p:nvPr>
            <p:ph type="ftr" sz="quarter" idx="10"/>
          </p:nvPr>
        </p:nvSpPr>
        <p:spPr>
          <a:noFill/>
        </p:spPr>
        <p:txBody>
          <a:bodyPr/>
          <a:lstStyle/>
          <a:p>
            <a:r>
              <a:rPr lang="en-US" dirty="0" smtClean="0"/>
              <a:t>CUST_INT_</a:t>
            </a:r>
            <a:fld id="{2CD6E1BF-9472-4629-93A6-3A03284B1E99}" type="slidenum">
              <a:rPr lang="en-US" smtClean="0"/>
              <a:pPr/>
              <a:t>12</a:t>
            </a:fld>
            <a:r>
              <a:rPr lang="en-US" dirty="0"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icRange</a:t>
            </a:r>
          </a:p>
          <a:p>
            <a:pPr lvl="1">
              <a:lnSpc>
                <a:spcPct val="70000"/>
              </a:lnSpc>
            </a:pPr>
            <a:r>
              <a:rPr lang="en-US" sz="2200" dirty="0" smtClean="0">
                <a:latin typeface="Courier New" pitchFamily="49" charset="0"/>
              </a:rPr>
              <a:t>Input icRowid</a:t>
            </a:r>
          </a:p>
          <a:p>
            <a:pPr lvl="1">
              <a:lnSpc>
                <a:spcPct val="70000"/>
              </a:lnSpc>
            </a:pPr>
            <a:r>
              <a:rPr lang="en-US" sz="2200" dirty="0" smtClean="0">
                <a:latin typeface="Courier New" pitchFamily="49" charset="0"/>
              </a:rPr>
              <a:t>Input iiRowNumber</a:t>
            </a:r>
          </a:p>
          <a:p>
            <a:pPr lvl="1">
              <a:lnSpc>
                <a:spcPct val="70000"/>
              </a:lnSpc>
            </a:pPr>
            <a:r>
              <a:rPr lang="en-US" sz="2200" dirty="0" smtClean="0">
                <a:latin typeface="Courier New" pitchFamily="49" charset="0"/>
              </a:rPr>
              <a:t>Input iiNumberOfRows</a:t>
            </a:r>
          </a:p>
          <a:p>
            <a:pPr lvl="1">
              <a:lnSpc>
                <a:spcPct val="70000"/>
              </a:lnSpc>
            </a:pPr>
            <a:r>
              <a:rPr lang="en-US" sz="2200" dirty="0" smtClean="0">
                <a:latin typeface="Courier New" pitchFamily="49" charset="0"/>
              </a:rPr>
              <a:t>Input icSortColumns</a:t>
            </a:r>
          </a:p>
          <a:p>
            <a:pPr lvl="1">
              <a:lnSpc>
                <a:spcPct val="70000"/>
              </a:lnSpc>
            </a:pPr>
            <a:r>
              <a:rPr lang="en-US" sz="2200" dirty="0" smtClean="0">
                <a:latin typeface="Courier New" pitchFamily="49" charset="0"/>
              </a:rPr>
              <a:t>Input ilCountOnly</a:t>
            </a:r>
          </a:p>
          <a:p>
            <a:pPr lvl="1">
              <a:lnSpc>
                <a:spcPct val="70000"/>
              </a:lnSpc>
            </a:pPr>
            <a:r>
              <a:rPr lang="en-US" sz="2200" dirty="0" smtClean="0">
                <a:latin typeface="Courier New" pitchFamily="49" charset="0"/>
              </a:rPr>
              <a:t>Input ilForwardRead</a:t>
            </a:r>
          </a:p>
          <a:p>
            <a:pPr lvl="1">
              <a:lnSpc>
                <a:spcPct val="70000"/>
              </a:lnSpc>
            </a:pPr>
            <a:r>
              <a:rPr lang="en-US" sz="2200" dirty="0" smtClean="0">
                <a:latin typeface="Courier New" pitchFamily="49" charset="0"/>
              </a:rPr>
              <a:t>Input iiMaximumRowsToCount</a:t>
            </a:r>
          </a:p>
          <a:p>
            <a:pPr lvl="1">
              <a:lnSpc>
                <a:spcPct val="70000"/>
              </a:lnSpc>
            </a:pPr>
            <a:r>
              <a:rPr lang="en-US" sz="2200" dirty="0" smtClean="0">
                <a:latin typeface="Courier New" pitchFamily="49" charset="0"/>
              </a:rPr>
              <a:t>Input dataset tFilter</a:t>
            </a:r>
          </a:p>
          <a:p>
            <a:pPr lvl="1">
              <a:lnSpc>
                <a:spcPct val="70000"/>
              </a:lnSpc>
            </a:pPr>
            <a:r>
              <a:rPr lang="en-US" sz="2200" dirty="0" smtClean="0">
                <a:latin typeface="Courier New" pitchFamily="49" charset="0"/>
              </a:rPr>
              <a:t>Output viCount</a:t>
            </a:r>
          </a:p>
          <a:p>
            <a:pPr lvl="1">
              <a:lnSpc>
                <a:spcPct val="70000"/>
              </a:lnSpc>
            </a:pPr>
            <a:r>
              <a:rPr lang="en-US" sz="2200" dirty="0" smtClean="0">
                <a:latin typeface="Courier New" pitchFamily="49" charset="0"/>
              </a:rPr>
              <a:t>Output vlEoq</a:t>
            </a:r>
          </a:p>
          <a:p>
            <a:pPr lvl="1">
              <a:lnSpc>
                <a:spcPct val="70000"/>
              </a:lnSpc>
            </a:pPr>
            <a:r>
              <a:rPr lang="en-US" sz="2200" dirty="0" smtClean="0">
                <a:latin typeface="Courier New" pitchFamily="49" charset="0"/>
              </a:rPr>
              <a:t>Output dataset tq&lt;queryName&gt;</a:t>
            </a:r>
          </a:p>
          <a:p>
            <a:pPr lvl="1">
              <a:lnSpc>
                <a:spcPct val="70000"/>
              </a:lnSpc>
            </a:pPr>
            <a:r>
              <a:rPr lang="en-US" sz="2200" dirty="0" smtClean="0">
                <a:latin typeface="Courier New" pitchFamily="49" charset="0"/>
              </a:rPr>
              <a:t>Output oiReturnStatus</a:t>
            </a:r>
          </a:p>
        </p:txBody>
      </p:sp>
      <p:sp>
        <p:nvSpPr>
          <p:cNvPr id="17411" name="Rectangle 2"/>
          <p:cNvSpPr>
            <a:spLocks noGrp="1" noChangeArrowheads="1"/>
          </p:cNvSpPr>
          <p:nvPr>
            <p:ph type="title"/>
          </p:nvPr>
        </p:nvSpPr>
        <p:spPr/>
        <p:txBody>
          <a:bodyPr/>
          <a:lstStyle/>
          <a:p>
            <a:pPr eaLnBrk="1" hangingPunct="1"/>
            <a:r>
              <a:rPr lang="en-US" dirty="0" smtClean="0"/>
              <a:t>Calling the API</a:t>
            </a:r>
          </a:p>
        </p:txBody>
      </p:sp>
      <p:sp>
        <p:nvSpPr>
          <p:cNvPr id="17410" name="Footer Placeholder 3"/>
          <p:cNvSpPr>
            <a:spLocks noGrp="1"/>
          </p:cNvSpPr>
          <p:nvPr>
            <p:ph type="ftr" sz="quarter" idx="10"/>
          </p:nvPr>
        </p:nvSpPr>
        <p:spPr>
          <a:noFill/>
        </p:spPr>
        <p:txBody>
          <a:bodyPr/>
          <a:lstStyle/>
          <a:p>
            <a:r>
              <a:rPr lang="en-US" dirty="0" smtClean="0"/>
              <a:t>CUST_INT_</a:t>
            </a:r>
            <a:fld id="{E7CB11AE-3DAA-456B-847B-642BC9D7BCAE}" type="slidenum">
              <a:rPr lang="en-US" smtClean="0"/>
              <a:pPr/>
              <a:t>13</a:t>
            </a:fld>
            <a:r>
              <a:rPr lang="en-US" dirty="0"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dirty="0" smtClean="0"/>
              <a:t>Use the HTML documentation to find the right API method. Some guidelines:</a:t>
            </a:r>
          </a:p>
          <a:p>
            <a:pPr lvl="1" eaLnBrk="1" hangingPunct="1">
              <a:lnSpc>
                <a:spcPct val="100000"/>
              </a:lnSpc>
            </a:pPr>
            <a:r>
              <a:rPr lang="en-US" dirty="0" smtClean="0"/>
              <a:t>For data retrieval: API Queries</a:t>
            </a:r>
          </a:p>
          <a:p>
            <a:pPr lvl="1" eaLnBrk="1" hangingPunct="1">
              <a:lnSpc>
                <a:spcPct val="100000"/>
              </a:lnSpc>
            </a:pPr>
            <a:r>
              <a:rPr lang="en-US" dirty="0" smtClean="0"/>
              <a:t>For updates: </a:t>
            </a:r>
            <a:r>
              <a:rPr lang="en-US" dirty="0" smtClean="0">
                <a:latin typeface="Courier New" pitchFamily="49" charset="0"/>
                <a:cs typeface="Courier New" pitchFamily="49" charset="0"/>
              </a:rPr>
              <a:t>APIMaintainByDataset</a:t>
            </a:r>
            <a:r>
              <a:rPr lang="en-US" dirty="0" smtClean="0"/>
              <a:t> and </a:t>
            </a:r>
            <a:r>
              <a:rPr lang="en-US" dirty="0" err="1" smtClean="0">
                <a:latin typeface="Courier New" pitchFamily="49" charset="0"/>
                <a:cs typeface="Courier New" pitchFamily="49" charset="0"/>
              </a:rPr>
              <a:t>APIMaintainByDatasetWithOutput</a:t>
            </a:r>
            <a:endParaRPr lang="en-US" dirty="0" smtClean="0"/>
          </a:p>
          <a:p>
            <a:pPr eaLnBrk="1" hangingPunct="1"/>
            <a:r>
              <a:rPr lang="en-US" dirty="0"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dirty="0" smtClean="0"/>
              <a:t>Calling the API</a:t>
            </a:r>
          </a:p>
        </p:txBody>
      </p:sp>
      <p:sp>
        <p:nvSpPr>
          <p:cNvPr id="18434" name="Footer Placeholder 3"/>
          <p:cNvSpPr>
            <a:spLocks noGrp="1"/>
          </p:cNvSpPr>
          <p:nvPr>
            <p:ph type="ftr" sz="quarter" idx="10"/>
          </p:nvPr>
        </p:nvSpPr>
        <p:spPr>
          <a:noFill/>
        </p:spPr>
        <p:txBody>
          <a:bodyPr/>
          <a:lstStyle/>
          <a:p>
            <a:r>
              <a:rPr lang="en-US" dirty="0" smtClean="0"/>
              <a:t>CUST_INT_</a:t>
            </a:r>
            <a:fld id="{61DE5B46-46B0-4B8F-A614-DEFD0B350D62}"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dirty="0" smtClean="0"/>
              <a:t>Calling the API</a:t>
            </a:r>
          </a:p>
        </p:txBody>
      </p:sp>
      <p:sp>
        <p:nvSpPr>
          <p:cNvPr id="19458" name="Footer Placeholder 3"/>
          <p:cNvSpPr>
            <a:spLocks noGrp="1"/>
          </p:cNvSpPr>
          <p:nvPr>
            <p:ph type="ftr" sz="quarter" idx="10"/>
          </p:nvPr>
        </p:nvSpPr>
        <p:spPr>
          <a:noFill/>
        </p:spPr>
        <p:txBody>
          <a:bodyPr/>
          <a:lstStyle/>
          <a:p>
            <a:r>
              <a:rPr lang="en-US" dirty="0" smtClean="0"/>
              <a:t>CUST_INT_</a:t>
            </a:r>
            <a:fld id="{9AAB2EF0-4864-4498-B03F-24ECC7754967}" type="slidenum">
              <a:rPr lang="en-US" smtClean="0"/>
              <a:pPr/>
              <a:t>15</a:t>
            </a:fld>
            <a:r>
              <a:rPr lang="en-US" dirty="0"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dirty="0" smtClean="0"/>
              <a:t>Calling the API</a:t>
            </a:r>
          </a:p>
        </p:txBody>
      </p:sp>
      <p:sp>
        <p:nvSpPr>
          <p:cNvPr id="20482" name="Footer Placeholder 3"/>
          <p:cNvSpPr>
            <a:spLocks noGrp="1"/>
          </p:cNvSpPr>
          <p:nvPr>
            <p:ph type="ftr" sz="quarter" idx="10"/>
          </p:nvPr>
        </p:nvSpPr>
        <p:spPr>
          <a:noFill/>
        </p:spPr>
        <p:txBody>
          <a:bodyPr/>
          <a:lstStyle/>
          <a:p>
            <a:r>
              <a:rPr lang="en-US" dirty="0" smtClean="0"/>
              <a:t>CUST_INT_</a:t>
            </a:r>
            <a:fld id="{76EFB40A-B89E-4B11-A643-A471307E8685}" type="slidenum">
              <a:rPr lang="en-US" smtClean="0"/>
              <a:pPr/>
              <a:t>16</a:t>
            </a:fld>
            <a:r>
              <a:rPr lang="en-US" dirty="0"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only work when </a:t>
            </a:r>
            <a:r>
              <a:rPr lang="en-US" sz="2200" dirty="0"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smtClean="0">
                <a:latin typeface="Courier New" pitchFamily="49" charset="0"/>
                <a:cs typeface="Courier New" pitchFamily="49" charset="0"/>
              </a:rPr>
              <a:t>apiMaintainByDatasetWithOutput</a:t>
            </a:r>
          </a:p>
          <a:p>
            <a:pPr lvl="1"/>
            <a:r>
              <a:rPr lang="en-US" sz="2600" dirty="0" smtClean="0">
                <a:latin typeface="Courier New" pitchFamily="49" charset="0"/>
                <a:cs typeface="Courier New" pitchFamily="49" charset="0"/>
              </a:rPr>
              <a:t>apiMaintainByDataset</a:t>
            </a:r>
            <a:r>
              <a:rPr lang="en-US" sz="2600" dirty="0" smtClean="0"/>
              <a:t> does not return the object created by the call</a:t>
            </a:r>
          </a:p>
        </p:txBody>
      </p:sp>
      <p:sp>
        <p:nvSpPr>
          <p:cNvPr id="21507" name="Rectangle 2"/>
          <p:cNvSpPr>
            <a:spLocks noGrp="1" noChangeArrowheads="1"/>
          </p:cNvSpPr>
          <p:nvPr>
            <p:ph type="title"/>
          </p:nvPr>
        </p:nvSpPr>
        <p:spPr/>
        <p:txBody>
          <a:bodyPr/>
          <a:lstStyle/>
          <a:p>
            <a:pPr eaLnBrk="1" hangingPunct="1"/>
            <a:r>
              <a:rPr lang="en-US" dirty="0" smtClean="0"/>
              <a:t>Calling the API</a:t>
            </a:r>
          </a:p>
        </p:txBody>
      </p:sp>
      <p:sp>
        <p:nvSpPr>
          <p:cNvPr id="21506" name="Footer Placeholder 3"/>
          <p:cNvSpPr>
            <a:spLocks noGrp="1"/>
          </p:cNvSpPr>
          <p:nvPr>
            <p:ph type="ftr" sz="quarter" idx="10"/>
          </p:nvPr>
        </p:nvSpPr>
        <p:spPr>
          <a:noFill/>
        </p:spPr>
        <p:txBody>
          <a:bodyPr/>
          <a:lstStyle/>
          <a:p>
            <a:r>
              <a:rPr lang="en-US" dirty="0" smtClean="0"/>
              <a:t>CUST_INT_</a:t>
            </a:r>
            <a:fld id="{3A528E89-FC20-4D45-8DBD-18F389031AB9}" type="slidenum">
              <a:rPr lang="en-US" smtClean="0"/>
              <a:pPr/>
              <a:t>17</a:t>
            </a:fld>
            <a:r>
              <a:rPr lang="en-US" dirty="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dirty="0" smtClean="0"/>
              <a:t>The *</a:t>
            </a:r>
            <a:r>
              <a:rPr lang="en-US" dirty="0" smtClean="0">
                <a:latin typeface="Courier New" pitchFamily="49" charset="0"/>
                <a:cs typeface="Courier New" pitchFamily="49" charset="0"/>
              </a:rPr>
              <a:t>WithOutput</a:t>
            </a:r>
            <a:r>
              <a:rPr lang="en-US" dirty="0" smtClean="0"/>
              <a:t> method is used by QXtend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dirty="0" smtClean="0"/>
              <a:t>Calling the API</a:t>
            </a:r>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18</a:t>
            </a:fld>
            <a:r>
              <a:rPr lang="en-US" dirty="0"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pl-PL" b="1" dirty="0" err="1" smtClean="0"/>
              <a:t>Datasets</a:t>
            </a:r>
            <a:r>
              <a:rPr lang="pl-PL" b="1" dirty="0" smtClean="0"/>
              <a:t> for data </a:t>
            </a:r>
            <a:r>
              <a:rPr lang="pl-PL" b="1" dirty="0" err="1" smtClean="0"/>
              <a:t>exchange</a:t>
            </a:r>
            <a:endParaRPr lang="pl-PL" b="1" dirty="0" smtClean="0"/>
          </a:p>
          <a:p>
            <a:pPr>
              <a:buNone/>
            </a:pPr>
            <a:r>
              <a:rPr lang="en-US" u="sng" dirty="0" smtClean="0"/>
              <a:t>In the BLF</a:t>
            </a:r>
          </a:p>
          <a:p>
            <a:r>
              <a:rPr lang="en-US" dirty="0" err="1" smtClean="0"/>
              <a:t>tUIInput</a:t>
            </a:r>
            <a:endParaRPr lang="en-US" dirty="0" smtClean="0"/>
          </a:p>
          <a:p>
            <a:r>
              <a:rPr lang="en-US" dirty="0" err="1" smtClean="0"/>
              <a:t>tUIOutput</a:t>
            </a:r>
            <a:endParaRPr lang="pl-PL" dirty="0" smtClean="0"/>
          </a:p>
          <a:p>
            <a:endParaRPr lang="pl-PL" dirty="0" smtClean="0"/>
          </a:p>
          <a:p>
            <a:pPr>
              <a:buNone/>
            </a:pPr>
            <a:r>
              <a:rPr lang="pl-PL" u="sng" dirty="0" smtClean="0"/>
              <a:t>In </a:t>
            </a:r>
            <a:r>
              <a:rPr lang="pl-PL" u="sng" dirty="0" err="1" smtClean="0"/>
              <a:t>the</a:t>
            </a:r>
            <a:r>
              <a:rPr lang="pl-PL" u="sng" dirty="0" smtClean="0"/>
              <a:t> UI (C#)</a:t>
            </a:r>
          </a:p>
          <a:p>
            <a:r>
              <a:rPr lang="en-US" dirty="0" err="1" smtClean="0"/>
              <a:t>QAD.BLF_IF.tUIInputDataSet</a:t>
            </a:r>
            <a:r>
              <a:rPr lang="en-US" dirty="0" smtClean="0"/>
              <a:t> </a:t>
            </a:r>
          </a:p>
          <a:p>
            <a:r>
              <a:rPr lang="en-US" dirty="0" err="1" smtClean="0"/>
              <a:t>QAD.BLF_IF.tUIOutputDataSet</a:t>
            </a:r>
            <a:endParaRPr lang="en-US" dirty="0" smtClean="0"/>
          </a:p>
          <a:p>
            <a:endParaRPr lang="en-US" dirty="0"/>
          </a:p>
        </p:txBody>
      </p:sp>
      <p:sp>
        <p:nvSpPr>
          <p:cNvPr id="3" name="Title 2"/>
          <p:cNvSpPr>
            <a:spLocks noGrp="1"/>
          </p:cNvSpPr>
          <p:nvPr>
            <p:ph type="title"/>
          </p:nvPr>
        </p:nvSpPr>
        <p:spPr/>
        <p:txBody>
          <a:bodyPr/>
          <a:lstStyle/>
          <a:p>
            <a:r>
              <a:rPr lang="pl-PL" dirty="0" smtClean="0"/>
              <a:t>UI </a:t>
            </a:r>
            <a:r>
              <a:rPr lang="pl-PL" dirty="0" err="1" smtClean="0"/>
              <a:t>Customization</a:t>
            </a:r>
            <a:r>
              <a:rPr lang="pl-PL" dirty="0" smtClean="0"/>
              <a:t> </a:t>
            </a:r>
            <a:r>
              <a:rPr lang="en-US" dirty="0" smtClean="0"/>
              <a:t>M</a:t>
            </a:r>
            <a:r>
              <a:rPr lang="pl-PL" dirty="0" err="1" smtClean="0"/>
              <a:t>ethod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dirty="0"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UI </a:t>
            </a:r>
            <a:r>
              <a:rPr lang="en-US" dirty="0" smtClean="0"/>
              <a:t>S</a:t>
            </a:r>
            <a:r>
              <a:rPr lang="pl-PL" dirty="0" err="1" smtClean="0"/>
              <a:t>ide</a:t>
            </a:r>
            <a:endParaRPr lang="en-US" dirty="0"/>
          </a:p>
        </p:txBody>
      </p:sp>
      <p:sp>
        <p:nvSpPr>
          <p:cNvPr id="5" name="Content Placeholder 4"/>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3" cstate="print"/>
          <a:srcRect/>
          <a:stretch>
            <a:fillRect/>
          </a:stretch>
        </p:blipFill>
        <p:spPr bwMode="auto">
          <a:xfrm>
            <a:off x="323528" y="908720"/>
            <a:ext cx="8323634" cy="52565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BLF </a:t>
            </a:r>
            <a:r>
              <a:rPr lang="en-US" dirty="0" smtClean="0"/>
              <a:t>S</a:t>
            </a:r>
            <a:r>
              <a:rPr lang="pl-PL" dirty="0" err="1" smtClean="0"/>
              <a:t>ide</a:t>
            </a:r>
            <a:endParaRPr lang="en-US" dirty="0"/>
          </a:p>
        </p:txBody>
      </p:sp>
      <p:sp>
        <p:nvSpPr>
          <p:cNvPr id="4" name="Content Placeholder 3"/>
          <p:cNvSpPr>
            <a:spLocks noGrp="1"/>
          </p:cNvSpPr>
          <p:nvPr>
            <p:ph idx="1"/>
          </p:nvPr>
        </p:nvSpPr>
        <p:spPr/>
        <p:txBody>
          <a:bodyPr>
            <a:normAutofit/>
          </a:bodyPr>
          <a:lstStyle/>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PROCEDURE </a:t>
            </a:r>
            <a:r>
              <a:rPr lang="pl-PL" sz="1600" b="1" dirty="0" err="1" smtClean="0">
                <a:solidFill>
                  <a:schemeClr val="tx1"/>
                </a:solidFill>
                <a:latin typeface="Courier New" pitchFamily="49" charset="0"/>
                <a:cs typeface="+mn-cs"/>
              </a:rPr>
              <a:t>BDebtor.UICustomization.before</a:t>
            </a:r>
            <a:r>
              <a:rPr lang="pl-PL" sz="1600" b="1" dirty="0" smtClean="0">
                <a:solidFill>
                  <a:schemeClr val="tx1"/>
                </a:solidFill>
                <a:latin typeface="Courier New" pitchFamily="49" charset="0"/>
                <a:cs typeface="+mn-cs"/>
              </a:rPr>
              <a:t>:</a:t>
            </a: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for </a:t>
            </a:r>
            <a:r>
              <a:rPr lang="pl-PL" sz="1600" b="1" dirty="0" err="1" smtClean="0">
                <a:solidFill>
                  <a:schemeClr val="tx1"/>
                </a:solidFill>
                <a:latin typeface="Courier New" pitchFamily="49" charset="0"/>
                <a:cs typeface="+mn-cs"/>
              </a:rPr>
              <a:t>each</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tUIInput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where </a:t>
            </a:r>
            <a:r>
              <a:rPr lang="en-US" sz="1600" b="1" dirty="0" err="1" smtClean="0">
                <a:solidFill>
                  <a:schemeClr val="tx1"/>
                </a:solidFill>
                <a:latin typeface="Courier New" pitchFamily="49" charset="0"/>
                <a:cs typeface="+mn-cs"/>
              </a:rPr>
              <a:t>tUIInput.tcControlName</a:t>
            </a:r>
            <a:r>
              <a:rPr lang="en-US" sz="1600" b="1" dirty="0" smtClean="0">
                <a:solidFill>
                  <a:schemeClr val="tx1"/>
                </a:solidFill>
                <a:latin typeface="Courier New" pitchFamily="49" charset="0"/>
                <a:cs typeface="+mn-cs"/>
              </a:rPr>
              <a:t>  = "</a:t>
            </a:r>
            <a:r>
              <a:rPr lang="en-US" sz="1600" b="1" dirty="0" err="1" smtClean="0">
                <a:solidFill>
                  <a:schemeClr val="tx1"/>
                </a:solidFill>
                <a:latin typeface="Courier New" pitchFamily="49" charset="0"/>
              </a:rPr>
              <a:t>ControlName</a:t>
            </a:r>
            <a:r>
              <a:rPr lang="en-US" sz="1600" b="1" dirty="0" smtClean="0">
                <a:solidFill>
                  <a:schemeClr val="tx1"/>
                </a:solidFill>
                <a:latin typeface="Courier New" pitchFamily="49" charset="0"/>
                <a:cs typeface="+mn-cs"/>
              </a:rPr>
              <a:t>"</a:t>
            </a: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and </a:t>
            </a:r>
            <a:r>
              <a:rPr lang="en-US" sz="1600" b="1" dirty="0" err="1" smtClean="0">
                <a:solidFill>
                  <a:schemeClr val="tx1"/>
                </a:solidFill>
                <a:latin typeface="Courier New" pitchFamily="49" charset="0"/>
                <a:cs typeface="+mn-cs"/>
              </a:rPr>
              <a:t>tUIInput.tcPropertyName</a:t>
            </a:r>
            <a:r>
              <a:rPr lang="en-US" sz="1600" b="1" dirty="0" smtClean="0">
                <a:solidFill>
                  <a:schemeClr val="tx1"/>
                </a:solidFill>
                <a:latin typeface="Courier New" pitchFamily="49" charset="0"/>
                <a:cs typeface="+mn-cs"/>
              </a:rPr>
              <a:t> = "</a:t>
            </a:r>
            <a:r>
              <a:rPr lang="en-US" sz="1600" b="1" dirty="0" err="1" smtClean="0">
                <a:solidFill>
                  <a:schemeClr val="tx1"/>
                </a:solidFill>
                <a:latin typeface="Courier New" pitchFamily="49" charset="0"/>
              </a:rPr>
              <a:t>PropertyName</a:t>
            </a:r>
            <a:r>
              <a:rPr lang="en-US" sz="1600" b="1" dirty="0" smtClean="0">
                <a:solidFill>
                  <a:schemeClr val="tx1"/>
                </a:solidFill>
                <a:latin typeface="Courier New" pitchFamily="49" charset="0"/>
                <a:cs typeface="+mn-cs"/>
              </a:rPr>
              <a:t>"</a:t>
            </a: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no-lock:</a:t>
            </a:r>
          </a:p>
          <a:p>
            <a:pPr fontAlgn="base">
              <a:spcBef>
                <a:spcPct val="0"/>
              </a:spcBef>
              <a:spcAft>
                <a:spcPct val="0"/>
              </a:spcAft>
              <a:buNone/>
            </a:pPr>
            <a:r>
              <a:rPr lang="pl-PL" sz="1600" b="1" dirty="0" smtClean="0">
                <a:solidFill>
                  <a:schemeClr val="tx1"/>
                </a:solidFill>
                <a:latin typeface="Courier New" pitchFamily="49" charset="0"/>
              </a:rPr>
              <a:t>		</a:t>
            </a:r>
            <a:r>
              <a:rPr lang="pl-PL" sz="1600" b="1" dirty="0" err="1" smtClean="0">
                <a:solidFill>
                  <a:schemeClr val="tx1"/>
                </a:solidFill>
                <a:latin typeface="Courier New" pitchFamily="49" charset="0"/>
              </a:rPr>
              <a:t>vcVariable</a:t>
            </a:r>
            <a:r>
              <a:rPr lang="pl-PL" sz="1600" b="1" dirty="0" smtClean="0">
                <a:solidFill>
                  <a:schemeClr val="tx1"/>
                </a:solidFill>
                <a:latin typeface="Courier New" pitchFamily="49" charset="0"/>
              </a:rPr>
              <a:t> = </a:t>
            </a:r>
            <a:r>
              <a:rPr lang="en-US" sz="1600" b="1" dirty="0" err="1" smtClean="0">
                <a:solidFill>
                  <a:schemeClr val="tx1"/>
                </a:solidFill>
                <a:latin typeface="Courier New" pitchFamily="49" charset="0"/>
              </a:rPr>
              <a:t>tUIInput.tcProperty</a:t>
            </a:r>
            <a:r>
              <a:rPr lang="pl-PL" sz="1600" b="1" dirty="0" err="1" smtClean="0">
                <a:solidFill>
                  <a:schemeClr val="tx1"/>
                </a:solidFill>
                <a:latin typeface="Courier New" pitchFamily="49" charset="0"/>
              </a:rPr>
              <a:t>Value</a:t>
            </a:r>
            <a:r>
              <a:rPr lang="pl-PL"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end.</a:t>
            </a:r>
          </a:p>
          <a:p>
            <a:pPr fontAlgn="base">
              <a:spcBef>
                <a:spcPct val="0"/>
              </a:spcBef>
              <a:spcAft>
                <a:spcPct val="0"/>
              </a:spcAft>
            </a:pPr>
            <a:endParaRPr lang="en-US" sz="1600" b="1" dirty="0" smtClean="0">
              <a:solidFill>
                <a:schemeClr val="tx1"/>
              </a:solidFill>
              <a:latin typeface="Courier New" pitchFamily="49" charset="0"/>
              <a:cs typeface="+mn-cs"/>
            </a:endParaRPr>
          </a:p>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create </a:t>
            </a:r>
            <a:r>
              <a:rPr lang="en-US" sz="1600" b="1" dirty="0" err="1" smtClean="0">
                <a:solidFill>
                  <a:schemeClr val="tx1"/>
                </a:solidFill>
                <a:latin typeface="Courier New" pitchFamily="49" charset="0"/>
                <a:cs typeface="+mn-cs"/>
              </a:rPr>
              <a:t>tUIOutput</a:t>
            </a:r>
            <a:r>
              <a:rPr lang="en-US" sz="1600" b="1" dirty="0" smtClean="0">
                <a:solidFill>
                  <a:schemeClr val="tx1"/>
                </a:solidFill>
                <a:latin typeface="Courier New" pitchFamily="49" charset="0"/>
                <a:cs typeface="+mn-cs"/>
              </a:rPr>
              <a:t>.</a:t>
            </a: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a:t>
            </a:r>
            <a:r>
              <a:rPr lang="en-US" sz="1600" b="1" dirty="0" err="1" smtClean="0">
                <a:solidFill>
                  <a:schemeClr val="tx1"/>
                </a:solidFill>
                <a:latin typeface="Courier New" pitchFamily="49" charset="0"/>
                <a:cs typeface="+mn-cs"/>
              </a:rPr>
              <a:t>ssign</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tUIOutput.tcControlName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en-US" sz="1600" b="1" dirty="0" err="1" smtClean="0">
                <a:solidFill>
                  <a:schemeClr val="tx1"/>
                </a:solidFill>
                <a:latin typeface="Courier New" pitchFamily="49" charset="0"/>
              </a:rPr>
              <a:t>ControlName</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tUIOutput.tcPropertyName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en-US" sz="1600" b="1" dirty="0" err="1" smtClean="0">
                <a:solidFill>
                  <a:schemeClr val="tx1"/>
                </a:solidFill>
                <a:latin typeface="Courier New" pitchFamily="49" charset="0"/>
              </a:rPr>
              <a:t>PropertyName</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en-US" sz="1600" b="1" dirty="0" smtClean="0">
                <a:solidFill>
                  <a:schemeClr val="tx1"/>
                </a:solidFill>
                <a:latin typeface="Courier New" pitchFamily="49" charset="0"/>
                <a:cs typeface="+mn-cs"/>
              </a:rPr>
              <a:t>   </a:t>
            </a:r>
            <a:r>
              <a:rPr lang="pl-PL" sz="1600" b="1" dirty="0" smtClean="0">
                <a:solidFill>
                  <a:schemeClr val="tx1"/>
                </a:solidFill>
                <a:latin typeface="Courier New" pitchFamily="49" charset="0"/>
                <a:cs typeface="+mn-cs"/>
              </a:rPr>
              <a:t>	</a:t>
            </a:r>
            <a:r>
              <a:rPr lang="en-US" sz="1600" b="1" dirty="0" err="1" smtClean="0">
                <a:solidFill>
                  <a:schemeClr val="tx1"/>
                </a:solidFill>
                <a:latin typeface="Courier New" pitchFamily="49" charset="0"/>
                <a:cs typeface="+mn-cs"/>
              </a:rPr>
              <a:t>tUIOutput.tcPropertyValue</a:t>
            </a:r>
            <a:r>
              <a:rPr lang="en-US" sz="1600" b="1" dirty="0" smtClean="0">
                <a:solidFill>
                  <a:schemeClr val="tx1"/>
                </a:solidFill>
                <a:latin typeface="Courier New" pitchFamily="49" charset="0"/>
                <a:cs typeface="+mn-cs"/>
              </a:rPr>
              <a:t> = </a:t>
            </a:r>
            <a:r>
              <a:rPr lang="en-US" sz="1600" b="1" dirty="0" smtClean="0">
                <a:solidFill>
                  <a:schemeClr val="tx1"/>
                </a:solidFill>
                <a:latin typeface="Courier New" pitchFamily="49" charset="0"/>
              </a:rPr>
              <a:t>"</a:t>
            </a:r>
            <a:r>
              <a:rPr lang="pl-PL" sz="1600" b="1" dirty="0" err="1" smtClean="0">
                <a:solidFill>
                  <a:schemeClr val="tx1"/>
                </a:solidFill>
                <a:latin typeface="Courier New" pitchFamily="49" charset="0"/>
              </a:rPr>
              <a:t>Value</a:t>
            </a:r>
            <a:r>
              <a:rPr lang="pl-PL" sz="1600" b="1" dirty="0" smtClean="0">
                <a:solidFill>
                  <a:schemeClr val="tx1"/>
                </a:solidFill>
                <a:latin typeface="Courier New" pitchFamily="49" charset="0"/>
              </a:rPr>
              <a:t> to be </a:t>
            </a:r>
            <a:r>
              <a:rPr lang="pl-PL" sz="1600" b="1" dirty="0" err="1" smtClean="0">
                <a:solidFill>
                  <a:schemeClr val="tx1"/>
                </a:solidFill>
                <a:latin typeface="Courier New" pitchFamily="49" charset="0"/>
              </a:rPr>
              <a:t>retrieved</a:t>
            </a:r>
            <a:r>
              <a:rPr lang="pl-PL" sz="1600" b="1" dirty="0" smtClean="0">
                <a:solidFill>
                  <a:schemeClr val="tx1"/>
                </a:solidFill>
                <a:latin typeface="Courier New" pitchFamily="49" charset="0"/>
              </a:rPr>
              <a:t> by UI</a:t>
            </a:r>
            <a:r>
              <a:rPr lang="en-US" sz="1600" b="1" dirty="0" smtClean="0">
                <a:solidFill>
                  <a:schemeClr val="tx1"/>
                </a:solidFill>
                <a:latin typeface="Courier New" pitchFamily="49" charset="0"/>
              </a:rPr>
              <a:t>"</a:t>
            </a:r>
            <a:endParaRPr lang="en-US"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	</a:t>
            </a:r>
            <a:r>
              <a:rPr lang="en-US" sz="1600" b="1" dirty="0" smtClean="0">
                <a:solidFill>
                  <a:schemeClr val="tx1"/>
                </a:solidFill>
                <a:latin typeface="Courier New" pitchFamily="49" charset="0"/>
                <a:cs typeface="+mn-cs"/>
              </a:rPr>
              <a:t>.</a:t>
            </a:r>
            <a:endParaRPr lang="pl-PL" sz="1600" b="1" dirty="0" smtClean="0">
              <a:solidFill>
                <a:schemeClr val="tx1"/>
              </a:solidFill>
              <a:latin typeface="Courier New" pitchFamily="49" charset="0"/>
              <a:cs typeface="+mn-cs"/>
            </a:endParaRPr>
          </a:p>
          <a:p>
            <a:pPr fontAlgn="base">
              <a:spcBef>
                <a:spcPct val="0"/>
              </a:spcBef>
              <a:spcAft>
                <a:spcPct val="0"/>
              </a:spcAft>
              <a:buNone/>
            </a:pPr>
            <a:r>
              <a:rPr lang="pl-PL" sz="1600" b="1" dirty="0" smtClean="0">
                <a:solidFill>
                  <a:schemeClr val="tx1"/>
                </a:solidFill>
                <a:latin typeface="Courier New" pitchFamily="49" charset="0"/>
                <a:cs typeface="+mn-cs"/>
              </a:rPr>
              <a:t>END PROCEDURE.</a:t>
            </a:r>
            <a:endParaRPr lang="en-US" sz="1600" b="1" dirty="0">
              <a:solidFill>
                <a:schemeClr val="tx1"/>
              </a:solidFill>
              <a:latin typeface="Courier New" pitchFamily="49" charset="0"/>
              <a:cs typeface="+mn-cs"/>
            </a:endParaRPr>
          </a:p>
        </p:txBody>
      </p:sp>
      <p:grpSp>
        <p:nvGrpSpPr>
          <p:cNvPr id="2" name="Group 8"/>
          <p:cNvGrpSpPr/>
          <p:nvPr/>
        </p:nvGrpSpPr>
        <p:grpSpPr>
          <a:xfrm>
            <a:off x="4499992" y="2204864"/>
            <a:ext cx="4458767" cy="1152897"/>
            <a:chOff x="3596605" y="3284116"/>
            <a:chExt cx="4458767" cy="1152897"/>
          </a:xfrm>
        </p:grpSpPr>
        <p:sp>
          <p:nvSpPr>
            <p:cNvPr id="6" name="Rectangle 6"/>
            <p:cNvSpPr>
              <a:spLocks noChangeArrowheads="1"/>
            </p:cNvSpPr>
            <p:nvPr/>
          </p:nvSpPr>
          <p:spPr bwMode="auto">
            <a:xfrm>
              <a:off x="4532709" y="3932188"/>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Retrieve</a:t>
              </a:r>
              <a:r>
                <a:rPr lang="pl-PL" altLang="zh-CN" sz="2000" b="0" dirty="0" smtClean="0">
                  <a:latin typeface="+mj-lt"/>
                  <a:ea typeface="宋体" pitchFamily="2" charset="-122"/>
                </a:rPr>
                <a:t> </a:t>
              </a:r>
              <a:r>
                <a:rPr lang="pl-PL" altLang="zh-CN" sz="2000" b="0" dirty="0" err="1" smtClean="0">
                  <a:latin typeface="+mj-lt"/>
                  <a:ea typeface="宋体" pitchFamily="2" charset="-122"/>
                </a:rPr>
                <a:t>values</a:t>
              </a:r>
              <a:r>
                <a:rPr lang="pl-PL" altLang="zh-CN" sz="2000" b="0" dirty="0" smtClean="0">
                  <a:latin typeface="+mj-lt"/>
                  <a:ea typeface="宋体" pitchFamily="2" charset="-122"/>
                </a:rPr>
                <a:t> </a:t>
              </a:r>
              <a:r>
                <a:rPr lang="pl-PL" altLang="zh-CN" sz="2000" b="0" dirty="0" err="1" smtClean="0">
                  <a:latin typeface="+mj-lt"/>
                  <a:ea typeface="宋体" pitchFamily="2" charset="-122"/>
                </a:rPr>
                <a:t>from</a:t>
              </a:r>
              <a:r>
                <a:rPr lang="pl-PL" altLang="zh-CN" sz="2000" b="0" dirty="0" smtClean="0">
                  <a:latin typeface="+mj-lt"/>
                  <a:ea typeface="宋体" pitchFamily="2" charset="-122"/>
                </a:rPr>
                <a:t> UI</a:t>
              </a:r>
              <a:endParaRPr lang="en-US" altLang="zh-CN" sz="2000" b="0" dirty="0">
                <a:latin typeface="+mj-lt"/>
                <a:ea typeface="宋体" pitchFamily="2" charset="-122"/>
              </a:endParaRPr>
            </a:p>
          </p:txBody>
        </p:sp>
        <p:cxnSp>
          <p:nvCxnSpPr>
            <p:cNvPr id="7" name="AutoShape 7"/>
            <p:cNvCxnSpPr>
              <a:cxnSpLocks noChangeShapeType="1"/>
              <a:stCxn id="6" idx="0"/>
            </p:cNvCxnSpPr>
            <p:nvPr/>
          </p:nvCxnSpPr>
          <p:spPr bwMode="auto">
            <a:xfrm flipH="1" flipV="1">
              <a:off x="3596605" y="3284116"/>
              <a:ext cx="2697436" cy="648072"/>
            </a:xfrm>
            <a:prstGeom prst="straightConnector1">
              <a:avLst/>
            </a:prstGeom>
            <a:noFill/>
            <a:ln w="9525">
              <a:solidFill>
                <a:srgbClr val="FF0000"/>
              </a:solidFill>
              <a:round/>
              <a:headEnd/>
              <a:tailEnd type="triangle" w="med" len="med"/>
            </a:ln>
          </p:spPr>
        </p:cxnSp>
      </p:grpSp>
      <p:grpSp>
        <p:nvGrpSpPr>
          <p:cNvPr id="5" name="Group 8"/>
          <p:cNvGrpSpPr/>
          <p:nvPr/>
        </p:nvGrpSpPr>
        <p:grpSpPr>
          <a:xfrm>
            <a:off x="3347864" y="4941169"/>
            <a:ext cx="5358867" cy="936104"/>
            <a:chOff x="2840521" y="3644157"/>
            <a:chExt cx="5358867" cy="936104"/>
          </a:xfrm>
        </p:grpSpPr>
        <p:sp>
          <p:nvSpPr>
            <p:cNvPr id="18" name="Rectangle 6"/>
            <p:cNvSpPr>
              <a:spLocks noChangeArrowheads="1"/>
            </p:cNvSpPr>
            <p:nvPr/>
          </p:nvSpPr>
          <p:spPr bwMode="auto">
            <a:xfrm>
              <a:off x="4352689" y="4076205"/>
              <a:ext cx="3846699" cy="504056"/>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Create</a:t>
              </a:r>
              <a:r>
                <a:rPr lang="pl-PL" altLang="zh-CN" sz="2000" b="0" dirty="0" smtClean="0">
                  <a:latin typeface="+mj-lt"/>
                  <a:ea typeface="宋体" pitchFamily="2" charset="-122"/>
                </a:rPr>
                <a:t> </a:t>
              </a:r>
              <a:r>
                <a:rPr lang="pl-PL" altLang="zh-CN" sz="2000" b="0" dirty="0" err="1" smtClean="0">
                  <a:latin typeface="+mj-lt"/>
                  <a:ea typeface="宋体" pitchFamily="2" charset="-122"/>
                </a:rPr>
                <a:t>values</a:t>
              </a:r>
              <a:r>
                <a:rPr lang="pl-PL" altLang="zh-CN" sz="2000" b="0" dirty="0" smtClean="0">
                  <a:latin typeface="+mj-lt"/>
                  <a:ea typeface="宋体" pitchFamily="2" charset="-122"/>
                </a:rPr>
                <a:t> to </a:t>
              </a:r>
              <a:r>
                <a:rPr lang="pl-PL" altLang="zh-CN" sz="2000" b="0" dirty="0" err="1" smtClean="0">
                  <a:latin typeface="+mj-lt"/>
                  <a:ea typeface="宋体" pitchFamily="2" charset="-122"/>
                </a:rPr>
                <a:t>retrieve</a:t>
              </a:r>
              <a:r>
                <a:rPr lang="pl-PL" altLang="zh-CN" sz="2000" b="0" dirty="0" smtClean="0">
                  <a:latin typeface="+mj-lt"/>
                  <a:ea typeface="宋体" pitchFamily="2" charset="-122"/>
                </a:rPr>
                <a:t> </a:t>
              </a:r>
              <a:r>
                <a:rPr lang="pl-PL" altLang="zh-CN" sz="2000" b="0" dirty="0" err="1" smtClean="0">
                  <a:latin typeface="+mj-lt"/>
                  <a:ea typeface="宋体" pitchFamily="2" charset="-122"/>
                </a:rPr>
                <a:t>in</a:t>
              </a:r>
              <a:r>
                <a:rPr lang="pl-PL" altLang="zh-CN" sz="2000" b="0" dirty="0" smtClean="0">
                  <a:latin typeface="+mj-lt"/>
                  <a:ea typeface="宋体" pitchFamily="2" charset="-122"/>
                </a:rPr>
                <a:t> UI</a:t>
              </a:r>
              <a:endParaRPr lang="en-US" altLang="zh-CN" sz="2000" b="0" dirty="0">
                <a:latin typeface="+mj-lt"/>
                <a:ea typeface="宋体" pitchFamily="2" charset="-122"/>
              </a:endParaRPr>
            </a:p>
          </p:txBody>
        </p:sp>
        <p:cxnSp>
          <p:nvCxnSpPr>
            <p:cNvPr id="19" name="AutoShape 7"/>
            <p:cNvCxnSpPr>
              <a:cxnSpLocks noChangeShapeType="1"/>
              <a:stCxn id="18" idx="0"/>
            </p:cNvCxnSpPr>
            <p:nvPr/>
          </p:nvCxnSpPr>
          <p:spPr bwMode="auto">
            <a:xfrm flipH="1" flipV="1">
              <a:off x="2840521" y="3644157"/>
              <a:ext cx="3435518" cy="432048"/>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pl-PL" dirty="0" smtClean="0"/>
              <a:t>UI </a:t>
            </a:r>
            <a:r>
              <a:rPr lang="pl-PL" dirty="0" err="1" smtClean="0"/>
              <a:t>Customization</a:t>
            </a:r>
            <a:r>
              <a:rPr lang="pl-PL" dirty="0" smtClean="0"/>
              <a:t> </a:t>
            </a:r>
            <a:r>
              <a:rPr lang="en-US" dirty="0" err="1" smtClean="0"/>
              <a:t>M</a:t>
            </a:r>
            <a:r>
              <a:rPr lang="pl-PL" dirty="0" err="1" smtClean="0"/>
              <a:t>ethod</a:t>
            </a:r>
            <a:r>
              <a:rPr lang="pl-PL" dirty="0" smtClean="0"/>
              <a:t> – UI </a:t>
            </a:r>
            <a:r>
              <a:rPr lang="en-US" dirty="0" smtClean="0"/>
              <a:t>S</a:t>
            </a:r>
            <a:r>
              <a:rPr lang="pl-PL" dirty="0" err="1" smtClean="0"/>
              <a:t>ide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72008" y="1069972"/>
            <a:ext cx="8964488" cy="48793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You can do integration:</a:t>
            </a:r>
          </a:p>
          <a:p>
            <a:pPr marL="740664" lvl="1" indent="-283464" eaLnBrk="1" hangingPunct="1">
              <a:lnSpc>
                <a:spcPct val="100000"/>
              </a:lnSpc>
            </a:pPr>
            <a:r>
              <a:rPr lang="en-US" dirty="0" smtClean="0"/>
              <a:t>Through QXtend</a:t>
            </a:r>
            <a:br>
              <a:rPr lang="en-US" dirty="0" smtClean="0"/>
            </a:br>
            <a:r>
              <a:rPr lang="en-US" i="1" dirty="0" smtClean="0"/>
              <a:t>Currently only available for DataSync</a:t>
            </a:r>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dirty="0" smtClean="0"/>
              <a:t>Integrating with Financials Backend</a:t>
            </a:r>
          </a:p>
        </p:txBody>
      </p:sp>
      <p:sp>
        <p:nvSpPr>
          <p:cNvPr id="7170" name="Footer Placeholder 3"/>
          <p:cNvSpPr>
            <a:spLocks noGrp="1"/>
          </p:cNvSpPr>
          <p:nvPr>
            <p:ph type="ftr" sz="quarter" idx="10"/>
          </p:nvPr>
        </p:nvSpPr>
        <p:spPr>
          <a:noFill/>
        </p:spPr>
        <p:txBody>
          <a:bodyPr/>
          <a:lstStyle/>
          <a:p>
            <a:r>
              <a:rPr lang="en-US" dirty="0" smtClean="0"/>
              <a:t>CUST_INT_0</a:t>
            </a:r>
            <a:fld id="{2AE87061-8302-4E59-9F6A-BD5147E0409B}" type="slidenum">
              <a:rPr lang="en-US" smtClean="0"/>
              <a:pPr/>
              <a:t>3</a:t>
            </a:fld>
            <a:r>
              <a:rPr lang="en-US" dirty="0"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AppServer</a:t>
            </a:r>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API</a:t>
            </a:r>
          </a:p>
        </p:txBody>
      </p:sp>
      <p:sp>
        <p:nvSpPr>
          <p:cNvPr id="8194" name="Footer Placeholder 3"/>
          <p:cNvSpPr>
            <a:spLocks noGrp="1"/>
          </p:cNvSpPr>
          <p:nvPr>
            <p:ph type="ftr" sz="quarter" idx="10"/>
          </p:nvPr>
        </p:nvSpPr>
        <p:spPr>
          <a:noFill/>
        </p:spPr>
        <p:txBody>
          <a:bodyPr/>
          <a:lstStyle/>
          <a:p>
            <a:r>
              <a:rPr lang="en-US" dirty="0" smtClean="0"/>
              <a:t>CUST_INT_0</a:t>
            </a:r>
            <a:fld id="{280C111A-29AB-44A6-91F0-222EC92600EA}" type="slidenum">
              <a:rPr lang="en-US" smtClean="0"/>
              <a:pPr/>
              <a:t>4</a:t>
            </a:fld>
            <a:r>
              <a:rPr lang="en-US" dirty="0"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dirty="0">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dirty="0" smtClean="0"/>
              <a:t>Calling the API</a:t>
            </a:r>
          </a:p>
        </p:txBody>
      </p:sp>
      <p:sp>
        <p:nvSpPr>
          <p:cNvPr id="9218" name="Footer Placeholder 3"/>
          <p:cNvSpPr>
            <a:spLocks noGrp="1"/>
          </p:cNvSpPr>
          <p:nvPr>
            <p:ph type="ftr" sz="quarter" idx="10"/>
          </p:nvPr>
        </p:nvSpPr>
        <p:spPr>
          <a:noFill/>
        </p:spPr>
        <p:txBody>
          <a:bodyPr/>
          <a:lstStyle/>
          <a:p>
            <a:r>
              <a:rPr lang="en-US" dirty="0" smtClean="0"/>
              <a:t>CUST_INT_0</a:t>
            </a:r>
            <a:fld id="{2D4E7FA9-BB29-4192-BA61-DDD278A9807E}" type="slidenum">
              <a:rPr lang="en-US" smtClean="0"/>
              <a:pPr/>
              <a:t>5</a:t>
            </a:fld>
            <a:r>
              <a:rPr lang="en-US" dirty="0"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dirty="0">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dirty="0">
                  <a:solidFill>
                    <a:srgbClr val="0000FF"/>
                  </a:solidFill>
                  <a:latin typeface="+mj-lt"/>
                </a:rPr>
                <a:t>Available methods and </a:t>
              </a:r>
            </a:p>
            <a:p>
              <a:r>
                <a:rPr lang="en-US" sz="1200" dirty="0">
                  <a:solidFill>
                    <a:srgbClr val="0000FF"/>
                  </a:solidFill>
                  <a:latin typeface="+mj-lt"/>
                </a:rPr>
                <a:t>queries for BGL (GL accounts) </a:t>
              </a:r>
            </a:p>
            <a:p>
              <a:r>
                <a:rPr lang="en-US" sz="1200" dirty="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ic_CompanyCode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icApiLogin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icApiPassword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icApiExtra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iiApiSessionId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dirty="0" smtClean="0"/>
              <a:t>Calling the API</a:t>
            </a:r>
          </a:p>
        </p:txBody>
      </p:sp>
      <p:sp>
        <p:nvSpPr>
          <p:cNvPr id="10242" name="Footer Placeholder 3"/>
          <p:cNvSpPr>
            <a:spLocks noGrp="1"/>
          </p:cNvSpPr>
          <p:nvPr>
            <p:ph type="ftr" sz="quarter" idx="10"/>
          </p:nvPr>
        </p:nvSpPr>
        <p:spPr>
          <a:noFill/>
        </p:spPr>
        <p:txBody>
          <a:bodyPr/>
          <a:lstStyle/>
          <a:p>
            <a:r>
              <a:rPr lang="en-US" dirty="0" smtClean="0"/>
              <a:t>CUST_INT_0</a:t>
            </a:r>
            <a:fld id="{05DA500B-E123-4705-914A-A8286505F62C}"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 up</a:t>
            </a:r>
          </a:p>
          <a:p>
            <a:pPr marL="117475"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dirty="0" smtClean="0"/>
              <a:t>Calling the API</a:t>
            </a:r>
          </a:p>
        </p:txBody>
      </p:sp>
      <p:sp>
        <p:nvSpPr>
          <p:cNvPr id="11266" name="Footer Placeholder 3"/>
          <p:cNvSpPr>
            <a:spLocks noGrp="1"/>
          </p:cNvSpPr>
          <p:nvPr>
            <p:ph type="ftr" sz="quarter" idx="10"/>
          </p:nvPr>
        </p:nvSpPr>
        <p:spPr>
          <a:noFill/>
        </p:spPr>
        <p:txBody>
          <a:bodyPr/>
          <a:lstStyle/>
          <a:p>
            <a:r>
              <a:rPr lang="en-US" dirty="0" smtClean="0"/>
              <a:t>CUST_INT_0</a:t>
            </a:r>
            <a:fld id="{5D19F028-86A5-4F4C-8931-C75F6C8EA020}" type="slidenum">
              <a:rPr lang="en-US" smtClean="0"/>
              <a:pPr/>
              <a:t>7</a:t>
            </a:fld>
            <a:r>
              <a:rPr lang="en-US" dirty="0"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layer – Set up</a:t>
            </a:r>
          </a:p>
          <a:p>
            <a:pPr>
              <a:defRPr/>
            </a:pPr>
            <a:r>
              <a:rPr lang="en-US" dirty="0" smtClean="0"/>
              <a:t>Implement the </a:t>
            </a:r>
            <a:r>
              <a:rPr lang="en-US" dirty="0" smtClean="0">
                <a:latin typeface="Courier New" pitchFamily="49" charset="0"/>
                <a:cs typeface="Courier New" pitchFamily="49" charset="0"/>
              </a:rPr>
              <a:t>infogetter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dirty="0" smtClean="0"/>
              <a:t>Calling the API</a:t>
            </a:r>
          </a:p>
        </p:txBody>
      </p:sp>
      <p:sp>
        <p:nvSpPr>
          <p:cNvPr id="12290" name="Footer Placeholder 3"/>
          <p:cNvSpPr>
            <a:spLocks noGrp="1"/>
          </p:cNvSpPr>
          <p:nvPr>
            <p:ph type="ftr" sz="quarter" idx="10"/>
          </p:nvPr>
        </p:nvSpPr>
        <p:spPr>
          <a:noFill/>
        </p:spPr>
        <p:txBody>
          <a:bodyPr/>
          <a:lstStyle/>
          <a:p>
            <a:r>
              <a:rPr lang="en-US" dirty="0" smtClean="0"/>
              <a:t>CUST_INT_0</a:t>
            </a:r>
            <a:fld id="{CD4ED0CD-93C2-47F5-B7F4-28246991FD4B}" type="slidenum">
              <a:rPr lang="en-US" smtClean="0"/>
              <a:pPr/>
              <a:t>8</a:t>
            </a:fld>
            <a:r>
              <a:rPr lang="en-US" dirty="0"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dirty="0" smtClean="0"/>
              <a:t>Calling the API</a:t>
            </a:r>
          </a:p>
        </p:txBody>
      </p:sp>
      <p:sp>
        <p:nvSpPr>
          <p:cNvPr id="13314" name="Footer Placeholder 3"/>
          <p:cNvSpPr>
            <a:spLocks noGrp="1"/>
          </p:cNvSpPr>
          <p:nvPr>
            <p:ph type="ftr" sz="quarter" idx="10"/>
          </p:nvPr>
        </p:nvSpPr>
        <p:spPr>
          <a:noFill/>
        </p:spPr>
        <p:txBody>
          <a:bodyPr/>
          <a:lstStyle/>
          <a:p>
            <a:r>
              <a:rPr lang="en-US" dirty="0" smtClean="0"/>
              <a:t>CUST_INT_0</a:t>
            </a:r>
            <a:fld id="{4338A187-A657-43E1-B5AE-BCD767ABB1C0}" type="slidenum">
              <a:rPr lang="en-US" smtClean="0"/>
              <a:pPr/>
              <a:t>9</a:t>
            </a:fld>
            <a:r>
              <a:rPr lang="en-US" dirty="0"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44702</TotalTime>
  <Words>1875</Words>
  <Application>Microsoft Office PowerPoint</Application>
  <PresentationFormat>On-screen Show (4:3)</PresentationFormat>
  <Paragraphs>304</Paragraphs>
  <Slides>22</Slides>
  <Notes>22</Notes>
  <HiddenSlides>0</HiddenSlides>
  <MMClips>0</MMClips>
  <ScaleCrop>false</ScaleCrop>
  <HeadingPairs>
    <vt:vector size="4" baseType="variant">
      <vt:variant>
        <vt:lpstr>Theme</vt:lpstr>
      </vt:variant>
      <vt:variant>
        <vt:i4>3</vt:i4>
      </vt:variant>
      <vt:variant>
        <vt:lpstr>Slide Titles</vt:lpstr>
      </vt:variant>
      <vt:variant>
        <vt:i4>22</vt:i4>
      </vt:variant>
    </vt:vector>
  </HeadingPairs>
  <TitlesOfParts>
    <vt:vector size="25" baseType="lpstr">
      <vt:lpstr>1_EX06PP_template</vt:lpstr>
      <vt:lpstr>2_EX06PP_template</vt:lpstr>
      <vt:lpstr>QAD 2010 Template</vt:lpstr>
      <vt:lpstr>QAD Enterprise Applications 2013.1 Enterprise Edition Customization</vt:lpstr>
      <vt:lpstr>Slide 2</vt:lpstr>
      <vt:lpstr>Integrating with Financials Backend</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UI Customization Method</vt:lpstr>
      <vt:lpstr>UI Customization Method – UI Side</vt:lpstr>
      <vt:lpstr>UI Customization Method – BLF Side</vt:lpstr>
      <vt:lpstr>UI Customization Method – UI Side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1071</cp:revision>
  <dcterms:created xsi:type="dcterms:W3CDTF">2007-07-31T09:27:00Z</dcterms:created>
  <dcterms:modified xsi:type="dcterms:W3CDTF">2013-11-21T22:46:49Z</dcterms:modified>
</cp:coreProperties>
</file>