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8" r:id="rId2"/>
    <p:sldId id="353" r:id="rId3"/>
    <p:sldId id="355" r:id="rId4"/>
    <p:sldId id="354" r:id="rId5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illary Hope" initials="" lastIdx="20" clrIdx="0"/>
  <p:cmAuthor id="1" name="QAD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4"/>
    <a:srgbClr val="737373"/>
    <a:srgbClr val="4F81BD"/>
    <a:srgbClr val="366092"/>
    <a:srgbClr val="666666"/>
    <a:srgbClr val="98B5D8"/>
    <a:srgbClr val="CCDAEC"/>
    <a:srgbClr val="E2E2E2"/>
  </p:clrMru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5" autoAdjust="0"/>
    <p:restoredTop sz="80734" autoAdjust="0"/>
  </p:normalViewPr>
  <p:slideViewPr>
    <p:cSldViewPr snapToGrid="0">
      <p:cViewPr>
        <p:scale>
          <a:sx n="66" d="100"/>
          <a:sy n="66" d="100"/>
        </p:scale>
        <p:origin x="-1164" y="-366"/>
      </p:cViewPr>
      <p:guideLst>
        <p:guide orient="horz" pos="280"/>
        <p:guide orient="horz" pos="1277"/>
        <p:guide orient="horz" pos="3457"/>
        <p:guide orient="horz" pos="3813"/>
        <p:guide orient="horz" pos="4245"/>
        <p:guide orient="horz" pos="717"/>
        <p:guide orient="horz" pos="461"/>
        <p:guide orient="horz" pos="2026"/>
        <p:guide pos="2868"/>
        <p:guide pos="376"/>
        <p:guide pos="4699"/>
        <p:guide pos="942"/>
        <p:guide pos="1921"/>
        <p:guide pos="1510"/>
        <p:guide pos="4189"/>
        <p:guide pos="10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notesViewPr>
    <p:cSldViewPr snapToGrid="0">
      <p:cViewPr varScale="1">
        <p:scale>
          <a:sx n="61" d="100"/>
          <a:sy n="61" d="100"/>
        </p:scale>
        <p:origin x="-2820" y="-78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6DA5D41-44F4-4143-B585-4B8A0DD9028A}" type="datetimeFigureOut">
              <a:rPr lang="en-US"/>
              <a:pPr>
                <a:defRPr/>
              </a:pPr>
              <a:t>12/18/2013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5255FA3-9BF3-4995-9A63-12BB9FAB10B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9C5833DF-73A5-4EA5-AC8C-EFE10377E994}" type="datetimeFigureOut">
              <a:rPr lang="en-US"/>
              <a:pPr>
                <a:defRPr/>
              </a:pPr>
              <a:t>12/18/2013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B4A3AB59-4707-4429-B0FE-F94A347F02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rp_pptTitleFinal_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039" y="341313"/>
            <a:ext cx="4770436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4"/>
          <p:cNvGrpSpPr>
            <a:grpSpLocks/>
          </p:cNvGrpSpPr>
          <p:nvPr userDrawn="1"/>
        </p:nvGrpSpPr>
        <p:grpSpPr bwMode="auto">
          <a:xfrm>
            <a:off x="215900" y="685800"/>
            <a:ext cx="4279900" cy="1600200"/>
            <a:chOff x="152400" y="2438400"/>
            <a:chExt cx="4279900" cy="1600200"/>
          </a:xfrm>
        </p:grpSpPr>
        <p:sp>
          <p:nvSpPr>
            <p:cNvPr id="4" name="Rectangle 3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6" name="Rectangle 3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7" name="Rectangle 3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8" name="Group 75"/>
          <p:cNvGrpSpPr>
            <a:grpSpLocks/>
          </p:cNvGrpSpPr>
          <p:nvPr userDrawn="1"/>
        </p:nvGrpSpPr>
        <p:grpSpPr bwMode="auto">
          <a:xfrm>
            <a:off x="215900" y="2438400"/>
            <a:ext cx="4279900" cy="1600200"/>
            <a:chOff x="152400" y="2438400"/>
            <a:chExt cx="4279900" cy="1600200"/>
          </a:xfrm>
        </p:grpSpPr>
        <p:sp>
          <p:nvSpPr>
            <p:cNvPr id="9" name="Rectangle 3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1" name="Rectangle 4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2" name="Rectangle 4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3" name="Group 80"/>
          <p:cNvGrpSpPr>
            <a:grpSpLocks/>
          </p:cNvGrpSpPr>
          <p:nvPr userDrawn="1"/>
        </p:nvGrpSpPr>
        <p:grpSpPr bwMode="auto">
          <a:xfrm>
            <a:off x="215900" y="4191000"/>
            <a:ext cx="4279900" cy="1600200"/>
            <a:chOff x="152400" y="2438400"/>
            <a:chExt cx="4279900" cy="1600200"/>
          </a:xfrm>
        </p:grpSpPr>
        <p:sp>
          <p:nvSpPr>
            <p:cNvPr id="14" name="Rectangle 4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6" name="Rectangle 4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7" name="Rectangle 4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8" name="Group 90"/>
          <p:cNvGrpSpPr>
            <a:grpSpLocks/>
          </p:cNvGrpSpPr>
          <p:nvPr userDrawn="1"/>
        </p:nvGrpSpPr>
        <p:grpSpPr bwMode="auto">
          <a:xfrm>
            <a:off x="4648200" y="685800"/>
            <a:ext cx="4279900" cy="1600200"/>
            <a:chOff x="152400" y="2438400"/>
            <a:chExt cx="4279900" cy="1600200"/>
          </a:xfrm>
        </p:grpSpPr>
        <p:sp>
          <p:nvSpPr>
            <p:cNvPr id="19" name="Rectangle 4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1" name="Rectangle 5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2" name="Rectangle 5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3" name="Group 95"/>
          <p:cNvGrpSpPr>
            <a:grpSpLocks/>
          </p:cNvGrpSpPr>
          <p:nvPr userDrawn="1"/>
        </p:nvGrpSpPr>
        <p:grpSpPr bwMode="auto">
          <a:xfrm>
            <a:off x="4648200" y="2438400"/>
            <a:ext cx="4279900" cy="1600200"/>
            <a:chOff x="152400" y="2438400"/>
            <a:chExt cx="4279900" cy="1600200"/>
          </a:xfrm>
        </p:grpSpPr>
        <p:sp>
          <p:nvSpPr>
            <p:cNvPr id="24" name="Rectangle 5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6" name="Rectangle 5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7" name="Rectangle 5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8" name="Group 100"/>
          <p:cNvGrpSpPr>
            <a:grpSpLocks/>
          </p:cNvGrpSpPr>
          <p:nvPr userDrawn="1"/>
        </p:nvGrpSpPr>
        <p:grpSpPr bwMode="auto">
          <a:xfrm>
            <a:off x="4648200" y="4191000"/>
            <a:ext cx="4279900" cy="1600200"/>
            <a:chOff x="152400" y="2438400"/>
            <a:chExt cx="4279900" cy="1600200"/>
          </a:xfrm>
        </p:grpSpPr>
        <p:sp>
          <p:nvSpPr>
            <p:cNvPr id="29" name="Rectangle 5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3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31" name="Rectangle 6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2" name="Rectangle 6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sp>
        <p:nvSpPr>
          <p:cNvPr id="33" name="Rectangle 63"/>
          <p:cNvSpPr/>
          <p:nvPr userDrawn="1"/>
        </p:nvSpPr>
        <p:spPr>
          <a:xfrm>
            <a:off x="381000" y="0"/>
            <a:ext cx="8382000" cy="381000"/>
          </a:xfrm>
          <a:prstGeom prst="rect">
            <a:avLst/>
          </a:prstGeom>
          <a:gradFill rotWithShape="1">
            <a:gsLst>
              <a:gs pos="0">
                <a:srgbClr val="A5A5A5">
                  <a:shade val="51000"/>
                  <a:satMod val="130000"/>
                </a:srgbClr>
              </a:gs>
              <a:gs pos="80000">
                <a:srgbClr val="A5A5A5">
                  <a:shade val="93000"/>
                  <a:satMod val="130000"/>
                </a:srgbClr>
              </a:gs>
              <a:gs pos="100000">
                <a:srgbClr val="A5A5A5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A5A5A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i="1" kern="0" dirty="0">
              <a:solidFill>
                <a:srgbClr val="F79646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4A371F0-5C50-475F-8C76-2530341FF788}" type="datetimeFigureOut">
              <a:rPr lang="en-US"/>
              <a:pPr>
                <a:defRPr/>
              </a:pPr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D87FAC4-892E-40A9-8598-F1CE8D4A9C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098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5" y="1130300"/>
            <a:ext cx="8435974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Clr>
                <a:schemeClr val="accent6"/>
              </a:buClr>
              <a:buNone/>
              <a:defRPr sz="66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932" y="6054724"/>
            <a:ext cx="7014893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1963" y="1130300"/>
            <a:ext cx="3895725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 defTabSz="801688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3450" y="1130300"/>
            <a:ext cx="3900217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3"/>
          </p:nvPr>
        </p:nvSpPr>
        <p:spPr>
          <a:xfrm>
            <a:off x="173037" y="341313"/>
            <a:ext cx="7650163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3" y="3151187"/>
            <a:ext cx="8313736" cy="2670175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 b="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 b="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558" y="6054724"/>
            <a:ext cx="7006267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963" y="11303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963" y="2041525"/>
            <a:ext cx="4040188" cy="3779838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3450" y="1130300"/>
            <a:ext cx="398780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43450" y="2041525"/>
            <a:ext cx="4143375" cy="3779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630238" indent="-268288">
              <a:buClr>
                <a:schemeClr val="accent6"/>
              </a:buClr>
              <a:buFont typeface="Arial" pitchFamily="34" charset="0"/>
              <a:buChar char="–"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801688" indent="-171450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1077913" indent="-27622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258888" indent="-18097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42494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7624" y="1789113"/>
            <a:ext cx="3516043" cy="4032250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9144000" cy="1400175"/>
          </a:xfrm>
          <a:prstGeom prst="rect">
            <a:avLst/>
          </a:prstGeom>
          <a:gradFill>
            <a:gsLst>
              <a:gs pos="0">
                <a:schemeClr val="tx1">
                  <a:alpha val="50000"/>
                </a:schemeClr>
              </a:gs>
              <a:gs pos="80000">
                <a:schemeClr val="tx1">
                  <a:lumMod val="50000"/>
                  <a:lumOff val="50000"/>
                  <a:alpha val="5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16200000" scaled="0"/>
          </a:gradFill>
        </p:spPr>
        <p:txBody>
          <a:bodyPr tIns="36000" bIns="36000" anchor="ctr" anchorCtr="0"/>
          <a:lstStyle>
            <a:lvl1pPr algn="ctr">
              <a:spcBef>
                <a:spcPts val="600"/>
              </a:spcBef>
              <a:buFontTx/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1pPr>
            <a:lvl2pPr marL="0" indent="0" algn="ctr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2pPr>
            <a:lvl3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3pPr>
            <a:lvl4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4pPr>
            <a:lvl5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orp_pptMasterV6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037138"/>
            <a:ext cx="9144000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897063" y="6053138"/>
            <a:ext cx="6989762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1" r:id="rId10"/>
    <p:sldLayoutId id="2147483662" r:id="rId11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BFBFBF"/>
          </a:solidFill>
          <a:latin typeface="Century Gothic" pitchFamily="34" charset="0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100" cy="2586038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tx1"/>
                </a:solidFill>
              </a:rPr>
              <a:t>Exercise 2: Extend QAD Enterprise Edition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225012" y="4643961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Updated April 2014</a:t>
            </a:r>
          </a:p>
          <a:p>
            <a:endParaRPr lang="en-US" dirty="0" smtClean="0"/>
          </a:p>
          <a:p>
            <a:r>
              <a:rPr lang="en-US" sz="1200" dirty="0" smtClean="0"/>
              <a:t>Created by dbb@qad.com</a:t>
            </a:r>
          </a:p>
          <a:p>
            <a:r>
              <a:rPr lang="en-US" sz="1200" dirty="0" smtClean="0"/>
              <a:t>Maintained by biw@qad.com</a:t>
            </a:r>
          </a:p>
          <a:p>
            <a:r>
              <a:rPr lang="en-US" sz="1200" dirty="0" smtClean="0"/>
              <a:t>Copyright © 2014 by QAD Inc.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 eaLnBrk="1" hangingPunct="1"/>
            <a:r>
              <a:rPr lang="en-US" smtClean="0"/>
              <a:t>Extend QAD Enterprise Edition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333496"/>
            <a:ext cx="7404100" cy="4691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dirty="0" smtClean="0"/>
              <a:t>Create new directory to house a production database environment</a:t>
            </a:r>
          </a:p>
          <a:p>
            <a:pPr lvl="1" eaLnBrk="1" hangingPunct="1"/>
            <a:r>
              <a:rPr lang="en-US" sz="2400" dirty="0" smtClean="0"/>
              <a:t>Copy existing mfgprod.st </a:t>
            </a:r>
          </a:p>
          <a:p>
            <a:pPr eaLnBrk="1" hangingPunct="1"/>
            <a:r>
              <a:rPr lang="en-US" sz="2800" dirty="0" smtClean="0"/>
              <a:t>Edit structure file to support small production environment</a:t>
            </a:r>
          </a:p>
          <a:p>
            <a:pPr lvl="1" eaLnBrk="1" hangingPunct="1"/>
            <a:r>
              <a:rPr lang="en-US" sz="2400" dirty="0" smtClean="0"/>
              <a:t>All data to be in fixed extents</a:t>
            </a:r>
          </a:p>
          <a:p>
            <a:pPr lvl="1" eaLnBrk="1" hangingPunct="1"/>
            <a:r>
              <a:rPr lang="en-US" sz="2400" dirty="0" smtClean="0"/>
              <a:t>Increase extent size</a:t>
            </a:r>
          </a:p>
          <a:p>
            <a:pPr eaLnBrk="1" hangingPunct="1"/>
            <a:r>
              <a:rPr lang="en-US" sz="2800" dirty="0" smtClean="0"/>
              <a:t>Create </a:t>
            </a:r>
            <a:r>
              <a:rPr lang="en-US" sz="2800" dirty="0" smtClean="0"/>
              <a:t>new </a:t>
            </a:r>
            <a:r>
              <a:rPr lang="en-US" sz="2800" dirty="0" smtClean="0"/>
              <a:t>d</a:t>
            </a:r>
            <a:r>
              <a:rPr lang="en-US" sz="2800" dirty="0" smtClean="0"/>
              <a:t>atabase</a:t>
            </a:r>
            <a:endParaRPr lang="en-US" sz="2800" dirty="0" smtClean="0"/>
          </a:p>
          <a:p>
            <a:pPr eaLnBrk="1" hangingPunct="1"/>
            <a:r>
              <a:rPr lang="en-US" sz="2800" dirty="0" smtClean="0"/>
              <a:t>Copy </a:t>
            </a:r>
            <a:r>
              <a:rPr lang="en-US" sz="2800" dirty="0" err="1" smtClean="0"/>
              <a:t>mfgprod</a:t>
            </a:r>
            <a:r>
              <a:rPr lang="en-US" sz="2800" dirty="0" smtClean="0"/>
              <a:t> into new structure</a:t>
            </a:r>
          </a:p>
          <a:p>
            <a:pPr eaLnBrk="1" hangingPunct="1">
              <a:buFont typeface="Arial" charset="0"/>
              <a:buNone/>
            </a:pPr>
            <a:endParaRPr lang="en-US" sz="2800" dirty="0" smtClean="0"/>
          </a:p>
          <a:p>
            <a:pPr eaLnBrk="1" hangingPunct="1"/>
            <a:endParaRPr lang="en-US" dirty="0" smtClean="0"/>
          </a:p>
          <a:p>
            <a:pPr lvl="1" eaLnBrk="1" hangingPunct="1">
              <a:buFont typeface="Arial" charset="0"/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 eaLnBrk="1" hangingPunct="1"/>
            <a:r>
              <a:rPr lang="en-US" smtClean="0"/>
              <a:t>Extend QAD Enterprise Edition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377038"/>
            <a:ext cx="7404100" cy="4691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dirty="0" smtClean="0"/>
              <a:t>Edit all necessary scripts and </a:t>
            </a:r>
            <a:r>
              <a:rPr lang="en-US" sz="2800" dirty="0" err="1" smtClean="0"/>
              <a:t>config</a:t>
            </a:r>
            <a:r>
              <a:rPr lang="en-US" sz="2800" dirty="0" smtClean="0"/>
              <a:t> files to point to new database</a:t>
            </a:r>
          </a:p>
          <a:p>
            <a:pPr eaLnBrk="1" hangingPunct="1"/>
            <a:r>
              <a:rPr lang="en-US" sz="2800" dirty="0" smtClean="0"/>
              <a:t>Start </a:t>
            </a:r>
            <a:r>
              <a:rPr lang="en-US" sz="2800" dirty="0" smtClean="0"/>
              <a:t>environment </a:t>
            </a:r>
            <a:r>
              <a:rPr lang="en-US" sz="2800" dirty="0" smtClean="0"/>
              <a:t>and </a:t>
            </a:r>
            <a:r>
              <a:rPr lang="en-US" sz="2800" dirty="0" smtClean="0"/>
              <a:t>test</a:t>
            </a:r>
            <a:endParaRPr lang="en-US" sz="2800" dirty="0" smtClean="0"/>
          </a:p>
          <a:p>
            <a:pPr eaLnBrk="1" hangingPunct="1">
              <a:buFont typeface="Arial" charset="0"/>
              <a:buNone/>
            </a:pPr>
            <a:endParaRPr lang="en-US" sz="2800" dirty="0" smtClean="0"/>
          </a:p>
          <a:p>
            <a:pPr eaLnBrk="1" hangingPunct="1"/>
            <a:endParaRPr lang="en-US" dirty="0" smtClean="0"/>
          </a:p>
          <a:p>
            <a:pPr lvl="1" eaLnBrk="1" hangingPunct="1">
              <a:buFont typeface="Arial" charset="0"/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eaLnBrk="1" hangingPunct="1"/>
            <a:r>
              <a:rPr lang="en-US" smtClean="0"/>
              <a:t>Launch and Test QAD Enterprise Edition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8775" y="1301750"/>
            <a:ext cx="6078538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Corporate PPT Template">
  <a:themeElements>
    <a:clrScheme name="QAD Colour Scheme">
      <a:dk1>
        <a:srgbClr val="424242"/>
      </a:dk1>
      <a:lt1>
        <a:sysClr val="window" lastClr="FFFFFF"/>
      </a:lt1>
      <a:dk2>
        <a:srgbClr val="424242"/>
      </a:dk2>
      <a:lt2>
        <a:srgbClr val="FFFFFF"/>
      </a:lt2>
      <a:accent1>
        <a:srgbClr val="4F81BD"/>
      </a:accent1>
      <a:accent2>
        <a:srgbClr val="366092"/>
      </a:accent2>
      <a:accent3>
        <a:srgbClr val="95B3D7"/>
      </a:accent3>
      <a:accent4>
        <a:srgbClr val="9BBB59"/>
      </a:accent4>
      <a:accent5>
        <a:srgbClr val="969696"/>
      </a:accent5>
      <a:accent6>
        <a:srgbClr val="FF9900"/>
      </a:accent6>
      <a:hlink>
        <a:srgbClr val="779ECC"/>
      </a:hlink>
      <a:folHlink>
        <a:srgbClr val="7F7F7F"/>
      </a:folHlink>
    </a:clrScheme>
    <a:fontScheme name="QAD Font Header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50800">
          <a:solidFill>
            <a:schemeClr val="bg1">
              <a:lumMod val="65000"/>
            </a:schemeClr>
          </a:solidFill>
          <a:tailEnd type="none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666666"/>
            </a:solidFill>
            <a:latin typeface="Century Gothic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Corporate PPT Template</Template>
  <TotalTime>4621</TotalTime>
  <Words>91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QAD Corporate PPT Template</vt:lpstr>
      <vt:lpstr>Slide 1</vt:lpstr>
      <vt:lpstr>Extend QAD Enterprise Edition</vt:lpstr>
      <vt:lpstr>Extend QAD Enterprise Edition</vt:lpstr>
      <vt:lpstr>Launch and Test QAD Enterprise Edition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Derek Bradley</dc:creator>
  <cp:lastModifiedBy>Administrator</cp:lastModifiedBy>
  <cp:revision>243</cp:revision>
  <dcterms:created xsi:type="dcterms:W3CDTF">2010-09-03T18:23:38Z</dcterms:created>
  <dcterms:modified xsi:type="dcterms:W3CDTF">2013-12-18T21:07:21Z</dcterms:modified>
</cp:coreProperties>
</file>