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handoutMasterIdLst>
    <p:handoutMasterId r:id="rId63"/>
  </p:handoutMasterIdLst>
  <p:sldIdLst>
    <p:sldId id="553" r:id="rId2"/>
    <p:sldId id="329" r:id="rId3"/>
    <p:sldId id="552" r:id="rId4"/>
    <p:sldId id="402" r:id="rId5"/>
    <p:sldId id="356" r:id="rId6"/>
    <p:sldId id="413" r:id="rId7"/>
    <p:sldId id="403" r:id="rId8"/>
    <p:sldId id="467" r:id="rId9"/>
    <p:sldId id="468" r:id="rId10"/>
    <p:sldId id="469" r:id="rId11"/>
    <p:sldId id="470" r:id="rId12"/>
    <p:sldId id="471" r:id="rId13"/>
    <p:sldId id="472" r:id="rId14"/>
    <p:sldId id="405" r:id="rId15"/>
    <p:sldId id="404" r:id="rId16"/>
    <p:sldId id="409" r:id="rId17"/>
    <p:sldId id="499" r:id="rId18"/>
    <p:sldId id="494" r:id="rId19"/>
    <p:sldId id="495" r:id="rId20"/>
    <p:sldId id="496" r:id="rId21"/>
    <p:sldId id="497" r:id="rId22"/>
    <p:sldId id="498" r:id="rId23"/>
    <p:sldId id="493" r:id="rId24"/>
    <p:sldId id="492" r:id="rId25"/>
    <p:sldId id="554" r:id="rId26"/>
    <p:sldId id="500" r:id="rId27"/>
    <p:sldId id="474" r:id="rId28"/>
    <p:sldId id="502" r:id="rId29"/>
    <p:sldId id="501" r:id="rId30"/>
    <p:sldId id="503" r:id="rId31"/>
    <p:sldId id="505" r:id="rId32"/>
    <p:sldId id="487" r:id="rId33"/>
    <p:sldId id="506" r:id="rId34"/>
    <p:sldId id="507" r:id="rId35"/>
    <p:sldId id="511" r:id="rId36"/>
    <p:sldId id="508" r:id="rId37"/>
    <p:sldId id="509" r:id="rId38"/>
    <p:sldId id="543" r:id="rId39"/>
    <p:sldId id="545" r:id="rId40"/>
    <p:sldId id="546" r:id="rId41"/>
    <p:sldId id="551" r:id="rId42"/>
    <p:sldId id="488" r:id="rId43"/>
    <p:sldId id="512" r:id="rId44"/>
    <p:sldId id="513" r:id="rId45"/>
    <p:sldId id="516" r:id="rId46"/>
    <p:sldId id="514" r:id="rId47"/>
    <p:sldId id="527" r:id="rId48"/>
    <p:sldId id="528" r:id="rId49"/>
    <p:sldId id="530" r:id="rId50"/>
    <p:sldId id="489" r:id="rId51"/>
    <p:sldId id="531" r:id="rId52"/>
    <p:sldId id="532" r:id="rId53"/>
    <p:sldId id="556" r:id="rId54"/>
    <p:sldId id="540" r:id="rId55"/>
    <p:sldId id="555" r:id="rId56"/>
    <p:sldId id="557" r:id="rId57"/>
    <p:sldId id="536" r:id="rId58"/>
    <p:sldId id="541" r:id="rId59"/>
    <p:sldId id="542" r:id="rId60"/>
    <p:sldId id="466" r:id="rId61"/>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05" autoAdjust="0"/>
    <p:restoredTop sz="63024" autoAdjust="0"/>
  </p:normalViewPr>
  <p:slideViewPr>
    <p:cSldViewPr snapToGrid="0">
      <p:cViewPr>
        <p:scale>
          <a:sx n="90" d="100"/>
          <a:sy n="90" d="100"/>
        </p:scale>
        <p:origin x="-876" y="4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44" tIns="43923" rIns="87844" bIns="43923"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44" tIns="43923" rIns="87844" bIns="43923" numCol="1" anchor="t" anchorCtr="0" compatLnSpc="1">
            <a:prstTxWarp prst="textNoShape">
              <a:avLst/>
            </a:prstTxWarp>
          </a:bodyPr>
          <a:lstStyle>
            <a:lvl1pPr algn="r" defTabSz="878244">
              <a:defRPr sz="1200">
                <a:latin typeface="Calibri" pitchFamily="34" charset="0"/>
              </a:defRPr>
            </a:lvl1pPr>
          </a:lstStyle>
          <a:p>
            <a:pPr>
              <a:defRPr/>
            </a:pPr>
            <a:fld id="{8AB88070-3C55-4757-84F0-0D1B8641829B}" type="datetimeFigureOut">
              <a:rPr lang="en-US"/>
              <a:pPr>
                <a:defRPr/>
              </a:pPr>
              <a:t>2/19/2014</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44" tIns="43923" rIns="87844" bIns="43923"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44" tIns="43923" rIns="87844" bIns="43923" numCol="1" anchor="b" anchorCtr="0" compatLnSpc="1">
            <a:prstTxWarp prst="textNoShape">
              <a:avLst/>
            </a:prstTxWarp>
          </a:bodyPr>
          <a:lstStyle>
            <a:lvl1pPr algn="r" defTabSz="878244">
              <a:defRPr sz="1200">
                <a:latin typeface="Calibri" pitchFamily="34" charset="0"/>
              </a:defRPr>
            </a:lvl1pPr>
          </a:lstStyle>
          <a:p>
            <a:pPr>
              <a:defRPr/>
            </a:pPr>
            <a:fld id="{9AE7682B-DF5D-4C28-B833-E6AF8F4DED5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lvl1pPr algn="r" defTabSz="878244">
              <a:defRPr sz="1300">
                <a:latin typeface="Calibri" pitchFamily="34" charset="0"/>
              </a:defRPr>
            </a:lvl1pPr>
          </a:lstStyle>
          <a:p>
            <a:pPr>
              <a:defRPr/>
            </a:pPr>
            <a:fld id="{3719543F-A757-4DE8-982A-F4B1BB0150DD}" type="datetimeFigureOut">
              <a:rPr lang="en-US"/>
              <a:pPr>
                <a:defRPr/>
              </a:pPr>
              <a:t>2/19/2014</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60" tIns="46431" rIns="92860" bIns="46431"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60" tIns="46431" rIns="92860" bIns="46431" numCol="1" anchor="b" anchorCtr="0" compatLnSpc="1">
            <a:prstTxWarp prst="textNoShape">
              <a:avLst/>
            </a:prstTxWarp>
          </a:bodyPr>
          <a:lstStyle>
            <a:lvl1pPr algn="r" defTabSz="878244">
              <a:defRPr sz="1300">
                <a:latin typeface="Calibri" pitchFamily="34" charset="0"/>
              </a:defRPr>
            </a:lvl1pPr>
          </a:lstStyle>
          <a:p>
            <a:pPr>
              <a:defRPr/>
            </a:pPr>
            <a:fld id="{A52C3E32-F950-4A7F-8F08-97E16B537AB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Verify that all sessions are idle or busy, and not initializing. You should also be able to log in:</a:t>
            </a:r>
          </a:p>
          <a:p>
            <a:pPr eaLnBrk="1" hangingPunct="1">
              <a:spcBef>
                <a:spcPct val="0"/>
              </a:spcBef>
            </a:pPr>
            <a:endParaRPr lang="en-US" dirty="0" smtClean="0"/>
          </a:p>
          <a:p>
            <a:pPr marL="227868" eaLnBrk="1" hangingPunct="1">
              <a:spcBef>
                <a:spcPct val="0"/>
              </a:spcBef>
            </a:pPr>
            <a:r>
              <a:rPr lang="en-US" dirty="0" smtClean="0"/>
              <a:t>http://server:port/[webapp]</a:t>
            </a:r>
          </a:p>
          <a:p>
            <a:pPr eaLnBrk="1" hangingPunct="1">
              <a:spcBef>
                <a:spcPct val="0"/>
              </a:spcBef>
            </a:pPr>
            <a:endParaRPr lang="en-US" dirty="0" smtClean="0"/>
          </a:p>
          <a:p>
            <a:pPr eaLnBrk="1" hangingPunct="1">
              <a:spcBef>
                <a:spcPct val="0"/>
              </a:spcBef>
            </a:pPr>
            <a:r>
              <a:rPr lang="en-US" dirty="0" smtClean="0"/>
              <a:t>For example, http://plli26:8080/qadui.</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r>
              <a:rPr lang="en-US" dirty="0" smtClean="0"/>
              <a:t>For further information about performance tuning, see the Performance section of this course.</a:t>
            </a:r>
          </a:p>
          <a:p>
            <a:pPr eaLnBrk="1" hangingPunct="1">
              <a:spcBef>
                <a:spcPct val="0"/>
              </a:spcBef>
            </a:pPr>
            <a:endParaRPr lang="en-US" dirty="0" smtClean="0"/>
          </a:p>
          <a:p>
            <a:pPr eaLnBrk="1" hangingPunct="1">
              <a:spcBef>
                <a:spcPct val="0"/>
              </a:spcBef>
            </a:pPr>
            <a:r>
              <a:rPr lang="en-US" dirty="0" smtClean="0"/>
              <a:t>On-64 bit systems, </a:t>
            </a:r>
            <a:r>
              <a:rPr lang="en-US" dirty="0" err="1" smtClean="0"/>
              <a:t>libperl.so</a:t>
            </a:r>
            <a:r>
              <a:rPr lang="en-US" dirty="0" smtClean="0"/>
              <a:t> can be incorrectly linked. Incorrect linking causes a </a:t>
            </a:r>
            <a:r>
              <a:rPr lang="en-US" dirty="0" err="1" smtClean="0"/>
              <a:t>qadui</a:t>
            </a:r>
            <a:r>
              <a:rPr lang="en-US" dirty="0" smtClean="0"/>
              <a:t> </a:t>
            </a:r>
            <a:r>
              <a:rPr lang="en-US" dirty="0" err="1" smtClean="0"/>
              <a:t>WebApp</a:t>
            </a:r>
            <a:r>
              <a:rPr lang="en-US" dirty="0" smtClean="0"/>
              <a:t> authentication failure.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You can solve this issue by linking </a:t>
            </a:r>
            <a:r>
              <a:rPr lang="en-US" dirty="0" err="1" smtClean="0"/>
              <a:t>libperl.so</a:t>
            </a:r>
            <a:r>
              <a:rPr lang="en-US" dirty="0" smtClean="0"/>
              <a:t>:</a:t>
            </a:r>
          </a:p>
          <a:p>
            <a:pPr eaLnBrk="1" hangingPunct="1">
              <a:spcBef>
                <a:spcPct val="0"/>
              </a:spcBef>
            </a:pPr>
            <a:endParaRPr lang="en-US" dirty="0" smtClean="0"/>
          </a:p>
          <a:p>
            <a:pPr marL="227868" eaLnBrk="1" hangingPunct="1">
              <a:spcBef>
                <a:spcPct val="0"/>
              </a:spcBef>
            </a:pPr>
            <a:r>
              <a:rPr lang="en-US" dirty="0" err="1" smtClean="0"/>
              <a:t>ln</a:t>
            </a:r>
            <a:r>
              <a:rPr lang="en-US" dirty="0" smtClean="0"/>
              <a:t> -s /lib64/perl5/5.8.8/x86_64-linux-thread-multi/CORE/</a:t>
            </a:r>
            <a:r>
              <a:rPr lang="en-US" dirty="0" err="1" smtClean="0"/>
              <a:t>libperl.so</a:t>
            </a:r>
            <a:r>
              <a:rPr lang="en-US" dirty="0" smtClean="0"/>
              <a:t> /</a:t>
            </a:r>
            <a:r>
              <a:rPr lang="en-US" dirty="0" err="1" smtClean="0"/>
              <a:t>usr</a:t>
            </a:r>
            <a:r>
              <a:rPr lang="en-US" dirty="0" smtClean="0"/>
              <a:t>/lib64/</a:t>
            </a:r>
            <a:r>
              <a:rPr lang="en-US" dirty="0" err="1" smtClean="0"/>
              <a:t>libperl.so</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r>
              <a:rPr lang="en-US" dirty="0" smtClean="0"/>
              <a:t>This functionality is based on the QRA Logger project.</a:t>
            </a:r>
          </a:p>
          <a:p>
            <a:pPr eaLnBrk="1" hangingPunct="1">
              <a:spcBef>
                <a:spcPct val="0"/>
              </a:spcBef>
            </a:pPr>
            <a:endParaRPr lang="en-US" dirty="0" smtClean="0"/>
          </a:p>
          <a:p>
            <a:pPr eaLnBrk="1" hangingPunct="1">
              <a:spcBef>
                <a:spcPct val="0"/>
              </a:spcBef>
            </a:pPr>
            <a:r>
              <a:rPr lang="en-US" dirty="0" smtClean="0"/>
              <a:t>Logging is based on a publish-subscribe mechanism. Publish statements are generated in the code for all methods.</a:t>
            </a:r>
          </a:p>
          <a:p>
            <a:pPr eaLnBrk="1" hangingPunct="1">
              <a:spcBef>
                <a:spcPct val="0"/>
              </a:spcBef>
            </a:pPr>
            <a:endParaRPr lang="en-US" dirty="0" smtClean="0"/>
          </a:p>
          <a:p>
            <a:pPr eaLnBrk="1" hangingPunct="1">
              <a:spcBef>
                <a:spcPct val="0"/>
              </a:spcBef>
            </a:pPr>
            <a:r>
              <a:rPr lang="en-US" dirty="0" smtClean="0"/>
              <a:t>The </a:t>
            </a:r>
            <a:r>
              <a:rPr lang="en-US" dirty="0" err="1" smtClean="0"/>
              <a:t>ComponentPool</a:t>
            </a:r>
            <a:r>
              <a:rPr lang="en-US" dirty="0" smtClean="0"/>
              <a:t> component subscribes to certain log events based on the specified logging level.</a:t>
            </a:r>
          </a:p>
          <a:p>
            <a:pPr eaLnBrk="1" hangingPunct="1">
              <a:spcBef>
                <a:spcPct val="0"/>
              </a:spcBef>
            </a:pPr>
            <a:endParaRPr lang="en-US" dirty="0" smtClean="0"/>
          </a:p>
          <a:p>
            <a:pPr eaLnBrk="1" hangingPunct="1">
              <a:spcBef>
                <a:spcPct val="0"/>
              </a:spcBef>
            </a:pPr>
            <a:r>
              <a:rPr lang="en-US" dirty="0" smtClean="0"/>
              <a:t>The </a:t>
            </a:r>
            <a:r>
              <a:rPr lang="en-US" dirty="0" err="1" smtClean="0"/>
              <a:t>TLogger</a:t>
            </a:r>
            <a:r>
              <a:rPr lang="en-US" dirty="0" smtClean="0"/>
              <a:t> component is responsible for writing out the logs.</a:t>
            </a:r>
          </a:p>
          <a:p>
            <a:pPr eaLnBrk="1" hangingPunct="1">
              <a:spcBef>
                <a:spcPct val="0"/>
              </a:spcBef>
            </a:pPr>
            <a:endParaRPr lang="en-US" dirty="0" smtClean="0"/>
          </a:p>
          <a:p>
            <a:pPr eaLnBrk="1" hangingPunct="1">
              <a:spcBef>
                <a:spcPct val="0"/>
              </a:spcBef>
            </a:pPr>
            <a:r>
              <a:rPr lang="en-US" dirty="0" smtClean="0"/>
              <a:t>Logging is written to different files, according to the type of logging, but always at the same location.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The Report is generated to your default browser. It shows information on </a:t>
            </a:r>
            <a:r>
              <a:rPr lang="en-US" dirty="0" err="1" smtClean="0"/>
              <a:t>AppShell</a:t>
            </a:r>
            <a:r>
              <a:rPr lang="en-US" dirty="0" smtClean="0"/>
              <a:t>, plug-ins, client OS, log levels, workspaces, open forms, registries, assemblies, and configuration.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Where [INSTALL] is the chosen install directory.</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C:\program files(x86)\QAD\QAD Enterprise Applications &lt;</a:t>
            </a:r>
            <a:r>
              <a:rPr lang="en-US" i="0" dirty="0" smtClean="0"/>
              <a:t>version</a:t>
            </a:r>
            <a:r>
              <a:rPr lang="en-US" dirty="0" smtClean="0"/>
              <a:t>&gt;</a:t>
            </a:r>
            <a:r>
              <a:rPr lang="en-US" baseline="0" dirty="0" smtClean="0"/>
              <a:t> </a:t>
            </a:r>
            <a:r>
              <a:rPr lang="en-US" dirty="0" smtClean="0"/>
              <a:t>EE\container\</a:t>
            </a:r>
            <a:r>
              <a:rPr lang="en-US" dirty="0" err="1" smtClean="0"/>
              <a:t>homeserver.config</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r>
              <a:rPr lang="en-US" dirty="0" smtClean="0"/>
              <a:t>Where $MFG is the QAD</a:t>
            </a:r>
            <a:r>
              <a:rPr lang="en-US" baseline="0" dirty="0" smtClean="0"/>
              <a:t> </a:t>
            </a:r>
            <a:r>
              <a:rPr lang="en-US" dirty="0" smtClean="0"/>
              <a:t>ERP install directory.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r>
              <a:rPr lang="en-US" dirty="0" smtClean="0"/>
              <a:t>Note &lt;</a:t>
            </a:r>
            <a:r>
              <a:rPr lang="en-US" dirty="0" err="1" smtClean="0"/>
              <a:t>statedirectory</a:t>
            </a:r>
            <a:r>
              <a:rPr lang="en-US" dirty="0" smtClean="0"/>
              <a:t>&gt; is blanked/</a:t>
            </a:r>
            <a:r>
              <a:rPr lang="en-US" dirty="0" err="1" smtClean="0"/>
              <a:t>nulled</a:t>
            </a:r>
            <a:r>
              <a:rPr lang="en-US" dirty="0" smtClean="0"/>
              <a:t>-out. Then state management occurs in the database via the </a:t>
            </a:r>
            <a:r>
              <a:rPr lang="en-US" dirty="0" err="1" smtClean="0"/>
              <a:t>fcInstance</a:t>
            </a:r>
            <a:r>
              <a:rPr lang="en-US" dirty="0" smtClean="0"/>
              <a:t> table instead of on disk. This arrangement could be an important performance consideration.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endParaRPr lang="en-US" dirty="0" smtClean="0">
              <a:solidFill>
                <a:srgbClr val="737373"/>
              </a:solidFill>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Example definition</a:t>
            </a:r>
          </a:p>
          <a:p>
            <a:pPr eaLnBrk="1" hangingPunct="1">
              <a:spcBef>
                <a:spcPct val="0"/>
              </a:spcBef>
            </a:pPr>
            <a:endParaRPr lang="en-US" dirty="0" smtClean="0"/>
          </a:p>
          <a:p>
            <a:pPr eaLnBrk="1" hangingPunct="1">
              <a:spcBef>
                <a:spcPct val="0"/>
              </a:spcBef>
            </a:pPr>
            <a:r>
              <a:rPr lang="en-US" dirty="0" smtClean="0"/>
              <a:t>[</a:t>
            </a:r>
            <a:r>
              <a:rPr lang="en-US" dirty="0" err="1" smtClean="0"/>
              <a:t>UBroker.AS.qadfinpilot</a:t>
            </a:r>
            <a:r>
              <a:rPr lang="en-US" dirty="0" smtClean="0"/>
              <a:t>]</a:t>
            </a:r>
          </a:p>
          <a:p>
            <a:pPr eaLnBrk="1" hangingPunct="1">
              <a:spcBef>
                <a:spcPct val="0"/>
              </a:spcBef>
            </a:pPr>
            <a:r>
              <a:rPr lang="en-US" dirty="0" smtClean="0"/>
              <a:t>    </a:t>
            </a:r>
            <a:r>
              <a:rPr lang="en-US" dirty="0" err="1" smtClean="0"/>
              <a:t>appserviceNameList</a:t>
            </a:r>
            <a:r>
              <a:rPr lang="en-US" dirty="0" smtClean="0"/>
              <a:t>=</a:t>
            </a:r>
            <a:r>
              <a:rPr lang="en-US" dirty="0" err="1" smtClean="0"/>
              <a:t>qadfinpilot</a:t>
            </a:r>
            <a:endParaRPr lang="en-US" dirty="0" smtClean="0"/>
          </a:p>
          <a:p>
            <a:pPr eaLnBrk="1" hangingPunct="1">
              <a:spcBef>
                <a:spcPct val="0"/>
              </a:spcBef>
            </a:pPr>
            <a:r>
              <a:rPr lang="en-US" dirty="0" smtClean="0"/>
              <a:t>    </a:t>
            </a:r>
            <a:r>
              <a:rPr lang="en-US" dirty="0" err="1" smtClean="0"/>
              <a:t>brokerLogFile</a:t>
            </a:r>
            <a:r>
              <a:rPr lang="en-US" dirty="0" smtClean="0"/>
              <a:t>=/dr02/ee2010.1/</a:t>
            </a:r>
            <a:r>
              <a:rPr lang="en-US" dirty="0" err="1" smtClean="0"/>
              <a:t>qdt</a:t>
            </a:r>
            <a:r>
              <a:rPr lang="en-US" dirty="0" smtClean="0"/>
              <a:t>/logs/</a:t>
            </a:r>
            <a:r>
              <a:rPr lang="en-US" dirty="0" err="1" smtClean="0"/>
              <a:t>qadfinpilot.broker.log</a:t>
            </a:r>
            <a:endParaRPr lang="en-US" dirty="0" smtClean="0"/>
          </a:p>
          <a:p>
            <a:pPr eaLnBrk="1" hangingPunct="1">
              <a:spcBef>
                <a:spcPct val="0"/>
              </a:spcBef>
            </a:pPr>
            <a:r>
              <a:rPr lang="en-US" dirty="0" smtClean="0"/>
              <a:t>    </a:t>
            </a:r>
            <a:r>
              <a:rPr lang="en-US" dirty="0" err="1" smtClean="0"/>
              <a:t>controllingNameServer</a:t>
            </a:r>
            <a:r>
              <a:rPr lang="en-US" dirty="0" smtClean="0"/>
              <a:t>=NS1</a:t>
            </a:r>
          </a:p>
          <a:p>
            <a:pPr eaLnBrk="1" hangingPunct="1">
              <a:spcBef>
                <a:spcPct val="0"/>
              </a:spcBef>
            </a:pPr>
            <a:r>
              <a:rPr lang="en-US" dirty="0" smtClean="0"/>
              <a:t>    description=Financials </a:t>
            </a:r>
            <a:r>
              <a:rPr lang="en-US" dirty="0" err="1" smtClean="0"/>
              <a:t>AppServer</a:t>
            </a:r>
            <a:endParaRPr lang="en-US" dirty="0" smtClean="0"/>
          </a:p>
          <a:p>
            <a:pPr eaLnBrk="1" hangingPunct="1">
              <a:spcBef>
                <a:spcPct val="0"/>
              </a:spcBef>
            </a:pPr>
            <a:r>
              <a:rPr lang="en-US" dirty="0" smtClean="0"/>
              <a:t>    environment=</a:t>
            </a:r>
          </a:p>
          <a:p>
            <a:pPr eaLnBrk="1" hangingPunct="1">
              <a:spcBef>
                <a:spcPct val="0"/>
              </a:spcBef>
            </a:pPr>
            <a:r>
              <a:rPr lang="en-US" dirty="0" smtClean="0"/>
              <a:t>    </a:t>
            </a:r>
            <a:r>
              <a:rPr lang="en-US" dirty="0" err="1" smtClean="0"/>
              <a:t>initialSrvrInstance</a:t>
            </a:r>
            <a:r>
              <a:rPr lang="en-US" dirty="0" smtClean="0"/>
              <a:t>=2</a:t>
            </a:r>
          </a:p>
          <a:p>
            <a:pPr eaLnBrk="1" hangingPunct="1">
              <a:spcBef>
                <a:spcPct val="0"/>
              </a:spcBef>
            </a:pPr>
            <a:r>
              <a:rPr lang="en-US" dirty="0" smtClean="0"/>
              <a:t>    </a:t>
            </a:r>
            <a:r>
              <a:rPr lang="en-US" dirty="0" err="1" smtClean="0"/>
              <a:t>maxSrvrInstance</a:t>
            </a:r>
            <a:r>
              <a:rPr lang="en-US" dirty="0" smtClean="0"/>
              <a:t>=8</a:t>
            </a:r>
          </a:p>
          <a:p>
            <a:pPr eaLnBrk="1" hangingPunct="1">
              <a:spcBef>
                <a:spcPct val="0"/>
              </a:spcBef>
            </a:pPr>
            <a:r>
              <a:rPr lang="en-US" dirty="0" smtClean="0"/>
              <a:t>    </a:t>
            </a:r>
            <a:r>
              <a:rPr lang="en-US" dirty="0" err="1" smtClean="0"/>
              <a:t>minSrvrInstance</a:t>
            </a:r>
            <a:r>
              <a:rPr lang="en-US" dirty="0" smtClean="0"/>
              <a:t>=2</a:t>
            </a:r>
          </a:p>
          <a:p>
            <a:pPr eaLnBrk="1" hangingPunct="1">
              <a:spcBef>
                <a:spcPct val="0"/>
              </a:spcBef>
            </a:pPr>
            <a:r>
              <a:rPr lang="en-US" dirty="0" smtClean="0"/>
              <a:t>    </a:t>
            </a:r>
            <a:r>
              <a:rPr lang="en-US" dirty="0" err="1" smtClean="0"/>
              <a:t>operatingMode</a:t>
            </a:r>
            <a:r>
              <a:rPr lang="en-US" dirty="0" smtClean="0"/>
              <a:t>=Stateless</a:t>
            </a:r>
          </a:p>
          <a:p>
            <a:pPr eaLnBrk="1" hangingPunct="1">
              <a:spcBef>
                <a:spcPct val="0"/>
              </a:spcBef>
            </a:pPr>
            <a:r>
              <a:rPr lang="en-US" dirty="0" smtClean="0"/>
              <a:t>    </a:t>
            </a:r>
            <a:r>
              <a:rPr lang="en-US" dirty="0" err="1" smtClean="0"/>
              <a:t>portNumber</a:t>
            </a:r>
            <a:r>
              <a:rPr lang="en-US" dirty="0" smtClean="0"/>
              <a:t>=53810</a:t>
            </a:r>
          </a:p>
          <a:p>
            <a:pPr eaLnBrk="1" hangingPunct="1">
              <a:spcBef>
                <a:spcPct val="0"/>
              </a:spcBef>
            </a:pPr>
            <a:r>
              <a:rPr lang="en-US" dirty="0" smtClean="0"/>
              <a:t>    PROPATH=/dr02/ee2010.1/</a:t>
            </a:r>
            <a:r>
              <a:rPr lang="en-US" dirty="0" err="1" smtClean="0"/>
              <a:t>qdt</a:t>
            </a:r>
            <a:r>
              <a:rPr lang="en-US" dirty="0" smtClean="0"/>
              <a:t>/</a:t>
            </a:r>
            <a:r>
              <a:rPr lang="en-US" dirty="0" err="1" smtClean="0"/>
              <a:t>envs</a:t>
            </a:r>
            <a:r>
              <a:rPr lang="en-US" dirty="0" smtClean="0"/>
              <a:t>/pilot/</a:t>
            </a:r>
            <a:r>
              <a:rPr lang="en-US" dirty="0" err="1" smtClean="0"/>
              <a:t>configs</a:t>
            </a:r>
            <a:r>
              <a:rPr lang="en-US" dirty="0" smtClean="0"/>
              <a:t>:/dr02/ee2010.1/</a:t>
            </a:r>
            <a:r>
              <a:rPr lang="en-US" dirty="0" err="1" smtClean="0"/>
              <a:t>erp</a:t>
            </a:r>
            <a:r>
              <a:rPr lang="en-US" dirty="0" smtClean="0"/>
              <a:t>/fin/</a:t>
            </a:r>
            <a:r>
              <a:rPr lang="en-US" dirty="0" err="1" smtClean="0"/>
              <a:t>qxtend</a:t>
            </a:r>
            <a:r>
              <a:rPr lang="en-US" dirty="0" smtClean="0"/>
              <a:t>:/dr02/ee2010.1/</a:t>
            </a:r>
            <a:r>
              <a:rPr lang="en-US" dirty="0" err="1" smtClean="0"/>
              <a:t>erp</a:t>
            </a:r>
            <a:r>
              <a:rPr lang="en-US" dirty="0" smtClean="0"/>
              <a:t>/fin/patch:/dr02/ee2010.1/</a:t>
            </a:r>
            <a:r>
              <a:rPr lang="en-US" dirty="0" err="1" smtClean="0"/>
              <a:t>erp</a:t>
            </a:r>
            <a:r>
              <a:rPr lang="en-US" dirty="0" smtClean="0"/>
              <a:t>/</a:t>
            </a:r>
            <a:r>
              <a:rPr lang="en-US" dirty="0" err="1" smtClean="0"/>
              <a:t>qra</a:t>
            </a:r>
            <a:r>
              <a:rPr lang="en-US" dirty="0" smtClean="0"/>
              <a:t>:/dr02/ee2010.1/</a:t>
            </a:r>
            <a:r>
              <a:rPr lang="en-US" dirty="0" err="1" smtClean="0"/>
              <a:t>erp</a:t>
            </a:r>
            <a:r>
              <a:rPr lang="en-US" dirty="0" smtClean="0"/>
              <a:t>/</a:t>
            </a:r>
            <a:r>
              <a:rPr lang="en-US" dirty="0" err="1" smtClean="0"/>
              <a:t>qra</a:t>
            </a:r>
            <a:r>
              <a:rPr lang="en-US" dirty="0" smtClean="0"/>
              <a:t>/qra.pl:/dr02/ee2010.1/</a:t>
            </a:r>
            <a:r>
              <a:rPr lang="en-US" dirty="0" err="1" smtClean="0"/>
              <a:t>erp</a:t>
            </a:r>
            <a:r>
              <a:rPr lang="en-US" dirty="0" smtClean="0"/>
              <a:t>/fin:/dr02/ee2010.1/</a:t>
            </a:r>
            <a:r>
              <a:rPr lang="en-US" dirty="0" err="1" smtClean="0"/>
              <a:t>erp</a:t>
            </a:r>
            <a:r>
              <a:rPr lang="en-US" dirty="0" smtClean="0"/>
              <a:t>/fin/qadfin.pl:/dr02/ee2010.1/</a:t>
            </a:r>
            <a:r>
              <a:rPr lang="en-US" dirty="0" err="1" smtClean="0"/>
              <a:t>erp</a:t>
            </a:r>
            <a:r>
              <a:rPr lang="en-US" dirty="0" smtClean="0"/>
              <a:t>:/dr02/oe102b</a:t>
            </a:r>
          </a:p>
          <a:p>
            <a:pPr eaLnBrk="1" hangingPunct="1">
              <a:spcBef>
                <a:spcPct val="0"/>
              </a:spcBef>
            </a:pPr>
            <a:r>
              <a:rPr lang="en-US" dirty="0" smtClean="0"/>
              <a:t>    </a:t>
            </a:r>
            <a:r>
              <a:rPr lang="en-US" dirty="0" err="1" smtClean="0"/>
              <a:t>srvrActivateProc</a:t>
            </a:r>
            <a:r>
              <a:rPr lang="en-US" dirty="0" smtClean="0"/>
              <a:t>=program/</a:t>
            </a:r>
            <a:r>
              <a:rPr lang="en-US" dirty="0" err="1" smtClean="0"/>
              <a:t>activate.p</a:t>
            </a:r>
            <a:endParaRPr lang="en-US" dirty="0" smtClean="0"/>
          </a:p>
          <a:p>
            <a:pPr eaLnBrk="1" hangingPunct="1">
              <a:spcBef>
                <a:spcPct val="0"/>
              </a:spcBef>
            </a:pPr>
            <a:r>
              <a:rPr lang="en-US" dirty="0" smtClean="0"/>
              <a:t>    </a:t>
            </a:r>
            <a:r>
              <a:rPr lang="en-US" dirty="0" err="1" smtClean="0"/>
              <a:t>srvrConnectProc</a:t>
            </a:r>
            <a:r>
              <a:rPr lang="en-US" dirty="0" smtClean="0"/>
              <a:t>=program/</a:t>
            </a:r>
            <a:r>
              <a:rPr lang="en-US" dirty="0" err="1" smtClean="0"/>
              <a:t>connect.p</a:t>
            </a:r>
            <a:endParaRPr lang="en-US" dirty="0" smtClean="0"/>
          </a:p>
          <a:p>
            <a:pPr eaLnBrk="1" hangingPunct="1">
              <a:spcBef>
                <a:spcPct val="0"/>
              </a:spcBef>
            </a:pPr>
            <a:r>
              <a:rPr lang="en-US" dirty="0" smtClean="0"/>
              <a:t>    </a:t>
            </a:r>
            <a:r>
              <a:rPr lang="en-US" dirty="0" err="1" smtClean="0"/>
              <a:t>srvrDeactivateProc</a:t>
            </a:r>
            <a:r>
              <a:rPr lang="en-US" dirty="0" smtClean="0"/>
              <a:t>=program/</a:t>
            </a:r>
            <a:r>
              <a:rPr lang="en-US" dirty="0" err="1" smtClean="0"/>
              <a:t>deactivate.p</a:t>
            </a:r>
            <a:endParaRPr lang="en-US" dirty="0" smtClean="0"/>
          </a:p>
          <a:p>
            <a:pPr eaLnBrk="1" hangingPunct="1">
              <a:spcBef>
                <a:spcPct val="0"/>
              </a:spcBef>
            </a:pPr>
            <a:r>
              <a:rPr lang="en-US" dirty="0" smtClean="0"/>
              <a:t>    </a:t>
            </a:r>
            <a:r>
              <a:rPr lang="en-US" dirty="0" err="1" smtClean="0"/>
              <a:t>srvrLogFile</a:t>
            </a:r>
            <a:r>
              <a:rPr lang="en-US" dirty="0" smtClean="0"/>
              <a:t>=/dr02/ee2010.1/</a:t>
            </a:r>
            <a:r>
              <a:rPr lang="en-US" dirty="0" err="1" smtClean="0"/>
              <a:t>qdt</a:t>
            </a:r>
            <a:r>
              <a:rPr lang="en-US" dirty="0" smtClean="0"/>
              <a:t>/logs/</a:t>
            </a:r>
            <a:r>
              <a:rPr lang="en-US" dirty="0" err="1" smtClean="0"/>
              <a:t>qadfinpilot.server.log</a:t>
            </a:r>
            <a:endParaRPr lang="en-US" dirty="0" smtClean="0"/>
          </a:p>
          <a:p>
            <a:pPr eaLnBrk="1" hangingPunct="1">
              <a:spcBef>
                <a:spcPct val="0"/>
              </a:spcBef>
            </a:pPr>
            <a:r>
              <a:rPr lang="en-US" dirty="0" smtClean="0"/>
              <a:t>    </a:t>
            </a:r>
            <a:r>
              <a:rPr lang="en-US" dirty="0" err="1" smtClean="0"/>
              <a:t>srvrMaxPort</a:t>
            </a:r>
            <a:r>
              <a:rPr lang="en-US" dirty="0" smtClean="0"/>
              <a:t>=52020</a:t>
            </a:r>
          </a:p>
          <a:p>
            <a:pPr eaLnBrk="1" hangingPunct="1">
              <a:spcBef>
                <a:spcPct val="0"/>
              </a:spcBef>
            </a:pPr>
            <a:r>
              <a:rPr lang="en-US" dirty="0" smtClean="0"/>
              <a:t>    </a:t>
            </a:r>
            <a:r>
              <a:rPr lang="en-US" dirty="0" err="1" smtClean="0"/>
              <a:t>srvrMinPort</a:t>
            </a:r>
            <a:r>
              <a:rPr lang="en-US" dirty="0" smtClean="0"/>
              <a:t>=52011</a:t>
            </a:r>
          </a:p>
          <a:p>
            <a:pPr eaLnBrk="1" hangingPunct="1">
              <a:spcBef>
                <a:spcPct val="0"/>
              </a:spcBef>
            </a:pPr>
            <a:r>
              <a:rPr lang="en-US" dirty="0" smtClean="0"/>
              <a:t>    </a:t>
            </a:r>
            <a:r>
              <a:rPr lang="en-US" dirty="0" err="1" smtClean="0"/>
              <a:t>srvrShutdownProc</a:t>
            </a:r>
            <a:r>
              <a:rPr lang="en-US" dirty="0" smtClean="0"/>
              <a:t>=program/</a:t>
            </a:r>
            <a:r>
              <a:rPr lang="en-US" dirty="0" err="1" smtClean="0"/>
              <a:t>shutdown.p</a:t>
            </a:r>
            <a:endParaRPr lang="en-US" dirty="0" smtClean="0"/>
          </a:p>
          <a:p>
            <a:pPr eaLnBrk="1" hangingPunct="1">
              <a:spcBef>
                <a:spcPct val="0"/>
              </a:spcBef>
            </a:pPr>
            <a:r>
              <a:rPr lang="en-US" dirty="0" smtClean="0"/>
              <a:t>    </a:t>
            </a:r>
            <a:r>
              <a:rPr lang="en-US" dirty="0" err="1" smtClean="0"/>
              <a:t>srvrStartupParam</a:t>
            </a:r>
            <a:r>
              <a:rPr lang="en-US" dirty="0" smtClean="0"/>
              <a:t>=-</a:t>
            </a:r>
            <a:r>
              <a:rPr lang="en-US" dirty="0" err="1" smtClean="0"/>
              <a:t>rereadnolock</a:t>
            </a:r>
            <a:r>
              <a:rPr lang="en-US" dirty="0" smtClean="0"/>
              <a:t> -s 512 -</a:t>
            </a:r>
            <a:r>
              <a:rPr lang="en-US" dirty="0" err="1" smtClean="0"/>
              <a:t>mmax</a:t>
            </a:r>
            <a:r>
              <a:rPr lang="en-US" dirty="0" smtClean="0"/>
              <a:t> 16000 -</a:t>
            </a:r>
            <a:r>
              <a:rPr lang="en-US" dirty="0" err="1" smtClean="0"/>
              <a:t>inp</a:t>
            </a:r>
            <a:r>
              <a:rPr lang="en-US" dirty="0" smtClean="0"/>
              <a:t> 32000 -</a:t>
            </a:r>
            <a:r>
              <a:rPr lang="en-US" dirty="0" err="1" smtClean="0"/>
              <a:t>tok</a:t>
            </a:r>
            <a:r>
              <a:rPr lang="en-US" dirty="0" smtClean="0"/>
              <a:t> 20000 -TB 31 -TM 32 -Bt 10000 -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basic</a:t>
            </a:r>
          </a:p>
          <a:p>
            <a:pPr eaLnBrk="1" hangingPunct="1">
              <a:spcBef>
                <a:spcPct val="0"/>
              </a:spcBef>
            </a:pPr>
            <a:r>
              <a:rPr lang="en-US" dirty="0" smtClean="0"/>
              <a:t>    </a:t>
            </a:r>
            <a:r>
              <a:rPr lang="en-US" dirty="0" err="1" smtClean="0"/>
              <a:t>srvrStartupProc</a:t>
            </a:r>
            <a:r>
              <a:rPr lang="en-US" dirty="0" smtClean="0"/>
              <a:t>=program/</a:t>
            </a:r>
            <a:r>
              <a:rPr lang="en-US" dirty="0" err="1" smtClean="0"/>
              <a:t>startup.p</a:t>
            </a:r>
            <a:endParaRPr lang="en-US" dirty="0" smtClean="0"/>
          </a:p>
          <a:p>
            <a:pPr eaLnBrk="1" hangingPunct="1">
              <a:spcBef>
                <a:spcPct val="0"/>
              </a:spcBef>
            </a:pPr>
            <a:r>
              <a:rPr lang="en-US" dirty="0" smtClean="0"/>
              <a:t>    </a:t>
            </a:r>
            <a:r>
              <a:rPr lang="en-US" dirty="0" err="1" smtClean="0"/>
              <a:t>sslEnable</a:t>
            </a:r>
            <a:r>
              <a:rPr lang="en-US" dirty="0" smtClean="0"/>
              <a:t>=0</a:t>
            </a:r>
          </a:p>
          <a:p>
            <a:pPr eaLnBrk="1" hangingPunct="1">
              <a:spcBef>
                <a:spcPct val="0"/>
              </a:spcBef>
            </a:pPr>
            <a:r>
              <a:rPr lang="en-US" dirty="0" smtClean="0"/>
              <a:t>    </a:t>
            </a:r>
            <a:r>
              <a:rPr lang="en-US" dirty="0" err="1" smtClean="0"/>
              <a:t>uuid</a:t>
            </a:r>
            <a:r>
              <a:rPr lang="en-US" dirty="0" smtClean="0"/>
              <a:t>=23c88154b11c24d8:-63250668:12b569c785a:-7ffd</a:t>
            </a:r>
          </a:p>
          <a:p>
            <a:pPr eaLnBrk="1" hangingPunct="1">
              <a:spcBef>
                <a:spcPct val="0"/>
              </a:spcBef>
            </a:pPr>
            <a:r>
              <a:rPr lang="en-US" dirty="0" smtClean="0"/>
              <a:t>    </a:t>
            </a:r>
            <a:r>
              <a:rPr lang="en-US" dirty="0" err="1" smtClean="0"/>
              <a:t>workDir</a:t>
            </a:r>
            <a:r>
              <a:rPr lang="en-US" dirty="0" smtClean="0"/>
              <a:t>=/dr02/ee2010.1/</a:t>
            </a:r>
            <a:r>
              <a:rPr lang="en-US" dirty="0" err="1" smtClean="0"/>
              <a:t>erp</a:t>
            </a:r>
            <a:r>
              <a:rPr lang="en-US" dirty="0" smtClean="0"/>
              <a:t>/fin</a:t>
            </a:r>
          </a:p>
          <a:p>
            <a:pPr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r>
              <a:rPr lang="en-US" dirty="0" smtClean="0"/>
              <a:t>In this example, 23500 would be the </a:t>
            </a:r>
            <a:r>
              <a:rPr lang="en-US" dirty="0" err="1" smtClean="0"/>
              <a:t>qadui_Aspilot</a:t>
            </a:r>
            <a:r>
              <a:rPr lang="en-US" dirty="0" smtClean="0"/>
              <a:t> </a:t>
            </a:r>
            <a:r>
              <a:rPr lang="en-US" dirty="0" err="1" smtClean="0"/>
              <a:t>Appserver</a:t>
            </a:r>
            <a:r>
              <a:rPr lang="en-US" dirty="0" smtClean="0"/>
              <a:t> port</a:t>
            </a:r>
            <a:r>
              <a:rPr lang="en-US" baseline="0" dirty="0" smtClean="0"/>
              <a:t> </a:t>
            </a:r>
            <a:r>
              <a:rPr lang="en-US" dirty="0" smtClean="0"/>
              <a:t>and 23100 would be the </a:t>
            </a:r>
            <a:r>
              <a:rPr lang="en-US" dirty="0" err="1" smtClean="0"/>
              <a:t>qadfinpilot</a:t>
            </a:r>
            <a:r>
              <a:rPr lang="en-US" dirty="0" smtClean="0"/>
              <a:t> </a:t>
            </a:r>
            <a:r>
              <a:rPr lang="en-US" dirty="0" err="1" smtClean="0"/>
              <a:t>AppServer</a:t>
            </a:r>
            <a:r>
              <a:rPr lang="en-US" dirty="0" smtClean="0"/>
              <a:t>.</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 top-level menu folder 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 from the previous example:</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endParaRPr lang="en-US" dirty="0" smtClean="0"/>
          </a:p>
          <a:p>
            <a:pPr eaLnBrk="1" hangingPunct="1">
              <a:spcBef>
                <a:spcPct val="0"/>
              </a:spcBef>
            </a:pPr>
            <a:r>
              <a:rPr lang="en-US" dirty="0" smtClean="0"/>
              <a:t>Now add the desired Menu Item in the new folder. Copy the current </a:t>
            </a:r>
            <a:r>
              <a:rPr lang="en-US" dirty="0" err="1" smtClean="0"/>
              <a:t>ProcessAdmin</a:t>
            </a:r>
            <a:r>
              <a:rPr lang="en-US" dirty="0" smtClean="0"/>
              <a:t> reference into the code as follows:</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a:t>
            </a:r>
            <a:r>
              <a:rPr lang="en-US" baseline="0" dirty="0" smtClean="0"/>
              <a:t> Label terms are specified using ${SOME_TERM}. These label terms are translated if a label term is found in MFG/PRO at login. It is important that the "key=..." values be unique.</a:t>
            </a:r>
            <a:r>
              <a:rPr lang="en-US" dirty="0" smtClean="0"/>
              <a:t/>
            </a:r>
            <a:br>
              <a:rPr lang="en-US" dirty="0" smtClean="0"/>
            </a:b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The menu item and its security options are contained in the plugin-menu.xml file.</a:t>
            </a:r>
            <a:r>
              <a:rPr lang="en-US" baseline="0" dirty="0" smtClean="0"/>
              <a:t> </a:t>
            </a:r>
            <a:r>
              <a:rPr lang="en-US" dirty="0" smtClean="0"/>
              <a:t>The file contains three relevant sections.</a:t>
            </a:r>
            <a:br>
              <a:rPr lang="en-US" dirty="0" smtClean="0"/>
            </a:br>
            <a:r>
              <a:rPr lang="en-US" dirty="0" smtClean="0"/>
              <a:t/>
            </a:r>
            <a:br>
              <a:rPr lang="en-US" dirty="0" smtClean="0"/>
            </a:b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a:t>
            </a:r>
            <a:r>
              <a:rPr lang="en-US" baseline="0" dirty="0" smtClean="0"/>
              <a:t> </a:t>
            </a:r>
            <a:r>
              <a:rPr lang="en-US" dirty="0" smtClean="0"/>
              <a:t>top-level menu folder</a:t>
            </a:r>
            <a:r>
              <a:rPr lang="en-US" baseline="0" dirty="0" smtClean="0"/>
              <a:t> </a:t>
            </a:r>
            <a:r>
              <a:rPr lang="en-US" dirty="0" smtClean="0"/>
              <a:t>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r>
              <a:rPr lang="en-US" dirty="0" smtClean="0"/>
              <a:t/>
            </a:r>
            <a:br>
              <a:rPr lang="en-US" dirty="0" smtClean="0"/>
            </a:br>
            <a:r>
              <a:rPr lang="en-US" dirty="0" smtClean="0"/>
              <a:t>Now add the desired Menu Item in the new folder.  Copy the current </a:t>
            </a:r>
            <a:r>
              <a:rPr lang="en-US" dirty="0" err="1" smtClean="0"/>
              <a:t>ProcessAdmin</a:t>
            </a:r>
            <a:r>
              <a:rPr lang="en-US" dirty="0" smtClean="0"/>
              <a:t> reference into the code</a:t>
            </a:r>
            <a:r>
              <a:rPr lang="en-US" baseline="0" dirty="0" smtClean="0"/>
              <a:t> as follows</a:t>
            </a:r>
            <a:r>
              <a:rPr lang="en-US" dirty="0" smtClean="0"/>
              <a:t>:</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  Label terms are specified using ${SOME_TERM}.  These</a:t>
            </a:r>
            <a:r>
              <a:rPr lang="en-US" baseline="0" dirty="0" smtClean="0"/>
              <a:t> label terms are </a:t>
            </a:r>
            <a:r>
              <a:rPr lang="en-US" dirty="0" smtClean="0"/>
              <a:t>translated if a label term is found in MFG/PRO at login.  It is important the "key=..." values</a:t>
            </a:r>
            <a:r>
              <a:rPr lang="en-US" baseline="0" dirty="0" smtClean="0"/>
              <a:t> be </a:t>
            </a:r>
            <a:r>
              <a:rPr lang="en-US" dirty="0" smtClean="0"/>
              <a:t>unique.</a:t>
            </a:r>
            <a:br>
              <a:rPr lang="en-US" dirty="0" smtClean="0"/>
            </a:b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r>
              <a:rPr lang="en-US" dirty="0" smtClean="0"/>
              <a:t>The QAD Reporting Framework is a reporting solution that delivers the infrastructure necessary to create and run reports against the QAD Enterprise Applications suite of products. It leverages a modern report rendering engine, complete with its own design layout program, that allows reports to contain formatted text, images, charts, and other rich content. It also provides a variety of data sources that allow access to various layers of the QAD product suite.</a:t>
            </a:r>
            <a:r>
              <a:rPr lang="en-US" baseline="0" dirty="0" smtClean="0"/>
              <a:t> This </a:t>
            </a:r>
            <a:r>
              <a:rPr lang="en-US" dirty="0" smtClean="0"/>
              <a:t>facilitates data integration with the page layouts. The report framework is deployed as part of the QAD .NET UI interface, and does not require separate installation</a:t>
            </a:r>
            <a:r>
              <a:rPr lang="en-US" baseline="0" dirty="0" smtClean="0"/>
              <a:t> or </a:t>
            </a:r>
            <a:r>
              <a:rPr lang="en-US" dirty="0" smtClean="0"/>
              <a:t>run-time licensing for customers.</a:t>
            </a:r>
            <a:r>
              <a:rPr lang="en-US" baseline="0" dirty="0" smtClean="0"/>
              <a:t> </a:t>
            </a:r>
            <a:r>
              <a:rPr lang="en-US" dirty="0" smtClean="0"/>
              <a:t>QAD developers, services consultants, partners,</a:t>
            </a:r>
            <a:r>
              <a:rPr lang="en-US" baseline="0" dirty="0" smtClean="0"/>
              <a:t> </a:t>
            </a:r>
            <a:r>
              <a:rPr lang="en-US" dirty="0" smtClean="0"/>
              <a:t>and customers can use the framework to create reports against the QAD product suite.</a:t>
            </a:r>
          </a:p>
          <a:p>
            <a:pPr eaLnBrk="1" hangingPunct="1">
              <a:spcBef>
                <a:spcPct val="0"/>
              </a:spcBef>
            </a:pPr>
            <a:endParaRPr lang="en-US" dirty="0" smtClean="0"/>
          </a:p>
          <a:p>
            <a:pPr eaLnBrk="1" hangingPunct="1">
              <a:spcBef>
                <a:spcPct val="0"/>
              </a:spcBef>
            </a:pPr>
            <a:r>
              <a:rPr lang="en-US" dirty="0" smtClean="0"/>
              <a:t>The QAD Reporting Framework is not</a:t>
            </a:r>
            <a:r>
              <a:rPr lang="en-US" baseline="0" dirty="0" smtClean="0"/>
              <a:t> </a:t>
            </a:r>
            <a:r>
              <a:rPr lang="en-US" dirty="0" smtClean="0"/>
              <a:t>the same as the</a:t>
            </a:r>
            <a:r>
              <a:rPr lang="en-US" baseline="0" dirty="0" smtClean="0"/>
              <a:t> </a:t>
            </a:r>
            <a:r>
              <a:rPr lang="en-US" dirty="0" smtClean="0"/>
              <a:t>.NET Report Service</a:t>
            </a:r>
            <a:r>
              <a:rPr lang="en-US" baseline="0" dirty="0" smtClean="0"/>
              <a:t> </a:t>
            </a:r>
            <a:r>
              <a:rPr lang="en-US" dirty="0" smtClean="0"/>
              <a:t>(also</a:t>
            </a:r>
            <a:r>
              <a:rPr lang="en-US" baseline="0" dirty="0" smtClean="0"/>
              <a:t> known as the </a:t>
            </a:r>
            <a:r>
              <a:rPr lang="en-US" dirty="0" smtClean="0"/>
              <a:t>QAD Reporting Service)</a:t>
            </a:r>
            <a:r>
              <a:rPr lang="en-US" baseline="0" dirty="0" smtClean="0"/>
              <a:t> or </a:t>
            </a:r>
            <a:r>
              <a:rPr lang="en-US" dirty="0" smtClean="0"/>
              <a:t>the related Report Daemon</a:t>
            </a:r>
            <a:r>
              <a:rPr lang="en-US" baseline="0" dirty="0" smtClean="0"/>
              <a:t> </a:t>
            </a:r>
            <a:r>
              <a:rPr lang="en-US" dirty="0" smtClean="0"/>
              <a:t>used for the batch processing of some financial reports in the</a:t>
            </a:r>
            <a:r>
              <a:rPr lang="en-US" baseline="0" dirty="0" smtClean="0"/>
              <a:t> </a:t>
            </a:r>
            <a:r>
              <a:rPr lang="en-US" dirty="0" smtClean="0"/>
              <a:t>Enterprise Edition (EE) product. Unlike the .NET Report Service, the QAD Reporting Framework does not require the use of Crystal Reports and it has a different batch reporting mechanism that does not use the Report Daemon. These financial reports will eventually be converted to use the newer QAD Reporting Framework.</a:t>
            </a:r>
            <a:r>
              <a:rPr lang="en-US" baseline="0" dirty="0" smtClean="0"/>
              <a:t> However, </a:t>
            </a:r>
            <a:r>
              <a:rPr lang="en-US" dirty="0" smtClean="0"/>
              <a:t>the Crystal-based solution will be supported for some time.</a:t>
            </a:r>
          </a:p>
          <a:p>
            <a:pPr eaLnBrk="1" hangingPunct="1">
              <a:spcBef>
                <a:spcPct val="0"/>
              </a:spcBef>
            </a:pPr>
            <a:endParaRPr lang="en-US" dirty="0" smtClean="0"/>
          </a:p>
          <a:p>
            <a:pPr eaLnBrk="1" hangingPunct="1">
              <a:spcBef>
                <a:spcPct val="0"/>
              </a:spcBef>
            </a:pPr>
            <a:r>
              <a:rPr lang="en-US" dirty="0" smtClean="0"/>
              <a:t>The QAD Reporting Framework should</a:t>
            </a:r>
            <a:r>
              <a:rPr lang="en-US" baseline="0" dirty="0" smtClean="0"/>
              <a:t> also </a:t>
            </a:r>
            <a:r>
              <a:rPr lang="en-US" dirty="0" smtClean="0"/>
              <a:t>not be confused with the QAD Business Intelligence (BI) product, which involves multi-dimensional data modeling and OLAP-style tooling. This reporting technology is not currently supported with the QAD Reporting Framework.</a:t>
            </a:r>
            <a:r>
              <a:rPr lang="en-US" baseline="0" dirty="0" smtClean="0"/>
              <a:t> You should view </a:t>
            </a:r>
            <a:r>
              <a:rPr lang="en-US" dirty="0" smtClean="0"/>
              <a:t>the latter</a:t>
            </a:r>
            <a:r>
              <a:rPr lang="en-US" baseline="0" dirty="0" smtClean="0"/>
              <a:t> </a:t>
            </a:r>
            <a:r>
              <a:rPr lang="en-US" dirty="0" smtClean="0"/>
              <a:t>as fitting more into the Forms and Operational Reporting space rather than the OLAP space.</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In scheduled batch mode, report server processes are typically set up for launch as Windows Tasks (using the Windows Task Scheduler). This type of process runs reports in the specified batch until they have all been run, at which point the process terminates. These are typically set up for periodic runs such as nightly or monthly batches.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service mode, report server processes are typically run as Windows Services (administered using the Windows Service Manager). This type of process runs reports in the special QADSVC batch and continuously keeps checking for more reports to run even after the batch has been fully processed. This is a long-running process that is intended to run scheduled reports immediately.</a:t>
            </a:r>
          </a:p>
          <a:p>
            <a:pPr eaLnBrk="1" hangingPunct="1">
              <a:spcBef>
                <a:spcPct val="0"/>
              </a:spcBef>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You must create two roles — </a:t>
            </a:r>
            <a:r>
              <a:rPr lang="en-US" dirty="0" err="1" smtClean="0"/>
              <a:t>rptAdmin</a:t>
            </a:r>
            <a:r>
              <a:rPr lang="en-US" dirty="0" smtClean="0"/>
              <a:t> and </a:t>
            </a:r>
            <a:r>
              <a:rPr lang="en-US" dirty="0" err="1" smtClean="0"/>
              <a:t>rptDsgn</a:t>
            </a:r>
            <a:r>
              <a:rPr lang="en-US" dirty="0" smtClean="0"/>
              <a:t> — in Role Create for the report administrator and report designer/developer respectively, and then assign them to the particular user IDs you would like to perform the associated activities. These roles add another layer of security that controls access to some activities within the programs. Since the activity-level controls are hard-coded in the reporting programs, you will not be able to perform certain activities within these programs if you create roles with other names for the report administrator and report designer/developer. </a:t>
            </a:r>
          </a:p>
          <a:p>
            <a:pPr eaLnBrk="1" hangingPunct="1">
              <a:spcBef>
                <a:spcPct val="0"/>
              </a:spcBef>
            </a:pPr>
            <a:endParaRPr lang="en-US" dirty="0" smtClean="0"/>
          </a:p>
          <a:p>
            <a:pPr eaLnBrk="1" hangingPunct="1">
              <a:spcBef>
                <a:spcPct val="0"/>
              </a:spcBef>
            </a:pPr>
            <a:r>
              <a:rPr lang="en-US" b="1" i="1" dirty="0" smtClean="0"/>
              <a:t>Note</a:t>
            </a:r>
            <a:r>
              <a:rPr lang="en-US" baseline="0" dirty="0" smtClean="0"/>
              <a:t>  </a:t>
            </a:r>
            <a:r>
              <a:rPr lang="en-US" dirty="0" smtClean="0"/>
              <a:t>Make sure you use the correct capitalization for the roles.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In scheduled batch mode, report server processes are typically set up for launch as Windows Tasks (using the Windows Task Scheduler). This type of process runs reports in the specified batch until they have all been run, at which point the process terminates. These are typically set up for periodic runs such as nightly or monthly batches.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continuous service mode, report server processes are run as Windows Services (administered using the Windows Service Manager). This type of process runs reports in the special QADSVC batch and continuously keeps checking for more reports to run even after the batch has been fully processed. This is a long-running process that is intended to run scheduled reports immediately.</a:t>
            </a:r>
          </a:p>
          <a:p>
            <a:pPr eaLnBrk="1" hangingPunct="1">
              <a:spcBef>
                <a:spcPct val="0"/>
              </a:spcBef>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r>
              <a:rPr lang="en-US" dirty="0" smtClean="0"/>
              <a:t>The</a:t>
            </a:r>
            <a:r>
              <a:rPr lang="en-US" baseline="0" dirty="0" smtClean="0"/>
              <a:t> </a:t>
            </a:r>
            <a:r>
              <a:rPr lang="en-US" dirty="0" smtClean="0"/>
              <a:t>Reporting Framework server must be a Windows machine. It can run report processes in</a:t>
            </a:r>
            <a:r>
              <a:rPr lang="en-US" baseline="0" dirty="0" smtClean="0"/>
              <a:t> two </a:t>
            </a:r>
            <a:r>
              <a:rPr lang="en-US" dirty="0" smtClean="0"/>
              <a:t>modes: Continuous (service) and Batch.</a:t>
            </a:r>
          </a:p>
          <a:p>
            <a:pPr eaLnBrk="1" hangingPunct="1">
              <a:spcBef>
                <a:spcPct val="0"/>
              </a:spcBef>
            </a:pPr>
            <a:endParaRPr lang="en-US" dirty="0" smtClean="0"/>
          </a:p>
          <a:p>
            <a:pPr eaLnBrk="1" hangingPunct="1">
              <a:spcBef>
                <a:spcPct val="0"/>
              </a:spcBef>
            </a:pPr>
            <a:r>
              <a:rPr lang="en-US" dirty="0" smtClean="0"/>
              <a:t>The QAD Reporting Framework Service</a:t>
            </a:r>
            <a:r>
              <a:rPr lang="en-US" baseline="0" dirty="0" smtClean="0"/>
              <a:t> must </a:t>
            </a:r>
            <a:r>
              <a:rPr lang="en-US" dirty="0" smtClean="0"/>
              <a:t>be configured and installed as described in the Reporting Framework User Guide. The installation involves customizing an XML configuration file, running a DOS batch script to install the Windows Service, and starting the service.</a:t>
            </a:r>
          </a:p>
          <a:p>
            <a:pPr eaLnBrk="1" hangingPunct="1">
              <a:spcBef>
                <a:spcPct val="0"/>
              </a:spcBef>
            </a:pPr>
            <a:endParaRPr lang="en-US" dirty="0" smtClean="0"/>
          </a:p>
          <a:p>
            <a:pPr eaLnBrk="1" hangingPunct="1">
              <a:spcBef>
                <a:spcPct val="0"/>
              </a:spcBef>
            </a:pPr>
            <a:r>
              <a:rPr lang="en-US" b="1" i="1" dirty="0" smtClean="0"/>
              <a:t>Note:</a:t>
            </a:r>
            <a:r>
              <a:rPr lang="en-US" dirty="0" smtClean="0"/>
              <a:t>  Do</a:t>
            </a:r>
            <a:r>
              <a:rPr lang="en-US" baseline="0" dirty="0" smtClean="0"/>
              <a:t> not confuse this </a:t>
            </a:r>
            <a:r>
              <a:rPr lang="en-US" dirty="0" smtClean="0"/>
              <a:t>with the QAD Reporting Service for EE, which is separate from QAD Reporting Framework and used only for Financial reports using Crystal Reports.</a:t>
            </a:r>
          </a:p>
          <a:p>
            <a:pPr eaLnBrk="1" hangingPunct="1">
              <a:spcBef>
                <a:spcPct val="0"/>
              </a:spcBef>
            </a:pPr>
            <a:endParaRPr lang="en-US" dirty="0" smtClean="0"/>
          </a:p>
          <a:p>
            <a:pPr eaLnBrk="1" hangingPunct="1">
              <a:spcBef>
                <a:spcPct val="0"/>
              </a:spcBef>
            </a:pPr>
            <a:r>
              <a:rPr lang="en-US" dirty="0" smtClean="0"/>
              <a:t>Batch Mode</a:t>
            </a:r>
            <a:r>
              <a:rPr lang="en-US" baseline="0" dirty="0" smtClean="0"/>
              <a:t> allows the c</a:t>
            </a:r>
            <a:r>
              <a:rPr lang="en-US" dirty="0" smtClean="0"/>
              <a:t>ustomer</a:t>
            </a:r>
            <a:r>
              <a:rPr lang="en-US" baseline="0" dirty="0" smtClean="0"/>
              <a:t> to </a:t>
            </a:r>
            <a:r>
              <a:rPr lang="en-US" dirty="0" smtClean="0"/>
              <a:t>set up Windows tasks to run batches at specified</a:t>
            </a:r>
            <a:r>
              <a:rPr lang="en-US" baseline="0" dirty="0" smtClean="0"/>
              <a:t> </a:t>
            </a:r>
            <a:r>
              <a:rPr lang="en-US" dirty="0" smtClean="0"/>
              <a:t>times (for</a:t>
            </a:r>
            <a:r>
              <a:rPr lang="en-US" baseline="0" dirty="0" smtClean="0"/>
              <a:t> example, </a:t>
            </a:r>
            <a:r>
              <a:rPr lang="en-US" dirty="0" smtClean="0"/>
              <a:t>nightly, monthly, and so on). The details of this set up</a:t>
            </a:r>
            <a:r>
              <a:rPr lang="en-US" baseline="0" dirty="0" smtClean="0"/>
              <a:t> are </a:t>
            </a:r>
            <a:r>
              <a:rPr lang="en-US" dirty="0" smtClean="0"/>
              <a:t>in the Reporting Framework User Guide.</a:t>
            </a:r>
          </a:p>
          <a:p>
            <a:pPr eaLnBrk="1" hangingPunct="1">
              <a:spcBef>
                <a:spcPct val="0"/>
              </a:spcBef>
            </a:pPr>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a:noFill/>
          <a:ln/>
        </p:spPr>
        <p:txBody>
          <a:bodyPr/>
          <a:lstStyle/>
          <a:p>
            <a:pPr eaLnBrk="1" hangingPunct="1">
              <a:spcBef>
                <a:spcPct val="0"/>
              </a:spcBef>
            </a:pPr>
            <a:r>
              <a:rPr lang="en-US" strike="noStrike" baseline="0" dirty="0" smtClean="0"/>
              <a:t>When end users run reports from the QAD .NET UI, the reports are rendered on the user’s computer inside of the .NET UI process. Alternatively, users can choose to schedule reports to run on a report server (this must be a Windows machine) using the Schedule button from the report viewer. Scheduled reports are assigned to a batch ID. Each report server process runs a specified batch at the desired time interval (for example, nightly, monthly, and so on). Windows Tasks are used to launch these server tasks at the desired interval.</a:t>
            </a:r>
          </a:p>
          <a:p>
            <a:pPr eaLnBrk="1" hangingPunct="1">
              <a:spcBef>
                <a:spcPct val="0"/>
              </a:spcBef>
            </a:pPr>
            <a:endParaRPr lang="en-US" strike="noStrike" baseline="0" dirty="0" smtClean="0"/>
          </a:p>
          <a:p>
            <a:pPr eaLnBrk="1" hangingPunct="1">
              <a:spcBef>
                <a:spcPct val="0"/>
              </a:spcBef>
            </a:pPr>
            <a:r>
              <a:rPr lang="en-US" strike="noStrike" baseline="0" dirty="0" smtClean="0"/>
              <a:t>As of QAD Applications version 2012EE (and 2013SE), there is also the capability to schedule reports to a special batch ID (QADSVC) which is monitored continuously by the QAD Reporting Framework Service. This runs as a Windows Service on the report server and processes reports as soon as they are scheduled. Although the above batch mode configuration is optional for customers, the QAD Reporting Framework Service must be installed and running to support some newer QAD programs that auto-run </a:t>
            </a:r>
            <a:r>
              <a:rPr lang="en-US" strike="noStrike" baseline="0" smtClean="0"/>
              <a:t>reports.</a:t>
            </a:r>
            <a:endParaRPr lang="en-US" strike="noStrike" baseline="0"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a:noFill/>
          <a:ln/>
        </p:spPr>
        <p:txBody>
          <a:bodyPr/>
          <a:lstStyle/>
          <a:p>
            <a:pPr eaLnBrk="1" hangingPunct="1">
              <a:spcBef>
                <a:spcPct val="0"/>
              </a:spcBef>
            </a:pPr>
            <a:r>
              <a:rPr lang="en-US" b="1" i="1" dirty="0" smtClean="0"/>
              <a:t>Note</a:t>
            </a:r>
            <a:r>
              <a:rPr lang="en-US" baseline="0" dirty="0" smtClean="0"/>
              <a:t>  Do not confuse </a:t>
            </a:r>
            <a:r>
              <a:rPr lang="en-US" dirty="0" smtClean="0"/>
              <a:t>QRF scheduled report servers</a:t>
            </a:r>
            <a:r>
              <a:rPr lang="en-US" baseline="0" dirty="0" smtClean="0"/>
              <a:t> </a:t>
            </a:r>
            <a:r>
              <a:rPr lang="en-US" dirty="0" smtClean="0"/>
              <a:t>with the financial report daemons in</a:t>
            </a:r>
            <a:r>
              <a:rPr lang="en-US" baseline="0" dirty="0" smtClean="0"/>
              <a:t> </a:t>
            </a:r>
            <a:r>
              <a:rPr lang="en-US" dirty="0" smtClean="0"/>
              <a:t>Enterprise</a:t>
            </a:r>
            <a:r>
              <a:rPr lang="en-US" baseline="0" dirty="0" smtClean="0"/>
              <a:t> Edition.</a:t>
            </a: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dirty="0" smtClean="0"/>
              <a:t>Archive File Reload is a good test, as is License Registration.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r>
              <a:rPr lang="en-US" dirty="0" smtClean="0"/>
              <a:t>Most browses are empty on a new system. Menu Substitution Browse is a good test.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r>
              <a:rPr lang="en-US" dirty="0" smtClean="0"/>
              <a:t>Tests the Financials </a:t>
            </a:r>
            <a:r>
              <a:rPr lang="en-US" dirty="0" err="1" smtClean="0"/>
              <a:t>AppServer</a:t>
            </a:r>
            <a:r>
              <a:rPr lang="en-US" dirty="0" smtClean="0"/>
              <a:t>.</a:t>
            </a:r>
            <a:r>
              <a:rPr lang="en-US" baseline="0" dirty="0" smtClean="0"/>
              <a:t> </a:t>
            </a:r>
            <a:r>
              <a:rPr lang="en-US" dirty="0" smtClean="0"/>
              <a:t>Supplier Invoice Create is a good example.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eb.progress.com/en/support/index.html"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host]:[port]/%5bwebapp%5d/heartbeat/%5bcommand%5d.jsp"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solidFill>
                  <a:schemeClr val="tx1">
                    <a:lumMod val="50000"/>
                  </a:schemeClr>
                </a:solidFill>
              </a:rPr>
              <a:t>QAD 2014 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solidFill>
                  <a:schemeClr val="tx1"/>
                </a:solidFill>
              </a:rPr>
              <a:t>Part 3: Validate, Configure, and Extend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solidFill>
                  <a:schemeClr val="tx1"/>
                </a:solidFill>
              </a:rPr>
              <a:t>Updated April 2014</a:t>
            </a: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120000"/>
              </a:lnSpc>
              <a:spcBef>
                <a:spcPts val="600"/>
              </a:spcBef>
              <a:buClr>
                <a:srgbClr val="FF9900"/>
              </a:buClr>
              <a:buNone/>
            </a:pPr>
            <a:r>
              <a:rPr lang="en-US" sz="1200" dirty="0" smtClean="0">
                <a:solidFill>
                  <a:schemeClr val="tx1"/>
                </a:solidFill>
              </a:rPr>
              <a:t>Created by dbb@qad.com</a:t>
            </a:r>
          </a:p>
          <a:p>
            <a:pPr eaLnBrk="1" hangingPunct="1">
              <a:lnSpc>
                <a:spcPct val="120000"/>
              </a:lnSpc>
              <a:spcBef>
                <a:spcPts val="600"/>
              </a:spcBef>
              <a:buClr>
                <a:srgbClr val="FF9900"/>
              </a:buClr>
              <a:buNone/>
            </a:pPr>
            <a:r>
              <a:rPr lang="en-US" sz="1200" dirty="0" smtClean="0">
                <a:solidFill>
                  <a:schemeClr val="tx1"/>
                </a:solidFill>
              </a:rPr>
              <a:t>Maintained by biw@qad.com</a:t>
            </a:r>
          </a:p>
          <a:p>
            <a:pPr eaLnBrk="1" hangingPunct="1">
              <a:lnSpc>
                <a:spcPct val="120000"/>
              </a:lnSpc>
              <a:spcBef>
                <a:spcPts val="600"/>
              </a:spcBef>
              <a:buClr>
                <a:srgbClr val="FF9900"/>
              </a:buClr>
              <a:buNone/>
            </a:pPr>
            <a:r>
              <a:rPr lang="en-US" sz="1200" dirty="0" smtClean="0">
                <a:solidFill>
                  <a:schemeClr val="tx1"/>
                </a:solidFill>
              </a:rPr>
              <a:t>Copyright © 2014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72471"/>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the Process Maps and Process Editor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9cropped.png"/>
          <p:cNvPicPr>
            <a:picLocks noChangeAspect="1"/>
          </p:cNvPicPr>
          <p:nvPr/>
        </p:nvPicPr>
        <p:blipFill>
          <a:blip r:embed="rId3" cstate="print"/>
          <a:stretch>
            <a:fillRect/>
          </a:stretch>
        </p:blipFill>
        <p:spPr>
          <a:xfrm>
            <a:off x="1300190" y="1583410"/>
            <a:ext cx="6685334" cy="3767619"/>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086985"/>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Browses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99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30cropped.png"/>
          <p:cNvPicPr>
            <a:picLocks noChangeAspect="1"/>
          </p:cNvPicPr>
          <p:nvPr/>
        </p:nvPicPr>
        <p:blipFill>
          <a:blip r:embed="rId3" cstate="print"/>
          <a:stretch>
            <a:fillRect/>
          </a:stretch>
        </p:blipFill>
        <p:spPr>
          <a:xfrm>
            <a:off x="1155462" y="1529945"/>
            <a:ext cx="6735715" cy="4300001"/>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1986" name="Content Placeholder 3"/>
          <p:cNvSpPr>
            <a:spLocks noGrp="1"/>
          </p:cNvSpPr>
          <p:nvPr>
            <p:ph idx="1"/>
          </p:nvPr>
        </p:nvSpPr>
        <p:spPr bwMode="auto">
          <a:xfrm>
            <a:off x="696913" y="1116013"/>
            <a:ext cx="7634287" cy="4356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70000"/>
              </a:lnSpc>
              <a:buClr>
                <a:srgbClr val="FF9900"/>
              </a:buClr>
            </a:pPr>
            <a:r>
              <a:rPr lang="en-US" smtClean="0"/>
              <a:t>Check login, menu security, domain access, and so on for each installed user </a:t>
            </a:r>
          </a:p>
          <a:p>
            <a:pPr eaLnBrk="1" hangingPunct="1">
              <a:lnSpc>
                <a:spcPct val="70000"/>
              </a:lnSpc>
              <a:buClr>
                <a:srgbClr val="FF9900"/>
              </a:buClr>
            </a:pPr>
            <a:r>
              <a:rPr lang="en-US" smtClean="0"/>
              <a:t>Add new user and ensure new security is correct user--domains, menus, etc</a:t>
            </a:r>
          </a:p>
          <a:p>
            <a:pPr eaLnBrk="1" hangingPunct="1">
              <a:lnSpc>
                <a:spcPct val="70000"/>
              </a:lnSpc>
              <a:buClr>
                <a:srgbClr val="FF9900"/>
              </a:buClr>
            </a:pPr>
            <a:r>
              <a:rPr lang="en-US" smtClean="0"/>
              <a:t>Test User Monitor Inquiry for login/licensing information (lvmon.p)</a:t>
            </a:r>
          </a:p>
          <a:p>
            <a:pPr eaLnBrk="1" hangingPunct="1">
              <a:lnSpc>
                <a:spcPct val="70000"/>
              </a:lnSpc>
              <a:buClr>
                <a:srgbClr val="FF9900"/>
              </a:buClr>
            </a:pPr>
            <a:r>
              <a:rPr lang="en-US" smtClean="0"/>
              <a:t>Ensure browses are displayed in correct language via both character and .NET UI clients</a:t>
            </a:r>
          </a:p>
          <a:p>
            <a:pPr eaLnBrk="1" hangingPunct="1">
              <a:lnSpc>
                <a:spcPct val="70000"/>
              </a:lnSpc>
              <a:buClr>
                <a:srgbClr val="FF9900"/>
              </a:buClr>
            </a:pPr>
            <a:r>
              <a:rPr lang="en-US" smtClean="0"/>
              <a:t>Ensure menu displays in proper languages</a:t>
            </a:r>
          </a:p>
          <a:p>
            <a:pPr eaLnBrk="1" hangingPunct="1">
              <a:lnSpc>
                <a:spcPct val="70000"/>
              </a:lnSpc>
              <a:buClr>
                <a:srgbClr val="FF9900"/>
              </a:buClr>
            </a:pPr>
            <a:r>
              <a:rPr lang="en-US" smtClean="0"/>
              <a:t>Ensure field help displays in proper languages</a:t>
            </a:r>
          </a:p>
          <a:p>
            <a:pPr eaLnBrk="1" hangingPunct="1">
              <a:lnSpc>
                <a:spcPct val="70000"/>
              </a:lnSpc>
              <a:buClr>
                <a:srgbClr val="FF9900"/>
              </a:buClr>
            </a:pPr>
            <a:r>
              <a:rPr lang="en-US" smtClean="0"/>
              <a:t>Test print via character and .NET UI client for each language</a:t>
            </a: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Functionality Check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Enterprise Edition</a:t>
            </a:r>
          </a:p>
        </p:txBody>
      </p:sp>
      <p:sp>
        <p:nvSpPr>
          <p:cNvPr id="4" name="Content Placeholder 3"/>
          <p:cNvSpPr>
            <a:spLocks noGrp="1"/>
          </p:cNvSpPr>
          <p:nvPr>
            <p:ph idx="1"/>
          </p:nvPr>
        </p:nvSpPr>
        <p:spPr>
          <a:xfrm>
            <a:off x="696913" y="1116013"/>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Connection Manager?  Idle Sessions?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40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44036" name="Picture 2"/>
          <p:cNvPicPr>
            <a:picLocks noChangeAspect="1" noChangeArrowheads="1"/>
          </p:cNvPicPr>
          <p:nvPr/>
        </p:nvPicPr>
        <p:blipFill>
          <a:blip r:embed="rId3" cstate="print"/>
          <a:srcRect/>
          <a:stretch>
            <a:fillRect/>
          </a:stretch>
        </p:blipFill>
        <p:spPr bwMode="auto">
          <a:xfrm>
            <a:off x="406400" y="1719263"/>
            <a:ext cx="8488363"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Validate Scripts</a:t>
            </a:r>
          </a:p>
        </p:txBody>
      </p:sp>
      <p:sp>
        <p:nvSpPr>
          <p:cNvPr id="4" name="Content Placeholder 3"/>
          <p:cNvSpPr>
            <a:spLocks noGrp="1"/>
          </p:cNvSpPr>
          <p:nvPr>
            <p:ph idx="1"/>
          </p:nvPr>
        </p:nvSpPr>
        <p:spPr>
          <a:xfrm>
            <a:off x="692150" y="1116013"/>
            <a:ext cx="7404100" cy="1728787"/>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Scripts are located by default, in</a:t>
            </a:r>
          </a:p>
          <a:p>
            <a:pPr marL="465138" lvl="1" indent="0"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the following scripts </a:t>
            </a:r>
            <a:r>
              <a:rPr lang="en-US" sz="1600" dirty="0" smtClean="0">
                <a:solidFill>
                  <a:srgbClr val="737373"/>
                </a:solidFill>
                <a:latin typeface="+mn-lt"/>
              </a:rPr>
              <a:t>(replace “pilot” with your environment name)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60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Check the Start / Stop / Connect Scripts</a:t>
            </a:r>
          </a:p>
        </p:txBody>
      </p:sp>
      <p:pic>
        <p:nvPicPr>
          <p:cNvPr id="46084" name="Picture 3"/>
          <p:cNvPicPr>
            <a:picLocks noChangeAspect="1" noChangeArrowheads="1"/>
          </p:cNvPicPr>
          <p:nvPr/>
        </p:nvPicPr>
        <p:blipFill>
          <a:blip r:embed="rId3" cstate="print"/>
          <a:srcRect/>
          <a:stretch>
            <a:fillRect/>
          </a:stretch>
        </p:blipFill>
        <p:spPr bwMode="auto">
          <a:xfrm>
            <a:off x="1035050" y="2989263"/>
            <a:ext cx="731361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Troubleshooting and Maintenance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(Client)</a:t>
            </a:r>
          </a:p>
          <a:p>
            <a:pPr lvl="1"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[BASE]QAD\Shell\2.9\</a:t>
            </a:r>
            <a:r>
              <a:rPr lang="en-US" sz="1600" dirty="0" err="1" smtClean="0">
                <a:solidFill>
                  <a:srgbClr val="737373"/>
                </a:solidFill>
                <a:latin typeface="Courier New" pitchFamily="49" charset="0"/>
                <a:cs typeface="Courier New" pitchFamily="49" charset="0"/>
              </a:rPr>
              <a:t>QAD.Applications.log</a:t>
            </a:r>
            <a:endParaRPr lang="en-US" sz="1600" dirty="0" smtClean="0">
              <a:solidFill>
                <a:srgbClr val="737373"/>
              </a:solidFill>
              <a:latin typeface="Courier New" pitchFamily="49" charset="0"/>
              <a:cs typeface="Courier New" pitchFamily="49" charset="0"/>
            </a:endParaRP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Where [BASE] is</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Win 7 &amp; Vista: \users\[username]\</a:t>
            </a:r>
            <a:r>
              <a:rPr lang="en-US" sz="1600" dirty="0" err="1" smtClean="0">
                <a:solidFill>
                  <a:srgbClr val="737373"/>
                </a:solidFill>
                <a:latin typeface="Courier New" pitchFamily="49" charset="0"/>
                <a:cs typeface="Courier New" pitchFamily="49" charset="0"/>
              </a:rPr>
              <a:t>AppData</a:t>
            </a:r>
            <a:r>
              <a:rPr lang="en-US" sz="1600" dirty="0" smtClean="0">
                <a:solidFill>
                  <a:srgbClr val="737373"/>
                </a:solidFill>
                <a:latin typeface="Courier New" pitchFamily="49" charset="0"/>
                <a:cs typeface="Courier New" pitchFamily="49" charset="0"/>
              </a:rPr>
              <a:t>\[profile]</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XP: \Documents and Settings\[username]\Application Data</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(Server)</a:t>
            </a:r>
          </a:p>
          <a:p>
            <a:pPr marL="0" indent="465138" eaLnBrk="1" fontAlgn="auto" hangingPunct="1">
              <a:lnSpc>
                <a:spcPct val="95000"/>
              </a:lnSpc>
              <a:spcAft>
                <a:spcPts val="0"/>
              </a:spcAft>
              <a:buFont typeface="Arial" pitchFamily="34" charset="0"/>
              <a:buNone/>
              <a:defRPr/>
            </a:pPr>
            <a:r>
              <a:rPr lang="en-US" sz="1600" dirty="0" err="1" smtClean="0">
                <a:solidFill>
                  <a:srgbClr val="737373"/>
                </a:solidFill>
                <a:latin typeface="Courier New" pitchFamily="49" charset="0"/>
                <a:cs typeface="Courier New" pitchFamily="49" charset="0"/>
              </a:rPr>
              <a:t>QDT,Appserver,NameServer,AdminServer,Install</a:t>
            </a:r>
            <a:r>
              <a:rPr lang="en-US" sz="1600" dirty="0" smtClean="0">
                <a:solidFill>
                  <a:srgbClr val="737373"/>
                </a:solidFill>
                <a:latin typeface="Courier New" pitchFamily="49" charset="0"/>
                <a:cs typeface="Courier New" pitchFamily="49" charset="0"/>
              </a:rPr>
              <a:t>: $QDT/logs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TOMCAT: $TOMCAT/logs/</a:t>
            </a:r>
            <a:r>
              <a:rPr lang="en-US" sz="1600" dirty="0" err="1" smtClean="0">
                <a:solidFill>
                  <a:srgbClr val="737373"/>
                </a:solidFill>
                <a:latin typeface="Courier New" pitchFamily="49" charset="0"/>
                <a:cs typeface="Courier New" pitchFamily="49" charset="0"/>
              </a:rPr>
              <a:t>catalina.out</a:t>
            </a:r>
            <a:endParaRPr lang="en-US" sz="1600" dirty="0" smtClean="0">
              <a:solidFill>
                <a:srgbClr val="737373"/>
              </a:solidFill>
              <a:latin typeface="Courier New" pitchFamily="49" charset="0"/>
              <a:cs typeface="Courier New" pitchFamily="49" charset="0"/>
            </a:endParaRP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.NET UI authentication, error, desktop: </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  $TOMCAT/</a:t>
            </a:r>
            <a:r>
              <a:rPr lang="en-US" sz="1600" dirty="0" err="1" smtClean="0">
                <a:solidFill>
                  <a:srgbClr val="737373"/>
                </a:solidFill>
                <a:latin typeface="Courier New" pitchFamily="49" charset="0"/>
                <a:cs typeface="Courier New" pitchFamily="49" charset="0"/>
              </a:rPr>
              <a:t>webapps</a:t>
            </a:r>
            <a:r>
              <a:rPr lang="en-US" sz="1600" dirty="0" smtClean="0">
                <a:solidFill>
                  <a:srgbClr val="737373"/>
                </a:solidFill>
                <a:latin typeface="Courier New" pitchFamily="49" charset="0"/>
                <a:cs typeface="Courier New" pitchFamily="49" charset="0"/>
              </a:rPr>
              <a:t>/[instance]/WEB-INF/logs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Desktop Build: $MFG/</a:t>
            </a:r>
            <a:r>
              <a:rPr lang="en-US" sz="1600" dirty="0" err="1" smtClean="0">
                <a:solidFill>
                  <a:srgbClr val="737373"/>
                </a:solidFill>
                <a:latin typeface="Courier New" pitchFamily="49" charset="0"/>
                <a:cs typeface="Courier New" pitchFamily="49" charset="0"/>
              </a:rPr>
              <a:t>erp</a:t>
            </a:r>
            <a:r>
              <a:rPr lang="en-US" sz="1600" dirty="0" smtClean="0">
                <a:solidFill>
                  <a:srgbClr val="737373"/>
                </a:solidFill>
                <a:latin typeface="Courier New" pitchFamily="49" charset="0"/>
                <a:cs typeface="Courier New" pitchFamily="49" charset="0"/>
              </a:rPr>
              <a:t>/[instance]/mkdt.log</a:t>
            </a:r>
          </a:p>
          <a:p>
            <a:pPr eaLnBrk="1" fontAlgn="auto" hangingPunct="1">
              <a:lnSpc>
                <a:spcPct val="95000"/>
              </a:lnSpc>
              <a:spcAft>
                <a:spcPts val="0"/>
              </a:spcAft>
              <a:buFont typeface="Arial" pitchFamily="34" charset="0"/>
              <a:buNone/>
              <a:defRPr/>
            </a:pPr>
            <a:endParaRPr lang="en-US" sz="16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first thing is to know where to look for the logs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12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 and how to control the logging level</a:t>
            </a:r>
          </a:p>
        </p:txBody>
      </p:sp>
      <p:pic>
        <p:nvPicPr>
          <p:cNvPr id="51204" name="Picture 2"/>
          <p:cNvPicPr>
            <a:picLocks noChangeAspect="1" noChangeArrowheads="1"/>
          </p:cNvPicPr>
          <p:nvPr/>
        </p:nvPicPr>
        <p:blipFill>
          <a:blip r:embed="rId3" cstate="print"/>
          <a:srcRect/>
          <a:stretch>
            <a:fillRect/>
          </a:stretch>
        </p:blipFill>
        <p:spPr bwMode="auto">
          <a:xfrm>
            <a:off x="425450" y="1485900"/>
            <a:ext cx="6846888" cy="2724150"/>
          </a:xfrm>
          <a:prstGeom prst="rect">
            <a:avLst/>
          </a:prstGeom>
          <a:noFill/>
          <a:ln w="9525">
            <a:noFill/>
            <a:miter lim="800000"/>
            <a:headEnd/>
            <a:tailEnd/>
          </a:ln>
        </p:spPr>
      </p:pic>
      <p:pic>
        <p:nvPicPr>
          <p:cNvPr id="51205" name="Picture 3"/>
          <p:cNvPicPr>
            <a:picLocks noChangeAspect="1" noChangeArrowheads="1"/>
          </p:cNvPicPr>
          <p:nvPr/>
        </p:nvPicPr>
        <p:blipFill>
          <a:blip r:embed="rId4" cstate="print"/>
          <a:srcRect/>
          <a:stretch>
            <a:fillRect/>
          </a:stretch>
        </p:blipFill>
        <p:spPr bwMode="auto">
          <a:xfrm>
            <a:off x="434975" y="4365625"/>
            <a:ext cx="6880225" cy="158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3250"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Logging through the QAD UI : Help</a:t>
            </a:r>
            <a:r>
              <a:rPr lang="en-US" sz="2400" smtClean="0">
                <a:sym typeface="Wingdings" pitchFamily="2" charset="2"/>
              </a:rPr>
              <a:t>About View Log</a:t>
            </a:r>
            <a:endParaRPr lang="en-US" sz="2400" smtClean="0"/>
          </a:p>
        </p:txBody>
      </p:sp>
      <p:pic>
        <p:nvPicPr>
          <p:cNvPr id="53251" name="Picture 3"/>
          <p:cNvPicPr>
            <a:picLocks noChangeAspect="1" noChangeArrowheads="1"/>
          </p:cNvPicPr>
          <p:nvPr/>
        </p:nvPicPr>
        <p:blipFill>
          <a:blip r:embed="rId3" cstate="print"/>
          <a:srcRect/>
          <a:stretch>
            <a:fillRect/>
          </a:stretch>
        </p:blipFill>
        <p:spPr bwMode="auto">
          <a:xfrm>
            <a:off x="2460625" y="1741488"/>
            <a:ext cx="6253163" cy="4073525"/>
          </a:xfrm>
          <a:prstGeom prst="rect">
            <a:avLst/>
          </a:prstGeom>
          <a:noFill/>
          <a:ln w="9525">
            <a:noFill/>
            <a:miter lim="800000"/>
            <a:headEnd/>
            <a:tailEnd/>
          </a:ln>
        </p:spPr>
      </p:pic>
      <p:pic>
        <p:nvPicPr>
          <p:cNvPr id="53252" name="Picture 4"/>
          <p:cNvPicPr>
            <a:picLocks noChangeAspect="1" noChangeArrowheads="1"/>
          </p:cNvPicPr>
          <p:nvPr/>
        </p:nvPicPr>
        <p:blipFill>
          <a:blip r:embed="rId4" cstate="print"/>
          <a:srcRect/>
          <a:stretch>
            <a:fillRect/>
          </a:stretch>
        </p:blipFill>
        <p:spPr bwMode="auto">
          <a:xfrm>
            <a:off x="192088" y="969963"/>
            <a:ext cx="655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5298"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Enhanced Business Logic Debugging</a:t>
            </a:r>
          </a:p>
        </p:txBody>
      </p:sp>
      <p:pic>
        <p:nvPicPr>
          <p:cNvPr id="55299" name="Picture 3"/>
          <p:cNvPicPr>
            <a:picLocks noChangeAspect="1" noChangeArrowheads="1"/>
          </p:cNvPicPr>
          <p:nvPr/>
        </p:nvPicPr>
        <p:blipFill>
          <a:blip r:embed="rId3" cstate="print"/>
          <a:srcRect/>
          <a:stretch>
            <a:fillRect/>
          </a:stretch>
        </p:blipFill>
        <p:spPr bwMode="auto">
          <a:xfrm>
            <a:off x="6564313" y="4021138"/>
            <a:ext cx="2579687" cy="1778000"/>
          </a:xfrm>
          <a:prstGeom prst="rect">
            <a:avLst/>
          </a:prstGeom>
          <a:noFill/>
          <a:ln w="9525">
            <a:noFill/>
            <a:miter lim="800000"/>
            <a:headEnd/>
            <a:tailEnd/>
          </a:ln>
        </p:spPr>
      </p:pic>
      <p:pic>
        <p:nvPicPr>
          <p:cNvPr id="55300" name="Picture 2"/>
          <p:cNvPicPr>
            <a:picLocks noChangeAspect="1" noChangeArrowheads="1"/>
          </p:cNvPicPr>
          <p:nvPr/>
        </p:nvPicPr>
        <p:blipFill>
          <a:blip r:embed="rId4" cstate="print"/>
          <a:srcRect/>
          <a:stretch>
            <a:fillRect/>
          </a:stretch>
        </p:blipFill>
        <p:spPr bwMode="auto">
          <a:xfrm>
            <a:off x="434975" y="812800"/>
            <a:ext cx="5832475"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7346"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sp>
        <p:nvSpPr>
          <p:cNvPr id="57347" name="TextBox 7"/>
          <p:cNvSpPr txBox="1">
            <a:spLocks noChangeArrowheads="1"/>
          </p:cNvSpPr>
          <p:nvPr/>
        </p:nvSpPr>
        <p:spPr bwMode="auto">
          <a:xfrm>
            <a:off x="319088" y="957263"/>
            <a:ext cx="2932112"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CTRL-SHIFT-E</a:t>
            </a:r>
          </a:p>
        </p:txBody>
      </p:sp>
      <p:pic>
        <p:nvPicPr>
          <p:cNvPr id="57348" name="Picture 2"/>
          <p:cNvPicPr>
            <a:picLocks noChangeAspect="1" noChangeArrowheads="1"/>
          </p:cNvPicPr>
          <p:nvPr/>
        </p:nvPicPr>
        <p:blipFill>
          <a:blip r:embed="rId3" cstate="print"/>
          <a:srcRect/>
          <a:stretch>
            <a:fillRect/>
          </a:stretch>
        </p:blipFill>
        <p:spPr bwMode="auto">
          <a:xfrm>
            <a:off x="1028700" y="1487488"/>
            <a:ext cx="62865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9394"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pic>
        <p:nvPicPr>
          <p:cNvPr id="59395" name="Picture 2"/>
          <p:cNvPicPr>
            <a:picLocks noChangeAspect="1" noChangeArrowheads="1"/>
          </p:cNvPicPr>
          <p:nvPr/>
        </p:nvPicPr>
        <p:blipFill>
          <a:blip r:embed="rId3" cstate="print"/>
          <a:srcRect/>
          <a:stretch>
            <a:fillRect/>
          </a:stretch>
        </p:blipFill>
        <p:spPr bwMode="auto">
          <a:xfrm>
            <a:off x="295275" y="987425"/>
            <a:ext cx="2366963" cy="392113"/>
          </a:xfrm>
          <a:prstGeom prst="rect">
            <a:avLst/>
          </a:prstGeom>
          <a:noFill/>
          <a:ln w="9525">
            <a:noFill/>
            <a:miter lim="800000"/>
            <a:headEnd/>
            <a:tailEnd/>
          </a:ln>
        </p:spPr>
      </p:pic>
      <p:cxnSp>
        <p:nvCxnSpPr>
          <p:cNvPr id="10" name="Straight Arrow Connector 9"/>
          <p:cNvCxnSpPr>
            <a:endCxn id="224258" idx="3"/>
          </p:cNvCxnSpPr>
          <p:nvPr/>
        </p:nvCxnSpPr>
        <p:spPr>
          <a:xfrm rot="10800000" flipV="1">
            <a:off x="2661886" y="957943"/>
            <a:ext cx="1300514" cy="225198"/>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59397" name="Picture 3"/>
          <p:cNvPicPr>
            <a:picLocks noChangeAspect="1" noChangeArrowheads="1"/>
          </p:cNvPicPr>
          <p:nvPr/>
        </p:nvPicPr>
        <p:blipFill>
          <a:blip r:embed="rId4" cstate="print"/>
          <a:srcRect/>
          <a:stretch>
            <a:fillRect/>
          </a:stretch>
        </p:blipFill>
        <p:spPr bwMode="auto">
          <a:xfrm>
            <a:off x="217488" y="1430338"/>
            <a:ext cx="4491037" cy="4403725"/>
          </a:xfrm>
          <a:prstGeom prst="rect">
            <a:avLst/>
          </a:prstGeom>
          <a:noFill/>
          <a:ln w="9525">
            <a:noFill/>
            <a:miter lim="800000"/>
            <a:headEnd/>
            <a:tailEnd/>
          </a:ln>
        </p:spPr>
      </p:pic>
      <p:pic>
        <p:nvPicPr>
          <p:cNvPr id="59398" name="Picture 5"/>
          <p:cNvPicPr>
            <a:picLocks noChangeAspect="1" noChangeArrowheads="1"/>
          </p:cNvPicPr>
          <p:nvPr/>
        </p:nvPicPr>
        <p:blipFill>
          <a:blip r:embed="rId5" cstate="print"/>
          <a:srcRect/>
          <a:stretch>
            <a:fillRect/>
          </a:stretch>
        </p:blipFill>
        <p:spPr bwMode="auto">
          <a:xfrm>
            <a:off x="4700588" y="1800225"/>
            <a:ext cx="41783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61442"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User Generated Error Reports</a:t>
            </a:r>
          </a:p>
        </p:txBody>
      </p:sp>
      <p:sp>
        <p:nvSpPr>
          <p:cNvPr id="9" name="Content Placeholder 3"/>
          <p:cNvSpPr>
            <a:spLocks noGrp="1"/>
          </p:cNvSpPr>
          <p:nvPr>
            <p:ph idx="1"/>
          </p:nvPr>
        </p:nvSpPr>
        <p:spPr>
          <a:xfrm>
            <a:off x="488950" y="10144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pic>
        <p:nvPicPr>
          <p:cNvPr id="61444" name="Picture 2"/>
          <p:cNvPicPr>
            <a:picLocks noChangeAspect="1" noChangeArrowheads="1"/>
          </p:cNvPicPr>
          <p:nvPr/>
        </p:nvPicPr>
        <p:blipFill>
          <a:blip r:embed="rId3" cstate="print"/>
          <a:srcRect/>
          <a:stretch>
            <a:fillRect/>
          </a:stretch>
        </p:blipFill>
        <p:spPr bwMode="auto">
          <a:xfrm>
            <a:off x="190500" y="1912938"/>
            <a:ext cx="87344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4" name="Content Placeholder 3"/>
          <p:cNvSpPr>
            <a:spLocks noGrp="1"/>
          </p:cNvSpPr>
          <p:nvPr>
            <p:ph idx="1"/>
          </p:nvPr>
        </p:nvSpPr>
        <p:spPr>
          <a:xfrm>
            <a:off x="372388" y="1115559"/>
            <a:ext cx="8412480" cy="4051527"/>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Logging level, </a:t>
            </a:r>
            <a:r>
              <a:rPr lang="en-US" sz="2400" dirty="0" err="1" smtClean="0">
                <a:solidFill>
                  <a:srgbClr val="737373"/>
                </a:solidFill>
                <a:cs typeface="Courier New" pitchFamily="49" charset="0"/>
              </a:rPr>
              <a:t>plugins</a:t>
            </a:r>
            <a:r>
              <a:rPr lang="en-US" sz="2400" dirty="0" smtClean="0">
                <a:solidFill>
                  <a:srgbClr val="737373"/>
                </a:solidFill>
                <a:cs typeface="Courier New" pitchFamily="49" charset="0"/>
              </a:rPr>
              <a:t>, proxies, other settings</a:t>
            </a:r>
          </a:p>
          <a:p>
            <a:pPr marL="682625"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QAD.Client.exe.config</a:t>
            </a:r>
            <a:endParaRPr lang="en-US" sz="24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QAD server URL (</a:t>
            </a:r>
            <a:r>
              <a:rPr lang="en-US" sz="2400" dirty="0" err="1" smtClean="0">
                <a:solidFill>
                  <a:srgbClr val="737373"/>
                </a:solidFill>
                <a:cs typeface="Courier New" pitchFamily="49" charset="0"/>
              </a:rPr>
              <a:t>host:port</a:t>
            </a:r>
            <a:r>
              <a:rPr lang="en-US" sz="2400" dirty="0" smtClean="0">
                <a:solidFill>
                  <a:srgbClr val="737373"/>
                </a:solidFill>
                <a:cs typeface="Courier New" pitchFamily="49" charset="0"/>
              </a:rPr>
              <a:t>/</a:t>
            </a:r>
            <a:r>
              <a:rPr lang="en-US" sz="2400" dirty="0" err="1" smtClean="0">
                <a:solidFill>
                  <a:srgbClr val="737373"/>
                </a:solidFill>
                <a:cs typeface="Courier New" pitchFamily="49" charset="0"/>
              </a:rPr>
              <a:t>qadhome</a:t>
            </a:r>
            <a:r>
              <a:rPr lang="en-US" sz="2400" dirty="0" smtClean="0">
                <a:solidFill>
                  <a:srgbClr val="737373"/>
                </a:solidFill>
                <a:cs typeface="Courier New" pitchFamily="49" charset="0"/>
              </a:rPr>
              <a:t>)</a:t>
            </a:r>
            <a:endParaRPr lang="en-US" sz="2400" dirty="0" smtClean="0">
              <a:solidFill>
                <a:srgbClr val="737373"/>
              </a:solidFill>
              <a:latin typeface="Courier New" pitchFamily="49" charset="0"/>
              <a:cs typeface="Courier New" pitchFamily="49" charset="0"/>
            </a:endParaRPr>
          </a:p>
          <a:p>
            <a:pPr marL="0" lvl="1" indent="739775"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homeserver.config</a:t>
            </a:r>
            <a:endParaRPr lang="en-US" sz="1800" dirty="0" smtClean="0">
              <a:solidFill>
                <a:srgbClr val="737373"/>
              </a:solidFill>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300" dirty="0" smtClean="0"/>
          </a:p>
          <a:p>
            <a:pPr eaLnBrk="1" fontAlgn="auto" hangingPunct="1">
              <a:spcBef>
                <a:spcPts val="0"/>
              </a:spcBef>
              <a:spcAft>
                <a:spcPts val="0"/>
              </a:spcAft>
              <a:buFont typeface="Arial" pitchFamily="34" charset="0"/>
              <a:buNone/>
              <a:defRPr/>
            </a:pPr>
            <a:r>
              <a:rPr lang="en-US" sz="1300" dirty="0" smtClean="0">
                <a:latin typeface="Courier New" pitchFamily="49" charset="0"/>
                <a:cs typeface="Courier New" pitchFamily="49" charset="0"/>
              </a:rPr>
              <a:t>  </a:t>
            </a:r>
            <a:r>
              <a:rPr lang="en-US" sz="1300" dirty="0" smtClean="0">
                <a:ln>
                  <a:solidFill>
                    <a:schemeClr val="accent3">
                      <a:lumMod val="75000"/>
                    </a:schemeClr>
                  </a:solidFill>
                </a:ln>
                <a:latin typeface="Courier New" pitchFamily="49" charset="0"/>
                <a:cs typeface="Courier New" pitchFamily="49" charset="0"/>
              </a:rPr>
              <a:t>&lt;?xml version="1.0" encoding="utf-8"?&gt;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server that provides backend services for the application.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 value="</a:t>
            </a:r>
            <a:r>
              <a:rPr lang="en-US" sz="1300" b="1" dirty="0" smtClean="0">
                <a:ln>
                  <a:solidFill>
                    <a:schemeClr val="accent3">
                      <a:lumMod val="75000"/>
                    </a:schemeClr>
                  </a:solidFill>
                </a:ln>
                <a:latin typeface="Courier New" pitchFamily="49" charset="0"/>
                <a:cs typeface="Courier New" pitchFamily="49" charset="0"/>
              </a:rPr>
              <a:t>http://plli26:8080/qadhome</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configuration server or a file URI referencing an XML configuration document.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key="config.uri" value="${</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servlet</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env</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34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Client Side Configuration Settings</a:t>
            </a:r>
          </a:p>
        </p:txBody>
      </p:sp>
      <p:cxnSp>
        <p:nvCxnSpPr>
          <p:cNvPr id="8" name="Straight Arrow Connector 7"/>
          <p:cNvCxnSpPr/>
          <p:nvPr/>
        </p:nvCxnSpPr>
        <p:spPr>
          <a:xfrm rot="10800000" flipV="1">
            <a:off x="6037943" y="3033485"/>
            <a:ext cx="1132114" cy="957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Client Session Control</a:t>
            </a:r>
          </a:p>
          <a:p>
            <a:pPr marL="290513" indent="0"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qadhome</a:t>
            </a:r>
            <a:r>
              <a:rPr lang="en-US" sz="2200" dirty="0" smtClean="0">
                <a:solidFill>
                  <a:srgbClr val="737373"/>
                </a:solidFill>
                <a:latin typeface="Courier New" pitchFamily="49" charset="0"/>
                <a:cs typeface="Courier New" pitchFamily="49" charset="0"/>
              </a:rPr>
              <a:t>/configurations/</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[instance]/client-session.xml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QAD UI Configuration</a:t>
            </a:r>
          </a:p>
          <a:p>
            <a:pPr indent="23813"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$MFG/[instance]/</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/[instance].xml</a:t>
            </a:r>
          </a:p>
          <a:p>
            <a:pPr indent="-34925" eaLnBrk="1" hangingPunct="1">
              <a:lnSpc>
                <a:spcPct val="95000"/>
              </a:lnSpc>
              <a:buClr>
                <a:srgbClr val="FF9900"/>
              </a:buClr>
              <a:buNone/>
            </a:pPr>
            <a:r>
              <a:rPr lang="en-US" sz="2200" dirty="0" smtClean="0">
                <a:solidFill>
                  <a:srgbClr val="737373"/>
                </a:solidFill>
                <a:cs typeface="Courier New" pitchFamily="49" charset="0"/>
              </a:rPr>
              <a:t>For example</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/dr02/ee2012.1/</a:t>
            </a:r>
            <a:r>
              <a:rPr lang="en-US" sz="2200" dirty="0" err="1" smtClean="0">
                <a:solidFill>
                  <a:srgbClr val="737373"/>
                </a:solidFill>
                <a:latin typeface="Courier New" pitchFamily="49" charset="0"/>
                <a:cs typeface="Courier New" pitchFamily="49" charset="0"/>
              </a:rPr>
              <a:t>erp</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qadui.xml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Enhanced Log File </a:t>
            </a:r>
            <a:r>
              <a:rPr lang="en-US" dirty="0" err="1" smtClean="0">
                <a:solidFill>
                  <a:srgbClr val="737373"/>
                </a:solidFill>
                <a:cs typeface="Courier New" pitchFamily="49" charset="0"/>
              </a:rPr>
              <a:t>Contol</a:t>
            </a:r>
            <a:r>
              <a:rPr lang="en-US" dirty="0" smtClean="0">
                <a:solidFill>
                  <a:srgbClr val="737373"/>
                </a:solidFill>
                <a:cs typeface="Courier New" pitchFamily="49" charset="0"/>
              </a:rPr>
              <a:t> (log4j)</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logging.xml</a:t>
            </a:r>
            <a:endParaRPr lang="en-US" sz="22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endParaRPr lang="en-US" sz="2400" i="1" dirty="0" smtClean="0"/>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QAD UI </a:t>
            </a:r>
            <a:r>
              <a:rPr lang="en-US" sz="2400" dirty="0" err="1" smtClean="0">
                <a:solidFill>
                  <a:srgbClr val="737373"/>
                </a:solidFill>
                <a:cs typeface="Courier New" pitchFamily="49" charset="0"/>
              </a:rPr>
              <a:t>WebApp</a:t>
            </a:r>
            <a:r>
              <a:rPr lang="en-US" sz="2400" dirty="0" smtClean="0">
                <a:solidFill>
                  <a:srgbClr val="737373"/>
                </a:solidFill>
                <a:cs typeface="Courier New" pitchFamily="49" charset="0"/>
              </a:rPr>
              <a:t> / Additional Tomcat Configuration</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Process Maps</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process-config.xml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Connection Manager</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lvl="1" eaLnBrk="1" hangingPunct="1">
              <a:lnSpc>
                <a:spcPct val="95000"/>
              </a:lnSpc>
              <a:buClr>
                <a:srgbClr val="FF9900"/>
              </a:buClr>
              <a:buFont typeface="Arial" charset="0"/>
              <a:buNone/>
            </a:pPr>
            <a:endParaRPr lang="en-US" dirty="0" smtClean="0">
              <a:solidFill>
                <a:srgbClr val="737373"/>
              </a:solidFill>
            </a:endParaRPr>
          </a:p>
        </p:txBody>
      </p:sp>
      <p:sp>
        <p:nvSpPr>
          <p:cNvPr id="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6758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Principal Financials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database connections,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connections, </a:t>
            </a:r>
          </a:p>
          <a:p>
            <a:pPr eaLnBrk="1" hangingPunct="1">
              <a:lnSpc>
                <a:spcPct val="95000"/>
              </a:lnSpc>
              <a:buClr>
                <a:srgbClr val="FF9900"/>
              </a:buClr>
              <a:buFont typeface="Arial" charset="0"/>
              <a:buNone/>
            </a:pPr>
            <a:r>
              <a:rPr lang="en-US" sz="2000" dirty="0" smtClean="0">
                <a:solidFill>
                  <a:srgbClr val="737373"/>
                </a:solidFill>
                <a:cs typeface="Courier New" pitchFamily="49" charset="0"/>
              </a:rPr>
              <a:t>	</a:t>
            </a:r>
            <a:r>
              <a:rPr lang="en-US" sz="2000" dirty="0" err="1" smtClean="0">
                <a:solidFill>
                  <a:srgbClr val="737373"/>
                </a:solidFill>
                <a:cs typeface="Courier New" pitchFamily="49" charset="0"/>
              </a:rPr>
              <a:t>NameServer</a:t>
            </a:r>
            <a:r>
              <a:rPr lang="en-US" sz="2000" dirty="0" smtClean="0">
                <a:solidFill>
                  <a:srgbClr val="737373"/>
                </a:solidFill>
                <a:cs typeface="Courier New" pitchFamily="49" charset="0"/>
              </a:rPr>
              <a:t> connections, caching, state management</a:t>
            </a:r>
          </a:p>
          <a:p>
            <a:pPr eaLnBrk="1" hangingPunct="1">
              <a:lnSpc>
                <a:spcPct val="95000"/>
              </a:lnSpc>
              <a:buClr>
                <a:srgbClr val="FF9900"/>
              </a:buClr>
            </a:pPr>
            <a:r>
              <a:rPr lang="en-US" dirty="0" smtClean="0">
                <a:solidFill>
                  <a:srgbClr val="737373"/>
                </a:solidFill>
                <a:cs typeface="Courier New" pitchFamily="49" charset="0"/>
              </a:rPr>
              <a:t>Business Layer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/cbserver.xml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Financials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 when called from Core ERP.</a:t>
            </a:r>
            <a:endParaRPr lang="en-US" sz="1300" dirty="0" smtClean="0">
              <a:solidFill>
                <a:srgbClr val="737373"/>
              </a:solidFill>
              <a:cs typeface="Courier New" pitchFamily="49" charset="0"/>
            </a:endParaRPr>
          </a:p>
          <a:p>
            <a:pPr eaLnBrk="1" hangingPunct="1">
              <a:lnSpc>
                <a:spcPct val="95000"/>
              </a:lnSpc>
              <a:buClr>
                <a:srgbClr val="FF9900"/>
              </a:buClr>
              <a:buFont typeface="Arial" charset="0"/>
              <a:buNone/>
            </a:pPr>
            <a:endParaRPr lang="en-US" sz="13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Server Side Configuration Files - Financials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4" name="Content Placeholder 3"/>
          <p:cNvSpPr>
            <a:spLocks noGrp="1"/>
          </p:cNvSpPr>
          <p:nvPr>
            <p:ph idx="1"/>
          </p:nvPr>
        </p:nvSpPr>
        <p:spPr>
          <a:xfrm>
            <a:off x="692150" y="1116013"/>
            <a:ext cx="7404100" cy="4691062"/>
          </a:xfrm>
        </p:spPr>
        <p:txBody>
          <a:bodyPr>
            <a:normAutofit lnSpcReduction="10000"/>
          </a:bodyPr>
          <a:lstStyle/>
          <a:p>
            <a:pPr eaLnBrk="1" fontAlgn="auto" hangingPunct="1">
              <a:spcAft>
                <a:spcPts val="0"/>
              </a:spcAft>
              <a:buFont typeface="Arial" pitchFamily="34" charset="0"/>
              <a:buChar char="•"/>
              <a:defRPr/>
            </a:pPr>
            <a:r>
              <a:rPr lang="en-US" dirty="0" smtClean="0"/>
              <a:t>Check screen error messages from Progress</a:t>
            </a:r>
          </a:p>
          <a:p>
            <a:pPr lvl="1" indent="-26988" eaLnBrk="1" fontAlgn="auto" hangingPunct="1">
              <a:spcAft>
                <a:spcPts val="0"/>
              </a:spcAft>
              <a:buNone/>
              <a:defRPr/>
            </a:pPr>
            <a:r>
              <a:rPr lang="en-US" sz="2000" dirty="0" smtClean="0"/>
              <a:t>Search Progress KB </a:t>
            </a:r>
            <a:r>
              <a:rPr lang="en-US" sz="2000" dirty="0" smtClean="0">
                <a:hlinkClick r:id="rId3"/>
              </a:rPr>
              <a:t>http://web.progress.com/en/support/index.html</a:t>
            </a:r>
            <a:endParaRPr lang="en-US" sz="2000" dirty="0" smtClean="0"/>
          </a:p>
          <a:p>
            <a:pPr eaLnBrk="1" fontAlgn="auto" hangingPunct="1">
              <a:spcAft>
                <a:spcPts val="0"/>
              </a:spcAft>
              <a:buFont typeface="Arial" pitchFamily="34" charset="0"/>
              <a:buChar char="•"/>
              <a:defRPr/>
            </a:pPr>
            <a:r>
              <a:rPr lang="en-US" dirty="0" smtClean="0"/>
              <a:t>Check database logs for error messages</a:t>
            </a:r>
          </a:p>
          <a:p>
            <a:pPr lvl="1" indent="-26988" eaLnBrk="1" fontAlgn="auto" hangingPunct="1">
              <a:spcAft>
                <a:spcPts val="0"/>
              </a:spcAft>
              <a:buNone/>
              <a:defRPr/>
            </a:pPr>
            <a:r>
              <a:rPr lang="en-US" sz="1800" dirty="0" smtClean="0"/>
              <a:t>Databases actually running?</a:t>
            </a:r>
          </a:p>
          <a:p>
            <a:pPr eaLnBrk="1" fontAlgn="auto" hangingPunct="1">
              <a:spcAft>
                <a:spcPts val="0"/>
              </a:spcAft>
              <a:buFont typeface="Arial" pitchFamily="34" charset="0"/>
              <a:buChar char="•"/>
              <a:defRPr/>
            </a:pPr>
            <a:r>
              <a:rPr lang="en-US" dirty="0" smtClean="0"/>
              <a:t>Might be failing to connect to Financials </a:t>
            </a:r>
            <a:r>
              <a:rPr lang="en-US" dirty="0" err="1" smtClean="0"/>
              <a:t>AppServer</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lvl="2" indent="-250825" eaLnBrk="1" fontAlgn="auto" hangingPunct="1">
              <a:spcAft>
                <a:spcPts val="0"/>
              </a:spcAft>
              <a:buFont typeface="Century Gothic" pitchFamily="34" charset="0"/>
              <a:buChar char="−"/>
              <a:defRPr/>
            </a:pPr>
            <a:r>
              <a:rPr lang="en-US" dirty="0" smtClean="0"/>
              <a:t>Trim </a:t>
            </a:r>
            <a:r>
              <a:rPr lang="en-US" dirty="0" err="1" smtClean="0"/>
              <a:t>appserver</a:t>
            </a:r>
            <a:r>
              <a:rPr lang="en-US" dirty="0" smtClean="0"/>
              <a:t> for financial </a:t>
            </a:r>
            <a:r>
              <a:rPr lang="en-US" dirty="0" err="1" smtClean="0"/>
              <a:t>appserver</a:t>
            </a:r>
            <a:r>
              <a:rPr lang="en-US" dirty="0" smtClean="0"/>
              <a:t> to 0 &amp; try login again.  If there are agents connectivity is working</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Character?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1682"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various log files</a:t>
            </a:r>
          </a:p>
          <a:p>
            <a:pPr eaLnBrk="1" hangingPunct="1">
              <a:lnSpc>
                <a:spcPct val="95000"/>
              </a:lnSpc>
              <a:buClr>
                <a:srgbClr val="FF9900"/>
              </a:buClr>
            </a:pPr>
            <a:r>
              <a:rPr lang="en-US" dirty="0" smtClean="0">
                <a:solidFill>
                  <a:srgbClr val="737373"/>
                </a:solidFill>
              </a:rPr>
              <a:t>Verify the </a:t>
            </a:r>
            <a:r>
              <a:rPr lang="en-US" dirty="0" err="1" smtClean="0">
                <a:solidFill>
                  <a:srgbClr val="737373"/>
                </a:solidFill>
              </a:rPr>
              <a:t>AppServers</a:t>
            </a:r>
            <a:r>
              <a:rPr lang="en-US" dirty="0" smtClean="0">
                <a:solidFill>
                  <a:srgbClr val="737373"/>
                </a:solidFill>
              </a:rPr>
              <a:t> are running</a:t>
            </a:r>
          </a:p>
          <a:p>
            <a:pPr eaLnBrk="1" hangingPunct="1">
              <a:lnSpc>
                <a:spcPct val="95000"/>
              </a:lnSpc>
              <a:buClr>
                <a:srgbClr val="FF9900"/>
              </a:buClr>
            </a:pPr>
            <a:r>
              <a:rPr lang="en-US" dirty="0" smtClean="0">
                <a:solidFill>
                  <a:srgbClr val="737373"/>
                </a:solidFill>
              </a:rPr>
              <a:t>If it is used, verify the </a:t>
            </a:r>
            <a:r>
              <a:rPr lang="en-US" dirty="0" err="1" smtClean="0">
                <a:solidFill>
                  <a:srgbClr val="737373"/>
                </a:solidFill>
              </a:rPr>
              <a:t>NameServer</a:t>
            </a:r>
            <a:r>
              <a:rPr lang="en-US" dirty="0" smtClean="0">
                <a:solidFill>
                  <a:srgbClr val="737373"/>
                </a:solidFill>
              </a:rPr>
              <a:t> is running</a:t>
            </a:r>
          </a:p>
          <a:p>
            <a:pPr eaLnBrk="1" hangingPunct="1">
              <a:lnSpc>
                <a:spcPct val="95000"/>
              </a:lnSpc>
              <a:buClr>
                <a:srgbClr val="FF9900"/>
              </a:buClr>
            </a:pPr>
            <a:r>
              <a:rPr lang="en-US" dirty="0" smtClean="0">
                <a:solidFill>
                  <a:srgbClr val="737373"/>
                </a:solidFill>
              </a:rPr>
              <a:t>Are there proxy or firewalls rules that could be interfering?</a:t>
            </a:r>
          </a:p>
          <a:p>
            <a:pPr eaLnBrk="1" hangingPunct="1">
              <a:lnSpc>
                <a:spcPct val="95000"/>
              </a:lnSpc>
              <a:buClr>
                <a:srgbClr val="FF9900"/>
              </a:buClr>
            </a:pPr>
            <a:r>
              <a:rPr lang="en-US" dirty="0" smtClean="0">
                <a:solidFill>
                  <a:srgbClr val="737373"/>
                </a:solidFill>
              </a:rPr>
              <a:t>Check the </a:t>
            </a:r>
            <a:r>
              <a:rPr lang="en-US" dirty="0" err="1" smtClean="0">
                <a:solidFill>
                  <a:srgbClr val="737373"/>
                </a:solidFill>
              </a:rPr>
              <a:t>homeserver.config</a:t>
            </a:r>
            <a:r>
              <a:rPr lang="en-US" dirty="0" smtClean="0">
                <a:solidFill>
                  <a:srgbClr val="737373"/>
                </a:solidFill>
              </a:rPr>
              <a:t> file</a:t>
            </a:r>
          </a:p>
          <a:p>
            <a:pPr eaLnBrk="1" hangingPunct="1">
              <a:lnSpc>
                <a:spcPct val="95000"/>
              </a:lnSpc>
              <a:buClr>
                <a:srgbClr val="FF9900"/>
              </a:buClr>
            </a:pPr>
            <a:r>
              <a:rPr lang="en-US" dirty="0" smtClean="0">
                <a:solidFill>
                  <a:srgbClr val="737373"/>
                </a:solidFill>
              </a:rPr>
              <a:t>If using Tomcat compression, check that the AIA </a:t>
            </a:r>
            <a:r>
              <a:rPr lang="en-US" dirty="0" err="1" smtClean="0">
                <a:solidFill>
                  <a:srgbClr val="737373"/>
                </a:solidFill>
              </a:rPr>
              <a:t>Servlet</a:t>
            </a:r>
            <a:r>
              <a:rPr lang="en-US" dirty="0" smtClean="0">
                <a:solidFill>
                  <a:srgbClr val="737373"/>
                </a:solidFill>
              </a:rPr>
              <a:t> is running</a:t>
            </a:r>
          </a:p>
          <a:p>
            <a:pPr marL="465138" lvl="1" indent="0" eaLnBrk="1" hangingPunct="1">
              <a:lnSpc>
                <a:spcPct val="95000"/>
              </a:lnSpc>
              <a:buClr>
                <a:srgbClr val="FF9900"/>
              </a:buClr>
              <a:buNone/>
            </a:pPr>
            <a:r>
              <a:rPr lang="en-US" dirty="0" smtClean="0"/>
              <a:t>http://server:port/aia/Aia?GetServletStatus</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QAD .NET UI?</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3730" name="Content Placeholder 3"/>
          <p:cNvSpPr>
            <a:spLocks noGrp="1"/>
          </p:cNvSpPr>
          <p:nvPr>
            <p:ph idx="1"/>
          </p:nvPr>
        </p:nvSpPr>
        <p:spPr bwMode="auto">
          <a:xfrm>
            <a:off x="725488" y="1481138"/>
            <a:ext cx="7370762" cy="3584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z="2200" dirty="0" smtClean="0">
                <a:solidFill>
                  <a:srgbClr val="737373"/>
                </a:solidFill>
              </a:rPr>
              <a:t>Check the Startup Script in Configuration Parameters</a:t>
            </a: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r>
              <a:rPr lang="en-US" sz="2200" dirty="0" smtClean="0">
                <a:solidFill>
                  <a:srgbClr val="737373"/>
                </a:solidFill>
              </a:rPr>
              <a:t>Run the </a:t>
            </a:r>
            <a:r>
              <a:rPr lang="en-US" sz="2200" dirty="0" err="1" smtClean="0">
                <a:solidFill>
                  <a:srgbClr val="737373"/>
                </a:solidFill>
              </a:rPr>
              <a:t>connmgr</a:t>
            </a:r>
            <a:r>
              <a:rPr lang="en-US" sz="2200" dirty="0" smtClean="0">
                <a:solidFill>
                  <a:srgbClr val="737373"/>
                </a:solidFill>
              </a:rPr>
              <a:t>.[instance] script in the QDT scripts directory for the instance. It should bring up a headless QAD session.</a:t>
            </a:r>
          </a:p>
          <a:p>
            <a:pPr lvl="1" eaLnBrk="1" hangingPunct="1">
              <a:lnSpc>
                <a:spcPct val="85000"/>
              </a:lnSpc>
              <a:buClr>
                <a:srgbClr val="FF9900"/>
              </a:buClr>
              <a:buFont typeface="Arial" charset="0"/>
              <a:buNone/>
            </a:pPr>
            <a:r>
              <a:rPr lang="en-US" sz="2000" dirty="0" smtClean="0">
                <a:solidFill>
                  <a:srgbClr val="737373"/>
                </a:solidFill>
              </a:rPr>
              <a:t>For example,  ./</a:t>
            </a:r>
            <a:r>
              <a:rPr lang="en-US" sz="2000" dirty="0" err="1" smtClean="0">
                <a:solidFill>
                  <a:srgbClr val="737373"/>
                </a:solidFill>
              </a:rPr>
              <a:t>connmgr.pilot</a:t>
            </a:r>
            <a:endParaRPr lang="en-US" sz="20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3731" name="Subtitle 6"/>
          <p:cNvSpPr>
            <a:spLocks noGrp="1"/>
          </p:cNvSpPr>
          <p:nvPr>
            <p:ph type="subTitle" idx="13"/>
          </p:nvPr>
        </p:nvSpPr>
        <p:spPr bwMode="auto">
          <a:xfrm>
            <a:off x="173038" y="341313"/>
            <a:ext cx="7635875"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Connection Manager not getting Idle Sessions / Cannot Launch QAD UI ERP Screens?</a:t>
            </a:r>
          </a:p>
        </p:txBody>
      </p:sp>
      <p:pic>
        <p:nvPicPr>
          <p:cNvPr id="73732" name="Picture 4"/>
          <p:cNvPicPr>
            <a:picLocks noChangeAspect="1" noChangeArrowheads="1"/>
          </p:cNvPicPr>
          <p:nvPr/>
        </p:nvPicPr>
        <p:blipFill>
          <a:blip r:embed="rId3" cstate="print"/>
          <a:srcRect/>
          <a:stretch>
            <a:fillRect/>
          </a:stretch>
        </p:blipFill>
        <p:spPr bwMode="auto">
          <a:xfrm>
            <a:off x="1042988" y="2170570"/>
            <a:ext cx="7000875" cy="1238250"/>
          </a:xfrm>
          <a:prstGeom prst="rect">
            <a:avLst/>
          </a:prstGeom>
          <a:noFill/>
          <a:ln w="9525">
            <a:noFill/>
            <a:miter lim="800000"/>
            <a:headEnd/>
            <a:tailEnd/>
          </a:ln>
        </p:spPr>
      </p:pic>
      <p:pic>
        <p:nvPicPr>
          <p:cNvPr id="73733" name="Picture 5"/>
          <p:cNvPicPr>
            <a:picLocks noChangeAspect="1" noChangeArrowheads="1"/>
          </p:cNvPicPr>
          <p:nvPr/>
        </p:nvPicPr>
        <p:blipFill>
          <a:blip r:embed="rId4" cstate="print"/>
          <a:srcRect/>
          <a:stretch>
            <a:fillRect/>
          </a:stretch>
        </p:blipFill>
        <p:spPr bwMode="auto">
          <a:xfrm>
            <a:off x="1720850" y="4988154"/>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99162" y="1130300"/>
            <a:ext cx="8412480" cy="4691063"/>
          </a:xfrm>
          <a:prstGeom prst="rect">
            <a:avLst/>
          </a:prstGeom>
          <a:noFill/>
          <a:ln>
            <a:miter lim="800000"/>
            <a:headEnd/>
            <a:tailEnd/>
          </a:ln>
        </p:spPr>
        <p:txBody>
          <a:bodyPr/>
          <a:lstStyle/>
          <a:p>
            <a:pPr marL="0" indent="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Validate and troubleshoot a QAD Enterprise Edition installation</a:t>
            </a:r>
          </a:p>
          <a:p>
            <a:pPr marL="266700" indent="-266700" eaLnBrk="1" hangingPunct="1">
              <a:spcBef>
                <a:spcPts val="1200"/>
              </a:spcBef>
              <a:buClr>
                <a:srgbClr val="FF9900"/>
              </a:buClr>
            </a:pPr>
            <a:r>
              <a:rPr lang="en-US" sz="2200" dirty="0" smtClean="0">
                <a:solidFill>
                  <a:srgbClr val="666666"/>
                </a:solidFill>
              </a:rPr>
              <a:t>Configure infrastructure components such as the Connection Manager and </a:t>
            </a:r>
            <a:r>
              <a:rPr lang="en-US" sz="2200" dirty="0" err="1" smtClean="0">
                <a:solidFill>
                  <a:srgbClr val="666666"/>
                </a:solidFill>
              </a:rPr>
              <a:t>OpenEdge</a:t>
            </a:r>
            <a:r>
              <a:rPr lang="en-US" sz="2200" dirty="0" smtClean="0">
                <a:solidFill>
                  <a:srgbClr val="666666"/>
                </a:solidFill>
              </a:rPr>
              <a:t> </a:t>
            </a:r>
            <a:r>
              <a:rPr lang="en-US" sz="2200" dirty="0" err="1" smtClean="0">
                <a:solidFill>
                  <a:srgbClr val="666666"/>
                </a:solidFill>
              </a:rPr>
              <a:t>AppServers</a:t>
            </a:r>
            <a:endParaRPr lang="en-US" sz="2200" dirty="0" smtClean="0">
              <a:solidFill>
                <a:srgbClr val="666666"/>
              </a:solidFill>
            </a:endParaRPr>
          </a:p>
          <a:p>
            <a:pPr marL="266700" indent="-266700" eaLnBrk="1" hangingPunct="1">
              <a:spcBef>
                <a:spcPts val="1200"/>
              </a:spcBef>
              <a:buClr>
                <a:srgbClr val="FF9900"/>
              </a:buClr>
            </a:pPr>
            <a:r>
              <a:rPr lang="en-US" sz="2200" dirty="0" smtClean="0">
                <a:solidFill>
                  <a:srgbClr val="666666"/>
                </a:solidFill>
              </a:rPr>
              <a:t>Understand and configure the Reporting Service and daemons</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Validate, Configure, and Extend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577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Check the parameters in User Option Telnet Maintenance</a:t>
            </a:r>
          </a:p>
          <a:p>
            <a:pPr lvl="1" eaLnBrk="1" hangingPunct="1">
              <a:lnSpc>
                <a:spcPct val="95000"/>
              </a:lnSpc>
              <a:buClr>
                <a:srgbClr val="FF9900"/>
              </a:buClr>
            </a:pPr>
            <a:r>
              <a:rPr lang="en-US" smtClean="0">
                <a:solidFill>
                  <a:srgbClr val="737373"/>
                </a:solidFill>
              </a:rPr>
              <a:t>Incorrect login / password / script details?</a:t>
            </a:r>
          </a:p>
          <a:p>
            <a:pPr lvl="1" eaLnBrk="1" hangingPunct="1">
              <a:lnSpc>
                <a:spcPct val="95000"/>
              </a:lnSpc>
              <a:buClr>
                <a:srgbClr val="FF9900"/>
              </a:buClr>
            </a:pPr>
            <a:r>
              <a:rPr lang="en-US" smtClean="0">
                <a:solidFill>
                  <a:srgbClr val="737373"/>
                </a:solidFill>
              </a:rPr>
              <a:t>Incorrectly configured min / max sessions?</a:t>
            </a:r>
          </a:p>
          <a:p>
            <a:pPr eaLnBrk="1" hangingPunct="1">
              <a:lnSpc>
                <a:spcPct val="95000"/>
              </a:lnSpc>
              <a:buClr>
                <a:srgbClr val="FF9900"/>
              </a:buClr>
            </a:pPr>
            <a:r>
              <a:rPr lang="en-US" smtClean="0">
                <a:solidFill>
                  <a:srgbClr val="737373"/>
                </a:solidFill>
              </a:rPr>
              <a:t>Incorrect SSH setup if using SSH?</a:t>
            </a:r>
          </a:p>
          <a:p>
            <a:pPr eaLnBrk="1" hangingPunct="1">
              <a:lnSpc>
                <a:spcPct val="95000"/>
              </a:lnSpc>
              <a:buClr>
                <a:srgbClr val="FF9900"/>
              </a:buClr>
            </a:pPr>
            <a:r>
              <a:rPr lang="en-US" smtClean="0">
                <a:solidFill>
                  <a:srgbClr val="737373"/>
                </a:solidFill>
              </a:rPr>
              <a:t>Run the telnet.[instance] script in the QDT scripts directory for the instance. It should bring up a headless QAD session.</a:t>
            </a:r>
          </a:p>
          <a:p>
            <a:pPr lvl="1" eaLnBrk="1" hangingPunct="1">
              <a:lnSpc>
                <a:spcPct val="95000"/>
              </a:lnSpc>
              <a:buClr>
                <a:srgbClr val="FF9900"/>
              </a:buClr>
              <a:buFont typeface="Arial" charset="0"/>
              <a:buNone/>
            </a:pPr>
            <a:r>
              <a:rPr lang="en-US" smtClean="0">
                <a:solidFill>
                  <a:srgbClr val="737373"/>
                </a:solidFill>
              </a:rPr>
              <a:t>For example,          ./telnet.pilot</a:t>
            </a:r>
          </a:p>
          <a:p>
            <a:pPr eaLnBrk="1" hangingPunct="1">
              <a:lnSpc>
                <a:spcPct val="95000"/>
              </a:lnSpc>
              <a:buClr>
                <a:srgbClr val="FF9900"/>
              </a:buClr>
              <a:buFont typeface="Arial" charset="0"/>
              <a:buNone/>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
        <p:nvSpPr>
          <p:cNvPr id="757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Launch Embedded Telnet Screens?</a:t>
            </a:r>
          </a:p>
        </p:txBody>
      </p:sp>
      <p:pic>
        <p:nvPicPr>
          <p:cNvPr id="75780" name="Picture 5"/>
          <p:cNvPicPr>
            <a:picLocks noChangeAspect="1" noChangeArrowheads="1"/>
          </p:cNvPicPr>
          <p:nvPr/>
        </p:nvPicPr>
        <p:blipFill>
          <a:blip r:embed="rId3" cstate="print"/>
          <a:srcRect/>
          <a:stretch>
            <a:fillRect/>
          </a:stretch>
        </p:blipFill>
        <p:spPr bwMode="auto">
          <a:xfrm>
            <a:off x="1720850" y="5075238"/>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782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Might be failing to connect to Financials </a:t>
            </a:r>
            <a:r>
              <a:rPr lang="en-US" dirty="0" err="1" smtClean="0"/>
              <a:t>AppServer</a:t>
            </a:r>
            <a:endParaRPr lang="en-US" dirty="0" smtClean="0"/>
          </a:p>
          <a:p>
            <a:pPr eaLnBrk="1" hangingPunct="1">
              <a:buClr>
                <a:srgbClr val="FF9900"/>
              </a:buCl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eaLnBrk="1" hangingPunct="1">
              <a:buClr>
                <a:srgbClr val="FF9900"/>
              </a:buCl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eaLnBrk="1" hangingPunct="1">
              <a:buClr>
                <a:srgbClr val="FF9900"/>
              </a:buClr>
            </a:pPr>
            <a:r>
              <a:rPr lang="en-US" dirty="0" smtClean="0"/>
              <a:t>Trim </a:t>
            </a:r>
            <a:r>
              <a:rPr lang="en-US" dirty="0" err="1" smtClean="0"/>
              <a:t>appserver</a:t>
            </a:r>
            <a:r>
              <a:rPr lang="en-US" dirty="0" smtClean="0"/>
              <a:t> for financial </a:t>
            </a:r>
            <a:r>
              <a:rPr lang="en-US" dirty="0" err="1" smtClean="0"/>
              <a:t>appserver</a:t>
            </a:r>
            <a:r>
              <a:rPr lang="en-US" dirty="0" smtClean="0"/>
              <a:t> to 0 and try login again. If there are agents, connectivity is working</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Save a New User or Enter a Sales Order?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79874" name="Content Placeholder 5"/>
          <p:cNvSpPr>
            <a:spLocks noGrp="1"/>
          </p:cNvSpPr>
          <p:nvPr>
            <p:ph idx="4294967295"/>
          </p:nvPr>
        </p:nvSpPr>
        <p:spPr bwMode="auto">
          <a:xfrm>
            <a:off x="290513" y="1114425"/>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Configuration Tips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19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AppServer Agents</a:t>
            </a:r>
          </a:p>
        </p:txBody>
      </p:sp>
      <p:sp>
        <p:nvSpPr>
          <p:cNvPr id="81923"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err="1" smtClean="0">
                <a:solidFill>
                  <a:srgbClr val="737373"/>
                </a:solidFill>
              </a:rPr>
              <a:t>AppServer</a:t>
            </a:r>
            <a:r>
              <a:rPr lang="en-US" dirty="0" smtClean="0">
                <a:solidFill>
                  <a:srgbClr val="737373"/>
                </a:solidFill>
              </a:rPr>
              <a:t> Agents are defined in </a:t>
            </a:r>
          </a:p>
          <a:p>
            <a:pPr lvl="1" indent="-26988" eaLnBrk="1" hangingPunct="1">
              <a:lnSpc>
                <a:spcPct val="95000"/>
              </a:lnSpc>
              <a:buClr>
                <a:srgbClr val="FF9900"/>
              </a:buClr>
              <a:buNone/>
            </a:pPr>
            <a:r>
              <a:rPr lang="en-US" dirty="0" smtClean="0">
                <a:solidFill>
                  <a:srgbClr val="737373"/>
                </a:solidFill>
              </a:rPr>
              <a:t>$DLC/properties/</a:t>
            </a:r>
            <a:r>
              <a:rPr lang="en-US" dirty="0" err="1" smtClean="0">
                <a:solidFill>
                  <a:srgbClr val="737373"/>
                </a:solidFill>
              </a:rPr>
              <a:t>ubroker.properties</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To change the port range, logging level, or minimum / maximum / startup agents :</a:t>
            </a:r>
          </a:p>
          <a:p>
            <a:pPr lvl="1" eaLnBrk="1" hangingPunct="1">
              <a:lnSpc>
                <a:spcPct val="95000"/>
              </a:lnSpc>
              <a:buClr>
                <a:srgbClr val="FF9900"/>
              </a:buClr>
            </a:pPr>
            <a:r>
              <a:rPr lang="en-US" dirty="0" smtClean="0">
                <a:solidFill>
                  <a:srgbClr val="737373"/>
                </a:solidFill>
              </a:rPr>
              <a:t>Edit this file directly (after making a backup)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–stop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-start</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OpenEdge</a:t>
            </a:r>
            <a:r>
              <a:rPr lang="en-US" dirty="0" smtClean="0">
                <a:solidFill>
                  <a:srgbClr val="737373"/>
                </a:solidFill>
              </a:rPr>
              <a:t> Management or Explorer tools</a:t>
            </a: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39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83971"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For some customers, using the </a:t>
            </a:r>
            <a:r>
              <a:rPr lang="en-US" dirty="0" err="1" smtClean="0">
                <a:solidFill>
                  <a:srgbClr val="737373"/>
                </a:solidFill>
              </a:rPr>
              <a:t>NameServer</a:t>
            </a:r>
            <a:r>
              <a:rPr lang="en-US" dirty="0" smtClean="0">
                <a:solidFill>
                  <a:srgbClr val="737373"/>
                </a:solidFill>
              </a:rPr>
              <a:t> (UDP protocol) introduces a performance penalty</a:t>
            </a:r>
          </a:p>
          <a:p>
            <a:pPr eaLnBrk="1" hangingPunct="1">
              <a:lnSpc>
                <a:spcPct val="95000"/>
              </a:lnSpc>
              <a:buClr>
                <a:srgbClr val="FF9900"/>
              </a:buClr>
            </a:pPr>
            <a:r>
              <a:rPr lang="en-US" dirty="0" smtClean="0">
                <a:solidFill>
                  <a:srgbClr val="737373"/>
                </a:solidFill>
              </a:rPr>
              <a:t>You can bypass the </a:t>
            </a:r>
            <a:r>
              <a:rPr lang="en-US" dirty="0" err="1" smtClean="0">
                <a:solidFill>
                  <a:srgbClr val="737373"/>
                </a:solidFill>
              </a:rPr>
              <a:t>NameServer</a:t>
            </a:r>
            <a:r>
              <a:rPr lang="en-US" dirty="0" smtClean="0">
                <a:solidFill>
                  <a:srgbClr val="737373"/>
                </a:solidFill>
              </a:rPr>
              <a:t> by using Tomcat AIA Compression (covered in the installation section) or by using direct </a:t>
            </a:r>
            <a:r>
              <a:rPr lang="en-US" dirty="0" err="1" smtClean="0">
                <a:solidFill>
                  <a:srgbClr val="737373"/>
                </a:solidFill>
              </a:rPr>
              <a:t>AppServer</a:t>
            </a:r>
            <a:r>
              <a:rPr lang="en-US" dirty="0" smtClean="0">
                <a:solidFill>
                  <a:srgbClr val="737373"/>
                </a:solidFill>
              </a:rPr>
              <a:t> connections</a:t>
            </a:r>
          </a:p>
          <a:p>
            <a:pPr eaLnBrk="1" hangingPunct="1">
              <a:lnSpc>
                <a:spcPct val="95000"/>
              </a:lnSpc>
              <a:buClr>
                <a:srgbClr val="FF9900"/>
              </a:buClr>
            </a:pPr>
            <a:r>
              <a:rPr lang="en-US" dirty="0" smtClean="0">
                <a:solidFill>
                  <a:srgbClr val="737373"/>
                </a:solidFill>
              </a:rPr>
              <a:t>Use the </a:t>
            </a:r>
            <a:r>
              <a:rPr lang="en-US" dirty="0" err="1" smtClean="0">
                <a:solidFill>
                  <a:srgbClr val="737373"/>
                </a:solidFill>
              </a:rPr>
              <a:t>AppServerDC</a:t>
            </a:r>
            <a:r>
              <a:rPr lang="en-US" dirty="0" smtClean="0">
                <a:solidFill>
                  <a:srgbClr val="737373"/>
                </a:solidFill>
              </a:rPr>
              <a:t> method in the Financials server.xml and cbserver.xml</a:t>
            </a:r>
          </a:p>
          <a:p>
            <a:pPr marL="465138" lvl="1" indent="0" eaLnBrk="1" hangingPunct="1">
              <a:lnSpc>
                <a:spcPct val="95000"/>
              </a:lnSpc>
              <a:buClr>
                <a:srgbClr val="FF9900"/>
              </a:buClr>
              <a:buNone/>
            </a:pPr>
            <a:r>
              <a:rPr lang="en-US" dirty="0" smtClean="0">
                <a:solidFill>
                  <a:srgbClr val="737373"/>
                </a:solidFill>
              </a:rPr>
              <a:t>Remove the </a:t>
            </a:r>
            <a:r>
              <a:rPr lang="en-US" dirty="0" err="1" smtClean="0">
                <a:solidFill>
                  <a:srgbClr val="737373"/>
                </a:solidFill>
              </a:rPr>
              <a:t>NameServer</a:t>
            </a:r>
            <a:r>
              <a:rPr lang="en-US" dirty="0" smtClean="0">
                <a:solidFill>
                  <a:srgbClr val="737373"/>
                </a:solidFill>
              </a:rPr>
              <a:t> port number and specify the </a:t>
            </a:r>
            <a:r>
              <a:rPr lang="en-US" dirty="0" err="1" smtClean="0">
                <a:solidFill>
                  <a:srgbClr val="737373"/>
                </a:solidFill>
              </a:rPr>
              <a:t>AppServer</a:t>
            </a:r>
            <a:r>
              <a:rPr lang="en-US" dirty="0" smtClean="0">
                <a:solidFill>
                  <a:srgbClr val="737373"/>
                </a:solidFill>
              </a:rPr>
              <a:t> port number instead</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4" name="Content Placeholder 3"/>
          <p:cNvSpPr>
            <a:spLocks noGrp="1"/>
          </p:cNvSpPr>
          <p:nvPr>
            <p:ph idx="1"/>
          </p:nvPr>
        </p:nvSpPr>
        <p:spPr>
          <a:xfrm>
            <a:off x="342900" y="1014413"/>
            <a:ext cx="7404100" cy="4691062"/>
          </a:xfrm>
        </p:spPr>
        <p:txBody>
          <a:bodyPr/>
          <a:lstStyle/>
          <a:p>
            <a:pPr eaLnBrk="1" fontAlgn="auto" hangingPunct="1">
              <a:lnSpc>
                <a:spcPct val="95000"/>
              </a:lnSpc>
              <a:spcAft>
                <a:spcPts val="0"/>
              </a:spcAft>
              <a:buFont typeface="Arial" pitchFamily="34" charset="0"/>
              <a:buNone/>
              <a:defRPr/>
            </a:pPr>
            <a:r>
              <a:rPr lang="en-US" sz="1600" u="sng" dirty="0" smtClean="0">
                <a:solidFill>
                  <a:srgbClr val="737373"/>
                </a:solidFill>
                <a:latin typeface="Courier New" pitchFamily="49" charset="0"/>
                <a:cs typeface="Courier New" pitchFamily="49" charset="0"/>
              </a:rPr>
              <a:t>Example</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$QDT/</a:t>
            </a:r>
            <a:r>
              <a:rPr lang="en-US" sz="1600" b="1" dirty="0" err="1" smtClean="0">
                <a:solidFill>
                  <a:srgbClr val="737373"/>
                </a:solidFill>
                <a:latin typeface="Courier New" pitchFamily="49" charset="0"/>
                <a:cs typeface="Courier New" pitchFamily="49" charset="0"/>
              </a:rPr>
              <a:t>envs</a:t>
            </a:r>
            <a:r>
              <a:rPr lang="en-US" sz="1600" b="1" dirty="0" smtClean="0">
                <a:solidFill>
                  <a:srgbClr val="737373"/>
                </a:solidFill>
                <a:latin typeface="Courier New" pitchFamily="49" charset="0"/>
                <a:cs typeface="Courier New" pitchFamily="49" charset="0"/>
              </a:rPr>
              <a:t>/pilot/</a:t>
            </a:r>
            <a:r>
              <a:rPr lang="en-US" sz="1600" b="1" dirty="0" err="1" smtClean="0">
                <a:solidFill>
                  <a:srgbClr val="737373"/>
                </a:solidFill>
                <a:latin typeface="Courier New" pitchFamily="49" charset="0"/>
                <a:cs typeface="Courier New" pitchFamily="49" charset="0"/>
              </a:rPr>
              <a:t>configs</a:t>
            </a:r>
            <a:r>
              <a:rPr lang="en-US" sz="1600" b="1" dirty="0" smtClean="0">
                <a:solidFill>
                  <a:srgbClr val="737373"/>
                </a:solidFill>
                <a:latin typeface="Courier New" pitchFamily="49" charset="0"/>
                <a:cs typeface="Courier New" pitchFamily="49" charset="0"/>
              </a:rPr>
              <a:t>/server.xml</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/qadui_ASpilot&lt;/appServiceURL&gt;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23500</a:t>
            </a:r>
            <a:r>
              <a:rPr lang="en-US" sz="1600" b="1" dirty="0" smtClean="0">
                <a:solidFill>
                  <a:srgbClr val="737373"/>
                </a:solidFill>
                <a:latin typeface="Courier New" pitchFamily="49" charset="0"/>
                <a:cs typeface="Courier New" pitchFamily="49" charset="0"/>
              </a:rPr>
              <a:t>/qadui_ASpilot&lt;/appServiceURL&gt;</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/qadfinpilot&lt;/ENVAPPSERVERURL&gt;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23100</a:t>
            </a:r>
            <a:r>
              <a:rPr lang="en-US" sz="1600" b="1" dirty="0" smtClean="0">
                <a:solidFill>
                  <a:srgbClr val="737373"/>
                </a:solidFill>
                <a:latin typeface="Courier New" pitchFamily="49" charset="0"/>
                <a:cs typeface="Courier New" pitchFamily="49" charset="0"/>
              </a:rPr>
              <a:t>/qadfinpilot&lt;/ENVAPPSERVERURL&gt;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State Management</a:t>
            </a:r>
          </a:p>
        </p:txBody>
      </p:sp>
      <p:sp>
        <p:nvSpPr>
          <p:cNvPr id="88067"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2200" dirty="0" smtClean="0">
                <a:solidFill>
                  <a:srgbClr val="737373"/>
                </a:solidFill>
              </a:rPr>
              <a:t>Enterprise Financials manages context via a sophisticated state management mechanism</a:t>
            </a:r>
          </a:p>
          <a:p>
            <a:pPr eaLnBrk="1" hangingPunct="1">
              <a:lnSpc>
                <a:spcPct val="95000"/>
              </a:lnSpc>
              <a:buClr>
                <a:srgbClr val="FF9900"/>
              </a:buClr>
            </a:pPr>
            <a:r>
              <a:rPr lang="en-US" sz="2200" dirty="0" smtClean="0">
                <a:solidFill>
                  <a:srgbClr val="737373"/>
                </a:solidFill>
              </a:rPr>
              <a:t>By default, this is stored on disk, with the location specified in the Financials server.xml</a:t>
            </a:r>
          </a:p>
          <a:p>
            <a:pPr marL="508000" indent="0"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&gt;/dr02/</a:t>
            </a:r>
            <a:r>
              <a:rPr lang="en-US" sz="1600" dirty="0" err="1" smtClean="0">
                <a:solidFill>
                  <a:srgbClr val="737373"/>
                </a:solidFill>
                <a:latin typeface="Courier New" pitchFamily="49" charset="0"/>
                <a:cs typeface="Courier New" pitchFamily="49" charset="0"/>
              </a:rPr>
              <a:t>qdt</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envs</a:t>
            </a:r>
            <a:r>
              <a:rPr lang="en-US" sz="1600" dirty="0" smtClean="0">
                <a:solidFill>
                  <a:srgbClr val="737373"/>
                </a:solidFill>
                <a:latin typeface="Courier New" pitchFamily="49" charset="0"/>
                <a:cs typeface="Courier New" pitchFamily="49" charset="0"/>
              </a:rPr>
              <a:t>/pilot/state&lt;/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a:t>
            </a: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pPr>
            <a:r>
              <a:rPr lang="en-US" sz="2200" dirty="0" smtClean="0">
                <a:solidFill>
                  <a:srgbClr val="737373"/>
                </a:solidFill>
              </a:rPr>
              <a:t>However,  on some systems, this places too much load on the specified file system, and performance can suffer.</a:t>
            </a:r>
          </a:p>
          <a:p>
            <a:pPr eaLnBrk="1" hangingPunct="1">
              <a:lnSpc>
                <a:spcPct val="95000"/>
              </a:lnSpc>
              <a:buClr>
                <a:srgbClr val="FF9900"/>
              </a:buClr>
            </a:pPr>
            <a:r>
              <a:rPr lang="en-US" sz="2200" dirty="0" smtClean="0">
                <a:solidFill>
                  <a:srgbClr val="737373"/>
                </a:solidFill>
              </a:rPr>
              <a:t>Blanking out the  &lt;</a:t>
            </a:r>
            <a:r>
              <a:rPr lang="en-US" sz="2200" dirty="0" err="1" smtClean="0">
                <a:solidFill>
                  <a:srgbClr val="737373"/>
                </a:solidFill>
              </a:rPr>
              <a:t>statedirectory</a:t>
            </a:r>
            <a:r>
              <a:rPr lang="en-US" sz="2200" dirty="0" smtClean="0">
                <a:solidFill>
                  <a:srgbClr val="737373"/>
                </a:solidFill>
              </a:rPr>
              <a:t>&gt;&lt;/</a:t>
            </a:r>
            <a:r>
              <a:rPr lang="en-US" sz="2200" dirty="0" err="1" smtClean="0">
                <a:solidFill>
                  <a:srgbClr val="737373"/>
                </a:solidFill>
              </a:rPr>
              <a:t>statedirectory</a:t>
            </a:r>
            <a:r>
              <a:rPr lang="en-US" sz="2200" dirty="0" smtClean="0">
                <a:solidFill>
                  <a:srgbClr val="737373"/>
                </a:solidFill>
              </a:rPr>
              <a:t>&gt; entry forces state management into the database (</a:t>
            </a:r>
            <a:r>
              <a:rPr lang="en-US" sz="2200" dirty="0" err="1" smtClean="0">
                <a:solidFill>
                  <a:srgbClr val="737373"/>
                </a:solidFill>
              </a:rPr>
              <a:t>fcInstance</a:t>
            </a:r>
            <a:r>
              <a:rPr lang="en-US" sz="2200" dirty="0" smtClean="0">
                <a:solidFill>
                  <a:srgbClr val="737373"/>
                </a:solidFill>
              </a:rPr>
              <a:t> table) and state management becomes maintained by the </a:t>
            </a:r>
            <a:r>
              <a:rPr lang="en-US" sz="2200" dirty="0" err="1" smtClean="0">
                <a:solidFill>
                  <a:srgbClr val="737373"/>
                </a:solidFill>
              </a:rPr>
              <a:t>OpenEdge</a:t>
            </a:r>
            <a:r>
              <a:rPr lang="en-US" sz="2200" dirty="0" smtClean="0">
                <a:solidFill>
                  <a:srgbClr val="737373"/>
                </a:solidFill>
              </a:rPr>
              <a:t> database broker.</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88068" name="Picture 3"/>
          <p:cNvPicPr>
            <a:picLocks noChangeAspect="1" noChangeArrowheads="1"/>
          </p:cNvPicPr>
          <p:nvPr/>
        </p:nvPicPr>
        <p:blipFill>
          <a:blip r:embed="rId3" cstate="print"/>
          <a:srcRect/>
          <a:stretch>
            <a:fillRect/>
          </a:stretch>
        </p:blipFill>
        <p:spPr bwMode="auto">
          <a:xfrm>
            <a:off x="958846" y="2767243"/>
            <a:ext cx="4905375" cy="80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QAD .NET UI menu security options</a:t>
            </a:r>
          </a:p>
        </p:txBody>
      </p:sp>
      <p:sp>
        <p:nvSpPr>
          <p:cNvPr id="90115"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Example: A customer wants to make the Process Editor accessible to users who are not in the qadadmin group, but continue to restrict other  items under the Administration menu</a:t>
            </a:r>
          </a:p>
          <a:p>
            <a:pPr eaLnBrk="1" hangingPunct="1">
              <a:lnSpc>
                <a:spcPct val="95000"/>
              </a:lnSpc>
              <a:buClr>
                <a:srgbClr val="FF9900"/>
              </a:buClr>
            </a:pPr>
            <a:r>
              <a:rPr lang="en-US" smtClean="0">
                <a:solidFill>
                  <a:srgbClr val="737373"/>
                </a:solidFill>
              </a:rPr>
              <a:t>The menu item and security options are contained in </a:t>
            </a:r>
            <a:r>
              <a:rPr lang="en-US" sz="1400" smtClean="0">
                <a:solidFill>
                  <a:srgbClr val="737373"/>
                </a:solidFill>
                <a:latin typeface="Courier New" pitchFamily="49" charset="0"/>
                <a:cs typeface="Courier New" pitchFamily="49" charset="0"/>
              </a:rPr>
              <a:t>$TOMCAT/webapps/qadhome/configurations/default/menus/plugin-menu.xml</a:t>
            </a:r>
          </a:p>
          <a:p>
            <a:pPr eaLnBrk="1" hangingPunct="1">
              <a:lnSpc>
                <a:spcPct val="95000"/>
              </a:lnSpc>
              <a:buClr>
                <a:srgbClr val="FF9900"/>
              </a:buClr>
            </a:pPr>
            <a:r>
              <a:rPr lang="en-US" smtClean="0">
                <a:solidFill>
                  <a:srgbClr val="737373"/>
                </a:solidFill>
              </a:rPr>
              <a:t>Default security constraints </a:t>
            </a:r>
          </a:p>
          <a:p>
            <a:pPr eaLnBrk="1" hangingPunct="1">
              <a:lnSpc>
                <a:spcPct val="95000"/>
              </a:lnSpc>
              <a:buClr>
                <a:srgbClr val="FF9900"/>
              </a:buClr>
            </a:pPr>
            <a:endParaRPr lang="en-US" smtClean="0">
              <a:solidFill>
                <a:srgbClr val="737373"/>
              </a:solidFill>
            </a:endParaRPr>
          </a:p>
          <a:p>
            <a:pPr eaLnBrk="1" hangingPunct="1">
              <a:lnSpc>
                <a:spcPct val="95000"/>
              </a:lnSpc>
              <a:buClr>
                <a:srgbClr val="FF9900"/>
              </a:buClr>
            </a:pPr>
            <a:r>
              <a:rPr lang="en-US" smtClean="0">
                <a:solidFill>
                  <a:srgbClr val="737373"/>
                </a:solidFill>
              </a:rPr>
              <a:t>See the slide notes for instructions</a:t>
            </a:r>
          </a:p>
          <a:p>
            <a:pPr eaLnBrk="1" hangingPunct="1">
              <a:lnSpc>
                <a:spcPct val="95000"/>
              </a:lnSpc>
              <a:buClr>
                <a:srgbClr val="FF9900"/>
              </a:buClr>
              <a:buFont typeface="Arial" charset="0"/>
              <a:buNone/>
            </a:pPr>
            <a:endParaRPr lang="en-US" sz="1700" smtClean="0">
              <a:solidFill>
                <a:srgbClr val="737373"/>
              </a:solidFill>
            </a:endParaRPr>
          </a:p>
          <a:p>
            <a:pPr eaLnBrk="1" hangingPunct="1">
              <a:lnSpc>
                <a:spcPct val="95000"/>
              </a:lnSpc>
              <a:buClr>
                <a:srgbClr val="FF9900"/>
              </a:buClr>
              <a:buFont typeface="Arial" charset="0"/>
              <a:buNone/>
            </a:pPr>
            <a:endParaRPr lang="en-US" sz="1700"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pic>
        <p:nvPicPr>
          <p:cNvPr id="90116" name="Picture 2"/>
          <p:cNvPicPr>
            <a:picLocks noChangeAspect="1" noChangeArrowheads="1"/>
          </p:cNvPicPr>
          <p:nvPr/>
        </p:nvPicPr>
        <p:blipFill>
          <a:blip r:embed="rId3" cstate="print"/>
          <a:srcRect/>
          <a:stretch>
            <a:fillRect/>
          </a:stretch>
        </p:blipFill>
        <p:spPr bwMode="auto">
          <a:xfrm>
            <a:off x="5138738" y="3630613"/>
            <a:ext cx="3048000" cy="107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Browse Limits</a:t>
            </a:r>
          </a:p>
        </p:txBody>
      </p:sp>
      <p:sp>
        <p:nvSpPr>
          <p:cNvPr id="92163" name="Content Placeholder 3"/>
          <p:cNvSpPr>
            <a:spLocks noGrp="1"/>
          </p:cNvSpPr>
          <p:nvPr>
            <p:ph idx="1"/>
          </p:nvPr>
        </p:nvSpPr>
        <p:spPr bwMode="auto">
          <a:xfrm>
            <a:off x="342900" y="1014413"/>
            <a:ext cx="8412480" cy="1801812"/>
          </a:xfrm>
          <a:noFill/>
          <a:ln>
            <a:miter lim="800000"/>
            <a:headEnd/>
            <a:tailEnd/>
          </a:ln>
        </p:spPr>
        <p:txBody>
          <a:bodyPr vert="horz" wrap="square" lIns="91440" tIns="45720" rIns="91440" bIns="45720" numCol="1" anchor="t" anchorCtr="0" compatLnSpc="1">
            <a:prstTxWarp prst="textNoShape">
              <a:avLst/>
            </a:prstTxWarp>
            <a:normAutofit fontScale="92500"/>
          </a:bodyPr>
          <a:lstStyle/>
          <a:p>
            <a:pPr eaLnBrk="1" hangingPunct="1">
              <a:lnSpc>
                <a:spcPct val="95000"/>
              </a:lnSpc>
              <a:buClr>
                <a:srgbClr val="FF9900"/>
              </a:buClr>
              <a:buNone/>
            </a:pPr>
            <a:r>
              <a:rPr lang="en-US" dirty="0" smtClean="0">
                <a:solidFill>
                  <a:srgbClr val="737373"/>
                </a:solidFill>
              </a:rPr>
              <a:t>Browses can have a major impact on performance</a:t>
            </a:r>
          </a:p>
          <a:p>
            <a:pPr eaLnBrk="1" hangingPunct="1">
              <a:lnSpc>
                <a:spcPct val="95000"/>
              </a:lnSpc>
              <a:buClr>
                <a:srgbClr val="FF9900"/>
              </a:buClr>
            </a:pPr>
            <a:r>
              <a:rPr lang="en-US" dirty="0" smtClean="0">
                <a:solidFill>
                  <a:srgbClr val="737373"/>
                </a:solidFill>
              </a:rPr>
              <a:t>Especially using the browse as an Extract to Excel style tool</a:t>
            </a:r>
          </a:p>
          <a:p>
            <a:pPr eaLnBrk="1" hangingPunct="1">
              <a:lnSpc>
                <a:spcPct val="95000"/>
              </a:lnSpc>
              <a:buClr>
                <a:srgbClr val="FF9900"/>
              </a:buClr>
            </a:pPr>
            <a:r>
              <a:rPr lang="en-US" dirty="0" smtClean="0">
                <a:solidFill>
                  <a:srgbClr val="737373"/>
                </a:solidFill>
              </a:rPr>
              <a:t>Download limits are controlled in </a:t>
            </a:r>
            <a:r>
              <a:rPr lang="en-US" dirty="0" smtClean="0">
                <a:solidFill>
                  <a:srgbClr val="737373"/>
                </a:solidFill>
                <a:latin typeface="Courier New" pitchFamily="49" charset="0"/>
                <a:cs typeface="Courier New" pitchFamily="49" charset="0"/>
              </a:rPr>
              <a:t>client-session.xml</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2164" name="Picture 2"/>
          <p:cNvPicPr>
            <a:picLocks noChangeAspect="1" noChangeArrowheads="1"/>
          </p:cNvPicPr>
          <p:nvPr/>
        </p:nvPicPr>
        <p:blipFill>
          <a:blip r:embed="rId3" cstate="print"/>
          <a:srcRect/>
          <a:stretch>
            <a:fillRect/>
          </a:stretch>
        </p:blipFill>
        <p:spPr bwMode="auto">
          <a:xfrm>
            <a:off x="566734" y="2505532"/>
            <a:ext cx="8026400"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Limiting User Connections</a:t>
            </a:r>
          </a:p>
        </p:txBody>
      </p:sp>
      <p:sp>
        <p:nvSpPr>
          <p:cNvPr id="94211" name="Content Placeholder 3"/>
          <p:cNvSpPr>
            <a:spLocks noGrp="1"/>
          </p:cNvSpPr>
          <p:nvPr>
            <p:ph idx="1"/>
          </p:nvPr>
        </p:nvSpPr>
        <p:spPr bwMode="auto">
          <a:xfrm>
            <a:off x="342900" y="1014413"/>
            <a:ext cx="8412480" cy="21637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You can limit concurrent user connections via User Option Telnet Maintenance</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4212" name="Picture 2"/>
          <p:cNvPicPr>
            <a:picLocks noChangeAspect="1" noChangeArrowheads="1"/>
          </p:cNvPicPr>
          <p:nvPr/>
        </p:nvPicPr>
        <p:blipFill>
          <a:blip r:embed="rId3" cstate="print"/>
          <a:srcRect/>
          <a:stretch>
            <a:fillRect/>
          </a:stretch>
        </p:blipFill>
        <p:spPr bwMode="auto">
          <a:xfrm>
            <a:off x="654050" y="1895475"/>
            <a:ext cx="6181725" cy="949325"/>
          </a:xfrm>
          <a:prstGeom prst="rect">
            <a:avLst/>
          </a:prstGeom>
          <a:noFill/>
          <a:ln w="9525">
            <a:noFill/>
            <a:miter lim="800000"/>
            <a:headEnd/>
            <a:tailEnd/>
          </a:ln>
        </p:spPr>
      </p:pic>
      <p:cxnSp>
        <p:nvCxnSpPr>
          <p:cNvPr id="9" name="Straight Arrow Connector 8"/>
          <p:cNvCxnSpPr/>
          <p:nvPr/>
        </p:nvCxnSpPr>
        <p:spPr>
          <a:xfrm rot="10800000" flipV="1">
            <a:off x="1959430" y="1959428"/>
            <a:ext cx="1306285" cy="478971"/>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94214" name="Picture 3"/>
          <p:cNvPicPr>
            <a:picLocks noChangeAspect="1" noChangeArrowheads="1"/>
          </p:cNvPicPr>
          <p:nvPr/>
        </p:nvPicPr>
        <p:blipFill>
          <a:blip r:embed="rId4" cstate="print"/>
          <a:srcRect/>
          <a:stretch>
            <a:fillRect/>
          </a:stretch>
        </p:blipFill>
        <p:spPr bwMode="auto">
          <a:xfrm>
            <a:off x="1328738" y="2881313"/>
            <a:ext cx="526732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Validating a QAD Enterprise Edition Install</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Explanation of default QDT/EE deployment infrastructure</a:t>
            </a:r>
          </a:p>
          <a:p>
            <a:pPr marL="290513" lvl="1" indent="0" eaLnBrk="1" fontAlgn="auto" hangingPunct="1">
              <a:lnSpc>
                <a:spcPct val="95000"/>
              </a:lnSpc>
              <a:spcAft>
                <a:spcPts val="0"/>
              </a:spcAft>
              <a:buNone/>
              <a:defRPr/>
            </a:pPr>
            <a:r>
              <a:rPr lang="en-US" dirty="0" smtClean="0">
                <a:solidFill>
                  <a:srgbClr val="737373"/>
                </a:solidFill>
                <a:latin typeface="+mn-lt"/>
              </a:rPr>
              <a:t>Locations, Scripts, Connection Manager, Progress Admin Server, XML configuration files </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Troubleshooting and Error Reporting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Reporting Service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EE Daemons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Advanced Configuration</a:t>
            </a:r>
          </a:p>
          <a:p>
            <a:pPr marL="290513" lvl="1" indent="0" eaLnBrk="1" fontAlgn="auto" hangingPunct="1">
              <a:lnSpc>
                <a:spcPct val="95000"/>
              </a:lnSpc>
              <a:spcAft>
                <a:spcPts val="0"/>
              </a:spcAft>
              <a:buNone/>
              <a:defRPr/>
            </a:pPr>
            <a:r>
              <a:rPr lang="en-US" dirty="0" smtClean="0">
                <a:solidFill>
                  <a:srgbClr val="737373"/>
                </a:solidFill>
                <a:latin typeface="+mn-lt"/>
              </a:rPr>
              <a:t>Tips and Tricks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Monitoring</a:t>
            </a:r>
          </a:p>
        </p:txBody>
      </p:sp>
      <p:sp>
        <p:nvSpPr>
          <p:cNvPr id="96259"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Session Master Maintenance</a:t>
            </a:r>
          </a:p>
          <a:p>
            <a:pPr lvl="1" eaLnBrk="1" hangingPunct="1">
              <a:lnSpc>
                <a:spcPct val="80000"/>
              </a:lnSpc>
              <a:buClr>
                <a:srgbClr val="FF9900"/>
              </a:buClr>
            </a:pPr>
            <a:r>
              <a:rPr lang="en-US" sz="1900" dirty="0" smtClean="0"/>
              <a:t>No maintenance done in this screen</a:t>
            </a:r>
          </a:p>
          <a:p>
            <a:pPr lvl="2" eaLnBrk="1" hangingPunct="1">
              <a:lnSpc>
                <a:spcPct val="80000"/>
              </a:lnSpc>
              <a:buClr>
                <a:srgbClr val="FF9900"/>
              </a:buClr>
              <a:buNone/>
            </a:pPr>
            <a:r>
              <a:rPr lang="en-US" sz="1900" dirty="0" smtClean="0"/>
              <a:t>Can be used to delete defunct users</a:t>
            </a:r>
          </a:p>
          <a:p>
            <a:pPr lvl="1" eaLnBrk="1" hangingPunct="1">
              <a:lnSpc>
                <a:spcPct val="80000"/>
              </a:lnSpc>
              <a:buClr>
                <a:srgbClr val="FF9900"/>
              </a:buClr>
            </a:pPr>
            <a:r>
              <a:rPr lang="en-US" sz="1900" dirty="0" smtClean="0"/>
              <a:t>Specifies a system-generated session ID</a:t>
            </a:r>
          </a:p>
          <a:p>
            <a:pPr eaLnBrk="1" hangingPunct="1">
              <a:lnSpc>
                <a:spcPct val="80000"/>
              </a:lnSpc>
              <a:buClr>
                <a:srgbClr val="FF9900"/>
              </a:buClr>
            </a:pPr>
            <a:r>
              <a:rPr lang="en-US" sz="2200" dirty="0" smtClean="0"/>
              <a:t>Connection Manager</a:t>
            </a:r>
          </a:p>
          <a:p>
            <a:pPr lvl="1" eaLnBrk="1" hangingPunct="1">
              <a:lnSpc>
                <a:spcPct val="80000"/>
              </a:lnSpc>
              <a:buClr>
                <a:srgbClr val="FF9900"/>
              </a:buClr>
            </a:pPr>
            <a:r>
              <a:rPr lang="en-US" sz="1900" dirty="0" smtClean="0"/>
              <a:t>Monitor which users are accessing system / programs</a:t>
            </a:r>
          </a:p>
          <a:p>
            <a:pPr lvl="1" eaLnBrk="1" hangingPunct="1">
              <a:lnSpc>
                <a:spcPct val="80000"/>
              </a:lnSpc>
              <a:buClr>
                <a:srgbClr val="FF9900"/>
              </a:buClr>
            </a:pPr>
            <a:r>
              <a:rPr lang="en-US" sz="1900" dirty="0" smtClean="0"/>
              <a:t>View status of connection pools</a:t>
            </a:r>
          </a:p>
          <a:p>
            <a:pPr eaLnBrk="1" hangingPunct="1">
              <a:lnSpc>
                <a:spcPct val="80000"/>
              </a:lnSpc>
              <a:buClr>
                <a:srgbClr val="FF9900"/>
              </a:buClr>
            </a:pPr>
            <a:r>
              <a:rPr lang="en-US" sz="2200" dirty="0" smtClean="0"/>
              <a:t>Heartbeat Monitor</a:t>
            </a:r>
          </a:p>
          <a:p>
            <a:pPr marL="508000" indent="0" eaLnBrk="1" hangingPunct="1">
              <a:lnSpc>
                <a:spcPct val="80000"/>
              </a:lnSpc>
              <a:buClr>
                <a:srgbClr val="FF9900"/>
              </a:buClr>
              <a:buFont typeface="Arial" charset="0"/>
              <a:buNone/>
            </a:pPr>
            <a:r>
              <a:rPr lang="en-US" sz="2200" dirty="0" smtClean="0">
                <a:hlinkClick r:id="rId3"/>
              </a:rPr>
              <a:t>http://[host]:[port]/[webapp]/heartbeat/status.jsp</a:t>
            </a:r>
            <a:endParaRPr lang="en-US" sz="2200" dirty="0" smtClean="0"/>
          </a:p>
          <a:p>
            <a:pPr eaLnBrk="1" hangingPunct="1">
              <a:lnSpc>
                <a:spcPct val="80000"/>
              </a:lnSpc>
              <a:buClr>
                <a:srgbClr val="FF9900"/>
              </a:buClr>
            </a:pPr>
            <a:r>
              <a:rPr lang="en-US" sz="2200" dirty="0" smtClean="0"/>
              <a:t>User Count Log file</a:t>
            </a:r>
          </a:p>
          <a:p>
            <a:pPr lvl="1" eaLnBrk="1" hangingPunct="1">
              <a:lnSpc>
                <a:spcPct val="80000"/>
              </a:lnSpc>
              <a:buClr>
                <a:srgbClr val="FF9900"/>
              </a:buClr>
              <a:buNone/>
            </a:pPr>
            <a:r>
              <a:rPr lang="en-US" sz="1900" dirty="0" smtClean="0"/>
              <a:t>Logs user, program executed, and time of execution</a:t>
            </a:r>
          </a:p>
          <a:p>
            <a:pPr lvl="1" eaLnBrk="1" hangingPunct="1">
              <a:lnSpc>
                <a:spcPct val="80000"/>
              </a:lnSpc>
              <a:buClr>
                <a:srgbClr val="FF9900"/>
              </a:buClr>
              <a:buFont typeface="Arial" charset="0"/>
              <a:buNone/>
            </a:pPr>
            <a:r>
              <a:rPr lang="en-US" sz="1500" dirty="0" smtClean="0">
                <a:latin typeface="Courier New" pitchFamily="49" charset="0"/>
                <a:cs typeface="Courier New" pitchFamily="49" charset="0"/>
              </a:rPr>
              <a:t>$TOMCAT/</a:t>
            </a:r>
            <a:r>
              <a:rPr lang="en-US" sz="1500" dirty="0" err="1" smtClean="0">
                <a:latin typeface="Courier New" pitchFamily="49" charset="0"/>
                <a:cs typeface="Courier New" pitchFamily="49" charset="0"/>
              </a:rPr>
              <a:t>webapps</a:t>
            </a:r>
            <a:r>
              <a:rPr lang="en-US" sz="1500" dirty="0" smtClean="0">
                <a:latin typeface="Courier New" pitchFamily="49" charset="0"/>
                <a:cs typeface="Courier New" pitchFamily="49" charset="0"/>
              </a:rPr>
              <a:t>/&lt;instance&gt;/WEB-INF/logs/usercount.log</a:t>
            </a:r>
          </a:p>
          <a:p>
            <a:pPr eaLnBrk="1" hangingPunct="1">
              <a:lnSpc>
                <a:spcPct val="95000"/>
              </a:lnSpc>
              <a:buClr>
                <a:srgbClr val="FF9900"/>
              </a:buClr>
              <a:buFont typeface="Arial" charset="0"/>
              <a:buNone/>
            </a:pPr>
            <a:endParaRPr lang="en-US" sz="1600" dirty="0" smtClean="0">
              <a:solidFill>
                <a:srgbClr val="737373"/>
              </a:solidFill>
            </a:endParaRPr>
          </a:p>
          <a:p>
            <a:pPr eaLnBrk="1" hangingPunct="1">
              <a:lnSpc>
                <a:spcPct val="95000"/>
              </a:lnSpc>
              <a:buClr>
                <a:srgbClr val="FF9900"/>
              </a:buClr>
            </a:pPr>
            <a:endParaRPr lang="en-US" sz="16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83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Master Maintenance</a:t>
            </a:r>
          </a:p>
        </p:txBody>
      </p:sp>
      <p:pic>
        <p:nvPicPr>
          <p:cNvPr id="98307" name="Picture 2"/>
          <p:cNvPicPr>
            <a:picLocks noChangeAspect="1" noChangeArrowheads="1"/>
          </p:cNvPicPr>
          <p:nvPr/>
        </p:nvPicPr>
        <p:blipFill>
          <a:blip r:embed="rId3" cstate="print"/>
          <a:srcRect/>
          <a:stretch>
            <a:fillRect/>
          </a:stretch>
        </p:blipFill>
        <p:spPr bwMode="auto">
          <a:xfrm>
            <a:off x="876300" y="928688"/>
            <a:ext cx="6816725" cy="496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Next</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Daemons are server-based processes that allow you to run tasks in the background.</a:t>
            </a:r>
          </a:p>
          <a:p>
            <a:pPr eaLnBrk="1" hangingPunct="1">
              <a:buClr>
                <a:srgbClr val="FF9900"/>
              </a:buClr>
            </a:pPr>
            <a:r>
              <a:rPr lang="en-US" dirty="0" smtClean="0"/>
              <a:t>Users have no direct interaction with daemons.</a:t>
            </a:r>
          </a:p>
          <a:p>
            <a:pPr eaLnBrk="1" hangingPunct="1">
              <a:buClr>
                <a:srgbClr val="FF9900"/>
              </a:buClr>
            </a:pPr>
            <a:r>
              <a:rPr lang="en-US" dirty="0" smtClean="0"/>
              <a:t>Some daemons must be running to ensure the health of QAD Enterprise Financials.</a:t>
            </a:r>
          </a:p>
          <a:p>
            <a:pPr eaLnBrk="1" hangingPunct="1">
              <a:buClr>
                <a:srgbClr val="FF9900"/>
              </a:buClr>
            </a:pPr>
            <a:r>
              <a:rPr lang="en-US" dirty="0" smtClean="0"/>
              <a:t>Tasks are stored in a queue for each daemon.</a:t>
            </a:r>
          </a:p>
          <a:p>
            <a:pPr eaLnBrk="1" hangingPunct="1">
              <a:buClr>
                <a:srgbClr val="FF9900"/>
              </a:buClr>
            </a:pPr>
            <a:r>
              <a:rPr lang="en-US" dirty="0" smtClean="0"/>
              <a:t>Daemons use a polling mechanism to detect, and process, new tasks.</a:t>
            </a:r>
          </a:p>
          <a:p>
            <a:pPr eaLnBrk="1" hangingPunct="1">
              <a:buClr>
                <a:srgbClr val="FF9900"/>
              </a:buClr>
            </a:pPr>
            <a:r>
              <a:rPr lang="en-US" dirty="0" smtClean="0"/>
              <a:t>The behavior of each demon is controlled by maintenance program.</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Daemons</a:t>
            </a:r>
          </a:p>
        </p:txBody>
      </p:sp>
      <p:sp>
        <p:nvSpPr>
          <p:cNvPr id="10240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spcAft>
                <a:spcPts val="0"/>
              </a:spcAft>
              <a:buFont typeface="Arial" pitchFamily="34" charset="0"/>
              <a:buChar char="•"/>
              <a:defRPr/>
            </a:pPr>
            <a:r>
              <a:rPr lang="en-US" dirty="0" smtClean="0"/>
              <a:t>History =&gt; historical data GL &amp; SAF</a:t>
            </a:r>
          </a:p>
          <a:p>
            <a:pPr eaLnBrk="1" fontAlgn="auto" hangingPunct="1">
              <a:spcAft>
                <a:spcPts val="0"/>
              </a:spcAft>
              <a:buFont typeface="Arial" pitchFamily="34" charset="0"/>
              <a:buChar char="•"/>
              <a:defRPr/>
            </a:pPr>
            <a:r>
              <a:rPr lang="en-US" dirty="0" smtClean="0"/>
              <a:t>Balance =&gt; Customer/Supplier balances &amp; movements and history data</a:t>
            </a:r>
          </a:p>
          <a:p>
            <a:pPr eaLnBrk="1" fontAlgn="auto" hangingPunct="1">
              <a:spcAft>
                <a:spcPts val="0"/>
              </a:spcAft>
              <a:buFont typeface="Arial" pitchFamily="34" charset="0"/>
              <a:buChar char="•"/>
              <a:defRPr/>
            </a:pPr>
            <a:r>
              <a:rPr lang="en-US" dirty="0" smtClean="0"/>
              <a:t>Budget =&gt; </a:t>
            </a:r>
            <a:r>
              <a:rPr lang="en-US" dirty="0" err="1" smtClean="0"/>
              <a:t>actuals</a:t>
            </a:r>
            <a:r>
              <a:rPr lang="en-US" dirty="0" smtClean="0"/>
              <a:t> </a:t>
            </a:r>
            <a:r>
              <a:rPr lang="en-US" dirty="0" err="1" smtClean="0"/>
              <a:t>vs</a:t>
            </a:r>
            <a:r>
              <a:rPr lang="en-US" dirty="0" smtClean="0"/>
              <a:t> budget data</a:t>
            </a:r>
          </a:p>
          <a:p>
            <a:pPr eaLnBrk="1" fontAlgn="auto" hangingPunct="1">
              <a:spcAft>
                <a:spcPts val="0"/>
              </a:spcAft>
              <a:buFont typeface="Arial" pitchFamily="34" charset="0"/>
              <a:buChar char="•"/>
              <a:defRPr/>
            </a:pPr>
            <a:r>
              <a:rPr lang="en-US" dirty="0" smtClean="0"/>
              <a:t>Event =&gt; QAD Events</a:t>
            </a:r>
          </a:p>
          <a:p>
            <a:pPr eaLnBrk="1" fontAlgn="auto" hangingPunct="1">
              <a:spcAft>
                <a:spcPts val="0"/>
              </a:spcAft>
              <a:buFont typeface="Arial" pitchFamily="34" charset="0"/>
              <a:buChar char="•"/>
              <a:defRPr/>
            </a:pPr>
            <a:r>
              <a:rPr lang="en-US" dirty="0" smtClean="0"/>
              <a:t>Cross Company  =&gt; postings</a:t>
            </a:r>
          </a:p>
          <a:p>
            <a:pPr eaLnBrk="1" fontAlgn="auto" hangingPunct="1">
              <a:spcAft>
                <a:spcPts val="0"/>
              </a:spcAft>
              <a:buFont typeface="Arial" pitchFamily="34" charset="0"/>
              <a:buChar char="•"/>
              <a:defRPr/>
            </a:pPr>
            <a:r>
              <a:rPr lang="en-US" dirty="0" smtClean="0"/>
              <a:t>Replication =&gt; creation of new domain</a:t>
            </a:r>
          </a:p>
          <a:p>
            <a:pPr eaLnBrk="1" fontAlgn="auto" hangingPunct="1">
              <a:spcAft>
                <a:spcPts val="0"/>
              </a:spcAft>
              <a:buFont typeface="Arial" pitchFamily="34" charset="0"/>
              <a:buChar char="•"/>
              <a:defRPr/>
            </a:pPr>
            <a:r>
              <a:rPr lang="en-US" dirty="0" smtClean="0"/>
              <a:t>Report =&gt; reporting</a:t>
            </a:r>
          </a:p>
          <a:p>
            <a:pPr eaLnBrk="1" fontAlgn="auto" hangingPunct="1">
              <a:spcAft>
                <a:spcPts val="0"/>
              </a:spcAft>
              <a:buFont typeface="Arial" pitchFamily="34" charset="0"/>
              <a:buChar char="•"/>
              <a:defRPr/>
            </a:pPr>
            <a:r>
              <a:rPr lang="en-US" dirty="0" smtClean="0"/>
              <a:t>Time Out =&gt; terminate inactive user sessions</a:t>
            </a:r>
          </a:p>
          <a:p>
            <a:pPr eaLnBrk="1" fontAlgn="auto" hangingPunct="1">
              <a:spcAft>
                <a:spcPts val="0"/>
              </a:spcAft>
              <a:buFont typeface="Arial" pitchFamily="34" charset="0"/>
              <a:buChar char="•"/>
              <a:defRPr/>
            </a:pPr>
            <a:r>
              <a:rPr lang="en-US" dirty="0" smtClean="0"/>
              <a:t>XML =&gt; upload of data</a:t>
            </a:r>
          </a:p>
          <a:p>
            <a:pPr eaLnBrk="1" fontAlgn="auto" hangingPunct="1">
              <a:spcAft>
                <a:spcPts val="0"/>
              </a:spcAft>
              <a:buFont typeface="Arial" pitchFamily="34" charset="0"/>
              <a:buChar char="•"/>
              <a:defRPr/>
            </a:pPr>
            <a:r>
              <a:rPr lang="en-US" dirty="0" smtClean="0"/>
              <a:t>Scan =&gt; documents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445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Types of Daemons</a:t>
            </a:r>
          </a:p>
        </p:txBody>
      </p:sp>
      <p:sp>
        <p:nvSpPr>
          <p:cNvPr id="10445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For each Daemon</a:t>
            </a:r>
          </a:p>
          <a:p>
            <a:pPr eaLnBrk="1" fontAlgn="auto" hangingPunct="1">
              <a:spcAft>
                <a:spcPts val="0"/>
              </a:spcAft>
              <a:buFont typeface="Arial" pitchFamily="34" charset="0"/>
              <a:buChar char="•"/>
              <a:defRPr/>
            </a:pPr>
            <a:r>
              <a:rPr lang="en-US" dirty="0" smtClean="0"/>
              <a:t>Clear Queue</a:t>
            </a:r>
          </a:p>
          <a:p>
            <a:pPr eaLnBrk="1" fontAlgn="auto" hangingPunct="1">
              <a:spcAft>
                <a:spcPts val="0"/>
              </a:spcAft>
              <a:buFont typeface="Arial" pitchFamily="34" charset="0"/>
              <a:buChar char="•"/>
              <a:defRPr/>
            </a:pPr>
            <a:r>
              <a:rPr lang="en-US" dirty="0" smtClean="0"/>
              <a:t>Configure</a:t>
            </a:r>
          </a:p>
          <a:p>
            <a:pPr eaLnBrk="1" fontAlgn="auto" hangingPunct="1">
              <a:spcAft>
                <a:spcPts val="0"/>
              </a:spcAft>
              <a:buFont typeface="Arial" pitchFamily="34" charset="0"/>
              <a:buChar char="•"/>
              <a:defRPr/>
            </a:pPr>
            <a:r>
              <a:rPr lang="en-US" dirty="0" smtClean="0"/>
              <a:t>Monitor</a:t>
            </a:r>
          </a:p>
          <a:p>
            <a:pPr eaLnBrk="1" fontAlgn="auto" hangingPunct="1">
              <a:spcAft>
                <a:spcPts val="0"/>
              </a:spcAft>
              <a:buFont typeface="Arial" pitchFamily="34" charset="0"/>
              <a:buChar char="•"/>
              <a:defRPr/>
            </a:pPr>
            <a:r>
              <a:rPr lang="en-US" dirty="0" smtClean="0"/>
              <a:t>Start</a:t>
            </a:r>
          </a:p>
          <a:p>
            <a:pPr eaLnBrk="1" fontAlgn="auto" hangingPunct="1">
              <a:spcAft>
                <a:spcPts val="0"/>
              </a:spcAft>
              <a:buFont typeface="Arial" pitchFamily="34" charset="0"/>
              <a:buChar char="•"/>
              <a:defRPr/>
            </a:pPr>
            <a:r>
              <a:rPr lang="en-US" dirty="0" smtClean="0"/>
              <a:t>Stop</a:t>
            </a:r>
          </a:p>
          <a:p>
            <a:pPr eaLnBrk="1" fontAlgn="auto" hangingPunct="1">
              <a:spcAft>
                <a:spcPts val="0"/>
              </a:spcAft>
              <a:buFont typeface="Arial" pitchFamily="34" charset="0"/>
              <a:buChar char="•"/>
              <a:defRPr/>
            </a:pPr>
            <a:r>
              <a:rPr lang="en-US" dirty="0" smtClean="0"/>
              <a:t>Unconditional Stop</a:t>
            </a: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are usually controlled by the QAD UI</a:t>
            </a:r>
          </a:p>
        </p:txBody>
      </p:sp>
      <p:sp>
        <p:nvSpPr>
          <p:cNvPr id="10649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6501" name="Picture 2"/>
          <p:cNvPicPr>
            <a:picLocks noChangeAspect="1" noChangeArrowheads="1"/>
          </p:cNvPicPr>
          <p:nvPr/>
        </p:nvPicPr>
        <p:blipFill>
          <a:blip r:embed="rId3" cstate="print"/>
          <a:srcRect/>
          <a:stretch>
            <a:fillRect/>
          </a:stretch>
        </p:blipFill>
        <p:spPr bwMode="auto">
          <a:xfrm>
            <a:off x="4756150" y="1692734"/>
            <a:ext cx="3176588"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Daemon Configuration Screen</a:t>
            </a:r>
          </a:p>
        </p:txBody>
      </p:sp>
      <p:sp>
        <p:nvSpPr>
          <p:cNvPr id="108546"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8548" name="Picture 2"/>
          <p:cNvPicPr>
            <a:picLocks noChangeAspect="1" noChangeArrowheads="1"/>
          </p:cNvPicPr>
          <p:nvPr/>
        </p:nvPicPr>
        <p:blipFill>
          <a:blip r:embed="rId3" cstate="print"/>
          <a:srcRect/>
          <a:stretch>
            <a:fillRect/>
          </a:stretch>
        </p:blipFill>
        <p:spPr bwMode="auto">
          <a:xfrm>
            <a:off x="144463" y="1176338"/>
            <a:ext cx="8847137"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 Architecture</a:t>
            </a:r>
          </a:p>
        </p:txBody>
      </p:sp>
      <p:sp>
        <p:nvSpPr>
          <p:cNvPr id="110594"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10596" name="Picture 2"/>
          <p:cNvPicPr>
            <a:picLocks noChangeAspect="1" noChangeArrowheads="1"/>
          </p:cNvPicPr>
          <p:nvPr/>
        </p:nvPicPr>
        <p:blipFill>
          <a:blip r:embed="rId3" cstate="print"/>
          <a:srcRect/>
          <a:stretch>
            <a:fillRect/>
          </a:stretch>
        </p:blipFill>
        <p:spPr bwMode="auto">
          <a:xfrm>
            <a:off x="1701800" y="1131888"/>
            <a:ext cx="5789613" cy="455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can be Controlled from the Command Line</a:t>
            </a:r>
          </a:p>
        </p:txBody>
      </p:sp>
      <p:sp>
        <p:nvSpPr>
          <p:cNvPr id="11264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2644" name="Rectangle 5"/>
          <p:cNvSpPr>
            <a:spLocks noChangeArrowheads="1"/>
          </p:cNvSpPr>
          <p:nvPr/>
        </p:nvSpPr>
        <p:spPr bwMode="auto">
          <a:xfrm>
            <a:off x="536575" y="900113"/>
            <a:ext cx="7881938" cy="4486275"/>
          </a:xfrm>
          <a:prstGeom prst="rect">
            <a:avLst/>
          </a:prstGeom>
          <a:noFill/>
          <a:ln w="9525">
            <a:noFill/>
            <a:miter lim="800000"/>
            <a:headEnd/>
            <a:tailEnd/>
          </a:ln>
        </p:spPr>
        <p:txBody>
          <a:bodyPr>
            <a:spAutoFit/>
          </a:bodyPr>
          <a:lstStyle/>
          <a:p>
            <a:r>
              <a:rPr lang="en-US" b="1">
                <a:latin typeface="Century Gothic" pitchFamily="34" charset="0"/>
              </a:rPr>
              <a:t>applicationcontrol.p </a:t>
            </a:r>
          </a:p>
          <a:p>
            <a:endParaRPr lang="en-US" b="1">
              <a:latin typeface="Century Gothic" pitchFamily="34" charset="0"/>
            </a:endParaRPr>
          </a:p>
          <a:p>
            <a:pPr>
              <a:buFont typeface="Webdings" pitchFamily="18" charset="2"/>
              <a:buNone/>
            </a:pPr>
            <a:r>
              <a:rPr lang="en-US">
                <a:latin typeface="Courier New" pitchFamily="49" charset="0"/>
                <a:cs typeface="Courier New" pitchFamily="49" charset="0"/>
              </a:rPr>
              <a:t>_progres -p progam/applicationcontrol.p -b </a:t>
            </a:r>
          </a:p>
          <a:p>
            <a:pPr>
              <a:buFont typeface="Webdings" pitchFamily="18" charset="2"/>
              <a:buNone/>
            </a:pPr>
            <a:r>
              <a:rPr lang="en-US">
                <a:latin typeface="Courier New" pitchFamily="49" charset="0"/>
                <a:cs typeface="Courier New" pitchFamily="49" charset="0"/>
              </a:rPr>
              <a:t>-param "-URL appserver://[host]:[port]/[financial appserver] -ACTION &lt;action&gt;" &gt; [logfile]</a:t>
            </a:r>
          </a:p>
          <a:p>
            <a:pPr>
              <a:buFont typeface="Webdings" pitchFamily="18" charset="2"/>
              <a:buNone/>
            </a:pPr>
            <a:endParaRPr lang="en-US">
              <a:latin typeface="Courier New" pitchFamily="49" charset="0"/>
              <a:cs typeface="Courier New" pitchFamily="49" charset="0"/>
            </a:endParaRPr>
          </a:p>
          <a:p>
            <a:pPr>
              <a:buFont typeface="Webdings" pitchFamily="18" charset="2"/>
              <a:buNone/>
            </a:pPr>
            <a:r>
              <a:rPr lang="en-US">
                <a:latin typeface="Century Gothic" pitchFamily="34" charset="0"/>
              </a:rPr>
              <a:t>Where &lt;action&gt; can be :</a:t>
            </a:r>
          </a:p>
          <a:p>
            <a:pPr>
              <a:buFont typeface="Webdings" pitchFamily="18" charset="2"/>
              <a:buNone/>
            </a:pPr>
            <a:r>
              <a:rPr lang="en-US">
                <a:latin typeface="Century Gothic" pitchFamily="34" charset="0"/>
              </a:rPr>
              <a:t>	StartApplication</a:t>
            </a:r>
          </a:p>
          <a:p>
            <a:pPr>
              <a:buFont typeface="Webdings" pitchFamily="18" charset="2"/>
              <a:buNone/>
            </a:pPr>
            <a:r>
              <a:rPr lang="en-US">
                <a:latin typeface="Century Gothic" pitchFamily="34" charset="0"/>
              </a:rPr>
              <a:t>	StartApplication_no_housekeeping</a:t>
            </a:r>
          </a:p>
          <a:p>
            <a:pPr>
              <a:buFont typeface="Webdings" pitchFamily="18" charset="2"/>
              <a:buNone/>
            </a:pPr>
            <a:r>
              <a:rPr lang="en-US">
                <a:latin typeface="Century Gothic" pitchFamily="34" charset="0"/>
              </a:rPr>
              <a:t>	StopApplication</a:t>
            </a:r>
          </a:p>
          <a:p>
            <a:pPr>
              <a:buFont typeface="Webdings" pitchFamily="18" charset="2"/>
              <a:buNone/>
            </a:pPr>
            <a:r>
              <a:rPr lang="en-US">
                <a:latin typeface="Century Gothic" pitchFamily="34" charset="0"/>
              </a:rPr>
              <a:t>	StopApplication_no_wait</a:t>
            </a:r>
          </a:p>
          <a:p>
            <a:pPr>
              <a:buFont typeface="Webdings" pitchFamily="18" charset="2"/>
              <a:buNone/>
            </a:pPr>
            <a:r>
              <a:rPr lang="en-US">
                <a:latin typeface="Century Gothic" pitchFamily="34" charset="0"/>
              </a:rPr>
              <a:t>	StartDaemon [&lt;DaemonName&gt;]</a:t>
            </a:r>
          </a:p>
          <a:p>
            <a:pPr>
              <a:buFont typeface="Webdings" pitchFamily="18" charset="2"/>
              <a:buNone/>
            </a:pPr>
            <a:r>
              <a:rPr lang="en-US">
                <a:latin typeface="Century Gothic" pitchFamily="34" charset="0"/>
              </a:rPr>
              <a:t>	StopDaemon [&lt;DaemonName&gt;] </a:t>
            </a:r>
          </a:p>
          <a:p>
            <a:pPr>
              <a:buFont typeface="Webdings" pitchFamily="18" charset="2"/>
              <a:buNone/>
            </a:pPr>
            <a:r>
              <a:rPr lang="en-US">
                <a:latin typeface="Century Gothic" pitchFamily="34" charset="0"/>
              </a:rPr>
              <a:t>	DaemonStatus [&lt;DaemonName&gt;]</a:t>
            </a:r>
          </a:p>
          <a:p>
            <a:pPr>
              <a:buFont typeface="Webdings" pitchFamily="18" charset="2"/>
              <a:buNone/>
            </a:pPr>
            <a:r>
              <a:rPr lang="en-US">
                <a:latin typeface="Century Gothic" pitchFamily="34" charset="0"/>
              </a:rPr>
              <a:t>	ResetDaemonConfiguration [&lt;DaemonName&gt;]</a:t>
            </a:r>
          </a:p>
          <a:p>
            <a:pPr>
              <a:buFont typeface="Webdings" pitchFamily="18" charset="2"/>
              <a:buNone/>
            </a:pPr>
            <a:r>
              <a:rPr lang="en-US">
                <a:latin typeface="Century Gothic" pitchFamily="34" charset="0"/>
              </a:rPr>
              <a:t>	Synchronize [Full|Limited|Topic&lt;XX&gt;]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 Status</a:t>
            </a:r>
          </a:p>
        </p:txBody>
      </p:sp>
      <p:sp>
        <p:nvSpPr>
          <p:cNvPr id="114690"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4692" name="Rectangle 5"/>
          <p:cNvSpPr>
            <a:spLocks noChangeArrowheads="1"/>
          </p:cNvSpPr>
          <p:nvPr/>
        </p:nvSpPr>
        <p:spPr bwMode="auto">
          <a:xfrm>
            <a:off x="536575" y="900113"/>
            <a:ext cx="7881938" cy="4760912"/>
          </a:xfrm>
          <a:prstGeom prst="rect">
            <a:avLst/>
          </a:prstGeom>
          <a:noFill/>
          <a:ln w="9525">
            <a:noFill/>
            <a:miter lim="800000"/>
            <a:headEnd/>
            <a:tailEnd/>
          </a:ln>
        </p:spPr>
        <p:txBody>
          <a:bodyPr>
            <a:spAutoFit/>
          </a:bodyPr>
          <a:lstStyle/>
          <a:p>
            <a:r>
              <a:rPr lang="en-US" b="1">
                <a:latin typeface="Century Gothic" pitchFamily="34" charset="0"/>
              </a:rPr>
              <a:t>applicationcontrol.p  -ACTION DaemonStatus &lt;DaemonName&gt;</a:t>
            </a:r>
          </a:p>
          <a:p>
            <a:endParaRPr lang="en-US" b="1">
              <a:latin typeface="Century Gothic" pitchFamily="34" charset="0"/>
            </a:endParaRPr>
          </a:p>
          <a:p>
            <a:pPr lvl="1"/>
            <a:r>
              <a:rPr lang="en-US">
                <a:latin typeface="Century Gothic" pitchFamily="34" charset="0"/>
              </a:rPr>
              <a:t>Shows daemon status of named daemon</a:t>
            </a:r>
          </a:p>
          <a:p>
            <a:pPr lvl="1"/>
            <a:endParaRPr lang="en-US">
              <a:latin typeface="Century Gothic" pitchFamily="34" charset="0"/>
            </a:endParaRPr>
          </a:p>
          <a:p>
            <a:pPr lvl="1"/>
            <a:r>
              <a:rPr lang="en-US">
                <a:latin typeface="Century Gothic" pitchFamily="34" charset="0"/>
              </a:rPr>
              <a:t>If no name is specified, then all daemons are shown</a:t>
            </a:r>
          </a:p>
          <a:p>
            <a:pPr lvl="1"/>
            <a:r>
              <a:rPr lang="en-US">
                <a:latin typeface="Century Gothic" pitchFamily="34" charset="0"/>
              </a:rPr>
              <a:t>Shows :</a:t>
            </a:r>
          </a:p>
          <a:p>
            <a:pPr lvl="2"/>
            <a:r>
              <a:rPr lang="en-US">
                <a:latin typeface="Century Gothic" pitchFamily="34" charset="0"/>
              </a:rPr>
              <a:t>Name</a:t>
            </a:r>
          </a:p>
          <a:p>
            <a:pPr lvl="2"/>
            <a:r>
              <a:rPr lang="en-US">
                <a:latin typeface="Century Gothic" pitchFamily="34" charset="0"/>
              </a:rPr>
              <a:t>Running Status</a:t>
            </a:r>
          </a:p>
          <a:p>
            <a:pPr lvl="2"/>
            <a:r>
              <a:rPr lang="en-US">
                <a:latin typeface="Century Gothic" pitchFamily="34" charset="0"/>
              </a:rPr>
              <a:t>Running Instances</a:t>
            </a:r>
          </a:p>
          <a:p>
            <a:pPr lvl="2"/>
            <a:r>
              <a:rPr lang="en-US">
                <a:latin typeface="Century Gothic" pitchFamily="34" charset="0"/>
              </a:rPr>
              <a:t>Process IDs</a:t>
            </a:r>
          </a:p>
          <a:p>
            <a:pPr lvl="2"/>
            <a:r>
              <a:rPr lang="en-US">
                <a:latin typeface="Century Gothic" pitchFamily="34" charset="0"/>
              </a:rPr>
              <a:t>Start Date</a:t>
            </a:r>
          </a:p>
          <a:p>
            <a:pPr lvl="2"/>
            <a:r>
              <a:rPr lang="en-US">
                <a:latin typeface="Century Gothic" pitchFamily="34" charset="0"/>
              </a:rPr>
              <a:t>Log File</a:t>
            </a:r>
          </a:p>
          <a:p>
            <a:pPr lvl="2"/>
            <a:r>
              <a:rPr lang="en-US">
                <a:latin typeface="Century Gothic" pitchFamily="34" charset="0"/>
              </a:rPr>
              <a:t>Start Folder</a:t>
            </a:r>
          </a:p>
          <a:p>
            <a:pPr lvl="2"/>
            <a:r>
              <a:rPr lang="en-US">
                <a:latin typeface="Century Gothic" pitchFamily="34" charset="0"/>
              </a:rPr>
              <a:t>Login ID</a:t>
            </a:r>
          </a:p>
          <a:p>
            <a:pPr lvl="2"/>
            <a:r>
              <a:rPr lang="en-US">
                <a:latin typeface="Century Gothic" pitchFamily="34" charset="0"/>
              </a:rPr>
              <a:t>Other relevant information</a:t>
            </a:r>
          </a:p>
          <a:p>
            <a:endParaRPr lang="en-US" b="1">
              <a:latin typeface="Century Gothic" pitchFamily="34" charset="0"/>
            </a:endParaRPr>
          </a:p>
          <a:p>
            <a:endParaRPr lang="en-US" b="1">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077766"/>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Validate, Configure, Extend</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1167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Framework</a:t>
            </a:r>
          </a:p>
        </p:txBody>
      </p:sp>
      <p:sp>
        <p:nvSpPr>
          <p:cNvPr id="5" name="Content Placeholder 3"/>
          <p:cNvSpPr>
            <a:spLocks noGrp="1"/>
          </p:cNvSpPr>
          <p:nvPr>
            <p:ph idx="1"/>
          </p:nvPr>
        </p:nvSpPr>
        <p:spPr>
          <a:xfrm>
            <a:off x="692150" y="1116013"/>
            <a:ext cx="7404100" cy="4691062"/>
          </a:xfrm>
        </p:spPr>
        <p:txBody>
          <a:bodyPr>
            <a:normAutofit/>
          </a:bodyPr>
          <a:lstStyle/>
          <a:p>
            <a:pPr eaLnBrk="1" fontAlgn="auto" hangingPunct="1">
              <a:spcAft>
                <a:spcPts val="0"/>
              </a:spcAft>
              <a:buFont typeface="Arial" pitchFamily="34" charset="0"/>
              <a:buChar char="•"/>
              <a:defRPr/>
            </a:pPr>
            <a:r>
              <a:rPr lang="en-US" dirty="0" smtClean="0"/>
              <a:t>Used to create and run reports against QAD Enterprise Applications</a:t>
            </a:r>
          </a:p>
          <a:p>
            <a:pPr eaLnBrk="1" fontAlgn="auto" hangingPunct="1">
              <a:spcAft>
                <a:spcPts val="0"/>
              </a:spcAft>
              <a:buFont typeface="Arial" pitchFamily="34" charset="0"/>
              <a:buChar char="•"/>
              <a:defRPr/>
            </a:pPr>
            <a:r>
              <a:rPr lang="en-US" dirty="0" smtClean="0"/>
              <a:t>Reports are customizable</a:t>
            </a:r>
          </a:p>
          <a:p>
            <a:pPr eaLnBrk="1" fontAlgn="auto" hangingPunct="1">
              <a:spcAft>
                <a:spcPts val="0"/>
              </a:spcAft>
              <a:buFont typeface="Arial" pitchFamily="34" charset="0"/>
              <a:buChar char="•"/>
              <a:defRPr/>
            </a:pPr>
            <a:r>
              <a:rPr lang="en-US" dirty="0" smtClean="0"/>
              <a:t>Supports data from multiple sources</a:t>
            </a:r>
          </a:p>
          <a:p>
            <a:pPr eaLnBrk="1" fontAlgn="auto" hangingPunct="1">
              <a:spcAft>
                <a:spcPts val="0"/>
              </a:spcAft>
              <a:buFont typeface="Arial" pitchFamily="34" charset="0"/>
              <a:buChar char="•"/>
              <a:defRPr/>
            </a:pPr>
            <a:r>
              <a:rPr lang="en-US" dirty="0" smtClean="0"/>
              <a:t>Deployed as part of the QAD .NET UI</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Architecture</a:t>
            </a:r>
          </a:p>
        </p:txBody>
      </p:sp>
      <p:sp>
        <p:nvSpPr>
          <p:cNvPr id="11878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8789" name="AutoShape 9"/>
          <p:cNvSpPr>
            <a:spLocks noChangeArrowheads="1"/>
          </p:cNvSpPr>
          <p:nvPr/>
        </p:nvSpPr>
        <p:spPr bwMode="auto">
          <a:xfrm rot="2199823">
            <a:off x="4038600" y="2217738"/>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0" name="AutoShape 10"/>
          <p:cNvSpPr>
            <a:spLocks noChangeArrowheads="1"/>
          </p:cNvSpPr>
          <p:nvPr/>
        </p:nvSpPr>
        <p:spPr bwMode="auto">
          <a:xfrm rot="-2195466">
            <a:off x="4038600" y="3236913"/>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1" name="AutoShape 13"/>
          <p:cNvSpPr>
            <a:spLocks noChangeArrowheads="1"/>
          </p:cNvSpPr>
          <p:nvPr/>
        </p:nvSpPr>
        <p:spPr bwMode="auto">
          <a:xfrm>
            <a:off x="2590800" y="3465513"/>
            <a:ext cx="1295400" cy="1524000"/>
          </a:xfrm>
          <a:prstGeom prst="can">
            <a:avLst>
              <a:gd name="adj" fmla="val 29412"/>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Data</a:t>
            </a:r>
          </a:p>
          <a:p>
            <a:pPr algn="ctr"/>
            <a:r>
              <a:rPr lang="en-US">
                <a:latin typeface="Century Gothic" pitchFamily="34" charset="0"/>
              </a:rPr>
              <a:t>Source</a:t>
            </a:r>
          </a:p>
        </p:txBody>
      </p:sp>
      <p:sp>
        <p:nvSpPr>
          <p:cNvPr id="118792" name="AutoShape 14"/>
          <p:cNvSpPr>
            <a:spLocks noChangeArrowheads="1"/>
          </p:cNvSpPr>
          <p:nvPr/>
        </p:nvSpPr>
        <p:spPr bwMode="auto">
          <a:xfrm>
            <a:off x="7391400" y="2398713"/>
            <a:ext cx="914400" cy="9144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p:txBody>
      </p:sp>
      <p:sp>
        <p:nvSpPr>
          <p:cNvPr id="118793" name="Text Box 15"/>
          <p:cNvSpPr txBox="1">
            <a:spLocks noChangeArrowheads="1"/>
          </p:cNvSpPr>
          <p:nvPr/>
        </p:nvSpPr>
        <p:spPr bwMode="auto">
          <a:xfrm>
            <a:off x="6911167" y="3412348"/>
            <a:ext cx="2328529" cy="2215991"/>
          </a:xfrm>
          <a:prstGeom prst="rect">
            <a:avLst/>
          </a:prstGeom>
          <a:noFill/>
          <a:ln w="9525">
            <a:noFill/>
            <a:miter lim="800000"/>
            <a:headEnd/>
            <a:tailEnd/>
          </a:ln>
        </p:spPr>
        <p:txBody>
          <a:bodyPr wrap="square">
            <a:spAutoFit/>
          </a:bodyPr>
          <a:lstStyle/>
          <a:p>
            <a:pPr>
              <a:spcBef>
                <a:spcPct val="50000"/>
              </a:spcBef>
              <a:buFontTx/>
              <a:buChar char="-"/>
            </a:pPr>
            <a:r>
              <a:rPr lang="en-US" sz="1200" dirty="0">
                <a:latin typeface="Century Gothic" pitchFamily="34" charset="0"/>
              </a:rPr>
              <a:t> </a:t>
            </a:r>
            <a:r>
              <a:rPr lang="en-US" sz="1200" dirty="0" smtClean="0">
                <a:latin typeface="Century Gothic" pitchFamily="34" charset="0"/>
              </a:rPr>
              <a:t>Document (.NET UI Viewer)</a:t>
            </a:r>
            <a:endParaRPr lang="en-US" sz="1200" dirty="0">
              <a:latin typeface="Century Gothic" pitchFamily="34" charset="0"/>
            </a:endParaRPr>
          </a:p>
          <a:p>
            <a:pPr>
              <a:spcBef>
                <a:spcPct val="50000"/>
              </a:spcBef>
              <a:buFontTx/>
              <a:buChar char="-"/>
            </a:pPr>
            <a:r>
              <a:rPr lang="en-US" sz="1200" dirty="0">
                <a:latin typeface="Century Gothic" pitchFamily="34" charset="0"/>
              </a:rPr>
              <a:t> </a:t>
            </a:r>
            <a:r>
              <a:rPr lang="en-US" sz="1200" dirty="0" smtClean="0">
                <a:latin typeface="Century Gothic" pitchFamily="34" charset="0"/>
              </a:rPr>
              <a:t>PDF</a:t>
            </a:r>
          </a:p>
          <a:p>
            <a:pPr>
              <a:spcBef>
                <a:spcPct val="50000"/>
              </a:spcBef>
              <a:buFontTx/>
              <a:buChar char="-"/>
            </a:pPr>
            <a:r>
              <a:rPr lang="en-US" sz="1200" dirty="0" smtClean="0">
                <a:latin typeface="Century Gothic" pitchFamily="34" charset="0"/>
              </a:rPr>
              <a:t> PDF read-only</a:t>
            </a:r>
          </a:p>
          <a:p>
            <a:pPr>
              <a:spcBef>
                <a:spcPct val="50000"/>
              </a:spcBef>
              <a:buFontTx/>
              <a:buChar char="-"/>
            </a:pPr>
            <a:r>
              <a:rPr lang="en-US" sz="1200" dirty="0" smtClean="0">
                <a:latin typeface="Century Gothic" pitchFamily="34" charset="0"/>
              </a:rPr>
              <a:t> TIFF</a:t>
            </a:r>
          </a:p>
          <a:p>
            <a:pPr>
              <a:spcBef>
                <a:spcPct val="50000"/>
              </a:spcBef>
              <a:buFontTx/>
              <a:buChar char="-"/>
            </a:pPr>
            <a:r>
              <a:rPr lang="en-US" sz="1200" dirty="0" smtClean="0">
                <a:latin typeface="Century Gothic" pitchFamily="34" charset="0"/>
              </a:rPr>
              <a:t> RTF</a:t>
            </a:r>
            <a:endParaRPr lang="en-US" sz="1200" dirty="0">
              <a:latin typeface="Century Gothic" pitchFamily="34" charset="0"/>
            </a:endParaRPr>
          </a:p>
          <a:p>
            <a:pPr>
              <a:spcBef>
                <a:spcPct val="50000"/>
              </a:spcBef>
              <a:buFontTx/>
              <a:buChar char="-"/>
            </a:pPr>
            <a:r>
              <a:rPr lang="en-US" sz="1200" dirty="0">
                <a:latin typeface="Century Gothic" pitchFamily="34" charset="0"/>
              </a:rPr>
              <a:t> </a:t>
            </a:r>
            <a:r>
              <a:rPr lang="en-US" sz="1200" dirty="0" smtClean="0">
                <a:latin typeface="Century Gothic" pitchFamily="34" charset="0"/>
              </a:rPr>
              <a:t>Excel</a:t>
            </a:r>
          </a:p>
          <a:p>
            <a:pPr>
              <a:spcBef>
                <a:spcPct val="50000"/>
              </a:spcBef>
              <a:buFontTx/>
              <a:buChar char="-"/>
            </a:pPr>
            <a:r>
              <a:rPr lang="en-US" sz="1200" dirty="0" smtClean="0">
                <a:latin typeface="Century Gothic" pitchFamily="34" charset="0"/>
              </a:rPr>
              <a:t> Plain text</a:t>
            </a:r>
            <a:endParaRPr lang="en-US" sz="1200" dirty="0">
              <a:latin typeface="Century Gothic" pitchFamily="34" charset="0"/>
            </a:endParaRPr>
          </a:p>
          <a:p>
            <a:pPr>
              <a:spcBef>
                <a:spcPct val="50000"/>
              </a:spcBef>
              <a:buFontTx/>
              <a:buChar char="-"/>
            </a:pPr>
            <a:r>
              <a:rPr lang="en-US" sz="1200" dirty="0">
                <a:latin typeface="Century Gothic" pitchFamily="34" charset="0"/>
              </a:rPr>
              <a:t> User can send to printer</a:t>
            </a:r>
          </a:p>
        </p:txBody>
      </p:sp>
      <p:sp>
        <p:nvSpPr>
          <p:cNvPr id="118794" name="Text Box 16"/>
          <p:cNvSpPr txBox="1">
            <a:spLocks noChangeArrowheads="1"/>
          </p:cNvSpPr>
          <p:nvPr/>
        </p:nvSpPr>
        <p:spPr bwMode="auto">
          <a:xfrm>
            <a:off x="2486239" y="5069367"/>
            <a:ext cx="1676400" cy="823913"/>
          </a:xfrm>
          <a:prstGeom prst="rect">
            <a:avLst/>
          </a:prstGeom>
          <a:noFill/>
          <a:ln w="9525">
            <a:noFill/>
            <a:miter lim="800000"/>
            <a:headEnd/>
            <a:tailEnd/>
          </a:ln>
        </p:spPr>
        <p:txBody>
          <a:bodyPr>
            <a:spAutoFit/>
          </a:bodyPr>
          <a:lstStyle/>
          <a:p>
            <a:pPr>
              <a:spcBef>
                <a:spcPct val="50000"/>
              </a:spcBef>
              <a:buFontTx/>
              <a:buChar char="-"/>
            </a:pPr>
            <a:r>
              <a:rPr lang="en-US" sz="1200" dirty="0">
                <a:latin typeface="Century Gothic" pitchFamily="34" charset="0"/>
              </a:rPr>
              <a:t> Progress Program</a:t>
            </a:r>
          </a:p>
          <a:p>
            <a:pPr>
              <a:spcBef>
                <a:spcPct val="50000"/>
              </a:spcBef>
              <a:buFontTx/>
              <a:buChar char="-"/>
            </a:pPr>
            <a:r>
              <a:rPr lang="en-US" sz="1200" dirty="0">
                <a:latin typeface="Century Gothic" pitchFamily="34" charset="0"/>
              </a:rPr>
              <a:t> Browse</a:t>
            </a:r>
          </a:p>
          <a:p>
            <a:pPr>
              <a:spcBef>
                <a:spcPct val="50000"/>
              </a:spcBef>
              <a:buFontTx/>
              <a:buChar char="-"/>
            </a:pPr>
            <a:r>
              <a:rPr lang="en-US" sz="1200" dirty="0">
                <a:latin typeface="Century Gothic" pitchFamily="34" charset="0"/>
              </a:rPr>
              <a:t> Financial API</a:t>
            </a:r>
          </a:p>
        </p:txBody>
      </p:sp>
      <p:sp>
        <p:nvSpPr>
          <p:cNvPr id="118795" name="Rectangle 17"/>
          <p:cNvSpPr>
            <a:spLocks noChangeArrowheads="1"/>
          </p:cNvSpPr>
          <p:nvPr/>
        </p:nvSpPr>
        <p:spPr bwMode="auto">
          <a:xfrm>
            <a:off x="5105400" y="2170113"/>
            <a:ext cx="1371600" cy="12954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Report</a:t>
            </a:r>
          </a:p>
          <a:p>
            <a:pPr algn="ctr"/>
            <a:r>
              <a:rPr lang="en-US">
                <a:latin typeface="Century Gothic" pitchFamily="34" charset="0"/>
              </a:rPr>
              <a:t>Render</a:t>
            </a:r>
          </a:p>
          <a:p>
            <a:pPr algn="ctr"/>
            <a:r>
              <a:rPr lang="en-US">
                <a:latin typeface="Century Gothic" pitchFamily="34" charset="0"/>
              </a:rPr>
              <a:t>Engine</a:t>
            </a:r>
          </a:p>
        </p:txBody>
      </p:sp>
      <p:sp>
        <p:nvSpPr>
          <p:cNvPr id="118796" name="Rectangle 18"/>
          <p:cNvSpPr>
            <a:spLocks noChangeArrowheads="1"/>
          </p:cNvSpPr>
          <p:nvPr/>
        </p:nvSpPr>
        <p:spPr bwMode="auto">
          <a:xfrm>
            <a:off x="2590800" y="1408113"/>
            <a:ext cx="1295400" cy="10668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Pre-Render</a:t>
            </a:r>
          </a:p>
          <a:p>
            <a:pPr algn="ctr"/>
            <a:r>
              <a:rPr lang="en-US">
                <a:latin typeface="Century Gothic" pitchFamily="34" charset="0"/>
              </a:rPr>
              <a:t>Engine</a:t>
            </a:r>
          </a:p>
        </p:txBody>
      </p:sp>
      <p:sp>
        <p:nvSpPr>
          <p:cNvPr id="118797" name="Text Box 21"/>
          <p:cNvSpPr txBox="1">
            <a:spLocks noChangeArrowheads="1"/>
          </p:cNvSpPr>
          <p:nvPr/>
        </p:nvSpPr>
        <p:spPr bwMode="auto">
          <a:xfrm>
            <a:off x="2459666" y="2528078"/>
            <a:ext cx="1600200" cy="549275"/>
          </a:xfrm>
          <a:prstGeom prst="rect">
            <a:avLst/>
          </a:prstGeom>
          <a:noFill/>
          <a:ln w="9525">
            <a:noFill/>
            <a:miter lim="800000"/>
            <a:headEnd/>
            <a:tailEnd/>
          </a:ln>
        </p:spPr>
        <p:txBody>
          <a:bodyPr>
            <a:spAutoFit/>
          </a:bodyPr>
          <a:lstStyle/>
          <a:p>
            <a:pPr>
              <a:spcBef>
                <a:spcPct val="50000"/>
              </a:spcBef>
              <a:buFontTx/>
              <a:buChar char="-"/>
            </a:pPr>
            <a:r>
              <a:rPr lang="en-US" sz="1200" dirty="0">
                <a:latin typeface="Century Gothic" pitchFamily="34" charset="0"/>
              </a:rPr>
              <a:t> Applies Template</a:t>
            </a:r>
          </a:p>
          <a:p>
            <a:pPr>
              <a:spcBef>
                <a:spcPct val="50000"/>
              </a:spcBef>
              <a:buFontTx/>
              <a:buChar char="-"/>
            </a:pPr>
            <a:r>
              <a:rPr lang="en-US" sz="1200" dirty="0">
                <a:latin typeface="Century Gothic" pitchFamily="34" charset="0"/>
              </a:rPr>
              <a:t> Translates Labels</a:t>
            </a:r>
          </a:p>
        </p:txBody>
      </p:sp>
      <p:sp>
        <p:nvSpPr>
          <p:cNvPr id="118798" name="AutoShape 22"/>
          <p:cNvSpPr>
            <a:spLocks noChangeArrowheads="1"/>
          </p:cNvSpPr>
          <p:nvPr/>
        </p:nvSpPr>
        <p:spPr bwMode="auto">
          <a:xfrm>
            <a:off x="6629400" y="27035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9" name="AutoShape 23"/>
          <p:cNvSpPr>
            <a:spLocks noChangeArrowheads="1"/>
          </p:cNvSpPr>
          <p:nvPr/>
        </p:nvSpPr>
        <p:spPr bwMode="auto">
          <a:xfrm>
            <a:off x="1828800" y="17891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800" name="AutoShape 24"/>
          <p:cNvSpPr>
            <a:spLocks noChangeArrowheads="1"/>
          </p:cNvSpPr>
          <p:nvPr/>
        </p:nvSpPr>
        <p:spPr bwMode="auto">
          <a:xfrm>
            <a:off x="609600" y="1408113"/>
            <a:ext cx="1066800" cy="10668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a:p>
            <a:pPr algn="ctr"/>
            <a:r>
              <a:rPr lang="en-US">
                <a:latin typeface="Century Gothic" pitchFamily="34" charset="0"/>
              </a:rPr>
              <a:t>Layout</a:t>
            </a:r>
          </a:p>
          <a:p>
            <a:pPr algn="ctr"/>
            <a:r>
              <a:rPr lang="en-US">
                <a:latin typeface="Century Gothic" pitchFamily="34" charset="0"/>
              </a:rPr>
              <a:t>Definition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General installation and configuration</a:t>
            </a:r>
          </a:p>
          <a:p>
            <a:pPr eaLnBrk="1" fontAlgn="auto" hangingPunct="1">
              <a:spcAft>
                <a:spcPts val="0"/>
              </a:spcAft>
              <a:buFont typeface="Arial" pitchFamily="34" charset="0"/>
              <a:buChar char="•"/>
              <a:defRPr/>
            </a:pPr>
            <a:r>
              <a:rPr lang="en-US" dirty="0" smtClean="0"/>
              <a:t>Server installation and configuration</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82160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Installation and Configuration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Everything an end user needs to design and run reports is bundled with .NET UI</a:t>
            </a:r>
          </a:p>
          <a:p>
            <a:pPr eaLnBrk="1" fontAlgn="auto" hangingPunct="1">
              <a:spcAft>
                <a:spcPts val="0"/>
              </a:spcAft>
              <a:buFont typeface="Arial" pitchFamily="34" charset="0"/>
              <a:buChar char="•"/>
              <a:defRPr/>
            </a:pPr>
            <a:r>
              <a:rPr lang="en-US" dirty="0" err="1" smtClean="0"/>
              <a:t>rptAdmin</a:t>
            </a:r>
            <a:r>
              <a:rPr lang="en-US" dirty="0" smtClean="0"/>
              <a:t> and </a:t>
            </a:r>
            <a:r>
              <a:rPr lang="en-US" dirty="0" err="1" smtClean="0"/>
              <a:t>rptDsgn</a:t>
            </a:r>
            <a:r>
              <a:rPr lang="en-US" dirty="0" smtClean="0"/>
              <a:t> Roles and Group</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82160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General Installation and Configuration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988417"/>
            <a:ext cx="7909590" cy="4691062"/>
          </a:xfrm>
        </p:spPr>
        <p:txBody>
          <a:bodyPr>
            <a:normAutofit/>
          </a:bodyPr>
          <a:lstStyle/>
          <a:p>
            <a:pPr eaLnBrk="1" fontAlgn="auto" hangingPunct="1">
              <a:spcAft>
                <a:spcPts val="0"/>
              </a:spcAft>
              <a:buFont typeface="Arial" pitchFamily="34" charset="0"/>
              <a:buChar char="•"/>
              <a:defRPr/>
            </a:pPr>
            <a:r>
              <a:rPr lang="en-US" dirty="0" smtClean="0"/>
              <a:t>These roles are used to grant access to report development and admin programs</a:t>
            </a:r>
          </a:p>
          <a:p>
            <a:pPr eaLnBrk="1" fontAlgn="auto" hangingPunct="1">
              <a:spcAft>
                <a:spcPts val="0"/>
              </a:spcAft>
              <a:buFont typeface="Arial" pitchFamily="34" charset="0"/>
              <a:buChar char="•"/>
              <a:defRPr/>
            </a:pPr>
            <a:r>
              <a:rPr lang="en-US" dirty="0" err="1" smtClean="0"/>
              <a:t>rptAdmin</a:t>
            </a:r>
            <a:r>
              <a:rPr lang="en-US" dirty="0" smtClean="0"/>
              <a:t> membership allows access to all of the reporting programs </a:t>
            </a:r>
          </a:p>
          <a:p>
            <a:pPr eaLnBrk="1" fontAlgn="auto" hangingPunct="1">
              <a:spcAft>
                <a:spcPts val="0"/>
              </a:spcAft>
              <a:buFont typeface="Arial" pitchFamily="34" charset="0"/>
              <a:buChar char="•"/>
              <a:defRPr/>
            </a:pPr>
            <a:r>
              <a:rPr lang="en-US" dirty="0" err="1" smtClean="0"/>
              <a:t>rptDsgn</a:t>
            </a:r>
            <a:r>
              <a:rPr lang="en-US" dirty="0" smtClean="0"/>
              <a:t> membership allows access to a subset of the programs </a:t>
            </a:r>
          </a:p>
          <a:p>
            <a:pPr lvl="1" indent="-247650" eaLnBrk="1" fontAlgn="auto" hangingPunct="1">
              <a:spcAft>
                <a:spcPts val="0"/>
              </a:spcAft>
              <a:defRPr/>
            </a:pPr>
            <a:r>
              <a:rPr lang="en-US" sz="2000" dirty="0" smtClean="0"/>
              <a:t>Appropriate for report developers</a:t>
            </a:r>
          </a:p>
          <a:p>
            <a:pPr eaLnBrk="1" fontAlgn="auto" hangingPunct="1">
              <a:spcAft>
                <a:spcPts val="0"/>
              </a:spcAft>
              <a:buFont typeface="Arial" pitchFamily="34" charset="0"/>
              <a:buChar char="•"/>
              <a:defRPr/>
            </a:pPr>
            <a:r>
              <a:rPr lang="en-US" dirty="0" smtClean="0"/>
              <a:t>EE Admin Programs for User Roles</a:t>
            </a:r>
          </a:p>
          <a:p>
            <a:pPr lvl="1" indent="-247650" eaLnBrk="1" fontAlgn="auto" hangingPunct="1">
              <a:spcAft>
                <a:spcPts val="0"/>
              </a:spcAft>
              <a:defRPr/>
            </a:pPr>
            <a:r>
              <a:rPr lang="en-US" sz="2000" dirty="0" smtClean="0"/>
              <a:t>Role View, Role Create, User Role View, Role Membership Maintain</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rptAdmin</a:t>
            </a:r>
            <a:r>
              <a:rPr lang="en-US" sz="2400" dirty="0" smtClean="0"/>
              <a:t> and </a:t>
            </a:r>
            <a:r>
              <a:rPr lang="en-US" sz="2400" dirty="0" err="1" smtClean="0"/>
              <a:t>rptDsgn</a:t>
            </a:r>
            <a:r>
              <a:rPr lang="en-US" sz="2400" dirty="0" smtClean="0"/>
              <a:t> Roles / Groups</a:t>
            </a:r>
          </a:p>
        </p:txBody>
      </p:sp>
      <p:sp>
        <p:nvSpPr>
          <p:cNvPr id="13107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Two reporting modes are available:</a:t>
            </a:r>
          </a:p>
          <a:p>
            <a:pPr eaLnBrk="1" fontAlgn="auto" hangingPunct="1">
              <a:spcAft>
                <a:spcPts val="0"/>
              </a:spcAft>
              <a:buFont typeface="Arial" pitchFamily="34" charset="0"/>
              <a:buChar char="•"/>
              <a:defRPr/>
            </a:pPr>
            <a:r>
              <a:rPr lang="en-US" dirty="0" smtClean="0"/>
              <a:t>Scheduled Batch Mode</a:t>
            </a:r>
          </a:p>
          <a:p>
            <a:pPr eaLnBrk="1" fontAlgn="auto" hangingPunct="1">
              <a:spcAft>
                <a:spcPts val="0"/>
              </a:spcAft>
              <a:buFont typeface="Arial" pitchFamily="34" charset="0"/>
              <a:buChar char="•"/>
              <a:defRPr/>
            </a:pPr>
            <a:r>
              <a:rPr lang="en-US" dirty="0" smtClean="0"/>
              <a:t>Continuous Service Mode</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Modes</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988417"/>
            <a:ext cx="7909590" cy="4691062"/>
          </a:xfrm>
        </p:spPr>
        <p:txBody>
          <a:bodyPr>
            <a:normAutofit/>
          </a:bodyPr>
          <a:lstStyle/>
          <a:p>
            <a:pPr eaLnBrk="1" fontAlgn="auto" hangingPunct="1">
              <a:spcAft>
                <a:spcPts val="0"/>
              </a:spcAft>
              <a:buFont typeface="Arial" pitchFamily="34" charset="0"/>
              <a:buChar char="•"/>
              <a:defRPr/>
            </a:pPr>
            <a:r>
              <a:rPr lang="en-US" dirty="0" smtClean="0"/>
              <a:t>Reporting Framework server must be a Windows machine. </a:t>
            </a:r>
            <a:r>
              <a:rPr lang="en-US" dirty="0" smtClean="0"/>
              <a:t>It can run report processes in two modes: Continuous (service) and </a:t>
            </a:r>
            <a:r>
              <a:rPr lang="en-US" dirty="0" smtClean="0"/>
              <a:t>Batch</a:t>
            </a:r>
            <a:endParaRPr lang="en-US" dirty="0" smtClean="0"/>
          </a:p>
          <a:p>
            <a:pPr eaLnBrk="1" fontAlgn="auto" hangingPunct="1">
              <a:spcAft>
                <a:spcPts val="0"/>
              </a:spcAft>
              <a:buFont typeface="Arial" pitchFamily="34" charset="0"/>
              <a:buChar char="•"/>
              <a:defRPr/>
            </a:pPr>
            <a:r>
              <a:rPr lang="en-US" dirty="0" smtClean="0"/>
              <a:t>QAD Reporting Framework service is installed and configured as described in the Reporting Framework User Guide</a:t>
            </a:r>
            <a:endParaRPr lang="en-US" dirty="0" smtClean="0"/>
          </a:p>
          <a:p>
            <a:pPr eaLnBrk="1" fontAlgn="auto" hangingPunct="1">
              <a:spcAft>
                <a:spcPts val="0"/>
              </a:spcAft>
              <a:buFont typeface="Arial" pitchFamily="34" charset="0"/>
              <a:buChar char="•"/>
              <a:defRPr/>
            </a:pPr>
            <a:r>
              <a:rPr lang="en-US" dirty="0" smtClean="0"/>
              <a:t>Batch Mode allows the customer to set up Windows tasks to run batches at specific times</a:t>
            </a:r>
            <a:endParaRPr lang="en-US" dirty="0" smtClean="0"/>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Installation and Configuration</a:t>
            </a:r>
          </a:p>
        </p:txBody>
      </p:sp>
      <p:sp>
        <p:nvSpPr>
          <p:cNvPr id="13107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a:t>
            </a:r>
          </a:p>
        </p:txBody>
      </p:sp>
      <p:sp>
        <p:nvSpPr>
          <p:cNvPr id="13312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33124" name="Picture 3"/>
          <p:cNvPicPr>
            <a:picLocks noChangeAspect="1" noChangeArrowheads="1"/>
          </p:cNvPicPr>
          <p:nvPr/>
        </p:nvPicPr>
        <p:blipFill>
          <a:blip r:embed="rId3" cstate="print"/>
          <a:srcRect/>
          <a:stretch>
            <a:fillRect/>
          </a:stretch>
        </p:blipFill>
        <p:spPr bwMode="auto">
          <a:xfrm>
            <a:off x="554038" y="1012825"/>
            <a:ext cx="7283450"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a:t>
            </a:r>
          </a:p>
        </p:txBody>
      </p:sp>
      <p:sp>
        <p:nvSpPr>
          <p:cNvPr id="13517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Report Server(s) run queues of reports (batches)</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Server processes </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Non-GUI .NET UI processes</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Standard installation of .NET UI</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Launched from command line</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Windows Task Scheduler used to periodically launch batches (for example: daily, monthly)</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Output to printer and/or file on web server</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Optional notifications to e-mail, .NET UI Inbox with output as attachment or link to the output</a:t>
            </a: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Refer to the Reporting Framework User Guide</a:t>
            </a:r>
          </a:p>
          <a:p>
            <a:pPr eaLnBrk="1" fontAlgn="auto" hangingPunct="1">
              <a:spcAft>
                <a:spcPts val="0"/>
              </a:spcAft>
              <a:buFont typeface="Arial" pitchFamily="34" charset="0"/>
              <a:buChar char="•"/>
              <a:defRPr/>
            </a:pPr>
            <a:r>
              <a:rPr lang="en-US" dirty="0" smtClean="0"/>
              <a:t>Take QAD’s Reporting Framework training</a:t>
            </a:r>
          </a:p>
          <a:p>
            <a:pPr eaLnBrk="1" fontAlgn="auto" hangingPunct="1">
              <a:spcAft>
                <a:spcPts val="0"/>
              </a:spcAft>
              <a:buFont typeface="Arial" pitchFamily="34" charset="0"/>
              <a:buNone/>
              <a:defRPr/>
            </a:pPr>
            <a:endParaRPr lang="en-US" sz="19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92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For Further Information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3" cstate="print"/>
          <a:srcRect/>
          <a:stretch>
            <a:fillRect/>
          </a:stretch>
        </p:blipFill>
        <p:spPr bwMode="auto">
          <a:xfrm>
            <a:off x="1214438" y="776288"/>
            <a:ext cx="6748462" cy="5259387"/>
          </a:xfrm>
          <a:prstGeom prst="rect">
            <a:avLst/>
          </a:prstGeom>
          <a:noFill/>
          <a:ln w="9525">
            <a:noFill/>
            <a:miter lim="800000"/>
            <a:headEnd/>
            <a:tailEnd/>
          </a:ln>
        </p:spPr>
      </p:pic>
      <p:sp>
        <p:nvSpPr>
          <p:cNvPr id="29698"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Validating QAD Enterprise Edition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41314"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Database Admin, Availability, Disaster Tolerance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2150" y="1116013"/>
            <a:ext cx="7404100" cy="1133475"/>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character UI?</a:t>
            </a:r>
          </a:p>
          <a:p>
            <a:pPr lvl="1"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]/scripts/client.[</a:t>
            </a:r>
            <a:r>
              <a:rPr lang="en-US" dirty="0" err="1" smtClean="0">
                <a:solidFill>
                  <a:srgbClr val="737373"/>
                </a:solidFill>
                <a:latin typeface="+mn-lt"/>
              </a:rPr>
              <a:t>envname</a:t>
            </a:r>
            <a:r>
              <a:rPr lang="en-US" dirty="0" smtClean="0">
                <a:solidFill>
                  <a:srgbClr val="737373"/>
                </a:solidFill>
                <a:latin typeface="+mn-lt"/>
              </a:rPr>
              <a:t>]</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1748" name="Picture 4"/>
          <p:cNvPicPr>
            <a:picLocks noChangeAspect="1" noChangeArrowheads="1"/>
          </p:cNvPicPr>
          <p:nvPr/>
        </p:nvPicPr>
        <p:blipFill>
          <a:blip r:embed="rId3" cstate="print"/>
          <a:srcRect/>
          <a:stretch>
            <a:fillRect/>
          </a:stretch>
        </p:blipFill>
        <p:spPr bwMode="auto">
          <a:xfrm>
            <a:off x="1504950" y="2244725"/>
            <a:ext cx="6134100"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01499"/>
            <a:ext cx="7399337" cy="596900"/>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QAD .NET UI?</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3796" name="Picture 2"/>
          <p:cNvPicPr>
            <a:picLocks noChangeAspect="1" noChangeArrowheads="1"/>
          </p:cNvPicPr>
          <p:nvPr/>
        </p:nvPicPr>
        <p:blipFill>
          <a:blip r:embed="rId3" cstate="print"/>
          <a:srcRect/>
          <a:stretch>
            <a:fillRect/>
          </a:stretch>
        </p:blipFill>
        <p:spPr bwMode="auto">
          <a:xfrm>
            <a:off x="680759" y="1703206"/>
            <a:ext cx="3022600" cy="2071688"/>
          </a:xfrm>
          <a:prstGeom prst="rect">
            <a:avLst/>
          </a:prstGeom>
          <a:noFill/>
          <a:ln w="9525">
            <a:noFill/>
            <a:miter lim="800000"/>
            <a:headEnd/>
            <a:tailEnd/>
          </a:ln>
        </p:spPr>
      </p:pic>
      <p:pic>
        <p:nvPicPr>
          <p:cNvPr id="7" name="Picture 6" descr="pg127cropped.png"/>
          <p:cNvPicPr>
            <a:picLocks noChangeAspect="1"/>
          </p:cNvPicPr>
          <p:nvPr/>
        </p:nvPicPr>
        <p:blipFill>
          <a:blip r:embed="rId4" cstate="print"/>
          <a:stretch>
            <a:fillRect/>
          </a:stretch>
        </p:blipFill>
        <p:spPr>
          <a:xfrm>
            <a:off x="4341205" y="1695243"/>
            <a:ext cx="3977143" cy="38285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16013"/>
            <a:ext cx="7399337" cy="1104900"/>
          </a:xfrm>
        </p:spPr>
        <p:txBody>
          <a:bodyPr>
            <a:normAutofit fontScale="92500"/>
          </a:bodyPr>
          <a:lstStyle/>
          <a:p>
            <a:pPr marL="0" indent="0" eaLnBrk="1" fontAlgn="auto" hangingPunct="1">
              <a:lnSpc>
                <a:spcPct val="95000"/>
              </a:lnSpc>
              <a:spcAft>
                <a:spcPts val="0"/>
              </a:spcAft>
              <a:buNone/>
              <a:defRPr/>
            </a:pPr>
            <a:r>
              <a:rPr lang="en-US" sz="2600" dirty="0" smtClean="0">
                <a:solidFill>
                  <a:srgbClr val="737373"/>
                </a:solidFill>
                <a:latin typeface="+mn-lt"/>
              </a:rPr>
              <a:t>Can you launch embedded Telnet?</a:t>
            </a:r>
          </a:p>
          <a:p>
            <a:pPr marL="0" lvl="1" indent="231775" eaLnBrk="1" fontAlgn="auto" hangingPunct="1">
              <a:lnSpc>
                <a:spcPct val="95000"/>
              </a:lnSpc>
              <a:spcAft>
                <a:spcPts val="0"/>
              </a:spcAft>
              <a:buNone/>
              <a:defRPr/>
            </a:pPr>
            <a:r>
              <a:rPr lang="en-US" dirty="0" smtClean="0">
                <a:solidFill>
                  <a:srgbClr val="737373"/>
                </a:solidFill>
                <a:latin typeface="+mn-lt"/>
              </a:rPr>
              <a:t>Example “Archive File Reload” or “License Registration”</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8-cropped.png"/>
          <p:cNvPicPr>
            <a:picLocks noChangeAspect="1"/>
          </p:cNvPicPr>
          <p:nvPr/>
        </p:nvPicPr>
        <p:blipFill>
          <a:blip r:embed="rId3" cstate="print"/>
          <a:stretch>
            <a:fillRect/>
          </a:stretch>
        </p:blipFill>
        <p:spPr>
          <a:xfrm>
            <a:off x="255195" y="2489909"/>
            <a:ext cx="8612191" cy="176895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14809</TotalTime>
  <Words>3532</Words>
  <Application>Microsoft Office PowerPoint</Application>
  <PresentationFormat>On-screen Show (4:3)</PresentationFormat>
  <Paragraphs>652</Paragraphs>
  <Slides>60</Slides>
  <Notes>55</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QAD Corporate PPT Template</vt:lpstr>
      <vt:lpstr>Slide 1</vt:lpstr>
      <vt:lpstr>Slide 2</vt:lpstr>
      <vt:lpstr>Introduction</vt:lpstr>
      <vt:lpstr>Agenda</vt:lpstr>
      <vt:lpstr>QAD Enterprise Edition </vt:lpstr>
      <vt:lpstr> 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Enterprise Edition</vt:lpstr>
      <vt:lpstr>Validate Scripts</vt:lpstr>
      <vt:lpstr>Slide 15</vt:lpstr>
      <vt:lpstr>Log File Locations</vt:lpstr>
      <vt:lpstr>Log File Locations</vt:lpstr>
      <vt:lpstr>Enhanced Client Logging</vt:lpstr>
      <vt:lpstr>Enhanced Client Logging</vt:lpstr>
      <vt:lpstr>Enhanced Client Logging</vt:lpstr>
      <vt:lpstr>Enhanced Client Logging</vt:lpstr>
      <vt:lpstr>Enhanced Client Logging</vt:lpstr>
      <vt:lpstr>Important File Locations</vt:lpstr>
      <vt:lpstr>Important File Locations</vt:lpstr>
      <vt:lpstr>Important File Locations</vt:lpstr>
      <vt:lpstr>Important File Locations</vt:lpstr>
      <vt:lpstr>Troubleshooting</vt:lpstr>
      <vt:lpstr>Troubleshooting</vt:lpstr>
      <vt:lpstr>Troubleshooting</vt:lpstr>
      <vt:lpstr>Troubleshooting</vt:lpstr>
      <vt:lpstr>Troubleshooting</vt:lpstr>
      <vt:lpstr>Configuration Tips</vt:lpstr>
      <vt:lpstr>Configuration Tips</vt:lpstr>
      <vt:lpstr>Configuration Tips</vt:lpstr>
      <vt:lpstr>Configuration Tips</vt:lpstr>
      <vt:lpstr>Configuration Tips</vt:lpstr>
      <vt:lpstr>Configuration Tips</vt:lpstr>
      <vt:lpstr>Configuration Tips</vt:lpstr>
      <vt:lpstr>Configuration Tips</vt:lpstr>
      <vt:lpstr>Visibility Tips</vt:lpstr>
      <vt:lpstr>Visibility Tips</vt:lpstr>
      <vt:lpstr>Next</vt:lpstr>
      <vt:lpstr>Daemons</vt:lpstr>
      <vt:lpstr>Daemons</vt:lpstr>
      <vt:lpstr>Daemons</vt:lpstr>
      <vt:lpstr>Daemons</vt:lpstr>
      <vt:lpstr>Daemons</vt:lpstr>
      <vt:lpstr>Daemons</vt:lpstr>
      <vt:lpstr>Daemons</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695</cp:revision>
  <dcterms:created xsi:type="dcterms:W3CDTF">2010-09-03T18:23:38Z</dcterms:created>
  <dcterms:modified xsi:type="dcterms:W3CDTF">2014-02-19T17:19:05Z</dcterms:modified>
</cp:coreProperties>
</file>