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27608" autoAdjust="0"/>
  </p:normalViewPr>
  <p:slideViewPr>
    <p:cSldViewPr snapToGrid="0">
      <p:cViewPr>
        <p:scale>
          <a:sx n="100" d="100"/>
          <a:sy n="100" d="100"/>
        </p:scale>
        <p:origin x="-696" y="55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F8150DD1-4468-440E-B781-1E09808C6D96}" type="datetimeFigureOut">
              <a:rPr lang="en-US"/>
              <a:pPr>
                <a:defRPr/>
              </a:pPr>
              <a:t>2/28/2014</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83A154CB-CCC4-4AB5-A3E6-0267F4AC7F6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D77655E2-413B-42A9-8FE0-40D4D20DF461}" type="datetimeFigureOut">
              <a:rPr lang="en-US"/>
              <a:pPr>
                <a:defRPr/>
              </a:pPr>
              <a:t>2/28/2014</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85FC5BBB-5160-47F0-B1A2-B9B7618E3BEF}"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Response Time:</a:t>
            </a:r>
            <a:r>
              <a:rPr lang="en-US" sz="1700" baseline="0" smtClean="0">
                <a:solidFill>
                  <a:srgbClr val="000000"/>
                </a:solidFill>
                <a:latin typeface="Arial" charset="0"/>
              </a:rPr>
              <a:t> </a:t>
            </a:r>
            <a:r>
              <a:rPr lang="en-US" sz="1700" smtClean="0">
                <a:solidFill>
                  <a:srgbClr val="000000"/>
                </a:solidFill>
                <a:latin typeface="Arial" charset="0"/>
              </a:rPr>
              <a:t>Service Time + Queue Time + Network  / Transmission delay</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Queue Time:</a:t>
            </a:r>
            <a:r>
              <a:rPr lang="en-US" sz="1700" baseline="0" smtClean="0">
                <a:solidFill>
                  <a:srgbClr val="000000"/>
                </a:solidFill>
                <a:latin typeface="Arial" charset="0"/>
              </a:rPr>
              <a:t> </a:t>
            </a:r>
            <a:r>
              <a:rPr lang="en-US" sz="1700" smtClean="0">
                <a:solidFill>
                  <a:srgbClr val="000000"/>
                </a:solidFill>
                <a:latin typeface="Arial" charset="0"/>
              </a:rPr>
              <a:t>Any delay processing a service request because the request is queued.</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Service Time:</a:t>
            </a:r>
            <a:r>
              <a:rPr lang="en-US" sz="1700" baseline="0" smtClean="0">
                <a:solidFill>
                  <a:srgbClr val="000000"/>
                </a:solidFill>
                <a:latin typeface="Arial" charset="0"/>
              </a:rPr>
              <a:t> </a:t>
            </a:r>
            <a:r>
              <a:rPr lang="en-US" sz="1700" smtClean="0">
                <a:solidFill>
                  <a:srgbClr val="000000"/>
                </a:solidFill>
                <a:latin typeface="Arial" charset="0"/>
              </a:rPr>
              <a:t>How long it takes to process a work request.</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Throughput:</a:t>
            </a:r>
            <a:r>
              <a:rPr lang="en-US" sz="1700" baseline="0" smtClean="0">
                <a:solidFill>
                  <a:srgbClr val="000000"/>
                </a:solidFill>
                <a:latin typeface="Arial" charset="0"/>
              </a:rPr>
              <a:t> </a:t>
            </a:r>
            <a:r>
              <a:rPr lang="en-US" sz="1700" smtClean="0">
                <a:solidFill>
                  <a:srgbClr val="000000"/>
                </a:solidFill>
                <a:latin typeface="Arial" charset="0"/>
              </a:rPr>
              <a:t>The rate at which work requests are completed.</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Scalability: How does Response Time and Throughput vary as extra users/load is added?</a:t>
            </a:r>
          </a:p>
          <a:p>
            <a:pPr eaLnBrk="1" hangingPunct="1">
              <a:lnSpc>
                <a:spcPct val="95000"/>
              </a:lnSpc>
              <a:spcBef>
                <a:spcPct val="0"/>
              </a:spcBef>
              <a:buFont typeface="Arial" pitchFamily="34" charset="0"/>
              <a:buChar char="•"/>
            </a:pPr>
            <a:r>
              <a:rPr lang="en-US" sz="1700" smtClean="0">
                <a:solidFill>
                  <a:srgbClr val="000000"/>
                </a:solidFill>
                <a:latin typeface="Arial" charset="0"/>
              </a:rPr>
              <a:t> </a:t>
            </a:r>
            <a:r>
              <a:rPr lang="en-US" sz="1700" dirty="0" smtClean="0">
                <a:solidFill>
                  <a:srgbClr val="000000"/>
                </a:solidFill>
                <a:latin typeface="Arial" charset="0"/>
              </a:rPr>
              <a:t>Utilization:</a:t>
            </a:r>
            <a:r>
              <a:rPr lang="en-US" sz="1700" baseline="0" dirty="0" smtClean="0">
                <a:solidFill>
                  <a:srgbClr val="000000"/>
                </a:solidFill>
                <a:latin typeface="Arial" charset="0"/>
              </a:rPr>
              <a:t> </a:t>
            </a:r>
            <a:r>
              <a:rPr lang="en-US" sz="1700" dirty="0" smtClean="0">
                <a:solidFill>
                  <a:srgbClr val="000000"/>
                </a:solidFill>
                <a:latin typeface="Arial" charset="0"/>
              </a:rPr>
              <a:t>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a:t>
            </a:r>
            <a:r>
              <a:rPr lang="en-US" sz="1700" baseline="0" dirty="0" smtClean="0">
                <a:solidFill>
                  <a:srgbClr val="000000"/>
                </a:solidFill>
                <a:latin typeface="Arial" charset="0"/>
              </a:rPr>
              <a:t> </a:t>
            </a:r>
            <a:r>
              <a:rPr lang="en-US" sz="1700" dirty="0" smtClean="0">
                <a:solidFill>
                  <a:srgbClr val="000000"/>
                </a:solidFill>
                <a:latin typeface="Arial" charset="0"/>
              </a:rPr>
              <a:t>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a:t>
            </a:r>
            <a:r>
              <a:rPr lang="en-US" sz="1700" baseline="0" dirty="0" smtClean="0">
                <a:solidFill>
                  <a:srgbClr val="000000"/>
                </a:solidFill>
                <a:latin typeface="Arial" charset="0"/>
              </a:rPr>
              <a:t> T</a:t>
            </a:r>
            <a:r>
              <a:rPr lang="en-US" sz="1700" dirty="0" smtClean="0">
                <a:solidFill>
                  <a:srgbClr val="000000"/>
                </a:solidFill>
                <a:latin typeface="Arial" charset="0"/>
              </a:rPr>
              <a:t>he capacity of a device or interface to transfer data.</a:t>
            </a:r>
            <a:endParaRPr lang="en-US" dirty="0" smtClean="0"/>
          </a:p>
          <a:p>
            <a:pPr eaLnBrk="1" hangingPunct="1">
              <a:lnSpc>
                <a:spcPct val="95000"/>
              </a:lnSpc>
              <a:spcBef>
                <a:spcPct val="0"/>
              </a:spcBef>
              <a:buFont typeface="Arial" pitchFamily="34" charset="0"/>
              <a:buChar char="•"/>
            </a:pPr>
            <a:r>
              <a:rPr lang="en-US" sz="1700" smtClean="0">
                <a:solidFill>
                  <a:srgbClr val="000000"/>
                </a:solidFill>
                <a:latin typeface="Arial" charset="0"/>
              </a:rPr>
              <a:t> Bottleneck</a:t>
            </a:r>
            <a:r>
              <a:rPr lang="en-US" sz="1700" dirty="0" smtClean="0">
                <a:solidFill>
                  <a:srgbClr val="000000"/>
                </a:solidFill>
                <a:latin typeface="Arial" charset="0"/>
              </a:rPr>
              <a:t>:</a:t>
            </a:r>
            <a:r>
              <a:rPr lang="en-US" sz="1700" baseline="0" dirty="0" smtClean="0">
                <a:solidFill>
                  <a:srgbClr val="000000"/>
                </a:solidFill>
                <a:latin typeface="Arial" charset="0"/>
              </a:rPr>
              <a:t> </a:t>
            </a:r>
            <a:r>
              <a:rPr lang="en-US" sz="1700" dirty="0" smtClean="0">
                <a:solidFill>
                  <a:srgbClr val="000000"/>
                </a:solidFill>
                <a:latin typeface="Arial" charset="0"/>
              </a:rPr>
              <a:t>The component slowing everything else down because it is at the capacity limit.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fontScale="62500" lnSpcReduction="20000"/>
          </a:bodyPr>
          <a:lstStyle/>
          <a:p>
            <a:pPr marL="0" lvl="1" indent="-341803" eaLnBrk="1" fontAlgn="auto" hangingPunct="1">
              <a:lnSpc>
                <a:spcPct val="95000"/>
              </a:lnSpc>
              <a:spcBef>
                <a:spcPts val="0"/>
              </a:spcBef>
              <a:spcAft>
                <a:spcPts val="0"/>
              </a:spcAft>
              <a:buClr>
                <a:srgbClr val="000000"/>
              </a:buClr>
              <a:buSzPct val="100000"/>
              <a:buFontTx/>
              <a:buNone/>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 Many perceptions of poor performance can be solved by managing the customer relationship, instead of embarking on a time consuming and costly exercise to tune the QAD software environment.</a:t>
            </a:r>
          </a:p>
          <a:p>
            <a:pPr eaLnBrk="1" hangingPunct="1">
              <a:spcBef>
                <a:spcPct val="0"/>
              </a:spcBef>
            </a:pPr>
            <a:endParaRPr lang="en-US" dirty="0" smtClean="0"/>
          </a:p>
          <a:p>
            <a:pPr eaLnBrk="1" hangingPunct="1">
              <a:spcBef>
                <a:spcPct val="0"/>
              </a:spcBef>
            </a:pPr>
            <a:r>
              <a:rPr lang="en-US" dirty="0" smtClean="0"/>
              <a:t>Often the customer has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issues, setting performance objectives, determining key performance indicators (KPIs), and using a performance engineering methodology can be critical in managing customer perceptions and expectations.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An effective methodology for defining, identifying, and solving performance issues is important for managing customer perceptions and expectations.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When users access the QAD application software, they place additional demand on the system (usually requiring both good response time and high throughput).  When the user demand is high, system resources can come under load and fall out of balance. Performance will suffer 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Decreased system throughput (reports and complex processing functions take longer)</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actively managed and benchmarked, user performance expectations will be hard to quantify. “The system is running slow” or “my report is taking forever” are not good measures or descriptions of system performance.  </a:t>
            </a:r>
          </a:p>
          <a:p>
            <a:pPr eaLnBrk="1" hangingPunct="1">
              <a:spcBef>
                <a:spcPct val="0"/>
              </a:spcBef>
            </a:pPr>
            <a:endParaRPr lang="en-US" dirty="0" smtClean="0"/>
          </a:p>
          <a:p>
            <a:pPr eaLnBrk="1" hangingPunct="1">
              <a:spcBef>
                <a:spcPct val="0"/>
              </a:spcBef>
            </a:pPr>
            <a:r>
              <a:rPr lang="en-US" dirty="0" smtClean="0"/>
              <a:t>It is far better to have quantitative information such as “My report is running 65% slower than baseline.”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a:t>
            </a:r>
          </a:p>
          <a:p>
            <a:pPr eaLnBrk="1" hangingPunct="1">
              <a:spcBef>
                <a:spcPct val="0"/>
              </a:spcBef>
            </a:pPr>
            <a:r>
              <a:rPr lang="en-US" dirty="0" smtClean="0"/>
              <a:t>When users access the QAD application software, they are placing additional demand on the system (usually requiring both good response time</a:t>
            </a:r>
            <a:r>
              <a:rPr lang="en-US" baseline="0" dirty="0" smtClean="0"/>
              <a:t> </a:t>
            </a:r>
            <a:r>
              <a:rPr lang="en-US" dirty="0" smtClean="0"/>
              <a:t>and high throughput).  When the user demand is high, system resources</a:t>
            </a:r>
            <a:r>
              <a:rPr lang="en-US" baseline="0" dirty="0" smtClean="0"/>
              <a:t> can </a:t>
            </a:r>
            <a:r>
              <a:rPr lang="en-US" dirty="0" smtClean="0"/>
              <a:t>come under load and fall out of balance.</a:t>
            </a:r>
            <a:r>
              <a:rPr lang="en-US" baseline="0" dirty="0" smtClean="0"/>
              <a:t> P</a:t>
            </a:r>
            <a:r>
              <a:rPr lang="en-US" dirty="0" smtClean="0"/>
              <a:t>erformance will</a:t>
            </a:r>
            <a:r>
              <a:rPr lang="en-US" baseline="0" dirty="0" smtClean="0"/>
              <a:t> </a:t>
            </a:r>
            <a:r>
              <a:rPr lang="en-US" dirty="0" smtClean="0"/>
              <a:t>suffer</a:t>
            </a:r>
            <a:r>
              <a:rPr lang="en-US" baseline="0" dirty="0" smtClean="0"/>
              <a:t> </a:t>
            </a:r>
            <a:r>
              <a:rPr lang="en-US" dirty="0" smtClean="0"/>
              <a:t>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 Decreased system throughput (reports and complex processing functions take longer)</a:t>
            </a:r>
          </a:p>
          <a:p>
            <a:pPr eaLnBrk="1" hangingPunct="1">
              <a:spcBef>
                <a:spcPct val="0"/>
              </a:spcBef>
              <a:buFont typeface="Arial" pitchFamily="34" charset="0"/>
              <a:buChar char="•"/>
            </a:pPr>
            <a:r>
              <a:rPr lang="en-US" dirty="0" smtClean="0"/>
              <a:t> 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being actively managed and benchmarked, user expectations of performance will be hard to quantify. “The system is running slow” or “my report is taking forever” are not good</a:t>
            </a:r>
            <a:r>
              <a:rPr lang="en-US" baseline="0" dirty="0" smtClean="0"/>
              <a:t> measures or descriptions of </a:t>
            </a:r>
            <a:r>
              <a:rPr lang="en-US" dirty="0" smtClean="0"/>
              <a:t>system performance.  </a:t>
            </a:r>
          </a:p>
          <a:p>
            <a:pPr eaLnBrk="1" hangingPunct="1">
              <a:spcBef>
                <a:spcPct val="0"/>
              </a:spcBef>
            </a:pPr>
            <a:endParaRPr lang="en-US" dirty="0" smtClean="0"/>
          </a:p>
          <a:p>
            <a:pPr eaLnBrk="1" hangingPunct="1">
              <a:spcBef>
                <a:spcPct val="0"/>
              </a:spcBef>
            </a:pPr>
            <a:r>
              <a:rPr lang="en-US" dirty="0" smtClean="0"/>
              <a:t>It is far better to have</a:t>
            </a:r>
            <a:r>
              <a:rPr lang="en-US" baseline="0" dirty="0" smtClean="0"/>
              <a:t> </a:t>
            </a:r>
            <a:r>
              <a:rPr lang="en-US" dirty="0" smtClean="0"/>
              <a:t>quantitative information such as “My report is running 65% slower than baseline.”</a:t>
            </a:r>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documents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 The maximum satisfactory response time usually experienced for key types of processing, along with a definition of ”usually.”</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typical throughput required and the times it occurs. For example, a program (such as MRP) runs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expected number of users at various times of the day, including peak.</a:t>
            </a:r>
          </a:p>
          <a:p>
            <a:pPr eaLnBrk="1" hangingPunct="1">
              <a:spcBef>
                <a:spcPct val="0"/>
              </a:spcBef>
            </a:pPr>
            <a:endParaRPr lang="en-US" dirty="0" smtClean="0"/>
          </a:p>
          <a:p>
            <a:pPr eaLnBrk="1" hangingPunct="1">
              <a:spcBef>
                <a:spcPct val="0"/>
              </a:spcBef>
              <a:buFont typeface="Arial" pitchFamily="34" charset="0"/>
              <a:buChar char="•"/>
            </a:pPr>
            <a:r>
              <a:rPr lang="en-US" dirty="0" smtClean="0"/>
              <a:t> Any hard requirements, such as the maximum time for backup, or "EDI transaction must be processed within 5 minutes or there is a financial penalty.”</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 common way of determining application performance is to benchmark key applications. Choose a subset of QAD Enterprise Applications programs to serve as key performance indicators (KPIs). When benchmarking the KPIs, there are a few common rules to follow:</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Test Iteratively: Have each test script run the benchmark program multiple times in succession. The first iteration often takes longer than subsequent iterations. This method also smoothes out statistical variations and identifies progressive slowdown issues.</a:t>
            </a:r>
          </a:p>
          <a:p>
            <a:pPr eaLnBrk="1" hangingPunct="1">
              <a:spcBef>
                <a:spcPct val="0"/>
              </a:spcBef>
              <a:buFont typeface="Arial" pitchFamily="34" charset="0"/>
              <a:buChar char="•"/>
            </a:pPr>
            <a:r>
              <a:rPr lang="en-US" sz="1700" dirty="0" smtClean="0">
                <a:solidFill>
                  <a:srgbClr val="000000"/>
                </a:solidFill>
                <a:latin typeface="Arial" charset="0"/>
              </a:rPr>
              <a:t> Always Repeat Tests: Run each test script multiple times.</a:t>
            </a:r>
          </a:p>
          <a:p>
            <a:pPr eaLnBrk="1" hangingPunct="1">
              <a:spcBef>
                <a:spcPct val="0"/>
              </a:spcBef>
              <a:buFont typeface="Arial" pitchFamily="34" charset="0"/>
              <a:buChar char="•"/>
            </a:pPr>
            <a:r>
              <a:rPr lang="en-US" sz="1700" dirty="0" smtClean="0">
                <a:solidFill>
                  <a:srgbClr val="000000"/>
                </a:solidFill>
                <a:latin typeface="Arial" charset="0"/>
              </a:rPr>
              <a:t> Use real data.</a:t>
            </a:r>
          </a:p>
          <a:p>
            <a:pPr eaLnBrk="1" hangingPunct="1">
              <a:spcBef>
                <a:spcPct val="0"/>
              </a:spcBef>
              <a:buFont typeface="Arial" pitchFamily="34" charset="0"/>
              <a:buChar char="•"/>
            </a:pPr>
            <a:r>
              <a:rPr lang="en-US" sz="1700" dirty="0" smtClean="0">
                <a:solidFill>
                  <a:srgbClr val="000000"/>
                </a:solidFill>
                <a:latin typeface="Arial" charset="0"/>
              </a:rPr>
              <a:t> Understand the difference between a benchmark and a stress test.</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a single client to identify best case performance.</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expected concurrent user counts to identify average performance.</a:t>
            </a:r>
          </a:p>
          <a:p>
            <a:pPr marL="228600" eaLnBrk="1" hangingPunct="1">
              <a:spcBef>
                <a:spcPct val="0"/>
              </a:spcBef>
              <a:buFont typeface="Arial" pitchFamily="34" charset="0"/>
              <a:buChar char="•"/>
            </a:pPr>
            <a:r>
              <a:rPr lang="en-US" sz="1700" dirty="0" smtClean="0">
                <a:solidFill>
                  <a:srgbClr val="000000"/>
                </a:solidFill>
                <a:latin typeface="Arial" charset="0"/>
              </a:rPr>
              <a:t> Stress testing is conducted to see how many users / processes can be loaded onto the system before something breaks.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For further information on how to benchmark QAD Enterprise Applications, contact the QAD Performance Team.</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There are many techniques and software packages that you can use for benchmarking. </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After creating the benchmark baselines, test the KPI applications on a regular basis, at set times, with set selection criteria, and time how long they take to execute. If data is gathered and tracked for these KPI programs over time, you can determine:</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What are normal execution times?</a:t>
            </a:r>
          </a:p>
          <a:p>
            <a:pPr eaLnBrk="1" hangingPunct="1">
              <a:spcBef>
                <a:spcPct val="0"/>
              </a:spcBef>
              <a:buFont typeface="Arial" pitchFamily="34" charset="0"/>
              <a:buChar char="•"/>
            </a:pPr>
            <a:r>
              <a:rPr lang="en-US" sz="1700" dirty="0" smtClean="0">
                <a:solidFill>
                  <a:srgbClr val="000000"/>
                </a:solidFill>
                <a:latin typeface="Arial" charset="0"/>
              </a:rPr>
              <a:t> What are abnormal execution times?</a:t>
            </a:r>
          </a:p>
          <a:p>
            <a:pPr eaLnBrk="1" hangingPunct="1">
              <a:spcBef>
                <a:spcPct val="0"/>
              </a:spcBef>
              <a:buFont typeface="Arial" pitchFamily="34" charset="0"/>
              <a:buChar char="•"/>
            </a:pPr>
            <a:r>
              <a:rPr lang="en-US" sz="1700" dirty="0" smtClean="0">
                <a:solidFill>
                  <a:srgbClr val="000000"/>
                </a:solidFill>
                <a:latin typeface="Arial" charset="0"/>
              </a:rPr>
              <a:t> When do the abnormal execution times occur?</a:t>
            </a:r>
          </a:p>
          <a:p>
            <a:pPr eaLnBrk="1" hangingPunct="1">
              <a:spcBef>
                <a:spcPct val="0"/>
              </a:spcBef>
              <a:buFont typeface="Arial" pitchFamily="34" charset="0"/>
              <a:buChar char="•"/>
            </a:pPr>
            <a:r>
              <a:rPr lang="en-US" sz="1700" dirty="0" smtClean="0">
                <a:solidFill>
                  <a:srgbClr val="000000"/>
                </a:solidFill>
                <a:latin typeface="Arial" charset="0"/>
              </a:rPr>
              <a:t> Is the system, as a whole, getting slower over time?</a:t>
            </a:r>
          </a:p>
          <a:p>
            <a:pPr eaLnBrk="1" hangingPunct="1">
              <a:spcBef>
                <a:spcPct val="0"/>
              </a:spcBef>
              <a:buFont typeface="Arial" pitchFamily="34" charset="0"/>
              <a:buChar char="•"/>
            </a:pPr>
            <a:r>
              <a:rPr lang="en-US" sz="1700" dirty="0" smtClean="0">
                <a:solidFill>
                  <a:srgbClr val="000000"/>
                </a:solidFill>
                <a:latin typeface="Arial" charset="0"/>
              </a:rPr>
              <a:t> At what rate is the system getting slower?</a:t>
            </a:r>
          </a:p>
          <a:p>
            <a:pPr eaLnBrk="1" hangingPunct="1">
              <a:spcBef>
                <a:spcPct val="0"/>
              </a:spcBef>
              <a:buFont typeface="Arial" pitchFamily="34" charset="0"/>
              <a:buChar char="•"/>
            </a:pPr>
            <a:r>
              <a:rPr lang="en-US" sz="1700" dirty="0" smtClean="0">
                <a:solidFill>
                  <a:srgbClr val="000000"/>
                </a:solidFill>
                <a:latin typeface="Arial" charset="0"/>
              </a:rPr>
              <a:t> Was the original benchmark accurate?</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This continuous benchmarking enables you to track system performance over time. You can use spot checking, in addition to planned benchmarks, to show system performance trends in the medium term (for example, what will the system behave like two months from now?) and the short term (why is the system performing poorly right now?).</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smtClean="0">
                <a:solidFill>
                  <a:srgbClr val="000000"/>
                </a:solidFill>
                <a:latin typeface="Arial" charset="0"/>
              </a:rPr>
              <a:t>Keep:</a:t>
            </a:r>
            <a:endParaRPr lang="en-US" sz="1700" baseline="0" smtClean="0">
              <a:solidFill>
                <a:srgbClr val="000000"/>
              </a:solidFill>
              <a:latin typeface="Arial" charset="0"/>
            </a:endParaRPr>
          </a:p>
          <a:p>
            <a:pPr eaLnBrk="1" hangingPunct="1">
              <a:spcBef>
                <a:spcPct val="0"/>
              </a:spcBef>
            </a:pPr>
            <a:endParaRPr lang="en-US" sz="1700" baseline="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Busy </a:t>
            </a:r>
            <a:r>
              <a:rPr lang="en-US" sz="1700" dirty="0" smtClean="0">
                <a:solidFill>
                  <a:srgbClr val="000000"/>
                </a:solidFill>
                <a:latin typeface="Arial" charset="0"/>
              </a:rPr>
              <a:t>buffer waits low by using a before </a:t>
            </a:r>
            <a:r>
              <a:rPr lang="en-US" sz="1700" smtClean="0">
                <a:solidFill>
                  <a:srgbClr val="000000"/>
                </a:solidFill>
                <a:latin typeface="Arial" charset="0"/>
              </a:rPr>
              <a:t>image </a:t>
            </a:r>
            <a:r>
              <a:rPr lang="en-US" sz="1700" smtClean="0">
                <a:solidFill>
                  <a:srgbClr val="000000"/>
                </a:solidFill>
                <a:latin typeface="Arial" charset="0"/>
              </a:rPr>
              <a:t>writer</a:t>
            </a:r>
            <a:endParaRPr lang="en-US" sz="1700" dirty="0" smtClean="0">
              <a:solidFill>
                <a:srgbClr val="000000"/>
              </a:solidFill>
              <a:latin typeface="Arial" charset="0"/>
            </a:endParaRP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Empty </a:t>
            </a:r>
            <a:r>
              <a:rPr lang="en-US" sz="1700" dirty="0" smtClean="0">
                <a:solidFill>
                  <a:srgbClr val="000000"/>
                </a:solidFill>
                <a:latin typeface="Arial" charset="0"/>
              </a:rPr>
              <a:t>buffer waits low by providing more </a:t>
            </a:r>
            <a:r>
              <a:rPr lang="en-US" sz="1700" smtClean="0">
                <a:solidFill>
                  <a:srgbClr val="000000"/>
                </a:solidFill>
                <a:latin typeface="Arial" charset="0"/>
              </a:rPr>
              <a:t>BI </a:t>
            </a:r>
            <a:r>
              <a:rPr lang="en-US" sz="1700" smtClean="0">
                <a:solidFill>
                  <a:srgbClr val="000000"/>
                </a:solidFill>
                <a:latin typeface="Arial" charset="0"/>
              </a:rPr>
              <a:t>buffers</a:t>
            </a:r>
            <a:endParaRPr lang="en-US" sz="1700" dirty="0" smtClean="0">
              <a:solidFill>
                <a:srgbClr val="000000"/>
              </a:solidFill>
              <a:latin typeface="Arial" charset="0"/>
            </a:endParaRP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The </a:t>
            </a:r>
            <a:r>
              <a:rPr lang="en-US" sz="1700" dirty="0" smtClean="0">
                <a:solidFill>
                  <a:srgbClr val="000000"/>
                </a:solidFill>
                <a:latin typeface="Arial" charset="0"/>
              </a:rPr>
              <a:t>BIW BI writes low by increasing BI </a:t>
            </a:r>
            <a:r>
              <a:rPr lang="en-US" sz="1700" smtClean="0">
                <a:solidFill>
                  <a:srgbClr val="000000"/>
                </a:solidFill>
                <a:latin typeface="Arial" charset="0"/>
              </a:rPr>
              <a:t>buffer </a:t>
            </a:r>
            <a:r>
              <a:rPr lang="en-US" sz="1700" smtClean="0">
                <a:solidFill>
                  <a:srgbClr val="000000"/>
                </a:solidFill>
                <a:latin typeface="Arial" charset="0"/>
              </a:rPr>
              <a:t>size</a:t>
            </a: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a:t>
            </a:r>
            <a:r>
              <a:rPr lang="en-US" smtClean="0">
                <a:latin typeface="Arial" charset="0"/>
              </a:rPr>
              <a:t>consider using multiple </a:t>
            </a:r>
            <a:r>
              <a:rPr lang="en-US" dirty="0" smtClean="0">
                <a:latin typeface="Arial" charset="0"/>
              </a:rPr>
              <a:t>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Finally, if the object survives when Eden is full, the object is moved to the Old Generation.</a:t>
            </a: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dirty="0" smtClean="0">
                <a:solidFill>
                  <a:schemeClr val="tx1"/>
                </a:solidFill>
              </a:rPr>
              <a:t>QAD 2014 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r>
              <a:rPr lang="en-US" b="1" dirty="0" smtClean="0">
                <a:solidFill>
                  <a:schemeClr val="tx1"/>
                </a:solidFill>
              </a:rPr>
              <a:t>Part 5: QAD Enterprise Edition Performance</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April 2014</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spcBef>
                <a:spcPts val="600"/>
              </a:spcBef>
              <a:buClr>
                <a:srgbClr val="FF9900"/>
              </a:buClr>
              <a:buNone/>
            </a:pPr>
            <a:r>
              <a:rPr lang="en-US" sz="1200" dirty="0" smtClean="0">
                <a:solidFill>
                  <a:schemeClr val="tx1"/>
                </a:solidFill>
              </a:rPr>
              <a:t>Created by dbb@qad.com</a:t>
            </a:r>
          </a:p>
          <a:p>
            <a:pPr eaLnBrk="1" hangingPunct="1">
              <a:lnSpc>
                <a:spcPct val="80000"/>
              </a:lnSpc>
              <a:spcBef>
                <a:spcPts val="600"/>
              </a:spcBef>
              <a:buClr>
                <a:srgbClr val="FF9900"/>
              </a:buClr>
              <a:buNone/>
            </a:pPr>
            <a:r>
              <a:rPr lang="en-US" sz="1200" dirty="0" smtClean="0">
                <a:solidFill>
                  <a:schemeClr val="tx1"/>
                </a:solidFill>
              </a:rPr>
              <a:t>Maintained by biw@qad.com</a:t>
            </a:r>
          </a:p>
          <a:p>
            <a:pPr eaLnBrk="1" hangingPunct="1">
              <a:lnSpc>
                <a:spcPct val="80000"/>
              </a:lnSpc>
              <a:spcBef>
                <a:spcPts val="600"/>
              </a:spcBef>
              <a:buClr>
                <a:srgbClr val="FF9900"/>
              </a:buClr>
              <a:buNone/>
            </a:pPr>
            <a:r>
              <a:rPr lang="en-US" sz="1200" dirty="0" smtClean="0">
                <a:solidFill>
                  <a:schemeClr val="tx1"/>
                </a:solidFill>
              </a:rPr>
              <a:t>Copyright © 2014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Performance Problems</a:t>
            </a:r>
            <a:br>
              <a:rPr lang="en-US" sz="2400" smtClean="0"/>
            </a:b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Do We Define Good Performance?</a:t>
            </a:r>
            <a:br>
              <a:rPr lang="en-US" sz="2400" smtClean="0"/>
            </a:b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timeframe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A “Concurrent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err="1"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err="1"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allows: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Don’t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Understand the most common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err="1" smtClean="0"/>
              <a:t>Sy</a:t>
            </a:r>
            <a:r>
              <a:rPr lang="en-US" dirty="0" smtClean="0"/>
              <a:t>(tem) should be under 10</a:t>
            </a:r>
          </a:p>
          <a:p>
            <a:pPr eaLnBrk="1" fontAlgn="auto" hangingPunct="1">
              <a:spcAft>
                <a:spcPts val="0"/>
              </a:spcAft>
              <a:buFont typeface="Arial" pitchFamily="34" charset="0"/>
              <a:buNone/>
              <a:defRPr/>
            </a:pPr>
            <a:r>
              <a:rPr lang="en-US" dirty="0" err="1"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r>
              <a:rPr lang="en-US" dirty="0" smtClean="0"/>
              <a:t>":</a:t>
            </a:r>
          </a:p>
          <a:p>
            <a:pPr lvl="1" eaLnBrk="1" fontAlgn="auto" hangingPunct="1">
              <a:spcAft>
                <a:spcPts val="0"/>
              </a:spcAft>
              <a:buFont typeface="Arial" pitchFamily="34" charset="0"/>
              <a:buChar char="–"/>
              <a:defRPr/>
            </a:pPr>
            <a:r>
              <a:rPr lang="en-US" dirty="0" smtClean="0"/>
              <a:t>Run top interactively, and note the "Load Average"</a:t>
            </a:r>
          </a:p>
          <a:p>
            <a:pPr lvl="1" eaLnBrk="1" fontAlgn="auto" hangingPunct="1">
              <a:spcAft>
                <a:spcPts val="0"/>
              </a:spcAft>
              <a:buFont typeface="Arial" pitchFamily="34" charset="0"/>
              <a:buChar char="–"/>
              <a:defRPr/>
            </a:pPr>
            <a:r>
              <a:rPr lang="en-US" dirty="0" smtClean="0"/>
              <a:t>If, at peak times, the 1 or 5 minute Load Average is &gt; the number of cores on the server, then the system is under heavy CPU load</a:t>
            </a:r>
          </a:p>
          <a:p>
            <a:pPr eaLnBrk="1" fontAlgn="auto" hangingPunct="1">
              <a:spcAft>
                <a:spcPts val="0"/>
              </a:spcAft>
              <a:buFont typeface="Arial" pitchFamily="34" charset="0"/>
              <a:buChar char="•"/>
              <a:defRPr/>
            </a:pPr>
            <a:r>
              <a:rPr lang="en-US" dirty="0" smtClean="0"/>
              <a:t> On AIX, use "</a:t>
            </a:r>
            <a:r>
              <a:rPr lang="en-US" dirty="0" err="1"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r>
              <a:rPr lang="en-US" dirty="0" smtClean="0"/>
              <a:t>"</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err="1" smtClean="0">
                <a:latin typeface="Courier New" pitchFamily="49" charset="0"/>
                <a:cs typeface="Courier New" pitchFamily="49" charset="0"/>
              </a:rPr>
              <a:t>physc</a:t>
            </a:r>
            <a:r>
              <a:rPr lang="en-US" dirty="0" smtClean="0"/>
              <a:t>" &amp;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entc</a:t>
            </a:r>
            <a:r>
              <a:rPr lang="en-US" dirty="0" smtClean="0"/>
              <a:t>" to see how many processors in use - compare to total processors on system and judge if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wio</a:t>
            </a:r>
            <a:r>
              <a:rPr lang="en-US" dirty="0" smtClean="0"/>
              <a:t> is high (&gt; 5 or 10%), then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err="1" smtClean="0"/>
              <a:t>overutilized</a:t>
            </a:r>
            <a:r>
              <a:rPr lang="en-US" dirty="0" smtClean="0"/>
              <a:t>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err="1"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err="1"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about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err="1" smtClean="0">
                <a:latin typeface="Courier New" pitchFamily="49" charset="0"/>
                <a:cs typeface="Courier New" pitchFamily="49" charset="0"/>
              </a:rPr>
              <a:t>si</a:t>
            </a:r>
            <a:r>
              <a:rPr lang="en-US" dirty="0" smtClean="0"/>
              <a:t>", "</a:t>
            </a:r>
            <a:r>
              <a:rPr lang="en-US" dirty="0" smtClean="0">
                <a:latin typeface="Courier New" pitchFamily="49" charset="0"/>
                <a:cs typeface="Courier New" pitchFamily="49" charset="0"/>
              </a:rPr>
              <a:t>so</a:t>
            </a:r>
            <a:r>
              <a:rPr lang="en-US" dirty="0" smtClean="0"/>
              <a:t>".   If </a:t>
            </a:r>
            <a:r>
              <a:rPr lang="en-US" dirty="0" err="1"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 The system usually pages due to lack of memory.  The "free" value should confirm a low memory level</a:t>
            </a:r>
          </a:p>
          <a:p>
            <a:pPr eaLnBrk="1" fontAlgn="auto" hangingPunct="1">
              <a:spcAft>
                <a:spcPts val="0"/>
              </a:spcAft>
              <a:buFont typeface="Arial" pitchFamily="34" charset="0"/>
              <a:buChar char="•"/>
              <a:defRPr/>
            </a:pPr>
            <a:r>
              <a:rPr lang="en-US" dirty="0" smtClean="0"/>
              <a:t>You can use "</a:t>
            </a:r>
            <a:r>
              <a:rPr lang="en-US" dirty="0" err="1"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85397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Look for dropped packets</a:t>
            </a:r>
          </a:p>
          <a:p>
            <a:pPr eaLnBrk="1" fontAlgn="auto" hangingPunct="1">
              <a:spcAft>
                <a:spcPts val="0"/>
              </a:spcAft>
              <a:buFont typeface="Arial"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7176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err="1"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verifications that disk writes are keeping up</a:t>
            </a:r>
          </a:p>
          <a:p>
            <a:pPr eaLnBrk="1" fontAlgn="auto" hangingPunct="1">
              <a:spcAft>
                <a:spcPts val="0"/>
              </a:spcAft>
              <a:buFont typeface="Arial" pitchFamily="34" charset="0"/>
              <a:buChar char="•"/>
              <a:defRPr/>
            </a:pPr>
            <a:r>
              <a:rPr lang="en-US" dirty="0" err="1" smtClean="0"/>
              <a:t>OpenEdge</a:t>
            </a:r>
            <a:r>
              <a:rPr lang="en-US" dirty="0" smtClean="0"/>
              <a:t> uses asynchronous checkpoints based on BI clusters</a:t>
            </a:r>
          </a:p>
          <a:p>
            <a:pPr eaLnBrk="1" fontAlgn="auto" hangingPunct="1">
              <a:spcAft>
                <a:spcPts val="0"/>
              </a:spcAft>
              <a:buFont typeface="Arial" pitchFamily="34" charset="0"/>
              <a:buChar char="•"/>
              <a:defRPr/>
            </a:pPr>
            <a:r>
              <a:rPr lang="en-US" dirty="0" smtClean="0"/>
              <a:t>APWs will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an even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Promon </a:t>
            </a:r>
            <a:r>
              <a:rPr lang="en-US">
                <a:solidFill>
                  <a:srgbClr val="666666"/>
                </a:solidFill>
                <a:latin typeface="Century Gothic" pitchFamily="34" charset="0"/>
                <a:sym typeface="Wingdings" pitchFamily="2" charset="2"/>
              </a:rPr>
              <a:t> R&amp;D  Activity Displays  BI Log</a:t>
            </a:r>
            <a:endParaRPr lang="en-US">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a:t>
            </a:r>
            <a:r>
              <a:rPr lang="en-US" dirty="0" err="1" smtClean="0"/>
              <a:t>OpenEdge</a:t>
            </a:r>
            <a:r>
              <a:rPr lang="en-US" dirty="0" smtClean="0"/>
              <a:t> database can be very involved and difficult</a:t>
            </a:r>
          </a:p>
          <a:p>
            <a:pPr eaLnBrk="1" hangingPunct="1">
              <a:buClr>
                <a:srgbClr val="FF9900"/>
              </a:buClr>
            </a:pPr>
            <a:r>
              <a:rPr lang="en-US" dirty="0" smtClean="0"/>
              <a:t>There are many options and approaches to take</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both the Tomcat and </a:t>
            </a:r>
            <a:r>
              <a:rPr lang="en-US" dirty="0" err="1" smtClean="0"/>
              <a:t>OpenEdge</a:t>
            </a:r>
            <a:r>
              <a:rPr lang="en-US" dirty="0" smtClean="0"/>
              <a:t> technologies.</a:t>
            </a:r>
          </a:p>
          <a:p>
            <a:pPr eaLnBrk="1" hangingPunct="1">
              <a:buClr>
                <a:srgbClr val="FF9900"/>
              </a:buClr>
            </a:pPr>
            <a:r>
              <a:rPr lang="en-US" dirty="0" smtClean="0"/>
              <a:t>Optimizing Java can (and will) provide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smtClean="0"/>
              <a:t>Categories of JVM Params</a:t>
            </a:r>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124325" y="2333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57188" y="1256639"/>
            <a:ext cx="3000375" cy="3609975"/>
          </a:xfrm>
          <a:prstGeom prst="rect">
            <a:avLst/>
          </a:prstGeom>
          <a:noFill/>
          <a:ln w="9525">
            <a:noFill/>
            <a:miter lim="800000"/>
            <a:headEnd/>
            <a:tailEnd/>
          </a:ln>
        </p:spPr>
        <p:txBody>
          <a:bodyPr>
            <a:spAutoFit/>
          </a:bodyPr>
          <a:lstStyle/>
          <a:p>
            <a:pPr lvl="1">
              <a:lnSpc>
                <a:spcPct val="90000"/>
              </a:lnSpc>
            </a:pPr>
            <a:r>
              <a:rPr lang="en-US" dirty="0">
                <a:latin typeface="Tahoma" pitchFamily="34" charset="0"/>
                <a:cs typeface="Tahoma" pitchFamily="34" charset="0"/>
              </a:rPr>
              <a:t>The Java Heap Contains Java object</a:t>
            </a:r>
          </a:p>
          <a:p>
            <a:pPr lvl="1">
              <a:lnSpc>
                <a:spcPct val="90000"/>
              </a:lnSpc>
            </a:pPr>
            <a:r>
              <a:rPr lang="en-US" dirty="0">
                <a:latin typeface="Tahoma" pitchFamily="34" charset="0"/>
                <a:cs typeface="Tahoma" pitchFamily="34" charset="0"/>
              </a:rPr>
              <a:t>Instances and Java class definitions</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Memory is not returned to the O/S while the JVM is running</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The goal is to keep objects in Young 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Won’t work with Enterprise Financials</a:t>
            </a:r>
          </a:p>
          <a:p>
            <a:pPr eaLnBrk="1" hangingPunct="1">
              <a:buClr>
                <a:srgbClr val="FF9900"/>
              </a:buClr>
            </a:pPr>
            <a:r>
              <a:rPr lang="en-US" dirty="0" smtClean="0"/>
              <a:t>Check </a:t>
            </a:r>
            <a:r>
              <a:rPr lang="en-US" dirty="0" err="1" smtClean="0"/>
              <a:t>AppServer</a:t>
            </a:r>
            <a:r>
              <a:rPr lang="en-US" dirty="0" smtClean="0"/>
              <a:t>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err="1"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20000"/>
          </a:bodyPr>
          <a:lstStyle/>
          <a:p>
            <a:pPr marL="0" indent="0" eaLnBrk="1" fontAlgn="auto" hangingPunct="1">
              <a:spcAft>
                <a:spcPts val="0"/>
              </a:spcAft>
              <a:buFont typeface="Arial" pitchFamily="34" charset="0"/>
              <a:buNone/>
              <a:defRPr/>
            </a:pPr>
            <a:r>
              <a:rPr lang="en-US" b="1" dirty="0" smtClean="0"/>
              <a:t>Customizations are a common cause of performance issues on customer sites</a:t>
            </a:r>
          </a:p>
          <a:p>
            <a:pPr marL="0" indent="0" eaLnBrk="1" fontAlgn="auto" hangingPunct="1">
              <a:spcAft>
                <a:spcPts val="0"/>
              </a:spcAft>
              <a:buFont typeface="Arial" pitchFamily="34" charset="0"/>
              <a:buNone/>
              <a:defRPr/>
            </a:pPr>
            <a:r>
              <a:rPr lang="en-US" dirty="0" smtClean="0"/>
              <a:t>Code is often developed quickly against deadlines, and does not go through a rigorous QA process</a:t>
            </a:r>
          </a:p>
          <a:p>
            <a:pPr marL="0" indent="0" eaLnBrk="1" fontAlgn="auto" hangingPunct="1">
              <a:spcAft>
                <a:spcPts val="0"/>
              </a:spcAft>
              <a:buFont typeface="Arial" pitchFamily="34" charset="0"/>
              <a:buNone/>
              <a:defRPr/>
            </a:pPr>
            <a:r>
              <a:rPr lang="en-US" dirty="0" smtClean="0"/>
              <a:t>Also, coders may not understand transaction scope, record scope, and locking issues</a:t>
            </a:r>
          </a:p>
          <a:p>
            <a:pPr eaLnBrk="1" fontAlgn="auto" hangingPunct="1">
              <a:spcAft>
                <a:spcPts val="0"/>
              </a:spcAft>
              <a:buFont typeface="Arial" pitchFamily="34" charset="0"/>
              <a:buNone/>
              <a:defRPr/>
            </a:pPr>
            <a:r>
              <a:rPr lang="en-US" b="1" dirty="0" smtClean="0"/>
              <a:t>The effect of customizations cannot be underestimated</a:t>
            </a:r>
          </a:p>
          <a:p>
            <a:pPr marL="0" indent="0" eaLnBrk="1" fontAlgn="auto" hangingPunct="1">
              <a:spcAft>
                <a:spcPts val="0"/>
              </a:spcAft>
              <a:buFont typeface="Arial" pitchFamily="34" charset="0"/>
              <a:buNone/>
              <a:defRPr/>
            </a:pPr>
            <a:r>
              <a:rPr lang="en-US" dirty="0" smtClean="0"/>
              <a:t>Simple programming errors in a commonly used program can turn a responsive and well performing site into a performance catastrophe overnight</a:t>
            </a:r>
          </a:p>
          <a:p>
            <a:pPr marL="0" indent="0" eaLnBrk="1" fontAlgn="auto" hangingPunct="1">
              <a:spcAft>
                <a:spcPts val="0"/>
              </a:spcAft>
              <a:buFont typeface="Arial" pitchFamily="34" charset="0"/>
              <a:buNone/>
              <a:defRPr/>
            </a:pPr>
            <a:r>
              <a:rPr lang="en-US" b="1" dirty="0" smtClean="0"/>
              <a:t>All code should be analyzed using XREF to ensure good index selection, are a bare minimum, before being allowed into production</a:t>
            </a:r>
            <a:endParaRPr lang="en-US" b="1"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has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19624</TotalTime>
  <Words>2672</Words>
  <Application>Microsoft Office PowerPoint</Application>
  <PresentationFormat>On-screen Show (4:3)</PresentationFormat>
  <Paragraphs>477</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691</cp:revision>
  <dcterms:created xsi:type="dcterms:W3CDTF">2010-09-03T18:23:38Z</dcterms:created>
  <dcterms:modified xsi:type="dcterms:W3CDTF">2014-02-28T17:08:11Z</dcterms:modified>
</cp:coreProperties>
</file>