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>
  <p:sldMasterIdLst>
    <p:sldMasterId id="2147483673" r:id="rId1"/>
  </p:sldMasterIdLst>
  <p:notesMasterIdLst>
    <p:notesMasterId r:id="rId21"/>
  </p:notesMasterIdLst>
  <p:handoutMasterIdLst>
    <p:handoutMasterId r:id="rId22"/>
  </p:handoutMasterIdLst>
  <p:sldIdLst>
    <p:sldId id="533" r:id="rId2"/>
    <p:sldId id="534" r:id="rId3"/>
    <p:sldId id="550" r:id="rId4"/>
    <p:sldId id="535" r:id="rId5"/>
    <p:sldId id="536" r:id="rId6"/>
    <p:sldId id="537" r:id="rId7"/>
    <p:sldId id="538" r:id="rId8"/>
    <p:sldId id="539" r:id="rId9"/>
    <p:sldId id="540" r:id="rId10"/>
    <p:sldId id="541" r:id="rId11"/>
    <p:sldId id="542" r:id="rId12"/>
    <p:sldId id="551" r:id="rId13"/>
    <p:sldId id="543" r:id="rId14"/>
    <p:sldId id="544" r:id="rId15"/>
    <p:sldId id="545" r:id="rId16"/>
    <p:sldId id="546" r:id="rId17"/>
    <p:sldId id="547" r:id="rId18"/>
    <p:sldId id="548" r:id="rId19"/>
    <p:sldId id="549" r:id="rId20"/>
  </p:sldIdLst>
  <p:sldSz cx="9144000" cy="6858000" type="screen4x3"/>
  <p:notesSz cx="6991350" cy="9282113"/>
  <p:embeddedFontLst>
    <p:embeddedFont>
      <p:font typeface="Century Gothic" pitchFamily="34" charset="0"/>
      <p:regular r:id="rId23"/>
      <p:bold r:id="rId24"/>
      <p:italic r:id="rId25"/>
      <p:boldItalic r:id="rId26"/>
    </p:embeddedFont>
    <p:embeddedFont>
      <p:font typeface="Webdings" pitchFamily="18" charset="2"/>
      <p:regular r:id="rId27"/>
    </p:embeddedFont>
    <p:embeddedFont>
      <p:font typeface="Tahoma" pitchFamily="34" charset="0"/>
      <p:regular r:id="rId28"/>
      <p:bold r:id="rId29"/>
    </p:embeddedFont>
  </p:embeddedFont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CCECFF"/>
    <a:srgbClr val="FFFF66"/>
    <a:srgbClr val="FFCC66"/>
    <a:srgbClr val="FFCCCC"/>
    <a:srgbClr val="FFCCFF"/>
    <a:srgbClr val="3333FF"/>
    <a:srgbClr val="FF9900"/>
    <a:srgbClr val="5A87C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6" d="100"/>
          <a:sy n="96" d="100"/>
        </p:scale>
        <p:origin x="-40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-1404" y="-84"/>
      </p:cViewPr>
      <p:guideLst>
        <p:guide orient="horz" pos="2923"/>
        <p:guide pos="2202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font" Target="fonts/font5.fntdata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80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2400" y="0"/>
            <a:ext cx="30480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9200"/>
            <a:ext cx="30480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2400" y="8839200"/>
            <a:ext cx="30480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fld id="{19BF91F7-BFF5-4E0C-9FBE-EADB880F6B6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l" defTabSz="930275" eaLnBrk="0" hangingPunct="0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240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6338" y="696913"/>
            <a:ext cx="4640262" cy="34798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1863" y="4408488"/>
            <a:ext cx="5127625" cy="417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l" defTabSz="930275" eaLnBrk="0" hangingPunct="0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240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fld id="{2C1F4E98-FD5F-494C-8723-0173A20D64A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7959012" y="6638544"/>
            <a:ext cx="1184988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PCC-PCR-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>
          <a:xfrm>
            <a:off x="8070980" y="6638544"/>
            <a:ext cx="1073020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PCC-PCR-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>
          <a:xfrm>
            <a:off x="8042988" y="6638544"/>
            <a:ext cx="1101012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PCC-PCR-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996335" y="6638544"/>
            <a:ext cx="1147665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PCC-PCR-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7940351" y="6638544"/>
            <a:ext cx="1203649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PCC-PCR-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8014996" y="6638544"/>
            <a:ext cx="1129004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PCC-PCR-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dirty="0" smtClean="0"/>
              <a:t>PCC-PCR-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ebdings" pitchFamily="18" charset="2"/>
              <a:buNone/>
            </a:pPr>
            <a:r>
              <a:rPr lang="en-US" dirty="0" smtClean="0"/>
              <a:t>In this section you learn how to:</a:t>
            </a:r>
          </a:p>
          <a:p>
            <a:pPr eaLnBrk="1" hangingPunct="1"/>
            <a:r>
              <a:rPr lang="en-US" dirty="0" smtClean="0">
                <a:solidFill>
                  <a:schemeClr val="folHlink"/>
                </a:solidFill>
              </a:rPr>
              <a:t>Set up Product Change Control in QAD Enterprise Edition</a:t>
            </a:r>
          </a:p>
          <a:p>
            <a:pPr eaLnBrk="1" hangingPunct="1"/>
            <a:r>
              <a:rPr lang="en-US" dirty="0" smtClean="0">
                <a:solidFill>
                  <a:schemeClr val="folHlink"/>
                </a:solidFill>
              </a:rPr>
              <a:t>Identify key business issues you need to consider before setting up Product Change Control in QAD Enterprise Edition</a:t>
            </a:r>
          </a:p>
          <a:p>
            <a:pPr eaLnBrk="1" hangingPunct="1"/>
            <a:r>
              <a:rPr lang="en-US" dirty="0" smtClean="0">
                <a:solidFill>
                  <a:schemeClr val="folHlink"/>
                </a:solidFill>
              </a:rPr>
              <a:t>Process Product Change Orders (PCOs) in QAD Enterprise Edition</a:t>
            </a:r>
          </a:p>
          <a:p>
            <a:pPr eaLnBrk="1" hangingPunct="1"/>
            <a:r>
              <a:rPr lang="en-US" b="1" dirty="0" smtClean="0"/>
              <a:t>Process Product Change Requests (PCRs) in QAD Enterprise Edition</a:t>
            </a:r>
          </a:p>
          <a:p>
            <a:pPr eaLnBrk="1" hangingPunct="1"/>
            <a:endParaRPr lang="en-US" dirty="0" smtClean="0"/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Process Product Change Requests</a:t>
            </a:r>
          </a:p>
        </p:txBody>
      </p:sp>
      <p:sp>
        <p:nvSpPr>
          <p:cNvPr id="30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PCC-PCR-010</a:t>
            </a:r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17300" y="891610"/>
            <a:ext cx="7169499" cy="5424523"/>
          </a:xfrm>
        </p:spPr>
        <p:txBody>
          <a:bodyPr/>
          <a:lstStyle/>
          <a:p>
            <a:r>
              <a:rPr lang="en-US" dirty="0" smtClean="0"/>
              <a:t>PCR Maintenance</a:t>
            </a:r>
          </a:p>
          <a:p>
            <a:r>
              <a:rPr lang="en-US" dirty="0" smtClean="0"/>
              <a:t>Route PCR for Approval</a:t>
            </a:r>
          </a:p>
          <a:p>
            <a:r>
              <a:rPr lang="en-US" b="1" dirty="0" smtClean="0"/>
              <a:t>PCR/PCO Approval</a:t>
            </a:r>
          </a:p>
          <a:p>
            <a:r>
              <a:rPr lang="en-US" dirty="0" smtClean="0"/>
              <a:t>PCR Maintenance</a:t>
            </a:r>
          </a:p>
          <a:p>
            <a:endParaRPr lang="en-US" dirty="0"/>
          </a:p>
        </p:txBody>
      </p:sp>
      <p:sp>
        <p:nvSpPr>
          <p:cNvPr id="1229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Product Change Requests Process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PCC-PCR-100</a:t>
            </a:r>
            <a:endParaRPr lang="en-US"/>
          </a:p>
        </p:txBody>
      </p:sp>
      <p:sp>
        <p:nvSpPr>
          <p:cNvPr id="331782" name="Line 6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1523" y="1541845"/>
            <a:ext cx="7780953" cy="3933334"/>
          </a:xfrm>
          <a:prstGeom prst="rect">
            <a:avLst/>
          </a:prstGeom>
        </p:spPr>
      </p:pic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PCR/PCO Approval</a:t>
            </a:r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PCC-PCR-110</a:t>
            </a:r>
            <a:endParaRPr lang="en-US"/>
          </a:p>
        </p:txBody>
      </p:sp>
      <p:sp>
        <p:nvSpPr>
          <p:cNvPr id="332806" name="Rectangle 6"/>
          <p:cNvSpPr>
            <a:spLocks noChangeArrowheads="1"/>
          </p:cNvSpPr>
          <p:nvPr/>
        </p:nvSpPr>
        <p:spPr bwMode="auto">
          <a:xfrm>
            <a:off x="6562725" y="2952037"/>
            <a:ext cx="1524000" cy="6858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/>
          <a:lstStyle/>
          <a:p>
            <a:pPr eaLnBrk="0" hangingPunct="0">
              <a:defRPr/>
            </a:pPr>
            <a:r>
              <a:rPr lang="en-US" sz="1800">
                <a:latin typeface="+mj-lt"/>
              </a:rPr>
              <a:t>Approve PCRs</a:t>
            </a:r>
            <a:endParaRPr lang="en-US" sz="1800" b="1">
              <a:latin typeface="+mj-l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After approving the proposed changes in the PCR, convert the PCR to a PCO to follow PCO processing procedures.</a:t>
            </a:r>
          </a:p>
        </p:txBody>
      </p:sp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Close PCR to PCO</a:t>
            </a:r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PCC-PCR-120</a:t>
            </a:r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17300" y="891610"/>
            <a:ext cx="7169499" cy="5424523"/>
          </a:xfrm>
        </p:spPr>
        <p:txBody>
          <a:bodyPr/>
          <a:lstStyle/>
          <a:p>
            <a:r>
              <a:rPr lang="en-US" dirty="0" smtClean="0"/>
              <a:t>PCR Maintenance</a:t>
            </a:r>
          </a:p>
          <a:p>
            <a:r>
              <a:rPr lang="en-US" dirty="0" smtClean="0"/>
              <a:t>Route PCR for Approval</a:t>
            </a:r>
          </a:p>
          <a:p>
            <a:r>
              <a:rPr lang="en-US" dirty="0" smtClean="0"/>
              <a:t>PCR/PCO Approval</a:t>
            </a:r>
          </a:p>
          <a:p>
            <a:r>
              <a:rPr lang="en-US" b="1" dirty="0" smtClean="0"/>
              <a:t>PCR Maintenance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1536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Product Change Requests Process</a:t>
            </a:r>
          </a:p>
        </p:txBody>
      </p:sp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PCC-PCR-130</a:t>
            </a:r>
            <a:endParaRPr lang="en-US"/>
          </a:p>
        </p:txBody>
      </p:sp>
      <p:sp>
        <p:nvSpPr>
          <p:cNvPr id="333830" name="Line 6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14857" y="1171857"/>
            <a:ext cx="7314286" cy="4514286"/>
          </a:xfrm>
          <a:prstGeom prst="rect">
            <a:avLst/>
          </a:prstGeom>
        </p:spPr>
      </p:pic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PCR Maintenance</a:t>
            </a:r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PCC-PCR-140</a:t>
            </a:r>
            <a:endParaRPr lang="en-US"/>
          </a:p>
        </p:txBody>
      </p:sp>
      <p:sp>
        <p:nvSpPr>
          <p:cNvPr id="334853" name="Rectangle 5"/>
          <p:cNvSpPr>
            <a:spLocks noChangeArrowheads="1"/>
          </p:cNvSpPr>
          <p:nvPr/>
        </p:nvSpPr>
        <p:spPr bwMode="auto">
          <a:xfrm>
            <a:off x="6966567" y="1631985"/>
            <a:ext cx="1828800" cy="6858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/>
          <a:lstStyle/>
          <a:p>
            <a:pPr eaLnBrk="0" hangingPunct="0">
              <a:defRPr/>
            </a:pPr>
            <a:r>
              <a:rPr lang="en-US" sz="1800">
                <a:latin typeface="+mj-lt"/>
              </a:rPr>
              <a:t>PCR Specific Functions</a:t>
            </a:r>
            <a:endParaRPr lang="en-US" sz="1800" b="1">
              <a:latin typeface="+mj-lt"/>
            </a:endParaRPr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4716445" y="2912780"/>
            <a:ext cx="265112" cy="146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4716445" y="3373790"/>
            <a:ext cx="265112" cy="146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16392" name="AutoShape 8"/>
          <p:cNvCxnSpPr>
            <a:cxnSpLocks noChangeShapeType="1"/>
            <a:stCxn id="334853" idx="2"/>
            <a:endCxn id="16390" idx="3"/>
          </p:cNvCxnSpPr>
          <p:nvPr/>
        </p:nvCxnSpPr>
        <p:spPr bwMode="auto">
          <a:xfrm rot="5400000">
            <a:off x="6097252" y="1202090"/>
            <a:ext cx="668020" cy="2899410"/>
          </a:xfrm>
          <a:prstGeom prst="bentConnector2">
            <a:avLst/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cxnSp>
        <p:nvCxnSpPr>
          <p:cNvPr id="16393" name="AutoShape 9"/>
          <p:cNvCxnSpPr>
            <a:cxnSpLocks noChangeShapeType="1"/>
            <a:stCxn id="334853" idx="2"/>
            <a:endCxn id="16391" idx="3"/>
          </p:cNvCxnSpPr>
          <p:nvPr/>
        </p:nvCxnSpPr>
        <p:spPr bwMode="auto">
          <a:xfrm rot="5400000">
            <a:off x="5866747" y="1432595"/>
            <a:ext cx="1129030" cy="2899410"/>
          </a:xfrm>
          <a:prstGeom prst="bentConnector2">
            <a:avLst/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10095" y="1324238"/>
            <a:ext cx="6723810" cy="4209524"/>
          </a:xfrm>
          <a:prstGeom prst="rect">
            <a:avLst/>
          </a:prstGeom>
        </p:spPr>
      </p:pic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PCR Maintenance</a:t>
            </a:r>
          </a:p>
        </p:txBody>
      </p:sp>
      <p:sp>
        <p:nvSpPr>
          <p:cNvPr id="174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PCC-PCR-150</a:t>
            </a:r>
            <a:endParaRPr lang="en-US"/>
          </a:p>
        </p:txBody>
      </p:sp>
      <p:sp>
        <p:nvSpPr>
          <p:cNvPr id="335878" name="Rectangle 6"/>
          <p:cNvSpPr>
            <a:spLocks noChangeArrowheads="1"/>
          </p:cNvSpPr>
          <p:nvPr/>
        </p:nvSpPr>
        <p:spPr bwMode="auto">
          <a:xfrm>
            <a:off x="4849887" y="3882537"/>
            <a:ext cx="2895600" cy="914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/>
          <a:lstStyle/>
          <a:p>
            <a:pPr eaLnBrk="0" hangingPunct="0">
              <a:defRPr/>
            </a:pPr>
            <a:r>
              <a:rPr lang="en-US" sz="1800">
                <a:latin typeface="+mj-lt"/>
              </a:rPr>
              <a:t>PCO must exist prior to </a:t>
            </a:r>
            <a:r>
              <a:rPr lang="en-US" sz="1800" b="1">
                <a:solidFill>
                  <a:srgbClr val="FF0000"/>
                </a:solidFill>
                <a:latin typeface="+mj-lt"/>
              </a:rPr>
              <a:t>Close PCR to PCO</a:t>
            </a:r>
            <a:endParaRPr lang="en-US" sz="1800" b="1">
              <a:latin typeface="+mj-lt"/>
            </a:endParaRPr>
          </a:p>
        </p:txBody>
      </p:sp>
      <p:sp>
        <p:nvSpPr>
          <p:cNvPr id="17415" name="Rectangle 7"/>
          <p:cNvSpPr>
            <a:spLocks noChangeArrowheads="1"/>
          </p:cNvSpPr>
          <p:nvPr/>
        </p:nvSpPr>
        <p:spPr bwMode="auto">
          <a:xfrm>
            <a:off x="1772815" y="3482487"/>
            <a:ext cx="576262" cy="2016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17416" name="AutoShape 8"/>
          <p:cNvCxnSpPr>
            <a:cxnSpLocks noChangeShapeType="1"/>
            <a:stCxn id="335878" idx="1"/>
            <a:endCxn id="17415" idx="3"/>
          </p:cNvCxnSpPr>
          <p:nvPr/>
        </p:nvCxnSpPr>
        <p:spPr bwMode="auto">
          <a:xfrm rot="10800000">
            <a:off x="2349077" y="3583295"/>
            <a:ext cx="2500810" cy="756443"/>
          </a:xfrm>
          <a:prstGeom prst="bentConnector3">
            <a:avLst>
              <a:gd name="adj1" fmla="val 8269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PCR Maintenance</a:t>
            </a:r>
          </a:p>
        </p:txBody>
      </p:sp>
      <p:sp>
        <p:nvSpPr>
          <p:cNvPr id="184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PCC-PCR-160</a:t>
            </a:r>
            <a:endParaRPr lang="en-US"/>
          </a:p>
        </p:txBody>
      </p:sp>
      <p:pic>
        <p:nvPicPr>
          <p:cNvPr id="18436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2463" y="1077126"/>
            <a:ext cx="7818437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6902" name="Rectangle 6"/>
          <p:cNvSpPr>
            <a:spLocks noChangeArrowheads="1"/>
          </p:cNvSpPr>
          <p:nvPr/>
        </p:nvSpPr>
        <p:spPr bwMode="auto">
          <a:xfrm>
            <a:off x="5070368" y="4581422"/>
            <a:ext cx="3130986" cy="64633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 anchorCtr="1">
            <a:spAutoFit/>
          </a:bodyPr>
          <a:lstStyle/>
          <a:p>
            <a:pPr eaLnBrk="0" hangingPunct="0">
              <a:defRPr/>
            </a:pPr>
            <a:r>
              <a:rPr lang="en-US" sz="1800">
                <a:latin typeface="+mj-lt"/>
              </a:rPr>
              <a:t>Convert keeps Numbering</a:t>
            </a:r>
          </a:p>
          <a:p>
            <a:pPr eaLnBrk="0" hangingPunct="0">
              <a:defRPr/>
            </a:pPr>
            <a:r>
              <a:rPr lang="en-US" sz="1800">
                <a:latin typeface="+mj-lt"/>
              </a:rPr>
              <a:t>Changes Type</a:t>
            </a:r>
            <a:endParaRPr lang="en-US" sz="1800" b="1">
              <a:latin typeface="+mj-lt"/>
            </a:endParaRPr>
          </a:p>
        </p:txBody>
      </p:sp>
      <p:sp>
        <p:nvSpPr>
          <p:cNvPr id="18439" name="Rectangle 7"/>
          <p:cNvSpPr>
            <a:spLocks noChangeArrowheads="1"/>
          </p:cNvSpPr>
          <p:nvPr/>
        </p:nvSpPr>
        <p:spPr bwMode="auto">
          <a:xfrm>
            <a:off x="5770563" y="2785276"/>
            <a:ext cx="438150" cy="476250"/>
          </a:xfrm>
          <a:prstGeom prst="rect">
            <a:avLst/>
          </a:prstGeom>
          <a:noFill/>
          <a:ln w="38100" algn="ctr">
            <a:solidFill>
              <a:srgbClr val="5A87C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517300" y="891610"/>
            <a:ext cx="7169499" cy="5424523"/>
          </a:xfrm>
        </p:spPr>
        <p:txBody>
          <a:bodyPr/>
          <a:lstStyle/>
          <a:p>
            <a:r>
              <a:rPr lang="en-US" dirty="0" smtClean="0"/>
              <a:t>PCR Maintenance</a:t>
            </a:r>
          </a:p>
          <a:p>
            <a:r>
              <a:rPr lang="en-US" dirty="0" smtClean="0"/>
              <a:t>Route PCR for Approval</a:t>
            </a:r>
          </a:p>
          <a:p>
            <a:r>
              <a:rPr lang="en-US" dirty="0" smtClean="0"/>
              <a:t>PCR/PCO Approval</a:t>
            </a:r>
          </a:p>
          <a:p>
            <a:r>
              <a:rPr lang="en-US" dirty="0" smtClean="0"/>
              <a:t>PCR Maintenance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1946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Product Change Requests Process Summary</a:t>
            </a:r>
          </a:p>
        </p:txBody>
      </p:sp>
      <p:sp>
        <p:nvSpPr>
          <p:cNvPr id="194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PCC-PCR-170</a:t>
            </a:r>
            <a:endParaRPr lang="en-US"/>
          </a:p>
        </p:txBody>
      </p:sp>
      <p:sp>
        <p:nvSpPr>
          <p:cNvPr id="337926" name="Line 6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Processing Exercises</a:t>
            </a:r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PCC-PCR-180</a:t>
            </a:r>
            <a:endParaRPr lang="en-US"/>
          </a:p>
        </p:txBody>
      </p:sp>
      <p:pic>
        <p:nvPicPr>
          <p:cNvPr id="20484" name="Picture 4" descr="h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2153340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Clr>
                <a:srgbClr val="FFCC00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Introduction to Product Change Control</a:t>
            </a:r>
          </a:p>
          <a:p>
            <a:pPr eaLnBrk="1" hangingPunct="1">
              <a:buClr>
                <a:srgbClr val="FFCC00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Business Considerations</a:t>
            </a:r>
          </a:p>
          <a:p>
            <a:pPr eaLnBrk="1" hangingPunct="1">
              <a:buClr>
                <a:srgbClr val="FFCC00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Set up Product Change Control</a:t>
            </a:r>
          </a:p>
          <a:p>
            <a:pPr eaLnBrk="1" hangingPunct="1">
              <a:buClr>
                <a:srgbClr val="FFCC00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Process Product Change Orders (PCOs)</a:t>
            </a:r>
          </a:p>
          <a:p>
            <a:pPr eaLnBrk="1" hangingPunct="1">
              <a:buClr>
                <a:srgbClr val="FFCC00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Process Product Change Requests (PCRs)</a:t>
            </a:r>
          </a:p>
          <a:p>
            <a:pPr eaLnBrk="1" hangingPunct="1"/>
            <a:endParaRPr lang="en-US" smtClean="0"/>
          </a:p>
        </p:txBody>
      </p:sp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Course Overview</a:t>
            </a:r>
          </a:p>
        </p:txBody>
      </p:sp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PCC-PCR-190</a:t>
            </a:r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517300" y="891610"/>
            <a:ext cx="7169499" cy="5424523"/>
          </a:xfrm>
        </p:spPr>
        <p:txBody>
          <a:bodyPr/>
          <a:lstStyle/>
          <a:p>
            <a:r>
              <a:rPr lang="en-US" dirty="0" smtClean="0"/>
              <a:t>PCR Maintenance</a:t>
            </a:r>
          </a:p>
          <a:p>
            <a:r>
              <a:rPr lang="en-US" dirty="0" smtClean="0"/>
              <a:t>Route PCR for Approval</a:t>
            </a:r>
          </a:p>
          <a:p>
            <a:r>
              <a:rPr lang="en-US" dirty="0" smtClean="0"/>
              <a:t>PCR/PCO Approval</a:t>
            </a:r>
          </a:p>
          <a:p>
            <a:r>
              <a:rPr lang="en-US" dirty="0" smtClean="0"/>
              <a:t>PCR Maintenance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10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Product Change Requests Process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PCC-PCR-020</a:t>
            </a:r>
            <a:endParaRPr lang="en-US"/>
          </a:p>
        </p:txBody>
      </p:sp>
      <p:sp>
        <p:nvSpPr>
          <p:cNvPr id="323590" name="Line 6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</a:pPr>
            <a:r>
              <a:rPr lang="en-US" smtClean="0"/>
              <a:t>PCR Maintenance (1.9.2.1) does not create any financial transactions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/>
              <a:t>Financial personnel should be aware of all PCRs since most product changes will have financial consequences if they are approved and incorporated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Similar to PCOs, you must enable the appropriate functions on the related menus to maintain product structures, routings, item specifications, and formulas: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/>
              <a:t>Enable PCC Product Structure Maintenance (13.13.22), Enable PCC Routing Maintenance (14.22), Enable PCC Item Specification Maintenance (19.1.22), Enable PCC Formula Maintenance (15.22)</a:t>
            </a:r>
          </a:p>
          <a:p>
            <a:pPr eaLnBrk="1" hangingPunct="1">
              <a:lnSpc>
                <a:spcPct val="90000"/>
              </a:lnSpc>
            </a:pPr>
            <a:endParaRPr lang="en-US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Create/Maintain PCR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PCC-PCR-030</a:t>
            </a:r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17300" y="891610"/>
            <a:ext cx="7169499" cy="5424523"/>
          </a:xfrm>
        </p:spPr>
        <p:txBody>
          <a:bodyPr/>
          <a:lstStyle/>
          <a:p>
            <a:r>
              <a:rPr lang="en-US" b="1" dirty="0" smtClean="0"/>
              <a:t>PCR Maintenance</a:t>
            </a:r>
          </a:p>
          <a:p>
            <a:r>
              <a:rPr lang="en-US" dirty="0" smtClean="0"/>
              <a:t>Route PCR for Approval</a:t>
            </a:r>
          </a:p>
          <a:p>
            <a:r>
              <a:rPr lang="en-US" dirty="0" smtClean="0"/>
              <a:t>PCR/PCO Approval</a:t>
            </a:r>
          </a:p>
          <a:p>
            <a:r>
              <a:rPr lang="en-US" dirty="0" smtClean="0"/>
              <a:t>PCR Maintenance</a:t>
            </a:r>
          </a:p>
          <a:p>
            <a:endParaRPr lang="en-US" dirty="0"/>
          </a:p>
        </p:txBody>
      </p:sp>
      <p:sp>
        <p:nvSpPr>
          <p:cNvPr id="614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Product Change Requests Process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PCC-PCR-040</a:t>
            </a:r>
            <a:endParaRPr lang="en-US"/>
          </a:p>
        </p:txBody>
      </p:sp>
      <p:sp>
        <p:nvSpPr>
          <p:cNvPr id="324614" name="Line 6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33904" y="1202919"/>
            <a:ext cx="7276191" cy="4571429"/>
          </a:xfrm>
          <a:prstGeom prst="rect">
            <a:avLst/>
          </a:prstGeom>
        </p:spPr>
      </p:pic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PCR Maintenance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PCC-PCR-050</a:t>
            </a:r>
            <a:endParaRPr lang="en-US"/>
          </a:p>
        </p:txBody>
      </p:sp>
      <p:sp>
        <p:nvSpPr>
          <p:cNvPr id="325639" name="Rectangle 7"/>
          <p:cNvSpPr>
            <a:spLocks noChangeArrowheads="1"/>
          </p:cNvSpPr>
          <p:nvPr/>
        </p:nvSpPr>
        <p:spPr bwMode="auto">
          <a:xfrm>
            <a:off x="6832879" y="2342326"/>
            <a:ext cx="1777721" cy="6858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/>
          <a:lstStyle/>
          <a:p>
            <a:pPr eaLnBrk="0" hangingPunct="0">
              <a:defRPr/>
            </a:pPr>
            <a:r>
              <a:rPr lang="en-US" sz="1800">
                <a:latin typeface="+mj-lt"/>
              </a:rPr>
              <a:t>Create New Request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29142" y="1129000"/>
            <a:ext cx="7285715" cy="4600000"/>
          </a:xfrm>
          <a:prstGeom prst="rect">
            <a:avLst/>
          </a:prstGeom>
        </p:spPr>
      </p:pic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PCR Maintenance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PCC-PCR-060</a:t>
            </a:r>
            <a:endParaRPr lang="en-US"/>
          </a:p>
        </p:txBody>
      </p:sp>
      <p:sp>
        <p:nvSpPr>
          <p:cNvPr id="326663" name="Rectangle 7"/>
          <p:cNvSpPr>
            <a:spLocks noChangeArrowheads="1"/>
          </p:cNvSpPr>
          <p:nvPr/>
        </p:nvSpPr>
        <p:spPr bwMode="auto">
          <a:xfrm>
            <a:off x="2726602" y="5212348"/>
            <a:ext cx="2435283" cy="64633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 anchorCtr="1">
            <a:spAutoFit/>
          </a:bodyPr>
          <a:lstStyle/>
          <a:p>
            <a:pPr eaLnBrk="0" hangingPunct="0">
              <a:defRPr/>
            </a:pPr>
            <a:r>
              <a:rPr lang="en-US" sz="1800">
                <a:latin typeface="+mj-lt"/>
              </a:rPr>
              <a:t>Only Selection with</a:t>
            </a:r>
          </a:p>
          <a:p>
            <a:pPr eaLnBrk="0" hangingPunct="0">
              <a:defRPr/>
            </a:pPr>
            <a:r>
              <a:rPr lang="en-US" sz="1800">
                <a:latin typeface="+mj-lt"/>
              </a:rPr>
              <a:t>No Additional Menu</a:t>
            </a:r>
            <a:endParaRPr lang="en-US" sz="1800" b="1">
              <a:latin typeface="+mj-lt"/>
            </a:endParaRPr>
          </a:p>
        </p:txBody>
      </p:sp>
      <p:sp>
        <p:nvSpPr>
          <p:cNvPr id="8199" name="Rectangle 8"/>
          <p:cNvSpPr>
            <a:spLocks noChangeArrowheads="1"/>
          </p:cNvSpPr>
          <p:nvPr/>
        </p:nvSpPr>
        <p:spPr bwMode="auto">
          <a:xfrm>
            <a:off x="2902844" y="4716292"/>
            <a:ext cx="238125" cy="1095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8200" name="AutoShape 9"/>
          <p:cNvCxnSpPr>
            <a:cxnSpLocks noChangeShapeType="1"/>
            <a:stCxn id="326663" idx="1"/>
            <a:endCxn id="8199" idx="1"/>
          </p:cNvCxnSpPr>
          <p:nvPr/>
        </p:nvCxnSpPr>
        <p:spPr bwMode="auto">
          <a:xfrm rot="10800000" flipH="1">
            <a:off x="2726602" y="4771062"/>
            <a:ext cx="176242" cy="764453"/>
          </a:xfrm>
          <a:prstGeom prst="bentConnector3">
            <a:avLst>
              <a:gd name="adj1" fmla="val -129708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sp>
        <p:nvSpPr>
          <p:cNvPr id="326666" name="Rectangle 10"/>
          <p:cNvSpPr>
            <a:spLocks noChangeArrowheads="1"/>
          </p:cNvSpPr>
          <p:nvPr/>
        </p:nvSpPr>
        <p:spPr bwMode="auto">
          <a:xfrm>
            <a:off x="5978769" y="2314342"/>
            <a:ext cx="2860431" cy="1143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/>
          <a:lstStyle/>
          <a:p>
            <a:pPr eaLnBrk="0" hangingPunct="0">
              <a:defRPr/>
            </a:pPr>
            <a:r>
              <a:rPr lang="en-US" sz="1800" dirty="0">
                <a:latin typeface="+mj-lt"/>
              </a:rPr>
              <a:t>Similar Interface Menus as PCO Maintenance (1.9.2.13)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PCR Maintenance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PCC-PCR-070</a:t>
            </a:r>
            <a:endParaRPr lang="en-US"/>
          </a:p>
        </p:txBody>
      </p:sp>
      <p:grpSp>
        <p:nvGrpSpPr>
          <p:cNvPr id="35" name="Group 34"/>
          <p:cNvGrpSpPr/>
          <p:nvPr/>
        </p:nvGrpSpPr>
        <p:grpSpPr>
          <a:xfrm>
            <a:off x="102123" y="1097782"/>
            <a:ext cx="8926513" cy="4867275"/>
            <a:chOff x="92075" y="1570038"/>
            <a:chExt cx="8926513" cy="4867275"/>
          </a:xfrm>
        </p:grpSpPr>
        <p:pic>
          <p:nvPicPr>
            <p:cNvPr id="9220" name="Picture 4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92075" y="1570038"/>
              <a:ext cx="3533775" cy="2381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221" name="Rectangle 5"/>
            <p:cNvSpPr>
              <a:spLocks noChangeArrowheads="1"/>
            </p:cNvSpPr>
            <p:nvPr/>
          </p:nvSpPr>
          <p:spPr bwMode="auto">
            <a:xfrm>
              <a:off x="1960563" y="2047875"/>
              <a:ext cx="163512" cy="147638"/>
            </a:xfrm>
            <a:prstGeom prst="rect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9222" name="Rectangle 6"/>
            <p:cNvSpPr>
              <a:spLocks noChangeArrowheads="1"/>
            </p:cNvSpPr>
            <p:nvPr/>
          </p:nvSpPr>
          <p:spPr bwMode="auto">
            <a:xfrm>
              <a:off x="1960563" y="2247900"/>
              <a:ext cx="163512" cy="147638"/>
            </a:xfrm>
            <a:prstGeom prst="rect">
              <a:avLst/>
            </a:prstGeom>
            <a:solidFill>
              <a:schemeClr val="tx2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9223" name="Rectangle 7"/>
            <p:cNvSpPr>
              <a:spLocks noChangeArrowheads="1"/>
            </p:cNvSpPr>
            <p:nvPr/>
          </p:nvSpPr>
          <p:spPr bwMode="auto">
            <a:xfrm>
              <a:off x="1960563" y="2438400"/>
              <a:ext cx="163512" cy="147638"/>
            </a:xfrm>
            <a:prstGeom prst="rect">
              <a:avLst/>
            </a:prstGeom>
            <a:solidFill>
              <a:schemeClr val="accent2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9224" name="Rectangle 8"/>
            <p:cNvSpPr>
              <a:spLocks noChangeArrowheads="1"/>
            </p:cNvSpPr>
            <p:nvPr/>
          </p:nvSpPr>
          <p:spPr bwMode="auto">
            <a:xfrm>
              <a:off x="1960563" y="2628900"/>
              <a:ext cx="163512" cy="147638"/>
            </a:xfrm>
            <a:prstGeom prst="rect">
              <a:avLst/>
            </a:prstGeom>
            <a:solidFill>
              <a:srgbClr val="FFCCCC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9225" name="Rectangle 9"/>
            <p:cNvSpPr>
              <a:spLocks noChangeArrowheads="1"/>
            </p:cNvSpPr>
            <p:nvPr/>
          </p:nvSpPr>
          <p:spPr bwMode="auto">
            <a:xfrm>
              <a:off x="1960563" y="2819400"/>
              <a:ext cx="163512" cy="147638"/>
            </a:xfrm>
            <a:prstGeom prst="rect">
              <a:avLst/>
            </a:prstGeom>
            <a:solidFill>
              <a:srgbClr val="FFFF66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9226" name="Rectangle 10"/>
            <p:cNvSpPr>
              <a:spLocks noChangeArrowheads="1"/>
            </p:cNvSpPr>
            <p:nvPr/>
          </p:nvSpPr>
          <p:spPr bwMode="auto">
            <a:xfrm>
              <a:off x="1960563" y="3009900"/>
              <a:ext cx="163512" cy="147638"/>
            </a:xfrm>
            <a:prstGeom prst="rect">
              <a:avLst/>
            </a:prstGeom>
            <a:solidFill>
              <a:srgbClr val="CCECFF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9227" name="Rectangle 11"/>
            <p:cNvSpPr>
              <a:spLocks noChangeArrowheads="1"/>
            </p:cNvSpPr>
            <p:nvPr/>
          </p:nvSpPr>
          <p:spPr bwMode="auto">
            <a:xfrm>
              <a:off x="1960563" y="3200400"/>
              <a:ext cx="163512" cy="147638"/>
            </a:xfrm>
            <a:prstGeom prst="rect">
              <a:avLst/>
            </a:prstGeom>
            <a:solidFill>
              <a:srgbClr val="FF99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9228" name="Rectangle 12"/>
            <p:cNvSpPr>
              <a:spLocks noChangeArrowheads="1"/>
            </p:cNvSpPr>
            <p:nvPr/>
          </p:nvSpPr>
          <p:spPr bwMode="auto">
            <a:xfrm>
              <a:off x="1960563" y="3400425"/>
              <a:ext cx="163512" cy="147638"/>
            </a:xfrm>
            <a:prstGeom prst="rect">
              <a:avLst/>
            </a:prstGeom>
            <a:solidFill>
              <a:srgbClr val="3333FF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327698" name="Rectangle 18"/>
            <p:cNvSpPr>
              <a:spLocks noChangeArrowheads="1"/>
            </p:cNvSpPr>
            <p:nvPr/>
          </p:nvSpPr>
          <p:spPr bwMode="auto">
            <a:xfrm>
              <a:off x="2255838" y="1651000"/>
              <a:ext cx="1174750" cy="379413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762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anchor="ctr" anchorCtr="1">
              <a:spAutoFit/>
            </a:bodyPr>
            <a:lstStyle/>
            <a:p>
              <a:pPr eaLnBrk="0" hangingPunct="0">
                <a:defRPr/>
              </a:pPr>
              <a:r>
                <a:rPr lang="en-US" sz="1800"/>
                <a:t>Top Level</a:t>
              </a:r>
              <a:endParaRPr lang="en-US" sz="1800" b="1"/>
            </a:p>
          </p:txBody>
        </p:sp>
        <p:pic>
          <p:nvPicPr>
            <p:cNvPr id="9230" name="Picture 21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54000" y="4252913"/>
              <a:ext cx="2952750" cy="1609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31" name="Picture 22" descr="Region Capture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698875" y="1570038"/>
              <a:ext cx="2952750" cy="1028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232" name="Rectangle 29"/>
            <p:cNvSpPr>
              <a:spLocks noChangeArrowheads="1"/>
            </p:cNvSpPr>
            <p:nvPr/>
          </p:nvSpPr>
          <p:spPr bwMode="auto">
            <a:xfrm>
              <a:off x="1960563" y="2038350"/>
              <a:ext cx="163512" cy="147638"/>
            </a:xfrm>
            <a:prstGeom prst="rect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9233" name="Rectangle 30"/>
            <p:cNvSpPr>
              <a:spLocks noChangeArrowheads="1"/>
            </p:cNvSpPr>
            <p:nvPr/>
          </p:nvSpPr>
          <p:spPr bwMode="auto">
            <a:xfrm>
              <a:off x="374650" y="4514850"/>
              <a:ext cx="163513" cy="147638"/>
            </a:xfrm>
            <a:prstGeom prst="rect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9234" name="Rectangle 31"/>
            <p:cNvSpPr>
              <a:spLocks noChangeArrowheads="1"/>
            </p:cNvSpPr>
            <p:nvPr/>
          </p:nvSpPr>
          <p:spPr bwMode="auto">
            <a:xfrm>
              <a:off x="3790950" y="1833563"/>
              <a:ext cx="163513" cy="147637"/>
            </a:xfrm>
            <a:prstGeom prst="rect">
              <a:avLst/>
            </a:prstGeom>
            <a:solidFill>
              <a:schemeClr val="tx2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grpSp>
          <p:nvGrpSpPr>
            <p:cNvPr id="9235" name="Group 40"/>
            <p:cNvGrpSpPr>
              <a:grpSpLocks/>
            </p:cNvGrpSpPr>
            <p:nvPr/>
          </p:nvGrpSpPr>
          <p:grpSpPr bwMode="auto">
            <a:xfrm>
              <a:off x="3705225" y="2641600"/>
              <a:ext cx="2952750" cy="1038225"/>
              <a:chOff x="2358" y="1694"/>
              <a:chExt cx="1860" cy="654"/>
            </a:xfrm>
          </p:grpSpPr>
          <p:pic>
            <p:nvPicPr>
              <p:cNvPr id="9249" name="Picture 23" descr="Region Capture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2358" y="1694"/>
                <a:ext cx="1860" cy="6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9250" name="Rectangle 32"/>
              <p:cNvSpPr>
                <a:spLocks noChangeArrowheads="1"/>
              </p:cNvSpPr>
              <p:nvPr/>
            </p:nvSpPr>
            <p:spPr bwMode="auto">
              <a:xfrm>
                <a:off x="2410" y="1856"/>
                <a:ext cx="103" cy="93"/>
              </a:xfrm>
              <a:prstGeom prst="rect">
                <a:avLst/>
              </a:prstGeom>
              <a:solidFill>
                <a:schemeClr val="accent2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</p:grpSp>
        <p:grpSp>
          <p:nvGrpSpPr>
            <p:cNvPr id="9236" name="Group 35"/>
            <p:cNvGrpSpPr>
              <a:grpSpLocks/>
            </p:cNvGrpSpPr>
            <p:nvPr/>
          </p:nvGrpSpPr>
          <p:grpSpPr bwMode="auto">
            <a:xfrm>
              <a:off x="3700463" y="3741738"/>
              <a:ext cx="2952750" cy="1409700"/>
              <a:chOff x="2595" y="3323"/>
              <a:chExt cx="1860" cy="888"/>
            </a:xfrm>
          </p:grpSpPr>
          <p:pic>
            <p:nvPicPr>
              <p:cNvPr id="9247" name="Picture 24" descr="Region Capture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2595" y="3323"/>
                <a:ext cx="1860" cy="8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9248" name="Rectangle 34"/>
              <p:cNvSpPr>
                <a:spLocks noChangeArrowheads="1"/>
              </p:cNvSpPr>
              <p:nvPr/>
            </p:nvSpPr>
            <p:spPr bwMode="auto">
              <a:xfrm>
                <a:off x="2653" y="3492"/>
                <a:ext cx="103" cy="93"/>
              </a:xfrm>
              <a:prstGeom prst="rect">
                <a:avLst/>
              </a:prstGeom>
              <a:solidFill>
                <a:srgbClr val="FFCCCC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</p:grpSp>
        <p:grpSp>
          <p:nvGrpSpPr>
            <p:cNvPr id="9237" name="Group 39"/>
            <p:cNvGrpSpPr>
              <a:grpSpLocks/>
            </p:cNvGrpSpPr>
            <p:nvPr/>
          </p:nvGrpSpPr>
          <p:grpSpPr bwMode="auto">
            <a:xfrm>
              <a:off x="3702050" y="5218113"/>
              <a:ext cx="2952750" cy="1219200"/>
              <a:chOff x="2356" y="3659"/>
              <a:chExt cx="1860" cy="768"/>
            </a:xfrm>
          </p:grpSpPr>
          <p:pic>
            <p:nvPicPr>
              <p:cNvPr id="9245" name="Picture 25" descr="Region Capture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2356" y="3659"/>
                <a:ext cx="1860" cy="7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9246" name="Rectangle 38"/>
              <p:cNvSpPr>
                <a:spLocks noChangeArrowheads="1"/>
              </p:cNvSpPr>
              <p:nvPr/>
            </p:nvSpPr>
            <p:spPr bwMode="auto">
              <a:xfrm>
                <a:off x="2417" y="3824"/>
                <a:ext cx="103" cy="93"/>
              </a:xfrm>
              <a:prstGeom prst="rect">
                <a:avLst/>
              </a:prstGeom>
              <a:solidFill>
                <a:srgbClr val="FFFF66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</p:grpSp>
        <p:grpSp>
          <p:nvGrpSpPr>
            <p:cNvPr id="9238" name="Group 42"/>
            <p:cNvGrpSpPr>
              <a:grpSpLocks/>
            </p:cNvGrpSpPr>
            <p:nvPr/>
          </p:nvGrpSpPr>
          <p:grpSpPr bwMode="auto">
            <a:xfrm>
              <a:off x="6062663" y="2009775"/>
              <a:ext cx="2952750" cy="1419225"/>
              <a:chOff x="3753" y="1266"/>
              <a:chExt cx="1860" cy="894"/>
            </a:xfrm>
          </p:grpSpPr>
          <p:pic>
            <p:nvPicPr>
              <p:cNvPr id="9243" name="Picture 26" descr="Region Capture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3753" y="1266"/>
                <a:ext cx="1860" cy="8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9244" name="Rectangle 41"/>
              <p:cNvSpPr>
                <a:spLocks noChangeArrowheads="1"/>
              </p:cNvSpPr>
              <p:nvPr/>
            </p:nvSpPr>
            <p:spPr bwMode="auto">
              <a:xfrm>
                <a:off x="3817" y="1439"/>
                <a:ext cx="103" cy="93"/>
              </a:xfrm>
              <a:prstGeom prst="rect">
                <a:avLst/>
              </a:prstGeom>
              <a:solidFill>
                <a:srgbClr val="CCEC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</p:grpSp>
        <p:pic>
          <p:nvPicPr>
            <p:cNvPr id="9239" name="Picture 27" descr="Region Capture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6064250" y="3579813"/>
              <a:ext cx="2952750" cy="1038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40" name="Picture 28" descr="Region Capture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6065838" y="4819650"/>
              <a:ext cx="2952750" cy="1047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241" name="Rectangle 45"/>
            <p:cNvSpPr>
              <a:spLocks noChangeArrowheads="1"/>
            </p:cNvSpPr>
            <p:nvPr/>
          </p:nvSpPr>
          <p:spPr bwMode="auto">
            <a:xfrm>
              <a:off x="6157913" y="3836988"/>
              <a:ext cx="163512" cy="147637"/>
            </a:xfrm>
            <a:prstGeom prst="rect">
              <a:avLst/>
            </a:prstGeom>
            <a:solidFill>
              <a:srgbClr val="FF99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9242" name="Rectangle 46"/>
            <p:cNvSpPr>
              <a:spLocks noChangeArrowheads="1"/>
            </p:cNvSpPr>
            <p:nvPr/>
          </p:nvSpPr>
          <p:spPr bwMode="auto">
            <a:xfrm>
              <a:off x="6157913" y="5080000"/>
              <a:ext cx="163512" cy="147638"/>
            </a:xfrm>
            <a:prstGeom prst="rect">
              <a:avLst/>
            </a:prstGeom>
            <a:solidFill>
              <a:srgbClr val="3333FF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27348" y="891610"/>
            <a:ext cx="7159451" cy="5424523"/>
          </a:xfrm>
        </p:spPr>
        <p:txBody>
          <a:bodyPr/>
          <a:lstStyle/>
          <a:p>
            <a:r>
              <a:rPr lang="en-US" dirty="0" smtClean="0"/>
              <a:t>PCR Maintenance</a:t>
            </a:r>
          </a:p>
          <a:p>
            <a:r>
              <a:rPr lang="en-US" b="1" dirty="0" smtClean="0"/>
              <a:t>Route PCR for Approval</a:t>
            </a:r>
          </a:p>
          <a:p>
            <a:r>
              <a:rPr lang="en-US" dirty="0" smtClean="0"/>
              <a:t>PCR/PCO Approval</a:t>
            </a:r>
          </a:p>
          <a:p>
            <a:r>
              <a:rPr lang="en-US" dirty="0" smtClean="0"/>
              <a:t>PCR Maintenance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Product Change Requests Process</a:t>
            </a:r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PCC-PCR-080</a:t>
            </a:r>
            <a:endParaRPr lang="en-US"/>
          </a:p>
        </p:txBody>
      </p:sp>
      <p:sp>
        <p:nvSpPr>
          <p:cNvPr id="328710" name="Line 6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8666" y="1229220"/>
            <a:ext cx="7866667" cy="4638096"/>
          </a:xfrm>
          <a:prstGeom prst="rect">
            <a:avLst/>
          </a:prstGeom>
        </p:spPr>
      </p:pic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Route PCR for Approval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PCC-PCR-090</a:t>
            </a:r>
            <a:endParaRPr lang="en-US"/>
          </a:p>
        </p:txBody>
      </p:sp>
      <p:sp>
        <p:nvSpPr>
          <p:cNvPr id="329734" name="Rectangle 6"/>
          <p:cNvSpPr>
            <a:spLocks noChangeArrowheads="1"/>
          </p:cNvSpPr>
          <p:nvPr/>
        </p:nvSpPr>
        <p:spPr bwMode="auto">
          <a:xfrm>
            <a:off x="5630863" y="3371063"/>
            <a:ext cx="2192337" cy="6858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/>
          <a:lstStyle/>
          <a:p>
            <a:pPr eaLnBrk="0" hangingPunct="0">
              <a:defRPr/>
            </a:pPr>
            <a:r>
              <a:rPr lang="en-US" sz="1800">
                <a:latin typeface="+mj-lt"/>
              </a:rPr>
              <a:t>Route to Users for  Approving PCR</a:t>
            </a:r>
            <a:endParaRPr lang="en-US" sz="1800" b="1">
              <a:latin typeface="+mj-l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7968</TotalTime>
  <Words>375</Words>
  <Application>Microsoft Office PowerPoint</Application>
  <PresentationFormat>On-screen Show (4:3)</PresentationFormat>
  <Paragraphs>88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6" baseType="lpstr">
      <vt:lpstr>Arial</vt:lpstr>
      <vt:lpstr>Century Gothic</vt:lpstr>
      <vt:lpstr>Webdings</vt:lpstr>
      <vt:lpstr>Tahoma</vt:lpstr>
      <vt:lpstr>Lucida Grande</vt:lpstr>
      <vt:lpstr>Wingdings</vt:lpstr>
      <vt:lpstr>QAD 2010 Template</vt:lpstr>
      <vt:lpstr>Process Product Change Requests</vt:lpstr>
      <vt:lpstr>Product Change Requests Process</vt:lpstr>
      <vt:lpstr>Create/Maintain PCR</vt:lpstr>
      <vt:lpstr>Product Change Requests Process</vt:lpstr>
      <vt:lpstr>PCR Maintenance</vt:lpstr>
      <vt:lpstr>PCR Maintenance</vt:lpstr>
      <vt:lpstr>PCR Maintenance</vt:lpstr>
      <vt:lpstr>Product Change Requests Process</vt:lpstr>
      <vt:lpstr>Route PCR for Approval</vt:lpstr>
      <vt:lpstr>Product Change Requests Process</vt:lpstr>
      <vt:lpstr>PCR/PCO Approval</vt:lpstr>
      <vt:lpstr>Close PCR to PCO</vt:lpstr>
      <vt:lpstr>Product Change Requests Process</vt:lpstr>
      <vt:lpstr>PCR Maintenance</vt:lpstr>
      <vt:lpstr>PCR Maintenance</vt:lpstr>
      <vt:lpstr>PCR Maintenance</vt:lpstr>
      <vt:lpstr>Product Change Requests Process Summary</vt:lpstr>
      <vt:lpstr>Processing Exercises</vt:lpstr>
      <vt:lpstr>Course Overview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Sales Orders Management</dc:title>
  <dc:creator>Koreen Kelley</dc:creator>
  <cp:lastModifiedBy>mdf</cp:lastModifiedBy>
  <cp:revision>305</cp:revision>
  <cp:lastPrinted>1998-10-28T20:09:13Z</cp:lastPrinted>
  <dcterms:created xsi:type="dcterms:W3CDTF">1998-02-18T21:36:34Z</dcterms:created>
  <dcterms:modified xsi:type="dcterms:W3CDTF">2011-11-02T16:24:44Z</dcterms:modified>
</cp:coreProperties>
</file>