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73" r:id="rId1"/>
  </p:sldMasterIdLst>
  <p:notesMasterIdLst>
    <p:notesMasterId r:id="rId43"/>
  </p:notesMasterIdLst>
  <p:handoutMasterIdLst>
    <p:handoutMasterId r:id="rId44"/>
  </p:handoutMasterIdLst>
  <p:sldIdLst>
    <p:sldId id="422" r:id="rId2"/>
    <p:sldId id="423" r:id="rId3"/>
    <p:sldId id="424" r:id="rId4"/>
    <p:sldId id="427" r:id="rId5"/>
    <p:sldId id="425" r:id="rId6"/>
    <p:sldId id="428" r:id="rId7"/>
    <p:sldId id="426" r:id="rId8"/>
    <p:sldId id="429" r:id="rId9"/>
    <p:sldId id="430" r:id="rId10"/>
    <p:sldId id="431" r:id="rId11"/>
    <p:sldId id="432" r:id="rId12"/>
    <p:sldId id="433" r:id="rId13"/>
    <p:sldId id="434" r:id="rId14"/>
    <p:sldId id="435" r:id="rId15"/>
    <p:sldId id="436" r:id="rId16"/>
    <p:sldId id="437" r:id="rId17"/>
    <p:sldId id="438" r:id="rId18"/>
    <p:sldId id="439" r:id="rId19"/>
    <p:sldId id="440" r:id="rId20"/>
    <p:sldId id="441" r:id="rId21"/>
    <p:sldId id="442" r:id="rId22"/>
    <p:sldId id="443" r:id="rId23"/>
    <p:sldId id="444" r:id="rId24"/>
    <p:sldId id="445" r:id="rId25"/>
    <p:sldId id="446" r:id="rId26"/>
    <p:sldId id="447" r:id="rId27"/>
    <p:sldId id="448" r:id="rId28"/>
    <p:sldId id="449" r:id="rId29"/>
    <p:sldId id="450" r:id="rId30"/>
    <p:sldId id="451" r:id="rId31"/>
    <p:sldId id="452" r:id="rId32"/>
    <p:sldId id="453" r:id="rId33"/>
    <p:sldId id="454" r:id="rId34"/>
    <p:sldId id="455" r:id="rId35"/>
    <p:sldId id="456" r:id="rId36"/>
    <p:sldId id="457" r:id="rId37"/>
    <p:sldId id="458" r:id="rId38"/>
    <p:sldId id="459" r:id="rId39"/>
    <p:sldId id="460" r:id="rId40"/>
    <p:sldId id="461" r:id="rId41"/>
    <p:sldId id="462" r:id="rId42"/>
  </p:sldIdLst>
  <p:sldSz cx="9144000" cy="6858000" type="screen4x3"/>
  <p:notesSz cx="6991350" cy="9282113"/>
  <p:embeddedFontLst>
    <p:embeddedFont>
      <p:font typeface="Century Gothic" pitchFamily="34" charset="0"/>
      <p:regular r:id="rId45"/>
      <p:bold r:id="rId46"/>
      <p:italic r:id="rId47"/>
      <p:boldItalic r:id="rId48"/>
    </p:embeddedFont>
    <p:embeddedFont>
      <p:font typeface="Webdings" pitchFamily="18" charset="2"/>
      <p:regular r:id="rId49"/>
    </p:embeddedFont>
    <p:embeddedFont>
      <p:font typeface="Tahoma" pitchFamily="34" charset="0"/>
      <p:regular r:id="rId50"/>
      <p:bold r:id="rId51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FF66"/>
    <a:srgbClr val="CCECFF"/>
    <a:srgbClr val="333399"/>
    <a:srgbClr val="6600CC"/>
    <a:srgbClr val="FF9966"/>
    <a:srgbClr val="5A87C6"/>
    <a:srgbClr val="62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7" autoAdjust="0"/>
    <p:restoredTop sz="94622" autoAdjust="0"/>
  </p:normalViewPr>
  <p:slideViewPr>
    <p:cSldViewPr snapToGrid="0">
      <p:cViewPr varScale="1">
        <p:scale>
          <a:sx n="96" d="100"/>
          <a:sy n="96" d="100"/>
        </p:scale>
        <p:origin x="-40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-1632" y="-84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font" Target="fonts/font7.fntdata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ctr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ctr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22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22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fld id="{F0E6E902-8970-4746-BD87-2E8CC4EF35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6CB4B34A-7FC9-44BC-9685-EE4018F79C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8052318" y="6638544"/>
            <a:ext cx="1091682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2008-PCC-SU-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8052318" y="6638544"/>
            <a:ext cx="1091682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2008-PCC-SU-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940351" y="6638544"/>
            <a:ext cx="1203649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2008-PCC-SU-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37714" y="6638544"/>
            <a:ext cx="1306286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2008-PCC-SU-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61649" y="6638544"/>
            <a:ext cx="1082351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2008-PCC-SU-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819053" y="6638544"/>
            <a:ext cx="1324947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2008-PCC-SU-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2008-PCC-SU-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In this section you learn how to:</a:t>
            </a:r>
            <a:endParaRPr lang="en-US" dirty="0" smtClean="0">
              <a:solidFill>
                <a:schemeClr val="folHlink"/>
              </a:solidFill>
            </a:endParaRP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Identify key business issues you need to consider before setting up Product Change Control in QAD Enterprise Edition</a:t>
            </a:r>
          </a:p>
          <a:p>
            <a:pPr eaLnBrk="1" hangingPunct="1"/>
            <a:r>
              <a:rPr lang="en-US" b="1" dirty="0" smtClean="0"/>
              <a:t>Set Up Product Change Control in QAD Enterprise Edition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Process Product Change Orders (PCOs) in QAD Enterprise Edition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Process Product Change Requests (PCRs) in QAD Enterprise Edition</a:t>
            </a:r>
          </a:p>
          <a:p>
            <a:pPr eaLnBrk="1" hangingPunct="1"/>
            <a:endParaRPr lang="en-US" dirty="0" smtClean="0">
              <a:solidFill>
                <a:schemeClr val="folHlink"/>
              </a:solidFill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Product Change Control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PCC-SU-010</a:t>
            </a: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Define Users Who</a:t>
            </a:r>
          </a:p>
          <a:p>
            <a:pPr lvl="1" eaLnBrk="1" hangingPunct="1"/>
            <a:r>
              <a:rPr lang="en-US" smtClean="0"/>
              <a:t>Create PCRs/PCOs</a:t>
            </a:r>
          </a:p>
          <a:p>
            <a:pPr lvl="1" eaLnBrk="1" hangingPunct="1"/>
            <a:r>
              <a:rPr lang="en-US" smtClean="0"/>
              <a:t>Authorize PCRs/PCOs</a:t>
            </a:r>
          </a:p>
          <a:p>
            <a:pPr lvl="1" eaLnBrk="1" hangingPunct="1"/>
            <a:r>
              <a:rPr lang="en-US" smtClean="0"/>
              <a:t>Receive PCRs/PCOs Notification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 User IDs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PCC-SU-100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ECO by ECO Number Report</a:t>
            </a:r>
          </a:p>
          <a:p>
            <a:r>
              <a:rPr lang="en-US" dirty="0" smtClean="0"/>
              <a:t>Set Up Functions to Control</a:t>
            </a:r>
          </a:p>
          <a:p>
            <a:r>
              <a:rPr lang="en-US" b="1" dirty="0" smtClean="0"/>
              <a:t>User Maintenance *</a:t>
            </a:r>
          </a:p>
          <a:p>
            <a:r>
              <a:rPr lang="en-US" dirty="0" smtClean="0"/>
              <a:t>Set Up E-Mail *</a:t>
            </a:r>
          </a:p>
          <a:p>
            <a:r>
              <a:rPr lang="en-US" dirty="0" smtClean="0"/>
              <a:t>Reason Code Maintenance</a:t>
            </a:r>
          </a:p>
          <a:p>
            <a:r>
              <a:rPr lang="en-US" dirty="0" smtClean="0"/>
              <a:t>Master Comment Maintenance *</a:t>
            </a:r>
          </a:p>
          <a:p>
            <a:r>
              <a:rPr lang="en-US" dirty="0" smtClean="0"/>
              <a:t>Group Maintenance</a:t>
            </a:r>
          </a:p>
          <a:p>
            <a:r>
              <a:rPr lang="en-US" dirty="0" smtClean="0"/>
              <a:t>Routing Slip Maintenance</a:t>
            </a:r>
          </a:p>
          <a:p>
            <a:r>
              <a:rPr lang="en-US" dirty="0" smtClean="0"/>
              <a:t>PCR/PCO Type Maintenance</a:t>
            </a:r>
          </a:p>
          <a:p>
            <a:r>
              <a:rPr lang="en-US" dirty="0" smtClean="0"/>
              <a:t>PCC Control 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33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Control Setup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PCC-SU-110</a:t>
            </a:r>
            <a:endParaRPr lang="en-US"/>
          </a:p>
        </p:txBody>
      </p:sp>
      <p:sp>
        <p:nvSpPr>
          <p:cNvPr id="385030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User Maintenance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PCC-SU-120</a:t>
            </a:r>
            <a:endParaRPr lang="en-US"/>
          </a:p>
        </p:txBody>
      </p:sp>
      <p:pic>
        <p:nvPicPr>
          <p:cNvPr id="1434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" y="1036411"/>
            <a:ext cx="7894637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ECO by ECO Number Report</a:t>
            </a:r>
          </a:p>
          <a:p>
            <a:r>
              <a:rPr lang="en-US" dirty="0" smtClean="0"/>
              <a:t>Set Up Functions to Control</a:t>
            </a:r>
          </a:p>
          <a:p>
            <a:r>
              <a:rPr lang="en-US" dirty="0" smtClean="0"/>
              <a:t>User Maintenance *</a:t>
            </a:r>
          </a:p>
          <a:p>
            <a:r>
              <a:rPr lang="en-US" b="1" dirty="0" smtClean="0"/>
              <a:t>Set Up E-Mail *</a:t>
            </a:r>
          </a:p>
          <a:p>
            <a:pPr lvl="1"/>
            <a:r>
              <a:rPr lang="en-US" dirty="0" smtClean="0"/>
              <a:t>Define E-Mail Systems</a:t>
            </a:r>
          </a:p>
          <a:p>
            <a:pPr lvl="1"/>
            <a:r>
              <a:rPr lang="en-US" dirty="0" smtClean="0"/>
              <a:t>Define Users’ E-Mail Addresses</a:t>
            </a:r>
          </a:p>
          <a:p>
            <a:r>
              <a:rPr lang="en-US" dirty="0" smtClean="0"/>
              <a:t>Reason Code Maintenance</a:t>
            </a:r>
          </a:p>
          <a:p>
            <a:r>
              <a:rPr lang="en-US" dirty="0" smtClean="0"/>
              <a:t>Master Comment Maintenance *</a:t>
            </a:r>
          </a:p>
          <a:p>
            <a:r>
              <a:rPr lang="en-US" dirty="0" smtClean="0"/>
              <a:t>Group Maintenance</a:t>
            </a:r>
          </a:p>
          <a:p>
            <a:r>
              <a:rPr lang="en-US" dirty="0" smtClean="0"/>
              <a:t>Routing Slip Maintenance</a:t>
            </a:r>
          </a:p>
          <a:p>
            <a:r>
              <a:rPr lang="en-US" dirty="0" smtClean="0"/>
              <a:t>PCR/PCO Type Maintenance</a:t>
            </a:r>
          </a:p>
          <a:p>
            <a:r>
              <a:rPr lang="en-US" dirty="0" smtClean="0"/>
              <a:t>PCC Control 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53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Control Setup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PCC-SU-130</a:t>
            </a:r>
            <a:endParaRPr lang="en-US"/>
          </a:p>
        </p:txBody>
      </p:sp>
      <p:sp>
        <p:nvSpPr>
          <p:cNvPr id="387078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chemeClr val="tx1"/>
                </a:solidFill>
              </a:rPr>
              <a:t>E-Mail Definition Maintenance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PCC-SU-140</a:t>
            </a:r>
            <a:endParaRPr lang="en-US"/>
          </a:p>
        </p:txBody>
      </p:sp>
      <p:pic>
        <p:nvPicPr>
          <p:cNvPr id="1638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1012598"/>
            <a:ext cx="7847013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8102" name="Rectangle 6"/>
          <p:cNvSpPr>
            <a:spLocks noChangeArrowheads="1"/>
          </p:cNvSpPr>
          <p:nvPr/>
        </p:nvSpPr>
        <p:spPr bwMode="auto">
          <a:xfrm>
            <a:off x="6007100" y="2427061"/>
            <a:ext cx="2514600" cy="10191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Set up each available E-Mail program</a:t>
            </a:r>
            <a:endParaRPr lang="en-US" sz="2000" b="1">
              <a:latin typeface="+mj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User Maintenance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PCC-SU-150</a:t>
            </a:r>
            <a:endParaRPr lang="en-US"/>
          </a:p>
        </p:txBody>
      </p:sp>
      <p:pic>
        <p:nvPicPr>
          <p:cNvPr id="17411" name="Picture 12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998311"/>
            <a:ext cx="7808913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27" name="Rectangle 7"/>
          <p:cNvSpPr>
            <a:spLocks noChangeArrowheads="1"/>
          </p:cNvSpPr>
          <p:nvPr/>
        </p:nvSpPr>
        <p:spPr bwMode="auto">
          <a:xfrm>
            <a:off x="5385917" y="2527073"/>
            <a:ext cx="2919884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2000" dirty="0">
                <a:latin typeface="+mn-lt"/>
              </a:rPr>
              <a:t>Complete</a:t>
            </a:r>
          </a:p>
          <a:p>
            <a:pPr eaLnBrk="0" hangingPunct="0">
              <a:defRPr/>
            </a:pPr>
            <a:r>
              <a:rPr lang="en-US" sz="2000" dirty="0">
                <a:latin typeface="+mn-lt"/>
              </a:rPr>
              <a:t>E-Mail address</a:t>
            </a:r>
          </a:p>
          <a:p>
            <a:pPr eaLnBrk="0" hangingPunct="0">
              <a:defRPr/>
            </a:pPr>
            <a:r>
              <a:rPr lang="en-US" sz="2000" dirty="0">
                <a:latin typeface="+mn-lt"/>
              </a:rPr>
              <a:t>in User Maintenance</a:t>
            </a:r>
          </a:p>
        </p:txBody>
      </p:sp>
      <p:sp>
        <p:nvSpPr>
          <p:cNvPr id="17414" name="Rectangle 9"/>
          <p:cNvSpPr>
            <a:spLocks noChangeArrowheads="1"/>
          </p:cNvSpPr>
          <p:nvPr/>
        </p:nvSpPr>
        <p:spPr bwMode="auto">
          <a:xfrm>
            <a:off x="1731963" y="3347811"/>
            <a:ext cx="950912" cy="165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7415" name="AutoShape 10"/>
          <p:cNvCxnSpPr>
            <a:cxnSpLocks noChangeShapeType="1"/>
            <a:stCxn id="389127" idx="1"/>
            <a:endCxn id="17414" idx="3"/>
          </p:cNvCxnSpPr>
          <p:nvPr/>
        </p:nvCxnSpPr>
        <p:spPr bwMode="auto">
          <a:xfrm rot="10800000" flipV="1">
            <a:off x="2682875" y="2984273"/>
            <a:ext cx="2703042" cy="44608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77590" y="891610"/>
            <a:ext cx="7109209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ECO by ECO Number Report</a:t>
            </a:r>
          </a:p>
          <a:p>
            <a:r>
              <a:rPr lang="en-US" dirty="0" smtClean="0"/>
              <a:t>Set Up Functions to Control</a:t>
            </a:r>
          </a:p>
          <a:p>
            <a:r>
              <a:rPr lang="en-US" dirty="0" smtClean="0"/>
              <a:t>User Maintenance *</a:t>
            </a:r>
          </a:p>
          <a:p>
            <a:r>
              <a:rPr lang="en-US" dirty="0" smtClean="0"/>
              <a:t>Set Up E-Mail *</a:t>
            </a:r>
          </a:p>
          <a:p>
            <a:r>
              <a:rPr lang="en-US" b="1" dirty="0" smtClean="0"/>
              <a:t>Reason Code Maintenance</a:t>
            </a:r>
          </a:p>
          <a:p>
            <a:pPr lvl="1"/>
            <a:r>
              <a:rPr lang="en-US" dirty="0" smtClean="0"/>
              <a:t>Define Levels of Rejection for Rerouting</a:t>
            </a:r>
          </a:p>
          <a:p>
            <a:r>
              <a:rPr lang="en-US" dirty="0" smtClean="0"/>
              <a:t>Master Comment Maintenance *</a:t>
            </a:r>
          </a:p>
          <a:p>
            <a:r>
              <a:rPr lang="en-US" dirty="0" smtClean="0"/>
              <a:t>Group Maintenance</a:t>
            </a:r>
          </a:p>
          <a:p>
            <a:r>
              <a:rPr lang="en-US" dirty="0" smtClean="0"/>
              <a:t>Routing Slip Maintenance</a:t>
            </a:r>
          </a:p>
          <a:p>
            <a:r>
              <a:rPr lang="en-US" dirty="0" smtClean="0"/>
              <a:t>PCR/PCO Type Maintenance</a:t>
            </a:r>
          </a:p>
          <a:p>
            <a:r>
              <a:rPr lang="en-US" dirty="0" smtClean="0"/>
              <a:t>PCC Control 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84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Control Setup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PCC-SU-160</a:t>
            </a:r>
            <a:endParaRPr lang="en-US"/>
          </a:p>
        </p:txBody>
      </p:sp>
      <p:sp>
        <p:nvSpPr>
          <p:cNvPr id="391174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Reason Codes Maintenance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PCC-SU-170</a:t>
            </a:r>
            <a:endParaRPr lang="en-US"/>
          </a:p>
        </p:txBody>
      </p:sp>
      <p:pic>
        <p:nvPicPr>
          <p:cNvPr id="1946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99837"/>
            <a:ext cx="7837487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2198" name="Rectangle 6"/>
          <p:cNvSpPr>
            <a:spLocks noChangeArrowheads="1"/>
          </p:cNvSpPr>
          <p:nvPr/>
        </p:nvSpPr>
        <p:spPr bwMode="auto">
          <a:xfrm>
            <a:off x="5647174" y="2371424"/>
            <a:ext cx="2430026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2000" dirty="0">
                <a:latin typeface="+mj-lt"/>
              </a:rPr>
              <a:t>Reason Codes to Identify Severity</a:t>
            </a:r>
          </a:p>
          <a:p>
            <a:pPr eaLnBrk="0" hangingPunct="0">
              <a:defRPr/>
            </a:pPr>
            <a:r>
              <a:rPr lang="en-US" sz="2000" dirty="0">
                <a:latin typeface="+mj-lt"/>
              </a:rPr>
              <a:t>of Rejection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Define Standard Comments for PCR/PCO Text File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Master Comments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PCC-SU-180</a:t>
            </a:r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1176805" y="1940818"/>
            <a:ext cx="6781800" cy="3810000"/>
            <a:chOff x="1076325" y="2362834"/>
            <a:chExt cx="6781800" cy="3810000"/>
          </a:xfrm>
        </p:grpSpPr>
        <p:sp>
          <p:nvSpPr>
            <p:cNvPr id="393221" name="Rectangle 5"/>
            <p:cNvSpPr>
              <a:spLocks noChangeArrowheads="1"/>
            </p:cNvSpPr>
            <p:nvPr/>
          </p:nvSpPr>
          <p:spPr bwMode="auto">
            <a:xfrm>
              <a:off x="3503613" y="2362834"/>
              <a:ext cx="1990725" cy="609600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chemeClr val="accent2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sz="2200">
                  <a:latin typeface="+mj-lt"/>
                </a:rPr>
                <a:t>PCO</a:t>
              </a:r>
            </a:p>
          </p:txBody>
        </p:sp>
        <p:sp>
          <p:nvSpPr>
            <p:cNvPr id="393223" name="Rectangle 7"/>
            <p:cNvSpPr>
              <a:spLocks noChangeArrowheads="1"/>
            </p:cNvSpPr>
            <p:nvPr/>
          </p:nvSpPr>
          <p:spPr bwMode="auto">
            <a:xfrm>
              <a:off x="1076325" y="3582034"/>
              <a:ext cx="1928813" cy="609600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chemeClr val="accent2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sz="2200">
                  <a:latin typeface="+mj-lt"/>
                </a:rPr>
                <a:t>Header</a:t>
              </a:r>
            </a:p>
          </p:txBody>
        </p:sp>
        <p:cxnSp>
          <p:nvCxnSpPr>
            <p:cNvPr id="20487" name="AutoShape 8"/>
            <p:cNvCxnSpPr>
              <a:cxnSpLocks noChangeShapeType="1"/>
              <a:stCxn id="393221" idx="2"/>
              <a:endCxn id="393223" idx="0"/>
            </p:cNvCxnSpPr>
            <p:nvPr/>
          </p:nvCxnSpPr>
          <p:spPr bwMode="auto">
            <a:xfrm rot="5400000">
              <a:off x="2979737" y="2048510"/>
              <a:ext cx="581025" cy="245745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accent2"/>
              </a:solidFill>
              <a:miter lim="800000"/>
              <a:headEnd/>
              <a:tailEnd/>
            </a:ln>
          </p:spPr>
        </p:cxnSp>
        <p:sp>
          <p:nvSpPr>
            <p:cNvPr id="393226" name="Rectangle 10"/>
            <p:cNvSpPr>
              <a:spLocks noChangeArrowheads="1"/>
            </p:cNvSpPr>
            <p:nvPr/>
          </p:nvSpPr>
          <p:spPr bwMode="auto">
            <a:xfrm>
              <a:off x="3503613" y="3582034"/>
              <a:ext cx="1990725" cy="609600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chemeClr val="accent2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sz="2200">
                  <a:latin typeface="+mj-lt"/>
                </a:rPr>
                <a:t>Body</a:t>
              </a:r>
            </a:p>
          </p:txBody>
        </p:sp>
        <p:cxnSp>
          <p:nvCxnSpPr>
            <p:cNvPr id="20489" name="AutoShape 11"/>
            <p:cNvCxnSpPr>
              <a:cxnSpLocks noChangeShapeType="1"/>
              <a:stCxn id="393221" idx="2"/>
              <a:endCxn id="393226" idx="0"/>
            </p:cNvCxnSpPr>
            <p:nvPr/>
          </p:nvCxnSpPr>
          <p:spPr bwMode="auto">
            <a:xfrm>
              <a:off x="4498975" y="2986722"/>
              <a:ext cx="0" cy="581025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</p:cxnSp>
        <p:sp>
          <p:nvSpPr>
            <p:cNvPr id="393229" name="Rectangle 13"/>
            <p:cNvSpPr>
              <a:spLocks noChangeArrowheads="1"/>
            </p:cNvSpPr>
            <p:nvPr/>
          </p:nvSpPr>
          <p:spPr bwMode="auto">
            <a:xfrm>
              <a:off x="5867400" y="3582034"/>
              <a:ext cx="1990725" cy="609600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chemeClr val="accent2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sz="2200">
                  <a:latin typeface="+mj-lt"/>
                </a:rPr>
                <a:t>Trailer</a:t>
              </a:r>
            </a:p>
          </p:txBody>
        </p:sp>
        <p:cxnSp>
          <p:nvCxnSpPr>
            <p:cNvPr id="20491" name="AutoShape 14"/>
            <p:cNvCxnSpPr>
              <a:cxnSpLocks noChangeShapeType="1"/>
              <a:stCxn id="393221" idx="2"/>
              <a:endCxn id="393229" idx="0"/>
            </p:cNvCxnSpPr>
            <p:nvPr/>
          </p:nvCxnSpPr>
          <p:spPr bwMode="auto">
            <a:xfrm rot="16200000" flipH="1">
              <a:off x="5390356" y="2095341"/>
              <a:ext cx="581025" cy="2363788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accent2"/>
              </a:solidFill>
              <a:miter lim="800000"/>
              <a:headEnd/>
              <a:tailEnd/>
            </a:ln>
          </p:spPr>
        </p:cxnSp>
        <p:sp>
          <p:nvSpPr>
            <p:cNvPr id="393232" name="Rectangle 16"/>
            <p:cNvSpPr>
              <a:spLocks noChangeArrowheads="1"/>
            </p:cNvSpPr>
            <p:nvPr/>
          </p:nvSpPr>
          <p:spPr bwMode="auto">
            <a:xfrm>
              <a:off x="4810125" y="4496434"/>
              <a:ext cx="2434740" cy="457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anchor="ctr" anchorCtr="1"/>
            <a:lstStyle/>
            <a:p>
              <a:pPr algn="l" eaLnBrk="0" hangingPunct="0">
                <a:defRPr/>
              </a:pPr>
              <a:r>
                <a:rPr lang="en-US" sz="1800" dirty="0">
                  <a:latin typeface="+mj-lt"/>
                </a:rPr>
                <a:t>Master Comment A</a:t>
              </a:r>
              <a:endParaRPr lang="en-US" sz="1800" b="1" dirty="0">
                <a:latin typeface="+mj-lt"/>
              </a:endParaRPr>
            </a:p>
          </p:txBody>
        </p:sp>
        <p:cxnSp>
          <p:nvCxnSpPr>
            <p:cNvPr id="20493" name="AutoShape 17"/>
            <p:cNvCxnSpPr>
              <a:cxnSpLocks noChangeShapeType="1"/>
              <a:stCxn id="393232" idx="1"/>
              <a:endCxn id="393226" idx="2"/>
            </p:cNvCxnSpPr>
            <p:nvPr/>
          </p:nvCxnSpPr>
          <p:spPr bwMode="auto">
            <a:xfrm rot="10800000">
              <a:off x="4498977" y="4191634"/>
              <a:ext cx="311149" cy="533400"/>
            </a:xfrm>
            <a:prstGeom prst="bentConnector2">
              <a:avLst/>
            </a:prstGeom>
            <a:noFill/>
            <a:ln w="38100">
              <a:solidFill>
                <a:schemeClr val="accent2"/>
              </a:solidFill>
              <a:miter lim="800000"/>
              <a:headEnd/>
              <a:tailEnd type="triangle" w="med" len="med"/>
            </a:ln>
          </p:spPr>
        </p:cxnSp>
        <p:sp>
          <p:nvSpPr>
            <p:cNvPr id="393235" name="Rectangle 19"/>
            <p:cNvSpPr>
              <a:spLocks noChangeArrowheads="1"/>
            </p:cNvSpPr>
            <p:nvPr/>
          </p:nvSpPr>
          <p:spPr bwMode="auto">
            <a:xfrm>
              <a:off x="4810125" y="5106034"/>
              <a:ext cx="2434740" cy="457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anchor="ctr" anchorCtr="1"/>
            <a:lstStyle/>
            <a:p>
              <a:pPr algn="l" eaLnBrk="0" hangingPunct="0">
                <a:defRPr/>
              </a:pPr>
              <a:r>
                <a:rPr lang="en-US" sz="1800">
                  <a:latin typeface="+mj-lt"/>
                </a:rPr>
                <a:t>Master Comment B</a:t>
              </a:r>
              <a:endParaRPr lang="en-US" sz="1800" b="1">
                <a:latin typeface="+mj-lt"/>
              </a:endParaRPr>
            </a:p>
          </p:txBody>
        </p:sp>
        <p:cxnSp>
          <p:nvCxnSpPr>
            <p:cNvPr id="20495" name="AutoShape 20"/>
            <p:cNvCxnSpPr>
              <a:cxnSpLocks noChangeShapeType="1"/>
              <a:stCxn id="393235" idx="1"/>
            </p:cNvCxnSpPr>
            <p:nvPr/>
          </p:nvCxnSpPr>
          <p:spPr bwMode="auto">
            <a:xfrm rot="10800000">
              <a:off x="4276725" y="4205922"/>
              <a:ext cx="533400" cy="1128712"/>
            </a:xfrm>
            <a:prstGeom prst="bentConnector2">
              <a:avLst/>
            </a:prstGeom>
            <a:noFill/>
            <a:ln w="38100">
              <a:solidFill>
                <a:srgbClr val="990099"/>
              </a:solidFill>
              <a:miter lim="800000"/>
              <a:headEnd/>
              <a:tailEnd type="triangle" w="med" len="med"/>
            </a:ln>
          </p:spPr>
        </p:cxnSp>
        <p:sp>
          <p:nvSpPr>
            <p:cNvPr id="393238" name="Rectangle 22"/>
            <p:cNvSpPr>
              <a:spLocks noChangeArrowheads="1"/>
            </p:cNvSpPr>
            <p:nvPr/>
          </p:nvSpPr>
          <p:spPr bwMode="auto">
            <a:xfrm>
              <a:off x="4810125" y="5715634"/>
              <a:ext cx="2434740" cy="457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anchor="ctr" anchorCtr="1"/>
            <a:lstStyle/>
            <a:p>
              <a:pPr algn="l" eaLnBrk="0" hangingPunct="0">
                <a:defRPr/>
              </a:pPr>
              <a:r>
                <a:rPr lang="en-US" sz="1800">
                  <a:latin typeface="+mj-lt"/>
                </a:rPr>
                <a:t>Master Comment C</a:t>
              </a:r>
              <a:endParaRPr lang="en-US" sz="1800" b="1">
                <a:latin typeface="+mj-lt"/>
              </a:endParaRPr>
            </a:p>
          </p:txBody>
        </p:sp>
        <p:cxnSp>
          <p:nvCxnSpPr>
            <p:cNvPr id="20497" name="AutoShape 23"/>
            <p:cNvCxnSpPr>
              <a:cxnSpLocks noChangeShapeType="1"/>
              <a:stCxn id="393238" idx="1"/>
            </p:cNvCxnSpPr>
            <p:nvPr/>
          </p:nvCxnSpPr>
          <p:spPr bwMode="auto">
            <a:xfrm rot="10800000">
              <a:off x="3971925" y="4205922"/>
              <a:ext cx="838200" cy="1738312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77590" y="891610"/>
            <a:ext cx="7109209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ECO by ECO Number Report</a:t>
            </a:r>
          </a:p>
          <a:p>
            <a:r>
              <a:rPr lang="en-US" dirty="0" smtClean="0"/>
              <a:t>Set Up Functions to Control</a:t>
            </a:r>
          </a:p>
          <a:p>
            <a:r>
              <a:rPr lang="en-US" dirty="0" smtClean="0"/>
              <a:t>User Maintenance *</a:t>
            </a:r>
          </a:p>
          <a:p>
            <a:r>
              <a:rPr lang="en-US" dirty="0" smtClean="0"/>
              <a:t>Set Up E-Mail *</a:t>
            </a:r>
          </a:p>
          <a:p>
            <a:r>
              <a:rPr lang="en-US" dirty="0" smtClean="0"/>
              <a:t>Reason Code Maintenance</a:t>
            </a:r>
          </a:p>
          <a:p>
            <a:r>
              <a:rPr lang="en-US" b="1" dirty="0" smtClean="0"/>
              <a:t>Master Comment Maintenance *</a:t>
            </a:r>
          </a:p>
          <a:p>
            <a:r>
              <a:rPr lang="en-US" dirty="0" smtClean="0"/>
              <a:t>Group Maintenance</a:t>
            </a:r>
          </a:p>
          <a:p>
            <a:r>
              <a:rPr lang="en-US" dirty="0" smtClean="0"/>
              <a:t>Routing Slip Maintenance</a:t>
            </a:r>
          </a:p>
          <a:p>
            <a:r>
              <a:rPr lang="en-US" dirty="0" smtClean="0"/>
              <a:t>PCR/PCO Type Maintenance</a:t>
            </a:r>
          </a:p>
          <a:p>
            <a:r>
              <a:rPr lang="en-US" dirty="0" smtClean="0"/>
              <a:t>PCC Control File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15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Control Setup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PCC-SU-190</a:t>
            </a:r>
            <a:endParaRPr lang="en-US"/>
          </a:p>
        </p:txBody>
      </p:sp>
      <p:sp>
        <p:nvSpPr>
          <p:cNvPr id="394246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77590" y="891610"/>
            <a:ext cx="7109209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ECO by ECO Number Report</a:t>
            </a:r>
          </a:p>
          <a:p>
            <a:r>
              <a:rPr lang="en-US" dirty="0" smtClean="0"/>
              <a:t>Set Up Functions to Control</a:t>
            </a:r>
          </a:p>
          <a:p>
            <a:r>
              <a:rPr lang="en-US" dirty="0" smtClean="0"/>
              <a:t>User Maintenance *</a:t>
            </a:r>
          </a:p>
          <a:p>
            <a:r>
              <a:rPr lang="en-US" dirty="0" smtClean="0"/>
              <a:t>Set Up E-Mail *</a:t>
            </a:r>
          </a:p>
          <a:p>
            <a:r>
              <a:rPr lang="en-US" dirty="0" smtClean="0"/>
              <a:t>Reason Code Maintenance</a:t>
            </a:r>
          </a:p>
          <a:p>
            <a:r>
              <a:rPr lang="en-US" dirty="0" smtClean="0"/>
              <a:t>Master Comment Maintenance *</a:t>
            </a:r>
          </a:p>
          <a:p>
            <a:r>
              <a:rPr lang="en-US" dirty="0" smtClean="0"/>
              <a:t>Group Maintenance</a:t>
            </a:r>
          </a:p>
          <a:p>
            <a:r>
              <a:rPr lang="en-US" dirty="0" smtClean="0"/>
              <a:t>Routing Slip Maintenance</a:t>
            </a:r>
          </a:p>
          <a:p>
            <a:r>
              <a:rPr lang="en-US" dirty="0" smtClean="0"/>
              <a:t>PCR/PCO Type Maintenance</a:t>
            </a:r>
          </a:p>
          <a:p>
            <a:r>
              <a:rPr lang="en-US" dirty="0" smtClean="0"/>
              <a:t>PCC Control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Control Setup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PCC-SU-020</a:t>
            </a:r>
            <a:endParaRPr lang="en-US"/>
          </a:p>
        </p:txBody>
      </p:sp>
      <p:sp>
        <p:nvSpPr>
          <p:cNvPr id="375813" name="Line 5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Master Comment Maintenance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PCC-SU-200</a:t>
            </a:r>
            <a:endParaRPr lang="en-US"/>
          </a:p>
        </p:txBody>
      </p:sp>
      <p:pic>
        <p:nvPicPr>
          <p:cNvPr id="2253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073932"/>
            <a:ext cx="7827963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Type Indicates in Which Part of PCR/PCO Process is Group Used</a:t>
            </a:r>
          </a:p>
          <a:p>
            <a:pPr lvl="1" eaLnBrk="1" hangingPunct="1"/>
            <a:r>
              <a:rPr lang="en-US" smtClean="0"/>
              <a:t>Design</a:t>
            </a:r>
          </a:p>
          <a:p>
            <a:pPr lvl="1" eaLnBrk="1" hangingPunct="1"/>
            <a:r>
              <a:rPr lang="en-US" smtClean="0"/>
              <a:t>Approve</a:t>
            </a:r>
          </a:p>
          <a:p>
            <a:pPr lvl="1" eaLnBrk="1" hangingPunct="1"/>
            <a:r>
              <a:rPr lang="en-US" smtClean="0"/>
              <a:t>Distribute</a:t>
            </a:r>
          </a:p>
          <a:p>
            <a:pPr eaLnBrk="1" hangingPunct="1"/>
            <a:endParaRPr lang="en-US" smtClean="0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 Groups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PCC-SU-210</a:t>
            </a:r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ECO by ECO Number Report</a:t>
            </a:r>
          </a:p>
          <a:p>
            <a:r>
              <a:rPr lang="en-US" dirty="0" smtClean="0"/>
              <a:t>Set Up Functions to Control</a:t>
            </a:r>
          </a:p>
          <a:p>
            <a:r>
              <a:rPr lang="en-US" dirty="0" smtClean="0"/>
              <a:t>User Maintenance *</a:t>
            </a:r>
          </a:p>
          <a:p>
            <a:r>
              <a:rPr lang="en-US" dirty="0" smtClean="0"/>
              <a:t>Set Up E-Mail *</a:t>
            </a:r>
          </a:p>
          <a:p>
            <a:r>
              <a:rPr lang="en-US" dirty="0" smtClean="0"/>
              <a:t>Reason Code Maintenance</a:t>
            </a:r>
          </a:p>
          <a:p>
            <a:r>
              <a:rPr lang="en-US" dirty="0" smtClean="0"/>
              <a:t>Master Comment Maintenance *</a:t>
            </a:r>
          </a:p>
          <a:p>
            <a:r>
              <a:rPr lang="en-US" b="1" dirty="0" smtClean="0"/>
              <a:t>Group Maintenance</a:t>
            </a:r>
          </a:p>
          <a:p>
            <a:r>
              <a:rPr lang="en-US" dirty="0" smtClean="0"/>
              <a:t>Routing Slip Maintenance</a:t>
            </a:r>
          </a:p>
          <a:p>
            <a:r>
              <a:rPr lang="en-US" dirty="0" smtClean="0"/>
              <a:t>PCR/PCO Type Maintenance</a:t>
            </a:r>
          </a:p>
          <a:p>
            <a:r>
              <a:rPr lang="en-US" dirty="0" smtClean="0"/>
              <a:t>PCC Control 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45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Control Setup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PCC-SU-220</a:t>
            </a:r>
            <a:endParaRPr lang="en-US"/>
          </a:p>
        </p:txBody>
      </p:sp>
      <p:sp>
        <p:nvSpPr>
          <p:cNvPr id="397318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Group Maintenance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PCC-SU-230</a:t>
            </a:r>
            <a:endParaRPr lang="en-US"/>
          </a:p>
        </p:txBody>
      </p:sp>
      <p:pic>
        <p:nvPicPr>
          <p:cNvPr id="2560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43788"/>
            <a:ext cx="783748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8345" name="Rectangle 9"/>
          <p:cNvSpPr>
            <a:spLocks noChangeArrowheads="1"/>
          </p:cNvSpPr>
          <p:nvPr/>
        </p:nvSpPr>
        <p:spPr bwMode="auto">
          <a:xfrm>
            <a:off x="5181600" y="2072488"/>
            <a:ext cx="1852246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Create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New Group</a:t>
            </a:r>
            <a:endParaRPr lang="en-US" sz="2000" b="1">
              <a:latin typeface="+mj-lt"/>
            </a:endParaRPr>
          </a:p>
        </p:txBody>
      </p:sp>
      <p:sp>
        <p:nvSpPr>
          <p:cNvPr id="25607" name="Rectangle 10"/>
          <p:cNvSpPr>
            <a:spLocks noChangeArrowheads="1"/>
          </p:cNvSpPr>
          <p:nvPr/>
        </p:nvSpPr>
        <p:spPr bwMode="auto">
          <a:xfrm>
            <a:off x="969963" y="1797851"/>
            <a:ext cx="649287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5608" name="AutoShape 11"/>
          <p:cNvCxnSpPr>
            <a:cxnSpLocks noChangeShapeType="1"/>
            <a:stCxn id="398345" idx="1"/>
            <a:endCxn id="25607" idx="3"/>
          </p:cNvCxnSpPr>
          <p:nvPr/>
        </p:nvCxnSpPr>
        <p:spPr bwMode="auto">
          <a:xfrm rot="10800000">
            <a:off x="1619250" y="1935170"/>
            <a:ext cx="3562350" cy="480218"/>
          </a:xfrm>
          <a:prstGeom prst="bentConnector3">
            <a:avLst>
              <a:gd name="adj1" fmla="val 30819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Group Maintenance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PCC-SU-240</a:t>
            </a:r>
            <a:endParaRPr lang="en-US"/>
          </a:p>
        </p:txBody>
      </p:sp>
      <p:pic>
        <p:nvPicPr>
          <p:cNvPr id="2662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1077649"/>
            <a:ext cx="784701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68" name="Rectangle 8"/>
          <p:cNvSpPr>
            <a:spLocks noChangeArrowheads="1"/>
          </p:cNvSpPr>
          <p:nvPr/>
        </p:nvSpPr>
        <p:spPr bwMode="auto">
          <a:xfrm>
            <a:off x="5638800" y="2539736"/>
            <a:ext cx="1524000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Add Users</a:t>
            </a:r>
            <a:endParaRPr lang="en-US" sz="2000" b="1">
              <a:latin typeface="+mj-lt"/>
            </a:endParaRPr>
          </a:p>
        </p:txBody>
      </p:sp>
      <p:sp>
        <p:nvSpPr>
          <p:cNvPr id="26631" name="Rectangle 9"/>
          <p:cNvSpPr>
            <a:spLocks noChangeArrowheads="1"/>
          </p:cNvSpPr>
          <p:nvPr/>
        </p:nvSpPr>
        <p:spPr bwMode="auto">
          <a:xfrm>
            <a:off x="868363" y="2741349"/>
            <a:ext cx="2122487" cy="2555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6632" name="AutoShape 10"/>
          <p:cNvCxnSpPr>
            <a:cxnSpLocks noChangeShapeType="1"/>
            <a:stCxn id="399368" idx="1"/>
            <a:endCxn id="26631" idx="0"/>
          </p:cNvCxnSpPr>
          <p:nvPr/>
        </p:nvCxnSpPr>
        <p:spPr bwMode="auto">
          <a:xfrm rot="10800000">
            <a:off x="1930400" y="2741349"/>
            <a:ext cx="3708400" cy="141287"/>
          </a:xfrm>
          <a:prstGeom prst="bentConnector4">
            <a:avLst>
              <a:gd name="adj1" fmla="val 35704"/>
              <a:gd name="adj2" fmla="val 261796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Maintain Users in Groups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PCC-SU-250</a:t>
            </a:r>
            <a:endParaRPr lang="en-US"/>
          </a:p>
        </p:txBody>
      </p:sp>
      <p:pic>
        <p:nvPicPr>
          <p:cNvPr id="2765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1065453"/>
            <a:ext cx="7866063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0391" name="Rectangle 7"/>
          <p:cNvSpPr>
            <a:spLocks noChangeArrowheads="1"/>
          </p:cNvSpPr>
          <p:nvPr/>
        </p:nvSpPr>
        <p:spPr bwMode="auto">
          <a:xfrm>
            <a:off x="6238875" y="2413509"/>
            <a:ext cx="2057400" cy="132343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Add, Replace, Remove,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Additional Users</a:t>
            </a:r>
            <a:endParaRPr lang="en-US" sz="2000" b="1">
              <a:latin typeface="+mj-lt"/>
            </a:endParaRPr>
          </a:p>
        </p:txBody>
      </p:sp>
      <p:sp>
        <p:nvSpPr>
          <p:cNvPr id="27655" name="Rectangle 10"/>
          <p:cNvSpPr>
            <a:spLocks noChangeArrowheads="1"/>
          </p:cNvSpPr>
          <p:nvPr/>
        </p:nvSpPr>
        <p:spPr bwMode="auto">
          <a:xfrm>
            <a:off x="804863" y="2132253"/>
            <a:ext cx="1663700" cy="758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7656" name="AutoShape 11"/>
          <p:cNvCxnSpPr>
            <a:cxnSpLocks noChangeShapeType="1"/>
            <a:stCxn id="400391" idx="1"/>
            <a:endCxn id="27655" idx="3"/>
          </p:cNvCxnSpPr>
          <p:nvPr/>
        </p:nvCxnSpPr>
        <p:spPr bwMode="auto">
          <a:xfrm rot="10800000">
            <a:off x="2468563" y="2511667"/>
            <a:ext cx="3770312" cy="56356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Who Approves</a:t>
            </a:r>
          </a:p>
          <a:p>
            <a:pPr eaLnBrk="1" hangingPunct="1"/>
            <a:r>
              <a:rPr lang="en-US" smtClean="0"/>
              <a:t>In What Order</a:t>
            </a:r>
          </a:p>
          <a:p>
            <a:pPr eaLnBrk="1" hangingPunct="1"/>
            <a:r>
              <a:rPr lang="en-US" smtClean="0"/>
              <a:t>When Approved, Who is Notified</a:t>
            </a:r>
          </a:p>
          <a:p>
            <a:pPr eaLnBrk="1" hangingPunct="1"/>
            <a:endParaRPr lang="en-US" smtClean="0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Define Routing Slips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PCC-SU-260</a:t>
            </a:r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7688" y="891610"/>
            <a:ext cx="7089112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ECO by ECO Number Report</a:t>
            </a:r>
          </a:p>
          <a:p>
            <a:r>
              <a:rPr lang="en-US" dirty="0" smtClean="0"/>
              <a:t>Set Up Functions to Control</a:t>
            </a:r>
          </a:p>
          <a:p>
            <a:r>
              <a:rPr lang="en-US" dirty="0" smtClean="0"/>
              <a:t>User Maintenance *</a:t>
            </a:r>
          </a:p>
          <a:p>
            <a:r>
              <a:rPr lang="en-US" dirty="0" smtClean="0"/>
              <a:t>Set Up E-Mail *</a:t>
            </a:r>
          </a:p>
          <a:p>
            <a:r>
              <a:rPr lang="en-US" dirty="0" smtClean="0"/>
              <a:t>Reason Code Maintenance</a:t>
            </a:r>
          </a:p>
          <a:p>
            <a:r>
              <a:rPr lang="en-US" dirty="0" smtClean="0"/>
              <a:t>Master Comment Maintenance *</a:t>
            </a:r>
          </a:p>
          <a:p>
            <a:r>
              <a:rPr lang="en-US" dirty="0" smtClean="0"/>
              <a:t>Group Maintenance</a:t>
            </a:r>
          </a:p>
          <a:p>
            <a:r>
              <a:rPr lang="en-US" b="1" dirty="0" smtClean="0"/>
              <a:t>Routing Slip Maintenance</a:t>
            </a:r>
          </a:p>
          <a:p>
            <a:r>
              <a:rPr lang="en-US" dirty="0" smtClean="0"/>
              <a:t>PCR/PCO Type Maintenance</a:t>
            </a:r>
          </a:p>
          <a:p>
            <a:r>
              <a:rPr lang="en-US" dirty="0" smtClean="0"/>
              <a:t>PCC Control 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/>
          </a:p>
        </p:txBody>
      </p:sp>
      <p:sp>
        <p:nvSpPr>
          <p:cNvPr id="297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Control Setup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PCC-SU-270</a:t>
            </a:r>
            <a:endParaRPr lang="en-US"/>
          </a:p>
        </p:txBody>
      </p:sp>
      <p:sp>
        <p:nvSpPr>
          <p:cNvPr id="402438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Approval Routing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PCC-SU-280</a:t>
            </a:r>
            <a:endParaRPr lang="en-US"/>
          </a:p>
        </p:txBody>
      </p:sp>
      <p:sp>
        <p:nvSpPr>
          <p:cNvPr id="30724" name="AutoShape 4"/>
          <p:cNvSpPr>
            <a:spLocks noChangeArrowheads="1"/>
          </p:cNvSpPr>
          <p:nvPr/>
        </p:nvSpPr>
        <p:spPr bwMode="auto">
          <a:xfrm rot="16200000">
            <a:off x="4555331" y="4640867"/>
            <a:ext cx="1214437" cy="762000"/>
          </a:xfrm>
          <a:prstGeom prst="downArrow">
            <a:avLst>
              <a:gd name="adj1" fmla="val 47583"/>
              <a:gd name="adj2" fmla="val 41250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30725" name="Group 5"/>
          <p:cNvGrpSpPr>
            <a:grpSpLocks/>
          </p:cNvGrpSpPr>
          <p:nvPr/>
        </p:nvGrpSpPr>
        <p:grpSpPr bwMode="auto">
          <a:xfrm>
            <a:off x="5010150" y="2881123"/>
            <a:ext cx="3568700" cy="3003550"/>
            <a:chOff x="3360" y="1824"/>
            <a:chExt cx="2248" cy="2256"/>
          </a:xfrm>
        </p:grpSpPr>
        <p:sp>
          <p:nvSpPr>
            <p:cNvPr id="30737" name="Text Box 6"/>
            <p:cNvSpPr txBox="1">
              <a:spLocks noChangeArrowheads="1"/>
            </p:cNvSpPr>
            <p:nvPr/>
          </p:nvSpPr>
          <p:spPr bwMode="auto">
            <a:xfrm>
              <a:off x="4608" y="3360"/>
              <a:ext cx="1000" cy="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800" b="1">
                  <a:solidFill>
                    <a:srgbClr val="FF0000"/>
                  </a:solidFill>
                  <a:latin typeface="+mj-lt"/>
                </a:rPr>
                <a:t>Severity = 20</a:t>
              </a:r>
            </a:p>
          </p:txBody>
        </p:sp>
        <p:grpSp>
          <p:nvGrpSpPr>
            <p:cNvPr id="30738" name="Group 7"/>
            <p:cNvGrpSpPr>
              <a:grpSpLocks/>
            </p:cNvGrpSpPr>
            <p:nvPr/>
          </p:nvGrpSpPr>
          <p:grpSpPr bwMode="auto">
            <a:xfrm>
              <a:off x="3360" y="1824"/>
              <a:ext cx="1392" cy="2256"/>
              <a:chOff x="3360" y="1824"/>
              <a:chExt cx="1392" cy="2256"/>
            </a:xfrm>
          </p:grpSpPr>
          <p:grpSp>
            <p:nvGrpSpPr>
              <p:cNvPr id="30739" name="Group 8"/>
              <p:cNvGrpSpPr>
                <a:grpSpLocks/>
              </p:cNvGrpSpPr>
              <p:nvPr/>
            </p:nvGrpSpPr>
            <p:grpSpPr bwMode="auto">
              <a:xfrm>
                <a:off x="3600" y="2880"/>
                <a:ext cx="1152" cy="1200"/>
                <a:chOff x="3600" y="2880"/>
                <a:chExt cx="1152" cy="1200"/>
              </a:xfrm>
            </p:grpSpPr>
            <p:sp>
              <p:nvSpPr>
                <p:cNvPr id="30742" name="AutoShape 9"/>
                <p:cNvSpPr>
                  <a:spLocks noChangeArrowheads="1"/>
                </p:cNvSpPr>
                <p:nvPr/>
              </p:nvSpPr>
              <p:spPr bwMode="auto">
                <a:xfrm>
                  <a:off x="3600" y="2880"/>
                  <a:ext cx="1152" cy="1200"/>
                </a:xfrm>
                <a:prstGeom prst="irregularSeal1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0743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78" y="3312"/>
                  <a:ext cx="774" cy="2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l" eaLnBrk="0" hangingPunct="0"/>
                  <a:r>
                    <a:rPr lang="en-US" sz="1800" b="1" dirty="0">
                      <a:solidFill>
                        <a:schemeClr val="bg1"/>
                      </a:solidFill>
                      <a:latin typeface="+mj-lt"/>
                    </a:rPr>
                    <a:t>REJECTED</a:t>
                  </a:r>
                </a:p>
              </p:txBody>
            </p:sp>
          </p:grpSp>
          <p:sp>
            <p:nvSpPr>
              <p:cNvPr id="30740" name="AutoShape 11"/>
              <p:cNvSpPr>
                <a:spLocks noChangeArrowheads="1"/>
              </p:cNvSpPr>
              <p:nvPr/>
            </p:nvSpPr>
            <p:spPr bwMode="auto">
              <a:xfrm rot="5400000">
                <a:off x="3144" y="2040"/>
                <a:ext cx="912" cy="480"/>
              </a:xfrm>
              <a:prstGeom prst="downArrow">
                <a:avLst>
                  <a:gd name="adj1" fmla="val 47583"/>
                  <a:gd name="adj2" fmla="val 41250"/>
                </a:avLst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0741" name="Rectangle 12"/>
              <p:cNvSpPr>
                <a:spLocks noChangeArrowheads="1"/>
              </p:cNvSpPr>
              <p:nvPr/>
            </p:nvSpPr>
            <p:spPr bwMode="auto">
              <a:xfrm rot="5400000">
                <a:off x="3456" y="2448"/>
                <a:ext cx="1200" cy="432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grpSp>
        <p:nvGrpSpPr>
          <p:cNvPr id="30726" name="Group 14"/>
          <p:cNvGrpSpPr>
            <a:grpSpLocks/>
          </p:cNvGrpSpPr>
          <p:nvPr/>
        </p:nvGrpSpPr>
        <p:grpSpPr bwMode="auto">
          <a:xfrm>
            <a:off x="895350" y="3839973"/>
            <a:ext cx="4038600" cy="639762"/>
            <a:chOff x="768" y="2544"/>
            <a:chExt cx="2544" cy="480"/>
          </a:xfrm>
        </p:grpSpPr>
        <p:sp>
          <p:nvSpPr>
            <p:cNvPr id="30734" name="AutoShape 15"/>
            <p:cNvSpPr>
              <a:spLocks noChangeArrowheads="1"/>
            </p:cNvSpPr>
            <p:nvPr/>
          </p:nvSpPr>
          <p:spPr bwMode="auto">
            <a:xfrm>
              <a:off x="2400" y="2544"/>
              <a:ext cx="912" cy="480"/>
            </a:xfrm>
            <a:prstGeom prst="downArrow">
              <a:avLst>
                <a:gd name="adj1" fmla="val 47583"/>
                <a:gd name="adj2" fmla="val 41250"/>
              </a:avLst>
            </a:prstGeom>
            <a:solidFill>
              <a:schemeClr val="bg1"/>
            </a:solidFill>
            <a:ln w="19050">
              <a:solidFill>
                <a:srgbClr val="FF0000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735" name="AutoShape 16"/>
            <p:cNvSpPr>
              <a:spLocks noChangeArrowheads="1"/>
            </p:cNvSpPr>
            <p:nvPr/>
          </p:nvSpPr>
          <p:spPr bwMode="auto">
            <a:xfrm>
              <a:off x="1512" y="2544"/>
              <a:ext cx="912" cy="480"/>
            </a:xfrm>
            <a:prstGeom prst="downArrow">
              <a:avLst>
                <a:gd name="adj1" fmla="val 47583"/>
                <a:gd name="adj2" fmla="val 41250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736" name="Text Box 17"/>
            <p:cNvSpPr txBox="1">
              <a:spLocks noChangeArrowheads="1"/>
            </p:cNvSpPr>
            <p:nvPr/>
          </p:nvSpPr>
          <p:spPr bwMode="auto">
            <a:xfrm>
              <a:off x="768" y="2736"/>
              <a:ext cx="826" cy="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800" b="1">
                  <a:solidFill>
                    <a:schemeClr val="accent2"/>
                  </a:solidFill>
                  <a:latin typeface="+mj-lt"/>
                </a:rPr>
                <a:t>Approved</a:t>
              </a:r>
            </a:p>
          </p:txBody>
        </p:sp>
      </p:grpSp>
      <p:sp>
        <p:nvSpPr>
          <p:cNvPr id="30727" name="AutoShape 18"/>
          <p:cNvSpPr>
            <a:spLocks noChangeArrowheads="1"/>
          </p:cNvSpPr>
          <p:nvPr/>
        </p:nvSpPr>
        <p:spPr bwMode="auto">
          <a:xfrm>
            <a:off x="2114550" y="5436998"/>
            <a:ext cx="1447800" cy="639762"/>
          </a:xfrm>
          <a:prstGeom prst="downArrow">
            <a:avLst>
              <a:gd name="adj1" fmla="val 47583"/>
              <a:gd name="adj2" fmla="val 41250"/>
            </a:avLst>
          </a:prstGeom>
          <a:solidFill>
            <a:schemeClr val="bg1"/>
          </a:solidFill>
          <a:ln w="19050">
            <a:solidFill>
              <a:schemeClr val="accent2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0728" name="Rectangle 19"/>
          <p:cNvSpPr>
            <a:spLocks noChangeArrowheads="1"/>
          </p:cNvSpPr>
          <p:nvPr/>
        </p:nvSpPr>
        <p:spPr bwMode="auto">
          <a:xfrm>
            <a:off x="2038350" y="4479735"/>
            <a:ext cx="2895600" cy="1149350"/>
          </a:xfrm>
          <a:prstGeom prst="rect">
            <a:avLst/>
          </a:prstGeom>
          <a:solidFill>
            <a:schemeClr val="bg1"/>
          </a:solidFill>
          <a:ln w="28575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eaLnBrk="0" hangingPunct="0"/>
            <a:r>
              <a:rPr lang="en-US" sz="2400" b="1">
                <a:solidFill>
                  <a:srgbClr val="00CC00"/>
                </a:solidFill>
                <a:latin typeface="+mj-lt"/>
              </a:rPr>
              <a:t>Finance</a:t>
            </a:r>
            <a:endParaRPr lang="en-US" sz="2400">
              <a:latin typeface="+mj-lt"/>
            </a:endParaRPr>
          </a:p>
          <a:p>
            <a:pPr algn="l" eaLnBrk="0" hangingPunct="0"/>
            <a:r>
              <a:rPr lang="en-US" sz="1600" b="1">
                <a:solidFill>
                  <a:schemeClr val="accent2"/>
                </a:solidFill>
                <a:latin typeface="+mj-lt"/>
              </a:rPr>
              <a:t>Sequence 	30</a:t>
            </a:r>
            <a:endParaRPr lang="en-US" sz="1600" b="1">
              <a:latin typeface="+mj-lt"/>
            </a:endParaRPr>
          </a:p>
          <a:p>
            <a:pPr algn="l" eaLnBrk="0" hangingPunct="0"/>
            <a:r>
              <a:rPr lang="en-US" sz="1600" b="1">
                <a:solidFill>
                  <a:srgbClr val="FF0000"/>
                </a:solidFill>
                <a:latin typeface="+mj-lt"/>
              </a:rPr>
              <a:t>Severity Level	5</a:t>
            </a:r>
            <a:endParaRPr lang="en-US" sz="1600" b="1">
              <a:latin typeface="+mj-lt"/>
            </a:endParaRPr>
          </a:p>
          <a:p>
            <a:pPr algn="l" eaLnBrk="0" hangingPunct="0"/>
            <a:r>
              <a:rPr lang="en-US" sz="1600" b="1">
                <a:latin typeface="+mj-lt"/>
              </a:rPr>
              <a:t>Can Re-Route	Yes</a:t>
            </a:r>
            <a:endParaRPr lang="en-US" sz="1600">
              <a:latin typeface="+mj-lt"/>
            </a:endParaRPr>
          </a:p>
        </p:txBody>
      </p:sp>
      <p:grpSp>
        <p:nvGrpSpPr>
          <p:cNvPr id="30729" name="Group 21"/>
          <p:cNvGrpSpPr>
            <a:grpSpLocks/>
          </p:cNvGrpSpPr>
          <p:nvPr/>
        </p:nvGrpSpPr>
        <p:grpSpPr bwMode="auto">
          <a:xfrm>
            <a:off x="895350" y="2114360"/>
            <a:ext cx="2628900" cy="639763"/>
            <a:chOff x="768" y="1344"/>
            <a:chExt cx="1656" cy="480"/>
          </a:xfrm>
        </p:grpSpPr>
        <p:sp>
          <p:nvSpPr>
            <p:cNvPr id="30732" name="AutoShape 22"/>
            <p:cNvSpPr>
              <a:spLocks noChangeArrowheads="1"/>
            </p:cNvSpPr>
            <p:nvPr/>
          </p:nvSpPr>
          <p:spPr bwMode="auto">
            <a:xfrm>
              <a:off x="1512" y="1344"/>
              <a:ext cx="912" cy="480"/>
            </a:xfrm>
            <a:prstGeom prst="downArrow">
              <a:avLst>
                <a:gd name="adj1" fmla="val 47583"/>
                <a:gd name="adj2" fmla="val 41250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733" name="Text Box 23"/>
            <p:cNvSpPr txBox="1">
              <a:spLocks noChangeArrowheads="1"/>
            </p:cNvSpPr>
            <p:nvPr/>
          </p:nvSpPr>
          <p:spPr bwMode="auto">
            <a:xfrm>
              <a:off x="768" y="1533"/>
              <a:ext cx="826" cy="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800" b="1">
                  <a:solidFill>
                    <a:schemeClr val="accent2"/>
                  </a:solidFill>
                  <a:latin typeface="+mj-lt"/>
                </a:rPr>
                <a:t>Approved</a:t>
              </a:r>
            </a:p>
          </p:txBody>
        </p:sp>
      </p:grpSp>
      <p:sp>
        <p:nvSpPr>
          <p:cNvPr id="30730" name="Rectangle 24"/>
          <p:cNvSpPr>
            <a:spLocks noChangeArrowheads="1"/>
          </p:cNvSpPr>
          <p:nvPr/>
        </p:nvSpPr>
        <p:spPr bwMode="auto">
          <a:xfrm>
            <a:off x="2038350" y="2754123"/>
            <a:ext cx="2895600" cy="1149350"/>
          </a:xfrm>
          <a:prstGeom prst="rect">
            <a:avLst/>
          </a:prstGeom>
          <a:solidFill>
            <a:schemeClr val="bg1"/>
          </a:solidFill>
          <a:ln w="28575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eaLnBrk="0" hangingPunct="0"/>
            <a:r>
              <a:rPr lang="en-US" sz="2400" b="1">
                <a:solidFill>
                  <a:srgbClr val="00CC00"/>
                </a:solidFill>
                <a:latin typeface="+mj-lt"/>
              </a:rPr>
              <a:t>Production</a:t>
            </a:r>
            <a:endParaRPr lang="en-US" sz="2400">
              <a:latin typeface="+mj-lt"/>
            </a:endParaRPr>
          </a:p>
          <a:p>
            <a:pPr algn="l" eaLnBrk="0" hangingPunct="0"/>
            <a:r>
              <a:rPr lang="en-US" sz="1600" b="1">
                <a:solidFill>
                  <a:schemeClr val="accent2"/>
                </a:solidFill>
                <a:latin typeface="+mj-lt"/>
              </a:rPr>
              <a:t>Sequence 	20</a:t>
            </a:r>
            <a:endParaRPr lang="en-US" sz="1600" b="1">
              <a:latin typeface="+mj-lt"/>
            </a:endParaRPr>
          </a:p>
          <a:p>
            <a:pPr algn="l" eaLnBrk="0" hangingPunct="0"/>
            <a:r>
              <a:rPr lang="en-US" sz="1600" b="1">
                <a:solidFill>
                  <a:srgbClr val="FF0000"/>
                </a:solidFill>
                <a:latin typeface="+mj-lt"/>
              </a:rPr>
              <a:t>Severity Level	15</a:t>
            </a:r>
            <a:endParaRPr lang="en-US" sz="1600" b="1">
              <a:latin typeface="+mj-lt"/>
            </a:endParaRPr>
          </a:p>
          <a:p>
            <a:pPr algn="l" eaLnBrk="0" hangingPunct="0"/>
            <a:r>
              <a:rPr lang="en-US" sz="1600" b="1">
                <a:latin typeface="+mj-lt"/>
              </a:rPr>
              <a:t>Can Re-Route	No</a:t>
            </a:r>
            <a:endParaRPr lang="en-US" sz="1600">
              <a:latin typeface="+mj-lt"/>
            </a:endParaRPr>
          </a:p>
        </p:txBody>
      </p:sp>
      <p:sp>
        <p:nvSpPr>
          <p:cNvPr id="30731" name="Rectangle 25"/>
          <p:cNvSpPr>
            <a:spLocks noChangeArrowheads="1"/>
          </p:cNvSpPr>
          <p:nvPr/>
        </p:nvSpPr>
        <p:spPr bwMode="auto">
          <a:xfrm>
            <a:off x="2038350" y="1026923"/>
            <a:ext cx="2895600" cy="1150937"/>
          </a:xfrm>
          <a:prstGeom prst="rect">
            <a:avLst/>
          </a:prstGeom>
          <a:solidFill>
            <a:schemeClr val="bg1"/>
          </a:solidFill>
          <a:ln w="28575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eaLnBrk="0" hangingPunct="0"/>
            <a:r>
              <a:rPr lang="en-US" sz="2400" b="1" dirty="0">
                <a:solidFill>
                  <a:srgbClr val="00CC00"/>
                </a:solidFill>
                <a:latin typeface="+mj-lt"/>
              </a:rPr>
              <a:t>Engineering</a:t>
            </a:r>
            <a:endParaRPr lang="en-US" sz="2400" dirty="0">
              <a:latin typeface="+mj-lt"/>
            </a:endParaRPr>
          </a:p>
          <a:p>
            <a:pPr algn="l" eaLnBrk="0" hangingPunct="0"/>
            <a:r>
              <a:rPr lang="en-US" sz="1600" b="1" dirty="0">
                <a:solidFill>
                  <a:schemeClr val="accent2"/>
                </a:solidFill>
                <a:latin typeface="+mj-lt"/>
              </a:rPr>
              <a:t>Sequence 	10</a:t>
            </a:r>
            <a:endParaRPr lang="en-US" sz="1600" b="1" dirty="0">
              <a:latin typeface="+mj-lt"/>
            </a:endParaRPr>
          </a:p>
          <a:p>
            <a:pPr algn="l" eaLnBrk="0" hangingPunct="0"/>
            <a:r>
              <a:rPr lang="en-US" sz="1600" b="1" dirty="0">
                <a:solidFill>
                  <a:srgbClr val="FF0000"/>
                </a:solidFill>
                <a:latin typeface="+mj-lt"/>
              </a:rPr>
              <a:t>Severity Level	25</a:t>
            </a:r>
            <a:endParaRPr lang="en-US" sz="1600" b="1" dirty="0">
              <a:latin typeface="+mj-lt"/>
            </a:endParaRPr>
          </a:p>
          <a:p>
            <a:pPr algn="l" eaLnBrk="0" hangingPunct="0"/>
            <a:r>
              <a:rPr lang="en-US" sz="1600" b="1" dirty="0">
                <a:latin typeface="+mj-lt"/>
              </a:rPr>
              <a:t>Can Re-Route	No</a:t>
            </a:r>
            <a:endParaRPr lang="en-US" sz="16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Routing Slip Maintenance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PCC-SU-290</a:t>
            </a:r>
            <a:endParaRPr lang="en-US"/>
          </a:p>
        </p:txBody>
      </p:sp>
      <p:pic>
        <p:nvPicPr>
          <p:cNvPr id="3174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71317"/>
            <a:ext cx="7837487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Changing to PCC permanently disables ECN module</a:t>
            </a:r>
          </a:p>
          <a:p>
            <a:pPr eaLnBrk="1" hangingPunct="1"/>
            <a:r>
              <a:rPr lang="en-US" smtClean="0"/>
              <a:t>Need to re-enter old ECOs</a:t>
            </a:r>
          </a:p>
          <a:p>
            <a:pPr eaLnBrk="1" hangingPunct="1"/>
            <a:r>
              <a:rPr lang="en-US" smtClean="0"/>
              <a:t>ECOs are not converted automatically</a:t>
            </a:r>
          </a:p>
          <a:p>
            <a:pPr eaLnBrk="1" hangingPunct="1"/>
            <a:r>
              <a:rPr lang="en-US" smtClean="0"/>
              <a:t>Print all existing ECOs before enabling PCC</a:t>
            </a:r>
          </a:p>
          <a:p>
            <a:pPr eaLnBrk="1" hangingPunct="1"/>
            <a:endParaRPr lang="en-US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Prepare to Use PCC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PCC-SU-030</a:t>
            </a:r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Routing Slip Maintenance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PCC-SU-300</a:t>
            </a:r>
            <a:endParaRPr lang="en-US"/>
          </a:p>
        </p:txBody>
      </p:sp>
      <p:pic>
        <p:nvPicPr>
          <p:cNvPr id="32773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81365"/>
            <a:ext cx="7837487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Routing Slip Copy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PCC-SU-310</a:t>
            </a:r>
            <a:endParaRPr lang="en-US"/>
          </a:p>
        </p:txBody>
      </p:sp>
      <p:pic>
        <p:nvPicPr>
          <p:cNvPr id="33796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77126"/>
            <a:ext cx="7837487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Different PCR/PCO Document Types</a:t>
            </a:r>
          </a:p>
          <a:p>
            <a:pPr lvl="1" eaLnBrk="1" hangingPunct="1"/>
            <a:r>
              <a:rPr lang="en-US" smtClean="0"/>
              <a:t>Each can be numbered differently in PCC Control File</a:t>
            </a:r>
          </a:p>
          <a:p>
            <a:pPr eaLnBrk="1" hangingPunct="1"/>
            <a:endParaRPr lang="en-US" smtClean="0"/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Define Documents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PCC-SU-320</a:t>
            </a:r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870362" y="2469651"/>
            <a:ext cx="7427458" cy="3374692"/>
            <a:chOff x="679450" y="3122771"/>
            <a:chExt cx="7427458" cy="3374692"/>
          </a:xfrm>
        </p:grpSpPr>
        <p:grpSp>
          <p:nvGrpSpPr>
            <p:cNvPr id="2" name="Group 4"/>
            <p:cNvGrpSpPr>
              <a:grpSpLocks/>
            </p:cNvGrpSpPr>
            <p:nvPr/>
          </p:nvGrpSpPr>
          <p:grpSpPr bwMode="auto">
            <a:xfrm>
              <a:off x="679450" y="4367213"/>
              <a:ext cx="2660650" cy="1958975"/>
              <a:chOff x="216" y="2639"/>
              <a:chExt cx="1828" cy="1347"/>
            </a:xfrm>
          </p:grpSpPr>
          <p:grpSp>
            <p:nvGrpSpPr>
              <p:cNvPr id="34839" name="Group 5"/>
              <p:cNvGrpSpPr>
                <a:grpSpLocks/>
              </p:cNvGrpSpPr>
              <p:nvPr/>
            </p:nvGrpSpPr>
            <p:grpSpPr bwMode="auto">
              <a:xfrm>
                <a:off x="576" y="2860"/>
                <a:ext cx="1008" cy="912"/>
                <a:chOff x="576" y="2688"/>
                <a:chExt cx="1008" cy="912"/>
              </a:xfrm>
            </p:grpSpPr>
            <p:sp>
              <p:nvSpPr>
                <p:cNvPr id="34842" name="AutoShape 6"/>
                <p:cNvSpPr>
                  <a:spLocks noChangeArrowheads="1"/>
                </p:cNvSpPr>
                <p:nvPr/>
              </p:nvSpPr>
              <p:spPr bwMode="auto">
                <a:xfrm>
                  <a:off x="960" y="2688"/>
                  <a:ext cx="528" cy="48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843" name="AutoShape 7"/>
                <p:cNvSpPr>
                  <a:spLocks noChangeArrowheads="1"/>
                </p:cNvSpPr>
                <p:nvPr/>
              </p:nvSpPr>
              <p:spPr bwMode="auto">
                <a:xfrm>
                  <a:off x="576" y="3024"/>
                  <a:ext cx="528" cy="48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844" name="AutoShape 8"/>
                <p:cNvSpPr>
                  <a:spLocks noChangeArrowheads="1"/>
                </p:cNvSpPr>
                <p:nvPr/>
              </p:nvSpPr>
              <p:spPr bwMode="auto">
                <a:xfrm>
                  <a:off x="1056" y="3120"/>
                  <a:ext cx="528" cy="48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845" name="AutoShape 9"/>
                <p:cNvSpPr>
                  <a:spLocks noChangeArrowheads="1"/>
                </p:cNvSpPr>
                <p:nvPr/>
              </p:nvSpPr>
              <p:spPr bwMode="auto">
                <a:xfrm>
                  <a:off x="720" y="2736"/>
                  <a:ext cx="384" cy="349"/>
                </a:xfrm>
                <a:prstGeom prst="cube">
                  <a:avLst>
                    <a:gd name="adj" fmla="val 25000"/>
                  </a:avLst>
                </a:prstGeom>
                <a:solidFill>
                  <a:srgbClr val="CC0000"/>
                </a:solidFill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34840" name="Text Box 10"/>
              <p:cNvSpPr txBox="1">
                <a:spLocks noChangeArrowheads="1"/>
              </p:cNvSpPr>
              <p:nvPr/>
            </p:nvSpPr>
            <p:spPr bwMode="auto">
              <a:xfrm>
                <a:off x="216" y="3734"/>
                <a:ext cx="1828" cy="25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>
                    <a:solidFill>
                      <a:srgbClr val="CC0000"/>
                    </a:solidFill>
                    <a:latin typeface="+mj-lt"/>
                  </a:rPr>
                  <a:t>New Product Structure</a:t>
                </a:r>
                <a:endParaRPr lang="en-US" sz="1800" b="1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34841" name="Rectangle 11"/>
              <p:cNvSpPr>
                <a:spLocks noChangeArrowheads="1"/>
              </p:cNvSpPr>
              <p:nvPr/>
            </p:nvSpPr>
            <p:spPr bwMode="auto">
              <a:xfrm>
                <a:off x="781" y="2639"/>
                <a:ext cx="650" cy="25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>
                    <a:solidFill>
                      <a:srgbClr val="CC0000"/>
                    </a:solidFill>
                    <a:latin typeface="+mj-lt"/>
                  </a:rPr>
                  <a:t>PS-100</a:t>
                </a:r>
              </a:p>
            </p:txBody>
          </p:sp>
        </p:grpSp>
        <p:grpSp>
          <p:nvGrpSpPr>
            <p:cNvPr id="4" name="Group 12"/>
            <p:cNvGrpSpPr>
              <a:grpSpLocks/>
            </p:cNvGrpSpPr>
            <p:nvPr/>
          </p:nvGrpSpPr>
          <p:grpSpPr bwMode="auto">
            <a:xfrm>
              <a:off x="3468003" y="3122771"/>
              <a:ext cx="2188946" cy="1798325"/>
              <a:chOff x="1977" y="2108"/>
              <a:chExt cx="1530" cy="1257"/>
            </a:xfrm>
          </p:grpSpPr>
          <p:grpSp>
            <p:nvGrpSpPr>
              <p:cNvPr id="34831" name="Group 13"/>
              <p:cNvGrpSpPr>
                <a:grpSpLocks/>
              </p:cNvGrpSpPr>
              <p:nvPr/>
            </p:nvGrpSpPr>
            <p:grpSpPr bwMode="auto">
              <a:xfrm>
                <a:off x="2112" y="2352"/>
                <a:ext cx="1248" cy="816"/>
                <a:chOff x="2208" y="2352"/>
                <a:chExt cx="1248" cy="816"/>
              </a:xfrm>
            </p:grpSpPr>
            <p:sp>
              <p:nvSpPr>
                <p:cNvPr id="34834" name="AutoShape 14"/>
                <p:cNvSpPr>
                  <a:spLocks noChangeArrowheads="1"/>
                </p:cNvSpPr>
                <p:nvPr/>
              </p:nvSpPr>
              <p:spPr bwMode="auto">
                <a:xfrm>
                  <a:off x="2832" y="2352"/>
                  <a:ext cx="528" cy="480"/>
                </a:xfrm>
                <a:prstGeom prst="cube">
                  <a:avLst>
                    <a:gd name="adj" fmla="val 25000"/>
                  </a:avLst>
                </a:prstGeom>
                <a:solidFill>
                  <a:srgbClr val="990099"/>
                </a:solidFill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835" name="AutoShape 15"/>
                <p:cNvSpPr>
                  <a:spLocks noChangeArrowheads="1"/>
                </p:cNvSpPr>
                <p:nvPr/>
              </p:nvSpPr>
              <p:spPr bwMode="auto">
                <a:xfrm>
                  <a:off x="2304" y="2352"/>
                  <a:ext cx="528" cy="480"/>
                </a:xfrm>
                <a:prstGeom prst="cube">
                  <a:avLst>
                    <a:gd name="adj" fmla="val 25000"/>
                  </a:avLst>
                </a:prstGeom>
                <a:solidFill>
                  <a:srgbClr val="990099"/>
                </a:solidFill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836" name="AutoShape 16"/>
                <p:cNvSpPr>
                  <a:spLocks noChangeArrowheads="1"/>
                </p:cNvSpPr>
                <p:nvPr/>
              </p:nvSpPr>
              <p:spPr bwMode="auto">
                <a:xfrm>
                  <a:off x="2592" y="2640"/>
                  <a:ext cx="528" cy="480"/>
                </a:xfrm>
                <a:prstGeom prst="cube">
                  <a:avLst>
                    <a:gd name="adj" fmla="val 25000"/>
                  </a:avLst>
                </a:prstGeom>
                <a:solidFill>
                  <a:srgbClr val="990099"/>
                </a:solidFill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837" name="AutoShape 17"/>
                <p:cNvSpPr>
                  <a:spLocks noChangeArrowheads="1"/>
                </p:cNvSpPr>
                <p:nvPr/>
              </p:nvSpPr>
              <p:spPr bwMode="auto">
                <a:xfrm>
                  <a:off x="2208" y="2688"/>
                  <a:ext cx="384" cy="349"/>
                </a:xfrm>
                <a:prstGeom prst="cube">
                  <a:avLst>
                    <a:gd name="adj" fmla="val 25000"/>
                  </a:avLst>
                </a:prstGeom>
                <a:solidFill>
                  <a:srgbClr val="993366"/>
                </a:solidFill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838" name="AutoShape 18"/>
                <p:cNvSpPr>
                  <a:spLocks noChangeArrowheads="1"/>
                </p:cNvSpPr>
                <p:nvPr/>
              </p:nvSpPr>
              <p:spPr bwMode="auto">
                <a:xfrm>
                  <a:off x="3072" y="2819"/>
                  <a:ext cx="384" cy="349"/>
                </a:xfrm>
                <a:prstGeom prst="cube">
                  <a:avLst>
                    <a:gd name="adj" fmla="val 25000"/>
                  </a:avLst>
                </a:prstGeom>
                <a:solidFill>
                  <a:srgbClr val="993366"/>
                </a:solidFill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34832" name="Text Box 19"/>
              <p:cNvSpPr txBox="1">
                <a:spLocks noChangeArrowheads="1"/>
              </p:cNvSpPr>
              <p:nvPr/>
            </p:nvSpPr>
            <p:spPr bwMode="auto">
              <a:xfrm>
                <a:off x="1977" y="3107"/>
                <a:ext cx="1530" cy="258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>
                    <a:solidFill>
                      <a:srgbClr val="990099"/>
                    </a:solidFill>
                    <a:latin typeface="+mj-lt"/>
                  </a:rPr>
                  <a:t>New Components</a:t>
                </a:r>
                <a:endParaRPr lang="en-US" sz="1800" b="1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34833" name="Rectangle 20"/>
              <p:cNvSpPr>
                <a:spLocks noChangeArrowheads="1"/>
              </p:cNvSpPr>
              <p:nvPr/>
            </p:nvSpPr>
            <p:spPr bwMode="auto">
              <a:xfrm>
                <a:off x="2370" y="2108"/>
                <a:ext cx="714" cy="258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>
                    <a:solidFill>
                      <a:srgbClr val="990099"/>
                    </a:solidFill>
                    <a:latin typeface="+mj-lt"/>
                  </a:rPr>
                  <a:t>NC-500</a:t>
                </a:r>
              </a:p>
            </p:txBody>
          </p:sp>
        </p:grpSp>
        <p:grpSp>
          <p:nvGrpSpPr>
            <p:cNvPr id="6" name="Group 21"/>
            <p:cNvGrpSpPr>
              <a:grpSpLocks/>
            </p:cNvGrpSpPr>
            <p:nvPr/>
          </p:nvGrpSpPr>
          <p:grpSpPr bwMode="auto">
            <a:xfrm>
              <a:off x="6124854" y="4705349"/>
              <a:ext cx="1982054" cy="1792114"/>
              <a:chOff x="3874" y="2828"/>
              <a:chExt cx="1401" cy="1267"/>
            </a:xfrm>
          </p:grpSpPr>
          <p:grpSp>
            <p:nvGrpSpPr>
              <p:cNvPr id="34824" name="Group 22"/>
              <p:cNvGrpSpPr>
                <a:grpSpLocks/>
              </p:cNvGrpSpPr>
              <p:nvPr/>
            </p:nvGrpSpPr>
            <p:grpSpPr bwMode="auto">
              <a:xfrm>
                <a:off x="4032" y="3072"/>
                <a:ext cx="1104" cy="816"/>
                <a:chOff x="3984" y="3216"/>
                <a:chExt cx="1104" cy="816"/>
              </a:xfrm>
            </p:grpSpPr>
            <p:sp>
              <p:nvSpPr>
                <p:cNvPr id="34827" name="AutoShape 23"/>
                <p:cNvSpPr>
                  <a:spLocks noChangeArrowheads="1"/>
                </p:cNvSpPr>
                <p:nvPr/>
              </p:nvSpPr>
              <p:spPr bwMode="auto">
                <a:xfrm>
                  <a:off x="4128" y="3216"/>
                  <a:ext cx="528" cy="480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2"/>
                </a:solidFill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828" name="AutoShape 24"/>
                <p:cNvSpPr>
                  <a:spLocks noChangeArrowheads="1"/>
                </p:cNvSpPr>
                <p:nvPr/>
              </p:nvSpPr>
              <p:spPr bwMode="auto">
                <a:xfrm>
                  <a:off x="4560" y="3360"/>
                  <a:ext cx="528" cy="480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2"/>
                </a:solidFill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829" name="AutoShape 25"/>
                <p:cNvSpPr>
                  <a:spLocks noChangeArrowheads="1"/>
                </p:cNvSpPr>
                <p:nvPr/>
              </p:nvSpPr>
              <p:spPr bwMode="auto">
                <a:xfrm>
                  <a:off x="3984" y="3587"/>
                  <a:ext cx="384" cy="349"/>
                </a:xfrm>
                <a:prstGeom prst="cube">
                  <a:avLst>
                    <a:gd name="adj" fmla="val 25000"/>
                  </a:avLst>
                </a:prstGeom>
                <a:solidFill>
                  <a:srgbClr val="333399"/>
                </a:solidFill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830" name="AutoShape 26"/>
                <p:cNvSpPr>
                  <a:spLocks noChangeArrowheads="1"/>
                </p:cNvSpPr>
                <p:nvPr/>
              </p:nvSpPr>
              <p:spPr bwMode="auto">
                <a:xfrm>
                  <a:off x="4368" y="3683"/>
                  <a:ext cx="384" cy="349"/>
                </a:xfrm>
                <a:prstGeom prst="cube">
                  <a:avLst>
                    <a:gd name="adj" fmla="val 25000"/>
                  </a:avLst>
                </a:prstGeom>
                <a:solidFill>
                  <a:srgbClr val="333399"/>
                </a:solidFill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34825" name="Text Box 27"/>
              <p:cNvSpPr txBox="1">
                <a:spLocks noChangeArrowheads="1"/>
              </p:cNvSpPr>
              <p:nvPr/>
            </p:nvSpPr>
            <p:spPr bwMode="auto">
              <a:xfrm>
                <a:off x="3874" y="3834"/>
                <a:ext cx="1401" cy="261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>
                    <a:solidFill>
                      <a:srgbClr val="333399"/>
                    </a:solidFill>
                    <a:latin typeface="+mj-lt"/>
                  </a:rPr>
                  <a:t>New Item Specs</a:t>
                </a:r>
              </a:p>
            </p:txBody>
          </p:sp>
          <p:sp>
            <p:nvSpPr>
              <p:cNvPr id="34826" name="Rectangle 28"/>
              <p:cNvSpPr>
                <a:spLocks noChangeArrowheads="1"/>
              </p:cNvSpPr>
              <p:nvPr/>
            </p:nvSpPr>
            <p:spPr bwMode="auto">
              <a:xfrm>
                <a:off x="4275" y="2828"/>
                <a:ext cx="606" cy="259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>
                    <a:solidFill>
                      <a:srgbClr val="333399"/>
                    </a:solidFill>
                    <a:latin typeface="+mj-lt"/>
                  </a:rPr>
                  <a:t>IS-800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ECO by ECO Number Report</a:t>
            </a:r>
          </a:p>
          <a:p>
            <a:r>
              <a:rPr lang="en-US" dirty="0" smtClean="0"/>
              <a:t>Set Up Functions to Control</a:t>
            </a:r>
          </a:p>
          <a:p>
            <a:r>
              <a:rPr lang="en-US" dirty="0" smtClean="0"/>
              <a:t>User Maintenance *</a:t>
            </a:r>
          </a:p>
          <a:p>
            <a:r>
              <a:rPr lang="en-US" dirty="0" smtClean="0"/>
              <a:t>Set Up E-Mail *</a:t>
            </a:r>
          </a:p>
          <a:p>
            <a:r>
              <a:rPr lang="en-US" dirty="0" smtClean="0"/>
              <a:t>Reason Code Maintenance</a:t>
            </a:r>
          </a:p>
          <a:p>
            <a:r>
              <a:rPr lang="en-US" dirty="0" smtClean="0"/>
              <a:t>Master Comment Maintenance *</a:t>
            </a:r>
          </a:p>
          <a:p>
            <a:r>
              <a:rPr lang="en-US" dirty="0" smtClean="0"/>
              <a:t>Group Maintenance</a:t>
            </a:r>
          </a:p>
          <a:p>
            <a:r>
              <a:rPr lang="en-US" dirty="0" smtClean="0"/>
              <a:t>Routing Slip Maintenance</a:t>
            </a:r>
          </a:p>
          <a:p>
            <a:r>
              <a:rPr lang="en-US" b="1" dirty="0" smtClean="0"/>
              <a:t>PCR/PCO Type Maintenance</a:t>
            </a:r>
          </a:p>
          <a:p>
            <a:r>
              <a:rPr lang="en-US" dirty="0" smtClean="0"/>
              <a:t>PCC Control 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  <a:endParaRPr lang="en-US" dirty="0"/>
          </a:p>
        </p:txBody>
      </p:sp>
      <p:sp>
        <p:nvSpPr>
          <p:cNvPr id="358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Control Setup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PCC-SU-330</a:t>
            </a:r>
            <a:endParaRPr lang="en-US"/>
          </a:p>
        </p:txBody>
      </p:sp>
      <p:sp>
        <p:nvSpPr>
          <p:cNvPr id="409606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PCR/PCO Type Maintenance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PCC-SU-340</a:t>
            </a:r>
            <a:endParaRPr lang="en-US"/>
          </a:p>
        </p:txBody>
      </p:sp>
      <p:pic>
        <p:nvPicPr>
          <p:cNvPr id="3686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1128467"/>
            <a:ext cx="7847013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632" name="Rectangle 8"/>
          <p:cNvSpPr>
            <a:spLocks noChangeArrowheads="1"/>
          </p:cNvSpPr>
          <p:nvPr/>
        </p:nvSpPr>
        <p:spPr bwMode="auto">
          <a:xfrm>
            <a:off x="5191125" y="3052517"/>
            <a:ext cx="1812576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Define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Documents</a:t>
            </a:r>
          </a:p>
        </p:txBody>
      </p:sp>
      <p:sp>
        <p:nvSpPr>
          <p:cNvPr id="36871" name="Rectangle 10"/>
          <p:cNvSpPr>
            <a:spLocks noChangeArrowheads="1"/>
          </p:cNvSpPr>
          <p:nvPr/>
        </p:nvSpPr>
        <p:spPr bwMode="auto">
          <a:xfrm>
            <a:off x="1581150" y="2730255"/>
            <a:ext cx="449263" cy="1190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6872" name="AutoShape 11"/>
          <p:cNvCxnSpPr>
            <a:cxnSpLocks noChangeShapeType="1"/>
            <a:stCxn id="410632" idx="1"/>
            <a:endCxn id="36871" idx="3"/>
          </p:cNvCxnSpPr>
          <p:nvPr/>
        </p:nvCxnSpPr>
        <p:spPr bwMode="auto">
          <a:xfrm rot="10800000">
            <a:off x="2030413" y="2789787"/>
            <a:ext cx="3160712" cy="605631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Settings are for both PCOs and PCRs</a:t>
            </a:r>
          </a:p>
          <a:p>
            <a:pPr lvl="1" eaLnBrk="1" hangingPunct="1"/>
            <a:r>
              <a:rPr lang="en-US" smtClean="0"/>
              <a:t>Select and Define Security</a:t>
            </a:r>
          </a:p>
          <a:p>
            <a:pPr lvl="1" eaLnBrk="1" hangingPunct="1"/>
            <a:r>
              <a:rPr lang="en-US" smtClean="0"/>
              <a:t>Select and Define Autonumbering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PCC Control 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PCC-SU-350</a:t>
            </a:r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77590" y="891610"/>
            <a:ext cx="7109209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ECO by ECO Number Report</a:t>
            </a:r>
          </a:p>
          <a:p>
            <a:r>
              <a:rPr lang="en-US" dirty="0" smtClean="0"/>
              <a:t>Set Up Functions to Control</a:t>
            </a:r>
          </a:p>
          <a:p>
            <a:r>
              <a:rPr lang="en-US" dirty="0" smtClean="0"/>
              <a:t>User Maintenance *</a:t>
            </a:r>
          </a:p>
          <a:p>
            <a:r>
              <a:rPr lang="en-US" dirty="0" smtClean="0"/>
              <a:t>Set Up E-Mail *</a:t>
            </a:r>
          </a:p>
          <a:p>
            <a:r>
              <a:rPr lang="en-US" dirty="0" smtClean="0"/>
              <a:t>Reason Code Maintenance</a:t>
            </a:r>
          </a:p>
          <a:p>
            <a:r>
              <a:rPr lang="en-US" dirty="0" smtClean="0"/>
              <a:t>Master Comment Maintenance *</a:t>
            </a:r>
          </a:p>
          <a:p>
            <a:r>
              <a:rPr lang="en-US" dirty="0" smtClean="0"/>
              <a:t>Group Maintenance</a:t>
            </a:r>
          </a:p>
          <a:p>
            <a:r>
              <a:rPr lang="en-US" dirty="0" smtClean="0"/>
              <a:t>Routing Slip Maintenance</a:t>
            </a:r>
          </a:p>
          <a:p>
            <a:r>
              <a:rPr lang="en-US" dirty="0" smtClean="0"/>
              <a:t>PCR/PCO Type Maintenance</a:t>
            </a:r>
          </a:p>
          <a:p>
            <a:r>
              <a:rPr lang="en-US" b="1" dirty="0" smtClean="0"/>
              <a:t>PCC Control 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89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Control Setup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PCC-SU-360</a:t>
            </a:r>
            <a:endParaRPr lang="en-US"/>
          </a:p>
        </p:txBody>
      </p:sp>
      <p:sp>
        <p:nvSpPr>
          <p:cNvPr id="412678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PCC Control File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PCC-SU-370</a:t>
            </a:r>
            <a:endParaRPr lang="en-US"/>
          </a:p>
        </p:txBody>
      </p:sp>
      <p:pic>
        <p:nvPicPr>
          <p:cNvPr id="3994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022123"/>
            <a:ext cx="7827963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3705" name="Rectangle 9"/>
          <p:cNvSpPr>
            <a:spLocks noChangeArrowheads="1"/>
          </p:cNvSpPr>
          <p:nvPr/>
        </p:nvSpPr>
        <p:spPr bwMode="auto">
          <a:xfrm>
            <a:off x="5356225" y="2593748"/>
            <a:ext cx="2286000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If Yes, Advance to Next Frame</a:t>
            </a:r>
            <a:endParaRPr lang="en-US" sz="2000" b="1">
              <a:latin typeface="+mj-lt"/>
            </a:endParaRPr>
          </a:p>
        </p:txBody>
      </p:sp>
      <p:sp>
        <p:nvSpPr>
          <p:cNvPr id="39942" name="Rectangle 13"/>
          <p:cNvSpPr>
            <a:spLocks noChangeArrowheads="1"/>
          </p:cNvSpPr>
          <p:nvPr/>
        </p:nvSpPr>
        <p:spPr bwMode="auto">
          <a:xfrm>
            <a:off x="2806700" y="2041298"/>
            <a:ext cx="220663" cy="138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9943" name="AutoShape 15"/>
          <p:cNvCxnSpPr>
            <a:cxnSpLocks noChangeShapeType="1"/>
            <a:stCxn id="413705" idx="1"/>
            <a:endCxn id="39942" idx="3"/>
          </p:cNvCxnSpPr>
          <p:nvPr/>
        </p:nvCxnSpPr>
        <p:spPr bwMode="auto">
          <a:xfrm rot="10800000">
            <a:off x="3027363" y="2111148"/>
            <a:ext cx="2328862" cy="825500"/>
          </a:xfrm>
          <a:prstGeom prst="bentConnector3">
            <a:avLst>
              <a:gd name="adj1" fmla="val 26787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PCC Control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PCC-SU-380</a:t>
            </a:r>
            <a:endParaRPr lang="en-US"/>
          </a:p>
        </p:txBody>
      </p:sp>
      <p:pic>
        <p:nvPicPr>
          <p:cNvPr id="4096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48606"/>
            <a:ext cx="7837487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4727" name="Rectangle 7"/>
          <p:cNvSpPr>
            <a:spLocks noChangeArrowheads="1"/>
          </p:cNvSpPr>
          <p:nvPr/>
        </p:nvSpPr>
        <p:spPr bwMode="auto">
          <a:xfrm>
            <a:off x="3273425" y="3304444"/>
            <a:ext cx="1600200" cy="8382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endParaRPr lang="en-US" sz="2000" dirty="0" smtClean="0">
              <a:latin typeface="+mj-lt"/>
            </a:endParaRPr>
          </a:p>
          <a:p>
            <a:pPr eaLnBrk="0" hangingPunct="0">
              <a:defRPr/>
            </a:pPr>
            <a:r>
              <a:rPr lang="en-US" sz="2000" dirty="0" smtClean="0">
                <a:latin typeface="+mj-lt"/>
              </a:rPr>
              <a:t>Document Format</a:t>
            </a:r>
          </a:p>
          <a:p>
            <a:pPr eaLnBrk="0" hangingPunct="0">
              <a:defRPr/>
            </a:pPr>
            <a:endParaRPr lang="en-US" sz="2000" b="1" dirty="0">
              <a:latin typeface="+mj-lt"/>
            </a:endParaRPr>
          </a:p>
        </p:txBody>
      </p:sp>
      <p:sp>
        <p:nvSpPr>
          <p:cNvPr id="40967" name="AutoShape 8"/>
          <p:cNvSpPr>
            <a:spLocks/>
          </p:cNvSpPr>
          <p:nvPr/>
        </p:nvSpPr>
        <p:spPr bwMode="auto">
          <a:xfrm rot="10800000">
            <a:off x="2886075" y="2663094"/>
            <a:ext cx="228600" cy="1984375"/>
          </a:xfrm>
          <a:prstGeom prst="leftBrace">
            <a:avLst>
              <a:gd name="adj1" fmla="val 72338"/>
              <a:gd name="adj2" fmla="val 48435"/>
            </a:avLst>
          </a:prstGeom>
          <a:noFill/>
          <a:ln w="38100">
            <a:solidFill>
              <a:srgbClr val="62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ECO by ECO Number Report</a:t>
            </a:r>
          </a:p>
          <a:p>
            <a:r>
              <a:rPr lang="en-US" dirty="0" smtClean="0"/>
              <a:t>Set Up Functions to Control</a:t>
            </a:r>
          </a:p>
          <a:p>
            <a:r>
              <a:rPr lang="en-US" dirty="0" smtClean="0"/>
              <a:t>User Maintenance *</a:t>
            </a:r>
          </a:p>
          <a:p>
            <a:r>
              <a:rPr lang="en-US" dirty="0" smtClean="0"/>
              <a:t>Set Up E-Mail *</a:t>
            </a:r>
          </a:p>
          <a:p>
            <a:r>
              <a:rPr lang="en-US" dirty="0" smtClean="0"/>
              <a:t>Reason Code Maintenance</a:t>
            </a:r>
          </a:p>
          <a:p>
            <a:r>
              <a:rPr lang="en-US" dirty="0" smtClean="0"/>
              <a:t>Master Comment Maintenance * </a:t>
            </a:r>
          </a:p>
          <a:p>
            <a:r>
              <a:rPr lang="en-US" dirty="0" smtClean="0"/>
              <a:t>Group Maintenance</a:t>
            </a:r>
          </a:p>
          <a:p>
            <a:r>
              <a:rPr lang="en-US" dirty="0" smtClean="0"/>
              <a:t>Routing Slip Maintenance</a:t>
            </a:r>
          </a:p>
          <a:p>
            <a:r>
              <a:rPr lang="en-US" dirty="0" smtClean="0"/>
              <a:t>PCR/PCO Type Maintenance</a:t>
            </a:r>
          </a:p>
          <a:p>
            <a:r>
              <a:rPr lang="en-US" dirty="0" smtClean="0"/>
              <a:t>PCC Control 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19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Product Change Control Setup Summary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PCC-SU-390</a:t>
            </a:r>
            <a:endParaRPr lang="en-US"/>
          </a:p>
        </p:txBody>
      </p:sp>
      <p:sp>
        <p:nvSpPr>
          <p:cNvPr id="415750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ECO Maintenance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PCC-SU-040</a:t>
            </a:r>
            <a:endParaRPr lang="en-US"/>
          </a:p>
        </p:txBody>
      </p:sp>
      <p:pic>
        <p:nvPicPr>
          <p:cNvPr id="6147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2958" y="1313196"/>
            <a:ext cx="7465542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910" name="Rectangle 6"/>
          <p:cNvSpPr>
            <a:spLocks noChangeArrowheads="1"/>
          </p:cNvSpPr>
          <p:nvPr/>
        </p:nvSpPr>
        <p:spPr bwMode="auto">
          <a:xfrm>
            <a:off x="4009292" y="4077051"/>
            <a:ext cx="4121883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2000" b="1">
                <a:solidFill>
                  <a:srgbClr val="FF0000"/>
                </a:solidFill>
                <a:latin typeface="+mj-lt"/>
              </a:rPr>
              <a:t>WARNING</a:t>
            </a:r>
            <a:endParaRPr lang="en-US" sz="2000">
              <a:latin typeface="+mj-lt"/>
            </a:endParaRP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If PCC has been Enabled,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ECO Maintenance is Disabled</a:t>
            </a:r>
            <a:endParaRPr lang="en-US" sz="2000" b="1">
              <a:latin typeface="+mj-lt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Setup Exercises</a:t>
            </a:r>
          </a:p>
        </p:txBody>
      </p:sp>
      <p:sp>
        <p:nvSpPr>
          <p:cNvPr id="430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PCC-SU-400</a:t>
            </a:r>
            <a:endParaRPr lang="en-US"/>
          </a:p>
        </p:txBody>
      </p:sp>
      <p:pic>
        <p:nvPicPr>
          <p:cNvPr id="43012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3860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Introduction to Product Change Control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Business Considerations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Set up Product Change Control</a:t>
            </a:r>
          </a:p>
          <a:p>
            <a:pPr eaLnBrk="1" hangingPunct="1"/>
            <a:r>
              <a:rPr lang="en-US" smtClean="0"/>
              <a:t>Process Product Change Orders (PCOs)</a:t>
            </a:r>
          </a:p>
          <a:p>
            <a:pPr eaLnBrk="1" hangingPunct="1"/>
            <a:r>
              <a:rPr lang="en-US" smtClean="0"/>
              <a:t>Process Product Change Requests (PCRs)</a:t>
            </a:r>
          </a:p>
          <a:p>
            <a:pPr eaLnBrk="1" hangingPunct="1"/>
            <a:endParaRPr lang="en-US" smtClean="0"/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PCC-SU-410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ECO by ECO Number Report</a:t>
            </a:r>
          </a:p>
          <a:p>
            <a:r>
              <a:rPr lang="en-US" dirty="0" smtClean="0"/>
              <a:t>Set Up Functions to Control</a:t>
            </a:r>
          </a:p>
          <a:p>
            <a:r>
              <a:rPr lang="en-US" dirty="0" smtClean="0"/>
              <a:t>User Maintenance *</a:t>
            </a:r>
          </a:p>
          <a:p>
            <a:r>
              <a:rPr lang="en-US" dirty="0" smtClean="0"/>
              <a:t>Set Up E-Mail *</a:t>
            </a:r>
          </a:p>
          <a:p>
            <a:r>
              <a:rPr lang="en-US" dirty="0" smtClean="0"/>
              <a:t>Reason Code Maintenance</a:t>
            </a:r>
          </a:p>
          <a:p>
            <a:r>
              <a:rPr lang="en-US" dirty="0" smtClean="0"/>
              <a:t>Master Comment Maintenance *</a:t>
            </a:r>
          </a:p>
          <a:p>
            <a:r>
              <a:rPr lang="en-US" dirty="0" smtClean="0"/>
              <a:t>Group Maintenance</a:t>
            </a:r>
          </a:p>
          <a:p>
            <a:r>
              <a:rPr lang="en-US" dirty="0" smtClean="0"/>
              <a:t>Routing Slip Maintenance</a:t>
            </a:r>
          </a:p>
          <a:p>
            <a:r>
              <a:rPr lang="en-US" dirty="0" smtClean="0"/>
              <a:t>PCR/PCO Type Maintenance</a:t>
            </a:r>
          </a:p>
          <a:p>
            <a:r>
              <a:rPr lang="en-US" dirty="0" smtClean="0"/>
              <a:t>PCC Control 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/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Control Setup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PCC-SU-050</a:t>
            </a:r>
            <a:endParaRPr lang="en-US"/>
          </a:p>
        </p:txBody>
      </p: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1600" dirty="0"/>
          </a:p>
        </p:txBody>
      </p:sp>
      <p:sp>
        <p:nvSpPr>
          <p:cNvPr id="377861" name="Line 5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488" y="1014468"/>
            <a:ext cx="7380953" cy="4133334"/>
          </a:xfrm>
          <a:prstGeom prst="rect">
            <a:avLst/>
          </a:prstGeom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ECO by ECO Number Report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PCC-SU-060</a:t>
            </a:r>
            <a:endParaRPr lang="en-US"/>
          </a:p>
        </p:txBody>
      </p:sp>
      <p:sp>
        <p:nvSpPr>
          <p:cNvPr id="380938" name="Text Box 10"/>
          <p:cNvSpPr txBox="1">
            <a:spLocks noChangeArrowheads="1"/>
          </p:cNvSpPr>
          <p:nvPr/>
        </p:nvSpPr>
        <p:spPr bwMode="auto">
          <a:xfrm>
            <a:off x="6330950" y="1306249"/>
            <a:ext cx="2379663" cy="101758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800" b="1">
                <a:latin typeface="+mj-lt"/>
              </a:rPr>
              <a:t>Leave Fields Blank </a:t>
            </a:r>
          </a:p>
          <a:p>
            <a:pPr>
              <a:defRPr/>
            </a:pPr>
            <a:r>
              <a:rPr lang="en-US" sz="1800" b="1">
                <a:latin typeface="+mj-lt"/>
              </a:rPr>
              <a:t>To Print All </a:t>
            </a:r>
          </a:p>
          <a:p>
            <a:pPr>
              <a:defRPr/>
            </a:pPr>
            <a:r>
              <a:rPr lang="en-US" sz="1800" b="1">
                <a:latin typeface="+mj-lt"/>
              </a:rPr>
              <a:t>Existing ECOs</a:t>
            </a:r>
          </a:p>
        </p:txBody>
      </p:sp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9107" y="2463460"/>
            <a:ext cx="8142858" cy="358095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Different Maintenance Functions are Controlled Separately</a:t>
            </a:r>
          </a:p>
          <a:p>
            <a:pPr lvl="1" eaLnBrk="1" hangingPunct="1"/>
            <a:r>
              <a:rPr lang="en-US" smtClean="0"/>
              <a:t>Structure Maintenance (Disables ECO)</a:t>
            </a:r>
          </a:p>
          <a:p>
            <a:pPr lvl="1" eaLnBrk="1" hangingPunct="1"/>
            <a:r>
              <a:rPr lang="en-US" smtClean="0"/>
              <a:t>Routing Maintenance</a:t>
            </a:r>
          </a:p>
          <a:p>
            <a:pPr lvl="1" eaLnBrk="1" hangingPunct="1"/>
            <a:r>
              <a:rPr lang="en-US" smtClean="0"/>
              <a:t>Item (Quality) Spec Maintenance</a:t>
            </a:r>
          </a:p>
          <a:p>
            <a:pPr lvl="1" eaLnBrk="1" hangingPunct="1"/>
            <a:endParaRPr lang="en-US" smtClean="0"/>
          </a:p>
          <a:p>
            <a:pPr lvl="1"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PCC Functions to Control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PCC-SU-070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ECO by ECO Number Report</a:t>
            </a:r>
          </a:p>
          <a:p>
            <a:r>
              <a:rPr lang="en-US" b="1" dirty="0" smtClean="0"/>
              <a:t>Set Up Functions to Control</a:t>
            </a:r>
          </a:p>
          <a:p>
            <a:r>
              <a:rPr lang="en-US" dirty="0" smtClean="0"/>
              <a:t>User Maintenance *</a:t>
            </a:r>
          </a:p>
          <a:p>
            <a:r>
              <a:rPr lang="en-US" dirty="0" smtClean="0"/>
              <a:t>Set Up E-Mail *</a:t>
            </a:r>
          </a:p>
          <a:p>
            <a:r>
              <a:rPr lang="en-US" dirty="0" smtClean="0"/>
              <a:t>Reason Code Maintenance</a:t>
            </a:r>
          </a:p>
          <a:p>
            <a:r>
              <a:rPr lang="en-US" dirty="0" smtClean="0"/>
              <a:t>Master Comment Maintenance *</a:t>
            </a:r>
          </a:p>
          <a:p>
            <a:r>
              <a:rPr lang="en-US" dirty="0" smtClean="0"/>
              <a:t>Group Maintenance</a:t>
            </a:r>
          </a:p>
          <a:p>
            <a:r>
              <a:rPr lang="en-US" dirty="0" smtClean="0"/>
              <a:t>Routing Slip Maintenance</a:t>
            </a:r>
          </a:p>
          <a:p>
            <a:r>
              <a:rPr lang="en-US" dirty="0" smtClean="0"/>
              <a:t>PCR/PCO Type Maintenance</a:t>
            </a:r>
          </a:p>
          <a:p>
            <a:r>
              <a:rPr lang="en-US" dirty="0" smtClean="0"/>
              <a:t>PCC Control 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/>
          </a:p>
        </p:txBody>
      </p:sp>
      <p:sp>
        <p:nvSpPr>
          <p:cNvPr id="102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Control Setup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PCC-SU-080</a:t>
            </a:r>
            <a:endParaRPr lang="en-US"/>
          </a:p>
        </p:txBody>
      </p:sp>
      <p:sp>
        <p:nvSpPr>
          <p:cNvPr id="381958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Enable PCC Functions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PCC-SU-090</a:t>
            </a:r>
            <a:endParaRPr lang="en-US"/>
          </a:p>
        </p:txBody>
      </p:sp>
      <p:pic>
        <p:nvPicPr>
          <p:cNvPr id="1126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977113"/>
            <a:ext cx="6307137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66863" y="1634338"/>
            <a:ext cx="6297612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22563" y="2304263"/>
            <a:ext cx="6253162" cy="386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2984" name="Rectangle 8"/>
          <p:cNvSpPr>
            <a:spLocks noChangeArrowheads="1"/>
          </p:cNvSpPr>
          <p:nvPr/>
        </p:nvSpPr>
        <p:spPr bwMode="auto">
          <a:xfrm>
            <a:off x="0" y="2691613"/>
            <a:ext cx="1847850" cy="145891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Item (Quality) Spec</a:t>
            </a:r>
          </a:p>
          <a:p>
            <a:pPr eaLnBrk="0" hangingPunct="0">
              <a:defRPr/>
            </a:pPr>
            <a:r>
              <a:rPr lang="en-US" sz="1800">
                <a:latin typeface="+mj-lt"/>
              </a:rPr>
              <a:t>Maintenance</a:t>
            </a:r>
          </a:p>
          <a:p>
            <a:pPr eaLnBrk="0" hangingPunct="0">
              <a:defRPr/>
            </a:pPr>
            <a:r>
              <a:rPr lang="en-US" sz="1600" b="1">
                <a:latin typeface="+mj-lt"/>
              </a:rPr>
              <a:t>(19.1.22)</a:t>
            </a:r>
            <a:endParaRPr lang="en-US" sz="1800" b="1">
              <a:latin typeface="+mj-lt"/>
            </a:endParaRPr>
          </a:p>
        </p:txBody>
      </p:sp>
      <p:sp>
        <p:nvSpPr>
          <p:cNvPr id="11272" name="Rectangle 13"/>
          <p:cNvSpPr>
            <a:spLocks noChangeArrowheads="1"/>
          </p:cNvSpPr>
          <p:nvPr/>
        </p:nvSpPr>
        <p:spPr bwMode="auto">
          <a:xfrm>
            <a:off x="1495425" y="1662913"/>
            <a:ext cx="152400" cy="1524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82991" name="Rectangle 15"/>
          <p:cNvSpPr>
            <a:spLocks noChangeArrowheads="1"/>
          </p:cNvSpPr>
          <p:nvPr/>
        </p:nvSpPr>
        <p:spPr bwMode="auto">
          <a:xfrm>
            <a:off x="1838848" y="4863313"/>
            <a:ext cx="1771127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1800" dirty="0">
                <a:latin typeface="+mj-lt"/>
              </a:rPr>
              <a:t>Routing</a:t>
            </a:r>
          </a:p>
          <a:p>
            <a:pPr eaLnBrk="0" hangingPunct="0">
              <a:defRPr/>
            </a:pPr>
            <a:r>
              <a:rPr lang="en-US" sz="1800" dirty="0">
                <a:latin typeface="+mj-lt"/>
              </a:rPr>
              <a:t>Maintenance</a:t>
            </a:r>
          </a:p>
          <a:p>
            <a:pPr eaLnBrk="0" hangingPunct="0">
              <a:defRPr/>
            </a:pPr>
            <a:r>
              <a:rPr lang="en-US" sz="1600" b="1" dirty="0">
                <a:latin typeface="+mj-lt"/>
              </a:rPr>
              <a:t>(14.22)</a:t>
            </a:r>
            <a:endParaRPr lang="en-US" sz="1800" b="1" dirty="0">
              <a:latin typeface="+mj-lt"/>
            </a:endParaRPr>
          </a:p>
        </p:txBody>
      </p:sp>
      <p:sp>
        <p:nvSpPr>
          <p:cNvPr id="382998" name="Rectangle 22"/>
          <p:cNvSpPr>
            <a:spLocks noChangeArrowheads="1"/>
          </p:cNvSpPr>
          <p:nvPr/>
        </p:nvSpPr>
        <p:spPr bwMode="auto">
          <a:xfrm>
            <a:off x="4343400" y="4282288"/>
            <a:ext cx="1826288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Structure</a:t>
            </a:r>
          </a:p>
          <a:p>
            <a:pPr eaLnBrk="0" hangingPunct="0">
              <a:defRPr/>
            </a:pPr>
            <a:r>
              <a:rPr lang="en-US" sz="1800">
                <a:latin typeface="+mj-lt"/>
              </a:rPr>
              <a:t>Maintenance</a:t>
            </a:r>
          </a:p>
          <a:p>
            <a:pPr eaLnBrk="0" hangingPunct="0">
              <a:defRPr/>
            </a:pPr>
            <a:r>
              <a:rPr lang="en-US" sz="1600" b="1">
                <a:latin typeface="+mj-lt"/>
              </a:rPr>
              <a:t>(13.13.22)</a:t>
            </a:r>
            <a:endParaRPr lang="en-US" sz="1800" b="1">
              <a:latin typeface="+mj-lt"/>
            </a:endParaRPr>
          </a:p>
        </p:txBody>
      </p:sp>
      <p:sp>
        <p:nvSpPr>
          <p:cNvPr id="11275" name="Rectangle 26"/>
          <p:cNvSpPr>
            <a:spLocks noChangeArrowheads="1"/>
          </p:cNvSpPr>
          <p:nvPr/>
        </p:nvSpPr>
        <p:spPr bwMode="auto">
          <a:xfrm>
            <a:off x="5562600" y="2224888"/>
            <a:ext cx="152400" cy="1524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1276" name="Rectangle 27"/>
          <p:cNvSpPr>
            <a:spLocks noChangeArrowheads="1"/>
          </p:cNvSpPr>
          <p:nvPr/>
        </p:nvSpPr>
        <p:spPr bwMode="auto">
          <a:xfrm>
            <a:off x="425450" y="1569251"/>
            <a:ext cx="933450" cy="238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1277" name="Rectangle 28"/>
          <p:cNvSpPr>
            <a:spLocks noChangeArrowheads="1"/>
          </p:cNvSpPr>
          <p:nvPr/>
        </p:nvSpPr>
        <p:spPr bwMode="auto">
          <a:xfrm>
            <a:off x="1660525" y="2245526"/>
            <a:ext cx="658813" cy="211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1278" name="Rectangle 29"/>
          <p:cNvSpPr>
            <a:spLocks noChangeArrowheads="1"/>
          </p:cNvSpPr>
          <p:nvPr/>
        </p:nvSpPr>
        <p:spPr bwMode="auto">
          <a:xfrm>
            <a:off x="2784475" y="2877351"/>
            <a:ext cx="704850" cy="2460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1279" name="AutoShape 30"/>
          <p:cNvCxnSpPr>
            <a:cxnSpLocks noChangeShapeType="1"/>
            <a:stCxn id="382984" idx="0"/>
            <a:endCxn id="11276" idx="2"/>
          </p:cNvCxnSpPr>
          <p:nvPr/>
        </p:nvCxnSpPr>
        <p:spPr bwMode="auto">
          <a:xfrm rot="16200000" flipV="1">
            <a:off x="465932" y="2233620"/>
            <a:ext cx="884237" cy="317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1280" name="AutoShape 31"/>
          <p:cNvCxnSpPr>
            <a:cxnSpLocks noChangeShapeType="1"/>
            <a:stCxn id="382991" idx="0"/>
            <a:endCxn id="11277" idx="2"/>
          </p:cNvCxnSpPr>
          <p:nvPr/>
        </p:nvCxnSpPr>
        <p:spPr bwMode="auto">
          <a:xfrm rot="16200000" flipV="1">
            <a:off x="1153847" y="3292748"/>
            <a:ext cx="2406650" cy="73448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1281" name="AutoShape 32"/>
          <p:cNvCxnSpPr>
            <a:cxnSpLocks noChangeShapeType="1"/>
            <a:stCxn id="382998" idx="0"/>
            <a:endCxn id="11278" idx="2"/>
          </p:cNvCxnSpPr>
          <p:nvPr/>
        </p:nvCxnSpPr>
        <p:spPr bwMode="auto">
          <a:xfrm rot="16200000" flipV="1">
            <a:off x="3617285" y="2643029"/>
            <a:ext cx="1158875" cy="2119644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11470</TotalTime>
  <Words>940</Words>
  <Application>Microsoft Office PowerPoint</Application>
  <PresentationFormat>On-screen Show (4:3)</PresentationFormat>
  <Paragraphs>337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8" baseType="lpstr">
      <vt:lpstr>Arial</vt:lpstr>
      <vt:lpstr>Century Gothic</vt:lpstr>
      <vt:lpstr>Webdings</vt:lpstr>
      <vt:lpstr>Tahoma</vt:lpstr>
      <vt:lpstr>Lucida Grande</vt:lpstr>
      <vt:lpstr>Wingdings</vt:lpstr>
      <vt:lpstr>QAD 2010 Template</vt:lpstr>
      <vt:lpstr>Set Up Product Change Control</vt:lpstr>
      <vt:lpstr>Product Change Control Setup</vt:lpstr>
      <vt:lpstr>Prepare to Use PCC</vt:lpstr>
      <vt:lpstr>ECO Maintenance</vt:lpstr>
      <vt:lpstr>Product Change Control Setup</vt:lpstr>
      <vt:lpstr>ECO by ECO Number Report</vt:lpstr>
      <vt:lpstr>Set Up PCC Functions to Control</vt:lpstr>
      <vt:lpstr>Product Change Control Setup</vt:lpstr>
      <vt:lpstr>Enable PCC Functions</vt:lpstr>
      <vt:lpstr>Create User IDs</vt:lpstr>
      <vt:lpstr>Product Change Control Setup</vt:lpstr>
      <vt:lpstr>User Maintenance</vt:lpstr>
      <vt:lpstr>Product Change Control Setup</vt:lpstr>
      <vt:lpstr>E-Mail Definition Maintenance</vt:lpstr>
      <vt:lpstr>User Maintenance</vt:lpstr>
      <vt:lpstr>Product Change Control Setup</vt:lpstr>
      <vt:lpstr>Reason Codes Maintenance</vt:lpstr>
      <vt:lpstr>Set Up Master Comments</vt:lpstr>
      <vt:lpstr>Product Change Control Setup</vt:lpstr>
      <vt:lpstr>Master Comment Maintenance</vt:lpstr>
      <vt:lpstr>Create Groups</vt:lpstr>
      <vt:lpstr>Product Change Control Setup</vt:lpstr>
      <vt:lpstr>Group Maintenance</vt:lpstr>
      <vt:lpstr>Group Maintenance</vt:lpstr>
      <vt:lpstr>Maintain Users in Groups</vt:lpstr>
      <vt:lpstr>Define Routing Slips</vt:lpstr>
      <vt:lpstr>Product Change Control Setup</vt:lpstr>
      <vt:lpstr>Approval Routing</vt:lpstr>
      <vt:lpstr>Routing Slip Maintenance</vt:lpstr>
      <vt:lpstr>Routing Slip Maintenance</vt:lpstr>
      <vt:lpstr>Routing Slip Copy</vt:lpstr>
      <vt:lpstr>Define Documents</vt:lpstr>
      <vt:lpstr>Product Change Control Setup</vt:lpstr>
      <vt:lpstr>PCR/PCO Type Maintenance</vt:lpstr>
      <vt:lpstr>Set Up PCC Control </vt:lpstr>
      <vt:lpstr>Product Change Control Setup</vt:lpstr>
      <vt:lpstr>PCC Control File</vt:lpstr>
      <vt:lpstr>PCC Control</vt:lpstr>
      <vt:lpstr>Product Change Control Setup Summary</vt:lpstr>
      <vt:lpstr>Setup Exercises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Allocations and Shipping</dc:title>
  <dc:creator>Cat McGlothlin Gurkweitz</dc:creator>
  <cp:lastModifiedBy>mdf</cp:lastModifiedBy>
  <cp:revision>428</cp:revision>
  <cp:lastPrinted>1998-10-12T23:27:50Z</cp:lastPrinted>
  <dcterms:created xsi:type="dcterms:W3CDTF">1998-02-18T21:36:34Z</dcterms:created>
  <dcterms:modified xsi:type="dcterms:W3CDTF">2011-10-24T22:28:49Z</dcterms:modified>
</cp:coreProperties>
</file>