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73" r:id="rId1"/>
  </p:sldMasterIdLst>
  <p:notesMasterIdLst>
    <p:notesMasterId r:id="rId15"/>
  </p:notesMasterIdLst>
  <p:handoutMasterIdLst>
    <p:handoutMasterId r:id="rId16"/>
  </p:handoutMasterIdLst>
  <p:sldIdLst>
    <p:sldId id="315" r:id="rId2"/>
    <p:sldId id="328" r:id="rId3"/>
    <p:sldId id="317" r:id="rId4"/>
    <p:sldId id="318" r:id="rId5"/>
    <p:sldId id="319" r:id="rId6"/>
    <p:sldId id="320" r:id="rId7"/>
    <p:sldId id="321" r:id="rId8"/>
    <p:sldId id="322" r:id="rId9"/>
    <p:sldId id="323" r:id="rId10"/>
    <p:sldId id="324" r:id="rId11"/>
    <p:sldId id="325" r:id="rId12"/>
    <p:sldId id="326" r:id="rId13"/>
    <p:sldId id="327" r:id="rId14"/>
  </p:sldIdLst>
  <p:sldSz cx="9144000" cy="6858000" type="screen4x3"/>
  <p:notesSz cx="6991350" cy="9282113"/>
  <p:embeddedFontLst>
    <p:embeddedFont>
      <p:font typeface="Century Gothic" pitchFamily="34" charset="0"/>
      <p:regular r:id="rId17"/>
      <p:bold r:id="rId18"/>
      <p:italic r:id="rId19"/>
      <p:boldItalic r:id="rId20"/>
    </p:embeddedFont>
    <p:embeddedFont>
      <p:font typeface="Webdings" pitchFamily="18" charset="2"/>
      <p:regular r:id="rId21"/>
    </p:embeddedFont>
    <p:embeddedFont>
      <p:font typeface="Tahoma" pitchFamily="34" charset="0"/>
      <p:regular r:id="rId22"/>
      <p:bold r:id="rId23"/>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FF"/>
    <a:srgbClr val="FFCCFF"/>
    <a:srgbClr val="FF66CC"/>
    <a:srgbClr val="17FF17"/>
    <a:srgbClr val="FFCC99"/>
    <a:srgbClr val="FFFF00"/>
    <a:srgbClr val="3333FF"/>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6" d="100"/>
          <a:sy n="96" d="100"/>
        </p:scale>
        <p:origin x="-40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hdr" sz="quarter"/>
          </p:nvPr>
        </p:nvSpPr>
        <p:spPr bwMode="auto">
          <a:xfrm>
            <a:off x="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l" eaLnBrk="0" hangingPunct="0">
              <a:defRPr sz="1200" b="1" smtClean="0">
                <a:latin typeface="Arial" charset="0"/>
              </a:defRPr>
            </a:lvl1pPr>
          </a:lstStyle>
          <a:p>
            <a:pPr>
              <a:defRPr/>
            </a:pPr>
            <a:endParaRPr lang="en-US"/>
          </a:p>
        </p:txBody>
      </p:sp>
      <p:sp>
        <p:nvSpPr>
          <p:cNvPr id="157699" name="Rectangle 3"/>
          <p:cNvSpPr>
            <a:spLocks noGrp="1" noChangeArrowheads="1"/>
          </p:cNvSpPr>
          <p:nvPr>
            <p:ph type="dt" sz="quarter" idx="1"/>
          </p:nvPr>
        </p:nvSpPr>
        <p:spPr bwMode="auto">
          <a:xfrm>
            <a:off x="396240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r" eaLnBrk="0" hangingPunct="0">
              <a:defRPr sz="1200" b="1" smtClean="0">
                <a:latin typeface="Arial" charset="0"/>
              </a:defRPr>
            </a:lvl1pPr>
          </a:lstStyle>
          <a:p>
            <a:pPr>
              <a:defRPr/>
            </a:pPr>
            <a:endParaRPr lang="en-US"/>
          </a:p>
        </p:txBody>
      </p:sp>
      <p:sp>
        <p:nvSpPr>
          <p:cNvPr id="157700" name="Rectangle 4"/>
          <p:cNvSpPr>
            <a:spLocks noGrp="1" noChangeArrowheads="1"/>
          </p:cNvSpPr>
          <p:nvPr>
            <p:ph type="ftr" sz="quarter" idx="2"/>
          </p:nvPr>
        </p:nvSpPr>
        <p:spPr bwMode="auto">
          <a:xfrm>
            <a:off x="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l" eaLnBrk="0" hangingPunct="0">
              <a:defRPr sz="1200" b="1" smtClean="0">
                <a:latin typeface="Arial" charset="0"/>
              </a:defRPr>
            </a:lvl1pPr>
          </a:lstStyle>
          <a:p>
            <a:pPr>
              <a:defRPr/>
            </a:pPr>
            <a:endParaRPr lang="en-US"/>
          </a:p>
        </p:txBody>
      </p:sp>
      <p:sp>
        <p:nvSpPr>
          <p:cNvPr id="157701" name="Rectangle 5"/>
          <p:cNvSpPr>
            <a:spLocks noGrp="1" noChangeArrowheads="1"/>
          </p:cNvSpPr>
          <p:nvPr>
            <p:ph type="sldNum" sz="quarter" idx="3"/>
          </p:nvPr>
        </p:nvSpPr>
        <p:spPr bwMode="auto">
          <a:xfrm>
            <a:off x="396240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r" eaLnBrk="0" hangingPunct="0">
              <a:defRPr sz="1200" b="1" smtClean="0">
                <a:latin typeface="Arial" charset="0"/>
              </a:defRPr>
            </a:lvl1pPr>
          </a:lstStyle>
          <a:p>
            <a:pPr>
              <a:defRPr/>
            </a:pPr>
            <a:fld id="{3ADF1A7C-CC41-45AD-9325-3625AF7F015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smtClean="0">
                <a:latin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smtClean="0">
                <a:latin typeface="Arial" charset="0"/>
              </a:defRPr>
            </a:lvl1pPr>
          </a:lstStyle>
          <a:p>
            <a:pPr>
              <a:defRPr/>
            </a:pPr>
            <a:fld id="{050E9C12-289B-44FA-9A97-221E338B655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2008-PCC-BU-</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idx="1"/>
          </p:nvPr>
        </p:nvSpPr>
        <p:spPr/>
        <p:txBody>
          <a:bodyPr/>
          <a:lstStyle/>
          <a:p>
            <a:pPr eaLnBrk="1" hangingPunct="1">
              <a:buFont typeface="Webdings" pitchFamily="18" charset="2"/>
              <a:buNone/>
            </a:pPr>
            <a:r>
              <a:rPr lang="en-US" dirty="0" smtClean="0"/>
              <a:t>In this section you learn how to:</a:t>
            </a:r>
          </a:p>
          <a:p>
            <a:pPr eaLnBrk="1" hangingPunct="1"/>
            <a:r>
              <a:rPr lang="en-US" dirty="0" smtClean="0"/>
              <a:t>Identify key business considerations before setting up Product Change Control (PCC)</a:t>
            </a:r>
          </a:p>
          <a:p>
            <a:pPr eaLnBrk="1" hangingPunct="1"/>
            <a:r>
              <a:rPr lang="en-US" dirty="0" smtClean="0">
                <a:solidFill>
                  <a:schemeClr val="folHlink"/>
                </a:solidFill>
              </a:rPr>
              <a:t>Set up Product Change Control in QAD Enterprise Edition</a:t>
            </a:r>
          </a:p>
          <a:p>
            <a:pPr eaLnBrk="1" hangingPunct="1"/>
            <a:r>
              <a:rPr lang="en-US" dirty="0" smtClean="0">
                <a:solidFill>
                  <a:schemeClr val="folHlink"/>
                </a:solidFill>
              </a:rPr>
              <a:t>Process Product Change Orders (PCOs) in QAD Enterprise Edition</a:t>
            </a:r>
          </a:p>
          <a:p>
            <a:pPr eaLnBrk="1" hangingPunct="1"/>
            <a:r>
              <a:rPr lang="en-US" dirty="0" smtClean="0">
                <a:solidFill>
                  <a:schemeClr val="folHlink"/>
                </a:solidFill>
              </a:rPr>
              <a:t>Process Product Change Requests (PCRs) in QAD Enterprise Edition</a:t>
            </a:r>
          </a:p>
        </p:txBody>
      </p:sp>
      <p:sp>
        <p:nvSpPr>
          <p:cNvPr id="3075" name="Rectangle 2"/>
          <p:cNvSpPr>
            <a:spLocks noGrp="1" noChangeArrowheads="1"/>
          </p:cNvSpPr>
          <p:nvPr>
            <p:ph type="title"/>
          </p:nvPr>
        </p:nvSpPr>
        <p:spPr/>
        <p:txBody>
          <a:bodyPr/>
          <a:lstStyle/>
          <a:p>
            <a:pPr eaLnBrk="1" hangingPunct="1"/>
            <a:r>
              <a:rPr lang="en-US" smtClean="0"/>
              <a:t>Business Considerations</a:t>
            </a:r>
          </a:p>
        </p:txBody>
      </p:sp>
      <p:sp>
        <p:nvSpPr>
          <p:cNvPr id="3074" name="Footer Placeholder 3"/>
          <p:cNvSpPr>
            <a:spLocks noGrp="1"/>
          </p:cNvSpPr>
          <p:nvPr>
            <p:ph type="ftr" sz="quarter" idx="10"/>
          </p:nvPr>
        </p:nvSpPr>
        <p:spPr>
          <a:xfrm>
            <a:off x="7924800" y="6629400"/>
            <a:ext cx="1219200" cy="228600"/>
          </a:xfrm>
          <a:noFill/>
        </p:spPr>
        <p:txBody>
          <a:bodyPr/>
          <a:lstStyle/>
          <a:p>
            <a:r>
              <a:rPr lang="en-US" smtClean="0"/>
              <a:t>PCC-BU-010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dirty="0" smtClean="0"/>
              <a:t>Definition</a:t>
            </a:r>
          </a:p>
          <a:p>
            <a:pPr lvl="1" eaLnBrk="1" hangingPunct="1"/>
            <a:r>
              <a:rPr lang="en-US" dirty="0" smtClean="0"/>
              <a:t>Strict internal control over access to documents and other product data</a:t>
            </a:r>
          </a:p>
          <a:p>
            <a:pPr eaLnBrk="1" hangingPunct="1"/>
            <a:r>
              <a:rPr lang="en-US" dirty="0" smtClean="0"/>
              <a:t>Why Consider?</a:t>
            </a:r>
          </a:p>
          <a:p>
            <a:pPr lvl="1" eaLnBrk="1" hangingPunct="1"/>
            <a:r>
              <a:rPr lang="en-US" dirty="0" smtClean="0"/>
              <a:t>Confidentiality</a:t>
            </a:r>
          </a:p>
          <a:p>
            <a:pPr lvl="1" eaLnBrk="1" hangingPunct="1"/>
            <a:r>
              <a:rPr lang="en-US" dirty="0" smtClean="0"/>
              <a:t>Trade secrets</a:t>
            </a:r>
          </a:p>
          <a:p>
            <a:pPr eaLnBrk="1" hangingPunct="1"/>
            <a:r>
              <a:rPr lang="en-US" dirty="0" smtClean="0"/>
              <a:t>Functionality in QAD Enterprise Edition</a:t>
            </a:r>
          </a:p>
          <a:p>
            <a:pPr lvl="1" eaLnBrk="1" hangingPunct="1"/>
            <a:r>
              <a:rPr lang="en-US" dirty="0" smtClean="0"/>
              <a:t>Not part of the PCC module</a:t>
            </a:r>
          </a:p>
          <a:p>
            <a:pPr lvl="1" eaLnBrk="1" hangingPunct="1"/>
            <a:r>
              <a:rPr lang="en-US" dirty="0" smtClean="0"/>
              <a:t>Import/export information to PDM programs</a:t>
            </a:r>
          </a:p>
          <a:p>
            <a:pPr eaLnBrk="1" hangingPunct="1"/>
            <a:endParaRPr lang="en-US" dirty="0" smtClean="0"/>
          </a:p>
        </p:txBody>
      </p:sp>
      <p:sp>
        <p:nvSpPr>
          <p:cNvPr id="12291" name="Rectangle 2"/>
          <p:cNvSpPr>
            <a:spLocks noGrp="1" noChangeArrowheads="1"/>
          </p:cNvSpPr>
          <p:nvPr>
            <p:ph type="title"/>
          </p:nvPr>
        </p:nvSpPr>
        <p:spPr/>
        <p:txBody>
          <a:bodyPr/>
          <a:lstStyle/>
          <a:p>
            <a:pPr eaLnBrk="1" hangingPunct="1"/>
            <a:r>
              <a:rPr lang="en-US" smtClean="0"/>
              <a:t>Product Data Management (PDM)</a:t>
            </a:r>
          </a:p>
        </p:txBody>
      </p:sp>
      <p:sp>
        <p:nvSpPr>
          <p:cNvPr id="12290" name="Footer Placeholder 3"/>
          <p:cNvSpPr>
            <a:spLocks noGrp="1"/>
          </p:cNvSpPr>
          <p:nvPr>
            <p:ph type="ftr" sz="quarter" idx="10"/>
          </p:nvPr>
        </p:nvSpPr>
        <p:spPr>
          <a:noFill/>
        </p:spPr>
        <p:txBody>
          <a:bodyPr/>
          <a:lstStyle/>
          <a:p>
            <a:r>
              <a:rPr lang="en-US" smtClean="0"/>
              <a:t>PCC-BU-100</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Focusing Exercise</a:t>
            </a:r>
          </a:p>
        </p:txBody>
      </p:sp>
      <p:sp>
        <p:nvSpPr>
          <p:cNvPr id="13314" name="Footer Placeholder 3"/>
          <p:cNvSpPr>
            <a:spLocks noGrp="1"/>
          </p:cNvSpPr>
          <p:nvPr>
            <p:ph type="ftr" sz="quarter" idx="10"/>
          </p:nvPr>
        </p:nvSpPr>
        <p:spPr>
          <a:noFill/>
        </p:spPr>
        <p:txBody>
          <a:bodyPr/>
          <a:lstStyle/>
          <a:p>
            <a:r>
              <a:rPr lang="en-US" smtClean="0"/>
              <a:t>PCC-BU-110</a:t>
            </a:r>
            <a:endParaRPr lang="en-US"/>
          </a:p>
        </p:txBody>
      </p:sp>
      <p:pic>
        <p:nvPicPr>
          <p:cNvPr id="13316" name="Picture 4" descr="hand"/>
          <p:cNvPicPr>
            <a:picLocks noChangeAspect="1" noChangeArrowheads="1"/>
          </p:cNvPicPr>
          <p:nvPr/>
        </p:nvPicPr>
        <p:blipFill>
          <a:blip r:embed="rId2" cstate="print"/>
          <a:srcRect/>
          <a:stretch>
            <a:fillRect/>
          </a:stretch>
        </p:blipFill>
        <p:spPr bwMode="auto">
          <a:xfrm>
            <a:off x="990600" y="2181225"/>
            <a:ext cx="7143750" cy="26955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Policies and Procedures</a:t>
            </a:r>
          </a:p>
          <a:p>
            <a:pPr eaLnBrk="1" hangingPunct="1"/>
            <a:r>
              <a:rPr lang="en-US" smtClean="0"/>
              <a:t>Reporting Requirements</a:t>
            </a:r>
          </a:p>
          <a:p>
            <a:pPr eaLnBrk="1" hangingPunct="1"/>
            <a:r>
              <a:rPr lang="en-US" smtClean="0"/>
              <a:t>Customer Expectations</a:t>
            </a:r>
          </a:p>
          <a:p>
            <a:pPr eaLnBrk="1" hangingPunct="1"/>
            <a:r>
              <a:rPr lang="en-US" smtClean="0"/>
              <a:t>Product Configuration</a:t>
            </a:r>
          </a:p>
        </p:txBody>
      </p:sp>
      <p:sp>
        <p:nvSpPr>
          <p:cNvPr id="14339" name="Rectangle 2"/>
          <p:cNvSpPr>
            <a:spLocks noGrp="1" noChangeArrowheads="1"/>
          </p:cNvSpPr>
          <p:nvPr>
            <p:ph type="title"/>
          </p:nvPr>
        </p:nvSpPr>
        <p:spPr/>
        <p:txBody>
          <a:bodyPr/>
          <a:lstStyle/>
          <a:p>
            <a:pPr eaLnBrk="1" hangingPunct="1"/>
            <a:r>
              <a:rPr lang="en-US" smtClean="0"/>
              <a:t>Review</a:t>
            </a:r>
          </a:p>
        </p:txBody>
      </p:sp>
      <p:sp>
        <p:nvSpPr>
          <p:cNvPr id="14338" name="Footer Placeholder 3"/>
          <p:cNvSpPr>
            <a:spLocks noGrp="1"/>
          </p:cNvSpPr>
          <p:nvPr>
            <p:ph type="ftr" sz="quarter" idx="10"/>
          </p:nvPr>
        </p:nvSpPr>
        <p:spPr>
          <a:noFill/>
        </p:spPr>
        <p:txBody>
          <a:bodyPr/>
          <a:lstStyle/>
          <a:p>
            <a:r>
              <a:rPr lang="en-US" smtClean="0"/>
              <a:t>PCC-BU-120</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Clr>
                <a:srgbClr val="FFCC00"/>
              </a:buClr>
              <a:buSzPct val="125000"/>
              <a:buFont typeface="Wingdings" pitchFamily="2" charset="2"/>
              <a:buChar char="ü"/>
            </a:pPr>
            <a:r>
              <a:rPr lang="en-US" smtClean="0"/>
              <a:t>Introduction to Product Change Control</a:t>
            </a:r>
          </a:p>
          <a:p>
            <a:pPr eaLnBrk="1" hangingPunct="1">
              <a:buClr>
                <a:srgbClr val="FFCC00"/>
              </a:buClr>
              <a:buSzPct val="125000"/>
              <a:buFont typeface="Wingdings" pitchFamily="2" charset="2"/>
              <a:buChar char="ü"/>
            </a:pPr>
            <a:r>
              <a:rPr lang="en-US" smtClean="0"/>
              <a:t>Business Considerations</a:t>
            </a:r>
          </a:p>
          <a:p>
            <a:pPr eaLnBrk="1" hangingPunct="1">
              <a:buClr>
                <a:schemeClr val="accent2"/>
              </a:buClr>
              <a:buFont typeface="Wingdings" pitchFamily="2" charset="2"/>
              <a:buChar char="s"/>
            </a:pPr>
            <a:r>
              <a:rPr lang="en-US" smtClean="0"/>
              <a:t>Set up Product Change Control</a:t>
            </a:r>
          </a:p>
          <a:p>
            <a:pPr eaLnBrk="1" hangingPunct="1">
              <a:buClr>
                <a:schemeClr val="accent2"/>
              </a:buClr>
              <a:buFont typeface="Wingdings" pitchFamily="2" charset="2"/>
              <a:buChar char="s"/>
            </a:pPr>
            <a:r>
              <a:rPr lang="en-US" smtClean="0"/>
              <a:t>Process Product Change Orders (PCOs)</a:t>
            </a:r>
          </a:p>
          <a:p>
            <a:pPr eaLnBrk="1" hangingPunct="1">
              <a:buClr>
                <a:schemeClr val="accent2"/>
              </a:buClr>
              <a:buFont typeface="Wingdings" pitchFamily="2" charset="2"/>
              <a:buChar char="s"/>
            </a:pPr>
            <a:r>
              <a:rPr lang="en-US" smtClean="0"/>
              <a:t>Process Product Change Requests (PCRs)</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Course Overview</a:t>
            </a:r>
          </a:p>
        </p:txBody>
      </p:sp>
      <p:sp>
        <p:nvSpPr>
          <p:cNvPr id="15362" name="Footer Placeholder 3"/>
          <p:cNvSpPr>
            <a:spLocks noGrp="1"/>
          </p:cNvSpPr>
          <p:nvPr>
            <p:ph type="ftr" sz="quarter" idx="10"/>
          </p:nvPr>
        </p:nvSpPr>
        <p:spPr>
          <a:noFill/>
        </p:spPr>
        <p:txBody>
          <a:bodyPr/>
          <a:lstStyle/>
          <a:p>
            <a:r>
              <a:rPr lang="en-US" smtClean="0"/>
              <a:t>PCC-BU-130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smtClean="0"/>
              <a:t>Control/Manage Changes</a:t>
            </a:r>
          </a:p>
          <a:p>
            <a:pPr eaLnBrk="1" hangingPunct="1"/>
            <a:r>
              <a:rPr lang="en-US" smtClean="0"/>
              <a:t>Approval Methods</a:t>
            </a:r>
          </a:p>
          <a:p>
            <a:pPr eaLnBrk="1" hangingPunct="1"/>
            <a:r>
              <a:rPr lang="en-US" smtClean="0"/>
              <a:t>Inventory Management</a:t>
            </a:r>
          </a:p>
          <a:p>
            <a:pPr eaLnBrk="1" hangingPunct="1"/>
            <a:r>
              <a:rPr lang="en-US" smtClean="0"/>
              <a:t>Approvals</a:t>
            </a:r>
          </a:p>
          <a:p>
            <a:pPr eaLnBrk="1" hangingPunct="1"/>
            <a:r>
              <a:rPr lang="en-US" smtClean="0"/>
              <a:t>Change Notifications</a:t>
            </a:r>
          </a:p>
          <a:p>
            <a:pPr eaLnBrk="1" hangingPunct="1"/>
            <a:r>
              <a:rPr lang="en-US" smtClean="0"/>
              <a:t>Broad Contact Inclusion</a:t>
            </a:r>
          </a:p>
          <a:p>
            <a:pPr eaLnBrk="1" hangingPunct="1"/>
            <a:r>
              <a:rPr lang="en-US" smtClean="0"/>
              <a:t>Import/Export PCRs/PCOs</a:t>
            </a:r>
          </a:p>
          <a:p>
            <a:pPr eaLnBrk="1" hangingPunct="1"/>
            <a:r>
              <a:rPr lang="en-US" smtClean="0"/>
              <a:t>Product Data Management (PDM)Topic</a:t>
            </a:r>
          </a:p>
          <a:p>
            <a:pPr eaLnBrk="1" hangingPunct="1"/>
            <a:endParaRPr lang="en-US" smtClean="0"/>
          </a:p>
        </p:txBody>
      </p:sp>
      <p:sp>
        <p:nvSpPr>
          <p:cNvPr id="4099" name="Rectangle 2"/>
          <p:cNvSpPr>
            <a:spLocks noGrp="1" noChangeArrowheads="1"/>
          </p:cNvSpPr>
          <p:nvPr>
            <p:ph type="title"/>
          </p:nvPr>
        </p:nvSpPr>
        <p:spPr/>
        <p:txBody>
          <a:bodyPr/>
          <a:lstStyle/>
          <a:p>
            <a:pPr eaLnBrk="1" hangingPunct="1"/>
            <a:r>
              <a:rPr lang="en-US" smtClean="0"/>
              <a:t>Business Considerations</a:t>
            </a:r>
          </a:p>
        </p:txBody>
      </p:sp>
      <p:sp>
        <p:nvSpPr>
          <p:cNvPr id="4098" name="Footer Placeholder 3"/>
          <p:cNvSpPr>
            <a:spLocks noGrp="1"/>
          </p:cNvSpPr>
          <p:nvPr>
            <p:ph type="ftr" sz="quarter" idx="10"/>
          </p:nvPr>
        </p:nvSpPr>
        <p:spPr>
          <a:noFill/>
        </p:spPr>
        <p:txBody>
          <a:bodyPr/>
          <a:lstStyle/>
          <a:p>
            <a:r>
              <a:rPr lang="en-US" smtClean="0"/>
              <a:t>PCC-BU-020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lnSpc>
                <a:spcPct val="80000"/>
              </a:lnSpc>
            </a:pPr>
            <a:r>
              <a:rPr lang="en-US" sz="2400" dirty="0" smtClean="0"/>
              <a:t>Definition</a:t>
            </a:r>
          </a:p>
          <a:p>
            <a:pPr lvl="1" eaLnBrk="1" hangingPunct="1">
              <a:lnSpc>
                <a:spcPct val="80000"/>
              </a:lnSpc>
            </a:pPr>
            <a:r>
              <a:rPr lang="en-US" sz="2000" dirty="0" smtClean="0"/>
              <a:t>Changes made to your items, product structures, routings, item specs, formulas, or processes can have significant effects on your financials and production. Controlling and Managing the types of changes, access to change administration, and timing of changes is critical.</a:t>
            </a:r>
          </a:p>
          <a:p>
            <a:pPr eaLnBrk="1" hangingPunct="1">
              <a:lnSpc>
                <a:spcPct val="80000"/>
              </a:lnSpc>
            </a:pPr>
            <a:r>
              <a:rPr lang="en-US" sz="2400" dirty="0" smtClean="0"/>
              <a:t>Why Consider?</a:t>
            </a:r>
          </a:p>
          <a:p>
            <a:pPr lvl="1" eaLnBrk="1" hangingPunct="1">
              <a:lnSpc>
                <a:spcPct val="80000"/>
              </a:lnSpc>
            </a:pPr>
            <a:r>
              <a:rPr lang="en-US" sz="2000" dirty="0" smtClean="0"/>
              <a:t>Can effect budgets and standard costs</a:t>
            </a:r>
          </a:p>
          <a:p>
            <a:pPr lvl="1" eaLnBrk="1" hangingPunct="1">
              <a:lnSpc>
                <a:spcPct val="80000"/>
              </a:lnSpc>
            </a:pPr>
            <a:r>
              <a:rPr lang="en-US" sz="2000" dirty="0" smtClean="0"/>
              <a:t>Inventory issues</a:t>
            </a:r>
          </a:p>
          <a:p>
            <a:pPr eaLnBrk="1" hangingPunct="1">
              <a:lnSpc>
                <a:spcPct val="80000"/>
              </a:lnSpc>
            </a:pPr>
            <a:r>
              <a:rPr lang="en-US" sz="2400" dirty="0" smtClean="0"/>
              <a:t>Functionality in QAD Enterprise Edition</a:t>
            </a:r>
          </a:p>
          <a:p>
            <a:pPr lvl="1" eaLnBrk="1" hangingPunct="1">
              <a:lnSpc>
                <a:spcPct val="80000"/>
              </a:lnSpc>
            </a:pPr>
            <a:r>
              <a:rPr lang="en-US" sz="2000" dirty="0" smtClean="0"/>
              <a:t>Security controls over who has authority to issue or approve product changes</a:t>
            </a:r>
          </a:p>
          <a:p>
            <a:pPr lvl="1" eaLnBrk="1" hangingPunct="1">
              <a:lnSpc>
                <a:spcPct val="80000"/>
              </a:lnSpc>
            </a:pPr>
            <a:r>
              <a:rPr lang="en-US" sz="2000" dirty="0" smtClean="0"/>
              <a:t>Routing severity manages rejections and </a:t>
            </a:r>
            <a:r>
              <a:rPr lang="en-US" sz="2000" dirty="0" err="1" smtClean="0"/>
              <a:t>reapprovals</a:t>
            </a:r>
            <a:endParaRPr lang="en-US" sz="2000" dirty="0" smtClean="0"/>
          </a:p>
          <a:p>
            <a:pPr eaLnBrk="1" hangingPunct="1">
              <a:lnSpc>
                <a:spcPct val="80000"/>
              </a:lnSpc>
            </a:pPr>
            <a:r>
              <a:rPr lang="en-US" sz="2400" dirty="0" smtClean="0"/>
              <a:t>Setup Implications</a:t>
            </a:r>
          </a:p>
          <a:p>
            <a:pPr lvl="1" eaLnBrk="1" hangingPunct="1">
              <a:lnSpc>
                <a:spcPct val="80000"/>
              </a:lnSpc>
            </a:pPr>
            <a:r>
              <a:rPr lang="en-US" sz="2000" dirty="0" smtClean="0"/>
              <a:t>Must set up users and security, approval groups, severity lists, and routing procedures</a:t>
            </a:r>
          </a:p>
          <a:p>
            <a:pPr eaLnBrk="1" hangingPunct="1">
              <a:lnSpc>
                <a:spcPct val="80000"/>
              </a:lnSpc>
              <a:buFont typeface="Webdings" pitchFamily="18" charset="2"/>
              <a:buNone/>
            </a:pPr>
            <a:endParaRPr lang="en-US" sz="2400" dirty="0" smtClean="0"/>
          </a:p>
        </p:txBody>
      </p:sp>
      <p:sp>
        <p:nvSpPr>
          <p:cNvPr id="5123" name="Rectangle 2"/>
          <p:cNvSpPr>
            <a:spLocks noGrp="1" noChangeArrowheads="1"/>
          </p:cNvSpPr>
          <p:nvPr>
            <p:ph type="title"/>
          </p:nvPr>
        </p:nvSpPr>
        <p:spPr/>
        <p:txBody>
          <a:bodyPr/>
          <a:lstStyle/>
          <a:p>
            <a:pPr eaLnBrk="1" hangingPunct="1"/>
            <a:r>
              <a:rPr lang="en-US" smtClean="0"/>
              <a:t>Control/Manage Changes</a:t>
            </a:r>
          </a:p>
        </p:txBody>
      </p:sp>
      <p:sp>
        <p:nvSpPr>
          <p:cNvPr id="5122" name="Footer Placeholder 3"/>
          <p:cNvSpPr>
            <a:spLocks noGrp="1"/>
          </p:cNvSpPr>
          <p:nvPr>
            <p:ph type="ftr" sz="quarter" idx="10"/>
          </p:nvPr>
        </p:nvSpPr>
        <p:spPr>
          <a:noFill/>
        </p:spPr>
        <p:txBody>
          <a:bodyPr/>
          <a:lstStyle/>
          <a:p>
            <a:r>
              <a:rPr lang="en-US" smtClean="0"/>
              <a:t>PCC-BU-030</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r>
              <a:rPr lang="en-US" sz="2400" dirty="0" smtClean="0"/>
              <a:t>Definition</a:t>
            </a:r>
          </a:p>
          <a:p>
            <a:pPr lvl="1" eaLnBrk="1" hangingPunct="1"/>
            <a:r>
              <a:rPr lang="en-US" sz="2000" dirty="0" smtClean="0"/>
              <a:t>Who can approve a change and what types of conditional approval or rejection and rerouting are allowed</a:t>
            </a:r>
          </a:p>
          <a:p>
            <a:pPr eaLnBrk="1" hangingPunct="1"/>
            <a:r>
              <a:rPr lang="en-US" sz="2400" dirty="0" smtClean="0"/>
              <a:t>Why Consider?</a:t>
            </a:r>
          </a:p>
          <a:p>
            <a:pPr lvl="1" eaLnBrk="1" hangingPunct="1"/>
            <a:r>
              <a:rPr lang="en-US" sz="2000" dirty="0" smtClean="0"/>
              <a:t>Can effect implementation time</a:t>
            </a:r>
          </a:p>
          <a:p>
            <a:pPr eaLnBrk="1" hangingPunct="1"/>
            <a:r>
              <a:rPr lang="en-US" sz="2400" dirty="0" smtClean="0"/>
              <a:t>Functionality in QAD Enterprise Edition</a:t>
            </a:r>
          </a:p>
          <a:p>
            <a:pPr lvl="1" eaLnBrk="1" hangingPunct="1"/>
            <a:r>
              <a:rPr lang="en-US" sz="2000" dirty="0" smtClean="0"/>
              <a:t>E-mail distribution can streamline approval process</a:t>
            </a:r>
          </a:p>
          <a:p>
            <a:pPr lvl="1" eaLnBrk="1" hangingPunct="1"/>
            <a:r>
              <a:rPr lang="en-US" sz="2000" dirty="0" smtClean="0"/>
              <a:t>Approval groups and security can control approval methods and access</a:t>
            </a:r>
          </a:p>
          <a:p>
            <a:pPr eaLnBrk="1" hangingPunct="1"/>
            <a:r>
              <a:rPr lang="en-US" sz="2400" dirty="0" smtClean="0"/>
              <a:t>Setup Implications</a:t>
            </a:r>
          </a:p>
          <a:p>
            <a:pPr lvl="1" eaLnBrk="1" hangingPunct="1"/>
            <a:r>
              <a:rPr lang="en-US" sz="2000" dirty="0" smtClean="0"/>
              <a:t>E-mail systems must be setup</a:t>
            </a:r>
          </a:p>
          <a:p>
            <a:pPr lvl="1" eaLnBrk="1" hangingPunct="1"/>
            <a:r>
              <a:rPr lang="en-US" sz="2000" dirty="0" smtClean="0"/>
              <a:t>User security and groups must be assigned</a:t>
            </a:r>
          </a:p>
          <a:p>
            <a:pPr eaLnBrk="1" hangingPunct="1"/>
            <a:endParaRPr lang="en-US" sz="2400" dirty="0" smtClean="0"/>
          </a:p>
        </p:txBody>
      </p:sp>
      <p:sp>
        <p:nvSpPr>
          <p:cNvPr id="6147" name="Rectangle 2"/>
          <p:cNvSpPr>
            <a:spLocks noGrp="1" noChangeArrowheads="1"/>
          </p:cNvSpPr>
          <p:nvPr>
            <p:ph type="title"/>
          </p:nvPr>
        </p:nvSpPr>
        <p:spPr/>
        <p:txBody>
          <a:bodyPr/>
          <a:lstStyle/>
          <a:p>
            <a:pPr eaLnBrk="1" hangingPunct="1"/>
            <a:r>
              <a:rPr lang="en-US" smtClean="0"/>
              <a:t>Approval Methods</a:t>
            </a:r>
          </a:p>
        </p:txBody>
      </p:sp>
      <p:sp>
        <p:nvSpPr>
          <p:cNvPr id="6146" name="Footer Placeholder 3"/>
          <p:cNvSpPr>
            <a:spLocks noGrp="1"/>
          </p:cNvSpPr>
          <p:nvPr>
            <p:ph type="ftr" sz="quarter" idx="10"/>
          </p:nvPr>
        </p:nvSpPr>
        <p:spPr>
          <a:noFill/>
        </p:spPr>
        <p:txBody>
          <a:bodyPr/>
          <a:lstStyle/>
          <a:p>
            <a:r>
              <a:rPr lang="en-US" smtClean="0"/>
              <a:t>PCC-BU-040</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dirty="0" smtClean="0"/>
              <a:t>Definition</a:t>
            </a:r>
          </a:p>
          <a:p>
            <a:pPr lvl="1" eaLnBrk="1" hangingPunct="1">
              <a:lnSpc>
                <a:spcPct val="80000"/>
              </a:lnSpc>
            </a:pPr>
            <a:r>
              <a:rPr lang="en-US" sz="2000" dirty="0" smtClean="0"/>
              <a:t>Controlling obsolete and new items, product structures, and change implementation timing effects available inventory</a:t>
            </a:r>
          </a:p>
          <a:p>
            <a:pPr eaLnBrk="1" hangingPunct="1">
              <a:lnSpc>
                <a:spcPct val="80000"/>
              </a:lnSpc>
            </a:pPr>
            <a:r>
              <a:rPr lang="en-US" sz="2400" dirty="0" smtClean="0"/>
              <a:t>Why Consider?</a:t>
            </a:r>
          </a:p>
          <a:p>
            <a:pPr lvl="1" eaLnBrk="1" hangingPunct="1">
              <a:lnSpc>
                <a:spcPct val="80000"/>
              </a:lnSpc>
            </a:pPr>
            <a:r>
              <a:rPr lang="en-US" sz="2000" dirty="0" smtClean="0"/>
              <a:t>Disposition for obsolete items</a:t>
            </a:r>
          </a:p>
          <a:p>
            <a:pPr lvl="2" eaLnBrk="1" hangingPunct="1">
              <a:lnSpc>
                <a:spcPct val="80000"/>
              </a:lnSpc>
            </a:pPr>
            <a:r>
              <a:rPr lang="en-US" sz="1800" dirty="0" smtClean="0"/>
              <a:t>Scrap/Reject</a:t>
            </a:r>
          </a:p>
          <a:p>
            <a:pPr lvl="2" eaLnBrk="1" hangingPunct="1">
              <a:lnSpc>
                <a:spcPct val="80000"/>
              </a:lnSpc>
            </a:pPr>
            <a:r>
              <a:rPr lang="en-US" sz="1800" dirty="0" smtClean="0"/>
              <a:t>Rework</a:t>
            </a:r>
          </a:p>
          <a:p>
            <a:pPr lvl="2" eaLnBrk="1" hangingPunct="1">
              <a:lnSpc>
                <a:spcPct val="80000"/>
              </a:lnSpc>
            </a:pPr>
            <a:r>
              <a:rPr lang="en-US" sz="1800" dirty="0" smtClean="0"/>
              <a:t>Cost of changes</a:t>
            </a:r>
          </a:p>
          <a:p>
            <a:pPr lvl="2" eaLnBrk="1" hangingPunct="1">
              <a:lnSpc>
                <a:spcPct val="80000"/>
              </a:lnSpc>
            </a:pPr>
            <a:r>
              <a:rPr lang="en-US" sz="1800" dirty="0" smtClean="0"/>
              <a:t>Existing Work Orders and Purchase Orders</a:t>
            </a:r>
          </a:p>
          <a:p>
            <a:pPr lvl="1" eaLnBrk="1" hangingPunct="1">
              <a:lnSpc>
                <a:spcPct val="80000"/>
              </a:lnSpc>
            </a:pPr>
            <a:r>
              <a:rPr lang="en-US" sz="2000" dirty="0" smtClean="0"/>
              <a:t>Implementation may be delayed to use up old items first</a:t>
            </a:r>
          </a:p>
          <a:p>
            <a:pPr eaLnBrk="1" hangingPunct="1">
              <a:lnSpc>
                <a:spcPct val="80000"/>
              </a:lnSpc>
            </a:pPr>
            <a:r>
              <a:rPr lang="en-US" sz="2400" dirty="0" smtClean="0"/>
              <a:t>Functionality in QAD Enterprise Edition</a:t>
            </a:r>
          </a:p>
          <a:p>
            <a:pPr lvl="1" eaLnBrk="1" hangingPunct="1">
              <a:lnSpc>
                <a:spcPct val="80000"/>
              </a:lnSpc>
            </a:pPr>
            <a:r>
              <a:rPr lang="en-US" sz="2000" dirty="0" smtClean="0"/>
              <a:t>Mandatory implementation dates</a:t>
            </a:r>
          </a:p>
          <a:p>
            <a:pPr lvl="1" eaLnBrk="1" hangingPunct="1">
              <a:lnSpc>
                <a:spcPct val="80000"/>
              </a:lnSpc>
            </a:pPr>
            <a:r>
              <a:rPr lang="en-US" sz="2000" dirty="0" smtClean="0"/>
              <a:t>Cost Impact Report</a:t>
            </a:r>
          </a:p>
          <a:p>
            <a:pPr eaLnBrk="1" hangingPunct="1">
              <a:lnSpc>
                <a:spcPct val="80000"/>
              </a:lnSpc>
            </a:pPr>
            <a:r>
              <a:rPr lang="en-US" sz="2400" dirty="0" smtClean="0"/>
              <a:t>Setup Implications</a:t>
            </a:r>
          </a:p>
          <a:p>
            <a:pPr lvl="1" eaLnBrk="1" hangingPunct="1">
              <a:lnSpc>
                <a:spcPct val="80000"/>
              </a:lnSpc>
            </a:pPr>
            <a:r>
              <a:rPr lang="en-US" sz="2000" dirty="0" smtClean="0"/>
              <a:t>Accurate </a:t>
            </a:r>
            <a:r>
              <a:rPr lang="en-US" sz="2000" dirty="0" err="1" smtClean="0"/>
              <a:t>effectivity</a:t>
            </a:r>
            <a:r>
              <a:rPr lang="en-US" sz="2000" dirty="0" smtClean="0"/>
              <a:t> dates</a:t>
            </a:r>
          </a:p>
          <a:p>
            <a:pPr eaLnBrk="1" hangingPunct="1">
              <a:lnSpc>
                <a:spcPct val="80000"/>
              </a:lnSpc>
            </a:pPr>
            <a:endParaRPr lang="en-US" sz="2400" dirty="0" smtClean="0"/>
          </a:p>
        </p:txBody>
      </p:sp>
      <p:sp>
        <p:nvSpPr>
          <p:cNvPr id="7171" name="Rectangle 2"/>
          <p:cNvSpPr>
            <a:spLocks noGrp="1" noChangeArrowheads="1"/>
          </p:cNvSpPr>
          <p:nvPr>
            <p:ph type="title"/>
          </p:nvPr>
        </p:nvSpPr>
        <p:spPr/>
        <p:txBody>
          <a:bodyPr/>
          <a:lstStyle/>
          <a:p>
            <a:pPr eaLnBrk="1" hangingPunct="1"/>
            <a:r>
              <a:rPr lang="en-US" smtClean="0"/>
              <a:t>Inventory Management</a:t>
            </a:r>
          </a:p>
        </p:txBody>
      </p:sp>
      <p:sp>
        <p:nvSpPr>
          <p:cNvPr id="7170" name="Footer Placeholder 3"/>
          <p:cNvSpPr>
            <a:spLocks noGrp="1"/>
          </p:cNvSpPr>
          <p:nvPr>
            <p:ph type="ftr" sz="quarter" idx="10"/>
          </p:nvPr>
        </p:nvSpPr>
        <p:spPr>
          <a:noFill/>
        </p:spPr>
        <p:txBody>
          <a:bodyPr/>
          <a:lstStyle/>
          <a:p>
            <a:r>
              <a:rPr lang="en-US" smtClean="0"/>
              <a:t>PCC-BU-050</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lnSpc>
                <a:spcPct val="90000"/>
              </a:lnSpc>
            </a:pPr>
            <a:r>
              <a:rPr lang="en-US" dirty="0" smtClean="0"/>
              <a:t>Definition</a:t>
            </a:r>
          </a:p>
          <a:p>
            <a:pPr lvl="1" eaLnBrk="1" hangingPunct="1">
              <a:lnSpc>
                <a:spcPct val="90000"/>
              </a:lnSpc>
            </a:pPr>
            <a:r>
              <a:rPr lang="en-US" dirty="0" smtClean="0"/>
              <a:t>Assigning approval to proposed changes and allowing changes to enter QAD Enterprise Edition planning data and production data</a:t>
            </a:r>
          </a:p>
          <a:p>
            <a:pPr eaLnBrk="1" hangingPunct="1">
              <a:lnSpc>
                <a:spcPct val="90000"/>
              </a:lnSpc>
            </a:pPr>
            <a:r>
              <a:rPr lang="en-US" dirty="0" smtClean="0"/>
              <a:t>Why Consider?</a:t>
            </a:r>
          </a:p>
          <a:p>
            <a:pPr lvl="1" eaLnBrk="1" hangingPunct="1">
              <a:lnSpc>
                <a:spcPct val="90000"/>
              </a:lnSpc>
            </a:pPr>
            <a:r>
              <a:rPr lang="en-US" dirty="0" smtClean="0"/>
              <a:t>Strict control of who can approve changes</a:t>
            </a:r>
          </a:p>
          <a:p>
            <a:pPr eaLnBrk="1" hangingPunct="1">
              <a:lnSpc>
                <a:spcPct val="90000"/>
              </a:lnSpc>
            </a:pPr>
            <a:r>
              <a:rPr lang="en-US" dirty="0" smtClean="0"/>
              <a:t>Functionality in QAD Enterprise Edition</a:t>
            </a:r>
          </a:p>
          <a:p>
            <a:pPr lvl="1" eaLnBrk="1" hangingPunct="1">
              <a:lnSpc>
                <a:spcPct val="90000"/>
              </a:lnSpc>
            </a:pPr>
            <a:r>
              <a:rPr lang="en-US" dirty="0" smtClean="0"/>
              <a:t>Use PCR to evaluate change effects before converting to PCO</a:t>
            </a:r>
          </a:p>
          <a:p>
            <a:pPr lvl="1" eaLnBrk="1" hangingPunct="1">
              <a:lnSpc>
                <a:spcPct val="90000"/>
              </a:lnSpc>
            </a:pPr>
            <a:r>
              <a:rPr lang="en-US" dirty="0" smtClean="0"/>
              <a:t>Strict control of who belongs to approval groups</a:t>
            </a:r>
          </a:p>
          <a:p>
            <a:pPr eaLnBrk="1" hangingPunct="1">
              <a:lnSpc>
                <a:spcPct val="90000"/>
              </a:lnSpc>
            </a:pPr>
            <a:r>
              <a:rPr lang="en-US" dirty="0" smtClean="0"/>
              <a:t>Setup Implications</a:t>
            </a:r>
          </a:p>
          <a:p>
            <a:pPr lvl="1" eaLnBrk="1" hangingPunct="1">
              <a:lnSpc>
                <a:spcPct val="90000"/>
              </a:lnSpc>
            </a:pPr>
            <a:r>
              <a:rPr lang="en-US" dirty="0" smtClean="0"/>
              <a:t>Severity lists, groups, and routing setup</a:t>
            </a:r>
          </a:p>
          <a:p>
            <a:pPr eaLnBrk="1" hangingPunct="1">
              <a:lnSpc>
                <a:spcPct val="90000"/>
              </a:lnSpc>
            </a:pPr>
            <a:endParaRPr lang="en-US" dirty="0" smtClean="0"/>
          </a:p>
        </p:txBody>
      </p:sp>
      <p:sp>
        <p:nvSpPr>
          <p:cNvPr id="8195" name="Rectangle 2"/>
          <p:cNvSpPr>
            <a:spLocks noGrp="1" noChangeArrowheads="1"/>
          </p:cNvSpPr>
          <p:nvPr>
            <p:ph type="title"/>
          </p:nvPr>
        </p:nvSpPr>
        <p:spPr/>
        <p:txBody>
          <a:bodyPr/>
          <a:lstStyle/>
          <a:p>
            <a:pPr eaLnBrk="1" hangingPunct="1"/>
            <a:r>
              <a:rPr lang="en-US" smtClean="0"/>
              <a:t>Approvals</a:t>
            </a:r>
          </a:p>
        </p:txBody>
      </p:sp>
      <p:sp>
        <p:nvSpPr>
          <p:cNvPr id="8194" name="Footer Placeholder 3"/>
          <p:cNvSpPr>
            <a:spLocks noGrp="1"/>
          </p:cNvSpPr>
          <p:nvPr>
            <p:ph type="ftr" sz="quarter" idx="10"/>
          </p:nvPr>
        </p:nvSpPr>
        <p:spPr>
          <a:noFill/>
        </p:spPr>
        <p:txBody>
          <a:bodyPr/>
          <a:lstStyle/>
          <a:p>
            <a:r>
              <a:rPr lang="en-US" smtClean="0"/>
              <a:t>PCC-BU-060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90000"/>
              </a:lnSpc>
            </a:pPr>
            <a:r>
              <a:rPr lang="en-US" sz="2000" dirty="0" smtClean="0"/>
              <a:t>Definition</a:t>
            </a:r>
          </a:p>
          <a:p>
            <a:pPr lvl="1" eaLnBrk="1" hangingPunct="1">
              <a:lnSpc>
                <a:spcPct val="90000"/>
              </a:lnSpc>
            </a:pPr>
            <a:r>
              <a:rPr lang="en-US" sz="1800" dirty="0" smtClean="0"/>
              <a:t>Announcing product changes have been submitted and/or approved</a:t>
            </a:r>
          </a:p>
          <a:p>
            <a:pPr eaLnBrk="1" hangingPunct="1">
              <a:lnSpc>
                <a:spcPct val="90000"/>
              </a:lnSpc>
            </a:pPr>
            <a:r>
              <a:rPr lang="en-US" sz="2000" dirty="0" smtClean="0"/>
              <a:t>Why Consider?</a:t>
            </a:r>
          </a:p>
          <a:p>
            <a:pPr lvl="1" eaLnBrk="1" hangingPunct="1">
              <a:lnSpc>
                <a:spcPct val="90000"/>
              </a:lnSpc>
            </a:pPr>
            <a:r>
              <a:rPr lang="en-US" sz="1800" dirty="0" smtClean="0"/>
              <a:t>Various departments need to be prepared for product changes</a:t>
            </a:r>
          </a:p>
          <a:p>
            <a:pPr lvl="2" eaLnBrk="1" hangingPunct="1">
              <a:lnSpc>
                <a:spcPct val="90000"/>
              </a:lnSpc>
            </a:pPr>
            <a:r>
              <a:rPr lang="en-US" sz="1600" dirty="0" smtClean="0"/>
              <a:t>Sales</a:t>
            </a:r>
          </a:p>
          <a:p>
            <a:pPr lvl="2" eaLnBrk="1" hangingPunct="1">
              <a:lnSpc>
                <a:spcPct val="90000"/>
              </a:lnSpc>
            </a:pPr>
            <a:r>
              <a:rPr lang="en-US" sz="1600" dirty="0" smtClean="0"/>
              <a:t>Marketing</a:t>
            </a:r>
          </a:p>
          <a:p>
            <a:pPr lvl="2" eaLnBrk="1" hangingPunct="1">
              <a:lnSpc>
                <a:spcPct val="90000"/>
              </a:lnSpc>
            </a:pPr>
            <a:r>
              <a:rPr lang="en-US" sz="1600" dirty="0" smtClean="0"/>
              <a:t>Production</a:t>
            </a:r>
          </a:p>
          <a:p>
            <a:pPr lvl="2" eaLnBrk="1" hangingPunct="1">
              <a:lnSpc>
                <a:spcPct val="90000"/>
              </a:lnSpc>
            </a:pPr>
            <a:r>
              <a:rPr lang="en-US" sz="1600" dirty="0" smtClean="0"/>
              <a:t>Finance</a:t>
            </a:r>
          </a:p>
          <a:p>
            <a:pPr lvl="2" eaLnBrk="1" hangingPunct="1">
              <a:lnSpc>
                <a:spcPct val="90000"/>
              </a:lnSpc>
            </a:pPr>
            <a:r>
              <a:rPr lang="en-US" sz="1600" dirty="0" smtClean="0"/>
              <a:t>Engineering</a:t>
            </a:r>
          </a:p>
          <a:p>
            <a:pPr lvl="2" eaLnBrk="1" hangingPunct="1">
              <a:lnSpc>
                <a:spcPct val="90000"/>
              </a:lnSpc>
            </a:pPr>
            <a:r>
              <a:rPr lang="en-US" sz="1600" dirty="0" smtClean="0"/>
              <a:t>Customers</a:t>
            </a:r>
          </a:p>
          <a:p>
            <a:pPr eaLnBrk="1" hangingPunct="1">
              <a:lnSpc>
                <a:spcPct val="90000"/>
              </a:lnSpc>
            </a:pPr>
            <a:r>
              <a:rPr lang="en-US" sz="2000" dirty="0" smtClean="0"/>
              <a:t>Functionality in QAD Enterprise Edition</a:t>
            </a:r>
          </a:p>
          <a:p>
            <a:pPr lvl="1" eaLnBrk="1" hangingPunct="1">
              <a:lnSpc>
                <a:spcPct val="90000"/>
              </a:lnSpc>
            </a:pPr>
            <a:r>
              <a:rPr lang="en-US" sz="1800" dirty="0" smtClean="0"/>
              <a:t>Distribution Notification can be sent to non QAD Enterprise Edition users</a:t>
            </a:r>
          </a:p>
          <a:p>
            <a:pPr lvl="2" eaLnBrk="1" hangingPunct="1">
              <a:lnSpc>
                <a:spcPct val="90000"/>
              </a:lnSpc>
            </a:pPr>
            <a:r>
              <a:rPr lang="en-US" sz="1600" dirty="0" smtClean="0"/>
              <a:t>Distributors, Field Reps, Resellers, Consultants</a:t>
            </a:r>
          </a:p>
          <a:p>
            <a:pPr eaLnBrk="1" hangingPunct="1">
              <a:lnSpc>
                <a:spcPct val="90000"/>
              </a:lnSpc>
            </a:pPr>
            <a:r>
              <a:rPr lang="en-US" sz="2000" dirty="0" smtClean="0"/>
              <a:t>Setup Implications</a:t>
            </a:r>
          </a:p>
          <a:p>
            <a:pPr lvl="1" eaLnBrk="1" hangingPunct="1">
              <a:lnSpc>
                <a:spcPct val="90000"/>
              </a:lnSpc>
            </a:pPr>
            <a:r>
              <a:rPr lang="en-US" sz="1800" dirty="0" smtClean="0"/>
              <a:t>E-mail and groups setup</a:t>
            </a:r>
          </a:p>
          <a:p>
            <a:pPr eaLnBrk="1" hangingPunct="1">
              <a:lnSpc>
                <a:spcPct val="90000"/>
              </a:lnSpc>
            </a:pPr>
            <a:endParaRPr lang="en-US" sz="2000" dirty="0" smtClean="0"/>
          </a:p>
        </p:txBody>
      </p:sp>
      <p:sp>
        <p:nvSpPr>
          <p:cNvPr id="9219" name="Rectangle 2"/>
          <p:cNvSpPr>
            <a:spLocks noGrp="1" noChangeArrowheads="1"/>
          </p:cNvSpPr>
          <p:nvPr>
            <p:ph type="title"/>
          </p:nvPr>
        </p:nvSpPr>
        <p:spPr/>
        <p:txBody>
          <a:bodyPr/>
          <a:lstStyle/>
          <a:p>
            <a:pPr eaLnBrk="1" hangingPunct="1"/>
            <a:r>
              <a:rPr lang="en-US" smtClean="0"/>
              <a:t>Change Notifications</a:t>
            </a:r>
          </a:p>
        </p:txBody>
      </p:sp>
      <p:sp>
        <p:nvSpPr>
          <p:cNvPr id="9218" name="Footer Placeholder 3"/>
          <p:cNvSpPr>
            <a:spLocks noGrp="1"/>
          </p:cNvSpPr>
          <p:nvPr>
            <p:ph type="ftr" sz="quarter" idx="10"/>
          </p:nvPr>
        </p:nvSpPr>
        <p:spPr>
          <a:noFill/>
        </p:spPr>
        <p:txBody>
          <a:bodyPr/>
          <a:lstStyle/>
          <a:p>
            <a:r>
              <a:rPr lang="en-US" smtClean="0"/>
              <a:t>PCC-BU-070</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dirty="0" smtClean="0"/>
              <a:t>Definition</a:t>
            </a:r>
          </a:p>
          <a:p>
            <a:pPr lvl="1" eaLnBrk="1" hangingPunct="1"/>
            <a:r>
              <a:rPr lang="en-US" dirty="0" smtClean="0"/>
              <a:t>Some product changes made need to be announced outside your company</a:t>
            </a:r>
          </a:p>
          <a:p>
            <a:pPr eaLnBrk="1" hangingPunct="1"/>
            <a:r>
              <a:rPr lang="en-US" dirty="0" smtClean="0"/>
              <a:t>Why Consider?</a:t>
            </a:r>
          </a:p>
          <a:p>
            <a:pPr lvl="1" eaLnBrk="1" hangingPunct="1"/>
            <a:r>
              <a:rPr lang="en-US" dirty="0" smtClean="0"/>
              <a:t>May be a bigger change than just an internal decision</a:t>
            </a:r>
          </a:p>
          <a:p>
            <a:pPr eaLnBrk="1" hangingPunct="1"/>
            <a:r>
              <a:rPr lang="en-US" dirty="0" smtClean="0"/>
              <a:t>Functionality in QAD Enterprise Edition</a:t>
            </a:r>
          </a:p>
          <a:p>
            <a:pPr lvl="1" eaLnBrk="1" hangingPunct="1"/>
            <a:r>
              <a:rPr lang="en-US" dirty="0" smtClean="0"/>
              <a:t>Distribution outside QAD Enterprise Edition users</a:t>
            </a:r>
          </a:p>
          <a:p>
            <a:pPr eaLnBrk="1" hangingPunct="1"/>
            <a:r>
              <a:rPr lang="en-US" dirty="0" smtClean="0"/>
              <a:t>Setup Implications</a:t>
            </a:r>
          </a:p>
          <a:p>
            <a:pPr lvl="1" eaLnBrk="1" hangingPunct="1"/>
            <a:r>
              <a:rPr lang="en-US" dirty="0" smtClean="0"/>
              <a:t>E-mail and groups setup</a:t>
            </a:r>
          </a:p>
          <a:p>
            <a:pPr eaLnBrk="1" hangingPunct="1"/>
            <a:endParaRPr lang="en-US" dirty="0" smtClean="0"/>
          </a:p>
        </p:txBody>
      </p:sp>
      <p:sp>
        <p:nvSpPr>
          <p:cNvPr id="10243" name="Rectangle 2"/>
          <p:cNvSpPr>
            <a:spLocks noGrp="1" noChangeArrowheads="1"/>
          </p:cNvSpPr>
          <p:nvPr>
            <p:ph type="title"/>
          </p:nvPr>
        </p:nvSpPr>
        <p:spPr/>
        <p:txBody>
          <a:bodyPr/>
          <a:lstStyle/>
          <a:p>
            <a:pPr eaLnBrk="1" hangingPunct="1"/>
            <a:r>
              <a:rPr lang="en-US" smtClean="0"/>
              <a:t>Broad Contact Inclusion</a:t>
            </a:r>
          </a:p>
        </p:txBody>
      </p:sp>
      <p:sp>
        <p:nvSpPr>
          <p:cNvPr id="10242" name="Footer Placeholder 3"/>
          <p:cNvSpPr>
            <a:spLocks noGrp="1"/>
          </p:cNvSpPr>
          <p:nvPr>
            <p:ph type="ftr" sz="quarter" idx="10"/>
          </p:nvPr>
        </p:nvSpPr>
        <p:spPr>
          <a:noFill/>
        </p:spPr>
        <p:txBody>
          <a:bodyPr/>
          <a:lstStyle/>
          <a:p>
            <a:r>
              <a:rPr lang="en-US" smtClean="0"/>
              <a:t>PCC-BU-080</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dirty="0" smtClean="0"/>
              <a:t>Definition</a:t>
            </a:r>
          </a:p>
          <a:p>
            <a:pPr lvl="1" eaLnBrk="1" hangingPunct="1"/>
            <a:r>
              <a:rPr lang="en-US" dirty="0" smtClean="0"/>
              <a:t>Saving product change text to ASCII files for import into other databases, or importing restored archives</a:t>
            </a:r>
          </a:p>
          <a:p>
            <a:pPr eaLnBrk="1" hangingPunct="1"/>
            <a:r>
              <a:rPr lang="en-US" dirty="0" smtClean="0"/>
              <a:t>Why Consider?</a:t>
            </a:r>
          </a:p>
          <a:p>
            <a:pPr lvl="1" eaLnBrk="1" hangingPunct="1"/>
            <a:r>
              <a:rPr lang="en-US" dirty="0" smtClean="0"/>
              <a:t>Geographic separation of databases</a:t>
            </a:r>
          </a:p>
          <a:p>
            <a:pPr eaLnBrk="1" hangingPunct="1"/>
            <a:r>
              <a:rPr lang="en-US" dirty="0" smtClean="0"/>
              <a:t>Functionality in QAD Enterprise Edition</a:t>
            </a:r>
          </a:p>
          <a:p>
            <a:pPr lvl="1" eaLnBrk="1" hangingPunct="1"/>
            <a:r>
              <a:rPr lang="en-US" dirty="0" smtClean="0"/>
              <a:t>ASCII file is easy to import into other programs</a:t>
            </a:r>
          </a:p>
          <a:p>
            <a:pPr lvl="1" eaLnBrk="1" hangingPunct="1"/>
            <a:r>
              <a:rPr lang="en-US" dirty="0" smtClean="0"/>
              <a:t>Archival data remains accessible</a:t>
            </a:r>
          </a:p>
          <a:p>
            <a:pPr eaLnBrk="1" hangingPunct="1"/>
            <a:endParaRPr lang="en-US" dirty="0" smtClean="0"/>
          </a:p>
        </p:txBody>
      </p:sp>
      <p:sp>
        <p:nvSpPr>
          <p:cNvPr id="11267" name="Rectangle 2"/>
          <p:cNvSpPr>
            <a:spLocks noGrp="1" noChangeArrowheads="1"/>
          </p:cNvSpPr>
          <p:nvPr>
            <p:ph type="title"/>
          </p:nvPr>
        </p:nvSpPr>
        <p:spPr/>
        <p:txBody>
          <a:bodyPr/>
          <a:lstStyle/>
          <a:p>
            <a:pPr eaLnBrk="1" hangingPunct="1"/>
            <a:r>
              <a:rPr lang="en-US" smtClean="0"/>
              <a:t>Import/Export PCRs/PCOs</a:t>
            </a:r>
          </a:p>
        </p:txBody>
      </p:sp>
      <p:sp>
        <p:nvSpPr>
          <p:cNvPr id="11266" name="Footer Placeholder 3"/>
          <p:cNvSpPr>
            <a:spLocks noGrp="1"/>
          </p:cNvSpPr>
          <p:nvPr>
            <p:ph type="ftr" sz="quarter" idx="10"/>
          </p:nvPr>
        </p:nvSpPr>
        <p:spPr>
          <a:noFill/>
        </p:spPr>
        <p:txBody>
          <a:bodyPr/>
          <a:lstStyle/>
          <a:p>
            <a:r>
              <a:rPr lang="en-US" smtClean="0"/>
              <a:t>PCC-BU-090</a:t>
            </a:r>
            <a:endParaRPr lang="en-US"/>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4548</TotalTime>
  <Words>608</Words>
  <Application>Microsoft Office PowerPoint</Application>
  <PresentationFormat>On-screen Show (4:3)</PresentationFormat>
  <Paragraphs>129</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Century Gothic</vt:lpstr>
      <vt:lpstr>Webdings</vt:lpstr>
      <vt:lpstr>Tahoma</vt:lpstr>
      <vt:lpstr>Lucida Grande</vt:lpstr>
      <vt:lpstr>Wingdings</vt:lpstr>
      <vt:lpstr>QAD 2010 Template</vt:lpstr>
      <vt:lpstr>Business Considerations</vt:lpstr>
      <vt:lpstr>Business Considerations</vt:lpstr>
      <vt:lpstr>Control/Manage Changes</vt:lpstr>
      <vt:lpstr>Approval Methods</vt:lpstr>
      <vt:lpstr>Inventory Management</vt:lpstr>
      <vt:lpstr>Approvals</vt:lpstr>
      <vt:lpstr>Change Notifications</vt:lpstr>
      <vt:lpstr>Broad Contact Inclusion</vt:lpstr>
      <vt:lpstr>Import/Export PCRs/PCOs</vt:lpstr>
      <vt:lpstr>Product Data Management (PDM)</vt:lpstr>
      <vt:lpstr>Focusing Exercise</vt:lpstr>
      <vt:lpstr>Review</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mdf</cp:lastModifiedBy>
  <cp:revision>168</cp:revision>
  <cp:lastPrinted>2001-06-15T19:11:46Z</cp:lastPrinted>
  <dcterms:created xsi:type="dcterms:W3CDTF">1998-02-18T21:36:34Z</dcterms:created>
  <dcterms:modified xsi:type="dcterms:W3CDTF">2011-10-14T22:19:02Z</dcterms:modified>
</cp:coreProperties>
</file>