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3" r:id="rId1"/>
  </p:sldMasterIdLst>
  <p:notesMasterIdLst>
    <p:notesMasterId r:id="rId64"/>
  </p:notesMasterIdLst>
  <p:handoutMasterIdLst>
    <p:handoutMasterId r:id="rId65"/>
  </p:handoutMasterIdLst>
  <p:sldIdLst>
    <p:sldId id="588" r:id="rId2"/>
    <p:sldId id="589" r:id="rId3"/>
    <p:sldId id="590" r:id="rId4"/>
    <p:sldId id="591" r:id="rId5"/>
    <p:sldId id="592" r:id="rId6"/>
    <p:sldId id="593" r:id="rId7"/>
    <p:sldId id="594" r:id="rId8"/>
    <p:sldId id="595" r:id="rId9"/>
    <p:sldId id="596" r:id="rId10"/>
    <p:sldId id="597" r:id="rId11"/>
    <p:sldId id="598" r:id="rId12"/>
    <p:sldId id="599" r:id="rId13"/>
    <p:sldId id="600" r:id="rId14"/>
    <p:sldId id="652" r:id="rId15"/>
    <p:sldId id="602" r:id="rId16"/>
    <p:sldId id="603" r:id="rId17"/>
    <p:sldId id="604" r:id="rId18"/>
    <p:sldId id="605" r:id="rId19"/>
    <p:sldId id="606" r:id="rId20"/>
    <p:sldId id="607" r:id="rId21"/>
    <p:sldId id="608" r:id="rId22"/>
    <p:sldId id="609" r:id="rId23"/>
    <p:sldId id="610" r:id="rId24"/>
    <p:sldId id="611" r:id="rId25"/>
    <p:sldId id="612" r:id="rId26"/>
    <p:sldId id="613" r:id="rId27"/>
    <p:sldId id="614" r:id="rId28"/>
    <p:sldId id="615" r:id="rId29"/>
    <p:sldId id="616" r:id="rId30"/>
    <p:sldId id="617" r:id="rId31"/>
    <p:sldId id="618" r:id="rId32"/>
    <p:sldId id="619" r:id="rId33"/>
    <p:sldId id="620" r:id="rId34"/>
    <p:sldId id="621" r:id="rId35"/>
    <p:sldId id="622" r:id="rId36"/>
    <p:sldId id="623" r:id="rId37"/>
    <p:sldId id="624" r:id="rId38"/>
    <p:sldId id="625" r:id="rId39"/>
    <p:sldId id="626" r:id="rId40"/>
    <p:sldId id="627" r:id="rId41"/>
    <p:sldId id="628" r:id="rId42"/>
    <p:sldId id="629" r:id="rId43"/>
    <p:sldId id="630" r:id="rId44"/>
    <p:sldId id="631" r:id="rId45"/>
    <p:sldId id="633" r:id="rId46"/>
    <p:sldId id="634" r:id="rId47"/>
    <p:sldId id="635" r:id="rId48"/>
    <p:sldId id="636" r:id="rId49"/>
    <p:sldId id="637" r:id="rId50"/>
    <p:sldId id="638" r:id="rId51"/>
    <p:sldId id="639" r:id="rId52"/>
    <p:sldId id="640" r:id="rId53"/>
    <p:sldId id="642" r:id="rId54"/>
    <p:sldId id="643" r:id="rId55"/>
    <p:sldId id="644" r:id="rId56"/>
    <p:sldId id="645" r:id="rId57"/>
    <p:sldId id="646" r:id="rId58"/>
    <p:sldId id="647" r:id="rId59"/>
    <p:sldId id="648" r:id="rId60"/>
    <p:sldId id="649" r:id="rId61"/>
    <p:sldId id="650" r:id="rId62"/>
    <p:sldId id="651" r:id="rId63"/>
  </p:sldIdLst>
  <p:sldSz cx="9144000" cy="6858000" type="screen4x3"/>
  <p:notesSz cx="6991350" cy="9282113"/>
  <p:embeddedFontLst>
    <p:embeddedFont>
      <p:font typeface="Century Gothic" pitchFamily="34" charset="0"/>
      <p:regular r:id="rId66"/>
      <p:bold r:id="rId67"/>
      <p:italic r:id="rId68"/>
      <p:boldItalic r:id="rId69"/>
    </p:embeddedFont>
    <p:embeddedFont>
      <p:font typeface="Webdings" pitchFamily="18" charset="2"/>
      <p:regular r:id="rId70"/>
    </p:embeddedFont>
    <p:embeddedFont>
      <p:font typeface="Tahoma" pitchFamily="34" charset="0"/>
      <p:regular r:id="rId71"/>
      <p:bold r:id="rId72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00"/>
    <a:srgbClr val="FFEF57"/>
    <a:srgbClr val="FDDF03"/>
    <a:srgbClr val="FF9900"/>
    <a:srgbClr val="0066FF"/>
    <a:srgbClr val="009999"/>
    <a:srgbClr val="C0C0C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-4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760"/>
    </p:cViewPr>
  </p:sorterViewPr>
  <p:notesViewPr>
    <p:cSldViewPr snapToGrid="0">
      <p:cViewPr varScale="1">
        <p:scale>
          <a:sx n="60" d="100"/>
          <a:sy n="60" d="100"/>
        </p:scale>
        <p:origin x="-1404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67C0A34-6F6F-4109-95D5-F5AB971C42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E6A82F9-006E-407F-AD70-0E6300B905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977673" y="6638544"/>
            <a:ext cx="116632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05665" y="6638544"/>
            <a:ext cx="113833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14996" y="6638544"/>
            <a:ext cx="112900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6335" y="6638544"/>
            <a:ext cx="114766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68343" y="6638544"/>
            <a:ext cx="117565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8052318" y="6638544"/>
            <a:ext cx="109168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  <a:endParaRPr lang="en-US" dirty="0" smtClean="0">
              <a:solidFill>
                <a:schemeClr val="folHlink"/>
              </a:solidFill>
            </a:endParaRP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issues you need to consider before setting up Product Change Control in QAD Enterprise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Product Change Control in QAD Enterprise Edition</a:t>
            </a:r>
          </a:p>
          <a:p>
            <a:pPr eaLnBrk="1" hangingPunct="1"/>
            <a:r>
              <a:rPr lang="en-US" b="1" dirty="0" smtClean="0"/>
              <a:t>Process Product Change Orders (PCOs) in QAD Enterprise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Product Change Requests (PCRs) in QAD Enterprise Edition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Product Change Orders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/>
          </a:bodyPr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Enter Header</a:t>
            </a:r>
          </a:p>
          <a:p>
            <a:r>
              <a:rPr lang="en-US" b="1" dirty="0" smtClean="0"/>
              <a:t>Add Text</a:t>
            </a:r>
          </a:p>
          <a:p>
            <a:r>
              <a:rPr lang="en-US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dirty="0" smtClean="0"/>
              <a:t>Enter Trailer</a:t>
            </a:r>
          </a:p>
          <a:p>
            <a:endParaRPr lang="en-US" dirty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PCC-PRO-100</a:t>
            </a:r>
            <a:endParaRPr lang="en-US"/>
          </a:p>
        </p:txBody>
      </p:sp>
      <p:sp>
        <p:nvSpPr>
          <p:cNvPr id="38912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2009" y="1035422"/>
            <a:ext cx="7285715" cy="4866667"/>
          </a:xfrm>
          <a:prstGeom prst="rect">
            <a:avLst/>
          </a:prstGeom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PCC-PRO-110</a:t>
            </a:r>
            <a:endParaRPr lang="en-US"/>
          </a:p>
        </p:txBody>
      </p:sp>
      <p:pic>
        <p:nvPicPr>
          <p:cNvPr id="13317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1154" y="3978534"/>
            <a:ext cx="53244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374829" y="3006984"/>
            <a:ext cx="200025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535291" y="4003934"/>
            <a:ext cx="1189038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21" name="Rectangle 10"/>
          <p:cNvSpPr>
            <a:spLocks noChangeArrowheads="1"/>
          </p:cNvSpPr>
          <p:nvPr/>
        </p:nvSpPr>
        <p:spPr bwMode="auto">
          <a:xfrm>
            <a:off x="3471791" y="4470659"/>
            <a:ext cx="301625" cy="136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3322" name="AutoShape 11"/>
          <p:cNvCxnSpPr>
            <a:cxnSpLocks noChangeShapeType="1"/>
            <a:stCxn id="13318" idx="3"/>
            <a:endCxn id="13321" idx="1"/>
          </p:cNvCxnSpPr>
          <p:nvPr/>
        </p:nvCxnSpPr>
        <p:spPr bwMode="auto">
          <a:xfrm>
            <a:off x="2574854" y="3080009"/>
            <a:ext cx="896937" cy="1458913"/>
          </a:xfrm>
          <a:prstGeom prst="bentConnector3">
            <a:avLst>
              <a:gd name="adj1" fmla="val 4991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476" y="848047"/>
            <a:ext cx="7819048" cy="5161905"/>
          </a:xfrm>
          <a:prstGeom prst="rect">
            <a:avLst/>
          </a:prstGeom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PCC-PRO-120</a:t>
            </a: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5870137" y="2343459"/>
            <a:ext cx="255588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1174" name="Rectangle 6"/>
          <p:cNvSpPr>
            <a:spLocks noChangeArrowheads="1"/>
          </p:cNvSpPr>
          <p:nvPr/>
        </p:nvSpPr>
        <p:spPr bwMode="auto">
          <a:xfrm>
            <a:off x="6793928" y="3700771"/>
            <a:ext cx="1449196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marL="228600" indent="-228600" algn="l" eaLnBrk="0" hangingPunct="0">
              <a:defRPr/>
            </a:pPr>
            <a:r>
              <a:rPr lang="en-US" sz="2000">
                <a:latin typeface="+mj-lt"/>
              </a:rPr>
              <a:t>Add text</a:t>
            </a:r>
          </a:p>
        </p:txBody>
      </p:sp>
      <p:cxnSp>
        <p:nvCxnSpPr>
          <p:cNvPr id="14343" name="AutoShape 8"/>
          <p:cNvCxnSpPr>
            <a:cxnSpLocks noChangeShapeType="1"/>
            <a:stCxn id="391174" idx="0"/>
            <a:endCxn id="14341" idx="3"/>
          </p:cNvCxnSpPr>
          <p:nvPr/>
        </p:nvCxnSpPr>
        <p:spPr bwMode="auto">
          <a:xfrm rot="16200000" flipV="1">
            <a:off x="6179983" y="2362227"/>
            <a:ext cx="1284287" cy="1392801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4344" name="Rectangle 9"/>
          <p:cNvSpPr>
            <a:spLocks noChangeArrowheads="1"/>
          </p:cNvSpPr>
          <p:nvPr/>
        </p:nvSpPr>
        <p:spPr bwMode="auto">
          <a:xfrm>
            <a:off x="612775" y="5727455"/>
            <a:ext cx="1235075" cy="1270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857" y="1082431"/>
            <a:ext cx="7295239" cy="4971429"/>
          </a:xfrm>
          <a:prstGeom prst="rect">
            <a:avLst/>
          </a:prstGeom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PCC-PRO-130</a:t>
            </a:r>
            <a:endParaRPr lang="en-US"/>
          </a:p>
        </p:txBody>
      </p:sp>
      <p:pic>
        <p:nvPicPr>
          <p:cNvPr id="15365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6328" y="4466401"/>
            <a:ext cx="533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015041" y="3047176"/>
            <a:ext cx="20161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440616" y="5123626"/>
            <a:ext cx="339725" cy="173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5368" name="AutoShape 8"/>
          <p:cNvCxnSpPr>
            <a:cxnSpLocks noChangeShapeType="1"/>
            <a:stCxn id="15366" idx="3"/>
            <a:endCxn id="15367" idx="1"/>
          </p:cNvCxnSpPr>
          <p:nvPr/>
        </p:nvCxnSpPr>
        <p:spPr bwMode="auto">
          <a:xfrm>
            <a:off x="2216653" y="3120201"/>
            <a:ext cx="1223963" cy="2090738"/>
          </a:xfrm>
          <a:prstGeom prst="bentConnector3">
            <a:avLst>
              <a:gd name="adj1" fmla="val 4993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PCO Maintenance Header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2008-PCC-PRO-140</a:t>
            </a:r>
            <a:endParaRPr lang="en-US"/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0324" y="920607"/>
            <a:ext cx="6733334" cy="3247619"/>
          </a:xfrm>
          <a:prstGeom prst="rect">
            <a:avLst/>
          </a:prstGeom>
        </p:spPr>
      </p:pic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2742" y="2832234"/>
            <a:ext cx="6733334" cy="3247619"/>
          </a:xfrm>
          <a:prstGeom prst="rect">
            <a:avLst/>
          </a:prstGeom>
        </p:spPr>
      </p:pic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5435" y="4019071"/>
            <a:ext cx="6713143" cy="2196858"/>
          </a:xfrm>
          <a:prstGeom prst="rect">
            <a:avLst/>
          </a:prstGeom>
        </p:spPr>
      </p:pic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3315531" y="4463281"/>
            <a:ext cx="4343400" cy="1323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marL="228600" indent="-228600" algn="l" eaLnBrk="0" hangingPunct="0">
              <a:tabLst>
                <a:tab pos="1831975" algn="l"/>
                <a:tab pos="2062163" algn="l"/>
              </a:tabLst>
              <a:defRPr/>
            </a:pPr>
            <a:r>
              <a:rPr lang="en-US" sz="2000">
                <a:latin typeface="+mj-lt"/>
              </a:rPr>
              <a:t>Useful for:	•	Surveys</a:t>
            </a:r>
          </a:p>
          <a:p>
            <a:pPr marL="228600" indent="-228600" algn="l" eaLnBrk="0" hangingPunct="0">
              <a:buFontTx/>
              <a:buChar char="•"/>
              <a:tabLst>
                <a:tab pos="1831975" algn="l"/>
                <a:tab pos="2062163" algn="l"/>
              </a:tabLst>
              <a:defRPr/>
            </a:pPr>
            <a:r>
              <a:rPr lang="en-US" sz="2000">
                <a:latin typeface="+mj-lt"/>
              </a:rPr>
              <a:t>Disclaimers	•	Checklists</a:t>
            </a:r>
          </a:p>
          <a:p>
            <a:pPr marL="228600" indent="-228600" algn="l" eaLnBrk="0" hangingPunct="0">
              <a:buFontTx/>
              <a:buChar char="•"/>
              <a:tabLst>
                <a:tab pos="1831975" algn="l"/>
                <a:tab pos="2062163" algn="l"/>
              </a:tabLst>
              <a:defRPr/>
            </a:pPr>
            <a:r>
              <a:rPr lang="en-US" sz="2000">
                <a:latin typeface="+mj-lt"/>
              </a:rPr>
              <a:t>Policies	•	Disposition Forms</a:t>
            </a:r>
          </a:p>
          <a:p>
            <a:pPr marL="228600" indent="-228600" algn="l" eaLnBrk="0" hangingPunct="0">
              <a:buFontTx/>
              <a:buChar char="•"/>
              <a:tabLst>
                <a:tab pos="1831975" algn="l"/>
                <a:tab pos="2062163" algn="l"/>
              </a:tabLst>
              <a:defRPr/>
            </a:pPr>
            <a:r>
              <a:rPr lang="en-US" sz="2000">
                <a:latin typeface="+mj-lt"/>
              </a:rPr>
              <a:t>Standard Procedures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7090856" y="2928577"/>
            <a:ext cx="1535339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Add Text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By Copying</a:t>
            </a: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8408708" y="4409714"/>
            <a:ext cx="211137" cy="173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1" name="AutoShape 26"/>
          <p:cNvCxnSpPr>
            <a:cxnSpLocks noChangeShapeType="1"/>
            <a:stCxn id="9" idx="3"/>
            <a:endCxn id="10" idx="3"/>
          </p:cNvCxnSpPr>
          <p:nvPr/>
        </p:nvCxnSpPr>
        <p:spPr bwMode="auto">
          <a:xfrm flipH="1">
            <a:off x="8619845" y="3436409"/>
            <a:ext cx="6350" cy="1059824"/>
          </a:xfrm>
          <a:prstGeom prst="bentConnector3">
            <a:avLst>
              <a:gd name="adj1" fmla="val -360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620987" y="5455877"/>
            <a:ext cx="1266825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2398987" y="4417652"/>
            <a:ext cx="3206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4" name="AutoShape 23"/>
          <p:cNvCxnSpPr>
            <a:cxnSpLocks noChangeShapeType="1"/>
            <a:stCxn id="12" idx="0"/>
            <a:endCxn id="13" idx="1"/>
          </p:cNvCxnSpPr>
          <p:nvPr/>
        </p:nvCxnSpPr>
        <p:spPr bwMode="auto">
          <a:xfrm rot="16200000">
            <a:off x="1346474" y="4403364"/>
            <a:ext cx="960438" cy="1144588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5" name="Rectangle 27"/>
          <p:cNvSpPr>
            <a:spLocks noChangeArrowheads="1"/>
          </p:cNvSpPr>
          <p:nvPr/>
        </p:nvSpPr>
        <p:spPr bwMode="auto">
          <a:xfrm>
            <a:off x="901006" y="2574633"/>
            <a:ext cx="5549490" cy="246062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>
            <a:normAutofit/>
          </a:bodyPr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Enter Header</a:t>
            </a:r>
          </a:p>
          <a:p>
            <a:r>
              <a:rPr lang="en-US" dirty="0" smtClean="0"/>
              <a:t>Add Text</a:t>
            </a:r>
          </a:p>
          <a:p>
            <a:r>
              <a:rPr lang="en-US" b="1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dirty="0" smtClean="0"/>
              <a:t>Enter Trailer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PCC-PRO-150</a:t>
            </a:r>
            <a:endParaRPr lang="en-US"/>
          </a:p>
        </p:txBody>
      </p:sp>
      <p:sp>
        <p:nvSpPr>
          <p:cNvPr id="394249" name="Line 9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590" y="1150954"/>
            <a:ext cx="7333334" cy="4695238"/>
          </a:xfrm>
          <a:prstGeom prst="rect">
            <a:avLst/>
          </a:prstGeom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PCC-PRO-160</a:t>
            </a:r>
            <a:endParaRPr lang="en-US"/>
          </a:p>
        </p:txBody>
      </p:sp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2007" y="3919084"/>
            <a:ext cx="533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647944" y="3372984"/>
            <a:ext cx="198438" cy="138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8439" name="AutoShape 7"/>
          <p:cNvCxnSpPr>
            <a:cxnSpLocks noChangeShapeType="1"/>
            <a:stCxn id="18438" idx="3"/>
          </p:cNvCxnSpPr>
          <p:nvPr/>
        </p:nvCxnSpPr>
        <p:spPr bwMode="auto">
          <a:xfrm>
            <a:off x="2846382" y="3442834"/>
            <a:ext cx="3222625" cy="47625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5272" name="Text Box 8"/>
          <p:cNvSpPr txBox="1">
            <a:spLocks noChangeArrowheads="1"/>
          </p:cNvSpPr>
          <p:nvPr/>
        </p:nvSpPr>
        <p:spPr bwMode="auto">
          <a:xfrm>
            <a:off x="6880219" y="2718934"/>
            <a:ext cx="1495076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Item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Changes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952" y="1210172"/>
            <a:ext cx="7638096" cy="4676191"/>
          </a:xfrm>
          <a:prstGeom prst="rect">
            <a:avLst/>
          </a:prstGeom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PCC-PRO-170</a:t>
            </a:r>
            <a:endParaRPr lang="en-US"/>
          </a:p>
        </p:txBody>
      </p:sp>
      <p:sp>
        <p:nvSpPr>
          <p:cNvPr id="396293" name="Rectangle 5"/>
          <p:cNvSpPr>
            <a:spLocks noChangeArrowheads="1"/>
          </p:cNvSpPr>
          <p:nvPr/>
        </p:nvSpPr>
        <p:spPr bwMode="auto">
          <a:xfrm>
            <a:off x="910189" y="5248764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Item Number</a:t>
            </a:r>
            <a:endParaRPr lang="en-US" sz="2000" b="1">
              <a:latin typeface="+mj-lt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068939" y="2915139"/>
            <a:ext cx="484187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9463" name="AutoShape 7"/>
          <p:cNvCxnSpPr>
            <a:cxnSpLocks noChangeShapeType="1"/>
            <a:stCxn id="396293" idx="1"/>
            <a:endCxn id="19462" idx="1"/>
          </p:cNvCxnSpPr>
          <p:nvPr/>
        </p:nvCxnSpPr>
        <p:spPr bwMode="auto">
          <a:xfrm rot="10800000" flipH="1">
            <a:off x="910189" y="2988164"/>
            <a:ext cx="158750" cy="2617788"/>
          </a:xfrm>
          <a:prstGeom prst="bentConnector3">
            <a:avLst>
              <a:gd name="adj1" fmla="val -144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6296" name="Rectangle 8"/>
          <p:cNvSpPr>
            <a:spLocks noChangeArrowheads="1"/>
          </p:cNvSpPr>
          <p:nvPr/>
        </p:nvSpPr>
        <p:spPr bwMode="auto">
          <a:xfrm>
            <a:off x="6372225" y="2269375"/>
            <a:ext cx="1905000" cy="1323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Opens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Item Data Maintenance Information</a:t>
            </a:r>
            <a:endParaRPr lang="en-US" sz="2000" b="1">
              <a:latin typeface="+mj-lt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980313" y="4190176"/>
            <a:ext cx="7278687" cy="82232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9466" name="AutoShape 10"/>
          <p:cNvCxnSpPr>
            <a:cxnSpLocks noChangeShapeType="1"/>
            <a:stCxn id="396296" idx="3"/>
            <a:endCxn id="19465" idx="3"/>
          </p:cNvCxnSpPr>
          <p:nvPr/>
        </p:nvCxnSpPr>
        <p:spPr bwMode="auto">
          <a:xfrm flipH="1">
            <a:off x="8259000" y="2931363"/>
            <a:ext cx="18225" cy="1669976"/>
          </a:xfrm>
          <a:prstGeom prst="bentConnector3">
            <a:avLst>
              <a:gd name="adj1" fmla="val -125432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6299" name="Text Box 11"/>
          <p:cNvSpPr txBox="1">
            <a:spLocks noChangeArrowheads="1"/>
          </p:cNvSpPr>
          <p:nvPr/>
        </p:nvSpPr>
        <p:spPr bwMode="auto">
          <a:xfrm>
            <a:off x="3798278" y="1764550"/>
            <a:ext cx="1407136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Item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Changes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PCC-PRO-180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75905" y="1210588"/>
            <a:ext cx="7776565" cy="4695238"/>
            <a:chOff x="695783" y="1190710"/>
            <a:chExt cx="7776565" cy="4695238"/>
          </a:xfrm>
        </p:grpSpPr>
        <p:pic>
          <p:nvPicPr>
            <p:cNvPr id="10" name="Picture 9" descr="Region Captur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5783" y="1190710"/>
              <a:ext cx="7295239" cy="4695238"/>
            </a:xfrm>
            <a:prstGeom prst="rect">
              <a:avLst/>
            </a:prstGeom>
          </p:spPr>
        </p:pic>
        <p:pic>
          <p:nvPicPr>
            <p:cNvPr id="20486" name="Picture 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47873" y="3954382"/>
              <a:ext cx="5324475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2535098" y="3619420"/>
              <a:ext cx="228600" cy="1285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20488" name="AutoShape 8"/>
            <p:cNvCxnSpPr>
              <a:cxnSpLocks noChangeShapeType="1"/>
              <a:stCxn id="20487" idx="3"/>
            </p:cNvCxnSpPr>
            <p:nvPr/>
          </p:nvCxnSpPr>
          <p:spPr bwMode="auto">
            <a:xfrm>
              <a:off x="2763698" y="3684507"/>
              <a:ext cx="3046412" cy="269875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97321" name="Text Box 9"/>
            <p:cNvSpPr txBox="1">
              <a:spLocks noChangeArrowheads="1"/>
            </p:cNvSpPr>
            <p:nvPr/>
          </p:nvSpPr>
          <p:spPr bwMode="auto">
            <a:xfrm>
              <a:off x="6505090" y="2562836"/>
              <a:ext cx="1481381" cy="101566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en-US" sz="2000">
                  <a:latin typeface="+mj-lt"/>
                </a:rPr>
                <a:t>Product</a:t>
              </a:r>
            </a:p>
            <a:p>
              <a:pPr eaLnBrk="0" hangingPunct="0">
                <a:defRPr/>
              </a:pPr>
              <a:r>
                <a:rPr lang="en-US" sz="2000">
                  <a:latin typeface="+mj-lt"/>
                </a:rPr>
                <a:t>Structure Changes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190" y="1182846"/>
            <a:ext cx="7647620" cy="4790477"/>
          </a:xfrm>
          <a:prstGeom prst="rect">
            <a:avLst/>
          </a:prstGeom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PCO Maintenance Body Changes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PCC-PRO-190</a:t>
            </a:r>
            <a:endParaRPr lang="en-US"/>
          </a:p>
        </p:txBody>
      </p:sp>
      <p:sp>
        <p:nvSpPr>
          <p:cNvPr id="398343" name="Rectangle 7"/>
          <p:cNvSpPr>
            <a:spLocks noChangeArrowheads="1"/>
          </p:cNvSpPr>
          <p:nvPr/>
        </p:nvSpPr>
        <p:spPr bwMode="auto">
          <a:xfrm>
            <a:off x="276225" y="4060613"/>
            <a:ext cx="191135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1901825" y="5173380"/>
            <a:ext cx="265113" cy="19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1512" name="AutoShape 9"/>
          <p:cNvCxnSpPr>
            <a:cxnSpLocks noChangeShapeType="1"/>
            <a:stCxn id="398343" idx="2"/>
            <a:endCxn id="21511" idx="1"/>
          </p:cNvCxnSpPr>
          <p:nvPr/>
        </p:nvCxnSpPr>
        <p:spPr bwMode="auto">
          <a:xfrm rot="16200000" flipH="1">
            <a:off x="1316400" y="4683998"/>
            <a:ext cx="500925" cy="66992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8346" name="Rectangle 10"/>
          <p:cNvSpPr>
            <a:spLocks noChangeArrowheads="1"/>
          </p:cNvSpPr>
          <p:nvPr/>
        </p:nvSpPr>
        <p:spPr bwMode="auto">
          <a:xfrm>
            <a:off x="5210175" y="972925"/>
            <a:ext cx="175260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Parent</a:t>
            </a:r>
            <a:endParaRPr lang="en-US" sz="2000" b="1">
              <a:latin typeface="+mj-lt"/>
            </a:endParaRPr>
          </a:p>
        </p:txBody>
      </p:sp>
      <p:sp>
        <p:nvSpPr>
          <p:cNvPr id="21514" name="Rectangle 11"/>
          <p:cNvSpPr>
            <a:spLocks noChangeArrowheads="1"/>
          </p:cNvSpPr>
          <p:nvPr/>
        </p:nvSpPr>
        <p:spPr bwMode="auto">
          <a:xfrm>
            <a:off x="219075" y="2642905"/>
            <a:ext cx="476250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1515" name="AutoShape 12"/>
          <p:cNvCxnSpPr>
            <a:cxnSpLocks noChangeShapeType="1"/>
            <a:stCxn id="398346" idx="1"/>
          </p:cNvCxnSpPr>
          <p:nvPr/>
        </p:nvCxnSpPr>
        <p:spPr bwMode="auto">
          <a:xfrm rot="10800000" flipV="1">
            <a:off x="2435087" y="1326867"/>
            <a:ext cx="2775088" cy="163499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8352" name="Rectangle 16"/>
          <p:cNvSpPr>
            <a:spLocks noChangeArrowheads="1"/>
          </p:cNvSpPr>
          <p:nvPr/>
        </p:nvSpPr>
        <p:spPr bwMode="auto">
          <a:xfrm>
            <a:off x="6175375" y="4184092"/>
            <a:ext cx="1905000" cy="1323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latin typeface="+mj-lt"/>
              </a:rPr>
              <a:t>Copy Original </a:t>
            </a:r>
          </a:p>
          <a:p>
            <a:pPr eaLnBrk="0" hangingPunct="0">
              <a:defRPr/>
            </a:pPr>
            <a:r>
              <a:rPr lang="en-US" sz="2000" dirty="0">
                <a:latin typeface="+mj-lt"/>
              </a:rPr>
              <a:t>Structure to </a:t>
            </a:r>
          </a:p>
          <a:p>
            <a:pPr eaLnBrk="0" hangingPunct="0">
              <a:defRPr/>
            </a:pPr>
            <a:r>
              <a:rPr lang="en-US" sz="2000" dirty="0">
                <a:latin typeface="+mj-lt"/>
              </a:rPr>
              <a:t>Indicate PCO </a:t>
            </a:r>
          </a:p>
          <a:p>
            <a:pPr eaLnBrk="0" hangingPunct="0">
              <a:defRPr/>
            </a:pPr>
            <a:r>
              <a:rPr lang="en-US" sz="2000" dirty="0">
                <a:latin typeface="+mj-lt"/>
              </a:rPr>
              <a:t>Changes</a:t>
            </a:r>
            <a:endParaRPr lang="en-US" sz="2000" b="1" dirty="0">
              <a:latin typeface="+mj-lt"/>
            </a:endParaRPr>
          </a:p>
        </p:txBody>
      </p:sp>
      <p:sp>
        <p:nvSpPr>
          <p:cNvPr id="398353" name="Text Box 17"/>
          <p:cNvSpPr txBox="1">
            <a:spLocks noChangeArrowheads="1"/>
          </p:cNvSpPr>
          <p:nvPr/>
        </p:nvSpPr>
        <p:spPr bwMode="auto">
          <a:xfrm>
            <a:off x="6416475" y="2296277"/>
            <a:ext cx="1412508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Structure Changes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PCC-PRO-020</a:t>
            </a:r>
            <a:endParaRPr lang="en-US"/>
          </a:p>
        </p:txBody>
      </p:sp>
      <p:sp>
        <p:nvSpPr>
          <p:cNvPr id="380933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666" y="1094226"/>
            <a:ext cx="7466667" cy="4828572"/>
          </a:xfrm>
          <a:prstGeom prst="rect">
            <a:avLst/>
          </a:prstGeom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PCC-PRO-200</a:t>
            </a:r>
            <a:endParaRPr lang="en-US"/>
          </a:p>
        </p:txBody>
      </p:sp>
      <p:sp>
        <p:nvSpPr>
          <p:cNvPr id="399367" name="Rectangle 7"/>
          <p:cNvSpPr>
            <a:spLocks noChangeArrowheads="1"/>
          </p:cNvSpPr>
          <p:nvPr/>
        </p:nvSpPr>
        <p:spPr bwMode="auto">
          <a:xfrm>
            <a:off x="3967163" y="1367975"/>
            <a:ext cx="245745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Component</a:t>
            </a:r>
            <a:endParaRPr lang="en-US" sz="2000" b="1">
              <a:latin typeface="+mj-lt"/>
            </a:endParaRPr>
          </a:p>
        </p:txBody>
      </p:sp>
      <p:cxnSp>
        <p:nvCxnSpPr>
          <p:cNvPr id="22536" name="AutoShape 9"/>
          <p:cNvCxnSpPr>
            <a:cxnSpLocks noChangeShapeType="1"/>
            <a:stCxn id="399367" idx="1"/>
          </p:cNvCxnSpPr>
          <p:nvPr/>
        </p:nvCxnSpPr>
        <p:spPr bwMode="auto">
          <a:xfrm rot="10800000" flipV="1">
            <a:off x="1341783" y="1721917"/>
            <a:ext cx="2625380" cy="138902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9370" name="Rectangle 10"/>
          <p:cNvSpPr>
            <a:spLocks noChangeArrowheads="1"/>
          </p:cNvSpPr>
          <p:nvPr/>
        </p:nvSpPr>
        <p:spPr bwMode="auto">
          <a:xfrm>
            <a:off x="5871842" y="3887298"/>
            <a:ext cx="2248842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Useful to Make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Same Change in Several Bills</a:t>
            </a:r>
            <a:endParaRPr lang="en-US" sz="2000" b="1">
              <a:latin typeface="+mj-lt"/>
            </a:endParaRPr>
          </a:p>
        </p:txBody>
      </p:sp>
      <p:sp>
        <p:nvSpPr>
          <p:cNvPr id="399371" name="Text Box 11"/>
          <p:cNvSpPr txBox="1">
            <a:spLocks noChangeArrowheads="1"/>
          </p:cNvSpPr>
          <p:nvPr/>
        </p:nvSpPr>
        <p:spPr bwMode="auto">
          <a:xfrm>
            <a:off x="6661185" y="1599886"/>
            <a:ext cx="1420918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Structure Changes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0095" y="984702"/>
            <a:ext cx="6723810" cy="5047619"/>
          </a:xfrm>
          <a:prstGeom prst="rect">
            <a:avLst/>
          </a:prstGeom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PCO Maintenance Body Changes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PCC-PRO-210</a:t>
            </a:r>
            <a:endParaRPr lang="en-US"/>
          </a:p>
        </p:txBody>
      </p:sp>
      <p:sp>
        <p:nvSpPr>
          <p:cNvPr id="400389" name="Rectangle 5"/>
          <p:cNvSpPr>
            <a:spLocks noChangeArrowheads="1"/>
          </p:cNvSpPr>
          <p:nvPr/>
        </p:nvSpPr>
        <p:spPr bwMode="auto">
          <a:xfrm>
            <a:off x="3314999" y="5378980"/>
            <a:ext cx="1202573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A, D, J,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X, P, or O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523923" y="4729693"/>
            <a:ext cx="1023937" cy="21907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59" name="AutoShape 7"/>
          <p:cNvCxnSpPr>
            <a:cxnSpLocks noChangeShapeType="1"/>
            <a:stCxn id="400389" idx="1"/>
            <a:endCxn id="23558" idx="3"/>
          </p:cNvCxnSpPr>
          <p:nvPr/>
        </p:nvCxnSpPr>
        <p:spPr bwMode="auto">
          <a:xfrm rot="10800000">
            <a:off x="2547861" y="4839232"/>
            <a:ext cx="767139" cy="86291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0392" name="Rectangle 8"/>
          <p:cNvSpPr>
            <a:spLocks noChangeArrowheads="1"/>
          </p:cNvSpPr>
          <p:nvPr/>
        </p:nvSpPr>
        <p:spPr bwMode="auto">
          <a:xfrm>
            <a:off x="6253163" y="3200828"/>
            <a:ext cx="1866900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Items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in the Bill</a:t>
            </a:r>
            <a:endParaRPr lang="en-US" sz="2000" b="1">
              <a:latin typeface="+mj-lt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1331843" y="2682857"/>
            <a:ext cx="1520687" cy="39370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62" name="AutoShape 10"/>
          <p:cNvCxnSpPr>
            <a:cxnSpLocks noChangeShapeType="1"/>
            <a:stCxn id="400392" idx="0"/>
            <a:endCxn id="23561" idx="0"/>
          </p:cNvCxnSpPr>
          <p:nvPr/>
        </p:nvCxnSpPr>
        <p:spPr bwMode="auto">
          <a:xfrm rot="16200000" flipV="1">
            <a:off x="4380415" y="394630"/>
            <a:ext cx="517971" cy="5094426"/>
          </a:xfrm>
          <a:prstGeom prst="bentConnector3">
            <a:avLst>
              <a:gd name="adj1" fmla="val 14413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0395" name="Text Box 11"/>
          <p:cNvSpPr txBox="1">
            <a:spLocks noChangeArrowheads="1"/>
          </p:cNvSpPr>
          <p:nvPr/>
        </p:nvSpPr>
        <p:spPr bwMode="auto">
          <a:xfrm>
            <a:off x="7064000" y="1175009"/>
            <a:ext cx="1467059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Structure Changes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2133" y="1100233"/>
            <a:ext cx="6980953" cy="4876191"/>
          </a:xfrm>
          <a:prstGeom prst="rect">
            <a:avLst/>
          </a:prstGeom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PCC-PRO-220</a:t>
            </a:r>
            <a:endParaRPr lang="en-US"/>
          </a:p>
        </p:txBody>
      </p:sp>
      <p:sp>
        <p:nvSpPr>
          <p:cNvPr id="401413" name="Rectangle 5"/>
          <p:cNvSpPr>
            <a:spLocks noChangeArrowheads="1"/>
          </p:cNvSpPr>
          <p:nvPr/>
        </p:nvSpPr>
        <p:spPr bwMode="auto">
          <a:xfrm>
            <a:off x="6230103" y="2355705"/>
            <a:ext cx="2416715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Previously selected for PCO</a:t>
            </a:r>
            <a:endParaRPr lang="en-US" sz="2000" b="1">
              <a:latin typeface="+mj-lt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1215191" y="2088936"/>
            <a:ext cx="3089275" cy="24606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4583" name="AutoShape 7"/>
          <p:cNvCxnSpPr>
            <a:cxnSpLocks noChangeShapeType="1"/>
            <a:stCxn id="401413" idx="1"/>
            <a:endCxn id="24582" idx="3"/>
          </p:cNvCxnSpPr>
          <p:nvPr/>
        </p:nvCxnSpPr>
        <p:spPr bwMode="auto">
          <a:xfrm rot="10800000">
            <a:off x="4304467" y="2211968"/>
            <a:ext cx="1925637" cy="49768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036495" y="5035402"/>
            <a:ext cx="1425575" cy="284162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01417" name="Rectangle 9"/>
          <p:cNvSpPr>
            <a:spLocks noChangeArrowheads="1"/>
          </p:cNvSpPr>
          <p:nvPr/>
        </p:nvSpPr>
        <p:spPr bwMode="auto">
          <a:xfrm>
            <a:off x="4457557" y="4048046"/>
            <a:ext cx="220980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latin typeface="+mj-lt"/>
              </a:rPr>
              <a:t>Replacement </a:t>
            </a:r>
          </a:p>
          <a:p>
            <a:pPr eaLnBrk="0" hangingPunct="0">
              <a:defRPr/>
            </a:pPr>
            <a:r>
              <a:rPr lang="en-US" sz="2000" dirty="0">
                <a:latin typeface="+mj-lt"/>
              </a:rPr>
              <a:t>Component </a:t>
            </a:r>
          </a:p>
        </p:txBody>
      </p:sp>
      <p:cxnSp>
        <p:nvCxnSpPr>
          <p:cNvPr id="24586" name="AutoShape 10"/>
          <p:cNvCxnSpPr>
            <a:cxnSpLocks noChangeShapeType="1"/>
            <a:stCxn id="401417" idx="1"/>
            <a:endCxn id="24584" idx="3"/>
          </p:cNvCxnSpPr>
          <p:nvPr/>
        </p:nvCxnSpPr>
        <p:spPr bwMode="auto">
          <a:xfrm rot="10800000" flipV="1">
            <a:off x="2462071" y="4401989"/>
            <a:ext cx="1995487" cy="775494"/>
          </a:xfrm>
          <a:prstGeom prst="bentConnector3">
            <a:avLst>
              <a:gd name="adj1" fmla="val 74406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529" y="1190710"/>
            <a:ext cx="7333334" cy="4695238"/>
          </a:xfrm>
          <a:prstGeom prst="rect">
            <a:avLst/>
          </a:prstGeom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PCC-PRO-230</a:t>
            </a:r>
            <a:endParaRPr lang="en-US"/>
          </a:p>
        </p:txBody>
      </p:sp>
      <p:pic>
        <p:nvPicPr>
          <p:cNvPr id="25606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1430" y="4536173"/>
            <a:ext cx="53244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682330" y="3824973"/>
            <a:ext cx="1279525" cy="21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5608" name="AutoShape 8"/>
          <p:cNvCxnSpPr>
            <a:cxnSpLocks noChangeShapeType="1"/>
            <a:stCxn id="25607" idx="3"/>
          </p:cNvCxnSpPr>
          <p:nvPr/>
        </p:nvCxnSpPr>
        <p:spPr bwMode="auto">
          <a:xfrm>
            <a:off x="2961855" y="3931335"/>
            <a:ext cx="3071813" cy="604838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2441" name="Text Box 9"/>
          <p:cNvSpPr txBox="1">
            <a:spLocks noChangeArrowheads="1"/>
          </p:cNvSpPr>
          <p:nvPr/>
        </p:nvSpPr>
        <p:spPr bwMode="auto">
          <a:xfrm>
            <a:off x="6620840" y="2266810"/>
            <a:ext cx="1604963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Routing Changes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5333" y="1281381"/>
            <a:ext cx="6733334" cy="4295238"/>
          </a:xfrm>
          <a:prstGeom prst="rect">
            <a:avLst/>
          </a:prstGeom>
        </p:spPr>
      </p:pic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PCC-PRO-240</a:t>
            </a:r>
            <a:endParaRPr lang="en-US"/>
          </a:p>
        </p:txBody>
      </p:sp>
      <p:sp>
        <p:nvSpPr>
          <p:cNvPr id="403461" name="Rectangle 5"/>
          <p:cNvSpPr>
            <a:spLocks noChangeArrowheads="1"/>
          </p:cNvSpPr>
          <p:nvPr/>
        </p:nvSpPr>
        <p:spPr bwMode="auto">
          <a:xfrm>
            <a:off x="6192069" y="2985957"/>
            <a:ext cx="1916113" cy="13234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Original Routing to Modify in PCO</a:t>
            </a:r>
            <a:endParaRPr lang="en-US" sz="2000" b="1">
              <a:latin typeface="+mj-lt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912169" y="2060728"/>
            <a:ext cx="522288" cy="201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631" name="AutoShape 7"/>
          <p:cNvCxnSpPr>
            <a:cxnSpLocks noChangeShapeType="1"/>
            <a:stCxn id="403461" idx="1"/>
            <a:endCxn id="26630" idx="3"/>
          </p:cNvCxnSpPr>
          <p:nvPr/>
        </p:nvCxnSpPr>
        <p:spPr bwMode="auto">
          <a:xfrm rot="10800000">
            <a:off x="2434457" y="2161535"/>
            <a:ext cx="3757612" cy="1486143"/>
          </a:xfrm>
          <a:prstGeom prst="bentConnector3">
            <a:avLst>
              <a:gd name="adj1" fmla="val 6005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3464" name="Rectangle 8"/>
          <p:cNvSpPr>
            <a:spLocks noChangeArrowheads="1"/>
          </p:cNvSpPr>
          <p:nvPr/>
        </p:nvSpPr>
        <p:spPr bwMode="auto">
          <a:xfrm>
            <a:off x="3564760" y="5046945"/>
            <a:ext cx="191135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1887591" y="4974329"/>
            <a:ext cx="236538" cy="16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634" name="AutoShape 10"/>
          <p:cNvCxnSpPr>
            <a:cxnSpLocks noChangeShapeType="1"/>
            <a:stCxn id="403464" idx="1"/>
            <a:endCxn id="26633" idx="2"/>
          </p:cNvCxnSpPr>
          <p:nvPr/>
        </p:nvCxnSpPr>
        <p:spPr bwMode="auto">
          <a:xfrm rot="10800000">
            <a:off x="2005860" y="5139430"/>
            <a:ext cx="1558900" cy="261459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3467" name="Text Box 11"/>
          <p:cNvSpPr txBox="1">
            <a:spLocks noChangeArrowheads="1"/>
          </p:cNvSpPr>
          <p:nvPr/>
        </p:nvSpPr>
        <p:spPr bwMode="auto">
          <a:xfrm>
            <a:off x="6521450" y="1768285"/>
            <a:ext cx="1604963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Routing Changes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9142" y="1204385"/>
            <a:ext cx="7085715" cy="4866667"/>
          </a:xfrm>
          <a:prstGeom prst="rect">
            <a:avLst/>
          </a:prstGeom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PCC-PRO-250</a:t>
            </a:r>
            <a:endParaRPr lang="en-US"/>
          </a:p>
        </p:txBody>
      </p:sp>
      <p:sp>
        <p:nvSpPr>
          <p:cNvPr id="404485" name="Rectangle 5"/>
          <p:cNvSpPr>
            <a:spLocks noChangeArrowheads="1"/>
          </p:cNvSpPr>
          <p:nvPr/>
        </p:nvSpPr>
        <p:spPr bwMode="auto">
          <a:xfrm>
            <a:off x="6473825" y="2613321"/>
            <a:ext cx="1752600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Operations in Routing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4857" y="1246412"/>
            <a:ext cx="6914286" cy="4742857"/>
          </a:xfrm>
          <a:prstGeom prst="rect">
            <a:avLst/>
          </a:prstGeom>
        </p:spPr>
      </p:pic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PCO Maintenance Body Changes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PCC-PRO-260</a:t>
            </a:r>
            <a:endParaRPr lang="en-US"/>
          </a:p>
        </p:txBody>
      </p:sp>
      <p:sp>
        <p:nvSpPr>
          <p:cNvPr id="405509" name="Rectangle 5"/>
          <p:cNvSpPr>
            <a:spLocks noChangeArrowheads="1"/>
          </p:cNvSpPr>
          <p:nvPr/>
        </p:nvSpPr>
        <p:spPr bwMode="auto">
          <a:xfrm>
            <a:off x="6438900" y="1896276"/>
            <a:ext cx="1752600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Routing</a:t>
            </a:r>
            <a:br>
              <a:rPr lang="en-US" sz="2000">
                <a:latin typeface="+mj-lt"/>
              </a:rPr>
            </a:br>
            <a:r>
              <a:rPr lang="en-US" sz="2000">
                <a:latin typeface="+mj-lt"/>
              </a:rPr>
              <a:t>Rate Based Changes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4099" y="1249098"/>
            <a:ext cx="7257143" cy="4638096"/>
          </a:xfrm>
          <a:prstGeom prst="rect">
            <a:avLst/>
          </a:prstGeom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PCC-PRO-270</a:t>
            </a:r>
            <a:endParaRPr lang="en-US"/>
          </a:p>
        </p:txBody>
      </p:sp>
      <p:pic>
        <p:nvPicPr>
          <p:cNvPr id="29702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2764" y="3352103"/>
            <a:ext cx="533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Rectangle 8"/>
          <p:cNvSpPr>
            <a:spLocks noChangeArrowheads="1"/>
          </p:cNvSpPr>
          <p:nvPr/>
        </p:nvSpPr>
        <p:spPr bwMode="auto">
          <a:xfrm>
            <a:off x="2468563" y="4299775"/>
            <a:ext cx="265112" cy="19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9704" name="AutoShape 9"/>
          <p:cNvCxnSpPr>
            <a:cxnSpLocks noChangeShapeType="1"/>
          </p:cNvCxnSpPr>
          <p:nvPr/>
        </p:nvCxnSpPr>
        <p:spPr bwMode="auto">
          <a:xfrm flipV="1">
            <a:off x="2992089" y="3871216"/>
            <a:ext cx="320675" cy="793750"/>
          </a:xfrm>
          <a:prstGeom prst="bentConnector3">
            <a:avLst>
              <a:gd name="adj1" fmla="val 4950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6538" name="Rectangle 10"/>
          <p:cNvSpPr>
            <a:spLocks noChangeArrowheads="1"/>
          </p:cNvSpPr>
          <p:nvPr/>
        </p:nvSpPr>
        <p:spPr bwMode="auto">
          <a:xfrm>
            <a:off x="6438900" y="2212213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8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Item Spec Changes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666" y="900428"/>
            <a:ext cx="7466667" cy="5057143"/>
          </a:xfrm>
          <a:prstGeom prst="rect">
            <a:avLst/>
          </a:prstGeom>
        </p:spPr>
      </p:pic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PCC-PRO-280</a:t>
            </a:r>
            <a:endParaRPr lang="en-US"/>
          </a:p>
        </p:txBody>
      </p:sp>
      <p:sp>
        <p:nvSpPr>
          <p:cNvPr id="407557" name="Rectangle 5"/>
          <p:cNvSpPr>
            <a:spLocks noChangeArrowheads="1"/>
          </p:cNvSpPr>
          <p:nvPr/>
        </p:nvSpPr>
        <p:spPr bwMode="auto">
          <a:xfrm>
            <a:off x="5784785" y="3763867"/>
            <a:ext cx="2130425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Original to Modify in PCO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190" y="1028805"/>
            <a:ext cx="7047620" cy="5019048"/>
          </a:xfrm>
          <a:prstGeom prst="rect">
            <a:avLst/>
          </a:prstGeom>
        </p:spPr>
      </p:pic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PCC-PRO-290</a:t>
            </a:r>
            <a:endParaRPr lang="en-US"/>
          </a:p>
        </p:txBody>
      </p:sp>
      <p:sp>
        <p:nvSpPr>
          <p:cNvPr id="408583" name="Rectangle 7"/>
          <p:cNvSpPr>
            <a:spLocks noChangeArrowheads="1"/>
          </p:cNvSpPr>
          <p:nvPr/>
        </p:nvSpPr>
        <p:spPr bwMode="auto">
          <a:xfrm>
            <a:off x="6198217" y="2205681"/>
            <a:ext cx="243840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Selected Item Spec</a:t>
            </a:r>
            <a:endParaRPr lang="en-US" sz="2000" b="1">
              <a:latin typeface="+mj-lt"/>
            </a:endParaRPr>
          </a:p>
        </p:txBody>
      </p:sp>
      <p:sp>
        <p:nvSpPr>
          <p:cNvPr id="31750" name="Rectangle 9"/>
          <p:cNvSpPr>
            <a:spLocks noChangeArrowheads="1"/>
          </p:cNvSpPr>
          <p:nvPr/>
        </p:nvSpPr>
        <p:spPr bwMode="auto">
          <a:xfrm>
            <a:off x="1107105" y="2734663"/>
            <a:ext cx="4061244" cy="839787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1751" name="AutoShape 10"/>
          <p:cNvCxnSpPr>
            <a:cxnSpLocks noChangeShapeType="1"/>
            <a:stCxn id="408583" idx="1"/>
            <a:endCxn id="31750" idx="3"/>
          </p:cNvCxnSpPr>
          <p:nvPr/>
        </p:nvCxnSpPr>
        <p:spPr bwMode="auto">
          <a:xfrm rot="10800000" flipV="1">
            <a:off x="5168349" y="2559623"/>
            <a:ext cx="1029868" cy="59493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1752" name="Rectangle 11"/>
          <p:cNvSpPr>
            <a:spLocks noChangeArrowheads="1"/>
          </p:cNvSpPr>
          <p:nvPr/>
        </p:nvSpPr>
        <p:spPr bwMode="auto">
          <a:xfrm>
            <a:off x="1218849" y="4273826"/>
            <a:ext cx="1381125" cy="1431234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08588" name="Rectangle 12"/>
          <p:cNvSpPr>
            <a:spLocks noChangeArrowheads="1"/>
          </p:cNvSpPr>
          <p:nvPr/>
        </p:nvSpPr>
        <p:spPr bwMode="auto">
          <a:xfrm>
            <a:off x="3925536" y="5066671"/>
            <a:ext cx="175260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Quality Tests</a:t>
            </a:r>
            <a:endParaRPr lang="en-US" sz="2000" b="1">
              <a:latin typeface="+mj-lt"/>
            </a:endParaRPr>
          </a:p>
        </p:txBody>
      </p:sp>
      <p:cxnSp>
        <p:nvCxnSpPr>
          <p:cNvPr id="31754" name="AutoShape 13"/>
          <p:cNvCxnSpPr>
            <a:cxnSpLocks noChangeShapeType="1"/>
            <a:stCxn id="408588" idx="1"/>
            <a:endCxn id="31752" idx="3"/>
          </p:cNvCxnSpPr>
          <p:nvPr/>
        </p:nvCxnSpPr>
        <p:spPr bwMode="auto">
          <a:xfrm rot="10800000">
            <a:off x="2599974" y="4989444"/>
            <a:ext cx="1325562" cy="43117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8590" name="Rectangle 14"/>
          <p:cNvSpPr>
            <a:spLocks noChangeArrowheads="1"/>
          </p:cNvSpPr>
          <p:nvPr/>
        </p:nvSpPr>
        <p:spPr bwMode="auto">
          <a:xfrm>
            <a:off x="5982531" y="3474024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Item Spec Changes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Product Change Order Includes</a:t>
            </a:r>
          </a:p>
          <a:p>
            <a:pPr lvl="1" eaLnBrk="1" hangingPunct="1"/>
            <a:r>
              <a:rPr lang="en-US" smtClean="0"/>
              <a:t>PCO Number</a:t>
            </a:r>
          </a:p>
          <a:p>
            <a:pPr lvl="1" eaLnBrk="1" hangingPunct="1"/>
            <a:r>
              <a:rPr lang="en-US" smtClean="0"/>
              <a:t>Who will process the PCO</a:t>
            </a:r>
          </a:p>
          <a:p>
            <a:pPr lvl="1" eaLnBrk="1" hangingPunct="1"/>
            <a:r>
              <a:rPr lang="en-US" smtClean="0"/>
              <a:t>Tracking methods for controlling the release of this information</a:t>
            </a:r>
          </a:p>
          <a:p>
            <a:pPr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PCC-PRO-030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309" y="1303555"/>
            <a:ext cx="7333334" cy="4628572"/>
          </a:xfrm>
          <a:prstGeom prst="rect">
            <a:avLst/>
          </a:prstGeom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PCC-PRO-300</a:t>
            </a:r>
            <a:endParaRPr lang="en-US"/>
          </a:p>
        </p:txBody>
      </p:sp>
      <p:pic>
        <p:nvPicPr>
          <p:cNvPr id="32774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2866" y="4351976"/>
            <a:ext cx="533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Rectangle 8"/>
          <p:cNvSpPr>
            <a:spLocks noChangeArrowheads="1"/>
          </p:cNvSpPr>
          <p:nvPr/>
        </p:nvSpPr>
        <p:spPr bwMode="auto">
          <a:xfrm>
            <a:off x="2374829" y="4181974"/>
            <a:ext cx="36512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2776" name="AutoShape 9"/>
          <p:cNvCxnSpPr>
            <a:cxnSpLocks noChangeShapeType="1"/>
            <a:stCxn id="32775" idx="3"/>
          </p:cNvCxnSpPr>
          <p:nvPr/>
        </p:nvCxnSpPr>
        <p:spPr bwMode="auto">
          <a:xfrm>
            <a:off x="2739954" y="4259761"/>
            <a:ext cx="442912" cy="955675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10634" name="Rectangle 10"/>
          <p:cNvSpPr>
            <a:spLocks noChangeArrowheads="1"/>
          </p:cNvSpPr>
          <p:nvPr/>
        </p:nvSpPr>
        <p:spPr bwMode="auto">
          <a:xfrm>
            <a:off x="6380091" y="2937374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Formula Changes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190" y="1115349"/>
            <a:ext cx="7647620" cy="4885715"/>
          </a:xfrm>
          <a:prstGeom prst="rect">
            <a:avLst/>
          </a:prstGeom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PCC-PRO-310</a:t>
            </a:r>
            <a:endParaRPr lang="en-US"/>
          </a:p>
        </p:txBody>
      </p:sp>
      <p:sp>
        <p:nvSpPr>
          <p:cNvPr id="411653" name="Rectangle 5"/>
          <p:cNvSpPr>
            <a:spLocks noChangeArrowheads="1"/>
          </p:cNvSpPr>
          <p:nvPr/>
        </p:nvSpPr>
        <p:spPr bwMode="auto">
          <a:xfrm>
            <a:off x="6127210" y="2046208"/>
            <a:ext cx="2082521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Records into PCO</a:t>
            </a:r>
            <a:endParaRPr lang="en-US" sz="2000" b="1">
              <a:latin typeface="+mj-lt"/>
            </a:endParaRPr>
          </a:p>
        </p:txBody>
      </p:sp>
      <p:sp>
        <p:nvSpPr>
          <p:cNvPr id="411654" name="Rectangle 6"/>
          <p:cNvSpPr>
            <a:spLocks noChangeArrowheads="1"/>
          </p:cNvSpPr>
          <p:nvPr/>
        </p:nvSpPr>
        <p:spPr bwMode="auto">
          <a:xfrm>
            <a:off x="2690466" y="5688519"/>
            <a:ext cx="2162559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cxnSp>
        <p:nvCxnSpPr>
          <p:cNvPr id="33800" name="AutoShape 8"/>
          <p:cNvCxnSpPr>
            <a:cxnSpLocks noChangeShapeType="1"/>
            <a:stCxn id="411654" idx="1"/>
          </p:cNvCxnSpPr>
          <p:nvPr/>
        </p:nvCxnSpPr>
        <p:spPr bwMode="auto">
          <a:xfrm rot="10800000">
            <a:off x="852936" y="5193250"/>
            <a:ext cx="1837530" cy="69532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666" y="1062333"/>
            <a:ext cx="7466667" cy="4733334"/>
          </a:xfrm>
          <a:prstGeom prst="rect">
            <a:avLst/>
          </a:prstGeom>
        </p:spPr>
      </p:pic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PCC-PRO-320</a:t>
            </a:r>
            <a:endParaRPr lang="en-US"/>
          </a:p>
        </p:txBody>
      </p:sp>
      <p:sp>
        <p:nvSpPr>
          <p:cNvPr id="412677" name="Rectangle 5"/>
          <p:cNvSpPr>
            <a:spLocks noChangeArrowheads="1"/>
          </p:cNvSpPr>
          <p:nvPr/>
        </p:nvSpPr>
        <p:spPr bwMode="auto">
          <a:xfrm>
            <a:off x="5740400" y="4056845"/>
            <a:ext cx="2214563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Several Formulas based on Where Used</a:t>
            </a:r>
            <a:endParaRPr lang="en-US" sz="2000" b="1">
              <a:latin typeface="+mj-lt"/>
            </a:endParaRPr>
          </a:p>
        </p:txBody>
      </p:sp>
      <p:sp>
        <p:nvSpPr>
          <p:cNvPr id="412678" name="Rectangle 6"/>
          <p:cNvSpPr>
            <a:spLocks noChangeArrowheads="1"/>
          </p:cNvSpPr>
          <p:nvPr/>
        </p:nvSpPr>
        <p:spPr bwMode="auto">
          <a:xfrm>
            <a:off x="2227468" y="5478683"/>
            <a:ext cx="191135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cxnSp>
        <p:nvCxnSpPr>
          <p:cNvPr id="34824" name="AutoShape 8"/>
          <p:cNvCxnSpPr>
            <a:cxnSpLocks noChangeShapeType="1"/>
            <a:stCxn id="412678" idx="1"/>
          </p:cNvCxnSpPr>
          <p:nvPr/>
        </p:nvCxnSpPr>
        <p:spPr bwMode="auto">
          <a:xfrm rot="10800000">
            <a:off x="937626" y="4945214"/>
            <a:ext cx="1289843" cy="88741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12681" name="Rectangle 9"/>
          <p:cNvSpPr>
            <a:spLocks noChangeArrowheads="1"/>
          </p:cNvSpPr>
          <p:nvPr/>
        </p:nvSpPr>
        <p:spPr bwMode="auto">
          <a:xfrm>
            <a:off x="6191250" y="2097870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Formula Changes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5333" y="900428"/>
            <a:ext cx="6733334" cy="5057143"/>
          </a:xfrm>
          <a:prstGeom prst="rect">
            <a:avLst/>
          </a:prstGeom>
        </p:spPr>
      </p:pic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PCC-PRO-330</a:t>
            </a:r>
            <a:endParaRPr lang="en-US"/>
          </a:p>
        </p:txBody>
      </p:sp>
      <p:sp>
        <p:nvSpPr>
          <p:cNvPr id="413701" name="Rectangle 5"/>
          <p:cNvSpPr>
            <a:spLocks noChangeArrowheads="1"/>
          </p:cNvSpPr>
          <p:nvPr/>
        </p:nvSpPr>
        <p:spPr bwMode="auto">
          <a:xfrm>
            <a:off x="6477000" y="4432260"/>
            <a:ext cx="2146300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Records in Formula</a:t>
            </a:r>
            <a:endParaRPr lang="en-US" sz="2000" b="1">
              <a:latin typeface="+mj-lt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1394093" y="2594253"/>
            <a:ext cx="1390650" cy="411162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3703" name="Rectangle 7"/>
          <p:cNvSpPr>
            <a:spLocks noChangeArrowheads="1"/>
          </p:cNvSpPr>
          <p:nvPr/>
        </p:nvSpPr>
        <p:spPr bwMode="auto">
          <a:xfrm>
            <a:off x="6191250" y="2057678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Formula Changes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1047" y="1074763"/>
            <a:ext cx="6961905" cy="4847619"/>
          </a:xfrm>
          <a:prstGeom prst="rect">
            <a:avLst/>
          </a:prstGeom>
        </p:spPr>
      </p:pic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PCC-PRO-340</a:t>
            </a:r>
            <a:endParaRPr lang="en-US"/>
          </a:p>
        </p:txBody>
      </p:sp>
      <p:sp>
        <p:nvSpPr>
          <p:cNvPr id="414725" name="Rectangle 5"/>
          <p:cNvSpPr>
            <a:spLocks noChangeArrowheads="1"/>
          </p:cNvSpPr>
          <p:nvPr/>
        </p:nvSpPr>
        <p:spPr bwMode="auto">
          <a:xfrm>
            <a:off x="6858000" y="2930784"/>
            <a:ext cx="18288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Replace Components</a:t>
            </a:r>
            <a:endParaRPr lang="en-US" sz="2000" b="1">
              <a:latin typeface="+mj-lt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132642" y="5018135"/>
            <a:ext cx="1143420" cy="28416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4727" name="Rectangle 7"/>
          <p:cNvSpPr>
            <a:spLocks noChangeArrowheads="1"/>
          </p:cNvSpPr>
          <p:nvPr/>
        </p:nvSpPr>
        <p:spPr bwMode="auto">
          <a:xfrm>
            <a:off x="3875841" y="3981766"/>
            <a:ext cx="1828800" cy="13234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latin typeface="+mj-lt"/>
              </a:rPr>
              <a:t>Replace Component </a:t>
            </a:r>
            <a:r>
              <a:rPr lang="en-US" sz="2000" dirty="0" smtClean="0">
                <a:latin typeface="+mj-lt"/>
              </a:rPr>
              <a:t>50001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>
                <a:latin typeface="+mj-lt"/>
              </a:rPr>
              <a:t>with </a:t>
            </a:r>
            <a:r>
              <a:rPr lang="en-US" sz="2000" dirty="0" smtClean="0">
                <a:latin typeface="+mj-lt"/>
              </a:rPr>
              <a:t>50002</a:t>
            </a:r>
            <a:endParaRPr lang="en-US" sz="2000" b="1" dirty="0">
              <a:latin typeface="+mj-lt"/>
            </a:endParaRPr>
          </a:p>
        </p:txBody>
      </p:sp>
      <p:cxnSp>
        <p:nvCxnSpPr>
          <p:cNvPr id="36872" name="AutoShape 9"/>
          <p:cNvCxnSpPr>
            <a:cxnSpLocks noChangeShapeType="1"/>
            <a:stCxn id="414727" idx="1"/>
            <a:endCxn id="36870" idx="0"/>
          </p:cNvCxnSpPr>
          <p:nvPr/>
        </p:nvCxnSpPr>
        <p:spPr bwMode="auto">
          <a:xfrm rot="10800000" flipV="1">
            <a:off x="1704353" y="4643485"/>
            <a:ext cx="2171489" cy="374649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4380" y="1143921"/>
            <a:ext cx="7295239" cy="4828572"/>
          </a:xfrm>
          <a:prstGeom prst="rect">
            <a:avLst/>
          </a:prstGeom>
        </p:spPr>
      </p:pic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PCC-PRO-350</a:t>
            </a:r>
            <a:endParaRPr lang="en-US"/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2653743" y="4244810"/>
            <a:ext cx="228600" cy="174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7895" name="AutoShape 8"/>
          <p:cNvCxnSpPr>
            <a:cxnSpLocks noChangeShapeType="1"/>
            <a:stCxn id="37894" idx="3"/>
          </p:cNvCxnSpPr>
          <p:nvPr/>
        </p:nvCxnSpPr>
        <p:spPr bwMode="auto">
          <a:xfrm>
            <a:off x="2882343" y="4332123"/>
            <a:ext cx="406400" cy="9540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pic>
        <p:nvPicPr>
          <p:cNvPr id="37896" name="Picture 9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5731" y="4775035"/>
            <a:ext cx="533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5754" name="Rectangle 10"/>
          <p:cNvSpPr>
            <a:spLocks noChangeArrowheads="1"/>
          </p:cNvSpPr>
          <p:nvPr/>
        </p:nvSpPr>
        <p:spPr bwMode="auto">
          <a:xfrm>
            <a:off x="5953125" y="2995519"/>
            <a:ext cx="18288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Process Changes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0510" y="1167095"/>
            <a:ext cx="6742858" cy="4523810"/>
          </a:xfrm>
          <a:prstGeom prst="rect">
            <a:avLst/>
          </a:prstGeom>
        </p:spPr>
      </p:pic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PCC-PRO-360</a:t>
            </a:r>
            <a:endParaRPr lang="en-US"/>
          </a:p>
        </p:txBody>
      </p:sp>
      <p:sp>
        <p:nvSpPr>
          <p:cNvPr id="416775" name="Rectangle 7"/>
          <p:cNvSpPr>
            <a:spLocks noChangeArrowheads="1"/>
          </p:cNvSpPr>
          <p:nvPr/>
        </p:nvSpPr>
        <p:spPr bwMode="auto">
          <a:xfrm>
            <a:off x="6276975" y="2250793"/>
            <a:ext cx="19050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to PCO for Changes</a:t>
            </a:r>
            <a:endParaRPr lang="en-US" sz="2000" b="1">
              <a:latin typeface="+mj-lt"/>
            </a:endParaRPr>
          </a:p>
        </p:txBody>
      </p:sp>
      <p:sp>
        <p:nvSpPr>
          <p:cNvPr id="416776" name="Rectangle 8"/>
          <p:cNvSpPr>
            <a:spLocks noChangeArrowheads="1"/>
          </p:cNvSpPr>
          <p:nvPr/>
        </p:nvSpPr>
        <p:spPr bwMode="auto">
          <a:xfrm>
            <a:off x="2998021" y="5113225"/>
            <a:ext cx="2141485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cxnSp>
        <p:nvCxnSpPr>
          <p:cNvPr id="38920" name="AutoShape 10"/>
          <p:cNvCxnSpPr>
            <a:cxnSpLocks noChangeShapeType="1"/>
            <a:stCxn id="416776" idx="1"/>
          </p:cNvCxnSpPr>
          <p:nvPr/>
        </p:nvCxnSpPr>
        <p:spPr bwMode="auto">
          <a:xfrm rot="10800000">
            <a:off x="1789043" y="5019262"/>
            <a:ext cx="1208978" cy="294019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4857" y="924238"/>
            <a:ext cx="7114286" cy="5009524"/>
          </a:xfrm>
          <a:prstGeom prst="rect">
            <a:avLst/>
          </a:prstGeom>
        </p:spPr>
      </p:pic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PCC-PRO-370</a:t>
            </a:r>
            <a:endParaRPr lang="en-US"/>
          </a:p>
        </p:txBody>
      </p:sp>
      <p:sp>
        <p:nvSpPr>
          <p:cNvPr id="417797" name="Rectangle 5"/>
          <p:cNvSpPr>
            <a:spLocks noChangeArrowheads="1"/>
          </p:cNvSpPr>
          <p:nvPr/>
        </p:nvSpPr>
        <p:spPr bwMode="auto">
          <a:xfrm>
            <a:off x="6181725" y="2334525"/>
            <a:ext cx="18288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Process Changes</a:t>
            </a:r>
            <a:endParaRPr lang="en-US" sz="2000" b="1">
              <a:latin typeface="+mj-lt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1746250" y="3528391"/>
            <a:ext cx="6135480" cy="217667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17799" name="Rectangle 7"/>
          <p:cNvSpPr>
            <a:spLocks noChangeArrowheads="1"/>
          </p:cNvSpPr>
          <p:nvPr/>
        </p:nvSpPr>
        <p:spPr bwMode="auto">
          <a:xfrm>
            <a:off x="459136" y="5411577"/>
            <a:ext cx="1717675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Processes</a:t>
            </a:r>
            <a:endParaRPr lang="en-US" sz="2000" b="1">
              <a:latin typeface="+mj-lt"/>
            </a:endParaRPr>
          </a:p>
        </p:txBody>
      </p:sp>
      <p:cxnSp>
        <p:nvCxnSpPr>
          <p:cNvPr id="39944" name="AutoShape 9"/>
          <p:cNvCxnSpPr>
            <a:cxnSpLocks noChangeShapeType="1"/>
            <a:stCxn id="417799" idx="0"/>
            <a:endCxn id="39942" idx="1"/>
          </p:cNvCxnSpPr>
          <p:nvPr/>
        </p:nvCxnSpPr>
        <p:spPr bwMode="auto">
          <a:xfrm rot="5400000" flipH="1" flipV="1">
            <a:off x="1134687" y="4800014"/>
            <a:ext cx="794851" cy="428276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/>
          </a:bodyPr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Enter Header</a:t>
            </a:r>
          </a:p>
          <a:p>
            <a:r>
              <a:rPr lang="en-US" dirty="0" smtClean="0"/>
              <a:t>Add Text</a:t>
            </a:r>
          </a:p>
          <a:p>
            <a:r>
              <a:rPr lang="en-US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b="1" dirty="0" smtClean="0"/>
              <a:t>Enter Trailer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PCC-PRO-380</a:t>
            </a:r>
            <a:endParaRPr lang="en-US"/>
          </a:p>
        </p:txBody>
      </p:sp>
      <p:sp>
        <p:nvSpPr>
          <p:cNvPr id="418822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Trailer Maintenance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PCC-PRO-390</a:t>
            </a:r>
            <a:endParaRPr lang="en-US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857" y="1199818"/>
            <a:ext cx="7314286" cy="46571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Structure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PCC-PRO-040</a:t>
            </a:r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651" y="1617399"/>
            <a:ext cx="8467725" cy="36814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</p:pic>
      <p:sp>
        <p:nvSpPr>
          <p:cNvPr id="382981" name="Rectangle 5"/>
          <p:cNvSpPr>
            <a:spLocks noChangeArrowheads="1"/>
          </p:cNvSpPr>
          <p:nvPr/>
        </p:nvSpPr>
        <p:spPr bwMode="auto">
          <a:xfrm>
            <a:off x="3314700" y="1128449"/>
            <a:ext cx="2438400" cy="64135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dirty="0"/>
              <a:t>PCO</a:t>
            </a:r>
            <a:endParaRPr lang="en-US" sz="2200" dirty="0"/>
          </a:p>
        </p:txBody>
      </p:sp>
      <p:cxnSp>
        <p:nvCxnSpPr>
          <p:cNvPr id="6150" name="AutoShape 10"/>
          <p:cNvCxnSpPr>
            <a:cxnSpLocks noChangeShapeType="1"/>
            <a:stCxn id="382981" idx="2"/>
            <a:endCxn id="382987" idx="0"/>
          </p:cNvCxnSpPr>
          <p:nvPr/>
        </p:nvCxnSpPr>
        <p:spPr bwMode="auto">
          <a:xfrm rot="5400000">
            <a:off x="2773362" y="572824"/>
            <a:ext cx="549275" cy="29718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sp>
        <p:nvSpPr>
          <p:cNvPr id="382987" name="Rectangle 11"/>
          <p:cNvSpPr>
            <a:spLocks noChangeArrowheads="1"/>
          </p:cNvSpPr>
          <p:nvPr/>
        </p:nvSpPr>
        <p:spPr bwMode="auto">
          <a:xfrm>
            <a:off x="342900" y="2347649"/>
            <a:ext cx="2438400" cy="64135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/>
              <a:t>Header</a:t>
            </a:r>
            <a:endParaRPr lang="en-US" sz="2200"/>
          </a:p>
        </p:txBody>
      </p:sp>
      <p:cxnSp>
        <p:nvCxnSpPr>
          <p:cNvPr id="6152" name="AutoShape 13"/>
          <p:cNvCxnSpPr>
            <a:cxnSpLocks noChangeShapeType="1"/>
            <a:stCxn id="382981" idx="2"/>
            <a:endCxn id="382990" idx="0"/>
          </p:cNvCxnSpPr>
          <p:nvPr/>
        </p:nvCxnSpPr>
        <p:spPr bwMode="auto">
          <a:xfrm>
            <a:off x="4533900" y="1784086"/>
            <a:ext cx="0" cy="5492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/>
          </a:ln>
          <a:effectLst/>
        </p:spPr>
      </p:cxnSp>
      <p:sp>
        <p:nvSpPr>
          <p:cNvPr id="382990" name="Rectangle 14"/>
          <p:cNvSpPr>
            <a:spLocks noChangeArrowheads="1"/>
          </p:cNvSpPr>
          <p:nvPr/>
        </p:nvSpPr>
        <p:spPr bwMode="auto">
          <a:xfrm>
            <a:off x="3314700" y="2347649"/>
            <a:ext cx="2438400" cy="64135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/>
              <a:t>Body</a:t>
            </a:r>
            <a:endParaRPr lang="en-US" sz="2200"/>
          </a:p>
        </p:txBody>
      </p:sp>
      <p:cxnSp>
        <p:nvCxnSpPr>
          <p:cNvPr id="6154" name="AutoShape 16"/>
          <p:cNvCxnSpPr>
            <a:cxnSpLocks noChangeShapeType="1"/>
            <a:stCxn id="382981" idx="2"/>
            <a:endCxn id="382993" idx="0"/>
          </p:cNvCxnSpPr>
          <p:nvPr/>
        </p:nvCxnSpPr>
        <p:spPr bwMode="auto">
          <a:xfrm rot="16200000" flipH="1">
            <a:off x="5783262" y="534724"/>
            <a:ext cx="549275" cy="30480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sp>
        <p:nvSpPr>
          <p:cNvPr id="382993" name="Rectangle 17"/>
          <p:cNvSpPr>
            <a:spLocks noChangeArrowheads="1"/>
          </p:cNvSpPr>
          <p:nvPr/>
        </p:nvSpPr>
        <p:spPr bwMode="auto">
          <a:xfrm>
            <a:off x="6362700" y="2347649"/>
            <a:ext cx="2438400" cy="64135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/>
              <a:t>Trailer</a:t>
            </a:r>
            <a:endParaRPr lang="en-US" sz="2200"/>
          </a:p>
        </p:txBody>
      </p:sp>
      <p:cxnSp>
        <p:nvCxnSpPr>
          <p:cNvPr id="6156" name="AutoShape 19"/>
          <p:cNvCxnSpPr>
            <a:cxnSpLocks noChangeShapeType="1"/>
            <a:stCxn id="382990" idx="2"/>
            <a:endCxn id="382996" idx="1"/>
          </p:cNvCxnSpPr>
          <p:nvPr/>
        </p:nvCxnSpPr>
        <p:spPr bwMode="auto">
          <a:xfrm rot="16200000" flipH="1">
            <a:off x="3548857" y="3988329"/>
            <a:ext cx="2489200" cy="519113"/>
          </a:xfrm>
          <a:prstGeom prst="bentConnector2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</p:spPr>
      </p:cxnSp>
      <p:sp>
        <p:nvSpPr>
          <p:cNvPr id="382996" name="Rectangle 20"/>
          <p:cNvSpPr>
            <a:spLocks noChangeArrowheads="1"/>
          </p:cNvSpPr>
          <p:nvPr/>
        </p:nvSpPr>
        <p:spPr bwMode="auto">
          <a:xfrm>
            <a:off x="5067300" y="5298811"/>
            <a:ext cx="2286000" cy="385763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6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 dirty="0"/>
              <a:t>Formula Changes</a:t>
            </a:r>
            <a:endParaRPr lang="en-US" sz="2500" dirty="0"/>
          </a:p>
        </p:txBody>
      </p:sp>
      <p:cxnSp>
        <p:nvCxnSpPr>
          <p:cNvPr id="6158" name="AutoShape 22"/>
          <p:cNvCxnSpPr>
            <a:cxnSpLocks noChangeShapeType="1"/>
            <a:stCxn id="382990" idx="2"/>
            <a:endCxn id="382999" idx="1"/>
          </p:cNvCxnSpPr>
          <p:nvPr/>
        </p:nvCxnSpPr>
        <p:spPr bwMode="auto">
          <a:xfrm rot="16200000" flipH="1">
            <a:off x="3292475" y="4244711"/>
            <a:ext cx="3001963" cy="51911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sp>
        <p:nvSpPr>
          <p:cNvPr id="382999" name="Rectangle 23"/>
          <p:cNvSpPr>
            <a:spLocks noChangeArrowheads="1"/>
          </p:cNvSpPr>
          <p:nvPr/>
        </p:nvSpPr>
        <p:spPr bwMode="auto">
          <a:xfrm>
            <a:off x="5067300" y="5813161"/>
            <a:ext cx="2286000" cy="3841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6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 dirty="0"/>
              <a:t>Process Changes</a:t>
            </a:r>
            <a:endParaRPr lang="en-US" sz="2500" dirty="0"/>
          </a:p>
        </p:txBody>
      </p:sp>
      <p:sp>
        <p:nvSpPr>
          <p:cNvPr id="383001" name="Rectangle 25"/>
          <p:cNvSpPr>
            <a:spLocks noChangeArrowheads="1"/>
          </p:cNvSpPr>
          <p:nvPr/>
        </p:nvSpPr>
        <p:spPr bwMode="auto">
          <a:xfrm>
            <a:off x="5067300" y="3182674"/>
            <a:ext cx="2286000" cy="3841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/>
              <a:t>Item Changes</a:t>
            </a:r>
            <a:endParaRPr lang="en-US" sz="2500"/>
          </a:p>
        </p:txBody>
      </p:sp>
      <p:cxnSp>
        <p:nvCxnSpPr>
          <p:cNvPr id="6161" name="AutoShape 26"/>
          <p:cNvCxnSpPr>
            <a:cxnSpLocks noChangeShapeType="1"/>
            <a:stCxn id="382990" idx="2"/>
            <a:endCxn id="383001" idx="1"/>
          </p:cNvCxnSpPr>
          <p:nvPr/>
        </p:nvCxnSpPr>
        <p:spPr bwMode="auto">
          <a:xfrm rot="16200000" flipH="1">
            <a:off x="4607719" y="2929467"/>
            <a:ext cx="371475" cy="51911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cxnSp>
        <p:nvCxnSpPr>
          <p:cNvPr id="6167" name="AutoShape 28"/>
          <p:cNvCxnSpPr>
            <a:cxnSpLocks noChangeShapeType="1"/>
            <a:stCxn id="382990" idx="2"/>
            <a:endCxn id="383005" idx="1"/>
          </p:cNvCxnSpPr>
          <p:nvPr/>
        </p:nvCxnSpPr>
        <p:spPr bwMode="auto">
          <a:xfrm rot="16200000" flipH="1">
            <a:off x="4346461" y="3166431"/>
            <a:ext cx="908278" cy="53340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sp>
        <p:nvSpPr>
          <p:cNvPr id="383005" name="Rectangle 29"/>
          <p:cNvSpPr>
            <a:spLocks noChangeArrowheads="1"/>
          </p:cNvSpPr>
          <p:nvPr/>
        </p:nvSpPr>
        <p:spPr bwMode="auto">
          <a:xfrm>
            <a:off x="5067300" y="3694929"/>
            <a:ext cx="2286000" cy="384682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/>
              <a:t>Structure Changes</a:t>
            </a:r>
            <a:endParaRPr lang="en-US" sz="2500"/>
          </a:p>
        </p:txBody>
      </p:sp>
      <p:cxnSp>
        <p:nvCxnSpPr>
          <p:cNvPr id="6163" name="AutoShape 31"/>
          <p:cNvCxnSpPr>
            <a:cxnSpLocks noChangeShapeType="1"/>
            <a:stCxn id="382990" idx="2"/>
            <a:endCxn id="383008" idx="1"/>
          </p:cNvCxnSpPr>
          <p:nvPr/>
        </p:nvCxnSpPr>
        <p:spPr bwMode="auto">
          <a:xfrm rot="16200000" flipH="1">
            <a:off x="4094163" y="3443023"/>
            <a:ext cx="1398588" cy="519113"/>
          </a:xfrm>
          <a:prstGeom prst="bentConnector2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</p:cxnSp>
      <p:sp>
        <p:nvSpPr>
          <p:cNvPr id="383008" name="Rectangle 32"/>
          <p:cNvSpPr>
            <a:spLocks noChangeArrowheads="1"/>
          </p:cNvSpPr>
          <p:nvPr/>
        </p:nvSpPr>
        <p:spPr bwMode="auto">
          <a:xfrm>
            <a:off x="5067300" y="4208199"/>
            <a:ext cx="2286000" cy="385762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/>
              <a:t>Routing Changes</a:t>
            </a:r>
            <a:endParaRPr lang="en-US" sz="2500"/>
          </a:p>
        </p:txBody>
      </p:sp>
      <p:sp>
        <p:nvSpPr>
          <p:cNvPr id="383010" name="Rectangle 34"/>
          <p:cNvSpPr>
            <a:spLocks noChangeArrowheads="1"/>
          </p:cNvSpPr>
          <p:nvPr/>
        </p:nvSpPr>
        <p:spPr bwMode="auto">
          <a:xfrm>
            <a:off x="5067300" y="4722549"/>
            <a:ext cx="2286000" cy="3841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/>
              <a:t>Item Spec Changes</a:t>
            </a:r>
            <a:endParaRPr lang="en-US" sz="2500"/>
          </a:p>
        </p:txBody>
      </p:sp>
      <p:cxnSp>
        <p:nvCxnSpPr>
          <p:cNvPr id="6166" name="AutoShape 35"/>
          <p:cNvCxnSpPr>
            <a:cxnSpLocks noChangeShapeType="1"/>
            <a:stCxn id="382990" idx="2"/>
            <a:endCxn id="383010" idx="1"/>
          </p:cNvCxnSpPr>
          <p:nvPr/>
        </p:nvCxnSpPr>
        <p:spPr bwMode="auto">
          <a:xfrm rot="16200000" flipH="1">
            <a:off x="3837782" y="3699404"/>
            <a:ext cx="1911350" cy="51911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cxnSp>
        <p:nvCxnSpPr>
          <p:cNvPr id="27" name="AutoShape 22"/>
          <p:cNvCxnSpPr>
            <a:cxnSpLocks noChangeShapeType="1"/>
            <a:stCxn id="382990" idx="2"/>
            <a:endCxn id="382996" idx="1"/>
          </p:cNvCxnSpPr>
          <p:nvPr/>
        </p:nvCxnSpPr>
        <p:spPr bwMode="auto">
          <a:xfrm rot="16200000" flipH="1">
            <a:off x="3549253" y="3973646"/>
            <a:ext cx="2502694" cy="53340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0571" y="1140599"/>
            <a:ext cx="6742858" cy="4676191"/>
          </a:xfrm>
          <a:prstGeom prst="rect">
            <a:avLst/>
          </a:prstGeom>
        </p:spPr>
      </p:pic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Trailer Maintenance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PCC-PRO-400</a:t>
            </a:r>
            <a:endParaRPr lang="en-US"/>
          </a:p>
        </p:txBody>
      </p:sp>
      <p:sp>
        <p:nvSpPr>
          <p:cNvPr id="420869" name="Rectangle 5"/>
          <p:cNvSpPr>
            <a:spLocks noChangeArrowheads="1"/>
          </p:cNvSpPr>
          <p:nvPr/>
        </p:nvSpPr>
        <p:spPr bwMode="auto">
          <a:xfrm>
            <a:off x="1466222" y="4888296"/>
            <a:ext cx="127635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Optional Fields</a:t>
            </a:r>
            <a:endParaRPr lang="en-US" sz="2000" b="1">
              <a:latin typeface="+mj-lt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1361447" y="2811846"/>
            <a:ext cx="1846262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1566303" y="3497438"/>
            <a:ext cx="1627187" cy="255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1663691" y="4404934"/>
            <a:ext cx="1592263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3017" name="AutoShape 9"/>
          <p:cNvCxnSpPr>
            <a:cxnSpLocks noChangeShapeType="1"/>
            <a:stCxn id="420869" idx="1"/>
            <a:endCxn id="43014" idx="1"/>
          </p:cNvCxnSpPr>
          <p:nvPr/>
        </p:nvCxnSpPr>
        <p:spPr bwMode="auto">
          <a:xfrm rot="10800000">
            <a:off x="1361447" y="2930909"/>
            <a:ext cx="104775" cy="2314575"/>
          </a:xfrm>
          <a:prstGeom prst="bentConnector3">
            <a:avLst>
              <a:gd name="adj1" fmla="val 31818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43018" name="AutoShape 11"/>
          <p:cNvCxnSpPr>
            <a:cxnSpLocks noChangeShapeType="1"/>
            <a:stCxn id="420869" idx="1"/>
            <a:endCxn id="43015" idx="1"/>
          </p:cNvCxnSpPr>
          <p:nvPr/>
        </p:nvCxnSpPr>
        <p:spPr bwMode="auto">
          <a:xfrm rot="10800000" flipH="1">
            <a:off x="1466221" y="3625232"/>
            <a:ext cx="100081" cy="1620252"/>
          </a:xfrm>
          <a:prstGeom prst="bentConnector3">
            <a:avLst>
              <a:gd name="adj1" fmla="val -22841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43019" name="AutoShape 12"/>
          <p:cNvCxnSpPr>
            <a:cxnSpLocks noChangeShapeType="1"/>
            <a:stCxn id="420869" idx="1"/>
            <a:endCxn id="43016" idx="1"/>
          </p:cNvCxnSpPr>
          <p:nvPr/>
        </p:nvCxnSpPr>
        <p:spPr bwMode="auto">
          <a:xfrm rot="10800000" flipH="1">
            <a:off x="1466221" y="4523998"/>
            <a:ext cx="197469" cy="721487"/>
          </a:xfrm>
          <a:prstGeom prst="bentConnector3">
            <a:avLst>
              <a:gd name="adj1" fmla="val -11576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20877" name="Rectangle 13"/>
          <p:cNvSpPr>
            <a:spLocks noChangeArrowheads="1"/>
          </p:cNvSpPr>
          <p:nvPr/>
        </p:nvSpPr>
        <p:spPr bwMode="auto">
          <a:xfrm>
            <a:off x="3766164" y="4959317"/>
            <a:ext cx="1900237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Can only Close Before Distribution</a:t>
            </a:r>
            <a:endParaRPr lang="en-US" sz="2000" b="1">
              <a:latin typeface="+mj-lt"/>
            </a:endParaRPr>
          </a:p>
        </p:txBody>
      </p:sp>
      <p:sp>
        <p:nvSpPr>
          <p:cNvPr id="43021" name="Rectangle 14"/>
          <p:cNvSpPr>
            <a:spLocks noChangeArrowheads="1"/>
          </p:cNvSpPr>
          <p:nvPr/>
        </p:nvSpPr>
        <p:spPr bwMode="auto">
          <a:xfrm>
            <a:off x="1755147" y="4000884"/>
            <a:ext cx="547687" cy="174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3022" name="AutoShape 15"/>
          <p:cNvCxnSpPr>
            <a:cxnSpLocks noChangeShapeType="1"/>
            <a:stCxn id="420877" idx="1"/>
          </p:cNvCxnSpPr>
          <p:nvPr/>
        </p:nvCxnSpPr>
        <p:spPr bwMode="auto">
          <a:xfrm rot="10800000">
            <a:off x="2332651" y="4306854"/>
            <a:ext cx="1433513" cy="1162050"/>
          </a:xfrm>
          <a:prstGeom prst="bentConnector3">
            <a:avLst>
              <a:gd name="adj1" fmla="val 2768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20880" name="Rectangle 16"/>
          <p:cNvSpPr>
            <a:spLocks noChangeArrowheads="1"/>
          </p:cNvSpPr>
          <p:nvPr/>
        </p:nvSpPr>
        <p:spPr bwMode="auto">
          <a:xfrm>
            <a:off x="6273383" y="4263650"/>
            <a:ext cx="1779588" cy="1015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Tracking Fields for System</a:t>
            </a:r>
            <a:endParaRPr lang="en-US" sz="2000" b="1">
              <a:latin typeface="+mj-lt"/>
            </a:endParaRPr>
          </a:p>
        </p:txBody>
      </p:sp>
      <p:sp>
        <p:nvSpPr>
          <p:cNvPr id="43024" name="Rectangle 18"/>
          <p:cNvSpPr>
            <a:spLocks noChangeArrowheads="1"/>
          </p:cNvSpPr>
          <p:nvPr/>
        </p:nvSpPr>
        <p:spPr bwMode="auto">
          <a:xfrm>
            <a:off x="4068346" y="3060324"/>
            <a:ext cx="1792287" cy="163094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3025" name="AutoShape 19"/>
          <p:cNvCxnSpPr>
            <a:cxnSpLocks noChangeShapeType="1"/>
            <a:stCxn id="420880" idx="1"/>
            <a:endCxn id="43024" idx="3"/>
          </p:cNvCxnSpPr>
          <p:nvPr/>
        </p:nvCxnSpPr>
        <p:spPr bwMode="auto">
          <a:xfrm rot="10800000">
            <a:off x="5860633" y="3875798"/>
            <a:ext cx="412750" cy="89535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b="1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PCC-PRO-410</a:t>
            </a:r>
            <a:endParaRPr lang="en-US"/>
          </a:p>
        </p:txBody>
      </p:sp>
      <p:sp>
        <p:nvSpPr>
          <p:cNvPr id="421893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Detail Inquiry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PCC-PRO-420</a:t>
            </a:r>
            <a:endParaRPr lang="en-US"/>
          </a:p>
        </p:txBody>
      </p:sp>
      <p:pic>
        <p:nvPicPr>
          <p:cNvPr id="450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113" y="1382990"/>
            <a:ext cx="58102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2918" name="Rectangle 6"/>
          <p:cNvSpPr>
            <a:spLocks noChangeArrowheads="1"/>
          </p:cNvSpPr>
          <p:nvPr/>
        </p:nvSpPr>
        <p:spPr bwMode="auto">
          <a:xfrm>
            <a:off x="5385916" y="2980084"/>
            <a:ext cx="1918172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 Individual PCOs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666" y="1547022"/>
            <a:ext cx="8666667" cy="3942857"/>
          </a:xfrm>
          <a:prstGeom prst="rect">
            <a:avLst/>
          </a:prstGeom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Status Browse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PCC-PRO-430</a:t>
            </a:r>
            <a:endParaRPr lang="en-US"/>
          </a:p>
        </p:txBody>
      </p:sp>
      <p:sp>
        <p:nvSpPr>
          <p:cNvPr id="423942" name="Rectangle 6"/>
          <p:cNvSpPr>
            <a:spLocks noChangeArrowheads="1"/>
          </p:cNvSpPr>
          <p:nvPr/>
        </p:nvSpPr>
        <p:spPr bwMode="auto">
          <a:xfrm>
            <a:off x="6167842" y="3754343"/>
            <a:ext cx="1946572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Check Status</a:t>
            </a:r>
            <a:endParaRPr lang="en-US" sz="2000" b="1">
              <a:latin typeface="+mj-lt"/>
            </a:endParaRPr>
          </a:p>
        </p:txBody>
      </p:sp>
      <p:sp>
        <p:nvSpPr>
          <p:cNvPr id="423945" name="Rectangle 9"/>
          <p:cNvSpPr>
            <a:spLocks noChangeArrowheads="1"/>
          </p:cNvSpPr>
          <p:nvPr/>
        </p:nvSpPr>
        <p:spPr bwMode="auto">
          <a:xfrm>
            <a:off x="5907788" y="4421122"/>
            <a:ext cx="22098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Blank Status is Pre-Submission</a:t>
            </a:r>
            <a:endParaRPr lang="en-US" sz="2000" b="1">
              <a:latin typeface="+mj-lt"/>
            </a:endParaRPr>
          </a:p>
        </p:txBody>
      </p:sp>
      <p:sp>
        <p:nvSpPr>
          <p:cNvPr id="46088" name="Rectangle 11"/>
          <p:cNvSpPr>
            <a:spLocks noChangeArrowheads="1"/>
          </p:cNvSpPr>
          <p:nvPr/>
        </p:nvSpPr>
        <p:spPr bwMode="auto">
          <a:xfrm>
            <a:off x="4018252" y="2855779"/>
            <a:ext cx="438150" cy="265112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6089" name="AutoShape 12"/>
          <p:cNvCxnSpPr>
            <a:cxnSpLocks noChangeShapeType="1"/>
            <a:stCxn id="423945" idx="1"/>
            <a:endCxn id="46088" idx="3"/>
          </p:cNvCxnSpPr>
          <p:nvPr/>
        </p:nvCxnSpPr>
        <p:spPr bwMode="auto">
          <a:xfrm rot="10800000">
            <a:off x="4456402" y="2988336"/>
            <a:ext cx="1451386" cy="1789975"/>
          </a:xfrm>
          <a:prstGeom prst="bentConnector3">
            <a:avLst>
              <a:gd name="adj1" fmla="val 7876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999" y="989049"/>
            <a:ext cx="7600001" cy="5019048"/>
          </a:xfrm>
          <a:prstGeom prst="rect">
            <a:avLst/>
          </a:prstGeom>
        </p:spPr>
      </p:pic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Print PCR/PCO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PCC-PRO-440</a:t>
            </a:r>
            <a:endParaRPr lang="en-US"/>
          </a:p>
        </p:txBody>
      </p:sp>
      <p:sp>
        <p:nvSpPr>
          <p:cNvPr id="425990" name="Rectangle 6"/>
          <p:cNvSpPr>
            <a:spLocks noChangeArrowheads="1"/>
          </p:cNvSpPr>
          <p:nvPr/>
        </p:nvSpPr>
        <p:spPr bwMode="auto">
          <a:xfrm>
            <a:off x="6572250" y="1865609"/>
            <a:ext cx="16002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 Ranges of PCOs</a:t>
            </a:r>
            <a:endParaRPr lang="en-US" sz="2000" b="1">
              <a:latin typeface="+mj-lt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966716" y="4007556"/>
            <a:ext cx="4689475" cy="170744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25992" name="Rectangle 8"/>
          <p:cNvSpPr>
            <a:spLocks noChangeArrowheads="1"/>
          </p:cNvSpPr>
          <p:nvPr/>
        </p:nvSpPr>
        <p:spPr bwMode="auto">
          <a:xfrm>
            <a:off x="4440166" y="5209295"/>
            <a:ext cx="4038600" cy="3464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Example: Print all PCOs Pre-submission</a:t>
            </a:r>
            <a:endParaRPr lang="en-US" sz="1600" b="1">
              <a:latin typeface="+mj-l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b="1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PCC-PRO-450</a:t>
            </a:r>
            <a:endParaRPr lang="en-US"/>
          </a:p>
        </p:txBody>
      </p:sp>
      <p:sp>
        <p:nvSpPr>
          <p:cNvPr id="42803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8190" y="1033761"/>
            <a:ext cx="7847620" cy="4790477"/>
          </a:xfrm>
          <a:prstGeom prst="rect">
            <a:avLst/>
          </a:prstGeom>
        </p:spPr>
      </p:pic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Route PCO for Approval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PCC-PRO-460</a:t>
            </a:r>
            <a:endParaRPr lang="en-US"/>
          </a:p>
        </p:txBody>
      </p:sp>
      <p:sp>
        <p:nvSpPr>
          <p:cNvPr id="429062" name="Rectangle 6"/>
          <p:cNvSpPr>
            <a:spLocks noChangeArrowheads="1"/>
          </p:cNvSpPr>
          <p:nvPr/>
        </p:nvSpPr>
        <p:spPr bwMode="auto">
          <a:xfrm>
            <a:off x="1488316" y="5279637"/>
            <a:ext cx="1907808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in the Top Frame</a:t>
            </a:r>
            <a:endParaRPr lang="en-US" sz="2000" b="1">
              <a:latin typeface="+mj-lt"/>
            </a:endParaRP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678691" y="2892385"/>
            <a:ext cx="58420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9160" name="AutoShape 8"/>
          <p:cNvCxnSpPr>
            <a:cxnSpLocks noChangeShapeType="1"/>
            <a:stCxn id="429062" idx="1"/>
            <a:endCxn id="49159" idx="1"/>
          </p:cNvCxnSpPr>
          <p:nvPr/>
        </p:nvCxnSpPr>
        <p:spPr bwMode="auto">
          <a:xfrm rot="10800000">
            <a:off x="678692" y="3034468"/>
            <a:ext cx="809625" cy="2599113"/>
          </a:xfrm>
          <a:prstGeom prst="bentConnector3">
            <a:avLst>
              <a:gd name="adj1" fmla="val 12823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29065" name="Rectangle 9"/>
          <p:cNvSpPr>
            <a:spLocks noChangeArrowheads="1"/>
          </p:cNvSpPr>
          <p:nvPr/>
        </p:nvSpPr>
        <p:spPr bwMode="auto">
          <a:xfrm>
            <a:off x="3587044" y="3198941"/>
            <a:ext cx="2641548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Move to the Bottom Frame to Approve</a:t>
            </a:r>
            <a:endParaRPr lang="en-US" sz="2000" b="1">
              <a:latin typeface="+mj-lt"/>
            </a:endParaRP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735909" y="5001273"/>
            <a:ext cx="530225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7395126" y="4994923"/>
            <a:ext cx="403225" cy="273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9164" name="AutoShape 12"/>
          <p:cNvCxnSpPr>
            <a:cxnSpLocks noChangeShapeType="1"/>
            <a:stCxn id="429065" idx="1"/>
            <a:endCxn id="49162" idx="3"/>
          </p:cNvCxnSpPr>
          <p:nvPr/>
        </p:nvCxnSpPr>
        <p:spPr bwMode="auto">
          <a:xfrm rot="10800000" flipV="1">
            <a:off x="1266134" y="3706772"/>
            <a:ext cx="2320910" cy="141356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49165" name="AutoShape 13"/>
          <p:cNvCxnSpPr>
            <a:cxnSpLocks noChangeShapeType="1"/>
            <a:stCxn id="429065" idx="3"/>
            <a:endCxn id="49163" idx="1"/>
          </p:cNvCxnSpPr>
          <p:nvPr/>
        </p:nvCxnSpPr>
        <p:spPr bwMode="auto">
          <a:xfrm>
            <a:off x="6228592" y="3706773"/>
            <a:ext cx="1166534" cy="14246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b="1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501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PCC-PRO-470</a:t>
            </a:r>
            <a:endParaRPr lang="en-US"/>
          </a:p>
        </p:txBody>
      </p:sp>
      <p:sp>
        <p:nvSpPr>
          <p:cNvPr id="43008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4857" y="1670416"/>
            <a:ext cx="7114286" cy="3676191"/>
          </a:xfrm>
          <a:prstGeom prst="rect">
            <a:avLst/>
          </a:prstGeom>
        </p:spPr>
      </p:pic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Approval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PCC-PRO-480</a:t>
            </a:r>
            <a:endParaRPr lang="en-US"/>
          </a:p>
        </p:txBody>
      </p:sp>
      <p:sp>
        <p:nvSpPr>
          <p:cNvPr id="431110" name="Rectangle 6"/>
          <p:cNvSpPr>
            <a:spLocks noChangeArrowheads="1"/>
          </p:cNvSpPr>
          <p:nvPr/>
        </p:nvSpPr>
        <p:spPr bwMode="auto">
          <a:xfrm>
            <a:off x="5950034" y="4296212"/>
            <a:ext cx="1902697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Shows Pending Only</a:t>
            </a:r>
            <a:endParaRPr lang="en-US" sz="2000" b="1">
              <a:latin typeface="+mj-lt"/>
            </a:endParaRP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6456363" y="2085867"/>
            <a:ext cx="1041400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51208" name="AutoShape 8"/>
          <p:cNvCxnSpPr>
            <a:cxnSpLocks noChangeShapeType="1"/>
            <a:stCxn id="431110" idx="0"/>
          </p:cNvCxnSpPr>
          <p:nvPr/>
        </p:nvCxnSpPr>
        <p:spPr bwMode="auto">
          <a:xfrm rot="5400000" flipH="1" flipV="1">
            <a:off x="6622166" y="3156135"/>
            <a:ext cx="1419294" cy="86086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047" y="1037083"/>
            <a:ext cx="8161905" cy="4942857"/>
          </a:xfrm>
          <a:prstGeom prst="rect">
            <a:avLst/>
          </a:prstGeom>
        </p:spPr>
      </p:pic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Approval Maintenance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PCC-PRO-490</a:t>
            </a:r>
            <a:endParaRPr lang="en-US"/>
          </a:p>
        </p:txBody>
      </p:sp>
      <p:sp>
        <p:nvSpPr>
          <p:cNvPr id="432134" name="Rectangle 6"/>
          <p:cNvSpPr>
            <a:spLocks noChangeArrowheads="1"/>
          </p:cNvSpPr>
          <p:nvPr/>
        </p:nvSpPr>
        <p:spPr bwMode="auto">
          <a:xfrm>
            <a:off x="3352800" y="3702309"/>
            <a:ext cx="2438400" cy="13731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200" b="1">
                <a:solidFill>
                  <a:srgbClr val="FF0000"/>
                </a:solidFill>
                <a:latin typeface="+mj-lt"/>
              </a:rPr>
              <a:t>WARNING</a:t>
            </a:r>
            <a:endParaRPr lang="en-US" sz="1800">
              <a:latin typeface="+mj-lt"/>
            </a:endParaRPr>
          </a:p>
          <a:p>
            <a:pPr eaLnBrk="0" hangingPunct="0">
              <a:lnSpc>
                <a:spcPct val="40000"/>
              </a:lnSpc>
              <a:defRPr/>
            </a:pPr>
            <a:endParaRPr lang="en-US" sz="1800">
              <a:latin typeface="+mj-lt"/>
            </a:endParaRP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This Function Overrides Normal Approval Process</a:t>
            </a:r>
            <a:endParaRPr lang="en-US" sz="18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3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PCC-PRO-050</a:t>
            </a:r>
            <a:endParaRPr lang="en-US"/>
          </a:p>
        </p:txBody>
      </p:sp>
      <p:sp>
        <p:nvSpPr>
          <p:cNvPr id="384007" name="Line 7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4380" y="1337913"/>
            <a:ext cx="8295239" cy="4380953"/>
          </a:xfrm>
          <a:prstGeom prst="rect">
            <a:avLst/>
          </a:prstGeom>
        </p:spPr>
      </p:pic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Approval Browse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PCC-PRO-500</a:t>
            </a:r>
            <a:endParaRPr lang="en-US"/>
          </a:p>
        </p:txBody>
      </p:sp>
      <p:sp>
        <p:nvSpPr>
          <p:cNvPr id="433158" name="Rectangle 6"/>
          <p:cNvSpPr>
            <a:spLocks noChangeArrowheads="1"/>
          </p:cNvSpPr>
          <p:nvPr/>
        </p:nvSpPr>
        <p:spPr bwMode="auto">
          <a:xfrm>
            <a:off x="6079253" y="3315968"/>
            <a:ext cx="2759947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Similar to PCR/PCO Status Browse (1.9.11)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b="1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542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PCC-PRO-510</a:t>
            </a:r>
            <a:endParaRPr lang="en-US"/>
          </a:p>
        </p:txBody>
      </p:sp>
      <p:sp>
        <p:nvSpPr>
          <p:cNvPr id="434182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142" y="1186363"/>
            <a:ext cx="8085715" cy="4723810"/>
          </a:xfrm>
          <a:prstGeom prst="rect">
            <a:avLst/>
          </a:prstGeom>
        </p:spPr>
      </p:pic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Release and Distribution</a:t>
            </a:r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PCC-PRO-520</a:t>
            </a:r>
            <a:endParaRPr lang="en-US"/>
          </a:p>
        </p:txBody>
      </p:sp>
      <p:sp>
        <p:nvSpPr>
          <p:cNvPr id="435206" name="Rectangle 6"/>
          <p:cNvSpPr>
            <a:spLocks noChangeArrowheads="1"/>
          </p:cNvSpPr>
          <p:nvPr/>
        </p:nvSpPr>
        <p:spPr bwMode="auto">
          <a:xfrm>
            <a:off x="7998099" y="3506854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435207" name="Rectangle 7"/>
          <p:cNvSpPr>
            <a:spLocks noChangeArrowheads="1"/>
          </p:cNvSpPr>
          <p:nvPr/>
        </p:nvSpPr>
        <p:spPr bwMode="auto">
          <a:xfrm>
            <a:off x="5788299" y="3202054"/>
            <a:ext cx="23622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If Blank, Released &amp; Distributed now</a:t>
            </a:r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auto">
          <a:xfrm>
            <a:off x="4731024" y="4143511"/>
            <a:ext cx="3419475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If Batched, Released now,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Distributed with Batch</a:t>
            </a:r>
            <a:endParaRPr lang="en-US" sz="2000" b="1">
              <a:latin typeface="+mj-lt"/>
            </a:endParaRP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7547249" y="5045142"/>
            <a:ext cx="593725" cy="403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55306" name="AutoShape 10"/>
          <p:cNvCxnSpPr>
            <a:cxnSpLocks noChangeShapeType="1"/>
            <a:stCxn id="435207" idx="3"/>
            <a:endCxn id="55305" idx="3"/>
          </p:cNvCxnSpPr>
          <p:nvPr/>
        </p:nvCxnSpPr>
        <p:spPr bwMode="auto">
          <a:xfrm flipH="1">
            <a:off x="8140974" y="3559242"/>
            <a:ext cx="9525" cy="1687512"/>
          </a:xfrm>
          <a:prstGeom prst="bentConnector3">
            <a:avLst>
              <a:gd name="adj1" fmla="val -240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55307" name="AutoShape 11"/>
          <p:cNvCxnSpPr>
            <a:cxnSpLocks noChangeShapeType="1"/>
            <a:stCxn id="435208" idx="3"/>
            <a:endCxn id="55305" idx="3"/>
          </p:cNvCxnSpPr>
          <p:nvPr/>
        </p:nvCxnSpPr>
        <p:spPr bwMode="auto">
          <a:xfrm flipH="1">
            <a:off x="8140974" y="4497454"/>
            <a:ext cx="9525" cy="749301"/>
          </a:xfrm>
          <a:prstGeom prst="bentConnector3">
            <a:avLst>
              <a:gd name="adj1" fmla="val -240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b="1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63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PCC-PRO-530</a:t>
            </a:r>
            <a:endParaRPr lang="en-US"/>
          </a:p>
        </p:txBody>
      </p:sp>
      <p:sp>
        <p:nvSpPr>
          <p:cNvPr id="437254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095" y="1260698"/>
            <a:ext cx="7923810" cy="4714286"/>
          </a:xfrm>
          <a:prstGeom prst="rect">
            <a:avLst/>
          </a:prstGeom>
        </p:spPr>
      </p:pic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Incorporation Selection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PCC-PRO-540</a:t>
            </a:r>
            <a:endParaRPr lang="en-US"/>
          </a:p>
        </p:txBody>
      </p:sp>
      <p:sp>
        <p:nvSpPr>
          <p:cNvPr id="438277" name="Rectangle 5"/>
          <p:cNvSpPr>
            <a:spLocks noChangeArrowheads="1"/>
          </p:cNvSpPr>
          <p:nvPr/>
        </p:nvSpPr>
        <p:spPr bwMode="auto">
          <a:xfrm>
            <a:off x="5556738" y="4032597"/>
            <a:ext cx="2615712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to Run Incorporation Next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5809" y="1675788"/>
            <a:ext cx="6752381" cy="3466667"/>
          </a:xfrm>
          <a:prstGeom prst="rect">
            <a:avLst/>
          </a:prstGeom>
        </p:spPr>
      </p:pic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Incorporation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PCC-PRO-550</a:t>
            </a:r>
            <a:endParaRPr lang="en-US"/>
          </a:p>
        </p:txBody>
      </p:sp>
      <p:sp>
        <p:nvSpPr>
          <p:cNvPr id="439301" name="Rectangle 5"/>
          <p:cNvSpPr>
            <a:spLocks noChangeArrowheads="1"/>
          </p:cNvSpPr>
          <p:nvPr/>
        </p:nvSpPr>
        <p:spPr bwMode="auto">
          <a:xfrm>
            <a:off x="3808681" y="3768848"/>
            <a:ext cx="3067660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Updates Database with All Selected Unincorporated PCOs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2316431" y="2427242"/>
            <a:ext cx="274637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58375" name="AutoShape 7"/>
          <p:cNvCxnSpPr>
            <a:cxnSpLocks noChangeShapeType="1"/>
            <a:stCxn id="439301" idx="1"/>
            <a:endCxn id="58374" idx="3"/>
          </p:cNvCxnSpPr>
          <p:nvPr/>
        </p:nvCxnSpPr>
        <p:spPr bwMode="auto">
          <a:xfrm rot="10800000">
            <a:off x="2591069" y="2546306"/>
            <a:ext cx="1217613" cy="17303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4380" y="1509757"/>
            <a:ext cx="8095239" cy="4057143"/>
          </a:xfrm>
          <a:prstGeom prst="rect">
            <a:avLst/>
          </a:prstGeom>
        </p:spPr>
      </p:pic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Incorporation Planning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PCC-PRO-560</a:t>
            </a:r>
            <a:endParaRPr lang="en-US"/>
          </a:p>
        </p:txBody>
      </p:sp>
      <p:sp>
        <p:nvSpPr>
          <p:cNvPr id="440326" name="Rectangle 6"/>
          <p:cNvSpPr>
            <a:spLocks noChangeArrowheads="1"/>
          </p:cNvSpPr>
          <p:nvPr/>
        </p:nvSpPr>
        <p:spPr bwMode="auto">
          <a:xfrm>
            <a:off x="5376863" y="2806751"/>
            <a:ext cx="2738437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Evaluate PCO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Inventory Effects</a:t>
            </a:r>
          </a:p>
          <a:p>
            <a:pPr eaLnBrk="0" hangingPunct="0">
              <a:defRPr/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Optional Report</a:t>
            </a:r>
            <a:endParaRPr lang="en-US" sz="200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b="1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604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PCC-PRO-570</a:t>
            </a:r>
            <a:endParaRPr lang="en-US"/>
          </a:p>
        </p:txBody>
      </p:sp>
      <p:sp>
        <p:nvSpPr>
          <p:cNvPr id="44135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3904" y="1676424"/>
            <a:ext cx="7076191" cy="3723810"/>
          </a:xfrm>
          <a:prstGeom prst="rect">
            <a:avLst/>
          </a:prstGeom>
        </p:spPr>
      </p:pic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Implementation</a:t>
            </a:r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PCC-PRO-580</a:t>
            </a:r>
            <a:endParaRPr lang="en-US"/>
          </a:p>
        </p:txBody>
      </p:sp>
      <p:sp>
        <p:nvSpPr>
          <p:cNvPr id="442374" name="Rectangle 6"/>
          <p:cNvSpPr>
            <a:spLocks noChangeArrowheads="1"/>
          </p:cNvSpPr>
          <p:nvPr/>
        </p:nvSpPr>
        <p:spPr bwMode="auto">
          <a:xfrm>
            <a:off x="5940425" y="2871991"/>
            <a:ext cx="16002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Typically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Batch Daily 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67542" y="891610"/>
            <a:ext cx="7119257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Product Change Orders Process Summary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PCC-PRO-590</a:t>
            </a:r>
            <a:endParaRPr lang="en-US"/>
          </a:p>
        </p:txBody>
      </p:sp>
      <p:sp>
        <p:nvSpPr>
          <p:cNvPr id="443397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7688" y="891610"/>
            <a:ext cx="7089112" cy="5424523"/>
          </a:xfrm>
        </p:spPr>
        <p:txBody>
          <a:bodyPr>
            <a:normAutofit/>
          </a:bodyPr>
          <a:lstStyle/>
          <a:p>
            <a:r>
              <a:rPr lang="en-US" b="1" dirty="0" smtClean="0"/>
              <a:t>PCO Maintenance</a:t>
            </a:r>
          </a:p>
          <a:p>
            <a:r>
              <a:rPr lang="en-US" dirty="0" smtClean="0"/>
              <a:t>Enter Header</a:t>
            </a:r>
          </a:p>
          <a:p>
            <a:r>
              <a:rPr lang="en-US" dirty="0" smtClean="0"/>
              <a:t>Add Text</a:t>
            </a:r>
          </a:p>
          <a:p>
            <a:r>
              <a:rPr lang="en-US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dirty="0" smtClean="0"/>
              <a:t>Enter Trailer</a:t>
            </a:r>
            <a:endParaRPr lang="en-US" dirty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PCC-PRO-060</a:t>
            </a:r>
            <a:endParaRPr lang="en-US"/>
          </a:p>
        </p:txBody>
      </p:sp>
      <p:sp>
        <p:nvSpPr>
          <p:cNvPr id="38503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Import/Export (1.9.13)</a:t>
            </a:r>
          </a:p>
          <a:p>
            <a:pPr eaLnBrk="1" hangingPunct="1"/>
            <a:r>
              <a:rPr lang="en-US" smtClean="0"/>
              <a:t>PCR/PCO Close (1.9.14)</a:t>
            </a:r>
          </a:p>
          <a:p>
            <a:pPr eaLnBrk="1" hangingPunct="1"/>
            <a:r>
              <a:rPr lang="en-US" smtClean="0"/>
              <a:t>PCR/PCO Delete/Archive (1.9.15)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Miscellaneous PCR/PCO Functions</a:t>
            </a:r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PCC-PRO-600</a:t>
            </a:r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Exercises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PCC-PRO-610</a:t>
            </a:r>
            <a:endParaRPr lang="en-US"/>
          </a:p>
        </p:txBody>
      </p:sp>
      <p:pic>
        <p:nvPicPr>
          <p:cNvPr id="6451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348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Product Change Control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Product Change Control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Product Change Orders (PCOs)</a:t>
            </a:r>
          </a:p>
          <a:p>
            <a:pPr eaLnBrk="1" hangingPunct="1"/>
            <a:r>
              <a:rPr lang="en-US" smtClean="0"/>
              <a:t>Process Product Change Requests (PCRs)</a:t>
            </a: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PCC-PRO-620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/>
          </a:bodyPr>
          <a:lstStyle/>
          <a:p>
            <a:r>
              <a:rPr lang="en-US" dirty="0" smtClean="0"/>
              <a:t>PCO Maintenance</a:t>
            </a:r>
          </a:p>
          <a:p>
            <a:r>
              <a:rPr lang="en-US" b="1" dirty="0" smtClean="0"/>
              <a:t>Enter Header</a:t>
            </a:r>
          </a:p>
          <a:p>
            <a:r>
              <a:rPr lang="en-US" dirty="0" smtClean="0"/>
              <a:t>Add Text</a:t>
            </a:r>
          </a:p>
          <a:p>
            <a:r>
              <a:rPr lang="en-US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dirty="0" smtClean="0"/>
              <a:t>Enter Trailer</a:t>
            </a:r>
          </a:p>
          <a:p>
            <a:endParaRPr lang="en-US" dirty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PCC-PRO-070</a:t>
            </a:r>
            <a:endParaRPr lang="en-US"/>
          </a:p>
        </p:txBody>
      </p:sp>
      <p:sp>
        <p:nvSpPr>
          <p:cNvPr id="386054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9619" y="1129000"/>
            <a:ext cx="7304762" cy="4600000"/>
          </a:xfrm>
          <a:prstGeom prst="rect">
            <a:avLst/>
          </a:prstGeom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PCC-PRO-080</a:t>
            </a:r>
            <a:endParaRPr lang="en-US"/>
          </a:p>
        </p:txBody>
      </p:sp>
      <p:sp>
        <p:nvSpPr>
          <p:cNvPr id="387078" name="Rectangle 6"/>
          <p:cNvSpPr>
            <a:spLocks noChangeArrowheads="1"/>
          </p:cNvSpPr>
          <p:nvPr/>
        </p:nvSpPr>
        <p:spPr bwMode="auto">
          <a:xfrm>
            <a:off x="2961650" y="4279319"/>
            <a:ext cx="1752600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User Fields,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Do Not Affect Processing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(optional)</a:t>
            </a:r>
            <a:endParaRPr lang="en-US" sz="2000" b="1">
              <a:latin typeface="+mj-lt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107450" y="4420718"/>
            <a:ext cx="576262" cy="2016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1107450" y="4220693"/>
            <a:ext cx="576262" cy="2016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107450" y="2608901"/>
            <a:ext cx="576262" cy="2016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107450" y="2808926"/>
            <a:ext cx="576262" cy="2016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0251" name="AutoShape 12"/>
          <p:cNvCxnSpPr>
            <a:cxnSpLocks noChangeShapeType="1"/>
            <a:stCxn id="387078" idx="1"/>
            <a:endCxn id="10249" idx="1"/>
          </p:cNvCxnSpPr>
          <p:nvPr/>
        </p:nvCxnSpPr>
        <p:spPr bwMode="auto">
          <a:xfrm rot="10800000">
            <a:off x="1107450" y="2709709"/>
            <a:ext cx="1854200" cy="2385219"/>
          </a:xfrm>
          <a:prstGeom prst="bentConnector3">
            <a:avLst>
              <a:gd name="adj1" fmla="val 11232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2" name="AutoShape 13"/>
          <p:cNvCxnSpPr>
            <a:cxnSpLocks noChangeShapeType="1"/>
            <a:stCxn id="387078" idx="1"/>
            <a:endCxn id="10250" idx="1"/>
          </p:cNvCxnSpPr>
          <p:nvPr/>
        </p:nvCxnSpPr>
        <p:spPr bwMode="auto">
          <a:xfrm rot="10800000">
            <a:off x="1107450" y="2909733"/>
            <a:ext cx="1854200" cy="2185194"/>
          </a:xfrm>
          <a:prstGeom prst="bentConnector3">
            <a:avLst>
              <a:gd name="adj1" fmla="val 11232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3" name="AutoShape 14"/>
          <p:cNvCxnSpPr>
            <a:cxnSpLocks noChangeShapeType="1"/>
            <a:stCxn id="387078" idx="1"/>
            <a:endCxn id="10248" idx="1"/>
          </p:cNvCxnSpPr>
          <p:nvPr/>
        </p:nvCxnSpPr>
        <p:spPr bwMode="auto">
          <a:xfrm rot="10800000">
            <a:off x="1107450" y="4321501"/>
            <a:ext cx="1854200" cy="773427"/>
          </a:xfrm>
          <a:prstGeom prst="bentConnector3">
            <a:avLst>
              <a:gd name="adj1" fmla="val 11232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4" name="AutoShape 15"/>
          <p:cNvCxnSpPr>
            <a:cxnSpLocks noChangeShapeType="1"/>
            <a:stCxn id="387078" idx="1"/>
            <a:endCxn id="10247" idx="1"/>
          </p:cNvCxnSpPr>
          <p:nvPr/>
        </p:nvCxnSpPr>
        <p:spPr bwMode="auto">
          <a:xfrm rot="10800000">
            <a:off x="1107450" y="4521525"/>
            <a:ext cx="1854200" cy="573402"/>
          </a:xfrm>
          <a:prstGeom prst="bentConnector3">
            <a:avLst>
              <a:gd name="adj1" fmla="val 11232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8813" y="1119281"/>
            <a:ext cx="7314286" cy="4838096"/>
          </a:xfrm>
          <a:prstGeom prst="rect">
            <a:avLst/>
          </a:prstGeom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PCC-PRO-090</a:t>
            </a:r>
            <a:endParaRPr lang="en-US"/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4680763" y="2568134"/>
            <a:ext cx="184731" cy="5232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88104" name="Rectangle 8"/>
          <p:cNvSpPr>
            <a:spLocks noChangeArrowheads="1"/>
          </p:cNvSpPr>
          <p:nvPr/>
        </p:nvSpPr>
        <p:spPr bwMode="auto">
          <a:xfrm>
            <a:off x="4549826" y="3829869"/>
            <a:ext cx="4309528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marL="228600" indent="-228600" algn="l" eaLnBrk="0" hangingPunct="0">
              <a:defRPr/>
            </a:pPr>
            <a:r>
              <a:rPr lang="en-US" sz="2000">
                <a:latin typeface="+mj-lt"/>
              </a:rPr>
              <a:t>With this you can:</a:t>
            </a:r>
          </a:p>
          <a:p>
            <a:pPr marL="228600" indent="-228600" algn="l" eaLnBrk="0" hangingPunct="0">
              <a:buFontTx/>
              <a:buChar char="•"/>
              <a:defRPr/>
            </a:pPr>
            <a:r>
              <a:rPr lang="en-US" sz="2000">
                <a:latin typeface="+mj-lt"/>
              </a:rPr>
              <a:t>Change PCO Number</a:t>
            </a:r>
          </a:p>
          <a:p>
            <a:pPr marL="228600" indent="-228600" algn="l" eaLnBrk="0" hangingPunct="0">
              <a:buFontTx/>
              <a:buChar char="•"/>
              <a:defRPr/>
            </a:pPr>
            <a:r>
              <a:rPr lang="en-US" sz="2000">
                <a:latin typeface="+mj-lt"/>
              </a:rPr>
              <a:t>Close a PCO to another PCO</a:t>
            </a:r>
          </a:p>
          <a:p>
            <a:pPr marL="228600" indent="-228600" algn="l" eaLnBrk="0" hangingPunct="0">
              <a:buFontTx/>
              <a:buChar char="•"/>
              <a:defRPr/>
            </a:pPr>
            <a:r>
              <a:rPr lang="en-US" sz="2000">
                <a:latin typeface="+mj-lt"/>
              </a:rPr>
              <a:t>Copy from PCR/PCO to a PCO</a:t>
            </a:r>
          </a:p>
          <a:p>
            <a:pPr marL="228600" indent="-228600" algn="l" eaLnBrk="0" hangingPunct="0">
              <a:buFontTx/>
              <a:buChar char="•"/>
              <a:defRPr/>
            </a:pPr>
            <a:r>
              <a:rPr lang="en-US" sz="2000">
                <a:latin typeface="+mj-lt"/>
              </a:rPr>
              <a:t>Copy to PCR/PCO from a PCO</a:t>
            </a:r>
          </a:p>
        </p:txBody>
      </p:sp>
      <p:sp>
        <p:nvSpPr>
          <p:cNvPr id="11271" name="Rectangle 10"/>
          <p:cNvSpPr>
            <a:spLocks noChangeArrowheads="1"/>
          </p:cNvSpPr>
          <p:nvPr/>
        </p:nvSpPr>
        <p:spPr bwMode="auto">
          <a:xfrm>
            <a:off x="4295292" y="2801169"/>
            <a:ext cx="274637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1272" name="AutoShape 11"/>
          <p:cNvCxnSpPr>
            <a:cxnSpLocks noChangeShapeType="1"/>
            <a:stCxn id="388104" idx="0"/>
            <a:endCxn id="11271" idx="3"/>
          </p:cNvCxnSpPr>
          <p:nvPr/>
        </p:nvCxnSpPr>
        <p:spPr bwMode="auto">
          <a:xfrm rot="16200000" flipV="1">
            <a:off x="5161804" y="2287082"/>
            <a:ext cx="950912" cy="2134661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11026</TotalTime>
  <Words>985</Words>
  <Application>Microsoft Office PowerPoint</Application>
  <PresentationFormat>On-screen Show (4:3)</PresentationFormat>
  <Paragraphs>398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9" baseType="lpstr">
      <vt:lpstr>Arial</vt:lpstr>
      <vt:lpstr>Century Gothic</vt:lpstr>
      <vt:lpstr>Webdings</vt:lpstr>
      <vt:lpstr>Tahoma</vt:lpstr>
      <vt:lpstr>Lucida Grande</vt:lpstr>
      <vt:lpstr>Wingdings</vt:lpstr>
      <vt:lpstr>QAD 2010 Template</vt:lpstr>
      <vt:lpstr>Process Product Change Orders</vt:lpstr>
      <vt:lpstr>Product Change Orders Process</vt:lpstr>
      <vt:lpstr>Create/Maintain PCO</vt:lpstr>
      <vt:lpstr>PCO Structure</vt:lpstr>
      <vt:lpstr>Create/Maintain PCO</vt:lpstr>
      <vt:lpstr>Create/Maintain PCO</vt:lpstr>
      <vt:lpstr>Create/Maintain PCO</vt:lpstr>
      <vt:lpstr>PCO Maintenance Header</vt:lpstr>
      <vt:lpstr>PCO Maintenance Header</vt:lpstr>
      <vt:lpstr>Create/Maintain PCO</vt:lpstr>
      <vt:lpstr>PCO Maintenance Header</vt:lpstr>
      <vt:lpstr>PCO Maintenance Header</vt:lpstr>
      <vt:lpstr>PCO Maintenance Header</vt:lpstr>
      <vt:lpstr>PCO Maintenance Header</vt:lpstr>
      <vt:lpstr>Create/Maintain PCO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Create/Maintain PCO</vt:lpstr>
      <vt:lpstr>Trailer Maintenance</vt:lpstr>
      <vt:lpstr>Trailer Maintenance</vt:lpstr>
      <vt:lpstr>Create/Maintain PCO</vt:lpstr>
      <vt:lpstr>PCR/PCO Detail Inquiry</vt:lpstr>
      <vt:lpstr>PCR/PCO Status Browse</vt:lpstr>
      <vt:lpstr>Print PCR/PCO</vt:lpstr>
      <vt:lpstr>Product Change Orders Process</vt:lpstr>
      <vt:lpstr>Route PCO for Approval</vt:lpstr>
      <vt:lpstr>Product Change Orders Process</vt:lpstr>
      <vt:lpstr>PCR/PCO Approval</vt:lpstr>
      <vt:lpstr>Detail Approval Maintenance</vt:lpstr>
      <vt:lpstr>Approval Browse</vt:lpstr>
      <vt:lpstr>Product Change Orders Process</vt:lpstr>
      <vt:lpstr>Release and Distribution</vt:lpstr>
      <vt:lpstr>Product Change Orders Process</vt:lpstr>
      <vt:lpstr>Incorporation Selection</vt:lpstr>
      <vt:lpstr>Incorporation</vt:lpstr>
      <vt:lpstr>Incorporation Planning Report</vt:lpstr>
      <vt:lpstr>Product Change Orders Process</vt:lpstr>
      <vt:lpstr>Implementation</vt:lpstr>
      <vt:lpstr>Product Change Orders Process Summary</vt:lpstr>
      <vt:lpstr>Miscellaneous PCR/PCO Functions</vt:lpstr>
      <vt:lpstr>Processing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436</cp:revision>
  <cp:lastPrinted>1998-10-28T20:09:13Z</cp:lastPrinted>
  <dcterms:created xsi:type="dcterms:W3CDTF">1998-02-18T21:36:34Z</dcterms:created>
  <dcterms:modified xsi:type="dcterms:W3CDTF">2011-10-26T22:14:17Z</dcterms:modified>
</cp:coreProperties>
</file>