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4" r:id="rId2"/>
  </p:sldMasterIdLst>
  <p:notesMasterIdLst>
    <p:notesMasterId r:id="rId25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8" r:id="rId14"/>
    <p:sldId id="270" r:id="rId15"/>
    <p:sldId id="281" r:id="rId16"/>
    <p:sldId id="282" r:id="rId17"/>
    <p:sldId id="271" r:id="rId18"/>
    <p:sldId id="272" r:id="rId19"/>
    <p:sldId id="273" r:id="rId20"/>
    <p:sldId id="274" r:id="rId21"/>
    <p:sldId id="275" r:id="rId22"/>
    <p:sldId id="279" r:id="rId23"/>
    <p:sldId id="277" r:id="rId2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0" autoAdjust="0"/>
    <p:restoredTop sz="94660"/>
  </p:normalViewPr>
  <p:slideViewPr>
    <p:cSldViewPr>
      <p:cViewPr>
        <p:scale>
          <a:sx n="75" d="100"/>
          <a:sy n="75" d="100"/>
        </p:scale>
        <p:origin x="-822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drawings/_rels/vmlDrawing2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17.bin"/><Relationship Id="rId3" Type="http://schemas.microsoft.com/office/2006/relationships/legacyDiagramText" Target="legacyDiagramText12.bin"/><Relationship Id="rId7" Type="http://schemas.microsoft.com/office/2006/relationships/legacyDiagramText" Target="legacyDiagramText16.bin"/><Relationship Id="rId12" Type="http://schemas.microsoft.com/office/2006/relationships/legacyDiagramText" Target="legacyDiagramText21.bin"/><Relationship Id="rId2" Type="http://schemas.microsoft.com/office/2006/relationships/legacyDiagramText" Target="legacyDiagramText11.bin"/><Relationship Id="rId1" Type="http://schemas.microsoft.com/office/2006/relationships/legacyDiagramText" Target="legacyDiagramText10.bin"/><Relationship Id="rId6" Type="http://schemas.microsoft.com/office/2006/relationships/legacyDiagramText" Target="legacyDiagramText15.bin"/><Relationship Id="rId11" Type="http://schemas.microsoft.com/office/2006/relationships/legacyDiagramText" Target="legacyDiagramText20.bin"/><Relationship Id="rId5" Type="http://schemas.microsoft.com/office/2006/relationships/legacyDiagramText" Target="legacyDiagramText14.bin"/><Relationship Id="rId10" Type="http://schemas.microsoft.com/office/2006/relationships/legacyDiagramText" Target="legacyDiagramText19.bin"/><Relationship Id="rId4" Type="http://schemas.microsoft.com/office/2006/relationships/legacyDiagramText" Target="legacyDiagramText13.bin"/><Relationship Id="rId9" Type="http://schemas.microsoft.com/office/2006/relationships/legacyDiagramText" Target="legacyDiagramText18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4F93B5C-BEF7-4F21-ABE4-8CF98EA7643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88420F-5533-43D6-BB48-75AB762734B1}" type="slidenum">
              <a:rPr lang="en-US"/>
              <a:pPr/>
              <a:t>7</a:t>
            </a:fld>
            <a:endParaRPr lang="en-US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Medical Ultrasound</a:t>
            </a:r>
            <a:r>
              <a:rPr lang="en-US"/>
              <a:t>, used for medical imaging to visualize muscles, tendons, internal organs – best known for creating images of fetuses in the womb. </a:t>
            </a:r>
            <a:endParaRPr lang="en-US" b="1"/>
          </a:p>
          <a:p>
            <a:r>
              <a:rPr lang="en-US" b="1"/>
              <a:t>Implantable Ultrasound</a:t>
            </a:r>
            <a:r>
              <a:rPr lang="en-US"/>
              <a:t>, used for accessing area that is difficult to reach using traditional ultrasound devices, measuring things like tissue temperature and blood flow rate of fine vessels in tissue. </a:t>
            </a:r>
            <a:endParaRPr lang="en-US" b="1"/>
          </a:p>
          <a:p>
            <a:r>
              <a:rPr lang="en-US" b="1"/>
              <a:t>Industrial Ultrasound</a:t>
            </a:r>
            <a:r>
              <a:rPr lang="en-US"/>
              <a:t>, used for manual or automated non-destructive testing – finding flaws in materials and measuring the thickness of objects. High frequency (2 to 10Mhz) used to test metals, plastics and aerospace components. Lower frequency (40-500kHz) used to inspect less dense materials like wood, concrete, and cement.</a:t>
            </a:r>
            <a:endParaRPr lang="en-US" b="1"/>
          </a:p>
          <a:p>
            <a:r>
              <a:rPr lang="en-US" b="1"/>
              <a:t>Consumer Ultrasound</a:t>
            </a:r>
            <a:r>
              <a:rPr lang="en-US"/>
              <a:t>, perhaps not available today. Will be used as an example of a new product introduction. 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B28280-46F2-4086-88D2-D735FD3FF212}" type="slidenum">
              <a:rPr lang="en-US"/>
              <a:pPr/>
              <a:t>20</a:t>
            </a:fld>
            <a:endParaRPr lang="en-US"/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Medical Ultrasound</a:t>
            </a:r>
            <a:r>
              <a:rPr lang="en-US"/>
              <a:t>, used for medical imaging to visualize muscles, tendons, internal organs – best known for creating images of fetuses in the womb. </a:t>
            </a:r>
            <a:endParaRPr lang="en-US" b="1"/>
          </a:p>
          <a:p>
            <a:r>
              <a:rPr lang="en-US" b="1"/>
              <a:t>Implantable Ultrasound</a:t>
            </a:r>
            <a:r>
              <a:rPr lang="en-US"/>
              <a:t>, used for accessing area that is difficult to reach using traditional ultrasound devices, measuring things like tissue temperature and blood flow rate of fine vessels in tissue. </a:t>
            </a:r>
            <a:endParaRPr lang="en-US" b="1"/>
          </a:p>
          <a:p>
            <a:r>
              <a:rPr lang="en-US" b="1"/>
              <a:t>Industrial Ultrasound</a:t>
            </a:r>
            <a:r>
              <a:rPr lang="en-US"/>
              <a:t>, used for manual or automated non-destructive testing – finding flaws in materials and measuring the thickness of objects. High frequency (2 to 10Mhz) used to test metals, plastics and aerospace components. Lower frequency (40-500kHz) used to inspect less dense materials like wood, concrete, and cement.</a:t>
            </a:r>
            <a:endParaRPr lang="en-US" b="1"/>
          </a:p>
          <a:p>
            <a:r>
              <a:rPr lang="en-US" b="1"/>
              <a:t>Consumer Ultrasound</a:t>
            </a:r>
            <a:r>
              <a:rPr lang="en-US"/>
              <a:t>, perhaps not available today. Will be used as an example of a new product introduction.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15200" y="6553200"/>
            <a:ext cx="18288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15200" y="6553200"/>
            <a:ext cx="1828800" cy="304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QMI-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5200" y="65532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r>
              <a:rPr lang="en-US"/>
              <a:t>QMI-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QMI-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QAD 2010 Data Model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b="1"/>
              <a:t>Structure Overview – February 22,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24384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>
                <a:latin typeface="+mj-lt"/>
              </a:rPr>
              <a:t>Item 01030 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Consumer Ultrasound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QMI-100</a:t>
            </a:r>
          </a:p>
        </p:txBody>
      </p:sp>
      <p:sp>
        <p:nvSpPr>
          <p:cNvPr id="129027" name="Rectangle 3"/>
          <p:cNvSpPr>
            <a:spLocks noChangeArrowheads="1"/>
          </p:cNvSpPr>
          <p:nvPr/>
        </p:nvSpPr>
        <p:spPr bwMode="auto">
          <a:xfrm>
            <a:off x="1219200" y="1447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50001 10MHz Probe Unit</a:t>
            </a:r>
            <a:endParaRPr lang="en-US" sz="1100" b="1">
              <a:latin typeface="+mj-lt"/>
            </a:endParaRPr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1219200" y="2260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02004 Laptop connector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(DRP from site xx-200)</a:t>
            </a:r>
            <a:endParaRPr lang="en-US" sz="1100" b="1">
              <a:latin typeface="+mj-lt"/>
            </a:endParaRPr>
          </a:p>
        </p:txBody>
      </p:sp>
      <p:sp>
        <p:nvSpPr>
          <p:cNvPr id="129029" name="Rectangle 5"/>
          <p:cNvSpPr>
            <a:spLocks noChangeArrowheads="1"/>
          </p:cNvSpPr>
          <p:nvPr/>
        </p:nvSpPr>
        <p:spPr bwMode="auto">
          <a:xfrm>
            <a:off x="1219200" y="3073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60014 Software CD</a:t>
            </a:r>
            <a:endParaRPr lang="en-US" sz="1100" b="1">
              <a:latin typeface="+mj-lt"/>
            </a:endParaRPr>
          </a:p>
        </p:txBody>
      </p:sp>
      <p:sp>
        <p:nvSpPr>
          <p:cNvPr id="129030" name="Rectangle 6"/>
          <p:cNvSpPr>
            <a:spLocks noChangeArrowheads="1"/>
          </p:cNvSpPr>
          <p:nvPr/>
        </p:nvSpPr>
        <p:spPr bwMode="auto">
          <a:xfrm>
            <a:off x="1219200" y="3886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29031" name="Line 7"/>
          <p:cNvSpPr>
            <a:spLocks noChangeShapeType="1"/>
          </p:cNvSpPr>
          <p:nvPr/>
        </p:nvSpPr>
        <p:spPr bwMode="auto">
          <a:xfrm>
            <a:off x="685800" y="1066800"/>
            <a:ext cx="0" cy="30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>
            <a:off x="685800" y="41148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>
            <a:off x="685800" y="3276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4" name="Line 10"/>
          <p:cNvSpPr>
            <a:spLocks noChangeShapeType="1"/>
          </p:cNvSpPr>
          <p:nvPr/>
        </p:nvSpPr>
        <p:spPr bwMode="auto">
          <a:xfrm>
            <a:off x="685800" y="2514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5" name="Line 11"/>
          <p:cNvSpPr>
            <a:spLocks noChangeShapeType="1"/>
          </p:cNvSpPr>
          <p:nvPr/>
        </p:nvSpPr>
        <p:spPr bwMode="auto">
          <a:xfrm>
            <a:off x="685800" y="1676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9036" name="Text Box 12"/>
          <p:cNvSpPr txBox="1">
            <a:spLocks noChangeArrowheads="1"/>
          </p:cNvSpPr>
          <p:nvPr/>
        </p:nvSpPr>
        <p:spPr bwMode="auto">
          <a:xfrm>
            <a:off x="3352800" y="5175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Site xx-100: Consumer Ultrasound</a:t>
            </a:r>
          </a:p>
        </p:txBody>
      </p:sp>
      <p:sp>
        <p:nvSpPr>
          <p:cNvPr id="129037" name="Text Box 13"/>
          <p:cNvSpPr txBox="1">
            <a:spLocks noChangeArrowheads="1"/>
          </p:cNvSpPr>
          <p:nvPr/>
        </p:nvSpPr>
        <p:spPr bwMode="auto">
          <a:xfrm>
            <a:off x="5181600" y="1524000"/>
            <a:ext cx="3733800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  <a:latin typeface="+mj-lt"/>
              </a:rPr>
              <a:t>To be used to demonstrate New Product Introduction - Design to Launch Process</a:t>
            </a:r>
          </a:p>
        </p:txBody>
      </p:sp>
      <p:sp>
        <p:nvSpPr>
          <p:cNvPr id="129038" name="Rectangle 14"/>
          <p:cNvSpPr>
            <a:spLocks noChangeArrowheads="1"/>
          </p:cNvSpPr>
          <p:nvPr/>
        </p:nvSpPr>
        <p:spPr bwMode="auto">
          <a:xfrm>
            <a:off x="533400" y="4876800"/>
            <a:ext cx="79248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>
                <a:latin typeface="+mj-lt"/>
              </a:rPr>
              <a:t>Routing: U-001 – Ultrasound Assembly (Used for all ultrasound products)	</a:t>
            </a: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29039" name="Rectangle 15"/>
          <p:cNvSpPr>
            <a:spLocks noChangeArrowheads="1"/>
          </p:cNvSpPr>
          <p:nvPr/>
        </p:nvSpPr>
        <p:spPr bwMode="auto">
          <a:xfrm>
            <a:off x="1981200" y="5257800"/>
            <a:ext cx="36576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Assembly 	            Test	               Pack for Shipping</a:t>
            </a:r>
          </a:p>
          <a:p>
            <a:pPr algn="l"/>
            <a:endParaRPr lang="en-US" sz="1100">
              <a:latin typeface="+mj-lt"/>
            </a:endParaRPr>
          </a:p>
          <a:p>
            <a:pPr algn="l"/>
            <a:endParaRPr lang="en-US" sz="1100">
              <a:latin typeface="+mj-lt"/>
            </a:endParaRPr>
          </a:p>
          <a:p>
            <a:pPr algn="l"/>
            <a:endParaRPr lang="en-US" sz="1100" b="1">
              <a:latin typeface="+mj-lt"/>
            </a:endParaRPr>
          </a:p>
        </p:txBody>
      </p:sp>
      <p:sp>
        <p:nvSpPr>
          <p:cNvPr id="129040" name="AutoShape 16"/>
          <p:cNvSpPr>
            <a:spLocks noChangeArrowheads="1"/>
          </p:cNvSpPr>
          <p:nvPr/>
        </p:nvSpPr>
        <p:spPr bwMode="auto">
          <a:xfrm rot="10800000">
            <a:off x="2209800" y="563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29041" name="AutoShape 17"/>
          <p:cNvSpPr>
            <a:spLocks noChangeArrowheads="1"/>
          </p:cNvSpPr>
          <p:nvPr/>
        </p:nvSpPr>
        <p:spPr bwMode="auto">
          <a:xfrm rot="10800000">
            <a:off x="4800600" y="563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29042" name="AutoShape 18"/>
          <p:cNvSpPr>
            <a:spLocks noChangeArrowheads="1"/>
          </p:cNvSpPr>
          <p:nvPr/>
        </p:nvSpPr>
        <p:spPr bwMode="auto">
          <a:xfrm rot="10800000">
            <a:off x="3429000" y="563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234950"/>
            <a:ext cx="2414587" cy="587375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1200">
                <a:latin typeface="+mj-lt"/>
              </a:rPr>
              <a:t>Item 01040 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Industrial Ultrasound</a:t>
            </a:r>
            <a:br>
              <a:rPr lang="en-US" sz="1200">
                <a:latin typeface="+mj-lt"/>
              </a:rPr>
            </a:br>
            <a:r>
              <a:rPr lang="en-US" sz="900">
                <a:latin typeface="+mj-lt"/>
              </a:rPr>
              <a:t>Configured</a:t>
            </a:r>
          </a:p>
        </p:txBody>
      </p:sp>
      <p:sp>
        <p:nvSpPr>
          <p:cNvPr id="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QMI-110</a:t>
            </a:r>
          </a:p>
        </p:txBody>
      </p:sp>
      <p:sp>
        <p:nvSpPr>
          <p:cNvPr id="130050" name="Rectangle 2"/>
          <p:cNvSpPr>
            <a:spLocks noChangeArrowheads="1"/>
          </p:cNvSpPr>
          <p:nvPr/>
        </p:nvSpPr>
        <p:spPr bwMode="auto">
          <a:xfrm>
            <a:off x="1144587" y="838200"/>
            <a:ext cx="7543800" cy="16002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>
                <a:latin typeface="+mj-lt"/>
              </a:rPr>
              <a:t>Technical Specifications</a:t>
            </a: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4954587" y="5791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60002 Display / Readout</a:t>
            </a:r>
            <a:endParaRPr lang="en-US" sz="1100" b="1">
              <a:latin typeface="+mj-lt"/>
            </a:endParaRP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1220787" y="5791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60003 Keyboard </a:t>
            </a:r>
          </a:p>
          <a:p>
            <a:pPr algn="l"/>
            <a:r>
              <a:rPr lang="en-US" sz="1100">
                <a:latin typeface="+mj-lt"/>
              </a:rPr>
              <a:t>CONSIGNED</a:t>
            </a:r>
            <a:endParaRPr lang="en-US" sz="1100" b="1">
              <a:latin typeface="+mj-lt"/>
            </a:endParaRPr>
          </a:p>
        </p:txBody>
      </p:sp>
      <p:sp>
        <p:nvSpPr>
          <p:cNvPr id="130054" name="Rectangle 6"/>
          <p:cNvSpPr>
            <a:spLocks noChangeArrowheads="1"/>
          </p:cNvSpPr>
          <p:nvPr/>
        </p:nvSpPr>
        <p:spPr bwMode="auto">
          <a:xfrm>
            <a:off x="1220787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Selects CPU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Purchased (SV)</a:t>
            </a:r>
            <a:endParaRPr lang="en-US" sz="1100" b="1">
              <a:latin typeface="+mj-lt"/>
            </a:endParaRP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3049587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Selects Probe Assembly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Mfg, (WIP Lot Trace)</a:t>
            </a:r>
            <a:endParaRPr lang="en-US" sz="1100" b="1">
              <a:latin typeface="+mj-lt"/>
            </a:endParaRPr>
          </a:p>
        </p:txBody>
      </p:sp>
      <p:sp>
        <p:nvSpPr>
          <p:cNvPr id="130056" name="Rectangle 8"/>
          <p:cNvSpPr>
            <a:spLocks noChangeArrowheads="1"/>
          </p:cNvSpPr>
          <p:nvPr/>
        </p:nvSpPr>
        <p:spPr bwMode="auto">
          <a:xfrm>
            <a:off x="6783387" y="5791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6783387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Selects Cord &amp; Converter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using Country of Install</a:t>
            </a:r>
            <a:endParaRPr lang="en-US" sz="1100" b="1">
              <a:latin typeface="+mj-lt"/>
            </a:endParaRPr>
          </a:p>
        </p:txBody>
      </p:sp>
      <p:sp>
        <p:nvSpPr>
          <p:cNvPr id="130058" name="Rectangle 10"/>
          <p:cNvSpPr>
            <a:spLocks noChangeArrowheads="1"/>
          </p:cNvSpPr>
          <p:nvPr/>
        </p:nvSpPr>
        <p:spPr bwMode="auto">
          <a:xfrm>
            <a:off x="1220787" y="2971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Top or Front Display</a:t>
            </a:r>
            <a:endParaRPr lang="en-US" sz="1100" b="1">
              <a:latin typeface="+mj-lt"/>
            </a:endParaRPr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3049587" y="5791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02003 Connector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DRP from site xx-200</a:t>
            </a:r>
            <a:endParaRPr lang="en-US" sz="1100" b="1">
              <a:latin typeface="+mj-lt"/>
            </a:endParaRPr>
          </a:p>
        </p:txBody>
      </p:sp>
      <p:sp>
        <p:nvSpPr>
          <p:cNvPr id="130060" name="Line 12"/>
          <p:cNvSpPr>
            <a:spLocks noChangeShapeType="1"/>
          </p:cNvSpPr>
          <p:nvPr/>
        </p:nvSpPr>
        <p:spPr bwMode="auto">
          <a:xfrm>
            <a:off x="611187" y="609600"/>
            <a:ext cx="0" cy="548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1" name="Line 13"/>
          <p:cNvSpPr>
            <a:spLocks noChangeShapeType="1"/>
          </p:cNvSpPr>
          <p:nvPr/>
        </p:nvSpPr>
        <p:spPr bwMode="auto">
          <a:xfrm>
            <a:off x="611187" y="6096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2" name="Line 14"/>
          <p:cNvSpPr>
            <a:spLocks noChangeShapeType="1"/>
          </p:cNvSpPr>
          <p:nvPr/>
        </p:nvSpPr>
        <p:spPr bwMode="auto">
          <a:xfrm>
            <a:off x="611187" y="4419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3" name="Line 15"/>
          <p:cNvSpPr>
            <a:spLocks noChangeShapeType="1"/>
          </p:cNvSpPr>
          <p:nvPr/>
        </p:nvSpPr>
        <p:spPr bwMode="auto">
          <a:xfrm>
            <a:off x="611187" y="3505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4" name="Line 16"/>
          <p:cNvSpPr>
            <a:spLocks noChangeShapeType="1"/>
          </p:cNvSpPr>
          <p:nvPr/>
        </p:nvSpPr>
        <p:spPr bwMode="auto">
          <a:xfrm>
            <a:off x="611187" y="1752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0065" name="Text Box 17"/>
          <p:cNvSpPr txBox="1">
            <a:spLocks noChangeArrowheads="1"/>
          </p:cNvSpPr>
          <p:nvPr/>
        </p:nvSpPr>
        <p:spPr bwMode="auto">
          <a:xfrm>
            <a:off x="3125787" y="228600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Site xx-100: Industrial Ultrasound</a:t>
            </a:r>
          </a:p>
        </p:txBody>
      </p:sp>
      <p:sp>
        <p:nvSpPr>
          <p:cNvPr id="130066" name="Rectangle 18"/>
          <p:cNvSpPr>
            <a:spLocks noChangeArrowheads="1"/>
          </p:cNvSpPr>
          <p:nvPr/>
        </p:nvSpPr>
        <p:spPr bwMode="auto">
          <a:xfrm>
            <a:off x="1144587" y="5410200"/>
            <a:ext cx="7543800" cy="990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>
                <a:latin typeface="+mj-lt"/>
              </a:rPr>
              <a:t>All Configurations</a:t>
            </a: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30067" name="Rectangle 19"/>
          <p:cNvSpPr>
            <a:spLocks noChangeArrowheads="1"/>
          </p:cNvSpPr>
          <p:nvPr/>
        </p:nvSpPr>
        <p:spPr bwMode="auto">
          <a:xfrm>
            <a:off x="4954587" y="1219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Portable?</a:t>
            </a:r>
            <a:endParaRPr lang="en-US" sz="1100" b="1">
              <a:latin typeface="+mj-lt"/>
            </a:endParaRPr>
          </a:p>
        </p:txBody>
      </p:sp>
      <p:sp>
        <p:nvSpPr>
          <p:cNvPr id="130068" name="Rectangle 20"/>
          <p:cNvSpPr>
            <a:spLocks noChangeArrowheads="1"/>
          </p:cNvSpPr>
          <p:nvPr/>
        </p:nvSpPr>
        <p:spPr bwMode="auto">
          <a:xfrm>
            <a:off x="1220787" y="1219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Standard or High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Performance?</a:t>
            </a:r>
            <a:endParaRPr lang="en-US" sz="1100" b="1">
              <a:latin typeface="+mj-lt"/>
            </a:endParaRPr>
          </a:p>
        </p:txBody>
      </p:sp>
      <p:sp>
        <p:nvSpPr>
          <p:cNvPr id="130069" name="Rectangle 21"/>
          <p:cNvSpPr>
            <a:spLocks noChangeArrowheads="1"/>
          </p:cNvSpPr>
          <p:nvPr/>
        </p:nvSpPr>
        <p:spPr bwMode="auto">
          <a:xfrm>
            <a:off x="6783387" y="1219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Not Portable?</a:t>
            </a:r>
            <a:endParaRPr lang="en-US" sz="1100" b="1">
              <a:latin typeface="+mj-lt"/>
            </a:endParaRPr>
          </a:p>
        </p:txBody>
      </p:sp>
      <p:sp>
        <p:nvSpPr>
          <p:cNvPr id="130070" name="Rectangle 22"/>
          <p:cNvSpPr>
            <a:spLocks noChangeArrowheads="1"/>
          </p:cNvSpPr>
          <p:nvPr/>
        </p:nvSpPr>
        <p:spPr bwMode="auto">
          <a:xfrm>
            <a:off x="3049587" y="1219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High or Low Frequency?</a:t>
            </a:r>
            <a:endParaRPr lang="en-US" sz="1100" b="1">
              <a:latin typeface="+mj-lt"/>
            </a:endParaRPr>
          </a:p>
        </p:txBody>
      </p:sp>
      <p:sp>
        <p:nvSpPr>
          <p:cNvPr id="130071" name="Line 23"/>
          <p:cNvSpPr>
            <a:spLocks noChangeShapeType="1"/>
          </p:cNvSpPr>
          <p:nvPr/>
        </p:nvSpPr>
        <p:spPr bwMode="auto">
          <a:xfrm>
            <a:off x="2058987" y="167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72" name="Line 24"/>
          <p:cNvSpPr>
            <a:spLocks noChangeShapeType="1"/>
          </p:cNvSpPr>
          <p:nvPr/>
        </p:nvSpPr>
        <p:spPr bwMode="auto">
          <a:xfrm>
            <a:off x="3963987" y="167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73" name="Rectangle 25"/>
          <p:cNvSpPr>
            <a:spLocks noChangeArrowheads="1"/>
          </p:cNvSpPr>
          <p:nvPr/>
        </p:nvSpPr>
        <p:spPr bwMode="auto">
          <a:xfrm>
            <a:off x="4954587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Selects Battery</a:t>
            </a:r>
            <a:endParaRPr lang="en-US" sz="1100" b="1">
              <a:latin typeface="+mj-lt"/>
            </a:endParaRPr>
          </a:p>
        </p:txBody>
      </p:sp>
      <p:sp>
        <p:nvSpPr>
          <p:cNvPr id="130074" name="Line 26"/>
          <p:cNvSpPr>
            <a:spLocks noChangeShapeType="1"/>
          </p:cNvSpPr>
          <p:nvPr/>
        </p:nvSpPr>
        <p:spPr bwMode="auto">
          <a:xfrm>
            <a:off x="5792787" y="167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75" name="Rectangle 27"/>
          <p:cNvSpPr>
            <a:spLocks noChangeArrowheads="1"/>
          </p:cNvSpPr>
          <p:nvPr/>
        </p:nvSpPr>
        <p:spPr bwMode="auto">
          <a:xfrm>
            <a:off x="1144587" y="2590800"/>
            <a:ext cx="6477000" cy="15240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>
                <a:latin typeface="+mj-lt"/>
              </a:rPr>
              <a:t>Style &amp; Size</a:t>
            </a: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30076" name="Rectangle 28"/>
          <p:cNvSpPr>
            <a:spLocks noChangeArrowheads="1"/>
          </p:cNvSpPr>
          <p:nvPr/>
        </p:nvSpPr>
        <p:spPr bwMode="auto">
          <a:xfrm>
            <a:off x="1220787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Offers Dimension Options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(Length, Width, Height</a:t>
            </a:r>
            <a:endParaRPr lang="en-US" sz="1100" b="1">
              <a:latin typeface="+mj-lt"/>
            </a:endParaRPr>
          </a:p>
        </p:txBody>
      </p:sp>
      <p:sp>
        <p:nvSpPr>
          <p:cNvPr id="130077" name="Rectangle 29"/>
          <p:cNvSpPr>
            <a:spLocks noChangeArrowheads="1"/>
          </p:cNvSpPr>
          <p:nvPr/>
        </p:nvSpPr>
        <p:spPr bwMode="auto">
          <a:xfrm>
            <a:off x="3049587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Determines Steel Size</a:t>
            </a:r>
            <a:endParaRPr lang="en-US" sz="1100" b="1">
              <a:latin typeface="+mj-lt"/>
            </a:endParaRPr>
          </a:p>
        </p:txBody>
      </p:sp>
      <p:sp>
        <p:nvSpPr>
          <p:cNvPr id="130078" name="Rectangle 30"/>
          <p:cNvSpPr>
            <a:spLocks noChangeArrowheads="1"/>
          </p:cNvSpPr>
          <p:nvPr/>
        </p:nvSpPr>
        <p:spPr bwMode="auto">
          <a:xfrm>
            <a:off x="1144587" y="4267200"/>
            <a:ext cx="5791200" cy="990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 b="1">
                <a:latin typeface="+mj-lt"/>
              </a:rPr>
              <a:t>Accessories</a:t>
            </a:r>
            <a:endParaRPr lang="en-US" sz="2000" b="1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  <a:p>
            <a:pPr algn="l"/>
            <a:endParaRPr lang="en-US" sz="2000">
              <a:latin typeface="+mj-lt"/>
            </a:endParaRPr>
          </a:p>
        </p:txBody>
      </p:sp>
      <p:sp>
        <p:nvSpPr>
          <p:cNvPr id="130079" name="Line 31"/>
          <p:cNvSpPr>
            <a:spLocks noChangeShapeType="1"/>
          </p:cNvSpPr>
          <p:nvPr/>
        </p:nvSpPr>
        <p:spPr bwMode="auto">
          <a:xfrm>
            <a:off x="1982787" y="34290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80" name="Line 32"/>
          <p:cNvSpPr>
            <a:spLocks noChangeShapeType="1"/>
          </p:cNvSpPr>
          <p:nvPr/>
        </p:nvSpPr>
        <p:spPr bwMode="auto">
          <a:xfrm>
            <a:off x="2973387" y="37338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0081" name="Rectangle 33"/>
          <p:cNvSpPr>
            <a:spLocks noChangeArrowheads="1"/>
          </p:cNvSpPr>
          <p:nvPr/>
        </p:nvSpPr>
        <p:spPr bwMode="auto">
          <a:xfrm>
            <a:off x="1220787" y="4648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60008 Printer</a:t>
            </a:r>
            <a:endParaRPr lang="en-US" sz="1100" b="1">
              <a:latin typeface="+mj-lt"/>
            </a:endParaRPr>
          </a:p>
        </p:txBody>
      </p:sp>
      <p:sp>
        <p:nvSpPr>
          <p:cNvPr id="130082" name="Rectangle 34"/>
          <p:cNvSpPr>
            <a:spLocks noChangeArrowheads="1"/>
          </p:cNvSpPr>
          <p:nvPr/>
        </p:nvSpPr>
        <p:spPr bwMode="auto">
          <a:xfrm>
            <a:off x="3049587" y="4648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60015 Keyboard Cover</a:t>
            </a:r>
            <a:endParaRPr lang="en-US" sz="1100" b="1">
              <a:latin typeface="+mj-lt"/>
            </a:endParaRPr>
          </a:p>
        </p:txBody>
      </p:sp>
      <p:sp>
        <p:nvSpPr>
          <p:cNvPr id="130083" name="Rectangle 35"/>
          <p:cNvSpPr>
            <a:spLocks noChangeArrowheads="1"/>
          </p:cNvSpPr>
          <p:nvPr/>
        </p:nvSpPr>
        <p:spPr bwMode="auto">
          <a:xfrm>
            <a:off x="5640387" y="3429000"/>
            <a:ext cx="1752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Color – Black, White, Other</a:t>
            </a:r>
          </a:p>
          <a:p>
            <a:pPr algn="l"/>
            <a:r>
              <a:rPr lang="en-US" sz="1100">
                <a:latin typeface="+mj-lt"/>
              </a:rPr>
              <a:t>(qty of paint determined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by dimensions selected)</a:t>
            </a:r>
            <a:endParaRPr lang="en-US" sz="1100" b="1">
              <a:latin typeface="+mj-lt"/>
            </a:endParaRPr>
          </a:p>
        </p:txBody>
      </p:sp>
      <p:sp>
        <p:nvSpPr>
          <p:cNvPr id="130084" name="Rectangle 36"/>
          <p:cNvSpPr>
            <a:spLocks noChangeArrowheads="1"/>
          </p:cNvSpPr>
          <p:nvPr/>
        </p:nvSpPr>
        <p:spPr bwMode="auto">
          <a:xfrm>
            <a:off x="5106987" y="2971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Stainless Steel or Painted?</a:t>
            </a:r>
            <a:endParaRPr lang="en-US" sz="1100" b="1">
              <a:latin typeface="+mj-lt"/>
            </a:endParaRPr>
          </a:p>
        </p:txBody>
      </p:sp>
      <p:sp>
        <p:nvSpPr>
          <p:cNvPr id="130085" name="Rectangle 37"/>
          <p:cNvSpPr>
            <a:spLocks noChangeArrowheads="1"/>
          </p:cNvSpPr>
          <p:nvPr/>
        </p:nvSpPr>
        <p:spPr bwMode="auto">
          <a:xfrm>
            <a:off x="5030787" y="4648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60021 or 60022 </a:t>
            </a:r>
          </a:p>
          <a:p>
            <a:pPr algn="l"/>
            <a:r>
              <a:rPr lang="en-US" sz="1100">
                <a:latin typeface="+mj-lt"/>
              </a:rPr>
              <a:t>Alkaline or Lithium Backup</a:t>
            </a:r>
            <a:endParaRPr lang="en-US" sz="11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24384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>
                <a:latin typeface="+mj-lt"/>
              </a:rPr>
              <a:t>Item 01041 Portable 10MHz  Ultrasound</a:t>
            </a:r>
          </a:p>
        </p:txBody>
      </p:sp>
      <p:sp>
        <p:nvSpPr>
          <p:cNvPr id="4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QMI-120</a:t>
            </a:r>
          </a:p>
        </p:txBody>
      </p:sp>
      <p:sp>
        <p:nvSpPr>
          <p:cNvPr id="141324" name="Text Box 12"/>
          <p:cNvSpPr txBox="1">
            <a:spLocks noChangeArrowheads="1"/>
          </p:cNvSpPr>
          <p:nvPr/>
        </p:nvSpPr>
        <p:spPr bwMode="auto">
          <a:xfrm>
            <a:off x="2590800" y="136525"/>
            <a:ext cx="655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Site xx-100: Additional Ultrasound Products</a:t>
            </a:r>
          </a:p>
        </p:txBody>
      </p:sp>
      <p:sp>
        <p:nvSpPr>
          <p:cNvPr id="141331" name="Rectangle 19"/>
          <p:cNvSpPr>
            <a:spLocks noChangeArrowheads="1"/>
          </p:cNvSpPr>
          <p:nvPr/>
        </p:nvSpPr>
        <p:spPr bwMode="auto">
          <a:xfrm>
            <a:off x="1447800" y="1143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60001 Durable Plastic </a:t>
            </a:r>
          </a:p>
          <a:p>
            <a:pPr algn="l"/>
            <a:r>
              <a:rPr lang="en-US" sz="1100">
                <a:latin typeface="+mj-lt"/>
              </a:rPr>
              <a:t>Housing</a:t>
            </a:r>
            <a:endParaRPr lang="en-US" sz="1100" b="1">
              <a:latin typeface="+mj-lt"/>
            </a:endParaRPr>
          </a:p>
        </p:txBody>
      </p:sp>
      <p:sp>
        <p:nvSpPr>
          <p:cNvPr id="141332" name="Rectangle 20"/>
          <p:cNvSpPr>
            <a:spLocks noChangeArrowheads="1"/>
          </p:cNvSpPr>
          <p:nvPr/>
        </p:nvSpPr>
        <p:spPr bwMode="auto">
          <a:xfrm>
            <a:off x="1447800" y="17192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60002Display / Readout</a:t>
            </a:r>
            <a:endParaRPr lang="en-US" sz="1100" b="1">
              <a:latin typeface="+mj-lt"/>
            </a:endParaRPr>
          </a:p>
        </p:txBody>
      </p:sp>
      <p:sp>
        <p:nvSpPr>
          <p:cNvPr id="141333" name="Rectangle 21"/>
          <p:cNvSpPr>
            <a:spLocks noChangeArrowheads="1"/>
          </p:cNvSpPr>
          <p:nvPr/>
        </p:nvSpPr>
        <p:spPr bwMode="auto">
          <a:xfrm>
            <a:off x="1447800" y="22955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60003Keyboard </a:t>
            </a:r>
          </a:p>
          <a:p>
            <a:pPr algn="l"/>
            <a:r>
              <a:rPr lang="en-US" sz="1100">
                <a:latin typeface="+mj-lt"/>
              </a:rPr>
              <a:t>CONSIGNED</a:t>
            </a:r>
            <a:endParaRPr lang="en-US" sz="1100" b="1">
              <a:latin typeface="+mj-lt"/>
            </a:endParaRPr>
          </a:p>
        </p:txBody>
      </p:sp>
      <p:sp>
        <p:nvSpPr>
          <p:cNvPr id="141334" name="Rectangle 22"/>
          <p:cNvSpPr>
            <a:spLocks noChangeArrowheads="1"/>
          </p:cNvSpPr>
          <p:nvPr/>
        </p:nvSpPr>
        <p:spPr bwMode="auto">
          <a:xfrm>
            <a:off x="1447800" y="28733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60050 Base Unit /CPU</a:t>
            </a:r>
          </a:p>
          <a:p>
            <a:pPr algn="l"/>
            <a:r>
              <a:rPr lang="en-US" sz="1100">
                <a:latin typeface="+mj-lt"/>
              </a:rPr>
              <a:t>Purchased (SV)</a:t>
            </a:r>
            <a:endParaRPr lang="en-US" sz="1100" b="1">
              <a:latin typeface="+mj-lt"/>
            </a:endParaRPr>
          </a:p>
        </p:txBody>
      </p:sp>
      <p:sp>
        <p:nvSpPr>
          <p:cNvPr id="141335" name="Rectangle 23"/>
          <p:cNvSpPr>
            <a:spLocks noChangeArrowheads="1"/>
          </p:cNvSpPr>
          <p:nvPr/>
        </p:nvSpPr>
        <p:spPr bwMode="auto">
          <a:xfrm>
            <a:off x="1447800" y="5181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60007 Moveable Cart</a:t>
            </a:r>
            <a:endParaRPr lang="en-US" sz="1100" b="1">
              <a:latin typeface="+mj-lt"/>
            </a:endParaRPr>
          </a:p>
        </p:txBody>
      </p:sp>
      <p:sp>
        <p:nvSpPr>
          <p:cNvPr id="141336" name="Rectangle 24"/>
          <p:cNvSpPr>
            <a:spLocks noChangeArrowheads="1"/>
          </p:cNvSpPr>
          <p:nvPr/>
        </p:nvSpPr>
        <p:spPr bwMode="auto">
          <a:xfrm>
            <a:off x="1447800" y="34496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50001 10MHz Probe Assy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Mfg, (WIP Lot Trace)</a:t>
            </a:r>
            <a:endParaRPr lang="en-US" sz="1100" b="1">
              <a:latin typeface="+mj-lt"/>
            </a:endParaRPr>
          </a:p>
        </p:txBody>
      </p:sp>
      <p:sp>
        <p:nvSpPr>
          <p:cNvPr id="141337" name="Rectangle 25"/>
          <p:cNvSpPr>
            <a:spLocks noChangeArrowheads="1"/>
          </p:cNvSpPr>
          <p:nvPr/>
        </p:nvSpPr>
        <p:spPr bwMode="auto">
          <a:xfrm>
            <a:off x="1447800" y="46037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60006 Monitor Cable</a:t>
            </a:r>
          </a:p>
        </p:txBody>
      </p:sp>
      <p:sp>
        <p:nvSpPr>
          <p:cNvPr id="141338" name="Rectangle 26"/>
          <p:cNvSpPr>
            <a:spLocks noChangeArrowheads="1"/>
          </p:cNvSpPr>
          <p:nvPr/>
        </p:nvSpPr>
        <p:spPr bwMode="auto">
          <a:xfrm>
            <a:off x="1447800" y="4038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60005 Battery</a:t>
            </a:r>
            <a:endParaRPr lang="en-US" sz="1100" b="1">
              <a:latin typeface="+mj-lt"/>
            </a:endParaRPr>
          </a:p>
        </p:txBody>
      </p:sp>
      <p:sp>
        <p:nvSpPr>
          <p:cNvPr id="141339" name="Rectangle 27"/>
          <p:cNvSpPr>
            <a:spLocks noChangeArrowheads="1"/>
          </p:cNvSpPr>
          <p:nvPr/>
        </p:nvSpPr>
        <p:spPr bwMode="auto">
          <a:xfrm>
            <a:off x="1447800" y="5715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41346" name="Line 34"/>
          <p:cNvSpPr>
            <a:spLocks noChangeShapeType="1"/>
          </p:cNvSpPr>
          <p:nvPr/>
        </p:nvSpPr>
        <p:spPr bwMode="auto">
          <a:xfrm>
            <a:off x="914400" y="9144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47" name="Line 35"/>
          <p:cNvSpPr>
            <a:spLocks noChangeShapeType="1"/>
          </p:cNvSpPr>
          <p:nvPr/>
        </p:nvSpPr>
        <p:spPr bwMode="auto">
          <a:xfrm>
            <a:off x="914400" y="5943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48" name="Line 36"/>
          <p:cNvSpPr>
            <a:spLocks noChangeShapeType="1"/>
          </p:cNvSpPr>
          <p:nvPr/>
        </p:nvSpPr>
        <p:spPr bwMode="auto">
          <a:xfrm>
            <a:off x="914400" y="5410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49" name="Line 37"/>
          <p:cNvSpPr>
            <a:spLocks noChangeShapeType="1"/>
          </p:cNvSpPr>
          <p:nvPr/>
        </p:nvSpPr>
        <p:spPr bwMode="auto">
          <a:xfrm>
            <a:off x="914400" y="4800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0" name="Line 38"/>
          <p:cNvSpPr>
            <a:spLocks noChangeShapeType="1"/>
          </p:cNvSpPr>
          <p:nvPr/>
        </p:nvSpPr>
        <p:spPr bwMode="auto">
          <a:xfrm>
            <a:off x="914400" y="4267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1" name="Line 39"/>
          <p:cNvSpPr>
            <a:spLocks noChangeShapeType="1"/>
          </p:cNvSpPr>
          <p:nvPr/>
        </p:nvSpPr>
        <p:spPr bwMode="auto">
          <a:xfrm>
            <a:off x="914400" y="3657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2" name="Line 40"/>
          <p:cNvSpPr>
            <a:spLocks noChangeShapeType="1"/>
          </p:cNvSpPr>
          <p:nvPr/>
        </p:nvSpPr>
        <p:spPr bwMode="auto">
          <a:xfrm>
            <a:off x="914400" y="3124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3" name="Line 41"/>
          <p:cNvSpPr>
            <a:spLocks noChangeShapeType="1"/>
          </p:cNvSpPr>
          <p:nvPr/>
        </p:nvSpPr>
        <p:spPr bwMode="auto">
          <a:xfrm>
            <a:off x="914400" y="2514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4" name="Line 42"/>
          <p:cNvSpPr>
            <a:spLocks noChangeShapeType="1"/>
          </p:cNvSpPr>
          <p:nvPr/>
        </p:nvSpPr>
        <p:spPr bwMode="auto">
          <a:xfrm>
            <a:off x="914400" y="1981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5" name="Line 43"/>
          <p:cNvSpPr>
            <a:spLocks noChangeShapeType="1"/>
          </p:cNvSpPr>
          <p:nvPr/>
        </p:nvSpPr>
        <p:spPr bwMode="auto">
          <a:xfrm>
            <a:off x="914400" y="1371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56" name="Rectangle 44"/>
          <p:cNvSpPr>
            <a:spLocks noChangeArrowheads="1"/>
          </p:cNvSpPr>
          <p:nvPr/>
        </p:nvSpPr>
        <p:spPr bwMode="auto">
          <a:xfrm>
            <a:off x="5105400" y="22860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  <a:latin typeface="+mj-lt"/>
              </a:rPr>
              <a:t>Item 01042 Portable 500kMHz  Ultrasound</a:t>
            </a:r>
          </a:p>
        </p:txBody>
      </p:sp>
      <p:sp>
        <p:nvSpPr>
          <p:cNvPr id="141357" name="Rectangle 45"/>
          <p:cNvSpPr>
            <a:spLocks noChangeArrowheads="1"/>
          </p:cNvSpPr>
          <p:nvPr/>
        </p:nvSpPr>
        <p:spPr bwMode="auto">
          <a:xfrm>
            <a:off x="6324600" y="1143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60001 Durable Plastic </a:t>
            </a:r>
          </a:p>
          <a:p>
            <a:pPr algn="l"/>
            <a:r>
              <a:rPr lang="en-US" sz="1100">
                <a:latin typeface="+mj-lt"/>
              </a:rPr>
              <a:t>Housing</a:t>
            </a:r>
            <a:endParaRPr lang="en-US" sz="1100" b="1">
              <a:latin typeface="+mj-lt"/>
            </a:endParaRPr>
          </a:p>
        </p:txBody>
      </p:sp>
      <p:sp>
        <p:nvSpPr>
          <p:cNvPr id="141358" name="Rectangle 46"/>
          <p:cNvSpPr>
            <a:spLocks noChangeArrowheads="1"/>
          </p:cNvSpPr>
          <p:nvPr/>
        </p:nvSpPr>
        <p:spPr bwMode="auto">
          <a:xfrm>
            <a:off x="6324600" y="17192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60002Display / Readout</a:t>
            </a:r>
            <a:endParaRPr lang="en-US" sz="1100" b="1">
              <a:latin typeface="+mj-lt"/>
            </a:endParaRPr>
          </a:p>
        </p:txBody>
      </p:sp>
      <p:sp>
        <p:nvSpPr>
          <p:cNvPr id="141359" name="Rectangle 47"/>
          <p:cNvSpPr>
            <a:spLocks noChangeArrowheads="1"/>
          </p:cNvSpPr>
          <p:nvPr/>
        </p:nvSpPr>
        <p:spPr bwMode="auto">
          <a:xfrm>
            <a:off x="6324600" y="22955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60003Keyboard </a:t>
            </a:r>
          </a:p>
          <a:p>
            <a:pPr algn="l"/>
            <a:r>
              <a:rPr lang="en-US" sz="1100">
                <a:latin typeface="+mj-lt"/>
              </a:rPr>
              <a:t>CONSIGNED</a:t>
            </a:r>
            <a:endParaRPr lang="en-US" sz="1100" b="1">
              <a:latin typeface="+mj-lt"/>
            </a:endParaRPr>
          </a:p>
        </p:txBody>
      </p:sp>
      <p:sp>
        <p:nvSpPr>
          <p:cNvPr id="141360" name="Rectangle 48"/>
          <p:cNvSpPr>
            <a:spLocks noChangeArrowheads="1"/>
          </p:cNvSpPr>
          <p:nvPr/>
        </p:nvSpPr>
        <p:spPr bwMode="auto">
          <a:xfrm>
            <a:off x="6324600" y="28733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60052 High Performance</a:t>
            </a:r>
          </a:p>
          <a:p>
            <a:pPr algn="l"/>
            <a:r>
              <a:rPr lang="en-US" sz="1100">
                <a:latin typeface="+mj-lt"/>
              </a:rPr>
              <a:t>CPU Purchased (SV)</a:t>
            </a:r>
            <a:endParaRPr lang="en-US" sz="1100" b="1">
              <a:latin typeface="+mj-lt"/>
            </a:endParaRPr>
          </a:p>
        </p:txBody>
      </p:sp>
      <p:sp>
        <p:nvSpPr>
          <p:cNvPr id="141361" name="Rectangle 49"/>
          <p:cNvSpPr>
            <a:spLocks noChangeArrowheads="1"/>
          </p:cNvSpPr>
          <p:nvPr/>
        </p:nvSpPr>
        <p:spPr bwMode="auto">
          <a:xfrm>
            <a:off x="6324600" y="5181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60007 Moveable Cart</a:t>
            </a:r>
            <a:endParaRPr lang="en-US" sz="1100" b="1">
              <a:latin typeface="+mj-lt"/>
            </a:endParaRPr>
          </a:p>
        </p:txBody>
      </p:sp>
      <p:sp>
        <p:nvSpPr>
          <p:cNvPr id="141362" name="Rectangle 50"/>
          <p:cNvSpPr>
            <a:spLocks noChangeArrowheads="1"/>
          </p:cNvSpPr>
          <p:nvPr/>
        </p:nvSpPr>
        <p:spPr bwMode="auto">
          <a:xfrm>
            <a:off x="6324600" y="34496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50002  500kHz Probe Assy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Mfg, (WIP Lot Trace)</a:t>
            </a:r>
            <a:endParaRPr lang="en-US" sz="1100" b="1">
              <a:latin typeface="+mj-lt"/>
            </a:endParaRPr>
          </a:p>
        </p:txBody>
      </p:sp>
      <p:sp>
        <p:nvSpPr>
          <p:cNvPr id="141363" name="Rectangle 51"/>
          <p:cNvSpPr>
            <a:spLocks noChangeArrowheads="1"/>
          </p:cNvSpPr>
          <p:nvPr/>
        </p:nvSpPr>
        <p:spPr bwMode="auto">
          <a:xfrm>
            <a:off x="6324600" y="46037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60006 Monitor Cable</a:t>
            </a:r>
          </a:p>
        </p:txBody>
      </p:sp>
      <p:sp>
        <p:nvSpPr>
          <p:cNvPr id="141364" name="Rectangle 52"/>
          <p:cNvSpPr>
            <a:spLocks noChangeArrowheads="1"/>
          </p:cNvSpPr>
          <p:nvPr/>
        </p:nvSpPr>
        <p:spPr bwMode="auto">
          <a:xfrm>
            <a:off x="6324600" y="4038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60005 Battery</a:t>
            </a:r>
            <a:endParaRPr lang="en-US" sz="1100" b="1">
              <a:latin typeface="+mj-lt"/>
            </a:endParaRPr>
          </a:p>
        </p:txBody>
      </p:sp>
      <p:sp>
        <p:nvSpPr>
          <p:cNvPr id="141365" name="Rectangle 53"/>
          <p:cNvSpPr>
            <a:spLocks noChangeArrowheads="1"/>
          </p:cNvSpPr>
          <p:nvPr/>
        </p:nvSpPr>
        <p:spPr bwMode="auto">
          <a:xfrm>
            <a:off x="6324600" y="5715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41371" name="Line 59"/>
          <p:cNvSpPr>
            <a:spLocks noChangeShapeType="1"/>
          </p:cNvSpPr>
          <p:nvPr/>
        </p:nvSpPr>
        <p:spPr bwMode="auto">
          <a:xfrm>
            <a:off x="8229600" y="36576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2" name="Line 60"/>
          <p:cNvSpPr>
            <a:spLocks noChangeShapeType="1"/>
          </p:cNvSpPr>
          <p:nvPr/>
        </p:nvSpPr>
        <p:spPr bwMode="auto">
          <a:xfrm>
            <a:off x="5791200" y="914400"/>
            <a:ext cx="0" cy="495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3" name="Line 61"/>
          <p:cNvSpPr>
            <a:spLocks noChangeShapeType="1"/>
          </p:cNvSpPr>
          <p:nvPr/>
        </p:nvSpPr>
        <p:spPr bwMode="auto">
          <a:xfrm>
            <a:off x="5791200" y="5943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4" name="Line 62"/>
          <p:cNvSpPr>
            <a:spLocks noChangeShapeType="1"/>
          </p:cNvSpPr>
          <p:nvPr/>
        </p:nvSpPr>
        <p:spPr bwMode="auto">
          <a:xfrm>
            <a:off x="5791200" y="5410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5" name="Line 63"/>
          <p:cNvSpPr>
            <a:spLocks noChangeShapeType="1"/>
          </p:cNvSpPr>
          <p:nvPr/>
        </p:nvSpPr>
        <p:spPr bwMode="auto">
          <a:xfrm>
            <a:off x="5791200" y="4800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6" name="Line 64"/>
          <p:cNvSpPr>
            <a:spLocks noChangeShapeType="1"/>
          </p:cNvSpPr>
          <p:nvPr/>
        </p:nvSpPr>
        <p:spPr bwMode="auto">
          <a:xfrm>
            <a:off x="5791200" y="4267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7" name="Line 65"/>
          <p:cNvSpPr>
            <a:spLocks noChangeShapeType="1"/>
          </p:cNvSpPr>
          <p:nvPr/>
        </p:nvSpPr>
        <p:spPr bwMode="auto">
          <a:xfrm>
            <a:off x="5791200" y="3657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8" name="Line 66"/>
          <p:cNvSpPr>
            <a:spLocks noChangeShapeType="1"/>
          </p:cNvSpPr>
          <p:nvPr/>
        </p:nvSpPr>
        <p:spPr bwMode="auto">
          <a:xfrm>
            <a:off x="5791200" y="3124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79" name="Line 67"/>
          <p:cNvSpPr>
            <a:spLocks noChangeShapeType="1"/>
          </p:cNvSpPr>
          <p:nvPr/>
        </p:nvSpPr>
        <p:spPr bwMode="auto">
          <a:xfrm>
            <a:off x="5791200" y="2514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80" name="Line 68"/>
          <p:cNvSpPr>
            <a:spLocks noChangeShapeType="1"/>
          </p:cNvSpPr>
          <p:nvPr/>
        </p:nvSpPr>
        <p:spPr bwMode="auto">
          <a:xfrm>
            <a:off x="5791200" y="1981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81" name="Line 69"/>
          <p:cNvSpPr>
            <a:spLocks noChangeShapeType="1"/>
          </p:cNvSpPr>
          <p:nvPr/>
        </p:nvSpPr>
        <p:spPr bwMode="auto">
          <a:xfrm>
            <a:off x="5791200" y="13716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1382" name="Text Box 70"/>
          <p:cNvSpPr txBox="1">
            <a:spLocks noChangeArrowheads="1"/>
          </p:cNvSpPr>
          <p:nvPr/>
        </p:nvSpPr>
        <p:spPr bwMode="auto">
          <a:xfrm>
            <a:off x="3581400" y="3124200"/>
            <a:ext cx="1905000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i="1" dirty="0">
                <a:solidFill>
                  <a:schemeClr val="accent2"/>
                </a:solidFill>
                <a:latin typeface="+mj-lt"/>
              </a:rPr>
              <a:t>Use to build out PIM Catalogs and for additional options for E/I demos where configured product not required.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Rectangle 3"/>
          <p:cNvSpPr>
            <a:spLocks noGrp="1" noChangeArrowheads="1"/>
          </p:cNvSpPr>
          <p:nvPr>
            <p:ph type="title"/>
          </p:nvPr>
        </p:nvSpPr>
        <p:spPr>
          <a:xfrm>
            <a:off x="3325813" y="1968500"/>
            <a:ext cx="2416175" cy="528638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1200"/>
              <a:t>Item 02002</a:t>
            </a:r>
            <a:br>
              <a:rPr lang="en-US" sz="1200"/>
            </a:br>
            <a:r>
              <a:rPr lang="en-US" sz="1200"/>
              <a:t>Electrical Connector</a:t>
            </a:r>
            <a:br>
              <a:rPr lang="en-US" sz="1200"/>
            </a:br>
            <a:r>
              <a:rPr lang="en-US" sz="600"/>
              <a:t>Customer Consignment</a:t>
            </a:r>
            <a:endParaRPr lang="en-US" sz="1200"/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QMI-130</a:t>
            </a:r>
          </a:p>
        </p:txBody>
      </p:sp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5943600" y="1616075"/>
            <a:ext cx="2819400" cy="243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/>
              <a:t>DRP Items</a:t>
            </a:r>
            <a:br>
              <a:rPr lang="en-US" sz="1800"/>
            </a:br>
            <a:r>
              <a:rPr lang="en-US" sz="1000"/>
              <a:t>supply to site 10-100</a:t>
            </a:r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  <a:p>
            <a:endParaRPr lang="en-US" sz="1800"/>
          </a:p>
        </p:txBody>
      </p:sp>
      <p:sp>
        <p:nvSpPr>
          <p:cNvPr id="131076" name="Rectangle 4"/>
          <p:cNvSpPr>
            <a:spLocks noChangeArrowheads="1"/>
          </p:cNvSpPr>
          <p:nvPr/>
        </p:nvSpPr>
        <p:spPr bwMode="auto">
          <a:xfrm>
            <a:off x="1219200" y="27590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52050 Stamped </a:t>
            </a:r>
            <a:br>
              <a:rPr lang="en-US" sz="1100"/>
            </a:br>
            <a:r>
              <a:rPr lang="en-US" sz="1100"/>
              <a:t>Connector</a:t>
            </a:r>
            <a:endParaRPr lang="en-US" sz="1100" b="1"/>
          </a:p>
        </p:txBody>
      </p:sp>
      <p:sp>
        <p:nvSpPr>
          <p:cNvPr id="131077" name="Rectangle 5"/>
          <p:cNvSpPr>
            <a:spLocks noChangeArrowheads="1"/>
          </p:cNvSpPr>
          <p:nvPr/>
        </p:nvSpPr>
        <p:spPr bwMode="auto">
          <a:xfrm>
            <a:off x="1219200" y="33353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90031 Packaging</a:t>
            </a:r>
            <a:endParaRPr lang="en-US" sz="1100" b="1"/>
          </a:p>
        </p:txBody>
      </p:sp>
      <p:sp>
        <p:nvSpPr>
          <p:cNvPr id="131078" name="Rectangle 6"/>
          <p:cNvSpPr>
            <a:spLocks noChangeArrowheads="1"/>
          </p:cNvSpPr>
          <p:nvPr/>
        </p:nvSpPr>
        <p:spPr bwMode="auto">
          <a:xfrm>
            <a:off x="3200400" y="28352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62050 Beryllium Copper</a:t>
            </a:r>
            <a:br>
              <a:rPr lang="en-US" sz="1100"/>
            </a:br>
            <a:r>
              <a:rPr lang="en-US" sz="900"/>
              <a:t>(very sensitive to price </a:t>
            </a:r>
            <a:br>
              <a:rPr lang="en-US" sz="900"/>
            </a:br>
            <a:r>
              <a:rPr lang="en-US" sz="900"/>
              <a:t>fluctuations)</a:t>
            </a:r>
            <a:endParaRPr lang="en-US" sz="900" b="1"/>
          </a:p>
        </p:txBody>
      </p:sp>
      <p:sp>
        <p:nvSpPr>
          <p:cNvPr id="131079" name="Line 7"/>
          <p:cNvSpPr>
            <a:spLocks noChangeShapeType="1"/>
          </p:cNvSpPr>
          <p:nvPr/>
        </p:nvSpPr>
        <p:spPr bwMode="auto">
          <a:xfrm>
            <a:off x="2971800" y="30638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1080" name="Line 8"/>
          <p:cNvSpPr>
            <a:spLocks noChangeShapeType="1"/>
          </p:cNvSpPr>
          <p:nvPr/>
        </p:nvSpPr>
        <p:spPr bwMode="auto">
          <a:xfrm>
            <a:off x="685800" y="2378075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>
            <a:off x="685800" y="359727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>
            <a:off x="685800" y="2987675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1083" name="Rectangle 11"/>
          <p:cNvSpPr>
            <a:spLocks noChangeArrowheads="1"/>
          </p:cNvSpPr>
          <p:nvPr/>
        </p:nvSpPr>
        <p:spPr bwMode="auto">
          <a:xfrm>
            <a:off x="228600" y="1692275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02001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Automotive Connector</a:t>
            </a:r>
          </a:p>
        </p:txBody>
      </p:sp>
      <p:sp>
        <p:nvSpPr>
          <p:cNvPr id="131084" name="Rectangle 12"/>
          <p:cNvSpPr>
            <a:spLocks noChangeArrowheads="1"/>
          </p:cNvSpPr>
          <p:nvPr/>
        </p:nvSpPr>
        <p:spPr bwMode="auto">
          <a:xfrm>
            <a:off x="6096000" y="2225675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02003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Standard Connector</a:t>
            </a:r>
          </a:p>
        </p:txBody>
      </p:sp>
      <p:sp>
        <p:nvSpPr>
          <p:cNvPr id="131085" name="Rectangle 13"/>
          <p:cNvSpPr>
            <a:spLocks noChangeArrowheads="1"/>
          </p:cNvSpPr>
          <p:nvPr/>
        </p:nvSpPr>
        <p:spPr bwMode="auto">
          <a:xfrm>
            <a:off x="6096000" y="3140075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02004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Laptop Connector</a:t>
            </a:r>
          </a:p>
        </p:txBody>
      </p:sp>
      <p:sp>
        <p:nvSpPr>
          <p:cNvPr id="131086" name="Rectangle 14"/>
          <p:cNvSpPr>
            <a:spLocks noChangeArrowheads="1"/>
          </p:cNvSpPr>
          <p:nvPr/>
        </p:nvSpPr>
        <p:spPr bwMode="auto">
          <a:xfrm>
            <a:off x="533400" y="4114800"/>
            <a:ext cx="57150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02001	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1087" name="Rectangle 15"/>
          <p:cNvSpPr>
            <a:spLocks noChangeArrowheads="1"/>
          </p:cNvSpPr>
          <p:nvPr/>
        </p:nvSpPr>
        <p:spPr bwMode="auto">
          <a:xfrm>
            <a:off x="2286000" y="4572000"/>
            <a:ext cx="36576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Stamping         Subcontract Plating       Assembly / Weld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1088" name="AutoShape 16"/>
          <p:cNvSpPr>
            <a:spLocks noChangeArrowheads="1"/>
          </p:cNvSpPr>
          <p:nvPr/>
        </p:nvSpPr>
        <p:spPr bwMode="auto">
          <a:xfrm rot="10800000">
            <a:off x="2514600" y="49530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1089" name="AutoShape 17"/>
          <p:cNvSpPr>
            <a:spLocks noChangeArrowheads="1"/>
          </p:cNvSpPr>
          <p:nvPr/>
        </p:nvSpPr>
        <p:spPr bwMode="auto">
          <a:xfrm rot="10800000">
            <a:off x="5105400" y="49530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1090" name="AutoShape 18"/>
          <p:cNvSpPr>
            <a:spLocks noChangeArrowheads="1"/>
          </p:cNvSpPr>
          <p:nvPr/>
        </p:nvSpPr>
        <p:spPr bwMode="auto">
          <a:xfrm rot="10800000">
            <a:off x="3733800" y="49530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1091" name="Text Box 19"/>
          <p:cNvSpPr txBox="1">
            <a:spLocks noChangeArrowheads="1"/>
          </p:cNvSpPr>
          <p:nvPr/>
        </p:nvSpPr>
        <p:spPr bwMode="auto">
          <a:xfrm>
            <a:off x="152400" y="3048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xx-200: Connectors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QMI-140</a:t>
            </a:r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1219200" y="1295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52200 Motor Mounting </a:t>
            </a:r>
          </a:p>
          <a:p>
            <a:pPr algn="l"/>
            <a:r>
              <a:rPr lang="en-US" sz="1100"/>
              <a:t>Plate Assembly</a:t>
            </a:r>
            <a:endParaRPr lang="en-US" sz="1100" b="1"/>
          </a:p>
        </p:txBody>
      </p:sp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3810000" y="18288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62202 Pem Nut #6 .0125</a:t>
            </a:r>
            <a:endParaRPr lang="en-US" sz="1100" b="1"/>
          </a:p>
        </p:txBody>
      </p:sp>
      <p:sp>
        <p:nvSpPr>
          <p:cNvPr id="144391" name="Line 7"/>
          <p:cNvSpPr>
            <a:spLocks noChangeShapeType="1"/>
          </p:cNvSpPr>
          <p:nvPr/>
        </p:nvSpPr>
        <p:spPr bwMode="auto">
          <a:xfrm>
            <a:off x="2971800" y="1524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392" name="Line 8"/>
          <p:cNvSpPr>
            <a:spLocks noChangeShapeType="1"/>
          </p:cNvSpPr>
          <p:nvPr/>
        </p:nvSpPr>
        <p:spPr bwMode="auto">
          <a:xfrm>
            <a:off x="685800" y="9144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394" name="Line 10"/>
          <p:cNvSpPr>
            <a:spLocks noChangeShapeType="1"/>
          </p:cNvSpPr>
          <p:nvPr/>
        </p:nvSpPr>
        <p:spPr bwMode="auto">
          <a:xfrm>
            <a:off x="685800" y="1524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395" name="Rectangle 11"/>
          <p:cNvSpPr>
            <a:spLocks noChangeArrowheads="1"/>
          </p:cNvSpPr>
          <p:nvPr/>
        </p:nvSpPr>
        <p:spPr bwMode="auto">
          <a:xfrm>
            <a:off x="228600" y="2286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02200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Seat Motor Assembly – 8 way</a:t>
            </a:r>
          </a:p>
        </p:txBody>
      </p:sp>
      <p:sp>
        <p:nvSpPr>
          <p:cNvPr id="144398" name="Rectangle 14"/>
          <p:cNvSpPr>
            <a:spLocks noChangeArrowheads="1"/>
          </p:cNvSpPr>
          <p:nvPr/>
        </p:nvSpPr>
        <p:spPr bwMode="auto">
          <a:xfrm>
            <a:off x="228600" y="3429000"/>
            <a:ext cx="4724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02200	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4399" name="Rectangle 15"/>
          <p:cNvSpPr>
            <a:spLocks noChangeArrowheads="1"/>
          </p:cNvSpPr>
          <p:nvPr/>
        </p:nvSpPr>
        <p:spPr bwMode="auto">
          <a:xfrm>
            <a:off x="381000" y="3886200"/>
            <a:ext cx="4343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Trim Wire	           Electrical        Assemble motor 	Inspect</a:t>
            </a:r>
            <a:br>
              <a:rPr lang="en-US" sz="1100"/>
            </a:br>
            <a:r>
              <a:rPr lang="en-US" sz="1100"/>
              <a:t>Affix Connectors        Test	          to mounting plate	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4400" name="AutoShape 16"/>
          <p:cNvSpPr>
            <a:spLocks noChangeArrowheads="1"/>
          </p:cNvSpPr>
          <p:nvPr/>
        </p:nvSpPr>
        <p:spPr bwMode="auto">
          <a:xfrm rot="10800000">
            <a:off x="5334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01" name="AutoShape 17"/>
          <p:cNvSpPr>
            <a:spLocks noChangeArrowheads="1"/>
          </p:cNvSpPr>
          <p:nvPr/>
        </p:nvSpPr>
        <p:spPr bwMode="auto">
          <a:xfrm rot="10800000">
            <a:off x="29718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02" name="AutoShape 18"/>
          <p:cNvSpPr>
            <a:spLocks noChangeArrowheads="1"/>
          </p:cNvSpPr>
          <p:nvPr/>
        </p:nvSpPr>
        <p:spPr bwMode="auto">
          <a:xfrm rot="10800000">
            <a:off x="18288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03" name="Text Box 19"/>
          <p:cNvSpPr txBox="1">
            <a:spLocks noChangeArrowheads="1"/>
          </p:cNvSpPr>
          <p:nvPr/>
        </p:nvSpPr>
        <p:spPr bwMode="auto">
          <a:xfrm>
            <a:off x="3657600" y="152400"/>
            <a:ext cx="541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xx-200: Seat Motor Assembly</a:t>
            </a:r>
          </a:p>
        </p:txBody>
      </p:sp>
      <p:sp>
        <p:nvSpPr>
          <p:cNvPr id="144405" name="Rectangle 21"/>
          <p:cNvSpPr>
            <a:spLocks noChangeArrowheads="1"/>
          </p:cNvSpPr>
          <p:nvPr/>
        </p:nvSpPr>
        <p:spPr bwMode="auto">
          <a:xfrm>
            <a:off x="1219200" y="2895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62201 Motor 24v 3amp </a:t>
            </a:r>
            <a:br>
              <a:rPr lang="en-US" sz="1100"/>
            </a:br>
            <a:r>
              <a:rPr lang="en-US" sz="1100"/>
              <a:t>2hp</a:t>
            </a:r>
            <a:endParaRPr lang="en-US" sz="1100" b="1"/>
          </a:p>
        </p:txBody>
      </p:sp>
      <p:sp>
        <p:nvSpPr>
          <p:cNvPr id="144406" name="Line 22"/>
          <p:cNvSpPr>
            <a:spLocks noChangeShapeType="1"/>
          </p:cNvSpPr>
          <p:nvPr/>
        </p:nvSpPr>
        <p:spPr bwMode="auto">
          <a:xfrm>
            <a:off x="685800" y="31575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407" name="Rectangle 23"/>
          <p:cNvSpPr>
            <a:spLocks noChangeArrowheads="1"/>
          </p:cNvSpPr>
          <p:nvPr/>
        </p:nvSpPr>
        <p:spPr bwMode="auto">
          <a:xfrm>
            <a:off x="1219200" y="2362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02002 Electrical </a:t>
            </a:r>
            <a:br>
              <a:rPr lang="en-US" sz="1100"/>
            </a:br>
            <a:r>
              <a:rPr lang="en-US" sz="1100"/>
              <a:t>Connector</a:t>
            </a:r>
            <a:endParaRPr lang="en-US" sz="1100" b="1"/>
          </a:p>
        </p:txBody>
      </p:sp>
      <p:sp>
        <p:nvSpPr>
          <p:cNvPr id="144408" name="Line 24"/>
          <p:cNvSpPr>
            <a:spLocks noChangeShapeType="1"/>
          </p:cNvSpPr>
          <p:nvPr/>
        </p:nvSpPr>
        <p:spPr bwMode="auto">
          <a:xfrm>
            <a:off x="685800" y="26241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409" name="Rectangle 25"/>
          <p:cNvSpPr>
            <a:spLocks noChangeArrowheads="1"/>
          </p:cNvSpPr>
          <p:nvPr/>
        </p:nvSpPr>
        <p:spPr bwMode="auto">
          <a:xfrm>
            <a:off x="6400800" y="1905000"/>
            <a:ext cx="17526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62290 Tool Forming Die</a:t>
            </a:r>
          </a:p>
          <a:p>
            <a:pPr algn="l"/>
            <a:r>
              <a:rPr lang="en-US" sz="1100"/>
              <a:t>62291 Tool LIFE (shows</a:t>
            </a:r>
            <a:br>
              <a:rPr lang="en-US" sz="1100"/>
            </a:br>
            <a:r>
              <a:rPr lang="en-US" sz="1100"/>
              <a:t>tool consumption)</a:t>
            </a:r>
            <a:endParaRPr lang="en-US" sz="900" b="1"/>
          </a:p>
        </p:txBody>
      </p:sp>
      <p:sp>
        <p:nvSpPr>
          <p:cNvPr id="144410" name="Line 26"/>
          <p:cNvSpPr>
            <a:spLocks noChangeShapeType="1"/>
          </p:cNvSpPr>
          <p:nvPr/>
        </p:nvSpPr>
        <p:spPr bwMode="auto">
          <a:xfrm>
            <a:off x="6248400" y="2209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411" name="Line 27"/>
          <p:cNvSpPr>
            <a:spLocks noChangeShapeType="1"/>
          </p:cNvSpPr>
          <p:nvPr/>
        </p:nvSpPr>
        <p:spPr bwMode="auto">
          <a:xfrm>
            <a:off x="6248400" y="1524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4412" name="Rectangle 28"/>
          <p:cNvSpPr>
            <a:spLocks noChangeArrowheads="1"/>
          </p:cNvSpPr>
          <p:nvPr/>
        </p:nvSpPr>
        <p:spPr bwMode="auto">
          <a:xfrm>
            <a:off x="3810000" y="23622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62203 Stud Press Fit #6</a:t>
            </a:r>
          </a:p>
          <a:p>
            <a:pPr algn="l"/>
            <a:r>
              <a:rPr lang="en-US" sz="1100"/>
              <a:t>1 1/4 “</a:t>
            </a:r>
            <a:endParaRPr lang="en-US" sz="1100" b="1"/>
          </a:p>
        </p:txBody>
      </p:sp>
      <p:sp>
        <p:nvSpPr>
          <p:cNvPr id="144414" name="AutoShape 30"/>
          <p:cNvSpPr>
            <a:spLocks noChangeArrowheads="1"/>
          </p:cNvSpPr>
          <p:nvPr/>
        </p:nvSpPr>
        <p:spPr bwMode="auto">
          <a:xfrm rot="10800000">
            <a:off x="41148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15" name="Rectangle 31"/>
          <p:cNvSpPr>
            <a:spLocks noChangeArrowheads="1"/>
          </p:cNvSpPr>
          <p:nvPr/>
        </p:nvSpPr>
        <p:spPr bwMode="auto">
          <a:xfrm>
            <a:off x="3810000" y="12954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52201 Motor Mounting</a:t>
            </a:r>
            <a:br>
              <a:rPr lang="en-US" sz="1100"/>
            </a:br>
            <a:r>
              <a:rPr lang="en-US" sz="1100"/>
              <a:t>Plate 8 way</a:t>
            </a:r>
            <a:endParaRPr lang="en-US" sz="1100" b="1"/>
          </a:p>
        </p:txBody>
      </p:sp>
      <p:sp>
        <p:nvSpPr>
          <p:cNvPr id="144416" name="Rectangle 32"/>
          <p:cNvSpPr>
            <a:spLocks noChangeArrowheads="1"/>
          </p:cNvSpPr>
          <p:nvPr/>
        </p:nvSpPr>
        <p:spPr bwMode="auto">
          <a:xfrm>
            <a:off x="6400800" y="1295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62250 Steel</a:t>
            </a:r>
            <a:endParaRPr lang="en-US" sz="1100" b="1"/>
          </a:p>
        </p:txBody>
      </p:sp>
      <p:sp>
        <p:nvSpPr>
          <p:cNvPr id="144417" name="Line 33"/>
          <p:cNvSpPr>
            <a:spLocks noChangeShapeType="1"/>
          </p:cNvSpPr>
          <p:nvPr/>
        </p:nvSpPr>
        <p:spPr bwMode="auto">
          <a:xfrm>
            <a:off x="5638800" y="1524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4420" name="Line 36"/>
          <p:cNvSpPr>
            <a:spLocks noChangeShapeType="1"/>
          </p:cNvSpPr>
          <p:nvPr/>
        </p:nvSpPr>
        <p:spPr bwMode="auto">
          <a:xfrm>
            <a:off x="3657600" y="15240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4421" name="Line 37"/>
          <p:cNvSpPr>
            <a:spLocks noChangeShapeType="1"/>
          </p:cNvSpPr>
          <p:nvPr/>
        </p:nvSpPr>
        <p:spPr bwMode="auto">
          <a:xfrm>
            <a:off x="3657600" y="2590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4422" name="Line 38"/>
          <p:cNvSpPr>
            <a:spLocks noChangeShapeType="1"/>
          </p:cNvSpPr>
          <p:nvPr/>
        </p:nvSpPr>
        <p:spPr bwMode="auto">
          <a:xfrm>
            <a:off x="3657600" y="2057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4423" name="Rectangle 39"/>
          <p:cNvSpPr>
            <a:spLocks noChangeArrowheads="1"/>
          </p:cNvSpPr>
          <p:nvPr/>
        </p:nvSpPr>
        <p:spPr bwMode="auto">
          <a:xfrm>
            <a:off x="5181600" y="3429000"/>
            <a:ext cx="23622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52200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4424" name="Rectangle 40"/>
          <p:cNvSpPr>
            <a:spLocks noChangeArrowheads="1"/>
          </p:cNvSpPr>
          <p:nvPr/>
        </p:nvSpPr>
        <p:spPr bwMode="auto">
          <a:xfrm>
            <a:off x="5334000" y="3886200"/>
            <a:ext cx="1981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Assemble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4425" name="AutoShape 41"/>
          <p:cNvSpPr>
            <a:spLocks noChangeArrowheads="1"/>
          </p:cNvSpPr>
          <p:nvPr/>
        </p:nvSpPr>
        <p:spPr bwMode="auto">
          <a:xfrm rot="10800000">
            <a:off x="5486400" y="4267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0" name="Rectangle 46"/>
          <p:cNvSpPr>
            <a:spLocks noChangeArrowheads="1"/>
          </p:cNvSpPr>
          <p:nvPr/>
        </p:nvSpPr>
        <p:spPr bwMode="auto">
          <a:xfrm>
            <a:off x="228600" y="4953000"/>
            <a:ext cx="57150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52201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4431" name="Rectangle 47"/>
          <p:cNvSpPr>
            <a:spLocks noChangeArrowheads="1"/>
          </p:cNvSpPr>
          <p:nvPr/>
        </p:nvSpPr>
        <p:spPr bwMode="auto">
          <a:xfrm>
            <a:off x="381000" y="5410200"/>
            <a:ext cx="5410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Blank	        Form	                 Weld	Plate	  Inspect	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4432" name="AutoShape 48"/>
          <p:cNvSpPr>
            <a:spLocks noChangeArrowheads="1"/>
          </p:cNvSpPr>
          <p:nvPr/>
        </p:nvSpPr>
        <p:spPr bwMode="auto">
          <a:xfrm rot="10800000">
            <a:off x="5334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3" name="AutoShape 49"/>
          <p:cNvSpPr>
            <a:spLocks noChangeArrowheads="1"/>
          </p:cNvSpPr>
          <p:nvPr/>
        </p:nvSpPr>
        <p:spPr bwMode="auto">
          <a:xfrm rot="10800000">
            <a:off x="2971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4" name="AutoShape 50"/>
          <p:cNvSpPr>
            <a:spLocks noChangeArrowheads="1"/>
          </p:cNvSpPr>
          <p:nvPr/>
        </p:nvSpPr>
        <p:spPr bwMode="auto">
          <a:xfrm rot="10800000">
            <a:off x="1828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5" name="AutoShape 51"/>
          <p:cNvSpPr>
            <a:spLocks noChangeArrowheads="1"/>
          </p:cNvSpPr>
          <p:nvPr/>
        </p:nvSpPr>
        <p:spPr bwMode="auto">
          <a:xfrm rot="10800000">
            <a:off x="4114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6" name="AutoShape 52"/>
          <p:cNvSpPr>
            <a:spLocks noChangeArrowheads="1"/>
          </p:cNvSpPr>
          <p:nvPr/>
        </p:nvSpPr>
        <p:spPr bwMode="auto">
          <a:xfrm rot="10800000">
            <a:off x="51816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437" name="Text Box 53"/>
          <p:cNvSpPr txBox="1">
            <a:spLocks noChangeArrowheads="1"/>
          </p:cNvSpPr>
          <p:nvPr/>
        </p:nvSpPr>
        <p:spPr bwMode="auto">
          <a:xfrm>
            <a:off x="6096000" y="5486400"/>
            <a:ext cx="510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i="1">
                <a:solidFill>
                  <a:schemeClr val="accent2"/>
                </a:solidFill>
                <a:latin typeface="Arial" charset="0"/>
              </a:rPr>
              <a:t>Routings use Standard Operations </a:t>
            </a:r>
          </a:p>
          <a:p>
            <a:pPr algn="l">
              <a:spcBef>
                <a:spcPct val="50000"/>
              </a:spcBef>
            </a:pPr>
            <a:r>
              <a:rPr lang="en-US" sz="1200" i="1">
                <a:solidFill>
                  <a:schemeClr val="accent2"/>
                </a:solidFill>
                <a:latin typeface="Arial" charset="0"/>
              </a:rPr>
              <a:t>ASM, BLANK, FORM, WELD, </a:t>
            </a:r>
          </a:p>
          <a:p>
            <a:pPr algn="l">
              <a:spcBef>
                <a:spcPct val="50000"/>
              </a:spcBef>
            </a:pPr>
            <a:r>
              <a:rPr lang="en-US" sz="1200" i="1">
                <a:solidFill>
                  <a:schemeClr val="accent2"/>
                </a:solidFill>
                <a:latin typeface="Arial" charset="0"/>
              </a:rPr>
              <a:t>PLT (outside Plating), INSPECT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QMI-150</a:t>
            </a:r>
          </a:p>
        </p:txBody>
      </p:sp>
      <p:sp>
        <p:nvSpPr>
          <p:cNvPr id="145413" name="Rectangle 5"/>
          <p:cNvSpPr>
            <a:spLocks noChangeArrowheads="1"/>
          </p:cNvSpPr>
          <p:nvPr/>
        </p:nvSpPr>
        <p:spPr bwMode="auto">
          <a:xfrm>
            <a:off x="6553200" y="2286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62001 Machined Casting</a:t>
            </a:r>
            <a:endParaRPr lang="en-US" sz="1100" b="1"/>
          </a:p>
        </p:txBody>
      </p:sp>
      <p:sp>
        <p:nvSpPr>
          <p:cNvPr id="145416" name="Line 8"/>
          <p:cNvSpPr>
            <a:spLocks noChangeShapeType="1"/>
          </p:cNvSpPr>
          <p:nvPr/>
        </p:nvSpPr>
        <p:spPr bwMode="auto">
          <a:xfrm>
            <a:off x="685800" y="12954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5417" name="Line 9"/>
          <p:cNvSpPr>
            <a:spLocks noChangeShapeType="1"/>
          </p:cNvSpPr>
          <p:nvPr/>
        </p:nvSpPr>
        <p:spPr bwMode="auto">
          <a:xfrm>
            <a:off x="685800" y="2514600"/>
            <a:ext cx="251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2971800" y="4648200"/>
            <a:ext cx="57150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V-001	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5423" name="Rectangle 15"/>
          <p:cNvSpPr>
            <a:spLocks noChangeArrowheads="1"/>
          </p:cNvSpPr>
          <p:nvPr/>
        </p:nvSpPr>
        <p:spPr bwMode="auto">
          <a:xfrm>
            <a:off x="3352800" y="5105400"/>
            <a:ext cx="5029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Assemble	               Test	 Finish	            Paint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5424" name="AutoShape 16"/>
          <p:cNvSpPr>
            <a:spLocks noChangeArrowheads="1"/>
          </p:cNvSpPr>
          <p:nvPr/>
        </p:nvSpPr>
        <p:spPr bwMode="auto">
          <a:xfrm rot="10800000">
            <a:off x="48514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25" name="AutoShape 17"/>
          <p:cNvSpPr>
            <a:spLocks noChangeArrowheads="1"/>
          </p:cNvSpPr>
          <p:nvPr/>
        </p:nvSpPr>
        <p:spPr bwMode="auto">
          <a:xfrm rot="10800000">
            <a:off x="75438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26" name="AutoShape 18"/>
          <p:cNvSpPr>
            <a:spLocks noChangeArrowheads="1"/>
          </p:cNvSpPr>
          <p:nvPr/>
        </p:nvSpPr>
        <p:spPr bwMode="auto">
          <a:xfrm rot="10800000">
            <a:off x="61976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27" name="Text Box 19"/>
          <p:cNvSpPr txBox="1">
            <a:spLocks noChangeArrowheads="1"/>
          </p:cNvSpPr>
          <p:nvPr/>
        </p:nvSpPr>
        <p:spPr bwMode="auto">
          <a:xfrm>
            <a:off x="228600" y="152400"/>
            <a:ext cx="594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xx-201: Lean Manufacturing (Valves)</a:t>
            </a:r>
          </a:p>
        </p:txBody>
      </p:sp>
      <p:sp>
        <p:nvSpPr>
          <p:cNvPr id="145435" name="Rectangle 27"/>
          <p:cNvSpPr>
            <a:spLocks noChangeArrowheads="1"/>
          </p:cNvSpPr>
          <p:nvPr/>
        </p:nvSpPr>
        <p:spPr bwMode="auto">
          <a:xfrm>
            <a:off x="304800" y="6096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6" name="Rectangle 28"/>
          <p:cNvSpPr>
            <a:spLocks noChangeArrowheads="1"/>
          </p:cNvSpPr>
          <p:nvPr/>
        </p:nvSpPr>
        <p:spPr bwMode="auto">
          <a:xfrm>
            <a:off x="457200" y="7620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7" name="Rectangle 29"/>
          <p:cNvSpPr>
            <a:spLocks noChangeArrowheads="1"/>
          </p:cNvSpPr>
          <p:nvPr/>
        </p:nvSpPr>
        <p:spPr bwMode="auto">
          <a:xfrm>
            <a:off x="609600" y="9144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8" name="Rectangle 30"/>
          <p:cNvSpPr>
            <a:spLocks noChangeArrowheads="1"/>
          </p:cNvSpPr>
          <p:nvPr/>
        </p:nvSpPr>
        <p:spPr bwMode="auto">
          <a:xfrm>
            <a:off x="762000" y="10668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9" name="Rectangle 31"/>
          <p:cNvSpPr>
            <a:spLocks noChangeArrowheads="1"/>
          </p:cNvSpPr>
          <p:nvPr/>
        </p:nvSpPr>
        <p:spPr bwMode="auto">
          <a:xfrm>
            <a:off x="914400" y="12192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endParaRPr lang="en-US" sz="1200" b="1">
              <a:solidFill>
                <a:srgbClr val="5A87C6"/>
              </a:solidFill>
            </a:endParaRPr>
          </a:p>
        </p:txBody>
      </p:sp>
      <p:sp>
        <p:nvSpPr>
          <p:cNvPr id="145434" name="Rectangle 26"/>
          <p:cNvSpPr>
            <a:spLocks noChangeArrowheads="1"/>
          </p:cNvSpPr>
          <p:nvPr/>
        </p:nvSpPr>
        <p:spPr bwMode="auto">
          <a:xfrm>
            <a:off x="1066800" y="1371600"/>
            <a:ext cx="25908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02001 to 02005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Valve Assembly</a:t>
            </a:r>
          </a:p>
        </p:txBody>
      </p:sp>
      <p:sp>
        <p:nvSpPr>
          <p:cNvPr id="145441" name="Rectangle 33"/>
          <p:cNvSpPr>
            <a:spLocks noChangeArrowheads="1"/>
          </p:cNvSpPr>
          <p:nvPr/>
        </p:nvSpPr>
        <p:spPr bwMode="auto">
          <a:xfrm>
            <a:off x="152400" y="4648200"/>
            <a:ext cx="23622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  V-001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5442" name="Rectangle 34"/>
          <p:cNvSpPr>
            <a:spLocks noChangeArrowheads="1"/>
          </p:cNvSpPr>
          <p:nvPr/>
        </p:nvSpPr>
        <p:spPr bwMode="auto">
          <a:xfrm>
            <a:off x="304800" y="5105400"/>
            <a:ext cx="1981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Valve Assembly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5443" name="AutoShape 35"/>
          <p:cNvSpPr>
            <a:spLocks noChangeArrowheads="1"/>
          </p:cNvSpPr>
          <p:nvPr/>
        </p:nvSpPr>
        <p:spPr bwMode="auto">
          <a:xfrm rot="10800000">
            <a:off x="4572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44" name="AutoShape 36"/>
          <p:cNvSpPr>
            <a:spLocks noChangeArrowheads="1"/>
          </p:cNvSpPr>
          <p:nvPr/>
        </p:nvSpPr>
        <p:spPr bwMode="auto">
          <a:xfrm rot="10800000">
            <a:off x="35052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445" name="Rectangle 37"/>
          <p:cNvSpPr>
            <a:spLocks noChangeArrowheads="1"/>
          </p:cNvSpPr>
          <p:nvPr/>
        </p:nvSpPr>
        <p:spPr bwMode="auto">
          <a:xfrm>
            <a:off x="3200400" y="2286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100" b="1"/>
          </a:p>
        </p:txBody>
      </p:sp>
      <p:sp>
        <p:nvSpPr>
          <p:cNvPr id="145446" name="Rectangle 38"/>
          <p:cNvSpPr>
            <a:spLocks noChangeArrowheads="1"/>
          </p:cNvSpPr>
          <p:nvPr/>
        </p:nvSpPr>
        <p:spPr bwMode="auto">
          <a:xfrm>
            <a:off x="3352800" y="2438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100" b="1"/>
          </a:p>
        </p:txBody>
      </p:sp>
      <p:sp>
        <p:nvSpPr>
          <p:cNvPr id="145447" name="Rectangle 39"/>
          <p:cNvSpPr>
            <a:spLocks noChangeArrowheads="1"/>
          </p:cNvSpPr>
          <p:nvPr/>
        </p:nvSpPr>
        <p:spPr bwMode="auto">
          <a:xfrm>
            <a:off x="3505200" y="2590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100" b="1"/>
          </a:p>
        </p:txBody>
      </p:sp>
      <p:sp>
        <p:nvSpPr>
          <p:cNvPr id="145448" name="Rectangle 40"/>
          <p:cNvSpPr>
            <a:spLocks noChangeArrowheads="1"/>
          </p:cNvSpPr>
          <p:nvPr/>
        </p:nvSpPr>
        <p:spPr bwMode="auto">
          <a:xfrm>
            <a:off x="3657600" y="2743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100" b="1"/>
          </a:p>
        </p:txBody>
      </p:sp>
      <p:sp>
        <p:nvSpPr>
          <p:cNvPr id="145450" name="Rectangle 42"/>
          <p:cNvSpPr>
            <a:spLocks noChangeArrowheads="1"/>
          </p:cNvSpPr>
          <p:nvPr/>
        </p:nvSpPr>
        <p:spPr bwMode="auto">
          <a:xfrm>
            <a:off x="3810000" y="2895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52001 to 52005</a:t>
            </a:r>
          </a:p>
          <a:p>
            <a:pPr algn="l"/>
            <a:r>
              <a:rPr lang="en-US" sz="1100"/>
              <a:t>Valve Body Assembly</a:t>
            </a:r>
            <a:endParaRPr lang="en-US" sz="1100" b="1"/>
          </a:p>
        </p:txBody>
      </p:sp>
      <p:sp>
        <p:nvSpPr>
          <p:cNvPr id="145453" name="Line 45"/>
          <p:cNvSpPr>
            <a:spLocks noChangeShapeType="1"/>
          </p:cNvSpPr>
          <p:nvPr/>
        </p:nvSpPr>
        <p:spPr bwMode="auto">
          <a:xfrm>
            <a:off x="5105400" y="2514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5454" name="Line 46"/>
          <p:cNvSpPr>
            <a:spLocks noChangeShapeType="1"/>
          </p:cNvSpPr>
          <p:nvPr/>
        </p:nvSpPr>
        <p:spPr bwMode="auto">
          <a:xfrm>
            <a:off x="6172200" y="2514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55" name="Rectangle 47"/>
          <p:cNvSpPr>
            <a:spLocks noChangeArrowheads="1"/>
          </p:cNvSpPr>
          <p:nvPr/>
        </p:nvSpPr>
        <p:spPr bwMode="auto">
          <a:xfrm>
            <a:off x="6553200" y="2895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62002 Valve Stop</a:t>
            </a:r>
          </a:p>
        </p:txBody>
      </p:sp>
      <p:sp>
        <p:nvSpPr>
          <p:cNvPr id="145456" name="Rectangle 48"/>
          <p:cNvSpPr>
            <a:spLocks noChangeArrowheads="1"/>
          </p:cNvSpPr>
          <p:nvPr/>
        </p:nvSpPr>
        <p:spPr bwMode="auto">
          <a:xfrm>
            <a:off x="6553200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62003 Seal</a:t>
            </a:r>
            <a:endParaRPr lang="en-US" sz="1100" b="1"/>
          </a:p>
        </p:txBody>
      </p:sp>
      <p:sp>
        <p:nvSpPr>
          <p:cNvPr id="145457" name="Line 49"/>
          <p:cNvSpPr>
            <a:spLocks noChangeShapeType="1"/>
          </p:cNvSpPr>
          <p:nvPr/>
        </p:nvSpPr>
        <p:spPr bwMode="auto">
          <a:xfrm>
            <a:off x="6172200" y="3733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58" name="Line 50"/>
          <p:cNvSpPr>
            <a:spLocks noChangeShapeType="1"/>
          </p:cNvSpPr>
          <p:nvPr/>
        </p:nvSpPr>
        <p:spPr bwMode="auto">
          <a:xfrm>
            <a:off x="6172200" y="3124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59" name="Line 51"/>
          <p:cNvSpPr>
            <a:spLocks noChangeShapeType="1"/>
          </p:cNvSpPr>
          <p:nvPr/>
        </p:nvSpPr>
        <p:spPr bwMode="auto">
          <a:xfrm>
            <a:off x="2743200" y="2514600"/>
            <a:ext cx="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60" name="Rectangle 52"/>
          <p:cNvSpPr>
            <a:spLocks noChangeArrowheads="1"/>
          </p:cNvSpPr>
          <p:nvPr/>
        </p:nvSpPr>
        <p:spPr bwMode="auto">
          <a:xfrm>
            <a:off x="3810000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52200 Actuator</a:t>
            </a:r>
          </a:p>
        </p:txBody>
      </p:sp>
      <p:sp>
        <p:nvSpPr>
          <p:cNvPr id="145461" name="Rectangle 53"/>
          <p:cNvSpPr>
            <a:spLocks noChangeArrowheads="1"/>
          </p:cNvSpPr>
          <p:nvPr/>
        </p:nvSpPr>
        <p:spPr bwMode="auto">
          <a:xfrm>
            <a:off x="3810000" y="4114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02005 Valve Connector </a:t>
            </a:r>
          </a:p>
          <a:p>
            <a:pPr algn="l"/>
            <a:r>
              <a:rPr lang="en-US" sz="1100"/>
              <a:t>from site xx-200</a:t>
            </a:r>
            <a:endParaRPr lang="en-US" sz="1100" b="1"/>
          </a:p>
        </p:txBody>
      </p:sp>
      <p:sp>
        <p:nvSpPr>
          <p:cNvPr id="145462" name="Line 54"/>
          <p:cNvSpPr>
            <a:spLocks noChangeShapeType="1"/>
          </p:cNvSpPr>
          <p:nvPr/>
        </p:nvSpPr>
        <p:spPr bwMode="auto">
          <a:xfrm>
            <a:off x="2743200" y="4343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5463" name="Line 55"/>
          <p:cNvSpPr>
            <a:spLocks noChangeShapeType="1"/>
          </p:cNvSpPr>
          <p:nvPr/>
        </p:nvSpPr>
        <p:spPr bwMode="auto">
          <a:xfrm>
            <a:off x="2743200" y="3733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5"/>
          <p:cNvSpPr>
            <a:spLocks noGrp="1" noChangeArrowheads="1"/>
          </p:cNvSpPr>
          <p:nvPr>
            <p:ph type="title"/>
          </p:nvPr>
        </p:nvSpPr>
        <p:spPr>
          <a:xfrm>
            <a:off x="228600" y="685800"/>
            <a:ext cx="24384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 030x1</a:t>
            </a:r>
            <a:br>
              <a:rPr lang="en-US" sz="1200"/>
            </a:br>
            <a:r>
              <a:rPr lang="en-US" sz="1200"/>
              <a:t>Assortment Pack</a:t>
            </a:r>
          </a:p>
        </p:txBody>
      </p:sp>
      <p:sp>
        <p:nvSpPr>
          <p:cNvPr id="5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QMI-160</a:t>
            </a:r>
          </a:p>
        </p:txBody>
      </p:sp>
      <p:sp>
        <p:nvSpPr>
          <p:cNvPr id="132114" name="Text Box 18"/>
          <p:cNvSpPr txBox="1">
            <a:spLocks noChangeArrowheads="1"/>
          </p:cNvSpPr>
          <p:nvPr/>
        </p:nvSpPr>
        <p:spPr bwMode="auto">
          <a:xfrm>
            <a:off x="2895600" y="1752600"/>
            <a:ext cx="2057400" cy="2884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Packaged Products </a:t>
            </a:r>
            <a:br>
              <a:rPr lang="en-US" sz="1200"/>
            </a:br>
            <a:r>
              <a:rPr lang="en-US" sz="1200"/>
              <a:t>(single bottles)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r>
              <a:rPr lang="en-US" sz="900"/>
              <a:t>x = 1, Medical</a:t>
            </a:r>
            <a:br>
              <a:rPr lang="en-US" sz="900"/>
            </a:br>
            <a:r>
              <a:rPr lang="en-US" sz="900"/>
              <a:t>      2, Scented</a:t>
            </a:r>
            <a:br>
              <a:rPr lang="en-US" sz="900"/>
            </a:br>
            <a:r>
              <a:rPr lang="en-US" sz="900"/>
              <a:t>      3, Unscented</a:t>
            </a:r>
          </a:p>
        </p:txBody>
      </p:sp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5105400" y="2355850"/>
            <a:ext cx="1905000" cy="2414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Bulk Product</a:t>
            </a:r>
            <a:br>
              <a:rPr lang="en-US" sz="1200"/>
            </a:br>
            <a:r>
              <a:rPr lang="en-US" sz="1000"/>
              <a:t>Batch Size 10000L</a:t>
            </a:r>
          </a:p>
          <a:p>
            <a:pPr algn="l"/>
            <a:endParaRPr lang="en-US" sz="10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2099" name="Text Box 3"/>
          <p:cNvSpPr txBox="1">
            <a:spLocks noChangeArrowheads="1"/>
          </p:cNvSpPr>
          <p:nvPr/>
        </p:nvSpPr>
        <p:spPr bwMode="auto">
          <a:xfrm>
            <a:off x="7086600" y="2362200"/>
            <a:ext cx="1905000" cy="3570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Ingredients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136525" y="163513"/>
            <a:ext cx="2682875" cy="4492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/>
              <a:t>Finished Goods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r>
              <a:rPr lang="en-US" sz="1600"/>
              <a:t>x = 1, Medical</a:t>
            </a:r>
            <a:br>
              <a:rPr lang="en-US" sz="1600"/>
            </a:br>
            <a:r>
              <a:rPr lang="en-US" sz="1600"/>
              <a:t>      2, Scented</a:t>
            </a:r>
            <a:br>
              <a:rPr lang="en-US" sz="1600"/>
            </a:br>
            <a:r>
              <a:rPr lang="en-US" sz="1600"/>
              <a:t>      3, Unscented</a:t>
            </a:r>
          </a:p>
        </p:txBody>
      </p:sp>
      <p:sp>
        <p:nvSpPr>
          <p:cNvPr id="132102" name="Rectangle 6"/>
          <p:cNvSpPr>
            <a:spLocks noChangeArrowheads="1"/>
          </p:cNvSpPr>
          <p:nvPr/>
        </p:nvSpPr>
        <p:spPr bwMode="auto">
          <a:xfrm>
            <a:off x="7162800" y="2667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80001 Quaternary </a:t>
            </a:r>
          </a:p>
          <a:p>
            <a:pPr algn="l"/>
            <a:r>
              <a:rPr lang="en-US" sz="1100"/>
              <a:t>Ammonium Chloride</a:t>
            </a:r>
            <a:endParaRPr lang="en-US" sz="1100" b="1"/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5181600" y="28130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70001 Medical Grade </a:t>
            </a:r>
          </a:p>
          <a:p>
            <a:pPr algn="l"/>
            <a:r>
              <a:rPr lang="en-US" sz="1100"/>
              <a:t>Disinfectant</a:t>
            </a:r>
            <a:endParaRPr lang="en-US" sz="1100" b="1"/>
          </a:p>
        </p:txBody>
      </p:sp>
      <p:sp>
        <p:nvSpPr>
          <p:cNvPr id="132104" name="Rectangle 8"/>
          <p:cNvSpPr>
            <a:spLocks noChangeArrowheads="1"/>
          </p:cNvSpPr>
          <p:nvPr/>
        </p:nvSpPr>
        <p:spPr bwMode="auto">
          <a:xfrm>
            <a:off x="2971800" y="2286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03110, 03120, 03130</a:t>
            </a:r>
          </a:p>
          <a:p>
            <a:pPr algn="l"/>
            <a:r>
              <a:rPr lang="en-US" sz="1100"/>
              <a:t>Disinfectant Pump</a:t>
            </a:r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7162800" y="32146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80002 Biguanide </a:t>
            </a:r>
          </a:p>
          <a:p>
            <a:pPr algn="l"/>
            <a:r>
              <a:rPr lang="en-US" sz="1100"/>
              <a:t>Compound</a:t>
            </a:r>
            <a:endParaRPr lang="en-US" sz="1100" b="1"/>
          </a:p>
        </p:txBody>
      </p:sp>
      <p:sp>
        <p:nvSpPr>
          <p:cNvPr id="132106" name="Rectangle 10"/>
          <p:cNvSpPr>
            <a:spLocks noChangeArrowheads="1"/>
          </p:cNvSpPr>
          <p:nvPr/>
        </p:nvSpPr>
        <p:spPr bwMode="auto">
          <a:xfrm>
            <a:off x="228600" y="175260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030x2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b="1">
                <a:solidFill>
                  <a:srgbClr val="5A87C6"/>
                </a:solidFill>
              </a:rPr>
              <a:t>Multi-Pack 2 bottle</a:t>
            </a:r>
          </a:p>
        </p:txBody>
      </p:sp>
      <p:sp>
        <p:nvSpPr>
          <p:cNvPr id="132107" name="Rectangle 11"/>
          <p:cNvSpPr>
            <a:spLocks noChangeArrowheads="1"/>
          </p:cNvSpPr>
          <p:nvPr/>
        </p:nvSpPr>
        <p:spPr bwMode="auto">
          <a:xfrm>
            <a:off x="228600" y="289560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030x3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b="1">
                <a:solidFill>
                  <a:srgbClr val="5A87C6"/>
                </a:solidFill>
              </a:rPr>
              <a:t>Multi-Pack 4 bottle</a:t>
            </a:r>
          </a:p>
        </p:txBody>
      </p:sp>
      <p:sp>
        <p:nvSpPr>
          <p:cNvPr id="132108" name="Text Box 12"/>
          <p:cNvSpPr txBox="1">
            <a:spLocks noChangeArrowheads="1"/>
          </p:cNvSpPr>
          <p:nvPr/>
        </p:nvSpPr>
        <p:spPr bwMode="auto">
          <a:xfrm>
            <a:off x="4648200" y="60325"/>
            <a:ext cx="449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Site xx-300:</a:t>
            </a:r>
            <a:r>
              <a:rPr lang="en-US" sz="2000" b="1"/>
              <a:t> </a:t>
            </a:r>
            <a:r>
              <a:rPr lang="en-US" sz="2000" b="1">
                <a:solidFill>
                  <a:schemeClr val="bg1"/>
                </a:solidFill>
              </a:rPr>
              <a:t>Disinfectants</a:t>
            </a:r>
          </a:p>
        </p:txBody>
      </p:sp>
      <p:sp>
        <p:nvSpPr>
          <p:cNvPr id="132109" name="Rectangle 13"/>
          <p:cNvSpPr>
            <a:spLocks noChangeArrowheads="1"/>
          </p:cNvSpPr>
          <p:nvPr/>
        </p:nvSpPr>
        <p:spPr bwMode="auto">
          <a:xfrm>
            <a:off x="2971800" y="2971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03111, 03121, 03131</a:t>
            </a:r>
          </a:p>
          <a:p>
            <a:pPr algn="l"/>
            <a:r>
              <a:rPr lang="en-US" sz="1100"/>
              <a:t>.5 liter bottle</a:t>
            </a:r>
          </a:p>
        </p:txBody>
      </p:sp>
      <p:sp>
        <p:nvSpPr>
          <p:cNvPr id="132110" name="Rectangle 14"/>
          <p:cNvSpPr>
            <a:spLocks noChangeArrowheads="1"/>
          </p:cNvSpPr>
          <p:nvPr/>
        </p:nvSpPr>
        <p:spPr bwMode="auto">
          <a:xfrm>
            <a:off x="2971800" y="3657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03112, 03122, 03132</a:t>
            </a:r>
          </a:p>
          <a:p>
            <a:pPr algn="l"/>
            <a:r>
              <a:rPr lang="en-US" sz="1100"/>
              <a:t>1 liter refill</a:t>
            </a:r>
          </a:p>
        </p:txBody>
      </p:sp>
      <p:sp>
        <p:nvSpPr>
          <p:cNvPr id="132111" name="Rectangle 15"/>
          <p:cNvSpPr>
            <a:spLocks noChangeArrowheads="1"/>
          </p:cNvSpPr>
          <p:nvPr/>
        </p:nvSpPr>
        <p:spPr bwMode="auto">
          <a:xfrm>
            <a:off x="2971800" y="457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90040 LABEL (rolls) </a:t>
            </a:r>
            <a:br>
              <a:rPr lang="en-US" sz="1100"/>
            </a:br>
            <a:r>
              <a:rPr lang="en-US" sz="1000"/>
              <a:t>printed based on customer</a:t>
            </a:r>
          </a:p>
        </p:txBody>
      </p:sp>
      <p:sp>
        <p:nvSpPr>
          <p:cNvPr id="132112" name="Rectangle 16"/>
          <p:cNvSpPr>
            <a:spLocks noChangeArrowheads="1"/>
          </p:cNvSpPr>
          <p:nvPr/>
        </p:nvSpPr>
        <p:spPr bwMode="auto">
          <a:xfrm>
            <a:off x="5181600" y="34226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70002 Scented </a:t>
            </a:r>
          </a:p>
          <a:p>
            <a:pPr algn="l"/>
            <a:r>
              <a:rPr lang="en-US" sz="1100"/>
              <a:t>Disinfectant</a:t>
            </a:r>
            <a:endParaRPr lang="en-US" sz="1100" b="1"/>
          </a:p>
        </p:txBody>
      </p:sp>
      <p:sp>
        <p:nvSpPr>
          <p:cNvPr id="132113" name="Rectangle 17"/>
          <p:cNvSpPr>
            <a:spLocks noChangeArrowheads="1"/>
          </p:cNvSpPr>
          <p:nvPr/>
        </p:nvSpPr>
        <p:spPr bwMode="auto">
          <a:xfrm>
            <a:off x="228600" y="5257800"/>
            <a:ext cx="2438400" cy="7620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03090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b="1">
                <a:solidFill>
                  <a:srgbClr val="5A87C6"/>
                </a:solidFill>
              </a:rPr>
              <a:t>Disinfectant 25GAL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sz="800" b="1">
                <a:solidFill>
                  <a:srgbClr val="5A87C6"/>
                </a:solidFill>
              </a:rPr>
              <a:t>sold to industrial users</a:t>
            </a:r>
          </a:p>
        </p:txBody>
      </p:sp>
      <p:sp>
        <p:nvSpPr>
          <p:cNvPr id="132115" name="Rectangle 19"/>
          <p:cNvSpPr>
            <a:spLocks noChangeArrowheads="1"/>
          </p:cNvSpPr>
          <p:nvPr/>
        </p:nvSpPr>
        <p:spPr bwMode="auto">
          <a:xfrm>
            <a:off x="5181600" y="40322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70003 Unscented </a:t>
            </a:r>
          </a:p>
          <a:p>
            <a:pPr algn="l"/>
            <a:r>
              <a:rPr lang="en-US" sz="1100"/>
              <a:t>Disinfectant</a:t>
            </a:r>
            <a:endParaRPr lang="en-US" sz="1100" b="1"/>
          </a:p>
        </p:txBody>
      </p:sp>
      <p:sp>
        <p:nvSpPr>
          <p:cNvPr id="132116" name="Rectangle 20"/>
          <p:cNvSpPr>
            <a:spLocks noChangeArrowheads="1"/>
          </p:cNvSpPr>
          <p:nvPr/>
        </p:nvSpPr>
        <p:spPr bwMode="auto">
          <a:xfrm>
            <a:off x="5181600" y="457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90010, 90011,, 90012</a:t>
            </a:r>
          </a:p>
          <a:p>
            <a:pPr algn="l"/>
            <a:r>
              <a:rPr lang="en-US" sz="1100"/>
              <a:t>Bottles (3 sizes)</a:t>
            </a:r>
            <a:endParaRPr lang="en-US" sz="1000"/>
          </a:p>
        </p:txBody>
      </p:sp>
      <p:sp>
        <p:nvSpPr>
          <p:cNvPr id="132117" name="Rectangle 21"/>
          <p:cNvSpPr>
            <a:spLocks noChangeArrowheads="1"/>
          </p:cNvSpPr>
          <p:nvPr/>
        </p:nvSpPr>
        <p:spPr bwMode="auto">
          <a:xfrm>
            <a:off x="2971800" y="990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90070, 90071, 90072</a:t>
            </a:r>
            <a:br>
              <a:rPr lang="en-US" sz="1100"/>
            </a:br>
            <a:r>
              <a:rPr lang="en-US" sz="1100"/>
              <a:t>3 types of boxes</a:t>
            </a:r>
            <a:endParaRPr lang="en-US" sz="1000"/>
          </a:p>
        </p:txBody>
      </p:sp>
      <p:sp>
        <p:nvSpPr>
          <p:cNvPr id="132118" name="Rectangle 22"/>
          <p:cNvSpPr>
            <a:spLocks noChangeArrowheads="1"/>
          </p:cNvSpPr>
          <p:nvPr/>
        </p:nvSpPr>
        <p:spPr bwMode="auto">
          <a:xfrm>
            <a:off x="3048000" y="563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03090 25 Gallon Drum</a:t>
            </a:r>
            <a:endParaRPr lang="en-US" sz="1000"/>
          </a:p>
        </p:txBody>
      </p:sp>
      <p:sp>
        <p:nvSpPr>
          <p:cNvPr id="132119" name="Rectangle 23"/>
          <p:cNvSpPr>
            <a:spLocks noChangeArrowheads="1"/>
          </p:cNvSpPr>
          <p:nvPr/>
        </p:nvSpPr>
        <p:spPr bwMode="auto">
          <a:xfrm>
            <a:off x="2895600" y="152400"/>
            <a:ext cx="4114800" cy="137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/>
              <a:t>Packaging</a:t>
            </a:r>
            <a:br>
              <a:rPr lang="en-US" sz="1200"/>
            </a:br>
            <a:endParaRPr lang="en-US" sz="1200"/>
          </a:p>
          <a:p>
            <a:pPr algn="l"/>
            <a:r>
              <a:rPr lang="en-US" sz="1200"/>
              <a:t/>
            </a:r>
            <a:br>
              <a:rPr lang="en-US" sz="1200"/>
            </a:br>
            <a:endParaRPr lang="en-US" sz="12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2120" name="Rectangle 24"/>
          <p:cNvSpPr>
            <a:spLocks noChangeArrowheads="1"/>
          </p:cNvSpPr>
          <p:nvPr/>
        </p:nvSpPr>
        <p:spPr bwMode="auto">
          <a:xfrm>
            <a:off x="7162800" y="37639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80003 Phelolic</a:t>
            </a:r>
            <a:endParaRPr lang="en-US" sz="1100" b="1"/>
          </a:p>
        </p:txBody>
      </p:sp>
      <p:sp>
        <p:nvSpPr>
          <p:cNvPr id="132121" name="Rectangle 25"/>
          <p:cNvSpPr>
            <a:spLocks noChangeArrowheads="1"/>
          </p:cNvSpPr>
          <p:nvPr/>
        </p:nvSpPr>
        <p:spPr bwMode="auto">
          <a:xfrm>
            <a:off x="7162800" y="43116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80010 Distilled </a:t>
            </a:r>
            <a:br>
              <a:rPr lang="en-US" sz="1100"/>
            </a:br>
            <a:r>
              <a:rPr lang="en-US" sz="1100"/>
              <a:t>OR 80011 Purified Water</a:t>
            </a:r>
            <a:endParaRPr lang="en-US" sz="1100" b="1"/>
          </a:p>
        </p:txBody>
      </p:sp>
      <p:sp>
        <p:nvSpPr>
          <p:cNvPr id="132122" name="Rectangle 26"/>
          <p:cNvSpPr>
            <a:spLocks noChangeArrowheads="1"/>
          </p:cNvSpPr>
          <p:nvPr/>
        </p:nvSpPr>
        <p:spPr bwMode="auto">
          <a:xfrm>
            <a:off x="7162800" y="48609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80021 Colorant</a:t>
            </a:r>
            <a:endParaRPr lang="en-US" sz="1100" b="1"/>
          </a:p>
        </p:txBody>
      </p:sp>
      <p:sp>
        <p:nvSpPr>
          <p:cNvPr id="132123" name="Rectangle 27"/>
          <p:cNvSpPr>
            <a:spLocks noChangeArrowheads="1"/>
          </p:cNvSpPr>
          <p:nvPr/>
        </p:nvSpPr>
        <p:spPr bwMode="auto">
          <a:xfrm>
            <a:off x="7162800" y="5410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80020 Fragrance</a:t>
            </a:r>
            <a:endParaRPr lang="en-US" sz="1100" b="1"/>
          </a:p>
        </p:txBody>
      </p:sp>
      <p:sp>
        <p:nvSpPr>
          <p:cNvPr id="132124" name="Line 28"/>
          <p:cNvSpPr>
            <a:spLocks noChangeShapeType="1"/>
          </p:cNvSpPr>
          <p:nvPr/>
        </p:nvSpPr>
        <p:spPr bwMode="auto">
          <a:xfrm flipV="1">
            <a:off x="2667000" y="6858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5" name="Line 29"/>
          <p:cNvSpPr>
            <a:spLocks noChangeShapeType="1"/>
          </p:cNvSpPr>
          <p:nvPr/>
        </p:nvSpPr>
        <p:spPr bwMode="auto">
          <a:xfrm>
            <a:off x="2667000" y="990600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6" name="Line 30"/>
          <p:cNvSpPr>
            <a:spLocks noChangeShapeType="1"/>
          </p:cNvSpPr>
          <p:nvPr/>
        </p:nvSpPr>
        <p:spPr bwMode="auto">
          <a:xfrm flipV="1">
            <a:off x="2667000" y="685800"/>
            <a:ext cx="2286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7" name="Line 31"/>
          <p:cNvSpPr>
            <a:spLocks noChangeShapeType="1"/>
          </p:cNvSpPr>
          <p:nvPr/>
        </p:nvSpPr>
        <p:spPr bwMode="auto">
          <a:xfrm flipV="1">
            <a:off x="2667000" y="1219200"/>
            <a:ext cx="304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8" name="Line 32"/>
          <p:cNvSpPr>
            <a:spLocks noChangeShapeType="1"/>
          </p:cNvSpPr>
          <p:nvPr/>
        </p:nvSpPr>
        <p:spPr bwMode="auto">
          <a:xfrm>
            <a:off x="2667000" y="990600"/>
            <a:ext cx="304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29" name="Line 33"/>
          <p:cNvSpPr>
            <a:spLocks noChangeShapeType="1"/>
          </p:cNvSpPr>
          <p:nvPr/>
        </p:nvSpPr>
        <p:spPr bwMode="auto">
          <a:xfrm>
            <a:off x="2667000" y="990600"/>
            <a:ext cx="304800" cy="297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0" name="Line 34"/>
          <p:cNvSpPr>
            <a:spLocks noChangeShapeType="1"/>
          </p:cNvSpPr>
          <p:nvPr/>
        </p:nvSpPr>
        <p:spPr bwMode="auto">
          <a:xfrm>
            <a:off x="2667000" y="1981200"/>
            <a:ext cx="3048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1" name="Line 35"/>
          <p:cNvSpPr>
            <a:spLocks noChangeShapeType="1"/>
          </p:cNvSpPr>
          <p:nvPr/>
        </p:nvSpPr>
        <p:spPr bwMode="auto">
          <a:xfrm>
            <a:off x="2667000" y="3200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2" name="Line 36"/>
          <p:cNvSpPr>
            <a:spLocks noChangeShapeType="1"/>
          </p:cNvSpPr>
          <p:nvPr/>
        </p:nvSpPr>
        <p:spPr bwMode="auto">
          <a:xfrm flipV="1">
            <a:off x="2667000" y="1143000"/>
            <a:ext cx="30480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3" name="Line 37"/>
          <p:cNvSpPr>
            <a:spLocks noChangeShapeType="1"/>
          </p:cNvSpPr>
          <p:nvPr/>
        </p:nvSpPr>
        <p:spPr bwMode="auto">
          <a:xfrm flipV="1">
            <a:off x="2667000" y="609600"/>
            <a:ext cx="30480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4" name="Line 38"/>
          <p:cNvSpPr>
            <a:spLocks noChangeShapeType="1"/>
          </p:cNvSpPr>
          <p:nvPr/>
        </p:nvSpPr>
        <p:spPr bwMode="auto">
          <a:xfrm flipV="1">
            <a:off x="4724400" y="685800"/>
            <a:ext cx="457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5" name="Line 39"/>
          <p:cNvSpPr>
            <a:spLocks noChangeShapeType="1"/>
          </p:cNvSpPr>
          <p:nvPr/>
        </p:nvSpPr>
        <p:spPr bwMode="auto">
          <a:xfrm>
            <a:off x="4724400" y="25146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6" name="Line 40"/>
          <p:cNvSpPr>
            <a:spLocks noChangeShapeType="1"/>
          </p:cNvSpPr>
          <p:nvPr/>
        </p:nvSpPr>
        <p:spPr bwMode="auto">
          <a:xfrm>
            <a:off x="4724400" y="2514600"/>
            <a:ext cx="4572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7" name="Line 41"/>
          <p:cNvSpPr>
            <a:spLocks noChangeShapeType="1"/>
          </p:cNvSpPr>
          <p:nvPr/>
        </p:nvSpPr>
        <p:spPr bwMode="auto">
          <a:xfrm>
            <a:off x="4724400" y="2514600"/>
            <a:ext cx="457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8" name="Line 42"/>
          <p:cNvSpPr>
            <a:spLocks noChangeShapeType="1"/>
          </p:cNvSpPr>
          <p:nvPr/>
        </p:nvSpPr>
        <p:spPr bwMode="auto">
          <a:xfrm flipV="1">
            <a:off x="4724400" y="30480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39" name="Line 43"/>
          <p:cNvSpPr>
            <a:spLocks noChangeShapeType="1"/>
          </p:cNvSpPr>
          <p:nvPr/>
        </p:nvSpPr>
        <p:spPr bwMode="auto">
          <a:xfrm>
            <a:off x="4724400" y="32004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0" name="Line 44"/>
          <p:cNvSpPr>
            <a:spLocks noChangeShapeType="1"/>
          </p:cNvSpPr>
          <p:nvPr/>
        </p:nvSpPr>
        <p:spPr bwMode="auto">
          <a:xfrm>
            <a:off x="4724400" y="3200400"/>
            <a:ext cx="4572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1" name="Line 45"/>
          <p:cNvSpPr>
            <a:spLocks noChangeShapeType="1"/>
          </p:cNvSpPr>
          <p:nvPr/>
        </p:nvSpPr>
        <p:spPr bwMode="auto">
          <a:xfrm>
            <a:off x="4724400" y="38862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2" name="Line 46"/>
          <p:cNvSpPr>
            <a:spLocks noChangeShapeType="1"/>
          </p:cNvSpPr>
          <p:nvPr/>
        </p:nvSpPr>
        <p:spPr bwMode="auto">
          <a:xfrm flipV="1">
            <a:off x="4724400" y="3657600"/>
            <a:ext cx="4572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3" name="Line 47"/>
          <p:cNvSpPr>
            <a:spLocks noChangeShapeType="1"/>
          </p:cNvSpPr>
          <p:nvPr/>
        </p:nvSpPr>
        <p:spPr bwMode="auto">
          <a:xfrm flipV="1">
            <a:off x="4724400" y="3048000"/>
            <a:ext cx="457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4" name="Line 48"/>
          <p:cNvSpPr>
            <a:spLocks noChangeShapeType="1"/>
          </p:cNvSpPr>
          <p:nvPr/>
        </p:nvSpPr>
        <p:spPr bwMode="auto">
          <a:xfrm flipV="1">
            <a:off x="4724400" y="685800"/>
            <a:ext cx="45720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5" name="Line 49"/>
          <p:cNvSpPr>
            <a:spLocks noChangeShapeType="1"/>
          </p:cNvSpPr>
          <p:nvPr/>
        </p:nvSpPr>
        <p:spPr bwMode="auto">
          <a:xfrm flipV="1">
            <a:off x="4724400" y="685800"/>
            <a:ext cx="45720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6" name="Line 50"/>
          <p:cNvSpPr>
            <a:spLocks noChangeShapeType="1"/>
          </p:cNvSpPr>
          <p:nvPr/>
        </p:nvSpPr>
        <p:spPr bwMode="auto">
          <a:xfrm flipV="1">
            <a:off x="6705600" y="2133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7" name="Line 51"/>
          <p:cNvSpPr>
            <a:spLocks noChangeShapeType="1"/>
          </p:cNvSpPr>
          <p:nvPr/>
        </p:nvSpPr>
        <p:spPr bwMode="auto">
          <a:xfrm>
            <a:off x="6705600" y="21336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8" name="Line 52"/>
          <p:cNvSpPr>
            <a:spLocks noChangeShapeType="1"/>
          </p:cNvSpPr>
          <p:nvPr/>
        </p:nvSpPr>
        <p:spPr bwMode="auto">
          <a:xfrm>
            <a:off x="8001000" y="2133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49" name="Text Box 53"/>
          <p:cNvSpPr txBox="1">
            <a:spLocks noChangeArrowheads="1"/>
          </p:cNvSpPr>
          <p:nvPr/>
        </p:nvSpPr>
        <p:spPr bwMode="auto">
          <a:xfrm>
            <a:off x="6858000" y="1897063"/>
            <a:ext cx="1752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i="1">
                <a:solidFill>
                  <a:schemeClr val="accent2"/>
                </a:solidFill>
              </a:rPr>
              <a:t>Common ingredients</a:t>
            </a:r>
          </a:p>
        </p:txBody>
      </p:sp>
      <p:sp>
        <p:nvSpPr>
          <p:cNvPr id="132150" name="Text Box 54"/>
          <p:cNvSpPr txBox="1">
            <a:spLocks noChangeArrowheads="1"/>
          </p:cNvSpPr>
          <p:nvPr/>
        </p:nvSpPr>
        <p:spPr bwMode="auto">
          <a:xfrm>
            <a:off x="4495800" y="1524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i="1">
                <a:solidFill>
                  <a:schemeClr val="accent2"/>
                </a:solidFill>
              </a:rPr>
              <a:t>Complex Packaging Options</a:t>
            </a:r>
          </a:p>
        </p:txBody>
      </p:sp>
      <p:sp>
        <p:nvSpPr>
          <p:cNvPr id="132151" name="Line 55"/>
          <p:cNvSpPr>
            <a:spLocks noChangeShapeType="1"/>
          </p:cNvSpPr>
          <p:nvPr/>
        </p:nvSpPr>
        <p:spPr bwMode="auto">
          <a:xfrm>
            <a:off x="2667000" y="5715000"/>
            <a:ext cx="3810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2152" name="Line 56"/>
          <p:cNvSpPr>
            <a:spLocks noChangeShapeType="1"/>
          </p:cNvSpPr>
          <p:nvPr/>
        </p:nvSpPr>
        <p:spPr bwMode="auto">
          <a:xfrm flipV="1">
            <a:off x="2667000" y="4343400"/>
            <a:ext cx="25146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QMI-170</a:t>
            </a:r>
          </a:p>
        </p:txBody>
      </p:sp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381000" y="990600"/>
            <a:ext cx="7772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Make Disinfectant (Batch Qty 5000)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1447800" y="1371600"/>
            <a:ext cx="6553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Clean 5000L Reactor	Mix / Blend Ingredients	Quality Test	     Transfer to Holding Tanks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304800" y="4413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xx-300: Disinfectants</a:t>
            </a:r>
          </a:p>
        </p:txBody>
      </p:sp>
      <p:sp>
        <p:nvSpPr>
          <p:cNvPr id="133125" name="AutoShape 5"/>
          <p:cNvSpPr>
            <a:spLocks noChangeArrowheads="1"/>
          </p:cNvSpPr>
          <p:nvPr/>
        </p:nvSpPr>
        <p:spPr bwMode="auto">
          <a:xfrm rot="10800000">
            <a:off x="1828800" y="182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6" name="AutoShape 6"/>
          <p:cNvSpPr>
            <a:spLocks noChangeArrowheads="1"/>
          </p:cNvSpPr>
          <p:nvPr/>
        </p:nvSpPr>
        <p:spPr bwMode="auto">
          <a:xfrm rot="10800000">
            <a:off x="5334000" y="182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7" name="AutoShape 7"/>
          <p:cNvSpPr>
            <a:spLocks noChangeArrowheads="1"/>
          </p:cNvSpPr>
          <p:nvPr/>
        </p:nvSpPr>
        <p:spPr bwMode="auto">
          <a:xfrm rot="10800000">
            <a:off x="3581400" y="182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8" name="AutoShape 8"/>
          <p:cNvSpPr>
            <a:spLocks noChangeArrowheads="1"/>
          </p:cNvSpPr>
          <p:nvPr/>
        </p:nvSpPr>
        <p:spPr bwMode="auto">
          <a:xfrm rot="10800000">
            <a:off x="7086600" y="182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29" name="Rectangle 9"/>
          <p:cNvSpPr>
            <a:spLocks noChangeArrowheads="1"/>
          </p:cNvSpPr>
          <p:nvPr/>
        </p:nvSpPr>
        <p:spPr bwMode="auto">
          <a:xfrm>
            <a:off x="381000" y="4724400"/>
            <a:ext cx="7772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Rate Based Routing: PACK (1000 / hour)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3130" name="Rectangle 10"/>
          <p:cNvSpPr>
            <a:spLocks noChangeArrowheads="1"/>
          </p:cNvSpPr>
          <p:nvPr/>
        </p:nvSpPr>
        <p:spPr bwMode="auto">
          <a:xfrm>
            <a:off x="1447800" y="5105400"/>
            <a:ext cx="1219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   Packaging 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3131" name="AutoShape 11"/>
          <p:cNvSpPr>
            <a:spLocks noChangeArrowheads="1"/>
          </p:cNvSpPr>
          <p:nvPr/>
        </p:nvSpPr>
        <p:spPr bwMode="auto">
          <a:xfrm rot="10800000">
            <a:off x="1828800" y="55626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32" name="Rectangle 12"/>
          <p:cNvSpPr>
            <a:spLocks noChangeArrowheads="1"/>
          </p:cNvSpPr>
          <p:nvPr/>
        </p:nvSpPr>
        <p:spPr bwMode="auto">
          <a:xfrm>
            <a:off x="381000" y="2895600"/>
            <a:ext cx="7772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Rate Based Routing: BOTTLE (1000 / hour)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3133" name="Rectangle 13"/>
          <p:cNvSpPr>
            <a:spLocks noChangeArrowheads="1"/>
          </p:cNvSpPr>
          <p:nvPr/>
        </p:nvSpPr>
        <p:spPr bwMode="auto">
          <a:xfrm>
            <a:off x="1447800" y="3276600"/>
            <a:ext cx="1219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Bottle Filling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3134" name="AutoShape 14"/>
          <p:cNvSpPr>
            <a:spLocks noChangeArrowheads="1"/>
          </p:cNvSpPr>
          <p:nvPr/>
        </p:nvSpPr>
        <p:spPr bwMode="auto">
          <a:xfrm rot="10800000">
            <a:off x="1828800" y="3733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35" name="Line 15"/>
          <p:cNvSpPr>
            <a:spLocks noChangeShapeType="1"/>
          </p:cNvSpPr>
          <p:nvPr/>
        </p:nvSpPr>
        <p:spPr bwMode="auto">
          <a:xfrm>
            <a:off x="4114800" y="2362200"/>
            <a:ext cx="0" cy="533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36" name="Line 16"/>
          <p:cNvSpPr>
            <a:spLocks noChangeShapeType="1"/>
          </p:cNvSpPr>
          <p:nvPr/>
        </p:nvSpPr>
        <p:spPr bwMode="auto">
          <a:xfrm>
            <a:off x="4114800" y="4267200"/>
            <a:ext cx="0" cy="457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0" name="Rectangle 6"/>
          <p:cNvSpPr>
            <a:spLocks noGrp="1" noChangeArrowheads="1"/>
          </p:cNvSpPr>
          <p:nvPr>
            <p:ph type="title"/>
          </p:nvPr>
        </p:nvSpPr>
        <p:spPr>
          <a:xfrm>
            <a:off x="1295400" y="1143000"/>
            <a:ext cx="2438400" cy="8382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>
                <a:latin typeface="+mj-lt"/>
              </a:rPr>
              <a:t>Item 03010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Lubricant</a:t>
            </a:r>
            <a:br>
              <a:rPr lang="en-US" sz="1200">
                <a:latin typeface="+mj-lt"/>
              </a:rPr>
            </a:br>
            <a:r>
              <a:rPr lang="en-US" sz="900">
                <a:latin typeface="+mj-lt"/>
              </a:rPr>
              <a:t>(4l Tub)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QMI-180</a:t>
            </a:r>
          </a:p>
        </p:txBody>
      </p:sp>
      <p:sp>
        <p:nvSpPr>
          <p:cNvPr id="134146" name="Rectangle 2"/>
          <p:cNvSpPr>
            <a:spLocks noChangeArrowheads="1"/>
          </p:cNvSpPr>
          <p:nvPr/>
        </p:nvSpPr>
        <p:spPr bwMode="auto">
          <a:xfrm>
            <a:off x="152400" y="3657600"/>
            <a:ext cx="67818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Make Lubricant (Batch Qty 5000)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5943600" y="4038600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Pack 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4724400" y="1981200"/>
            <a:ext cx="19050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>
                <a:latin typeface="+mj-lt"/>
              </a:rPr>
              <a:t>Bulk Product</a:t>
            </a:r>
          </a:p>
          <a:p>
            <a:pPr algn="l"/>
            <a:r>
              <a:rPr lang="en-US" sz="1000">
                <a:latin typeface="+mj-lt"/>
              </a:rPr>
              <a:t>Batch Size 5000L</a:t>
            </a:r>
          </a:p>
          <a:p>
            <a:pPr algn="l"/>
            <a:endParaRPr lang="en-US" sz="6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  <a:p>
            <a:pPr algn="l"/>
            <a:endParaRPr lang="en-US" sz="1200">
              <a:latin typeface="+mj-lt"/>
            </a:endParaRP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7086600" y="1066800"/>
            <a:ext cx="1905000" cy="484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Ingredients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7162800" y="1371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80034 Aloe Vera Oil</a:t>
            </a:r>
            <a:endParaRPr lang="en-US" sz="1100" b="1">
              <a:latin typeface="+mj-lt"/>
            </a:endParaRP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4800600" y="2438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70004 Lubricant</a:t>
            </a:r>
            <a:endParaRPr lang="en-US" sz="1100" b="1">
              <a:latin typeface="+mj-lt"/>
            </a:endParaRPr>
          </a:p>
        </p:txBody>
      </p:sp>
      <p:sp>
        <p:nvSpPr>
          <p:cNvPr id="134153" name="Rectangle 9"/>
          <p:cNvSpPr>
            <a:spLocks noChangeArrowheads="1"/>
          </p:cNvSpPr>
          <p:nvPr/>
        </p:nvSpPr>
        <p:spPr bwMode="auto">
          <a:xfrm>
            <a:off x="7162800" y="19192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80038 Phenoxyethanol</a:t>
            </a:r>
            <a:endParaRPr lang="en-US" sz="1100" b="1">
              <a:latin typeface="+mj-lt"/>
            </a:endParaRPr>
          </a:p>
        </p:txBody>
      </p:sp>
      <p:sp>
        <p:nvSpPr>
          <p:cNvPr id="134154" name="Text Box 10"/>
          <p:cNvSpPr txBox="1">
            <a:spLocks noChangeArrowheads="1"/>
          </p:cNvSpPr>
          <p:nvPr/>
        </p:nvSpPr>
        <p:spPr bwMode="auto">
          <a:xfrm>
            <a:off x="152400" y="1524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Site xx-300: Lubricant</a:t>
            </a:r>
          </a:p>
        </p:txBody>
      </p:sp>
      <p:sp>
        <p:nvSpPr>
          <p:cNvPr id="134155" name="Rectangle 11"/>
          <p:cNvSpPr>
            <a:spLocks noChangeArrowheads="1"/>
          </p:cNvSpPr>
          <p:nvPr/>
        </p:nvSpPr>
        <p:spPr bwMode="auto">
          <a:xfrm>
            <a:off x="7162800" y="24685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80040 Lidocaine</a:t>
            </a:r>
            <a:endParaRPr lang="en-US" sz="1100" b="1">
              <a:latin typeface="+mj-lt"/>
            </a:endParaRPr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7162800" y="30162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80042 Potassium Sorbate</a:t>
            </a:r>
            <a:endParaRPr lang="en-US" sz="1100" b="1">
              <a:latin typeface="+mj-lt"/>
            </a:endParaRPr>
          </a:p>
        </p:txBody>
      </p:sp>
      <p:sp>
        <p:nvSpPr>
          <p:cNvPr id="134157" name="Rectangle 13"/>
          <p:cNvSpPr>
            <a:spLocks noChangeArrowheads="1"/>
          </p:cNvSpPr>
          <p:nvPr/>
        </p:nvSpPr>
        <p:spPr bwMode="auto">
          <a:xfrm>
            <a:off x="7162800" y="35655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80043 Ceratonia siliquia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(Locust Bean Gum)</a:t>
            </a:r>
            <a:endParaRPr lang="en-US" sz="1100" b="1">
              <a:latin typeface="+mj-lt"/>
            </a:endParaRP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7162800" y="4114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80044 Xanthan Gum</a:t>
            </a:r>
            <a:endParaRPr lang="en-US" sz="1100" b="1">
              <a:latin typeface="+mj-lt"/>
            </a:endParaRPr>
          </a:p>
        </p:txBody>
      </p:sp>
      <p:sp>
        <p:nvSpPr>
          <p:cNvPr id="134159" name="Rectangle 15"/>
          <p:cNvSpPr>
            <a:spLocks noChangeArrowheads="1"/>
          </p:cNvSpPr>
          <p:nvPr/>
        </p:nvSpPr>
        <p:spPr bwMode="auto">
          <a:xfrm>
            <a:off x="7162800" y="47085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80045 Cyamopsis </a:t>
            </a:r>
          </a:p>
          <a:p>
            <a:pPr algn="l"/>
            <a:r>
              <a:rPr lang="en-US" sz="1100">
                <a:latin typeface="+mj-lt"/>
              </a:rPr>
              <a:t>tetragonolobus (Guar Gum)</a:t>
            </a:r>
            <a:endParaRPr lang="en-US" sz="1100" b="1">
              <a:latin typeface="+mj-lt"/>
            </a:endParaRPr>
          </a:p>
        </p:txBody>
      </p:sp>
      <p:sp>
        <p:nvSpPr>
          <p:cNvPr id="134160" name="Rectangle 16"/>
          <p:cNvSpPr>
            <a:spLocks noChangeArrowheads="1"/>
          </p:cNvSpPr>
          <p:nvPr/>
        </p:nvSpPr>
        <p:spPr bwMode="auto">
          <a:xfrm>
            <a:off x="7162800" y="5257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80046 Citric Acid</a:t>
            </a:r>
            <a:endParaRPr lang="en-US" sz="1100" b="1">
              <a:latin typeface="+mj-lt"/>
            </a:endParaRPr>
          </a:p>
        </p:txBody>
      </p:sp>
      <p:sp>
        <p:nvSpPr>
          <p:cNvPr id="134161" name="Rectangle 17"/>
          <p:cNvSpPr>
            <a:spLocks noChangeArrowheads="1"/>
          </p:cNvSpPr>
          <p:nvPr/>
        </p:nvSpPr>
        <p:spPr bwMode="auto">
          <a:xfrm>
            <a:off x="1219200" y="4038600"/>
            <a:ext cx="4572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Clean 5000L 	   Mix Dry	   Mix Dry	Quality     Transfer to</a:t>
            </a:r>
            <a:br>
              <a:rPr lang="en-US" sz="1100"/>
            </a:br>
            <a:r>
              <a:rPr lang="en-US" sz="1100"/>
              <a:t>Reactor	   Ingredients	 Ingredients      Test          Holding Tanks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4162" name="AutoShape 18"/>
          <p:cNvSpPr>
            <a:spLocks noChangeArrowheads="1"/>
          </p:cNvSpPr>
          <p:nvPr/>
        </p:nvSpPr>
        <p:spPr bwMode="auto">
          <a:xfrm rot="10800000">
            <a:off x="1600200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3" name="AutoShape 19"/>
          <p:cNvSpPr>
            <a:spLocks noChangeArrowheads="1"/>
          </p:cNvSpPr>
          <p:nvPr/>
        </p:nvSpPr>
        <p:spPr bwMode="auto">
          <a:xfrm rot="10800000">
            <a:off x="5013325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4" name="AutoShape 20"/>
          <p:cNvSpPr>
            <a:spLocks noChangeArrowheads="1"/>
          </p:cNvSpPr>
          <p:nvPr/>
        </p:nvSpPr>
        <p:spPr bwMode="auto">
          <a:xfrm rot="10800000">
            <a:off x="3306763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5" name="AutoShape 21"/>
          <p:cNvSpPr>
            <a:spLocks noChangeArrowheads="1"/>
          </p:cNvSpPr>
          <p:nvPr/>
        </p:nvSpPr>
        <p:spPr bwMode="auto">
          <a:xfrm rot="10800000">
            <a:off x="4159250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6" name="AutoShape 22"/>
          <p:cNvSpPr>
            <a:spLocks noChangeArrowheads="1"/>
          </p:cNvSpPr>
          <p:nvPr/>
        </p:nvSpPr>
        <p:spPr bwMode="auto">
          <a:xfrm rot="10800000">
            <a:off x="2452688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7" name="AutoShape 23"/>
          <p:cNvSpPr>
            <a:spLocks noChangeArrowheads="1"/>
          </p:cNvSpPr>
          <p:nvPr/>
        </p:nvSpPr>
        <p:spPr bwMode="auto">
          <a:xfrm rot="10800000">
            <a:off x="6172200" y="4495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8" name="Line 24"/>
          <p:cNvSpPr>
            <a:spLocks noChangeShapeType="1"/>
          </p:cNvSpPr>
          <p:nvPr/>
        </p:nvSpPr>
        <p:spPr bwMode="auto">
          <a:xfrm>
            <a:off x="5791200" y="4572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69" name="Rectangle 25"/>
          <p:cNvSpPr>
            <a:spLocks noChangeArrowheads="1"/>
          </p:cNvSpPr>
          <p:nvPr/>
        </p:nvSpPr>
        <p:spPr bwMode="auto">
          <a:xfrm>
            <a:off x="4724400" y="152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90013 4l Tub</a:t>
            </a:r>
            <a:endParaRPr lang="en-US" sz="1100" b="1">
              <a:latin typeface="+mj-lt"/>
            </a:endParaRPr>
          </a:p>
        </p:txBody>
      </p:sp>
      <p:sp>
        <p:nvSpPr>
          <p:cNvPr id="134170" name="Line 26"/>
          <p:cNvSpPr>
            <a:spLocks noChangeShapeType="1"/>
          </p:cNvSpPr>
          <p:nvPr/>
        </p:nvSpPr>
        <p:spPr bwMode="auto">
          <a:xfrm>
            <a:off x="3733800" y="1524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71" name="Line 27"/>
          <p:cNvSpPr>
            <a:spLocks noChangeShapeType="1"/>
          </p:cNvSpPr>
          <p:nvPr/>
        </p:nvSpPr>
        <p:spPr bwMode="auto">
          <a:xfrm>
            <a:off x="4572000" y="381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72" name="Line 28"/>
          <p:cNvSpPr>
            <a:spLocks noChangeShapeType="1"/>
          </p:cNvSpPr>
          <p:nvPr/>
        </p:nvSpPr>
        <p:spPr bwMode="auto">
          <a:xfrm>
            <a:off x="4572000" y="381000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73" name="Line 29"/>
          <p:cNvSpPr>
            <a:spLocks noChangeShapeType="1"/>
          </p:cNvSpPr>
          <p:nvPr/>
        </p:nvSpPr>
        <p:spPr bwMode="auto">
          <a:xfrm>
            <a:off x="4572000" y="2743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34174" name="Line 30"/>
          <p:cNvSpPr>
            <a:spLocks noChangeShapeType="1"/>
          </p:cNvSpPr>
          <p:nvPr/>
        </p:nvSpPr>
        <p:spPr bwMode="auto">
          <a:xfrm>
            <a:off x="6553200" y="27432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title"/>
          </p:nvPr>
        </p:nvSpPr>
        <p:spPr>
          <a:xfrm>
            <a:off x="228600" y="701675"/>
            <a:ext cx="24384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 03021</a:t>
            </a:r>
            <a:br>
              <a:rPr lang="en-US" sz="1200"/>
            </a:br>
            <a:r>
              <a:rPr lang="en-US" sz="1200"/>
              <a:t>Box of 50 (5 ml tube)</a:t>
            </a:r>
          </a:p>
        </p:txBody>
      </p:sp>
      <p:sp>
        <p:nvSpPr>
          <p:cNvPr id="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/>
              <a:t>QMI-190</a:t>
            </a:r>
          </a:p>
        </p:txBody>
      </p:sp>
      <p:sp>
        <p:nvSpPr>
          <p:cNvPr id="135170" name="Rectangle 2"/>
          <p:cNvSpPr>
            <a:spLocks noChangeArrowheads="1"/>
          </p:cNvSpPr>
          <p:nvPr/>
        </p:nvSpPr>
        <p:spPr bwMode="auto">
          <a:xfrm>
            <a:off x="152400" y="4435475"/>
            <a:ext cx="67818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Make Anesthetic Gel (Batch Qty 10000)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5171" name="Rectangle 3"/>
          <p:cNvSpPr>
            <a:spLocks noChangeArrowheads="1"/>
          </p:cNvSpPr>
          <p:nvPr/>
        </p:nvSpPr>
        <p:spPr bwMode="auto">
          <a:xfrm>
            <a:off x="5943600" y="4816475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Pack 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2895600" y="1768475"/>
            <a:ext cx="2057400" cy="2474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Packaged Products </a:t>
            </a:r>
            <a:br>
              <a:rPr lang="en-US" sz="1200"/>
            </a:br>
            <a:r>
              <a:rPr lang="en-US" sz="1200"/>
              <a:t>(single bottles)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5105400" y="2371725"/>
            <a:ext cx="19050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Bulk Product</a:t>
            </a:r>
          </a:p>
          <a:p>
            <a:pPr algn="l"/>
            <a:r>
              <a:rPr lang="en-US" sz="1000"/>
              <a:t>Batch Size 10000L</a:t>
            </a:r>
          </a:p>
          <a:p>
            <a:pPr algn="l"/>
            <a:endParaRPr lang="en-US" sz="6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7086600" y="1006475"/>
            <a:ext cx="1905000" cy="484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Ingredients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136525" y="179388"/>
            <a:ext cx="2682875" cy="375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2000"/>
              <a:t>Finished Goods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5177" name="Rectangle 9"/>
          <p:cNvSpPr>
            <a:spLocks noChangeArrowheads="1"/>
          </p:cNvSpPr>
          <p:nvPr/>
        </p:nvSpPr>
        <p:spPr bwMode="auto">
          <a:xfrm>
            <a:off x="7162800" y="13112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80031 Ethanol</a:t>
            </a:r>
            <a:endParaRPr lang="en-US" sz="1100" b="1"/>
          </a:p>
        </p:txBody>
      </p:sp>
      <p:sp>
        <p:nvSpPr>
          <p:cNvPr id="135178" name="Rectangle 10"/>
          <p:cNvSpPr>
            <a:spLocks noChangeArrowheads="1"/>
          </p:cNvSpPr>
          <p:nvPr/>
        </p:nvSpPr>
        <p:spPr bwMode="auto">
          <a:xfrm>
            <a:off x="5181600" y="28289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70005 Anesthetic Gel</a:t>
            </a:r>
            <a:endParaRPr lang="en-US" sz="1100" b="1"/>
          </a:p>
        </p:txBody>
      </p:sp>
      <p:sp>
        <p:nvSpPr>
          <p:cNvPr id="135179" name="Rectangle 11"/>
          <p:cNvSpPr>
            <a:spLocks noChangeArrowheads="1"/>
          </p:cNvSpPr>
          <p:nvPr/>
        </p:nvSpPr>
        <p:spPr bwMode="auto">
          <a:xfrm>
            <a:off x="2971800" y="23018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70010 Anesthetic Gel, </a:t>
            </a:r>
          </a:p>
          <a:p>
            <a:pPr algn="l"/>
            <a:r>
              <a:rPr lang="en-US" sz="1100"/>
              <a:t>5ml tube</a:t>
            </a:r>
          </a:p>
        </p:txBody>
      </p:sp>
      <p:sp>
        <p:nvSpPr>
          <p:cNvPr id="135180" name="Rectangle 12"/>
          <p:cNvSpPr>
            <a:spLocks noChangeArrowheads="1"/>
          </p:cNvSpPr>
          <p:nvPr/>
        </p:nvSpPr>
        <p:spPr bwMode="auto">
          <a:xfrm>
            <a:off x="7162800" y="18589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80032 Glycerin</a:t>
            </a:r>
            <a:endParaRPr lang="en-US" sz="1100" b="1"/>
          </a:p>
        </p:txBody>
      </p:sp>
      <p:sp>
        <p:nvSpPr>
          <p:cNvPr id="135181" name="Rectangle 13"/>
          <p:cNvSpPr>
            <a:spLocks noChangeArrowheads="1"/>
          </p:cNvSpPr>
          <p:nvPr/>
        </p:nvSpPr>
        <p:spPr bwMode="auto">
          <a:xfrm>
            <a:off x="228600" y="1768475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03022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sz="1000" b="1">
                <a:solidFill>
                  <a:srgbClr val="5A87C6"/>
                </a:solidFill>
              </a:rPr>
              <a:t>Box of 25 (15 ml tube)</a:t>
            </a:r>
          </a:p>
        </p:txBody>
      </p:sp>
      <p:sp>
        <p:nvSpPr>
          <p:cNvPr id="135182" name="Rectangle 14"/>
          <p:cNvSpPr>
            <a:spLocks noChangeArrowheads="1"/>
          </p:cNvSpPr>
          <p:nvPr/>
        </p:nvSpPr>
        <p:spPr bwMode="auto">
          <a:xfrm>
            <a:off x="228600" y="2911475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b="1">
                <a:solidFill>
                  <a:srgbClr val="5A87C6"/>
                </a:solidFill>
              </a:rPr>
              <a:t>Item 03023</a:t>
            </a:r>
            <a:br>
              <a:rPr lang="en-US" b="1">
                <a:solidFill>
                  <a:srgbClr val="5A87C6"/>
                </a:solidFill>
              </a:rPr>
            </a:br>
            <a:r>
              <a:rPr lang="en-US" sz="1000" b="1">
                <a:solidFill>
                  <a:srgbClr val="5A87C6"/>
                </a:solidFill>
              </a:rPr>
              <a:t>Box of 20 (25 ml tube)</a:t>
            </a:r>
          </a:p>
        </p:txBody>
      </p:sp>
      <p:sp>
        <p:nvSpPr>
          <p:cNvPr id="135183" name="Text Box 15"/>
          <p:cNvSpPr txBox="1">
            <a:spLocks noChangeArrowheads="1"/>
          </p:cNvSpPr>
          <p:nvPr/>
        </p:nvSpPr>
        <p:spPr bwMode="auto">
          <a:xfrm>
            <a:off x="2895600" y="136525"/>
            <a:ext cx="624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</a:rPr>
              <a:t>Site xx-300: Anesthetic Gel</a:t>
            </a:r>
          </a:p>
        </p:txBody>
      </p:sp>
      <p:sp>
        <p:nvSpPr>
          <p:cNvPr id="135184" name="Rectangle 16"/>
          <p:cNvSpPr>
            <a:spLocks noChangeArrowheads="1"/>
          </p:cNvSpPr>
          <p:nvPr/>
        </p:nvSpPr>
        <p:spPr bwMode="auto">
          <a:xfrm>
            <a:off x="2971800" y="29876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70011 Anesthetic Gel, </a:t>
            </a:r>
          </a:p>
          <a:p>
            <a:pPr algn="l"/>
            <a:r>
              <a:rPr lang="en-US" sz="1100"/>
              <a:t>15ml tube</a:t>
            </a:r>
          </a:p>
        </p:txBody>
      </p:sp>
      <p:sp>
        <p:nvSpPr>
          <p:cNvPr id="135185" name="Rectangle 17"/>
          <p:cNvSpPr>
            <a:spLocks noChangeArrowheads="1"/>
          </p:cNvSpPr>
          <p:nvPr/>
        </p:nvSpPr>
        <p:spPr bwMode="auto">
          <a:xfrm>
            <a:off x="2971800" y="36734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70012 Anesthetic Gel, </a:t>
            </a:r>
          </a:p>
          <a:p>
            <a:pPr algn="l"/>
            <a:r>
              <a:rPr lang="en-US" sz="1100"/>
              <a:t>25ml tube</a:t>
            </a:r>
          </a:p>
        </p:txBody>
      </p:sp>
      <p:sp>
        <p:nvSpPr>
          <p:cNvPr id="135186" name="Rectangle 18"/>
          <p:cNvSpPr>
            <a:spLocks noChangeArrowheads="1"/>
          </p:cNvSpPr>
          <p:nvPr/>
        </p:nvSpPr>
        <p:spPr bwMode="auto">
          <a:xfrm>
            <a:off x="2971800" y="4730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90040 LABEL (rolls) </a:t>
            </a:r>
            <a:br>
              <a:rPr lang="en-US" sz="1100"/>
            </a:br>
            <a:r>
              <a:rPr lang="en-US" sz="1000"/>
              <a:t>printed based on customer</a:t>
            </a:r>
          </a:p>
        </p:txBody>
      </p:sp>
      <p:sp>
        <p:nvSpPr>
          <p:cNvPr id="135187" name="Rectangle 19"/>
          <p:cNvSpPr>
            <a:spLocks noChangeArrowheads="1"/>
          </p:cNvSpPr>
          <p:nvPr/>
        </p:nvSpPr>
        <p:spPr bwMode="auto">
          <a:xfrm>
            <a:off x="5181600" y="4730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90014, 90015, 90016 </a:t>
            </a:r>
          </a:p>
          <a:p>
            <a:pPr algn="l"/>
            <a:r>
              <a:rPr lang="en-US" sz="1100"/>
              <a:t>Tubes - 3 sizes</a:t>
            </a:r>
            <a:endParaRPr lang="en-US" sz="1000"/>
          </a:p>
        </p:txBody>
      </p:sp>
      <p:sp>
        <p:nvSpPr>
          <p:cNvPr id="135188" name="Rectangle 20"/>
          <p:cNvSpPr>
            <a:spLocks noChangeArrowheads="1"/>
          </p:cNvSpPr>
          <p:nvPr/>
        </p:nvSpPr>
        <p:spPr bwMode="auto">
          <a:xfrm>
            <a:off x="2971800" y="10064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90070, 90071, 90072</a:t>
            </a:r>
            <a:br>
              <a:rPr lang="en-US" sz="1100"/>
            </a:br>
            <a:r>
              <a:rPr lang="en-US" sz="1100"/>
              <a:t>3 types of boxes</a:t>
            </a:r>
            <a:endParaRPr lang="en-US" sz="1000"/>
          </a:p>
        </p:txBody>
      </p:sp>
      <p:sp>
        <p:nvSpPr>
          <p:cNvPr id="135189" name="Rectangle 21"/>
          <p:cNvSpPr>
            <a:spLocks noChangeArrowheads="1"/>
          </p:cNvSpPr>
          <p:nvPr/>
        </p:nvSpPr>
        <p:spPr bwMode="auto">
          <a:xfrm>
            <a:off x="2895600" y="168275"/>
            <a:ext cx="4114800" cy="137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200"/>
              <a:t>Packaging</a:t>
            </a:r>
            <a:br>
              <a:rPr lang="en-US" sz="1200"/>
            </a:br>
            <a:endParaRPr lang="en-US" sz="1200"/>
          </a:p>
          <a:p>
            <a:pPr algn="l"/>
            <a:r>
              <a:rPr lang="en-US" sz="1200"/>
              <a:t/>
            </a:r>
            <a:br>
              <a:rPr lang="en-US" sz="1200"/>
            </a:br>
            <a:endParaRPr lang="en-US" sz="12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5190" name="Rectangle 22"/>
          <p:cNvSpPr>
            <a:spLocks noChangeArrowheads="1"/>
          </p:cNvSpPr>
          <p:nvPr/>
        </p:nvSpPr>
        <p:spPr bwMode="auto">
          <a:xfrm>
            <a:off x="7162800" y="24082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80033 Jojoba Oil</a:t>
            </a:r>
            <a:endParaRPr lang="en-US" sz="1100" b="1"/>
          </a:p>
        </p:txBody>
      </p:sp>
      <p:sp>
        <p:nvSpPr>
          <p:cNvPr id="135191" name="Rectangle 23"/>
          <p:cNvSpPr>
            <a:spLocks noChangeArrowheads="1"/>
          </p:cNvSpPr>
          <p:nvPr/>
        </p:nvSpPr>
        <p:spPr bwMode="auto">
          <a:xfrm>
            <a:off x="7162800" y="29559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80035 Glyceryl </a:t>
            </a:r>
          </a:p>
          <a:p>
            <a:pPr algn="l"/>
            <a:r>
              <a:rPr lang="en-US" sz="1100"/>
              <a:t>Monolaurate</a:t>
            </a:r>
            <a:endParaRPr lang="en-US" sz="1100" b="1"/>
          </a:p>
        </p:txBody>
      </p:sp>
      <p:sp>
        <p:nvSpPr>
          <p:cNvPr id="135192" name="Rectangle 24"/>
          <p:cNvSpPr>
            <a:spLocks noChangeArrowheads="1"/>
          </p:cNvSpPr>
          <p:nvPr/>
        </p:nvSpPr>
        <p:spPr bwMode="auto">
          <a:xfrm>
            <a:off x="7162800" y="3505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80036 Benzyl Alcohol</a:t>
            </a:r>
            <a:endParaRPr lang="en-US" sz="1100" b="1"/>
          </a:p>
        </p:txBody>
      </p:sp>
      <p:sp>
        <p:nvSpPr>
          <p:cNvPr id="135193" name="Rectangle 25"/>
          <p:cNvSpPr>
            <a:spLocks noChangeArrowheads="1"/>
          </p:cNvSpPr>
          <p:nvPr/>
        </p:nvSpPr>
        <p:spPr bwMode="auto">
          <a:xfrm>
            <a:off x="7162800" y="40544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80037 ETDA</a:t>
            </a:r>
            <a:endParaRPr lang="en-US" sz="1100" b="1"/>
          </a:p>
        </p:txBody>
      </p:sp>
      <p:sp>
        <p:nvSpPr>
          <p:cNvPr id="135194" name="Line 26"/>
          <p:cNvSpPr>
            <a:spLocks noChangeShapeType="1"/>
          </p:cNvSpPr>
          <p:nvPr/>
        </p:nvSpPr>
        <p:spPr bwMode="auto">
          <a:xfrm flipV="1">
            <a:off x="2667000" y="701675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5" name="Line 27"/>
          <p:cNvSpPr>
            <a:spLocks noChangeShapeType="1"/>
          </p:cNvSpPr>
          <p:nvPr/>
        </p:nvSpPr>
        <p:spPr bwMode="auto">
          <a:xfrm>
            <a:off x="2667000" y="1006475"/>
            <a:ext cx="3048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6" name="Line 28"/>
          <p:cNvSpPr>
            <a:spLocks noChangeShapeType="1"/>
          </p:cNvSpPr>
          <p:nvPr/>
        </p:nvSpPr>
        <p:spPr bwMode="auto">
          <a:xfrm flipV="1">
            <a:off x="2667000" y="701675"/>
            <a:ext cx="2286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7" name="Line 29"/>
          <p:cNvSpPr>
            <a:spLocks noChangeShapeType="1"/>
          </p:cNvSpPr>
          <p:nvPr/>
        </p:nvSpPr>
        <p:spPr bwMode="auto">
          <a:xfrm flipV="1">
            <a:off x="2667000" y="1235075"/>
            <a:ext cx="304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8" name="Line 30"/>
          <p:cNvSpPr>
            <a:spLocks noChangeShapeType="1"/>
          </p:cNvSpPr>
          <p:nvPr/>
        </p:nvSpPr>
        <p:spPr bwMode="auto">
          <a:xfrm>
            <a:off x="2667000" y="1006475"/>
            <a:ext cx="304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199" name="Line 31"/>
          <p:cNvSpPr>
            <a:spLocks noChangeShapeType="1"/>
          </p:cNvSpPr>
          <p:nvPr/>
        </p:nvSpPr>
        <p:spPr bwMode="auto">
          <a:xfrm>
            <a:off x="2667000" y="1006475"/>
            <a:ext cx="304800" cy="297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0" name="Line 32"/>
          <p:cNvSpPr>
            <a:spLocks noChangeShapeType="1"/>
          </p:cNvSpPr>
          <p:nvPr/>
        </p:nvSpPr>
        <p:spPr bwMode="auto">
          <a:xfrm>
            <a:off x="2667000" y="1997075"/>
            <a:ext cx="30480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1" name="Line 33"/>
          <p:cNvSpPr>
            <a:spLocks noChangeShapeType="1"/>
          </p:cNvSpPr>
          <p:nvPr/>
        </p:nvSpPr>
        <p:spPr bwMode="auto">
          <a:xfrm>
            <a:off x="2667000" y="3216275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2" name="Line 34"/>
          <p:cNvSpPr>
            <a:spLocks noChangeShapeType="1"/>
          </p:cNvSpPr>
          <p:nvPr/>
        </p:nvSpPr>
        <p:spPr bwMode="auto">
          <a:xfrm flipV="1">
            <a:off x="2667000" y="1158875"/>
            <a:ext cx="30480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3" name="Line 35"/>
          <p:cNvSpPr>
            <a:spLocks noChangeShapeType="1"/>
          </p:cNvSpPr>
          <p:nvPr/>
        </p:nvSpPr>
        <p:spPr bwMode="auto">
          <a:xfrm flipV="1">
            <a:off x="2667000" y="625475"/>
            <a:ext cx="304800" cy="259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4" name="Line 36"/>
          <p:cNvSpPr>
            <a:spLocks noChangeShapeType="1"/>
          </p:cNvSpPr>
          <p:nvPr/>
        </p:nvSpPr>
        <p:spPr bwMode="auto">
          <a:xfrm flipV="1">
            <a:off x="4724400" y="701675"/>
            <a:ext cx="457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5" name="Line 37"/>
          <p:cNvSpPr>
            <a:spLocks noChangeShapeType="1"/>
          </p:cNvSpPr>
          <p:nvPr/>
        </p:nvSpPr>
        <p:spPr bwMode="auto">
          <a:xfrm>
            <a:off x="4724400" y="2530475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6" name="Line 38"/>
          <p:cNvSpPr>
            <a:spLocks noChangeShapeType="1"/>
          </p:cNvSpPr>
          <p:nvPr/>
        </p:nvSpPr>
        <p:spPr bwMode="auto">
          <a:xfrm flipV="1">
            <a:off x="4724400" y="3063875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7" name="Line 39"/>
          <p:cNvSpPr>
            <a:spLocks noChangeShapeType="1"/>
          </p:cNvSpPr>
          <p:nvPr/>
        </p:nvSpPr>
        <p:spPr bwMode="auto">
          <a:xfrm flipV="1">
            <a:off x="4724400" y="3063875"/>
            <a:ext cx="457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8" name="Line 40"/>
          <p:cNvSpPr>
            <a:spLocks noChangeShapeType="1"/>
          </p:cNvSpPr>
          <p:nvPr/>
        </p:nvSpPr>
        <p:spPr bwMode="auto">
          <a:xfrm flipV="1">
            <a:off x="4724400" y="701675"/>
            <a:ext cx="457200" cy="3200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09" name="Line 41"/>
          <p:cNvSpPr>
            <a:spLocks noChangeShapeType="1"/>
          </p:cNvSpPr>
          <p:nvPr/>
        </p:nvSpPr>
        <p:spPr bwMode="auto">
          <a:xfrm flipV="1">
            <a:off x="4724400" y="701675"/>
            <a:ext cx="457200" cy="251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5210" name="Text Box 42"/>
          <p:cNvSpPr txBox="1">
            <a:spLocks noChangeArrowheads="1"/>
          </p:cNvSpPr>
          <p:nvPr/>
        </p:nvSpPr>
        <p:spPr bwMode="auto">
          <a:xfrm>
            <a:off x="5105400" y="152400"/>
            <a:ext cx="2057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i="1">
                <a:solidFill>
                  <a:schemeClr val="accent2"/>
                </a:solidFill>
              </a:rPr>
              <a:t>Complex Packaging Options</a:t>
            </a:r>
          </a:p>
        </p:txBody>
      </p:sp>
      <p:sp>
        <p:nvSpPr>
          <p:cNvPr id="135211" name="Rectangle 43"/>
          <p:cNvSpPr>
            <a:spLocks noChangeArrowheads="1"/>
          </p:cNvSpPr>
          <p:nvPr/>
        </p:nvSpPr>
        <p:spPr bwMode="auto">
          <a:xfrm>
            <a:off x="7162800" y="4648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80039 Linum Usitatissimum </a:t>
            </a:r>
            <a:br>
              <a:rPr lang="en-US" sz="1100"/>
            </a:br>
            <a:r>
              <a:rPr lang="en-US" sz="1100"/>
              <a:t>(Flax Extract)</a:t>
            </a:r>
            <a:endParaRPr lang="en-US" sz="1100" b="1"/>
          </a:p>
        </p:txBody>
      </p:sp>
      <p:sp>
        <p:nvSpPr>
          <p:cNvPr id="135212" name="Rectangle 44"/>
          <p:cNvSpPr>
            <a:spLocks noChangeArrowheads="1"/>
          </p:cNvSpPr>
          <p:nvPr/>
        </p:nvSpPr>
        <p:spPr bwMode="auto">
          <a:xfrm>
            <a:off x="7162800" y="51974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80041 Caromer 980</a:t>
            </a:r>
            <a:endParaRPr lang="en-US" sz="1100" b="1"/>
          </a:p>
        </p:txBody>
      </p:sp>
      <p:sp>
        <p:nvSpPr>
          <p:cNvPr id="135213" name="Rectangle 45"/>
          <p:cNvSpPr>
            <a:spLocks noChangeArrowheads="1"/>
          </p:cNvSpPr>
          <p:nvPr/>
        </p:nvSpPr>
        <p:spPr bwMode="auto">
          <a:xfrm>
            <a:off x="304800" y="4816475"/>
            <a:ext cx="54864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Clean 10000L 	   Mix Dry	   Mix Active    Mix Dry	Quality     Transfer to</a:t>
            </a:r>
            <a:br>
              <a:rPr lang="en-US" sz="1100"/>
            </a:br>
            <a:r>
              <a:rPr lang="en-US" sz="1100"/>
              <a:t>Reactor	   Ingredients	   Ingredients 	Ingredients      Test          Holding Tanks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5214" name="AutoShape 46"/>
          <p:cNvSpPr>
            <a:spLocks noChangeArrowheads="1"/>
          </p:cNvSpPr>
          <p:nvPr/>
        </p:nvSpPr>
        <p:spPr bwMode="auto">
          <a:xfrm rot="10800000">
            <a:off x="685800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5" name="AutoShape 47"/>
          <p:cNvSpPr>
            <a:spLocks noChangeArrowheads="1"/>
          </p:cNvSpPr>
          <p:nvPr/>
        </p:nvSpPr>
        <p:spPr bwMode="auto">
          <a:xfrm rot="10800000">
            <a:off x="4098925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6" name="AutoShape 48"/>
          <p:cNvSpPr>
            <a:spLocks noChangeArrowheads="1"/>
          </p:cNvSpPr>
          <p:nvPr/>
        </p:nvSpPr>
        <p:spPr bwMode="auto">
          <a:xfrm rot="10800000">
            <a:off x="2392363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7" name="AutoShape 49"/>
          <p:cNvSpPr>
            <a:spLocks noChangeArrowheads="1"/>
          </p:cNvSpPr>
          <p:nvPr/>
        </p:nvSpPr>
        <p:spPr bwMode="auto">
          <a:xfrm rot="10800000">
            <a:off x="4953000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8" name="AutoShape 50"/>
          <p:cNvSpPr>
            <a:spLocks noChangeArrowheads="1"/>
          </p:cNvSpPr>
          <p:nvPr/>
        </p:nvSpPr>
        <p:spPr bwMode="auto">
          <a:xfrm rot="10800000">
            <a:off x="3244850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19" name="AutoShape 51"/>
          <p:cNvSpPr>
            <a:spLocks noChangeArrowheads="1"/>
          </p:cNvSpPr>
          <p:nvPr/>
        </p:nvSpPr>
        <p:spPr bwMode="auto">
          <a:xfrm rot="10800000">
            <a:off x="1538288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20" name="AutoShape 52"/>
          <p:cNvSpPr>
            <a:spLocks noChangeArrowheads="1"/>
          </p:cNvSpPr>
          <p:nvPr/>
        </p:nvSpPr>
        <p:spPr bwMode="auto">
          <a:xfrm rot="10800000">
            <a:off x="6172200" y="52736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5221" name="Line 53"/>
          <p:cNvSpPr>
            <a:spLocks noChangeShapeType="1"/>
          </p:cNvSpPr>
          <p:nvPr/>
        </p:nvSpPr>
        <p:spPr bwMode="auto">
          <a:xfrm>
            <a:off x="5791200" y="5349875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/>
              <a:t>Quality Manufacturing International (QMI) is a multi-national company with its headquarters located in New York, NY.</a:t>
            </a:r>
          </a:p>
          <a:p>
            <a:pPr lvl="1">
              <a:lnSpc>
                <a:spcPct val="80000"/>
              </a:lnSpc>
            </a:pPr>
            <a:r>
              <a:rPr lang="en-US"/>
              <a:t>QMI has 8 divisions located in: USA, Canada, Mexico, France, UK, Netherlands, China and Australia</a:t>
            </a:r>
          </a:p>
          <a:p>
            <a:pPr lvl="1">
              <a:lnSpc>
                <a:spcPct val="80000"/>
              </a:lnSpc>
            </a:pPr>
            <a:r>
              <a:rPr lang="en-US"/>
              <a:t>QMI produces a wide range of products that cover Electrical &amp; Industrial, Life Sciences, Consumer Products and Automotive Industries</a:t>
            </a:r>
          </a:p>
          <a:p>
            <a:pPr lvl="1">
              <a:lnSpc>
                <a:spcPct val="80000"/>
              </a:lnSpc>
            </a:pPr>
            <a:r>
              <a:rPr lang="en-US"/>
              <a:t>These products are produced at all of the 8 company divisions around the world.</a:t>
            </a:r>
          </a:p>
          <a:p>
            <a:pPr lvl="1">
              <a:lnSpc>
                <a:spcPct val="80000"/>
              </a:lnSpc>
            </a:pPr>
            <a:r>
              <a:rPr lang="en-US"/>
              <a:t>QMI uses shared services to manage their customers and suppliers.  Customers and suppliers are also located in each of the countries where a QMI division is located.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Quality Manufacturing International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Site xx-400</a:t>
            </a:r>
          </a:p>
          <a:p>
            <a:pPr lvl="1"/>
            <a:r>
              <a:rPr lang="en-US"/>
              <a:t>Food &amp; Beverage</a:t>
            </a:r>
          </a:p>
          <a:p>
            <a:pPr>
              <a:buFont typeface="Webdings" pitchFamily="18" charset="2"/>
              <a:buNone/>
            </a:pPr>
            <a:r>
              <a:rPr lang="en-US"/>
              <a:t>Site xx-500</a:t>
            </a:r>
          </a:p>
          <a:p>
            <a:pPr lvl="1"/>
            <a:r>
              <a:rPr lang="en-US"/>
              <a:t>Pharmaceutical </a:t>
            </a:r>
          </a:p>
          <a:p>
            <a:pPr>
              <a:buFont typeface="Webdings" pitchFamily="18" charset="2"/>
              <a:buNone/>
            </a:pPr>
            <a:endParaRPr lang="en-US" sz="2000"/>
          </a:p>
          <a:p>
            <a:pPr>
              <a:buFont typeface="Webdings" pitchFamily="18" charset="2"/>
              <a:buNone/>
            </a:pPr>
            <a:endParaRPr lang="en-US" sz="2000"/>
          </a:p>
          <a:p>
            <a:pPr>
              <a:buFont typeface="Webdings" pitchFamily="18" charset="2"/>
              <a:buNone/>
            </a:pPr>
            <a:r>
              <a:rPr lang="en-US" sz="2000"/>
              <a:t>* Note: these are not as built out as the previous sites – pending roll-out of more robust Process Manufacturing functionality</a:t>
            </a:r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Additional 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866775"/>
            <a:ext cx="2438400" cy="8382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Item: 04010</a:t>
            </a:r>
            <a:br>
              <a:rPr lang="en-US" sz="1200"/>
            </a:br>
            <a:r>
              <a:rPr lang="en-US" sz="1200"/>
              <a:t>Fruit Juice</a:t>
            </a:r>
            <a:br>
              <a:rPr lang="en-US" sz="1200"/>
            </a:br>
            <a:r>
              <a:rPr lang="en-US" sz="900"/>
              <a:t>(750 ml Bottles)</a:t>
            </a: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QMI-210</a:t>
            </a:r>
          </a:p>
        </p:txBody>
      </p:sp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152400" y="4587875"/>
            <a:ext cx="87630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Make Juice (Batch Qty 5000)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42339" name="Rectangle 3"/>
          <p:cNvSpPr>
            <a:spLocks noChangeArrowheads="1"/>
          </p:cNvSpPr>
          <p:nvPr/>
        </p:nvSpPr>
        <p:spPr bwMode="auto">
          <a:xfrm>
            <a:off x="7848600" y="4892675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Fill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2341" name="Rectangle 5"/>
          <p:cNvSpPr>
            <a:spLocks noChangeArrowheads="1"/>
          </p:cNvSpPr>
          <p:nvPr/>
        </p:nvSpPr>
        <p:spPr bwMode="auto">
          <a:xfrm>
            <a:off x="4876800" y="23145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80050 Fruit </a:t>
            </a:r>
            <a:endParaRPr lang="en-US" sz="1100" b="1"/>
          </a:p>
        </p:txBody>
      </p:sp>
      <p:sp>
        <p:nvSpPr>
          <p:cNvPr id="142342" name="Rectangle 6"/>
          <p:cNvSpPr>
            <a:spLocks noChangeArrowheads="1"/>
          </p:cNvSpPr>
          <p:nvPr/>
        </p:nvSpPr>
        <p:spPr bwMode="auto">
          <a:xfrm>
            <a:off x="4876800" y="28622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80051 Proprietary Spice </a:t>
            </a:r>
          </a:p>
          <a:p>
            <a:pPr algn="l"/>
            <a:r>
              <a:rPr lang="en-US" sz="1100"/>
              <a:t>Mix</a:t>
            </a:r>
            <a:endParaRPr lang="en-US" sz="1100" b="1"/>
          </a:p>
        </p:txBody>
      </p:sp>
      <p:sp>
        <p:nvSpPr>
          <p:cNvPr id="142343" name="Text Box 7"/>
          <p:cNvSpPr txBox="1">
            <a:spLocks noChangeArrowheads="1"/>
          </p:cNvSpPr>
          <p:nvPr/>
        </p:nvSpPr>
        <p:spPr bwMode="auto">
          <a:xfrm>
            <a:off x="76200" y="3048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</a:rPr>
              <a:t>Site xx-400: Food &amp; Beverage</a:t>
            </a:r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4876800" y="34115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80052 Sterilized Water</a:t>
            </a:r>
            <a:endParaRPr lang="en-US" sz="1100" b="1"/>
          </a:p>
        </p:txBody>
      </p:sp>
      <p:sp>
        <p:nvSpPr>
          <p:cNvPr id="142345" name="Rectangle 9"/>
          <p:cNvSpPr>
            <a:spLocks noChangeArrowheads="1"/>
          </p:cNvSpPr>
          <p:nvPr/>
        </p:nvSpPr>
        <p:spPr bwMode="auto">
          <a:xfrm>
            <a:off x="304800" y="4968875"/>
            <a:ext cx="670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Grade, Sort 	   Chop	 Mix/Blend	   Heat	Remove	    Quality         Transfer to</a:t>
            </a:r>
            <a:br>
              <a:rPr lang="en-US" sz="1100"/>
            </a:br>
            <a:r>
              <a:rPr lang="en-US" sz="1100"/>
              <a:t>Wash	   	 Ingredients      	Peel, Seeds        Test              Holding Tanks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42346" name="AutoShape 10"/>
          <p:cNvSpPr>
            <a:spLocks noChangeArrowheads="1"/>
          </p:cNvSpPr>
          <p:nvPr/>
        </p:nvSpPr>
        <p:spPr bwMode="auto">
          <a:xfrm rot="10800000">
            <a:off x="13970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47" name="AutoShape 11"/>
          <p:cNvSpPr>
            <a:spLocks noChangeArrowheads="1"/>
          </p:cNvSpPr>
          <p:nvPr/>
        </p:nvSpPr>
        <p:spPr bwMode="auto">
          <a:xfrm rot="10800000">
            <a:off x="51562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48" name="AutoShape 12"/>
          <p:cNvSpPr>
            <a:spLocks noChangeArrowheads="1"/>
          </p:cNvSpPr>
          <p:nvPr/>
        </p:nvSpPr>
        <p:spPr bwMode="auto">
          <a:xfrm rot="10800000">
            <a:off x="32766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49" name="AutoShape 13"/>
          <p:cNvSpPr>
            <a:spLocks noChangeArrowheads="1"/>
          </p:cNvSpPr>
          <p:nvPr/>
        </p:nvSpPr>
        <p:spPr bwMode="auto">
          <a:xfrm rot="10800000">
            <a:off x="42164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0" name="AutoShape 14"/>
          <p:cNvSpPr>
            <a:spLocks noChangeArrowheads="1"/>
          </p:cNvSpPr>
          <p:nvPr/>
        </p:nvSpPr>
        <p:spPr bwMode="auto">
          <a:xfrm rot="10800000">
            <a:off x="23368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1" name="AutoShape 15"/>
          <p:cNvSpPr>
            <a:spLocks noChangeArrowheads="1"/>
          </p:cNvSpPr>
          <p:nvPr/>
        </p:nvSpPr>
        <p:spPr bwMode="auto">
          <a:xfrm rot="10800000">
            <a:off x="80010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2" name="Line 16"/>
          <p:cNvSpPr>
            <a:spLocks noChangeShapeType="1"/>
          </p:cNvSpPr>
          <p:nvPr/>
        </p:nvSpPr>
        <p:spPr bwMode="auto">
          <a:xfrm>
            <a:off x="7391400" y="55022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3" name="Rectangle 17"/>
          <p:cNvSpPr>
            <a:spLocks noChangeArrowheads="1"/>
          </p:cNvSpPr>
          <p:nvPr/>
        </p:nvSpPr>
        <p:spPr bwMode="auto">
          <a:xfrm>
            <a:off x="2743200" y="12477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90019 Plastic Bottle</a:t>
            </a:r>
            <a:endParaRPr lang="en-US" sz="1100" b="1"/>
          </a:p>
        </p:txBody>
      </p:sp>
      <p:sp>
        <p:nvSpPr>
          <p:cNvPr id="142354" name="Rectangle 18"/>
          <p:cNvSpPr>
            <a:spLocks noChangeArrowheads="1"/>
          </p:cNvSpPr>
          <p:nvPr/>
        </p:nvSpPr>
        <p:spPr bwMode="auto">
          <a:xfrm>
            <a:off x="2743200" y="23145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70040 Juice Unpackaged</a:t>
            </a:r>
          </a:p>
        </p:txBody>
      </p:sp>
      <p:sp>
        <p:nvSpPr>
          <p:cNvPr id="142355" name="Line 19"/>
          <p:cNvSpPr>
            <a:spLocks noChangeShapeType="1"/>
          </p:cNvSpPr>
          <p:nvPr/>
        </p:nvSpPr>
        <p:spPr bwMode="auto">
          <a:xfrm>
            <a:off x="2590800" y="1400175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6" name="Line 20"/>
          <p:cNvSpPr>
            <a:spLocks noChangeShapeType="1"/>
          </p:cNvSpPr>
          <p:nvPr/>
        </p:nvSpPr>
        <p:spPr bwMode="auto">
          <a:xfrm>
            <a:off x="2667000" y="1400175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7" name="Line 21"/>
          <p:cNvSpPr>
            <a:spLocks noChangeShapeType="1"/>
          </p:cNvSpPr>
          <p:nvPr/>
        </p:nvSpPr>
        <p:spPr bwMode="auto">
          <a:xfrm>
            <a:off x="2667000" y="2543175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8" name="Line 22"/>
          <p:cNvSpPr>
            <a:spLocks noChangeShapeType="1"/>
          </p:cNvSpPr>
          <p:nvPr/>
        </p:nvSpPr>
        <p:spPr bwMode="auto">
          <a:xfrm>
            <a:off x="4495800" y="2619375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59" name="Rectangle 23"/>
          <p:cNvSpPr>
            <a:spLocks noChangeArrowheads="1"/>
          </p:cNvSpPr>
          <p:nvPr/>
        </p:nvSpPr>
        <p:spPr bwMode="auto">
          <a:xfrm>
            <a:off x="4876800" y="39909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80053 Preservative</a:t>
            </a:r>
            <a:endParaRPr lang="en-US" sz="1100" b="1"/>
          </a:p>
        </p:txBody>
      </p:sp>
      <p:sp>
        <p:nvSpPr>
          <p:cNvPr id="142360" name="Line 24"/>
          <p:cNvSpPr>
            <a:spLocks noChangeShapeType="1"/>
          </p:cNvSpPr>
          <p:nvPr/>
        </p:nvSpPr>
        <p:spPr bwMode="auto">
          <a:xfrm>
            <a:off x="4648200" y="2619375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1" name="Line 25"/>
          <p:cNvSpPr>
            <a:spLocks noChangeShapeType="1"/>
          </p:cNvSpPr>
          <p:nvPr/>
        </p:nvSpPr>
        <p:spPr bwMode="auto">
          <a:xfrm>
            <a:off x="4648200" y="42195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2" name="Line 26"/>
          <p:cNvSpPr>
            <a:spLocks noChangeShapeType="1"/>
          </p:cNvSpPr>
          <p:nvPr/>
        </p:nvSpPr>
        <p:spPr bwMode="auto">
          <a:xfrm>
            <a:off x="4648200" y="36099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3" name="Line 27"/>
          <p:cNvSpPr>
            <a:spLocks noChangeShapeType="1"/>
          </p:cNvSpPr>
          <p:nvPr/>
        </p:nvSpPr>
        <p:spPr bwMode="auto">
          <a:xfrm>
            <a:off x="4648200" y="30765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4" name="AutoShape 28"/>
          <p:cNvSpPr>
            <a:spLocks noChangeArrowheads="1"/>
          </p:cNvSpPr>
          <p:nvPr/>
        </p:nvSpPr>
        <p:spPr bwMode="auto">
          <a:xfrm rot="10800000">
            <a:off x="60960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365" name="AutoShape 29"/>
          <p:cNvSpPr>
            <a:spLocks noChangeArrowheads="1"/>
          </p:cNvSpPr>
          <p:nvPr/>
        </p:nvSpPr>
        <p:spPr bwMode="auto">
          <a:xfrm rot="10800000">
            <a:off x="457200" y="5426075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70" name="Rectangle 6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2438400" cy="8382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 05001</a:t>
            </a:r>
            <a:br>
              <a:rPr lang="en-US" sz="1200"/>
            </a:br>
            <a:r>
              <a:rPr lang="en-US" sz="1200"/>
              <a:t>Pills</a:t>
            </a:r>
            <a:br>
              <a:rPr lang="en-US" sz="1200"/>
            </a:br>
            <a:r>
              <a:rPr lang="en-US" sz="900"/>
              <a:t>(Blister Pack with 12 tablets)</a:t>
            </a:r>
          </a:p>
        </p:txBody>
      </p:sp>
      <p:sp>
        <p:nvSpPr>
          <p:cNvPr id="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QMI-220</a:t>
            </a:r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152400" y="4038600"/>
            <a:ext cx="6781800" cy="2133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2000"/>
              <a:t>Process: (Batch Qty 5000)</a:t>
            </a:r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4724400" y="1590675"/>
            <a:ext cx="19050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Bulk Product</a:t>
            </a:r>
          </a:p>
          <a:p>
            <a:pPr algn="l"/>
            <a:r>
              <a:rPr lang="en-US" sz="1000"/>
              <a:t>Batch Size 5000L</a:t>
            </a:r>
          </a:p>
          <a:p>
            <a:pPr algn="l"/>
            <a:endParaRPr lang="en-US" sz="6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5943600" y="5181600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Blister Pack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7086600" y="1371600"/>
            <a:ext cx="1905000" cy="4300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/>
              <a:t>Ingredients</a:t>
            </a:r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  <a:p>
            <a:pPr algn="l"/>
            <a:endParaRPr lang="en-US" sz="1200"/>
          </a:p>
        </p:txBody>
      </p:sp>
      <p:sp>
        <p:nvSpPr>
          <p:cNvPr id="139271" name="Rectangle 7"/>
          <p:cNvSpPr>
            <a:spLocks noChangeArrowheads="1"/>
          </p:cNvSpPr>
          <p:nvPr/>
        </p:nvSpPr>
        <p:spPr bwMode="auto">
          <a:xfrm>
            <a:off x="7162800" y="1676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80060 Simethicone</a:t>
            </a:r>
            <a:endParaRPr lang="en-US" sz="1100" b="1"/>
          </a:p>
        </p:txBody>
      </p:sp>
      <p:sp>
        <p:nvSpPr>
          <p:cNvPr id="139272" name="Rectangle 8"/>
          <p:cNvSpPr>
            <a:spLocks noChangeArrowheads="1"/>
          </p:cNvSpPr>
          <p:nvPr/>
        </p:nvSpPr>
        <p:spPr bwMode="auto">
          <a:xfrm>
            <a:off x="4800600" y="20478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70050 Pills / Tablets</a:t>
            </a:r>
          </a:p>
        </p:txBody>
      </p:sp>
      <p:sp>
        <p:nvSpPr>
          <p:cNvPr id="139273" name="Rectangle 9"/>
          <p:cNvSpPr>
            <a:spLocks noChangeArrowheads="1"/>
          </p:cNvSpPr>
          <p:nvPr/>
        </p:nvSpPr>
        <p:spPr bwMode="auto">
          <a:xfrm>
            <a:off x="7162800" y="22240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80061 Compressible Sugar</a:t>
            </a:r>
            <a:endParaRPr lang="en-US" sz="1100" b="1"/>
          </a:p>
        </p:txBody>
      </p:sp>
      <p:sp>
        <p:nvSpPr>
          <p:cNvPr id="139274" name="Text Box 10"/>
          <p:cNvSpPr txBox="1">
            <a:spLocks noChangeArrowheads="1"/>
          </p:cNvSpPr>
          <p:nvPr/>
        </p:nvSpPr>
        <p:spPr bwMode="auto">
          <a:xfrm>
            <a:off x="4724400" y="4572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 dirty="0">
                <a:solidFill>
                  <a:srgbClr val="5A87C6"/>
                </a:solidFill>
              </a:rPr>
              <a:t>Site xx-500: Pharmaceutical</a:t>
            </a:r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7162800" y="277336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80062 Dextrose</a:t>
            </a:r>
            <a:endParaRPr lang="en-US" sz="1100" b="1"/>
          </a:p>
        </p:txBody>
      </p:sp>
      <p:sp>
        <p:nvSpPr>
          <p:cNvPr id="139276" name="Rectangle 12"/>
          <p:cNvSpPr>
            <a:spLocks noChangeArrowheads="1"/>
          </p:cNvSpPr>
          <p:nvPr/>
        </p:nvSpPr>
        <p:spPr bwMode="auto">
          <a:xfrm>
            <a:off x="7162800" y="33210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80063 Flavor</a:t>
            </a:r>
            <a:endParaRPr lang="en-US" sz="1100" b="1"/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7162800" y="38703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80064 Magnesium Stearate</a:t>
            </a:r>
            <a:endParaRPr lang="en-US" sz="1100" b="1"/>
          </a:p>
        </p:txBody>
      </p:sp>
      <p:sp>
        <p:nvSpPr>
          <p:cNvPr id="139278" name="Rectangle 14"/>
          <p:cNvSpPr>
            <a:spLocks noChangeArrowheads="1"/>
          </p:cNvSpPr>
          <p:nvPr/>
        </p:nvSpPr>
        <p:spPr bwMode="auto">
          <a:xfrm>
            <a:off x="7162800" y="4419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80065 Maltodextrin</a:t>
            </a:r>
            <a:endParaRPr lang="en-US" sz="1100" b="1"/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228600" y="5029200"/>
            <a:ext cx="54864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Clean 5000L Mix / Blend         Heat/Cure	Distillation    Separation   Stamp     Quality</a:t>
            </a:r>
          </a:p>
          <a:p>
            <a:pPr algn="l"/>
            <a:r>
              <a:rPr lang="en-US" sz="1100"/>
              <a:t>Reactor         Ingredients	 	                     Crystallize    Tablets    Test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9280" name="AutoShape 16"/>
          <p:cNvSpPr>
            <a:spLocks noChangeArrowheads="1"/>
          </p:cNvSpPr>
          <p:nvPr/>
        </p:nvSpPr>
        <p:spPr bwMode="auto">
          <a:xfrm rot="10800000">
            <a:off x="3810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1" name="AutoShape 17"/>
          <p:cNvSpPr>
            <a:spLocks noChangeArrowheads="1"/>
          </p:cNvSpPr>
          <p:nvPr/>
        </p:nvSpPr>
        <p:spPr bwMode="auto">
          <a:xfrm rot="10800000">
            <a:off x="39624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2" name="AutoShape 18"/>
          <p:cNvSpPr>
            <a:spLocks noChangeArrowheads="1"/>
          </p:cNvSpPr>
          <p:nvPr/>
        </p:nvSpPr>
        <p:spPr bwMode="auto">
          <a:xfrm rot="10800000">
            <a:off x="23622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3" name="AutoShape 19"/>
          <p:cNvSpPr>
            <a:spLocks noChangeArrowheads="1"/>
          </p:cNvSpPr>
          <p:nvPr/>
        </p:nvSpPr>
        <p:spPr bwMode="auto">
          <a:xfrm rot="10800000">
            <a:off x="32004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4" name="AutoShape 20"/>
          <p:cNvSpPr>
            <a:spLocks noChangeArrowheads="1"/>
          </p:cNvSpPr>
          <p:nvPr/>
        </p:nvSpPr>
        <p:spPr bwMode="auto">
          <a:xfrm rot="10800000">
            <a:off x="14478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5" name="AutoShape 21"/>
          <p:cNvSpPr>
            <a:spLocks noChangeArrowheads="1"/>
          </p:cNvSpPr>
          <p:nvPr/>
        </p:nvSpPr>
        <p:spPr bwMode="auto">
          <a:xfrm rot="10800000">
            <a:off x="6172200" y="56388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6" name="Line 22"/>
          <p:cNvSpPr>
            <a:spLocks noChangeShapeType="1"/>
          </p:cNvSpPr>
          <p:nvPr/>
        </p:nvSpPr>
        <p:spPr bwMode="auto">
          <a:xfrm>
            <a:off x="5715000" y="5257800"/>
            <a:ext cx="228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87" name="Rectangle 23"/>
          <p:cNvSpPr>
            <a:spLocks noChangeArrowheads="1"/>
          </p:cNvSpPr>
          <p:nvPr/>
        </p:nvSpPr>
        <p:spPr bwMode="auto">
          <a:xfrm>
            <a:off x="2743200" y="3124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90018 Bottle, 100 tab size</a:t>
            </a:r>
            <a:endParaRPr lang="en-US" sz="1100" b="1"/>
          </a:p>
        </p:txBody>
      </p:sp>
      <p:sp>
        <p:nvSpPr>
          <p:cNvPr id="139288" name="Rectangle 24"/>
          <p:cNvSpPr>
            <a:spLocks noChangeArrowheads="1"/>
          </p:cNvSpPr>
          <p:nvPr/>
        </p:nvSpPr>
        <p:spPr bwMode="auto">
          <a:xfrm>
            <a:off x="2743200" y="228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90073 Box, </a:t>
            </a:r>
          </a:p>
          <a:p>
            <a:pPr algn="l"/>
            <a:r>
              <a:rPr lang="en-US" sz="1100"/>
              <a:t>2 blister pack size</a:t>
            </a:r>
            <a:endParaRPr lang="en-US" sz="1100" b="1"/>
          </a:p>
        </p:txBody>
      </p:sp>
      <p:sp>
        <p:nvSpPr>
          <p:cNvPr id="139289" name="Rectangle 25"/>
          <p:cNvSpPr>
            <a:spLocks noChangeArrowheads="1"/>
          </p:cNvSpPr>
          <p:nvPr/>
        </p:nvSpPr>
        <p:spPr bwMode="auto">
          <a:xfrm>
            <a:off x="2743200" y="914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90030 Blister Pack, </a:t>
            </a:r>
          </a:p>
          <a:p>
            <a:pPr algn="l"/>
            <a:r>
              <a:rPr lang="en-US" sz="1100"/>
              <a:t>6 tablet</a:t>
            </a:r>
          </a:p>
        </p:txBody>
      </p:sp>
      <p:sp>
        <p:nvSpPr>
          <p:cNvPr id="139290" name="Rectangle 26"/>
          <p:cNvSpPr>
            <a:spLocks noChangeArrowheads="1"/>
          </p:cNvSpPr>
          <p:nvPr/>
        </p:nvSpPr>
        <p:spPr bwMode="auto">
          <a:xfrm>
            <a:off x="2743200" y="1828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90017 Bottle, 50 tab size</a:t>
            </a:r>
            <a:endParaRPr lang="en-US" sz="1100" b="1"/>
          </a:p>
        </p:txBody>
      </p:sp>
      <p:sp>
        <p:nvSpPr>
          <p:cNvPr id="139291" name="Line 27"/>
          <p:cNvSpPr>
            <a:spLocks noChangeShapeType="1"/>
          </p:cNvSpPr>
          <p:nvPr/>
        </p:nvSpPr>
        <p:spPr bwMode="auto">
          <a:xfrm>
            <a:off x="6553200" y="2286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2" name="Rectangle 28"/>
          <p:cNvSpPr>
            <a:spLocks noChangeArrowheads="1"/>
          </p:cNvSpPr>
          <p:nvPr/>
        </p:nvSpPr>
        <p:spPr bwMode="auto">
          <a:xfrm>
            <a:off x="152400" y="1676400"/>
            <a:ext cx="2438400" cy="8382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05002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Pills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900" b="1">
                <a:solidFill>
                  <a:srgbClr val="5A87C6"/>
                </a:solidFill>
              </a:rPr>
              <a:t>(Bottle, 50 tabs)</a:t>
            </a:r>
          </a:p>
        </p:txBody>
      </p:sp>
      <p:sp>
        <p:nvSpPr>
          <p:cNvPr id="139293" name="Rectangle 29"/>
          <p:cNvSpPr>
            <a:spLocks noChangeArrowheads="1"/>
          </p:cNvSpPr>
          <p:nvPr/>
        </p:nvSpPr>
        <p:spPr bwMode="auto">
          <a:xfrm>
            <a:off x="152400" y="2743200"/>
            <a:ext cx="2438400" cy="8382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05003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Pills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900" b="1">
                <a:solidFill>
                  <a:srgbClr val="5A87C6"/>
                </a:solidFill>
              </a:rPr>
              <a:t>(Bottle, 100 tabs)</a:t>
            </a:r>
          </a:p>
        </p:txBody>
      </p:sp>
      <p:sp>
        <p:nvSpPr>
          <p:cNvPr id="139294" name="Line 30"/>
          <p:cNvSpPr>
            <a:spLocks noChangeShapeType="1"/>
          </p:cNvSpPr>
          <p:nvPr/>
        </p:nvSpPr>
        <p:spPr bwMode="auto">
          <a:xfrm>
            <a:off x="2590800" y="533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5" name="Line 31"/>
          <p:cNvSpPr>
            <a:spLocks noChangeShapeType="1"/>
          </p:cNvSpPr>
          <p:nvPr/>
        </p:nvSpPr>
        <p:spPr bwMode="auto">
          <a:xfrm>
            <a:off x="2667000" y="533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6" name="Line 32"/>
          <p:cNvSpPr>
            <a:spLocks noChangeShapeType="1"/>
          </p:cNvSpPr>
          <p:nvPr/>
        </p:nvSpPr>
        <p:spPr bwMode="auto">
          <a:xfrm>
            <a:off x="2667000" y="11430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7" name="Line 33"/>
          <p:cNvSpPr>
            <a:spLocks noChangeShapeType="1"/>
          </p:cNvSpPr>
          <p:nvPr/>
        </p:nvSpPr>
        <p:spPr bwMode="auto">
          <a:xfrm>
            <a:off x="2667000" y="1676400"/>
            <a:ext cx="205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8" name="Line 34"/>
          <p:cNvSpPr>
            <a:spLocks noChangeShapeType="1"/>
          </p:cNvSpPr>
          <p:nvPr/>
        </p:nvSpPr>
        <p:spPr bwMode="auto">
          <a:xfrm>
            <a:off x="2590800" y="2057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299" name="Line 35"/>
          <p:cNvSpPr>
            <a:spLocks noChangeShapeType="1"/>
          </p:cNvSpPr>
          <p:nvPr/>
        </p:nvSpPr>
        <p:spPr bwMode="auto">
          <a:xfrm>
            <a:off x="2667000" y="205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0" name="Line 36"/>
          <p:cNvSpPr>
            <a:spLocks noChangeShapeType="1"/>
          </p:cNvSpPr>
          <p:nvPr/>
        </p:nvSpPr>
        <p:spPr bwMode="auto">
          <a:xfrm flipV="1">
            <a:off x="2667000" y="23622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1" name="Line 37"/>
          <p:cNvSpPr>
            <a:spLocks noChangeShapeType="1"/>
          </p:cNvSpPr>
          <p:nvPr/>
        </p:nvSpPr>
        <p:spPr bwMode="auto">
          <a:xfrm>
            <a:off x="2590800" y="3352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2" name="Line 38"/>
          <p:cNvSpPr>
            <a:spLocks noChangeShapeType="1"/>
          </p:cNvSpPr>
          <p:nvPr/>
        </p:nvSpPr>
        <p:spPr bwMode="auto">
          <a:xfrm flipV="1">
            <a:off x="2667000" y="2514600"/>
            <a:ext cx="2057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3" name="Line 39"/>
          <p:cNvSpPr>
            <a:spLocks noChangeShapeType="1"/>
          </p:cNvSpPr>
          <p:nvPr/>
        </p:nvSpPr>
        <p:spPr bwMode="auto">
          <a:xfrm>
            <a:off x="2667000" y="28194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4" name="AutoShape 40"/>
          <p:cNvSpPr>
            <a:spLocks noChangeArrowheads="1"/>
          </p:cNvSpPr>
          <p:nvPr/>
        </p:nvSpPr>
        <p:spPr bwMode="auto">
          <a:xfrm rot="10800000">
            <a:off x="45720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5" name="AutoShape 41"/>
          <p:cNvSpPr>
            <a:spLocks noChangeArrowheads="1"/>
          </p:cNvSpPr>
          <p:nvPr/>
        </p:nvSpPr>
        <p:spPr bwMode="auto">
          <a:xfrm rot="10800000">
            <a:off x="5181600" y="54864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6" name="Rectangle 42"/>
          <p:cNvSpPr>
            <a:spLocks noChangeArrowheads="1"/>
          </p:cNvSpPr>
          <p:nvPr/>
        </p:nvSpPr>
        <p:spPr bwMode="auto">
          <a:xfrm>
            <a:off x="5943600" y="4191000"/>
            <a:ext cx="838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Fill</a:t>
            </a:r>
            <a:br>
              <a:rPr lang="en-US" sz="1100"/>
            </a:br>
            <a:r>
              <a:rPr lang="en-US" sz="1100"/>
              <a:t>(1000/hour)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39307" name="AutoShape 43"/>
          <p:cNvSpPr>
            <a:spLocks noChangeArrowheads="1"/>
          </p:cNvSpPr>
          <p:nvPr/>
        </p:nvSpPr>
        <p:spPr bwMode="auto">
          <a:xfrm rot="10800000">
            <a:off x="6172200" y="4648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8" name="Line 44"/>
          <p:cNvSpPr>
            <a:spLocks noChangeShapeType="1"/>
          </p:cNvSpPr>
          <p:nvPr/>
        </p:nvSpPr>
        <p:spPr bwMode="auto">
          <a:xfrm flipV="1">
            <a:off x="5715000" y="4648200"/>
            <a:ext cx="228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309" name="Rectangle 45"/>
          <p:cNvSpPr>
            <a:spLocks noChangeArrowheads="1"/>
          </p:cNvSpPr>
          <p:nvPr/>
        </p:nvSpPr>
        <p:spPr bwMode="auto">
          <a:xfrm>
            <a:off x="7162800" y="4953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80066 Sorbitol</a:t>
            </a:r>
            <a:endParaRPr lang="en-US" sz="11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Company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QMI-030</a:t>
            </a:r>
          </a:p>
        </p:txBody>
      </p:sp>
      <p:graphicFrame>
        <p:nvGraphicFramePr>
          <p:cNvPr id="105476" name="Organization Chart 4"/>
          <p:cNvGraphicFramePr>
            <a:graphicFrameLocks/>
          </p:cNvGraphicFramePr>
          <p:nvPr>
            <p:ph type="dgm" idx="4294967295"/>
          </p:nvPr>
        </p:nvGraphicFramePr>
        <p:xfrm>
          <a:off x="482600" y="914400"/>
          <a:ext cx="8153400" cy="5053012"/>
        </p:xfrm>
        <a:graphic>
          <a:graphicData uri="http://schemas.openxmlformats.org/drawingml/2006/compatibility">
            <com:legacyDrawing xmlns:com="http://schemas.openxmlformats.org/drawingml/2006/compatibility" spid="_x0000_s10547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Financial Company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QMI-040</a:t>
            </a:r>
          </a:p>
        </p:txBody>
      </p:sp>
      <p:graphicFrame>
        <p:nvGraphicFramePr>
          <p:cNvPr id="107524" name="Organization Chart 4"/>
          <p:cNvGraphicFramePr>
            <a:graphicFrameLocks/>
          </p:cNvGraphicFramePr>
          <p:nvPr>
            <p:ph type="dgm" idx="4294967295"/>
          </p:nvPr>
        </p:nvGraphicFramePr>
        <p:xfrm>
          <a:off x="482600" y="990600"/>
          <a:ext cx="8153400" cy="5053012"/>
        </p:xfrm>
        <a:graphic>
          <a:graphicData uri="http://schemas.openxmlformats.org/drawingml/2006/compatibility">
            <com:legacyDrawing xmlns:com="http://schemas.openxmlformats.org/drawingml/2006/compatibility" spid="_x0000_s10752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The non consolidation Entities for all domains will hold the same data (except where localizations are needed)</a:t>
            </a:r>
          </a:p>
          <a:p>
            <a:pPr lvl="1"/>
            <a:r>
              <a:rPr lang="en-US"/>
              <a:t>This will allow for all demo scripts to be executed in all domain/entities regardless of the country that is being represented.</a:t>
            </a:r>
          </a:p>
          <a:p>
            <a:pPr lvl="1"/>
            <a:r>
              <a:rPr lang="en-US"/>
              <a:t>There will be a set of items that represent each vertical market.  These items will either follow a discrete or process manufacturing flow.</a:t>
            </a:r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- Entities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Each Entity will have the following sites.</a:t>
            </a:r>
          </a:p>
          <a:p>
            <a:r>
              <a:rPr lang="en-US"/>
              <a:t>“10” represents the USA Domain, each Domain has a different numerical prefix.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pPr lvl="1"/>
            <a:r>
              <a:rPr lang="en-US"/>
              <a:t>10-100 		Ultrasound Equipment  </a:t>
            </a:r>
          </a:p>
          <a:p>
            <a:pPr lvl="1"/>
            <a:r>
              <a:rPr lang="en-US"/>
              <a:t>10-200		Automotive Parts</a:t>
            </a:r>
          </a:p>
          <a:p>
            <a:pPr lvl="1"/>
            <a:r>
              <a:rPr lang="en-US"/>
              <a:t>10-300		Process / CPG</a:t>
            </a:r>
          </a:p>
          <a:p>
            <a:pPr lvl="1"/>
            <a:r>
              <a:rPr lang="en-US"/>
              <a:t>10-301 to 3	Distribution Centers</a:t>
            </a:r>
          </a:p>
          <a:p>
            <a:pPr lvl="1"/>
            <a:r>
              <a:rPr lang="en-US"/>
              <a:t>10-400		Food Manufacturer</a:t>
            </a:r>
          </a:p>
          <a:p>
            <a:pPr lvl="1"/>
            <a:r>
              <a:rPr lang="en-US"/>
              <a:t>10-500		Pharmaceutical </a:t>
            </a:r>
          </a:p>
        </p:txBody>
      </p:sp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– Manufacturing 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sz="2000"/>
              <a:t>Site 10-100</a:t>
            </a:r>
          </a:p>
          <a:p>
            <a:pPr lvl="1"/>
            <a:r>
              <a:rPr lang="en-US" sz="1800"/>
              <a:t>Medical Ultrasound</a:t>
            </a:r>
          </a:p>
          <a:p>
            <a:pPr lvl="1"/>
            <a:r>
              <a:rPr lang="en-US" sz="1800"/>
              <a:t>Implantable Ultrasound</a:t>
            </a:r>
          </a:p>
          <a:p>
            <a:pPr lvl="1"/>
            <a:r>
              <a:rPr lang="en-US" sz="1800"/>
              <a:t>Industrial Ultrasound</a:t>
            </a:r>
          </a:p>
          <a:p>
            <a:pPr lvl="1"/>
            <a:r>
              <a:rPr lang="en-US" sz="1800"/>
              <a:t>Consumer Ultrasound </a:t>
            </a:r>
          </a:p>
          <a:p>
            <a:pPr>
              <a:buFont typeface="Webdings" pitchFamily="18" charset="2"/>
              <a:buNone/>
            </a:pPr>
            <a:r>
              <a:rPr lang="en-US" sz="2000"/>
              <a:t>Site 10-200</a:t>
            </a:r>
          </a:p>
          <a:p>
            <a:pPr lvl="1"/>
            <a:r>
              <a:rPr lang="en-US" sz="1800"/>
              <a:t>Connectors, used to make Ultrasound equipment (DRP)</a:t>
            </a:r>
          </a:p>
          <a:p>
            <a:pPr>
              <a:buFont typeface="Webdings" pitchFamily="18" charset="2"/>
              <a:buNone/>
            </a:pPr>
            <a:r>
              <a:rPr lang="en-US" sz="2000"/>
              <a:t>Site 10-300</a:t>
            </a:r>
          </a:p>
          <a:p>
            <a:pPr lvl="1"/>
            <a:r>
              <a:rPr lang="en-US" sz="1800"/>
              <a:t>Lubricant &amp; Anesthetic Gel, sold with Medical &amp; Implantable Ultrasounds (DRP/EMT)</a:t>
            </a:r>
          </a:p>
          <a:p>
            <a:pPr lvl="1"/>
            <a:r>
              <a:rPr lang="en-US" sz="1800"/>
              <a:t>Disinfectant, sold by site 10-100 (EMT) and to major retailers (CPG)</a:t>
            </a:r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3 Main Sites - Interrelated Products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3213" y="152400"/>
            <a:ext cx="2414587" cy="528638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>
                <a:latin typeface="+mj-lt"/>
              </a:rPr>
              <a:t>Item 01010 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Medical Ultrasound</a:t>
            </a:r>
          </a:p>
        </p:txBody>
      </p:sp>
      <p:sp>
        <p:nvSpPr>
          <p:cNvPr id="3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QMI-080</a:t>
            </a:r>
          </a:p>
        </p:txBody>
      </p:sp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1295400" y="9080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60001 Durable Plastic </a:t>
            </a:r>
          </a:p>
          <a:p>
            <a:pPr algn="l"/>
            <a:r>
              <a:rPr lang="en-US" sz="1100">
                <a:latin typeface="+mj-lt"/>
              </a:rPr>
              <a:t>Housing</a:t>
            </a:r>
            <a:endParaRPr lang="en-US" sz="1100" b="1">
              <a:latin typeface="+mj-lt"/>
            </a:endParaRPr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1295400" y="148431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60002Display / Readout</a:t>
            </a:r>
            <a:endParaRPr lang="en-US" sz="1100" b="1">
              <a:latin typeface="+mj-lt"/>
            </a:endParaRPr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1295400" y="206057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60003Keyboard </a:t>
            </a:r>
          </a:p>
          <a:p>
            <a:pPr algn="l"/>
            <a:r>
              <a:rPr lang="en-US" sz="1100">
                <a:latin typeface="+mj-lt"/>
              </a:rPr>
              <a:t>CONSIGNED</a:t>
            </a:r>
            <a:endParaRPr lang="en-US" sz="1100" b="1">
              <a:latin typeface="+mj-lt"/>
            </a:endParaRPr>
          </a:p>
        </p:txBody>
      </p:sp>
      <p:sp>
        <p:nvSpPr>
          <p:cNvPr id="126982" name="Rectangle 6"/>
          <p:cNvSpPr>
            <a:spLocks noChangeArrowheads="1"/>
          </p:cNvSpPr>
          <p:nvPr/>
        </p:nvSpPr>
        <p:spPr bwMode="auto">
          <a:xfrm>
            <a:off x="1295400" y="2638425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60050 Base Unit /CPU</a:t>
            </a:r>
          </a:p>
          <a:p>
            <a:pPr algn="l"/>
            <a:r>
              <a:rPr lang="en-US" sz="1100">
                <a:latin typeface="+mj-lt"/>
              </a:rPr>
              <a:t>Purchased (SV)</a:t>
            </a:r>
            <a:endParaRPr lang="en-US" sz="1100" b="1">
              <a:latin typeface="+mj-lt"/>
            </a:endParaRPr>
          </a:p>
        </p:txBody>
      </p:sp>
      <p:sp>
        <p:nvSpPr>
          <p:cNvPr id="126983" name="Rectangle 7"/>
          <p:cNvSpPr>
            <a:spLocks noChangeArrowheads="1"/>
          </p:cNvSpPr>
          <p:nvPr/>
        </p:nvSpPr>
        <p:spPr bwMode="auto">
          <a:xfrm>
            <a:off x="1295400" y="52514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60007 Moveable Cart</a:t>
            </a:r>
            <a:endParaRPr lang="en-US" sz="1100" b="1">
              <a:latin typeface="+mj-lt"/>
            </a:endParaRPr>
          </a:p>
        </p:txBody>
      </p:sp>
      <p:sp>
        <p:nvSpPr>
          <p:cNvPr id="126984" name="Rectangle 8"/>
          <p:cNvSpPr>
            <a:spLocks noChangeArrowheads="1"/>
          </p:cNvSpPr>
          <p:nvPr/>
        </p:nvSpPr>
        <p:spPr bwMode="auto">
          <a:xfrm>
            <a:off x="1295400" y="32146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50001 10MHz Probe Assy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Mfg, (WIP Lot Trace)</a:t>
            </a:r>
            <a:endParaRPr lang="en-US" sz="1100" b="1">
              <a:latin typeface="+mj-lt"/>
            </a:endParaRPr>
          </a:p>
        </p:txBody>
      </p:sp>
      <p:sp>
        <p:nvSpPr>
          <p:cNvPr id="126985" name="Rectangle 9"/>
          <p:cNvSpPr>
            <a:spLocks noChangeArrowheads="1"/>
          </p:cNvSpPr>
          <p:nvPr/>
        </p:nvSpPr>
        <p:spPr bwMode="auto">
          <a:xfrm>
            <a:off x="1295400" y="4673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60006 Monitor Cable</a:t>
            </a:r>
          </a:p>
        </p:txBody>
      </p:sp>
      <p:sp>
        <p:nvSpPr>
          <p:cNvPr id="126986" name="Rectangle 10"/>
          <p:cNvSpPr>
            <a:spLocks noChangeArrowheads="1"/>
          </p:cNvSpPr>
          <p:nvPr/>
        </p:nvSpPr>
        <p:spPr bwMode="auto">
          <a:xfrm>
            <a:off x="1295400" y="41084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60005 Battery</a:t>
            </a:r>
            <a:endParaRPr lang="en-US" sz="1100" b="1">
              <a:latin typeface="+mj-lt"/>
            </a:endParaRPr>
          </a:p>
        </p:txBody>
      </p:sp>
      <p:sp>
        <p:nvSpPr>
          <p:cNvPr id="126987" name="Rectangle 11"/>
          <p:cNvSpPr>
            <a:spLocks noChangeArrowheads="1"/>
          </p:cNvSpPr>
          <p:nvPr/>
        </p:nvSpPr>
        <p:spPr bwMode="auto">
          <a:xfrm>
            <a:off x="1295400" y="57848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90093 Shipping Box</a:t>
            </a:r>
            <a:endParaRPr lang="en-US" sz="1100" b="1">
              <a:latin typeface="+mj-lt"/>
            </a:endParaRPr>
          </a:p>
        </p:txBody>
      </p:sp>
      <p:sp>
        <p:nvSpPr>
          <p:cNvPr id="126988" name="Rectangle 12"/>
          <p:cNvSpPr>
            <a:spLocks noChangeArrowheads="1"/>
          </p:cNvSpPr>
          <p:nvPr/>
        </p:nvSpPr>
        <p:spPr bwMode="auto">
          <a:xfrm>
            <a:off x="3276600" y="32146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60004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Transducer, 10 mHz</a:t>
            </a:r>
            <a:endParaRPr lang="en-US" sz="1100" b="1">
              <a:latin typeface="+mj-lt"/>
            </a:endParaRPr>
          </a:p>
        </p:txBody>
      </p:sp>
      <p:sp>
        <p:nvSpPr>
          <p:cNvPr id="126989" name="Rectangle 13"/>
          <p:cNvSpPr>
            <a:spLocks noChangeArrowheads="1"/>
          </p:cNvSpPr>
          <p:nvPr/>
        </p:nvSpPr>
        <p:spPr bwMode="auto">
          <a:xfrm>
            <a:off x="3276600" y="38036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02003 Std. Connector 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DRP from site xx-200</a:t>
            </a:r>
            <a:endParaRPr lang="en-US" sz="1100" b="1">
              <a:latin typeface="+mj-lt"/>
            </a:endParaRPr>
          </a:p>
        </p:txBody>
      </p:sp>
      <p:sp>
        <p:nvSpPr>
          <p:cNvPr id="126990" name="Rectangle 14"/>
          <p:cNvSpPr>
            <a:spLocks noChangeArrowheads="1"/>
          </p:cNvSpPr>
          <p:nvPr/>
        </p:nvSpPr>
        <p:spPr bwMode="auto">
          <a:xfrm>
            <a:off x="5410200" y="151765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  <a:latin typeface="+mj-lt"/>
              </a:rPr>
              <a:t>Item 01011</a:t>
            </a:r>
            <a:br>
              <a:rPr lang="en-US" sz="1200" b="1">
                <a:solidFill>
                  <a:srgbClr val="5A87C6"/>
                </a:solidFill>
                <a:latin typeface="+mj-lt"/>
              </a:rPr>
            </a:br>
            <a:r>
              <a:rPr lang="en-US" sz="1200" b="1">
                <a:solidFill>
                  <a:srgbClr val="5A87C6"/>
                </a:solidFill>
                <a:latin typeface="+mj-lt"/>
              </a:rPr>
              <a:t>Supplies Kit</a:t>
            </a:r>
            <a:br>
              <a:rPr lang="en-US" sz="1200" b="1">
                <a:solidFill>
                  <a:srgbClr val="5A87C6"/>
                </a:solidFill>
                <a:latin typeface="+mj-lt"/>
              </a:rPr>
            </a:br>
            <a:r>
              <a:rPr lang="en-US" sz="700" b="1">
                <a:solidFill>
                  <a:srgbClr val="5A87C6"/>
                </a:solidFill>
                <a:latin typeface="+mj-lt"/>
              </a:rPr>
              <a:t>demonstrates Kitting</a:t>
            </a:r>
            <a:endParaRPr lang="en-US" sz="1200" b="1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26991" name="Rectangle 15"/>
          <p:cNvSpPr>
            <a:spLocks noChangeArrowheads="1"/>
          </p:cNvSpPr>
          <p:nvPr/>
        </p:nvSpPr>
        <p:spPr bwMode="auto">
          <a:xfrm>
            <a:off x="6248400" y="254158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01012 Sterile Probe Covers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Purchased</a:t>
            </a:r>
            <a:endParaRPr lang="en-US" sz="1100" b="1">
              <a:latin typeface="+mj-lt"/>
            </a:endParaRPr>
          </a:p>
        </p:txBody>
      </p:sp>
      <p:sp>
        <p:nvSpPr>
          <p:cNvPr id="126992" name="Rectangle 16"/>
          <p:cNvSpPr>
            <a:spLocks noChangeArrowheads="1"/>
          </p:cNvSpPr>
          <p:nvPr/>
        </p:nvSpPr>
        <p:spPr bwMode="auto">
          <a:xfrm>
            <a:off x="6248400" y="311785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01013 Sterile Wipes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Purchased</a:t>
            </a:r>
            <a:endParaRPr lang="en-US" sz="1100" b="1">
              <a:latin typeface="+mj-lt"/>
            </a:endParaRPr>
          </a:p>
        </p:txBody>
      </p:sp>
      <p:sp>
        <p:nvSpPr>
          <p:cNvPr id="126993" name="Rectangle 17"/>
          <p:cNvSpPr>
            <a:spLocks noChangeArrowheads="1"/>
          </p:cNvSpPr>
          <p:nvPr/>
        </p:nvSpPr>
        <p:spPr bwMode="auto">
          <a:xfrm>
            <a:off x="6248400" y="3694113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03040 Lubricant 4L tub</a:t>
            </a:r>
            <a:br>
              <a:rPr lang="en-US" sz="1100">
                <a:latin typeface="+mj-lt"/>
              </a:rPr>
            </a:br>
            <a:r>
              <a:rPr lang="en-US" sz="1100">
                <a:latin typeface="+mj-lt"/>
              </a:rPr>
              <a:t>(DRP from site xx-300)</a:t>
            </a:r>
            <a:endParaRPr lang="en-US" sz="1100" b="1">
              <a:latin typeface="+mj-lt"/>
            </a:endParaRPr>
          </a:p>
        </p:txBody>
      </p:sp>
      <p:sp>
        <p:nvSpPr>
          <p:cNvPr id="126994" name="Rectangle 18"/>
          <p:cNvSpPr>
            <a:spLocks noChangeArrowheads="1"/>
          </p:cNvSpPr>
          <p:nvPr/>
        </p:nvSpPr>
        <p:spPr bwMode="auto">
          <a:xfrm>
            <a:off x="6248400" y="5556250"/>
            <a:ext cx="17526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>
                <a:latin typeface="+mj-lt"/>
              </a:rPr>
              <a:t>03041, 03042, 03043</a:t>
            </a:r>
          </a:p>
          <a:p>
            <a:pPr algn="l"/>
            <a:r>
              <a:rPr lang="en-US" sz="1100">
                <a:latin typeface="+mj-lt"/>
              </a:rPr>
              <a:t>Anesthetic Gel - 3 sizes</a:t>
            </a:r>
          </a:p>
          <a:p>
            <a:pPr algn="l"/>
            <a:r>
              <a:rPr lang="en-US" sz="1100">
                <a:latin typeface="+mj-lt"/>
              </a:rPr>
              <a:t>(DRP from site xx-300)</a:t>
            </a:r>
          </a:p>
        </p:txBody>
      </p:sp>
      <p:sp>
        <p:nvSpPr>
          <p:cNvPr id="126995" name="Text Box 19"/>
          <p:cNvSpPr txBox="1">
            <a:spLocks noChangeArrowheads="1"/>
          </p:cNvSpPr>
          <p:nvPr/>
        </p:nvSpPr>
        <p:spPr bwMode="auto">
          <a:xfrm>
            <a:off x="5943600" y="5486400"/>
            <a:ext cx="3200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i="1"/>
              <a:t>Item not in Supplies Kit, used to demonstrate Cross-Sell, Up-Sell</a:t>
            </a:r>
          </a:p>
        </p:txBody>
      </p:sp>
      <p:sp>
        <p:nvSpPr>
          <p:cNvPr id="126996" name="Line 20"/>
          <p:cNvSpPr>
            <a:spLocks noChangeShapeType="1"/>
          </p:cNvSpPr>
          <p:nvPr/>
        </p:nvSpPr>
        <p:spPr bwMode="auto">
          <a:xfrm>
            <a:off x="5715000" y="220345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6997" name="Line 21"/>
          <p:cNvSpPr>
            <a:spLocks noChangeShapeType="1"/>
          </p:cNvSpPr>
          <p:nvPr/>
        </p:nvSpPr>
        <p:spPr bwMode="auto">
          <a:xfrm>
            <a:off x="5715000" y="39560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6998" name="Line 22"/>
          <p:cNvSpPr>
            <a:spLocks noChangeShapeType="1"/>
          </p:cNvSpPr>
          <p:nvPr/>
        </p:nvSpPr>
        <p:spPr bwMode="auto">
          <a:xfrm>
            <a:off x="5715000" y="33464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6999" name="Line 23"/>
          <p:cNvSpPr>
            <a:spLocks noChangeShapeType="1"/>
          </p:cNvSpPr>
          <p:nvPr/>
        </p:nvSpPr>
        <p:spPr bwMode="auto">
          <a:xfrm>
            <a:off x="5715000" y="28130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0" name="Line 24"/>
          <p:cNvSpPr>
            <a:spLocks noChangeShapeType="1"/>
          </p:cNvSpPr>
          <p:nvPr/>
        </p:nvSpPr>
        <p:spPr bwMode="auto">
          <a:xfrm>
            <a:off x="3048000" y="342265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1" name="Line 25"/>
          <p:cNvSpPr>
            <a:spLocks noChangeShapeType="1"/>
          </p:cNvSpPr>
          <p:nvPr/>
        </p:nvSpPr>
        <p:spPr bwMode="auto">
          <a:xfrm>
            <a:off x="3200400" y="34226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2" name="Line 26"/>
          <p:cNvSpPr>
            <a:spLocks noChangeShapeType="1"/>
          </p:cNvSpPr>
          <p:nvPr/>
        </p:nvSpPr>
        <p:spPr bwMode="auto">
          <a:xfrm>
            <a:off x="3200400" y="395605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3" name="Line 27"/>
          <p:cNvSpPr>
            <a:spLocks noChangeShapeType="1"/>
          </p:cNvSpPr>
          <p:nvPr/>
        </p:nvSpPr>
        <p:spPr bwMode="auto">
          <a:xfrm>
            <a:off x="3200400" y="342265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4" name="Line 28"/>
          <p:cNvSpPr>
            <a:spLocks noChangeShapeType="1"/>
          </p:cNvSpPr>
          <p:nvPr/>
        </p:nvSpPr>
        <p:spPr bwMode="auto">
          <a:xfrm>
            <a:off x="762000" y="679450"/>
            <a:ext cx="0" cy="533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5" name="Line 29"/>
          <p:cNvSpPr>
            <a:spLocks noChangeShapeType="1"/>
          </p:cNvSpPr>
          <p:nvPr/>
        </p:nvSpPr>
        <p:spPr bwMode="auto">
          <a:xfrm>
            <a:off x="762000" y="60134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6" name="Line 30"/>
          <p:cNvSpPr>
            <a:spLocks noChangeShapeType="1"/>
          </p:cNvSpPr>
          <p:nvPr/>
        </p:nvSpPr>
        <p:spPr bwMode="auto">
          <a:xfrm>
            <a:off x="762000" y="54800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7" name="Line 31"/>
          <p:cNvSpPr>
            <a:spLocks noChangeShapeType="1"/>
          </p:cNvSpPr>
          <p:nvPr/>
        </p:nvSpPr>
        <p:spPr bwMode="auto">
          <a:xfrm>
            <a:off x="762000" y="48704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8" name="Line 32"/>
          <p:cNvSpPr>
            <a:spLocks noChangeShapeType="1"/>
          </p:cNvSpPr>
          <p:nvPr/>
        </p:nvSpPr>
        <p:spPr bwMode="auto">
          <a:xfrm>
            <a:off x="762000" y="43370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09" name="Line 33"/>
          <p:cNvSpPr>
            <a:spLocks noChangeShapeType="1"/>
          </p:cNvSpPr>
          <p:nvPr/>
        </p:nvSpPr>
        <p:spPr bwMode="auto">
          <a:xfrm>
            <a:off x="762000" y="34226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0" name="Line 34"/>
          <p:cNvSpPr>
            <a:spLocks noChangeShapeType="1"/>
          </p:cNvSpPr>
          <p:nvPr/>
        </p:nvSpPr>
        <p:spPr bwMode="auto">
          <a:xfrm>
            <a:off x="762000" y="28892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1" name="Line 35"/>
          <p:cNvSpPr>
            <a:spLocks noChangeShapeType="1"/>
          </p:cNvSpPr>
          <p:nvPr/>
        </p:nvSpPr>
        <p:spPr bwMode="auto">
          <a:xfrm>
            <a:off x="762000" y="22796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2" name="Line 36"/>
          <p:cNvSpPr>
            <a:spLocks noChangeShapeType="1"/>
          </p:cNvSpPr>
          <p:nvPr/>
        </p:nvSpPr>
        <p:spPr bwMode="auto">
          <a:xfrm>
            <a:off x="762000" y="17462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3" name="Line 37"/>
          <p:cNvSpPr>
            <a:spLocks noChangeShapeType="1"/>
          </p:cNvSpPr>
          <p:nvPr/>
        </p:nvSpPr>
        <p:spPr bwMode="auto">
          <a:xfrm>
            <a:off x="762000" y="113665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27014" name="Text Box 38"/>
          <p:cNvSpPr txBox="1">
            <a:spLocks noChangeArrowheads="1"/>
          </p:cNvSpPr>
          <p:nvPr/>
        </p:nvSpPr>
        <p:spPr bwMode="auto">
          <a:xfrm>
            <a:off x="3276600" y="511175"/>
            <a:ext cx="533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>
                <a:solidFill>
                  <a:srgbClr val="5A87C6"/>
                </a:solidFill>
                <a:latin typeface="+mj-lt"/>
              </a:rPr>
              <a:t>Site xx-100: Medical Ultrasound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2590800" cy="685800"/>
          </a:xfrm>
          <a:solidFill>
            <a:srgbClr val="DCEFF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sz="1200"/>
              <a:t>Item 01020</a:t>
            </a:r>
            <a:br>
              <a:rPr lang="en-US" sz="1200"/>
            </a:br>
            <a:r>
              <a:rPr lang="en-US" sz="1200"/>
              <a:t>Implantable Ultrasound</a:t>
            </a:r>
          </a:p>
        </p:txBody>
      </p:sp>
      <p:sp>
        <p:nvSpPr>
          <p:cNvPr id="4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QMI-090</a:t>
            </a:r>
          </a:p>
        </p:txBody>
      </p:sp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228600" y="4953000"/>
            <a:ext cx="7772400" cy="1371600"/>
          </a:xfrm>
          <a:prstGeom prst="rect">
            <a:avLst/>
          </a:prstGeom>
          <a:solidFill>
            <a:srgbClr val="D6E0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800"/>
              <a:t>Routing:</a:t>
            </a:r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1219200" y="1066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60009 Probe Housing</a:t>
            </a:r>
            <a:endParaRPr lang="en-US" sz="1100" b="1"/>
          </a:p>
        </p:txBody>
      </p:sp>
      <p:sp>
        <p:nvSpPr>
          <p:cNvPr id="128005" name="Rectangle 5"/>
          <p:cNvSpPr>
            <a:spLocks noChangeArrowheads="1"/>
          </p:cNvSpPr>
          <p:nvPr/>
        </p:nvSpPr>
        <p:spPr bwMode="auto">
          <a:xfrm>
            <a:off x="1219200" y="2209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60051 Microprocessor</a:t>
            </a:r>
            <a:br>
              <a:rPr lang="en-US" sz="1100"/>
            </a:br>
            <a:r>
              <a:rPr lang="en-US" sz="1100"/>
              <a:t>Purchased (SV)</a:t>
            </a:r>
            <a:endParaRPr lang="en-US" sz="1100" b="1"/>
          </a:p>
        </p:txBody>
      </p:sp>
      <p:sp>
        <p:nvSpPr>
          <p:cNvPr id="128006" name="Rectangle 6"/>
          <p:cNvSpPr>
            <a:spLocks noChangeArrowheads="1"/>
          </p:cNvSpPr>
          <p:nvPr/>
        </p:nvSpPr>
        <p:spPr bwMode="auto">
          <a:xfrm>
            <a:off x="1219200" y="33528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50010 Acoustic Transducer</a:t>
            </a:r>
            <a:br>
              <a:rPr lang="en-US" sz="1100"/>
            </a:br>
            <a:r>
              <a:rPr lang="en-US" sz="1100"/>
              <a:t>Mfg, WIP Lot Trace</a:t>
            </a:r>
            <a:endParaRPr lang="en-US" sz="1100" b="1"/>
          </a:p>
        </p:txBody>
      </p:sp>
      <p:sp>
        <p:nvSpPr>
          <p:cNvPr id="128007" name="Rectangle 7"/>
          <p:cNvSpPr>
            <a:spLocks noChangeArrowheads="1"/>
          </p:cNvSpPr>
          <p:nvPr/>
        </p:nvSpPr>
        <p:spPr bwMode="auto">
          <a:xfrm>
            <a:off x="1219200" y="4419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90093 Shipping Box</a:t>
            </a:r>
            <a:endParaRPr lang="en-US" sz="1100" b="1"/>
          </a:p>
        </p:txBody>
      </p:sp>
      <p:sp>
        <p:nvSpPr>
          <p:cNvPr id="128008" name="Rectangle 8"/>
          <p:cNvSpPr>
            <a:spLocks noChangeArrowheads="1"/>
          </p:cNvSpPr>
          <p:nvPr/>
        </p:nvSpPr>
        <p:spPr bwMode="auto">
          <a:xfrm>
            <a:off x="3200400" y="31242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60012 Electrodes</a:t>
            </a:r>
            <a:endParaRPr lang="en-US" sz="1100" b="1"/>
          </a:p>
        </p:txBody>
      </p:sp>
      <p:sp>
        <p:nvSpPr>
          <p:cNvPr id="128009" name="Rectangle 9"/>
          <p:cNvSpPr>
            <a:spLocks noChangeArrowheads="1"/>
          </p:cNvSpPr>
          <p:nvPr/>
        </p:nvSpPr>
        <p:spPr bwMode="auto">
          <a:xfrm>
            <a:off x="3200400" y="3657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50011 Ultrasound Array</a:t>
            </a:r>
            <a:br>
              <a:rPr lang="en-US" sz="1100"/>
            </a:br>
            <a:r>
              <a:rPr lang="en-US" sz="1100"/>
              <a:t>Mfg, Rate Based</a:t>
            </a:r>
            <a:endParaRPr lang="en-US" sz="1100" b="1"/>
          </a:p>
        </p:txBody>
      </p:sp>
      <p:sp>
        <p:nvSpPr>
          <p:cNvPr id="128010" name="Rectangle 10"/>
          <p:cNvSpPr>
            <a:spLocks noChangeArrowheads="1"/>
          </p:cNvSpPr>
          <p:nvPr/>
        </p:nvSpPr>
        <p:spPr bwMode="auto">
          <a:xfrm>
            <a:off x="5791200" y="990600"/>
            <a:ext cx="2438400" cy="685800"/>
          </a:xfrm>
          <a:prstGeom prst="rect">
            <a:avLst/>
          </a:prstGeom>
          <a:solidFill>
            <a:srgbClr val="DCEF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en-US" sz="1200" b="1">
                <a:solidFill>
                  <a:srgbClr val="5A87C6"/>
                </a:solidFill>
              </a:rPr>
              <a:t>Item 01021 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1200" b="1">
                <a:solidFill>
                  <a:srgbClr val="5A87C6"/>
                </a:solidFill>
              </a:rPr>
              <a:t>Surgical Kit</a:t>
            </a:r>
            <a:br>
              <a:rPr lang="en-US" sz="1200" b="1">
                <a:solidFill>
                  <a:srgbClr val="5A87C6"/>
                </a:solidFill>
              </a:rPr>
            </a:br>
            <a:r>
              <a:rPr lang="en-US" sz="700" b="1">
                <a:solidFill>
                  <a:srgbClr val="5A87C6"/>
                </a:solidFill>
              </a:rPr>
              <a:t>demonstrates Kitting</a:t>
            </a:r>
          </a:p>
        </p:txBody>
      </p:sp>
      <p:sp>
        <p:nvSpPr>
          <p:cNvPr id="128011" name="Rectangle 11"/>
          <p:cNvSpPr>
            <a:spLocks noChangeArrowheads="1"/>
          </p:cNvSpPr>
          <p:nvPr/>
        </p:nvSpPr>
        <p:spPr bwMode="auto">
          <a:xfrm>
            <a:off x="6629400" y="1938338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01013 Sterile Wipes</a:t>
            </a:r>
            <a:br>
              <a:rPr lang="en-US" sz="1100"/>
            </a:br>
            <a:r>
              <a:rPr lang="en-US" sz="1100"/>
              <a:t>Purchased</a:t>
            </a:r>
            <a:endParaRPr lang="en-US" sz="1100" b="1"/>
          </a:p>
        </p:txBody>
      </p:sp>
      <p:sp>
        <p:nvSpPr>
          <p:cNvPr id="128012" name="Rectangle 12"/>
          <p:cNvSpPr>
            <a:spLocks noChangeArrowheads="1"/>
          </p:cNvSpPr>
          <p:nvPr/>
        </p:nvSpPr>
        <p:spPr bwMode="auto">
          <a:xfrm>
            <a:off x="6629400" y="25146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03040 Lubricant 4L tub</a:t>
            </a:r>
            <a:br>
              <a:rPr lang="en-US" sz="1100"/>
            </a:br>
            <a:r>
              <a:rPr lang="en-US" sz="1100"/>
              <a:t>(DRP from site xx-300)</a:t>
            </a:r>
          </a:p>
        </p:txBody>
      </p:sp>
      <p:sp>
        <p:nvSpPr>
          <p:cNvPr id="128013" name="Line 13"/>
          <p:cNvSpPr>
            <a:spLocks noChangeShapeType="1"/>
          </p:cNvSpPr>
          <p:nvPr/>
        </p:nvSpPr>
        <p:spPr bwMode="auto">
          <a:xfrm>
            <a:off x="6096000" y="16764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4" name="Line 14"/>
          <p:cNvSpPr>
            <a:spLocks noChangeShapeType="1"/>
          </p:cNvSpPr>
          <p:nvPr/>
        </p:nvSpPr>
        <p:spPr bwMode="auto">
          <a:xfrm>
            <a:off x="6096000" y="29289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5" name="Line 15"/>
          <p:cNvSpPr>
            <a:spLocks noChangeShapeType="1"/>
          </p:cNvSpPr>
          <p:nvPr/>
        </p:nvSpPr>
        <p:spPr bwMode="auto">
          <a:xfrm>
            <a:off x="6096000" y="2319338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6" name="Line 16"/>
          <p:cNvSpPr>
            <a:spLocks noChangeShapeType="1"/>
          </p:cNvSpPr>
          <p:nvPr/>
        </p:nvSpPr>
        <p:spPr bwMode="auto">
          <a:xfrm>
            <a:off x="2971800" y="3657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7" name="Line 17"/>
          <p:cNvSpPr>
            <a:spLocks noChangeShapeType="1"/>
          </p:cNvSpPr>
          <p:nvPr/>
        </p:nvSpPr>
        <p:spPr bwMode="auto">
          <a:xfrm>
            <a:off x="3124200" y="3429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8" name="Line 18"/>
          <p:cNvSpPr>
            <a:spLocks noChangeShapeType="1"/>
          </p:cNvSpPr>
          <p:nvPr/>
        </p:nvSpPr>
        <p:spPr bwMode="auto">
          <a:xfrm>
            <a:off x="3124200" y="34290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9" name="Line 19"/>
          <p:cNvSpPr>
            <a:spLocks noChangeShapeType="1"/>
          </p:cNvSpPr>
          <p:nvPr/>
        </p:nvSpPr>
        <p:spPr bwMode="auto">
          <a:xfrm>
            <a:off x="3124200" y="38862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0" name="Line 20"/>
          <p:cNvSpPr>
            <a:spLocks noChangeShapeType="1"/>
          </p:cNvSpPr>
          <p:nvPr/>
        </p:nvSpPr>
        <p:spPr bwMode="auto">
          <a:xfrm>
            <a:off x="685800" y="685800"/>
            <a:ext cx="0" cy="403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1" name="Line 21"/>
          <p:cNvSpPr>
            <a:spLocks noChangeShapeType="1"/>
          </p:cNvSpPr>
          <p:nvPr/>
        </p:nvSpPr>
        <p:spPr bwMode="auto">
          <a:xfrm>
            <a:off x="685800" y="4724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2" name="Line 22"/>
          <p:cNvSpPr>
            <a:spLocks noChangeShapeType="1"/>
          </p:cNvSpPr>
          <p:nvPr/>
        </p:nvSpPr>
        <p:spPr bwMode="auto">
          <a:xfrm>
            <a:off x="685800" y="3581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3" name="Line 23"/>
          <p:cNvSpPr>
            <a:spLocks noChangeShapeType="1"/>
          </p:cNvSpPr>
          <p:nvPr/>
        </p:nvSpPr>
        <p:spPr bwMode="auto">
          <a:xfrm>
            <a:off x="685800" y="2438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4" name="Line 24"/>
          <p:cNvSpPr>
            <a:spLocks noChangeShapeType="1"/>
          </p:cNvSpPr>
          <p:nvPr/>
        </p:nvSpPr>
        <p:spPr bwMode="auto">
          <a:xfrm>
            <a:off x="685800" y="1295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5" name="Rectangle 25"/>
          <p:cNvSpPr>
            <a:spLocks noChangeArrowheads="1"/>
          </p:cNvSpPr>
          <p:nvPr/>
        </p:nvSpPr>
        <p:spPr bwMode="auto">
          <a:xfrm>
            <a:off x="5181600" y="34290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60010 Prepared Layered </a:t>
            </a:r>
            <a:br>
              <a:rPr lang="en-US" sz="1100"/>
            </a:br>
            <a:r>
              <a:rPr lang="en-US" sz="1100"/>
              <a:t>Material</a:t>
            </a:r>
            <a:endParaRPr lang="en-US" sz="1100" b="1"/>
          </a:p>
        </p:txBody>
      </p:sp>
      <p:sp>
        <p:nvSpPr>
          <p:cNvPr id="128026" name="Rectangle 26"/>
          <p:cNvSpPr>
            <a:spLocks noChangeArrowheads="1"/>
          </p:cNvSpPr>
          <p:nvPr/>
        </p:nvSpPr>
        <p:spPr bwMode="auto">
          <a:xfrm>
            <a:off x="5181600" y="3962400"/>
            <a:ext cx="17526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60011 Oscillator Elements</a:t>
            </a:r>
            <a:endParaRPr lang="en-US" sz="1100" b="1"/>
          </a:p>
        </p:txBody>
      </p:sp>
      <p:sp>
        <p:nvSpPr>
          <p:cNvPr id="128027" name="Line 27"/>
          <p:cNvSpPr>
            <a:spLocks noChangeShapeType="1"/>
          </p:cNvSpPr>
          <p:nvPr/>
        </p:nvSpPr>
        <p:spPr bwMode="auto">
          <a:xfrm>
            <a:off x="5105400" y="3733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8" name="Line 28"/>
          <p:cNvSpPr>
            <a:spLocks noChangeShapeType="1"/>
          </p:cNvSpPr>
          <p:nvPr/>
        </p:nvSpPr>
        <p:spPr bwMode="auto">
          <a:xfrm>
            <a:off x="5105400" y="37338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9" name="Line 29"/>
          <p:cNvSpPr>
            <a:spLocks noChangeShapeType="1"/>
          </p:cNvSpPr>
          <p:nvPr/>
        </p:nvSpPr>
        <p:spPr bwMode="auto">
          <a:xfrm>
            <a:off x="5105400" y="41910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30" name="Line 30"/>
          <p:cNvSpPr>
            <a:spLocks noChangeShapeType="1"/>
          </p:cNvSpPr>
          <p:nvPr/>
        </p:nvSpPr>
        <p:spPr bwMode="auto">
          <a:xfrm>
            <a:off x="4953000" y="3886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31" name="Rectangle 31"/>
          <p:cNvSpPr>
            <a:spLocks noChangeArrowheads="1"/>
          </p:cNvSpPr>
          <p:nvPr/>
        </p:nvSpPr>
        <p:spPr bwMode="auto">
          <a:xfrm>
            <a:off x="5257800" y="5410200"/>
            <a:ext cx="25908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Laser Etch    Attach Oscillator  Test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28032" name="AutoShape 32"/>
          <p:cNvSpPr>
            <a:spLocks noChangeArrowheads="1"/>
          </p:cNvSpPr>
          <p:nvPr/>
        </p:nvSpPr>
        <p:spPr bwMode="auto">
          <a:xfrm rot="10800000">
            <a:off x="54864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3" name="AutoShape 33"/>
          <p:cNvSpPr>
            <a:spLocks noChangeArrowheads="1"/>
          </p:cNvSpPr>
          <p:nvPr/>
        </p:nvSpPr>
        <p:spPr bwMode="auto">
          <a:xfrm rot="10800000">
            <a:off x="7162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4" name="AutoShape 34"/>
          <p:cNvSpPr>
            <a:spLocks noChangeArrowheads="1"/>
          </p:cNvSpPr>
          <p:nvPr/>
        </p:nvSpPr>
        <p:spPr bwMode="auto">
          <a:xfrm rot="10800000">
            <a:off x="63246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5" name="Rectangle 35"/>
          <p:cNvSpPr>
            <a:spLocks noChangeArrowheads="1"/>
          </p:cNvSpPr>
          <p:nvPr/>
        </p:nvSpPr>
        <p:spPr bwMode="auto">
          <a:xfrm>
            <a:off x="1295400" y="5410200"/>
            <a:ext cx="152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Assemble       Test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28036" name="AutoShape 36"/>
          <p:cNvSpPr>
            <a:spLocks noChangeArrowheads="1"/>
          </p:cNvSpPr>
          <p:nvPr/>
        </p:nvSpPr>
        <p:spPr bwMode="auto">
          <a:xfrm rot="10800000">
            <a:off x="13716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7" name="AutoShape 37"/>
          <p:cNvSpPr>
            <a:spLocks noChangeArrowheads="1"/>
          </p:cNvSpPr>
          <p:nvPr/>
        </p:nvSpPr>
        <p:spPr bwMode="auto">
          <a:xfrm rot="10800000">
            <a:off x="2209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8" name="Rectangle 38"/>
          <p:cNvSpPr>
            <a:spLocks noChangeArrowheads="1"/>
          </p:cNvSpPr>
          <p:nvPr/>
        </p:nvSpPr>
        <p:spPr bwMode="auto">
          <a:xfrm>
            <a:off x="3276600" y="5410200"/>
            <a:ext cx="1524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100"/>
              <a:t>Assemble       Test</a:t>
            </a:r>
          </a:p>
          <a:p>
            <a:pPr algn="l"/>
            <a:endParaRPr lang="en-US" sz="1100"/>
          </a:p>
          <a:p>
            <a:pPr algn="l"/>
            <a:endParaRPr lang="en-US" sz="1100"/>
          </a:p>
          <a:p>
            <a:pPr algn="l"/>
            <a:endParaRPr lang="en-US" sz="1100" b="1"/>
          </a:p>
        </p:txBody>
      </p:sp>
      <p:sp>
        <p:nvSpPr>
          <p:cNvPr id="128039" name="AutoShape 39"/>
          <p:cNvSpPr>
            <a:spLocks noChangeArrowheads="1"/>
          </p:cNvSpPr>
          <p:nvPr/>
        </p:nvSpPr>
        <p:spPr bwMode="auto">
          <a:xfrm rot="10800000">
            <a:off x="33528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40" name="AutoShape 40"/>
          <p:cNvSpPr>
            <a:spLocks noChangeArrowheads="1"/>
          </p:cNvSpPr>
          <p:nvPr/>
        </p:nvSpPr>
        <p:spPr bwMode="auto">
          <a:xfrm rot="10800000">
            <a:off x="4191000" y="5791200"/>
            <a:ext cx="457200" cy="3048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7451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41" name="Text Box 41"/>
          <p:cNvSpPr txBox="1">
            <a:spLocks noChangeArrowheads="1"/>
          </p:cNvSpPr>
          <p:nvPr/>
        </p:nvSpPr>
        <p:spPr bwMode="auto">
          <a:xfrm>
            <a:off x="3352800" y="517525"/>
            <a:ext cx="579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b="1" dirty="0">
                <a:solidFill>
                  <a:srgbClr val="5A87C6"/>
                </a:solidFill>
              </a:rPr>
              <a:t>Site xx-100: Implantable Ultrasound</a:t>
            </a:r>
          </a:p>
        </p:txBody>
      </p:sp>
      <p:sp>
        <p:nvSpPr>
          <p:cNvPr id="128042" name="Text Box 42"/>
          <p:cNvSpPr txBox="1">
            <a:spLocks noChangeArrowheads="1"/>
          </p:cNvSpPr>
          <p:nvPr/>
        </p:nvSpPr>
        <p:spPr bwMode="auto">
          <a:xfrm>
            <a:off x="3810000" y="4495800"/>
            <a:ext cx="51054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</a:rPr>
              <a:t>To be used to demonstrate Quality Management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_corporate_presentation_template">
  <a:themeElements>
    <a:clrScheme name="QAD_corporate_presentation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QAD_corporate_presentation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QAD_corporate_presentation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1601</TotalTime>
  <Words>1638</Words>
  <Application>Microsoft Office PowerPoint</Application>
  <PresentationFormat>On-screen Show (4:3)</PresentationFormat>
  <Paragraphs>627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Tahoma</vt:lpstr>
      <vt:lpstr>Times New Roman</vt:lpstr>
      <vt:lpstr>Webdings</vt:lpstr>
      <vt:lpstr>QAD_corporate_presentation_template</vt:lpstr>
      <vt:lpstr>QAD 2010 Template</vt:lpstr>
      <vt:lpstr>QAD 2010 Data Model</vt:lpstr>
      <vt:lpstr>Quality Manufacturing International</vt:lpstr>
      <vt:lpstr>QMI Company Structure</vt:lpstr>
      <vt:lpstr>QMI Financial Company Structure</vt:lpstr>
      <vt:lpstr>QMI - Entities</vt:lpstr>
      <vt:lpstr>QMI – Manufacturing Sites</vt:lpstr>
      <vt:lpstr>3 Main Sites - Interrelated Products</vt:lpstr>
      <vt:lpstr>Item 01010  Medical Ultrasound</vt:lpstr>
      <vt:lpstr>Item 01020 Implantable Ultrasound</vt:lpstr>
      <vt:lpstr>Item 01030  Consumer Ultrasound</vt:lpstr>
      <vt:lpstr>Item 01040  Industrial Ultrasound Configured</vt:lpstr>
      <vt:lpstr>Item 01041 Portable 10MHz  Ultrasound</vt:lpstr>
      <vt:lpstr>Item 02002 Electrical Connector Customer Consignment</vt:lpstr>
      <vt:lpstr>Slide 14</vt:lpstr>
      <vt:lpstr>Slide 15</vt:lpstr>
      <vt:lpstr>Item 030x1 Assortment Pack</vt:lpstr>
      <vt:lpstr>Slide 17</vt:lpstr>
      <vt:lpstr>Item 03010 Lubricant (4l Tub)</vt:lpstr>
      <vt:lpstr>Item 03021 Box of 50 (5 ml tube)</vt:lpstr>
      <vt:lpstr>Additional Sites</vt:lpstr>
      <vt:lpstr>Item: 04010 Fruit Juice (750 ml Bottles)</vt:lpstr>
      <vt:lpstr>Item 05001 Pills (Blister Pack with 12 tablets)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2010 Data Model</dc:title>
  <dc:creator>QAD</dc:creator>
  <cp:lastModifiedBy>Administrator</cp:lastModifiedBy>
  <cp:revision>30</cp:revision>
  <dcterms:created xsi:type="dcterms:W3CDTF">2010-01-26T12:09:11Z</dcterms:created>
  <dcterms:modified xsi:type="dcterms:W3CDTF">2013-09-17T20:27:48Z</dcterms:modified>
</cp:coreProperties>
</file>