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50" r:id="rId1"/>
    <p:sldMasterId id="2147483720" r:id="rId2"/>
  </p:sldMasterIdLst>
  <p:notesMasterIdLst>
    <p:notesMasterId r:id="rId30"/>
  </p:notesMasterIdLst>
  <p:handoutMasterIdLst>
    <p:handoutMasterId r:id="rId31"/>
  </p:handoutMasterIdLst>
  <p:sldIdLst>
    <p:sldId id="604" r:id="rId3"/>
    <p:sldId id="605" r:id="rId4"/>
    <p:sldId id="638" r:id="rId5"/>
    <p:sldId id="620" r:id="rId6"/>
    <p:sldId id="626" r:id="rId7"/>
    <p:sldId id="624" r:id="rId8"/>
    <p:sldId id="627" r:id="rId9"/>
    <p:sldId id="609" r:id="rId10"/>
    <p:sldId id="610" r:id="rId11"/>
    <p:sldId id="611" r:id="rId12"/>
    <p:sldId id="612" r:id="rId13"/>
    <p:sldId id="613" r:id="rId14"/>
    <p:sldId id="614" r:id="rId15"/>
    <p:sldId id="615" r:id="rId16"/>
    <p:sldId id="616" r:id="rId17"/>
    <p:sldId id="617" r:id="rId18"/>
    <p:sldId id="618" r:id="rId19"/>
    <p:sldId id="636" r:id="rId20"/>
    <p:sldId id="628" r:id="rId21"/>
    <p:sldId id="629" r:id="rId22"/>
    <p:sldId id="630" r:id="rId23"/>
    <p:sldId id="631" r:id="rId24"/>
    <p:sldId id="633" r:id="rId25"/>
    <p:sldId id="632" r:id="rId26"/>
    <p:sldId id="634" r:id="rId27"/>
    <p:sldId id="635" r:id="rId28"/>
    <p:sldId id="637" r:id="rId29"/>
  </p:sldIdLst>
  <p:sldSz cx="9144000" cy="6858000" type="screen4x3"/>
  <p:notesSz cx="6985000" cy="9271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3200" b="1"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3200" b="1"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3200" b="1"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3200" b="1"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3200" b="1"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sz="3200" b="1"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sz="3200" b="1"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sz="3200" b="1"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sz="3200" b="1"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DCCA2"/>
    <a:srgbClr val="D8E1C9"/>
    <a:srgbClr val="DDDDDD"/>
    <a:srgbClr val="D6CDAE"/>
    <a:srgbClr val="C7BC93"/>
    <a:srgbClr val="FFFFCC"/>
    <a:srgbClr val="8E7F4A"/>
    <a:srgbClr val="FF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58" autoAdjust="0"/>
    <p:restoredTop sz="80320" autoAdjust="0"/>
  </p:normalViewPr>
  <p:slideViewPr>
    <p:cSldViewPr snapToGrid="0">
      <p:cViewPr>
        <p:scale>
          <a:sx n="90" d="100"/>
          <a:sy n="90" d="100"/>
        </p:scale>
        <p:origin x="-1044" y="-342"/>
      </p:cViewPr>
      <p:guideLst>
        <p:guide orient="horz" pos="2191"/>
        <p:guide pos="5759"/>
        <p:guide pos="2860"/>
        <p:guide pos="524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85" d="100"/>
          <a:sy n="85" d="100"/>
        </p:scale>
        <p:origin x="-2274" y="-96"/>
      </p:cViewPr>
      <p:guideLst>
        <p:guide orient="horz" pos="2920"/>
        <p:guide pos="2200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notesMaster" Target="notesMasters/notesMaster1.xml"/><Relationship Id="rId35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26199" cy="462995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/>
        </p:spPr>
        <p:txBody>
          <a:bodyPr vert="horz" wrap="square" lIns="92883" tIns="46442" rIns="92883" bIns="46442" numCol="1" anchor="t" anchorCtr="0" compatLnSpc="1">
            <a:prstTxWarp prst="textNoShape">
              <a:avLst/>
            </a:prstTxWarp>
          </a:bodyPr>
          <a:lstStyle>
            <a:lvl1pPr defTabSz="929252" eaLnBrk="0" hangingPunct="0">
              <a:defRPr sz="1200" b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98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58801" y="0"/>
            <a:ext cx="3026199" cy="462995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/>
        </p:spPr>
        <p:txBody>
          <a:bodyPr vert="horz" wrap="square" lIns="92883" tIns="46442" rIns="92883" bIns="46442" numCol="1" anchor="t" anchorCtr="0" compatLnSpc="1">
            <a:prstTxWarp prst="textNoShape">
              <a:avLst/>
            </a:prstTxWarp>
          </a:bodyPr>
          <a:lstStyle>
            <a:lvl1pPr algn="r" defTabSz="929252" eaLnBrk="0" hangingPunct="0">
              <a:defRPr sz="1200" b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98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08005"/>
            <a:ext cx="3026199" cy="462995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/>
        </p:spPr>
        <p:txBody>
          <a:bodyPr vert="horz" wrap="square" lIns="92883" tIns="46442" rIns="92883" bIns="46442" numCol="1" anchor="b" anchorCtr="0" compatLnSpc="1">
            <a:prstTxWarp prst="textNoShape">
              <a:avLst/>
            </a:prstTxWarp>
          </a:bodyPr>
          <a:lstStyle>
            <a:lvl1pPr defTabSz="929252" eaLnBrk="0" hangingPunct="0">
              <a:defRPr sz="1200" b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98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58801" y="8808005"/>
            <a:ext cx="3026199" cy="462995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/>
        </p:spPr>
        <p:txBody>
          <a:bodyPr vert="horz" wrap="square" lIns="92883" tIns="46442" rIns="92883" bIns="46442" numCol="1" anchor="b" anchorCtr="0" compatLnSpc="1">
            <a:prstTxWarp prst="textNoShape">
              <a:avLst/>
            </a:prstTxWarp>
          </a:bodyPr>
          <a:lstStyle>
            <a:lvl1pPr algn="r" defTabSz="929252" eaLnBrk="0" hangingPunct="0">
              <a:defRPr sz="1200" b="0">
                <a:latin typeface="Arial" charset="0"/>
              </a:defRPr>
            </a:lvl1pPr>
          </a:lstStyle>
          <a:p>
            <a:pPr>
              <a:defRPr/>
            </a:pPr>
            <a:fld id="{C8D1D8E4-55AA-4591-BB9D-316E4B6BDD3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26199" cy="462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83" tIns="46442" rIns="92883" bIns="46442" numCol="1" anchor="t" anchorCtr="0" compatLnSpc="1">
            <a:prstTxWarp prst="textNoShape">
              <a:avLst/>
            </a:prstTxWarp>
          </a:bodyPr>
          <a:lstStyle>
            <a:lvl1pPr defTabSz="929252" eaLnBrk="0" hangingPunct="0">
              <a:defRPr sz="1000" b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58801" y="0"/>
            <a:ext cx="3026199" cy="462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83" tIns="46442" rIns="92883" bIns="46442" numCol="1" anchor="t" anchorCtr="0" compatLnSpc="1">
            <a:prstTxWarp prst="textNoShape">
              <a:avLst/>
            </a:prstTxWarp>
          </a:bodyPr>
          <a:lstStyle>
            <a:lvl1pPr algn="r" defTabSz="929252" eaLnBrk="0" hangingPunct="0">
              <a:defRPr sz="1000" b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97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74750" y="695325"/>
            <a:ext cx="4637088" cy="34766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31017" y="4403210"/>
            <a:ext cx="5122968" cy="41717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83" tIns="46442" rIns="92883" bIns="46442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51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08005"/>
            <a:ext cx="3026199" cy="462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83" tIns="46442" rIns="92883" bIns="46442" numCol="1" anchor="b" anchorCtr="0" compatLnSpc="1">
            <a:prstTxWarp prst="textNoShape">
              <a:avLst/>
            </a:prstTxWarp>
          </a:bodyPr>
          <a:lstStyle>
            <a:lvl1pPr defTabSz="929252" eaLnBrk="0" hangingPunct="0">
              <a:defRPr sz="800" b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1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58801" y="8808005"/>
            <a:ext cx="3026199" cy="462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83" tIns="46442" rIns="92883" bIns="46442" numCol="1" anchor="b" anchorCtr="0" compatLnSpc="1">
            <a:prstTxWarp prst="textNoShape">
              <a:avLst/>
            </a:prstTxWarp>
          </a:bodyPr>
          <a:lstStyle>
            <a:lvl1pPr algn="r" defTabSz="929252" eaLnBrk="0" hangingPunct="0">
              <a:defRPr sz="800" b="0">
                <a:latin typeface="Arial" charset="0"/>
              </a:defRPr>
            </a:lvl1pPr>
          </a:lstStyle>
          <a:p>
            <a:pPr>
              <a:defRPr/>
            </a:pPr>
            <a:fld id="{06545B7B-A72C-4044-9591-37644EED0D3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387FC3B-4C48-4AA3-A581-98921ACE8688}" type="slidenum">
              <a:rPr lang="en-US" smtClean="0"/>
              <a:pPr/>
              <a:t>6</a:t>
            </a:fld>
            <a:endParaRPr lang="en-US" smtClean="0"/>
          </a:p>
        </p:txBody>
      </p:sp>
      <p:sp>
        <p:nvSpPr>
          <p:cNvPr id="317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174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A8CFE51-1C87-4EE3-A42E-DE841F69DB53}" type="slidenum">
              <a:rPr lang="en-US" smtClean="0"/>
              <a:pPr/>
              <a:t>10</a:t>
            </a:fld>
            <a:endParaRPr lang="en-US" smtClean="0"/>
          </a:p>
        </p:txBody>
      </p:sp>
      <p:sp>
        <p:nvSpPr>
          <p:cNvPr id="337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33913" cy="3475037"/>
          </a:xfrm>
          <a:solidFill>
            <a:srgbClr val="FFFFFF"/>
          </a:solidFill>
          <a:ln/>
        </p:spPr>
      </p:sp>
      <p:sp>
        <p:nvSpPr>
          <p:cNvPr id="3379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017" y="3784826"/>
            <a:ext cx="5122968" cy="5099288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673" tIns="46337" rIns="92673" bIns="46337"/>
          <a:lstStyle/>
          <a:p>
            <a:pPr eaLnBrk="1" hangingPunct="1"/>
            <a:r>
              <a:rPr lang="en-US" sz="800" dirty="0" smtClean="0"/>
              <a:t>Replace image with image on </a:t>
            </a:r>
            <a:r>
              <a:rPr lang="en-US" dirty="0" smtClean="0"/>
              <a:t>http://resources2.know.qad.com/TG-QuickStart-p1/g1/4810-QAD2.html</a:t>
            </a:r>
          </a:p>
          <a:p>
            <a:pPr eaLnBrk="1" hangingPunct="1"/>
            <a:endParaRPr lang="en-US" dirty="0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C10C227-F3CF-4A8B-8186-2CDB49504327}" type="slidenum">
              <a:rPr lang="en-US" smtClean="0"/>
              <a:pPr/>
              <a:t>11</a:t>
            </a:fld>
            <a:endParaRPr lang="en-US" smtClean="0"/>
          </a:p>
        </p:txBody>
      </p:sp>
      <p:sp>
        <p:nvSpPr>
          <p:cNvPr id="348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33913" cy="3475037"/>
          </a:xfrm>
          <a:solidFill>
            <a:srgbClr val="FFFFFF"/>
          </a:solidFill>
          <a:ln/>
        </p:spPr>
      </p:sp>
      <p:sp>
        <p:nvSpPr>
          <p:cNvPr id="3482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017" y="3784826"/>
            <a:ext cx="5122968" cy="5099288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673" tIns="46337" rIns="92673" bIns="46337"/>
          <a:lstStyle/>
          <a:p>
            <a:pPr eaLnBrk="1" hangingPunct="1"/>
            <a:endParaRPr lang="en-US" sz="800" dirty="0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730C71C-0C8B-4B98-A05F-AD376B41BC6A}" type="slidenum">
              <a:rPr lang="en-US" smtClean="0"/>
              <a:pPr/>
              <a:t>12</a:t>
            </a:fld>
            <a:endParaRPr lang="en-US" smtClean="0"/>
          </a:p>
        </p:txBody>
      </p:sp>
      <p:sp>
        <p:nvSpPr>
          <p:cNvPr id="358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33913" cy="3475037"/>
          </a:xfrm>
          <a:solidFill>
            <a:srgbClr val="FFFFFF"/>
          </a:solidFill>
          <a:ln/>
        </p:spPr>
      </p:sp>
      <p:sp>
        <p:nvSpPr>
          <p:cNvPr id="3584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017" y="3784826"/>
            <a:ext cx="5122968" cy="5099288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673" tIns="46337" rIns="92673" bIns="46337"/>
          <a:lstStyle/>
          <a:p>
            <a:pPr eaLnBrk="1" hangingPunct="1"/>
            <a:endParaRPr lang="en-US" sz="800" dirty="0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99F95AC-3B75-4B0C-A917-BD1B308F1DC2}" type="slidenum">
              <a:rPr lang="en-US" smtClean="0"/>
              <a:pPr/>
              <a:t>13</a:t>
            </a:fld>
            <a:endParaRPr lang="en-US" smtClean="0"/>
          </a:p>
        </p:txBody>
      </p:sp>
      <p:sp>
        <p:nvSpPr>
          <p:cNvPr id="368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33913" cy="3475037"/>
          </a:xfrm>
          <a:solidFill>
            <a:srgbClr val="FFFFFF"/>
          </a:solidFill>
          <a:ln/>
        </p:spPr>
      </p:sp>
      <p:sp>
        <p:nvSpPr>
          <p:cNvPr id="3686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017" y="3784826"/>
            <a:ext cx="5122968" cy="5099288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673" tIns="46337" rIns="92673" bIns="46337"/>
          <a:lstStyle/>
          <a:p>
            <a:pPr eaLnBrk="1" hangingPunct="1"/>
            <a:endParaRPr lang="en-US" sz="800" dirty="0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B94D67C-8823-410F-AFB9-36F2E5D25EA5}" type="slidenum">
              <a:rPr lang="en-US" smtClean="0"/>
              <a:pPr/>
              <a:t>14</a:t>
            </a:fld>
            <a:endParaRPr lang="en-US" smtClean="0"/>
          </a:p>
        </p:txBody>
      </p:sp>
      <p:sp>
        <p:nvSpPr>
          <p:cNvPr id="378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33913" cy="3475037"/>
          </a:xfrm>
          <a:solidFill>
            <a:srgbClr val="FFFFFF"/>
          </a:solidFill>
          <a:ln/>
        </p:spPr>
      </p:sp>
      <p:sp>
        <p:nvSpPr>
          <p:cNvPr id="3789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017" y="3784826"/>
            <a:ext cx="5122968" cy="5099288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673" tIns="46337" rIns="92673" bIns="46337"/>
          <a:lstStyle/>
          <a:p>
            <a:pPr eaLnBrk="1" hangingPunct="1"/>
            <a:endParaRPr lang="en-US" sz="800" dirty="0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29CAA6F-420F-40DE-A735-549EC1C64DD4}" type="slidenum">
              <a:rPr lang="en-US" smtClean="0"/>
              <a:pPr/>
              <a:t>15</a:t>
            </a:fld>
            <a:endParaRPr lang="en-US" smtClean="0"/>
          </a:p>
        </p:txBody>
      </p:sp>
      <p:sp>
        <p:nvSpPr>
          <p:cNvPr id="389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33913" cy="3475037"/>
          </a:xfrm>
          <a:solidFill>
            <a:srgbClr val="FFFFFF"/>
          </a:solidFill>
          <a:ln/>
        </p:spPr>
      </p:sp>
      <p:sp>
        <p:nvSpPr>
          <p:cNvPr id="3891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017" y="3784826"/>
            <a:ext cx="5122968" cy="5099288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673" tIns="46337" rIns="92673" bIns="46337"/>
          <a:lstStyle/>
          <a:p>
            <a:pPr eaLnBrk="1" hangingPunct="1"/>
            <a:endParaRPr lang="en-US" sz="800" dirty="0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156EFFD-8FEC-4831-957C-9C36AD1AE47D}" type="slidenum">
              <a:rPr lang="en-US" smtClean="0"/>
              <a:pPr/>
              <a:t>16</a:t>
            </a:fld>
            <a:endParaRPr lang="en-US" smtClean="0"/>
          </a:p>
        </p:txBody>
      </p:sp>
      <p:sp>
        <p:nvSpPr>
          <p:cNvPr id="399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99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7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44241A8-1D76-41E4-8830-FD69DEABE9A8}" type="slidenum">
              <a:rPr lang="en-US" smtClean="0"/>
              <a:pPr/>
              <a:t>27</a:t>
            </a:fld>
            <a:endParaRPr lang="en-US" smtClean="0"/>
          </a:p>
        </p:txBody>
      </p:sp>
      <p:sp>
        <p:nvSpPr>
          <p:cNvPr id="2027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33913" cy="3475037"/>
          </a:xfrm>
          <a:solidFill>
            <a:srgbClr val="FFFFFF"/>
          </a:solidFill>
          <a:ln/>
        </p:spPr>
      </p:sp>
      <p:sp>
        <p:nvSpPr>
          <p:cNvPr id="20275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017" y="3784826"/>
            <a:ext cx="5122968" cy="5099288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673" tIns="46337" rIns="92673" bIns="46337"/>
          <a:lstStyle/>
          <a:p>
            <a:endParaRPr lang="en-US" sz="800" dirty="0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06_corp_ppt_Templat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96995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58888" y="3429000"/>
            <a:ext cx="7467600" cy="762000"/>
          </a:xfrm>
        </p:spPr>
        <p:txBody>
          <a:bodyPr/>
          <a:lstStyle>
            <a:lvl1pPr algn="r"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96996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58888" y="5043488"/>
            <a:ext cx="7467600" cy="762000"/>
          </a:xfrm>
        </p:spPr>
        <p:txBody>
          <a:bodyPr tIns="45720" bIns="45720"/>
          <a:lstStyle>
            <a:lvl1pPr marL="0" indent="0" algn="r">
              <a:spcBef>
                <a:spcPct val="0"/>
              </a:spcBef>
              <a:buFont typeface="Webdings" pitchFamily="18" charset="2"/>
              <a:buNone/>
              <a:defRPr sz="2400"/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ftr" sz="quarter" idx="10"/>
          </p:nvPr>
        </p:nvSpPr>
        <p:spPr>
          <a:xfrm>
            <a:off x="7389813" y="6648450"/>
            <a:ext cx="1754187" cy="209550"/>
          </a:xfrm>
        </p:spPr>
        <p:txBody>
          <a:bodyPr/>
          <a:lstStyle>
            <a:lvl1pPr>
              <a:defRPr dirty="0" smtClean="0"/>
            </a:lvl1pPr>
          </a:lstStyle>
          <a:p>
            <a:pPr>
              <a:defRPr/>
            </a:pPr>
            <a:r>
              <a:rPr lang="en-US"/>
              <a:t>QS-OR-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72250" y="609600"/>
            <a:ext cx="2038350" cy="59436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962650" cy="59436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ftr" sz="quarter" idx="10"/>
          </p:nvPr>
        </p:nvSpPr>
        <p:spPr>
          <a:xfrm>
            <a:off x="7389813" y="6648450"/>
            <a:ext cx="1754187" cy="209550"/>
          </a:xfrm>
        </p:spPr>
        <p:txBody>
          <a:bodyPr/>
          <a:lstStyle>
            <a:lvl1pPr>
              <a:defRPr dirty="0" smtClean="0"/>
            </a:lvl1pPr>
          </a:lstStyle>
          <a:p>
            <a:pPr>
              <a:defRPr/>
            </a:pPr>
            <a:r>
              <a:rPr lang="en-US"/>
              <a:t>QS-OR-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 cstate="print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QS-OR-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 b="0"/>
            </a:lvl1pPr>
          </a:lstStyle>
          <a:p>
            <a:pPr>
              <a:defRPr/>
            </a:pPr>
            <a:r>
              <a:rPr lang="en-US" smtClean="0"/>
              <a:t>QS-OR-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 b="0"/>
            </a:lvl1pPr>
          </a:lstStyle>
          <a:p>
            <a:pPr>
              <a:defRPr/>
            </a:pPr>
            <a:r>
              <a:rPr lang="en-US" smtClean="0"/>
              <a:t>QS-OR-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71927103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 b="0"/>
            </a:lvl1pPr>
          </a:lstStyle>
          <a:p>
            <a:pPr>
              <a:defRPr/>
            </a:pPr>
            <a:r>
              <a:rPr lang="en-US" smtClean="0"/>
              <a:t>QS-OR-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23692423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 b="0"/>
            </a:lvl1pPr>
          </a:lstStyle>
          <a:p>
            <a:pPr>
              <a:defRPr/>
            </a:pPr>
            <a:r>
              <a:rPr lang="en-US" smtClean="0"/>
              <a:t>QS-OR-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29553555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 b="0"/>
            </a:lvl1pPr>
          </a:lstStyle>
          <a:p>
            <a:pPr>
              <a:defRPr/>
            </a:pPr>
            <a:r>
              <a:rPr lang="en-US" dirty="0" smtClean="0"/>
              <a:t>QS-PL-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706750990"/>
      </p:ext>
    </p:extLst>
  </p:cSld>
  <p:clrMapOvr>
    <a:masterClrMapping/>
  </p:clrMapOvr>
  <p:hf sldNum="0" hdr="0" dt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6995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58888" y="3429000"/>
            <a:ext cx="7467600" cy="762000"/>
          </a:xfrm>
        </p:spPr>
        <p:txBody>
          <a:bodyPr/>
          <a:lstStyle>
            <a:lvl1pPr algn="r"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96996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58888" y="5043488"/>
            <a:ext cx="7467600" cy="762000"/>
          </a:xfrm>
        </p:spPr>
        <p:txBody>
          <a:bodyPr tIns="45720" bIns="45720"/>
          <a:lstStyle>
            <a:lvl1pPr marL="0" indent="0" algn="r">
              <a:spcBef>
                <a:spcPct val="0"/>
              </a:spcBef>
              <a:buFont typeface="Webdings" pitchFamily="18" charset="2"/>
              <a:buNone/>
              <a:defRPr sz="2400"/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ftr" sz="quarter" idx="10"/>
          </p:nvPr>
        </p:nvSpPr>
        <p:spPr>
          <a:xfrm>
            <a:off x="7389813" y="6648450"/>
            <a:ext cx="1754187" cy="209550"/>
          </a:xfrm>
        </p:spPr>
        <p:txBody>
          <a:bodyPr/>
          <a:lstStyle>
            <a:lvl1pPr>
              <a:defRPr dirty="0" smtClean="0"/>
            </a:lvl1pPr>
          </a:lstStyle>
          <a:p>
            <a:pPr>
              <a:defRPr/>
            </a:pPr>
            <a:r>
              <a:rPr lang="en-US"/>
              <a:t>QS-OR-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7"/>
          <p:cNvSpPr>
            <a:spLocks noGrp="1" noChangeArrowheads="1"/>
          </p:cNvSpPr>
          <p:nvPr>
            <p:ph type="ftr" sz="quarter" idx="10"/>
          </p:nvPr>
        </p:nvSpPr>
        <p:spPr>
          <a:xfrm>
            <a:off x="7389813" y="6648450"/>
            <a:ext cx="1754187" cy="209550"/>
          </a:xfrm>
        </p:spPr>
        <p:txBody>
          <a:bodyPr/>
          <a:lstStyle>
            <a:lvl1pPr>
              <a:defRPr dirty="0" smtClean="0"/>
            </a:lvl1pPr>
          </a:lstStyle>
          <a:p>
            <a:pPr>
              <a:defRPr/>
            </a:pPr>
            <a:r>
              <a:rPr lang="en-US"/>
              <a:t>QS-OR-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 sz="quarter" idx="10"/>
          </p:nvPr>
        </p:nvSpPr>
        <p:spPr>
          <a:xfrm>
            <a:off x="7389813" y="6648450"/>
            <a:ext cx="1754187" cy="209550"/>
          </a:xfrm>
        </p:spPr>
        <p:txBody>
          <a:bodyPr/>
          <a:lstStyle>
            <a:lvl1pPr>
              <a:defRPr dirty="0" smtClean="0"/>
            </a:lvl1pPr>
          </a:lstStyle>
          <a:p>
            <a:pPr>
              <a:defRPr/>
            </a:pPr>
            <a:r>
              <a:rPr lang="en-US"/>
              <a:t>QS-OR-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ftr" sz="quarter" idx="10"/>
          </p:nvPr>
        </p:nvSpPr>
        <p:spPr>
          <a:xfrm>
            <a:off x="7389813" y="6648450"/>
            <a:ext cx="1754187" cy="209550"/>
          </a:xfrm>
        </p:spPr>
        <p:txBody>
          <a:bodyPr/>
          <a:lstStyle>
            <a:lvl1pPr>
              <a:defRPr dirty="0" smtClean="0"/>
            </a:lvl1pPr>
          </a:lstStyle>
          <a:p>
            <a:pPr>
              <a:defRPr/>
            </a:pPr>
            <a:r>
              <a:rPr lang="en-US"/>
              <a:t>QS-OR-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7"/>
          <p:cNvSpPr>
            <a:spLocks noGrp="1" noChangeArrowheads="1"/>
          </p:cNvSpPr>
          <p:nvPr>
            <p:ph type="ftr" sz="quarter" idx="10"/>
          </p:nvPr>
        </p:nvSpPr>
        <p:spPr>
          <a:xfrm>
            <a:off x="7389813" y="6648450"/>
            <a:ext cx="1754187" cy="209550"/>
          </a:xfrm>
        </p:spPr>
        <p:txBody>
          <a:bodyPr/>
          <a:lstStyle>
            <a:lvl1pPr>
              <a:defRPr dirty="0" smtClean="0"/>
            </a:lvl1pPr>
          </a:lstStyle>
          <a:p>
            <a:pPr>
              <a:defRPr/>
            </a:pPr>
            <a:r>
              <a:rPr lang="en-US"/>
              <a:t>QS-OR-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7"/>
          <p:cNvSpPr>
            <a:spLocks noGrp="1" noChangeArrowheads="1"/>
          </p:cNvSpPr>
          <p:nvPr>
            <p:ph type="ftr" sz="quarter" idx="10"/>
          </p:nvPr>
        </p:nvSpPr>
        <p:spPr>
          <a:xfrm>
            <a:off x="7389813" y="6648450"/>
            <a:ext cx="1754187" cy="209550"/>
          </a:xfrm>
        </p:spPr>
        <p:txBody>
          <a:bodyPr/>
          <a:lstStyle>
            <a:lvl1pPr>
              <a:defRPr dirty="0" smtClean="0"/>
            </a:lvl1pPr>
          </a:lstStyle>
          <a:p>
            <a:pPr>
              <a:defRPr/>
            </a:pPr>
            <a:r>
              <a:rPr lang="en-US"/>
              <a:t>QS-OR-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 sz="quarter" idx="10"/>
          </p:nvPr>
        </p:nvSpPr>
        <p:spPr>
          <a:xfrm>
            <a:off x="7389813" y="6648450"/>
            <a:ext cx="1754187" cy="209550"/>
          </a:xfrm>
        </p:spPr>
        <p:txBody>
          <a:bodyPr/>
          <a:lstStyle>
            <a:lvl1pPr>
              <a:defRPr dirty="0" smtClean="0"/>
            </a:lvl1pPr>
          </a:lstStyle>
          <a:p>
            <a:pPr>
              <a:defRPr/>
            </a:pPr>
            <a:r>
              <a:rPr lang="en-US"/>
              <a:t>QS-OR-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 sz="quarter" idx="10"/>
          </p:nvPr>
        </p:nvSpPr>
        <p:spPr>
          <a:xfrm>
            <a:off x="7389813" y="6648450"/>
            <a:ext cx="1754187" cy="209550"/>
          </a:xfrm>
        </p:spPr>
        <p:txBody>
          <a:bodyPr/>
          <a:lstStyle>
            <a:lvl1pPr>
              <a:defRPr dirty="0" smtClean="0"/>
            </a:lvl1pPr>
          </a:lstStyle>
          <a:p>
            <a:pPr>
              <a:defRPr/>
            </a:pPr>
            <a:r>
              <a:rPr lang="en-US"/>
              <a:t>QS-OR-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10" Type="http://schemas.openxmlformats.org/officeDocument/2006/relationships/image" Target="../media/image3.png"/><Relationship Id="rId4" Type="http://schemas.openxmlformats.org/officeDocument/2006/relationships/slideLayout" Target="../slideLayouts/slideLayout15.xml"/><Relationship Id="rId9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609600"/>
            <a:ext cx="8153400" cy="881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endParaRPr lang="en-US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500188"/>
            <a:ext cx="8153400" cy="5053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91440" rIns="91440" bIns="9144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95972" name="Text Box 4"/>
          <p:cNvSpPr txBox="1">
            <a:spLocks noChangeArrowheads="1"/>
          </p:cNvSpPr>
          <p:nvPr/>
        </p:nvSpPr>
        <p:spPr bwMode="auto">
          <a:xfrm>
            <a:off x="66675" y="6584950"/>
            <a:ext cx="11430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sz="1000" b="0">
                <a:solidFill>
                  <a:schemeClr val="bg2"/>
                </a:solidFill>
              </a:rPr>
              <a:t>QAD Proprietary</a:t>
            </a:r>
          </a:p>
        </p:txBody>
      </p:sp>
      <p:pic>
        <p:nvPicPr>
          <p:cNvPr id="1029" name="Picture 5" descr="pg2_graphic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914400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95975" name="Rectangle 7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7389813" y="6648450"/>
            <a:ext cx="1754187" cy="209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800" b="0">
                <a:latin typeface="Arial" charset="0"/>
              </a:defRPr>
            </a:lvl1pPr>
          </a:lstStyle>
          <a:p>
            <a:pPr>
              <a:defRPr/>
            </a:pPr>
            <a:r>
              <a:rPr lang="en-US" dirty="0" smtClean="0"/>
              <a:t>QS-PL-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hf sldNum="0" hd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9pPr>
    </p:titleStyle>
    <p:bodyStyle>
      <a:lvl1pPr marL="342900" indent="-3429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Clr>
          <a:srgbClr val="890C4C"/>
        </a:buClr>
        <a:buFont typeface="Webdings" pitchFamily="18" charset="2"/>
        <a:buChar char="5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lnSpc>
          <a:spcPct val="90000"/>
        </a:lnSpc>
        <a:spcBef>
          <a:spcPct val="2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Clr>
          <a:srgbClr val="2461AA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lnSpc>
          <a:spcPct val="85000"/>
        </a:lnSpc>
        <a:spcBef>
          <a:spcPct val="1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5pPr>
      <a:lvl6pPr marL="25146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0" y="6031247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8229600" y="6638544"/>
            <a:ext cx="9144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r>
              <a:rPr lang="en-US" dirty="0" smtClean="0"/>
              <a:t>QS-PL-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6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4"/>
          <p:cNvSpPr>
            <a:spLocks noGrp="1" noChangeArrowheads="1"/>
          </p:cNvSpPr>
          <p:nvPr>
            <p:ph type="title"/>
          </p:nvPr>
        </p:nvSpPr>
        <p:spPr>
          <a:xfrm>
            <a:off x="457199" y="607452"/>
            <a:ext cx="8328581" cy="705411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dirty="0" smtClean="0"/>
              <a:t>QAD Enterprise Applications Enterprise Edition Quick Start</a:t>
            </a:r>
          </a:p>
        </p:txBody>
      </p:sp>
      <p:sp>
        <p:nvSpPr>
          <p:cNvPr id="13315" name="Rectangle 5"/>
          <p:cNvSpPr>
            <a:spLocks noGrp="1" noChangeArrowheads="1"/>
          </p:cNvSpPr>
          <p:nvPr>
            <p:ph type="body" sz="quarter" idx="10"/>
          </p:nvPr>
        </p:nvSpPr>
        <p:spPr>
          <a:xfrm>
            <a:off x="457200" y="1683462"/>
            <a:ext cx="8229600" cy="506845"/>
          </a:xfrm>
        </p:spPr>
        <p:txBody>
          <a:bodyPr/>
          <a:lstStyle/>
          <a:p>
            <a:r>
              <a:rPr lang="en-US" sz="2400" dirty="0" smtClean="0"/>
              <a:t>QAD Enterprise Edition User Interface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455519" y="2490575"/>
            <a:ext cx="2229006" cy="866714"/>
            <a:chOff x="447519" y="2434308"/>
            <a:chExt cx="2229006" cy="866714"/>
          </a:xfrm>
        </p:grpSpPr>
        <p:sp>
          <p:nvSpPr>
            <p:cNvPr id="6" name="Rectangle 5"/>
            <p:cNvSpPr/>
            <p:nvPr/>
          </p:nvSpPr>
          <p:spPr>
            <a:xfrm>
              <a:off x="447519" y="2434308"/>
              <a:ext cx="1707263" cy="264688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en-US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sz="2800" kern="1200">
                  <a:solidFill>
                    <a:schemeClr val="tx1"/>
                  </a:solidFill>
                  <a:latin typeface="Tahoma" pitchFamily="34" charset="0"/>
                  <a:ea typeface="+mn-ea"/>
                  <a:cs typeface="+mn-cs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sz="2800" kern="1200">
                  <a:solidFill>
                    <a:schemeClr val="tx1"/>
                  </a:solidFill>
                  <a:latin typeface="Tahoma" pitchFamily="34" charset="0"/>
                  <a:ea typeface="+mn-ea"/>
                  <a:cs typeface="+mn-cs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sz="2800" kern="1200">
                  <a:solidFill>
                    <a:schemeClr val="tx1"/>
                  </a:solidFill>
                  <a:latin typeface="Tahoma" pitchFamily="34" charset="0"/>
                  <a:ea typeface="+mn-ea"/>
                  <a:cs typeface="+mn-cs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sz="2800" kern="1200">
                  <a:solidFill>
                    <a:schemeClr val="tx1"/>
                  </a:solidFill>
                  <a:latin typeface="Tahoma" pitchFamily="34" charset="0"/>
                  <a:ea typeface="+mn-ea"/>
                  <a:cs typeface="+mn-cs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sz="2800" kern="1200">
                  <a:solidFill>
                    <a:schemeClr val="tx1"/>
                  </a:solidFill>
                  <a:latin typeface="Tahoma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800" kern="1200">
                  <a:solidFill>
                    <a:schemeClr val="tx1"/>
                  </a:solidFill>
                  <a:latin typeface="Tahoma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800" kern="1200">
                  <a:solidFill>
                    <a:schemeClr val="tx1"/>
                  </a:solidFill>
                  <a:latin typeface="Tahoma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800" kern="1200">
                  <a:solidFill>
                    <a:schemeClr val="tx1"/>
                  </a:solidFill>
                  <a:latin typeface="Tahoma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800" kern="1200">
                  <a:solidFill>
                    <a:schemeClr val="tx1"/>
                  </a:solidFill>
                  <a:latin typeface="Tahoma" pitchFamily="34" charset="0"/>
                  <a:ea typeface="+mn-ea"/>
                  <a:cs typeface="+mn-cs"/>
                </a:defRPr>
              </a:lvl9pPr>
            </a:lstStyle>
            <a:p>
              <a:pPr eaLnBrk="1" hangingPunct="1">
                <a:lnSpc>
                  <a:spcPct val="80000"/>
                </a:lnSpc>
                <a:buClr>
                  <a:srgbClr val="FF9900"/>
                </a:buClr>
                <a:buNone/>
              </a:pPr>
              <a:r>
                <a:rPr lang="en-US" sz="1400" b="0" smtClean="0">
                  <a:latin typeface="Arial" pitchFamily="34" charset="0"/>
                  <a:cs typeface="Arial" pitchFamily="34" charset="0"/>
                </a:rPr>
                <a:t>Updated April 2014</a:t>
              </a:r>
              <a:endParaRPr lang="en-US" sz="1400" b="0" dirty="0" smtClean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7" name="Rectangle 6"/>
            <p:cNvSpPr/>
            <p:nvPr/>
          </p:nvSpPr>
          <p:spPr>
            <a:xfrm>
              <a:off x="475730" y="3060956"/>
              <a:ext cx="2200795" cy="240066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en-US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sz="2800" kern="1200">
                  <a:solidFill>
                    <a:schemeClr val="tx1"/>
                  </a:solidFill>
                  <a:latin typeface="Tahoma" pitchFamily="34" charset="0"/>
                  <a:ea typeface="+mn-ea"/>
                  <a:cs typeface="+mn-cs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sz="2800" kern="1200">
                  <a:solidFill>
                    <a:schemeClr val="tx1"/>
                  </a:solidFill>
                  <a:latin typeface="Tahoma" pitchFamily="34" charset="0"/>
                  <a:ea typeface="+mn-ea"/>
                  <a:cs typeface="+mn-cs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sz="2800" kern="1200">
                  <a:solidFill>
                    <a:schemeClr val="tx1"/>
                  </a:solidFill>
                  <a:latin typeface="Tahoma" pitchFamily="34" charset="0"/>
                  <a:ea typeface="+mn-ea"/>
                  <a:cs typeface="+mn-cs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sz="2800" kern="1200">
                  <a:solidFill>
                    <a:schemeClr val="tx1"/>
                  </a:solidFill>
                  <a:latin typeface="Tahoma" pitchFamily="34" charset="0"/>
                  <a:ea typeface="+mn-ea"/>
                  <a:cs typeface="+mn-cs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sz="2800" kern="1200">
                  <a:solidFill>
                    <a:schemeClr val="tx1"/>
                  </a:solidFill>
                  <a:latin typeface="Tahoma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800" kern="1200">
                  <a:solidFill>
                    <a:schemeClr val="tx1"/>
                  </a:solidFill>
                  <a:latin typeface="Tahoma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800" kern="1200">
                  <a:solidFill>
                    <a:schemeClr val="tx1"/>
                  </a:solidFill>
                  <a:latin typeface="Tahoma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800" kern="1200">
                  <a:solidFill>
                    <a:schemeClr val="tx1"/>
                  </a:solidFill>
                  <a:latin typeface="Tahoma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800" kern="1200">
                  <a:solidFill>
                    <a:schemeClr val="tx1"/>
                  </a:solidFill>
                  <a:latin typeface="Tahoma" pitchFamily="34" charset="0"/>
                  <a:ea typeface="+mn-ea"/>
                  <a:cs typeface="+mn-cs"/>
                </a:defRPr>
              </a:lvl9pPr>
            </a:lstStyle>
            <a:p>
              <a:pPr algn="l" eaLnBrk="1" hangingPunct="1">
                <a:lnSpc>
                  <a:spcPct val="80000"/>
                </a:lnSpc>
                <a:buClr>
                  <a:srgbClr val="FF9900"/>
                </a:buClr>
                <a:buNone/>
              </a:pPr>
              <a:r>
                <a:rPr lang="en-US" sz="1200" b="0" dirty="0" smtClean="0">
                  <a:latin typeface="Arial" pitchFamily="34" charset="0"/>
                  <a:cs typeface="Arial" pitchFamily="34" charset="0"/>
                </a:rPr>
                <a:t>Maintained by biw@qad.com</a:t>
              </a:r>
            </a:p>
          </p:txBody>
        </p:sp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Customer Management Menu</a:t>
            </a:r>
            <a:endParaRPr lang="en-US" dirty="0"/>
          </a:p>
        </p:txBody>
      </p:sp>
      <p:sp>
        <p:nvSpPr>
          <p:cNvPr id="20482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QS-OR-080</a:t>
            </a:r>
          </a:p>
        </p:txBody>
      </p:sp>
      <p:grpSp>
        <p:nvGrpSpPr>
          <p:cNvPr id="10" name="Group 9"/>
          <p:cNvGrpSpPr/>
          <p:nvPr/>
        </p:nvGrpSpPr>
        <p:grpSpPr>
          <a:xfrm>
            <a:off x="818366" y="1129340"/>
            <a:ext cx="7491413" cy="4857750"/>
            <a:chOff x="742950" y="1647825"/>
            <a:chExt cx="7491413" cy="4857750"/>
          </a:xfrm>
        </p:grpSpPr>
        <p:pic>
          <p:nvPicPr>
            <p:cNvPr id="20484" name="Picture 15" descr="Region Capture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42950" y="2147888"/>
              <a:ext cx="3276600" cy="31146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0485" name="Picture 16" descr="Region Capture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5157788" y="1647825"/>
              <a:ext cx="3076575" cy="48577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0486" name="Rectangle 17"/>
            <p:cNvSpPr>
              <a:spLocks noChangeArrowheads="1"/>
            </p:cNvSpPr>
            <p:nvPr/>
          </p:nvSpPr>
          <p:spPr bwMode="auto">
            <a:xfrm>
              <a:off x="2257425" y="3152775"/>
              <a:ext cx="88900" cy="95250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  <p:sp>
          <p:nvSpPr>
            <p:cNvPr id="20487" name="Rectangle 18"/>
            <p:cNvSpPr>
              <a:spLocks noChangeArrowheads="1"/>
            </p:cNvSpPr>
            <p:nvPr/>
          </p:nvSpPr>
          <p:spPr bwMode="auto">
            <a:xfrm>
              <a:off x="5229225" y="2647950"/>
              <a:ext cx="88900" cy="95250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  <p:cxnSp>
          <p:nvCxnSpPr>
            <p:cNvPr id="20488" name="AutoShape 19"/>
            <p:cNvCxnSpPr>
              <a:cxnSpLocks noChangeShapeType="1"/>
              <a:stCxn id="20486" idx="3"/>
              <a:endCxn id="20487" idx="1"/>
            </p:cNvCxnSpPr>
            <p:nvPr/>
          </p:nvCxnSpPr>
          <p:spPr bwMode="auto">
            <a:xfrm flipV="1">
              <a:off x="2346325" y="2695575"/>
              <a:ext cx="2882900" cy="504825"/>
            </a:xfrm>
            <a:prstGeom prst="bentConnector3">
              <a:avLst>
                <a:gd name="adj1" fmla="val 50000"/>
              </a:avLst>
            </a:prstGeom>
            <a:noFill/>
            <a:ln w="28575">
              <a:solidFill>
                <a:schemeClr val="tx1"/>
              </a:solidFill>
              <a:miter lim="800000"/>
              <a:headEnd/>
              <a:tailEnd type="triangle" w="med" len="med"/>
            </a:ln>
          </p:spPr>
        </p:cxn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1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Supply Chain Menu</a:t>
            </a:r>
          </a:p>
        </p:txBody>
      </p:sp>
      <p:sp>
        <p:nvSpPr>
          <p:cNvPr id="21507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QS-OR-090</a:t>
            </a:r>
          </a:p>
        </p:txBody>
      </p:sp>
      <p:grpSp>
        <p:nvGrpSpPr>
          <p:cNvPr id="9" name="Group 8"/>
          <p:cNvGrpSpPr/>
          <p:nvPr/>
        </p:nvGrpSpPr>
        <p:grpSpPr>
          <a:xfrm>
            <a:off x="874928" y="1066840"/>
            <a:ext cx="7377113" cy="4886325"/>
            <a:chOff x="742950" y="1528763"/>
            <a:chExt cx="7377113" cy="4886325"/>
          </a:xfrm>
        </p:grpSpPr>
        <p:pic>
          <p:nvPicPr>
            <p:cNvPr id="21508" name="Picture 16" descr="Region Capture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42950" y="2147888"/>
              <a:ext cx="3276600" cy="31146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1509" name="Picture 17" descr="Region Capture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5043488" y="1528763"/>
              <a:ext cx="3076575" cy="48863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1510" name="Rectangle 18"/>
            <p:cNvSpPr>
              <a:spLocks noChangeArrowheads="1"/>
            </p:cNvSpPr>
            <p:nvPr/>
          </p:nvSpPr>
          <p:spPr bwMode="auto">
            <a:xfrm>
              <a:off x="1809750" y="3324225"/>
              <a:ext cx="123825" cy="88900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  <p:sp>
          <p:nvSpPr>
            <p:cNvPr id="21511" name="Rectangle 19"/>
            <p:cNvSpPr>
              <a:spLocks noChangeArrowheads="1"/>
            </p:cNvSpPr>
            <p:nvPr/>
          </p:nvSpPr>
          <p:spPr bwMode="auto">
            <a:xfrm>
              <a:off x="5076825" y="2714625"/>
              <a:ext cx="123825" cy="88900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  <p:cxnSp>
          <p:nvCxnSpPr>
            <p:cNvPr id="21512" name="AutoShape 20"/>
            <p:cNvCxnSpPr>
              <a:cxnSpLocks noChangeShapeType="1"/>
              <a:stCxn id="21510" idx="3"/>
              <a:endCxn id="21511" idx="1"/>
            </p:cNvCxnSpPr>
            <p:nvPr/>
          </p:nvCxnSpPr>
          <p:spPr bwMode="auto">
            <a:xfrm flipV="1">
              <a:off x="1933575" y="2759075"/>
              <a:ext cx="3143250" cy="609600"/>
            </a:xfrm>
            <a:prstGeom prst="bentConnector3">
              <a:avLst>
                <a:gd name="adj1" fmla="val 50000"/>
              </a:avLst>
            </a:prstGeom>
            <a:noFill/>
            <a:ln w="28575">
              <a:solidFill>
                <a:schemeClr val="tx1"/>
              </a:solidFill>
              <a:miter lim="800000"/>
              <a:headEnd/>
              <a:tailEnd type="triangle" w="med" len="med"/>
            </a:ln>
          </p:spPr>
        </p:cxn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Manufacturing Menu</a:t>
            </a:r>
            <a:endParaRPr lang="en-US" dirty="0"/>
          </a:p>
        </p:txBody>
      </p:sp>
      <p:sp>
        <p:nvSpPr>
          <p:cNvPr id="22530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QS-OR-100</a:t>
            </a:r>
          </a:p>
        </p:txBody>
      </p:sp>
      <p:grpSp>
        <p:nvGrpSpPr>
          <p:cNvPr id="10" name="Group 9"/>
          <p:cNvGrpSpPr/>
          <p:nvPr/>
        </p:nvGrpSpPr>
        <p:grpSpPr>
          <a:xfrm>
            <a:off x="761804" y="1147410"/>
            <a:ext cx="7605713" cy="4838700"/>
            <a:chOff x="742950" y="1571625"/>
            <a:chExt cx="7605713" cy="4838700"/>
          </a:xfrm>
        </p:grpSpPr>
        <p:pic>
          <p:nvPicPr>
            <p:cNvPr id="22532" name="Picture 18" descr="Region Capture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42950" y="2147888"/>
              <a:ext cx="3276600" cy="31146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2533" name="Picture 19" descr="Region Capture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5119688" y="1571625"/>
              <a:ext cx="3228975" cy="48387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2534" name="Rectangle 20"/>
            <p:cNvSpPr>
              <a:spLocks noChangeArrowheads="1"/>
            </p:cNvSpPr>
            <p:nvPr/>
          </p:nvSpPr>
          <p:spPr bwMode="auto">
            <a:xfrm>
              <a:off x="1895475" y="3505200"/>
              <a:ext cx="88900" cy="88900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  <p:sp>
          <p:nvSpPr>
            <p:cNvPr id="22535" name="Rectangle 21"/>
            <p:cNvSpPr>
              <a:spLocks noChangeArrowheads="1"/>
            </p:cNvSpPr>
            <p:nvPr/>
          </p:nvSpPr>
          <p:spPr bwMode="auto">
            <a:xfrm>
              <a:off x="5229225" y="2924175"/>
              <a:ext cx="88900" cy="88900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  <p:cxnSp>
          <p:nvCxnSpPr>
            <p:cNvPr id="22536" name="AutoShape 22"/>
            <p:cNvCxnSpPr>
              <a:cxnSpLocks noChangeShapeType="1"/>
              <a:stCxn id="22534" idx="3"/>
              <a:endCxn id="22535" idx="1"/>
            </p:cNvCxnSpPr>
            <p:nvPr/>
          </p:nvCxnSpPr>
          <p:spPr bwMode="auto">
            <a:xfrm flipV="1">
              <a:off x="1984375" y="2968625"/>
              <a:ext cx="3244850" cy="581025"/>
            </a:xfrm>
            <a:prstGeom prst="bentConnector3">
              <a:avLst>
                <a:gd name="adj1" fmla="val 50000"/>
              </a:avLst>
            </a:prstGeom>
            <a:noFill/>
            <a:ln w="28575">
              <a:solidFill>
                <a:schemeClr val="tx1"/>
              </a:solidFill>
              <a:miter lim="800000"/>
              <a:headEnd/>
              <a:tailEnd type="triangle" w="med" len="med"/>
            </a:ln>
          </p:spPr>
        </p:cxn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Financials Menu</a:t>
            </a:r>
            <a:endParaRPr lang="en-US" dirty="0"/>
          </a:p>
        </p:txBody>
      </p:sp>
      <p:sp>
        <p:nvSpPr>
          <p:cNvPr id="23554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QS-OR-110</a:t>
            </a:r>
          </a:p>
        </p:txBody>
      </p:sp>
      <p:grpSp>
        <p:nvGrpSpPr>
          <p:cNvPr id="10" name="Group 9"/>
          <p:cNvGrpSpPr/>
          <p:nvPr/>
        </p:nvGrpSpPr>
        <p:grpSpPr>
          <a:xfrm>
            <a:off x="742950" y="1192193"/>
            <a:ext cx="7639050" cy="4876800"/>
            <a:chOff x="742950" y="1343025"/>
            <a:chExt cx="7639050" cy="4876800"/>
          </a:xfrm>
        </p:grpSpPr>
        <p:pic>
          <p:nvPicPr>
            <p:cNvPr id="23556" name="Picture 18" descr="Region Capture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42950" y="2147888"/>
              <a:ext cx="3276600" cy="31146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3557" name="Rectangle 20"/>
            <p:cNvSpPr>
              <a:spLocks noChangeArrowheads="1"/>
            </p:cNvSpPr>
            <p:nvPr/>
          </p:nvSpPr>
          <p:spPr bwMode="auto">
            <a:xfrm>
              <a:off x="1704975" y="3667125"/>
              <a:ext cx="104775" cy="88900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  <p:pic>
          <p:nvPicPr>
            <p:cNvPr id="23558" name="Picture 22" descr="Region Capture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5314950" y="1343025"/>
              <a:ext cx="3067050" cy="4876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3559" name="Rectangle 23"/>
            <p:cNvSpPr>
              <a:spLocks noChangeArrowheads="1"/>
            </p:cNvSpPr>
            <p:nvPr/>
          </p:nvSpPr>
          <p:spPr bwMode="auto">
            <a:xfrm>
              <a:off x="5429250" y="2886075"/>
              <a:ext cx="104775" cy="88900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  <p:cxnSp>
          <p:nvCxnSpPr>
            <p:cNvPr id="23560" name="AutoShape 24"/>
            <p:cNvCxnSpPr>
              <a:cxnSpLocks noChangeShapeType="1"/>
              <a:stCxn id="23557" idx="3"/>
              <a:endCxn id="23559" idx="1"/>
            </p:cNvCxnSpPr>
            <p:nvPr/>
          </p:nvCxnSpPr>
          <p:spPr bwMode="auto">
            <a:xfrm flipV="1">
              <a:off x="1809750" y="2930525"/>
              <a:ext cx="3619500" cy="781050"/>
            </a:xfrm>
            <a:prstGeom prst="bentConnector3">
              <a:avLst>
                <a:gd name="adj1" fmla="val 50000"/>
              </a:avLst>
            </a:prstGeom>
            <a:noFill/>
            <a:ln w="28575">
              <a:solidFill>
                <a:schemeClr val="tx1"/>
              </a:solidFill>
              <a:miter lim="800000"/>
              <a:headEnd/>
              <a:tailEnd type="triangle" w="med" len="med"/>
            </a:ln>
          </p:spPr>
        </p:cxnSp>
      </p:grp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Master Data Menu</a:t>
            </a:r>
            <a:endParaRPr lang="en-US" dirty="0"/>
          </a:p>
        </p:txBody>
      </p:sp>
      <p:sp>
        <p:nvSpPr>
          <p:cNvPr id="24578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QS-OR-120</a:t>
            </a:r>
          </a:p>
        </p:txBody>
      </p:sp>
      <p:grpSp>
        <p:nvGrpSpPr>
          <p:cNvPr id="10" name="Group 9"/>
          <p:cNvGrpSpPr/>
          <p:nvPr/>
        </p:nvGrpSpPr>
        <p:grpSpPr>
          <a:xfrm>
            <a:off x="799512" y="1028642"/>
            <a:ext cx="7543800" cy="4886325"/>
            <a:chOff x="742950" y="1481138"/>
            <a:chExt cx="7543800" cy="4886325"/>
          </a:xfrm>
        </p:grpSpPr>
        <p:pic>
          <p:nvPicPr>
            <p:cNvPr id="24580" name="Picture 18" descr="Region Capture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42950" y="2147888"/>
              <a:ext cx="3276600" cy="31146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4581" name="Picture 19" descr="Region Capture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5200650" y="1481138"/>
              <a:ext cx="3086100" cy="48863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4582" name="Rectangle 20"/>
            <p:cNvSpPr>
              <a:spLocks noChangeArrowheads="1"/>
            </p:cNvSpPr>
            <p:nvPr/>
          </p:nvSpPr>
          <p:spPr bwMode="auto">
            <a:xfrm>
              <a:off x="1781175" y="3838575"/>
              <a:ext cx="88900" cy="114300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  <p:sp>
          <p:nvSpPr>
            <p:cNvPr id="24583" name="Rectangle 21"/>
            <p:cNvSpPr>
              <a:spLocks noChangeArrowheads="1"/>
            </p:cNvSpPr>
            <p:nvPr/>
          </p:nvSpPr>
          <p:spPr bwMode="auto">
            <a:xfrm>
              <a:off x="5334000" y="3171825"/>
              <a:ext cx="88900" cy="114300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  <p:cxnSp>
          <p:nvCxnSpPr>
            <p:cNvPr id="24584" name="AutoShape 22"/>
            <p:cNvCxnSpPr>
              <a:cxnSpLocks noChangeShapeType="1"/>
              <a:stCxn id="24582" idx="3"/>
              <a:endCxn id="24583" idx="1"/>
            </p:cNvCxnSpPr>
            <p:nvPr/>
          </p:nvCxnSpPr>
          <p:spPr bwMode="auto">
            <a:xfrm flipV="1">
              <a:off x="1870075" y="3228975"/>
              <a:ext cx="3463925" cy="666750"/>
            </a:xfrm>
            <a:prstGeom prst="bentConnector3">
              <a:avLst>
                <a:gd name="adj1" fmla="val 50000"/>
              </a:avLst>
            </a:prstGeom>
            <a:noFill/>
            <a:ln w="28575">
              <a:solidFill>
                <a:schemeClr val="tx1"/>
              </a:solidFill>
              <a:miter lim="800000"/>
              <a:headEnd/>
              <a:tailEnd type="triangle" w="med" len="med"/>
            </a:ln>
          </p:spPr>
        </p:cxnSp>
      </p:grp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System Administration Menu</a:t>
            </a:r>
            <a:endParaRPr lang="en-US" dirty="0"/>
          </a:p>
        </p:txBody>
      </p:sp>
      <p:sp>
        <p:nvSpPr>
          <p:cNvPr id="25602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QS-OR-130</a:t>
            </a:r>
          </a:p>
        </p:txBody>
      </p:sp>
      <p:grpSp>
        <p:nvGrpSpPr>
          <p:cNvPr id="10" name="Group 9"/>
          <p:cNvGrpSpPr/>
          <p:nvPr/>
        </p:nvGrpSpPr>
        <p:grpSpPr>
          <a:xfrm>
            <a:off x="808939" y="1024663"/>
            <a:ext cx="7515225" cy="4895850"/>
            <a:chOff x="742950" y="1552575"/>
            <a:chExt cx="7515225" cy="4895850"/>
          </a:xfrm>
        </p:grpSpPr>
        <p:pic>
          <p:nvPicPr>
            <p:cNvPr id="25604" name="Picture 17" descr="Region Capture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42950" y="2147888"/>
              <a:ext cx="3276600" cy="31146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5605" name="Picture 18" descr="Region Capture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5172075" y="1552575"/>
              <a:ext cx="3086100" cy="48958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5606" name="Rectangle 19"/>
            <p:cNvSpPr>
              <a:spLocks noChangeArrowheads="1"/>
            </p:cNvSpPr>
            <p:nvPr/>
          </p:nvSpPr>
          <p:spPr bwMode="auto">
            <a:xfrm>
              <a:off x="2190750" y="4010025"/>
              <a:ext cx="88900" cy="114300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  <p:sp>
          <p:nvSpPr>
            <p:cNvPr id="25607" name="Rectangle 20"/>
            <p:cNvSpPr>
              <a:spLocks noChangeArrowheads="1"/>
            </p:cNvSpPr>
            <p:nvPr/>
          </p:nvSpPr>
          <p:spPr bwMode="auto">
            <a:xfrm>
              <a:off x="5305425" y="3409950"/>
              <a:ext cx="88900" cy="114300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  <p:cxnSp>
          <p:nvCxnSpPr>
            <p:cNvPr id="25608" name="AutoShape 21"/>
            <p:cNvCxnSpPr>
              <a:cxnSpLocks noChangeShapeType="1"/>
              <a:stCxn id="25606" idx="3"/>
              <a:endCxn id="25607" idx="1"/>
            </p:cNvCxnSpPr>
            <p:nvPr/>
          </p:nvCxnSpPr>
          <p:spPr bwMode="auto">
            <a:xfrm flipV="1">
              <a:off x="2279650" y="3467100"/>
              <a:ext cx="3025775" cy="600075"/>
            </a:xfrm>
            <a:prstGeom prst="bentConnector3">
              <a:avLst>
                <a:gd name="adj1" fmla="val 50000"/>
              </a:avLst>
            </a:prstGeom>
            <a:noFill/>
            <a:ln w="28575">
              <a:solidFill>
                <a:schemeClr val="tx1"/>
              </a:solidFill>
              <a:miter lim="800000"/>
              <a:headEnd/>
              <a:tailEnd type="triangle" w="med" len="med"/>
            </a:ln>
          </p:spPr>
        </p:cxnSp>
      </p:grp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Administration Menu</a:t>
            </a:r>
          </a:p>
        </p:txBody>
      </p:sp>
      <p:sp>
        <p:nvSpPr>
          <p:cNvPr id="26627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QS-OR-140</a:t>
            </a:r>
          </a:p>
        </p:txBody>
      </p:sp>
      <p:grpSp>
        <p:nvGrpSpPr>
          <p:cNvPr id="9" name="Group 8"/>
          <p:cNvGrpSpPr/>
          <p:nvPr/>
        </p:nvGrpSpPr>
        <p:grpSpPr>
          <a:xfrm>
            <a:off x="827793" y="1041361"/>
            <a:ext cx="7477125" cy="4895850"/>
            <a:chOff x="742950" y="1343025"/>
            <a:chExt cx="7477125" cy="4895850"/>
          </a:xfrm>
        </p:grpSpPr>
        <p:pic>
          <p:nvPicPr>
            <p:cNvPr id="26628" name="Picture 8" descr="Region Capture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42950" y="2147888"/>
              <a:ext cx="3276600" cy="31146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6629" name="Picture 10" descr="Region Capture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4981575" y="1343025"/>
              <a:ext cx="3238500" cy="48958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6630" name="Rectangle 11"/>
            <p:cNvSpPr>
              <a:spLocks noChangeArrowheads="1"/>
            </p:cNvSpPr>
            <p:nvPr/>
          </p:nvSpPr>
          <p:spPr bwMode="auto">
            <a:xfrm>
              <a:off x="1857375" y="4524375"/>
              <a:ext cx="88900" cy="123825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  <p:sp>
          <p:nvSpPr>
            <p:cNvPr id="26631" name="Rectangle 12"/>
            <p:cNvSpPr>
              <a:spLocks noChangeArrowheads="1"/>
            </p:cNvSpPr>
            <p:nvPr/>
          </p:nvSpPr>
          <p:spPr bwMode="auto">
            <a:xfrm>
              <a:off x="5114925" y="3714750"/>
              <a:ext cx="88900" cy="123825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  <p:cxnSp>
          <p:nvCxnSpPr>
            <p:cNvPr id="26632" name="AutoShape 13"/>
            <p:cNvCxnSpPr>
              <a:cxnSpLocks noChangeShapeType="1"/>
              <a:stCxn id="26630" idx="3"/>
              <a:endCxn id="26631" idx="1"/>
            </p:cNvCxnSpPr>
            <p:nvPr/>
          </p:nvCxnSpPr>
          <p:spPr bwMode="auto">
            <a:xfrm flipV="1">
              <a:off x="1946275" y="3776663"/>
              <a:ext cx="3168650" cy="809625"/>
            </a:xfrm>
            <a:prstGeom prst="bentConnector3">
              <a:avLst>
                <a:gd name="adj1" fmla="val 50000"/>
              </a:avLst>
            </a:prstGeom>
            <a:noFill/>
            <a:ln w="28575">
              <a:solidFill>
                <a:schemeClr val="tx1"/>
              </a:solidFill>
              <a:miter lim="800000"/>
              <a:headEnd/>
              <a:tailEnd type="triangle" w="med" len="med"/>
            </a:ln>
          </p:spPr>
        </p:cxn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Program Types</a:t>
            </a:r>
          </a:p>
        </p:txBody>
      </p:sp>
      <p:sp>
        <p:nvSpPr>
          <p:cNvPr id="2765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QS-OR-160</a:t>
            </a:r>
          </a:p>
        </p:txBody>
      </p:sp>
      <p:pic>
        <p:nvPicPr>
          <p:cNvPr id="6" name="Picture 12" descr="Region Capture"/>
          <p:cNvPicPr>
            <a:picLocks noChangeAspect="1" noChangeArrowheads="1"/>
          </p:cNvPicPr>
          <p:nvPr/>
        </p:nvPicPr>
        <p:blipFill>
          <a:blip r:embed="rId2" cstate="print"/>
          <a:srcRect b="10119"/>
          <a:stretch>
            <a:fillRect/>
          </a:stretch>
        </p:blipFill>
        <p:spPr bwMode="auto">
          <a:xfrm>
            <a:off x="4889208" y="524830"/>
            <a:ext cx="3733133" cy="529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 Box 16"/>
          <p:cNvSpPr txBox="1">
            <a:spLocks noChangeArrowheads="1"/>
          </p:cNvSpPr>
          <p:nvPr/>
        </p:nvSpPr>
        <p:spPr bwMode="auto">
          <a:xfrm>
            <a:off x="2005974" y="4360804"/>
            <a:ext cx="2806995" cy="43088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 tIns="91440" bIns="91440">
            <a:spAutoFit/>
          </a:bodyPr>
          <a:lstStyle/>
          <a:p>
            <a:pPr algn="r">
              <a:spcBef>
                <a:spcPct val="50000"/>
              </a:spcBef>
            </a:pPr>
            <a:r>
              <a:rPr lang="en-US" sz="1600" dirty="0" smtClean="0">
                <a:latin typeface="+mj-lt"/>
              </a:rPr>
              <a:t>Maintenance Program</a:t>
            </a:r>
            <a:endParaRPr lang="en-US" sz="1600" dirty="0">
              <a:latin typeface="+mj-lt"/>
            </a:endParaRPr>
          </a:p>
        </p:txBody>
      </p:sp>
      <p:sp>
        <p:nvSpPr>
          <p:cNvPr id="9" name="Line 24"/>
          <p:cNvSpPr>
            <a:spLocks noChangeShapeType="1"/>
          </p:cNvSpPr>
          <p:nvPr/>
        </p:nvSpPr>
        <p:spPr bwMode="auto">
          <a:xfrm rot="10800000" flipH="1">
            <a:off x="4795260" y="4632518"/>
            <a:ext cx="925039" cy="3293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11" name="Text Box 16"/>
          <p:cNvSpPr txBox="1">
            <a:spLocks noChangeArrowheads="1"/>
          </p:cNvSpPr>
          <p:nvPr/>
        </p:nvSpPr>
        <p:spPr bwMode="auto">
          <a:xfrm>
            <a:off x="2392290" y="2439769"/>
            <a:ext cx="2420679" cy="43088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 tIns="91440" bIns="91440">
            <a:spAutoFit/>
          </a:bodyPr>
          <a:lstStyle/>
          <a:p>
            <a:pPr algn="r">
              <a:spcBef>
                <a:spcPct val="50000"/>
              </a:spcBef>
            </a:pPr>
            <a:r>
              <a:rPr lang="en-US" sz="1600" dirty="0" smtClean="0">
                <a:latin typeface="+mj-lt"/>
              </a:rPr>
              <a:t>Browse</a:t>
            </a:r>
            <a:endParaRPr lang="en-US" sz="1600" dirty="0">
              <a:latin typeface="+mj-lt"/>
            </a:endParaRPr>
          </a:p>
        </p:txBody>
      </p:sp>
      <p:sp>
        <p:nvSpPr>
          <p:cNvPr id="12" name="Line 24"/>
          <p:cNvSpPr>
            <a:spLocks noChangeShapeType="1"/>
          </p:cNvSpPr>
          <p:nvPr/>
        </p:nvSpPr>
        <p:spPr bwMode="auto">
          <a:xfrm rot="10800000" flipH="1">
            <a:off x="4827158" y="2711482"/>
            <a:ext cx="907312" cy="1044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13" name="Text Box 16"/>
          <p:cNvSpPr txBox="1">
            <a:spLocks noChangeArrowheads="1"/>
          </p:cNvSpPr>
          <p:nvPr/>
        </p:nvSpPr>
        <p:spPr bwMode="auto">
          <a:xfrm>
            <a:off x="2392290" y="2900526"/>
            <a:ext cx="2420679" cy="43088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 tIns="91440" bIns="91440">
            <a:spAutoFit/>
          </a:bodyPr>
          <a:lstStyle/>
          <a:p>
            <a:pPr algn="r">
              <a:spcBef>
                <a:spcPct val="50000"/>
              </a:spcBef>
            </a:pPr>
            <a:r>
              <a:rPr lang="en-US" sz="1600" dirty="0" smtClean="0">
                <a:latin typeface="+mj-lt"/>
              </a:rPr>
              <a:t>Transaction or Utility</a:t>
            </a:r>
            <a:endParaRPr lang="en-US" sz="1600" dirty="0">
              <a:latin typeface="+mj-lt"/>
            </a:endParaRPr>
          </a:p>
        </p:txBody>
      </p:sp>
      <p:sp>
        <p:nvSpPr>
          <p:cNvPr id="14" name="Line 24"/>
          <p:cNvSpPr>
            <a:spLocks noChangeShapeType="1"/>
          </p:cNvSpPr>
          <p:nvPr/>
        </p:nvSpPr>
        <p:spPr bwMode="auto">
          <a:xfrm rot="10800000" flipH="1">
            <a:off x="4820063" y="3172239"/>
            <a:ext cx="907312" cy="1044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15" name="Text Box 16"/>
          <p:cNvSpPr txBox="1">
            <a:spLocks noChangeArrowheads="1"/>
          </p:cNvSpPr>
          <p:nvPr/>
        </p:nvSpPr>
        <p:spPr bwMode="auto">
          <a:xfrm>
            <a:off x="2392290" y="3701539"/>
            <a:ext cx="2420679" cy="43088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 tIns="91440" bIns="91440">
            <a:spAutoFit/>
          </a:bodyPr>
          <a:lstStyle/>
          <a:p>
            <a:pPr algn="r">
              <a:spcBef>
                <a:spcPct val="50000"/>
              </a:spcBef>
            </a:pPr>
            <a:r>
              <a:rPr lang="en-US" sz="1600" dirty="0" smtClean="0">
                <a:latin typeface="+mj-lt"/>
              </a:rPr>
              <a:t>Report or Inquiry</a:t>
            </a:r>
            <a:endParaRPr lang="en-US" sz="1600" dirty="0">
              <a:latin typeface="+mj-lt"/>
            </a:endParaRPr>
          </a:p>
        </p:txBody>
      </p:sp>
      <p:sp>
        <p:nvSpPr>
          <p:cNvPr id="16" name="Line 24"/>
          <p:cNvSpPr>
            <a:spLocks noChangeShapeType="1"/>
          </p:cNvSpPr>
          <p:nvPr/>
        </p:nvSpPr>
        <p:spPr bwMode="auto">
          <a:xfrm rot="10800000" flipH="1">
            <a:off x="4834234" y="3973252"/>
            <a:ext cx="907312" cy="1044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2400" smtClean="0"/>
              <a:t>Component and Non-Component Based Programs</a:t>
            </a:r>
          </a:p>
        </p:txBody>
      </p:sp>
      <p:sp>
        <p:nvSpPr>
          <p:cNvPr id="2355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dirty="0" smtClean="0">
                <a:latin typeface="Arial" charset="0"/>
              </a:rPr>
              <a:t>QS-OR-165</a:t>
            </a:r>
          </a:p>
        </p:txBody>
      </p:sp>
      <p:grpSp>
        <p:nvGrpSpPr>
          <p:cNvPr id="2" name="Group 9"/>
          <p:cNvGrpSpPr/>
          <p:nvPr/>
        </p:nvGrpSpPr>
        <p:grpSpPr>
          <a:xfrm>
            <a:off x="277333" y="1084574"/>
            <a:ext cx="8582025" cy="4854575"/>
            <a:chOff x="266700" y="1477995"/>
            <a:chExt cx="8582025" cy="4854575"/>
          </a:xfrm>
        </p:grpSpPr>
        <p:sp>
          <p:nvSpPr>
            <p:cNvPr id="23556" name="Line 6"/>
            <p:cNvSpPr>
              <a:spLocks noChangeShapeType="1"/>
            </p:cNvSpPr>
            <p:nvPr/>
          </p:nvSpPr>
          <p:spPr bwMode="auto">
            <a:xfrm flipH="1" flipV="1">
              <a:off x="1506538" y="3497295"/>
              <a:ext cx="2017712" cy="0"/>
            </a:xfrm>
            <a:prstGeom prst="line">
              <a:avLst/>
            </a:prstGeom>
            <a:noFill/>
            <a:ln w="635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23557" name="Text Box 8"/>
            <p:cNvSpPr txBox="1">
              <a:spLocks noChangeArrowheads="1"/>
            </p:cNvSpPr>
            <p:nvPr/>
          </p:nvSpPr>
          <p:spPr bwMode="auto">
            <a:xfrm>
              <a:off x="5043488" y="1497045"/>
              <a:ext cx="3805237" cy="92333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tIns="91440" bIns="91440">
              <a:spAutoFit/>
            </a:bodyPr>
            <a:lstStyle/>
            <a:p>
              <a:pPr algn="l"/>
              <a:r>
                <a:rPr lang="en-US" sz="1600" dirty="0" smtClean="0">
                  <a:latin typeface="+mj-lt"/>
                </a:rPr>
                <a:t>Component Based: Enterprise </a:t>
              </a:r>
              <a:r>
                <a:rPr lang="en-US" sz="1600" dirty="0">
                  <a:latin typeface="+mj-lt"/>
                </a:rPr>
                <a:t>Financials and System Administration programs only</a:t>
              </a:r>
            </a:p>
          </p:txBody>
        </p:sp>
        <p:sp>
          <p:nvSpPr>
            <p:cNvPr id="23558" name="Text Box 10"/>
            <p:cNvSpPr txBox="1">
              <a:spLocks noChangeArrowheads="1"/>
            </p:cNvSpPr>
            <p:nvPr/>
          </p:nvSpPr>
          <p:spPr bwMode="auto">
            <a:xfrm rot="10800000" flipV="1">
              <a:off x="482600" y="5656295"/>
              <a:ext cx="3176588" cy="67627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tIns="91440" bIns="91440">
              <a:spAutoFit/>
            </a:bodyPr>
            <a:lstStyle/>
            <a:p>
              <a:pPr algn="r">
                <a:spcBef>
                  <a:spcPct val="50000"/>
                </a:spcBef>
              </a:pPr>
              <a:r>
                <a:rPr lang="en-US" sz="1600">
                  <a:latin typeface="+mj-lt"/>
                </a:rPr>
                <a:t>All other programs are</a:t>
              </a:r>
              <a:br>
                <a:rPr lang="en-US" sz="1600">
                  <a:latin typeface="+mj-lt"/>
                </a:rPr>
              </a:br>
              <a:r>
                <a:rPr lang="en-US" sz="1600">
                  <a:latin typeface="+mj-lt"/>
                </a:rPr>
                <a:t>non-component based</a:t>
              </a:r>
            </a:p>
          </p:txBody>
        </p:sp>
        <p:sp>
          <p:nvSpPr>
            <p:cNvPr id="23559" name="Line 6"/>
            <p:cNvSpPr>
              <a:spLocks noChangeShapeType="1"/>
            </p:cNvSpPr>
            <p:nvPr/>
          </p:nvSpPr>
          <p:spPr bwMode="auto">
            <a:xfrm flipH="1">
              <a:off x="1811338" y="3810033"/>
              <a:ext cx="1706562" cy="0"/>
            </a:xfrm>
            <a:prstGeom prst="line">
              <a:avLst/>
            </a:prstGeom>
            <a:noFill/>
            <a:ln w="635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pic>
          <p:nvPicPr>
            <p:cNvPr id="23560" name="Picture 3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66700" y="1477995"/>
              <a:ext cx="4743450" cy="338296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pic>
          <p:nvPicPr>
            <p:cNvPr id="23561" name="Picture 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667125" y="3246470"/>
              <a:ext cx="5057775" cy="308451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eaLnBrk="1" hangingPunct="1"/>
            <a:r>
              <a:rPr lang="en-US" dirty="0" smtClean="0"/>
              <a:t>Maintenance Programs</a:t>
            </a:r>
          </a:p>
        </p:txBody>
      </p:sp>
      <p:sp>
        <p:nvSpPr>
          <p:cNvPr id="819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dirty="0" smtClean="0"/>
              <a:t>QS-OR-170</a:t>
            </a:r>
          </a:p>
        </p:txBody>
      </p:sp>
      <p:pic>
        <p:nvPicPr>
          <p:cNvPr id="8196" name="Picture 4" descr="SHOT000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1013" y="1187450"/>
            <a:ext cx="6923087" cy="364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7" name="Picture 5" descr="SHOT000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25613" y="1731963"/>
            <a:ext cx="7065962" cy="415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 Overview of .NET UI</a:t>
            </a:r>
          </a:p>
          <a:p>
            <a:r>
              <a:rPr lang="en-US" dirty="0" smtClean="0"/>
              <a:t> Modules and Menus</a:t>
            </a:r>
          </a:p>
          <a:p>
            <a:r>
              <a:rPr lang="en-US" dirty="0" smtClean="0"/>
              <a:t> Program and Data Types</a:t>
            </a:r>
          </a:p>
          <a:p>
            <a:endParaRPr lang="en-US" dirty="0" smtClean="0"/>
          </a:p>
          <a:p>
            <a:endParaRPr lang="en-US" dirty="0" smtClean="0"/>
          </a:p>
        </p:txBody>
      </p:sp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Topics</a:t>
            </a:r>
          </a:p>
        </p:txBody>
      </p:sp>
      <p:sp>
        <p:nvSpPr>
          <p:cNvPr id="1434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QS-OR-020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 Inquiry and Report Programs</a:t>
            </a:r>
          </a:p>
        </p:txBody>
      </p:sp>
      <p:sp>
        <p:nvSpPr>
          <p:cNvPr id="921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b="0" dirty="0" smtClean="0"/>
              <a:t>QS-OR-180</a:t>
            </a:r>
          </a:p>
        </p:txBody>
      </p:sp>
      <p:pic>
        <p:nvPicPr>
          <p:cNvPr id="9220" name="Picture 4" descr="SHOT000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8663" y="1103313"/>
            <a:ext cx="5314950" cy="3981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1" name="Picture 5" descr="SHOT000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05000" y="1670050"/>
            <a:ext cx="6551613" cy="4429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4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Component-Based Reports</a:t>
            </a:r>
          </a:p>
        </p:txBody>
      </p:sp>
      <p:sp>
        <p:nvSpPr>
          <p:cNvPr id="1024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b="0" dirty="0" smtClean="0"/>
              <a:t>QS-OR-190</a:t>
            </a:r>
          </a:p>
        </p:txBody>
      </p:sp>
      <p:pic>
        <p:nvPicPr>
          <p:cNvPr id="10243" name="Picture 2" descr="SHOT000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7375" y="1412875"/>
            <a:ext cx="7119938" cy="3971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5" name="Picture 4" descr="SHOT000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28863" y="2312988"/>
            <a:ext cx="6238875" cy="3409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Transaction Programs</a:t>
            </a:r>
          </a:p>
        </p:txBody>
      </p:sp>
      <p:sp>
        <p:nvSpPr>
          <p:cNvPr id="1126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b="0" dirty="0" smtClean="0"/>
              <a:t>QS-OR-200</a:t>
            </a:r>
          </a:p>
        </p:txBody>
      </p:sp>
      <p:pic>
        <p:nvPicPr>
          <p:cNvPr id="11267" name="Picture 5" descr="SHOT000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7699" y="1256193"/>
            <a:ext cx="7561263" cy="259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8" name="Picture 4" descr="SHOT000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28800" y="2282825"/>
            <a:ext cx="6789738" cy="312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Control Programs</a:t>
            </a:r>
          </a:p>
        </p:txBody>
      </p:sp>
      <p:sp>
        <p:nvSpPr>
          <p:cNvPr id="1229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b="0" dirty="0" smtClean="0"/>
              <a:t>QS-OR-210</a:t>
            </a:r>
          </a:p>
        </p:txBody>
      </p:sp>
      <p:pic>
        <p:nvPicPr>
          <p:cNvPr id="12293" name="Picture 5" descr="SHOT000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1359" y="1816064"/>
            <a:ext cx="6057900" cy="301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Browses</a:t>
            </a:r>
          </a:p>
        </p:txBody>
      </p:sp>
      <p:sp>
        <p:nvSpPr>
          <p:cNvPr id="921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b="0" dirty="0" smtClean="0"/>
              <a:t>QS-OR-220</a:t>
            </a:r>
          </a:p>
        </p:txBody>
      </p:sp>
      <p:pic>
        <p:nvPicPr>
          <p:cNvPr id="9220" name="Picture 6" descr="SHOT000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9138" y="1259167"/>
            <a:ext cx="7675562" cy="3552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1" name="Picture 5" descr="SHOT000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81450" y="3351492"/>
            <a:ext cx="4524375" cy="2476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22" name="Line 7"/>
          <p:cNvSpPr>
            <a:spLocks noChangeShapeType="1"/>
          </p:cNvSpPr>
          <p:nvPr/>
        </p:nvSpPr>
        <p:spPr bwMode="auto">
          <a:xfrm flipV="1">
            <a:off x="3294063" y="3786467"/>
            <a:ext cx="639762" cy="465137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9223" name="Line 8"/>
          <p:cNvSpPr>
            <a:spLocks noChangeShapeType="1"/>
          </p:cNvSpPr>
          <p:nvPr/>
        </p:nvSpPr>
        <p:spPr bwMode="auto">
          <a:xfrm>
            <a:off x="1450975" y="2799042"/>
            <a:ext cx="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9224" name="Line 9"/>
          <p:cNvSpPr>
            <a:spLocks noChangeShapeType="1"/>
          </p:cNvSpPr>
          <p:nvPr/>
        </p:nvSpPr>
        <p:spPr bwMode="auto">
          <a:xfrm flipV="1">
            <a:off x="871538" y="2683154"/>
            <a:ext cx="652462" cy="20320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9225" name="Text Box 10"/>
          <p:cNvSpPr txBox="1">
            <a:spLocks noChangeArrowheads="1"/>
          </p:cNvSpPr>
          <p:nvPr/>
        </p:nvSpPr>
        <p:spPr bwMode="auto">
          <a:xfrm>
            <a:off x="679818" y="2789517"/>
            <a:ext cx="383439" cy="61555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tIns="91440" bIns="91440">
            <a:spAutoFit/>
          </a:bodyPr>
          <a:lstStyle/>
          <a:p>
            <a:r>
              <a:rPr lang="en-US">
                <a:latin typeface="+mj-lt"/>
              </a:rPr>
              <a:t>1</a:t>
            </a:r>
          </a:p>
        </p:txBody>
      </p:sp>
      <p:sp>
        <p:nvSpPr>
          <p:cNvPr id="9226" name="Text Box 12"/>
          <p:cNvSpPr txBox="1">
            <a:spLocks noChangeArrowheads="1"/>
          </p:cNvSpPr>
          <p:nvPr/>
        </p:nvSpPr>
        <p:spPr bwMode="auto">
          <a:xfrm>
            <a:off x="3073768" y="4138892"/>
            <a:ext cx="383439" cy="61555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tIns="91440" bIns="91440">
            <a:spAutoFit/>
          </a:bodyPr>
          <a:lstStyle/>
          <a:p>
            <a:r>
              <a:rPr lang="en-US">
                <a:latin typeface="+mj-lt"/>
              </a:rPr>
              <a:t>2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Filters and Operators</a:t>
            </a:r>
          </a:p>
        </p:txBody>
      </p:sp>
      <p:sp>
        <p:nvSpPr>
          <p:cNvPr id="1024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b="0" dirty="0" smtClean="0"/>
              <a:t>QS-OR-230</a:t>
            </a:r>
          </a:p>
        </p:txBody>
      </p:sp>
      <p:pic>
        <p:nvPicPr>
          <p:cNvPr id="10244" name="Picture 5" descr="SHOT000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6438" y="1660525"/>
            <a:ext cx="7323137" cy="1706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5" name="Picture 7" descr="SHOT000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5163" y="3495675"/>
            <a:ext cx="7351712" cy="2247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6" name="Line 6"/>
          <p:cNvSpPr>
            <a:spLocks noChangeShapeType="1"/>
          </p:cNvSpPr>
          <p:nvPr/>
        </p:nvSpPr>
        <p:spPr bwMode="auto">
          <a:xfrm flipV="1">
            <a:off x="508000" y="3017838"/>
            <a:ext cx="652463" cy="81280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10247" name="Line 8"/>
          <p:cNvSpPr>
            <a:spLocks noChangeShapeType="1"/>
          </p:cNvSpPr>
          <p:nvPr/>
        </p:nvSpPr>
        <p:spPr bwMode="auto">
          <a:xfrm flipV="1">
            <a:off x="1639888" y="4964113"/>
            <a:ext cx="538162" cy="595312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10248" name="Text Box 9"/>
          <p:cNvSpPr txBox="1">
            <a:spLocks noChangeArrowheads="1"/>
          </p:cNvSpPr>
          <p:nvPr/>
        </p:nvSpPr>
        <p:spPr bwMode="auto">
          <a:xfrm>
            <a:off x="347663" y="3748088"/>
            <a:ext cx="377825" cy="61118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tIns="91440" bIns="91440">
            <a:spAutoFit/>
          </a:bodyPr>
          <a:lstStyle/>
          <a:p>
            <a:r>
              <a:rPr lang="en-US"/>
              <a:t>1</a:t>
            </a:r>
          </a:p>
        </p:txBody>
      </p:sp>
      <p:sp>
        <p:nvSpPr>
          <p:cNvPr id="10249" name="Text Box 10"/>
          <p:cNvSpPr txBox="1">
            <a:spLocks noChangeArrowheads="1"/>
          </p:cNvSpPr>
          <p:nvPr/>
        </p:nvSpPr>
        <p:spPr bwMode="auto">
          <a:xfrm>
            <a:off x="1377950" y="5475288"/>
            <a:ext cx="377825" cy="10382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tIns="91440" bIns="91440">
            <a:spAutoFit/>
          </a:bodyPr>
          <a:lstStyle/>
          <a:p>
            <a:r>
              <a:rPr lang="en-US"/>
              <a:t>2</a:t>
            </a:r>
          </a:p>
          <a:p>
            <a:endParaRPr lang="en-US"/>
          </a:p>
        </p:txBody>
      </p:sp>
      <p:sp>
        <p:nvSpPr>
          <p:cNvPr id="10250" name="Line 12"/>
          <p:cNvSpPr>
            <a:spLocks noChangeShapeType="1"/>
          </p:cNvSpPr>
          <p:nvPr/>
        </p:nvSpPr>
        <p:spPr bwMode="auto">
          <a:xfrm flipV="1">
            <a:off x="5195888" y="4498975"/>
            <a:ext cx="581025" cy="623888"/>
          </a:xfrm>
          <a:prstGeom prst="line">
            <a:avLst/>
          </a:prstGeom>
          <a:noFill/>
          <a:ln w="6350">
            <a:solidFill>
              <a:schemeClr val="hlink"/>
            </a:solidFill>
            <a:round/>
            <a:headEnd/>
            <a:tailEnd type="triangle" w="med" len="med"/>
          </a:ln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10251" name="Text Box 13"/>
          <p:cNvSpPr txBox="1">
            <a:spLocks noChangeArrowheads="1"/>
          </p:cNvSpPr>
          <p:nvPr/>
        </p:nvSpPr>
        <p:spPr bwMode="auto">
          <a:xfrm>
            <a:off x="4949825" y="5068888"/>
            <a:ext cx="377825" cy="61118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tIns="91440" bIns="91440">
            <a:spAutoFit/>
          </a:bodyPr>
          <a:lstStyle/>
          <a:p>
            <a:r>
              <a:rPr lang="en-US"/>
              <a:t>3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 Lookup Browses</a:t>
            </a:r>
          </a:p>
        </p:txBody>
      </p:sp>
      <p:sp>
        <p:nvSpPr>
          <p:cNvPr id="819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b="0" dirty="0" smtClean="0"/>
              <a:t>QS-OR-250</a:t>
            </a:r>
          </a:p>
        </p:txBody>
      </p:sp>
      <p:pic>
        <p:nvPicPr>
          <p:cNvPr id="8196" name="Picture 4" descr="SHOT000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09675" y="1849438"/>
            <a:ext cx="6780213" cy="377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Exercise 1</a:t>
            </a:r>
            <a:endParaRPr lang="en-US" dirty="0"/>
          </a:p>
        </p:txBody>
      </p:sp>
      <p:sp>
        <p:nvSpPr>
          <p:cNvPr id="133122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QS-PR-1200</a:t>
            </a:r>
          </a:p>
        </p:txBody>
      </p:sp>
      <p:pic>
        <p:nvPicPr>
          <p:cNvPr id="133124" name="Picture 46" descr="hand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0125" y="2081213"/>
            <a:ext cx="7143750" cy="269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When you finish this section, you should be able to:</a:t>
            </a:r>
          </a:p>
          <a:p>
            <a:r>
              <a:rPr lang="en-US" dirty="0" smtClean="0"/>
              <a:t>Navigate the UI</a:t>
            </a:r>
          </a:p>
          <a:p>
            <a:r>
              <a:rPr lang="en-US" dirty="0" smtClean="0"/>
              <a:t>Change workspaces and domains</a:t>
            </a:r>
          </a:p>
          <a:p>
            <a:r>
              <a:rPr lang="en-US" dirty="0" smtClean="0"/>
              <a:t>Navigate using process maps</a:t>
            </a:r>
          </a:p>
          <a:p>
            <a:r>
              <a:rPr lang="en-US" dirty="0" smtClean="0"/>
              <a:t>Navigate and select UI menus</a:t>
            </a:r>
          </a:p>
          <a:p>
            <a:endParaRPr lang="en-US" dirty="0" smtClean="0"/>
          </a:p>
          <a:p>
            <a:endParaRPr lang="en-US" dirty="0" smtClean="0"/>
          </a:p>
        </p:txBody>
      </p:sp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Objectives</a:t>
            </a:r>
          </a:p>
        </p:txBody>
      </p:sp>
      <p:sp>
        <p:nvSpPr>
          <p:cNvPr id="1434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QS-OR-020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Introduction to the .NET UI</a:t>
            </a:r>
          </a:p>
        </p:txBody>
      </p:sp>
      <p:sp>
        <p:nvSpPr>
          <p:cNvPr id="717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dirty="0" smtClean="0">
                <a:latin typeface="Arial" charset="0"/>
              </a:rPr>
              <a:t>QS-OR-010</a:t>
            </a:r>
          </a:p>
        </p:txBody>
      </p:sp>
      <p:pic>
        <p:nvPicPr>
          <p:cNvPr id="7171" name="Picture 23" descr="SHOT000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2323" y="893809"/>
            <a:ext cx="7780337" cy="5095875"/>
          </a:xfrm>
          <a:prstGeom prst="rect">
            <a:avLst/>
          </a:prstGeom>
          <a:noFill/>
          <a:ln w="6350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7173" name="Line 16"/>
          <p:cNvSpPr>
            <a:spLocks noChangeShapeType="1"/>
          </p:cNvSpPr>
          <p:nvPr/>
        </p:nvSpPr>
        <p:spPr bwMode="auto">
          <a:xfrm flipH="1">
            <a:off x="3156909" y="1497059"/>
            <a:ext cx="996950" cy="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7174" name="Text Box 17"/>
          <p:cNvSpPr txBox="1">
            <a:spLocks noChangeArrowheads="1"/>
          </p:cNvSpPr>
          <p:nvPr/>
        </p:nvSpPr>
        <p:spPr bwMode="auto">
          <a:xfrm>
            <a:off x="4155447" y="1155746"/>
            <a:ext cx="3357562" cy="6731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tIns="91440" bIns="91440"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1600" b="0" dirty="0">
                <a:latin typeface="+mj-lt"/>
              </a:rPr>
              <a:t>Menu search for programs, browses, and other menu items</a:t>
            </a:r>
          </a:p>
        </p:txBody>
      </p:sp>
      <p:sp>
        <p:nvSpPr>
          <p:cNvPr id="7175" name="Text Box 18"/>
          <p:cNvSpPr txBox="1">
            <a:spLocks noChangeArrowheads="1"/>
          </p:cNvSpPr>
          <p:nvPr/>
        </p:nvSpPr>
        <p:spPr bwMode="auto">
          <a:xfrm>
            <a:off x="4155447" y="2093959"/>
            <a:ext cx="2565400" cy="4286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tIns="91440" bIns="9144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 b="0" dirty="0">
                <a:latin typeface="+mj-lt"/>
              </a:rPr>
              <a:t>Applications Area</a:t>
            </a:r>
          </a:p>
        </p:txBody>
      </p:sp>
      <p:sp>
        <p:nvSpPr>
          <p:cNvPr id="7176" name="Text Box 20"/>
          <p:cNvSpPr txBox="1">
            <a:spLocks noChangeArrowheads="1"/>
          </p:cNvSpPr>
          <p:nvPr/>
        </p:nvSpPr>
        <p:spPr bwMode="auto">
          <a:xfrm>
            <a:off x="4155447" y="3192509"/>
            <a:ext cx="1760537" cy="4286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tIns="91440" bIns="9144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 b="0" dirty="0">
                <a:latin typeface="+mj-lt"/>
              </a:rPr>
              <a:t>Favorites Area</a:t>
            </a:r>
          </a:p>
        </p:txBody>
      </p:sp>
      <p:sp>
        <p:nvSpPr>
          <p:cNvPr id="7177" name="Text Box 21"/>
          <p:cNvSpPr txBox="1">
            <a:spLocks noChangeArrowheads="1"/>
          </p:cNvSpPr>
          <p:nvPr/>
        </p:nvSpPr>
        <p:spPr bwMode="auto">
          <a:xfrm>
            <a:off x="4155447" y="4952411"/>
            <a:ext cx="2306638" cy="4286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tIns="91440" bIns="9144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 b="0" dirty="0">
                <a:latin typeface="+mj-lt"/>
              </a:rPr>
              <a:t>Quick Search Field</a:t>
            </a:r>
          </a:p>
        </p:txBody>
      </p:sp>
      <p:sp>
        <p:nvSpPr>
          <p:cNvPr id="7178" name="Text Box 22"/>
          <p:cNvSpPr txBox="1">
            <a:spLocks noChangeArrowheads="1"/>
          </p:cNvSpPr>
          <p:nvPr/>
        </p:nvSpPr>
        <p:spPr bwMode="auto">
          <a:xfrm>
            <a:off x="4155447" y="5360081"/>
            <a:ext cx="1924050" cy="4286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tIns="91440" bIns="9144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 b="0" dirty="0">
                <a:latin typeface="+mj-lt"/>
              </a:rPr>
              <a:t>Browse Groups</a:t>
            </a:r>
          </a:p>
        </p:txBody>
      </p:sp>
      <p:sp>
        <p:nvSpPr>
          <p:cNvPr id="7179" name="Line 24"/>
          <p:cNvSpPr>
            <a:spLocks noChangeShapeType="1"/>
          </p:cNvSpPr>
          <p:nvPr/>
        </p:nvSpPr>
        <p:spPr bwMode="auto">
          <a:xfrm flipH="1">
            <a:off x="3752222" y="1030334"/>
            <a:ext cx="901700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7180" name="Text Box 25"/>
          <p:cNvSpPr txBox="1">
            <a:spLocks noChangeArrowheads="1"/>
          </p:cNvSpPr>
          <p:nvPr/>
        </p:nvSpPr>
        <p:spPr bwMode="auto">
          <a:xfrm>
            <a:off x="4782508" y="816021"/>
            <a:ext cx="2341305" cy="4001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 tIns="91440" bIns="9144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400" b="0" dirty="0">
                <a:latin typeface="+mj-lt"/>
              </a:rPr>
              <a:t>Main menu bar</a:t>
            </a:r>
          </a:p>
        </p:txBody>
      </p:sp>
      <p:sp>
        <p:nvSpPr>
          <p:cNvPr id="7181" name="Line 16"/>
          <p:cNvSpPr>
            <a:spLocks noChangeShapeType="1"/>
          </p:cNvSpPr>
          <p:nvPr/>
        </p:nvSpPr>
        <p:spPr bwMode="auto">
          <a:xfrm flipH="1">
            <a:off x="3153734" y="2325734"/>
            <a:ext cx="996950" cy="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7182" name="Line 16"/>
          <p:cNvSpPr>
            <a:spLocks noChangeShapeType="1"/>
          </p:cNvSpPr>
          <p:nvPr/>
        </p:nvSpPr>
        <p:spPr bwMode="auto">
          <a:xfrm flipH="1">
            <a:off x="3139447" y="3414759"/>
            <a:ext cx="996950" cy="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7183" name="Line 16"/>
          <p:cNvSpPr>
            <a:spLocks noChangeShapeType="1"/>
          </p:cNvSpPr>
          <p:nvPr/>
        </p:nvSpPr>
        <p:spPr bwMode="auto">
          <a:xfrm flipH="1">
            <a:off x="3094997" y="5199109"/>
            <a:ext cx="996950" cy="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7184" name="Line 16"/>
          <p:cNvSpPr>
            <a:spLocks noChangeShapeType="1"/>
          </p:cNvSpPr>
          <p:nvPr/>
        </p:nvSpPr>
        <p:spPr bwMode="auto">
          <a:xfrm flipH="1">
            <a:off x="3093409" y="5556296"/>
            <a:ext cx="996950" cy="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pic>
        <p:nvPicPr>
          <p:cNvPr id="18" name="Picture 6"/>
          <p:cNvPicPr>
            <a:picLocks noChangeAspect="1" noChangeArrowheads="1"/>
          </p:cNvPicPr>
          <p:nvPr/>
        </p:nvPicPr>
        <p:blipFill>
          <a:blip r:embed="rId3" cstate="print"/>
          <a:srcRect t="94517"/>
          <a:stretch>
            <a:fillRect/>
          </a:stretch>
        </p:blipFill>
        <p:spPr bwMode="auto">
          <a:xfrm>
            <a:off x="655976" y="5954506"/>
            <a:ext cx="7905094" cy="40446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Workspace </a:t>
            </a:r>
          </a:p>
        </p:txBody>
      </p:sp>
      <p:sp>
        <p:nvSpPr>
          <p:cNvPr id="717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dirty="0" smtClean="0">
                <a:latin typeface="Arial" charset="0"/>
              </a:rPr>
              <a:t>QS-OR-011</a:t>
            </a:r>
          </a:p>
        </p:txBody>
      </p:sp>
      <p:pic>
        <p:nvPicPr>
          <p:cNvPr id="7171" name="Picture 23" descr="SHOT000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2956" y="925705"/>
            <a:ext cx="7780337" cy="5095875"/>
          </a:xfrm>
          <a:prstGeom prst="rect">
            <a:avLst/>
          </a:prstGeom>
          <a:noFill/>
          <a:ln w="6350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18" name="Picture 6"/>
          <p:cNvPicPr>
            <a:picLocks noChangeAspect="1" noChangeArrowheads="1"/>
          </p:cNvPicPr>
          <p:nvPr/>
        </p:nvPicPr>
        <p:blipFill>
          <a:blip r:embed="rId3" cstate="print"/>
          <a:srcRect t="94517"/>
          <a:stretch>
            <a:fillRect/>
          </a:stretch>
        </p:blipFill>
        <p:spPr bwMode="auto">
          <a:xfrm>
            <a:off x="655976" y="5954506"/>
            <a:ext cx="7905094" cy="40446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  <p:sp>
        <p:nvSpPr>
          <p:cNvPr id="24" name="Text Box 18"/>
          <p:cNvSpPr txBox="1">
            <a:spLocks noChangeArrowheads="1"/>
          </p:cNvSpPr>
          <p:nvPr/>
        </p:nvSpPr>
        <p:spPr bwMode="auto">
          <a:xfrm>
            <a:off x="4729604" y="4954117"/>
            <a:ext cx="3159753" cy="43088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 tIns="91440" bIns="9144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 b="0" dirty="0" smtClean="0">
                <a:latin typeface="+mj-lt"/>
              </a:rPr>
              <a:t>Click to select a workspace</a:t>
            </a:r>
            <a:endParaRPr lang="en-US" sz="1600" b="0" dirty="0">
              <a:latin typeface="+mj-lt"/>
            </a:endParaRPr>
          </a:p>
        </p:txBody>
      </p:sp>
      <p:sp>
        <p:nvSpPr>
          <p:cNvPr id="25" name="Line 16"/>
          <p:cNvSpPr>
            <a:spLocks noChangeShapeType="1"/>
          </p:cNvSpPr>
          <p:nvPr/>
        </p:nvSpPr>
        <p:spPr bwMode="auto">
          <a:xfrm flipH="1">
            <a:off x="2073348" y="5178057"/>
            <a:ext cx="2700670" cy="839972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26" name="Line 16"/>
          <p:cNvSpPr>
            <a:spLocks noChangeShapeType="1"/>
          </p:cNvSpPr>
          <p:nvPr/>
        </p:nvSpPr>
        <p:spPr bwMode="auto">
          <a:xfrm flipH="1" flipV="1">
            <a:off x="2743200" y="1307806"/>
            <a:ext cx="2020186" cy="387025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425302" y="5869172"/>
            <a:ext cx="8229600" cy="542261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/>
          <p:cNvSpPr/>
          <p:nvPr/>
        </p:nvSpPr>
        <p:spPr>
          <a:xfrm>
            <a:off x="1860698" y="829340"/>
            <a:ext cx="903767" cy="43593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UI Navigation: Process Maps</a:t>
            </a:r>
          </a:p>
        </p:txBody>
      </p:sp>
      <p:sp>
        <p:nvSpPr>
          <p:cNvPr id="16387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QS-OR-040</a:t>
            </a:r>
          </a:p>
        </p:txBody>
      </p:sp>
      <p:pic>
        <p:nvPicPr>
          <p:cNvPr id="16388" name="Picture 11" descr="Region Captur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5800" y="1000753"/>
            <a:ext cx="7770813" cy="498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7" descr="processmap1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785733" y="2200127"/>
            <a:ext cx="4072270" cy="3471125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7" name="Picture 6" descr="processmap2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029639" y="2573079"/>
            <a:ext cx="3327894" cy="3083441"/>
          </a:xfrm>
          <a:prstGeom prst="rect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UI Navigation: Menus</a:t>
            </a:r>
          </a:p>
        </p:txBody>
      </p:sp>
      <p:sp>
        <p:nvSpPr>
          <p:cNvPr id="1536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dirty="0" smtClean="0">
                <a:latin typeface="Arial" charset="0"/>
              </a:rPr>
              <a:t>QS-OR--041</a:t>
            </a:r>
          </a:p>
        </p:txBody>
      </p:sp>
      <p:pic>
        <p:nvPicPr>
          <p:cNvPr id="15363" name="Picture 21" descr="SHOT000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06571" y="1035213"/>
            <a:ext cx="2971800" cy="504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5" name="Text Box 16"/>
          <p:cNvSpPr txBox="1">
            <a:spLocks noChangeArrowheads="1"/>
          </p:cNvSpPr>
          <p:nvPr/>
        </p:nvSpPr>
        <p:spPr bwMode="auto">
          <a:xfrm>
            <a:off x="3164996" y="2847380"/>
            <a:ext cx="2209800" cy="67710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 tIns="91440" bIns="9144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 dirty="0">
                <a:latin typeface="+mj-lt"/>
              </a:rPr>
              <a:t>Double click on any program to </a:t>
            </a:r>
            <a:r>
              <a:rPr lang="en-US" sz="1600" dirty="0" smtClean="0">
                <a:latin typeface="+mj-lt"/>
              </a:rPr>
              <a:t>open</a:t>
            </a:r>
            <a:endParaRPr lang="en-US" sz="1600" dirty="0">
              <a:latin typeface="+mj-lt"/>
            </a:endParaRPr>
          </a:p>
        </p:txBody>
      </p:sp>
      <p:sp>
        <p:nvSpPr>
          <p:cNvPr id="15366" name="Text Box 18"/>
          <p:cNvSpPr txBox="1">
            <a:spLocks noChangeArrowheads="1"/>
          </p:cNvSpPr>
          <p:nvPr/>
        </p:nvSpPr>
        <p:spPr bwMode="auto">
          <a:xfrm>
            <a:off x="3120546" y="2155229"/>
            <a:ext cx="2376487" cy="4318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tIns="91440" bIns="9144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 dirty="0">
                <a:latin typeface="+mj-lt"/>
              </a:rPr>
              <a:t>Click folders to open</a:t>
            </a:r>
          </a:p>
        </p:txBody>
      </p:sp>
      <p:pic>
        <p:nvPicPr>
          <p:cNvPr id="15367" name="Picture 20" descr="SHOT000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0858" y="1198725"/>
            <a:ext cx="2430463" cy="425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9" name="Line 24"/>
          <p:cNvSpPr>
            <a:spLocks noChangeShapeType="1"/>
          </p:cNvSpPr>
          <p:nvPr/>
        </p:nvSpPr>
        <p:spPr bwMode="auto">
          <a:xfrm rot="10800000" flipH="1" flipV="1">
            <a:off x="5254146" y="2385417"/>
            <a:ext cx="296862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15370" name="Line 24"/>
          <p:cNvSpPr>
            <a:spLocks noChangeShapeType="1"/>
          </p:cNvSpPr>
          <p:nvPr/>
        </p:nvSpPr>
        <p:spPr bwMode="auto">
          <a:xfrm rot="10800000" flipH="1" flipV="1">
            <a:off x="5249383" y="3090267"/>
            <a:ext cx="295275" cy="1587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12" name="Text Box 16"/>
          <p:cNvSpPr txBox="1">
            <a:spLocks noChangeArrowheads="1"/>
          </p:cNvSpPr>
          <p:nvPr/>
        </p:nvSpPr>
        <p:spPr bwMode="auto">
          <a:xfrm>
            <a:off x="3147268" y="1447362"/>
            <a:ext cx="2209800" cy="67710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 tIns="91440" bIns="9144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 dirty="0" smtClean="0">
                <a:latin typeface="+mj-lt"/>
              </a:rPr>
              <a:t>Enter menu name or number to open</a:t>
            </a:r>
            <a:endParaRPr lang="en-US" sz="1600" dirty="0">
              <a:latin typeface="+mj-lt"/>
            </a:endParaRPr>
          </a:p>
        </p:txBody>
      </p:sp>
      <p:sp>
        <p:nvSpPr>
          <p:cNvPr id="13" name="Line 24"/>
          <p:cNvSpPr>
            <a:spLocks noChangeShapeType="1"/>
          </p:cNvSpPr>
          <p:nvPr/>
        </p:nvSpPr>
        <p:spPr bwMode="auto">
          <a:xfrm rot="10800000" flipH="1" flipV="1">
            <a:off x="5247051" y="1719076"/>
            <a:ext cx="296862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Selecting Menu Items</a:t>
            </a:r>
          </a:p>
        </p:txBody>
      </p:sp>
      <p:sp>
        <p:nvSpPr>
          <p:cNvPr id="1843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QS-OR-060</a:t>
            </a:r>
          </a:p>
        </p:txBody>
      </p:sp>
      <p:pic>
        <p:nvPicPr>
          <p:cNvPr id="18437" name="Picture 6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1076071"/>
            <a:ext cx="8532813" cy="4943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Introduction to QAD EE Modules</a:t>
            </a:r>
          </a:p>
        </p:txBody>
      </p:sp>
      <p:sp>
        <p:nvSpPr>
          <p:cNvPr id="19459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QS-OR-070</a:t>
            </a:r>
          </a:p>
        </p:txBody>
      </p:sp>
      <p:pic>
        <p:nvPicPr>
          <p:cNvPr id="19460" name="Picture 7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33700" y="1923796"/>
            <a:ext cx="3276600" cy="3114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1_EX06PP_template">
  <a:themeElements>
    <a:clrScheme name="1_EX06PP_template 1">
      <a:dk1>
        <a:srgbClr val="000000"/>
      </a:dk1>
      <a:lt1>
        <a:srgbClr val="FFFFFF"/>
      </a:lt1>
      <a:dk2>
        <a:srgbClr val="5A87C6"/>
      </a:dk2>
      <a:lt2>
        <a:srgbClr val="808080"/>
      </a:lt2>
      <a:accent1>
        <a:srgbClr val="BCCEE8"/>
      </a:accent1>
      <a:accent2>
        <a:srgbClr val="67BFAB"/>
      </a:accent2>
      <a:accent3>
        <a:srgbClr val="FFFFFF"/>
      </a:accent3>
      <a:accent4>
        <a:srgbClr val="000000"/>
      </a:accent4>
      <a:accent5>
        <a:srgbClr val="DAE3F2"/>
      </a:accent5>
      <a:accent6>
        <a:srgbClr val="5DAD9B"/>
      </a:accent6>
      <a:hlink>
        <a:srgbClr val="3F6FB5"/>
      </a:hlink>
      <a:folHlink>
        <a:srgbClr val="D2D2EB"/>
      </a:folHlink>
    </a:clrScheme>
    <a:fontScheme name="1_EX06PP_template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triangle" w="med" len="med"/>
        </a:ln>
        <a:effectLst/>
      </a:spPr>
      <a:bodyPr vert="horz" wrap="none" lIns="91440" tIns="91440" rIns="91440" bIns="9144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32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triangle" w="med" len="med"/>
        </a:ln>
        <a:effectLst/>
      </a:spPr>
      <a:bodyPr vert="horz" wrap="none" lIns="91440" tIns="91440" rIns="91440" bIns="9144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32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lnDef>
  </a:objectDefaults>
  <a:extraClrSchemeLst>
    <a:extraClrScheme>
      <a:clrScheme name="1_EX06PP_template 1">
        <a:dk1>
          <a:srgbClr val="000000"/>
        </a:dk1>
        <a:lt1>
          <a:srgbClr val="FFFFFF"/>
        </a:lt1>
        <a:dk2>
          <a:srgbClr val="5A87C6"/>
        </a:dk2>
        <a:lt2>
          <a:srgbClr val="808080"/>
        </a:lt2>
        <a:accent1>
          <a:srgbClr val="BCCEE8"/>
        </a:accent1>
        <a:accent2>
          <a:srgbClr val="67BFAB"/>
        </a:accent2>
        <a:accent3>
          <a:srgbClr val="FFFFFF"/>
        </a:accent3>
        <a:accent4>
          <a:srgbClr val="000000"/>
        </a:accent4>
        <a:accent5>
          <a:srgbClr val="DAE3F2"/>
        </a:accent5>
        <a:accent6>
          <a:srgbClr val="5DAD9B"/>
        </a:accent6>
        <a:hlink>
          <a:srgbClr val="3F6FB5"/>
        </a:hlink>
        <a:folHlink>
          <a:srgbClr val="D2D2E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>
          <a:solidFill>
            <a:srgbClr val="FF0000"/>
          </a:solidFill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QAD_corporate_presentation_template</Template>
  <TotalTime>10223</TotalTime>
  <Words>253</Words>
  <Application>Microsoft Office PowerPoint</Application>
  <PresentationFormat>On-screen Show (4:3)</PresentationFormat>
  <Paragraphs>95</Paragraphs>
  <Slides>27</Slides>
  <Notes>9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27</vt:i4>
      </vt:variant>
    </vt:vector>
  </HeadingPairs>
  <TitlesOfParts>
    <vt:vector size="29" baseType="lpstr">
      <vt:lpstr>1_EX06PP_template</vt:lpstr>
      <vt:lpstr>QAD 2010 Template</vt:lpstr>
      <vt:lpstr>QAD Enterprise Applications Enterprise Edition Quick Start</vt:lpstr>
      <vt:lpstr>Topics</vt:lpstr>
      <vt:lpstr>Objectives</vt:lpstr>
      <vt:lpstr>Introduction to the .NET UI</vt:lpstr>
      <vt:lpstr>Workspace </vt:lpstr>
      <vt:lpstr>UI Navigation: Process Maps</vt:lpstr>
      <vt:lpstr>UI Navigation: Menus</vt:lpstr>
      <vt:lpstr>Selecting Menu Items</vt:lpstr>
      <vt:lpstr>Introduction to QAD EE Modules</vt:lpstr>
      <vt:lpstr>Customer Management Menu</vt:lpstr>
      <vt:lpstr>Supply Chain Menu</vt:lpstr>
      <vt:lpstr>Manufacturing Menu</vt:lpstr>
      <vt:lpstr>Financials Menu</vt:lpstr>
      <vt:lpstr>Master Data Menu</vt:lpstr>
      <vt:lpstr>System Administration Menu</vt:lpstr>
      <vt:lpstr>Administration Menu</vt:lpstr>
      <vt:lpstr>Program Types</vt:lpstr>
      <vt:lpstr>Component and Non-Component Based Programs</vt:lpstr>
      <vt:lpstr>Maintenance Programs</vt:lpstr>
      <vt:lpstr> Inquiry and Report Programs</vt:lpstr>
      <vt:lpstr>Component-Based Reports</vt:lpstr>
      <vt:lpstr>Transaction Programs</vt:lpstr>
      <vt:lpstr>Control Programs</vt:lpstr>
      <vt:lpstr>Browses</vt:lpstr>
      <vt:lpstr>Filters and Operators</vt:lpstr>
      <vt:lpstr> Lookup Browses</vt:lpstr>
      <vt:lpstr>Exercise 1</vt:lpstr>
    </vt:vector>
  </TitlesOfParts>
  <Company>qad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Training Module Development</dc:title>
  <dc:creator>vmg</dc:creator>
  <cp:lastModifiedBy>Administrator</cp:lastModifiedBy>
  <cp:revision>427</cp:revision>
  <cp:lastPrinted>2001-05-04T21:55:40Z</cp:lastPrinted>
  <dcterms:created xsi:type="dcterms:W3CDTF">1998-03-17T23:27:45Z</dcterms:created>
  <dcterms:modified xsi:type="dcterms:W3CDTF">2014-03-19T16:45:19Z</dcterms:modified>
</cp:coreProperties>
</file>