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  <p:sldMasterId id="2147483698" r:id="rId2"/>
  </p:sldMasterIdLst>
  <p:notesMasterIdLst>
    <p:notesMasterId r:id="rId73"/>
  </p:notesMasterIdLst>
  <p:handoutMasterIdLst>
    <p:handoutMasterId r:id="rId74"/>
  </p:handoutMasterIdLst>
  <p:sldIdLst>
    <p:sldId id="581" r:id="rId3"/>
    <p:sldId id="603" r:id="rId4"/>
    <p:sldId id="582" r:id="rId5"/>
    <p:sldId id="583" r:id="rId6"/>
    <p:sldId id="528" r:id="rId7"/>
    <p:sldId id="534" r:id="rId8"/>
    <p:sldId id="529" r:id="rId9"/>
    <p:sldId id="530" r:id="rId10"/>
    <p:sldId id="523" r:id="rId11"/>
    <p:sldId id="532" r:id="rId12"/>
    <p:sldId id="466" r:id="rId13"/>
    <p:sldId id="535" r:id="rId14"/>
    <p:sldId id="524" r:id="rId15"/>
    <p:sldId id="525" r:id="rId16"/>
    <p:sldId id="531" r:id="rId17"/>
    <p:sldId id="546" r:id="rId18"/>
    <p:sldId id="604" r:id="rId19"/>
    <p:sldId id="547" r:id="rId20"/>
    <p:sldId id="467" r:id="rId21"/>
    <p:sldId id="468" r:id="rId22"/>
    <p:sldId id="469" r:id="rId23"/>
    <p:sldId id="605" r:id="rId24"/>
    <p:sldId id="471" r:id="rId25"/>
    <p:sldId id="606" r:id="rId26"/>
    <p:sldId id="584" r:id="rId27"/>
    <p:sldId id="474" r:id="rId28"/>
    <p:sldId id="586" r:id="rId29"/>
    <p:sldId id="475" r:id="rId30"/>
    <p:sldId id="585" r:id="rId31"/>
    <p:sldId id="588" r:id="rId32"/>
    <p:sldId id="589" r:id="rId33"/>
    <p:sldId id="590" r:id="rId34"/>
    <p:sldId id="591" r:id="rId35"/>
    <p:sldId id="562" r:id="rId36"/>
    <p:sldId id="564" r:id="rId37"/>
    <p:sldId id="566" r:id="rId38"/>
    <p:sldId id="481" r:id="rId39"/>
    <p:sldId id="482" r:id="rId40"/>
    <p:sldId id="483" r:id="rId41"/>
    <p:sldId id="484" r:id="rId42"/>
    <p:sldId id="485" r:id="rId43"/>
    <p:sldId id="486" r:id="rId44"/>
    <p:sldId id="488" r:id="rId45"/>
    <p:sldId id="489" r:id="rId46"/>
    <p:sldId id="490" r:id="rId47"/>
    <p:sldId id="491" r:id="rId48"/>
    <p:sldId id="579" r:id="rId49"/>
    <p:sldId id="570" r:id="rId50"/>
    <p:sldId id="495" r:id="rId51"/>
    <p:sldId id="500" r:id="rId52"/>
    <p:sldId id="496" r:id="rId53"/>
    <p:sldId id="497" r:id="rId54"/>
    <p:sldId id="498" r:id="rId55"/>
    <p:sldId id="594" r:id="rId56"/>
    <p:sldId id="499" r:id="rId57"/>
    <p:sldId id="595" r:id="rId58"/>
    <p:sldId id="502" r:id="rId59"/>
    <p:sldId id="577" r:id="rId60"/>
    <p:sldId id="578" r:id="rId61"/>
    <p:sldId id="503" r:id="rId62"/>
    <p:sldId id="504" r:id="rId63"/>
    <p:sldId id="505" r:id="rId64"/>
    <p:sldId id="507" r:id="rId65"/>
    <p:sldId id="597" r:id="rId66"/>
    <p:sldId id="598" r:id="rId67"/>
    <p:sldId id="600" r:id="rId68"/>
    <p:sldId id="509" r:id="rId69"/>
    <p:sldId id="580" r:id="rId70"/>
    <p:sldId id="536" r:id="rId71"/>
    <p:sldId id="537" r:id="rId72"/>
  </p:sldIdLst>
  <p:sldSz cx="9144000" cy="6858000" type="screen4x3"/>
  <p:notesSz cx="6985000" cy="9271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CCA2"/>
    <a:srgbClr val="D8E1C9"/>
    <a:srgbClr val="DDDDDD"/>
    <a:srgbClr val="D6CDAE"/>
    <a:srgbClr val="C7BC93"/>
    <a:srgbClr val="FFFFCC"/>
    <a:srgbClr val="8E7F4A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8" autoAdjust="0"/>
    <p:restoredTop sz="95990" autoAdjust="0"/>
  </p:normalViewPr>
  <p:slideViewPr>
    <p:cSldViewPr snapToGrid="0">
      <p:cViewPr>
        <p:scale>
          <a:sx n="100" d="100"/>
          <a:sy n="100" d="100"/>
        </p:scale>
        <p:origin x="-744" y="42"/>
      </p:cViewPr>
      <p:guideLst>
        <p:guide orient="horz" pos="2191"/>
        <p:guide pos="5759"/>
        <p:guide pos="2860"/>
        <p:guide pos="524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-2274" y="-96"/>
      </p:cViewPr>
      <p:guideLst>
        <p:guide orient="horz" pos="2920"/>
        <p:guide pos="220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viewProps" Target="viewProp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notesMaster" Target="notesMasters/notesMaster1.xml"/><Relationship Id="rId78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9.xml"/><Relationship Id="rId2" Type="http://schemas.openxmlformats.org/officeDocument/2006/relationships/slide" Target="slides/slide8.xml"/><Relationship Id="rId1" Type="http://schemas.openxmlformats.org/officeDocument/2006/relationships/slide" Target="slides/slide5.xml"/><Relationship Id="rId6" Type="http://schemas.openxmlformats.org/officeDocument/2006/relationships/slide" Target="slides/slide69.xml"/><Relationship Id="rId5" Type="http://schemas.openxmlformats.org/officeDocument/2006/relationships/slide" Target="slides/slide11.xml"/><Relationship Id="rId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6199" cy="46299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58802" y="0"/>
            <a:ext cx="3026199" cy="46299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8005"/>
            <a:ext cx="3026199" cy="46299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58802" y="8808005"/>
            <a:ext cx="3026199" cy="46299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fld id="{C6609E43-1391-4FEF-B736-E921214174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6199" cy="46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58802" y="0"/>
            <a:ext cx="3026199" cy="46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52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6338" y="696913"/>
            <a:ext cx="4633912" cy="34750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017" y="4403210"/>
            <a:ext cx="5122968" cy="417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8005"/>
            <a:ext cx="3026199" cy="46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58802" y="8808005"/>
            <a:ext cx="3026199" cy="46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fld id="{CE2E0664-71AB-4C68-A195-4E74A5101B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B7B32FE-11B3-4A4C-A02D-37387BA7F180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C9AB30-55C6-477C-9923-BDF1B46C5EA0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7B1C05-E86C-4AFA-8EA4-235966176C91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CFEC48-D068-4F68-BC49-602E9D239853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6972CC-8E7A-4C34-80E5-41E3D6A745D9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F06409-F439-461E-8B36-F0F7AFBD836A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C997ED3-14AB-461E-A98D-96A2A6B8CFBF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6DBBC40-96C8-4846-84A1-9DE16F25878E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112643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12644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0E7E1DE-4C54-4522-91BD-B9834AA27FE6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135339D-73D8-4DAD-A45D-10299FB824ED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58B49A-F706-4AA9-B56C-C42B1885294E}" type="slidenum">
              <a:rPr lang="en-US" smtClean="0"/>
              <a:pPr/>
              <a:t>37</a:t>
            </a:fld>
            <a:endParaRPr lang="en-US" smtClean="0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02C68E6-5650-4422-B215-B5158D7C8BF2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41476D-02DF-467B-98D5-8C208A5CF1C2}" type="slidenum">
              <a:rPr lang="en-US" smtClean="0"/>
              <a:pPr/>
              <a:t>38</a:t>
            </a:fld>
            <a:endParaRPr lang="en-US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303D5BB-D4C6-4097-89A1-7C027D7A0614}" type="slidenum">
              <a:rPr lang="en-US" smtClean="0"/>
              <a:pPr/>
              <a:t>39</a:t>
            </a:fld>
            <a:endParaRPr lang="en-US" smtClean="0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081E0F-EFC8-45DE-BC12-F6AC82ED0E00}" type="slidenum">
              <a:rPr lang="en-US" smtClean="0"/>
              <a:pPr/>
              <a:t>40</a:t>
            </a:fld>
            <a:endParaRPr lang="en-US" smtClean="0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5FB0CB-47F4-4650-98D0-E0D06CF74E0B}" type="slidenum">
              <a:rPr lang="en-US" smtClean="0"/>
              <a:pPr/>
              <a:t>41</a:t>
            </a:fld>
            <a:endParaRPr lang="en-US" smtClean="0"/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EF97405-C215-4C6D-8302-3B8F1AF3C010}" type="slidenum">
              <a:rPr lang="en-US" smtClean="0"/>
              <a:pPr/>
              <a:t>42</a:t>
            </a:fld>
            <a:endParaRPr lang="en-US" smtClean="0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5986FCF-DDF2-484A-96CF-B0B3C37BECCF}" type="slidenum">
              <a:rPr lang="en-US" smtClean="0"/>
              <a:pPr/>
              <a:t>43</a:t>
            </a:fld>
            <a:endParaRPr lang="en-US" smtClean="0"/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5A01CB8-C856-4AAC-A926-E27E88DDFF6C}" type="slidenum">
              <a:rPr lang="en-US" smtClean="0"/>
              <a:pPr/>
              <a:t>44</a:t>
            </a:fld>
            <a:endParaRPr lang="en-US" smtClean="0"/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CA86CE-3F9D-46EE-919E-8EA0E3E14A85}" type="slidenum">
              <a:rPr lang="en-US" smtClean="0"/>
              <a:pPr/>
              <a:t>45</a:t>
            </a:fld>
            <a:endParaRPr lang="en-US" smtClean="0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2376F4-E807-4F9A-9B58-A88F1A6E3290}" type="slidenum">
              <a:rPr lang="en-US" smtClean="0"/>
              <a:pPr/>
              <a:t>46</a:t>
            </a:fld>
            <a:endParaRPr lang="en-US" smtClean="0"/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6B5647-B8D9-4D1E-B95D-F0DC3F40DB0A}" type="slidenum">
              <a:rPr lang="en-US" smtClean="0"/>
              <a:pPr/>
              <a:t>49</a:t>
            </a:fld>
            <a:endParaRPr lang="en-US" smtClean="0"/>
          </a:p>
        </p:txBody>
      </p:sp>
      <p:sp>
        <p:nvSpPr>
          <p:cNvPr id="131075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31076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3650826-66FD-434D-A83A-68B60BC5C915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4121CF-7687-4EC8-A4F4-A31C28E338FA}" type="slidenum">
              <a:rPr lang="en-US" smtClean="0"/>
              <a:pPr/>
              <a:t>50</a:t>
            </a:fld>
            <a:endParaRPr lang="en-US" smtClean="0"/>
          </a:p>
        </p:txBody>
      </p:sp>
      <p:sp>
        <p:nvSpPr>
          <p:cNvPr id="13209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32100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C01517-F32D-4D2B-9B37-9041FEC9C701}" type="slidenum">
              <a:rPr lang="en-US" smtClean="0"/>
              <a:pPr/>
              <a:t>51</a:t>
            </a:fld>
            <a:endParaRPr lang="en-US" smtClean="0"/>
          </a:p>
        </p:txBody>
      </p:sp>
      <p:sp>
        <p:nvSpPr>
          <p:cNvPr id="133123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33124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95DDA4-9987-41E8-BF19-84C45179AFAC}" type="slidenum">
              <a:rPr lang="en-US" smtClean="0"/>
              <a:pPr/>
              <a:t>52</a:t>
            </a:fld>
            <a:endParaRPr lang="en-US" smtClean="0"/>
          </a:p>
        </p:txBody>
      </p:sp>
      <p:sp>
        <p:nvSpPr>
          <p:cNvPr id="134147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34148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038CD3-262E-4C19-9014-4658658837C2}" type="slidenum">
              <a:rPr lang="en-US" smtClean="0"/>
              <a:pPr/>
              <a:t>53</a:t>
            </a:fld>
            <a:endParaRPr lang="en-US" smtClean="0"/>
          </a:p>
        </p:txBody>
      </p:sp>
      <p:sp>
        <p:nvSpPr>
          <p:cNvPr id="135171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35172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326E36-E02C-455B-A959-3340284B5422}" type="slidenum">
              <a:rPr lang="en-US" smtClean="0"/>
              <a:pPr/>
              <a:t>54</a:t>
            </a:fld>
            <a:endParaRPr lang="en-US" smtClean="0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8546097-09CE-492A-8E90-092B95E6104C}" type="slidenum">
              <a:rPr lang="en-US" smtClean="0"/>
              <a:pPr/>
              <a:t>55</a:t>
            </a:fld>
            <a:endParaRPr lang="en-US" smtClean="0"/>
          </a:p>
        </p:txBody>
      </p:sp>
      <p:sp>
        <p:nvSpPr>
          <p:cNvPr id="13721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37220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7B8510-1DE5-4B1C-A11D-A5BE2485F7A3}" type="slidenum">
              <a:rPr lang="en-US" smtClean="0"/>
              <a:pPr/>
              <a:t>56</a:t>
            </a:fld>
            <a:endParaRPr lang="en-US" smtClean="0"/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637096-BBC4-40E7-9749-73495E18C255}" type="slidenum">
              <a:rPr lang="en-US" smtClean="0"/>
              <a:pPr/>
              <a:t>57</a:t>
            </a:fld>
            <a:endParaRPr lang="en-US" smtClean="0"/>
          </a:p>
        </p:txBody>
      </p:sp>
      <p:sp>
        <p:nvSpPr>
          <p:cNvPr id="139267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39268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CCE54C-2BA6-4DC8-8187-9809221E36BF}" type="slidenum">
              <a:rPr lang="en-US" smtClean="0"/>
              <a:pPr/>
              <a:t>60</a:t>
            </a:fld>
            <a:endParaRPr lang="en-US" smtClean="0"/>
          </a:p>
        </p:txBody>
      </p:sp>
      <p:sp>
        <p:nvSpPr>
          <p:cNvPr id="140291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40292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076EB08-1382-49AD-98CF-982CC2567873}" type="slidenum">
              <a:rPr lang="en-US" smtClean="0"/>
              <a:pPr/>
              <a:t>61</a:t>
            </a:fld>
            <a:endParaRPr lang="en-US" smtClean="0"/>
          </a:p>
        </p:txBody>
      </p:sp>
      <p:sp>
        <p:nvSpPr>
          <p:cNvPr id="141315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41316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6ADCF75-9805-4161-BE23-B26F6B4A46EF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5E2F641-77D9-45D1-9938-E9056068E6C4}" type="slidenum">
              <a:rPr lang="en-US" smtClean="0"/>
              <a:pPr/>
              <a:t>62</a:t>
            </a:fld>
            <a:endParaRPr lang="en-US" smtClean="0"/>
          </a:p>
        </p:txBody>
      </p:sp>
      <p:sp>
        <p:nvSpPr>
          <p:cNvPr id="14233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42340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10D76F-7B74-4C07-B0D3-D365C304B657}" type="slidenum">
              <a:rPr lang="en-US" smtClean="0"/>
              <a:pPr/>
              <a:t>63</a:t>
            </a:fld>
            <a:endParaRPr lang="en-US" smtClean="0"/>
          </a:p>
        </p:txBody>
      </p:sp>
      <p:sp>
        <p:nvSpPr>
          <p:cNvPr id="143363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43364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1CCDDD8-8982-4C07-BC05-3014C9121AA3}" type="slidenum">
              <a:rPr lang="en-US" smtClean="0"/>
              <a:pPr/>
              <a:t>64</a:t>
            </a:fld>
            <a:endParaRPr lang="en-US" smtClean="0"/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047DE3-5311-49C8-A63B-121442E95151}" type="slidenum">
              <a:rPr lang="en-US" smtClean="0"/>
              <a:pPr/>
              <a:t>65</a:t>
            </a:fld>
            <a:endParaRPr lang="en-US" smtClean="0"/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333D7C-4475-4DC2-A11C-2C37CBE8FF96}" type="slidenum">
              <a:rPr lang="en-US" smtClean="0"/>
              <a:pPr/>
              <a:t>66</a:t>
            </a:fld>
            <a:endParaRPr lang="en-US" smtClean="0"/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05E4A3B-59B6-4BC6-B00B-FA0190EAE46C}" type="slidenum">
              <a:rPr lang="en-US" smtClean="0"/>
              <a:pPr/>
              <a:t>67</a:t>
            </a:fld>
            <a:endParaRPr lang="en-US" smtClean="0"/>
          </a:p>
        </p:txBody>
      </p:sp>
      <p:sp>
        <p:nvSpPr>
          <p:cNvPr id="15257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52580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F68B7D-4294-497D-919D-DE48EDFDB6AA}" type="slidenum">
              <a:rPr lang="en-US" smtClean="0"/>
              <a:pPr/>
              <a:t>69</a:t>
            </a:fld>
            <a:endParaRPr lang="en-US" smtClean="0"/>
          </a:p>
        </p:txBody>
      </p:sp>
      <p:sp>
        <p:nvSpPr>
          <p:cNvPr id="154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546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2F4CBE-3669-4988-8730-5160369C8BBB}" type="slidenum">
              <a:rPr lang="en-US" smtClean="0"/>
              <a:pPr/>
              <a:t>70</a:t>
            </a:fld>
            <a:endParaRPr lang="en-US" smtClean="0"/>
          </a:p>
        </p:txBody>
      </p:sp>
      <p:sp>
        <p:nvSpPr>
          <p:cNvPr id="155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55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FABB4E-46AD-4C76-875C-6795C8220555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F49DCB-87D4-471E-BA04-1F49EC05AC1E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2A4788-4F83-48B2-913F-6B89C6A10E22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1457CE-74B0-4CD6-842E-409D48695010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1B11F2-9A9F-4DF6-9303-18F8A374D33A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6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96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96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95972" name="Text Box 4"/>
          <p:cNvSpPr txBox="1">
            <a:spLocks noChangeArrowheads="1"/>
          </p:cNvSpPr>
          <p:nvPr/>
        </p:nvSpPr>
        <p:spPr bwMode="auto">
          <a:xfrm>
            <a:off x="66675" y="6584950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000" b="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597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313613" y="6619875"/>
            <a:ext cx="1754187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6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6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6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6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61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47675" y="607452"/>
            <a:ext cx="8316410" cy="705411"/>
          </a:xfrm>
        </p:spPr>
        <p:txBody>
          <a:bodyPr>
            <a:noAutofit/>
          </a:bodyPr>
          <a:lstStyle/>
          <a:p>
            <a:pPr eaLnBrk="1" hangingPunct="1"/>
            <a:r>
              <a:rPr lang="en-US" sz="2900" dirty="0" smtClean="0"/>
              <a:t>QAD Enterprise Applications Enterprise Edition Quick Start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445625" y="1695437"/>
            <a:ext cx="8229600" cy="457461"/>
          </a:xfrm>
        </p:spPr>
        <p:txBody>
          <a:bodyPr/>
          <a:lstStyle/>
          <a:p>
            <a:pPr eaLnBrk="1" hangingPunct="1"/>
            <a:r>
              <a:rPr lang="en-US" sz="2400" dirty="0" smtClean="0"/>
              <a:t>Planning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458763" y="2477929"/>
            <a:ext cx="2204135" cy="848816"/>
            <a:chOff x="483965" y="2400254"/>
            <a:chExt cx="2204135" cy="848816"/>
          </a:xfrm>
        </p:grpSpPr>
        <p:sp>
          <p:nvSpPr>
            <p:cNvPr id="6" name="Rectangle 5"/>
            <p:cNvSpPr/>
            <p:nvPr/>
          </p:nvSpPr>
          <p:spPr>
            <a:xfrm>
              <a:off x="483965" y="2400254"/>
              <a:ext cx="1707263" cy="26468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9pPr>
            </a:lstStyle>
            <a:p>
              <a:pPr eaLnBrk="1" hangingPunct="1">
                <a:lnSpc>
                  <a:spcPct val="80000"/>
                </a:lnSpc>
                <a:buClr>
                  <a:srgbClr val="FF9900"/>
                </a:buClr>
                <a:buNone/>
              </a:pPr>
              <a:r>
                <a:rPr lang="en-US" sz="1400" b="0" smtClean="0">
                  <a:latin typeface="Arial" pitchFamily="34" charset="0"/>
                  <a:cs typeface="Arial" pitchFamily="34" charset="0"/>
                </a:rPr>
                <a:t>Updated April 2014</a:t>
              </a:r>
              <a:endParaRPr lang="en-US" sz="1400" b="0" dirty="0" smtClean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487305" y="3009004"/>
              <a:ext cx="2200795" cy="24006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9pPr>
            </a:lstStyle>
            <a:p>
              <a:pPr algn="l" eaLnBrk="1" hangingPunct="1">
                <a:lnSpc>
                  <a:spcPct val="80000"/>
                </a:lnSpc>
                <a:buClr>
                  <a:srgbClr val="FF9900"/>
                </a:buClr>
                <a:buNone/>
              </a:pPr>
              <a:r>
                <a:rPr lang="en-US" sz="1200" b="0" dirty="0" smtClean="0">
                  <a:latin typeface="Arial" pitchFamily="34" charset="0"/>
                  <a:cs typeface="Arial" pitchFamily="34" charset="0"/>
                </a:rPr>
                <a:t>Maintained by biw@qad.com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4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End-Item Planning: Master Schedule</a:t>
            </a:r>
            <a:endParaRPr lang="en-US" dirty="0"/>
          </a:p>
        </p:txBody>
      </p:sp>
      <p:sp>
        <p:nvSpPr>
          <p:cNvPr id="1229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QS-PL-090</a:t>
            </a:r>
          </a:p>
        </p:txBody>
      </p:sp>
      <p:grpSp>
        <p:nvGrpSpPr>
          <p:cNvPr id="46" name="Group 45"/>
          <p:cNvGrpSpPr/>
          <p:nvPr/>
        </p:nvGrpSpPr>
        <p:grpSpPr>
          <a:xfrm>
            <a:off x="904875" y="1152369"/>
            <a:ext cx="7318375" cy="4776787"/>
            <a:chOff x="904875" y="1378617"/>
            <a:chExt cx="7318375" cy="4776787"/>
          </a:xfrm>
        </p:grpSpPr>
        <p:sp>
          <p:nvSpPr>
            <p:cNvPr id="511008" name="Rectangle 1056"/>
            <p:cNvSpPr>
              <a:spLocks noChangeArrowheads="1"/>
            </p:cNvSpPr>
            <p:nvPr/>
          </p:nvSpPr>
          <p:spPr bwMode="auto">
            <a:xfrm>
              <a:off x="904875" y="1378617"/>
              <a:ext cx="4022725" cy="4195762"/>
            </a:xfrm>
            <a:prstGeom prst="rect">
              <a:avLst/>
            </a:prstGeom>
            <a:solidFill>
              <a:srgbClr val="D5E1DE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2293" name="Rectangle 1057"/>
            <p:cNvSpPr>
              <a:spLocks noChangeArrowheads="1"/>
            </p:cNvSpPr>
            <p:nvPr/>
          </p:nvSpPr>
          <p:spPr bwMode="auto">
            <a:xfrm>
              <a:off x="914400" y="1442117"/>
              <a:ext cx="4000500" cy="38687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algn="ctr" eaLnBrk="0" hangingPunct="0">
                <a:buClr>
                  <a:srgbClr val="729C91"/>
                </a:buClr>
              </a:pPr>
              <a:r>
                <a:rPr lang="en-US" sz="2400">
                  <a:latin typeface="+mj-lt"/>
                </a:rPr>
                <a:t>Master Scheduled Items</a:t>
              </a:r>
              <a:endParaRPr lang="en-US" sz="2400" b="0">
                <a:solidFill>
                  <a:srgbClr val="FF0000"/>
                </a:solidFill>
                <a:latin typeface="+mj-lt"/>
              </a:endParaRPr>
            </a:p>
            <a:p>
              <a:pPr eaLnBrk="0" hangingPunct="0">
                <a:buClr>
                  <a:srgbClr val="729C91"/>
                </a:buClr>
              </a:pPr>
              <a:endParaRPr lang="en-US" sz="1800" b="0">
                <a:latin typeface="+mj-lt"/>
              </a:endParaRPr>
            </a:p>
            <a:p>
              <a:pPr eaLnBrk="0" hangingPunct="0">
                <a:spcBef>
                  <a:spcPct val="30000"/>
                </a:spcBef>
                <a:buClr>
                  <a:srgbClr val="729C91"/>
                </a:buClr>
                <a:buFontTx/>
                <a:buChar char="•"/>
              </a:pPr>
              <a:r>
                <a:rPr lang="en-US" sz="2000" b="0">
                  <a:latin typeface="+mj-lt"/>
                </a:rPr>
                <a:t> End Items</a:t>
              </a:r>
            </a:p>
            <a:p>
              <a:pPr eaLnBrk="0" hangingPunct="0">
                <a:buClr>
                  <a:srgbClr val="729C91"/>
                </a:buClr>
              </a:pPr>
              <a:endParaRPr lang="en-US" sz="2000" b="0">
                <a:latin typeface="+mj-lt"/>
              </a:endParaRPr>
            </a:p>
            <a:p>
              <a:pPr eaLnBrk="0" hangingPunct="0">
                <a:buClr>
                  <a:srgbClr val="729C91"/>
                </a:buClr>
                <a:buFontTx/>
                <a:buChar char="•"/>
              </a:pPr>
              <a:r>
                <a:rPr lang="en-US" sz="2000" b="0">
                  <a:latin typeface="+mj-lt"/>
                </a:rPr>
                <a:t> Critical Subassemblies</a:t>
              </a:r>
            </a:p>
            <a:p>
              <a:pPr eaLnBrk="0" hangingPunct="0">
                <a:buClr>
                  <a:srgbClr val="729C91"/>
                </a:buClr>
                <a:buFontTx/>
                <a:buChar char="•"/>
              </a:pPr>
              <a:endParaRPr lang="en-US" sz="2000" b="0">
                <a:latin typeface="+mj-lt"/>
              </a:endParaRPr>
            </a:p>
            <a:p>
              <a:pPr eaLnBrk="0" hangingPunct="0">
                <a:buClr>
                  <a:srgbClr val="729C91"/>
                </a:buClr>
                <a:buFontTx/>
                <a:buChar char="•"/>
              </a:pPr>
              <a:r>
                <a:rPr lang="en-US" sz="2000" b="0">
                  <a:latin typeface="+mj-lt"/>
                </a:rPr>
                <a:t> Spares/Service Items</a:t>
              </a:r>
            </a:p>
            <a:p>
              <a:pPr eaLnBrk="0" hangingPunct="0">
                <a:buClr>
                  <a:srgbClr val="729C91"/>
                </a:buClr>
                <a:buFontTx/>
                <a:buChar char="•"/>
              </a:pPr>
              <a:endParaRPr lang="en-US" sz="2000" b="0">
                <a:latin typeface="+mj-lt"/>
              </a:endParaRPr>
            </a:p>
            <a:p>
              <a:pPr eaLnBrk="0" hangingPunct="0">
                <a:buClr>
                  <a:srgbClr val="729C91"/>
                </a:buClr>
                <a:buFontTx/>
                <a:buChar char="•"/>
              </a:pPr>
              <a:r>
                <a:rPr lang="en-US" sz="2000" b="0">
                  <a:latin typeface="+mj-lt"/>
                </a:rPr>
                <a:t> Key Items</a:t>
              </a:r>
            </a:p>
            <a:p>
              <a:pPr eaLnBrk="0" hangingPunct="0">
                <a:buClr>
                  <a:srgbClr val="729C91"/>
                </a:buClr>
                <a:buFontTx/>
                <a:buChar char="•"/>
              </a:pPr>
              <a:endParaRPr lang="en-US" sz="2000" b="0">
                <a:latin typeface="+mj-lt"/>
              </a:endParaRPr>
            </a:p>
            <a:p>
              <a:pPr eaLnBrk="0" hangingPunct="0">
                <a:buClr>
                  <a:srgbClr val="729C91"/>
                </a:buClr>
                <a:buFontTx/>
                <a:buChar char="•"/>
              </a:pPr>
              <a:r>
                <a:rPr lang="en-US" sz="2000" b="0">
                  <a:latin typeface="+mj-lt"/>
                </a:rPr>
                <a:t> Key Resources</a:t>
              </a:r>
            </a:p>
            <a:p>
              <a:pPr eaLnBrk="0" latinLnBrk="1" hangingPunct="0">
                <a:buClr>
                  <a:srgbClr val="729C91"/>
                </a:buClr>
                <a:buFontTx/>
                <a:buChar char="•"/>
              </a:pPr>
              <a:endParaRPr lang="en-US" sz="2000">
                <a:latin typeface="+mj-lt"/>
              </a:endParaRPr>
            </a:p>
          </p:txBody>
        </p:sp>
        <p:sp>
          <p:nvSpPr>
            <p:cNvPr id="12294" name="Line 1058"/>
            <p:cNvSpPr>
              <a:spLocks noChangeShapeType="1"/>
            </p:cNvSpPr>
            <p:nvPr/>
          </p:nvSpPr>
          <p:spPr bwMode="auto">
            <a:xfrm flipV="1">
              <a:off x="952500" y="1892967"/>
              <a:ext cx="3930650" cy="0"/>
            </a:xfrm>
            <a:prstGeom prst="line">
              <a:avLst/>
            </a:prstGeom>
            <a:noFill/>
            <a:ln w="28575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1012" name="Rectangle 1060"/>
            <p:cNvSpPr>
              <a:spLocks noChangeArrowheads="1"/>
            </p:cNvSpPr>
            <p:nvPr/>
          </p:nvSpPr>
          <p:spPr bwMode="auto">
            <a:xfrm>
              <a:off x="4200525" y="1950117"/>
              <a:ext cx="4022725" cy="4205287"/>
            </a:xfrm>
            <a:prstGeom prst="rect">
              <a:avLst/>
            </a:prstGeom>
            <a:solidFill>
              <a:srgbClr val="FFE6CD"/>
            </a:solidFill>
            <a:ln w="9525">
              <a:solidFill>
                <a:srgbClr val="969696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2296" name="Rectangle 1061"/>
            <p:cNvSpPr>
              <a:spLocks noChangeArrowheads="1"/>
            </p:cNvSpPr>
            <p:nvPr/>
          </p:nvSpPr>
          <p:spPr bwMode="auto">
            <a:xfrm>
              <a:off x="4205288" y="2016792"/>
              <a:ext cx="4000500" cy="459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algn="ctr" eaLnBrk="0" hangingPunct="0"/>
              <a:r>
                <a:rPr lang="en-US" sz="2400">
                  <a:latin typeface="+mj-lt"/>
                </a:rPr>
                <a:t>Plan of Action</a:t>
              </a:r>
            </a:p>
          </p:txBody>
        </p:sp>
        <p:sp>
          <p:nvSpPr>
            <p:cNvPr id="12297" name="Line 1062"/>
            <p:cNvSpPr>
              <a:spLocks noChangeShapeType="1"/>
            </p:cNvSpPr>
            <p:nvPr/>
          </p:nvSpPr>
          <p:spPr bwMode="auto">
            <a:xfrm>
              <a:off x="4257675" y="2435892"/>
              <a:ext cx="3930650" cy="0"/>
            </a:xfrm>
            <a:prstGeom prst="line">
              <a:avLst/>
            </a:prstGeom>
            <a:noFill/>
            <a:ln w="28575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12298" name="Group 1118"/>
            <p:cNvGrpSpPr>
              <a:grpSpLocks/>
            </p:cNvGrpSpPr>
            <p:nvPr/>
          </p:nvGrpSpPr>
          <p:grpSpPr bwMode="auto">
            <a:xfrm>
              <a:off x="4856163" y="2502567"/>
              <a:ext cx="2808287" cy="3292475"/>
              <a:chOff x="2933" y="1905"/>
              <a:chExt cx="1769" cy="2074"/>
            </a:xfrm>
          </p:grpSpPr>
          <p:sp>
            <p:nvSpPr>
              <p:cNvPr id="12299" name="Freeform 1064"/>
              <p:cNvSpPr>
                <a:spLocks/>
              </p:cNvSpPr>
              <p:nvPr/>
            </p:nvSpPr>
            <p:spPr bwMode="auto">
              <a:xfrm>
                <a:off x="3104" y="2073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0" name="Freeform 1065"/>
              <p:cNvSpPr>
                <a:spLocks/>
              </p:cNvSpPr>
              <p:nvPr/>
            </p:nvSpPr>
            <p:spPr bwMode="auto">
              <a:xfrm>
                <a:off x="3251" y="2073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1" name="Freeform 1066"/>
              <p:cNvSpPr>
                <a:spLocks/>
              </p:cNvSpPr>
              <p:nvPr/>
            </p:nvSpPr>
            <p:spPr bwMode="auto">
              <a:xfrm>
                <a:off x="3340" y="2481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2" name="Freeform 1067"/>
              <p:cNvSpPr>
                <a:spLocks/>
              </p:cNvSpPr>
              <p:nvPr/>
            </p:nvSpPr>
            <p:spPr bwMode="auto">
              <a:xfrm>
                <a:off x="3487" y="2481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1020" name="Freeform 1068"/>
              <p:cNvSpPr>
                <a:spLocks/>
              </p:cNvSpPr>
              <p:nvPr/>
            </p:nvSpPr>
            <p:spPr bwMode="auto">
              <a:xfrm>
                <a:off x="2933" y="1905"/>
                <a:ext cx="1212" cy="1324"/>
              </a:xfrm>
              <a:custGeom>
                <a:avLst/>
                <a:gdLst/>
                <a:ahLst/>
                <a:cxnLst>
                  <a:cxn ang="0">
                    <a:pos x="1211" y="0"/>
                  </a:cxn>
                  <a:cxn ang="0">
                    <a:pos x="0" y="0"/>
                  </a:cxn>
                  <a:cxn ang="0">
                    <a:pos x="0" y="1323"/>
                  </a:cxn>
                  <a:cxn ang="0">
                    <a:pos x="1211" y="1323"/>
                  </a:cxn>
                  <a:cxn ang="0">
                    <a:pos x="1211" y="0"/>
                  </a:cxn>
                </a:cxnLst>
                <a:rect l="0" t="0" r="r" b="b"/>
                <a:pathLst>
                  <a:path w="1212" h="1324">
                    <a:moveTo>
                      <a:pt x="1211" y="0"/>
                    </a:moveTo>
                    <a:lnTo>
                      <a:pt x="0" y="0"/>
                    </a:lnTo>
                    <a:lnTo>
                      <a:pt x="0" y="1323"/>
                    </a:lnTo>
                    <a:lnTo>
                      <a:pt x="1211" y="1323"/>
                    </a:lnTo>
                    <a:lnTo>
                      <a:pt x="1211" y="0"/>
                    </a:lnTo>
                  </a:path>
                </a:pathLst>
              </a:custGeom>
              <a:solidFill>
                <a:srgbClr val="C4C4C4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107763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12304" name="Freeform 1069"/>
              <p:cNvSpPr>
                <a:spLocks/>
              </p:cNvSpPr>
              <p:nvPr/>
            </p:nvSpPr>
            <p:spPr bwMode="auto">
              <a:xfrm>
                <a:off x="3033" y="2253"/>
                <a:ext cx="1013" cy="896"/>
              </a:xfrm>
              <a:custGeom>
                <a:avLst/>
                <a:gdLst>
                  <a:gd name="T0" fmla="*/ 1012 w 1013"/>
                  <a:gd name="T1" fmla="*/ 0 h 896"/>
                  <a:gd name="T2" fmla="*/ 0 w 1013"/>
                  <a:gd name="T3" fmla="*/ 0 h 896"/>
                  <a:gd name="T4" fmla="*/ 0 w 1013"/>
                  <a:gd name="T5" fmla="*/ 895 h 896"/>
                  <a:gd name="T6" fmla="*/ 1012 w 1013"/>
                  <a:gd name="T7" fmla="*/ 895 h 896"/>
                  <a:gd name="T8" fmla="*/ 1012 w 1013"/>
                  <a:gd name="T9" fmla="*/ 0 h 8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3"/>
                  <a:gd name="T16" fmla="*/ 0 h 896"/>
                  <a:gd name="T17" fmla="*/ 1013 w 1013"/>
                  <a:gd name="T18" fmla="*/ 896 h 8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3" h="896">
                    <a:moveTo>
                      <a:pt x="1012" y="0"/>
                    </a:moveTo>
                    <a:lnTo>
                      <a:pt x="0" y="0"/>
                    </a:lnTo>
                    <a:lnTo>
                      <a:pt x="0" y="895"/>
                    </a:lnTo>
                    <a:lnTo>
                      <a:pt x="1012" y="895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EAEAEA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5" name="Freeform 1070"/>
              <p:cNvSpPr>
                <a:spLocks/>
              </p:cNvSpPr>
              <p:nvPr/>
            </p:nvSpPr>
            <p:spPr bwMode="auto">
              <a:xfrm>
                <a:off x="3033" y="2253"/>
                <a:ext cx="1013" cy="443"/>
              </a:xfrm>
              <a:custGeom>
                <a:avLst/>
                <a:gdLst>
                  <a:gd name="T0" fmla="*/ 1012 w 1013"/>
                  <a:gd name="T1" fmla="*/ 0 h 443"/>
                  <a:gd name="T2" fmla="*/ 1012 w 1013"/>
                  <a:gd name="T3" fmla="*/ 220 h 443"/>
                  <a:gd name="T4" fmla="*/ 720 w 1013"/>
                  <a:gd name="T5" fmla="*/ 220 h 443"/>
                  <a:gd name="T6" fmla="*/ 720 w 1013"/>
                  <a:gd name="T7" fmla="*/ 442 h 443"/>
                  <a:gd name="T8" fmla="*/ 0 w 1013"/>
                  <a:gd name="T9" fmla="*/ 442 h 443"/>
                  <a:gd name="T10" fmla="*/ 0 w 1013"/>
                  <a:gd name="T11" fmla="*/ 0 h 443"/>
                  <a:gd name="T12" fmla="*/ 1012 w 1013"/>
                  <a:gd name="T13" fmla="*/ 0 h 4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13"/>
                  <a:gd name="T22" fmla="*/ 0 h 443"/>
                  <a:gd name="T23" fmla="*/ 1013 w 1013"/>
                  <a:gd name="T24" fmla="*/ 443 h 44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13" h="443">
                    <a:moveTo>
                      <a:pt x="1012" y="0"/>
                    </a:moveTo>
                    <a:lnTo>
                      <a:pt x="1012" y="220"/>
                    </a:lnTo>
                    <a:lnTo>
                      <a:pt x="720" y="220"/>
                    </a:lnTo>
                    <a:lnTo>
                      <a:pt x="720" y="442"/>
                    </a:lnTo>
                    <a:lnTo>
                      <a:pt x="0" y="442"/>
                    </a:lnTo>
                    <a:lnTo>
                      <a:pt x="0" y="0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464646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6" name="Freeform 1071"/>
              <p:cNvSpPr>
                <a:spLocks/>
              </p:cNvSpPr>
              <p:nvPr/>
            </p:nvSpPr>
            <p:spPr bwMode="auto">
              <a:xfrm>
                <a:off x="3033" y="2253"/>
                <a:ext cx="1023" cy="906"/>
              </a:xfrm>
              <a:custGeom>
                <a:avLst/>
                <a:gdLst>
                  <a:gd name="T0" fmla="*/ 1022 w 1023"/>
                  <a:gd name="T1" fmla="*/ 0 h 906"/>
                  <a:gd name="T2" fmla="*/ 0 w 1023"/>
                  <a:gd name="T3" fmla="*/ 0 h 906"/>
                  <a:gd name="T4" fmla="*/ 0 w 1023"/>
                  <a:gd name="T5" fmla="*/ 905 h 906"/>
                  <a:gd name="T6" fmla="*/ 1022 w 1023"/>
                  <a:gd name="T7" fmla="*/ 905 h 906"/>
                  <a:gd name="T8" fmla="*/ 1022 w 1023"/>
                  <a:gd name="T9" fmla="*/ 0 h 9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23"/>
                  <a:gd name="T16" fmla="*/ 0 h 906"/>
                  <a:gd name="T17" fmla="*/ 1023 w 1023"/>
                  <a:gd name="T18" fmla="*/ 906 h 9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23" h="906">
                    <a:moveTo>
                      <a:pt x="1022" y="0"/>
                    </a:moveTo>
                    <a:lnTo>
                      <a:pt x="0" y="0"/>
                    </a:lnTo>
                    <a:lnTo>
                      <a:pt x="0" y="905"/>
                    </a:lnTo>
                    <a:lnTo>
                      <a:pt x="1022" y="905"/>
                    </a:lnTo>
                    <a:lnTo>
                      <a:pt x="1022" y="0"/>
                    </a:lnTo>
                  </a:path>
                </a:pathLst>
              </a:custGeom>
              <a:solidFill>
                <a:srgbClr val="EAEAEA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7" name="Freeform 1072"/>
              <p:cNvSpPr>
                <a:spLocks/>
              </p:cNvSpPr>
              <p:nvPr/>
            </p:nvSpPr>
            <p:spPr bwMode="auto">
              <a:xfrm>
                <a:off x="3179" y="2253"/>
                <a:ext cx="731" cy="906"/>
              </a:xfrm>
              <a:custGeom>
                <a:avLst/>
                <a:gdLst>
                  <a:gd name="T0" fmla="*/ 0 w 731"/>
                  <a:gd name="T1" fmla="*/ 0 h 906"/>
                  <a:gd name="T2" fmla="*/ 0 w 731"/>
                  <a:gd name="T3" fmla="*/ 905 h 906"/>
                  <a:gd name="T4" fmla="*/ 146 w 731"/>
                  <a:gd name="T5" fmla="*/ 905 h 906"/>
                  <a:gd name="T6" fmla="*/ 146 w 731"/>
                  <a:gd name="T7" fmla="*/ 0 h 906"/>
                  <a:gd name="T8" fmla="*/ 292 w 731"/>
                  <a:gd name="T9" fmla="*/ 0 h 906"/>
                  <a:gd name="T10" fmla="*/ 292 w 731"/>
                  <a:gd name="T11" fmla="*/ 905 h 906"/>
                  <a:gd name="T12" fmla="*/ 438 w 731"/>
                  <a:gd name="T13" fmla="*/ 905 h 906"/>
                  <a:gd name="T14" fmla="*/ 438 w 731"/>
                  <a:gd name="T15" fmla="*/ 0 h 906"/>
                  <a:gd name="T16" fmla="*/ 584 w 731"/>
                  <a:gd name="T17" fmla="*/ 0 h 906"/>
                  <a:gd name="T18" fmla="*/ 584 w 731"/>
                  <a:gd name="T19" fmla="*/ 905 h 906"/>
                  <a:gd name="T20" fmla="*/ 730 w 731"/>
                  <a:gd name="T21" fmla="*/ 905 h 906"/>
                  <a:gd name="T22" fmla="*/ 730 w 731"/>
                  <a:gd name="T23" fmla="*/ 0 h 90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31"/>
                  <a:gd name="T37" fmla="*/ 0 h 906"/>
                  <a:gd name="T38" fmla="*/ 731 w 731"/>
                  <a:gd name="T39" fmla="*/ 906 h 90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31" h="906">
                    <a:moveTo>
                      <a:pt x="0" y="0"/>
                    </a:moveTo>
                    <a:lnTo>
                      <a:pt x="0" y="905"/>
                    </a:lnTo>
                    <a:lnTo>
                      <a:pt x="146" y="905"/>
                    </a:lnTo>
                    <a:lnTo>
                      <a:pt x="146" y="0"/>
                    </a:lnTo>
                    <a:lnTo>
                      <a:pt x="292" y="0"/>
                    </a:lnTo>
                    <a:lnTo>
                      <a:pt x="292" y="905"/>
                    </a:lnTo>
                    <a:lnTo>
                      <a:pt x="438" y="905"/>
                    </a:lnTo>
                    <a:lnTo>
                      <a:pt x="438" y="0"/>
                    </a:lnTo>
                    <a:lnTo>
                      <a:pt x="584" y="0"/>
                    </a:lnTo>
                    <a:lnTo>
                      <a:pt x="584" y="905"/>
                    </a:lnTo>
                    <a:lnTo>
                      <a:pt x="730" y="905"/>
                    </a:lnTo>
                    <a:lnTo>
                      <a:pt x="730" y="0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8" name="Freeform 1073"/>
              <p:cNvSpPr>
                <a:spLocks/>
              </p:cNvSpPr>
              <p:nvPr/>
            </p:nvSpPr>
            <p:spPr bwMode="auto">
              <a:xfrm>
                <a:off x="3033" y="2478"/>
                <a:ext cx="1023" cy="455"/>
              </a:xfrm>
              <a:custGeom>
                <a:avLst/>
                <a:gdLst>
                  <a:gd name="T0" fmla="*/ 0 w 1023"/>
                  <a:gd name="T1" fmla="*/ 0 h 455"/>
                  <a:gd name="T2" fmla="*/ 1022 w 1023"/>
                  <a:gd name="T3" fmla="*/ 0 h 455"/>
                  <a:gd name="T4" fmla="*/ 1022 w 1023"/>
                  <a:gd name="T5" fmla="*/ 227 h 455"/>
                  <a:gd name="T6" fmla="*/ 0 w 1023"/>
                  <a:gd name="T7" fmla="*/ 227 h 455"/>
                  <a:gd name="T8" fmla="*/ 0 w 1023"/>
                  <a:gd name="T9" fmla="*/ 454 h 455"/>
                  <a:gd name="T10" fmla="*/ 1022 w 1023"/>
                  <a:gd name="T11" fmla="*/ 454 h 45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23"/>
                  <a:gd name="T19" fmla="*/ 0 h 455"/>
                  <a:gd name="T20" fmla="*/ 1023 w 1023"/>
                  <a:gd name="T21" fmla="*/ 455 h 45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23" h="455">
                    <a:moveTo>
                      <a:pt x="0" y="0"/>
                    </a:moveTo>
                    <a:lnTo>
                      <a:pt x="1022" y="0"/>
                    </a:lnTo>
                    <a:lnTo>
                      <a:pt x="1022" y="227"/>
                    </a:lnTo>
                    <a:lnTo>
                      <a:pt x="0" y="227"/>
                    </a:lnTo>
                    <a:lnTo>
                      <a:pt x="0" y="454"/>
                    </a:lnTo>
                    <a:lnTo>
                      <a:pt x="1022" y="454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9" name="Rectangle 1074"/>
              <p:cNvSpPr>
                <a:spLocks noChangeArrowheads="1"/>
              </p:cNvSpPr>
              <p:nvPr/>
            </p:nvSpPr>
            <p:spPr bwMode="auto">
              <a:xfrm>
                <a:off x="3153" y="1953"/>
                <a:ext cx="759" cy="256"/>
              </a:xfrm>
              <a:prstGeom prst="rect">
                <a:avLst/>
              </a:prstGeom>
              <a:solidFill>
                <a:srgbClr val="D5E1DE"/>
              </a:solidFill>
              <a:ln w="12700">
                <a:solidFill>
                  <a:srgbClr val="969696"/>
                </a:solidFill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ctr" eaLnBrk="0" hangingPunct="0"/>
                <a:r>
                  <a:rPr lang="en-US" sz="2000">
                    <a:solidFill>
                      <a:srgbClr val="008000"/>
                    </a:solidFill>
                    <a:latin typeface="+mj-lt"/>
                  </a:rPr>
                  <a:t>January</a:t>
                </a:r>
                <a:endParaRPr lang="en-US" sz="2000">
                  <a:solidFill>
                    <a:srgbClr val="00BEB9"/>
                  </a:solidFill>
                  <a:latin typeface="+mj-lt"/>
                </a:endParaRPr>
              </a:p>
            </p:txBody>
          </p:sp>
          <p:sp>
            <p:nvSpPr>
              <p:cNvPr id="12310" name="Freeform 1076"/>
              <p:cNvSpPr>
                <a:spLocks/>
              </p:cNvSpPr>
              <p:nvPr/>
            </p:nvSpPr>
            <p:spPr bwMode="auto">
              <a:xfrm>
                <a:off x="3383" y="2448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11" name="Freeform 1077"/>
              <p:cNvSpPr>
                <a:spLocks/>
              </p:cNvSpPr>
              <p:nvPr/>
            </p:nvSpPr>
            <p:spPr bwMode="auto">
              <a:xfrm>
                <a:off x="3530" y="2448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1032" name="Freeform 1080"/>
              <p:cNvSpPr>
                <a:spLocks/>
              </p:cNvSpPr>
              <p:nvPr/>
            </p:nvSpPr>
            <p:spPr bwMode="auto">
              <a:xfrm>
                <a:off x="3212" y="2280"/>
                <a:ext cx="1212" cy="1324"/>
              </a:xfrm>
              <a:custGeom>
                <a:avLst/>
                <a:gdLst/>
                <a:ahLst/>
                <a:cxnLst>
                  <a:cxn ang="0">
                    <a:pos x="1211" y="0"/>
                  </a:cxn>
                  <a:cxn ang="0">
                    <a:pos x="0" y="0"/>
                  </a:cxn>
                  <a:cxn ang="0">
                    <a:pos x="0" y="1323"/>
                  </a:cxn>
                  <a:cxn ang="0">
                    <a:pos x="1211" y="1323"/>
                  </a:cxn>
                  <a:cxn ang="0">
                    <a:pos x="1211" y="0"/>
                  </a:cxn>
                </a:cxnLst>
                <a:rect l="0" t="0" r="r" b="b"/>
                <a:pathLst>
                  <a:path w="1212" h="1324">
                    <a:moveTo>
                      <a:pt x="1211" y="0"/>
                    </a:moveTo>
                    <a:lnTo>
                      <a:pt x="0" y="0"/>
                    </a:lnTo>
                    <a:lnTo>
                      <a:pt x="0" y="1323"/>
                    </a:lnTo>
                    <a:lnTo>
                      <a:pt x="1211" y="1323"/>
                    </a:lnTo>
                    <a:lnTo>
                      <a:pt x="1211" y="0"/>
                    </a:lnTo>
                  </a:path>
                </a:pathLst>
              </a:custGeom>
              <a:solidFill>
                <a:srgbClr val="C4C4C4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107763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12313" name="Freeform 1081"/>
              <p:cNvSpPr>
                <a:spLocks/>
              </p:cNvSpPr>
              <p:nvPr/>
            </p:nvSpPr>
            <p:spPr bwMode="auto">
              <a:xfrm>
                <a:off x="3312" y="2628"/>
                <a:ext cx="1013" cy="896"/>
              </a:xfrm>
              <a:custGeom>
                <a:avLst/>
                <a:gdLst>
                  <a:gd name="T0" fmla="*/ 1012 w 1013"/>
                  <a:gd name="T1" fmla="*/ 0 h 896"/>
                  <a:gd name="T2" fmla="*/ 0 w 1013"/>
                  <a:gd name="T3" fmla="*/ 0 h 896"/>
                  <a:gd name="T4" fmla="*/ 0 w 1013"/>
                  <a:gd name="T5" fmla="*/ 895 h 896"/>
                  <a:gd name="T6" fmla="*/ 1012 w 1013"/>
                  <a:gd name="T7" fmla="*/ 895 h 896"/>
                  <a:gd name="T8" fmla="*/ 1012 w 1013"/>
                  <a:gd name="T9" fmla="*/ 0 h 8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3"/>
                  <a:gd name="T16" fmla="*/ 0 h 896"/>
                  <a:gd name="T17" fmla="*/ 1013 w 1013"/>
                  <a:gd name="T18" fmla="*/ 896 h 8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3" h="896">
                    <a:moveTo>
                      <a:pt x="1012" y="0"/>
                    </a:moveTo>
                    <a:lnTo>
                      <a:pt x="0" y="0"/>
                    </a:lnTo>
                    <a:lnTo>
                      <a:pt x="0" y="895"/>
                    </a:lnTo>
                    <a:lnTo>
                      <a:pt x="1012" y="895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EAEAEA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14" name="Freeform 1082"/>
              <p:cNvSpPr>
                <a:spLocks/>
              </p:cNvSpPr>
              <p:nvPr/>
            </p:nvSpPr>
            <p:spPr bwMode="auto">
              <a:xfrm>
                <a:off x="3312" y="2628"/>
                <a:ext cx="1013" cy="443"/>
              </a:xfrm>
              <a:custGeom>
                <a:avLst/>
                <a:gdLst>
                  <a:gd name="T0" fmla="*/ 1012 w 1013"/>
                  <a:gd name="T1" fmla="*/ 0 h 443"/>
                  <a:gd name="T2" fmla="*/ 1012 w 1013"/>
                  <a:gd name="T3" fmla="*/ 220 h 443"/>
                  <a:gd name="T4" fmla="*/ 720 w 1013"/>
                  <a:gd name="T5" fmla="*/ 220 h 443"/>
                  <a:gd name="T6" fmla="*/ 720 w 1013"/>
                  <a:gd name="T7" fmla="*/ 442 h 443"/>
                  <a:gd name="T8" fmla="*/ 0 w 1013"/>
                  <a:gd name="T9" fmla="*/ 442 h 443"/>
                  <a:gd name="T10" fmla="*/ 0 w 1013"/>
                  <a:gd name="T11" fmla="*/ 0 h 443"/>
                  <a:gd name="T12" fmla="*/ 1012 w 1013"/>
                  <a:gd name="T13" fmla="*/ 0 h 4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13"/>
                  <a:gd name="T22" fmla="*/ 0 h 443"/>
                  <a:gd name="T23" fmla="*/ 1013 w 1013"/>
                  <a:gd name="T24" fmla="*/ 443 h 44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13" h="443">
                    <a:moveTo>
                      <a:pt x="1012" y="0"/>
                    </a:moveTo>
                    <a:lnTo>
                      <a:pt x="1012" y="220"/>
                    </a:lnTo>
                    <a:lnTo>
                      <a:pt x="720" y="220"/>
                    </a:lnTo>
                    <a:lnTo>
                      <a:pt x="720" y="442"/>
                    </a:lnTo>
                    <a:lnTo>
                      <a:pt x="0" y="442"/>
                    </a:lnTo>
                    <a:lnTo>
                      <a:pt x="0" y="0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464646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15" name="Freeform 1083"/>
              <p:cNvSpPr>
                <a:spLocks/>
              </p:cNvSpPr>
              <p:nvPr/>
            </p:nvSpPr>
            <p:spPr bwMode="auto">
              <a:xfrm>
                <a:off x="3312" y="2628"/>
                <a:ext cx="1023" cy="906"/>
              </a:xfrm>
              <a:custGeom>
                <a:avLst/>
                <a:gdLst>
                  <a:gd name="T0" fmla="*/ 1022 w 1023"/>
                  <a:gd name="T1" fmla="*/ 0 h 906"/>
                  <a:gd name="T2" fmla="*/ 0 w 1023"/>
                  <a:gd name="T3" fmla="*/ 0 h 906"/>
                  <a:gd name="T4" fmla="*/ 0 w 1023"/>
                  <a:gd name="T5" fmla="*/ 905 h 906"/>
                  <a:gd name="T6" fmla="*/ 1022 w 1023"/>
                  <a:gd name="T7" fmla="*/ 905 h 906"/>
                  <a:gd name="T8" fmla="*/ 1022 w 1023"/>
                  <a:gd name="T9" fmla="*/ 0 h 9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23"/>
                  <a:gd name="T16" fmla="*/ 0 h 906"/>
                  <a:gd name="T17" fmla="*/ 1023 w 1023"/>
                  <a:gd name="T18" fmla="*/ 906 h 9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23" h="906">
                    <a:moveTo>
                      <a:pt x="1022" y="0"/>
                    </a:moveTo>
                    <a:lnTo>
                      <a:pt x="0" y="0"/>
                    </a:lnTo>
                    <a:lnTo>
                      <a:pt x="0" y="905"/>
                    </a:lnTo>
                    <a:lnTo>
                      <a:pt x="1022" y="905"/>
                    </a:lnTo>
                    <a:lnTo>
                      <a:pt x="1022" y="0"/>
                    </a:lnTo>
                  </a:path>
                </a:pathLst>
              </a:custGeom>
              <a:solidFill>
                <a:srgbClr val="EAEAEA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16" name="Freeform 1084"/>
              <p:cNvSpPr>
                <a:spLocks/>
              </p:cNvSpPr>
              <p:nvPr/>
            </p:nvSpPr>
            <p:spPr bwMode="auto">
              <a:xfrm>
                <a:off x="3458" y="2628"/>
                <a:ext cx="731" cy="906"/>
              </a:xfrm>
              <a:custGeom>
                <a:avLst/>
                <a:gdLst>
                  <a:gd name="T0" fmla="*/ 0 w 731"/>
                  <a:gd name="T1" fmla="*/ 0 h 906"/>
                  <a:gd name="T2" fmla="*/ 0 w 731"/>
                  <a:gd name="T3" fmla="*/ 905 h 906"/>
                  <a:gd name="T4" fmla="*/ 146 w 731"/>
                  <a:gd name="T5" fmla="*/ 905 h 906"/>
                  <a:gd name="T6" fmla="*/ 146 w 731"/>
                  <a:gd name="T7" fmla="*/ 0 h 906"/>
                  <a:gd name="T8" fmla="*/ 292 w 731"/>
                  <a:gd name="T9" fmla="*/ 0 h 906"/>
                  <a:gd name="T10" fmla="*/ 292 w 731"/>
                  <a:gd name="T11" fmla="*/ 905 h 906"/>
                  <a:gd name="T12" fmla="*/ 438 w 731"/>
                  <a:gd name="T13" fmla="*/ 905 h 906"/>
                  <a:gd name="T14" fmla="*/ 438 w 731"/>
                  <a:gd name="T15" fmla="*/ 0 h 906"/>
                  <a:gd name="T16" fmla="*/ 584 w 731"/>
                  <a:gd name="T17" fmla="*/ 0 h 906"/>
                  <a:gd name="T18" fmla="*/ 584 w 731"/>
                  <a:gd name="T19" fmla="*/ 905 h 906"/>
                  <a:gd name="T20" fmla="*/ 730 w 731"/>
                  <a:gd name="T21" fmla="*/ 905 h 906"/>
                  <a:gd name="T22" fmla="*/ 730 w 731"/>
                  <a:gd name="T23" fmla="*/ 0 h 90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31"/>
                  <a:gd name="T37" fmla="*/ 0 h 906"/>
                  <a:gd name="T38" fmla="*/ 731 w 731"/>
                  <a:gd name="T39" fmla="*/ 906 h 90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31" h="906">
                    <a:moveTo>
                      <a:pt x="0" y="0"/>
                    </a:moveTo>
                    <a:lnTo>
                      <a:pt x="0" y="905"/>
                    </a:lnTo>
                    <a:lnTo>
                      <a:pt x="146" y="905"/>
                    </a:lnTo>
                    <a:lnTo>
                      <a:pt x="146" y="0"/>
                    </a:lnTo>
                    <a:lnTo>
                      <a:pt x="292" y="0"/>
                    </a:lnTo>
                    <a:lnTo>
                      <a:pt x="292" y="905"/>
                    </a:lnTo>
                    <a:lnTo>
                      <a:pt x="438" y="905"/>
                    </a:lnTo>
                    <a:lnTo>
                      <a:pt x="438" y="0"/>
                    </a:lnTo>
                    <a:lnTo>
                      <a:pt x="584" y="0"/>
                    </a:lnTo>
                    <a:lnTo>
                      <a:pt x="584" y="905"/>
                    </a:lnTo>
                    <a:lnTo>
                      <a:pt x="730" y="905"/>
                    </a:lnTo>
                    <a:lnTo>
                      <a:pt x="730" y="0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17" name="Freeform 1085"/>
              <p:cNvSpPr>
                <a:spLocks/>
              </p:cNvSpPr>
              <p:nvPr/>
            </p:nvSpPr>
            <p:spPr bwMode="auto">
              <a:xfrm>
                <a:off x="3312" y="2853"/>
                <a:ext cx="1023" cy="455"/>
              </a:xfrm>
              <a:custGeom>
                <a:avLst/>
                <a:gdLst>
                  <a:gd name="T0" fmla="*/ 0 w 1023"/>
                  <a:gd name="T1" fmla="*/ 0 h 455"/>
                  <a:gd name="T2" fmla="*/ 1022 w 1023"/>
                  <a:gd name="T3" fmla="*/ 0 h 455"/>
                  <a:gd name="T4" fmla="*/ 1022 w 1023"/>
                  <a:gd name="T5" fmla="*/ 227 h 455"/>
                  <a:gd name="T6" fmla="*/ 0 w 1023"/>
                  <a:gd name="T7" fmla="*/ 227 h 455"/>
                  <a:gd name="T8" fmla="*/ 0 w 1023"/>
                  <a:gd name="T9" fmla="*/ 454 h 455"/>
                  <a:gd name="T10" fmla="*/ 1022 w 1023"/>
                  <a:gd name="T11" fmla="*/ 454 h 45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23"/>
                  <a:gd name="T19" fmla="*/ 0 h 455"/>
                  <a:gd name="T20" fmla="*/ 1023 w 1023"/>
                  <a:gd name="T21" fmla="*/ 455 h 45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23" h="455">
                    <a:moveTo>
                      <a:pt x="0" y="0"/>
                    </a:moveTo>
                    <a:lnTo>
                      <a:pt x="1022" y="0"/>
                    </a:lnTo>
                    <a:lnTo>
                      <a:pt x="1022" y="227"/>
                    </a:lnTo>
                    <a:lnTo>
                      <a:pt x="0" y="227"/>
                    </a:lnTo>
                    <a:lnTo>
                      <a:pt x="0" y="454"/>
                    </a:lnTo>
                    <a:lnTo>
                      <a:pt x="1022" y="454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18" name="Rectangle 1086"/>
              <p:cNvSpPr>
                <a:spLocks noChangeArrowheads="1"/>
              </p:cNvSpPr>
              <p:nvPr/>
            </p:nvSpPr>
            <p:spPr bwMode="auto">
              <a:xfrm>
                <a:off x="3410" y="2328"/>
                <a:ext cx="804" cy="250"/>
              </a:xfrm>
              <a:prstGeom prst="rect">
                <a:avLst/>
              </a:prstGeom>
              <a:solidFill>
                <a:srgbClr val="FFD9D9"/>
              </a:solidFill>
              <a:ln w="12700">
                <a:solidFill>
                  <a:srgbClr val="969696"/>
                </a:solidFill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ctr" eaLnBrk="0" hangingPunct="0"/>
                <a:r>
                  <a:rPr lang="en-US" sz="2000">
                    <a:solidFill>
                      <a:srgbClr val="FF0000"/>
                    </a:solidFill>
                    <a:latin typeface="+mj-lt"/>
                  </a:rPr>
                  <a:t>February</a:t>
                </a:r>
                <a:endParaRPr lang="en-US" sz="2000">
                  <a:solidFill>
                    <a:srgbClr val="00BEB9"/>
                  </a:solidFill>
                  <a:latin typeface="+mj-lt"/>
                </a:endParaRPr>
              </a:p>
            </p:txBody>
          </p:sp>
          <p:grpSp>
            <p:nvGrpSpPr>
              <p:cNvPr id="12319" name="Group 1117"/>
              <p:cNvGrpSpPr>
                <a:grpSpLocks/>
              </p:cNvGrpSpPr>
              <p:nvPr/>
            </p:nvGrpSpPr>
            <p:grpSpPr bwMode="auto">
              <a:xfrm>
                <a:off x="3490" y="2655"/>
                <a:ext cx="1212" cy="1324"/>
                <a:chOff x="3628" y="2739"/>
                <a:chExt cx="1212" cy="1324"/>
              </a:xfrm>
            </p:grpSpPr>
            <p:sp>
              <p:nvSpPr>
                <p:cNvPr id="12320" name="Freeform 1078"/>
                <p:cNvSpPr>
                  <a:spLocks/>
                </p:cNvSpPr>
                <p:nvPr/>
              </p:nvSpPr>
              <p:spPr bwMode="auto">
                <a:xfrm>
                  <a:off x="3739" y="2952"/>
                  <a:ext cx="120" cy="218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21" name="Freeform 1079"/>
                <p:cNvSpPr>
                  <a:spLocks/>
                </p:cNvSpPr>
                <p:nvPr/>
              </p:nvSpPr>
              <p:spPr bwMode="auto">
                <a:xfrm>
                  <a:off x="3886" y="2952"/>
                  <a:ext cx="120" cy="218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22" name="Freeform 1088"/>
                <p:cNvSpPr>
                  <a:spLocks/>
                </p:cNvSpPr>
                <p:nvPr/>
              </p:nvSpPr>
              <p:spPr bwMode="auto">
                <a:xfrm>
                  <a:off x="3799" y="2907"/>
                  <a:ext cx="120" cy="218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23" name="Freeform 1089"/>
                <p:cNvSpPr>
                  <a:spLocks/>
                </p:cNvSpPr>
                <p:nvPr/>
              </p:nvSpPr>
              <p:spPr bwMode="auto">
                <a:xfrm>
                  <a:off x="3946" y="2907"/>
                  <a:ext cx="120" cy="218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24" name="Freeform 1090"/>
                <p:cNvSpPr>
                  <a:spLocks/>
                </p:cNvSpPr>
                <p:nvPr/>
              </p:nvSpPr>
              <p:spPr bwMode="auto">
                <a:xfrm>
                  <a:off x="4095" y="3363"/>
                  <a:ext cx="120" cy="218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25" name="Freeform 1091"/>
                <p:cNvSpPr>
                  <a:spLocks/>
                </p:cNvSpPr>
                <p:nvPr/>
              </p:nvSpPr>
              <p:spPr bwMode="auto">
                <a:xfrm>
                  <a:off x="4242" y="3363"/>
                  <a:ext cx="120" cy="218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511044" name="Freeform 1092"/>
                <p:cNvSpPr>
                  <a:spLocks/>
                </p:cNvSpPr>
                <p:nvPr/>
              </p:nvSpPr>
              <p:spPr bwMode="auto">
                <a:xfrm>
                  <a:off x="3628" y="2739"/>
                  <a:ext cx="1212" cy="1324"/>
                </a:xfrm>
                <a:custGeom>
                  <a:avLst/>
                  <a:gdLst/>
                  <a:ahLst/>
                  <a:cxnLst>
                    <a:cxn ang="0">
                      <a:pos x="1211" y="0"/>
                    </a:cxn>
                    <a:cxn ang="0">
                      <a:pos x="0" y="0"/>
                    </a:cxn>
                    <a:cxn ang="0">
                      <a:pos x="0" y="1323"/>
                    </a:cxn>
                    <a:cxn ang="0">
                      <a:pos x="1211" y="1323"/>
                    </a:cxn>
                    <a:cxn ang="0">
                      <a:pos x="1211" y="0"/>
                    </a:cxn>
                  </a:cxnLst>
                  <a:rect l="0" t="0" r="r" b="b"/>
                  <a:pathLst>
                    <a:path w="1212" h="1324">
                      <a:moveTo>
                        <a:pt x="1211" y="0"/>
                      </a:moveTo>
                      <a:lnTo>
                        <a:pt x="0" y="0"/>
                      </a:lnTo>
                      <a:lnTo>
                        <a:pt x="0" y="1323"/>
                      </a:lnTo>
                      <a:lnTo>
                        <a:pt x="1211" y="1323"/>
                      </a:lnTo>
                      <a:lnTo>
                        <a:pt x="1211" y="0"/>
                      </a:lnTo>
                    </a:path>
                  </a:pathLst>
                </a:custGeom>
                <a:solidFill>
                  <a:srgbClr val="C4C4C4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107763" dir="2700000" algn="ctr" rotWithShape="0">
                    <a:schemeClr val="tx1">
                      <a:lumMod val="75000"/>
                      <a:lumOff val="25000"/>
                    </a:schemeClr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12327" name="Freeform 1093"/>
                <p:cNvSpPr>
                  <a:spLocks/>
                </p:cNvSpPr>
                <p:nvPr/>
              </p:nvSpPr>
              <p:spPr bwMode="auto">
                <a:xfrm>
                  <a:off x="3728" y="3087"/>
                  <a:ext cx="1013" cy="896"/>
                </a:xfrm>
                <a:custGeom>
                  <a:avLst/>
                  <a:gdLst>
                    <a:gd name="T0" fmla="*/ 1012 w 1013"/>
                    <a:gd name="T1" fmla="*/ 0 h 896"/>
                    <a:gd name="T2" fmla="*/ 0 w 1013"/>
                    <a:gd name="T3" fmla="*/ 0 h 896"/>
                    <a:gd name="T4" fmla="*/ 0 w 1013"/>
                    <a:gd name="T5" fmla="*/ 895 h 896"/>
                    <a:gd name="T6" fmla="*/ 1012 w 1013"/>
                    <a:gd name="T7" fmla="*/ 895 h 896"/>
                    <a:gd name="T8" fmla="*/ 1012 w 1013"/>
                    <a:gd name="T9" fmla="*/ 0 h 8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13"/>
                    <a:gd name="T16" fmla="*/ 0 h 896"/>
                    <a:gd name="T17" fmla="*/ 1013 w 1013"/>
                    <a:gd name="T18" fmla="*/ 896 h 8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13" h="896">
                      <a:moveTo>
                        <a:pt x="1012" y="0"/>
                      </a:moveTo>
                      <a:lnTo>
                        <a:pt x="0" y="0"/>
                      </a:lnTo>
                      <a:lnTo>
                        <a:pt x="0" y="895"/>
                      </a:lnTo>
                      <a:lnTo>
                        <a:pt x="1012" y="895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28" name="Freeform 1094"/>
                <p:cNvSpPr>
                  <a:spLocks/>
                </p:cNvSpPr>
                <p:nvPr/>
              </p:nvSpPr>
              <p:spPr bwMode="auto">
                <a:xfrm>
                  <a:off x="3728" y="3087"/>
                  <a:ext cx="1013" cy="443"/>
                </a:xfrm>
                <a:custGeom>
                  <a:avLst/>
                  <a:gdLst>
                    <a:gd name="T0" fmla="*/ 1012 w 1013"/>
                    <a:gd name="T1" fmla="*/ 0 h 443"/>
                    <a:gd name="T2" fmla="*/ 1012 w 1013"/>
                    <a:gd name="T3" fmla="*/ 220 h 443"/>
                    <a:gd name="T4" fmla="*/ 720 w 1013"/>
                    <a:gd name="T5" fmla="*/ 220 h 443"/>
                    <a:gd name="T6" fmla="*/ 720 w 1013"/>
                    <a:gd name="T7" fmla="*/ 442 h 443"/>
                    <a:gd name="T8" fmla="*/ 0 w 1013"/>
                    <a:gd name="T9" fmla="*/ 442 h 443"/>
                    <a:gd name="T10" fmla="*/ 0 w 1013"/>
                    <a:gd name="T11" fmla="*/ 0 h 443"/>
                    <a:gd name="T12" fmla="*/ 1012 w 1013"/>
                    <a:gd name="T13" fmla="*/ 0 h 44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13"/>
                    <a:gd name="T22" fmla="*/ 0 h 443"/>
                    <a:gd name="T23" fmla="*/ 1013 w 1013"/>
                    <a:gd name="T24" fmla="*/ 443 h 44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13" h="443">
                      <a:moveTo>
                        <a:pt x="1012" y="0"/>
                      </a:moveTo>
                      <a:lnTo>
                        <a:pt x="1012" y="220"/>
                      </a:lnTo>
                      <a:lnTo>
                        <a:pt x="720" y="220"/>
                      </a:lnTo>
                      <a:lnTo>
                        <a:pt x="720" y="442"/>
                      </a:lnTo>
                      <a:lnTo>
                        <a:pt x="0" y="442"/>
                      </a:lnTo>
                      <a:lnTo>
                        <a:pt x="0" y="0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464646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29" name="Freeform 1095"/>
                <p:cNvSpPr>
                  <a:spLocks/>
                </p:cNvSpPr>
                <p:nvPr/>
              </p:nvSpPr>
              <p:spPr bwMode="auto">
                <a:xfrm>
                  <a:off x="3728" y="3087"/>
                  <a:ext cx="1023" cy="906"/>
                </a:xfrm>
                <a:custGeom>
                  <a:avLst/>
                  <a:gdLst>
                    <a:gd name="T0" fmla="*/ 1022 w 1023"/>
                    <a:gd name="T1" fmla="*/ 0 h 906"/>
                    <a:gd name="T2" fmla="*/ 0 w 1023"/>
                    <a:gd name="T3" fmla="*/ 0 h 906"/>
                    <a:gd name="T4" fmla="*/ 0 w 1023"/>
                    <a:gd name="T5" fmla="*/ 905 h 906"/>
                    <a:gd name="T6" fmla="*/ 1022 w 1023"/>
                    <a:gd name="T7" fmla="*/ 905 h 906"/>
                    <a:gd name="T8" fmla="*/ 1022 w 1023"/>
                    <a:gd name="T9" fmla="*/ 0 h 9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23"/>
                    <a:gd name="T16" fmla="*/ 0 h 906"/>
                    <a:gd name="T17" fmla="*/ 1023 w 1023"/>
                    <a:gd name="T18" fmla="*/ 906 h 9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23" h="906">
                      <a:moveTo>
                        <a:pt x="1022" y="0"/>
                      </a:moveTo>
                      <a:lnTo>
                        <a:pt x="0" y="0"/>
                      </a:lnTo>
                      <a:lnTo>
                        <a:pt x="0" y="905"/>
                      </a:lnTo>
                      <a:lnTo>
                        <a:pt x="1022" y="905"/>
                      </a:lnTo>
                      <a:lnTo>
                        <a:pt x="102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30" name="Freeform 1096"/>
                <p:cNvSpPr>
                  <a:spLocks/>
                </p:cNvSpPr>
                <p:nvPr/>
              </p:nvSpPr>
              <p:spPr bwMode="auto">
                <a:xfrm>
                  <a:off x="3874" y="3087"/>
                  <a:ext cx="731" cy="906"/>
                </a:xfrm>
                <a:custGeom>
                  <a:avLst/>
                  <a:gdLst>
                    <a:gd name="T0" fmla="*/ 0 w 731"/>
                    <a:gd name="T1" fmla="*/ 0 h 906"/>
                    <a:gd name="T2" fmla="*/ 0 w 731"/>
                    <a:gd name="T3" fmla="*/ 905 h 906"/>
                    <a:gd name="T4" fmla="*/ 146 w 731"/>
                    <a:gd name="T5" fmla="*/ 905 h 906"/>
                    <a:gd name="T6" fmla="*/ 146 w 731"/>
                    <a:gd name="T7" fmla="*/ 0 h 906"/>
                    <a:gd name="T8" fmla="*/ 292 w 731"/>
                    <a:gd name="T9" fmla="*/ 0 h 906"/>
                    <a:gd name="T10" fmla="*/ 292 w 731"/>
                    <a:gd name="T11" fmla="*/ 905 h 906"/>
                    <a:gd name="T12" fmla="*/ 438 w 731"/>
                    <a:gd name="T13" fmla="*/ 905 h 906"/>
                    <a:gd name="T14" fmla="*/ 438 w 731"/>
                    <a:gd name="T15" fmla="*/ 0 h 906"/>
                    <a:gd name="T16" fmla="*/ 584 w 731"/>
                    <a:gd name="T17" fmla="*/ 0 h 906"/>
                    <a:gd name="T18" fmla="*/ 584 w 731"/>
                    <a:gd name="T19" fmla="*/ 905 h 906"/>
                    <a:gd name="T20" fmla="*/ 730 w 731"/>
                    <a:gd name="T21" fmla="*/ 905 h 906"/>
                    <a:gd name="T22" fmla="*/ 730 w 731"/>
                    <a:gd name="T23" fmla="*/ 0 h 90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731"/>
                    <a:gd name="T37" fmla="*/ 0 h 906"/>
                    <a:gd name="T38" fmla="*/ 731 w 731"/>
                    <a:gd name="T39" fmla="*/ 906 h 90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731" h="906">
                      <a:moveTo>
                        <a:pt x="0" y="0"/>
                      </a:moveTo>
                      <a:lnTo>
                        <a:pt x="0" y="905"/>
                      </a:lnTo>
                      <a:lnTo>
                        <a:pt x="146" y="905"/>
                      </a:lnTo>
                      <a:lnTo>
                        <a:pt x="146" y="0"/>
                      </a:lnTo>
                      <a:lnTo>
                        <a:pt x="292" y="0"/>
                      </a:lnTo>
                      <a:lnTo>
                        <a:pt x="292" y="905"/>
                      </a:lnTo>
                      <a:lnTo>
                        <a:pt x="438" y="905"/>
                      </a:lnTo>
                      <a:lnTo>
                        <a:pt x="438" y="0"/>
                      </a:lnTo>
                      <a:lnTo>
                        <a:pt x="584" y="0"/>
                      </a:lnTo>
                      <a:lnTo>
                        <a:pt x="584" y="905"/>
                      </a:lnTo>
                      <a:lnTo>
                        <a:pt x="730" y="905"/>
                      </a:lnTo>
                      <a:lnTo>
                        <a:pt x="730" y="0"/>
                      </a:lnTo>
                    </a:path>
                  </a:pathLst>
                </a:custGeom>
                <a:noFill/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31" name="Freeform 1097"/>
                <p:cNvSpPr>
                  <a:spLocks/>
                </p:cNvSpPr>
                <p:nvPr/>
              </p:nvSpPr>
              <p:spPr bwMode="auto">
                <a:xfrm>
                  <a:off x="3728" y="3312"/>
                  <a:ext cx="1023" cy="455"/>
                </a:xfrm>
                <a:custGeom>
                  <a:avLst/>
                  <a:gdLst>
                    <a:gd name="T0" fmla="*/ 0 w 1023"/>
                    <a:gd name="T1" fmla="*/ 0 h 455"/>
                    <a:gd name="T2" fmla="*/ 1022 w 1023"/>
                    <a:gd name="T3" fmla="*/ 0 h 455"/>
                    <a:gd name="T4" fmla="*/ 1022 w 1023"/>
                    <a:gd name="T5" fmla="*/ 227 h 455"/>
                    <a:gd name="T6" fmla="*/ 0 w 1023"/>
                    <a:gd name="T7" fmla="*/ 227 h 455"/>
                    <a:gd name="T8" fmla="*/ 0 w 1023"/>
                    <a:gd name="T9" fmla="*/ 454 h 455"/>
                    <a:gd name="T10" fmla="*/ 1022 w 1023"/>
                    <a:gd name="T11" fmla="*/ 454 h 45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23"/>
                    <a:gd name="T19" fmla="*/ 0 h 455"/>
                    <a:gd name="T20" fmla="*/ 1023 w 1023"/>
                    <a:gd name="T21" fmla="*/ 455 h 45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23" h="455">
                      <a:moveTo>
                        <a:pt x="0" y="0"/>
                      </a:moveTo>
                      <a:lnTo>
                        <a:pt x="1022" y="0"/>
                      </a:lnTo>
                      <a:lnTo>
                        <a:pt x="1022" y="227"/>
                      </a:lnTo>
                      <a:lnTo>
                        <a:pt x="0" y="227"/>
                      </a:lnTo>
                      <a:lnTo>
                        <a:pt x="0" y="454"/>
                      </a:lnTo>
                      <a:lnTo>
                        <a:pt x="1022" y="454"/>
                      </a:lnTo>
                    </a:path>
                  </a:pathLst>
                </a:custGeom>
                <a:noFill/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32" name="Rectangle 1098"/>
                <p:cNvSpPr>
                  <a:spLocks noChangeArrowheads="1"/>
                </p:cNvSpPr>
                <p:nvPr/>
              </p:nvSpPr>
              <p:spPr bwMode="auto">
                <a:xfrm>
                  <a:off x="3882" y="2787"/>
                  <a:ext cx="690" cy="256"/>
                </a:xfrm>
                <a:prstGeom prst="rect">
                  <a:avLst/>
                </a:prstGeom>
                <a:solidFill>
                  <a:srgbClr val="CCFFFF"/>
                </a:solidFill>
                <a:ln w="12700">
                  <a:solidFill>
                    <a:srgbClr val="969696"/>
                  </a:solidFill>
                  <a:miter lim="800000"/>
                  <a:headEnd/>
                  <a:tailEnd/>
                </a:ln>
              </p:spPr>
              <p:txBody>
                <a:bodyPr lIns="90488" tIns="44450" rIns="90488" bIns="44450">
                  <a:spAutoFit/>
                </a:bodyPr>
                <a:lstStyle/>
                <a:p>
                  <a:pPr algn="ctr" eaLnBrk="0" hangingPunct="0"/>
                  <a:r>
                    <a:rPr lang="en-US" sz="2000">
                      <a:solidFill>
                        <a:srgbClr val="006E6B"/>
                      </a:solidFill>
                      <a:latin typeface="+mj-lt"/>
                    </a:rPr>
                    <a:t>March</a:t>
                  </a:r>
                </a:p>
              </p:txBody>
            </p:sp>
          </p:grpSp>
        </p:grp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Component Item Planning: MRP</a:t>
            </a:r>
            <a:endParaRPr lang="en-US" dirty="0"/>
          </a:p>
        </p:txBody>
      </p:sp>
      <p:sp>
        <p:nvSpPr>
          <p:cNvPr id="133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QS-PL-100</a:t>
            </a:r>
          </a:p>
        </p:txBody>
      </p:sp>
      <p:grpSp>
        <p:nvGrpSpPr>
          <p:cNvPr id="13316" name="Group 66"/>
          <p:cNvGrpSpPr>
            <a:grpSpLocks/>
          </p:cNvGrpSpPr>
          <p:nvPr/>
        </p:nvGrpSpPr>
        <p:grpSpPr bwMode="auto">
          <a:xfrm>
            <a:off x="906463" y="930530"/>
            <a:ext cx="7316787" cy="5137150"/>
            <a:chOff x="571" y="794"/>
            <a:chExt cx="4609" cy="3236"/>
          </a:xfrm>
        </p:grpSpPr>
        <p:grpSp>
          <p:nvGrpSpPr>
            <p:cNvPr id="13317" name="Group 65"/>
            <p:cNvGrpSpPr>
              <a:grpSpLocks/>
            </p:cNvGrpSpPr>
            <p:nvPr/>
          </p:nvGrpSpPr>
          <p:grpSpPr bwMode="auto">
            <a:xfrm>
              <a:off x="571" y="794"/>
              <a:ext cx="4609" cy="3236"/>
              <a:chOff x="571" y="794"/>
              <a:chExt cx="4609" cy="3236"/>
            </a:xfrm>
          </p:grpSpPr>
          <p:sp>
            <p:nvSpPr>
              <p:cNvPr id="13338" name="Rectangle 37"/>
              <p:cNvSpPr>
                <a:spLocks noChangeArrowheads="1"/>
              </p:cNvSpPr>
              <p:nvPr/>
            </p:nvSpPr>
            <p:spPr bwMode="auto">
              <a:xfrm>
                <a:off x="571" y="794"/>
                <a:ext cx="4609" cy="3236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1600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3339" name="Rectangle 38"/>
              <p:cNvSpPr>
                <a:spLocks noChangeArrowheads="1"/>
              </p:cNvSpPr>
              <p:nvPr/>
            </p:nvSpPr>
            <p:spPr bwMode="auto">
              <a:xfrm>
                <a:off x="3537" y="3755"/>
                <a:ext cx="711" cy="22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lIns="82550" tIns="41275" rIns="82550" bIns="41275">
                <a:spAutoFit/>
              </a:bodyPr>
              <a:lstStyle/>
              <a:p>
                <a:pPr algn="ctr" defTabSz="739775" eaLnBrk="0" hangingPunct="0"/>
                <a:r>
                  <a:rPr lang="en-US" sz="1800">
                    <a:latin typeface="+mj-lt"/>
                  </a:rPr>
                  <a:t>Outputs</a:t>
                </a:r>
              </a:p>
            </p:txBody>
          </p:sp>
          <p:sp>
            <p:nvSpPr>
              <p:cNvPr id="13340" name="Rectangle 39"/>
              <p:cNvSpPr>
                <a:spLocks noChangeArrowheads="1"/>
              </p:cNvSpPr>
              <p:nvPr/>
            </p:nvSpPr>
            <p:spPr bwMode="auto">
              <a:xfrm>
                <a:off x="1682" y="842"/>
                <a:ext cx="651" cy="22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lIns="82550" tIns="41275" rIns="82550" bIns="41275">
                <a:spAutoFit/>
              </a:bodyPr>
              <a:lstStyle/>
              <a:p>
                <a:pPr algn="ctr" defTabSz="739775" eaLnBrk="0" hangingPunct="0"/>
                <a:r>
                  <a:rPr lang="en-US" sz="1800">
                    <a:latin typeface="+mj-lt"/>
                  </a:rPr>
                  <a:t>Inputs</a:t>
                </a:r>
              </a:p>
            </p:txBody>
          </p:sp>
        </p:grpSp>
        <p:sp>
          <p:nvSpPr>
            <p:cNvPr id="13318" name="Freeform 45"/>
            <p:cNvSpPr>
              <a:spLocks/>
            </p:cNvSpPr>
            <p:nvPr/>
          </p:nvSpPr>
          <p:spPr bwMode="auto">
            <a:xfrm>
              <a:off x="1670" y="1154"/>
              <a:ext cx="290" cy="2544"/>
            </a:xfrm>
            <a:custGeom>
              <a:avLst/>
              <a:gdLst>
                <a:gd name="T0" fmla="*/ 14 w 235"/>
                <a:gd name="T1" fmla="*/ 0 h 3025"/>
                <a:gd name="T2" fmla="*/ 357 w 235"/>
                <a:gd name="T3" fmla="*/ 0 h 3025"/>
                <a:gd name="T4" fmla="*/ 357 w 235"/>
                <a:gd name="T5" fmla="*/ 2139 h 3025"/>
                <a:gd name="T6" fmla="*/ 0 w 235"/>
                <a:gd name="T7" fmla="*/ 2139 h 30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5"/>
                <a:gd name="T13" fmla="*/ 0 h 3025"/>
                <a:gd name="T14" fmla="*/ 235 w 235"/>
                <a:gd name="T15" fmla="*/ 3025 h 30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5" h="3025">
                  <a:moveTo>
                    <a:pt x="9" y="0"/>
                  </a:moveTo>
                  <a:lnTo>
                    <a:pt x="234" y="0"/>
                  </a:lnTo>
                  <a:lnTo>
                    <a:pt x="234" y="3024"/>
                  </a:lnTo>
                  <a:lnTo>
                    <a:pt x="0" y="3024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19" name="Line 46"/>
            <p:cNvSpPr>
              <a:spLocks noChangeShapeType="1"/>
            </p:cNvSpPr>
            <p:nvPr/>
          </p:nvSpPr>
          <p:spPr bwMode="auto">
            <a:xfrm>
              <a:off x="1710" y="1797"/>
              <a:ext cx="24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0" name="Line 47"/>
            <p:cNvSpPr>
              <a:spLocks noChangeShapeType="1"/>
            </p:cNvSpPr>
            <p:nvPr/>
          </p:nvSpPr>
          <p:spPr bwMode="auto">
            <a:xfrm>
              <a:off x="1698" y="3096"/>
              <a:ext cx="244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1" name="Line 48"/>
            <p:cNvSpPr>
              <a:spLocks noChangeShapeType="1"/>
            </p:cNvSpPr>
            <p:nvPr/>
          </p:nvSpPr>
          <p:spPr bwMode="auto">
            <a:xfrm>
              <a:off x="1687" y="2439"/>
              <a:ext cx="445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71761" name="AutoShape 49"/>
            <p:cNvSpPr>
              <a:spLocks noChangeArrowheads="1"/>
            </p:cNvSpPr>
            <p:nvPr/>
          </p:nvSpPr>
          <p:spPr bwMode="auto">
            <a:xfrm>
              <a:off x="2127" y="1695"/>
              <a:ext cx="1497" cy="1487"/>
            </a:xfrm>
            <a:prstGeom prst="star16">
              <a:avLst>
                <a:gd name="adj" fmla="val 37500"/>
              </a:avLst>
            </a:prstGeom>
            <a:solidFill>
              <a:srgbClr val="E0DCE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accent6"/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2000">
                  <a:latin typeface="+mj-lt"/>
                </a:rPr>
                <a:t>Calculate</a:t>
              </a:r>
            </a:p>
            <a:p>
              <a:pPr algn="ctr" eaLnBrk="0" hangingPunct="0">
                <a:defRPr/>
              </a:pPr>
              <a:r>
                <a:rPr lang="en-US" sz="2000">
                  <a:latin typeface="+mj-lt"/>
                </a:rPr>
                <a:t>MRP</a:t>
              </a:r>
            </a:p>
          </p:txBody>
        </p:sp>
        <p:sp>
          <p:nvSpPr>
            <p:cNvPr id="13323" name="Freeform 50"/>
            <p:cNvSpPr>
              <a:spLocks/>
            </p:cNvSpPr>
            <p:nvPr/>
          </p:nvSpPr>
          <p:spPr bwMode="auto">
            <a:xfrm>
              <a:off x="3773" y="1600"/>
              <a:ext cx="328" cy="1536"/>
            </a:xfrm>
            <a:custGeom>
              <a:avLst/>
              <a:gdLst>
                <a:gd name="T0" fmla="*/ 285 w 361"/>
                <a:gd name="T1" fmla="*/ 0 h 1441"/>
                <a:gd name="T2" fmla="*/ 0 w 361"/>
                <a:gd name="T3" fmla="*/ 0 h 1441"/>
                <a:gd name="T4" fmla="*/ 0 w 361"/>
                <a:gd name="T5" fmla="*/ 1636 h 1441"/>
                <a:gd name="T6" fmla="*/ 297 w 361"/>
                <a:gd name="T7" fmla="*/ 1636 h 144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1"/>
                <a:gd name="T13" fmla="*/ 0 h 1441"/>
                <a:gd name="T14" fmla="*/ 361 w 361"/>
                <a:gd name="T15" fmla="*/ 1441 h 144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1" h="1441">
                  <a:moveTo>
                    <a:pt x="346" y="0"/>
                  </a:moveTo>
                  <a:lnTo>
                    <a:pt x="0" y="0"/>
                  </a:lnTo>
                  <a:lnTo>
                    <a:pt x="0" y="1440"/>
                  </a:lnTo>
                  <a:lnTo>
                    <a:pt x="360" y="144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4" name="Line 51"/>
            <p:cNvSpPr>
              <a:spLocks noChangeShapeType="1"/>
            </p:cNvSpPr>
            <p:nvPr/>
          </p:nvSpPr>
          <p:spPr bwMode="auto">
            <a:xfrm>
              <a:off x="3619" y="2436"/>
              <a:ext cx="146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13325" name="Group 52"/>
            <p:cNvGrpSpPr>
              <a:grpSpLocks/>
            </p:cNvGrpSpPr>
            <p:nvPr/>
          </p:nvGrpSpPr>
          <p:grpSpPr bwMode="auto">
            <a:xfrm>
              <a:off x="4087" y="1091"/>
              <a:ext cx="941" cy="1210"/>
              <a:chOff x="4048" y="856"/>
              <a:chExt cx="994" cy="1287"/>
            </a:xfrm>
          </p:grpSpPr>
          <p:sp>
            <p:nvSpPr>
              <p:cNvPr id="371765" name="Rectangle 53"/>
              <p:cNvSpPr>
                <a:spLocks noChangeArrowheads="1"/>
              </p:cNvSpPr>
              <p:nvPr/>
            </p:nvSpPr>
            <p:spPr bwMode="auto">
              <a:xfrm>
                <a:off x="4259" y="1050"/>
                <a:ext cx="783" cy="1093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algn="ctr" defTabSz="739775" eaLnBrk="0" hangingPunct="0">
                  <a:defRPr/>
                </a:pPr>
                <a:endParaRPr lang="en-US" sz="1600" b="0">
                  <a:latin typeface="+mj-lt"/>
                </a:endParaRPr>
              </a:p>
            </p:txBody>
          </p:sp>
          <p:sp>
            <p:nvSpPr>
              <p:cNvPr id="371766" name="Rectangle 54"/>
              <p:cNvSpPr>
                <a:spLocks noChangeArrowheads="1"/>
              </p:cNvSpPr>
              <p:nvPr/>
            </p:nvSpPr>
            <p:spPr bwMode="auto">
              <a:xfrm>
                <a:off x="4156" y="959"/>
                <a:ext cx="784" cy="1092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algn="ctr" defTabSz="739775" eaLnBrk="0" hangingPunct="0">
                  <a:defRPr/>
                </a:pPr>
                <a:endParaRPr lang="en-US" sz="1600" b="0">
                  <a:latin typeface="+mj-lt"/>
                </a:endParaRPr>
              </a:p>
            </p:txBody>
          </p:sp>
          <p:sp>
            <p:nvSpPr>
              <p:cNvPr id="371767" name="Rectangle 55"/>
              <p:cNvSpPr>
                <a:spLocks noChangeArrowheads="1"/>
              </p:cNvSpPr>
              <p:nvPr/>
            </p:nvSpPr>
            <p:spPr bwMode="auto">
              <a:xfrm>
                <a:off x="4048" y="856"/>
                <a:ext cx="826" cy="1093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algn="ctr" defTabSz="739775" eaLnBrk="0" hangingPunct="0">
                  <a:defRPr/>
                </a:pPr>
                <a:r>
                  <a:rPr lang="en-US" sz="1600" b="0" dirty="0">
                    <a:latin typeface="+mj-lt"/>
                  </a:rPr>
                  <a:t>Planned</a:t>
                </a:r>
              </a:p>
              <a:p>
                <a:pPr algn="ctr" defTabSz="739775" eaLnBrk="0" hangingPunct="0">
                  <a:defRPr/>
                </a:pPr>
                <a:r>
                  <a:rPr lang="en-US" sz="1600" b="0" dirty="0">
                    <a:latin typeface="+mj-lt"/>
                  </a:rPr>
                  <a:t>Orders</a:t>
                </a:r>
                <a:br>
                  <a:rPr lang="en-US" sz="1600" b="0" dirty="0">
                    <a:latin typeface="+mj-lt"/>
                  </a:rPr>
                </a:br>
                <a:endParaRPr lang="en-US" sz="1600" b="0" dirty="0">
                  <a:latin typeface="+mj-lt"/>
                </a:endParaRPr>
              </a:p>
              <a:p>
                <a:pPr algn="ctr" defTabSz="739775" eaLnBrk="0" hangingPunct="0">
                  <a:buFontTx/>
                  <a:buChar char="•"/>
                  <a:defRPr/>
                </a:pPr>
                <a:r>
                  <a:rPr lang="en-US" sz="1600" b="0" dirty="0">
                    <a:latin typeface="+mj-lt"/>
                  </a:rPr>
                  <a:t> Release</a:t>
                </a:r>
                <a:br>
                  <a:rPr lang="en-US" sz="1600" b="0" dirty="0">
                    <a:latin typeface="+mj-lt"/>
                  </a:rPr>
                </a:br>
                <a:r>
                  <a:rPr lang="en-US" sz="1600" b="0" dirty="0">
                    <a:latin typeface="+mj-lt"/>
                  </a:rPr>
                  <a:t>Dates</a:t>
                </a:r>
              </a:p>
              <a:p>
                <a:pPr algn="ctr" defTabSz="739775" eaLnBrk="0" hangingPunct="0">
                  <a:buFontTx/>
                  <a:buChar char="•"/>
                  <a:defRPr/>
                </a:pPr>
                <a:r>
                  <a:rPr lang="en-US" sz="1600" b="0" dirty="0">
                    <a:latin typeface="+mj-lt"/>
                  </a:rPr>
                  <a:t> Due Dates</a:t>
                </a:r>
              </a:p>
            </p:txBody>
          </p:sp>
        </p:grpSp>
        <p:grpSp>
          <p:nvGrpSpPr>
            <p:cNvPr id="13326" name="Group 56"/>
            <p:cNvGrpSpPr>
              <a:grpSpLocks/>
            </p:cNvGrpSpPr>
            <p:nvPr/>
          </p:nvGrpSpPr>
          <p:grpSpPr bwMode="auto">
            <a:xfrm>
              <a:off x="4087" y="2624"/>
              <a:ext cx="941" cy="1211"/>
              <a:chOff x="4048" y="2229"/>
              <a:chExt cx="994" cy="1287"/>
            </a:xfrm>
          </p:grpSpPr>
          <p:sp>
            <p:nvSpPr>
              <p:cNvPr id="371769" name="Rectangle 57"/>
              <p:cNvSpPr>
                <a:spLocks noChangeArrowheads="1"/>
              </p:cNvSpPr>
              <p:nvPr/>
            </p:nvSpPr>
            <p:spPr bwMode="auto">
              <a:xfrm>
                <a:off x="4259" y="2423"/>
                <a:ext cx="783" cy="1093"/>
              </a:xfrm>
              <a:prstGeom prst="rect">
                <a:avLst/>
              </a:prstGeom>
              <a:solidFill>
                <a:srgbClr val="EDD1C5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algn="ctr" defTabSz="739775" eaLnBrk="0" hangingPunct="0">
                  <a:defRPr/>
                </a:pPr>
                <a:endParaRPr lang="en-US" sz="1600" b="0">
                  <a:latin typeface="+mj-lt"/>
                </a:endParaRPr>
              </a:p>
            </p:txBody>
          </p:sp>
          <p:sp>
            <p:nvSpPr>
              <p:cNvPr id="371770" name="Rectangle 58"/>
              <p:cNvSpPr>
                <a:spLocks noChangeArrowheads="1"/>
              </p:cNvSpPr>
              <p:nvPr/>
            </p:nvSpPr>
            <p:spPr bwMode="auto">
              <a:xfrm>
                <a:off x="4156" y="2332"/>
                <a:ext cx="784" cy="1093"/>
              </a:xfrm>
              <a:prstGeom prst="rect">
                <a:avLst/>
              </a:prstGeom>
              <a:solidFill>
                <a:srgbClr val="EDD1C5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algn="ctr" defTabSz="739775" eaLnBrk="0" hangingPunct="0">
                  <a:defRPr/>
                </a:pPr>
                <a:endParaRPr lang="en-US" sz="1600" b="0">
                  <a:latin typeface="+mj-lt"/>
                </a:endParaRPr>
              </a:p>
            </p:txBody>
          </p:sp>
          <p:sp>
            <p:nvSpPr>
              <p:cNvPr id="371771" name="Rectangle 59"/>
              <p:cNvSpPr>
                <a:spLocks noChangeArrowheads="1"/>
              </p:cNvSpPr>
              <p:nvPr/>
            </p:nvSpPr>
            <p:spPr bwMode="auto">
              <a:xfrm>
                <a:off x="4048" y="2229"/>
                <a:ext cx="785" cy="1093"/>
              </a:xfrm>
              <a:prstGeom prst="rect">
                <a:avLst/>
              </a:prstGeom>
              <a:solidFill>
                <a:srgbClr val="EDD1C5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algn="ctr" defTabSz="739775" eaLnBrk="0" hangingPunct="0">
                  <a:defRPr/>
                </a:pPr>
                <a:r>
                  <a:rPr lang="en-US" sz="1600" b="0">
                    <a:latin typeface="+mj-lt"/>
                  </a:rPr>
                  <a:t>Action</a:t>
                </a:r>
              </a:p>
              <a:p>
                <a:pPr algn="ctr" defTabSz="739775" eaLnBrk="0" hangingPunct="0">
                  <a:defRPr/>
                </a:pPr>
                <a:r>
                  <a:rPr lang="en-US" sz="1600" b="0">
                    <a:latin typeface="+mj-lt"/>
                  </a:rPr>
                  <a:t>Messages</a:t>
                </a:r>
              </a:p>
            </p:txBody>
          </p:sp>
        </p:grpSp>
        <p:sp>
          <p:nvSpPr>
            <p:cNvPr id="371752" name="Oval 40"/>
            <p:cNvSpPr>
              <a:spLocks noChangeArrowheads="1"/>
            </p:cNvSpPr>
            <p:nvPr/>
          </p:nvSpPr>
          <p:spPr bwMode="auto">
            <a:xfrm>
              <a:off x="815" y="903"/>
              <a:ext cx="890" cy="548"/>
            </a:xfrm>
            <a:prstGeom prst="ellipse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3662" tIns="47625" rIns="93662" bIns="47625" anchor="ctr"/>
            <a:lstStyle/>
            <a:p>
              <a:pPr algn="ctr" defTabSz="936625" eaLnBrk="0" hangingPunct="0">
                <a:defRPr/>
              </a:pPr>
              <a:r>
                <a:rPr lang="en-US" sz="1600" b="0">
                  <a:latin typeface="+mj-lt"/>
                </a:rPr>
                <a:t>Bills of</a:t>
              </a:r>
            </a:p>
            <a:p>
              <a:pPr algn="ctr" defTabSz="936625" eaLnBrk="0" hangingPunct="0">
                <a:defRPr/>
              </a:pPr>
              <a:r>
                <a:rPr lang="en-US" sz="1600" b="0">
                  <a:latin typeface="+mj-lt"/>
                </a:rPr>
                <a:t>Materials</a:t>
              </a:r>
            </a:p>
          </p:txBody>
        </p:sp>
        <p:sp>
          <p:nvSpPr>
            <p:cNvPr id="371753" name="Oval 41"/>
            <p:cNvSpPr>
              <a:spLocks noChangeArrowheads="1"/>
            </p:cNvSpPr>
            <p:nvPr/>
          </p:nvSpPr>
          <p:spPr bwMode="auto">
            <a:xfrm>
              <a:off x="815" y="1513"/>
              <a:ext cx="890" cy="549"/>
            </a:xfrm>
            <a:prstGeom prst="ellipse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3662" tIns="47625" rIns="93662" bIns="47625" anchor="ctr"/>
            <a:lstStyle/>
            <a:p>
              <a:pPr algn="ctr" defTabSz="936625" eaLnBrk="0" hangingPunct="0">
                <a:lnSpc>
                  <a:spcPct val="90000"/>
                </a:lnSpc>
                <a:defRPr/>
              </a:pPr>
              <a:r>
                <a:rPr lang="en-US" sz="1600" b="0">
                  <a:latin typeface="+mj-lt"/>
                </a:rPr>
                <a:t>Demand</a:t>
              </a:r>
            </a:p>
            <a:p>
              <a:pPr algn="ctr" defTabSz="936625" eaLnBrk="0" hangingPunct="0">
                <a:lnSpc>
                  <a:spcPct val="90000"/>
                </a:lnSpc>
                <a:defRPr/>
              </a:pPr>
              <a:r>
                <a:rPr lang="en-US" sz="1600" b="0">
                  <a:latin typeface="+mj-lt"/>
                </a:rPr>
                <a:t>(Forecast,</a:t>
              </a:r>
            </a:p>
            <a:p>
              <a:pPr algn="ctr" defTabSz="936625" eaLnBrk="0" hangingPunct="0">
                <a:lnSpc>
                  <a:spcPct val="90000"/>
                </a:lnSpc>
                <a:defRPr/>
              </a:pPr>
              <a:r>
                <a:rPr lang="en-US" sz="1600" b="0">
                  <a:latin typeface="+mj-lt"/>
                </a:rPr>
                <a:t>SOs, etc.)</a:t>
              </a:r>
            </a:p>
          </p:txBody>
        </p:sp>
        <p:sp>
          <p:nvSpPr>
            <p:cNvPr id="371754" name="Oval 42"/>
            <p:cNvSpPr>
              <a:spLocks noChangeArrowheads="1"/>
            </p:cNvSpPr>
            <p:nvPr/>
          </p:nvSpPr>
          <p:spPr bwMode="auto">
            <a:xfrm>
              <a:off x="815" y="2152"/>
              <a:ext cx="890" cy="549"/>
            </a:xfrm>
            <a:prstGeom prst="ellipse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3662" tIns="47625" rIns="93662" bIns="47625" anchor="ctr"/>
            <a:lstStyle/>
            <a:p>
              <a:pPr algn="ctr" defTabSz="936625" eaLnBrk="0" hangingPunct="0">
                <a:defRPr/>
              </a:pPr>
              <a:r>
                <a:rPr lang="en-US" sz="1600" b="0">
                  <a:latin typeface="+mj-lt"/>
                </a:rPr>
                <a:t>Supply</a:t>
              </a:r>
            </a:p>
            <a:p>
              <a:pPr algn="ctr" defTabSz="936625" eaLnBrk="0" hangingPunct="0">
                <a:defRPr/>
              </a:pPr>
              <a:r>
                <a:rPr lang="en-US" sz="1200" b="0">
                  <a:latin typeface="+mj-lt"/>
                </a:rPr>
                <a:t>(POs, WOs,</a:t>
              </a:r>
            </a:p>
            <a:p>
              <a:pPr algn="ctr" defTabSz="936625" eaLnBrk="0" hangingPunct="0">
                <a:defRPr/>
              </a:pPr>
              <a:r>
                <a:rPr lang="en-US" sz="1200" b="0">
                  <a:latin typeface="+mj-lt"/>
                </a:rPr>
                <a:t>Quantities</a:t>
              </a:r>
            </a:p>
            <a:p>
              <a:pPr algn="ctr" defTabSz="936625" eaLnBrk="0" hangingPunct="0">
                <a:defRPr/>
              </a:pPr>
              <a:r>
                <a:rPr lang="en-US" sz="1200" b="0">
                  <a:latin typeface="+mj-lt"/>
                </a:rPr>
                <a:t>on Hand)</a:t>
              </a:r>
            </a:p>
          </p:txBody>
        </p:sp>
        <p:sp>
          <p:nvSpPr>
            <p:cNvPr id="371755" name="Oval 43"/>
            <p:cNvSpPr>
              <a:spLocks noChangeArrowheads="1"/>
            </p:cNvSpPr>
            <p:nvPr/>
          </p:nvSpPr>
          <p:spPr bwMode="auto">
            <a:xfrm>
              <a:off x="815" y="2792"/>
              <a:ext cx="890" cy="548"/>
            </a:xfrm>
            <a:prstGeom prst="ellipse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3662" tIns="47625" rIns="93662" bIns="47625" anchor="ctr"/>
            <a:lstStyle/>
            <a:p>
              <a:pPr algn="ctr" defTabSz="936625" eaLnBrk="0" hangingPunct="0">
                <a:defRPr/>
              </a:pPr>
              <a:r>
                <a:rPr lang="en-US" sz="1600" b="0">
                  <a:latin typeface="+mj-lt"/>
                </a:rPr>
                <a:t>Planning</a:t>
              </a:r>
            </a:p>
            <a:p>
              <a:pPr algn="ctr" defTabSz="936625" eaLnBrk="0" hangingPunct="0">
                <a:defRPr/>
              </a:pPr>
              <a:r>
                <a:rPr lang="en-US" sz="1600" b="0">
                  <a:latin typeface="+mj-lt"/>
                </a:rPr>
                <a:t>Data</a:t>
              </a:r>
            </a:p>
          </p:txBody>
        </p:sp>
        <p:sp>
          <p:nvSpPr>
            <p:cNvPr id="371756" name="Oval 44"/>
            <p:cNvSpPr>
              <a:spLocks noChangeArrowheads="1"/>
            </p:cNvSpPr>
            <p:nvPr/>
          </p:nvSpPr>
          <p:spPr bwMode="auto">
            <a:xfrm>
              <a:off x="815" y="3414"/>
              <a:ext cx="890" cy="549"/>
            </a:xfrm>
            <a:prstGeom prst="ellipse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3662" tIns="47625" rIns="93662" bIns="47625" anchor="ctr"/>
            <a:lstStyle/>
            <a:p>
              <a:pPr algn="ctr" defTabSz="936625" eaLnBrk="0" hangingPunct="0">
                <a:defRPr/>
              </a:pPr>
              <a:r>
                <a:rPr lang="en-US" sz="1600" b="0">
                  <a:latin typeface="+mj-lt"/>
                </a:rPr>
                <a:t>Shop</a:t>
              </a:r>
            </a:p>
            <a:p>
              <a:pPr algn="ctr" defTabSz="936625" eaLnBrk="0" hangingPunct="0">
                <a:defRPr/>
              </a:pPr>
              <a:r>
                <a:rPr lang="en-US" sz="1600" b="0">
                  <a:latin typeface="+mj-lt"/>
                </a:rPr>
                <a:t>Calendar</a:t>
              </a: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Item Planning Parameters</a:t>
            </a:r>
            <a:endParaRPr lang="en-US" dirty="0"/>
          </a:p>
        </p:txBody>
      </p:sp>
      <p:sp>
        <p:nvSpPr>
          <p:cNvPr id="143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QS-PL-110</a:t>
            </a:r>
          </a:p>
        </p:txBody>
      </p:sp>
      <p:sp>
        <p:nvSpPr>
          <p:cNvPr id="517135" name="Rectangle 1039"/>
          <p:cNvSpPr>
            <a:spLocks noChangeArrowheads="1"/>
          </p:cNvSpPr>
          <p:nvPr/>
        </p:nvSpPr>
        <p:spPr bwMode="auto">
          <a:xfrm>
            <a:off x="1954213" y="1421244"/>
            <a:ext cx="5235575" cy="4154488"/>
          </a:xfrm>
          <a:prstGeom prst="rect">
            <a:avLst/>
          </a:prstGeom>
          <a:solidFill>
            <a:srgbClr val="CFD9DF"/>
          </a:solidFill>
          <a:ln w="3175">
            <a:solidFill>
              <a:schemeClr val="bg2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517125" name="Rectangle 1029"/>
          <p:cNvSpPr>
            <a:spLocks noChangeArrowheads="1"/>
          </p:cNvSpPr>
          <p:nvPr/>
        </p:nvSpPr>
        <p:spPr bwMode="auto">
          <a:xfrm>
            <a:off x="4806950" y="2248332"/>
            <a:ext cx="1749425" cy="2787650"/>
          </a:xfrm>
          <a:prstGeom prst="rect">
            <a:avLst/>
          </a:prstGeom>
          <a:solidFill>
            <a:srgbClr val="F1E5C5"/>
          </a:solidFill>
          <a:ln w="50800">
            <a:noFill/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4342" name="Text Box 1030"/>
          <p:cNvSpPr txBox="1">
            <a:spLocks noChangeArrowheads="1"/>
          </p:cNvSpPr>
          <p:nvPr/>
        </p:nvSpPr>
        <p:spPr bwMode="auto">
          <a:xfrm>
            <a:off x="4897438" y="2429307"/>
            <a:ext cx="1579562" cy="549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500">
                <a:latin typeface="+mj-lt"/>
              </a:rPr>
              <a:t>Order Modifiers</a:t>
            </a:r>
          </a:p>
        </p:txBody>
      </p:sp>
      <p:sp>
        <p:nvSpPr>
          <p:cNvPr id="14343" name="Text Box 1035"/>
          <p:cNvSpPr txBox="1">
            <a:spLocks noChangeArrowheads="1"/>
          </p:cNvSpPr>
          <p:nvPr/>
        </p:nvSpPr>
        <p:spPr bwMode="auto">
          <a:xfrm>
            <a:off x="4754563" y="3061132"/>
            <a:ext cx="1816100" cy="193899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Order Qty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Safety Stock Qty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Min Order Qty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Max Order Qty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Order Qty Multiple</a:t>
            </a:r>
          </a:p>
        </p:txBody>
      </p:sp>
      <p:sp>
        <p:nvSpPr>
          <p:cNvPr id="517132" name="Rectangle 1036"/>
          <p:cNvSpPr>
            <a:spLocks noChangeArrowheads="1"/>
          </p:cNvSpPr>
          <p:nvPr/>
        </p:nvSpPr>
        <p:spPr bwMode="auto">
          <a:xfrm>
            <a:off x="2632075" y="2248332"/>
            <a:ext cx="1749425" cy="2787650"/>
          </a:xfrm>
          <a:prstGeom prst="rect">
            <a:avLst/>
          </a:prstGeom>
          <a:solidFill>
            <a:srgbClr val="F1E5C5"/>
          </a:solidFill>
          <a:ln w="50800">
            <a:noFill/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4345" name="Text Box 1037"/>
          <p:cNvSpPr txBox="1">
            <a:spLocks noChangeArrowheads="1"/>
          </p:cNvSpPr>
          <p:nvPr/>
        </p:nvSpPr>
        <p:spPr bwMode="auto">
          <a:xfrm>
            <a:off x="2722563" y="2429307"/>
            <a:ext cx="1579562" cy="549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500">
                <a:latin typeface="+mj-lt"/>
              </a:rPr>
              <a:t>Order </a:t>
            </a:r>
            <a:br>
              <a:rPr lang="en-US" sz="1500">
                <a:latin typeface="+mj-lt"/>
              </a:rPr>
            </a:br>
            <a:r>
              <a:rPr lang="en-US" sz="1500">
                <a:latin typeface="+mj-lt"/>
              </a:rPr>
              <a:t>Policies</a:t>
            </a:r>
          </a:p>
        </p:txBody>
      </p:sp>
      <p:sp>
        <p:nvSpPr>
          <p:cNvPr id="14346" name="Text Box 1038"/>
          <p:cNvSpPr txBox="1">
            <a:spLocks noChangeArrowheads="1"/>
          </p:cNvSpPr>
          <p:nvPr/>
        </p:nvSpPr>
        <p:spPr bwMode="auto">
          <a:xfrm>
            <a:off x="2722563" y="3061132"/>
            <a:ext cx="1579562" cy="1692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LFL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POQ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FOQ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OTO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[Blank]</a:t>
            </a:r>
          </a:p>
        </p:txBody>
      </p:sp>
      <p:sp>
        <p:nvSpPr>
          <p:cNvPr id="14347" name="Rectangle 1040"/>
          <p:cNvSpPr>
            <a:spLocks noChangeArrowheads="1"/>
          </p:cNvSpPr>
          <p:nvPr/>
        </p:nvSpPr>
        <p:spPr bwMode="auto">
          <a:xfrm>
            <a:off x="1582738" y="1584757"/>
            <a:ext cx="61483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en-US" sz="1800">
                <a:solidFill>
                  <a:srgbClr val="003366"/>
                </a:solidFill>
                <a:latin typeface="+mj-lt"/>
              </a:rPr>
              <a:t>Item Planning Maintenance</a:t>
            </a:r>
          </a:p>
        </p:txBody>
      </p:sp>
      <p:sp>
        <p:nvSpPr>
          <p:cNvPr id="14348" name="Line 1041"/>
          <p:cNvSpPr>
            <a:spLocks noChangeShapeType="1"/>
          </p:cNvSpPr>
          <p:nvPr/>
        </p:nvSpPr>
        <p:spPr bwMode="auto">
          <a:xfrm>
            <a:off x="2563813" y="2016557"/>
            <a:ext cx="4127500" cy="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349" name="Line 1042"/>
          <p:cNvSpPr>
            <a:spLocks noChangeShapeType="1"/>
          </p:cNvSpPr>
          <p:nvPr/>
        </p:nvSpPr>
        <p:spPr bwMode="auto">
          <a:xfrm>
            <a:off x="2963863" y="2999219"/>
            <a:ext cx="1065212" cy="0"/>
          </a:xfrm>
          <a:prstGeom prst="line">
            <a:avLst/>
          </a:prstGeom>
          <a:noFill/>
          <a:ln w="28575">
            <a:solidFill>
              <a:srgbClr val="A58529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350" name="Line 1043"/>
          <p:cNvSpPr>
            <a:spLocks noChangeShapeType="1"/>
          </p:cNvSpPr>
          <p:nvPr/>
        </p:nvSpPr>
        <p:spPr bwMode="auto">
          <a:xfrm>
            <a:off x="5110163" y="2999219"/>
            <a:ext cx="1065212" cy="0"/>
          </a:xfrm>
          <a:prstGeom prst="line">
            <a:avLst/>
          </a:prstGeom>
          <a:noFill/>
          <a:ln w="28575">
            <a:solidFill>
              <a:srgbClr val="A58529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Planning: Time Periods</a:t>
            </a:r>
            <a:endParaRPr lang="en-US" dirty="0"/>
          </a:p>
        </p:txBody>
      </p:sp>
      <p:sp>
        <p:nvSpPr>
          <p:cNvPr id="153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QS-PL-120</a:t>
            </a:r>
          </a:p>
        </p:txBody>
      </p:sp>
      <p:grpSp>
        <p:nvGrpSpPr>
          <p:cNvPr id="15364" name="Group 28"/>
          <p:cNvGrpSpPr>
            <a:grpSpLocks/>
          </p:cNvGrpSpPr>
          <p:nvPr/>
        </p:nvGrpSpPr>
        <p:grpSpPr bwMode="auto">
          <a:xfrm>
            <a:off x="99111" y="1391983"/>
            <a:ext cx="8929688" cy="4165600"/>
            <a:chOff x="26" y="1093"/>
            <a:chExt cx="5625" cy="2624"/>
          </a:xfrm>
        </p:grpSpPr>
        <p:sp>
          <p:nvSpPr>
            <p:cNvPr id="15365" name="Rectangle 29"/>
            <p:cNvSpPr>
              <a:spLocks noChangeArrowheads="1"/>
            </p:cNvSpPr>
            <p:nvPr/>
          </p:nvSpPr>
          <p:spPr bwMode="auto">
            <a:xfrm>
              <a:off x="2212" y="1181"/>
              <a:ext cx="3273" cy="2192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66" name="Rectangle 30"/>
            <p:cNvSpPr>
              <a:spLocks noChangeArrowheads="1"/>
            </p:cNvSpPr>
            <p:nvPr/>
          </p:nvSpPr>
          <p:spPr bwMode="auto">
            <a:xfrm>
              <a:off x="2215" y="2996"/>
              <a:ext cx="2931" cy="184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67" name="Rectangle 31"/>
            <p:cNvSpPr>
              <a:spLocks noChangeArrowheads="1"/>
            </p:cNvSpPr>
            <p:nvPr/>
          </p:nvSpPr>
          <p:spPr bwMode="auto">
            <a:xfrm>
              <a:off x="2215" y="2615"/>
              <a:ext cx="2041" cy="184"/>
            </a:xfrm>
            <a:prstGeom prst="rect">
              <a:avLst/>
            </a:prstGeom>
            <a:solidFill>
              <a:srgbClr val="B5C5C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68" name="Rectangle 32"/>
            <p:cNvSpPr>
              <a:spLocks noChangeArrowheads="1"/>
            </p:cNvSpPr>
            <p:nvPr/>
          </p:nvSpPr>
          <p:spPr bwMode="auto">
            <a:xfrm>
              <a:off x="2215" y="2233"/>
              <a:ext cx="1773" cy="184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69" name="Rectangle 33"/>
            <p:cNvSpPr>
              <a:spLocks noChangeArrowheads="1"/>
            </p:cNvSpPr>
            <p:nvPr/>
          </p:nvSpPr>
          <p:spPr bwMode="auto">
            <a:xfrm>
              <a:off x="2215" y="1853"/>
              <a:ext cx="496" cy="184"/>
            </a:xfrm>
            <a:prstGeom prst="rect">
              <a:avLst/>
            </a:prstGeom>
            <a:solidFill>
              <a:srgbClr val="B5C5C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70" name="Line 34"/>
            <p:cNvSpPr>
              <a:spLocks noChangeShapeType="1"/>
            </p:cNvSpPr>
            <p:nvPr/>
          </p:nvSpPr>
          <p:spPr bwMode="auto">
            <a:xfrm>
              <a:off x="2404" y="3387"/>
              <a:ext cx="0" cy="9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71" name="Line 35"/>
            <p:cNvSpPr>
              <a:spLocks noChangeShapeType="1"/>
            </p:cNvSpPr>
            <p:nvPr/>
          </p:nvSpPr>
          <p:spPr bwMode="auto">
            <a:xfrm>
              <a:off x="2745" y="3387"/>
              <a:ext cx="0" cy="9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72" name="Line 36"/>
            <p:cNvSpPr>
              <a:spLocks noChangeShapeType="1"/>
            </p:cNvSpPr>
            <p:nvPr/>
          </p:nvSpPr>
          <p:spPr bwMode="auto">
            <a:xfrm>
              <a:off x="3046" y="3387"/>
              <a:ext cx="0" cy="9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73" name="Line 37"/>
            <p:cNvSpPr>
              <a:spLocks noChangeShapeType="1"/>
            </p:cNvSpPr>
            <p:nvPr/>
          </p:nvSpPr>
          <p:spPr bwMode="auto">
            <a:xfrm>
              <a:off x="3935" y="3387"/>
              <a:ext cx="0" cy="9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74" name="Line 38"/>
            <p:cNvSpPr>
              <a:spLocks noChangeShapeType="1"/>
            </p:cNvSpPr>
            <p:nvPr/>
          </p:nvSpPr>
          <p:spPr bwMode="auto">
            <a:xfrm>
              <a:off x="5165" y="3387"/>
              <a:ext cx="0" cy="9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75" name="Rectangle 39"/>
            <p:cNvSpPr>
              <a:spLocks noChangeArrowheads="1"/>
            </p:cNvSpPr>
            <p:nvPr/>
          </p:nvSpPr>
          <p:spPr bwMode="auto">
            <a:xfrm>
              <a:off x="2216" y="1475"/>
              <a:ext cx="136" cy="184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76" name="Rectangle 40"/>
            <p:cNvSpPr>
              <a:spLocks noChangeArrowheads="1"/>
            </p:cNvSpPr>
            <p:nvPr/>
          </p:nvSpPr>
          <p:spPr bwMode="auto">
            <a:xfrm>
              <a:off x="2190" y="3505"/>
              <a:ext cx="1160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>
                  <a:solidFill>
                    <a:schemeClr val="tx2"/>
                  </a:solidFill>
                  <a:latin typeface="+mj-lt"/>
                </a:rPr>
                <a:t>1 Wk  2 Wk  3 Wk</a:t>
              </a:r>
            </a:p>
          </p:txBody>
        </p:sp>
        <p:sp>
          <p:nvSpPr>
            <p:cNvPr id="15377" name="Rectangle 41"/>
            <p:cNvSpPr>
              <a:spLocks noChangeArrowheads="1"/>
            </p:cNvSpPr>
            <p:nvPr/>
          </p:nvSpPr>
          <p:spPr bwMode="auto">
            <a:xfrm>
              <a:off x="3698" y="3507"/>
              <a:ext cx="529" cy="2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>
                  <a:solidFill>
                    <a:schemeClr val="tx2"/>
                  </a:solidFill>
                  <a:latin typeface="+mj-lt"/>
                </a:rPr>
                <a:t>1 Year</a:t>
              </a:r>
            </a:p>
          </p:txBody>
        </p:sp>
        <p:sp>
          <p:nvSpPr>
            <p:cNvPr id="15378" name="Rectangle 42"/>
            <p:cNvSpPr>
              <a:spLocks noChangeArrowheads="1"/>
            </p:cNvSpPr>
            <p:nvPr/>
          </p:nvSpPr>
          <p:spPr bwMode="auto">
            <a:xfrm>
              <a:off x="4875" y="3501"/>
              <a:ext cx="571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>
                  <a:solidFill>
                    <a:schemeClr val="tx2"/>
                  </a:solidFill>
                  <a:latin typeface="+mj-lt"/>
                </a:rPr>
                <a:t>2 Years</a:t>
              </a:r>
            </a:p>
          </p:txBody>
        </p:sp>
        <p:sp>
          <p:nvSpPr>
            <p:cNvPr id="15379" name="Rectangle 43"/>
            <p:cNvSpPr>
              <a:spLocks noChangeArrowheads="1"/>
            </p:cNvSpPr>
            <p:nvPr/>
          </p:nvSpPr>
          <p:spPr bwMode="auto">
            <a:xfrm>
              <a:off x="1272" y="1486"/>
              <a:ext cx="843" cy="2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r" eaLnBrk="0" hangingPunct="0"/>
              <a:r>
                <a:rPr lang="en-US" sz="1600">
                  <a:solidFill>
                    <a:schemeClr val="tx2"/>
                  </a:solidFill>
                  <a:latin typeface="+mj-lt"/>
                </a:rPr>
                <a:t>Time Fence</a:t>
              </a:r>
            </a:p>
          </p:txBody>
        </p:sp>
        <p:sp>
          <p:nvSpPr>
            <p:cNvPr id="15380" name="Rectangle 44"/>
            <p:cNvSpPr>
              <a:spLocks noChangeArrowheads="1"/>
            </p:cNvSpPr>
            <p:nvPr/>
          </p:nvSpPr>
          <p:spPr bwMode="auto">
            <a:xfrm>
              <a:off x="554" y="1845"/>
              <a:ext cx="1561" cy="2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r" eaLnBrk="0" hangingPunct="0"/>
              <a:r>
                <a:rPr lang="en-US" sz="1600">
                  <a:solidFill>
                    <a:schemeClr val="tx2"/>
                  </a:solidFill>
                  <a:latin typeface="+mj-lt"/>
                </a:rPr>
                <a:t>Order Release Horizon</a:t>
              </a:r>
            </a:p>
          </p:txBody>
        </p:sp>
        <p:sp>
          <p:nvSpPr>
            <p:cNvPr id="15381" name="Rectangle 45"/>
            <p:cNvSpPr>
              <a:spLocks noChangeArrowheads="1"/>
            </p:cNvSpPr>
            <p:nvPr/>
          </p:nvSpPr>
          <p:spPr bwMode="auto">
            <a:xfrm>
              <a:off x="26" y="2233"/>
              <a:ext cx="2089" cy="2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r" eaLnBrk="0" hangingPunct="0"/>
              <a:r>
                <a:rPr lang="en-US" sz="1600">
                  <a:solidFill>
                    <a:schemeClr val="tx2"/>
                  </a:solidFill>
                  <a:latin typeface="+mj-lt"/>
                </a:rPr>
                <a:t>Longest Cumulative Lead Time</a:t>
              </a:r>
            </a:p>
          </p:txBody>
        </p:sp>
        <p:sp>
          <p:nvSpPr>
            <p:cNvPr id="15382" name="Rectangle 46"/>
            <p:cNvSpPr>
              <a:spLocks noChangeArrowheads="1"/>
            </p:cNvSpPr>
            <p:nvPr/>
          </p:nvSpPr>
          <p:spPr bwMode="auto">
            <a:xfrm>
              <a:off x="660" y="2614"/>
              <a:ext cx="1455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r" eaLnBrk="0" hangingPunct="0"/>
              <a:r>
                <a:rPr lang="en-US" sz="1600">
                  <a:solidFill>
                    <a:schemeClr val="tx2"/>
                  </a:solidFill>
                  <a:latin typeface="+mj-lt"/>
                </a:rPr>
                <a:t>MRP Planning Horizon</a:t>
              </a:r>
            </a:p>
          </p:txBody>
        </p:sp>
        <p:sp>
          <p:nvSpPr>
            <p:cNvPr id="15383" name="Rectangle 47"/>
            <p:cNvSpPr>
              <a:spLocks noChangeArrowheads="1"/>
            </p:cNvSpPr>
            <p:nvPr/>
          </p:nvSpPr>
          <p:spPr bwMode="auto">
            <a:xfrm>
              <a:off x="242" y="3003"/>
              <a:ext cx="1873" cy="2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r" eaLnBrk="0" hangingPunct="0"/>
              <a:r>
                <a:rPr lang="en-US" sz="1600" dirty="0">
                  <a:solidFill>
                    <a:schemeClr val="tx2"/>
                  </a:solidFill>
                  <a:latin typeface="+mj-lt"/>
                </a:rPr>
                <a:t>Forecast and Order Activity</a:t>
              </a:r>
            </a:p>
          </p:txBody>
        </p:sp>
        <p:pic>
          <p:nvPicPr>
            <p:cNvPr id="15384" name="Picture 48" descr="whit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69" y="1093"/>
              <a:ext cx="344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5" name="Picture 49" descr="whit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18" y="1189"/>
              <a:ext cx="333" cy="2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5386" name="Group 50"/>
            <p:cNvGrpSpPr>
              <a:grpSpLocks/>
            </p:cNvGrpSpPr>
            <p:nvPr/>
          </p:nvGrpSpPr>
          <p:grpSpPr bwMode="auto">
            <a:xfrm>
              <a:off x="3178" y="3284"/>
              <a:ext cx="499" cy="274"/>
              <a:chOff x="3178" y="3284"/>
              <a:chExt cx="499" cy="274"/>
            </a:xfrm>
          </p:grpSpPr>
          <p:pic>
            <p:nvPicPr>
              <p:cNvPr id="15387" name="Picture 51" descr="white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180" y="3299"/>
                <a:ext cx="49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5388" name="Freeform 52"/>
              <p:cNvSpPr>
                <a:spLocks/>
              </p:cNvSpPr>
              <p:nvPr/>
            </p:nvSpPr>
            <p:spPr bwMode="auto">
              <a:xfrm>
                <a:off x="3178" y="3284"/>
                <a:ext cx="499" cy="274"/>
              </a:xfrm>
              <a:custGeom>
                <a:avLst/>
                <a:gdLst>
                  <a:gd name="T0" fmla="*/ 0 w 499"/>
                  <a:gd name="T1" fmla="*/ 87 h 274"/>
                  <a:gd name="T2" fmla="*/ 58 w 499"/>
                  <a:gd name="T3" fmla="*/ 222 h 274"/>
                  <a:gd name="T4" fmla="*/ 102 w 499"/>
                  <a:gd name="T5" fmla="*/ 14 h 274"/>
                  <a:gd name="T6" fmla="*/ 189 w 499"/>
                  <a:gd name="T7" fmla="*/ 273 h 274"/>
                  <a:gd name="T8" fmla="*/ 248 w 499"/>
                  <a:gd name="T9" fmla="*/ 0 h 274"/>
                  <a:gd name="T10" fmla="*/ 322 w 499"/>
                  <a:gd name="T11" fmla="*/ 201 h 274"/>
                  <a:gd name="T12" fmla="*/ 373 w 499"/>
                  <a:gd name="T13" fmla="*/ 14 h 274"/>
                  <a:gd name="T14" fmla="*/ 433 w 499"/>
                  <a:gd name="T15" fmla="*/ 216 h 274"/>
                  <a:gd name="T16" fmla="*/ 498 w 499"/>
                  <a:gd name="T17" fmla="*/ 87 h 27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99"/>
                  <a:gd name="T28" fmla="*/ 0 h 274"/>
                  <a:gd name="T29" fmla="*/ 499 w 499"/>
                  <a:gd name="T30" fmla="*/ 274 h 27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99" h="274">
                    <a:moveTo>
                      <a:pt x="0" y="87"/>
                    </a:moveTo>
                    <a:lnTo>
                      <a:pt x="58" y="222"/>
                    </a:lnTo>
                    <a:lnTo>
                      <a:pt x="102" y="14"/>
                    </a:lnTo>
                    <a:lnTo>
                      <a:pt x="189" y="273"/>
                    </a:lnTo>
                    <a:lnTo>
                      <a:pt x="248" y="0"/>
                    </a:lnTo>
                    <a:lnTo>
                      <a:pt x="322" y="201"/>
                    </a:lnTo>
                    <a:lnTo>
                      <a:pt x="373" y="14"/>
                    </a:lnTo>
                    <a:lnTo>
                      <a:pt x="433" y="216"/>
                    </a:lnTo>
                    <a:lnTo>
                      <a:pt x="498" y="87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Planned Orders</a:t>
            </a:r>
            <a:endParaRPr lang="en-US" dirty="0"/>
          </a:p>
        </p:txBody>
      </p:sp>
      <p:sp>
        <p:nvSpPr>
          <p:cNvPr id="163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QS-PL-130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416023" y="438562"/>
            <a:ext cx="8299450" cy="5686425"/>
            <a:chOff x="425450" y="1089025"/>
            <a:chExt cx="8299450" cy="5686425"/>
          </a:xfrm>
        </p:grpSpPr>
        <p:sp>
          <p:nvSpPr>
            <p:cNvPr id="16388" name="Rectangle 28"/>
            <p:cNvSpPr>
              <a:spLocks noChangeArrowheads="1"/>
            </p:cNvSpPr>
            <p:nvPr/>
          </p:nvSpPr>
          <p:spPr bwMode="auto">
            <a:xfrm>
              <a:off x="2425700" y="1722438"/>
              <a:ext cx="1779588" cy="5053012"/>
            </a:xfrm>
            <a:prstGeom prst="rect">
              <a:avLst/>
            </a:prstGeom>
            <a:gradFill rotWithShape="0">
              <a:gsLst>
                <a:gs pos="0">
                  <a:srgbClr val="D6CEC3"/>
                </a:gs>
                <a:gs pos="100000">
                  <a:srgbClr val="EAE6E1"/>
                </a:gs>
              </a:gsLst>
              <a:lin ang="5400000" scaled="1"/>
            </a:gradFill>
            <a:ln w="12700">
              <a:noFill/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389" name="Line 29"/>
            <p:cNvSpPr>
              <a:spLocks noChangeShapeType="1"/>
            </p:cNvSpPr>
            <p:nvPr/>
          </p:nvSpPr>
          <p:spPr bwMode="auto">
            <a:xfrm>
              <a:off x="6005513" y="4052888"/>
              <a:ext cx="0" cy="37941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390" name="Freeform 30"/>
            <p:cNvSpPr>
              <a:spLocks/>
            </p:cNvSpPr>
            <p:nvPr/>
          </p:nvSpPr>
          <p:spPr bwMode="auto">
            <a:xfrm>
              <a:off x="5951538" y="3970338"/>
              <a:ext cx="58737" cy="87312"/>
            </a:xfrm>
            <a:custGeom>
              <a:avLst/>
              <a:gdLst>
                <a:gd name="T0" fmla="*/ 53850462 w 31"/>
                <a:gd name="T1" fmla="*/ 0 h 46"/>
                <a:gd name="T2" fmla="*/ 107700924 w 31"/>
                <a:gd name="T3" fmla="*/ 151315501 h 46"/>
                <a:gd name="T4" fmla="*/ 75391793 w 31"/>
                <a:gd name="T5" fmla="*/ 158520637 h 46"/>
                <a:gd name="T6" fmla="*/ 53850462 w 31"/>
                <a:gd name="T7" fmla="*/ 162123205 h 46"/>
                <a:gd name="T8" fmla="*/ 28720499 w 31"/>
                <a:gd name="T9" fmla="*/ 158520637 h 46"/>
                <a:gd name="T10" fmla="*/ 0 w 31"/>
                <a:gd name="T11" fmla="*/ 151315501 h 46"/>
                <a:gd name="T12" fmla="*/ 53850462 w 31"/>
                <a:gd name="T13" fmla="*/ 0 h 4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1"/>
                <a:gd name="T22" fmla="*/ 0 h 46"/>
                <a:gd name="T23" fmla="*/ 31 w 31"/>
                <a:gd name="T24" fmla="*/ 46 h 4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1" h="46">
                  <a:moveTo>
                    <a:pt x="15" y="0"/>
                  </a:moveTo>
                  <a:lnTo>
                    <a:pt x="30" y="42"/>
                  </a:lnTo>
                  <a:lnTo>
                    <a:pt x="21" y="44"/>
                  </a:lnTo>
                  <a:lnTo>
                    <a:pt x="15" y="45"/>
                  </a:lnTo>
                  <a:lnTo>
                    <a:pt x="8" y="44"/>
                  </a:lnTo>
                  <a:lnTo>
                    <a:pt x="0" y="42"/>
                  </a:lnTo>
                  <a:lnTo>
                    <a:pt x="15" y="0"/>
                  </a:lnTo>
                </a:path>
              </a:pathLst>
            </a:custGeom>
            <a:solidFill>
              <a:srgbClr val="00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391" name="Rectangle 31"/>
            <p:cNvSpPr>
              <a:spLocks noChangeArrowheads="1"/>
            </p:cNvSpPr>
            <p:nvPr/>
          </p:nvSpPr>
          <p:spPr bwMode="auto">
            <a:xfrm>
              <a:off x="5092700" y="1089025"/>
              <a:ext cx="3632200" cy="4638675"/>
            </a:xfrm>
            <a:prstGeom prst="rect">
              <a:avLst/>
            </a:prstGeom>
            <a:gradFill rotWithShape="0">
              <a:gsLst>
                <a:gs pos="0">
                  <a:srgbClr val="C3C7AD"/>
                </a:gs>
                <a:gs pos="100000">
                  <a:srgbClr val="E1E3D6"/>
                </a:gs>
              </a:gsLst>
              <a:lin ang="5400000" scaled="1"/>
            </a:gradFill>
            <a:ln w="12700">
              <a:noFill/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92576" name="Rectangle 32"/>
            <p:cNvSpPr>
              <a:spLocks noChangeArrowheads="1"/>
            </p:cNvSpPr>
            <p:nvPr/>
          </p:nvSpPr>
          <p:spPr bwMode="auto">
            <a:xfrm>
              <a:off x="2705100" y="1951038"/>
              <a:ext cx="1209675" cy="10699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Review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Materials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Plan</a:t>
              </a:r>
            </a:p>
          </p:txBody>
        </p:sp>
        <p:sp>
          <p:nvSpPr>
            <p:cNvPr id="492577" name="Rectangle 33"/>
            <p:cNvSpPr>
              <a:spLocks noChangeArrowheads="1"/>
            </p:cNvSpPr>
            <p:nvPr/>
          </p:nvSpPr>
          <p:spPr bwMode="auto">
            <a:xfrm>
              <a:off x="2709863" y="3708400"/>
              <a:ext cx="1209675" cy="10699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Review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Planned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Orders</a:t>
              </a:r>
            </a:p>
          </p:txBody>
        </p:sp>
        <p:sp>
          <p:nvSpPr>
            <p:cNvPr id="492578" name="Rectangle 34"/>
            <p:cNvSpPr>
              <a:spLocks noChangeArrowheads="1"/>
            </p:cNvSpPr>
            <p:nvPr/>
          </p:nvSpPr>
          <p:spPr bwMode="auto">
            <a:xfrm>
              <a:off x="2709863" y="5473700"/>
              <a:ext cx="1209675" cy="10683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Review/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Delete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Action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Messages</a:t>
              </a:r>
            </a:p>
          </p:txBody>
        </p:sp>
        <p:sp>
          <p:nvSpPr>
            <p:cNvPr id="492581" name="Rectangle 37"/>
            <p:cNvSpPr>
              <a:spLocks noChangeArrowheads="1"/>
            </p:cNvSpPr>
            <p:nvPr/>
          </p:nvSpPr>
          <p:spPr bwMode="auto">
            <a:xfrm>
              <a:off x="5397500" y="2879725"/>
              <a:ext cx="1209675" cy="10683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Approve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Planned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Work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Orders</a:t>
              </a:r>
            </a:p>
          </p:txBody>
        </p:sp>
        <p:sp>
          <p:nvSpPr>
            <p:cNvPr id="492582" name="Rectangle 38"/>
            <p:cNvSpPr>
              <a:spLocks noChangeArrowheads="1"/>
            </p:cNvSpPr>
            <p:nvPr/>
          </p:nvSpPr>
          <p:spPr bwMode="auto">
            <a:xfrm>
              <a:off x="5397500" y="4403725"/>
              <a:ext cx="1209675" cy="10699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Approve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Planned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Purchase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Orders</a:t>
              </a:r>
            </a:p>
          </p:txBody>
        </p:sp>
        <p:sp>
          <p:nvSpPr>
            <p:cNvPr id="492583" name="Rectangle 39"/>
            <p:cNvSpPr>
              <a:spLocks noChangeArrowheads="1"/>
            </p:cNvSpPr>
            <p:nvPr/>
          </p:nvSpPr>
          <p:spPr bwMode="auto">
            <a:xfrm>
              <a:off x="7207250" y="2852738"/>
              <a:ext cx="1209675" cy="10699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Work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Order </a:t>
              </a:r>
              <a:br>
                <a:rPr lang="en-US" sz="1400" b="0">
                  <a:latin typeface="+mj-lt"/>
                </a:rPr>
              </a:br>
              <a:r>
                <a:rPr lang="en-US" sz="1200" b="0">
                  <a:latin typeface="+mj-lt"/>
                </a:rPr>
                <a:t>(Firm Planned)</a:t>
              </a:r>
            </a:p>
          </p:txBody>
        </p:sp>
        <p:sp>
          <p:nvSpPr>
            <p:cNvPr id="16398" name="Line 40"/>
            <p:cNvSpPr>
              <a:spLocks noChangeShapeType="1"/>
            </p:cNvSpPr>
            <p:nvPr/>
          </p:nvSpPr>
          <p:spPr bwMode="auto">
            <a:xfrm flipH="1">
              <a:off x="6604000" y="3359150"/>
              <a:ext cx="6080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92585" name="Rectangle 41"/>
            <p:cNvSpPr>
              <a:spLocks noChangeArrowheads="1"/>
            </p:cNvSpPr>
            <p:nvPr/>
          </p:nvSpPr>
          <p:spPr bwMode="auto">
            <a:xfrm>
              <a:off x="7207250" y="4419600"/>
              <a:ext cx="1209675" cy="10683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Purchase</a:t>
              </a:r>
              <a:br>
                <a:rPr lang="en-US" sz="1400" b="0">
                  <a:latin typeface="+mj-lt"/>
                </a:rPr>
              </a:br>
              <a:r>
                <a:rPr lang="en-US" sz="1400" b="0">
                  <a:latin typeface="+mj-lt"/>
                </a:rPr>
                <a:t>Requisition</a:t>
              </a:r>
            </a:p>
          </p:txBody>
        </p:sp>
        <p:sp>
          <p:nvSpPr>
            <p:cNvPr id="492586" name="Rectangle 42"/>
            <p:cNvSpPr>
              <a:spLocks noChangeArrowheads="1"/>
            </p:cNvSpPr>
            <p:nvPr/>
          </p:nvSpPr>
          <p:spPr bwMode="auto">
            <a:xfrm>
              <a:off x="425450" y="3714750"/>
              <a:ext cx="1209675" cy="10683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Execute</a:t>
              </a:r>
              <a:br>
                <a:rPr lang="en-US" sz="1400" b="0">
                  <a:latin typeface="+mj-lt"/>
                </a:rPr>
              </a:br>
              <a:r>
                <a:rPr lang="en-US" sz="1400" b="0">
                  <a:latin typeface="+mj-lt"/>
                </a:rPr>
                <a:t>Net Change,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Regen,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Select MRP</a:t>
              </a:r>
            </a:p>
          </p:txBody>
        </p:sp>
        <p:sp>
          <p:nvSpPr>
            <p:cNvPr id="16401" name="Freeform 43"/>
            <p:cNvSpPr>
              <a:spLocks/>
            </p:cNvSpPr>
            <p:nvPr/>
          </p:nvSpPr>
          <p:spPr bwMode="auto">
            <a:xfrm>
              <a:off x="2198688" y="2482850"/>
              <a:ext cx="487362" cy="3516313"/>
            </a:xfrm>
            <a:custGeom>
              <a:avLst/>
              <a:gdLst>
                <a:gd name="T0" fmla="*/ 913530707 w 259"/>
                <a:gd name="T1" fmla="*/ 2147483647 h 1869"/>
                <a:gd name="T2" fmla="*/ 0 w 259"/>
                <a:gd name="T3" fmla="*/ 2147483647 h 1869"/>
                <a:gd name="T4" fmla="*/ 0 w 259"/>
                <a:gd name="T5" fmla="*/ 0 h 1869"/>
                <a:gd name="T6" fmla="*/ 913530707 w 259"/>
                <a:gd name="T7" fmla="*/ 0 h 186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9"/>
                <a:gd name="T13" fmla="*/ 0 h 1869"/>
                <a:gd name="T14" fmla="*/ 259 w 259"/>
                <a:gd name="T15" fmla="*/ 1869 h 186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9" h="1869">
                  <a:moveTo>
                    <a:pt x="258" y="1868"/>
                  </a:moveTo>
                  <a:lnTo>
                    <a:pt x="0" y="1868"/>
                  </a:lnTo>
                  <a:lnTo>
                    <a:pt x="0" y="0"/>
                  </a:lnTo>
                  <a:lnTo>
                    <a:pt x="258" y="0"/>
                  </a:lnTo>
                </a:path>
              </a:pathLst>
            </a:custGeom>
            <a:noFill/>
            <a:ln w="38100" cap="rnd" cmpd="sng">
              <a:solidFill>
                <a:srgbClr val="000000"/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402" name="Line 44"/>
            <p:cNvSpPr>
              <a:spLocks noChangeShapeType="1"/>
            </p:cNvSpPr>
            <p:nvPr/>
          </p:nvSpPr>
          <p:spPr bwMode="auto">
            <a:xfrm>
              <a:off x="1679575" y="4232275"/>
              <a:ext cx="984250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403" name="Line 45"/>
            <p:cNvSpPr>
              <a:spLocks noChangeShapeType="1"/>
            </p:cNvSpPr>
            <p:nvPr/>
          </p:nvSpPr>
          <p:spPr bwMode="auto">
            <a:xfrm flipH="1">
              <a:off x="6605588" y="4945063"/>
              <a:ext cx="606425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92599" name="Rectangle 55"/>
            <p:cNvSpPr>
              <a:spLocks noChangeArrowheads="1"/>
            </p:cNvSpPr>
            <p:nvPr/>
          </p:nvSpPr>
          <p:spPr bwMode="auto">
            <a:xfrm>
              <a:off x="5392738" y="1285875"/>
              <a:ext cx="1209675" cy="10699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Planned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Repetitive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Schedule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Approve</a:t>
              </a:r>
            </a:p>
          </p:txBody>
        </p:sp>
        <p:sp>
          <p:nvSpPr>
            <p:cNvPr id="492600" name="Rectangle 56"/>
            <p:cNvSpPr>
              <a:spLocks noChangeArrowheads="1"/>
            </p:cNvSpPr>
            <p:nvPr/>
          </p:nvSpPr>
          <p:spPr bwMode="auto">
            <a:xfrm>
              <a:off x="7208838" y="1285875"/>
              <a:ext cx="1209675" cy="10699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Repetitive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Schedules</a:t>
              </a:r>
            </a:p>
          </p:txBody>
        </p:sp>
        <p:cxnSp>
          <p:nvCxnSpPr>
            <p:cNvPr id="16406" name="AutoShape 57"/>
            <p:cNvCxnSpPr>
              <a:cxnSpLocks noChangeShapeType="1"/>
              <a:stCxn id="492599" idx="3"/>
              <a:endCxn id="492600" idx="1"/>
            </p:cNvCxnSpPr>
            <p:nvPr/>
          </p:nvCxnSpPr>
          <p:spPr bwMode="auto">
            <a:xfrm>
              <a:off x="6602413" y="1820863"/>
              <a:ext cx="606425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6407" name="AutoShape 60"/>
            <p:cNvCxnSpPr>
              <a:cxnSpLocks noChangeShapeType="1"/>
              <a:stCxn id="492577" idx="3"/>
              <a:endCxn id="492599" idx="1"/>
            </p:cNvCxnSpPr>
            <p:nvPr/>
          </p:nvCxnSpPr>
          <p:spPr bwMode="auto">
            <a:xfrm flipV="1">
              <a:off x="3919538" y="1820863"/>
              <a:ext cx="1473200" cy="2422525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6408" name="AutoShape 61"/>
            <p:cNvCxnSpPr>
              <a:cxnSpLocks noChangeShapeType="1"/>
              <a:stCxn id="492577" idx="3"/>
              <a:endCxn id="492581" idx="1"/>
            </p:cNvCxnSpPr>
            <p:nvPr/>
          </p:nvCxnSpPr>
          <p:spPr bwMode="auto">
            <a:xfrm flipV="1">
              <a:off x="3919538" y="3414713"/>
              <a:ext cx="1477962" cy="828675"/>
            </a:xfrm>
            <a:prstGeom prst="bentConnector3">
              <a:avLst>
                <a:gd name="adj1" fmla="val 49944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6409" name="AutoShape 62"/>
            <p:cNvCxnSpPr>
              <a:cxnSpLocks noChangeShapeType="1"/>
              <a:stCxn id="492577" idx="3"/>
              <a:endCxn id="492582" idx="1"/>
            </p:cNvCxnSpPr>
            <p:nvPr/>
          </p:nvCxnSpPr>
          <p:spPr bwMode="auto">
            <a:xfrm>
              <a:off x="3919538" y="4243388"/>
              <a:ext cx="1477962" cy="695325"/>
            </a:xfrm>
            <a:prstGeom prst="bentConnector3">
              <a:avLst>
                <a:gd name="adj1" fmla="val 49944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Planning: Action Messages</a:t>
            </a:r>
            <a:endParaRPr lang="en-US" dirty="0"/>
          </a:p>
        </p:txBody>
      </p:sp>
      <p:sp>
        <p:nvSpPr>
          <p:cNvPr id="174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QS-PL-140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181070" y="1699136"/>
            <a:ext cx="8754968" cy="3901564"/>
            <a:chOff x="181070" y="1699136"/>
            <a:chExt cx="8754968" cy="3901564"/>
          </a:xfrm>
        </p:grpSpPr>
        <p:sp>
          <p:nvSpPr>
            <p:cNvPr id="508958" name="Rectangle 30"/>
            <p:cNvSpPr>
              <a:spLocks noChangeArrowheads="1"/>
            </p:cNvSpPr>
            <p:nvPr/>
          </p:nvSpPr>
          <p:spPr bwMode="auto">
            <a:xfrm>
              <a:off x="195263" y="2705100"/>
              <a:ext cx="8740775" cy="2895600"/>
            </a:xfrm>
            <a:prstGeom prst="rect">
              <a:avLst/>
            </a:prstGeom>
            <a:solidFill>
              <a:srgbClr val="F7F1E1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508940" name="Rectangle 12"/>
            <p:cNvSpPr>
              <a:spLocks noChangeArrowheads="1"/>
            </p:cNvSpPr>
            <p:nvPr/>
          </p:nvSpPr>
          <p:spPr bwMode="auto">
            <a:xfrm>
              <a:off x="4862513" y="3613150"/>
              <a:ext cx="3121025" cy="1357313"/>
            </a:xfrm>
            <a:prstGeom prst="rect">
              <a:avLst/>
            </a:prstGeom>
            <a:solidFill>
              <a:srgbClr val="F0E4C2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7414" name="Line 13"/>
            <p:cNvSpPr>
              <a:spLocks noChangeShapeType="1"/>
            </p:cNvSpPr>
            <p:nvPr/>
          </p:nvSpPr>
          <p:spPr bwMode="auto">
            <a:xfrm>
              <a:off x="4862513" y="4041775"/>
              <a:ext cx="3121025" cy="0"/>
            </a:xfrm>
            <a:prstGeom prst="line">
              <a:avLst/>
            </a:prstGeom>
            <a:noFill/>
            <a:ln w="3175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08943" name="Rectangle 15"/>
            <p:cNvSpPr>
              <a:spLocks noChangeArrowheads="1"/>
            </p:cNvSpPr>
            <p:nvPr/>
          </p:nvSpPr>
          <p:spPr bwMode="auto">
            <a:xfrm>
              <a:off x="434975" y="3613150"/>
              <a:ext cx="3121025" cy="1357313"/>
            </a:xfrm>
            <a:prstGeom prst="rect">
              <a:avLst/>
            </a:prstGeom>
            <a:solidFill>
              <a:srgbClr val="F0E4C2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7416" name="Line 16"/>
            <p:cNvSpPr>
              <a:spLocks noChangeShapeType="1"/>
            </p:cNvSpPr>
            <p:nvPr/>
          </p:nvSpPr>
          <p:spPr bwMode="auto">
            <a:xfrm>
              <a:off x="434975" y="4041775"/>
              <a:ext cx="3121025" cy="0"/>
            </a:xfrm>
            <a:prstGeom prst="line">
              <a:avLst/>
            </a:prstGeom>
            <a:noFill/>
            <a:ln w="3175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17" name="Text Box 17"/>
            <p:cNvSpPr txBox="1">
              <a:spLocks noChangeArrowheads="1"/>
            </p:cNvSpPr>
            <p:nvPr/>
          </p:nvSpPr>
          <p:spPr bwMode="auto">
            <a:xfrm>
              <a:off x="181070" y="2191258"/>
              <a:ext cx="8521512" cy="472059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ctr" defTabSz="865188" eaLnBrk="0" hangingPunct="0"/>
              <a:r>
                <a:rPr lang="en-US" sz="2500" b="0">
                  <a:solidFill>
                    <a:srgbClr val="507269"/>
                  </a:solidFill>
                  <a:latin typeface="+mj-lt"/>
                </a:rPr>
                <a:t>Recommend actions to balance supply with demand</a:t>
              </a:r>
            </a:p>
          </p:txBody>
        </p:sp>
        <p:sp>
          <p:nvSpPr>
            <p:cNvPr id="17418" name="Text Box 18"/>
            <p:cNvSpPr txBox="1">
              <a:spLocks noChangeArrowheads="1"/>
            </p:cNvSpPr>
            <p:nvPr/>
          </p:nvSpPr>
          <p:spPr bwMode="auto">
            <a:xfrm>
              <a:off x="634205" y="2922123"/>
              <a:ext cx="3452817" cy="410504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ctr" defTabSz="865188" eaLnBrk="0" hangingPunct="0"/>
              <a:r>
                <a:rPr lang="en-US" sz="2100" b="0">
                  <a:solidFill>
                    <a:srgbClr val="507269"/>
                  </a:solidFill>
                  <a:latin typeface="+mj-lt"/>
                </a:rPr>
                <a:t>Supply exceeds demand</a:t>
              </a:r>
            </a:p>
          </p:txBody>
        </p:sp>
        <p:sp>
          <p:nvSpPr>
            <p:cNvPr id="17419" name="Text Box 19"/>
            <p:cNvSpPr txBox="1">
              <a:spLocks noChangeArrowheads="1"/>
            </p:cNvSpPr>
            <p:nvPr/>
          </p:nvSpPr>
          <p:spPr bwMode="auto">
            <a:xfrm>
              <a:off x="4995931" y="2922123"/>
              <a:ext cx="3438390" cy="410504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ctr" defTabSz="865188" eaLnBrk="0" hangingPunct="0"/>
              <a:r>
                <a:rPr lang="en-US" sz="2100" b="0">
                  <a:solidFill>
                    <a:srgbClr val="507269"/>
                  </a:solidFill>
                  <a:latin typeface="+mj-lt"/>
                </a:rPr>
                <a:t>Demand exceeds supply</a:t>
              </a:r>
            </a:p>
          </p:txBody>
        </p:sp>
        <p:sp>
          <p:nvSpPr>
            <p:cNvPr id="17420" name="Text Box 20"/>
            <p:cNvSpPr txBox="1">
              <a:spLocks noChangeArrowheads="1"/>
            </p:cNvSpPr>
            <p:nvPr/>
          </p:nvSpPr>
          <p:spPr bwMode="auto">
            <a:xfrm>
              <a:off x="791989" y="3680462"/>
              <a:ext cx="2175223" cy="37972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ctr" defTabSz="865188" eaLnBrk="0" hangingPunct="0"/>
              <a:r>
                <a:rPr lang="en-US" sz="1900" b="0">
                  <a:solidFill>
                    <a:srgbClr val="A50021"/>
                  </a:solidFill>
                  <a:latin typeface="+mj-lt"/>
                </a:rPr>
                <a:t>Action Messages</a:t>
              </a:r>
            </a:p>
          </p:txBody>
        </p:sp>
        <p:sp>
          <p:nvSpPr>
            <p:cNvPr id="17421" name="Line 21"/>
            <p:cNvSpPr>
              <a:spLocks noChangeShapeType="1"/>
            </p:cNvSpPr>
            <p:nvPr/>
          </p:nvSpPr>
          <p:spPr bwMode="auto">
            <a:xfrm>
              <a:off x="363538" y="3398838"/>
              <a:ext cx="8489950" cy="0"/>
            </a:xfrm>
            <a:prstGeom prst="line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22" name="Line 22"/>
            <p:cNvSpPr>
              <a:spLocks noChangeShapeType="1"/>
            </p:cNvSpPr>
            <p:nvPr/>
          </p:nvSpPr>
          <p:spPr bwMode="auto">
            <a:xfrm>
              <a:off x="4576763" y="3398838"/>
              <a:ext cx="0" cy="1947862"/>
            </a:xfrm>
            <a:prstGeom prst="line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23" name="Text Box 23"/>
            <p:cNvSpPr txBox="1">
              <a:spLocks noChangeArrowheads="1"/>
            </p:cNvSpPr>
            <p:nvPr/>
          </p:nvSpPr>
          <p:spPr bwMode="auto">
            <a:xfrm>
              <a:off x="472867" y="4107971"/>
              <a:ext cx="2838867" cy="610559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ctr" defTabSz="865188" eaLnBrk="0" hangingPunct="0"/>
              <a:r>
                <a:rPr lang="en-US" sz="1700" b="0">
                  <a:solidFill>
                    <a:srgbClr val="507269"/>
                  </a:solidFill>
                  <a:latin typeface="+mj-lt"/>
                </a:rPr>
                <a:t>De-expedite those orders</a:t>
              </a:r>
            </a:p>
            <a:p>
              <a:pPr algn="ctr" defTabSz="865188" eaLnBrk="0" hangingPunct="0"/>
              <a:r>
                <a:rPr lang="en-US" sz="1700" b="0">
                  <a:solidFill>
                    <a:srgbClr val="507269"/>
                  </a:solidFill>
                  <a:latin typeface="+mj-lt"/>
                </a:rPr>
                <a:t>Cancel that order</a:t>
              </a:r>
            </a:p>
          </p:txBody>
        </p:sp>
        <p:sp>
          <p:nvSpPr>
            <p:cNvPr id="17424" name="Text Box 24"/>
            <p:cNvSpPr txBox="1">
              <a:spLocks noChangeArrowheads="1"/>
            </p:cNvSpPr>
            <p:nvPr/>
          </p:nvSpPr>
          <p:spPr bwMode="auto">
            <a:xfrm>
              <a:off x="5363989" y="3680462"/>
              <a:ext cx="2175223" cy="37972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ctr" defTabSz="865188" eaLnBrk="0" hangingPunct="0"/>
              <a:r>
                <a:rPr lang="en-US" sz="1900" b="0">
                  <a:solidFill>
                    <a:srgbClr val="A50021"/>
                  </a:solidFill>
                  <a:latin typeface="+mj-lt"/>
                </a:rPr>
                <a:t>Action Messages</a:t>
              </a:r>
            </a:p>
          </p:txBody>
        </p:sp>
        <p:sp>
          <p:nvSpPr>
            <p:cNvPr id="17425" name="Text Box 25"/>
            <p:cNvSpPr txBox="1">
              <a:spLocks noChangeArrowheads="1"/>
            </p:cNvSpPr>
            <p:nvPr/>
          </p:nvSpPr>
          <p:spPr bwMode="auto">
            <a:xfrm>
              <a:off x="5081722" y="4107971"/>
              <a:ext cx="2439719" cy="610559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ctr" defTabSz="865188" eaLnBrk="0" hangingPunct="0"/>
              <a:r>
                <a:rPr lang="en-US" sz="1700" b="0">
                  <a:solidFill>
                    <a:srgbClr val="507269"/>
                  </a:solidFill>
                  <a:latin typeface="+mj-lt"/>
                </a:rPr>
                <a:t>Expedite those orders</a:t>
              </a:r>
            </a:p>
            <a:p>
              <a:pPr algn="ctr" defTabSz="865188" eaLnBrk="0" hangingPunct="0"/>
              <a:r>
                <a:rPr lang="en-US" sz="1700" b="0">
                  <a:solidFill>
                    <a:srgbClr val="507269"/>
                  </a:solidFill>
                  <a:latin typeface="+mj-lt"/>
                </a:rPr>
                <a:t>Create these orders</a:t>
              </a:r>
            </a:p>
          </p:txBody>
        </p:sp>
        <p:sp>
          <p:nvSpPr>
            <p:cNvPr id="17426" name="Text Box 26"/>
            <p:cNvSpPr txBox="1">
              <a:spLocks noChangeArrowheads="1"/>
            </p:cNvSpPr>
            <p:nvPr/>
          </p:nvSpPr>
          <p:spPr bwMode="auto">
            <a:xfrm>
              <a:off x="3176588" y="1699136"/>
              <a:ext cx="2584346" cy="5847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432" tIns="45716" rIns="91432" bIns="45716" anchor="ctr">
              <a:spAutoFit/>
            </a:bodyPr>
            <a:lstStyle/>
            <a:p>
              <a:pPr eaLnBrk="0" hangingPunct="0"/>
              <a:r>
                <a:rPr lang="en-US" b="0">
                  <a:solidFill>
                    <a:srgbClr val="507269"/>
                  </a:solidFill>
                  <a:latin typeface="+mj-lt"/>
                </a:rPr>
                <a:t>MRP Output</a:t>
              </a: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Forecast Item 01010</a:t>
            </a:r>
            <a:endParaRPr lang="en-US" dirty="0"/>
          </a:p>
        </p:txBody>
      </p:sp>
      <p:sp>
        <p:nvSpPr>
          <p:cNvPr id="184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QS-PL-150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028950" y="1417991"/>
            <a:ext cx="3086100" cy="4124325"/>
            <a:chOff x="3028950" y="1757363"/>
            <a:chExt cx="3086100" cy="4124325"/>
          </a:xfrm>
        </p:grpSpPr>
        <p:pic>
          <p:nvPicPr>
            <p:cNvPr id="18435" name="Picture 10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28950" y="1757363"/>
              <a:ext cx="3086100" cy="4124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37" name="Rectangle 11"/>
            <p:cNvSpPr>
              <a:spLocks noChangeArrowheads="1"/>
            </p:cNvSpPr>
            <p:nvPr/>
          </p:nvSpPr>
          <p:spPr bwMode="auto">
            <a:xfrm>
              <a:off x="3286125" y="3911600"/>
              <a:ext cx="2354263" cy="523875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Forecast Maintenance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QS-PL-155</a:t>
            </a:r>
          </a:p>
        </p:txBody>
      </p:sp>
      <p:pic>
        <p:nvPicPr>
          <p:cNvPr id="19460" name="Picture 7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7640" y="790184"/>
            <a:ext cx="7725905" cy="5550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Forecast Worksheet: Item 01010 </a:t>
            </a:r>
            <a:endParaRPr lang="en-US" dirty="0"/>
          </a:p>
        </p:txBody>
      </p:sp>
      <p:sp>
        <p:nvSpPr>
          <p:cNvPr id="204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QS-PL-160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942975"/>
            <a:ext cx="8075613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966913"/>
            <a:ext cx="7923213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Forecast Consumption</a:t>
            </a:r>
            <a:endParaRPr lang="en-US" dirty="0"/>
          </a:p>
        </p:txBody>
      </p:sp>
      <p:sp>
        <p:nvSpPr>
          <p:cNvPr id="215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QS-PL-170</a:t>
            </a:r>
          </a:p>
        </p:txBody>
      </p:sp>
      <p:sp>
        <p:nvSpPr>
          <p:cNvPr id="21509" name="Rectangle 11"/>
          <p:cNvSpPr>
            <a:spLocks noChangeArrowheads="1"/>
          </p:cNvSpPr>
          <p:nvPr/>
        </p:nvSpPr>
        <p:spPr bwMode="auto">
          <a:xfrm>
            <a:off x="2535238" y="3802298"/>
            <a:ext cx="1946275" cy="57943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Planning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QS-PL-035</a:t>
            </a:r>
          </a:p>
        </p:txBody>
      </p:sp>
      <p:pic>
        <p:nvPicPr>
          <p:cNvPr id="6148" name="Picture 5" descr="10 Planning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0" y="1660682"/>
            <a:ext cx="7410450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8357" y="1172628"/>
            <a:ext cx="8262505" cy="5151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QS-PL-180</a:t>
            </a:r>
          </a:p>
        </p:txBody>
      </p:sp>
      <p:sp>
        <p:nvSpPr>
          <p:cNvPr id="22531" name="Rectangle 15"/>
          <p:cNvSpPr>
            <a:spLocks noChangeArrowheads="1"/>
          </p:cNvSpPr>
          <p:nvPr/>
        </p:nvSpPr>
        <p:spPr bwMode="auto">
          <a:xfrm>
            <a:off x="228600" y="402074"/>
            <a:ext cx="8915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en-US" dirty="0">
                <a:solidFill>
                  <a:schemeClr val="tx2"/>
                </a:solidFill>
              </a:rPr>
              <a:t>Enter Sales Order </a:t>
            </a:r>
            <a:r>
              <a:rPr lang="en-US" dirty="0" smtClean="0">
                <a:solidFill>
                  <a:schemeClr val="tx2"/>
                </a:solidFill>
              </a:rPr>
              <a:t>Line: </a:t>
            </a:r>
            <a:r>
              <a:rPr lang="en-US" dirty="0">
                <a:solidFill>
                  <a:schemeClr val="tx2"/>
                </a:solidFill>
              </a:rPr>
              <a:t>Consume Forecast</a:t>
            </a:r>
          </a:p>
        </p:txBody>
      </p:sp>
      <p:sp>
        <p:nvSpPr>
          <p:cNvPr id="22533" name="Rectangle 20"/>
          <p:cNvSpPr>
            <a:spLocks noChangeArrowheads="1"/>
          </p:cNvSpPr>
          <p:nvPr/>
        </p:nvSpPr>
        <p:spPr bwMode="auto">
          <a:xfrm>
            <a:off x="483753" y="2960902"/>
            <a:ext cx="3702050" cy="48895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2534" name="Rectangle 21"/>
          <p:cNvSpPr>
            <a:spLocks noChangeArrowheads="1"/>
          </p:cNvSpPr>
          <p:nvPr/>
        </p:nvSpPr>
        <p:spPr bwMode="auto">
          <a:xfrm>
            <a:off x="3880674" y="5100522"/>
            <a:ext cx="3684588" cy="2254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625" y="989850"/>
            <a:ext cx="8431109" cy="5186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SO Line: Do Not Consume Forecast</a:t>
            </a:r>
            <a:endParaRPr lang="en-US" dirty="0"/>
          </a:p>
        </p:txBody>
      </p:sp>
      <p:sp>
        <p:nvSpPr>
          <p:cNvPr id="235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QS-PL-190</a:t>
            </a:r>
          </a:p>
        </p:txBody>
      </p:sp>
      <p:sp>
        <p:nvSpPr>
          <p:cNvPr id="23557" name="Rectangle 20"/>
          <p:cNvSpPr>
            <a:spLocks noChangeArrowheads="1"/>
          </p:cNvSpPr>
          <p:nvPr/>
        </p:nvSpPr>
        <p:spPr bwMode="auto">
          <a:xfrm>
            <a:off x="383454" y="2760305"/>
            <a:ext cx="3838575" cy="53498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3558" name="Rectangle 21"/>
          <p:cNvSpPr>
            <a:spLocks noChangeArrowheads="1"/>
          </p:cNvSpPr>
          <p:nvPr/>
        </p:nvSpPr>
        <p:spPr bwMode="auto">
          <a:xfrm>
            <a:off x="3955658" y="4985404"/>
            <a:ext cx="3313112" cy="227013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" y="938213"/>
            <a:ext cx="8151813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Forecast Worksheet: Item 01010</a:t>
            </a:r>
            <a:endParaRPr lang="en-US" dirty="0"/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QS-PL-195</a:t>
            </a:r>
          </a:p>
        </p:txBody>
      </p:sp>
      <p:sp>
        <p:nvSpPr>
          <p:cNvPr id="24581" name="Rectangle 9"/>
          <p:cNvSpPr>
            <a:spLocks noChangeArrowheads="1"/>
          </p:cNvSpPr>
          <p:nvPr/>
        </p:nvSpPr>
        <p:spPr bwMode="auto">
          <a:xfrm>
            <a:off x="623455" y="3969200"/>
            <a:ext cx="4987636" cy="2980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4582" name="Rectangle 10"/>
          <p:cNvSpPr>
            <a:spLocks noChangeArrowheads="1"/>
          </p:cNvSpPr>
          <p:nvPr/>
        </p:nvSpPr>
        <p:spPr bwMode="auto">
          <a:xfrm>
            <a:off x="750888" y="5569401"/>
            <a:ext cx="5060950" cy="23653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581892" y="2819273"/>
            <a:ext cx="4987636" cy="2980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1" y="841231"/>
            <a:ext cx="8454917" cy="5504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Master Schedule Summary: Item 01010</a:t>
            </a:r>
            <a:endParaRPr lang="en-US" dirty="0"/>
          </a:p>
        </p:txBody>
      </p:sp>
      <p:sp>
        <p:nvSpPr>
          <p:cNvPr id="256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QS-PL-210</a:t>
            </a:r>
          </a:p>
        </p:txBody>
      </p:sp>
      <p:sp>
        <p:nvSpPr>
          <p:cNvPr id="25605" name="Rectangle 18"/>
          <p:cNvSpPr>
            <a:spLocks noChangeArrowheads="1"/>
          </p:cNvSpPr>
          <p:nvPr/>
        </p:nvSpPr>
        <p:spPr bwMode="auto">
          <a:xfrm>
            <a:off x="7023828" y="1983489"/>
            <a:ext cx="1403350" cy="1905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Master Schedule Summary Inquiry</a:t>
            </a:r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QS-PL-215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66700" y="2329882"/>
            <a:ext cx="8601075" cy="2184400"/>
            <a:chOff x="266700" y="2886075"/>
            <a:chExt cx="8601075" cy="2184400"/>
          </a:xfrm>
        </p:grpSpPr>
        <p:pic>
          <p:nvPicPr>
            <p:cNvPr id="26628" name="Picture 6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6700" y="2886075"/>
              <a:ext cx="8601075" cy="2184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29" name="Rectangle 7"/>
            <p:cNvSpPr>
              <a:spLocks noChangeArrowheads="1"/>
            </p:cNvSpPr>
            <p:nvPr/>
          </p:nvSpPr>
          <p:spPr bwMode="auto">
            <a:xfrm>
              <a:off x="6518275" y="3403600"/>
              <a:ext cx="723900" cy="80645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Item Planning Data: Item 01010 </a:t>
            </a:r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QS-PL-220</a:t>
            </a:r>
          </a:p>
        </p:txBody>
      </p:sp>
      <p:pic>
        <p:nvPicPr>
          <p:cNvPr id="27652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3425" y="925043"/>
            <a:ext cx="7675563" cy="519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Rectangle 7"/>
          <p:cNvSpPr>
            <a:spLocks noChangeArrowheads="1"/>
          </p:cNvSpPr>
          <p:nvPr/>
        </p:nvSpPr>
        <p:spPr bwMode="auto">
          <a:xfrm>
            <a:off x="1058863" y="2803055"/>
            <a:ext cx="896937" cy="4159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7654" name="Rectangle 8"/>
          <p:cNvSpPr>
            <a:spLocks noChangeArrowheads="1"/>
          </p:cNvSpPr>
          <p:nvPr/>
        </p:nvSpPr>
        <p:spPr bwMode="auto">
          <a:xfrm>
            <a:off x="1058863" y="3698405"/>
            <a:ext cx="1512887" cy="48895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7655" name="Rectangle 9"/>
          <p:cNvSpPr>
            <a:spLocks noChangeArrowheads="1"/>
          </p:cNvSpPr>
          <p:nvPr/>
        </p:nvSpPr>
        <p:spPr bwMode="auto">
          <a:xfrm>
            <a:off x="1060450" y="4377855"/>
            <a:ext cx="1339850" cy="2635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0" name="Rectangle 16"/>
          <p:cNvSpPr>
            <a:spLocks noChangeArrowheads="1"/>
          </p:cNvSpPr>
          <p:nvPr/>
        </p:nvSpPr>
        <p:spPr bwMode="auto">
          <a:xfrm>
            <a:off x="3393651" y="4358708"/>
            <a:ext cx="1058862" cy="2635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3171462" y="3469359"/>
            <a:ext cx="1736203" cy="246114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0563" y="857250"/>
            <a:ext cx="7761287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Planning Data: Item 60005</a:t>
            </a:r>
            <a:endParaRPr lang="en-US" dirty="0"/>
          </a:p>
        </p:txBody>
      </p:sp>
      <p:sp>
        <p:nvSpPr>
          <p:cNvPr id="296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QS-PL-240</a:t>
            </a:r>
          </a:p>
        </p:txBody>
      </p:sp>
      <p:sp>
        <p:nvSpPr>
          <p:cNvPr id="29701" name="Rectangle 14"/>
          <p:cNvSpPr>
            <a:spLocks noChangeArrowheads="1"/>
          </p:cNvSpPr>
          <p:nvPr/>
        </p:nvSpPr>
        <p:spPr bwMode="auto">
          <a:xfrm>
            <a:off x="2985424" y="3229337"/>
            <a:ext cx="1852794" cy="3018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9703" name="Rectangle 16"/>
          <p:cNvSpPr>
            <a:spLocks noChangeArrowheads="1"/>
          </p:cNvSpPr>
          <p:nvPr/>
        </p:nvSpPr>
        <p:spPr bwMode="auto">
          <a:xfrm>
            <a:off x="4588177" y="4166237"/>
            <a:ext cx="1349636" cy="255291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Planning Data: Item 02003</a:t>
            </a:r>
            <a:endParaRPr lang="en-US" dirty="0"/>
          </a:p>
        </p:txBody>
      </p:sp>
      <p:sp>
        <p:nvSpPr>
          <p:cNvPr id="307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QS-PL-250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719138" y="929511"/>
            <a:ext cx="7704137" cy="5200650"/>
            <a:chOff x="719138" y="1466850"/>
            <a:chExt cx="7704137" cy="5200650"/>
          </a:xfrm>
        </p:grpSpPr>
        <p:pic>
          <p:nvPicPr>
            <p:cNvPr id="30723" name="Picture 9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9138" y="1466850"/>
              <a:ext cx="7704137" cy="5200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5" name="Rectangle 6"/>
            <p:cNvSpPr>
              <a:spLocks noChangeArrowheads="1"/>
            </p:cNvSpPr>
            <p:nvPr/>
          </p:nvSpPr>
          <p:spPr bwMode="auto">
            <a:xfrm>
              <a:off x="1176338" y="4454525"/>
              <a:ext cx="1403350" cy="271463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30726" name="Rectangle 7"/>
            <p:cNvSpPr>
              <a:spLocks noChangeArrowheads="1"/>
            </p:cNvSpPr>
            <p:nvPr/>
          </p:nvSpPr>
          <p:spPr bwMode="auto">
            <a:xfrm>
              <a:off x="6019800" y="3513138"/>
              <a:ext cx="1630363" cy="280987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30727" name="Rectangle 8"/>
            <p:cNvSpPr>
              <a:spLocks noChangeArrowheads="1"/>
            </p:cNvSpPr>
            <p:nvPr/>
          </p:nvSpPr>
          <p:spPr bwMode="auto">
            <a:xfrm>
              <a:off x="6029325" y="3989388"/>
              <a:ext cx="1630363" cy="280987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MRP Control</a:t>
            </a:r>
            <a:endParaRPr lang="en-US" dirty="0"/>
          </a:p>
        </p:txBody>
      </p:sp>
      <p:sp>
        <p:nvSpPr>
          <p:cNvPr id="327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QS-PL-270</a:t>
            </a:r>
          </a:p>
        </p:txBody>
      </p:sp>
      <p:grpSp>
        <p:nvGrpSpPr>
          <p:cNvPr id="32772" name="Group 17"/>
          <p:cNvGrpSpPr>
            <a:grpSpLocks/>
          </p:cNvGrpSpPr>
          <p:nvPr/>
        </p:nvGrpSpPr>
        <p:grpSpPr bwMode="auto">
          <a:xfrm>
            <a:off x="1962150" y="1980946"/>
            <a:ext cx="5219700" cy="3114675"/>
            <a:chOff x="1236" y="1179"/>
            <a:chExt cx="3288" cy="1962"/>
          </a:xfrm>
        </p:grpSpPr>
        <p:pic>
          <p:nvPicPr>
            <p:cNvPr id="32773" name="Picture 14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36" y="1179"/>
              <a:ext cx="3288" cy="1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774" name="Rectangle 15"/>
            <p:cNvSpPr>
              <a:spLocks noChangeArrowheads="1"/>
            </p:cNvSpPr>
            <p:nvPr/>
          </p:nvSpPr>
          <p:spPr bwMode="auto">
            <a:xfrm>
              <a:off x="1779" y="1625"/>
              <a:ext cx="976" cy="189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32775" name="Rectangle 16"/>
            <p:cNvSpPr>
              <a:spLocks noChangeArrowheads="1"/>
            </p:cNvSpPr>
            <p:nvPr/>
          </p:nvSpPr>
          <p:spPr bwMode="auto">
            <a:xfrm>
              <a:off x="1528" y="1934"/>
              <a:ext cx="1711" cy="302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918" y="2666701"/>
            <a:ext cx="8727312" cy="2330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Running MRP</a:t>
            </a:r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QS-PL-280</a:t>
            </a:r>
          </a:p>
        </p:txBody>
      </p:sp>
      <p:pic>
        <p:nvPicPr>
          <p:cNvPr id="33796" name="Picture 7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83433" y="1319514"/>
            <a:ext cx="3431727" cy="1058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8" name="Rectangle 9"/>
          <p:cNvSpPr>
            <a:spLocks noChangeArrowheads="1"/>
          </p:cNvSpPr>
          <p:nvPr/>
        </p:nvSpPr>
        <p:spPr bwMode="auto">
          <a:xfrm>
            <a:off x="311488" y="3889532"/>
            <a:ext cx="1621486" cy="61302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3799" name="Rectangle 10"/>
          <p:cNvSpPr>
            <a:spLocks noChangeArrowheads="1"/>
          </p:cNvSpPr>
          <p:nvPr/>
        </p:nvSpPr>
        <p:spPr bwMode="auto">
          <a:xfrm>
            <a:off x="7148625" y="3847332"/>
            <a:ext cx="1511300" cy="20955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Production Planning</a:t>
            </a:r>
          </a:p>
          <a:p>
            <a:r>
              <a:rPr lang="en-US" dirty="0" smtClean="0"/>
              <a:t>Forecasting</a:t>
            </a:r>
          </a:p>
          <a:p>
            <a:r>
              <a:rPr lang="en-US" dirty="0" smtClean="0"/>
              <a:t>Master Schedule</a:t>
            </a:r>
          </a:p>
          <a:p>
            <a:r>
              <a:rPr lang="en-US" dirty="0" smtClean="0"/>
              <a:t>MRP and Action Messages</a:t>
            </a:r>
          </a:p>
          <a:p>
            <a:r>
              <a:rPr lang="en-US" dirty="0" smtClean="0"/>
              <a:t>Item Planning Parameters</a:t>
            </a:r>
          </a:p>
          <a:p>
            <a:r>
              <a:rPr lang="en-US" dirty="0" smtClean="0"/>
              <a:t>Planned Orders</a:t>
            </a:r>
          </a:p>
          <a:p>
            <a:pPr eaLnBrk="1" hangingPunct="1"/>
            <a:endParaRPr lang="en-US" sz="2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Topics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QS-PL-020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Running Selective MRP</a:t>
            </a:r>
          </a:p>
        </p:txBody>
      </p:sp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QS-PL-290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23963" y="1243013"/>
            <a:ext cx="6694487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Running MRP: Regenerate</a:t>
            </a:r>
          </a:p>
        </p:txBody>
      </p:sp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QS-PL-300</a:t>
            </a:r>
          </a:p>
        </p:txBody>
      </p:sp>
      <p:pic>
        <p:nvPicPr>
          <p:cNvPr id="35844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0138" y="2051697"/>
            <a:ext cx="6942137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Review Planned Orders</a:t>
            </a:r>
          </a:p>
        </p:txBody>
      </p:sp>
      <p:sp>
        <p:nvSpPr>
          <p:cNvPr id="368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QS-PL-310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964" y="1649936"/>
            <a:ext cx="8472668" cy="3390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Review MRP Action Messages</a:t>
            </a:r>
          </a:p>
        </p:txBody>
      </p:sp>
      <p:sp>
        <p:nvSpPr>
          <p:cNvPr id="378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QS-PL-320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621" y="1032861"/>
            <a:ext cx="8807862" cy="4685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Master Schedule Detail: Item 01010</a:t>
            </a:r>
            <a:endParaRPr lang="en-US" dirty="0"/>
          </a:p>
        </p:txBody>
      </p:sp>
      <p:sp>
        <p:nvSpPr>
          <p:cNvPr id="3891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QS-PL-330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2837" y="917233"/>
            <a:ext cx="5934075" cy="532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Summary Inquiry: Item 01010</a:t>
            </a:r>
            <a:endParaRPr lang="en-US" dirty="0"/>
          </a:p>
        </p:txBody>
      </p:sp>
      <p:sp>
        <p:nvSpPr>
          <p:cNvPr id="399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QS-PL-340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301" y="1373168"/>
            <a:ext cx="8436638" cy="3789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Detail Inquiry: Item 01010</a:t>
            </a:r>
            <a:endParaRPr lang="en-US" dirty="0"/>
          </a:p>
        </p:txBody>
      </p:sp>
      <p:sp>
        <p:nvSpPr>
          <p:cNvPr id="409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QS-PL-350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9713" y="804863"/>
            <a:ext cx="6124575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Summary Inquiry: Item 50001</a:t>
            </a:r>
            <a:endParaRPr lang="en-US" dirty="0"/>
          </a:p>
        </p:txBody>
      </p:sp>
      <p:sp>
        <p:nvSpPr>
          <p:cNvPr id="419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QS-PL-360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3539" y="1612859"/>
            <a:ext cx="8167105" cy="3873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5474825" y="4275595"/>
            <a:ext cx="544010" cy="169084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Detail Inquiry: Item 50001</a:t>
            </a:r>
            <a:endParaRPr lang="en-US" dirty="0"/>
          </a:p>
        </p:txBody>
      </p:sp>
      <p:sp>
        <p:nvSpPr>
          <p:cNvPr id="430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QS-PL-370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68949" y="793409"/>
            <a:ext cx="5429250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Summary Inquiry: Item 02003</a:t>
            </a:r>
            <a:endParaRPr lang="en-US" dirty="0"/>
          </a:p>
        </p:txBody>
      </p:sp>
      <p:sp>
        <p:nvSpPr>
          <p:cNvPr id="440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QS-PL-380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45" y="1546126"/>
            <a:ext cx="8721387" cy="4103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/>
              <a:t>When you finish this section, you should be able to:</a:t>
            </a:r>
          </a:p>
          <a:p>
            <a:r>
              <a:rPr lang="en-US" dirty="0" smtClean="0"/>
              <a:t>Provide examples of production plans, end-item plans, and component-item plans</a:t>
            </a:r>
          </a:p>
          <a:p>
            <a:r>
              <a:rPr lang="en-US" dirty="0" smtClean="0"/>
              <a:t>Name the key input to the Master Schedule</a:t>
            </a:r>
          </a:p>
          <a:p>
            <a:r>
              <a:rPr lang="en-US" dirty="0" smtClean="0"/>
              <a:t>Explain forecast consumption</a:t>
            </a:r>
          </a:p>
          <a:p>
            <a:r>
              <a:rPr lang="en-US" dirty="0" smtClean="0"/>
              <a:t>Describe forward and backward consumption</a:t>
            </a:r>
          </a:p>
          <a:p>
            <a:r>
              <a:rPr lang="en-US" dirty="0" smtClean="0"/>
              <a:t>Define the term Time Fence</a:t>
            </a:r>
          </a:p>
          <a:p>
            <a:r>
              <a:rPr lang="en-US" dirty="0" smtClean="0"/>
              <a:t>Explain how Order Policy and Period are related</a:t>
            </a:r>
          </a:p>
          <a:p>
            <a:r>
              <a:rPr lang="en-US" dirty="0" smtClean="0"/>
              <a:t>Enter a forecast</a:t>
            </a:r>
          </a:p>
          <a:p>
            <a:r>
              <a:rPr lang="en-US" dirty="0" smtClean="0"/>
              <a:t>Read Master Schedule Summary and Detail Inquiries</a:t>
            </a:r>
          </a:p>
          <a:p>
            <a:r>
              <a:rPr lang="en-US" dirty="0" smtClean="0"/>
              <a:t>Read MRP Summary and Detail Inquiries</a:t>
            </a:r>
          </a:p>
          <a:p>
            <a:r>
              <a:rPr lang="en-US" dirty="0" smtClean="0"/>
              <a:t>Approve planned purchase and work orders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Objectives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QS-PL-030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Detail Inquiry: Item 02003</a:t>
            </a:r>
            <a:endParaRPr lang="en-US" dirty="0"/>
          </a:p>
        </p:txBody>
      </p:sp>
      <p:sp>
        <p:nvSpPr>
          <p:cNvPr id="450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QS-PL-390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52588" y="1009650"/>
            <a:ext cx="5838825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Summary Inquiry: Item 60003</a:t>
            </a:r>
            <a:endParaRPr lang="en-US" dirty="0"/>
          </a:p>
        </p:txBody>
      </p:sp>
      <p:sp>
        <p:nvSpPr>
          <p:cNvPr id="460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QS-PL-400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8340" y="1655059"/>
            <a:ext cx="8762035" cy="4153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Detail Inquiry: Item 60003</a:t>
            </a:r>
            <a:endParaRPr lang="en-US" dirty="0"/>
          </a:p>
        </p:txBody>
      </p:sp>
      <p:sp>
        <p:nvSpPr>
          <p:cNvPr id="471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QS-PL-410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2613" y="957263"/>
            <a:ext cx="5438775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5266480" y="3430643"/>
            <a:ext cx="1539433" cy="215382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Approve Planned Orders</a:t>
            </a:r>
            <a:endParaRPr lang="en-US" dirty="0"/>
          </a:p>
        </p:txBody>
      </p:sp>
      <p:sp>
        <p:nvSpPr>
          <p:cNvPr id="501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QS-PL-440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62088" y="1666875"/>
            <a:ext cx="6219825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2013" y="1076325"/>
            <a:ext cx="7418387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Approve Planned Orders</a:t>
            </a:r>
            <a:endParaRPr lang="en-US" dirty="0"/>
          </a:p>
        </p:txBody>
      </p:sp>
      <p:sp>
        <p:nvSpPr>
          <p:cNvPr id="512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QS-PL-450</a:t>
            </a:r>
          </a:p>
        </p:txBody>
      </p:sp>
      <p:sp>
        <p:nvSpPr>
          <p:cNvPr id="51205" name="Rectangle 15"/>
          <p:cNvSpPr>
            <a:spLocks noChangeArrowheads="1"/>
          </p:cNvSpPr>
          <p:nvPr/>
        </p:nvSpPr>
        <p:spPr bwMode="auto">
          <a:xfrm>
            <a:off x="7623175" y="1843715"/>
            <a:ext cx="506413" cy="285273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Purchase Requisition</a:t>
            </a:r>
            <a:endParaRPr lang="en-US" dirty="0"/>
          </a:p>
        </p:txBody>
      </p:sp>
      <p:sp>
        <p:nvSpPr>
          <p:cNvPr id="532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QS-PL-470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243013"/>
            <a:ext cx="7770813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Create Purchase Order</a:t>
            </a:r>
            <a:endParaRPr lang="en-US" dirty="0"/>
          </a:p>
        </p:txBody>
      </p:sp>
      <p:sp>
        <p:nvSpPr>
          <p:cNvPr id="542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QS-PL-480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0051" y="907114"/>
            <a:ext cx="7376020" cy="5296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225" y="1026900"/>
            <a:ext cx="8085519" cy="5202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 Purchase Order: Line 1 (60003)</a:t>
            </a:r>
            <a:endParaRPr lang="en-US" dirty="0"/>
          </a:p>
        </p:txBody>
      </p:sp>
      <p:sp>
        <p:nvSpPr>
          <p:cNvPr id="552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QS-PL-490</a:t>
            </a:r>
          </a:p>
        </p:txBody>
      </p:sp>
      <p:sp>
        <p:nvSpPr>
          <p:cNvPr id="590857" name="AutoShape 9"/>
          <p:cNvSpPr>
            <a:spLocks noChangeArrowheads="1"/>
          </p:cNvSpPr>
          <p:nvPr/>
        </p:nvSpPr>
        <p:spPr bwMode="auto">
          <a:xfrm>
            <a:off x="3983419" y="1967180"/>
            <a:ext cx="1657350" cy="1050925"/>
          </a:xfrm>
          <a:prstGeom prst="wedgeRectCallout">
            <a:avLst>
              <a:gd name="adj1" fmla="val -100097"/>
              <a:gd name="adj2" fmla="val 60574"/>
            </a:avLst>
          </a:prstGeom>
          <a:solidFill>
            <a:schemeClr val="bg1"/>
          </a:solidFill>
          <a:ln w="9525" algn="ctr">
            <a:solidFill>
              <a:schemeClr val="hlink"/>
            </a:solidFill>
            <a:miter lim="800000"/>
            <a:headEnd/>
            <a:tailEnd/>
          </a:ln>
          <a:effectLst>
            <a:outerShdw dist="7184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tIns="91440" bIns="91440" anchor="ctr"/>
          <a:lstStyle/>
          <a:p>
            <a:pPr algn="ctr">
              <a:defRPr/>
            </a:pPr>
            <a:r>
              <a:rPr lang="en-US" sz="1600" b="0" dirty="0"/>
              <a:t>Use lookup icon to see popup window of requisitions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8610" y="924107"/>
            <a:ext cx="8261852" cy="5363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 Purchase Order: Line 1</a:t>
            </a:r>
            <a:endParaRPr lang="en-US" dirty="0"/>
          </a:p>
        </p:txBody>
      </p:sp>
      <p:sp>
        <p:nvSpPr>
          <p:cNvPr id="563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QS-PL-500</a:t>
            </a:r>
          </a:p>
        </p:txBody>
      </p:sp>
      <p:sp>
        <p:nvSpPr>
          <p:cNvPr id="56325" name="Rectangle 9"/>
          <p:cNvSpPr>
            <a:spLocks noChangeArrowheads="1"/>
          </p:cNvSpPr>
          <p:nvPr/>
        </p:nvSpPr>
        <p:spPr bwMode="auto">
          <a:xfrm>
            <a:off x="535511" y="2714134"/>
            <a:ext cx="8087628" cy="525463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 Purchase Order: Trailer</a:t>
            </a:r>
            <a:endParaRPr lang="en-US" dirty="0"/>
          </a:p>
        </p:txBody>
      </p:sp>
      <p:sp>
        <p:nvSpPr>
          <p:cNvPr id="604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QS-PL-540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5" y="895350"/>
            <a:ext cx="7713663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Planning Overview</a:t>
            </a:r>
            <a:endParaRPr lang="en-US" dirty="0"/>
          </a:p>
        </p:txBody>
      </p:sp>
      <p:sp>
        <p:nvSpPr>
          <p:cNvPr id="71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QS-PL-040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488088" y="1364486"/>
            <a:ext cx="8151812" cy="4308475"/>
            <a:chOff x="252413" y="1901825"/>
            <a:chExt cx="8151812" cy="4308475"/>
          </a:xfrm>
        </p:grpSpPr>
        <p:sp>
          <p:nvSpPr>
            <p:cNvPr id="498901" name="Rectangle 213"/>
            <p:cNvSpPr>
              <a:spLocks noChangeArrowheads="1"/>
            </p:cNvSpPr>
            <p:nvPr/>
          </p:nvSpPr>
          <p:spPr bwMode="auto">
            <a:xfrm>
              <a:off x="2517775" y="1901825"/>
              <a:ext cx="2843213" cy="1096963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r>
                <a:rPr lang="en-US" sz="1600" b="0">
                  <a:latin typeface="+mj-lt"/>
                </a:rPr>
                <a:t>Product Line Planning</a:t>
              </a:r>
            </a:p>
          </p:txBody>
        </p:sp>
        <p:sp>
          <p:nvSpPr>
            <p:cNvPr id="498908" name="Rectangle 220"/>
            <p:cNvSpPr>
              <a:spLocks noChangeArrowheads="1"/>
            </p:cNvSpPr>
            <p:nvPr/>
          </p:nvSpPr>
          <p:spPr bwMode="auto">
            <a:xfrm>
              <a:off x="2517775" y="3479800"/>
              <a:ext cx="2843213" cy="1096963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endParaRPr lang="en-US" sz="1600" b="0">
                <a:latin typeface="+mj-lt"/>
              </a:endParaRPr>
            </a:p>
          </p:txBody>
        </p:sp>
        <p:sp>
          <p:nvSpPr>
            <p:cNvPr id="498909" name="Rectangle 221"/>
            <p:cNvSpPr>
              <a:spLocks noChangeArrowheads="1"/>
            </p:cNvSpPr>
            <p:nvPr/>
          </p:nvSpPr>
          <p:spPr bwMode="auto">
            <a:xfrm>
              <a:off x="2640013" y="3597275"/>
              <a:ext cx="1273175" cy="900113"/>
            </a:xfrm>
            <a:prstGeom prst="rect">
              <a:avLst/>
            </a:prstGeom>
            <a:solidFill>
              <a:srgbClr val="F0E4C2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175" name="Text Box 222"/>
            <p:cNvSpPr txBox="1">
              <a:spLocks noChangeArrowheads="1"/>
            </p:cNvSpPr>
            <p:nvPr/>
          </p:nvSpPr>
          <p:spPr bwMode="auto">
            <a:xfrm>
              <a:off x="2462213" y="3817938"/>
              <a:ext cx="1579562" cy="320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>
                  <a:latin typeface="+mj-lt"/>
                </a:rPr>
                <a:t>Forecasting</a:t>
              </a:r>
            </a:p>
          </p:txBody>
        </p:sp>
        <p:sp>
          <p:nvSpPr>
            <p:cNvPr id="498923" name="Rectangle 235"/>
            <p:cNvSpPr>
              <a:spLocks noChangeArrowheads="1"/>
            </p:cNvSpPr>
            <p:nvPr/>
          </p:nvSpPr>
          <p:spPr bwMode="auto">
            <a:xfrm>
              <a:off x="5921375" y="1971675"/>
              <a:ext cx="2482850" cy="962025"/>
            </a:xfrm>
            <a:prstGeom prst="rect">
              <a:avLst/>
            </a:prstGeom>
            <a:gradFill rotWithShape="0">
              <a:gsLst>
                <a:gs pos="0">
                  <a:srgbClr val="D8DAC9"/>
                </a:gs>
                <a:gs pos="100000">
                  <a:srgbClr val="D8DAC9">
                    <a:gamma/>
                    <a:tint val="50196"/>
                    <a:invGamma/>
                  </a:srgbClr>
                </a:gs>
              </a:gsLst>
              <a:lin ang="5400000" scaled="1"/>
            </a:gradFill>
            <a:ln w="508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177" name="Text Box 237"/>
            <p:cNvSpPr txBox="1">
              <a:spLocks noChangeArrowheads="1"/>
            </p:cNvSpPr>
            <p:nvPr/>
          </p:nvSpPr>
          <p:spPr bwMode="auto">
            <a:xfrm>
              <a:off x="6426200" y="2195513"/>
              <a:ext cx="1579563" cy="5492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>
                  <a:latin typeface="+mj-lt"/>
                </a:rPr>
                <a:t>Resource Planning</a:t>
              </a:r>
            </a:p>
          </p:txBody>
        </p:sp>
        <p:sp>
          <p:nvSpPr>
            <p:cNvPr id="498926" name="Rectangle 238"/>
            <p:cNvSpPr>
              <a:spLocks noChangeArrowheads="1"/>
            </p:cNvSpPr>
            <p:nvPr/>
          </p:nvSpPr>
          <p:spPr bwMode="auto">
            <a:xfrm>
              <a:off x="5921375" y="3490913"/>
              <a:ext cx="2482850" cy="962025"/>
            </a:xfrm>
            <a:prstGeom prst="rect">
              <a:avLst/>
            </a:prstGeom>
            <a:gradFill rotWithShape="0">
              <a:gsLst>
                <a:gs pos="0">
                  <a:srgbClr val="D8DAC9"/>
                </a:gs>
                <a:gs pos="100000">
                  <a:srgbClr val="D8DAC9">
                    <a:gamma/>
                    <a:tint val="50196"/>
                    <a:invGamma/>
                  </a:srgbClr>
                </a:gs>
              </a:gsLst>
              <a:lin ang="5400000" scaled="1"/>
            </a:gradFill>
            <a:ln w="508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179" name="Text Box 239"/>
            <p:cNvSpPr txBox="1">
              <a:spLocks noChangeArrowheads="1"/>
            </p:cNvSpPr>
            <p:nvPr/>
          </p:nvSpPr>
          <p:spPr bwMode="auto">
            <a:xfrm>
              <a:off x="6226175" y="3714750"/>
              <a:ext cx="1981200" cy="5492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>
                  <a:latin typeface="+mj-lt"/>
                </a:rPr>
                <a:t>Rough-Cut Capacity Planning</a:t>
              </a:r>
            </a:p>
          </p:txBody>
        </p:sp>
        <p:sp>
          <p:nvSpPr>
            <p:cNvPr id="498928" name="Rectangle 240"/>
            <p:cNvSpPr>
              <a:spLocks noChangeArrowheads="1"/>
            </p:cNvSpPr>
            <p:nvPr/>
          </p:nvSpPr>
          <p:spPr bwMode="auto">
            <a:xfrm>
              <a:off x="5921375" y="5133975"/>
              <a:ext cx="2482850" cy="962025"/>
            </a:xfrm>
            <a:prstGeom prst="rect">
              <a:avLst/>
            </a:prstGeom>
            <a:gradFill rotWithShape="0">
              <a:gsLst>
                <a:gs pos="0">
                  <a:srgbClr val="D8DAC9"/>
                </a:gs>
                <a:gs pos="100000">
                  <a:srgbClr val="D8DAC9">
                    <a:gamma/>
                    <a:tint val="50196"/>
                    <a:invGamma/>
                  </a:srgbClr>
                </a:gs>
              </a:gsLst>
              <a:lin ang="5400000" scaled="1"/>
            </a:gradFill>
            <a:ln w="508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181" name="Text Box 241"/>
            <p:cNvSpPr txBox="1">
              <a:spLocks noChangeArrowheads="1"/>
            </p:cNvSpPr>
            <p:nvPr/>
          </p:nvSpPr>
          <p:spPr bwMode="auto">
            <a:xfrm>
              <a:off x="6426200" y="5429250"/>
              <a:ext cx="1579563" cy="320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>
                  <a:latin typeface="+mj-lt"/>
                </a:rPr>
                <a:t>CRP</a:t>
              </a:r>
            </a:p>
          </p:txBody>
        </p:sp>
        <p:cxnSp>
          <p:nvCxnSpPr>
            <p:cNvPr id="7182" name="AutoShape 242"/>
            <p:cNvCxnSpPr>
              <a:cxnSpLocks noChangeShapeType="1"/>
              <a:stCxn id="498901" idx="2"/>
              <a:endCxn id="498908" idx="0"/>
            </p:cNvCxnSpPr>
            <p:nvPr/>
          </p:nvCxnSpPr>
          <p:spPr bwMode="auto">
            <a:xfrm>
              <a:off x="3940175" y="2998788"/>
              <a:ext cx="0" cy="481012"/>
            </a:xfrm>
            <a:prstGeom prst="straightConnector1">
              <a:avLst/>
            </a:prstGeom>
            <a:noFill/>
            <a:ln w="38100">
              <a:solidFill>
                <a:srgbClr val="5B8177"/>
              </a:solidFill>
              <a:round/>
              <a:headEnd/>
              <a:tailEnd type="triangle" w="med" len="med"/>
            </a:ln>
          </p:spPr>
        </p:cxnSp>
        <p:cxnSp>
          <p:nvCxnSpPr>
            <p:cNvPr id="7183" name="AutoShape 243"/>
            <p:cNvCxnSpPr>
              <a:cxnSpLocks noChangeShapeType="1"/>
              <a:stCxn id="498908" idx="2"/>
              <a:endCxn id="498934" idx="0"/>
            </p:cNvCxnSpPr>
            <p:nvPr/>
          </p:nvCxnSpPr>
          <p:spPr bwMode="auto">
            <a:xfrm>
              <a:off x="3940175" y="4576763"/>
              <a:ext cx="0" cy="536575"/>
            </a:xfrm>
            <a:prstGeom prst="straightConnector1">
              <a:avLst/>
            </a:prstGeom>
            <a:noFill/>
            <a:ln w="38100">
              <a:solidFill>
                <a:srgbClr val="5B8177"/>
              </a:solidFill>
              <a:round/>
              <a:headEnd/>
              <a:tailEnd type="triangle" w="med" len="med"/>
            </a:ln>
          </p:spPr>
        </p:cxnSp>
        <p:sp>
          <p:nvSpPr>
            <p:cNvPr id="498932" name="Rectangle 244"/>
            <p:cNvSpPr>
              <a:spLocks noChangeArrowheads="1"/>
            </p:cNvSpPr>
            <p:nvPr/>
          </p:nvSpPr>
          <p:spPr bwMode="auto">
            <a:xfrm>
              <a:off x="4025900" y="3597275"/>
              <a:ext cx="1273175" cy="900113"/>
            </a:xfrm>
            <a:prstGeom prst="rect">
              <a:avLst/>
            </a:prstGeom>
            <a:solidFill>
              <a:srgbClr val="F0E4C2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185" name="Text Box 245"/>
            <p:cNvSpPr txBox="1">
              <a:spLocks noChangeArrowheads="1"/>
            </p:cNvSpPr>
            <p:nvPr/>
          </p:nvSpPr>
          <p:spPr bwMode="auto">
            <a:xfrm>
              <a:off x="3848100" y="3589338"/>
              <a:ext cx="1579563" cy="7778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>
                  <a:latin typeface="+mj-lt"/>
                </a:rPr>
                <a:t>Master</a:t>
              </a:r>
              <a:br>
                <a:rPr lang="en-US" sz="1500" b="0">
                  <a:latin typeface="+mj-lt"/>
                </a:rPr>
              </a:br>
              <a:r>
                <a:rPr lang="en-US" sz="1500" b="0">
                  <a:latin typeface="+mj-lt"/>
                </a:rPr>
                <a:t>Production</a:t>
              </a:r>
              <a:br>
                <a:rPr lang="en-US" sz="1500" b="0">
                  <a:latin typeface="+mj-lt"/>
                </a:rPr>
              </a:br>
              <a:r>
                <a:rPr lang="en-US" sz="1500" b="0">
                  <a:latin typeface="+mj-lt"/>
                </a:rPr>
                <a:t>Schedule</a:t>
              </a:r>
            </a:p>
          </p:txBody>
        </p:sp>
        <p:sp>
          <p:nvSpPr>
            <p:cNvPr id="498934" name="Rectangle 246"/>
            <p:cNvSpPr>
              <a:spLocks noChangeArrowheads="1"/>
            </p:cNvSpPr>
            <p:nvPr/>
          </p:nvSpPr>
          <p:spPr bwMode="auto">
            <a:xfrm>
              <a:off x="2517775" y="5113338"/>
              <a:ext cx="2843213" cy="1096962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endParaRPr lang="en-US" sz="1600" b="0">
                <a:latin typeface="+mj-lt"/>
              </a:endParaRPr>
            </a:p>
          </p:txBody>
        </p:sp>
        <p:sp>
          <p:nvSpPr>
            <p:cNvPr id="498935" name="Rectangle 247"/>
            <p:cNvSpPr>
              <a:spLocks noChangeArrowheads="1"/>
            </p:cNvSpPr>
            <p:nvPr/>
          </p:nvSpPr>
          <p:spPr bwMode="auto">
            <a:xfrm>
              <a:off x="2640013" y="5230813"/>
              <a:ext cx="1273175" cy="900112"/>
            </a:xfrm>
            <a:prstGeom prst="rect">
              <a:avLst/>
            </a:prstGeom>
            <a:solidFill>
              <a:srgbClr val="F0E4C2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188" name="Text Box 248"/>
            <p:cNvSpPr txBox="1">
              <a:spLocks noChangeArrowheads="1"/>
            </p:cNvSpPr>
            <p:nvPr/>
          </p:nvSpPr>
          <p:spPr bwMode="auto">
            <a:xfrm>
              <a:off x="2462213" y="5451475"/>
              <a:ext cx="1579562" cy="320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>
                  <a:latin typeface="+mj-lt"/>
                </a:rPr>
                <a:t>DRP</a:t>
              </a:r>
            </a:p>
          </p:txBody>
        </p:sp>
        <p:sp>
          <p:nvSpPr>
            <p:cNvPr id="498937" name="Rectangle 249"/>
            <p:cNvSpPr>
              <a:spLocks noChangeArrowheads="1"/>
            </p:cNvSpPr>
            <p:nvPr/>
          </p:nvSpPr>
          <p:spPr bwMode="auto">
            <a:xfrm>
              <a:off x="4025900" y="5230813"/>
              <a:ext cx="1273175" cy="900112"/>
            </a:xfrm>
            <a:prstGeom prst="rect">
              <a:avLst/>
            </a:prstGeom>
            <a:solidFill>
              <a:srgbClr val="F0E4C2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190" name="Text Box 250"/>
            <p:cNvSpPr txBox="1">
              <a:spLocks noChangeArrowheads="1"/>
            </p:cNvSpPr>
            <p:nvPr/>
          </p:nvSpPr>
          <p:spPr bwMode="auto">
            <a:xfrm>
              <a:off x="3848100" y="5451475"/>
              <a:ext cx="1579563" cy="320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>
                  <a:latin typeface="+mj-lt"/>
                </a:rPr>
                <a:t>MRP</a:t>
              </a:r>
            </a:p>
          </p:txBody>
        </p:sp>
        <p:cxnSp>
          <p:nvCxnSpPr>
            <p:cNvPr id="7191" name="AutoShape 251"/>
            <p:cNvCxnSpPr>
              <a:cxnSpLocks noChangeShapeType="1"/>
              <a:stCxn id="498901" idx="3"/>
              <a:endCxn id="498923" idx="1"/>
            </p:cNvCxnSpPr>
            <p:nvPr/>
          </p:nvCxnSpPr>
          <p:spPr bwMode="auto">
            <a:xfrm>
              <a:off x="5360988" y="2451100"/>
              <a:ext cx="560387" cy="1588"/>
            </a:xfrm>
            <a:prstGeom prst="straightConnector1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 type="triangle" w="med" len="med"/>
            </a:ln>
          </p:spPr>
        </p:cxnSp>
        <p:cxnSp>
          <p:nvCxnSpPr>
            <p:cNvPr id="7192" name="AutoShape 252"/>
            <p:cNvCxnSpPr>
              <a:cxnSpLocks noChangeShapeType="1"/>
              <a:stCxn id="7185" idx="3"/>
              <a:endCxn id="498926" idx="1"/>
            </p:cNvCxnSpPr>
            <p:nvPr/>
          </p:nvCxnSpPr>
          <p:spPr bwMode="auto">
            <a:xfrm flipV="1">
              <a:off x="5427663" y="3971925"/>
              <a:ext cx="493712" cy="6350"/>
            </a:xfrm>
            <a:prstGeom prst="straightConnector1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 type="triangle" w="med" len="med"/>
            </a:ln>
          </p:spPr>
        </p:cxnSp>
        <p:cxnSp>
          <p:nvCxnSpPr>
            <p:cNvPr id="7193" name="AutoShape 253"/>
            <p:cNvCxnSpPr>
              <a:cxnSpLocks noChangeShapeType="1"/>
              <a:stCxn id="7190" idx="3"/>
              <a:endCxn id="498928" idx="1"/>
            </p:cNvCxnSpPr>
            <p:nvPr/>
          </p:nvCxnSpPr>
          <p:spPr bwMode="auto">
            <a:xfrm>
              <a:off x="5427663" y="5611813"/>
              <a:ext cx="493712" cy="3175"/>
            </a:xfrm>
            <a:prstGeom prst="straightConnector1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 type="triangle" w="med" len="med"/>
            </a:ln>
          </p:spPr>
        </p:cxnSp>
        <p:sp>
          <p:nvSpPr>
            <p:cNvPr id="7194" name="Text Box 254"/>
            <p:cNvSpPr txBox="1">
              <a:spLocks noChangeArrowheads="1"/>
            </p:cNvSpPr>
            <p:nvPr/>
          </p:nvSpPr>
          <p:spPr bwMode="auto">
            <a:xfrm>
              <a:off x="252413" y="3714750"/>
              <a:ext cx="1981200" cy="320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>
                  <a:latin typeface="+mj-lt"/>
                </a:rPr>
                <a:t>End-Item Plans</a:t>
              </a:r>
            </a:p>
          </p:txBody>
        </p:sp>
        <p:sp>
          <p:nvSpPr>
            <p:cNvPr id="7195" name="Text Box 255"/>
            <p:cNvSpPr txBox="1">
              <a:spLocks noChangeArrowheads="1"/>
            </p:cNvSpPr>
            <p:nvPr/>
          </p:nvSpPr>
          <p:spPr bwMode="auto">
            <a:xfrm>
              <a:off x="252413" y="2343150"/>
              <a:ext cx="1981200" cy="320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 dirty="0">
                  <a:latin typeface="+mj-lt"/>
                </a:rPr>
                <a:t>Production Plans</a:t>
              </a:r>
            </a:p>
          </p:txBody>
        </p:sp>
        <p:sp>
          <p:nvSpPr>
            <p:cNvPr id="7196" name="Text Box 256"/>
            <p:cNvSpPr txBox="1">
              <a:spLocks noChangeArrowheads="1"/>
            </p:cNvSpPr>
            <p:nvPr/>
          </p:nvSpPr>
          <p:spPr bwMode="auto">
            <a:xfrm>
              <a:off x="252413" y="5418138"/>
              <a:ext cx="1981200" cy="5492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 dirty="0" smtClean="0">
                  <a:latin typeface="+mj-lt"/>
                </a:rPr>
                <a:t>Component-Item </a:t>
              </a:r>
              <a:r>
                <a:rPr lang="en-US" sz="1500" b="0" dirty="0">
                  <a:latin typeface="+mj-lt"/>
                </a:rPr>
                <a:t>Plans</a:t>
              </a:r>
            </a:p>
          </p:txBody>
        </p:sp>
      </p:grp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6770" y="1052333"/>
            <a:ext cx="8066087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Receive Items</a:t>
            </a:r>
            <a:endParaRPr lang="en-US" dirty="0"/>
          </a:p>
        </p:txBody>
      </p:sp>
      <p:sp>
        <p:nvSpPr>
          <p:cNvPr id="614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QS-PL-550</a:t>
            </a:r>
          </a:p>
        </p:txBody>
      </p:sp>
      <p:sp>
        <p:nvSpPr>
          <p:cNvPr id="61445" name="Rectangle 16"/>
          <p:cNvSpPr>
            <a:spLocks noChangeArrowheads="1"/>
          </p:cNvSpPr>
          <p:nvPr/>
        </p:nvSpPr>
        <p:spPr bwMode="auto">
          <a:xfrm>
            <a:off x="5962828" y="2487452"/>
            <a:ext cx="1003300" cy="274637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0540" y="2931892"/>
            <a:ext cx="8751887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Planned Order Report or Browse</a:t>
            </a:r>
            <a:endParaRPr lang="en-US" dirty="0"/>
          </a:p>
        </p:txBody>
      </p:sp>
      <p:sp>
        <p:nvSpPr>
          <p:cNvPr id="655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QS-PL-590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" y="1147763"/>
            <a:ext cx="8170863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52563" y="1624013"/>
            <a:ext cx="6238875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Approve Planned Work Orders</a:t>
            </a:r>
            <a:endParaRPr lang="en-US" dirty="0"/>
          </a:p>
        </p:txBody>
      </p:sp>
      <p:sp>
        <p:nvSpPr>
          <p:cNvPr id="665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QS-PL-600</a:t>
            </a:r>
          </a:p>
        </p:txBody>
      </p:sp>
      <p:sp>
        <p:nvSpPr>
          <p:cNvPr id="66565" name="Rectangle 15"/>
          <p:cNvSpPr>
            <a:spLocks noChangeArrowheads="1"/>
          </p:cNvSpPr>
          <p:nvPr/>
        </p:nvSpPr>
        <p:spPr bwMode="auto">
          <a:xfrm>
            <a:off x="3639354" y="3535814"/>
            <a:ext cx="1146175" cy="2317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3" y="1334350"/>
            <a:ext cx="8256587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Planned Work Order Approval: Line 1</a:t>
            </a:r>
            <a:endParaRPr lang="en-US" dirty="0"/>
          </a:p>
        </p:txBody>
      </p:sp>
      <p:sp>
        <p:nvSpPr>
          <p:cNvPr id="675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QS-PL-610</a:t>
            </a:r>
          </a:p>
        </p:txBody>
      </p:sp>
      <p:sp>
        <p:nvSpPr>
          <p:cNvPr id="67589" name="Rectangle 14"/>
          <p:cNvSpPr>
            <a:spLocks noChangeArrowheads="1"/>
          </p:cNvSpPr>
          <p:nvPr/>
        </p:nvSpPr>
        <p:spPr bwMode="auto">
          <a:xfrm>
            <a:off x="682625" y="2315399"/>
            <a:ext cx="7734300" cy="2540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7590" name="Rectangle 15"/>
          <p:cNvSpPr>
            <a:spLocks noChangeArrowheads="1"/>
          </p:cNvSpPr>
          <p:nvPr/>
        </p:nvSpPr>
        <p:spPr bwMode="auto">
          <a:xfrm>
            <a:off x="679449" y="5545961"/>
            <a:ext cx="7908965" cy="241381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5" y="1322775"/>
            <a:ext cx="7942263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Planned Work Order Approval: Line 1</a:t>
            </a:r>
            <a:endParaRPr lang="en-US" dirty="0"/>
          </a:p>
        </p:txBody>
      </p:sp>
      <p:sp>
        <p:nvSpPr>
          <p:cNvPr id="686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QS-PL-620</a:t>
            </a:r>
          </a:p>
        </p:txBody>
      </p:sp>
      <p:sp>
        <p:nvSpPr>
          <p:cNvPr id="68613" name="Rectangle 6"/>
          <p:cNvSpPr>
            <a:spLocks noChangeArrowheads="1"/>
          </p:cNvSpPr>
          <p:nvPr/>
        </p:nvSpPr>
        <p:spPr bwMode="auto">
          <a:xfrm>
            <a:off x="682625" y="2365905"/>
            <a:ext cx="7734300" cy="2540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Work Order</a:t>
            </a:r>
            <a:endParaRPr lang="en-US" dirty="0"/>
          </a:p>
        </p:txBody>
      </p:sp>
      <p:sp>
        <p:nvSpPr>
          <p:cNvPr id="696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QS-PL-630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50" y="2185988"/>
            <a:ext cx="8342313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Verify Availability of Components</a:t>
            </a:r>
            <a:endParaRPr lang="en-US" dirty="0"/>
          </a:p>
        </p:txBody>
      </p:sp>
      <p:sp>
        <p:nvSpPr>
          <p:cNvPr id="706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QS-PL-640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1638" y="1147763"/>
            <a:ext cx="5800725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52525" y="1038225"/>
            <a:ext cx="6837363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Release Work Order </a:t>
            </a:r>
            <a:endParaRPr lang="en-US" dirty="0"/>
          </a:p>
        </p:txBody>
      </p:sp>
      <p:sp>
        <p:nvSpPr>
          <p:cNvPr id="716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QS-PL-650</a:t>
            </a:r>
          </a:p>
        </p:txBody>
      </p:sp>
      <p:sp>
        <p:nvSpPr>
          <p:cNvPr id="71685" name="Rectangle 10"/>
          <p:cNvSpPr>
            <a:spLocks noChangeArrowheads="1"/>
          </p:cNvSpPr>
          <p:nvPr/>
        </p:nvSpPr>
        <p:spPr bwMode="auto">
          <a:xfrm>
            <a:off x="1772150" y="2052552"/>
            <a:ext cx="1300163" cy="2540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71686" name="Rectangle 11"/>
          <p:cNvSpPr>
            <a:spLocks noChangeArrowheads="1"/>
          </p:cNvSpPr>
          <p:nvPr/>
        </p:nvSpPr>
        <p:spPr bwMode="auto">
          <a:xfrm>
            <a:off x="1709838" y="2744902"/>
            <a:ext cx="1068387" cy="4413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71687" name="Rectangle 12"/>
          <p:cNvSpPr>
            <a:spLocks noChangeArrowheads="1"/>
          </p:cNvSpPr>
          <p:nvPr/>
        </p:nvSpPr>
        <p:spPr bwMode="auto">
          <a:xfrm>
            <a:off x="4855275" y="4355090"/>
            <a:ext cx="1266825" cy="252412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Order Release/Print</a:t>
            </a:r>
            <a:endParaRPr lang="en-US" dirty="0"/>
          </a:p>
        </p:txBody>
      </p:sp>
      <p:sp>
        <p:nvSpPr>
          <p:cNvPr id="727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QS-PL-660</a:t>
            </a: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8288" y="853938"/>
            <a:ext cx="6067425" cy="538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Order Routing</a:t>
            </a:r>
            <a:endParaRPr lang="en-US" dirty="0"/>
          </a:p>
        </p:txBody>
      </p:sp>
      <p:sp>
        <p:nvSpPr>
          <p:cNvPr id="737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QS-PL-670</a:t>
            </a: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63" y="1495425"/>
            <a:ext cx="5857875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Product Line Plan</a:t>
            </a:r>
            <a:endParaRPr lang="en-US" dirty="0"/>
          </a:p>
        </p:txBody>
      </p:sp>
      <p:sp>
        <p:nvSpPr>
          <p:cNvPr id="819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QS-PL-050</a:t>
            </a:r>
          </a:p>
        </p:txBody>
      </p:sp>
      <p:grpSp>
        <p:nvGrpSpPr>
          <p:cNvPr id="8196" name="Group 20"/>
          <p:cNvGrpSpPr>
            <a:grpSpLocks/>
          </p:cNvGrpSpPr>
          <p:nvPr/>
        </p:nvGrpSpPr>
        <p:grpSpPr bwMode="auto">
          <a:xfrm>
            <a:off x="1053101" y="2921392"/>
            <a:ext cx="7023100" cy="1096963"/>
            <a:chOff x="699" y="676"/>
            <a:chExt cx="4424" cy="691"/>
          </a:xfrm>
        </p:grpSpPr>
        <p:cxnSp>
          <p:nvCxnSpPr>
            <p:cNvPr id="8197" name="AutoShape 10"/>
            <p:cNvCxnSpPr>
              <a:cxnSpLocks noChangeShapeType="1"/>
              <a:endCxn id="515083" idx="1"/>
            </p:cNvCxnSpPr>
            <p:nvPr/>
          </p:nvCxnSpPr>
          <p:spPr bwMode="auto">
            <a:xfrm>
              <a:off x="1808" y="1023"/>
              <a:ext cx="358" cy="0"/>
            </a:xfrm>
            <a:prstGeom prst="straightConnector1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 type="triangle" w="med" len="med"/>
            </a:ln>
          </p:spPr>
        </p:cxnSp>
        <p:sp>
          <p:nvSpPr>
            <p:cNvPr id="515083" name="Rectangle 11"/>
            <p:cNvSpPr>
              <a:spLocks noChangeArrowheads="1"/>
            </p:cNvSpPr>
            <p:nvPr/>
          </p:nvSpPr>
          <p:spPr bwMode="auto">
            <a:xfrm>
              <a:off x="2166" y="720"/>
              <a:ext cx="1102" cy="606"/>
            </a:xfrm>
            <a:prstGeom prst="rect">
              <a:avLst/>
            </a:prstGeom>
            <a:gradFill rotWithShape="0">
              <a:gsLst>
                <a:gs pos="0">
                  <a:srgbClr val="D8DAC9"/>
                </a:gs>
                <a:gs pos="100000">
                  <a:srgbClr val="D8DAC9">
                    <a:gamma/>
                    <a:tint val="50196"/>
                    <a:invGamma/>
                  </a:srgbClr>
                </a:gs>
              </a:gsLst>
              <a:lin ang="5400000" scaled="1"/>
            </a:gradFill>
            <a:ln w="508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8199" name="Text Box 12"/>
            <p:cNvSpPr txBox="1">
              <a:spLocks noChangeArrowheads="1"/>
            </p:cNvSpPr>
            <p:nvPr/>
          </p:nvSpPr>
          <p:spPr bwMode="auto">
            <a:xfrm>
              <a:off x="2223" y="852"/>
              <a:ext cx="995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>
                  <a:latin typeface="+mj-lt"/>
                </a:rPr>
                <a:t>End-Item Forecasts</a:t>
              </a:r>
            </a:p>
          </p:txBody>
        </p:sp>
        <p:cxnSp>
          <p:nvCxnSpPr>
            <p:cNvPr id="8200" name="AutoShape 14"/>
            <p:cNvCxnSpPr>
              <a:cxnSpLocks noChangeShapeType="1"/>
              <a:stCxn id="515083" idx="3"/>
              <a:endCxn id="515091" idx="1"/>
            </p:cNvCxnSpPr>
            <p:nvPr/>
          </p:nvCxnSpPr>
          <p:spPr bwMode="auto">
            <a:xfrm flipV="1">
              <a:off x="3268" y="1022"/>
              <a:ext cx="413" cy="1"/>
            </a:xfrm>
            <a:prstGeom prst="straightConnector1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 type="triangle" w="med" len="med"/>
            </a:ln>
          </p:spPr>
        </p:cxnSp>
        <p:sp>
          <p:nvSpPr>
            <p:cNvPr id="515089" name="Rectangle 17"/>
            <p:cNvSpPr>
              <a:spLocks noChangeArrowheads="1"/>
            </p:cNvSpPr>
            <p:nvPr/>
          </p:nvSpPr>
          <p:spPr bwMode="auto">
            <a:xfrm>
              <a:off x="699" y="720"/>
              <a:ext cx="1102" cy="606"/>
            </a:xfrm>
            <a:prstGeom prst="rect">
              <a:avLst/>
            </a:prstGeom>
            <a:gradFill rotWithShape="0">
              <a:gsLst>
                <a:gs pos="0">
                  <a:srgbClr val="D8DAC9"/>
                </a:gs>
                <a:gs pos="100000">
                  <a:srgbClr val="D8DAC9">
                    <a:gamma/>
                    <a:tint val="50196"/>
                    <a:invGamma/>
                  </a:srgbClr>
                </a:gs>
              </a:gsLst>
              <a:lin ang="5400000" scaled="1"/>
            </a:gradFill>
            <a:ln w="508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8202" name="Text Box 18"/>
            <p:cNvSpPr txBox="1">
              <a:spLocks noChangeArrowheads="1"/>
            </p:cNvSpPr>
            <p:nvPr/>
          </p:nvSpPr>
          <p:spPr bwMode="auto">
            <a:xfrm>
              <a:off x="756" y="852"/>
              <a:ext cx="995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 dirty="0">
                  <a:latin typeface="+mj-lt"/>
                </a:rPr>
                <a:t>Product Line Plans</a:t>
              </a:r>
            </a:p>
          </p:txBody>
        </p:sp>
        <p:sp>
          <p:nvSpPr>
            <p:cNvPr id="515091" name="Rectangle 19"/>
            <p:cNvSpPr>
              <a:spLocks noChangeArrowheads="1"/>
            </p:cNvSpPr>
            <p:nvPr/>
          </p:nvSpPr>
          <p:spPr bwMode="auto">
            <a:xfrm>
              <a:off x="3681" y="676"/>
              <a:ext cx="1442" cy="691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r>
                <a:rPr lang="en-US" sz="1600" b="0">
                  <a:latin typeface="+mj-lt"/>
                </a:rPr>
                <a:t>Master Production </a:t>
              </a:r>
              <a:br>
                <a:rPr lang="en-US" sz="1600" b="0">
                  <a:latin typeface="+mj-lt"/>
                </a:rPr>
              </a:br>
              <a:r>
                <a:rPr lang="en-US" sz="1600" b="0">
                  <a:latin typeface="+mj-lt"/>
                </a:rPr>
                <a:t>Schedule</a:t>
              </a:r>
            </a:p>
          </p:txBody>
        </p:sp>
      </p:grp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Issue Work Order Components</a:t>
            </a:r>
            <a:endParaRPr lang="en-US" dirty="0"/>
          </a:p>
        </p:txBody>
      </p:sp>
      <p:sp>
        <p:nvSpPr>
          <p:cNvPr id="747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QS-PL-680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9113" y="928688"/>
            <a:ext cx="8104187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4913" y="895350"/>
            <a:ext cx="6732587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Report Labor</a:t>
            </a:r>
            <a:endParaRPr lang="en-US" dirty="0"/>
          </a:p>
        </p:txBody>
      </p:sp>
      <p:sp>
        <p:nvSpPr>
          <p:cNvPr id="768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QS-PL-690</a:t>
            </a:r>
          </a:p>
        </p:txBody>
      </p:sp>
      <p:sp>
        <p:nvSpPr>
          <p:cNvPr id="76805" name="Rectangle 13"/>
          <p:cNvSpPr>
            <a:spLocks noChangeArrowheads="1"/>
          </p:cNvSpPr>
          <p:nvPr/>
        </p:nvSpPr>
        <p:spPr bwMode="auto">
          <a:xfrm>
            <a:off x="1462863" y="5144493"/>
            <a:ext cx="2247900" cy="2317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76806" name="Rectangle 14"/>
          <p:cNvSpPr>
            <a:spLocks noChangeArrowheads="1"/>
          </p:cNvSpPr>
          <p:nvPr/>
        </p:nvSpPr>
        <p:spPr bwMode="auto">
          <a:xfrm>
            <a:off x="5292050" y="3789693"/>
            <a:ext cx="1530350" cy="693737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76807" name="Rectangle 15"/>
          <p:cNvSpPr>
            <a:spLocks noChangeArrowheads="1"/>
          </p:cNvSpPr>
          <p:nvPr/>
        </p:nvSpPr>
        <p:spPr bwMode="auto">
          <a:xfrm>
            <a:off x="1429063" y="1662643"/>
            <a:ext cx="1289050" cy="506412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5825" y="938213"/>
            <a:ext cx="7370763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Receive and Close Work Order</a:t>
            </a:r>
            <a:endParaRPr lang="en-US" dirty="0"/>
          </a:p>
        </p:txBody>
      </p:sp>
      <p:sp>
        <p:nvSpPr>
          <p:cNvPr id="7782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QS-PL-700</a:t>
            </a:r>
          </a:p>
        </p:txBody>
      </p:sp>
      <p:sp>
        <p:nvSpPr>
          <p:cNvPr id="77829" name="Rectangle 11"/>
          <p:cNvSpPr>
            <a:spLocks noChangeArrowheads="1"/>
          </p:cNvSpPr>
          <p:nvPr/>
        </p:nvSpPr>
        <p:spPr bwMode="auto">
          <a:xfrm>
            <a:off x="1079500" y="3240911"/>
            <a:ext cx="2379663" cy="289367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77830" name="Rectangle 12"/>
          <p:cNvSpPr>
            <a:spLocks noChangeArrowheads="1"/>
          </p:cNvSpPr>
          <p:nvPr/>
        </p:nvSpPr>
        <p:spPr bwMode="auto">
          <a:xfrm>
            <a:off x="1525908" y="5377717"/>
            <a:ext cx="849312" cy="198437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77831" name="Rectangle 13"/>
          <p:cNvSpPr>
            <a:spLocks noChangeArrowheads="1"/>
          </p:cNvSpPr>
          <p:nvPr/>
        </p:nvSpPr>
        <p:spPr bwMode="auto">
          <a:xfrm>
            <a:off x="5195363" y="4166886"/>
            <a:ext cx="981075" cy="286523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MRP Summary</a:t>
            </a:r>
            <a:endParaRPr lang="en-US" dirty="0"/>
          </a:p>
        </p:txBody>
      </p:sp>
      <p:sp>
        <p:nvSpPr>
          <p:cNvPr id="798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QS-PL-710</a:t>
            </a: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8900" y="1279305"/>
            <a:ext cx="8724512" cy="451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264547" y="2639028"/>
            <a:ext cx="1575828" cy="286523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2912" y="1194845"/>
            <a:ext cx="7666037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Allocate Items to Sales Order</a:t>
            </a:r>
            <a:endParaRPr lang="en-US" dirty="0"/>
          </a:p>
        </p:txBody>
      </p:sp>
      <p:sp>
        <p:nvSpPr>
          <p:cNvPr id="829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QS-PL-740</a:t>
            </a:r>
          </a:p>
        </p:txBody>
      </p:sp>
      <p:sp>
        <p:nvSpPr>
          <p:cNvPr id="82949" name="Rectangle 6"/>
          <p:cNvSpPr>
            <a:spLocks noChangeArrowheads="1"/>
          </p:cNvSpPr>
          <p:nvPr/>
        </p:nvSpPr>
        <p:spPr bwMode="auto">
          <a:xfrm>
            <a:off x="955012" y="3058833"/>
            <a:ext cx="4327525" cy="26193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Print Packing List</a:t>
            </a:r>
            <a:endParaRPr lang="en-US" dirty="0"/>
          </a:p>
        </p:txBody>
      </p:sp>
      <p:sp>
        <p:nvSpPr>
          <p:cNvPr id="839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QS-PL-750</a:t>
            </a: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5825" y="1457325"/>
            <a:ext cx="7370763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Ship Sales Order</a:t>
            </a:r>
            <a:endParaRPr lang="en-US" dirty="0"/>
          </a:p>
        </p:txBody>
      </p:sp>
      <p:sp>
        <p:nvSpPr>
          <p:cNvPr id="870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QS-PL-770</a:t>
            </a: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8" y="1009650"/>
            <a:ext cx="8313737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Invoice Post and Print</a:t>
            </a:r>
            <a:endParaRPr lang="en-US" dirty="0"/>
          </a:p>
        </p:txBody>
      </p:sp>
      <p:sp>
        <p:nvSpPr>
          <p:cNvPr id="901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QS-PL-800</a:t>
            </a: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116" y="835011"/>
            <a:ext cx="8626497" cy="3796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7402" y="4536793"/>
            <a:ext cx="8551863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Exercises 9 and 10</a:t>
            </a:r>
            <a:endParaRPr lang="en-US" dirty="0"/>
          </a:p>
        </p:txBody>
      </p:sp>
      <p:sp>
        <p:nvSpPr>
          <p:cNvPr id="921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QS-PL-820</a:t>
            </a:r>
          </a:p>
        </p:txBody>
      </p:sp>
      <p:pic>
        <p:nvPicPr>
          <p:cNvPr id="92163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2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Order Policy and </a:t>
            </a:r>
            <a:r>
              <a:rPr lang="en-US" smtClean="0"/>
              <a:t>Modifier Exercise</a:t>
            </a:r>
            <a:endParaRPr lang="en-US" dirty="0"/>
          </a:p>
        </p:txBody>
      </p:sp>
      <p:sp>
        <p:nvSpPr>
          <p:cNvPr id="931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QS-PL-830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341313" y="881122"/>
            <a:ext cx="8455025" cy="5302759"/>
            <a:chOff x="341313" y="1192213"/>
            <a:chExt cx="8455025" cy="5302759"/>
          </a:xfrm>
        </p:grpSpPr>
        <p:sp>
          <p:nvSpPr>
            <p:cNvPr id="523269" name="Rectangle 5"/>
            <p:cNvSpPr>
              <a:spLocks noChangeArrowheads="1"/>
            </p:cNvSpPr>
            <p:nvPr/>
          </p:nvSpPr>
          <p:spPr bwMode="auto">
            <a:xfrm>
              <a:off x="515938" y="1192213"/>
              <a:ext cx="8083550" cy="527367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3189" name="Rectangle 4"/>
            <p:cNvSpPr>
              <a:spLocks noChangeArrowheads="1"/>
            </p:cNvSpPr>
            <p:nvPr/>
          </p:nvSpPr>
          <p:spPr bwMode="auto">
            <a:xfrm>
              <a:off x="4524375" y="1262063"/>
              <a:ext cx="77788" cy="5778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190" name="Line 7"/>
            <p:cNvSpPr>
              <a:spLocks noChangeShapeType="1"/>
            </p:cNvSpPr>
            <p:nvPr/>
          </p:nvSpPr>
          <p:spPr bwMode="auto">
            <a:xfrm>
              <a:off x="2855913" y="1204913"/>
              <a:ext cx="0" cy="5248275"/>
            </a:xfrm>
            <a:prstGeom prst="line">
              <a:avLst/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191" name="Line 8"/>
            <p:cNvSpPr>
              <a:spLocks noChangeShapeType="1"/>
            </p:cNvSpPr>
            <p:nvPr/>
          </p:nvSpPr>
          <p:spPr bwMode="auto">
            <a:xfrm>
              <a:off x="3484563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192" name="Line 9"/>
            <p:cNvSpPr>
              <a:spLocks noChangeShapeType="1"/>
            </p:cNvSpPr>
            <p:nvPr/>
          </p:nvSpPr>
          <p:spPr bwMode="auto">
            <a:xfrm>
              <a:off x="4116388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193" name="Line 10"/>
            <p:cNvSpPr>
              <a:spLocks noChangeShapeType="1"/>
            </p:cNvSpPr>
            <p:nvPr/>
          </p:nvSpPr>
          <p:spPr bwMode="auto">
            <a:xfrm>
              <a:off x="4699000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194" name="Line 11"/>
            <p:cNvSpPr>
              <a:spLocks noChangeShapeType="1"/>
            </p:cNvSpPr>
            <p:nvPr/>
          </p:nvSpPr>
          <p:spPr bwMode="auto">
            <a:xfrm>
              <a:off x="5259388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195" name="Line 12"/>
            <p:cNvSpPr>
              <a:spLocks noChangeShapeType="1"/>
            </p:cNvSpPr>
            <p:nvPr/>
          </p:nvSpPr>
          <p:spPr bwMode="auto">
            <a:xfrm>
              <a:off x="5830888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196" name="Line 13"/>
            <p:cNvSpPr>
              <a:spLocks noChangeShapeType="1"/>
            </p:cNvSpPr>
            <p:nvPr/>
          </p:nvSpPr>
          <p:spPr bwMode="auto">
            <a:xfrm>
              <a:off x="6402388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197" name="Line 14"/>
            <p:cNvSpPr>
              <a:spLocks noChangeShapeType="1"/>
            </p:cNvSpPr>
            <p:nvPr/>
          </p:nvSpPr>
          <p:spPr bwMode="auto">
            <a:xfrm>
              <a:off x="6985000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198" name="Line 15"/>
            <p:cNvSpPr>
              <a:spLocks noChangeShapeType="1"/>
            </p:cNvSpPr>
            <p:nvPr/>
          </p:nvSpPr>
          <p:spPr bwMode="auto">
            <a:xfrm>
              <a:off x="7569200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199" name="Line 16"/>
            <p:cNvSpPr>
              <a:spLocks noChangeShapeType="1"/>
            </p:cNvSpPr>
            <p:nvPr/>
          </p:nvSpPr>
          <p:spPr bwMode="auto">
            <a:xfrm>
              <a:off x="8128000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200" name="Line 17"/>
            <p:cNvSpPr>
              <a:spLocks noChangeShapeType="1"/>
            </p:cNvSpPr>
            <p:nvPr/>
          </p:nvSpPr>
          <p:spPr bwMode="auto">
            <a:xfrm>
              <a:off x="515938" y="1651000"/>
              <a:ext cx="807243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201" name="Line 18"/>
            <p:cNvSpPr>
              <a:spLocks noChangeShapeType="1"/>
            </p:cNvSpPr>
            <p:nvPr/>
          </p:nvSpPr>
          <p:spPr bwMode="auto">
            <a:xfrm>
              <a:off x="528638" y="2303463"/>
              <a:ext cx="8047037" cy="0"/>
            </a:xfrm>
            <a:prstGeom prst="line">
              <a:avLst/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202" name="Line 19"/>
            <p:cNvSpPr>
              <a:spLocks noChangeShapeType="1"/>
            </p:cNvSpPr>
            <p:nvPr/>
          </p:nvSpPr>
          <p:spPr bwMode="auto">
            <a:xfrm>
              <a:off x="515938" y="3125788"/>
              <a:ext cx="807243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203" name="Line 20"/>
            <p:cNvSpPr>
              <a:spLocks noChangeShapeType="1"/>
            </p:cNvSpPr>
            <p:nvPr/>
          </p:nvSpPr>
          <p:spPr bwMode="auto">
            <a:xfrm>
              <a:off x="515938" y="3970338"/>
              <a:ext cx="807243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204" name="Line 21"/>
            <p:cNvSpPr>
              <a:spLocks noChangeShapeType="1"/>
            </p:cNvSpPr>
            <p:nvPr/>
          </p:nvSpPr>
          <p:spPr bwMode="auto">
            <a:xfrm>
              <a:off x="515938" y="4922838"/>
              <a:ext cx="807243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205" name="Line 22"/>
            <p:cNvSpPr>
              <a:spLocks noChangeShapeType="1"/>
            </p:cNvSpPr>
            <p:nvPr/>
          </p:nvSpPr>
          <p:spPr bwMode="auto">
            <a:xfrm>
              <a:off x="515938" y="5768975"/>
              <a:ext cx="807243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206" name="Text Box 23"/>
            <p:cNvSpPr txBox="1">
              <a:spLocks noChangeArrowheads="1"/>
            </p:cNvSpPr>
            <p:nvPr/>
          </p:nvSpPr>
          <p:spPr bwMode="auto">
            <a:xfrm>
              <a:off x="2909888" y="2660650"/>
              <a:ext cx="595312" cy="36671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/>
                <a:t>25</a:t>
              </a:r>
            </a:p>
          </p:txBody>
        </p:sp>
        <p:sp>
          <p:nvSpPr>
            <p:cNvPr id="93207" name="Text Box 24"/>
            <p:cNvSpPr txBox="1">
              <a:spLocks noChangeArrowheads="1"/>
            </p:cNvSpPr>
            <p:nvPr/>
          </p:nvSpPr>
          <p:spPr bwMode="auto">
            <a:xfrm>
              <a:off x="2909888" y="4329113"/>
              <a:ext cx="595312" cy="36671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/>
                <a:t>55</a:t>
              </a:r>
            </a:p>
          </p:txBody>
        </p:sp>
        <p:sp>
          <p:nvSpPr>
            <p:cNvPr id="93208" name="Rectangle 6"/>
            <p:cNvSpPr>
              <a:spLocks noChangeArrowheads="1"/>
            </p:cNvSpPr>
            <p:nvPr/>
          </p:nvSpPr>
          <p:spPr bwMode="auto">
            <a:xfrm>
              <a:off x="341313" y="1322897"/>
              <a:ext cx="8455025" cy="51720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b="0" dirty="0">
                  <a:latin typeface="+mj-lt"/>
                </a:rPr>
                <a:t>	</a:t>
              </a:r>
              <a:r>
                <a:rPr lang="en-US" sz="1600" dirty="0">
                  <a:latin typeface="+mj-lt"/>
                </a:rPr>
                <a:t>Period</a:t>
              </a:r>
              <a:r>
                <a:rPr lang="en-US" sz="1600" b="0" dirty="0">
                  <a:latin typeface="+mj-lt"/>
                </a:rPr>
                <a:t>	</a:t>
              </a:r>
              <a:r>
                <a:rPr lang="en-US" sz="1600" dirty="0">
                  <a:latin typeface="+mj-lt"/>
                </a:rPr>
                <a:t>1	2	3	4	5	6	7	8	9	10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dirty="0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Demand	25	30	20	35	25	30	25	35	30	25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dirty="0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dirty="0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    LFL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dirty="0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dirty="0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FOQ = 35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dirty="0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dirty="0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POQ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2 periods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dirty="0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    POQ - 2 periods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Min. Qty. = 60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    POQ - 2 periods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Multi. Qty. = 25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End-Item Planning: Introduction</a:t>
            </a:r>
            <a:endParaRPr lang="en-US" dirty="0"/>
          </a:p>
        </p:txBody>
      </p:sp>
      <p:sp>
        <p:nvSpPr>
          <p:cNvPr id="92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QS-PL-060</a:t>
            </a:r>
          </a:p>
        </p:txBody>
      </p:sp>
      <p:sp>
        <p:nvSpPr>
          <p:cNvPr id="500740" name="Rectangle 4"/>
          <p:cNvSpPr>
            <a:spLocks noChangeArrowheads="1"/>
          </p:cNvSpPr>
          <p:nvPr/>
        </p:nvSpPr>
        <p:spPr bwMode="auto">
          <a:xfrm>
            <a:off x="3425825" y="3041650"/>
            <a:ext cx="2289175" cy="1096963"/>
          </a:xfrm>
          <a:prstGeom prst="rect">
            <a:avLst/>
          </a:prstGeom>
          <a:solidFill>
            <a:srgbClr val="EDD1C5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5725" tIns="42862" rIns="85725" bIns="42862" anchor="ctr"/>
          <a:lstStyle/>
          <a:p>
            <a:pPr algn="ctr" defTabSz="792163" eaLnBrk="0" hangingPunct="0">
              <a:defRPr/>
            </a:pPr>
            <a:r>
              <a:rPr lang="en-US" sz="1600" b="0">
                <a:latin typeface="+mj-lt"/>
              </a:rPr>
              <a:t>Master Production </a:t>
            </a:r>
            <a:br>
              <a:rPr lang="en-US" sz="1600" b="0">
                <a:latin typeface="+mj-lt"/>
              </a:rPr>
            </a:br>
            <a:r>
              <a:rPr lang="en-US" sz="1600" b="0">
                <a:latin typeface="+mj-lt"/>
              </a:rPr>
              <a:t>Schedule</a:t>
            </a:r>
          </a:p>
        </p:txBody>
      </p:sp>
      <p:sp>
        <p:nvSpPr>
          <p:cNvPr id="500744" name="Rectangle 8"/>
          <p:cNvSpPr>
            <a:spLocks noChangeArrowheads="1"/>
          </p:cNvSpPr>
          <p:nvPr/>
        </p:nvSpPr>
        <p:spPr bwMode="auto">
          <a:xfrm>
            <a:off x="6303963" y="3111500"/>
            <a:ext cx="1749425" cy="962025"/>
          </a:xfrm>
          <a:prstGeom prst="rect">
            <a:avLst/>
          </a:prstGeom>
          <a:gradFill rotWithShape="0">
            <a:gsLst>
              <a:gs pos="0">
                <a:srgbClr val="D8DAC9"/>
              </a:gs>
              <a:gs pos="100000">
                <a:srgbClr val="D8DAC9">
                  <a:gamma/>
                  <a:tint val="50196"/>
                  <a:invGamma/>
                </a:srgbClr>
              </a:gs>
            </a:gsLst>
            <a:lin ang="5400000" scaled="1"/>
          </a:gradFill>
          <a:ln w="50800">
            <a:noFill/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9222" name="Text Box 9"/>
          <p:cNvSpPr txBox="1">
            <a:spLocks noChangeArrowheads="1"/>
          </p:cNvSpPr>
          <p:nvPr/>
        </p:nvSpPr>
        <p:spPr bwMode="auto">
          <a:xfrm>
            <a:off x="6394450" y="3425825"/>
            <a:ext cx="1579563" cy="3206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MRP</a:t>
            </a:r>
          </a:p>
        </p:txBody>
      </p:sp>
      <p:cxnSp>
        <p:nvCxnSpPr>
          <p:cNvPr id="9223" name="AutoShape 23"/>
          <p:cNvCxnSpPr>
            <a:cxnSpLocks noChangeShapeType="1"/>
            <a:stCxn id="500740" idx="3"/>
            <a:endCxn id="500744" idx="1"/>
          </p:cNvCxnSpPr>
          <p:nvPr/>
        </p:nvCxnSpPr>
        <p:spPr bwMode="auto">
          <a:xfrm>
            <a:off x="5715000" y="3590925"/>
            <a:ext cx="588963" cy="1588"/>
          </a:xfrm>
          <a:prstGeom prst="straightConnector1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triangle" w="med" len="med"/>
          </a:ln>
        </p:spPr>
      </p:cxnSp>
      <p:sp>
        <p:nvSpPr>
          <p:cNvPr id="500765" name="Rectangle 29"/>
          <p:cNvSpPr>
            <a:spLocks noChangeArrowheads="1"/>
          </p:cNvSpPr>
          <p:nvPr/>
        </p:nvSpPr>
        <p:spPr bwMode="auto">
          <a:xfrm>
            <a:off x="1103313" y="3111500"/>
            <a:ext cx="1749425" cy="962025"/>
          </a:xfrm>
          <a:prstGeom prst="rect">
            <a:avLst/>
          </a:prstGeom>
          <a:gradFill rotWithShape="0">
            <a:gsLst>
              <a:gs pos="0">
                <a:srgbClr val="D8DAC9"/>
              </a:gs>
              <a:gs pos="100000">
                <a:srgbClr val="D8DAC9">
                  <a:gamma/>
                  <a:tint val="50196"/>
                  <a:invGamma/>
                </a:srgbClr>
              </a:gs>
            </a:gsLst>
            <a:lin ang="5400000" scaled="1"/>
          </a:gradFill>
          <a:ln w="50800">
            <a:noFill/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9225" name="Text Box 30"/>
          <p:cNvSpPr txBox="1">
            <a:spLocks noChangeArrowheads="1"/>
          </p:cNvSpPr>
          <p:nvPr/>
        </p:nvSpPr>
        <p:spPr bwMode="auto">
          <a:xfrm>
            <a:off x="1193800" y="3335338"/>
            <a:ext cx="1579563" cy="549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End-Item Forecasts</a:t>
            </a:r>
          </a:p>
        </p:txBody>
      </p:sp>
      <p:cxnSp>
        <p:nvCxnSpPr>
          <p:cNvPr id="9226" name="AutoShape 31"/>
          <p:cNvCxnSpPr>
            <a:cxnSpLocks noChangeShapeType="1"/>
            <a:stCxn id="500765" idx="3"/>
            <a:endCxn id="500740" idx="1"/>
          </p:cNvCxnSpPr>
          <p:nvPr/>
        </p:nvCxnSpPr>
        <p:spPr bwMode="auto">
          <a:xfrm flipV="1">
            <a:off x="2852738" y="3590925"/>
            <a:ext cx="573087" cy="1588"/>
          </a:xfrm>
          <a:prstGeom prst="straightConnector1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triangle" w="med" len="med"/>
          </a:ln>
        </p:spPr>
      </p:cxn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itle 7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Answers: Order Policy</a:t>
            </a:r>
            <a:endParaRPr lang="en-US" dirty="0"/>
          </a:p>
        </p:txBody>
      </p:sp>
      <p:sp>
        <p:nvSpPr>
          <p:cNvPr id="942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QS-PL-840</a:t>
            </a:r>
          </a:p>
        </p:txBody>
      </p:sp>
      <p:sp>
        <p:nvSpPr>
          <p:cNvPr id="94213" name="Rectangle 5"/>
          <p:cNvSpPr>
            <a:spLocks noChangeArrowheads="1"/>
          </p:cNvSpPr>
          <p:nvPr/>
        </p:nvSpPr>
        <p:spPr bwMode="auto">
          <a:xfrm>
            <a:off x="4376738" y="788988"/>
            <a:ext cx="95250" cy="5778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75" name="Group 74"/>
          <p:cNvGrpSpPr/>
          <p:nvPr/>
        </p:nvGrpSpPr>
        <p:grpSpPr>
          <a:xfrm>
            <a:off x="333865" y="865247"/>
            <a:ext cx="8467725" cy="5300662"/>
            <a:chOff x="381000" y="1176338"/>
            <a:chExt cx="8467725" cy="5300662"/>
          </a:xfrm>
        </p:grpSpPr>
        <p:sp>
          <p:nvSpPr>
            <p:cNvPr id="525316" name="Rectangle 4"/>
            <p:cNvSpPr>
              <a:spLocks noChangeArrowheads="1"/>
            </p:cNvSpPr>
            <p:nvPr/>
          </p:nvSpPr>
          <p:spPr bwMode="auto">
            <a:xfrm>
              <a:off x="530225" y="1176338"/>
              <a:ext cx="8083550" cy="527367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94214" name="Rectangle 6"/>
            <p:cNvSpPr>
              <a:spLocks noChangeArrowheads="1"/>
            </p:cNvSpPr>
            <p:nvPr/>
          </p:nvSpPr>
          <p:spPr bwMode="auto">
            <a:xfrm>
              <a:off x="4538663" y="1246188"/>
              <a:ext cx="77787" cy="5778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15" name="Rectangle 7"/>
            <p:cNvSpPr>
              <a:spLocks noChangeArrowheads="1"/>
            </p:cNvSpPr>
            <p:nvPr/>
          </p:nvSpPr>
          <p:spPr bwMode="auto">
            <a:xfrm>
              <a:off x="381000" y="1220788"/>
              <a:ext cx="8467725" cy="5256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>
                  <a:latin typeface="+mj-lt"/>
                </a:rPr>
                <a:t>	Period	1	2	3	4	5	6	7	8	9	10</a:t>
              </a: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>
                  <a:latin typeface="+mj-lt"/>
                </a:rPr>
                <a:t>	Demand	25	30	20	35	25	30	25	35	30	25</a:t>
              </a:r>
              <a:endParaRPr lang="en-US" sz="1800" b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 b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 b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 b="0">
                  <a:latin typeface="+mj-lt"/>
                </a:rPr>
                <a:t>	</a:t>
              </a:r>
              <a:r>
                <a:rPr lang="en-US" sz="1800">
                  <a:latin typeface="+mj-lt"/>
                </a:rPr>
                <a:t>LFL</a:t>
              </a:r>
              <a:r>
                <a:rPr lang="en-US" sz="1800" b="0">
                  <a:latin typeface="+mj-lt"/>
                </a:rPr>
                <a:t>	</a:t>
              </a: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 b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 b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 b="0">
                  <a:latin typeface="+mj-lt"/>
                </a:rPr>
                <a:t>	</a:t>
              </a:r>
              <a:r>
                <a:rPr lang="en-US" sz="1800">
                  <a:latin typeface="+mj-lt"/>
                </a:rPr>
                <a:t>FOQ = 35	</a:t>
              </a:r>
              <a:endParaRPr lang="en-US" sz="1800" b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 b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 b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 b="0">
                  <a:latin typeface="+mj-lt"/>
                </a:rPr>
                <a:t>	</a:t>
              </a:r>
              <a:r>
                <a:rPr lang="en-US" sz="1800">
                  <a:latin typeface="+mj-lt"/>
                </a:rPr>
                <a:t>POQ	</a:t>
              </a: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>
                  <a:latin typeface="+mj-lt"/>
                </a:rPr>
                <a:t>	2 periods</a:t>
              </a:r>
              <a:endParaRPr lang="en-US" sz="1800" b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 b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 b="0">
                  <a:latin typeface="+mj-lt"/>
                </a:rPr>
                <a:t>	</a:t>
              </a:r>
              <a:r>
                <a:rPr lang="en-US" sz="1800">
                  <a:latin typeface="+mj-lt"/>
                </a:rPr>
                <a:t>POQ - 2 periods	</a:t>
              </a: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>
                  <a:latin typeface="+mj-lt"/>
                </a:rPr>
                <a:t>	Min. Qty. = 60</a:t>
              </a: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 b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 b="0">
                  <a:latin typeface="+mj-lt"/>
                </a:rPr>
                <a:t>	</a:t>
              </a:r>
              <a:r>
                <a:rPr lang="en-US" sz="1800">
                  <a:latin typeface="+mj-lt"/>
                </a:rPr>
                <a:t>POQ - 2 periods	</a:t>
              </a: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>
                  <a:latin typeface="+mj-lt"/>
                </a:rPr>
                <a:t>	Multi. Qty. = 25</a:t>
              </a:r>
            </a:p>
          </p:txBody>
        </p:sp>
        <p:sp>
          <p:nvSpPr>
            <p:cNvPr id="94216" name="Line 8"/>
            <p:cNvSpPr>
              <a:spLocks noChangeShapeType="1"/>
            </p:cNvSpPr>
            <p:nvPr/>
          </p:nvSpPr>
          <p:spPr bwMode="auto">
            <a:xfrm>
              <a:off x="2870200" y="1189038"/>
              <a:ext cx="0" cy="5248275"/>
            </a:xfrm>
            <a:prstGeom prst="line">
              <a:avLst/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17" name="Line 9"/>
            <p:cNvSpPr>
              <a:spLocks noChangeShapeType="1"/>
            </p:cNvSpPr>
            <p:nvPr/>
          </p:nvSpPr>
          <p:spPr bwMode="auto">
            <a:xfrm>
              <a:off x="3498850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18" name="Line 10"/>
            <p:cNvSpPr>
              <a:spLocks noChangeShapeType="1"/>
            </p:cNvSpPr>
            <p:nvPr/>
          </p:nvSpPr>
          <p:spPr bwMode="auto">
            <a:xfrm>
              <a:off x="4130675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19" name="Line 11"/>
            <p:cNvSpPr>
              <a:spLocks noChangeShapeType="1"/>
            </p:cNvSpPr>
            <p:nvPr/>
          </p:nvSpPr>
          <p:spPr bwMode="auto">
            <a:xfrm>
              <a:off x="4713288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20" name="Line 12"/>
            <p:cNvSpPr>
              <a:spLocks noChangeShapeType="1"/>
            </p:cNvSpPr>
            <p:nvPr/>
          </p:nvSpPr>
          <p:spPr bwMode="auto">
            <a:xfrm>
              <a:off x="5273675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21" name="Line 13"/>
            <p:cNvSpPr>
              <a:spLocks noChangeShapeType="1"/>
            </p:cNvSpPr>
            <p:nvPr/>
          </p:nvSpPr>
          <p:spPr bwMode="auto">
            <a:xfrm>
              <a:off x="5845175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22" name="Line 14"/>
            <p:cNvSpPr>
              <a:spLocks noChangeShapeType="1"/>
            </p:cNvSpPr>
            <p:nvPr/>
          </p:nvSpPr>
          <p:spPr bwMode="auto">
            <a:xfrm>
              <a:off x="6416675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23" name="Line 15"/>
            <p:cNvSpPr>
              <a:spLocks noChangeShapeType="1"/>
            </p:cNvSpPr>
            <p:nvPr/>
          </p:nvSpPr>
          <p:spPr bwMode="auto">
            <a:xfrm>
              <a:off x="6999288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24" name="Line 16"/>
            <p:cNvSpPr>
              <a:spLocks noChangeShapeType="1"/>
            </p:cNvSpPr>
            <p:nvPr/>
          </p:nvSpPr>
          <p:spPr bwMode="auto">
            <a:xfrm>
              <a:off x="7583488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25" name="Line 17"/>
            <p:cNvSpPr>
              <a:spLocks noChangeShapeType="1"/>
            </p:cNvSpPr>
            <p:nvPr/>
          </p:nvSpPr>
          <p:spPr bwMode="auto">
            <a:xfrm>
              <a:off x="8142288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26" name="Line 18"/>
            <p:cNvSpPr>
              <a:spLocks noChangeShapeType="1"/>
            </p:cNvSpPr>
            <p:nvPr/>
          </p:nvSpPr>
          <p:spPr bwMode="auto">
            <a:xfrm>
              <a:off x="530225" y="1635125"/>
              <a:ext cx="807243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27" name="Line 19"/>
            <p:cNvSpPr>
              <a:spLocks noChangeShapeType="1"/>
            </p:cNvSpPr>
            <p:nvPr/>
          </p:nvSpPr>
          <p:spPr bwMode="auto">
            <a:xfrm>
              <a:off x="542925" y="2287588"/>
              <a:ext cx="8047038" cy="0"/>
            </a:xfrm>
            <a:prstGeom prst="line">
              <a:avLst/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28" name="Line 20"/>
            <p:cNvSpPr>
              <a:spLocks noChangeShapeType="1"/>
            </p:cNvSpPr>
            <p:nvPr/>
          </p:nvSpPr>
          <p:spPr bwMode="auto">
            <a:xfrm>
              <a:off x="530225" y="3109913"/>
              <a:ext cx="807243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29" name="Line 21"/>
            <p:cNvSpPr>
              <a:spLocks noChangeShapeType="1"/>
            </p:cNvSpPr>
            <p:nvPr/>
          </p:nvSpPr>
          <p:spPr bwMode="auto">
            <a:xfrm>
              <a:off x="530225" y="3954463"/>
              <a:ext cx="807243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30" name="Line 22"/>
            <p:cNvSpPr>
              <a:spLocks noChangeShapeType="1"/>
            </p:cNvSpPr>
            <p:nvPr/>
          </p:nvSpPr>
          <p:spPr bwMode="auto">
            <a:xfrm>
              <a:off x="530225" y="4906963"/>
              <a:ext cx="807243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31" name="Line 23"/>
            <p:cNvSpPr>
              <a:spLocks noChangeShapeType="1"/>
            </p:cNvSpPr>
            <p:nvPr/>
          </p:nvSpPr>
          <p:spPr bwMode="auto">
            <a:xfrm>
              <a:off x="530225" y="5753100"/>
              <a:ext cx="807243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32" name="Rectangle 24"/>
            <p:cNvSpPr>
              <a:spLocks noChangeArrowheads="1"/>
            </p:cNvSpPr>
            <p:nvPr/>
          </p:nvSpPr>
          <p:spPr bwMode="auto">
            <a:xfrm>
              <a:off x="2922588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25</a:t>
              </a:r>
            </a:p>
          </p:txBody>
        </p:sp>
        <p:sp>
          <p:nvSpPr>
            <p:cNvPr id="94233" name="Rectangle 25"/>
            <p:cNvSpPr>
              <a:spLocks noChangeArrowheads="1"/>
            </p:cNvSpPr>
            <p:nvPr/>
          </p:nvSpPr>
          <p:spPr bwMode="auto">
            <a:xfrm>
              <a:off x="8113713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25</a:t>
              </a:r>
            </a:p>
          </p:txBody>
        </p:sp>
        <p:sp>
          <p:nvSpPr>
            <p:cNvPr id="94234" name="Rectangle 26"/>
            <p:cNvSpPr>
              <a:spLocks noChangeArrowheads="1"/>
            </p:cNvSpPr>
            <p:nvPr/>
          </p:nvSpPr>
          <p:spPr bwMode="auto">
            <a:xfrm>
              <a:off x="2922588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35</a:t>
              </a:r>
            </a:p>
          </p:txBody>
        </p:sp>
        <p:sp>
          <p:nvSpPr>
            <p:cNvPr id="94235" name="Rectangle 27"/>
            <p:cNvSpPr>
              <a:spLocks noChangeArrowheads="1"/>
            </p:cNvSpPr>
            <p:nvPr/>
          </p:nvSpPr>
          <p:spPr bwMode="auto">
            <a:xfrm>
              <a:off x="7618413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30</a:t>
              </a:r>
            </a:p>
          </p:txBody>
        </p:sp>
        <p:sp>
          <p:nvSpPr>
            <p:cNvPr id="94236" name="Rectangle 28"/>
            <p:cNvSpPr>
              <a:spLocks noChangeArrowheads="1"/>
            </p:cNvSpPr>
            <p:nvPr/>
          </p:nvSpPr>
          <p:spPr bwMode="auto">
            <a:xfrm>
              <a:off x="7032625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35</a:t>
              </a:r>
            </a:p>
          </p:txBody>
        </p:sp>
        <p:sp>
          <p:nvSpPr>
            <p:cNvPr id="94237" name="Rectangle 29"/>
            <p:cNvSpPr>
              <a:spLocks noChangeArrowheads="1"/>
            </p:cNvSpPr>
            <p:nvPr/>
          </p:nvSpPr>
          <p:spPr bwMode="auto">
            <a:xfrm>
              <a:off x="6437313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25</a:t>
              </a:r>
            </a:p>
          </p:txBody>
        </p:sp>
        <p:sp>
          <p:nvSpPr>
            <p:cNvPr id="94238" name="Rectangle 30"/>
            <p:cNvSpPr>
              <a:spLocks noChangeArrowheads="1"/>
            </p:cNvSpPr>
            <p:nvPr/>
          </p:nvSpPr>
          <p:spPr bwMode="auto">
            <a:xfrm>
              <a:off x="5903913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30</a:t>
              </a:r>
            </a:p>
          </p:txBody>
        </p:sp>
        <p:sp>
          <p:nvSpPr>
            <p:cNvPr id="94239" name="Rectangle 31"/>
            <p:cNvSpPr>
              <a:spLocks noChangeArrowheads="1"/>
            </p:cNvSpPr>
            <p:nvPr/>
          </p:nvSpPr>
          <p:spPr bwMode="auto">
            <a:xfrm>
              <a:off x="5318125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25</a:t>
              </a:r>
            </a:p>
          </p:txBody>
        </p:sp>
        <p:sp>
          <p:nvSpPr>
            <p:cNvPr id="94240" name="Rectangle 32"/>
            <p:cNvSpPr>
              <a:spLocks noChangeArrowheads="1"/>
            </p:cNvSpPr>
            <p:nvPr/>
          </p:nvSpPr>
          <p:spPr bwMode="auto">
            <a:xfrm>
              <a:off x="4765675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35</a:t>
              </a:r>
            </a:p>
          </p:txBody>
        </p:sp>
        <p:sp>
          <p:nvSpPr>
            <p:cNvPr id="94241" name="Rectangle 33"/>
            <p:cNvSpPr>
              <a:spLocks noChangeArrowheads="1"/>
            </p:cNvSpPr>
            <p:nvPr/>
          </p:nvSpPr>
          <p:spPr bwMode="auto">
            <a:xfrm>
              <a:off x="4165600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20</a:t>
              </a:r>
            </a:p>
          </p:txBody>
        </p:sp>
        <p:sp>
          <p:nvSpPr>
            <p:cNvPr id="94242" name="Rectangle 34"/>
            <p:cNvSpPr>
              <a:spLocks noChangeArrowheads="1"/>
            </p:cNvSpPr>
            <p:nvPr/>
          </p:nvSpPr>
          <p:spPr bwMode="auto">
            <a:xfrm>
              <a:off x="3584575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30</a:t>
              </a:r>
            </a:p>
          </p:txBody>
        </p:sp>
        <p:sp>
          <p:nvSpPr>
            <p:cNvPr id="94243" name="Rectangle 35"/>
            <p:cNvSpPr>
              <a:spLocks noChangeArrowheads="1"/>
            </p:cNvSpPr>
            <p:nvPr/>
          </p:nvSpPr>
          <p:spPr bwMode="auto">
            <a:xfrm>
              <a:off x="7618413" y="42672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55</a:t>
              </a:r>
            </a:p>
          </p:txBody>
        </p:sp>
        <p:sp>
          <p:nvSpPr>
            <p:cNvPr id="94244" name="Rectangle 36"/>
            <p:cNvSpPr>
              <a:spLocks noChangeArrowheads="1"/>
            </p:cNvSpPr>
            <p:nvPr/>
          </p:nvSpPr>
          <p:spPr bwMode="auto">
            <a:xfrm>
              <a:off x="6437313" y="42672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60</a:t>
              </a:r>
            </a:p>
          </p:txBody>
        </p:sp>
        <p:sp>
          <p:nvSpPr>
            <p:cNvPr id="94245" name="Rectangle 37"/>
            <p:cNvSpPr>
              <a:spLocks noChangeArrowheads="1"/>
            </p:cNvSpPr>
            <p:nvPr/>
          </p:nvSpPr>
          <p:spPr bwMode="auto">
            <a:xfrm>
              <a:off x="5318125" y="42672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55</a:t>
              </a:r>
            </a:p>
          </p:txBody>
        </p:sp>
        <p:sp>
          <p:nvSpPr>
            <p:cNvPr id="94246" name="Rectangle 38"/>
            <p:cNvSpPr>
              <a:spLocks noChangeArrowheads="1"/>
            </p:cNvSpPr>
            <p:nvPr/>
          </p:nvSpPr>
          <p:spPr bwMode="auto">
            <a:xfrm>
              <a:off x="4165600" y="42672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55</a:t>
              </a:r>
            </a:p>
          </p:txBody>
        </p:sp>
        <p:sp>
          <p:nvSpPr>
            <p:cNvPr id="94247" name="Rectangle 39"/>
            <p:cNvSpPr>
              <a:spLocks noChangeArrowheads="1"/>
            </p:cNvSpPr>
            <p:nvPr/>
          </p:nvSpPr>
          <p:spPr bwMode="auto">
            <a:xfrm>
              <a:off x="7032625" y="42672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48" name="Rectangle 40"/>
            <p:cNvSpPr>
              <a:spLocks noChangeArrowheads="1"/>
            </p:cNvSpPr>
            <p:nvPr/>
          </p:nvSpPr>
          <p:spPr bwMode="auto">
            <a:xfrm>
              <a:off x="5903913" y="42672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49" name="Rectangle 41"/>
            <p:cNvSpPr>
              <a:spLocks noChangeArrowheads="1"/>
            </p:cNvSpPr>
            <p:nvPr/>
          </p:nvSpPr>
          <p:spPr bwMode="auto">
            <a:xfrm>
              <a:off x="6437313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35</a:t>
              </a:r>
            </a:p>
          </p:txBody>
        </p:sp>
        <p:sp>
          <p:nvSpPr>
            <p:cNvPr id="94250" name="Rectangle 42"/>
            <p:cNvSpPr>
              <a:spLocks noChangeArrowheads="1"/>
            </p:cNvSpPr>
            <p:nvPr/>
          </p:nvSpPr>
          <p:spPr bwMode="auto">
            <a:xfrm>
              <a:off x="8113713" y="42672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51" name="Rectangle 43"/>
            <p:cNvSpPr>
              <a:spLocks noChangeArrowheads="1"/>
            </p:cNvSpPr>
            <p:nvPr/>
          </p:nvSpPr>
          <p:spPr bwMode="auto">
            <a:xfrm>
              <a:off x="8113713" y="3349625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52" name="Rectangle 44"/>
            <p:cNvSpPr>
              <a:spLocks noChangeArrowheads="1"/>
            </p:cNvSpPr>
            <p:nvPr/>
          </p:nvSpPr>
          <p:spPr bwMode="auto">
            <a:xfrm>
              <a:off x="7618413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35</a:t>
              </a:r>
            </a:p>
          </p:txBody>
        </p:sp>
        <p:sp>
          <p:nvSpPr>
            <p:cNvPr id="94253" name="Rectangle 45"/>
            <p:cNvSpPr>
              <a:spLocks noChangeArrowheads="1"/>
            </p:cNvSpPr>
            <p:nvPr/>
          </p:nvSpPr>
          <p:spPr bwMode="auto">
            <a:xfrm>
              <a:off x="7032625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35</a:t>
              </a:r>
            </a:p>
          </p:txBody>
        </p:sp>
        <p:sp>
          <p:nvSpPr>
            <p:cNvPr id="94254" name="Rectangle 46"/>
            <p:cNvSpPr>
              <a:spLocks noChangeArrowheads="1"/>
            </p:cNvSpPr>
            <p:nvPr/>
          </p:nvSpPr>
          <p:spPr bwMode="auto">
            <a:xfrm>
              <a:off x="2922588" y="42672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55</a:t>
              </a:r>
            </a:p>
          </p:txBody>
        </p:sp>
        <p:sp>
          <p:nvSpPr>
            <p:cNvPr id="94255" name="Rectangle 47"/>
            <p:cNvSpPr>
              <a:spLocks noChangeArrowheads="1"/>
            </p:cNvSpPr>
            <p:nvPr/>
          </p:nvSpPr>
          <p:spPr bwMode="auto">
            <a:xfrm>
              <a:off x="5903913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35</a:t>
              </a:r>
            </a:p>
          </p:txBody>
        </p:sp>
        <p:sp>
          <p:nvSpPr>
            <p:cNvPr id="94256" name="Rectangle 48"/>
            <p:cNvSpPr>
              <a:spLocks noChangeArrowheads="1"/>
            </p:cNvSpPr>
            <p:nvPr/>
          </p:nvSpPr>
          <p:spPr bwMode="auto">
            <a:xfrm>
              <a:off x="4765675" y="42672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57" name="Rectangle 49"/>
            <p:cNvSpPr>
              <a:spLocks noChangeArrowheads="1"/>
            </p:cNvSpPr>
            <p:nvPr/>
          </p:nvSpPr>
          <p:spPr bwMode="auto">
            <a:xfrm>
              <a:off x="2922588" y="59055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75</a:t>
              </a:r>
            </a:p>
          </p:txBody>
        </p:sp>
        <p:sp>
          <p:nvSpPr>
            <p:cNvPr id="94258" name="Rectangle 50"/>
            <p:cNvSpPr>
              <a:spLocks noChangeArrowheads="1"/>
            </p:cNvSpPr>
            <p:nvPr/>
          </p:nvSpPr>
          <p:spPr bwMode="auto">
            <a:xfrm>
              <a:off x="8113713" y="59055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25</a:t>
              </a:r>
            </a:p>
          </p:txBody>
        </p:sp>
        <p:sp>
          <p:nvSpPr>
            <p:cNvPr id="94259" name="Rectangle 51"/>
            <p:cNvSpPr>
              <a:spLocks noChangeArrowheads="1"/>
            </p:cNvSpPr>
            <p:nvPr/>
          </p:nvSpPr>
          <p:spPr bwMode="auto">
            <a:xfrm>
              <a:off x="7618413" y="59055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60" name="Rectangle 52"/>
            <p:cNvSpPr>
              <a:spLocks noChangeArrowheads="1"/>
            </p:cNvSpPr>
            <p:nvPr/>
          </p:nvSpPr>
          <p:spPr bwMode="auto">
            <a:xfrm>
              <a:off x="7032625" y="59055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75</a:t>
              </a:r>
            </a:p>
          </p:txBody>
        </p:sp>
        <p:sp>
          <p:nvSpPr>
            <p:cNvPr id="94261" name="Rectangle 53"/>
            <p:cNvSpPr>
              <a:spLocks noChangeArrowheads="1"/>
            </p:cNvSpPr>
            <p:nvPr/>
          </p:nvSpPr>
          <p:spPr bwMode="auto">
            <a:xfrm>
              <a:off x="6437313" y="59055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62" name="Rectangle 54"/>
            <p:cNvSpPr>
              <a:spLocks noChangeArrowheads="1"/>
            </p:cNvSpPr>
            <p:nvPr/>
          </p:nvSpPr>
          <p:spPr bwMode="auto">
            <a:xfrm>
              <a:off x="5903913" y="59055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50</a:t>
              </a:r>
            </a:p>
          </p:txBody>
        </p:sp>
        <p:sp>
          <p:nvSpPr>
            <p:cNvPr id="94263" name="Rectangle 55"/>
            <p:cNvSpPr>
              <a:spLocks noChangeArrowheads="1"/>
            </p:cNvSpPr>
            <p:nvPr/>
          </p:nvSpPr>
          <p:spPr bwMode="auto">
            <a:xfrm>
              <a:off x="5318125" y="59055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64" name="Rectangle 56"/>
            <p:cNvSpPr>
              <a:spLocks noChangeArrowheads="1"/>
            </p:cNvSpPr>
            <p:nvPr/>
          </p:nvSpPr>
          <p:spPr bwMode="auto">
            <a:xfrm>
              <a:off x="4765675" y="59055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75</a:t>
              </a:r>
            </a:p>
          </p:txBody>
        </p:sp>
        <p:sp>
          <p:nvSpPr>
            <p:cNvPr id="94265" name="Rectangle 57"/>
            <p:cNvSpPr>
              <a:spLocks noChangeArrowheads="1"/>
            </p:cNvSpPr>
            <p:nvPr/>
          </p:nvSpPr>
          <p:spPr bwMode="auto">
            <a:xfrm>
              <a:off x="4165600" y="59055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66" name="Rectangle 58"/>
            <p:cNvSpPr>
              <a:spLocks noChangeArrowheads="1"/>
            </p:cNvSpPr>
            <p:nvPr/>
          </p:nvSpPr>
          <p:spPr bwMode="auto">
            <a:xfrm>
              <a:off x="3584575" y="59055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67" name="Rectangle 59"/>
            <p:cNvSpPr>
              <a:spLocks noChangeArrowheads="1"/>
            </p:cNvSpPr>
            <p:nvPr/>
          </p:nvSpPr>
          <p:spPr bwMode="auto">
            <a:xfrm>
              <a:off x="5318125" y="3349625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68" name="Rectangle 60"/>
            <p:cNvSpPr>
              <a:spLocks noChangeArrowheads="1"/>
            </p:cNvSpPr>
            <p:nvPr/>
          </p:nvSpPr>
          <p:spPr bwMode="auto">
            <a:xfrm>
              <a:off x="3584575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35</a:t>
              </a:r>
            </a:p>
          </p:txBody>
        </p:sp>
        <p:sp>
          <p:nvSpPr>
            <p:cNvPr id="94269" name="Rectangle 61"/>
            <p:cNvSpPr>
              <a:spLocks noChangeArrowheads="1"/>
            </p:cNvSpPr>
            <p:nvPr/>
          </p:nvSpPr>
          <p:spPr bwMode="auto">
            <a:xfrm>
              <a:off x="4165600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35</a:t>
              </a:r>
            </a:p>
          </p:txBody>
        </p:sp>
        <p:sp>
          <p:nvSpPr>
            <p:cNvPr id="94270" name="Rectangle 62"/>
            <p:cNvSpPr>
              <a:spLocks noChangeArrowheads="1"/>
            </p:cNvSpPr>
            <p:nvPr/>
          </p:nvSpPr>
          <p:spPr bwMode="auto">
            <a:xfrm>
              <a:off x="4765675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35</a:t>
              </a:r>
            </a:p>
          </p:txBody>
        </p:sp>
        <p:sp>
          <p:nvSpPr>
            <p:cNvPr id="94271" name="Rectangle 63"/>
            <p:cNvSpPr>
              <a:spLocks noChangeArrowheads="1"/>
            </p:cNvSpPr>
            <p:nvPr/>
          </p:nvSpPr>
          <p:spPr bwMode="auto">
            <a:xfrm>
              <a:off x="3584575" y="42672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72" name="Rectangle 64"/>
            <p:cNvSpPr>
              <a:spLocks noChangeArrowheads="1"/>
            </p:cNvSpPr>
            <p:nvPr/>
          </p:nvSpPr>
          <p:spPr bwMode="auto">
            <a:xfrm>
              <a:off x="2951163" y="5195888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60</a:t>
              </a:r>
            </a:p>
          </p:txBody>
        </p:sp>
        <p:sp>
          <p:nvSpPr>
            <p:cNvPr id="94273" name="Rectangle 65"/>
            <p:cNvSpPr>
              <a:spLocks noChangeArrowheads="1"/>
            </p:cNvSpPr>
            <p:nvPr/>
          </p:nvSpPr>
          <p:spPr bwMode="auto">
            <a:xfrm>
              <a:off x="3613150" y="5195888"/>
              <a:ext cx="428625" cy="3635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74" name="Rectangle 66"/>
            <p:cNvSpPr>
              <a:spLocks noChangeArrowheads="1"/>
            </p:cNvSpPr>
            <p:nvPr/>
          </p:nvSpPr>
          <p:spPr bwMode="auto">
            <a:xfrm>
              <a:off x="4194175" y="5195888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60</a:t>
              </a:r>
            </a:p>
          </p:txBody>
        </p:sp>
        <p:sp>
          <p:nvSpPr>
            <p:cNvPr id="94275" name="Rectangle 67"/>
            <p:cNvSpPr>
              <a:spLocks noChangeArrowheads="1"/>
            </p:cNvSpPr>
            <p:nvPr/>
          </p:nvSpPr>
          <p:spPr bwMode="auto">
            <a:xfrm>
              <a:off x="4794250" y="5195888"/>
              <a:ext cx="428625" cy="3635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76" name="Rectangle 68"/>
            <p:cNvSpPr>
              <a:spLocks noChangeArrowheads="1"/>
            </p:cNvSpPr>
            <p:nvPr/>
          </p:nvSpPr>
          <p:spPr bwMode="auto">
            <a:xfrm>
              <a:off x="5346700" y="5195888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60</a:t>
              </a:r>
            </a:p>
          </p:txBody>
        </p:sp>
        <p:sp>
          <p:nvSpPr>
            <p:cNvPr id="94277" name="Rectangle 69"/>
            <p:cNvSpPr>
              <a:spLocks noChangeArrowheads="1"/>
            </p:cNvSpPr>
            <p:nvPr/>
          </p:nvSpPr>
          <p:spPr bwMode="auto">
            <a:xfrm>
              <a:off x="5932488" y="5195888"/>
              <a:ext cx="428625" cy="3635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78" name="Rectangle 70"/>
            <p:cNvSpPr>
              <a:spLocks noChangeArrowheads="1"/>
            </p:cNvSpPr>
            <p:nvPr/>
          </p:nvSpPr>
          <p:spPr bwMode="auto">
            <a:xfrm>
              <a:off x="6465888" y="5195888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60</a:t>
              </a:r>
            </a:p>
          </p:txBody>
        </p:sp>
        <p:sp>
          <p:nvSpPr>
            <p:cNvPr id="94279" name="Rectangle 71"/>
            <p:cNvSpPr>
              <a:spLocks noChangeArrowheads="1"/>
            </p:cNvSpPr>
            <p:nvPr/>
          </p:nvSpPr>
          <p:spPr bwMode="auto">
            <a:xfrm>
              <a:off x="7061200" y="5195888"/>
              <a:ext cx="428625" cy="3635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80" name="Rectangle 72"/>
            <p:cNvSpPr>
              <a:spLocks noChangeArrowheads="1"/>
            </p:cNvSpPr>
            <p:nvPr/>
          </p:nvSpPr>
          <p:spPr bwMode="auto">
            <a:xfrm>
              <a:off x="7646988" y="5195888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60</a:t>
              </a:r>
            </a:p>
          </p:txBody>
        </p:sp>
        <p:sp>
          <p:nvSpPr>
            <p:cNvPr id="94281" name="Rectangle 73"/>
            <p:cNvSpPr>
              <a:spLocks noChangeArrowheads="1"/>
            </p:cNvSpPr>
            <p:nvPr/>
          </p:nvSpPr>
          <p:spPr bwMode="auto">
            <a:xfrm>
              <a:off x="8142288" y="5195888"/>
              <a:ext cx="428625" cy="3635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End-Item Planning: Forecasting</a:t>
            </a:r>
            <a:endParaRPr lang="en-US" dirty="0"/>
          </a:p>
        </p:txBody>
      </p:sp>
      <p:sp>
        <p:nvSpPr>
          <p:cNvPr id="102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QS-PL-070</a:t>
            </a:r>
          </a:p>
        </p:txBody>
      </p:sp>
      <p:grpSp>
        <p:nvGrpSpPr>
          <p:cNvPr id="10244" name="Group 44"/>
          <p:cNvGrpSpPr>
            <a:grpSpLocks/>
          </p:cNvGrpSpPr>
          <p:nvPr/>
        </p:nvGrpSpPr>
        <p:grpSpPr bwMode="auto">
          <a:xfrm>
            <a:off x="609698" y="875262"/>
            <a:ext cx="7915275" cy="5276850"/>
            <a:chOff x="390" y="477"/>
            <a:chExt cx="4986" cy="3324"/>
          </a:xfrm>
        </p:grpSpPr>
        <p:sp>
          <p:nvSpPr>
            <p:cNvPr id="506894" name="Rectangle 14"/>
            <p:cNvSpPr>
              <a:spLocks noChangeArrowheads="1"/>
            </p:cNvSpPr>
            <p:nvPr/>
          </p:nvSpPr>
          <p:spPr bwMode="auto">
            <a:xfrm>
              <a:off x="390" y="477"/>
              <a:ext cx="4986" cy="3324"/>
            </a:xfrm>
            <a:prstGeom prst="rect">
              <a:avLst/>
            </a:prstGeom>
            <a:solidFill>
              <a:srgbClr val="FFF7E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10246" name="Group 43"/>
            <p:cNvGrpSpPr>
              <a:grpSpLocks/>
            </p:cNvGrpSpPr>
            <p:nvPr/>
          </p:nvGrpSpPr>
          <p:grpSpPr bwMode="auto">
            <a:xfrm>
              <a:off x="668" y="1037"/>
              <a:ext cx="4378" cy="2482"/>
              <a:chOff x="668" y="1037"/>
              <a:chExt cx="4378" cy="2482"/>
            </a:xfrm>
          </p:grpSpPr>
          <p:sp>
            <p:nvSpPr>
              <p:cNvPr id="10249" name="Freeform 16"/>
              <p:cNvSpPr>
                <a:spLocks/>
              </p:cNvSpPr>
              <p:nvPr/>
            </p:nvSpPr>
            <p:spPr bwMode="auto">
              <a:xfrm>
                <a:off x="668" y="1037"/>
                <a:ext cx="4369" cy="2475"/>
              </a:xfrm>
              <a:custGeom>
                <a:avLst/>
                <a:gdLst>
                  <a:gd name="T0" fmla="*/ 6553 w 2913"/>
                  <a:gd name="T1" fmla="*/ 2869 h 2135"/>
                  <a:gd name="T2" fmla="*/ 6553 w 2913"/>
                  <a:gd name="T3" fmla="*/ 0 h 2135"/>
                  <a:gd name="T4" fmla="*/ 0 w 2913"/>
                  <a:gd name="T5" fmla="*/ 0 h 2135"/>
                  <a:gd name="T6" fmla="*/ 0 60000 65536"/>
                  <a:gd name="T7" fmla="*/ 0 60000 65536"/>
                  <a:gd name="T8" fmla="*/ 0 60000 65536"/>
                  <a:gd name="T9" fmla="*/ 0 w 2913"/>
                  <a:gd name="T10" fmla="*/ 0 h 2135"/>
                  <a:gd name="T11" fmla="*/ 2913 w 2913"/>
                  <a:gd name="T12" fmla="*/ 2135 h 213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913" h="2135">
                    <a:moveTo>
                      <a:pt x="2913" y="2135"/>
                    </a:moveTo>
                    <a:lnTo>
                      <a:pt x="2913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FF7E1"/>
              </a:solidFill>
              <a:ln w="12700" cap="sq" cmpd="sng">
                <a:solidFill>
                  <a:srgbClr val="808080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0" name="Rectangle 17"/>
              <p:cNvSpPr>
                <a:spLocks noChangeArrowheads="1"/>
              </p:cNvSpPr>
              <p:nvPr/>
            </p:nvSpPr>
            <p:spPr bwMode="auto">
              <a:xfrm>
                <a:off x="668" y="1037"/>
                <a:ext cx="4378" cy="2477"/>
              </a:xfrm>
              <a:prstGeom prst="rect">
                <a:avLst/>
              </a:prstGeom>
              <a:solidFill>
                <a:srgbClr val="FFF7E1"/>
              </a:solidFill>
              <a:ln w="12700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1" name="Rectangle 18"/>
              <p:cNvSpPr>
                <a:spLocks noChangeArrowheads="1"/>
              </p:cNvSpPr>
              <p:nvPr/>
            </p:nvSpPr>
            <p:spPr bwMode="auto">
              <a:xfrm>
                <a:off x="668" y="1037"/>
                <a:ext cx="4378" cy="2477"/>
              </a:xfrm>
              <a:prstGeom prst="rect">
                <a:avLst/>
              </a:prstGeom>
              <a:solidFill>
                <a:srgbClr val="FFF7E1"/>
              </a:solidFill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2" name="Line 19"/>
              <p:cNvSpPr>
                <a:spLocks noChangeShapeType="1"/>
              </p:cNvSpPr>
              <p:nvPr/>
            </p:nvSpPr>
            <p:spPr bwMode="auto">
              <a:xfrm flipH="1">
                <a:off x="668" y="1037"/>
                <a:ext cx="4369" cy="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3" name="Line 20"/>
              <p:cNvSpPr>
                <a:spLocks noChangeShapeType="1"/>
              </p:cNvSpPr>
              <p:nvPr/>
            </p:nvSpPr>
            <p:spPr bwMode="auto">
              <a:xfrm flipV="1">
                <a:off x="671" y="1037"/>
                <a:ext cx="3" cy="2475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4" name="Line 21"/>
              <p:cNvSpPr>
                <a:spLocks noChangeShapeType="1"/>
              </p:cNvSpPr>
              <p:nvPr/>
            </p:nvSpPr>
            <p:spPr bwMode="auto">
              <a:xfrm flipH="1">
                <a:off x="668" y="3514"/>
                <a:ext cx="4369" cy="3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5" name="Rectangle 22"/>
              <p:cNvSpPr>
                <a:spLocks noChangeArrowheads="1"/>
              </p:cNvSpPr>
              <p:nvPr/>
            </p:nvSpPr>
            <p:spPr bwMode="auto">
              <a:xfrm>
                <a:off x="668" y="1037"/>
                <a:ext cx="4378" cy="2477"/>
              </a:xfrm>
              <a:prstGeom prst="rect">
                <a:avLst/>
              </a:prstGeom>
              <a:solidFill>
                <a:srgbClr val="FFF7E1"/>
              </a:solidFill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6" name="Rectangle 23"/>
              <p:cNvSpPr>
                <a:spLocks noChangeArrowheads="1"/>
              </p:cNvSpPr>
              <p:nvPr/>
            </p:nvSpPr>
            <p:spPr bwMode="auto">
              <a:xfrm>
                <a:off x="668" y="1037"/>
                <a:ext cx="4378" cy="2477"/>
              </a:xfrm>
              <a:prstGeom prst="rect">
                <a:avLst/>
              </a:prstGeom>
              <a:solidFill>
                <a:srgbClr val="FFF7E1"/>
              </a:solidFill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7" name="Line 24"/>
              <p:cNvSpPr>
                <a:spLocks noChangeShapeType="1"/>
              </p:cNvSpPr>
              <p:nvPr/>
            </p:nvSpPr>
            <p:spPr bwMode="auto">
              <a:xfrm flipV="1">
                <a:off x="4323" y="1037"/>
                <a:ext cx="3" cy="2475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8" name="Line 25"/>
              <p:cNvSpPr>
                <a:spLocks noChangeShapeType="1"/>
              </p:cNvSpPr>
              <p:nvPr/>
            </p:nvSpPr>
            <p:spPr bwMode="auto">
              <a:xfrm flipV="1">
                <a:off x="3585" y="1037"/>
                <a:ext cx="3" cy="2475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9" name="Line 26"/>
              <p:cNvSpPr>
                <a:spLocks noChangeShapeType="1"/>
              </p:cNvSpPr>
              <p:nvPr/>
            </p:nvSpPr>
            <p:spPr bwMode="auto">
              <a:xfrm flipV="1">
                <a:off x="2883" y="1037"/>
                <a:ext cx="3" cy="2475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0" name="Line 27"/>
              <p:cNvSpPr>
                <a:spLocks noChangeShapeType="1"/>
              </p:cNvSpPr>
              <p:nvPr/>
            </p:nvSpPr>
            <p:spPr bwMode="auto">
              <a:xfrm flipV="1">
                <a:off x="2132" y="1042"/>
                <a:ext cx="3" cy="247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1" name="Line 28"/>
              <p:cNvSpPr>
                <a:spLocks noChangeShapeType="1"/>
              </p:cNvSpPr>
              <p:nvPr/>
            </p:nvSpPr>
            <p:spPr bwMode="auto">
              <a:xfrm flipV="1">
                <a:off x="1403" y="1037"/>
                <a:ext cx="3" cy="2475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2" name="Line 29"/>
              <p:cNvSpPr>
                <a:spLocks noChangeShapeType="1"/>
              </p:cNvSpPr>
              <p:nvPr/>
            </p:nvSpPr>
            <p:spPr bwMode="auto">
              <a:xfrm flipH="1">
                <a:off x="668" y="1348"/>
                <a:ext cx="4369" cy="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3" name="Line 30"/>
              <p:cNvSpPr>
                <a:spLocks noChangeShapeType="1"/>
              </p:cNvSpPr>
              <p:nvPr/>
            </p:nvSpPr>
            <p:spPr bwMode="auto">
              <a:xfrm flipH="1">
                <a:off x="668" y="1660"/>
                <a:ext cx="4369" cy="3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4" name="Line 31"/>
              <p:cNvSpPr>
                <a:spLocks noChangeShapeType="1"/>
              </p:cNvSpPr>
              <p:nvPr/>
            </p:nvSpPr>
            <p:spPr bwMode="auto">
              <a:xfrm flipH="1">
                <a:off x="668" y="1927"/>
                <a:ext cx="4369" cy="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5" name="Line 32"/>
              <p:cNvSpPr>
                <a:spLocks noChangeShapeType="1"/>
              </p:cNvSpPr>
              <p:nvPr/>
            </p:nvSpPr>
            <p:spPr bwMode="auto">
              <a:xfrm flipH="1">
                <a:off x="668" y="2277"/>
                <a:ext cx="4369" cy="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6" name="Line 33"/>
              <p:cNvSpPr>
                <a:spLocks noChangeShapeType="1"/>
              </p:cNvSpPr>
              <p:nvPr/>
            </p:nvSpPr>
            <p:spPr bwMode="auto">
              <a:xfrm flipH="1">
                <a:off x="668" y="2590"/>
                <a:ext cx="4369" cy="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7" name="Line 34"/>
              <p:cNvSpPr>
                <a:spLocks noChangeShapeType="1"/>
              </p:cNvSpPr>
              <p:nvPr/>
            </p:nvSpPr>
            <p:spPr bwMode="auto">
              <a:xfrm flipH="1">
                <a:off x="668" y="2926"/>
                <a:ext cx="4369" cy="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8" name="Line 35"/>
              <p:cNvSpPr>
                <a:spLocks noChangeShapeType="1"/>
              </p:cNvSpPr>
              <p:nvPr/>
            </p:nvSpPr>
            <p:spPr bwMode="auto">
              <a:xfrm flipH="1">
                <a:off x="668" y="3259"/>
                <a:ext cx="4369" cy="3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9" name="Line 36"/>
              <p:cNvSpPr>
                <a:spLocks noChangeShapeType="1"/>
              </p:cNvSpPr>
              <p:nvPr/>
            </p:nvSpPr>
            <p:spPr bwMode="auto">
              <a:xfrm>
                <a:off x="668" y="1037"/>
                <a:ext cx="3" cy="248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247" name="Freeform 37"/>
            <p:cNvSpPr>
              <a:spLocks/>
            </p:cNvSpPr>
            <p:nvPr/>
          </p:nvSpPr>
          <p:spPr bwMode="auto">
            <a:xfrm>
              <a:off x="704" y="1372"/>
              <a:ext cx="4318" cy="2107"/>
            </a:xfrm>
            <a:custGeom>
              <a:avLst/>
              <a:gdLst>
                <a:gd name="T0" fmla="*/ 0 w 2906"/>
                <a:gd name="T1" fmla="*/ 2497 h 1778"/>
                <a:gd name="T2" fmla="*/ 1068 w 2906"/>
                <a:gd name="T3" fmla="*/ 1440 h 1778"/>
                <a:gd name="T4" fmla="*/ 2153 w 2906"/>
                <a:gd name="T5" fmla="*/ 1779 h 1778"/>
                <a:gd name="T6" fmla="*/ 3218 w 2906"/>
                <a:gd name="T7" fmla="*/ 721 h 1778"/>
                <a:gd name="T8" fmla="*/ 4285 w 2906"/>
                <a:gd name="T9" fmla="*/ 2461 h 1778"/>
                <a:gd name="T10" fmla="*/ 5371 w 2906"/>
                <a:gd name="T11" fmla="*/ 0 h 1778"/>
                <a:gd name="T12" fmla="*/ 6416 w 2906"/>
                <a:gd name="T13" fmla="*/ 1097 h 17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906"/>
                <a:gd name="T22" fmla="*/ 0 h 1778"/>
                <a:gd name="T23" fmla="*/ 2906 w 2906"/>
                <a:gd name="T24" fmla="*/ 1778 h 17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906" h="1778">
                  <a:moveTo>
                    <a:pt x="0" y="1778"/>
                  </a:moveTo>
                  <a:lnTo>
                    <a:pt x="484" y="1025"/>
                  </a:lnTo>
                  <a:lnTo>
                    <a:pt x="975" y="1267"/>
                  </a:lnTo>
                  <a:lnTo>
                    <a:pt x="1458" y="513"/>
                  </a:lnTo>
                  <a:lnTo>
                    <a:pt x="1941" y="1753"/>
                  </a:lnTo>
                  <a:lnTo>
                    <a:pt x="2433" y="0"/>
                  </a:lnTo>
                  <a:lnTo>
                    <a:pt x="2906" y="781"/>
                  </a:lnTo>
                </a:path>
              </a:pathLst>
            </a:custGeom>
            <a:noFill/>
            <a:ln w="28575" cap="sq" cmpd="sng">
              <a:solidFill>
                <a:srgbClr val="80808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8" name="Rectangle 38"/>
            <p:cNvSpPr>
              <a:spLocks noChangeArrowheads="1"/>
            </p:cNvSpPr>
            <p:nvPr/>
          </p:nvSpPr>
          <p:spPr bwMode="auto">
            <a:xfrm>
              <a:off x="494" y="566"/>
              <a:ext cx="477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2400">
                  <a:solidFill>
                    <a:srgbClr val="507269"/>
                  </a:solidFill>
                  <a:latin typeface="Arial" charset="0"/>
                </a:rPr>
                <a:t>Future Demand Forecast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End-Item Planning: Forecast Consumption</a:t>
            </a:r>
            <a:endParaRPr lang="en-US" dirty="0"/>
          </a:p>
        </p:txBody>
      </p:sp>
      <p:sp>
        <p:nvSpPr>
          <p:cNvPr id="112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QS-PL-080</a:t>
            </a:r>
          </a:p>
        </p:txBody>
      </p:sp>
      <p:sp>
        <p:nvSpPr>
          <p:cNvPr id="11268" name="Rectangle 29"/>
          <p:cNvSpPr>
            <a:spLocks noChangeArrowheads="1"/>
          </p:cNvSpPr>
          <p:nvPr/>
        </p:nvSpPr>
        <p:spPr bwMode="auto">
          <a:xfrm>
            <a:off x="2795064" y="1243052"/>
            <a:ext cx="3555460" cy="102335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47625" tIns="19050" rIns="47625" bIns="19050">
            <a:spAutoFit/>
          </a:bodyPr>
          <a:lstStyle/>
          <a:p>
            <a:pPr algn="ctr" eaLnBrk="0" hangingPunct="0"/>
            <a:r>
              <a:rPr lang="en-US" sz="2400" dirty="0">
                <a:solidFill>
                  <a:srgbClr val="507269"/>
                </a:solidFill>
                <a:latin typeface="+mj-lt"/>
              </a:rPr>
              <a:t>Sales Order Control File</a:t>
            </a:r>
          </a:p>
          <a:p>
            <a:pPr algn="ctr" eaLnBrk="0" hangingPunct="0"/>
            <a:r>
              <a:rPr lang="en-US" sz="2000" b="0" i="1" dirty="0">
                <a:solidFill>
                  <a:srgbClr val="507269"/>
                </a:solidFill>
                <a:latin typeface="+mj-lt"/>
              </a:rPr>
              <a:t>Consume forward = 2</a:t>
            </a:r>
          </a:p>
          <a:p>
            <a:pPr algn="ctr" eaLnBrk="0" hangingPunct="0"/>
            <a:r>
              <a:rPr lang="en-US" sz="2000" b="0" i="1" dirty="0">
                <a:solidFill>
                  <a:srgbClr val="507269"/>
                </a:solidFill>
                <a:latin typeface="+mj-lt"/>
              </a:rPr>
              <a:t>Consume back = 2</a:t>
            </a:r>
          </a:p>
        </p:txBody>
      </p:sp>
      <p:grpSp>
        <p:nvGrpSpPr>
          <p:cNvPr id="11269" name="Group 30"/>
          <p:cNvGrpSpPr>
            <a:grpSpLocks/>
          </p:cNvGrpSpPr>
          <p:nvPr/>
        </p:nvGrpSpPr>
        <p:grpSpPr bwMode="auto">
          <a:xfrm>
            <a:off x="1408113" y="2417802"/>
            <a:ext cx="6330950" cy="3328988"/>
            <a:chOff x="1085" y="1762"/>
            <a:chExt cx="3988" cy="2097"/>
          </a:xfrm>
        </p:grpSpPr>
        <p:sp>
          <p:nvSpPr>
            <p:cNvPr id="11270" name="Line 31"/>
            <p:cNvSpPr>
              <a:spLocks noChangeShapeType="1"/>
            </p:cNvSpPr>
            <p:nvPr/>
          </p:nvSpPr>
          <p:spPr bwMode="auto">
            <a:xfrm>
              <a:off x="1396" y="1783"/>
              <a:ext cx="0" cy="157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1" name="Rectangle 32"/>
            <p:cNvSpPr>
              <a:spLocks noChangeArrowheads="1"/>
            </p:cNvSpPr>
            <p:nvPr/>
          </p:nvSpPr>
          <p:spPr bwMode="auto">
            <a:xfrm>
              <a:off x="1400" y="2647"/>
              <a:ext cx="376" cy="712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2" name="Rectangle 33"/>
            <p:cNvSpPr>
              <a:spLocks noChangeArrowheads="1"/>
            </p:cNvSpPr>
            <p:nvPr/>
          </p:nvSpPr>
          <p:spPr bwMode="auto">
            <a:xfrm>
              <a:off x="1784" y="2167"/>
              <a:ext cx="376" cy="1192"/>
            </a:xfrm>
            <a:prstGeom prst="rect">
              <a:avLst/>
            </a:prstGeom>
            <a:solidFill>
              <a:srgbClr val="B5C5C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3" name="Rectangle 34"/>
            <p:cNvSpPr>
              <a:spLocks noChangeArrowheads="1"/>
            </p:cNvSpPr>
            <p:nvPr/>
          </p:nvSpPr>
          <p:spPr bwMode="auto">
            <a:xfrm>
              <a:off x="2168" y="2311"/>
              <a:ext cx="376" cy="1048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4" name="Rectangle 35"/>
            <p:cNvSpPr>
              <a:spLocks noChangeArrowheads="1"/>
            </p:cNvSpPr>
            <p:nvPr/>
          </p:nvSpPr>
          <p:spPr bwMode="auto">
            <a:xfrm>
              <a:off x="2552" y="2503"/>
              <a:ext cx="376" cy="856"/>
            </a:xfrm>
            <a:prstGeom prst="rect">
              <a:avLst/>
            </a:prstGeom>
            <a:solidFill>
              <a:srgbClr val="B5C5C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5" name="Rectangle 36"/>
            <p:cNvSpPr>
              <a:spLocks noChangeArrowheads="1"/>
            </p:cNvSpPr>
            <p:nvPr/>
          </p:nvSpPr>
          <p:spPr bwMode="auto">
            <a:xfrm>
              <a:off x="2936" y="1927"/>
              <a:ext cx="376" cy="1432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6" name="Rectangle 37"/>
            <p:cNvSpPr>
              <a:spLocks noChangeArrowheads="1"/>
            </p:cNvSpPr>
            <p:nvPr/>
          </p:nvSpPr>
          <p:spPr bwMode="auto">
            <a:xfrm>
              <a:off x="3320" y="2167"/>
              <a:ext cx="376" cy="1192"/>
            </a:xfrm>
            <a:prstGeom prst="rect">
              <a:avLst/>
            </a:prstGeom>
            <a:solidFill>
              <a:srgbClr val="B5C5C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8486" name="Rectangle 38"/>
            <p:cNvSpPr>
              <a:spLocks noChangeArrowheads="1"/>
            </p:cNvSpPr>
            <p:nvPr/>
          </p:nvSpPr>
          <p:spPr bwMode="auto">
            <a:xfrm>
              <a:off x="3704" y="2791"/>
              <a:ext cx="376" cy="568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1278" name="Line 39"/>
            <p:cNvSpPr>
              <a:spLocks noChangeShapeType="1"/>
            </p:cNvSpPr>
            <p:nvPr/>
          </p:nvSpPr>
          <p:spPr bwMode="auto">
            <a:xfrm>
              <a:off x="1400" y="2403"/>
              <a:ext cx="268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9" name="Rectangle 40"/>
            <p:cNvSpPr>
              <a:spLocks noChangeArrowheads="1"/>
            </p:cNvSpPr>
            <p:nvPr/>
          </p:nvSpPr>
          <p:spPr bwMode="auto">
            <a:xfrm>
              <a:off x="1085" y="1762"/>
              <a:ext cx="315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Qty</a:t>
              </a:r>
            </a:p>
          </p:txBody>
        </p:sp>
        <p:sp>
          <p:nvSpPr>
            <p:cNvPr id="11280" name="Rectangle 41"/>
            <p:cNvSpPr>
              <a:spLocks noChangeArrowheads="1"/>
            </p:cNvSpPr>
            <p:nvPr/>
          </p:nvSpPr>
          <p:spPr bwMode="auto">
            <a:xfrm>
              <a:off x="4162" y="2313"/>
              <a:ext cx="906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Forecast</a:t>
              </a:r>
            </a:p>
          </p:txBody>
        </p:sp>
        <p:sp>
          <p:nvSpPr>
            <p:cNvPr id="11281" name="Rectangle 42"/>
            <p:cNvSpPr>
              <a:spLocks noChangeArrowheads="1"/>
            </p:cNvSpPr>
            <p:nvPr/>
          </p:nvSpPr>
          <p:spPr bwMode="auto">
            <a:xfrm>
              <a:off x="4162" y="2662"/>
              <a:ext cx="911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Actual Sales</a:t>
              </a:r>
            </a:p>
          </p:txBody>
        </p:sp>
        <p:sp>
          <p:nvSpPr>
            <p:cNvPr id="11282" name="Rectangle 43"/>
            <p:cNvSpPr>
              <a:spLocks noChangeArrowheads="1"/>
            </p:cNvSpPr>
            <p:nvPr/>
          </p:nvSpPr>
          <p:spPr bwMode="auto">
            <a:xfrm>
              <a:off x="2532" y="3680"/>
              <a:ext cx="57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Week</a:t>
              </a:r>
            </a:p>
          </p:txBody>
        </p:sp>
        <p:sp>
          <p:nvSpPr>
            <p:cNvPr id="11283" name="Rectangle 44"/>
            <p:cNvSpPr>
              <a:spLocks noChangeArrowheads="1"/>
            </p:cNvSpPr>
            <p:nvPr/>
          </p:nvSpPr>
          <p:spPr bwMode="auto">
            <a:xfrm>
              <a:off x="1426" y="3449"/>
              <a:ext cx="33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ctr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1</a:t>
              </a:r>
            </a:p>
          </p:txBody>
        </p:sp>
        <p:sp>
          <p:nvSpPr>
            <p:cNvPr id="11284" name="Rectangle 45"/>
            <p:cNvSpPr>
              <a:spLocks noChangeArrowheads="1"/>
            </p:cNvSpPr>
            <p:nvPr/>
          </p:nvSpPr>
          <p:spPr bwMode="auto">
            <a:xfrm>
              <a:off x="1834" y="3449"/>
              <a:ext cx="33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ctr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2</a:t>
              </a:r>
            </a:p>
          </p:txBody>
        </p:sp>
        <p:sp>
          <p:nvSpPr>
            <p:cNvPr id="11285" name="Rectangle 46"/>
            <p:cNvSpPr>
              <a:spLocks noChangeArrowheads="1"/>
            </p:cNvSpPr>
            <p:nvPr/>
          </p:nvSpPr>
          <p:spPr bwMode="auto">
            <a:xfrm>
              <a:off x="2170" y="3449"/>
              <a:ext cx="33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ctr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3</a:t>
              </a:r>
            </a:p>
          </p:txBody>
        </p:sp>
        <p:sp>
          <p:nvSpPr>
            <p:cNvPr id="11286" name="Rectangle 47"/>
            <p:cNvSpPr>
              <a:spLocks noChangeArrowheads="1"/>
            </p:cNvSpPr>
            <p:nvPr/>
          </p:nvSpPr>
          <p:spPr bwMode="auto">
            <a:xfrm>
              <a:off x="2578" y="3449"/>
              <a:ext cx="33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ctr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4</a:t>
              </a:r>
            </a:p>
          </p:txBody>
        </p:sp>
        <p:sp>
          <p:nvSpPr>
            <p:cNvPr id="11287" name="Rectangle 48"/>
            <p:cNvSpPr>
              <a:spLocks noChangeArrowheads="1"/>
            </p:cNvSpPr>
            <p:nvPr/>
          </p:nvSpPr>
          <p:spPr bwMode="auto">
            <a:xfrm>
              <a:off x="2962" y="3449"/>
              <a:ext cx="33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ctr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5</a:t>
              </a:r>
            </a:p>
          </p:txBody>
        </p:sp>
        <p:sp>
          <p:nvSpPr>
            <p:cNvPr id="11288" name="Rectangle 49"/>
            <p:cNvSpPr>
              <a:spLocks noChangeArrowheads="1"/>
            </p:cNvSpPr>
            <p:nvPr/>
          </p:nvSpPr>
          <p:spPr bwMode="auto">
            <a:xfrm>
              <a:off x="3346" y="3449"/>
              <a:ext cx="33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ctr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6</a:t>
              </a:r>
            </a:p>
          </p:txBody>
        </p:sp>
        <p:sp>
          <p:nvSpPr>
            <p:cNvPr id="11289" name="Rectangle 50"/>
            <p:cNvSpPr>
              <a:spLocks noChangeArrowheads="1"/>
            </p:cNvSpPr>
            <p:nvPr/>
          </p:nvSpPr>
          <p:spPr bwMode="auto">
            <a:xfrm>
              <a:off x="3730" y="3449"/>
              <a:ext cx="33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ctr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7</a:t>
              </a:r>
            </a:p>
          </p:txBody>
        </p:sp>
        <p:sp>
          <p:nvSpPr>
            <p:cNvPr id="11290" name="Rectangle 51"/>
            <p:cNvSpPr>
              <a:spLocks noChangeArrowheads="1"/>
            </p:cNvSpPr>
            <p:nvPr/>
          </p:nvSpPr>
          <p:spPr bwMode="auto">
            <a:xfrm>
              <a:off x="1124" y="2247"/>
              <a:ext cx="315" cy="16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400">
                  <a:latin typeface="+mj-lt"/>
                </a:rPr>
                <a:t>100</a:t>
              </a:r>
            </a:p>
          </p:txBody>
        </p:sp>
        <p:sp>
          <p:nvSpPr>
            <p:cNvPr id="11291" name="Rectangle 52"/>
            <p:cNvSpPr>
              <a:spLocks noChangeArrowheads="1"/>
            </p:cNvSpPr>
            <p:nvPr/>
          </p:nvSpPr>
          <p:spPr bwMode="auto">
            <a:xfrm>
              <a:off x="1181" y="2752"/>
              <a:ext cx="315" cy="16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400">
                  <a:latin typeface="+mj-lt"/>
                </a:rPr>
                <a:t>50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10818</TotalTime>
  <Words>805</Words>
  <Application>Microsoft Office PowerPoint</Application>
  <PresentationFormat>On-screen Show (4:3)</PresentationFormat>
  <Paragraphs>432</Paragraphs>
  <Slides>70</Slides>
  <Notes>47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70</vt:i4>
      </vt:variant>
    </vt:vector>
  </HeadingPairs>
  <TitlesOfParts>
    <vt:vector size="72" baseType="lpstr">
      <vt:lpstr>1_EX06PP_template</vt:lpstr>
      <vt:lpstr>QAD 2010 Template</vt:lpstr>
      <vt:lpstr>QAD Enterprise Applications Enterprise Edition Quick Start</vt:lpstr>
      <vt:lpstr>Planning</vt:lpstr>
      <vt:lpstr>Topics</vt:lpstr>
      <vt:lpstr>Objectives</vt:lpstr>
      <vt:lpstr>Planning Overview</vt:lpstr>
      <vt:lpstr>Product Line Plan</vt:lpstr>
      <vt:lpstr>End-Item Planning: Introduction</vt:lpstr>
      <vt:lpstr>End-Item Planning: Forecasting</vt:lpstr>
      <vt:lpstr>End-Item Planning: Forecast Consumption</vt:lpstr>
      <vt:lpstr>End-Item Planning: Master Schedule</vt:lpstr>
      <vt:lpstr>Component Item Planning: MRP</vt:lpstr>
      <vt:lpstr>Item Planning Parameters</vt:lpstr>
      <vt:lpstr>Planning: Time Periods</vt:lpstr>
      <vt:lpstr>Planned Orders</vt:lpstr>
      <vt:lpstr>Planning: Action Messages</vt:lpstr>
      <vt:lpstr>Enter Forecast Item 01010</vt:lpstr>
      <vt:lpstr>Forecast Maintenance</vt:lpstr>
      <vt:lpstr>Review Forecast Worksheet: Item 01010 </vt:lpstr>
      <vt:lpstr>Forecast Consumption</vt:lpstr>
      <vt:lpstr>Slide 20</vt:lpstr>
      <vt:lpstr>Enter SO Line: Do Not Consume Forecast</vt:lpstr>
      <vt:lpstr>Review Forecast Worksheet: Item 01010</vt:lpstr>
      <vt:lpstr>Master Schedule Summary: Item 01010</vt:lpstr>
      <vt:lpstr>Master Schedule Summary Inquiry</vt:lpstr>
      <vt:lpstr>Item Planning Data: Item 01010 </vt:lpstr>
      <vt:lpstr>Review Planning Data: Item 60005</vt:lpstr>
      <vt:lpstr>Review Planning Data: Item 02003</vt:lpstr>
      <vt:lpstr>Review MRP Control</vt:lpstr>
      <vt:lpstr>Running MRP</vt:lpstr>
      <vt:lpstr>Running Selective MRP</vt:lpstr>
      <vt:lpstr>Running MRP: Regenerate</vt:lpstr>
      <vt:lpstr>Review Planned Orders</vt:lpstr>
      <vt:lpstr>Review MRP Action Messages</vt:lpstr>
      <vt:lpstr>Master Schedule Detail: Item 01010</vt:lpstr>
      <vt:lpstr>MRP Summary Inquiry: Item 01010</vt:lpstr>
      <vt:lpstr>MRP Detail Inquiry: Item 01010</vt:lpstr>
      <vt:lpstr>MRP Summary Inquiry: Item 50001</vt:lpstr>
      <vt:lpstr>MRP Detail Inquiry: Item 50001</vt:lpstr>
      <vt:lpstr>MRP Summary Inquiry: Item 02003</vt:lpstr>
      <vt:lpstr>MRP Detail Inquiry: Item 02003</vt:lpstr>
      <vt:lpstr>MRP Summary Inquiry: Item 60003</vt:lpstr>
      <vt:lpstr>MRP Detail Inquiry: Item 60003</vt:lpstr>
      <vt:lpstr>Approve Planned Orders</vt:lpstr>
      <vt:lpstr>Approve Planned Orders</vt:lpstr>
      <vt:lpstr>Review Purchase Requisition</vt:lpstr>
      <vt:lpstr>Create Purchase Order</vt:lpstr>
      <vt:lpstr>Add Purchase Order: Line 1 (60003)</vt:lpstr>
      <vt:lpstr>Add Purchase Order: Line 1</vt:lpstr>
      <vt:lpstr>Add Purchase Order: Trailer</vt:lpstr>
      <vt:lpstr>Receive Items</vt:lpstr>
      <vt:lpstr>Planned Order Report or Browse</vt:lpstr>
      <vt:lpstr>Approve Planned Work Orders</vt:lpstr>
      <vt:lpstr>Planned Work Order Approval: Line 1</vt:lpstr>
      <vt:lpstr>Planned Work Order Approval: Line 1</vt:lpstr>
      <vt:lpstr>Review Work Order</vt:lpstr>
      <vt:lpstr>Verify Availability of Components</vt:lpstr>
      <vt:lpstr>Release Work Order </vt:lpstr>
      <vt:lpstr>Work Order Release/Print</vt:lpstr>
      <vt:lpstr>Work Order Routing</vt:lpstr>
      <vt:lpstr>Issue Work Order Components</vt:lpstr>
      <vt:lpstr>Report Labor</vt:lpstr>
      <vt:lpstr>Receive and Close Work Order</vt:lpstr>
      <vt:lpstr>Review MRP Summary</vt:lpstr>
      <vt:lpstr>Allocate Items to Sales Order</vt:lpstr>
      <vt:lpstr>Print Packing List</vt:lpstr>
      <vt:lpstr>Ship Sales Order</vt:lpstr>
      <vt:lpstr>Invoice Post and Print</vt:lpstr>
      <vt:lpstr>Exercises 9 and 10</vt:lpstr>
      <vt:lpstr>Order Policy and Modifier Exercise</vt:lpstr>
      <vt:lpstr>Answers: Order Policy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Administrator</cp:lastModifiedBy>
  <cp:revision>483</cp:revision>
  <cp:lastPrinted>2001-05-04T21:55:40Z</cp:lastPrinted>
  <dcterms:created xsi:type="dcterms:W3CDTF">1998-03-17T23:27:45Z</dcterms:created>
  <dcterms:modified xsi:type="dcterms:W3CDTF">2014-03-19T17:36:19Z</dcterms:modified>
</cp:coreProperties>
</file>