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06"/>
  </p:notesMasterIdLst>
  <p:handoutMasterIdLst>
    <p:handoutMasterId r:id="rId107"/>
  </p:handoutMasterIdLst>
  <p:sldIdLst>
    <p:sldId id="490" r:id="rId3"/>
    <p:sldId id="608" r:id="rId4"/>
    <p:sldId id="492" r:id="rId5"/>
    <p:sldId id="500" r:id="rId6"/>
    <p:sldId id="662" r:id="rId7"/>
    <p:sldId id="626" r:id="rId8"/>
    <p:sldId id="663" r:id="rId9"/>
    <p:sldId id="673" r:id="rId10"/>
    <p:sldId id="627" r:id="rId11"/>
    <p:sldId id="628" r:id="rId12"/>
    <p:sldId id="699" r:id="rId13"/>
    <p:sldId id="629" r:id="rId14"/>
    <p:sldId id="664" r:id="rId15"/>
    <p:sldId id="665" r:id="rId16"/>
    <p:sldId id="672" r:id="rId17"/>
    <p:sldId id="669" r:id="rId18"/>
    <p:sldId id="670" r:id="rId19"/>
    <p:sldId id="671" r:id="rId20"/>
    <p:sldId id="332" r:id="rId21"/>
    <p:sldId id="614" r:id="rId22"/>
    <p:sldId id="616" r:id="rId23"/>
    <p:sldId id="484" r:id="rId24"/>
    <p:sldId id="700" r:id="rId25"/>
    <p:sldId id="631" r:id="rId26"/>
    <p:sldId id="511" r:id="rId27"/>
    <p:sldId id="521" r:id="rId28"/>
    <p:sldId id="649" r:id="rId29"/>
    <p:sldId id="650" r:id="rId30"/>
    <p:sldId id="529" r:id="rId31"/>
    <p:sldId id="531" r:id="rId32"/>
    <p:sldId id="533" r:id="rId33"/>
    <p:sldId id="651" r:id="rId34"/>
    <p:sldId id="632" r:id="rId35"/>
    <p:sldId id="375" r:id="rId36"/>
    <p:sldId id="483" r:id="rId37"/>
    <p:sldId id="610" r:id="rId38"/>
    <p:sldId id="493" r:id="rId39"/>
    <p:sldId id="619" r:id="rId40"/>
    <p:sldId id="620" r:id="rId41"/>
    <p:sldId id="386" r:id="rId42"/>
    <p:sldId id="660" r:id="rId43"/>
    <p:sldId id="389" r:id="rId44"/>
    <p:sldId id="390" r:id="rId45"/>
    <p:sldId id="392" r:id="rId46"/>
    <p:sldId id="676" r:id="rId47"/>
    <p:sldId id="555" r:id="rId48"/>
    <p:sldId id="557" r:id="rId49"/>
    <p:sldId id="658" r:id="rId50"/>
    <p:sldId id="633" r:id="rId51"/>
    <p:sldId id="634" r:id="rId52"/>
    <p:sldId id="678" r:id="rId53"/>
    <p:sldId id="635" r:id="rId54"/>
    <p:sldId id="559" r:id="rId55"/>
    <p:sldId id="652" r:id="rId56"/>
    <p:sldId id="561" r:id="rId57"/>
    <p:sldId id="563" r:id="rId58"/>
    <p:sldId id="679" r:id="rId59"/>
    <p:sldId id="567" r:id="rId60"/>
    <p:sldId id="680" r:id="rId61"/>
    <p:sldId id="468" r:id="rId62"/>
    <p:sldId id="412" r:id="rId63"/>
    <p:sldId id="701" r:id="rId64"/>
    <p:sldId id="653" r:id="rId65"/>
    <p:sldId id="611" r:id="rId66"/>
    <p:sldId id="495" r:id="rId67"/>
    <p:sldId id="621" r:id="rId68"/>
    <p:sldId id="622" r:id="rId69"/>
    <p:sldId id="684" r:id="rId70"/>
    <p:sldId id="685" r:id="rId71"/>
    <p:sldId id="686" r:id="rId72"/>
    <p:sldId id="687" r:id="rId73"/>
    <p:sldId id="688" r:id="rId74"/>
    <p:sldId id="689" r:id="rId75"/>
    <p:sldId id="690" r:id="rId76"/>
    <p:sldId id="691" r:id="rId77"/>
    <p:sldId id="692" r:id="rId78"/>
    <p:sldId id="693" r:id="rId79"/>
    <p:sldId id="470" r:id="rId80"/>
    <p:sldId id="433" r:id="rId81"/>
    <p:sldId id="612" r:id="rId82"/>
    <p:sldId id="476" r:id="rId83"/>
    <p:sldId id="623" r:id="rId84"/>
    <p:sldId id="624" r:id="rId85"/>
    <p:sldId id="435" r:id="rId86"/>
    <p:sldId id="682" r:id="rId87"/>
    <p:sldId id="696" r:id="rId88"/>
    <p:sldId id="589" r:id="rId89"/>
    <p:sldId id="590" r:id="rId90"/>
    <p:sldId id="695" r:id="rId91"/>
    <p:sldId id="697" r:id="rId92"/>
    <p:sldId id="698" r:id="rId93"/>
    <p:sldId id="442" r:id="rId94"/>
    <p:sldId id="702" r:id="rId95"/>
    <p:sldId id="595" r:id="rId96"/>
    <p:sldId id="597" r:id="rId97"/>
    <p:sldId id="599" r:id="rId98"/>
    <p:sldId id="601" r:id="rId99"/>
    <p:sldId id="603" r:id="rId100"/>
    <p:sldId id="655" r:id="rId101"/>
    <p:sldId id="605" r:id="rId102"/>
    <p:sldId id="656" r:id="rId103"/>
    <p:sldId id="472" r:id="rId104"/>
    <p:sldId id="481" r:id="rId105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1" autoAdjust="0"/>
    <p:restoredTop sz="88720" autoAdjust="0"/>
  </p:normalViewPr>
  <p:slideViewPr>
    <p:cSldViewPr snapToGrid="0">
      <p:cViewPr>
        <p:scale>
          <a:sx n="89" d="100"/>
          <a:sy n="89" d="100"/>
        </p:scale>
        <p:origin x="-948" y="-90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handoutMaster" Target="handoutMasters/handoutMaster1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viewProps" Target="viewProp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230FE-EC31-4D3D-991F-01035628C6B4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AB7C39-3DE2-46BC-9E41-3DD1D1548802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1E6F7-0EEA-4835-8F93-9C13ADE40061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28003" name="Rectangle 7"/>
          <p:cNvSpPr txBox="1">
            <a:spLocks noGrp="1" noChangeArrowheads="1"/>
          </p:cNvSpPr>
          <p:nvPr/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85" tIns="46493" rIns="92985" bIns="46493" anchor="b"/>
          <a:lstStyle/>
          <a:p>
            <a:pPr algn="r" defTabSz="930275" eaLnBrk="0" hangingPunct="0"/>
            <a:fld id="{4FAEF489-C080-4A95-AA06-1AE465B2B5F9}" type="slidenum">
              <a:rPr lang="en-US" sz="800">
                <a:latin typeface="Arial" charset="0"/>
              </a:rPr>
              <a:pPr algn="r" defTabSz="930275" eaLnBrk="0" hangingPunct="0"/>
              <a:t>41</a:t>
            </a:fld>
            <a:endParaRPr lang="en-US" sz="800">
              <a:latin typeface="Arial" charset="0"/>
            </a:endParaRPr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7C4E2-35CE-461D-B928-D17820B715B1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5A920-E051-46A2-AE19-ACE6E5C23490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349C5-4BE5-424E-87C8-E43CDAE895D7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383B1-1CC7-4E66-B50B-1D72CBDF9775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3C5835-FDEF-4ABE-BB2E-D620EE37466A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32F82-C748-4158-A902-F3713A4C3357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BC5BE-B18D-4510-A452-4C765E49BA4C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97BA93-2A27-4545-A376-0850AC1009F9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DE683-FC9E-42D4-A1C3-076AF878F846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80D6B-4369-4326-942B-C1ED263B3402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45C73-5EAE-450D-8AB0-121C6A744C22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10E33-4B35-4D78-9ABB-A8AE0AE1C723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42C61-347C-4275-B013-C646CB531149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502EE-96D7-4CC3-B744-1C4558D0AECE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6CFAE-A850-4A6C-ABC0-A31AB6F25EA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D14269-2A04-4387-B31D-7F820457CD75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72D47-AFBE-4D2C-BF47-75E30C02FD77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F4C40-0F1C-4261-95F5-9CC66C48192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w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0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0.jpeg"/><Relationship Id="rId5" Type="http://schemas.openxmlformats.org/officeDocument/2006/relationships/image" Target="../media/image7.wmf"/><Relationship Id="rId4" Type="http://schemas.openxmlformats.org/officeDocument/2006/relationships/image" Target="../media/image5.wm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 dirty="0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02638"/>
            <a:ext cx="8229600" cy="446788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Set Up Domain, Entities, Sites, Locations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55353" y="2490879"/>
            <a:ext cx="2200795" cy="902491"/>
            <a:chOff x="487605" y="2426704"/>
            <a:chExt cx="2200795" cy="902491"/>
          </a:xfrm>
        </p:grpSpPr>
        <p:sp>
          <p:nvSpPr>
            <p:cNvPr id="7" name="Rectangle 6"/>
            <p:cNvSpPr/>
            <p:nvPr/>
          </p:nvSpPr>
          <p:spPr>
            <a:xfrm>
              <a:off x="492402" y="2426704"/>
              <a:ext cx="1707263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smtClean="0">
                  <a:latin typeface="Arial" pitchFamily="34" charset="0"/>
                  <a:cs typeface="Arial" pitchFamily="34" charset="0"/>
                </a:rPr>
                <a:t>Updated </a:t>
              </a:r>
              <a:r>
                <a:rPr lang="en-US" sz="1400" smtClean="0">
                  <a:latin typeface="Arial" pitchFamily="34" charset="0"/>
                  <a:cs typeface="Arial" pitchFamily="34" charset="0"/>
                </a:rPr>
                <a:t>April </a:t>
              </a:r>
              <a:r>
                <a:rPr lang="en-US" sz="1400" smtClean="0">
                  <a:latin typeface="Arial" pitchFamily="34" charset="0"/>
                  <a:cs typeface="Arial" pitchFamily="34" charset="0"/>
                </a:rPr>
                <a:t>2014</a:t>
              </a:r>
              <a:endParaRPr lang="en-US" sz="14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7605" y="3089129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7313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Official Layer </a:t>
            </a:r>
            <a:r>
              <a:rPr lang="en-US" sz="2400" dirty="0" smtClean="0"/>
              <a:t>(primary )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For daily transactions and statutory reporting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Required layer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Only one Official layer </a:t>
            </a:r>
          </a:p>
          <a:p>
            <a:pPr lvl="1" eaLnBrk="1" hangingPunct="1"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r>
              <a:rPr lang="en-US" sz="2400" b="1" dirty="0" smtClean="0"/>
              <a:t>Management Layers </a:t>
            </a:r>
            <a:r>
              <a:rPr lang="en-US" sz="2400" dirty="0" smtClean="0"/>
              <a:t>(secondary)</a:t>
            </a:r>
            <a:endParaRPr lang="en-US" sz="2400" b="1" dirty="0" smtClean="0"/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Additional transactions for management purposes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To translate to a different set of accounting standards, GAAP adjustments, IFRS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Optional, may have none, one, or more layers </a:t>
            </a:r>
          </a:p>
          <a:p>
            <a:pPr lvl="1" eaLnBrk="1" hangingPunct="1">
              <a:lnSpc>
                <a:spcPct val="120000"/>
              </a:lnSpc>
            </a:pPr>
            <a:endParaRPr lang="en-US" sz="2000" dirty="0" smtClean="0"/>
          </a:p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Transient Layers</a:t>
            </a:r>
            <a:r>
              <a:rPr lang="en-US" sz="2400" dirty="0" smtClean="0"/>
              <a:t> 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Create temporary postings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Useful for what-if simulations or prior to management approval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Optional, may have none, one, or more layers </a:t>
            </a:r>
          </a:p>
          <a:p>
            <a:pPr eaLnBrk="1" hangingPunct="1">
              <a:lnSpc>
                <a:spcPct val="70000"/>
              </a:lnSpc>
            </a:pPr>
            <a:endParaRPr lang="en-US" sz="2400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Three Accounting Layers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 in Current and GL Cost Sets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QS-SU-850</a:t>
            </a:r>
          </a:p>
        </p:txBody>
      </p:sp>
      <p:pic>
        <p:nvPicPr>
          <p:cNvPr id="109571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787420"/>
            <a:ext cx="57245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1716088" y="264955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9574" name="Rectangle 11"/>
          <p:cNvSpPr>
            <a:spLocks noChangeArrowheads="1"/>
          </p:cNvSpPr>
          <p:nvPr/>
        </p:nvSpPr>
        <p:spPr bwMode="auto">
          <a:xfrm>
            <a:off x="1716088" y="419260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Cost Maintenance</a:t>
            </a:r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QS-SU-851</a:t>
            </a:r>
          </a:p>
        </p:txBody>
      </p:sp>
      <p:pic>
        <p:nvPicPr>
          <p:cNvPr id="1105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600926"/>
            <a:ext cx="79708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7"/>
          <p:cNvSpPr>
            <a:spLocks noChangeArrowheads="1"/>
          </p:cNvSpPr>
          <p:nvPr/>
        </p:nvSpPr>
        <p:spPr bwMode="auto">
          <a:xfrm>
            <a:off x="622300" y="3232876"/>
            <a:ext cx="2290763" cy="4524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26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16369" y="1312040"/>
            <a:ext cx="5913438" cy="4399191"/>
            <a:chOff x="1644650" y="1538288"/>
            <a:chExt cx="5913438" cy="4399191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5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7" name="Rectangle 6"/>
            <p:cNvSpPr>
              <a:spLocks noChangeArrowheads="1"/>
            </p:cNvSpPr>
            <p:nvPr/>
          </p:nvSpPr>
          <p:spPr bwMode="auto">
            <a:xfrm>
              <a:off x="5169929" y="1862138"/>
              <a:ext cx="1756892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112648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649" name="Text Box 8"/>
            <p:cNvSpPr txBox="1">
              <a:spLocks noChangeArrowheads="1"/>
            </p:cNvSpPr>
            <p:nvPr/>
          </p:nvSpPr>
          <p:spPr bwMode="auto">
            <a:xfrm>
              <a:off x="4568825" y="3582988"/>
              <a:ext cx="2989263" cy="181588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b="1" i="1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Routing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Copy Current cost set to GL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Current Cost Set Move to GL </a:t>
              </a:r>
              <a:r>
                <a:rPr lang="en-US" sz="1400" i="1" dirty="0" smtClean="0">
                  <a:latin typeface="+mj-lt"/>
                </a:rPr>
                <a:t>	Set</a:t>
              </a:r>
              <a:endParaRPr lang="en-US" sz="1400" i="1" dirty="0">
                <a:latin typeface="+mj-lt"/>
              </a:endParaRPr>
            </a:p>
          </p:txBody>
        </p:sp>
        <p:sp>
          <p:nvSpPr>
            <p:cNvPr id="112650" name="Oval 10"/>
            <p:cNvSpPr>
              <a:spLocks noChangeArrowheads="1"/>
            </p:cNvSpPr>
            <p:nvPr/>
          </p:nvSpPr>
          <p:spPr bwMode="auto">
            <a:xfrm>
              <a:off x="455930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800">
                <a:latin typeface="+mj-lt"/>
              </a:endParaRPr>
            </a:p>
          </p:txBody>
        </p:sp>
        <p:sp>
          <p:nvSpPr>
            <p:cNvPr id="112651" name="Oval 13"/>
            <p:cNvSpPr>
              <a:spLocks noChangeArrowheads="1"/>
            </p:cNvSpPr>
            <p:nvPr/>
          </p:nvSpPr>
          <p:spPr bwMode="auto">
            <a:xfrm>
              <a:off x="164465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800">
                <a:latin typeface="+mj-lt"/>
              </a:endParaRPr>
            </a:p>
          </p:txBody>
        </p:sp>
        <p:pic>
          <p:nvPicPr>
            <p:cNvPr id="112652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53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54" name="Text Box 17"/>
            <p:cNvSpPr txBox="1">
              <a:spLocks noChangeArrowheads="1"/>
            </p:cNvSpPr>
            <p:nvPr/>
          </p:nvSpPr>
          <p:spPr bwMode="auto">
            <a:xfrm>
              <a:off x="1775195" y="3582988"/>
              <a:ext cx="2770496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Shop calendar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Departments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Work Center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Work Center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Routings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i="1" dirty="0" smtClean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   Routing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Maintenance</a:t>
              </a:r>
            </a:p>
          </p:txBody>
        </p:sp>
      </p:grp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5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QS-SU-880</a:t>
            </a:r>
          </a:p>
        </p:txBody>
      </p:sp>
      <p:pic>
        <p:nvPicPr>
          <p:cNvPr id="11366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 and Reporting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QS-SU-238</a:t>
            </a:r>
          </a:p>
        </p:txBody>
      </p:sp>
      <p:pic>
        <p:nvPicPr>
          <p:cNvPr id="34820" name="Picture 5" descr="accounting_layers_and_report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2117" y="1709679"/>
            <a:ext cx="4381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Transaction currency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The currency the transaction is recorded in. </a:t>
            </a:r>
          </a:p>
          <a:p>
            <a:pPr eaLnBrk="1" hangingPunct="1"/>
            <a:r>
              <a:rPr lang="en-US" b="1" dirty="0" smtClean="0"/>
              <a:t>Base currency</a:t>
            </a:r>
            <a:endParaRPr lang="en-US" dirty="0" smtClean="0"/>
          </a:p>
          <a:p>
            <a:pPr lvl="1"/>
            <a:r>
              <a:rPr lang="en-US" dirty="0" smtClean="0"/>
              <a:t>The currency of the entity in which the transaction is recorded. </a:t>
            </a:r>
          </a:p>
          <a:p>
            <a:pPr eaLnBrk="1" hangingPunct="1"/>
            <a:r>
              <a:rPr lang="en-US" b="1" dirty="0" smtClean="0"/>
              <a:t>Management currency</a:t>
            </a:r>
            <a:endParaRPr lang="en-US" dirty="0" smtClean="0"/>
          </a:p>
          <a:p>
            <a:pPr lvl="1"/>
            <a:r>
              <a:rPr lang="en-US" dirty="0" smtClean="0"/>
              <a:t>The currency used for corporate-wide management reporting. 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Dual Base Currency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QS-SU-090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567238"/>
            <a:ext cx="8580438" cy="148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Currency 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QS-SU-095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2802878" y="4010025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Transaction Currency  = GBP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02878" y="4531757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Base Currency             = USD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02878" y="5053489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Statutory Currency      = MXN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QS-SU-100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0" y="1708150"/>
            <a:ext cx="4064000" cy="3659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dirty="0" smtClean="0">
                <a:ea typeface="宋体" pitchFamily="2" charset="-122"/>
              </a:rPr>
              <a:t>Set Up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QS—SU-102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Users 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QS-SU-103</a:t>
            </a:r>
          </a:p>
        </p:txBody>
      </p:sp>
      <p:pic>
        <p:nvPicPr>
          <p:cNvPr id="3994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72680"/>
            <a:ext cx="7313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 Access 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QS-SU-104</a:t>
            </a:r>
          </a:p>
        </p:txBody>
      </p:sp>
      <p:pic>
        <p:nvPicPr>
          <p:cNvPr id="4096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958407"/>
            <a:ext cx="79517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Link It All Together 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QS-SU-105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0014"/>
            <a:ext cx="78089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12800" y="2082800"/>
            <a:ext cx="465074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QS-SU-110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34828"/>
            <a:ext cx="7312025" cy="4746625"/>
            <a:chOff x="906463" y="1417638"/>
            <a:chExt cx="7312025" cy="4746625"/>
          </a:xfrm>
        </p:grpSpPr>
        <p:sp>
          <p:nvSpPr>
            <p:cNvPr id="120912" name="Rectangle 80"/>
            <p:cNvSpPr>
              <a:spLocks noChangeArrowheads="1"/>
            </p:cNvSpPr>
            <p:nvPr/>
          </p:nvSpPr>
          <p:spPr bwMode="auto">
            <a:xfrm>
              <a:off x="4570413" y="1827213"/>
              <a:ext cx="3644900" cy="1765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</a:t>
              </a:r>
              <a:r>
                <a:rPr lang="en-US" sz="2000" b="1" dirty="0">
                  <a:latin typeface="+mj-lt"/>
                </a:rPr>
                <a:t>Entity</a:t>
              </a:r>
              <a:r>
                <a:rPr lang="en-US" sz="2000" dirty="0">
                  <a:latin typeface="+mj-lt"/>
                </a:rPr>
                <a:t> is a business unit with financial reporting responsibility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Entity may have as many </a:t>
              </a:r>
              <a:r>
                <a:rPr lang="en-US" sz="2000" b="1" dirty="0">
                  <a:latin typeface="+mj-lt"/>
                </a:rPr>
                <a:t>Sites</a:t>
              </a:r>
              <a:r>
                <a:rPr lang="en-US" sz="2000" dirty="0">
                  <a:latin typeface="+mj-lt"/>
                </a:rPr>
                <a:t> as needed</a:t>
              </a:r>
            </a:p>
          </p:txBody>
        </p:sp>
        <p:sp>
          <p:nvSpPr>
            <p:cNvPr id="15365" name="Rectangle 82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83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15367" name="Group 84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5417" name="Freeform 85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8" name="AutoShape 86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9" name="Freeform 87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0" name="Freeform 88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1" name="AutoShape 89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2" name="AutoShape 90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3" name="Line 91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4" name="Oval 92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5" name="Oval 93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6" name="Rectangle 94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7" name="Freeform 95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8" name="AutoShape 96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9" name="AutoShape 97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0" name="AutoShape 98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1" name="AutoShape 99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5432" name="Picture 100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8" name="Group 101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5388" name="Group 102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5415" name="Freeform 103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6" name="Freeform 104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389" name="Freeform 105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0" name="AutoShape 106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1" name="Freeform 107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2" name="AutoShape 108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3" name="AutoShape 109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4" name="Freeform 110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5" name="Rectangle 111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6" name="AutoShape 112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7" name="AutoShape 113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8" name="AutoShape 114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5399" name="Group 115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5409" name="Freeform 116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0" name="AutoShape 117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1" name="Freeform 118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2" name="Freeform 119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3" name="Line 120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4" name="Freeform 121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400" name="AutoShape 122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1" name="Freeform 123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2" name="AutoShape 124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3" name="AutoShape 125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4" name="AutoShape 126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5" name="AutoShape 127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6" name="AutoShape 128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7" name="Rectangle 129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8" name="AutoShape 130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69" name="Rectangle 131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5370" name="Rectangle 132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5371" name="Rectangle 133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Rectangle 13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5373" name="Group 13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537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74" name="Rectangle 149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Domain, Entity, Site, and Locations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QS-SU-020</a:t>
            </a:r>
          </a:p>
        </p:txBody>
      </p:sp>
      <p:sp>
        <p:nvSpPr>
          <p:cNvPr id="4102" name="Rectangle 42"/>
          <p:cNvSpPr>
            <a:spLocks noChangeArrowheads="1"/>
          </p:cNvSpPr>
          <p:nvPr/>
        </p:nvSpPr>
        <p:spPr bwMode="auto">
          <a:xfrm>
            <a:off x="57150" y="3544418"/>
            <a:ext cx="6254750" cy="2611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82731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Rectangle 76"/>
          <p:cNvSpPr>
            <a:spLocks noChangeArrowheads="1"/>
          </p:cNvSpPr>
          <p:nvPr/>
        </p:nvSpPr>
        <p:spPr bwMode="auto">
          <a:xfrm>
            <a:off x="3477659" y="3776193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105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106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4150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51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107" name="Picture 81" descr="j02500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2738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39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40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11" name="Rectangle 85"/>
          <p:cNvSpPr>
            <a:spLocks noChangeArrowheads="1"/>
          </p:cNvSpPr>
          <p:nvPr/>
        </p:nvSpPr>
        <p:spPr bwMode="auto">
          <a:xfrm>
            <a:off x="3367384" y="1512418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112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113" name="Picture 87" descr="BS010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88"/>
          <p:cNvSpPr>
            <a:spLocks noChangeArrowheads="1"/>
          </p:cNvSpPr>
          <p:nvPr/>
        </p:nvSpPr>
        <p:spPr bwMode="auto">
          <a:xfrm>
            <a:off x="6350070" y="1512418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115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4137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8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9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0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1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2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3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4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5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6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7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8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9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116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4135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6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117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4133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4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118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4131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582768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20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121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4129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122" name="Picture 117" descr="BD0516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23" name="AutoShape 118"/>
          <p:cNvCxnSpPr>
            <a:cxnSpLocks noChangeShapeType="1"/>
            <a:stCxn id="582740" idx="3"/>
            <a:endCxn id="582768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124" name="Rectangle 123"/>
          <p:cNvSpPr>
            <a:spLocks noChangeArrowheads="1"/>
          </p:cNvSpPr>
          <p:nvPr/>
        </p:nvSpPr>
        <p:spPr bwMode="auto">
          <a:xfrm>
            <a:off x="0" y="34015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5" name="Rectangle 124"/>
          <p:cNvSpPr>
            <a:spLocks noChangeArrowheads="1"/>
          </p:cNvSpPr>
          <p:nvPr/>
        </p:nvSpPr>
        <p:spPr bwMode="auto">
          <a:xfrm>
            <a:off x="152400" y="35539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6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7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128" name="Picture 19"/>
          <p:cNvPicPr>
            <a:picLocks noChangeAspect="1" noChangeArrowheads="1"/>
          </p:cNvPicPr>
          <p:nvPr/>
        </p:nvPicPr>
        <p:blipFill>
          <a:blip r:embed="rId5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" name="Rectangle 124"/>
          <p:cNvSpPr>
            <a:spLocks noChangeArrowheads="1"/>
          </p:cNvSpPr>
          <p:nvPr/>
        </p:nvSpPr>
        <p:spPr bwMode="auto">
          <a:xfrm>
            <a:off x="5986272" y="1036295"/>
            <a:ext cx="315772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Sites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QS-SU-120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06547"/>
            <a:ext cx="7316787" cy="4746625"/>
            <a:chOff x="906463" y="1417638"/>
            <a:chExt cx="7316787" cy="4746625"/>
          </a:xfrm>
        </p:grpSpPr>
        <p:sp>
          <p:nvSpPr>
            <p:cNvPr id="614472" name="Rectangle 72"/>
            <p:cNvSpPr>
              <a:spLocks noChangeArrowheads="1"/>
            </p:cNvSpPr>
            <p:nvPr/>
          </p:nvSpPr>
          <p:spPr bwMode="auto">
            <a:xfrm>
              <a:off x="4567238" y="1827213"/>
              <a:ext cx="3656012" cy="2070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Entity requires at least one site to plan, </a:t>
              </a:r>
              <a:r>
                <a:rPr lang="en-US" sz="2000" dirty="0" smtClean="0">
                  <a:latin typeface="+mj-lt"/>
                </a:rPr>
                <a:t>manage, </a:t>
              </a:r>
              <a:r>
                <a:rPr lang="en-US" sz="2000" dirty="0">
                  <a:latin typeface="+mj-lt"/>
                </a:rPr>
                <a:t>and control inventory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Separate sites are usually </a:t>
              </a:r>
              <a:r>
                <a:rPr lang="en-US" sz="2000" dirty="0" smtClean="0">
                  <a:latin typeface="+mj-lt"/>
                </a:rPr>
                <a:t>set up </a:t>
              </a:r>
              <a:r>
                <a:rPr lang="en-US" sz="2000" dirty="0">
                  <a:latin typeface="+mj-lt"/>
                </a:rPr>
                <a:t>for separate physical locations</a:t>
              </a:r>
            </a:p>
          </p:txBody>
        </p:sp>
        <p:sp>
          <p:nvSpPr>
            <p:cNvPr id="16389" name="Rectangle 74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Rectangle 75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sp>
          <p:nvSpPr>
            <p:cNvPr id="16391" name="Rectangle 76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2" name="Group 77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6441" name="Freeform 78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2" name="AutoShape 79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3" name="Freeform 80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4" name="Freeform 81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5" name="AutoShape 82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6" name="AutoShape 83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7" name="Line 84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8" name="Oval 85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9" name="Oval 86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0" name="Rectangle 87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1" name="Freeform 88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2" name="AutoShape 89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3" name="AutoShape 90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4" name="AutoShape 91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5" name="AutoShape 92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6456" name="Picture 9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6393" name="Rectangle 9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6394" name="Group 9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6428" name="Freeform 9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29" name="AutoShape 9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0" name="AutoShape 9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1" name="AutoShape 9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2" name="AutoShape 10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3" name="Rectangle 10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4" name="Rectangle 10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5" name="AutoShape 10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6" name="Rectangle 10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7" name="AutoShape 10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8" name="AutoShape 10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9" name="AutoShape 10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0" name="Freeform 10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6395" name="Group 109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6399" name="Group 110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6426" name="Freeform 111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7" name="Freeform 112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00" name="Freeform 113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1" name="AutoShape 114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2" name="Freeform 115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3" name="AutoShape 116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4" name="AutoShape 117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5" name="Freeform 118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6" name="Rectangle 119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7" name="AutoShape 120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8" name="AutoShape 121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9" name="AutoShape 122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6410" name="Group 123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6420" name="Freeform 124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1" name="AutoShape 125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126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3" name="Freeform 127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4" name="Line 128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129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11" name="AutoShape 130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2" name="Freeform 131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3" name="AutoShape 132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4" name="AutoShape 133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5" name="AutoShape 134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6" name="AutoShape 135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7" name="AutoShape 136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8" name="Rectangle 137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9" name="AutoShape 138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6396" name="Rectangle 139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6397" name="Rectangle 140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6398" name="Rectangle 141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QS-SU-130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511300"/>
            <a:ext cx="3883025" cy="22796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A site can have multiple locations</a:t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en-US" sz="2400" dirty="0" smtClean="0"/>
              <a:t>A location is a place where inventory is stored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868373" y="2022436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17414" name="Group 5"/>
          <p:cNvGrpSpPr>
            <a:grpSpLocks/>
          </p:cNvGrpSpPr>
          <p:nvPr/>
        </p:nvGrpSpPr>
        <p:grpSpPr bwMode="auto">
          <a:xfrm>
            <a:off x="5213350" y="733386"/>
            <a:ext cx="2873375" cy="1173163"/>
            <a:chOff x="3200" y="472"/>
            <a:chExt cx="1810" cy="739"/>
          </a:xfrm>
        </p:grpSpPr>
        <p:sp>
          <p:nvSpPr>
            <p:cNvPr id="17436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7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8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9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0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1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2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3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4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5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6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7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8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7415" name="Group 19"/>
          <p:cNvGrpSpPr>
            <a:grpSpLocks/>
          </p:cNvGrpSpPr>
          <p:nvPr/>
        </p:nvGrpSpPr>
        <p:grpSpPr bwMode="auto">
          <a:xfrm>
            <a:off x="3438525" y="2751099"/>
            <a:ext cx="4903788" cy="3057525"/>
            <a:chOff x="2166" y="1923"/>
            <a:chExt cx="3089" cy="1926"/>
          </a:xfrm>
        </p:grpSpPr>
        <p:grpSp>
          <p:nvGrpSpPr>
            <p:cNvPr id="17416" name="Group 20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7430" name="Rectangle 21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Rectangle 22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7432" name="Rectangle 23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3" name="Rectangle 24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4" name="Rectangle 25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5" name="Rectangle 26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17" name="Rectangle 27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7418" name="Rectangle 28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7419" name="Rectangle 29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7420" name="Group 30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7427" name="Rectangle 31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7428" name="Rectangle 32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Rectangle 33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7421" name="Group 34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7422" name="Rectangle 35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7423" name="Rectangle 36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Rectangle 37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Rectangle 38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Rectangle 39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Status Codes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QS-SU-140</a:t>
            </a:r>
          </a:p>
        </p:txBody>
      </p:sp>
      <p:grpSp>
        <p:nvGrpSpPr>
          <p:cNvPr id="18435" name="Group 18"/>
          <p:cNvGrpSpPr>
            <a:grpSpLocks/>
          </p:cNvGrpSpPr>
          <p:nvPr/>
        </p:nvGrpSpPr>
        <p:grpSpPr bwMode="auto">
          <a:xfrm>
            <a:off x="2106613" y="2882842"/>
            <a:ext cx="4903787" cy="3057525"/>
            <a:chOff x="2166" y="1923"/>
            <a:chExt cx="3089" cy="1926"/>
          </a:xfrm>
        </p:grpSpPr>
        <p:grpSp>
          <p:nvGrpSpPr>
            <p:cNvPr id="18447" name="Group 19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8461" name="Rectangle 20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2" name="Rectangle 21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8463" name="Rectangle 22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Rectangle 23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Rectangle 24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Rectangle 25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48" name="Rectangle 26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8449" name="Rectangle 27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8450" name="Rectangle 28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8451" name="Group 29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8458" name="Rectangle 30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8459" name="Rectangle 31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0" name="Rectangle 32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8452" name="Group 33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8453" name="Rectangle 34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8454" name="Rectangle 35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5" name="Rectangle 36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6" name="Rectangle 37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7" name="Rectangle 38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8436" name="Rectangle 40"/>
          <p:cNvSpPr>
            <a:spLocks noChangeArrowheads="1"/>
          </p:cNvSpPr>
          <p:nvPr/>
        </p:nvSpPr>
        <p:spPr bwMode="auto">
          <a:xfrm>
            <a:off x="2840038" y="1220729"/>
            <a:ext cx="3441700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en-US" sz="1800">
                <a:latin typeface="+mj-lt"/>
              </a:rPr>
              <a:t>Inventory status code = Scrap</a:t>
            </a:r>
          </a:p>
        </p:txBody>
      </p:sp>
      <p:graphicFrame>
        <p:nvGraphicFramePr>
          <p:cNvPr id="409744" name="Group 144"/>
          <p:cNvGraphicFramePr>
            <a:graphicFrameLocks noGrp="1"/>
          </p:cNvGraphicFramePr>
          <p:nvPr/>
        </p:nvGraphicFramePr>
        <p:xfrm>
          <a:off x="3590925" y="1644592"/>
          <a:ext cx="1911350" cy="957264"/>
        </p:xfrm>
        <a:graphic>
          <a:graphicData uri="http://schemas.openxmlformats.org/drawingml/2006/table">
            <a:tbl>
              <a:tblPr/>
              <a:tblGrid>
                <a:gridCol w="1274763"/>
                <a:gridCol w="636587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4" name="Rectangle 115"/>
          <p:cNvSpPr>
            <a:spLocks noChangeArrowheads="1"/>
          </p:cNvSpPr>
          <p:nvPr/>
        </p:nvSpPr>
        <p:spPr bwMode="auto">
          <a:xfrm>
            <a:off x="6483350" y="2909829"/>
            <a:ext cx="527050" cy="190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45" name="AutoShape 116"/>
          <p:cNvCxnSpPr>
            <a:cxnSpLocks noChangeShapeType="1"/>
            <a:stCxn id="18436" idx="3"/>
            <a:endCxn id="18444" idx="0"/>
          </p:cNvCxnSpPr>
          <p:nvPr/>
        </p:nvCxnSpPr>
        <p:spPr bwMode="auto">
          <a:xfrm>
            <a:off x="6281738" y="1542612"/>
            <a:ext cx="465137" cy="1367217"/>
          </a:xfrm>
          <a:prstGeom prst="bentConnector2">
            <a:avLst/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QMI 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QS-SU-230</a:t>
            </a:r>
            <a:endParaRPr lang="en-US" dirty="0"/>
          </a:p>
        </p:txBody>
      </p:sp>
      <p:grpSp>
        <p:nvGrpSpPr>
          <p:cNvPr id="5" name="Organization Chart 2"/>
          <p:cNvGrpSpPr>
            <a:grpSpLocks noChangeAspect="1"/>
          </p:cNvGrpSpPr>
          <p:nvPr/>
        </p:nvGrpSpPr>
        <p:grpSpPr bwMode="auto">
          <a:xfrm>
            <a:off x="482600" y="914400"/>
            <a:ext cx="8153400" cy="5053012"/>
            <a:chOff x="1152" y="1296"/>
            <a:chExt cx="7918" cy="720"/>
          </a:xfrm>
          <a:solidFill>
            <a:schemeClr val="accent1">
              <a:lumMod val="40000"/>
              <a:lumOff val="60000"/>
            </a:schemeClr>
          </a:solidFill>
        </p:grpSpPr>
        <p:cxnSp>
          <p:nvCxnSpPr>
            <p:cNvPr id="6" name="_s1028"/>
            <p:cNvCxnSpPr>
              <a:cxnSpLocks noChangeShapeType="1"/>
              <a:stCxn id="22" idx="0"/>
              <a:endCxn id="14" idx="2"/>
            </p:cNvCxnSpPr>
            <p:nvPr/>
          </p:nvCxnSpPr>
          <p:spPr bwMode="auto">
            <a:xfrm rot="5400000" flipH="1">
              <a:off x="6803" y="-108"/>
              <a:ext cx="144" cy="3527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7" name="_s1029"/>
            <p:cNvCxnSpPr>
              <a:cxnSpLocks noChangeShapeType="1"/>
              <a:stCxn id="21" idx="0"/>
              <a:endCxn id="14" idx="2"/>
            </p:cNvCxnSpPr>
            <p:nvPr/>
          </p:nvCxnSpPr>
          <p:spPr bwMode="auto">
            <a:xfrm rot="5400000" flipH="1">
              <a:off x="6299" y="396"/>
              <a:ext cx="144" cy="2519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8" name="_s1030"/>
            <p:cNvCxnSpPr>
              <a:cxnSpLocks noChangeShapeType="1"/>
              <a:stCxn id="20" idx="0"/>
              <a:endCxn id="14" idx="2"/>
            </p:cNvCxnSpPr>
            <p:nvPr/>
          </p:nvCxnSpPr>
          <p:spPr bwMode="auto">
            <a:xfrm rot="5400000" flipH="1">
              <a:off x="5795" y="900"/>
              <a:ext cx="144" cy="1512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9" name="_s1031"/>
            <p:cNvCxnSpPr>
              <a:cxnSpLocks noChangeShapeType="1"/>
              <a:stCxn id="19" idx="0"/>
              <a:endCxn id="14" idx="2"/>
            </p:cNvCxnSpPr>
            <p:nvPr/>
          </p:nvCxnSpPr>
          <p:spPr bwMode="auto">
            <a:xfrm rot="5400000" flipH="1">
              <a:off x="5291" y="1404"/>
              <a:ext cx="144" cy="504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" name="_s1032"/>
            <p:cNvCxnSpPr>
              <a:cxnSpLocks noChangeShapeType="1"/>
              <a:stCxn id="18" idx="0"/>
              <a:endCxn id="14" idx="2"/>
            </p:cNvCxnSpPr>
            <p:nvPr/>
          </p:nvCxnSpPr>
          <p:spPr bwMode="auto">
            <a:xfrm rot="16200000">
              <a:off x="4788" y="1404"/>
              <a:ext cx="144" cy="503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1" name="_s1033"/>
            <p:cNvCxnSpPr>
              <a:cxnSpLocks noChangeShapeType="1"/>
              <a:stCxn id="17" idx="0"/>
              <a:endCxn id="14" idx="2"/>
            </p:cNvCxnSpPr>
            <p:nvPr/>
          </p:nvCxnSpPr>
          <p:spPr bwMode="auto">
            <a:xfrm rot="16200000">
              <a:off x="4284" y="900"/>
              <a:ext cx="144" cy="1511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2" name="_s1034"/>
            <p:cNvCxnSpPr>
              <a:cxnSpLocks noChangeShapeType="1"/>
              <a:stCxn id="16" idx="0"/>
              <a:endCxn id="14" idx="2"/>
            </p:cNvCxnSpPr>
            <p:nvPr/>
          </p:nvCxnSpPr>
          <p:spPr bwMode="auto">
            <a:xfrm rot="16200000">
              <a:off x="3780" y="396"/>
              <a:ext cx="144" cy="2519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" name="_s1035"/>
            <p:cNvCxnSpPr>
              <a:cxnSpLocks noChangeShapeType="1"/>
              <a:stCxn id="15" idx="0"/>
              <a:endCxn id="14" idx="2"/>
            </p:cNvCxnSpPr>
            <p:nvPr/>
          </p:nvCxnSpPr>
          <p:spPr bwMode="auto">
            <a:xfrm rot="16200000">
              <a:off x="3276" y="-108"/>
              <a:ext cx="144" cy="3527"/>
            </a:xfrm>
            <a:prstGeom prst="bentConnector3">
              <a:avLst>
                <a:gd name="adj1" fmla="val 11301"/>
              </a:avLst>
            </a:prstGeom>
            <a:grp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4" name="_s1036"/>
            <p:cNvSpPr>
              <a:spLocks noChangeArrowheads="1"/>
            </p:cNvSpPr>
            <p:nvPr/>
          </p:nvSpPr>
          <p:spPr bwMode="auto">
            <a:xfrm>
              <a:off x="4679" y="1296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QMI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Database</a:t>
              </a:r>
            </a:p>
          </p:txBody>
        </p:sp>
        <p:sp>
          <p:nvSpPr>
            <p:cNvPr id="15" name="_s1037"/>
            <p:cNvSpPr>
              <a:spLocks noChangeArrowheads="1"/>
            </p:cNvSpPr>
            <p:nvPr/>
          </p:nvSpPr>
          <p:spPr bwMode="auto">
            <a:xfrm>
              <a:off x="1152" y="1728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Canada</a:t>
              </a:r>
            </a:p>
          </p:txBody>
        </p:sp>
        <p:sp>
          <p:nvSpPr>
            <p:cNvPr id="16" name="_s1038"/>
            <p:cNvSpPr>
              <a:spLocks noChangeArrowheads="1"/>
            </p:cNvSpPr>
            <p:nvPr/>
          </p:nvSpPr>
          <p:spPr bwMode="auto">
            <a:xfrm>
              <a:off x="2160" y="1728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Mexico</a:t>
              </a:r>
            </a:p>
          </p:txBody>
        </p:sp>
        <p:sp>
          <p:nvSpPr>
            <p:cNvPr id="17" name="_s1039"/>
            <p:cNvSpPr>
              <a:spLocks noChangeArrowheads="1"/>
            </p:cNvSpPr>
            <p:nvPr/>
          </p:nvSpPr>
          <p:spPr bwMode="auto">
            <a:xfrm>
              <a:off x="3168" y="1728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United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States</a:t>
              </a:r>
            </a:p>
          </p:txBody>
        </p:sp>
        <p:sp>
          <p:nvSpPr>
            <p:cNvPr id="18" name="_s1040"/>
            <p:cNvSpPr>
              <a:spLocks noChangeArrowheads="1"/>
            </p:cNvSpPr>
            <p:nvPr/>
          </p:nvSpPr>
          <p:spPr bwMode="auto">
            <a:xfrm>
              <a:off x="4176" y="1728"/>
              <a:ext cx="863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France</a:t>
              </a:r>
            </a:p>
          </p:txBody>
        </p:sp>
        <p:sp>
          <p:nvSpPr>
            <p:cNvPr id="19" name="_s1041"/>
            <p:cNvSpPr>
              <a:spLocks noChangeArrowheads="1"/>
            </p:cNvSpPr>
            <p:nvPr/>
          </p:nvSpPr>
          <p:spPr bwMode="auto">
            <a:xfrm>
              <a:off x="5183" y="1728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Nether-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lands</a:t>
              </a:r>
            </a:p>
          </p:txBody>
        </p:sp>
        <p:sp>
          <p:nvSpPr>
            <p:cNvPr id="20" name="_s1042"/>
            <p:cNvSpPr>
              <a:spLocks noChangeArrowheads="1"/>
            </p:cNvSpPr>
            <p:nvPr/>
          </p:nvSpPr>
          <p:spPr bwMode="auto">
            <a:xfrm>
              <a:off x="6191" y="1728"/>
              <a:ext cx="863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UK</a:t>
              </a:r>
            </a:p>
          </p:txBody>
        </p:sp>
        <p:sp>
          <p:nvSpPr>
            <p:cNvPr id="21" name="_s1043"/>
            <p:cNvSpPr>
              <a:spLocks noChangeArrowheads="1"/>
            </p:cNvSpPr>
            <p:nvPr/>
          </p:nvSpPr>
          <p:spPr bwMode="auto">
            <a:xfrm>
              <a:off x="7198" y="1728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China</a:t>
              </a:r>
            </a:p>
          </p:txBody>
        </p:sp>
        <p:sp>
          <p:nvSpPr>
            <p:cNvPr id="22" name="_s1044"/>
            <p:cNvSpPr>
              <a:spLocks noChangeArrowheads="1"/>
            </p:cNvSpPr>
            <p:nvPr/>
          </p:nvSpPr>
          <p:spPr bwMode="auto">
            <a:xfrm>
              <a:off x="8206" y="1728"/>
              <a:ext cx="864" cy="288"/>
            </a:xfrm>
            <a:prstGeom prst="roundRect">
              <a:avLst>
                <a:gd name="adj" fmla="val 16667"/>
              </a:avLst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Domain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charset="0"/>
                </a:rPr>
                <a:t>Australia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Domain and Entity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 smtClean="0"/>
              <a:t>QS-SU-170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861131"/>
            <a:ext cx="7142163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797631"/>
            <a:ext cx="804703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913" y="1292931"/>
            <a:ext cx="8037512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Company Business Relation</a:t>
            </a:r>
            <a:endParaRPr lang="en-US" dirty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QS-SU-180</a:t>
            </a:r>
          </a:p>
        </p:txBody>
      </p:sp>
      <p:pic>
        <p:nvPicPr>
          <p:cNvPr id="225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354060"/>
            <a:ext cx="8037513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Domain/Account Control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6884" y="943603"/>
            <a:ext cx="8785225" cy="5111750"/>
            <a:chOff x="185738" y="1462088"/>
            <a:chExt cx="8785225" cy="5111750"/>
          </a:xfrm>
        </p:grpSpPr>
        <p:pic>
          <p:nvPicPr>
            <p:cNvPr id="23555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5738" y="1462088"/>
              <a:ext cx="8047037" cy="3933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5050" y="2039938"/>
              <a:ext cx="6665913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AP, Department, Product Line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QS-SU-191</a:t>
            </a:r>
          </a:p>
        </p:txBody>
      </p:sp>
      <p:pic>
        <p:nvPicPr>
          <p:cNvPr id="24579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64240"/>
            <a:ext cx="7046913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0" y="2415215"/>
            <a:ext cx="6343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2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75" y="2972428"/>
            <a:ext cx="6296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Variances, Service Accounts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QS-SU-192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4625" y="1036873"/>
            <a:ext cx="8845550" cy="4970463"/>
            <a:chOff x="174625" y="1036873"/>
            <a:chExt cx="8845550" cy="4970463"/>
          </a:xfrm>
        </p:grpSpPr>
        <p:pic>
          <p:nvPicPr>
            <p:cNvPr id="25604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625" y="1036873"/>
              <a:ext cx="6627813" cy="429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9038" y="3340336"/>
              <a:ext cx="6561137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Inventory Status Codes</a:t>
            </a:r>
            <a:endParaRPr lang="en-US" dirty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6292" y="1368171"/>
            <a:ext cx="8696325" cy="4351337"/>
            <a:chOff x="254000" y="1801813"/>
            <a:chExt cx="8696325" cy="4351337"/>
          </a:xfrm>
        </p:grpSpPr>
        <p:pic>
          <p:nvPicPr>
            <p:cNvPr id="26628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000" y="1801813"/>
              <a:ext cx="53340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33575" y="2952750"/>
              <a:ext cx="531495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16325" y="3952875"/>
              <a:ext cx="53340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Databases and System-Wide Data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Domains, Entities, Shared Data Sets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Security Setup (roles, users, access)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Operational Structure (Sites, Locations, Inventory Status Codes)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</a:t>
            </a:r>
            <a:endParaRPr lang="en-US" dirty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QS-SU-210</a:t>
            </a:r>
          </a:p>
        </p:txBody>
      </p:sp>
      <p:pic>
        <p:nvPicPr>
          <p:cNvPr id="276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8755"/>
            <a:ext cx="78089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Inventory Locations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5407" y="979155"/>
            <a:ext cx="8591550" cy="5300662"/>
            <a:chOff x="293688" y="1252538"/>
            <a:chExt cx="8591550" cy="5300662"/>
          </a:xfrm>
        </p:grpSpPr>
        <p:pic>
          <p:nvPicPr>
            <p:cNvPr id="28675" name="Picture 1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3688" y="1252538"/>
              <a:ext cx="5143500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7413" y="2028825"/>
              <a:ext cx="5457825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QS-SU-221</a:t>
            </a:r>
          </a:p>
        </p:txBody>
      </p:sp>
      <p:pic>
        <p:nvPicPr>
          <p:cNvPr id="2970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219044"/>
            <a:ext cx="79041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System-Wide Data</a:t>
            </a:r>
          </a:p>
          <a:p>
            <a:r>
              <a:rPr lang="en-US" dirty="0" smtClean="0"/>
              <a:t>Shared Set Data</a:t>
            </a:r>
          </a:p>
          <a:p>
            <a:r>
              <a:rPr lang="en-US" dirty="0" smtClean="0"/>
              <a:t>Domain Data </a:t>
            </a:r>
          </a:p>
          <a:p>
            <a:r>
              <a:rPr lang="en-US" dirty="0" smtClean="0"/>
              <a:t>Entity Data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Review:  Four Types of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QS-SU-230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626300" y="2214046"/>
            <a:ext cx="5151438" cy="3875088"/>
            <a:chOff x="336925" y="1762796"/>
            <a:chExt cx="5151438" cy="3875088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336925" y="1762796"/>
              <a:ext cx="5151438" cy="3875088"/>
            </a:xfrm>
            <a:prstGeom prst="can">
              <a:avLst>
                <a:gd name="adj" fmla="val 20486"/>
              </a:avLst>
            </a:prstGeom>
            <a:solidFill>
              <a:schemeClr val="hlink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05590" y="3349334"/>
              <a:ext cx="1643843" cy="76335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393316" y="3349334"/>
              <a:ext cx="896149" cy="75953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538847" y="3349334"/>
              <a:ext cx="1674421" cy="763354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732934" y="1895446"/>
              <a:ext cx="2421153" cy="4924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91440" rIns="90000" bIns="9144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>
                  <a:solidFill>
                    <a:schemeClr val="bg1"/>
                  </a:solidFill>
                </a:rPr>
                <a:t>QAD EE </a:t>
              </a:r>
              <a:r>
                <a:rPr lang="en-GB" sz="2000" b="1" dirty="0" smtClean="0">
                  <a:solidFill>
                    <a:schemeClr val="bg1"/>
                  </a:solidFill>
                </a:rPr>
                <a:t>Database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94088" y="2700496"/>
              <a:ext cx="4778556" cy="55086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dirty="0" smtClean="0"/>
                <a:t>System Wide Data</a:t>
              </a:r>
              <a:endParaRPr lang="en-GB" sz="1600" dirty="0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597850" y="4881221"/>
              <a:ext cx="1848465" cy="509588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Shared Set Data</a:t>
              </a:r>
              <a:endParaRPr lang="en-GB" sz="1800" dirty="0"/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3149059" y="4879240"/>
              <a:ext cx="1848465" cy="509588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Shared Set Data</a:t>
              </a:r>
              <a:endParaRPr lang="en-GB" sz="1800" dirty="0"/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526910" y="4238003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1391830" y="4236024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auto">
            <a:xfrm>
              <a:off x="2448733" y="4224149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529384" y="4200398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4443787" y="4224149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QS-SU-240</a:t>
            </a:r>
          </a:p>
        </p:txBody>
      </p:sp>
      <p:grpSp>
        <p:nvGrpSpPr>
          <p:cNvPr id="35845" name="Group 18"/>
          <p:cNvGrpSpPr>
            <a:grpSpLocks/>
          </p:cNvGrpSpPr>
          <p:nvPr/>
        </p:nvGrpSpPr>
        <p:grpSpPr bwMode="auto">
          <a:xfrm>
            <a:off x="2691812" y="1335500"/>
            <a:ext cx="3998913" cy="3355975"/>
            <a:chOff x="1708" y="1635"/>
            <a:chExt cx="2519" cy="2114"/>
          </a:xfrm>
        </p:grpSpPr>
        <p:sp>
          <p:nvSpPr>
            <p:cNvPr id="178183" name="Rectangle 7"/>
            <p:cNvSpPr>
              <a:spLocks noChangeArrowheads="1"/>
            </p:cNvSpPr>
            <p:nvPr/>
          </p:nvSpPr>
          <p:spPr bwMode="auto">
            <a:xfrm>
              <a:off x="1708" y="1635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Entity</a:t>
              </a:r>
            </a:p>
          </p:txBody>
        </p:sp>
        <p:sp>
          <p:nvSpPr>
            <p:cNvPr id="178184" name="Rectangle 8"/>
            <p:cNvSpPr>
              <a:spLocks noChangeArrowheads="1"/>
            </p:cNvSpPr>
            <p:nvPr/>
          </p:nvSpPr>
          <p:spPr bwMode="auto">
            <a:xfrm>
              <a:off x="1708" y="2413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Site</a:t>
              </a:r>
            </a:p>
          </p:txBody>
        </p:sp>
        <p:sp>
          <p:nvSpPr>
            <p:cNvPr id="178185" name="Rectangle 9"/>
            <p:cNvSpPr>
              <a:spLocks noChangeArrowheads="1"/>
            </p:cNvSpPr>
            <p:nvPr/>
          </p:nvSpPr>
          <p:spPr bwMode="auto">
            <a:xfrm>
              <a:off x="1708" y="3200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Location</a:t>
              </a:r>
            </a:p>
          </p:txBody>
        </p:sp>
        <p:sp>
          <p:nvSpPr>
            <p:cNvPr id="35850" name="Line 12"/>
            <p:cNvSpPr>
              <a:spLocks noChangeShapeType="1"/>
            </p:cNvSpPr>
            <p:nvPr/>
          </p:nvSpPr>
          <p:spPr bwMode="auto">
            <a:xfrm flipV="1">
              <a:off x="2071" y="2200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1" name="Line 13"/>
            <p:cNvSpPr>
              <a:spLocks noChangeShapeType="1"/>
            </p:cNvSpPr>
            <p:nvPr/>
          </p:nvSpPr>
          <p:spPr bwMode="auto">
            <a:xfrm flipV="1">
              <a:off x="2071" y="2977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2" name="Rectangle 15"/>
            <p:cNvSpPr>
              <a:spLocks noChangeArrowheads="1"/>
            </p:cNvSpPr>
            <p:nvPr/>
          </p:nvSpPr>
          <p:spPr bwMode="auto">
            <a:xfrm>
              <a:off x="2630" y="1775"/>
              <a:ext cx="159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Financial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3" name="Rectangle 16"/>
            <p:cNvSpPr>
              <a:spLocks noChangeArrowheads="1"/>
            </p:cNvSpPr>
            <p:nvPr/>
          </p:nvSpPr>
          <p:spPr bwMode="auto">
            <a:xfrm>
              <a:off x="2631" y="2378"/>
              <a:ext cx="1455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Planning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Inventory Control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4" name="Rectangle 17"/>
            <p:cNvSpPr>
              <a:spLocks noChangeArrowheads="1"/>
            </p:cNvSpPr>
            <p:nvPr/>
          </p:nvSpPr>
          <p:spPr bwMode="auto">
            <a:xfrm>
              <a:off x="2631" y="3188"/>
              <a:ext cx="1507" cy="4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Physical Location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Control and Audit</a:t>
              </a:r>
            </a:p>
          </p:txBody>
        </p:sp>
      </p:grp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499475" y="5175662"/>
            <a:ext cx="797846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Note: The financial setup in QAD EE is covered in detail in the Financial Class. In this course</a:t>
            </a:r>
          </a:p>
          <a:p>
            <a:r>
              <a:rPr lang="en-US" sz="1400" dirty="0">
                <a:latin typeface="+mj-lt"/>
              </a:rPr>
              <a:t>we will review the setup that has already been done.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2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QS-SU-250</a:t>
            </a:r>
          </a:p>
        </p:txBody>
      </p:sp>
      <p:pic>
        <p:nvPicPr>
          <p:cNvPr id="43012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kumimoji="1" lang="en-US" sz="2800" dirty="0" smtClean="0"/>
              <a:t>Product Definition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Definition</a:t>
            </a:r>
            <a:endParaRPr lang="en-US" dirty="0"/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QS-SU-270</a:t>
            </a:r>
          </a:p>
        </p:txBody>
      </p:sp>
      <p:sp>
        <p:nvSpPr>
          <p:cNvPr id="45059" name="Rectangle 65"/>
          <p:cNvSpPr>
            <a:spLocks noChangeArrowheads="1"/>
          </p:cNvSpPr>
          <p:nvPr/>
        </p:nvSpPr>
        <p:spPr bwMode="auto">
          <a:xfrm>
            <a:off x="0" y="3162849"/>
            <a:ext cx="9144000" cy="2611438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0" name="Rectangle 69"/>
          <p:cNvSpPr>
            <a:spLocks noChangeArrowheads="1"/>
          </p:cNvSpPr>
          <p:nvPr/>
        </p:nvSpPr>
        <p:spPr bwMode="auto">
          <a:xfrm>
            <a:off x="8891588" y="2030962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2" name="Rectangle 37"/>
          <p:cNvSpPr>
            <a:spLocks noChangeArrowheads="1"/>
          </p:cNvSpPr>
          <p:nvPr/>
        </p:nvSpPr>
        <p:spPr bwMode="auto">
          <a:xfrm>
            <a:off x="0" y="3551787"/>
            <a:ext cx="6483350" cy="2506662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39014" name="Rectangle 38"/>
          <p:cNvSpPr>
            <a:spLocks noChangeArrowheads="1"/>
          </p:cNvSpPr>
          <p:nvPr/>
        </p:nvSpPr>
        <p:spPr bwMode="auto">
          <a:xfrm>
            <a:off x="3409950" y="3937549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64" name="Rectangle 39"/>
          <p:cNvSpPr>
            <a:spLocks noChangeArrowheads="1"/>
          </p:cNvSpPr>
          <p:nvPr/>
        </p:nvSpPr>
        <p:spPr bwMode="auto">
          <a:xfrm>
            <a:off x="3477659" y="3983587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5065" name="AutoShape 40"/>
          <p:cNvSpPr>
            <a:spLocks noChangeArrowheads="1"/>
          </p:cNvSpPr>
          <p:nvPr/>
        </p:nvSpPr>
        <p:spPr bwMode="auto">
          <a:xfrm>
            <a:off x="2820988" y="4426499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5066" name="Group 41"/>
          <p:cNvGrpSpPr>
            <a:grpSpLocks/>
          </p:cNvGrpSpPr>
          <p:nvPr/>
        </p:nvGrpSpPr>
        <p:grpSpPr bwMode="auto">
          <a:xfrm>
            <a:off x="3194050" y="3710537"/>
            <a:ext cx="477838" cy="477837"/>
            <a:chOff x="0" y="351"/>
            <a:chExt cx="401" cy="401"/>
          </a:xfrm>
        </p:grpSpPr>
        <p:sp>
          <p:nvSpPr>
            <p:cNvPr id="45109" name="Oval 42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10" name="Text Box 43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5067" name="Picture 44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331249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9021" name="Rectangle 45"/>
          <p:cNvSpPr>
            <a:spLocks noChangeArrowheads="1"/>
          </p:cNvSpPr>
          <p:nvPr/>
        </p:nvSpPr>
        <p:spPr bwMode="auto">
          <a:xfrm>
            <a:off x="4318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2" name="Rectangle 46"/>
          <p:cNvSpPr>
            <a:spLocks noChangeArrowheads="1"/>
          </p:cNvSpPr>
          <p:nvPr/>
        </p:nvSpPr>
        <p:spPr bwMode="auto">
          <a:xfrm>
            <a:off x="33782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3" name="Rectangle 47"/>
          <p:cNvSpPr>
            <a:spLocks noChangeArrowheads="1"/>
          </p:cNvSpPr>
          <p:nvPr/>
        </p:nvSpPr>
        <p:spPr bwMode="auto">
          <a:xfrm>
            <a:off x="630555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71" name="Rectangle 48"/>
          <p:cNvSpPr>
            <a:spLocks noChangeArrowheads="1"/>
          </p:cNvSpPr>
          <p:nvPr/>
        </p:nvSpPr>
        <p:spPr bwMode="auto">
          <a:xfrm>
            <a:off x="3367384" y="1719812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5072" name="Rectangle 49"/>
          <p:cNvSpPr>
            <a:spLocks noChangeArrowheads="1"/>
          </p:cNvSpPr>
          <p:nvPr/>
        </p:nvSpPr>
        <p:spPr bwMode="auto">
          <a:xfrm>
            <a:off x="623888" y="1643612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5073" name="Picture 50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2169074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4" name="Rectangle 51"/>
          <p:cNvSpPr>
            <a:spLocks noChangeArrowheads="1"/>
          </p:cNvSpPr>
          <p:nvPr/>
        </p:nvSpPr>
        <p:spPr bwMode="auto">
          <a:xfrm>
            <a:off x="6350070" y="1719812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5075" name="Group 52"/>
          <p:cNvGrpSpPr>
            <a:grpSpLocks/>
          </p:cNvGrpSpPr>
          <p:nvPr/>
        </p:nvGrpSpPr>
        <p:grpSpPr bwMode="auto">
          <a:xfrm>
            <a:off x="688975" y="2384974"/>
            <a:ext cx="2117725" cy="863600"/>
            <a:chOff x="673" y="1182"/>
            <a:chExt cx="1810" cy="739"/>
          </a:xfrm>
        </p:grpSpPr>
        <p:sp>
          <p:nvSpPr>
            <p:cNvPr id="45096" name="Freeform 53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7" name="AutoShape 54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8" name="AutoShape 55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9" name="AutoShape 56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0" name="AutoShape 57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1" name="Rectangle 58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2" name="Rectangle 59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3" name="AutoShape 60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4" name="Rectangle 61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5" name="AutoShape 62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6" name="AutoShape 63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7" name="AutoShape 64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8" name="Freeform 65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5076" name="Group 66"/>
          <p:cNvGrpSpPr>
            <a:grpSpLocks/>
          </p:cNvGrpSpPr>
          <p:nvPr/>
        </p:nvGrpSpPr>
        <p:grpSpPr bwMode="auto">
          <a:xfrm>
            <a:off x="184150" y="1395962"/>
            <a:ext cx="477838" cy="477837"/>
            <a:chOff x="0" y="351"/>
            <a:chExt cx="401" cy="401"/>
          </a:xfrm>
        </p:grpSpPr>
        <p:sp>
          <p:nvSpPr>
            <p:cNvPr id="45094" name="Oval 6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5" name="Text Box 6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5077" name="Group 69"/>
          <p:cNvGrpSpPr>
            <a:grpSpLocks/>
          </p:cNvGrpSpPr>
          <p:nvPr/>
        </p:nvGrpSpPr>
        <p:grpSpPr bwMode="auto">
          <a:xfrm>
            <a:off x="3098800" y="1395962"/>
            <a:ext cx="477838" cy="477837"/>
            <a:chOff x="0" y="351"/>
            <a:chExt cx="401" cy="401"/>
          </a:xfrm>
        </p:grpSpPr>
        <p:sp>
          <p:nvSpPr>
            <p:cNvPr id="45092" name="Oval 7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3" name="Text Box 7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5078" name="Group 72"/>
          <p:cNvGrpSpPr>
            <a:grpSpLocks/>
          </p:cNvGrpSpPr>
          <p:nvPr/>
        </p:nvGrpSpPr>
        <p:grpSpPr bwMode="auto">
          <a:xfrm>
            <a:off x="6027738" y="1395962"/>
            <a:ext cx="477837" cy="477837"/>
            <a:chOff x="0" y="351"/>
            <a:chExt cx="401" cy="401"/>
          </a:xfrm>
        </p:grpSpPr>
        <p:sp>
          <p:nvSpPr>
            <p:cNvPr id="45090" name="Oval 73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1" name="Text Box 74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639051" name="Rectangle 75"/>
          <p:cNvSpPr>
            <a:spLocks noChangeArrowheads="1"/>
          </p:cNvSpPr>
          <p:nvPr/>
        </p:nvSpPr>
        <p:spPr bwMode="auto">
          <a:xfrm>
            <a:off x="430213" y="3994699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80" name="Rectangle 76"/>
          <p:cNvSpPr>
            <a:spLocks noChangeArrowheads="1"/>
          </p:cNvSpPr>
          <p:nvPr/>
        </p:nvSpPr>
        <p:spPr bwMode="auto">
          <a:xfrm>
            <a:off x="457200" y="4040737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5081" name="Group 77"/>
          <p:cNvGrpSpPr>
            <a:grpSpLocks/>
          </p:cNvGrpSpPr>
          <p:nvPr/>
        </p:nvGrpSpPr>
        <p:grpSpPr bwMode="auto">
          <a:xfrm>
            <a:off x="236538" y="3767687"/>
            <a:ext cx="477837" cy="477837"/>
            <a:chOff x="0" y="351"/>
            <a:chExt cx="401" cy="401"/>
          </a:xfrm>
        </p:grpSpPr>
        <p:sp>
          <p:nvSpPr>
            <p:cNvPr id="45088" name="Oval 78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89" name="Text Box 79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5082" name="Picture 80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456662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083" name="AutoShape 81"/>
          <p:cNvCxnSpPr>
            <a:cxnSpLocks noChangeShapeType="1"/>
            <a:stCxn id="639023" idx="3"/>
            <a:endCxn id="639051" idx="1"/>
          </p:cNvCxnSpPr>
          <p:nvPr/>
        </p:nvCxnSpPr>
        <p:spPr bwMode="auto">
          <a:xfrm flipH="1">
            <a:off x="430213" y="2489749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5084" name="Rectangle 82"/>
          <p:cNvSpPr>
            <a:spLocks noChangeArrowheads="1"/>
          </p:cNvSpPr>
          <p:nvPr/>
        </p:nvSpPr>
        <p:spPr bwMode="auto">
          <a:xfrm>
            <a:off x="88263" y="3615488"/>
            <a:ext cx="8996362" cy="26511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85" name="AutoShape 83"/>
          <p:cNvSpPr>
            <a:spLocks noChangeArrowheads="1"/>
          </p:cNvSpPr>
          <p:nvPr/>
        </p:nvSpPr>
        <p:spPr bwMode="auto">
          <a:xfrm>
            <a:off x="2787650" y="2113512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86" name="AutoShape 84"/>
          <p:cNvSpPr>
            <a:spLocks noChangeArrowheads="1"/>
          </p:cNvSpPr>
          <p:nvPr/>
        </p:nvSpPr>
        <p:spPr bwMode="auto">
          <a:xfrm>
            <a:off x="5738813" y="2113512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5087" name="Picture 19"/>
          <p:cNvPicPr>
            <a:picLocks noChangeAspect="1" noChangeArrowheads="1"/>
          </p:cNvPicPr>
          <p:nvPr/>
        </p:nvPicPr>
        <p:blipFill>
          <a:blip r:embed="rId6" cstate="print">
            <a:lum contrast="-70000"/>
          </a:blip>
          <a:srcRect/>
          <a:stretch>
            <a:fillRect/>
          </a:stretch>
        </p:blipFill>
        <p:spPr bwMode="auto">
          <a:xfrm>
            <a:off x="7154863" y="2075412"/>
            <a:ext cx="842962" cy="1244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Product Lines</a:t>
            </a:r>
          </a:p>
          <a:p>
            <a:pPr eaLnBrk="1" hangingPunct="1"/>
            <a:r>
              <a:rPr lang="en-US" dirty="0" smtClean="0"/>
              <a:t>Current Costs</a:t>
            </a:r>
          </a:p>
          <a:p>
            <a:pPr eaLnBrk="1" hangingPunct="1"/>
            <a:r>
              <a:rPr lang="en-US" dirty="0" smtClean="0"/>
              <a:t>Item Information</a:t>
            </a:r>
          </a:p>
          <a:p>
            <a:pPr eaLnBrk="1" hangingPunct="1"/>
            <a:r>
              <a:rPr lang="en-US" dirty="0" smtClean="0"/>
              <a:t>Product Structure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QS-SU-280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QS-SU-290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Explain the importance of a product line</a:t>
            </a:r>
          </a:p>
          <a:p>
            <a:r>
              <a:rPr lang="en-US" dirty="0" smtClean="0"/>
              <a:t>Explain the difference between current costs and GL costs</a:t>
            </a:r>
          </a:p>
          <a:p>
            <a:r>
              <a:rPr lang="en-US" dirty="0" smtClean="0"/>
              <a:t>Provide examples of order policies and order modifiers</a:t>
            </a:r>
          </a:p>
          <a:p>
            <a:r>
              <a:rPr lang="en-US" dirty="0" smtClean="0"/>
              <a:t>List an item’s five cost elements</a:t>
            </a:r>
          </a:p>
          <a:p>
            <a:r>
              <a:rPr lang="en-US" dirty="0" smtClean="0"/>
              <a:t>Describe the information contained in a product structure</a:t>
            </a:r>
          </a:p>
          <a:p>
            <a:r>
              <a:rPr lang="en-US" dirty="0" smtClean="0"/>
              <a:t>Set up a product line</a:t>
            </a:r>
          </a:p>
          <a:p>
            <a:r>
              <a:rPr lang="en-US" dirty="0" smtClean="0"/>
              <a:t>Enter an item</a:t>
            </a:r>
          </a:p>
          <a:p>
            <a:r>
              <a:rPr lang="en-US" dirty="0" smtClean="0"/>
              <a:t>Define an item’s product structure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what a database is and list the data it contains</a:t>
            </a:r>
          </a:p>
          <a:p>
            <a:r>
              <a:rPr lang="en-US" dirty="0" smtClean="0"/>
              <a:t>Describe and understand how domains and shared sets are used</a:t>
            </a:r>
          </a:p>
          <a:p>
            <a:r>
              <a:rPr lang="en-US" dirty="0" smtClean="0"/>
              <a:t>Distinguish between the role of domains and entities</a:t>
            </a:r>
          </a:p>
          <a:p>
            <a:r>
              <a:rPr lang="en-US" dirty="0" smtClean="0"/>
              <a:t>Describe what business relations are and how they are used</a:t>
            </a:r>
          </a:p>
          <a:p>
            <a:r>
              <a:rPr lang="en-US" dirty="0" smtClean="0"/>
              <a:t>Describe how users and roles control access to system functions</a:t>
            </a:r>
          </a:p>
          <a:p>
            <a:r>
              <a:rPr lang="en-US" dirty="0" smtClean="0"/>
              <a:t>Distinguish between the kind of information sites and locations</a:t>
            </a:r>
          </a:p>
          <a:p>
            <a:r>
              <a:rPr lang="en-US" dirty="0" smtClean="0"/>
              <a:t>Describe the role of inventory status codes in the system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QS-SU-300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4754563" y="3932238"/>
            <a:ext cx="1408112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Routings/</a:t>
            </a:r>
          </a:p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Processes</a:t>
            </a:r>
            <a:endParaRPr lang="en-US" sz="200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49800" y="1789113"/>
            <a:ext cx="1408113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BOMs</a:t>
            </a: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3" y="3003550"/>
            <a:ext cx="1408112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Lines</a:t>
            </a: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408113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Items</a:t>
            </a: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6176963" y="1735138"/>
            <a:ext cx="303448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Formulas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Joint 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Configured Structures</a:t>
            </a:r>
            <a:endParaRPr lang="en-US" sz="140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183313" y="4160838"/>
            <a:ext cx="2358019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Routings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Process Definition</a:t>
            </a:r>
            <a:endParaRPr lang="en-US" sz="140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1978025" y="4275138"/>
            <a:ext cx="2077493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General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Inventory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Planning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Cost Data</a:t>
            </a:r>
            <a:endParaRPr lang="en-US" sz="140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616075" y="3565525"/>
            <a:ext cx="688975" cy="4763"/>
          </a:xfrm>
          <a:prstGeom prst="bentConnector3">
            <a:avLst>
              <a:gd name="adj1" fmla="val 49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713163" y="2355850"/>
            <a:ext cx="1036637" cy="1209675"/>
          </a:xfrm>
          <a:prstGeom prst="bentConnector3">
            <a:avLst>
              <a:gd name="adj1" fmla="val 49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1" name="AutoShape 54"/>
          <p:cNvCxnSpPr>
            <a:cxnSpLocks noChangeShapeType="1"/>
            <a:stCxn id="207916" idx="3"/>
            <a:endCxn id="207912" idx="1"/>
          </p:cNvCxnSpPr>
          <p:nvPr/>
        </p:nvCxnSpPr>
        <p:spPr bwMode="auto">
          <a:xfrm>
            <a:off x="3713163" y="3565525"/>
            <a:ext cx="1041400" cy="93345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QS-SU-310</a:t>
            </a:r>
          </a:p>
        </p:txBody>
      </p:sp>
      <p:sp>
        <p:nvSpPr>
          <p:cNvPr id="211079" name="Rectangle 135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endParaRPr lang="en-US" sz="1800">
              <a:latin typeface="+mj-lt"/>
            </a:endParaRPr>
          </a:p>
        </p:txBody>
      </p:sp>
      <p:sp>
        <p:nvSpPr>
          <p:cNvPr id="211085" name="Rectangle 141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r>
              <a:rPr lang="en-US" sz="1800">
                <a:latin typeface="+mj-lt"/>
              </a:rPr>
              <a:t>Product Line = Ultrasound Equipment</a:t>
            </a:r>
          </a:p>
        </p:txBody>
      </p:sp>
      <p:sp>
        <p:nvSpPr>
          <p:cNvPr id="49157" name="Text Box 143"/>
          <p:cNvSpPr txBox="1">
            <a:spLocks noChangeArrowheads="1"/>
          </p:cNvSpPr>
          <p:nvPr/>
        </p:nvSpPr>
        <p:spPr bwMode="auto">
          <a:xfrm>
            <a:off x="3613738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Implantable Ultrasound 01020</a:t>
            </a:r>
          </a:p>
        </p:txBody>
      </p:sp>
      <p:sp>
        <p:nvSpPr>
          <p:cNvPr id="49159" name="Text Box 136"/>
          <p:cNvSpPr txBox="1">
            <a:spLocks noChangeArrowheads="1"/>
          </p:cNvSpPr>
          <p:nvPr/>
        </p:nvSpPr>
        <p:spPr bwMode="auto">
          <a:xfrm>
            <a:off x="1576976" y="5371336"/>
            <a:ext cx="1563687" cy="825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Medical Ultrasound 01010</a:t>
            </a:r>
          </a:p>
        </p:txBody>
      </p:sp>
      <p:sp>
        <p:nvSpPr>
          <p:cNvPr id="49160" name="Text Box 138"/>
          <p:cNvSpPr txBox="1">
            <a:spLocks noChangeArrowheads="1"/>
          </p:cNvSpPr>
          <p:nvPr/>
        </p:nvSpPr>
        <p:spPr bwMode="auto">
          <a:xfrm>
            <a:off x="5714001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Consumer Ultrasound 01030</a:t>
            </a:r>
          </a:p>
        </p:txBody>
      </p:sp>
      <p:sp>
        <p:nvSpPr>
          <p:cNvPr id="211083" name="Rectangle 139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84" name="Rectangle 140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89" name="Rectangle 145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90" name="Rectangle 146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91" name="Rectangle 147"/>
          <p:cNvSpPr>
            <a:spLocks noChangeArrowheads="1"/>
          </p:cNvSpPr>
          <p:nvPr/>
        </p:nvSpPr>
        <p:spPr bwMode="auto">
          <a:xfrm>
            <a:off x="1337263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Items</a:t>
            </a:r>
          </a:p>
        </p:txBody>
      </p:sp>
      <p:pic>
        <p:nvPicPr>
          <p:cNvPr id="4916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0851" y="3139311"/>
            <a:ext cx="1463675" cy="2192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9167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2751" y="3450461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68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863" y="3202811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Costs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QS-SU-320</a:t>
            </a:r>
          </a:p>
        </p:txBody>
      </p:sp>
      <p:grpSp>
        <p:nvGrpSpPr>
          <p:cNvPr id="50180" name="Group 69"/>
          <p:cNvGrpSpPr>
            <a:grpSpLocks/>
          </p:cNvGrpSpPr>
          <p:nvPr/>
        </p:nvGrpSpPr>
        <p:grpSpPr bwMode="auto">
          <a:xfrm>
            <a:off x="1719618" y="1269242"/>
            <a:ext cx="5650173" cy="4449169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50182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Methods: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Receipts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WO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50185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7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23049" y="1079834"/>
            <a:ext cx="8385175" cy="4867275"/>
            <a:chOff x="304195" y="1636027"/>
            <a:chExt cx="838517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04195" y="1636027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2509838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Product Line</a:t>
              </a:r>
            </a:p>
            <a:p>
              <a:pPr eaLnBrk="0" hangingPunct="0">
                <a:defRPr/>
              </a:pPr>
              <a:r>
                <a:rPr lang="en-US" sz="1800"/>
                <a:t>Unit of Measure</a:t>
              </a:r>
            </a:p>
            <a:p>
              <a:pPr eaLnBrk="0" hangingPunct="0">
                <a:defRPr/>
              </a:pPr>
              <a:r>
                <a:rPr lang="en-US" sz="1800"/>
                <a:t>Group and Type</a:t>
              </a:r>
            </a:p>
          </p:txBody>
        </p:sp>
        <p:sp>
          <p:nvSpPr>
            <p:cNvPr id="51206" name="Rectangle 14"/>
            <p:cNvSpPr>
              <a:spLocks noChangeArrowheads="1"/>
            </p:cNvSpPr>
            <p:nvPr/>
          </p:nvSpPr>
          <p:spPr bwMode="auto">
            <a:xfrm>
              <a:off x="584461" y="3983038"/>
              <a:ext cx="1932495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Inventory Data</a:t>
              </a:r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4389438"/>
              <a:ext cx="1935162" cy="1739900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/>
                <a:t>Lot/Serial Control</a:t>
              </a:r>
            </a:p>
            <a:p>
              <a:pPr eaLnBrk="0" hangingPunct="0">
                <a:defRPr/>
              </a:pPr>
              <a:r>
                <a:rPr lang="en-US" sz="1800" dirty="0"/>
                <a:t>Site</a:t>
              </a:r>
            </a:p>
            <a:p>
              <a:pPr eaLnBrk="0" hangingPunct="0">
                <a:defRPr/>
              </a:pPr>
              <a:r>
                <a:rPr lang="en-US" sz="1800" dirty="0"/>
                <a:t>Location</a:t>
              </a:r>
            </a:p>
            <a:p>
              <a:pPr eaLnBrk="0" hangingPunct="0">
                <a:defRPr/>
              </a:pPr>
              <a:r>
                <a:rPr lang="en-US" sz="1800" dirty="0"/>
                <a:t>Location Type</a:t>
              </a:r>
            </a:p>
            <a:p>
              <a:pPr eaLnBrk="0" hangingPunct="0">
                <a:defRPr/>
              </a:pPr>
              <a:r>
                <a:rPr lang="en-US" sz="1800" dirty="0"/>
                <a:t>ABC Class</a:t>
              </a:r>
            </a:p>
            <a:p>
              <a:pPr>
                <a:defRPr/>
              </a:pPr>
              <a:endParaRPr lang="en-US" sz="1800" dirty="0"/>
            </a:p>
          </p:txBody>
        </p:sp>
        <p:sp>
          <p:nvSpPr>
            <p:cNvPr id="51208" name="Rectangle 17"/>
            <p:cNvSpPr>
              <a:spLocks noChangeArrowheads="1"/>
            </p:cNvSpPr>
            <p:nvPr/>
          </p:nvSpPr>
          <p:spPr bwMode="auto">
            <a:xfrm>
              <a:off x="3242820" y="3984625"/>
              <a:ext cx="228128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Planning Data</a:t>
              </a:r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4402138"/>
              <a:ext cx="2268537" cy="1739900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 err="1"/>
                <a:t>Pur</a:t>
              </a:r>
              <a:r>
                <a:rPr lang="en-US" sz="1800" dirty="0"/>
                <a:t>/Mfg Code</a:t>
              </a:r>
            </a:p>
            <a:p>
              <a:pPr eaLnBrk="0" hangingPunct="0">
                <a:defRPr/>
              </a:pPr>
              <a:r>
                <a:rPr lang="en-US" sz="1800" dirty="0"/>
                <a:t>Order Policies</a:t>
              </a:r>
            </a:p>
            <a:p>
              <a:pPr eaLnBrk="0" hangingPunct="0">
                <a:defRPr/>
              </a:pPr>
              <a:r>
                <a:rPr lang="en-US" sz="1800" dirty="0"/>
                <a:t>Order Modifiers</a:t>
              </a:r>
            </a:p>
            <a:p>
              <a:pPr eaLnBrk="0" hangingPunct="0">
                <a:defRPr/>
              </a:pPr>
              <a:r>
                <a:rPr lang="en-US" sz="1800" dirty="0"/>
                <a:t>Planning Lead Times</a:t>
              </a:r>
            </a:p>
            <a:p>
              <a:pPr eaLnBrk="0" hangingPunct="0">
                <a:defRPr/>
              </a:pPr>
              <a:r>
                <a:rPr lang="en-US" sz="1800" dirty="0"/>
                <a:t>Buyer/Planner</a:t>
              </a:r>
            </a:p>
            <a:p>
              <a:pPr eaLnBrk="0" hangingPunct="0">
                <a:defRPr/>
              </a:pPr>
              <a:r>
                <a:rPr lang="en-US" sz="1800" dirty="0"/>
                <a:t>Supplier</a:t>
              </a:r>
            </a:p>
          </p:txBody>
        </p:sp>
        <p:sp>
          <p:nvSpPr>
            <p:cNvPr id="51210" name="Rectangle 20"/>
            <p:cNvSpPr>
              <a:spLocks noChangeArrowheads="1"/>
            </p:cNvSpPr>
            <p:nvPr/>
          </p:nvSpPr>
          <p:spPr bwMode="auto">
            <a:xfrm>
              <a:off x="6370638" y="3997325"/>
              <a:ext cx="201921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Cost Data</a:t>
              </a:r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4402138"/>
              <a:ext cx="2022475" cy="17399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Price</a:t>
              </a:r>
            </a:p>
            <a:p>
              <a:pPr eaLnBrk="0" hangingPunct="0">
                <a:defRPr/>
              </a:pPr>
              <a:r>
                <a:rPr lang="en-US" sz="1800"/>
                <a:t>GL Cost</a:t>
              </a:r>
            </a:p>
            <a:p>
              <a:pPr eaLnBrk="0" hangingPunct="0">
                <a:defRPr/>
              </a:pPr>
              <a:r>
                <a:rPr lang="en-US" sz="1800"/>
                <a:t>Current Cost</a:t>
              </a:r>
            </a:p>
            <a:p>
              <a:pPr eaLnBrk="0" hangingPunct="0">
                <a:defRPr/>
              </a:pPr>
              <a:endParaRPr lang="en-US" sz="1800"/>
            </a:p>
            <a:p>
              <a:pPr eaLnBrk="0" hangingPunct="0">
                <a:defRPr/>
              </a:pPr>
              <a:endParaRPr lang="en-US" sz="1800"/>
            </a:p>
            <a:p>
              <a:pPr>
                <a:defRPr/>
              </a:pPr>
              <a:endParaRPr lang="en-US" sz="1800"/>
            </a:p>
          </p:txBody>
        </p:sp>
        <p:sp>
          <p:nvSpPr>
            <p:cNvPr id="51212" name="Text Box 24"/>
            <p:cNvSpPr txBox="1">
              <a:spLocks noChangeArrowheads="1"/>
            </p:cNvSpPr>
            <p:nvPr/>
          </p:nvSpPr>
          <p:spPr bwMode="auto">
            <a:xfrm>
              <a:off x="2284413" y="1663700"/>
              <a:ext cx="4572000" cy="45720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/>
                <a:t>Item Information</a:t>
              </a:r>
            </a:p>
          </p:txBody>
        </p:sp>
        <p:sp>
          <p:nvSpPr>
            <p:cNvPr id="51213" name="Line 25"/>
            <p:cNvSpPr>
              <a:spLocks noChangeShapeType="1"/>
            </p:cNvSpPr>
            <p:nvPr/>
          </p:nvSpPr>
          <p:spPr bwMode="auto">
            <a:xfrm>
              <a:off x="3313113" y="2095500"/>
              <a:ext cx="2566987" cy="952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33892" y="1077756"/>
            <a:ext cx="6475413" cy="4867275"/>
            <a:chOff x="1371600" y="1520825"/>
            <a:chExt cx="6475413" cy="4867275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371600" y="1520825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/>
                <a:t>General Ledger</a:t>
              </a:r>
            </a:p>
            <a:p>
              <a:pPr algn="ctr" eaLnBrk="0" hangingPunct="0">
                <a:defRPr/>
              </a:pPr>
              <a:r>
                <a:rPr lang="en-US" sz="1800" dirty="0"/>
                <a:t>Cost</a:t>
              </a: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/>
                <a:t>Current Cost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1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1231900" cy="9128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Average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Last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None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2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1317625" cy="638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/>
                <a:t>Standard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/>
                <a:t>Average</a:t>
              </a:r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4" y="3257550"/>
              <a:ext cx="1608673" cy="1462088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/>
                <a:t>Material</a:t>
              </a:r>
            </a:p>
            <a:p>
              <a:pPr eaLnBrk="0" hangingPunct="0">
                <a:defRPr/>
              </a:pPr>
              <a:r>
                <a:rPr lang="en-US" sz="1800" dirty="0"/>
                <a:t>Labor</a:t>
              </a:r>
            </a:p>
            <a:p>
              <a:pPr eaLnBrk="0" hangingPunct="0">
                <a:defRPr/>
              </a:pPr>
              <a:r>
                <a:rPr lang="en-US" sz="1800" dirty="0"/>
                <a:t>Burden</a:t>
              </a:r>
            </a:p>
            <a:p>
              <a:pPr eaLnBrk="0" hangingPunct="0">
                <a:defRPr/>
              </a:pPr>
              <a:r>
                <a:rPr lang="en-US" sz="1800" dirty="0"/>
                <a:t>Overhead</a:t>
              </a:r>
            </a:p>
            <a:p>
              <a:pPr eaLnBrk="0" hangingPunct="0">
                <a:defRPr/>
              </a:pPr>
              <a:r>
                <a:rPr lang="en-US" sz="1800" dirty="0"/>
                <a:t>Subcontract</a:t>
              </a:r>
              <a:endParaRPr 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49" y="2843213"/>
              <a:ext cx="1629249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/>
                <a:t>Elements</a:t>
              </a:r>
              <a:endParaRPr lang="en-US" sz="2000">
                <a:solidFill>
                  <a:schemeClr val="tx2"/>
                </a:solidFill>
              </a:endParaRPr>
            </a:p>
          </p:txBody>
        </p:sp>
        <p:sp>
          <p:nvSpPr>
            <p:cNvPr id="52235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 dirty="0"/>
                <a:t>Item Cost Development</a:t>
              </a:r>
            </a:p>
          </p:txBody>
        </p:sp>
        <p:sp>
          <p:nvSpPr>
            <p:cNvPr id="52236" name="Line 25"/>
            <p:cNvSpPr>
              <a:spLocks noChangeShapeType="1"/>
            </p:cNvSpPr>
            <p:nvPr/>
          </p:nvSpPr>
          <p:spPr bwMode="auto">
            <a:xfrm>
              <a:off x="2852738" y="2293448"/>
              <a:ext cx="37131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534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Lines</a:t>
            </a:r>
            <a:endParaRPr lang="en-US" dirty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QS-SU-360</a:t>
            </a:r>
          </a:p>
        </p:txBody>
      </p:sp>
      <p:pic>
        <p:nvPicPr>
          <p:cNvPr id="542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489526"/>
            <a:ext cx="75993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Cost Set Method</a:t>
            </a:r>
            <a:endParaRPr lang="en-US" dirty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QS-SU-370</a:t>
            </a:r>
          </a:p>
        </p:txBody>
      </p:sp>
      <p:pic>
        <p:nvPicPr>
          <p:cNvPr id="5529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789858"/>
            <a:ext cx="78946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762000" y="2947145"/>
            <a:ext cx="2781300" cy="257175"/>
          </a:xfrm>
          <a:prstGeom prst="rect">
            <a:avLst/>
          </a:prstGeom>
          <a:noFill/>
          <a:ln w="19050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Inventory Control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QS-SU-371</a:t>
            </a:r>
          </a:p>
        </p:txBody>
      </p:sp>
      <p:pic>
        <p:nvPicPr>
          <p:cNvPr id="5632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57071"/>
            <a:ext cx="7723187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Status Codes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9434" y="959086"/>
            <a:ext cx="8640762" cy="5083175"/>
            <a:chOff x="268288" y="1439863"/>
            <a:chExt cx="8640762" cy="5083175"/>
          </a:xfrm>
        </p:grpSpPr>
        <p:pic>
          <p:nvPicPr>
            <p:cNvPr id="5734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439863"/>
              <a:ext cx="7475537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76463" y="2170113"/>
              <a:ext cx="6732587" cy="435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2980046" y="1374487"/>
              <a:ext cx="3328155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37801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600" dirty="0">
                  <a:latin typeface="+mj-lt"/>
                </a:rPr>
                <a:t>System-Wide Data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Profiles</a:t>
              </a: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EntityD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EntityE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EntityB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EntityC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EntityA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EntityF</a:t>
              </a:r>
              <a:br>
                <a:rPr lang="en-US" sz="1100">
                  <a:latin typeface="+mj-lt"/>
                </a:rPr>
              </a:br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EntityG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49557" y="1188862"/>
            <a:ext cx="8240712" cy="4703762"/>
            <a:chOff x="477838" y="1782763"/>
            <a:chExt cx="8240712" cy="4703762"/>
          </a:xfrm>
        </p:grpSpPr>
        <p:pic>
          <p:nvPicPr>
            <p:cNvPr id="5837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838" y="1782763"/>
              <a:ext cx="7018337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3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0163" y="4086225"/>
              <a:ext cx="7418387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 Menu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QS-SU-410</a:t>
            </a:r>
          </a:p>
        </p:txBody>
      </p:sp>
      <p:pic>
        <p:nvPicPr>
          <p:cNvPr id="604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3075" y="1600436"/>
            <a:ext cx="3095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724275" y="29983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3733800" y="33412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3733800" y="36722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4" name="Rectangle 11"/>
          <p:cNvSpPr>
            <a:spLocks noChangeArrowheads="1"/>
          </p:cNvSpPr>
          <p:nvPr/>
        </p:nvSpPr>
        <p:spPr bwMode="auto">
          <a:xfrm>
            <a:off x="3733800" y="266141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Data and Inventory</a:t>
            </a:r>
            <a:endParaRPr lang="en-US" dirty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2963" y="877026"/>
            <a:ext cx="7456487" cy="5419725"/>
            <a:chOff x="842963" y="1404938"/>
            <a:chExt cx="7456487" cy="5419725"/>
          </a:xfrm>
        </p:grpSpPr>
        <p:pic>
          <p:nvPicPr>
            <p:cNvPr id="6144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3" y="1404938"/>
              <a:ext cx="7456487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9"/>
            <p:cNvSpPr>
              <a:spLocks noChangeArrowheads="1"/>
            </p:cNvSpPr>
            <p:nvPr/>
          </p:nvSpPr>
          <p:spPr bwMode="auto">
            <a:xfrm>
              <a:off x="981075" y="2582863"/>
              <a:ext cx="7200900" cy="6223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6" name="Rectangle 10"/>
            <p:cNvSpPr>
              <a:spLocks noChangeArrowheads="1"/>
            </p:cNvSpPr>
            <p:nvPr/>
          </p:nvSpPr>
          <p:spPr bwMode="auto">
            <a:xfrm>
              <a:off x="1177925" y="3506788"/>
              <a:ext cx="3460750" cy="481012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7" name="Rectangle 11"/>
            <p:cNvSpPr>
              <a:spLocks noChangeArrowheads="1"/>
            </p:cNvSpPr>
            <p:nvPr/>
          </p:nvSpPr>
          <p:spPr bwMode="auto">
            <a:xfrm>
              <a:off x="1347788" y="4892675"/>
              <a:ext cx="904875" cy="2540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8" name="Rectangle 12"/>
            <p:cNvSpPr>
              <a:spLocks noChangeArrowheads="1"/>
            </p:cNvSpPr>
            <p:nvPr/>
          </p:nvSpPr>
          <p:spPr bwMode="auto">
            <a:xfrm>
              <a:off x="1489075" y="5372100"/>
              <a:ext cx="990600" cy="452438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Shipping Data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QS-SU-421</a:t>
            </a:r>
          </a:p>
        </p:txBody>
      </p:sp>
      <p:pic>
        <p:nvPicPr>
          <p:cNvPr id="624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2745454"/>
            <a:ext cx="74755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828469"/>
            <a:ext cx="7482073" cy="531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Planning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QS-SU-430</a:t>
            </a: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1010538" y="3110227"/>
            <a:ext cx="86677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963038" y="3770752"/>
            <a:ext cx="1479550" cy="9334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3025775" y="3550722"/>
            <a:ext cx="1688729" cy="273134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Rectangle 12"/>
          <p:cNvSpPr>
            <a:spLocks noChangeArrowheads="1"/>
          </p:cNvSpPr>
          <p:nvPr/>
        </p:nvSpPr>
        <p:spPr bwMode="auto">
          <a:xfrm>
            <a:off x="5544613" y="3096002"/>
            <a:ext cx="1960562" cy="7270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223150"/>
            <a:ext cx="78851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Cost Data Frame</a:t>
            </a:r>
            <a:endParaRPr lang="en-US" dirty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QS-SU-440</a:t>
            </a:r>
          </a:p>
        </p:txBody>
      </p:sp>
      <p:sp>
        <p:nvSpPr>
          <p:cNvPr id="64517" name="Rectangle 9"/>
          <p:cNvSpPr>
            <a:spLocks noChangeArrowheads="1"/>
          </p:cNvSpPr>
          <p:nvPr/>
        </p:nvSpPr>
        <p:spPr bwMode="auto">
          <a:xfrm>
            <a:off x="679450" y="4025744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669925" y="4497231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Product Structure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QS-SU-460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73" y="792183"/>
            <a:ext cx="7553696" cy="548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49465" y="3230098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11860" y="4676909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1551763"/>
            <a:ext cx="58197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QS-SU-480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Data Sets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97128" y="1791445"/>
            <a:ext cx="7773021" cy="3380106"/>
            <a:chOff x="640566" y="2168525"/>
            <a:chExt cx="7773021" cy="338010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441450" y="2619375"/>
              <a:ext cx="1841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600">
                <a:latin typeface="+mj-lt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37477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</a:t>
              </a:r>
              <a:r>
                <a:rPr lang="en-US" sz="2400" dirty="0" smtClean="0">
                  <a:latin typeface="+mj-lt"/>
                </a:rPr>
                <a:t>Accounts Set </a:t>
              </a:r>
              <a:r>
                <a:rPr lang="en-US" sz="2400" dirty="0">
                  <a:latin typeface="+mj-lt"/>
                </a:rPr>
                <a:t>1</a:t>
              </a:r>
            </a:p>
            <a:p>
              <a:r>
                <a:rPr lang="en-US" sz="2400" dirty="0">
                  <a:latin typeface="+mj-lt"/>
                </a:rPr>
                <a:t>100 Assets</a:t>
              </a:r>
            </a:p>
            <a:p>
              <a:r>
                <a:rPr lang="en-US" sz="2400" dirty="0">
                  <a:latin typeface="+mj-lt"/>
                </a:rPr>
                <a:t>200 Liabilities</a:t>
              </a:r>
            </a:p>
            <a:p>
              <a:r>
                <a:rPr lang="en-US" sz="2400" dirty="0">
                  <a:latin typeface="+mj-lt"/>
                </a:rPr>
                <a:t>300 Revenues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550862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Accounts </a:t>
              </a:r>
              <a:r>
                <a:rPr lang="en-US" sz="2400" dirty="0" smtClean="0">
                  <a:latin typeface="+mj-lt"/>
                </a:rPr>
                <a:t>Set </a:t>
              </a:r>
              <a:r>
                <a:rPr lang="en-US" sz="2400" dirty="0">
                  <a:latin typeface="+mj-lt"/>
                </a:rPr>
                <a:t>2</a:t>
              </a:r>
            </a:p>
            <a:p>
              <a:r>
                <a:rPr lang="en-US" sz="2400" dirty="0">
                  <a:latin typeface="+mj-lt"/>
                </a:rPr>
                <a:t>1100 Assets</a:t>
              </a:r>
            </a:p>
            <a:p>
              <a:r>
                <a:rPr lang="en-US" sz="2400" dirty="0">
                  <a:latin typeface="+mj-lt"/>
                </a:rPr>
                <a:t>1200 Liabilities</a:t>
              </a:r>
            </a:p>
            <a:p>
              <a:r>
                <a:rPr lang="en-US" sz="2400" dirty="0">
                  <a:latin typeface="+mj-lt"/>
                </a:rPr>
                <a:t>2000 Revenues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640566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1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2116941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2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593610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3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545147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4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695642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5</a:t>
              </a:r>
            </a:p>
          </p:txBody>
        </p:sp>
        <p:cxnSp>
          <p:nvCxnSpPr>
            <p:cNvPr id="9228" name="AutoShape 14"/>
            <p:cNvCxnSpPr>
              <a:cxnSpLocks noChangeShapeType="1"/>
              <a:stCxn id="9224" idx="0"/>
              <a:endCxn id="9221" idx="2"/>
            </p:cNvCxnSpPr>
            <p:nvPr/>
          </p:nvCxnSpPr>
          <p:spPr bwMode="auto">
            <a:xfrm rot="5400000" flipH="1" flipV="1">
              <a:off x="2204390" y="4433322"/>
              <a:ext cx="1225670" cy="2006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9" name="AutoShape 17"/>
            <p:cNvCxnSpPr>
              <a:cxnSpLocks noChangeShapeType="1"/>
              <a:stCxn id="9226" idx="0"/>
              <a:endCxn id="9222" idx="2"/>
            </p:cNvCxnSpPr>
            <p:nvPr/>
          </p:nvCxnSpPr>
          <p:spPr bwMode="auto">
            <a:xfrm rot="5400000" flipH="1" flipV="1">
              <a:off x="5938582" y="4033664"/>
              <a:ext cx="1225670" cy="81937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0" name="AutoShape 18"/>
            <p:cNvCxnSpPr>
              <a:cxnSpLocks noChangeShapeType="1"/>
              <a:stCxn id="9227" idx="0"/>
              <a:endCxn id="9222" idx="2"/>
            </p:cNvCxnSpPr>
            <p:nvPr/>
          </p:nvCxnSpPr>
          <p:spPr bwMode="auto">
            <a:xfrm rot="16200000" flipV="1">
              <a:off x="6691057" y="4100567"/>
              <a:ext cx="1225670" cy="68557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1" name="AutoShape 19"/>
            <p:cNvCxnSpPr>
              <a:cxnSpLocks noChangeShapeType="1"/>
              <a:stCxn id="9223" idx="0"/>
              <a:endCxn id="9221" idx="2"/>
            </p:cNvCxnSpPr>
            <p:nvPr/>
          </p:nvCxnSpPr>
          <p:spPr bwMode="auto">
            <a:xfrm rot="5400000" flipH="1" flipV="1">
              <a:off x="1466202" y="3695135"/>
              <a:ext cx="1225670" cy="14964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2" name="AutoShape 20"/>
            <p:cNvCxnSpPr>
              <a:cxnSpLocks noChangeShapeType="1"/>
              <a:stCxn id="9225" idx="0"/>
              <a:endCxn id="9221" idx="2"/>
            </p:cNvCxnSpPr>
            <p:nvPr/>
          </p:nvCxnSpPr>
          <p:spPr bwMode="auto">
            <a:xfrm rot="16200000" flipV="1">
              <a:off x="2942725" y="3715049"/>
              <a:ext cx="1225670" cy="145660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QS-SU-490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568093" y="916388"/>
            <a:ext cx="4438348" cy="4172634"/>
            <a:chOff x="5726113" y="1185863"/>
            <a:chExt cx="4438348" cy="4172634"/>
          </a:xfrm>
        </p:grpSpPr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4128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691" name="Rectangle 40"/>
            <p:cNvSpPr>
              <a:spLocks noChangeArrowheads="1"/>
            </p:cNvSpPr>
            <p:nvPr/>
          </p:nvSpPr>
          <p:spPr bwMode="auto">
            <a:xfrm>
              <a:off x="6675665" y="150971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71693" name="AutoShape 42"/>
            <p:cNvSpPr>
              <a:spLocks noChangeArrowheads="1"/>
            </p:cNvSpPr>
            <p:nvPr/>
          </p:nvSpPr>
          <p:spPr bwMode="auto">
            <a:xfrm>
              <a:off x="5726113" y="190182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4" name="Text Box 43"/>
            <p:cNvSpPr txBox="1">
              <a:spLocks noChangeArrowheads="1"/>
            </p:cNvSpPr>
            <p:nvPr/>
          </p:nvSpPr>
          <p:spPr bwMode="auto">
            <a:xfrm>
              <a:off x="6265862" y="3219450"/>
              <a:ext cx="389859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line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Current cost method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Inventory Accounting </a:t>
              </a:r>
              <a:r>
                <a:rPr lang="en-US" sz="1400" i="1" dirty="0" smtClean="0">
                  <a:latin typeface="+mj-lt"/>
                </a:rPr>
                <a:t>Control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Item data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</a:t>
              </a:r>
              <a:r>
                <a:rPr lang="en-US" sz="1400" i="1">
                  <a:latin typeface="+mj-lt"/>
                </a:rPr>
                <a:t>Structure </a:t>
              </a:r>
              <a:r>
                <a:rPr lang="en-US" sz="1400" i="1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71697" name="Group 50"/>
            <p:cNvGrpSpPr>
              <a:grpSpLocks/>
            </p:cNvGrpSpPr>
            <p:nvPr/>
          </p:nvGrpSpPr>
          <p:grpSpPr bwMode="auto">
            <a:xfrm>
              <a:off x="6086475" y="1185863"/>
              <a:ext cx="477838" cy="477837"/>
              <a:chOff x="0" y="351"/>
              <a:chExt cx="401" cy="401"/>
            </a:xfrm>
          </p:grpSpPr>
          <p:sp>
            <p:nvSpPr>
              <p:cNvPr id="71701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2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pic>
          <p:nvPicPr>
            <p:cNvPr id="71700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5338" y="180816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3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QS-SU-500</a:t>
            </a:r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QS-SU-481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558223" y="5260778"/>
            <a:ext cx="5032581" cy="26124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Product Structure by Item Report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QS-SU-482</a:t>
            </a:r>
          </a:p>
        </p:txBody>
      </p:sp>
      <p:pic>
        <p:nvPicPr>
          <p:cNvPr id="6963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471064"/>
            <a:ext cx="78851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Manufacturing Environment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QS-SU-520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40712" y="1301692"/>
            <a:ext cx="8616950" cy="4327525"/>
            <a:chOff x="184150" y="1754188"/>
            <a:chExt cx="8616950" cy="4327525"/>
          </a:xfrm>
        </p:grpSpPr>
        <p:sp>
          <p:nvSpPr>
            <p:cNvPr id="430082" name="Rectangle 2"/>
            <p:cNvSpPr>
              <a:spLocks noChangeArrowheads="1"/>
            </p:cNvSpPr>
            <p:nvPr/>
          </p:nvSpPr>
          <p:spPr bwMode="auto">
            <a:xfrm>
              <a:off x="3409950" y="42957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56" name="Rectangle 3"/>
            <p:cNvSpPr>
              <a:spLocks noChangeArrowheads="1"/>
            </p:cNvSpPr>
            <p:nvPr/>
          </p:nvSpPr>
          <p:spPr bwMode="auto">
            <a:xfrm>
              <a:off x="3477659" y="4341813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74757" name="AutoShape 4"/>
            <p:cNvSpPr>
              <a:spLocks noChangeArrowheads="1"/>
            </p:cNvSpPr>
            <p:nvPr/>
          </p:nvSpPr>
          <p:spPr bwMode="auto">
            <a:xfrm>
              <a:off x="2820988" y="47847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4758" name="Group 5"/>
            <p:cNvGrpSpPr>
              <a:grpSpLocks/>
            </p:cNvGrpSpPr>
            <p:nvPr/>
          </p:nvGrpSpPr>
          <p:grpSpPr bwMode="auto">
            <a:xfrm>
              <a:off x="3194050" y="4068763"/>
              <a:ext cx="477838" cy="477837"/>
              <a:chOff x="0" y="351"/>
              <a:chExt cx="401" cy="401"/>
            </a:xfrm>
          </p:grpSpPr>
          <p:sp>
            <p:nvSpPr>
              <p:cNvPr id="74802" name="Oval 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3" name="Text Box 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74759" name="Picture 8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689475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090" name="Rectangle 10"/>
            <p:cNvSpPr>
              <a:spLocks noChangeArrowheads="1"/>
            </p:cNvSpPr>
            <p:nvPr/>
          </p:nvSpPr>
          <p:spPr bwMode="auto">
            <a:xfrm>
              <a:off x="4318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1" name="Rectangle 11"/>
            <p:cNvSpPr>
              <a:spLocks noChangeArrowheads="1"/>
            </p:cNvSpPr>
            <p:nvPr/>
          </p:nvSpPr>
          <p:spPr bwMode="auto">
            <a:xfrm>
              <a:off x="33782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2" name="Rectangle 12"/>
            <p:cNvSpPr>
              <a:spLocks noChangeArrowheads="1"/>
            </p:cNvSpPr>
            <p:nvPr/>
          </p:nvSpPr>
          <p:spPr bwMode="auto">
            <a:xfrm>
              <a:off x="630555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63" name="Rectangle 30"/>
            <p:cNvSpPr>
              <a:spLocks noChangeArrowheads="1"/>
            </p:cNvSpPr>
            <p:nvPr/>
          </p:nvSpPr>
          <p:spPr bwMode="auto">
            <a:xfrm>
              <a:off x="3367384" y="2078038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dirty="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4764" name="Rectangle 31"/>
            <p:cNvSpPr>
              <a:spLocks noChangeArrowheads="1"/>
            </p:cNvSpPr>
            <p:nvPr/>
          </p:nvSpPr>
          <p:spPr bwMode="auto">
            <a:xfrm>
              <a:off x="623888" y="2001838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74765" name="Picture 32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527300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66" name="Rectangle 33"/>
            <p:cNvSpPr>
              <a:spLocks noChangeArrowheads="1"/>
            </p:cNvSpPr>
            <p:nvPr/>
          </p:nvSpPr>
          <p:spPr bwMode="auto">
            <a:xfrm>
              <a:off x="6350070" y="2078038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74767" name="Group 34"/>
            <p:cNvGrpSpPr>
              <a:grpSpLocks/>
            </p:cNvGrpSpPr>
            <p:nvPr/>
          </p:nvGrpSpPr>
          <p:grpSpPr bwMode="auto">
            <a:xfrm>
              <a:off x="688975" y="2743200"/>
              <a:ext cx="2117725" cy="863600"/>
              <a:chOff x="673" y="1182"/>
              <a:chExt cx="1810" cy="739"/>
            </a:xfrm>
          </p:grpSpPr>
          <p:sp>
            <p:nvSpPr>
              <p:cNvPr id="74789" name="Freeform 3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0" name="AutoShape 3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1" name="AutoShape 3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2" name="AutoShape 3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3" name="AutoShape 3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4" name="Rectangle 4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5" name="Rectangle 4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6" name="AutoShape 4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7" name="Rectangle 4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8" name="AutoShape 4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9" name="AutoShape 4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0" name="AutoShape 4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1" name="Freeform 4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4768" name="Group 48"/>
            <p:cNvGrpSpPr>
              <a:grpSpLocks/>
            </p:cNvGrpSpPr>
            <p:nvPr/>
          </p:nvGrpSpPr>
          <p:grpSpPr bwMode="auto">
            <a:xfrm>
              <a:off x="184150" y="1754188"/>
              <a:ext cx="477838" cy="477837"/>
              <a:chOff x="0" y="351"/>
              <a:chExt cx="401" cy="401"/>
            </a:xfrm>
          </p:grpSpPr>
          <p:sp>
            <p:nvSpPr>
              <p:cNvPr id="74787" name="Oval 49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8" name="Text Box 50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4769" name="Group 51"/>
            <p:cNvGrpSpPr>
              <a:grpSpLocks/>
            </p:cNvGrpSpPr>
            <p:nvPr/>
          </p:nvGrpSpPr>
          <p:grpSpPr bwMode="auto">
            <a:xfrm>
              <a:off x="3098800" y="1754188"/>
              <a:ext cx="477838" cy="477837"/>
              <a:chOff x="0" y="351"/>
              <a:chExt cx="401" cy="401"/>
            </a:xfrm>
          </p:grpSpPr>
          <p:sp>
            <p:nvSpPr>
              <p:cNvPr id="74785" name="Oval 52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6" name="Text Box 53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4770" name="Group 54"/>
            <p:cNvGrpSpPr>
              <a:grpSpLocks/>
            </p:cNvGrpSpPr>
            <p:nvPr/>
          </p:nvGrpSpPr>
          <p:grpSpPr bwMode="auto">
            <a:xfrm>
              <a:off x="6027738" y="1754188"/>
              <a:ext cx="477837" cy="477837"/>
              <a:chOff x="0" y="351"/>
              <a:chExt cx="401" cy="401"/>
            </a:xfrm>
          </p:grpSpPr>
          <p:sp>
            <p:nvSpPr>
              <p:cNvPr id="74783" name="Oval 5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4" name="Text Box 5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30137" name="Rectangle 57"/>
            <p:cNvSpPr>
              <a:spLocks noChangeArrowheads="1"/>
            </p:cNvSpPr>
            <p:nvPr/>
          </p:nvSpPr>
          <p:spPr bwMode="auto">
            <a:xfrm>
              <a:off x="430213" y="435292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72" name="Rectangle 58"/>
            <p:cNvSpPr>
              <a:spLocks noChangeArrowheads="1"/>
            </p:cNvSpPr>
            <p:nvPr/>
          </p:nvSpPr>
          <p:spPr bwMode="auto">
            <a:xfrm>
              <a:off x="457200" y="4398963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74773" name="Group 59"/>
            <p:cNvGrpSpPr>
              <a:grpSpLocks/>
            </p:cNvGrpSpPr>
            <p:nvPr/>
          </p:nvGrpSpPr>
          <p:grpSpPr bwMode="auto">
            <a:xfrm>
              <a:off x="236538" y="4125913"/>
              <a:ext cx="477837" cy="477837"/>
              <a:chOff x="0" y="351"/>
              <a:chExt cx="401" cy="401"/>
            </a:xfrm>
          </p:grpSpPr>
          <p:sp>
            <p:nvSpPr>
              <p:cNvPr id="74781" name="Oval 6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2" name="Text Box 6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74774" name="Picture 62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814888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4775" name="AutoShape 63"/>
            <p:cNvCxnSpPr>
              <a:cxnSpLocks noChangeShapeType="1"/>
              <a:stCxn id="430092" idx="3"/>
              <a:endCxn id="430137" idx="1"/>
            </p:cNvCxnSpPr>
            <p:nvPr/>
          </p:nvCxnSpPr>
          <p:spPr bwMode="auto">
            <a:xfrm flipH="1">
              <a:off x="430213" y="2847975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4777" name="AutoShape 65"/>
            <p:cNvSpPr>
              <a:spLocks noChangeArrowheads="1"/>
            </p:cNvSpPr>
            <p:nvPr/>
          </p:nvSpPr>
          <p:spPr bwMode="auto">
            <a:xfrm>
              <a:off x="2787650" y="2471738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778" name="AutoShape 67"/>
            <p:cNvSpPr>
              <a:spLocks noChangeArrowheads="1"/>
            </p:cNvSpPr>
            <p:nvPr/>
          </p:nvSpPr>
          <p:spPr bwMode="auto">
            <a:xfrm>
              <a:off x="5738813" y="2471738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74780" name="Picture 72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40823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Shop Calendar</a:t>
            </a:r>
          </a:p>
          <a:p>
            <a:pPr eaLnBrk="1" hangingPunct="1"/>
            <a:r>
              <a:rPr lang="en-US" dirty="0" smtClean="0"/>
              <a:t>Departments and Work Centers / Machines</a:t>
            </a:r>
          </a:p>
          <a:p>
            <a:pPr eaLnBrk="1" hangingPunct="1"/>
            <a:r>
              <a:rPr lang="en-US" dirty="0" smtClean="0"/>
              <a:t>Routings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QS-SU-530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the information that a department provides</a:t>
            </a:r>
          </a:p>
          <a:p>
            <a:r>
              <a:rPr lang="en-US" dirty="0" smtClean="0"/>
              <a:t>Describe the information that a work center provides</a:t>
            </a:r>
          </a:p>
          <a:p>
            <a:r>
              <a:rPr lang="en-US" dirty="0" smtClean="0"/>
              <a:t>Describe the information that a routing provides</a:t>
            </a:r>
          </a:p>
          <a:p>
            <a:r>
              <a:rPr lang="en-US" dirty="0" smtClean="0"/>
              <a:t>Set up a shop calendar, department, work center, and routing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QS-SU-540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QS-SU-550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7215376" y="3004391"/>
            <a:ext cx="1565555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 Routings</a:t>
            </a:r>
            <a:endParaRPr lang="en-US" sz="1800" dirty="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09458" y="2999348"/>
            <a:ext cx="1664447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Work Center/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  <a:endParaRPr lang="en-US" sz="1800" dirty="0">
              <a:latin typeface="+mj-lt"/>
            </a:endParaRP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2" y="3003550"/>
            <a:ext cx="1593943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Shop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Calendar</a:t>
            </a:r>
            <a:endParaRPr lang="en-US" sz="1800" dirty="0">
              <a:latin typeface="+mj-lt"/>
            </a:endParaRP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540809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Departments</a:t>
            </a:r>
            <a:endParaRPr lang="en-US" sz="1800" dirty="0">
              <a:latin typeface="+mj-lt"/>
            </a:endParaRP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4361611" y="1708243"/>
            <a:ext cx="270907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Specific 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Number of identical 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Machine rates</a:t>
            </a:r>
            <a:endParaRPr lang="en-US" sz="1400" dirty="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546384" y="4349097"/>
            <a:ext cx="237725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Production steps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center used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How long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Expected yield</a:t>
            </a:r>
            <a:endParaRPr lang="en-US" sz="1400" dirty="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2166284" y="2244632"/>
            <a:ext cx="184345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GL accounts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Capacity</a:t>
            </a:r>
            <a:endParaRPr lang="en-US" sz="1800" dirty="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801905" y="3565526"/>
            <a:ext cx="503145" cy="396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845859" y="3565292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1" name="Rectangle 49"/>
          <p:cNvSpPr>
            <a:spLocks noChangeArrowheads="1"/>
          </p:cNvSpPr>
          <p:nvPr/>
        </p:nvSpPr>
        <p:spPr bwMode="auto">
          <a:xfrm>
            <a:off x="180601" y="4293067"/>
            <a:ext cx="2566409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days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By dept, work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center, or machine</a:t>
            </a:r>
          </a:p>
        </p:txBody>
      </p:sp>
      <p:cxnSp>
        <p:nvCxnSpPr>
          <p:cNvPr id="25" name="AutoShape 53"/>
          <p:cNvCxnSpPr>
            <a:cxnSpLocks noChangeShapeType="1"/>
          </p:cNvCxnSpPr>
          <p:nvPr/>
        </p:nvCxnSpPr>
        <p:spPr bwMode="auto">
          <a:xfrm flipV="1">
            <a:off x="6338048" y="3596669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2"/>
          <p:cNvGrpSpPr/>
          <p:nvPr/>
        </p:nvGrpSpPr>
        <p:grpSpPr>
          <a:xfrm>
            <a:off x="1002399" y="856506"/>
            <a:ext cx="7124700" cy="5330825"/>
            <a:chOff x="1068388" y="1243013"/>
            <a:chExt cx="7124700" cy="5330825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243013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3173413" y="1314450"/>
              <a:ext cx="2873375" cy="1173163"/>
              <a:chOff x="673" y="1182"/>
              <a:chExt cx="1810" cy="739"/>
            </a:xfrm>
          </p:grpSpPr>
          <p:sp>
            <p:nvSpPr>
              <p:cNvPr id="78916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7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8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9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0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1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2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3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4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5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6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7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8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8853" name="Rectangle 27"/>
            <p:cNvSpPr>
              <a:spLocks noChangeArrowheads="1"/>
            </p:cNvSpPr>
            <p:nvPr/>
          </p:nvSpPr>
          <p:spPr bwMode="auto">
            <a:xfrm>
              <a:off x="3838575" y="2422525"/>
              <a:ext cx="1563688" cy="666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dirty="0">
                  <a:latin typeface="+mj-lt"/>
                </a:rPr>
                <a:t>QMI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(Site 10-100)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306228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1000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78275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b="1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25938"/>
              <a:ext cx="7040563" cy="11303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57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8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9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0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1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2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3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4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65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66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67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68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69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70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71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2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3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4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5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6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7" name="Line 51"/>
            <p:cNvSpPr>
              <a:spLocks noChangeShapeType="1"/>
            </p:cNvSpPr>
            <p:nvPr/>
          </p:nvSpPr>
          <p:spPr bwMode="auto">
            <a:xfrm flipH="1">
              <a:off x="1114425" y="4344988"/>
              <a:ext cx="946150" cy="1122362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8" name="Line 52"/>
            <p:cNvSpPr>
              <a:spLocks noChangeShapeType="1"/>
            </p:cNvSpPr>
            <p:nvPr/>
          </p:nvSpPr>
          <p:spPr bwMode="auto">
            <a:xfrm flipH="1">
              <a:off x="7189788" y="430688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9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</a:t>
              </a:r>
            </a:p>
          </p:txBody>
        </p:sp>
        <p:sp>
          <p:nvSpPr>
            <p:cNvPr id="78880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2</a:t>
              </a:r>
            </a:p>
          </p:txBody>
        </p:sp>
        <p:sp>
          <p:nvSpPr>
            <p:cNvPr id="78881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3</a:t>
              </a:r>
            </a:p>
          </p:txBody>
        </p:sp>
        <p:sp>
          <p:nvSpPr>
            <p:cNvPr id="78882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4</a:t>
              </a:r>
            </a:p>
          </p:txBody>
        </p:sp>
        <p:sp>
          <p:nvSpPr>
            <p:cNvPr id="78883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0541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85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6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7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8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9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0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1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2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93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94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95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96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97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98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99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0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1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2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3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4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5" name="Line 79"/>
            <p:cNvSpPr>
              <a:spLocks noChangeShapeType="1"/>
            </p:cNvSpPr>
            <p:nvPr/>
          </p:nvSpPr>
          <p:spPr bwMode="auto">
            <a:xfrm flipH="1">
              <a:off x="1143000" y="5437188"/>
              <a:ext cx="917575" cy="105568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6" name="Line 80"/>
            <p:cNvSpPr>
              <a:spLocks noChangeShapeType="1"/>
            </p:cNvSpPr>
            <p:nvPr/>
          </p:nvSpPr>
          <p:spPr bwMode="auto">
            <a:xfrm flipH="1">
              <a:off x="7256463" y="54086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7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6</a:t>
              </a:r>
            </a:p>
          </p:txBody>
        </p:sp>
        <p:sp>
          <p:nvSpPr>
            <p:cNvPr id="78908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7</a:t>
              </a:r>
            </a:p>
          </p:txBody>
        </p:sp>
        <p:sp>
          <p:nvSpPr>
            <p:cNvPr id="78909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8</a:t>
              </a:r>
            </a:p>
          </p:txBody>
        </p:sp>
        <p:sp>
          <p:nvSpPr>
            <p:cNvPr id="78910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9</a:t>
              </a:r>
            </a:p>
          </p:txBody>
        </p:sp>
        <p:sp>
          <p:nvSpPr>
            <p:cNvPr id="78911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10</a:t>
              </a:r>
            </a:p>
          </p:txBody>
        </p:sp>
        <p:sp>
          <p:nvSpPr>
            <p:cNvPr id="78912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2000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Calendar</a:t>
            </a:r>
            <a:endParaRPr lang="en-US" dirty="0"/>
          </a:p>
        </p:txBody>
      </p:sp>
      <p:sp>
        <p:nvSpPr>
          <p:cNvPr id="78915" name="Footer Placeholder 7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QS-SU-560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QS-SU-065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383559" y="1895446"/>
            <a:ext cx="2158261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QAD EE </a:t>
            </a:r>
            <a:r>
              <a:rPr lang="en-GB" sz="2000" b="1" dirty="0" smtClean="0">
                <a:solidFill>
                  <a:schemeClr val="bg1"/>
                </a:solidFill>
              </a:rPr>
              <a:t>System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Departments, Work Centers, Machines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QS-SU-570</a:t>
            </a:r>
          </a:p>
        </p:txBody>
      </p:sp>
      <p:grpSp>
        <p:nvGrpSpPr>
          <p:cNvPr id="2" name="Group 51"/>
          <p:cNvGrpSpPr/>
          <p:nvPr/>
        </p:nvGrpSpPr>
        <p:grpSpPr>
          <a:xfrm>
            <a:off x="1238348" y="766482"/>
            <a:ext cx="6669088" cy="5487916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79878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>
                  <a:latin typeface="+mj-lt"/>
                </a:rPr>
                <a:t> Component Production</a:t>
              </a:r>
            </a:p>
          </p:txBody>
        </p:sp>
        <p:sp>
          <p:nvSpPr>
            <p:cNvPr id="79879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Assembly</a:t>
              </a:r>
            </a:p>
          </p:txBody>
        </p:sp>
        <p:sp>
          <p:nvSpPr>
            <p:cNvPr id="79880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Burden %  =  40</a:t>
              </a:r>
              <a:endParaRPr lang="en-US" sz="240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882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>
                  <a:latin typeface="+mj-lt"/>
                </a:rPr>
                <a:t>Machines</a:t>
              </a:r>
            </a:p>
          </p:txBody>
        </p:sp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79906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7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8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9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0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1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2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3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4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5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6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7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8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9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0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1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2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79889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0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1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2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3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4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5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6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7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8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9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0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1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2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3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4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5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9885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1</a:t>
              </a:r>
            </a:p>
          </p:txBody>
        </p:sp>
        <p:sp>
          <p:nvSpPr>
            <p:cNvPr id="79886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2</a:t>
              </a:r>
            </a:p>
          </p:txBody>
        </p:sp>
        <p:sp>
          <p:nvSpPr>
            <p:cNvPr id="79887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8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Routings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QS-SU-580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1259339" y="1613724"/>
            <a:ext cx="6611937" cy="3878262"/>
            <a:chOff x="1608138" y="2151063"/>
            <a:chExt cx="6611937" cy="3878262"/>
          </a:xfrm>
        </p:grpSpPr>
        <p:sp>
          <p:nvSpPr>
            <p:cNvPr id="278579" name="Rectangle 51"/>
            <p:cNvSpPr>
              <a:spLocks noChangeArrowheads="1"/>
            </p:cNvSpPr>
            <p:nvPr/>
          </p:nvSpPr>
          <p:spPr bwMode="auto">
            <a:xfrm>
              <a:off x="2947988" y="2151063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80" name="Rectangle 52"/>
            <p:cNvSpPr>
              <a:spLocks noChangeArrowheads="1"/>
            </p:cNvSpPr>
            <p:nvPr/>
          </p:nvSpPr>
          <p:spPr bwMode="auto">
            <a:xfrm>
              <a:off x="4537075" y="3041650"/>
              <a:ext cx="1914525" cy="998538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2" name="Text Box 53"/>
            <p:cNvSpPr txBox="1">
              <a:spLocks noChangeArrowheads="1"/>
            </p:cNvSpPr>
            <p:nvPr/>
          </p:nvSpPr>
          <p:spPr bwMode="auto">
            <a:xfrm>
              <a:off x="3087688" y="2209800"/>
              <a:ext cx="183832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10</a:t>
              </a:r>
            </a:p>
            <a:p>
              <a:pPr algn="ctr"/>
              <a:r>
                <a:rPr lang="en-US" sz="1600">
                  <a:latin typeface="+mj-lt"/>
                </a:rPr>
                <a:t>Assemble Component</a:t>
              </a:r>
            </a:p>
          </p:txBody>
        </p:sp>
        <p:sp>
          <p:nvSpPr>
            <p:cNvPr id="80903" name="Text Box 54"/>
            <p:cNvSpPr txBox="1">
              <a:spLocks noChangeArrowheads="1"/>
            </p:cNvSpPr>
            <p:nvPr/>
          </p:nvSpPr>
          <p:spPr bwMode="auto">
            <a:xfrm>
              <a:off x="4429125" y="3086100"/>
              <a:ext cx="215741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20</a:t>
              </a:r>
            </a:p>
            <a:p>
              <a:pPr algn="ctr"/>
              <a:r>
                <a:rPr lang="en-US" sz="1600">
                  <a:latin typeface="+mj-lt"/>
                </a:rPr>
                <a:t>Test Finished Unit</a:t>
              </a:r>
            </a:p>
          </p:txBody>
        </p:sp>
        <p:sp>
          <p:nvSpPr>
            <p:cNvPr id="278601" name="Rectangle 73"/>
            <p:cNvSpPr>
              <a:spLocks noChangeArrowheads="1"/>
            </p:cNvSpPr>
            <p:nvPr/>
          </p:nvSpPr>
          <p:spPr bwMode="auto">
            <a:xfrm>
              <a:off x="6196013" y="3913188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5" name="Text Box 75"/>
            <p:cNvSpPr txBox="1">
              <a:spLocks noChangeArrowheads="1"/>
            </p:cNvSpPr>
            <p:nvPr/>
          </p:nvSpPr>
          <p:spPr bwMode="auto">
            <a:xfrm>
              <a:off x="6061075" y="3971925"/>
              <a:ext cx="2159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30</a:t>
              </a:r>
            </a:p>
            <a:p>
              <a:pPr algn="ctr"/>
              <a:r>
                <a:rPr lang="en-US" sz="1600">
                  <a:latin typeface="+mj-lt"/>
                </a:rPr>
                <a:t>Pack For Shipping</a:t>
              </a:r>
            </a:p>
          </p:txBody>
        </p:sp>
        <p:pic>
          <p:nvPicPr>
            <p:cNvPr id="80906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8138" y="3903663"/>
              <a:ext cx="1438275" cy="2125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Shop Calendar</a:t>
            </a:r>
            <a:endParaRPr lang="en-US" dirty="0"/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QS-SU-590</a:t>
            </a:r>
          </a:p>
        </p:txBody>
      </p:sp>
      <p:pic>
        <p:nvPicPr>
          <p:cNvPr id="819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367563"/>
            <a:ext cx="7065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Departments</a:t>
            </a:r>
            <a:endParaRPr lang="en-US" dirty="0"/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QS-SU-600</a:t>
            </a:r>
          </a:p>
        </p:txBody>
      </p:sp>
      <p:pic>
        <p:nvPicPr>
          <p:cNvPr id="8294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1138473"/>
            <a:ext cx="71326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Work Centers/Machines</a:t>
            </a:r>
            <a:endParaRPr lang="en-US" dirty="0"/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QS-SU-610</a:t>
            </a:r>
          </a:p>
        </p:txBody>
      </p:sp>
      <p:pic>
        <p:nvPicPr>
          <p:cNvPr id="83972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392846"/>
            <a:ext cx="75517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10"/>
          <p:cNvSpPr>
            <a:spLocks noChangeArrowheads="1"/>
          </p:cNvSpPr>
          <p:nvPr/>
        </p:nvSpPr>
        <p:spPr bwMode="auto">
          <a:xfrm>
            <a:off x="4006850" y="4345596"/>
            <a:ext cx="2120900" cy="10556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10</a:t>
            </a:r>
            <a:endParaRPr lang="en-US" dirty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QS-SU-620</a:t>
            </a:r>
          </a:p>
        </p:txBody>
      </p:sp>
      <p:pic>
        <p:nvPicPr>
          <p:cNvPr id="84995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28041"/>
            <a:ext cx="7142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1941513" y="2536179"/>
            <a:ext cx="10096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2252663" y="4609454"/>
            <a:ext cx="2168525" cy="4905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20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QS-SU-630</a:t>
            </a:r>
          </a:p>
        </p:txBody>
      </p:sp>
      <p:pic>
        <p:nvPicPr>
          <p:cNvPr id="860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971296"/>
            <a:ext cx="718026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Results in Routing Inquiry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QS-SU-640</a:t>
            </a:r>
          </a:p>
        </p:txBody>
      </p:sp>
      <p:pic>
        <p:nvPicPr>
          <p:cNvPr id="87044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837483"/>
            <a:ext cx="59531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99094" y="1276350"/>
            <a:ext cx="3610464" cy="4183747"/>
            <a:chOff x="3127375" y="1276350"/>
            <a:chExt cx="3610464" cy="4183747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9093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89094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325803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</a:t>
              </a:r>
              <a:r>
                <a:rPr lang="en-US" sz="1400" i="1" dirty="0" smtClean="0">
                  <a:latin typeface="+mj-lt"/>
                </a:rPr>
                <a:t/>
              </a:r>
              <a:br>
                <a:rPr lang="en-US" sz="1400" i="1" dirty="0" smtClean="0">
                  <a:latin typeface="+mj-lt"/>
                </a:rPr>
              </a:br>
              <a:r>
                <a:rPr lang="en-US" sz="1400" i="1" dirty="0" smtClean="0">
                  <a:latin typeface="+mj-lt"/>
                </a:rPr>
                <a:t>   Routing </a:t>
              </a:r>
              <a:r>
                <a:rPr lang="en-US" sz="1400" i="1" dirty="0">
                  <a:latin typeface="+mj-lt"/>
                </a:rPr>
                <a:t>Maintenance</a:t>
              </a:r>
            </a:p>
          </p:txBody>
        </p:sp>
        <p:sp>
          <p:nvSpPr>
            <p:cNvPr id="89095" name="Oval 7"/>
            <p:cNvSpPr>
              <a:spLocks noChangeArrowheads="1"/>
            </p:cNvSpPr>
            <p:nvPr/>
          </p:nvSpPr>
          <p:spPr bwMode="auto">
            <a:xfrm>
              <a:off x="3127375" y="1276350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pic>
          <p:nvPicPr>
            <p:cNvPr id="89096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4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QS-SU-670</a:t>
            </a:r>
          </a:p>
        </p:txBody>
      </p:sp>
      <p:pic>
        <p:nvPicPr>
          <p:cNvPr id="90116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QS-SU-055</a:t>
            </a:r>
          </a:p>
        </p:txBody>
      </p:sp>
      <p:pic>
        <p:nvPicPr>
          <p:cNvPr id="81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996186"/>
            <a:ext cx="84089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Cost Calculations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QS-SU-690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4150" y="1290089"/>
            <a:ext cx="8616950" cy="4327525"/>
            <a:chOff x="184150" y="1695450"/>
            <a:chExt cx="8616950" cy="4327525"/>
          </a:xfrm>
        </p:grpSpPr>
        <p:sp>
          <p:nvSpPr>
            <p:cNvPr id="393219" name="Rectangle 3"/>
            <p:cNvSpPr>
              <a:spLocks noChangeArrowheads="1"/>
            </p:cNvSpPr>
            <p:nvPr/>
          </p:nvSpPr>
          <p:spPr bwMode="auto">
            <a:xfrm>
              <a:off x="4318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0" name="Rectangle 4"/>
            <p:cNvSpPr>
              <a:spLocks noChangeArrowheads="1"/>
            </p:cNvSpPr>
            <p:nvPr/>
          </p:nvSpPr>
          <p:spPr bwMode="auto">
            <a:xfrm>
              <a:off x="33782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630555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67" name="Rectangle 23"/>
            <p:cNvSpPr>
              <a:spLocks noChangeArrowheads="1"/>
            </p:cNvSpPr>
            <p:nvPr/>
          </p:nvSpPr>
          <p:spPr bwMode="auto">
            <a:xfrm>
              <a:off x="3367384" y="2019300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dirty="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92168" name="Rectangle 24"/>
            <p:cNvSpPr>
              <a:spLocks noChangeArrowheads="1"/>
            </p:cNvSpPr>
            <p:nvPr/>
          </p:nvSpPr>
          <p:spPr bwMode="auto">
            <a:xfrm>
              <a:off x="623888" y="1943100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92169" name="Picture 25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1788" y="2468563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70" name="Rectangle 26"/>
            <p:cNvSpPr>
              <a:spLocks noChangeArrowheads="1"/>
            </p:cNvSpPr>
            <p:nvPr/>
          </p:nvSpPr>
          <p:spPr bwMode="auto">
            <a:xfrm>
              <a:off x="6350070" y="2019300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92171" name="AutoShape 27"/>
            <p:cNvSpPr>
              <a:spLocks noChangeArrowheads="1"/>
            </p:cNvSpPr>
            <p:nvPr/>
          </p:nvSpPr>
          <p:spPr bwMode="auto">
            <a:xfrm>
              <a:off x="2787650" y="2413000"/>
              <a:ext cx="693738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72" name="AutoShape 28"/>
            <p:cNvSpPr>
              <a:spLocks noChangeArrowheads="1"/>
            </p:cNvSpPr>
            <p:nvPr/>
          </p:nvSpPr>
          <p:spPr bwMode="auto">
            <a:xfrm>
              <a:off x="5738813" y="2413000"/>
              <a:ext cx="693737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73" name="Group 29"/>
            <p:cNvGrpSpPr>
              <a:grpSpLocks/>
            </p:cNvGrpSpPr>
            <p:nvPr/>
          </p:nvGrpSpPr>
          <p:grpSpPr bwMode="auto">
            <a:xfrm>
              <a:off x="688975" y="2617788"/>
              <a:ext cx="2117725" cy="863600"/>
              <a:chOff x="673" y="1182"/>
              <a:chExt cx="1810" cy="739"/>
            </a:xfrm>
          </p:grpSpPr>
          <p:sp>
            <p:nvSpPr>
              <p:cNvPr id="92198" name="Freeform 30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9" name="AutoShape 31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0" name="AutoShape 32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1" name="AutoShape 33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2" name="AutoShape 34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3" name="Rectangle 35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4" name="Rectangle 36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5" name="AutoShape 37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6" name="Rectangle 38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7" name="AutoShape 39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8" name="AutoShape 40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9" name="AutoShape 41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10" name="Freeform 42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92174" name="Group 43"/>
            <p:cNvGrpSpPr>
              <a:grpSpLocks/>
            </p:cNvGrpSpPr>
            <p:nvPr/>
          </p:nvGrpSpPr>
          <p:grpSpPr bwMode="auto">
            <a:xfrm>
              <a:off x="184150" y="1695450"/>
              <a:ext cx="477838" cy="477838"/>
              <a:chOff x="0" y="351"/>
              <a:chExt cx="401" cy="401"/>
            </a:xfrm>
          </p:grpSpPr>
          <p:sp>
            <p:nvSpPr>
              <p:cNvPr id="92196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7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92175" name="Group 46"/>
            <p:cNvGrpSpPr>
              <a:grpSpLocks/>
            </p:cNvGrpSpPr>
            <p:nvPr/>
          </p:nvGrpSpPr>
          <p:grpSpPr bwMode="auto">
            <a:xfrm>
              <a:off x="3098800" y="1695450"/>
              <a:ext cx="477838" cy="477838"/>
              <a:chOff x="0" y="351"/>
              <a:chExt cx="401" cy="401"/>
            </a:xfrm>
          </p:grpSpPr>
          <p:sp>
            <p:nvSpPr>
              <p:cNvPr id="92194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5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92176" name="Group 49"/>
            <p:cNvGrpSpPr>
              <a:grpSpLocks/>
            </p:cNvGrpSpPr>
            <p:nvPr/>
          </p:nvGrpSpPr>
          <p:grpSpPr bwMode="auto">
            <a:xfrm>
              <a:off x="6027738" y="1695450"/>
              <a:ext cx="477837" cy="477838"/>
              <a:chOff x="0" y="351"/>
              <a:chExt cx="401" cy="401"/>
            </a:xfrm>
          </p:grpSpPr>
          <p:sp>
            <p:nvSpPr>
              <p:cNvPr id="92192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3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393268" name="Rectangle 52"/>
            <p:cNvSpPr>
              <a:spLocks noChangeArrowheads="1"/>
            </p:cNvSpPr>
            <p:nvPr/>
          </p:nvSpPr>
          <p:spPr bwMode="auto">
            <a:xfrm>
              <a:off x="430213" y="42941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78" name="Rectangle 53"/>
            <p:cNvSpPr>
              <a:spLocks noChangeArrowheads="1"/>
            </p:cNvSpPr>
            <p:nvPr/>
          </p:nvSpPr>
          <p:spPr bwMode="auto">
            <a:xfrm>
              <a:off x="457200" y="4340225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93270" name="Rectangle 54"/>
            <p:cNvSpPr>
              <a:spLocks noChangeArrowheads="1"/>
            </p:cNvSpPr>
            <p:nvPr/>
          </p:nvSpPr>
          <p:spPr bwMode="auto">
            <a:xfrm>
              <a:off x="3367088" y="42941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80" name="Rectangle 55"/>
            <p:cNvSpPr>
              <a:spLocks noChangeArrowheads="1"/>
            </p:cNvSpPr>
            <p:nvPr/>
          </p:nvSpPr>
          <p:spPr bwMode="auto">
            <a:xfrm>
              <a:off x="3434796" y="4340225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92181" name="AutoShape 56"/>
            <p:cNvSpPr>
              <a:spLocks noChangeArrowheads="1"/>
            </p:cNvSpPr>
            <p:nvPr/>
          </p:nvSpPr>
          <p:spPr bwMode="auto">
            <a:xfrm>
              <a:off x="2778125" y="47831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82" name="Group 57"/>
            <p:cNvGrpSpPr>
              <a:grpSpLocks/>
            </p:cNvGrpSpPr>
            <p:nvPr/>
          </p:nvGrpSpPr>
          <p:grpSpPr bwMode="auto">
            <a:xfrm>
              <a:off x="3151188" y="4067175"/>
              <a:ext cx="477837" cy="477838"/>
              <a:chOff x="0" y="351"/>
              <a:chExt cx="401" cy="401"/>
            </a:xfrm>
          </p:grpSpPr>
          <p:sp>
            <p:nvSpPr>
              <p:cNvPr id="92190" name="Oval 5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1" name="Text Box 5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92183" name="Group 60"/>
            <p:cNvGrpSpPr>
              <a:grpSpLocks/>
            </p:cNvGrpSpPr>
            <p:nvPr/>
          </p:nvGrpSpPr>
          <p:grpSpPr bwMode="auto">
            <a:xfrm>
              <a:off x="236538" y="4067175"/>
              <a:ext cx="477837" cy="477838"/>
              <a:chOff x="0" y="351"/>
              <a:chExt cx="401" cy="401"/>
            </a:xfrm>
          </p:grpSpPr>
          <p:sp>
            <p:nvSpPr>
              <p:cNvPr id="92188" name="Oval 6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89" name="Text Box 6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92184" name="Picture 63" descr="j025008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7813" y="4687888"/>
              <a:ext cx="1208087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185" name="Picture 64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756150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2186" name="AutoShape 65"/>
            <p:cNvCxnSpPr>
              <a:cxnSpLocks noChangeShapeType="1"/>
              <a:stCxn id="393221" idx="3"/>
              <a:endCxn id="393268" idx="1"/>
            </p:cNvCxnSpPr>
            <p:nvPr/>
          </p:nvCxnSpPr>
          <p:spPr bwMode="auto">
            <a:xfrm flipH="1">
              <a:off x="430213" y="2789238"/>
              <a:ext cx="8370887" cy="2370137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92187" name="Picture 76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35108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Routing Cost Roll Up</a:t>
            </a:r>
          </a:p>
          <a:p>
            <a:pPr eaLnBrk="1" hangingPunct="1"/>
            <a:r>
              <a:rPr lang="en-US" dirty="0" smtClean="0"/>
              <a:t>Product Structure Cost Roll Up</a:t>
            </a:r>
          </a:p>
          <a:p>
            <a:pPr eaLnBrk="1" hangingPunct="1"/>
            <a:r>
              <a:rPr lang="en-US" dirty="0" smtClean="0"/>
              <a:t>Current Cost Set Move to GL Set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931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QS-SU-700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Explain the information captured by a routing cost roll up</a:t>
            </a:r>
          </a:p>
          <a:p>
            <a:r>
              <a:rPr lang="en-US" dirty="0" smtClean="0"/>
              <a:t>Explain the information captured by a product structure cost roll up</a:t>
            </a:r>
          </a:p>
          <a:p>
            <a:r>
              <a:rPr lang="en-US" dirty="0" smtClean="0"/>
              <a:t>Explain the importance of the Order Quantity field (in Item Planning Maintenance) to the routing cost roll up</a:t>
            </a:r>
          </a:p>
          <a:p>
            <a:r>
              <a:rPr lang="en-US" dirty="0" smtClean="0"/>
              <a:t>Roll up routing and product structure costs</a:t>
            </a:r>
          </a:p>
          <a:p>
            <a:r>
              <a:rPr lang="en-US" dirty="0" smtClean="0"/>
              <a:t>Copy and move current costs to the GL cost set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QS-SU-710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Product Cost Information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QS-SU-720</a:t>
            </a:r>
          </a:p>
        </p:txBody>
      </p:sp>
      <p:grpSp>
        <p:nvGrpSpPr>
          <p:cNvPr id="95235" name="Group 41"/>
          <p:cNvGrpSpPr>
            <a:grpSpLocks/>
          </p:cNvGrpSpPr>
          <p:nvPr/>
        </p:nvGrpSpPr>
        <p:grpSpPr bwMode="auto">
          <a:xfrm>
            <a:off x="87313" y="847589"/>
            <a:ext cx="8599487" cy="5421313"/>
            <a:chOff x="55" y="718"/>
            <a:chExt cx="5417" cy="3415"/>
          </a:xfrm>
        </p:grpSpPr>
        <p:sp>
          <p:nvSpPr>
            <p:cNvPr id="95236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5237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253" y="210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 Work Center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Rates/Burden</a:t>
              </a: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252" y="74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Item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Material, 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Move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Current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Costs to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GL Costs</a:t>
              </a: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253" y="1429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Structures</a:t>
              </a: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 Roll-Up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Freeze/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Unfreeze</a:t>
              </a: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Sales Order 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Revaluation</a:t>
              </a: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WIP Material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250" y="2817"/>
              <a:ext cx="770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Setup/Run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Time</a:t>
              </a: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253" y="3514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Standard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Order Quantity</a:t>
              </a:r>
            </a:p>
          </p:txBody>
        </p:sp>
        <p:cxnSp>
          <p:nvCxnSpPr>
            <p:cNvPr id="95250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1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2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3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5254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5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6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499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7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8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9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QS-SU-740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12621" y="2101919"/>
            <a:ext cx="1453245" cy="1202329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Housing</a:t>
            </a:r>
            <a:endParaRPr lang="en-US" sz="15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$12.70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Display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$122</a:t>
            </a:r>
            <a:endParaRPr lang="en-US" sz="1200" dirty="0">
              <a:latin typeface="+mj-lt"/>
            </a:endParaRP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4241554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Keyboard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$55</a:t>
            </a:r>
            <a:endParaRPr lang="en-US" sz="1200" dirty="0">
              <a:latin typeface="+mj-lt"/>
            </a:endParaRP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60005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Battery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$2.35</a:t>
            </a:r>
            <a:endParaRPr lang="en-US" sz="1200" dirty="0">
              <a:latin typeface="+mj-lt"/>
            </a:endParaRP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4241562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60006</a:t>
            </a:r>
            <a:endParaRPr lang="en-US" sz="14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Cable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$17.50</a:t>
            </a:r>
            <a:endParaRPr lang="en-US" sz="12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7845" y="166255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4253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</a:t>
            </a:r>
            <a:r>
              <a:rPr lang="en-US" sz="1200" dirty="0" smtClean="0">
                <a:latin typeface="+mj-lt"/>
              </a:rPr>
              <a:t>1 ea) $21.48</a:t>
            </a:r>
            <a:endParaRPr lang="en-US" sz="1200" dirty="0">
              <a:latin typeface="+mj-lt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44395" y="51877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5400000">
            <a:off x="4769657" y="3771967"/>
            <a:ext cx="937306" cy="18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/>
          <p:nvPr/>
        </p:nvCxnSpPr>
        <p:spPr>
          <a:xfrm rot="5400000" flipH="1" flipV="1">
            <a:off x="2873397" y="1889806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3918809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389505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39168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39267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3930674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330646" y="1819242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04307" y="330025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 smtClean="0">
                <a:latin typeface="+mj-lt"/>
              </a:rPr>
              <a:t>Component Levels</a:t>
            </a:r>
            <a:endParaRPr lang="en-US" sz="1800" dirty="0">
              <a:latin typeface="+mj-lt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478793" y="2320129"/>
            <a:ext cx="2427700" cy="95410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Routing Cost </a:t>
            </a:r>
            <a:r>
              <a:rPr lang="en-US" sz="1400" dirty="0" smtClean="0">
                <a:latin typeface="+mj-lt"/>
              </a:rPr>
              <a:t>Roll-Up </a:t>
            </a:r>
            <a:r>
              <a:rPr lang="en-US" sz="1400" dirty="0">
                <a:latin typeface="+mj-lt"/>
              </a:rPr>
              <a:t>captures </a:t>
            </a:r>
            <a:r>
              <a:rPr lang="en-US" sz="1400" dirty="0" smtClean="0">
                <a:latin typeface="+mj-lt"/>
              </a:rPr>
              <a:t>this-level </a:t>
            </a:r>
            <a:r>
              <a:rPr lang="en-US" sz="1400" dirty="0">
                <a:latin typeface="+mj-lt"/>
              </a:rPr>
              <a:t>manufacturing costs, lead times, and total yield</a:t>
            </a:r>
          </a:p>
        </p:txBody>
      </p:sp>
      <p:sp>
        <p:nvSpPr>
          <p:cNvPr id="32" name="AutoShape 51"/>
          <p:cNvSpPr>
            <a:spLocks/>
          </p:cNvSpPr>
          <p:nvPr/>
        </p:nvSpPr>
        <p:spPr bwMode="auto">
          <a:xfrm>
            <a:off x="5929826" y="2038697"/>
            <a:ext cx="400050" cy="1400175"/>
          </a:xfrm>
          <a:prstGeom prst="rightBrace">
            <a:avLst>
              <a:gd name="adj1" fmla="val 29167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017435" y="2565408"/>
            <a:ext cx="1689566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This-Level Costs</a:t>
            </a:r>
            <a:endParaRPr lang="en-US" sz="1600" dirty="0">
              <a:latin typeface="+mj-lt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V="1">
            <a:off x="514664" y="3710085"/>
            <a:ext cx="8075612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951134" y="5544135"/>
            <a:ext cx="1949253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Lower-Level Costs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 Calculations</a:t>
            </a:r>
            <a:endParaRPr lang="en-US" dirty="0"/>
          </a:p>
        </p:txBody>
      </p:sp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QS-SU-750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>
              <a:solidFill>
                <a:srgbClr val="5A87C6"/>
              </a:solidFill>
            </a:endParaRPr>
          </a:p>
        </p:txBody>
      </p:sp>
      <p:grpSp>
        <p:nvGrpSpPr>
          <p:cNvPr id="98309" name="Group 16"/>
          <p:cNvGrpSpPr>
            <a:grpSpLocks/>
          </p:cNvGrpSpPr>
          <p:nvPr/>
        </p:nvGrpSpPr>
        <p:grpSpPr bwMode="auto">
          <a:xfrm>
            <a:off x="785813" y="1353668"/>
            <a:ext cx="7570787" cy="4391025"/>
            <a:chOff x="495" y="1239"/>
            <a:chExt cx="4769" cy="2766"/>
          </a:xfrm>
        </p:grpSpPr>
        <p:pic>
          <p:nvPicPr>
            <p:cNvPr id="98310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" y="1239"/>
              <a:ext cx="4769" cy="2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8311" name="Group 15"/>
            <p:cNvGrpSpPr>
              <a:grpSpLocks/>
            </p:cNvGrpSpPr>
            <p:nvPr/>
          </p:nvGrpSpPr>
          <p:grpSpPr bwMode="auto">
            <a:xfrm>
              <a:off x="588" y="2826"/>
              <a:ext cx="3141" cy="939"/>
              <a:chOff x="588" y="2826"/>
              <a:chExt cx="3141" cy="939"/>
            </a:xfrm>
          </p:grpSpPr>
          <p:sp>
            <p:nvSpPr>
              <p:cNvPr id="98312" name="Rectangle 12"/>
              <p:cNvSpPr>
                <a:spLocks noChangeArrowheads="1"/>
              </p:cNvSpPr>
              <p:nvPr/>
            </p:nvSpPr>
            <p:spPr bwMode="auto">
              <a:xfrm>
                <a:off x="742" y="2826"/>
                <a:ext cx="707" cy="179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3" name="Rectangle 13"/>
              <p:cNvSpPr>
                <a:spLocks noChangeArrowheads="1"/>
              </p:cNvSpPr>
              <p:nvPr/>
            </p:nvSpPr>
            <p:spPr bwMode="auto">
              <a:xfrm>
                <a:off x="588" y="3569"/>
                <a:ext cx="1128" cy="160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4" name="Rectangle 14"/>
              <p:cNvSpPr>
                <a:spLocks noChangeArrowheads="1"/>
              </p:cNvSpPr>
              <p:nvPr/>
            </p:nvSpPr>
            <p:spPr bwMode="auto">
              <a:xfrm>
                <a:off x="2476" y="3100"/>
                <a:ext cx="1253" cy="665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QS-SU-760</a:t>
            </a:r>
          </a:p>
        </p:txBody>
      </p:sp>
      <p:pic>
        <p:nvPicPr>
          <p:cNvPr id="99331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915224"/>
            <a:ext cx="726598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1639888" y="3459986"/>
            <a:ext cx="1885950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4" name="Rectangle 11"/>
          <p:cNvSpPr>
            <a:spLocks noChangeArrowheads="1"/>
          </p:cNvSpPr>
          <p:nvPr/>
        </p:nvSpPr>
        <p:spPr bwMode="auto">
          <a:xfrm>
            <a:off x="2168525" y="4599811"/>
            <a:ext cx="2139950" cy="4905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5" name="Rectangle 12"/>
          <p:cNvSpPr>
            <a:spLocks noChangeArrowheads="1"/>
          </p:cNvSpPr>
          <p:nvPr/>
        </p:nvSpPr>
        <p:spPr bwMode="auto">
          <a:xfrm>
            <a:off x="2111375" y="5779324"/>
            <a:ext cx="1366838" cy="2349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6" name="Rectangle 13"/>
          <p:cNvSpPr>
            <a:spLocks noChangeArrowheads="1"/>
          </p:cNvSpPr>
          <p:nvPr/>
        </p:nvSpPr>
        <p:spPr bwMode="auto">
          <a:xfrm>
            <a:off x="5241925" y="5317361"/>
            <a:ext cx="2290763" cy="2254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256227" y="1819243"/>
            <a:ext cx="6275202" cy="3251522"/>
            <a:chOff x="256226" y="1819242"/>
            <a:chExt cx="8650267" cy="3785748"/>
          </a:xfrm>
        </p:grpSpPr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256226" y="4253429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50001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Probe 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(</a:t>
              </a:r>
              <a:r>
                <a:rPr lang="en-US" sz="1050" dirty="0" smtClean="0">
                  <a:latin typeface="+mj-lt"/>
                </a:rPr>
                <a:t>1 ea) $21.48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512621" y="2101919"/>
              <a:ext cx="1453245" cy="120232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01010</a:t>
              </a:r>
            </a:p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Medical Ultrasound</a:t>
              </a: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172055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Housing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$12.70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3184880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60002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Display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$122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649207" y="4241554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60003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Keyboard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$55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09" name="Rectangle 1033"/>
            <p:cNvSpPr>
              <a:spLocks noChangeArrowheads="1"/>
            </p:cNvSpPr>
            <p:nvPr/>
          </p:nvSpPr>
          <p:spPr bwMode="auto">
            <a:xfrm>
              <a:off x="611353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60005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Battery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$2.35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10" name="Rectangle 1034"/>
            <p:cNvSpPr>
              <a:spLocks noChangeArrowheads="1"/>
            </p:cNvSpPr>
            <p:nvPr/>
          </p:nvSpPr>
          <p:spPr bwMode="auto">
            <a:xfrm>
              <a:off x="7577858" y="4241562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60006</a:t>
              </a:r>
              <a:endParaRPr lang="en-US" sz="11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Cable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$17.50</a:t>
              </a:r>
              <a:endParaRPr lang="en-US" sz="1050" dirty="0">
                <a:latin typeface="+mj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844395" y="5187704"/>
              <a:ext cx="0" cy="417286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lbow Connector 51"/>
            <p:cNvCxnSpPr>
              <a:stCxn id="222218" idx="2"/>
              <a:endCxn id="222230" idx="0"/>
            </p:cNvCxnSpPr>
            <p:nvPr/>
          </p:nvCxnSpPr>
          <p:spPr>
            <a:xfrm rot="5400000">
              <a:off x="4769657" y="3771967"/>
              <a:ext cx="937306" cy="1868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hape 56"/>
            <p:cNvCxnSpPr/>
            <p:nvPr/>
          </p:nvCxnSpPr>
          <p:spPr>
            <a:xfrm rot="5400000" flipH="1" flipV="1">
              <a:off x="2873397" y="1889806"/>
              <a:ext cx="322746" cy="438075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/>
            <p:nvPr/>
          </p:nvCxnSpPr>
          <p:spPr>
            <a:xfrm>
              <a:off x="5237019" y="3918809"/>
              <a:ext cx="2940884" cy="33462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endCxn id="222225" idx="0"/>
            </p:cNvCxnSpPr>
            <p:nvPr/>
          </p:nvCxnSpPr>
          <p:spPr>
            <a:xfrm>
              <a:off x="2303813" y="3895057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774338" y="39168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681738" y="39267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8182063" y="3930674"/>
              <a:ext cx="510639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1330646" y="1819242"/>
              <a:ext cx="209833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>
                  <a:latin typeface="+mj-lt"/>
                </a:rPr>
                <a:t>End </a:t>
              </a:r>
              <a:r>
                <a:rPr lang="en-US" sz="1400" dirty="0" smtClean="0">
                  <a:latin typeface="+mj-lt"/>
                </a:rPr>
                <a:t>Item/Parent </a:t>
              </a:r>
              <a:r>
                <a:rPr lang="en-US" sz="1400" dirty="0">
                  <a:latin typeface="+mj-lt"/>
                </a:rPr>
                <a:t>Level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404307" y="3300253"/>
              <a:ext cx="249327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 smtClean="0">
                  <a:latin typeface="+mj-lt"/>
                </a:rPr>
                <a:t>Component Levels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6478793" y="2320129"/>
              <a:ext cx="2427700" cy="60016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100" dirty="0">
                  <a:latin typeface="+mj-lt"/>
                </a:rPr>
                <a:t>Routing Cost </a:t>
              </a:r>
              <a:r>
                <a:rPr lang="en-US" sz="1100" dirty="0" smtClean="0">
                  <a:latin typeface="+mj-lt"/>
                </a:rPr>
                <a:t>Roll-Up </a:t>
              </a:r>
              <a:r>
                <a:rPr lang="en-US" sz="1100" dirty="0">
                  <a:latin typeface="+mj-lt"/>
                </a:rPr>
                <a:t>captures </a:t>
              </a:r>
              <a:r>
                <a:rPr lang="en-US" sz="1100" dirty="0" smtClean="0">
                  <a:latin typeface="+mj-lt"/>
                </a:rPr>
                <a:t>this-level </a:t>
              </a:r>
              <a:r>
                <a:rPr lang="en-US" sz="1100" dirty="0">
                  <a:latin typeface="+mj-lt"/>
                </a:rPr>
                <a:t>manufacturing costs, lead times, and total yield</a:t>
              </a:r>
            </a:p>
          </p:txBody>
        </p:sp>
        <p:sp>
          <p:nvSpPr>
            <p:cNvPr id="32" name="AutoShape 51"/>
            <p:cNvSpPr>
              <a:spLocks/>
            </p:cNvSpPr>
            <p:nvPr/>
          </p:nvSpPr>
          <p:spPr bwMode="auto">
            <a:xfrm>
              <a:off x="5929826" y="2038697"/>
              <a:ext cx="400050" cy="1400175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2017435" y="2565408"/>
              <a:ext cx="1309655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This-Level Costs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514664" y="3710085"/>
              <a:ext cx="807561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z="2000">
                <a:latin typeface="+mj-lt"/>
              </a:endParaRPr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053555" y="5152249"/>
            <a:ext cx="1505221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Lower-Level Costs</a:t>
            </a:r>
            <a:endParaRPr lang="en-US" sz="1200" dirty="0">
              <a:latin typeface="+mj-lt"/>
            </a:endParaRPr>
          </a:p>
        </p:txBody>
      </p:sp>
      <p:sp>
        <p:nvSpPr>
          <p:cNvPr id="37" name="AutoShape 26"/>
          <p:cNvSpPr>
            <a:spLocks/>
          </p:cNvSpPr>
          <p:nvPr/>
        </p:nvSpPr>
        <p:spPr bwMode="auto">
          <a:xfrm>
            <a:off x="6344381" y="1521080"/>
            <a:ext cx="514350" cy="3863975"/>
          </a:xfrm>
          <a:prstGeom prst="rightBrace">
            <a:avLst>
              <a:gd name="adj1" fmla="val 62603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946710" y="2200496"/>
            <a:ext cx="2197290" cy="255454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Product Structure Cost </a:t>
            </a:r>
            <a:r>
              <a:rPr lang="en-US" sz="1600" b="1" dirty="0" smtClean="0">
                <a:latin typeface="+mj-lt"/>
              </a:rPr>
              <a:t>Roll-Up </a:t>
            </a:r>
            <a:r>
              <a:rPr lang="en-US" sz="1600" b="1" dirty="0">
                <a:latin typeface="+mj-lt"/>
              </a:rPr>
              <a:t>captures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component costs (and </a:t>
            </a:r>
            <a:r>
              <a:rPr lang="en-US" sz="1600" b="1" dirty="0" smtClean="0">
                <a:latin typeface="+mj-lt"/>
              </a:rPr>
              <a:t>this-level </a:t>
            </a:r>
            <a:r>
              <a:rPr lang="en-US" sz="1600" b="1" dirty="0">
                <a:latin typeface="+mj-lt"/>
              </a:rPr>
              <a:t>and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manufacturing costs already captured by routing cost </a:t>
            </a:r>
            <a:br>
              <a:rPr lang="en-US" sz="1600" b="1" dirty="0">
                <a:latin typeface="+mj-lt"/>
              </a:rPr>
            </a:br>
            <a:r>
              <a:rPr lang="en-US" sz="1600" b="1" dirty="0" smtClean="0">
                <a:latin typeface="+mj-lt"/>
              </a:rPr>
              <a:t>rollups</a:t>
            </a:r>
            <a:r>
              <a:rPr lang="en-US" sz="1600" b="1" dirty="0">
                <a:latin typeface="+mj-lt"/>
              </a:rPr>
              <a:t>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Business relations are defined at the database level, and are a prerequisite to creating entity, employee, customer, and supplier records.</a:t>
            </a:r>
          </a:p>
          <a:p>
            <a:pPr marL="0" indent="0">
              <a:buNone/>
            </a:pPr>
            <a:r>
              <a:rPr lang="en-US" sz="2000" dirty="0" smtClean="0"/>
              <a:t>One business relation can have multiple address types:</a:t>
            </a:r>
          </a:p>
          <a:p>
            <a:r>
              <a:rPr lang="en-US" sz="2000" dirty="0" smtClean="0"/>
              <a:t>Head office (mandatory, only 1)</a:t>
            </a:r>
          </a:p>
          <a:p>
            <a:r>
              <a:rPr lang="en-US" sz="2000" dirty="0" smtClean="0"/>
              <a:t>Ship-to</a:t>
            </a:r>
          </a:p>
          <a:p>
            <a:r>
              <a:rPr lang="en-US" sz="2000" dirty="0" smtClean="0"/>
              <a:t>Reminder (only 1)</a:t>
            </a:r>
          </a:p>
          <a:p>
            <a:r>
              <a:rPr lang="en-US" sz="2000" dirty="0" smtClean="0"/>
              <a:t>Remittance (only 1)</a:t>
            </a:r>
          </a:p>
          <a:p>
            <a:r>
              <a:rPr lang="en-US" sz="2000" dirty="0" smtClean="0"/>
              <a:t>Dock</a:t>
            </a:r>
          </a:p>
          <a:p>
            <a:r>
              <a:rPr lang="en-US" sz="2000" dirty="0" err="1" smtClean="0"/>
              <a:t>Enduser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When you create a customer or supplier, you can create the business relation at the same time.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QS-SU-070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QS-SU-771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Cost Data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114425"/>
            <a:ext cx="79517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 Set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QS-SU-780</a:t>
            </a:r>
          </a:p>
        </p:txBody>
      </p:sp>
      <p:grpSp>
        <p:nvGrpSpPr>
          <p:cNvPr id="101380" name="Group 34"/>
          <p:cNvGrpSpPr>
            <a:grpSpLocks/>
          </p:cNvGrpSpPr>
          <p:nvPr/>
        </p:nvGrpSpPr>
        <p:grpSpPr bwMode="auto">
          <a:xfrm>
            <a:off x="2075901" y="2643364"/>
            <a:ext cx="4976813" cy="167322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101382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Routing Cost Roll-Up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QS-SU-800</a:t>
            </a:r>
          </a:p>
        </p:txBody>
      </p:sp>
      <p:pic>
        <p:nvPicPr>
          <p:cNvPr id="1034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920378"/>
            <a:ext cx="7485063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9"/>
          <p:cNvSpPr>
            <a:spLocks noChangeArrowheads="1"/>
          </p:cNvSpPr>
          <p:nvPr/>
        </p:nvSpPr>
        <p:spPr bwMode="auto">
          <a:xfrm>
            <a:off x="1254125" y="1866528"/>
            <a:ext cx="2686050" cy="4238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3430" name="Rectangle 10"/>
          <p:cNvSpPr>
            <a:spLocks noChangeArrowheads="1"/>
          </p:cNvSpPr>
          <p:nvPr/>
        </p:nvSpPr>
        <p:spPr bwMode="auto">
          <a:xfrm>
            <a:off x="1036638" y="2517403"/>
            <a:ext cx="6118225" cy="3111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Verify Routing Cost Roll-Up</a:t>
            </a:r>
            <a:endParaRPr lang="en-US" dirty="0"/>
          </a:p>
        </p:txBody>
      </p:sp>
      <p:sp>
        <p:nvSpPr>
          <p:cNvPr id="1044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QS-SU-810</a:t>
            </a:r>
          </a:p>
        </p:txBody>
      </p:sp>
      <p:pic>
        <p:nvPicPr>
          <p:cNvPr id="1044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813643"/>
            <a:ext cx="57340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9"/>
          <p:cNvSpPr>
            <a:spLocks noChangeArrowheads="1"/>
          </p:cNvSpPr>
          <p:nvPr/>
        </p:nvSpPr>
        <p:spPr bwMode="auto">
          <a:xfrm>
            <a:off x="2855913" y="4279156"/>
            <a:ext cx="669925" cy="11699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4454" name="Rectangle 10"/>
          <p:cNvSpPr>
            <a:spLocks noChangeArrowheads="1"/>
          </p:cNvSpPr>
          <p:nvPr/>
        </p:nvSpPr>
        <p:spPr bwMode="auto">
          <a:xfrm>
            <a:off x="1697038" y="5193556"/>
            <a:ext cx="392112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QS-SU-820</a:t>
            </a:r>
          </a:p>
        </p:txBody>
      </p:sp>
      <p:pic>
        <p:nvPicPr>
          <p:cNvPr id="1054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934568"/>
            <a:ext cx="7437437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9"/>
          <p:cNvSpPr>
            <a:spLocks noChangeArrowheads="1"/>
          </p:cNvSpPr>
          <p:nvPr/>
        </p:nvSpPr>
        <p:spPr bwMode="auto">
          <a:xfrm>
            <a:off x="942975" y="1895005"/>
            <a:ext cx="6164263" cy="69691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Costs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QS-SU-830</a:t>
            </a:r>
          </a:p>
        </p:txBody>
      </p:sp>
      <p:pic>
        <p:nvPicPr>
          <p:cNvPr id="106499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213" y="816093"/>
            <a:ext cx="57435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Rectangle 9"/>
          <p:cNvSpPr>
            <a:spLocks noChangeArrowheads="1"/>
          </p:cNvSpPr>
          <p:nvPr/>
        </p:nvSpPr>
        <p:spPr bwMode="auto">
          <a:xfrm>
            <a:off x="3808413" y="4232393"/>
            <a:ext cx="820737" cy="12160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6502" name="Rectangle 10"/>
          <p:cNvSpPr>
            <a:spLocks noChangeArrowheads="1"/>
          </p:cNvSpPr>
          <p:nvPr/>
        </p:nvSpPr>
        <p:spPr bwMode="auto">
          <a:xfrm>
            <a:off x="2705100" y="4232393"/>
            <a:ext cx="3063875" cy="3778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6871" y="1077149"/>
            <a:ext cx="7389813" cy="4943475"/>
            <a:chOff x="866871" y="1614488"/>
            <a:chExt cx="7389813" cy="4943475"/>
          </a:xfrm>
        </p:grpSpPr>
        <p:pic>
          <p:nvPicPr>
            <p:cNvPr id="10752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6871" y="1614488"/>
              <a:ext cx="7389813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5" name="Rectangle 9"/>
            <p:cNvSpPr>
              <a:spLocks noChangeArrowheads="1"/>
            </p:cNvSpPr>
            <p:nvPr/>
          </p:nvSpPr>
          <p:spPr bwMode="auto">
            <a:xfrm>
              <a:off x="1800225" y="2563813"/>
              <a:ext cx="6221413" cy="67945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7526" name="Rectangle 10"/>
            <p:cNvSpPr>
              <a:spLocks noChangeArrowheads="1"/>
            </p:cNvSpPr>
            <p:nvPr/>
          </p:nvSpPr>
          <p:spPr bwMode="auto">
            <a:xfrm>
              <a:off x="876300" y="4629150"/>
              <a:ext cx="6523038" cy="2159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Current Cost Set move to GL Set</a:t>
            </a:r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QS-SU-841</a:t>
            </a:r>
          </a:p>
        </p:txBody>
      </p:sp>
      <p:pic>
        <p:nvPicPr>
          <p:cNvPr id="10854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52554"/>
            <a:ext cx="86852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16551</TotalTime>
  <Words>2187</Words>
  <Application>Microsoft Office PowerPoint</Application>
  <PresentationFormat>On-screen Show (4:3)</PresentationFormat>
  <Paragraphs>871</Paragraphs>
  <Slides>103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103</vt:i4>
      </vt:variant>
    </vt:vector>
  </HeadingPairs>
  <TitlesOfParts>
    <vt:vector size="105" baseType="lpstr">
      <vt:lpstr>2_EX06PP_template</vt:lpstr>
      <vt:lpstr>QAD 2010 Template</vt:lpstr>
      <vt:lpstr>QAD Enterprise Applications Enterprise Edition Quick Start</vt:lpstr>
      <vt:lpstr>Domain, Entity, Site, and Locations</vt:lpstr>
      <vt:lpstr>Topics</vt:lpstr>
      <vt:lpstr>Objectives</vt:lpstr>
      <vt:lpstr>Business Model</vt:lpstr>
      <vt:lpstr>Shared Data Sets</vt:lpstr>
      <vt:lpstr>Shared Sets Example</vt:lpstr>
      <vt:lpstr>Business Relation</vt:lpstr>
      <vt:lpstr>Business Relations</vt:lpstr>
      <vt:lpstr>Three Accounting Layers</vt:lpstr>
      <vt:lpstr>Accounting Layers and Reporting</vt:lpstr>
      <vt:lpstr>Dual Base Currency</vt:lpstr>
      <vt:lpstr>Currency Example</vt:lpstr>
      <vt:lpstr>Security Setup</vt:lpstr>
      <vt:lpstr>Set Up Roles</vt:lpstr>
      <vt:lpstr>Set Up Users </vt:lpstr>
      <vt:lpstr>Set Up User Access </vt:lpstr>
      <vt:lpstr>Link It All Together </vt:lpstr>
      <vt:lpstr>Entities</vt:lpstr>
      <vt:lpstr>Sites</vt:lpstr>
      <vt:lpstr>Locations</vt:lpstr>
      <vt:lpstr>Inventory Status Codes</vt:lpstr>
      <vt:lpstr>QMI Company Structure</vt:lpstr>
      <vt:lpstr>Set Up Domain and Entity</vt:lpstr>
      <vt:lpstr>Set Up Company Business Relation</vt:lpstr>
      <vt:lpstr>Domain/Account Control</vt:lpstr>
      <vt:lpstr>AP, Department, Product Line</vt:lpstr>
      <vt:lpstr>Variances, Service Accounts</vt:lpstr>
      <vt:lpstr>Define Inventory Status Codes</vt:lpstr>
      <vt:lpstr>Set Up Site</vt:lpstr>
      <vt:lpstr>Set Up Inventory Locations</vt:lpstr>
      <vt:lpstr>Location Maintenance</vt:lpstr>
      <vt:lpstr>Review:  Four Types of Data</vt:lpstr>
      <vt:lpstr>Review</vt:lpstr>
      <vt:lpstr>Exercise 2</vt:lpstr>
      <vt:lpstr>QAD Enterprise Applications Enterprise Edition</vt:lpstr>
      <vt:lpstr>Product Definition</vt:lpstr>
      <vt:lpstr>Topics</vt:lpstr>
      <vt:lpstr>Objectives</vt:lpstr>
      <vt:lpstr>Process Flow</vt:lpstr>
      <vt:lpstr>Product Lines</vt:lpstr>
      <vt:lpstr>Current Costs</vt:lpstr>
      <vt:lpstr>Items</vt:lpstr>
      <vt:lpstr>Items</vt:lpstr>
      <vt:lpstr>Product Structure</vt:lpstr>
      <vt:lpstr>Example: Product Lines</vt:lpstr>
      <vt:lpstr>Example: Cost Set Method</vt:lpstr>
      <vt:lpstr>Inventory Control</vt:lpstr>
      <vt:lpstr>Item Status Codes</vt:lpstr>
      <vt:lpstr>Generalized Codes</vt:lpstr>
      <vt:lpstr>Product Structure</vt:lpstr>
      <vt:lpstr>Item Master Maintenance Menu</vt:lpstr>
      <vt:lpstr>Example: Item Data and Inventory</vt:lpstr>
      <vt:lpstr>Item Shipping Data</vt:lpstr>
      <vt:lpstr>Example: Item Planning</vt:lpstr>
      <vt:lpstr>Example: Item Cost Data Frame</vt:lpstr>
      <vt:lpstr>Product Structure</vt:lpstr>
      <vt:lpstr>Example: Set Up Product Structure</vt:lpstr>
      <vt:lpstr>Example: Product Structure Inquiry</vt:lpstr>
      <vt:lpstr>Review</vt:lpstr>
      <vt:lpstr>Exercise 3</vt:lpstr>
      <vt:lpstr>Exercise: Product Structure Inquiry</vt:lpstr>
      <vt:lpstr>Product Structure by Item Report</vt:lpstr>
      <vt:lpstr>QAD Enterprise Applications Enterprise Edition</vt:lpstr>
      <vt:lpstr>Manufacturing</vt:lpstr>
      <vt:lpstr>Topics</vt:lpstr>
      <vt:lpstr>Objectives</vt:lpstr>
      <vt:lpstr>Process Flow</vt:lpstr>
      <vt:lpstr>Shop Calendar</vt:lpstr>
      <vt:lpstr>Departments, Work Centers, Machines</vt:lpstr>
      <vt:lpstr>Routings</vt:lpstr>
      <vt:lpstr>Set Up Shop Calendar</vt:lpstr>
      <vt:lpstr>Define Departments</vt:lpstr>
      <vt:lpstr>Define Work Centers/Machines</vt:lpstr>
      <vt:lpstr>Set Up Routing Op 10</vt:lpstr>
      <vt:lpstr>Set Up Routing Op 20</vt:lpstr>
      <vt:lpstr>Review Results in Routing Inquiry</vt:lpstr>
      <vt:lpstr>Review</vt:lpstr>
      <vt:lpstr>Exercise 4</vt:lpstr>
      <vt:lpstr>QAD Enterprise Applications Enterprise Edition</vt:lpstr>
      <vt:lpstr>Cost Calculations</vt:lpstr>
      <vt:lpstr>Topics</vt:lpstr>
      <vt:lpstr>Objectives</vt:lpstr>
      <vt:lpstr>Sources of Product Cost Information</vt:lpstr>
      <vt:lpstr>Routing Cost Roll-Up</vt:lpstr>
      <vt:lpstr>Review Standard Order Quantity</vt:lpstr>
      <vt:lpstr>Routing Cost Roll-Up Calculations</vt:lpstr>
      <vt:lpstr>Cost Calculations</vt:lpstr>
      <vt:lpstr>Product Structure Cost Roll-Up</vt:lpstr>
      <vt:lpstr>Product Structure</vt:lpstr>
      <vt:lpstr>Item Cost Data</vt:lpstr>
      <vt:lpstr>Move Current Cost Set to GL Set</vt:lpstr>
      <vt:lpstr>Review Standard Order Quantity</vt:lpstr>
      <vt:lpstr>Example: Routing Cost Roll-Up</vt:lpstr>
      <vt:lpstr>Example: Verify Routing Cost Roll-Up</vt:lpstr>
      <vt:lpstr>Product Structure Cost Roll-Up</vt:lpstr>
      <vt:lpstr>Verify Costs</vt:lpstr>
      <vt:lpstr>Move Current Cost Set to GL</vt:lpstr>
      <vt:lpstr>Current Cost Set move to GL Set</vt:lpstr>
      <vt:lpstr>Verify Cost in Current and GL Cost Sets</vt:lpstr>
      <vt:lpstr>Item Cost Maintenance</vt:lpstr>
      <vt:lpstr>Review</vt:lpstr>
      <vt:lpstr>Exercise 5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849</cp:revision>
  <cp:lastPrinted>2001-05-04T21:48:00Z</cp:lastPrinted>
  <dcterms:created xsi:type="dcterms:W3CDTF">1998-03-17T23:27:45Z</dcterms:created>
  <dcterms:modified xsi:type="dcterms:W3CDTF">2014-03-19T16:58:50Z</dcterms:modified>
</cp:coreProperties>
</file>