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40.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s/slide79.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83"/>
  </p:notesMasterIdLst>
  <p:handoutMasterIdLst>
    <p:handoutMasterId r:id="rId84"/>
  </p:handoutMasterIdLst>
  <p:sldIdLst>
    <p:sldId id="333" r:id="rId2"/>
    <p:sldId id="331" r:id="rId3"/>
    <p:sldId id="501" r:id="rId4"/>
    <p:sldId id="399" r:id="rId5"/>
    <p:sldId id="495" r:id="rId6"/>
    <p:sldId id="496" r:id="rId7"/>
    <p:sldId id="497" r:id="rId8"/>
    <p:sldId id="498" r:id="rId9"/>
    <p:sldId id="404" r:id="rId10"/>
    <p:sldId id="406" r:id="rId11"/>
    <p:sldId id="407" r:id="rId12"/>
    <p:sldId id="408" r:id="rId13"/>
    <p:sldId id="414" r:id="rId14"/>
    <p:sldId id="409" r:id="rId15"/>
    <p:sldId id="413" r:id="rId16"/>
    <p:sldId id="418" r:id="rId17"/>
    <p:sldId id="463" r:id="rId18"/>
    <p:sldId id="420" r:id="rId19"/>
    <p:sldId id="424" r:id="rId20"/>
    <p:sldId id="426" r:id="rId21"/>
    <p:sldId id="427" r:id="rId22"/>
    <p:sldId id="504" r:id="rId23"/>
    <p:sldId id="505" r:id="rId24"/>
    <p:sldId id="512" r:id="rId25"/>
    <p:sldId id="513" r:id="rId26"/>
    <p:sldId id="506" r:id="rId27"/>
    <p:sldId id="485" r:id="rId28"/>
    <p:sldId id="509" r:id="rId29"/>
    <p:sldId id="510" r:id="rId30"/>
    <p:sldId id="511" r:id="rId31"/>
    <p:sldId id="508" r:id="rId32"/>
    <p:sldId id="494" r:id="rId33"/>
    <p:sldId id="460" r:id="rId34"/>
    <p:sldId id="450" r:id="rId35"/>
    <p:sldId id="447" r:id="rId36"/>
    <p:sldId id="519" r:id="rId37"/>
    <p:sldId id="448" r:id="rId38"/>
    <p:sldId id="499" r:id="rId39"/>
    <p:sldId id="522" r:id="rId40"/>
    <p:sldId id="523" r:id="rId41"/>
    <p:sldId id="524" r:id="rId42"/>
    <p:sldId id="525" r:id="rId43"/>
    <p:sldId id="526" r:id="rId44"/>
    <p:sldId id="527" r:id="rId45"/>
    <p:sldId id="528" r:id="rId46"/>
    <p:sldId id="529" r:id="rId47"/>
    <p:sldId id="530" r:id="rId48"/>
    <p:sldId id="531" r:id="rId49"/>
    <p:sldId id="532" r:id="rId50"/>
    <p:sldId id="533" r:id="rId51"/>
    <p:sldId id="520" r:id="rId52"/>
    <p:sldId id="521" r:id="rId53"/>
    <p:sldId id="534" r:id="rId54"/>
    <p:sldId id="535" r:id="rId55"/>
    <p:sldId id="536" r:id="rId56"/>
    <p:sldId id="537" r:id="rId57"/>
    <p:sldId id="514" r:id="rId58"/>
    <p:sldId id="515" r:id="rId59"/>
    <p:sldId id="516" r:id="rId60"/>
    <p:sldId id="517" r:id="rId61"/>
    <p:sldId id="518" r:id="rId62"/>
    <p:sldId id="556" r:id="rId63"/>
    <p:sldId id="545" r:id="rId64"/>
    <p:sldId id="546" r:id="rId65"/>
    <p:sldId id="547" r:id="rId66"/>
    <p:sldId id="548" r:id="rId67"/>
    <p:sldId id="549" r:id="rId68"/>
    <p:sldId id="550" r:id="rId69"/>
    <p:sldId id="551" r:id="rId70"/>
    <p:sldId id="552" r:id="rId71"/>
    <p:sldId id="553" r:id="rId72"/>
    <p:sldId id="554" r:id="rId73"/>
    <p:sldId id="538" r:id="rId74"/>
    <p:sldId id="539" r:id="rId75"/>
    <p:sldId id="540" r:id="rId76"/>
    <p:sldId id="541" r:id="rId77"/>
    <p:sldId id="542" r:id="rId78"/>
    <p:sldId id="543" r:id="rId79"/>
    <p:sldId id="544" r:id="rId80"/>
    <p:sldId id="555" r:id="rId81"/>
    <p:sldId id="468" r:id="rId82"/>
  </p:sldIdLst>
  <p:sldSz cx="9144000" cy="6858000" type="screen4x3"/>
  <p:notesSz cx="7077075" cy="9369425"/>
  <p:defaultTextStyle>
    <a:defPPr>
      <a:defRPr lang="en-US"/>
    </a:defPPr>
    <a:lvl1pPr algn="l" defTabSz="457200" rtl="0" fontAlgn="base">
      <a:spcBef>
        <a:spcPct val="0"/>
      </a:spcBef>
      <a:spcAft>
        <a:spcPct val="0"/>
      </a:spcAft>
      <a:defRPr kern="1200">
        <a:solidFill>
          <a:schemeClr val="tx1"/>
        </a:solidFill>
        <a:latin typeface="Arial" pitchFamily="34" charset="0"/>
        <a:ea typeface="+mn-ea"/>
        <a:cs typeface="+mn-cs"/>
      </a:defRPr>
    </a:lvl1pPr>
    <a:lvl2pPr marL="457200" algn="l" defTabSz="457200" rtl="0" fontAlgn="base">
      <a:spcBef>
        <a:spcPct val="0"/>
      </a:spcBef>
      <a:spcAft>
        <a:spcPct val="0"/>
      </a:spcAft>
      <a:defRPr kern="1200">
        <a:solidFill>
          <a:schemeClr val="tx1"/>
        </a:solidFill>
        <a:latin typeface="Arial" pitchFamily="34" charset="0"/>
        <a:ea typeface="+mn-ea"/>
        <a:cs typeface="+mn-cs"/>
      </a:defRPr>
    </a:lvl2pPr>
    <a:lvl3pPr marL="914400" algn="l" defTabSz="457200" rtl="0" fontAlgn="base">
      <a:spcBef>
        <a:spcPct val="0"/>
      </a:spcBef>
      <a:spcAft>
        <a:spcPct val="0"/>
      </a:spcAft>
      <a:defRPr kern="1200">
        <a:solidFill>
          <a:schemeClr val="tx1"/>
        </a:solidFill>
        <a:latin typeface="Arial" pitchFamily="34" charset="0"/>
        <a:ea typeface="+mn-ea"/>
        <a:cs typeface="+mn-cs"/>
      </a:defRPr>
    </a:lvl3pPr>
    <a:lvl4pPr marL="1371600" algn="l" defTabSz="457200" rtl="0" fontAlgn="base">
      <a:spcBef>
        <a:spcPct val="0"/>
      </a:spcBef>
      <a:spcAft>
        <a:spcPct val="0"/>
      </a:spcAft>
      <a:defRPr kern="1200">
        <a:solidFill>
          <a:schemeClr val="tx1"/>
        </a:solidFill>
        <a:latin typeface="Arial" pitchFamily="34" charset="0"/>
        <a:ea typeface="+mn-ea"/>
        <a:cs typeface="+mn-cs"/>
      </a:defRPr>
    </a:lvl4pPr>
    <a:lvl5pPr marL="1828800" algn="l" defTabSz="457200"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FF"/>
    <a:srgbClr val="66FF33"/>
    <a:srgbClr val="4F4F4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485" autoAdjust="0"/>
    <p:restoredTop sz="81928" autoAdjust="0"/>
  </p:normalViewPr>
  <p:slideViewPr>
    <p:cSldViewPr snapToGrid="0" snapToObjects="1">
      <p:cViewPr>
        <p:scale>
          <a:sx n="60" d="100"/>
          <a:sy n="60" d="100"/>
        </p:scale>
        <p:origin x="-462" y="210"/>
      </p:cViewPr>
      <p:guideLst>
        <p:guide orient="horz" pos="2160"/>
        <p:guide pos="2880"/>
      </p:guideLst>
    </p:cSldViewPr>
  </p:slideViewPr>
  <p:outlineViewPr>
    <p:cViewPr>
      <p:scale>
        <a:sx n="33" d="100"/>
        <a:sy n="33" d="100"/>
      </p:scale>
      <p:origin x="0" y="2886"/>
    </p:cViewPr>
  </p:outlineViewPr>
  <p:notesTextViewPr>
    <p:cViewPr>
      <p:scale>
        <a:sx n="100" d="100"/>
        <a:sy n="100" d="100"/>
      </p:scale>
      <p:origin x="0" y="0"/>
    </p:cViewPr>
  </p:notesTextViewPr>
  <p:sorterViewPr>
    <p:cViewPr>
      <p:scale>
        <a:sx n="100" d="100"/>
        <a:sy n="100" d="100"/>
      </p:scale>
      <p:origin x="0" y="1200"/>
    </p:cViewPr>
  </p:sorter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handoutMaster" Target="handoutMasters/handout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notesMaster" Target="notesMasters/notesMaster1.xml"/><Relationship Id="rId88"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68313"/>
          </a:xfrm>
          <a:prstGeom prst="rect">
            <a:avLst/>
          </a:prstGeom>
        </p:spPr>
        <p:txBody>
          <a:bodyPr vert="horz" wrap="square" lIns="93973" tIns="46986" rIns="93973" bIns="46986" numCol="1" anchor="t" anchorCtr="0" compatLnSpc="1">
            <a:prstTxWarp prst="textNoShape">
              <a:avLst/>
            </a:prstTxWarp>
          </a:bodyPr>
          <a:lstStyle>
            <a:lvl1pPr>
              <a:defRPr sz="1200">
                <a:latin typeface="Calibri" pitchFamily="34" charset="0"/>
              </a:defRPr>
            </a:lvl1pPr>
          </a:lstStyle>
          <a:p>
            <a:pPr>
              <a:defRPr/>
            </a:pPr>
            <a:endParaRPr lang="en-US"/>
          </a:p>
        </p:txBody>
      </p:sp>
      <p:sp>
        <p:nvSpPr>
          <p:cNvPr id="3" name="Date Placeholder 2"/>
          <p:cNvSpPr>
            <a:spLocks noGrp="1"/>
          </p:cNvSpPr>
          <p:nvPr>
            <p:ph type="dt" sz="quarter" idx="1"/>
          </p:nvPr>
        </p:nvSpPr>
        <p:spPr>
          <a:xfrm>
            <a:off x="4008438" y="0"/>
            <a:ext cx="3067050" cy="468313"/>
          </a:xfrm>
          <a:prstGeom prst="rect">
            <a:avLst/>
          </a:prstGeom>
        </p:spPr>
        <p:txBody>
          <a:bodyPr vert="horz" wrap="square" lIns="93973" tIns="46986" rIns="93973" bIns="46986" numCol="1" anchor="t" anchorCtr="0" compatLnSpc="1">
            <a:prstTxWarp prst="textNoShape">
              <a:avLst/>
            </a:prstTxWarp>
          </a:bodyPr>
          <a:lstStyle>
            <a:lvl1pPr algn="r">
              <a:defRPr sz="1200">
                <a:latin typeface="Calibri" pitchFamily="34" charset="0"/>
              </a:defRPr>
            </a:lvl1pPr>
          </a:lstStyle>
          <a:p>
            <a:pPr>
              <a:defRPr/>
            </a:pPr>
            <a:fld id="{24F34B32-9AA7-45DF-A246-CF6FEF9D83EB}" type="datetimeFigureOut">
              <a:rPr lang="en-US"/>
              <a:pPr>
                <a:defRPr/>
              </a:pPr>
              <a:t>12/7/2011</a:t>
            </a:fld>
            <a:endParaRPr lang="en-US"/>
          </a:p>
        </p:txBody>
      </p:sp>
      <p:sp>
        <p:nvSpPr>
          <p:cNvPr id="4" name="Footer Placeholder 3"/>
          <p:cNvSpPr>
            <a:spLocks noGrp="1"/>
          </p:cNvSpPr>
          <p:nvPr>
            <p:ph type="ftr" sz="quarter" idx="2"/>
          </p:nvPr>
        </p:nvSpPr>
        <p:spPr>
          <a:xfrm>
            <a:off x="0" y="8899525"/>
            <a:ext cx="3067050" cy="468313"/>
          </a:xfrm>
          <a:prstGeom prst="rect">
            <a:avLst/>
          </a:prstGeom>
        </p:spPr>
        <p:txBody>
          <a:bodyPr vert="horz" wrap="square" lIns="93973" tIns="46986" rIns="93973" bIns="46986" numCol="1" anchor="b" anchorCtr="0" compatLnSpc="1">
            <a:prstTxWarp prst="textNoShape">
              <a:avLst/>
            </a:prstTxWarp>
          </a:bodyPr>
          <a:lstStyle>
            <a:lvl1pPr>
              <a:defRPr sz="1200">
                <a:latin typeface="Calibri" pitchFamily="34" charset="0"/>
              </a:defRPr>
            </a:lvl1pPr>
          </a:lstStyle>
          <a:p>
            <a:pPr>
              <a:defRPr/>
            </a:pPr>
            <a:endParaRPr lang="en-US"/>
          </a:p>
        </p:txBody>
      </p:sp>
      <p:sp>
        <p:nvSpPr>
          <p:cNvPr id="5" name="Slide Number Placeholder 4"/>
          <p:cNvSpPr>
            <a:spLocks noGrp="1"/>
          </p:cNvSpPr>
          <p:nvPr>
            <p:ph type="sldNum" sz="quarter" idx="3"/>
          </p:nvPr>
        </p:nvSpPr>
        <p:spPr>
          <a:xfrm>
            <a:off x="4008438" y="8899525"/>
            <a:ext cx="3067050" cy="468313"/>
          </a:xfrm>
          <a:prstGeom prst="rect">
            <a:avLst/>
          </a:prstGeom>
        </p:spPr>
        <p:txBody>
          <a:bodyPr vert="horz" wrap="square" lIns="93973" tIns="46986" rIns="93973" bIns="46986" numCol="1" anchor="b" anchorCtr="0" compatLnSpc="1">
            <a:prstTxWarp prst="textNoShape">
              <a:avLst/>
            </a:prstTxWarp>
          </a:bodyPr>
          <a:lstStyle>
            <a:lvl1pPr algn="r">
              <a:defRPr sz="1200">
                <a:latin typeface="Calibri" pitchFamily="34" charset="0"/>
              </a:defRPr>
            </a:lvl1pPr>
          </a:lstStyle>
          <a:p>
            <a:pPr>
              <a:defRPr/>
            </a:pPr>
            <a:fld id="{332BFFF7-2A78-4A63-BB5B-C8932DF6B4D0}" type="slidenum">
              <a:rPr lang="en-US"/>
              <a:pPr>
                <a:defRPr/>
              </a:pPr>
              <a:t>‹#›</a:t>
            </a:fld>
            <a:endParaRPr lang="en-US"/>
          </a:p>
        </p:txBody>
      </p:sp>
    </p:spTree>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7050" cy="468313"/>
          </a:xfrm>
          <a:prstGeom prst="rect">
            <a:avLst/>
          </a:prstGeom>
        </p:spPr>
        <p:txBody>
          <a:bodyPr vert="horz" wrap="square" lIns="93973" tIns="46986" rIns="93973" bIns="46986" numCol="1" anchor="t" anchorCtr="0" compatLnSpc="1">
            <a:prstTxWarp prst="textNoShape">
              <a:avLst/>
            </a:prstTxWarp>
          </a:bodyPr>
          <a:lstStyle>
            <a:lvl1pPr>
              <a:defRPr sz="1200">
                <a:latin typeface="Calibri" pitchFamily="34" charset="0"/>
              </a:defRPr>
            </a:lvl1pPr>
          </a:lstStyle>
          <a:p>
            <a:pPr>
              <a:defRPr/>
            </a:pPr>
            <a:endParaRPr lang="en-US"/>
          </a:p>
        </p:txBody>
      </p:sp>
      <p:sp>
        <p:nvSpPr>
          <p:cNvPr id="3" name="Date Placeholder 2"/>
          <p:cNvSpPr>
            <a:spLocks noGrp="1"/>
          </p:cNvSpPr>
          <p:nvPr>
            <p:ph type="dt" idx="1"/>
          </p:nvPr>
        </p:nvSpPr>
        <p:spPr>
          <a:xfrm>
            <a:off x="4008438" y="0"/>
            <a:ext cx="3067050" cy="468313"/>
          </a:xfrm>
          <a:prstGeom prst="rect">
            <a:avLst/>
          </a:prstGeom>
        </p:spPr>
        <p:txBody>
          <a:bodyPr vert="horz" wrap="square" lIns="93973" tIns="46986" rIns="93973" bIns="46986" numCol="1" anchor="t" anchorCtr="0" compatLnSpc="1">
            <a:prstTxWarp prst="textNoShape">
              <a:avLst/>
            </a:prstTxWarp>
          </a:bodyPr>
          <a:lstStyle>
            <a:lvl1pPr algn="r">
              <a:defRPr sz="1200">
                <a:latin typeface="Calibri" pitchFamily="34" charset="0"/>
              </a:defRPr>
            </a:lvl1pPr>
          </a:lstStyle>
          <a:p>
            <a:pPr>
              <a:defRPr/>
            </a:pPr>
            <a:fld id="{AAD2D47C-7CF4-4676-8A32-C09EF6549288}" type="datetimeFigureOut">
              <a:rPr lang="en-US"/>
              <a:pPr>
                <a:defRPr/>
              </a:pPr>
              <a:t>12/7/2011</a:t>
            </a:fld>
            <a:endParaRPr lang="en-US"/>
          </a:p>
        </p:txBody>
      </p:sp>
      <p:sp>
        <p:nvSpPr>
          <p:cNvPr id="4" name="Slide Image Placeholder 3"/>
          <p:cNvSpPr>
            <a:spLocks noGrp="1" noRot="1" noChangeAspect="1"/>
          </p:cNvSpPr>
          <p:nvPr>
            <p:ph type="sldImg" idx="2"/>
          </p:nvPr>
        </p:nvSpPr>
        <p:spPr>
          <a:xfrm>
            <a:off x="1196975" y="703263"/>
            <a:ext cx="4683125" cy="3513137"/>
          </a:xfrm>
          <a:prstGeom prst="rect">
            <a:avLst/>
          </a:prstGeom>
          <a:noFill/>
          <a:ln w="12700">
            <a:solidFill>
              <a:prstClr val="black"/>
            </a:solidFill>
          </a:ln>
        </p:spPr>
        <p:txBody>
          <a:bodyPr vert="horz" lIns="93973" tIns="46986" rIns="93973" bIns="46986" rtlCol="0" anchor="ctr"/>
          <a:lstStyle/>
          <a:p>
            <a:pPr lvl="0"/>
            <a:endParaRPr lang="en-US" noProof="0"/>
          </a:p>
        </p:txBody>
      </p:sp>
      <p:sp>
        <p:nvSpPr>
          <p:cNvPr id="5" name="Notes Placeholder 4"/>
          <p:cNvSpPr>
            <a:spLocks noGrp="1"/>
          </p:cNvSpPr>
          <p:nvPr>
            <p:ph type="body" sz="quarter" idx="3"/>
          </p:nvPr>
        </p:nvSpPr>
        <p:spPr>
          <a:xfrm>
            <a:off x="708025" y="4449763"/>
            <a:ext cx="5661025" cy="4216400"/>
          </a:xfrm>
          <a:prstGeom prst="rect">
            <a:avLst/>
          </a:prstGeom>
        </p:spPr>
        <p:txBody>
          <a:bodyPr vert="horz" lIns="93973" tIns="46986" rIns="93973" bIns="46986"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899525"/>
            <a:ext cx="3067050" cy="468313"/>
          </a:xfrm>
          <a:prstGeom prst="rect">
            <a:avLst/>
          </a:prstGeom>
        </p:spPr>
        <p:txBody>
          <a:bodyPr vert="horz" wrap="square" lIns="93973" tIns="46986" rIns="93973" bIns="46986" numCol="1" anchor="b" anchorCtr="0" compatLnSpc="1">
            <a:prstTxWarp prst="textNoShape">
              <a:avLst/>
            </a:prstTxWarp>
          </a:bodyPr>
          <a:lstStyle>
            <a:lvl1pPr>
              <a:defRPr sz="1200">
                <a:latin typeface="Calibri" pitchFamily="34" charset="0"/>
              </a:defRPr>
            </a:lvl1pPr>
          </a:lstStyle>
          <a:p>
            <a:pPr>
              <a:defRPr/>
            </a:pPr>
            <a:endParaRPr lang="en-US"/>
          </a:p>
        </p:txBody>
      </p:sp>
      <p:sp>
        <p:nvSpPr>
          <p:cNvPr id="7" name="Slide Number Placeholder 6"/>
          <p:cNvSpPr>
            <a:spLocks noGrp="1"/>
          </p:cNvSpPr>
          <p:nvPr>
            <p:ph type="sldNum" sz="quarter" idx="5"/>
          </p:nvPr>
        </p:nvSpPr>
        <p:spPr>
          <a:xfrm>
            <a:off x="4008438" y="8899525"/>
            <a:ext cx="3067050" cy="468313"/>
          </a:xfrm>
          <a:prstGeom prst="rect">
            <a:avLst/>
          </a:prstGeom>
        </p:spPr>
        <p:txBody>
          <a:bodyPr vert="horz" wrap="square" lIns="93973" tIns="46986" rIns="93973" bIns="46986" numCol="1" anchor="b" anchorCtr="0" compatLnSpc="1">
            <a:prstTxWarp prst="textNoShape">
              <a:avLst/>
            </a:prstTxWarp>
          </a:bodyPr>
          <a:lstStyle>
            <a:lvl1pPr algn="r">
              <a:defRPr sz="1200">
                <a:latin typeface="Calibri" pitchFamily="34" charset="0"/>
              </a:defRPr>
            </a:lvl1pPr>
          </a:lstStyle>
          <a:p>
            <a:pPr>
              <a:defRPr/>
            </a:pPr>
            <a:fld id="{C8CC57BD-5539-4172-B181-175FB339C361}" type="slidenum">
              <a:rPr lang="en-US"/>
              <a:pPr>
                <a:defRPr/>
              </a:pPr>
              <a:t>‹#›</a:t>
            </a:fld>
            <a:endParaRPr lang="en-US"/>
          </a:p>
        </p:txBody>
      </p:sp>
    </p:spTree>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ja-JP" b="1" dirty="0" smtClean="0"/>
              <a:t>Split:</a:t>
            </a:r>
            <a:r>
              <a:rPr lang="en-US" altLang="ja-JP" dirty="0" smtClean="0"/>
              <a:t> We can broke one container/pallet to pick pieces.</a:t>
            </a:r>
          </a:p>
        </p:txBody>
      </p:sp>
      <p:sp>
        <p:nvSpPr>
          <p:cNvPr id="52228" name="Slide Number Placeholder 3"/>
          <p:cNvSpPr>
            <a:spLocks noGrp="1"/>
          </p:cNvSpPr>
          <p:nvPr>
            <p:ph type="sldNum" sz="quarter" idx="5"/>
          </p:nvPr>
        </p:nvSpPr>
        <p:spPr bwMode="auto">
          <a:noFill/>
          <a:ln>
            <a:miter lim="800000"/>
            <a:headEnd/>
            <a:tailEnd/>
          </a:ln>
        </p:spPr>
        <p:txBody>
          <a:bodyPr/>
          <a:lstStyle/>
          <a:p>
            <a:fld id="{23FD60B1-2A83-4D0C-A0E5-40E5DA46B7CC}" type="slidenum">
              <a:rPr lang="en-US" smtClean="0"/>
              <a:pPr/>
              <a:t>6</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ja-JP" smtClean="0"/>
              <a:t>Use Next Task Menu</a:t>
            </a:r>
          </a:p>
        </p:txBody>
      </p:sp>
      <p:sp>
        <p:nvSpPr>
          <p:cNvPr id="59396" name="Slide Number Placeholder 3"/>
          <p:cNvSpPr>
            <a:spLocks noGrp="1"/>
          </p:cNvSpPr>
          <p:nvPr>
            <p:ph type="sldNum" sz="quarter" idx="5"/>
          </p:nvPr>
        </p:nvSpPr>
        <p:spPr bwMode="auto">
          <a:noFill/>
          <a:ln>
            <a:miter lim="800000"/>
            <a:headEnd/>
            <a:tailEnd/>
          </a:ln>
        </p:spPr>
        <p:txBody>
          <a:bodyPr/>
          <a:lstStyle/>
          <a:p>
            <a:fld id="{7D04D780-4E2E-4C42-BD02-281553229F44}" type="slidenum">
              <a:rPr lang="en-US" smtClean="0"/>
              <a:pPr/>
              <a:t>29</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bwMode="auto">
          <a:noFill/>
          <a:ln>
            <a:solidFill>
              <a:srgbClr val="000000"/>
            </a:solidFill>
            <a:miter lim="800000"/>
            <a:headEnd/>
            <a:tailEnd/>
          </a:ln>
        </p:spPr>
      </p:sp>
      <p:sp>
        <p:nvSpPr>
          <p:cNvPr id="6041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ja-JP" dirty="0" smtClean="0"/>
              <a:t>Use Next Task Menu</a:t>
            </a:r>
          </a:p>
        </p:txBody>
      </p:sp>
      <p:sp>
        <p:nvSpPr>
          <p:cNvPr id="60420" name="Slide Number Placeholder 3"/>
          <p:cNvSpPr>
            <a:spLocks noGrp="1"/>
          </p:cNvSpPr>
          <p:nvPr>
            <p:ph type="sldNum" sz="quarter" idx="5"/>
          </p:nvPr>
        </p:nvSpPr>
        <p:spPr bwMode="auto">
          <a:noFill/>
          <a:ln>
            <a:miter lim="800000"/>
            <a:headEnd/>
            <a:tailEnd/>
          </a:ln>
        </p:spPr>
        <p:txBody>
          <a:bodyPr/>
          <a:lstStyle/>
          <a:p>
            <a:fld id="{4E2F87C0-FC36-487D-A871-1084545D98E3}" type="slidenum">
              <a:rPr lang="en-US" smtClean="0"/>
              <a:pPr/>
              <a:t>30</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p:spPr>
      </p:sp>
      <p:sp>
        <p:nvSpPr>
          <p:cNvPr id="6144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ja-JP" smtClean="0"/>
              <a:t>Use Next Task Menu</a:t>
            </a:r>
          </a:p>
        </p:txBody>
      </p:sp>
      <p:sp>
        <p:nvSpPr>
          <p:cNvPr id="61444" name="Slide Number Placeholder 3"/>
          <p:cNvSpPr>
            <a:spLocks noGrp="1"/>
          </p:cNvSpPr>
          <p:nvPr>
            <p:ph type="sldNum" sz="quarter" idx="5"/>
          </p:nvPr>
        </p:nvSpPr>
        <p:spPr bwMode="auto">
          <a:noFill/>
          <a:ln>
            <a:miter lim="800000"/>
            <a:headEnd/>
            <a:tailEnd/>
          </a:ln>
        </p:spPr>
        <p:txBody>
          <a:bodyPr/>
          <a:lstStyle/>
          <a:p>
            <a:fld id="{43BE639D-3953-4B1E-B2C4-1BE0F8694EFF}" type="slidenum">
              <a:rPr lang="en-US" smtClean="0"/>
              <a:pPr/>
              <a:t>31</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Batch pick allows an operator to pick multiple orders at the same time to minimize operator travel time.  Cartonization helps here but is not required.  What is cartonization?</a:t>
            </a:r>
          </a:p>
        </p:txBody>
      </p:sp>
      <p:sp>
        <p:nvSpPr>
          <p:cNvPr id="62468" name="Slide Number Placeholder 3"/>
          <p:cNvSpPr>
            <a:spLocks noGrp="1"/>
          </p:cNvSpPr>
          <p:nvPr>
            <p:ph type="sldNum" sz="quarter" idx="5"/>
          </p:nvPr>
        </p:nvSpPr>
        <p:spPr bwMode="auto">
          <a:noFill/>
          <a:ln>
            <a:miter lim="800000"/>
            <a:headEnd/>
            <a:tailEnd/>
          </a:ln>
        </p:spPr>
        <p:txBody>
          <a:bodyPr/>
          <a:lstStyle/>
          <a:p>
            <a:fld id="{B7AABE37-B952-41FF-ACAC-7F7EEEF786CD}" type="slidenum">
              <a:rPr lang="en-US" smtClean="0"/>
              <a:pPr/>
              <a:t>33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bwMode="auto">
          <a:noFill/>
          <a:ln>
            <a:solidFill>
              <a:srgbClr val="000000"/>
            </a:solidFill>
            <a:miter lim="800000"/>
            <a:headEnd/>
            <a:tailEnd/>
          </a:ln>
        </p:spPr>
      </p:sp>
      <p:sp>
        <p:nvSpPr>
          <p:cNvPr id="6349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You must set a system flavor code for users in workgroup to specify the code to define the style and format of screens for displaying warehouse information</a:t>
            </a:r>
          </a:p>
        </p:txBody>
      </p:sp>
      <p:sp>
        <p:nvSpPr>
          <p:cNvPr id="63492" name="Slide Number Placeholder 3"/>
          <p:cNvSpPr>
            <a:spLocks noGrp="1"/>
          </p:cNvSpPr>
          <p:nvPr>
            <p:ph type="sldNum" sz="quarter" idx="5"/>
          </p:nvPr>
        </p:nvSpPr>
        <p:spPr bwMode="auto">
          <a:noFill/>
          <a:ln>
            <a:miter lim="800000"/>
            <a:headEnd/>
            <a:tailEnd/>
          </a:ln>
        </p:spPr>
        <p:txBody>
          <a:bodyPr/>
          <a:lstStyle/>
          <a:p>
            <a:fld id="{285D3E8F-0565-4B7C-97C3-C74EB6E7A4B1}" type="slidenum">
              <a:rPr lang="en-US" smtClean="0"/>
              <a:pPr/>
              <a:t>36</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bwMode="auto">
          <a:noFill/>
          <a:ln>
            <a:solidFill>
              <a:srgbClr val="000000"/>
            </a:solidFill>
            <a:miter lim="800000"/>
            <a:headEnd/>
            <a:tailEnd/>
          </a:ln>
        </p:spPr>
      </p:sp>
      <p:sp>
        <p:nvSpPr>
          <p:cNvPr id="64515"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64516" name="Slide Number Placeholder 3"/>
          <p:cNvSpPr>
            <a:spLocks noGrp="1"/>
          </p:cNvSpPr>
          <p:nvPr>
            <p:ph type="sldNum" sz="quarter" idx="5"/>
          </p:nvPr>
        </p:nvSpPr>
        <p:spPr bwMode="auto">
          <a:noFill/>
          <a:ln>
            <a:miter lim="800000"/>
            <a:headEnd/>
            <a:tailEnd/>
          </a:ln>
        </p:spPr>
        <p:txBody>
          <a:bodyPr/>
          <a:lstStyle/>
          <a:p>
            <a:fld id="{022E642D-835A-47A3-B131-BFA15AEBB729}" type="slidenum">
              <a:rPr lang="en-US" smtClean="0"/>
              <a:pPr/>
              <a:t>37</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Batch pick control allows you to define many Batch Pick parameters such as types of orders to batch, maximum number of orders and/or cases to batch and RF scanning requirements.</a:t>
            </a:r>
          </a:p>
          <a:p>
            <a:endParaRPr lang="en-US" dirty="0" smtClean="0"/>
          </a:p>
        </p:txBody>
      </p:sp>
      <p:sp>
        <p:nvSpPr>
          <p:cNvPr id="65540" name="Slide Number Placeholder 3"/>
          <p:cNvSpPr>
            <a:spLocks noGrp="1"/>
          </p:cNvSpPr>
          <p:nvPr>
            <p:ph type="sldNum" sz="quarter" idx="5"/>
          </p:nvPr>
        </p:nvSpPr>
        <p:spPr bwMode="auto">
          <a:noFill/>
          <a:ln>
            <a:miter lim="800000"/>
            <a:headEnd/>
            <a:tailEnd/>
          </a:ln>
        </p:spPr>
        <p:txBody>
          <a:bodyPr/>
          <a:lstStyle/>
          <a:p>
            <a:fld id="{AF98AA50-D418-4604-984D-277D8F77252A}" type="slidenum">
              <a:rPr lang="en-US" smtClean="0"/>
              <a:pPr/>
              <a:t>38</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SO Batch Selection field will determine if Orders, Customers or Pre-shipper reference numbers are displayed on the RF screen during BP All selection</a:t>
            </a:r>
          </a:p>
          <a:p>
            <a:endParaRPr lang="en-US" dirty="0"/>
          </a:p>
        </p:txBody>
      </p:sp>
      <p:sp>
        <p:nvSpPr>
          <p:cNvPr id="4" name="Slide Number Placeholder 3"/>
          <p:cNvSpPr>
            <a:spLocks noGrp="1"/>
          </p:cNvSpPr>
          <p:nvPr>
            <p:ph type="sldNum" sz="quarter" idx="10"/>
          </p:nvPr>
        </p:nvSpPr>
        <p:spPr/>
        <p:txBody>
          <a:bodyPr/>
          <a:lstStyle/>
          <a:p>
            <a:pPr>
              <a:defRPr/>
            </a:pPr>
            <a:fld id="{C8CC57BD-5539-4172-B181-175FB339C361}" type="slidenum">
              <a:rPr lang="en-US" smtClean="0"/>
              <a:pPr>
                <a:defRPr/>
              </a:pPr>
              <a:t>39</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Allow Merge Order field determines if the user can combine items from different orders into the pick container.</a:t>
            </a:r>
          </a:p>
          <a:p>
            <a:endParaRPr lang="en-US" dirty="0"/>
          </a:p>
        </p:txBody>
      </p:sp>
      <p:sp>
        <p:nvSpPr>
          <p:cNvPr id="4" name="Slide Number Placeholder 3"/>
          <p:cNvSpPr>
            <a:spLocks noGrp="1"/>
          </p:cNvSpPr>
          <p:nvPr>
            <p:ph type="sldNum" sz="quarter" idx="10"/>
          </p:nvPr>
        </p:nvSpPr>
        <p:spPr/>
        <p:txBody>
          <a:bodyPr/>
          <a:lstStyle/>
          <a:p>
            <a:pPr>
              <a:defRPr/>
            </a:pPr>
            <a:fld id="{C8CC57BD-5539-4172-B181-175FB339C361}" type="slidenum">
              <a:rPr lang="en-US" smtClean="0"/>
              <a:pPr>
                <a:defRPr/>
              </a:pPr>
              <a:t>40</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The Maximum Selection field determines the number of Orders, Customers or Pre-shippers to display on the RF screen during BP All.</a:t>
            </a:r>
          </a:p>
          <a:p>
            <a:endParaRPr lang="en-US" dirty="0"/>
          </a:p>
        </p:txBody>
      </p:sp>
      <p:sp>
        <p:nvSpPr>
          <p:cNvPr id="4" name="Slide Number Placeholder 3"/>
          <p:cNvSpPr>
            <a:spLocks noGrp="1"/>
          </p:cNvSpPr>
          <p:nvPr>
            <p:ph type="sldNum" sz="quarter" idx="10"/>
          </p:nvPr>
        </p:nvSpPr>
        <p:spPr/>
        <p:txBody>
          <a:bodyPr/>
          <a:lstStyle/>
          <a:p>
            <a:pPr>
              <a:defRPr/>
            </a:pPr>
            <a:fld id="{C8CC57BD-5539-4172-B181-175FB339C361}" type="slidenum">
              <a:rPr lang="en-US" smtClean="0"/>
              <a:pPr>
                <a:defRPr/>
              </a:pPr>
              <a:t>41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ja-JP" b="1" dirty="0" smtClean="0"/>
              <a:t>Over pick:</a:t>
            </a:r>
            <a:r>
              <a:rPr lang="en-US" altLang="ja-JP" dirty="0" smtClean="0"/>
              <a:t> pick more stock than is specified in the order.</a:t>
            </a:r>
          </a:p>
        </p:txBody>
      </p:sp>
      <p:sp>
        <p:nvSpPr>
          <p:cNvPr id="53252" name="Slide Number Placeholder 3"/>
          <p:cNvSpPr>
            <a:spLocks noGrp="1"/>
          </p:cNvSpPr>
          <p:nvPr>
            <p:ph type="sldNum" sz="quarter" idx="5"/>
          </p:nvPr>
        </p:nvSpPr>
        <p:spPr bwMode="auto">
          <a:noFill/>
          <a:ln>
            <a:miter lim="800000"/>
            <a:headEnd/>
            <a:tailEnd/>
          </a:ln>
        </p:spPr>
        <p:txBody>
          <a:bodyPr/>
          <a:lstStyle/>
          <a:p>
            <a:fld id="{72A5DF62-8CE9-4612-B5B1-DD53022DA4CF}" type="slidenum">
              <a:rPr lang="en-US" smtClean="0"/>
              <a:pPr/>
              <a:t>7</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Maximum Picked Cases determines how many orders the user can pick at the same time during BP All.</a:t>
            </a:r>
          </a:p>
          <a:p>
            <a:endParaRPr lang="en-US" dirty="0"/>
          </a:p>
        </p:txBody>
      </p:sp>
      <p:sp>
        <p:nvSpPr>
          <p:cNvPr id="4" name="Slide Number Placeholder 3"/>
          <p:cNvSpPr>
            <a:spLocks noGrp="1"/>
          </p:cNvSpPr>
          <p:nvPr>
            <p:ph type="sldNum" sz="quarter" idx="10"/>
          </p:nvPr>
        </p:nvSpPr>
        <p:spPr/>
        <p:txBody>
          <a:bodyPr/>
          <a:lstStyle/>
          <a:p>
            <a:pPr>
              <a:defRPr/>
            </a:pPr>
            <a:fld id="{C8CC57BD-5539-4172-B181-175FB339C361}" type="slidenum">
              <a:rPr lang="en-US" smtClean="0"/>
              <a:pPr>
                <a:defRPr/>
              </a:pPr>
              <a:t>42</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8CC57BD-5539-4172-B181-175FB339C361}" type="slidenum">
              <a:rPr lang="en-US" smtClean="0"/>
              <a:pPr>
                <a:defRPr/>
              </a:pPr>
              <a:t>43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Will you use a single location as the packing location?</a:t>
            </a:r>
          </a:p>
          <a:p>
            <a:endParaRPr lang="en-US" dirty="0" smtClean="0"/>
          </a:p>
          <a:p>
            <a:r>
              <a:rPr lang="en-US" dirty="0" smtClean="0"/>
              <a:t>If yes, what is the default packing location?</a:t>
            </a:r>
          </a:p>
          <a:p>
            <a:endParaRPr lang="en-US" dirty="0"/>
          </a:p>
        </p:txBody>
      </p:sp>
      <p:sp>
        <p:nvSpPr>
          <p:cNvPr id="4" name="Slide Number Placeholder 3"/>
          <p:cNvSpPr>
            <a:spLocks noGrp="1"/>
          </p:cNvSpPr>
          <p:nvPr>
            <p:ph type="sldNum" sz="quarter" idx="10"/>
          </p:nvPr>
        </p:nvSpPr>
        <p:spPr/>
        <p:txBody>
          <a:bodyPr/>
          <a:lstStyle/>
          <a:p>
            <a:pPr>
              <a:defRPr/>
            </a:pPr>
            <a:fld id="{C8CC57BD-5539-4172-B181-175FB339C361}" type="slidenum">
              <a:rPr lang="en-US" smtClean="0"/>
              <a:pPr>
                <a:defRPr/>
              </a:pPr>
              <a:t>45</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Specify if labels should be printed after order selection is complete but </a:t>
            </a:r>
            <a:r>
              <a:rPr lang="en-US" b="1" dirty="0" smtClean="0"/>
              <a:t>before</a:t>
            </a:r>
            <a:r>
              <a:rPr lang="en-US" dirty="0" smtClean="0"/>
              <a:t> picking begins.</a:t>
            </a:r>
          </a:p>
          <a:p>
            <a:endParaRPr lang="en-US" dirty="0" smtClean="0"/>
          </a:p>
          <a:p>
            <a:r>
              <a:rPr lang="en-US" dirty="0" smtClean="0"/>
              <a:t>Specify is labels should be printed </a:t>
            </a:r>
            <a:r>
              <a:rPr lang="en-US" b="1" dirty="0" smtClean="0"/>
              <a:t>after</a:t>
            </a:r>
            <a:r>
              <a:rPr lang="en-US" dirty="0" smtClean="0"/>
              <a:t> picking is complete.</a:t>
            </a:r>
          </a:p>
          <a:p>
            <a:endParaRPr lang="en-US" dirty="0" smtClean="0"/>
          </a:p>
          <a:p>
            <a:r>
              <a:rPr lang="en-US" dirty="0" smtClean="0"/>
              <a:t>Specify the print program to use when printing labels.</a:t>
            </a:r>
          </a:p>
          <a:p>
            <a:endParaRPr lang="en-US" dirty="0"/>
          </a:p>
        </p:txBody>
      </p:sp>
      <p:sp>
        <p:nvSpPr>
          <p:cNvPr id="4" name="Slide Number Placeholder 3"/>
          <p:cNvSpPr>
            <a:spLocks noGrp="1"/>
          </p:cNvSpPr>
          <p:nvPr>
            <p:ph type="sldNum" sz="quarter" idx="10"/>
          </p:nvPr>
        </p:nvSpPr>
        <p:spPr/>
        <p:txBody>
          <a:bodyPr/>
          <a:lstStyle/>
          <a:p>
            <a:pPr>
              <a:defRPr/>
            </a:pPr>
            <a:fld id="{C8CC57BD-5539-4172-B181-175FB339C361}" type="slidenum">
              <a:rPr lang="en-US" smtClean="0"/>
              <a:pPr>
                <a:defRPr/>
              </a:pPr>
              <a:t>46</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Specify the number of lines that display on the RF screen</a:t>
            </a:r>
          </a:p>
          <a:p>
            <a:endParaRPr lang="en-US" dirty="0" smtClean="0"/>
          </a:p>
          <a:p>
            <a:r>
              <a:rPr lang="en-US" dirty="0" smtClean="0"/>
              <a:t>Specify the user confirmation input:  1/0, Yes/No, Y/N, etc.</a:t>
            </a:r>
          </a:p>
          <a:p>
            <a:endParaRPr lang="en-US" dirty="0"/>
          </a:p>
        </p:txBody>
      </p:sp>
      <p:sp>
        <p:nvSpPr>
          <p:cNvPr id="4" name="Slide Number Placeholder 3"/>
          <p:cNvSpPr>
            <a:spLocks noGrp="1"/>
          </p:cNvSpPr>
          <p:nvPr>
            <p:ph type="sldNum" sz="quarter" idx="10"/>
          </p:nvPr>
        </p:nvSpPr>
        <p:spPr/>
        <p:txBody>
          <a:bodyPr/>
          <a:lstStyle/>
          <a:p>
            <a:pPr>
              <a:defRPr/>
            </a:pPr>
            <a:fld id="{C8CC57BD-5539-4172-B181-175FB339C361}" type="slidenum">
              <a:rPr lang="en-US" smtClean="0"/>
              <a:pPr>
                <a:defRPr/>
              </a:pPr>
              <a:t>47</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8CC57BD-5539-4172-B181-175FB339C361}" type="slidenum">
              <a:rPr lang="en-US" smtClean="0"/>
              <a:pPr>
                <a:defRPr/>
              </a:pPr>
              <a:t>48</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8CC57BD-5539-4172-B181-175FB339C361}" type="slidenum">
              <a:rPr lang="en-US" smtClean="0"/>
              <a:pPr>
                <a:defRPr/>
              </a:pPr>
              <a:t>49</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bwMode="auto">
          <a:noFill/>
          <a:ln>
            <a:solidFill>
              <a:srgbClr val="000000"/>
            </a:solidFill>
            <a:miter lim="800000"/>
            <a:headEnd/>
            <a:tailEnd/>
          </a:ln>
        </p:spPr>
      </p:sp>
      <p:sp>
        <p:nvSpPr>
          <p:cNvPr id="6656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smtClean="0"/>
              <a:t>Speaker note:  </a:t>
            </a:r>
          </a:p>
        </p:txBody>
      </p:sp>
      <p:sp>
        <p:nvSpPr>
          <p:cNvPr id="66564" name="Slide Number Placeholder 3"/>
          <p:cNvSpPr>
            <a:spLocks noGrp="1"/>
          </p:cNvSpPr>
          <p:nvPr>
            <p:ph type="sldNum" sz="quarter" idx="5"/>
          </p:nvPr>
        </p:nvSpPr>
        <p:spPr bwMode="auto">
          <a:noFill/>
          <a:ln>
            <a:miter lim="800000"/>
            <a:headEnd/>
            <a:tailEnd/>
          </a:ln>
        </p:spPr>
        <p:txBody>
          <a:bodyPr/>
          <a:lstStyle/>
          <a:p>
            <a:fld id="{3AED3A01-0A49-4EFF-9EBD-3E95BEB3F779}" type="slidenum">
              <a:rPr lang="en-US" smtClean="0"/>
              <a:pPr/>
              <a:t>52</a:t>
            </a:fld>
            <a:endParaRPr 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smtClean="0"/>
              <a:t>Use Travel Sequence field in Warehouse Location Maintenance to further prioritize locations for reference in Batch Picking.  When using Batch Picking, travel sequence supersedes location sequence when assigning pick tasks.</a:t>
            </a:r>
          </a:p>
          <a:p>
            <a:endParaRPr lang="en-US" dirty="0"/>
          </a:p>
        </p:txBody>
      </p:sp>
      <p:sp>
        <p:nvSpPr>
          <p:cNvPr id="4" name="Slide Number Placeholder 3"/>
          <p:cNvSpPr>
            <a:spLocks noGrp="1"/>
          </p:cNvSpPr>
          <p:nvPr>
            <p:ph type="sldNum" sz="quarter" idx="10"/>
          </p:nvPr>
        </p:nvSpPr>
        <p:spPr/>
        <p:txBody>
          <a:bodyPr/>
          <a:lstStyle/>
          <a:p>
            <a:pPr>
              <a:defRPr/>
            </a:pPr>
            <a:fld id="{C8CC57BD-5539-4172-B181-175FB339C361}" type="slidenum">
              <a:rPr lang="en-US" smtClean="0"/>
              <a:pPr>
                <a:defRPr/>
              </a:pPr>
              <a:t>54</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bwMode="auto">
          <a:noFill/>
          <a:ln>
            <a:solidFill>
              <a:srgbClr val="000000"/>
            </a:solidFill>
            <a:miter lim="800000"/>
            <a:headEnd/>
            <a:tailEnd/>
          </a:ln>
        </p:spPr>
      </p:sp>
      <p:sp>
        <p:nvSpPr>
          <p:cNvPr id="6758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dirty="0" smtClean="0"/>
              <a:t>For multi-bin orders, warehouse staff can specify the maximum number of orders to batch pick?</a:t>
            </a:r>
          </a:p>
          <a:p>
            <a:endParaRPr lang="en-US" dirty="0" smtClean="0"/>
          </a:p>
        </p:txBody>
      </p:sp>
      <p:sp>
        <p:nvSpPr>
          <p:cNvPr id="67588" name="Slide Number Placeholder 3"/>
          <p:cNvSpPr>
            <a:spLocks noGrp="1"/>
          </p:cNvSpPr>
          <p:nvPr>
            <p:ph type="sldNum" sz="quarter" idx="5"/>
          </p:nvPr>
        </p:nvSpPr>
        <p:spPr bwMode="auto">
          <a:noFill/>
          <a:ln>
            <a:miter lim="800000"/>
            <a:headEnd/>
            <a:tailEnd/>
          </a:ln>
        </p:spPr>
        <p:txBody>
          <a:bodyPr/>
          <a:lstStyle/>
          <a:p>
            <a:fld id="{B3D8EFF9-1469-4B94-A1A3-F6B2910B84D5}" type="slidenum">
              <a:rPr lang="en-US" smtClean="0"/>
              <a:pPr/>
              <a:t>59</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ja-JP" sz="1600" b="1" dirty="0" smtClean="0"/>
              <a:t>Picking Levels:</a:t>
            </a:r>
            <a:r>
              <a:rPr lang="en-US" altLang="ja-JP" sz="1600" dirty="0" smtClean="0"/>
              <a:t> </a:t>
            </a:r>
            <a:r>
              <a:rPr lang="en-US" altLang="ja-JP" dirty="0" smtClean="0"/>
              <a:t>Define which storage location groups the system should use for picking inventory.</a:t>
            </a:r>
          </a:p>
        </p:txBody>
      </p:sp>
      <p:sp>
        <p:nvSpPr>
          <p:cNvPr id="54276" name="Slide Number Placeholder 3"/>
          <p:cNvSpPr>
            <a:spLocks noGrp="1"/>
          </p:cNvSpPr>
          <p:nvPr>
            <p:ph type="sldNum" sz="quarter" idx="5"/>
          </p:nvPr>
        </p:nvSpPr>
        <p:spPr bwMode="auto">
          <a:noFill/>
          <a:ln>
            <a:miter lim="800000"/>
            <a:headEnd/>
            <a:tailEnd/>
          </a:ln>
        </p:spPr>
        <p:txBody>
          <a:bodyPr/>
          <a:lstStyle/>
          <a:p>
            <a:fld id="{B9FEBD74-FC8D-4155-B236-D17A9BAB8531}" type="slidenum">
              <a:rPr lang="en-US" smtClean="0"/>
              <a:pPr/>
              <a:t>8</a:t>
            </a:fld>
            <a:endParaRPr 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8CC57BD-5539-4172-B181-175FB339C361}" type="slidenum">
              <a:rPr lang="en-US" smtClean="0"/>
              <a:pPr>
                <a:defRPr/>
              </a:pPr>
              <a:t>61</a:t>
            </a:fld>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7"/>
          <p:cNvSpPr>
            <a:spLocks noGrp="1" noChangeArrowheads="1"/>
          </p:cNvSpPr>
          <p:nvPr>
            <p:ph type="sldNum" sz="quarter" idx="5"/>
          </p:nvPr>
        </p:nvSpPr>
        <p:spPr bwMode="auto">
          <a:noFill/>
          <a:ln>
            <a:miter lim="800000"/>
            <a:headEnd/>
            <a:tailEnd/>
          </a:ln>
        </p:spPr>
        <p:txBody>
          <a:bodyPr/>
          <a:lstStyle/>
          <a:p>
            <a:fld id="{1981E1B6-3B31-4C07-9315-AC7ECDC6E5BB}" type="slidenum">
              <a:rPr lang="en-US" smtClean="0"/>
              <a:pPr/>
              <a:t>64</a:t>
            </a:fld>
            <a:endParaRPr lang="en-US" smtClean="0"/>
          </a:p>
        </p:txBody>
      </p:sp>
      <p:sp>
        <p:nvSpPr>
          <p:cNvPr id="11366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81283" name="Rectangle 3"/>
          <p:cNvSpPr>
            <a:spLocks noGrp="1" noChangeArrowheads="1"/>
          </p:cNvSpPr>
          <p:nvPr>
            <p:ph type="body" idx="1"/>
          </p:nvPr>
        </p:nvSpPr>
        <p:spPr/>
        <p:txBody>
          <a:bodyPr/>
          <a:lstStyle/>
          <a:p>
            <a:pPr marL="285750" indent="-285750">
              <a:lnSpc>
                <a:spcPct val="90000"/>
              </a:lnSpc>
              <a:spcBef>
                <a:spcPct val="25000"/>
              </a:spcBef>
              <a:buClr>
                <a:srgbClr val="2461AA"/>
              </a:buClr>
              <a:buFont typeface="Times New Roman" pitchFamily="18" charset="0"/>
              <a:buNone/>
              <a:defRPr/>
            </a:pPr>
            <a:r>
              <a:rPr lang="en-US" sz="1800" dirty="0" smtClean="0">
                <a:solidFill>
                  <a:schemeClr val="tx1">
                    <a:lumMod val="75000"/>
                    <a:lumOff val="25000"/>
                  </a:schemeClr>
                </a:solidFill>
                <a:latin typeface="Century Gothic"/>
                <a:ea typeface="Century Gothic" pitchFamily="34" charset="0"/>
                <a:cs typeface="Century Gothic"/>
              </a:rPr>
              <a:t>Up to now we designed pick, pack and ship as two different flows.  However, we can setup a three step routing with a Mode = Manual to delay the trigger of product movement from packing to shipping.</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Rectangle 7"/>
          <p:cNvSpPr>
            <a:spLocks noGrp="1" noChangeArrowheads="1"/>
          </p:cNvSpPr>
          <p:nvPr>
            <p:ph type="sldNum" sz="quarter" idx="5"/>
          </p:nvPr>
        </p:nvSpPr>
        <p:spPr bwMode="auto">
          <a:noFill/>
          <a:ln>
            <a:miter lim="800000"/>
            <a:headEnd/>
            <a:tailEnd/>
          </a:ln>
        </p:spPr>
        <p:txBody>
          <a:bodyPr/>
          <a:lstStyle/>
          <a:p>
            <a:fld id="{1FA07197-CED6-4243-A234-9FF958B40118}" type="slidenum">
              <a:rPr lang="en-US" smtClean="0"/>
              <a:pPr/>
              <a:t>65</a:t>
            </a:fld>
            <a:endParaRPr lang="en-US" smtClean="0"/>
          </a:p>
        </p:txBody>
      </p:sp>
      <p:sp>
        <p:nvSpPr>
          <p:cNvPr id="1146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4692"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Rectangle 7"/>
          <p:cNvSpPr>
            <a:spLocks noGrp="1" noChangeArrowheads="1"/>
          </p:cNvSpPr>
          <p:nvPr>
            <p:ph type="sldNum" sz="quarter" idx="5"/>
          </p:nvPr>
        </p:nvSpPr>
        <p:spPr bwMode="auto">
          <a:noFill/>
          <a:ln>
            <a:miter lim="800000"/>
            <a:headEnd/>
            <a:tailEnd/>
          </a:ln>
        </p:spPr>
        <p:txBody>
          <a:bodyPr/>
          <a:lstStyle/>
          <a:p>
            <a:fld id="{136324EC-E375-46C9-A8FA-64CDF5AED016}" type="slidenum">
              <a:rPr lang="en-US" smtClean="0"/>
              <a:pPr/>
              <a:t>66</a:t>
            </a:fld>
            <a:endParaRPr lang="en-US" smtClean="0"/>
          </a:p>
        </p:txBody>
      </p:sp>
      <p:sp>
        <p:nvSpPr>
          <p:cNvPr id="11571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571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28600" indent="-228600"/>
            <a:r>
              <a:rPr lang="en-US" dirty="0" smtClean="0"/>
              <a:t>Start with the QMI Warehouse</a:t>
            </a:r>
          </a:p>
          <a:p>
            <a:pPr marL="228600" indent="-228600">
              <a:buFontTx/>
              <a:buAutoNum type="arabicPeriod"/>
            </a:pPr>
            <a:r>
              <a:rPr lang="en-US" dirty="0" smtClean="0"/>
              <a:t>Add Sequence 30; 070, to routing 01PCK using Internal Routing Maintenance</a:t>
            </a:r>
          </a:p>
          <a:p>
            <a:pPr marL="685800" lvl="1" indent="-228600">
              <a:buFont typeface="Calibri" pitchFamily="34" charset="0"/>
              <a:buAutoNum type="alphaUcPeriod"/>
            </a:pPr>
            <a:r>
              <a:rPr lang="en-US" dirty="0" smtClean="0"/>
              <a:t>Task = TRANSFER</a:t>
            </a:r>
          </a:p>
          <a:p>
            <a:pPr marL="685800" lvl="1" indent="-228600">
              <a:buFont typeface="Calibri" pitchFamily="34" charset="0"/>
              <a:buAutoNum type="alphaUcPeriod"/>
            </a:pPr>
            <a:r>
              <a:rPr lang="en-US" dirty="0" smtClean="0"/>
              <a:t>Mode = Manual</a:t>
            </a:r>
          </a:p>
          <a:p>
            <a:pPr marL="228600" indent="-228600">
              <a:buFontTx/>
              <a:buAutoNum type="arabicPeriod"/>
            </a:pPr>
            <a:r>
              <a:rPr lang="en-US" dirty="0" smtClean="0"/>
              <a:t>Assign the Transfer task to </a:t>
            </a:r>
            <a:r>
              <a:rPr lang="en-US" dirty="0" err="1" smtClean="0"/>
              <a:t>UserA</a:t>
            </a:r>
            <a:r>
              <a:rPr lang="en-US" dirty="0" smtClean="0"/>
              <a:t> using Task Assignment Maintenance or change Work Location Group to 01FL for location 060PL001 using Warehouse Location Maintenance.</a:t>
            </a:r>
          </a:p>
          <a:p>
            <a:pPr marL="228600" indent="-228600">
              <a:buFontTx/>
              <a:buAutoNum type="arabicPeriod"/>
            </a:pPr>
            <a:r>
              <a:rPr lang="en-US" dirty="0" smtClean="0"/>
              <a:t>Release and pick an order</a:t>
            </a:r>
          </a:p>
          <a:p>
            <a:pPr marL="228600" indent="-228600">
              <a:buFontTx/>
              <a:buAutoNum type="arabicPeriod"/>
            </a:pPr>
            <a:r>
              <a:rPr lang="en-US" dirty="0" smtClean="0"/>
              <a:t>Review the item in a packaging location using Inventory Detail Inquiry</a:t>
            </a:r>
          </a:p>
          <a:p>
            <a:pPr marL="228600" indent="-228600">
              <a:buFontTx/>
              <a:buAutoNum type="arabicPeriod"/>
            </a:pPr>
            <a:r>
              <a:rPr lang="en-US" dirty="0" smtClean="0"/>
              <a:t>Activate Engine Processing using RF 1.6</a:t>
            </a:r>
          </a:p>
          <a:p>
            <a:pPr marL="685800" lvl="1" indent="-228600">
              <a:buFont typeface="Calibri" pitchFamily="34" charset="0"/>
              <a:buAutoNum type="alphaUcPeriod"/>
            </a:pPr>
            <a:r>
              <a:rPr lang="en-US" dirty="0" smtClean="0"/>
              <a:t>Select the packaging location</a:t>
            </a:r>
          </a:p>
          <a:p>
            <a:pPr marL="685800" lvl="1" indent="-228600">
              <a:buFont typeface="Calibri" pitchFamily="34" charset="0"/>
              <a:buAutoNum type="alphaUcPeriod"/>
            </a:pPr>
            <a:r>
              <a:rPr lang="en-US" dirty="0" smtClean="0"/>
              <a:t>Select the item LPN</a:t>
            </a:r>
          </a:p>
          <a:p>
            <a:pPr marL="228600" indent="-228600">
              <a:buFontTx/>
              <a:buAutoNum type="arabicPeriod"/>
            </a:pPr>
            <a:r>
              <a:rPr lang="en-US" dirty="0" smtClean="0"/>
              <a:t>Move the load from packaging to shipping</a:t>
            </a:r>
          </a:p>
          <a:p>
            <a:pPr marL="685800" lvl="1" indent="-228600">
              <a:buFont typeface="Calibri" pitchFamily="34" charset="0"/>
              <a:buAutoNum type="alphaUcPeriod"/>
            </a:pPr>
            <a:r>
              <a:rPr lang="en-US" dirty="0" smtClean="0"/>
              <a:t>Select Next Task using RF 1.1</a:t>
            </a:r>
          </a:p>
          <a:p>
            <a:pPr marL="685800" lvl="1" indent="-228600">
              <a:buFont typeface="Calibri" pitchFamily="34" charset="0"/>
              <a:buAutoNum type="alphaUcPeriod"/>
            </a:pPr>
            <a:r>
              <a:rPr lang="en-US" dirty="0" smtClean="0"/>
              <a:t>Select location</a:t>
            </a:r>
          </a:p>
          <a:p>
            <a:pPr marL="685800" lvl="1" indent="-228600">
              <a:buFont typeface="Calibri" pitchFamily="34" charset="0"/>
              <a:buAutoNum type="alphaUcPeriod"/>
            </a:pPr>
            <a:r>
              <a:rPr lang="en-US" dirty="0" smtClean="0"/>
              <a:t>Select LPN</a:t>
            </a:r>
          </a:p>
          <a:p>
            <a:pPr marL="685800" lvl="1" indent="-228600">
              <a:buFont typeface="Calibri" pitchFamily="34" charset="0"/>
              <a:buAutoNum type="alphaUcPeriod"/>
            </a:pPr>
            <a:r>
              <a:rPr lang="en-US" dirty="0" smtClean="0"/>
              <a:t>Confirm drop location</a:t>
            </a:r>
          </a:p>
          <a:p>
            <a:pPr marL="685800" lvl="1" indent="-228600">
              <a:buFont typeface="Calibri" pitchFamily="34" charset="0"/>
              <a:buAutoNum type="alphaUcPeriod"/>
            </a:pPr>
            <a:r>
              <a:rPr lang="en-US" dirty="0" smtClean="0"/>
              <a:t>Confirm LPN move using Inventory Detail Inquiry</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Rectangle 7"/>
          <p:cNvSpPr>
            <a:spLocks noGrp="1" noChangeArrowheads="1"/>
          </p:cNvSpPr>
          <p:nvPr>
            <p:ph type="sldNum" sz="quarter" idx="5"/>
          </p:nvPr>
        </p:nvSpPr>
        <p:spPr bwMode="auto">
          <a:noFill/>
          <a:ln>
            <a:miter lim="800000"/>
            <a:headEnd/>
            <a:tailEnd/>
          </a:ln>
        </p:spPr>
        <p:txBody>
          <a:bodyPr/>
          <a:lstStyle/>
          <a:p>
            <a:fld id="{B39A3FB1-9ADE-46F0-A7C4-5A4DAD5810C6}" type="slidenum">
              <a:rPr lang="en-US" smtClean="0"/>
              <a:pPr/>
              <a:t>67</a:t>
            </a:fld>
            <a:endParaRPr lang="en-US" smtClean="0"/>
          </a:p>
        </p:txBody>
      </p:sp>
      <p:sp>
        <p:nvSpPr>
          <p:cNvPr id="1167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8788" name="Rectangle 3"/>
          <p:cNvSpPr>
            <a:spLocks noGrp="1" noChangeArrowheads="1"/>
          </p:cNvSpPr>
          <p:nvPr>
            <p:ph type="body" idx="1"/>
          </p:nvPr>
        </p:nvSpPr>
        <p:spPr bwMode="auto"/>
        <p:txBody>
          <a:bodyPr wrap="square" numCol="1" anchor="t" anchorCtr="0" compatLnSpc="1">
            <a:prstTxWarp prst="textNoShape">
              <a:avLst/>
            </a:prstTxWarp>
          </a:bodyPr>
          <a:lstStyle/>
          <a:p>
            <a:pPr>
              <a:defRPr/>
            </a:pPr>
            <a:r>
              <a:rPr lang="en-US" dirty="0" smtClean="0"/>
              <a:t>Adding another sequence to the Pick internal routing will trigger a Transfer task when the load is dropped at the Packaging Area.  However, with Mode – Manual, the trigger will require the user to manually release the task.  This is helpful when the task cannot physically be processed until work is done in the Packaging Area.</a:t>
            </a:r>
          </a:p>
          <a:p>
            <a:pPr>
              <a:defRPr/>
            </a:pPr>
            <a:endParaRPr lang="en-US" dirty="0" smtClean="0"/>
          </a:p>
          <a:p>
            <a:pPr marL="228600" indent="-228600">
              <a:defRPr/>
            </a:pPr>
            <a:r>
              <a:rPr lang="en-US" dirty="0" smtClean="0"/>
              <a:t>Start with the QMI Warehouse</a:t>
            </a:r>
          </a:p>
          <a:p>
            <a:pPr marL="228600" indent="-228600">
              <a:buFontTx/>
              <a:buAutoNum type="arabicPeriod"/>
              <a:defRPr/>
            </a:pPr>
            <a:r>
              <a:rPr lang="en-US" dirty="0" smtClean="0"/>
              <a:t>Add Sequence 30; 070, to routing 01PCK using Internal Routing Maintenance</a:t>
            </a:r>
          </a:p>
          <a:p>
            <a:pPr marL="685800" lvl="1" indent="-228600">
              <a:buFont typeface="+mj-lt"/>
              <a:buAutoNum type="alphaUcPeriod"/>
              <a:defRPr/>
            </a:pPr>
            <a:r>
              <a:rPr lang="en-US" dirty="0" smtClean="0"/>
              <a:t>Task = TRANSFER</a:t>
            </a:r>
          </a:p>
          <a:p>
            <a:pPr marL="685800" lvl="1" indent="-228600">
              <a:buFont typeface="+mj-lt"/>
              <a:buAutoNum type="alphaUcPeriod"/>
              <a:defRPr/>
            </a:pPr>
            <a:r>
              <a:rPr lang="en-US" dirty="0" smtClean="0"/>
              <a:t>Mode = Manual</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7"/>
          <p:cNvSpPr>
            <a:spLocks noGrp="1" noChangeArrowheads="1"/>
          </p:cNvSpPr>
          <p:nvPr>
            <p:ph type="sldNum" sz="quarter" idx="5"/>
          </p:nvPr>
        </p:nvSpPr>
        <p:spPr bwMode="auto">
          <a:noFill/>
          <a:ln>
            <a:miter lim="800000"/>
            <a:headEnd/>
            <a:tailEnd/>
          </a:ln>
        </p:spPr>
        <p:txBody>
          <a:bodyPr/>
          <a:lstStyle/>
          <a:p>
            <a:fld id="{0A6CFEE1-0AB0-41B8-99A6-56DDB5FE086A}" type="slidenum">
              <a:rPr lang="en-US" smtClean="0"/>
              <a:pPr/>
              <a:t>68</a:t>
            </a:fld>
            <a:endParaRPr lang="en-US" smtClean="0"/>
          </a:p>
        </p:txBody>
      </p:sp>
      <p:sp>
        <p:nvSpPr>
          <p:cNvPr id="11776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8788" name="Rectangle 3"/>
          <p:cNvSpPr>
            <a:spLocks noGrp="1" noChangeArrowheads="1"/>
          </p:cNvSpPr>
          <p:nvPr>
            <p:ph type="body" idx="1"/>
          </p:nvPr>
        </p:nvSpPr>
        <p:spPr bwMode="auto"/>
        <p:txBody>
          <a:bodyPr wrap="square" numCol="1" anchor="t" anchorCtr="0" compatLnSpc="1">
            <a:prstTxWarp prst="textNoShape">
              <a:avLst/>
            </a:prstTxWarp>
          </a:bodyPr>
          <a:lstStyle/>
          <a:p>
            <a:pPr>
              <a:defRPr/>
            </a:pPr>
            <a:r>
              <a:rPr lang="en-US" dirty="0" smtClean="0"/>
              <a:t>The locations in the Packaging Area are assigned to Work Location Group, 01CT, currently assigned to </a:t>
            </a:r>
            <a:r>
              <a:rPr lang="en-US" dirty="0" err="1" smtClean="0"/>
              <a:t>UserA</a:t>
            </a:r>
            <a:r>
              <a:rPr lang="en-US" dirty="0" smtClean="0"/>
              <a:t>.  To ensure </a:t>
            </a:r>
            <a:r>
              <a:rPr lang="en-US" dirty="0" err="1" smtClean="0"/>
              <a:t>UserA</a:t>
            </a:r>
            <a:r>
              <a:rPr lang="en-US" dirty="0" smtClean="0"/>
              <a:t> will receive the Transfer task when the task is triggered, </a:t>
            </a:r>
            <a:r>
              <a:rPr lang="en-US" dirty="0" err="1" smtClean="0"/>
              <a:t>UserA</a:t>
            </a:r>
            <a:r>
              <a:rPr lang="en-US" dirty="0" smtClean="0"/>
              <a:t> must be setup to process a Transfer Task.  User Task Assignment Maintenance to add the Transfer task to the work Queue.</a:t>
            </a:r>
          </a:p>
          <a:p>
            <a:pPr>
              <a:defRPr/>
            </a:pPr>
            <a:endParaRPr lang="en-US" dirty="0" smtClean="0"/>
          </a:p>
          <a:p>
            <a:pPr>
              <a:defRPr/>
            </a:pPr>
            <a:r>
              <a:rPr lang="en-US" dirty="0" smtClean="0"/>
              <a:t>Alternatively:</a:t>
            </a:r>
          </a:p>
          <a:p>
            <a:pPr marL="228600" indent="-228600">
              <a:buFontTx/>
              <a:buAutoNum type="arabicPeriod"/>
              <a:defRPr/>
            </a:pPr>
            <a:r>
              <a:rPr lang="en-US" dirty="0" smtClean="0"/>
              <a:t>You can change the locations in the Packaging Area to Work Location Group 01FL using </a:t>
            </a:r>
            <a:r>
              <a:rPr lang="en-US" u="sng" dirty="0" smtClean="0"/>
              <a:t>Warehouse Location Maintenance</a:t>
            </a:r>
            <a:r>
              <a:rPr lang="en-US" dirty="0" smtClean="0"/>
              <a:t>.</a:t>
            </a:r>
          </a:p>
          <a:p>
            <a:pPr marL="228600" indent="-228600">
              <a:buFontTx/>
              <a:buAutoNum type="arabicPeriod"/>
              <a:defRPr/>
            </a:pPr>
            <a:r>
              <a:rPr lang="en-US" dirty="0" smtClean="0"/>
              <a:t>You can assign </a:t>
            </a:r>
            <a:r>
              <a:rPr lang="en-US" dirty="0" err="1" smtClean="0"/>
              <a:t>UserB</a:t>
            </a:r>
            <a:r>
              <a:rPr lang="en-US" dirty="0" smtClean="0"/>
              <a:t> to Work Location Group 01CT using </a:t>
            </a:r>
            <a:r>
              <a:rPr lang="en-US" u="sng" dirty="0" smtClean="0"/>
              <a:t>User Work Location Group Maint</a:t>
            </a:r>
            <a:r>
              <a:rPr lang="en-US" dirty="0" smtClean="0"/>
              <a:t>.</a:t>
            </a:r>
          </a:p>
          <a:p>
            <a:pPr marL="228600" indent="-228600">
              <a:buFontTx/>
              <a:buAutoNum type="arabicPeriod"/>
              <a:defRPr/>
            </a:pPr>
            <a:endParaRPr lang="en-US" dirty="0" smtClean="0"/>
          </a:p>
          <a:p>
            <a:pPr marL="228600" indent="-228600">
              <a:defRPr/>
            </a:pPr>
            <a:r>
              <a:rPr lang="en-US" dirty="0" smtClean="0"/>
              <a:t>Doing one of the alternatives will enable </a:t>
            </a:r>
            <a:r>
              <a:rPr lang="en-US" dirty="0" err="1" smtClean="0"/>
              <a:t>UserB</a:t>
            </a:r>
            <a:r>
              <a:rPr lang="en-US" dirty="0" smtClean="0"/>
              <a:t> to receive the load transfer task from the Packaging to Shipping Areas.</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7"/>
          <p:cNvSpPr>
            <a:spLocks noGrp="1" noChangeArrowheads="1"/>
          </p:cNvSpPr>
          <p:nvPr>
            <p:ph type="sldNum" sz="quarter" idx="5"/>
          </p:nvPr>
        </p:nvSpPr>
        <p:spPr bwMode="auto">
          <a:noFill/>
          <a:ln>
            <a:miter lim="800000"/>
            <a:headEnd/>
            <a:tailEnd/>
          </a:ln>
        </p:spPr>
        <p:txBody>
          <a:bodyPr/>
          <a:lstStyle/>
          <a:p>
            <a:fld id="{3C32D949-93DC-4184-B3C2-D2D2CEABFF9F}" type="slidenum">
              <a:rPr lang="en-US" smtClean="0"/>
              <a:pPr/>
              <a:t>69</a:t>
            </a:fld>
            <a:endParaRPr lang="en-US" smtClean="0"/>
          </a:p>
        </p:txBody>
      </p:sp>
      <p:sp>
        <p:nvSpPr>
          <p:cNvPr id="1187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8788" name="Rectangle 3"/>
          <p:cNvSpPr>
            <a:spLocks noGrp="1" noChangeArrowheads="1"/>
          </p:cNvSpPr>
          <p:nvPr>
            <p:ph type="body" idx="1"/>
          </p:nvPr>
        </p:nvSpPr>
        <p:spPr bwMode="auto"/>
        <p:txBody>
          <a:bodyPr wrap="square" numCol="1" anchor="t" anchorCtr="0" compatLnSpc="1">
            <a:prstTxWarp prst="textNoShape">
              <a:avLst/>
            </a:prstTxWarp>
          </a:bodyPr>
          <a:lstStyle/>
          <a:p>
            <a:pPr>
              <a:defRPr/>
            </a:pPr>
            <a:r>
              <a:rPr lang="en-US" dirty="0" smtClean="0"/>
              <a:t>To demonstrate the product flow and delayed task creation, first release and pick an order</a:t>
            </a:r>
          </a:p>
          <a:p>
            <a:pPr>
              <a:defRPr/>
            </a:pPr>
            <a:endParaRPr lang="en-US" dirty="0" smtClean="0"/>
          </a:p>
          <a:p>
            <a:pPr marL="228600" indent="-228600">
              <a:buFontTx/>
              <a:buAutoNum type="arabicPeriod"/>
              <a:defRPr/>
            </a:pPr>
            <a:r>
              <a:rPr lang="en-US" dirty="0" smtClean="0"/>
              <a:t>Release an order using </a:t>
            </a:r>
            <a:r>
              <a:rPr lang="en-US" u="sng" dirty="0" err="1" smtClean="0"/>
              <a:t>Picklist</a:t>
            </a:r>
            <a:r>
              <a:rPr lang="en-US" u="sng" dirty="0" smtClean="0"/>
              <a:t>/Pre-Shipper – Automatic</a:t>
            </a:r>
            <a:r>
              <a:rPr lang="en-US" dirty="0" smtClean="0"/>
              <a:t>.</a:t>
            </a:r>
          </a:p>
          <a:p>
            <a:pPr marL="228600" indent="-228600">
              <a:buFontTx/>
              <a:buAutoNum type="arabicPeriod"/>
              <a:defRPr/>
            </a:pPr>
            <a:r>
              <a:rPr lang="en-US" dirty="0" smtClean="0"/>
              <a:t>When the order view the pending task using </a:t>
            </a:r>
            <a:r>
              <a:rPr lang="en-US" u="sng" dirty="0" smtClean="0"/>
              <a:t>Task Load Report</a:t>
            </a:r>
            <a:r>
              <a:rPr lang="en-US" dirty="0" smtClean="0"/>
              <a:t>.  Note, only one task is created for a pick;  nothing yet for a transfer.</a:t>
            </a:r>
          </a:p>
          <a:p>
            <a:pPr marL="228600" indent="-228600">
              <a:buFontTx/>
              <a:buAutoNum type="arabicPeriod"/>
              <a:defRPr/>
            </a:pPr>
            <a:r>
              <a:rPr lang="en-US" dirty="0" smtClean="0"/>
              <a:t>Process the pick and drop at the Packaging Area.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bwMode="auto">
          <a:noFill/>
          <a:ln>
            <a:miter lim="800000"/>
            <a:headEnd/>
            <a:tailEnd/>
          </a:ln>
        </p:spPr>
        <p:txBody>
          <a:bodyPr/>
          <a:lstStyle/>
          <a:p>
            <a:fld id="{CAFE87F9-757D-40F1-A0F8-355E78CD4529}" type="slidenum">
              <a:rPr lang="en-US" smtClean="0"/>
              <a:pPr/>
              <a:t>70</a:t>
            </a:fld>
            <a:endParaRPr lang="en-US" smtClean="0"/>
          </a:p>
        </p:txBody>
      </p:sp>
      <p:sp>
        <p:nvSpPr>
          <p:cNvPr id="11981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9812"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28600" indent="-228600"/>
            <a:r>
              <a:rPr lang="en-US" dirty="0" smtClean="0"/>
              <a:t>With the pick task complete, view the load in the Packaging Area using </a:t>
            </a:r>
            <a:r>
              <a:rPr lang="en-US" u="sng" dirty="0" smtClean="0"/>
              <a:t>Inventory Detail Inquiry</a:t>
            </a:r>
            <a:r>
              <a:rPr lang="en-US" dirty="0" smtClean="0"/>
              <a:t>.</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7"/>
          <p:cNvSpPr>
            <a:spLocks noGrp="1" noChangeArrowheads="1"/>
          </p:cNvSpPr>
          <p:nvPr>
            <p:ph type="sldNum" sz="quarter" idx="5"/>
          </p:nvPr>
        </p:nvSpPr>
        <p:spPr bwMode="auto">
          <a:noFill/>
          <a:ln>
            <a:miter lim="800000"/>
            <a:headEnd/>
            <a:tailEnd/>
          </a:ln>
        </p:spPr>
        <p:txBody>
          <a:bodyPr/>
          <a:lstStyle/>
          <a:p>
            <a:fld id="{20A2AE70-836B-4D1B-9D91-602FD9FCC347}" type="slidenum">
              <a:rPr lang="en-US" smtClean="0"/>
              <a:pPr/>
              <a:t>71</a:t>
            </a:fld>
            <a:endParaRPr lang="en-US" smtClean="0"/>
          </a:p>
        </p:txBody>
      </p:sp>
      <p:sp>
        <p:nvSpPr>
          <p:cNvPr id="1208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20836"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marL="228600" indent="-228600"/>
            <a:r>
              <a:rPr lang="en-US" dirty="0" smtClean="0"/>
              <a:t>Once packaging activities are complete the load is ready for movement to the Shipping Area.</a:t>
            </a:r>
          </a:p>
          <a:p>
            <a:pPr marL="228600" indent="-228600"/>
            <a:endParaRPr lang="en-US" dirty="0" smtClean="0"/>
          </a:p>
          <a:p>
            <a:pPr marL="228600" indent="-228600">
              <a:buFontTx/>
              <a:buAutoNum type="arabicPeriod"/>
            </a:pPr>
            <a:r>
              <a:rPr lang="en-US" dirty="0" smtClean="0"/>
              <a:t>Activate Engine Processing using RF 1.6</a:t>
            </a:r>
          </a:p>
          <a:p>
            <a:pPr marL="685800" lvl="1" indent="-228600">
              <a:buFont typeface="Calibri" pitchFamily="34" charset="0"/>
              <a:buAutoNum type="alphaUcPeriod"/>
            </a:pPr>
            <a:r>
              <a:rPr lang="en-US" dirty="0" smtClean="0"/>
              <a:t>Select the packaging location</a:t>
            </a:r>
          </a:p>
          <a:p>
            <a:pPr marL="685800" lvl="1" indent="-228600">
              <a:buFont typeface="Calibri" pitchFamily="34" charset="0"/>
              <a:buAutoNum type="alphaUcPeriod"/>
            </a:pPr>
            <a:r>
              <a:rPr lang="en-US" dirty="0" smtClean="0"/>
              <a:t>Select the item LPN</a:t>
            </a:r>
          </a:p>
          <a:p>
            <a:pPr marL="228600" indent="-228600">
              <a:buFontTx/>
              <a:buAutoNum type="arabicPeriod"/>
            </a:pPr>
            <a:r>
              <a:rPr lang="en-US" dirty="0" smtClean="0"/>
              <a:t>Once the Engine Processing is complete, view the pending load move using </a:t>
            </a:r>
            <a:r>
              <a:rPr lang="en-US" u="sng" dirty="0" smtClean="0"/>
              <a:t>Inventory Detail Inquiry</a:t>
            </a:r>
            <a:r>
              <a:rPr lang="en-US" dirty="0" smtClean="0"/>
              <a:t>.</a:t>
            </a:r>
          </a:p>
          <a:p>
            <a:pPr marL="228600" indent="-228600">
              <a:buFontTx/>
              <a:buAutoNum type="arabicPeriod"/>
            </a:pPr>
            <a:r>
              <a:rPr lang="en-US" dirty="0" smtClean="0"/>
              <a:t>And view the new task using </a:t>
            </a:r>
            <a:r>
              <a:rPr lang="en-US" u="sng" dirty="0" smtClean="0"/>
              <a:t>Task Load Report</a:t>
            </a:r>
            <a:r>
              <a:rPr lang="en-US" dirty="0" smtClean="0"/>
              <a:t>.  This is the send task of the 01PCK Internal Routing.</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bwMode="auto">
          <a:noFill/>
          <a:ln>
            <a:miter lim="800000"/>
            <a:headEnd/>
            <a:tailEnd/>
          </a:ln>
        </p:spPr>
        <p:txBody>
          <a:bodyPr/>
          <a:lstStyle/>
          <a:p>
            <a:fld id="{3BF99E65-0B54-47A6-BCF8-8B9901AC027A}" type="slidenum">
              <a:rPr lang="en-US" smtClean="0"/>
              <a:pPr/>
              <a:t>72</a:t>
            </a:fld>
            <a:endParaRPr lang="en-US" smtClean="0"/>
          </a:p>
        </p:txBody>
      </p:sp>
      <p:sp>
        <p:nvSpPr>
          <p:cNvPr id="1218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18788" name="Rectangle 3"/>
          <p:cNvSpPr>
            <a:spLocks noGrp="1" noChangeArrowheads="1"/>
          </p:cNvSpPr>
          <p:nvPr>
            <p:ph type="body" idx="1"/>
          </p:nvPr>
        </p:nvSpPr>
        <p:spPr bwMode="auto"/>
        <p:txBody>
          <a:bodyPr wrap="square" numCol="1" anchor="t" anchorCtr="0" compatLnSpc="1">
            <a:prstTxWarp prst="textNoShape">
              <a:avLst/>
            </a:prstTxWarp>
          </a:bodyPr>
          <a:lstStyle/>
          <a:p>
            <a:pPr marL="228600" indent="-228600">
              <a:buFontTx/>
              <a:buAutoNum type="arabicPeriod"/>
              <a:defRPr/>
            </a:pPr>
            <a:r>
              <a:rPr lang="en-US" dirty="0" smtClean="0"/>
              <a:t>Move the load from Packaging to Shipping</a:t>
            </a:r>
          </a:p>
          <a:p>
            <a:pPr marL="685800" lvl="1" indent="-228600">
              <a:buFont typeface="+mj-lt"/>
              <a:buAutoNum type="alphaUcPeriod"/>
              <a:defRPr/>
            </a:pPr>
            <a:r>
              <a:rPr lang="en-US" dirty="0" smtClean="0"/>
              <a:t>Select Next Task using RF 1.1</a:t>
            </a:r>
          </a:p>
          <a:p>
            <a:pPr marL="685800" lvl="1" indent="-228600">
              <a:buFont typeface="+mj-lt"/>
              <a:buAutoNum type="alphaUcPeriod"/>
              <a:defRPr/>
            </a:pPr>
            <a:r>
              <a:rPr lang="en-US" dirty="0" smtClean="0"/>
              <a:t>Select location</a:t>
            </a:r>
          </a:p>
          <a:p>
            <a:pPr marL="685800" lvl="1" indent="-228600">
              <a:buFont typeface="+mj-lt"/>
              <a:buAutoNum type="alphaUcPeriod"/>
              <a:defRPr/>
            </a:pPr>
            <a:r>
              <a:rPr lang="en-US" dirty="0" smtClean="0"/>
              <a:t>Select LPN</a:t>
            </a:r>
          </a:p>
          <a:p>
            <a:pPr marL="685800" lvl="1" indent="-228600">
              <a:buFont typeface="+mj-lt"/>
              <a:buAutoNum type="alphaUcPeriod"/>
              <a:defRPr/>
            </a:pPr>
            <a:r>
              <a:rPr lang="en-US" dirty="0" smtClean="0"/>
              <a:t>Confirm drop location</a:t>
            </a:r>
          </a:p>
          <a:p>
            <a:pPr marL="685800" lvl="1" indent="-228600">
              <a:buFont typeface="+mj-lt"/>
              <a:buAutoNum type="alphaUcPeriod"/>
              <a:defRPr/>
            </a:pPr>
            <a:r>
              <a:rPr lang="en-US" dirty="0" smtClean="0"/>
              <a:t>Confirm LPN move using </a:t>
            </a:r>
            <a:r>
              <a:rPr lang="en-US" u="sng" dirty="0" smtClean="0"/>
              <a:t>Inventory Detail Inquiry</a:t>
            </a:r>
          </a:p>
          <a:p>
            <a:pPr>
              <a:defRPr/>
            </a:pPr>
            <a:endParaRPr lang="en-US" dirty="0" smtClean="0"/>
          </a:p>
          <a:p>
            <a:pPr>
              <a:defRPr/>
            </a:pPr>
            <a:endParaRPr lang="en-US" dirty="0" smtClean="0"/>
          </a:p>
          <a:p>
            <a:pPr>
              <a:defRPr/>
            </a:pPr>
            <a:endParaRPr lang="en-US" dirty="0" smtClean="0"/>
          </a:p>
          <a:p>
            <a:pPr>
              <a:defRPr/>
            </a:pPr>
            <a:endParaRPr lang="en-US"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8CC57BD-5539-4172-B181-175FB339C361}" type="slidenum">
              <a:rPr lang="en-US" smtClean="0"/>
              <a:pPr>
                <a:defRPr/>
              </a:pPr>
              <a:t>19</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8CC57BD-5539-4172-B181-175FB339C361}" type="slidenum">
              <a:rPr lang="en-US" smtClean="0"/>
              <a:pPr>
                <a:defRPr/>
              </a:pPr>
              <a:t>73</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pPr>
              <a:defRPr/>
            </a:pPr>
            <a:fld id="{C8CC57BD-5539-4172-B181-175FB339C361}" type="slidenum">
              <a:rPr lang="en-US" smtClean="0"/>
              <a:pPr>
                <a:defRPr/>
              </a:pPr>
              <a:t>22</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altLang="ja-JP" smtClean="0"/>
          </a:p>
        </p:txBody>
      </p:sp>
      <p:sp>
        <p:nvSpPr>
          <p:cNvPr id="55300" name="Slide Number Placeholder 3"/>
          <p:cNvSpPr>
            <a:spLocks noGrp="1"/>
          </p:cNvSpPr>
          <p:nvPr>
            <p:ph type="sldNum" sz="quarter" idx="5"/>
          </p:nvPr>
        </p:nvSpPr>
        <p:spPr bwMode="auto">
          <a:noFill/>
          <a:ln>
            <a:miter lim="800000"/>
            <a:headEnd/>
            <a:tailEnd/>
          </a:ln>
        </p:spPr>
        <p:txBody>
          <a:bodyPr/>
          <a:lstStyle/>
          <a:p>
            <a:fld id="{F2645F40-B128-496F-BC9A-C29319C027FD}" type="slidenum">
              <a:rPr lang="en-US" smtClean="0"/>
              <a:pPr/>
              <a:t>24</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p:spPr>
      </p:sp>
      <p:sp>
        <p:nvSpPr>
          <p:cNvPr id="56323" name="Notes Placeholder 2"/>
          <p:cNvSpPr>
            <a:spLocks noGrp="1"/>
          </p:cNvSpPr>
          <p:nvPr>
            <p:ph type="body" idx="1"/>
          </p:nvPr>
        </p:nvSpPr>
        <p:spPr bwMode="auto">
          <a:noFill/>
        </p:spPr>
        <p:txBody>
          <a:bodyPr wrap="square" numCol="1" anchor="t" anchorCtr="0" compatLnSpc="1">
            <a:prstTxWarp prst="textNoShape">
              <a:avLst/>
            </a:prstTxWarp>
          </a:bodyPr>
          <a:lstStyle/>
          <a:p>
            <a:pPr marL="228600" indent="-228600">
              <a:buFontTx/>
              <a:buAutoNum type="arabicPeriod"/>
            </a:pPr>
            <a:r>
              <a:rPr lang="en-US" altLang="ja-JP" dirty="0" smtClean="0"/>
              <a:t>Pick by Level by Location first looks at the assigned Zone Pick Level in ascending order, 10, 20, 30, then the Location in ascending alpha-numeric sequence.  If the Zone pick level is within the pick range per Warehouse Maintenance, (Start Pick Level = 10, End Pick Level = 30), WMS will first look in PL (level 10) for available inventory.  It will then select inventory based on Alpha-Numeric sequence 1, 2, 3, 4, etc.</a:t>
            </a:r>
          </a:p>
          <a:p>
            <a:pPr marL="228600" indent="-228600">
              <a:buFontTx/>
              <a:buAutoNum type="arabicPeriod"/>
            </a:pPr>
            <a:r>
              <a:rPr lang="en-US" altLang="ja-JP" dirty="0" smtClean="0"/>
              <a:t>Changing the pick rule to 3, Pick by Date, the oldest date inventory will be selected first assuming the zone is in the pick zone range. </a:t>
            </a:r>
          </a:p>
        </p:txBody>
      </p:sp>
      <p:sp>
        <p:nvSpPr>
          <p:cNvPr id="56324" name="Slide Number Placeholder 3"/>
          <p:cNvSpPr>
            <a:spLocks noGrp="1"/>
          </p:cNvSpPr>
          <p:nvPr>
            <p:ph type="sldNum" sz="quarter" idx="5"/>
          </p:nvPr>
        </p:nvSpPr>
        <p:spPr bwMode="auto">
          <a:noFill/>
          <a:ln>
            <a:miter lim="800000"/>
            <a:headEnd/>
            <a:tailEnd/>
          </a:ln>
        </p:spPr>
        <p:txBody>
          <a:bodyPr/>
          <a:lstStyle/>
          <a:p>
            <a:fld id="{F18D7C51-53EF-453C-A1DD-8DCFFAF02DD1}" type="slidenum">
              <a:rPr lang="en-US" smtClean="0"/>
              <a:pPr/>
              <a:t>25</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p:spPr>
      </p:sp>
      <p:sp>
        <p:nvSpPr>
          <p:cNvPr id="5734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ja-JP" smtClean="0"/>
              <a:t>Use Next Task Menu</a:t>
            </a:r>
          </a:p>
        </p:txBody>
      </p:sp>
      <p:sp>
        <p:nvSpPr>
          <p:cNvPr id="57348" name="Slide Number Placeholder 3"/>
          <p:cNvSpPr>
            <a:spLocks noGrp="1"/>
          </p:cNvSpPr>
          <p:nvPr>
            <p:ph type="sldNum" sz="quarter" idx="5"/>
          </p:nvPr>
        </p:nvSpPr>
        <p:spPr bwMode="auto">
          <a:noFill/>
          <a:ln>
            <a:miter lim="800000"/>
            <a:headEnd/>
            <a:tailEnd/>
          </a:ln>
        </p:spPr>
        <p:txBody>
          <a:bodyPr/>
          <a:lstStyle/>
          <a:p>
            <a:fld id="{36D12FCD-4E7B-48ED-BC13-E3E73896A619}" type="slidenum">
              <a:rPr lang="en-US" smtClean="0"/>
              <a:pPr/>
              <a:t>27</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p:spPr>
      </p:sp>
      <p:sp>
        <p:nvSpPr>
          <p:cNvPr id="5837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ja-JP" smtClean="0"/>
              <a:t>Use Next Task Menu</a:t>
            </a:r>
          </a:p>
        </p:txBody>
      </p:sp>
      <p:sp>
        <p:nvSpPr>
          <p:cNvPr id="58372" name="Slide Number Placeholder 3"/>
          <p:cNvSpPr>
            <a:spLocks noGrp="1"/>
          </p:cNvSpPr>
          <p:nvPr>
            <p:ph type="sldNum" sz="quarter" idx="5"/>
          </p:nvPr>
        </p:nvSpPr>
        <p:spPr bwMode="auto">
          <a:noFill/>
          <a:ln>
            <a:miter lim="800000"/>
            <a:headEnd/>
            <a:tailEnd/>
          </a:ln>
        </p:spPr>
        <p:txBody>
          <a:bodyPr/>
          <a:lstStyle/>
          <a:p>
            <a:fld id="{C6C745DF-1A26-49CC-A18D-22BED550A82B}" type="slidenum">
              <a:rPr lang="en-US" smtClean="0"/>
              <a:pPr/>
              <a:t>28</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5" name="Picture 7"/>
          <p:cNvPicPr>
            <a:picLocks noChangeAspect="1" noChangeArrowheads="1"/>
          </p:cNvPicPr>
          <p:nvPr/>
        </p:nvPicPr>
        <p:blipFill>
          <a:blip r:embed="rId2"/>
          <a:srcRect/>
          <a:stretch>
            <a:fillRect/>
          </a:stretch>
        </p:blipFill>
        <p:spPr bwMode="auto">
          <a:xfrm>
            <a:off x="0" y="3227388"/>
            <a:ext cx="9142413" cy="3657600"/>
          </a:xfrm>
          <a:prstGeom prst="rect">
            <a:avLst/>
          </a:prstGeom>
          <a:noFill/>
          <a:ln w="9525">
            <a:noFill/>
            <a:miter lim="800000"/>
            <a:headEnd/>
            <a:tailEnd/>
          </a:ln>
        </p:spPr>
      </p:pic>
      <p:sp>
        <p:nvSpPr>
          <p:cNvPr id="9" name="Title Placeholder 1"/>
          <p:cNvSpPr>
            <a:spLocks noGrp="1"/>
          </p:cNvSpPr>
          <p:nvPr>
            <p:ph type="title"/>
          </p:nvPr>
        </p:nvSpPr>
        <p:spPr>
          <a:xfrm>
            <a:off x="457200" y="607452"/>
            <a:ext cx="8229600" cy="705411"/>
          </a:xfrm>
          <a:prstGeom prst="rect">
            <a:avLst/>
          </a:prstGeom>
        </p:spPr>
        <p:txBody>
          <a:bodyPr rtlCol="0">
            <a:normAutofit/>
          </a:bodyPr>
          <a:lstStyle/>
          <a:p>
            <a:r>
              <a:rPr lang="en-US" dirty="0" smtClean="0"/>
              <a:t>Click to edit Master title style</a:t>
            </a:r>
            <a:endParaRPr lang="en-US" dirty="0"/>
          </a:p>
        </p:txBody>
      </p:sp>
      <p:sp>
        <p:nvSpPr>
          <p:cNvPr id="14" name="Text Placeholder 13"/>
          <p:cNvSpPr>
            <a:spLocks noGrp="1"/>
          </p:cNvSpPr>
          <p:nvPr>
            <p:ph type="body" sz="quarter" idx="10"/>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98488"/>
            <a:ext cx="8229600" cy="717550"/>
          </a:xfrm>
        </p:spPr>
        <p:txBody>
          <a:bodyPr/>
          <a:lstStyle/>
          <a:p>
            <a:r>
              <a:rPr lang="en-US" smtClean="0"/>
              <a:t>Click to edit Master title style</a:t>
            </a:r>
            <a:endParaRPr lang="en-US"/>
          </a:p>
        </p:txBody>
      </p:sp>
      <p:sp>
        <p:nvSpPr>
          <p:cNvPr id="3" name="Content Placeholder 2"/>
          <p:cNvSpPr>
            <a:spLocks noGrp="1"/>
          </p:cNvSpPr>
          <p:nvPr>
            <p:ph idx="1"/>
          </p:nvPr>
        </p:nvSpPr>
        <p:spPr>
          <a:xfrm>
            <a:off x="457200" y="1316038"/>
            <a:ext cx="8229600" cy="49911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D355B95B-1C50-4614-B7A9-CD083F19750D}"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316182"/>
            <a:ext cx="8229600" cy="4999951"/>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a:xfrm>
            <a:off x="457200" y="607452"/>
            <a:ext cx="8229600" cy="70873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6" name="Text Placeholder 15"/>
          <p:cNvSpPr>
            <a:spLocks noGrp="1"/>
          </p:cNvSpPr>
          <p:nvPr>
            <p:ph type="body" sz="quarter" idx="11"/>
          </p:nvPr>
        </p:nvSpPr>
        <p:spPr>
          <a:xfrm>
            <a:off x="457200" y="179388"/>
            <a:ext cx="8229600" cy="428625"/>
          </a:xfrm>
        </p:spPr>
        <p:txBody>
          <a:bodyPr anchor="b">
            <a:noAutofit/>
          </a:bodyPr>
          <a:lstStyle>
            <a:lvl1pPr marL="0" marR="0" indent="0" algn="l" defTabSz="457200" rtl="0" eaLnBrk="0" fontAlgn="base" latinLnBrk="0" hangingPunct="0">
              <a:lnSpc>
                <a:spcPct val="100000"/>
              </a:lnSpc>
              <a:spcBef>
                <a:spcPct val="20000"/>
              </a:spcBef>
              <a:spcAft>
                <a:spcPct val="0"/>
              </a:spcAft>
              <a:buClr>
                <a:srgbClr val="F79646"/>
              </a:buClr>
              <a:buSzTx/>
              <a:buFontTx/>
              <a:buNone/>
              <a:tabLst/>
              <a:defRPr sz="2000" b="1">
                <a:solidFill>
                  <a:srgbClr val="4F81BD"/>
                </a:solidFill>
              </a:defRPr>
            </a:lvl1pPr>
          </a:lstStyle>
          <a:p>
            <a:pPr lvl="0"/>
            <a:r>
              <a:rPr lang="en-US" smtClean="0"/>
              <a:t>Click to edit Master text styles</a:t>
            </a:r>
          </a:p>
        </p:txBody>
      </p:sp>
      <p:sp>
        <p:nvSpPr>
          <p:cNvPr id="5" name="Slide Number Placeholder 5"/>
          <p:cNvSpPr>
            <a:spLocks noGrp="1"/>
          </p:cNvSpPr>
          <p:nvPr>
            <p:ph type="sldNum" sz="quarter" idx="12"/>
          </p:nvPr>
        </p:nvSpPr>
        <p:spPr>
          <a:xfrm>
            <a:off x="-11113" y="6459538"/>
            <a:ext cx="903288" cy="365125"/>
          </a:xfrm>
        </p:spPr>
        <p:txBody>
          <a:bodyPr/>
          <a:lstStyle>
            <a:lvl1pPr algn="l">
              <a:defRPr sz="1200"/>
            </a:lvl1pPr>
          </a:lstStyle>
          <a:p>
            <a:pPr>
              <a:defRPr/>
            </a:pPr>
            <a:fld id="{328B9CCB-41A1-4A27-89FA-013CC8D7A03A}" type="slidenum">
              <a:rPr lang="en-US"/>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8" name="Text Placeholder 13"/>
          <p:cNvSpPr>
            <a:spLocks noGrp="1"/>
          </p:cNvSpPr>
          <p:nvPr>
            <p:ph type="body" sz="quarter" idx="10"/>
          </p:nvPr>
        </p:nvSpPr>
        <p:spPr>
          <a:xfrm>
            <a:off x="455243" y="342840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Click to edit Master text styles</a:t>
            </a:r>
          </a:p>
        </p:txBody>
      </p:sp>
      <p:sp>
        <p:nvSpPr>
          <p:cNvPr id="7" name="Title Placeholder 1"/>
          <p:cNvSpPr>
            <a:spLocks noGrp="1"/>
          </p:cNvSpPr>
          <p:nvPr>
            <p:ph type="title"/>
          </p:nvPr>
        </p:nvSpPr>
        <p:spPr>
          <a:xfrm>
            <a:off x="455243" y="2618222"/>
            <a:ext cx="8229600" cy="810186"/>
          </a:xfrm>
          <a:prstGeom prst="rect">
            <a:avLst/>
          </a:prstGeom>
        </p:spPr>
        <p:txBody>
          <a:bodyPr rtlCol="0">
            <a:normAutofit/>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9" name="Text Placeholder 15"/>
          <p:cNvSpPr>
            <a:spLocks noGrp="1"/>
          </p:cNvSpPr>
          <p:nvPr>
            <p:ph type="body" sz="quarter" idx="11"/>
          </p:nvPr>
        </p:nvSpPr>
        <p:spPr>
          <a:xfrm>
            <a:off x="455243" y="219015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Slide Number Placeholder 5"/>
          <p:cNvSpPr>
            <a:spLocks noGrp="1"/>
          </p:cNvSpPr>
          <p:nvPr>
            <p:ph type="sldNum" sz="quarter" idx="12"/>
          </p:nvPr>
        </p:nvSpPr>
        <p:spPr/>
        <p:txBody>
          <a:bodyPr/>
          <a:lstStyle>
            <a:lvl1pPr>
              <a:defRPr/>
            </a:lvl1pPr>
          </a:lstStyle>
          <a:p>
            <a:pPr>
              <a:defRPr/>
            </a:pPr>
            <a:fld id="{0E7608EE-7A59-430D-90D4-3E2093ADD5F6}"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nvPr>
        </p:nvSpPr>
        <p:spPr>
          <a:xfrm>
            <a:off x="4648200" y="1417638"/>
            <a:ext cx="4038600" cy="489849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8"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6" name="Slide Number Placeholder 5"/>
          <p:cNvSpPr>
            <a:spLocks noGrp="1"/>
          </p:cNvSpPr>
          <p:nvPr>
            <p:ph type="sldNum" sz="quarter" idx="14"/>
          </p:nvPr>
        </p:nvSpPr>
        <p:spPr/>
        <p:txBody>
          <a:bodyPr/>
          <a:lstStyle>
            <a:lvl1pPr>
              <a:defRPr/>
            </a:lvl1pPr>
          </a:lstStyle>
          <a:p>
            <a:pPr>
              <a:defRPr/>
            </a:pPr>
            <a:fld id="{9CDE9858-7E1E-49A3-A9D5-26C8A3A144F1}"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2064444"/>
            <a:ext cx="4041775" cy="4234755"/>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4"/>
          <p:cNvSpPr>
            <a:spLocks noGrp="1"/>
          </p:cNvSpPr>
          <p:nvPr>
            <p:ph type="body" sz="quarter" idx="3"/>
          </p:nvPr>
        </p:nvSpPr>
        <p:spPr>
          <a:xfrm>
            <a:off x="4645025" y="142468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4" name="Content Placeholder 3"/>
          <p:cNvSpPr>
            <a:spLocks noGrp="1"/>
          </p:cNvSpPr>
          <p:nvPr>
            <p:ph sz="half" idx="2"/>
          </p:nvPr>
        </p:nvSpPr>
        <p:spPr>
          <a:xfrm>
            <a:off x="457200" y="2064444"/>
            <a:ext cx="4040188" cy="4234755"/>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3" name="Text Placeholder 2"/>
          <p:cNvSpPr>
            <a:spLocks noGrp="1"/>
          </p:cNvSpPr>
          <p:nvPr>
            <p:ph type="body" idx="1"/>
          </p:nvPr>
        </p:nvSpPr>
        <p:spPr>
          <a:xfrm>
            <a:off x="457200" y="142468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Master text styles</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10"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8" name="Slide Number Placeholder 5"/>
          <p:cNvSpPr>
            <a:spLocks noGrp="1"/>
          </p:cNvSpPr>
          <p:nvPr>
            <p:ph type="sldNum" sz="quarter" idx="14"/>
          </p:nvPr>
        </p:nvSpPr>
        <p:spPr/>
        <p:txBody>
          <a:bodyPr/>
          <a:lstStyle>
            <a:lvl1pPr>
              <a:defRPr/>
            </a:lvl1pPr>
          </a:lstStyle>
          <a:p>
            <a:pPr>
              <a:defRPr/>
            </a:pPr>
            <a:fld id="{1718DA94-F0A8-4906-BA65-B64F49801461}"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4" name="Slide Number Placeholder 5"/>
          <p:cNvSpPr>
            <a:spLocks noGrp="1"/>
          </p:cNvSpPr>
          <p:nvPr>
            <p:ph type="sldNum" sz="quarter" idx="14"/>
          </p:nvPr>
        </p:nvSpPr>
        <p:spPr/>
        <p:txBody>
          <a:bodyPr/>
          <a:lstStyle>
            <a:lvl1pPr>
              <a:defRPr/>
            </a:lvl1pPr>
          </a:lstStyle>
          <a:p>
            <a:pPr>
              <a:defRPr/>
            </a:pPr>
            <a:fld id="{14E109FD-654B-42F1-8306-251DF9C1ACA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ist of Items/Names">
    <p:spTree>
      <p:nvGrpSpPr>
        <p:cNvPr id="1" name=""/>
        <p:cNvGrpSpPr/>
        <p:nvPr/>
      </p:nvGrpSpPr>
      <p:grpSpPr>
        <a:xfrm>
          <a:off x="0" y="0"/>
          <a:ext cx="0" cy="0"/>
          <a:chOff x="0" y="0"/>
          <a:chExt cx="0" cy="0"/>
        </a:xfrm>
      </p:grpSpPr>
      <p:sp>
        <p:nvSpPr>
          <p:cNvPr id="8" name="Content Placeholder 3"/>
          <p:cNvSpPr>
            <a:spLocks noGrp="1"/>
          </p:cNvSpPr>
          <p:nvPr>
            <p:ph sz="half" idx="16"/>
          </p:nvPr>
        </p:nvSpPr>
        <p:spPr>
          <a:xfrm>
            <a:off x="5886173" y="1420041"/>
            <a:ext cx="2800627"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9" name="Content Placeholder 3"/>
          <p:cNvSpPr>
            <a:spLocks noGrp="1"/>
          </p:cNvSpPr>
          <p:nvPr>
            <p:ph sz="half" idx="17"/>
          </p:nvPr>
        </p:nvSpPr>
        <p:spPr>
          <a:xfrm>
            <a:off x="3235738" y="1420041"/>
            <a:ext cx="2650435"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7" name="Content Placeholder 3"/>
          <p:cNvSpPr>
            <a:spLocks noGrp="1"/>
          </p:cNvSpPr>
          <p:nvPr>
            <p:ph sz="half" idx="15"/>
          </p:nvPr>
        </p:nvSpPr>
        <p:spPr>
          <a:xfrm>
            <a:off x="456655" y="1420041"/>
            <a:ext cx="2779084" cy="4819523"/>
          </a:xfrm>
          <a:prstGeom prst="rect">
            <a:avLst/>
          </a:prstGeom>
        </p:spPr>
        <p:txBody>
          <a:bodyPr>
            <a:normAutofit/>
          </a:bodyPr>
          <a:lstStyle>
            <a:lvl1pPr marL="0" indent="0">
              <a:spcBef>
                <a:spcPts val="0"/>
              </a:spcBef>
              <a:buClr>
                <a:schemeClr val="accent6"/>
              </a:buClr>
              <a:buFontTx/>
              <a:buNone/>
              <a:defRPr sz="2000" baseline="0">
                <a:solidFill>
                  <a:schemeClr val="tx1">
                    <a:lumMod val="75000"/>
                    <a:lumOff val="25000"/>
                  </a:schemeClr>
                </a:solidFill>
                <a:latin typeface="Century Gothic" pitchFamily="34" charset="0"/>
              </a:defRPr>
            </a:lvl1pPr>
            <a:lvl2pPr marL="266700" indent="0">
              <a:spcBef>
                <a:spcPts val="0"/>
              </a:spcBef>
              <a:buClr>
                <a:schemeClr val="accent6"/>
              </a:buClr>
              <a:buFontTx/>
              <a:buNone/>
              <a:defRPr sz="1800">
                <a:solidFill>
                  <a:schemeClr val="tx1">
                    <a:lumMod val="75000"/>
                    <a:lumOff val="25000"/>
                  </a:schemeClr>
                </a:solidFill>
                <a:latin typeface="Century Gothic" pitchFamily="34" charset="0"/>
              </a:defRPr>
            </a:lvl2pPr>
            <a:lvl3pPr marL="715963" indent="-180975">
              <a:spcBef>
                <a:spcPts val="1200"/>
              </a:spcBef>
              <a:buClr>
                <a:schemeClr val="accent6"/>
              </a:buClr>
              <a:defRPr sz="2400">
                <a:solidFill>
                  <a:srgbClr val="666666"/>
                </a:solidFill>
                <a:latin typeface="Century Gothic" pitchFamily="34" charset="0"/>
              </a:defRPr>
            </a:lvl3pPr>
            <a:lvl4pPr marL="982663" indent="-266700">
              <a:spcBef>
                <a:spcPts val="1200"/>
              </a:spcBef>
              <a:buClr>
                <a:schemeClr val="accent6"/>
              </a:buClr>
              <a:defRPr sz="2000">
                <a:solidFill>
                  <a:srgbClr val="666666"/>
                </a:solidFill>
                <a:latin typeface="Century Gothic" pitchFamily="34" charset="0"/>
              </a:defRPr>
            </a:lvl4pPr>
            <a:lvl5pPr marL="1165225" indent="-182563">
              <a:spcBef>
                <a:spcPts val="1200"/>
              </a:spcBef>
              <a:buClr>
                <a:schemeClr val="accent6"/>
              </a:buClr>
              <a:defRPr sz="2000">
                <a:solidFill>
                  <a:srgbClr val="666666"/>
                </a:solidFill>
                <a:latin typeface="Century Gothic" pitchFamily="34" charset="0"/>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10" name="Slide Number Placeholder 5"/>
          <p:cNvSpPr>
            <a:spLocks noGrp="1"/>
          </p:cNvSpPr>
          <p:nvPr>
            <p:ph type="sldNum" sz="quarter" idx="18"/>
          </p:nvPr>
        </p:nvSpPr>
        <p:spPr/>
        <p:txBody>
          <a:bodyPr/>
          <a:lstStyle>
            <a:lvl1pPr>
              <a:defRPr/>
            </a:lvl1pPr>
          </a:lstStyle>
          <a:p>
            <a:pPr>
              <a:defRPr/>
            </a:pPr>
            <a:fld id="{69069436-2A5E-4B48-B28F-E47D32D7D500}"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6BAC91AC-B427-4326-B5F0-E647B9FD94B5}"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4" name="Text Placeholder 15"/>
          <p:cNvSpPr>
            <a:spLocks noGrp="1"/>
          </p:cNvSpPr>
          <p:nvPr>
            <p:ph type="body" sz="quarter" idx="13"/>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Click to edit Master text styles</a:t>
            </a:r>
          </a:p>
        </p:txBody>
      </p:sp>
      <p:sp>
        <p:nvSpPr>
          <p:cNvPr id="5" name="Picture Placeholder 2"/>
          <p:cNvSpPr>
            <a:spLocks noGrp="1"/>
          </p:cNvSpPr>
          <p:nvPr>
            <p:ph type="pic" idx="1"/>
          </p:nvPr>
        </p:nvSpPr>
        <p:spPr>
          <a:xfrm>
            <a:off x="457200" y="1417637"/>
            <a:ext cx="8229600" cy="4864629"/>
          </a:xfrm>
        </p:spPr>
        <p:txBody>
          <a:bodyPr rtlCol="0">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dirty="0" smtClean="0"/>
              <a:t>Click icon to add picture</a:t>
            </a:r>
            <a:endParaRPr lang="en-US" noProof="0" dirty="0"/>
          </a:p>
        </p:txBody>
      </p:sp>
      <p:sp>
        <p:nvSpPr>
          <p:cNvPr id="6" name="Slide Number Placeholder 5"/>
          <p:cNvSpPr>
            <a:spLocks noGrp="1"/>
          </p:cNvSpPr>
          <p:nvPr>
            <p:ph type="sldNum" sz="quarter" idx="14"/>
          </p:nvPr>
        </p:nvSpPr>
        <p:spPr/>
        <p:txBody>
          <a:bodyPr/>
          <a:lstStyle>
            <a:lvl1pPr>
              <a:defRPr/>
            </a:lvl1pPr>
          </a:lstStyle>
          <a:p>
            <a:pPr>
              <a:defRPr/>
            </a:pPr>
            <a:fld id="{679FC98A-6676-45DC-B2A0-24EBFCA35A87}"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3"/>
          <p:cNvPicPr>
            <a:picLocks noChangeAspect="1" noChangeArrowheads="1"/>
          </p:cNvPicPr>
          <p:nvPr/>
        </p:nvPicPr>
        <p:blipFill>
          <a:blip r:embed="rId12"/>
          <a:srcRect/>
          <a:stretch>
            <a:fillRect/>
          </a:stretch>
        </p:blipFill>
        <p:spPr bwMode="auto">
          <a:xfrm>
            <a:off x="0" y="6021388"/>
            <a:ext cx="9144000" cy="838200"/>
          </a:xfrm>
          <a:prstGeom prst="rect">
            <a:avLst/>
          </a:prstGeom>
          <a:noFill/>
          <a:ln w="9525">
            <a:noFill/>
            <a:miter lim="800000"/>
            <a:headEnd/>
            <a:tailEnd/>
          </a:ln>
        </p:spPr>
      </p:pic>
      <p:sp>
        <p:nvSpPr>
          <p:cNvPr id="1027" name="Title Placeholder 1"/>
          <p:cNvSpPr>
            <a:spLocks noGrp="1"/>
          </p:cNvSpPr>
          <p:nvPr>
            <p:ph type="title"/>
          </p:nvPr>
        </p:nvSpPr>
        <p:spPr bwMode="auto">
          <a:xfrm>
            <a:off x="457200" y="598488"/>
            <a:ext cx="8229600" cy="71755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8" name="Text Placeholder 2"/>
          <p:cNvSpPr>
            <a:spLocks noGrp="1"/>
          </p:cNvSpPr>
          <p:nvPr>
            <p:ph type="body" idx="1"/>
          </p:nvPr>
        </p:nvSpPr>
        <p:spPr bwMode="auto">
          <a:xfrm>
            <a:off x="457200" y="1316038"/>
            <a:ext cx="8229600" cy="49911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6" name="Slide Number Placeholder 5"/>
          <p:cNvSpPr>
            <a:spLocks noGrp="1"/>
          </p:cNvSpPr>
          <p:nvPr>
            <p:ph type="sldNum" sz="quarter" idx="4"/>
          </p:nvPr>
        </p:nvSpPr>
        <p:spPr>
          <a:xfrm>
            <a:off x="6923088" y="6459538"/>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2000">
                <a:solidFill>
                  <a:schemeClr val="bg1"/>
                </a:solidFill>
                <a:latin typeface="Century Gothic" pitchFamily="34" charset="0"/>
              </a:defRPr>
            </a:lvl1pPr>
          </a:lstStyle>
          <a:p>
            <a:pPr>
              <a:defRPr/>
            </a:pPr>
            <a:fld id="{785AF114-08FE-456B-9565-F8E592B793BF}"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108" r:id="rId1"/>
    <p:sldLayoutId id="2147484109" r:id="rId2"/>
    <p:sldLayoutId id="2147484100" r:id="rId3"/>
    <p:sldLayoutId id="2147484101" r:id="rId4"/>
    <p:sldLayoutId id="2147484102" r:id="rId5"/>
    <p:sldLayoutId id="2147484103" r:id="rId6"/>
    <p:sldLayoutId id="2147484104" r:id="rId7"/>
    <p:sldLayoutId id="2147484105" r:id="rId8"/>
    <p:sldLayoutId id="2147484106" r:id="rId9"/>
    <p:sldLayoutId id="2147484107" r:id="rId10"/>
  </p:sldLayoutIdLst>
  <p:timing>
    <p:tnLst>
      <p:par>
        <p:cTn id="1" dur="indefinite" restart="never" nodeType="tmRoot"/>
      </p:par>
    </p:tnLst>
  </p:timing>
  <p:hf hdr="0" dt="0"/>
  <p:txStyles>
    <p:titleStyle>
      <a:lvl1pPr algn="l" defTabSz="457200" rtl="0" eaLnBrk="0" fontAlgn="base" hangingPunct="0">
        <a:spcBef>
          <a:spcPct val="0"/>
        </a:spcBef>
        <a:spcAft>
          <a:spcPct val="0"/>
        </a:spcAft>
        <a:defRPr sz="3200" b="1" kern="1200">
          <a:solidFill>
            <a:srgbClr val="4F4F4F"/>
          </a:solidFill>
          <a:latin typeface="Century Gothic"/>
          <a:ea typeface="Century Gothic" pitchFamily="34" charset="0"/>
          <a:cs typeface="Century Gothic"/>
        </a:defRPr>
      </a:lvl1pPr>
      <a:lvl2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2pPr>
      <a:lvl3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3pPr>
      <a:lvl4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4pPr>
      <a:lvl5pPr algn="l" defTabSz="457200" rtl="0" eaLnBrk="0" fontAlgn="base" hangingPunct="0">
        <a:spcBef>
          <a:spcPct val="0"/>
        </a:spcBef>
        <a:spcAft>
          <a:spcPct val="0"/>
        </a:spcAft>
        <a:defRPr sz="3200" b="1">
          <a:solidFill>
            <a:srgbClr val="4F4F4F"/>
          </a:solidFill>
          <a:latin typeface="Century Gothic" pitchFamily="34" charset="0"/>
          <a:ea typeface="Century Gothic" pitchFamily="34" charset="0"/>
          <a:cs typeface="Century Gothic" pitchFamily="34" charset="0"/>
        </a:defRPr>
      </a:lvl5pPr>
      <a:lvl6pPr marL="457200" algn="l" defTabSz="457200" rtl="0" fontAlgn="base">
        <a:spcBef>
          <a:spcPct val="0"/>
        </a:spcBef>
        <a:spcAft>
          <a:spcPct val="0"/>
        </a:spcAft>
        <a:defRPr sz="3200" b="1">
          <a:solidFill>
            <a:srgbClr val="4F4F4F"/>
          </a:solidFill>
          <a:latin typeface="Century Gothic" pitchFamily="34" charset="0"/>
        </a:defRPr>
      </a:lvl6pPr>
      <a:lvl7pPr marL="914400" algn="l" defTabSz="457200" rtl="0" fontAlgn="base">
        <a:spcBef>
          <a:spcPct val="0"/>
        </a:spcBef>
        <a:spcAft>
          <a:spcPct val="0"/>
        </a:spcAft>
        <a:defRPr sz="3200" b="1">
          <a:solidFill>
            <a:srgbClr val="4F4F4F"/>
          </a:solidFill>
          <a:latin typeface="Century Gothic" pitchFamily="34" charset="0"/>
        </a:defRPr>
      </a:lvl7pPr>
      <a:lvl8pPr marL="1371600" algn="l" defTabSz="457200" rtl="0" fontAlgn="base">
        <a:spcBef>
          <a:spcPct val="0"/>
        </a:spcBef>
        <a:spcAft>
          <a:spcPct val="0"/>
        </a:spcAft>
        <a:defRPr sz="3200" b="1">
          <a:solidFill>
            <a:srgbClr val="4F4F4F"/>
          </a:solidFill>
          <a:latin typeface="Century Gothic" pitchFamily="34" charset="0"/>
        </a:defRPr>
      </a:lvl8pPr>
      <a:lvl9pPr marL="1828800" algn="l" defTabSz="457200" rtl="0" fontAlgn="base">
        <a:spcBef>
          <a:spcPct val="0"/>
        </a:spcBef>
        <a:spcAft>
          <a:spcPct val="0"/>
        </a:spcAft>
        <a:defRPr sz="3200" b="1">
          <a:solidFill>
            <a:srgbClr val="4F4F4F"/>
          </a:solidFill>
          <a:latin typeface="Century Gothic" pitchFamily="34" charset="0"/>
        </a:defRPr>
      </a:lvl9pPr>
    </p:titleStyle>
    <p:bodyStyle>
      <a:lvl1pPr marL="342900" indent="-342900" algn="l" defTabSz="457200" rtl="0" eaLnBrk="0" fontAlgn="base" hangingPunct="0">
        <a:spcBef>
          <a:spcPct val="20000"/>
        </a:spcBef>
        <a:spcAft>
          <a:spcPct val="0"/>
        </a:spcAft>
        <a:buClr>
          <a:srgbClr val="F79646"/>
        </a:buClr>
        <a:buFont typeface="Arial" pitchFamily="34" charset="0"/>
        <a:buChar char="•"/>
        <a:defRPr sz="2800" kern="1200">
          <a:solidFill>
            <a:srgbClr val="4F4F4F"/>
          </a:solidFill>
          <a:latin typeface="Century Gothic"/>
          <a:ea typeface="Century Gothic" pitchFamily="34" charset="0"/>
          <a:cs typeface="Century Gothic"/>
        </a:defRPr>
      </a:lvl1pPr>
      <a:lvl2pPr marL="742950" indent="-285750" algn="l" defTabSz="457200" rtl="0" eaLnBrk="0" fontAlgn="base" hangingPunct="0">
        <a:spcBef>
          <a:spcPct val="20000"/>
        </a:spcBef>
        <a:spcAft>
          <a:spcPct val="0"/>
        </a:spcAft>
        <a:buClr>
          <a:srgbClr val="F79646"/>
        </a:buClr>
        <a:buFont typeface="Lucida Grande"/>
        <a:buChar char="-"/>
        <a:defRPr sz="2400" kern="1200">
          <a:solidFill>
            <a:srgbClr val="4F4F4F"/>
          </a:solidFill>
          <a:latin typeface="Century Gothic"/>
          <a:ea typeface="Century Gothic" pitchFamily="34" charset="0"/>
          <a:cs typeface="Century Gothic"/>
        </a:defRPr>
      </a:lvl2pPr>
      <a:lvl3pPr marL="1143000" indent="-228600" algn="l" defTabSz="457200" rtl="0" eaLnBrk="0" fontAlgn="base" hangingPunct="0">
        <a:spcBef>
          <a:spcPct val="20000"/>
        </a:spcBef>
        <a:spcAft>
          <a:spcPct val="0"/>
        </a:spcAft>
        <a:buClr>
          <a:srgbClr val="F79646"/>
        </a:buClr>
        <a:buFont typeface="Arial" pitchFamily="34" charset="0"/>
        <a:buChar char="•"/>
        <a:defRPr sz="2000" kern="1200">
          <a:solidFill>
            <a:srgbClr val="4F4F4F"/>
          </a:solidFill>
          <a:latin typeface="Century Gothic"/>
          <a:ea typeface="Century Gothic" pitchFamily="34" charset="0"/>
          <a:cs typeface="Century Gothic"/>
        </a:defRPr>
      </a:lvl3pPr>
      <a:lvl4pPr marL="1600200" indent="-228600" algn="l" defTabSz="457200" rtl="0" eaLnBrk="0" fontAlgn="base" hangingPunct="0">
        <a:spcBef>
          <a:spcPct val="20000"/>
        </a:spcBef>
        <a:spcAft>
          <a:spcPct val="0"/>
        </a:spcAft>
        <a:buClr>
          <a:srgbClr val="F79646"/>
        </a:buClr>
        <a:buFont typeface="Lucida Grande"/>
        <a:buChar char="-"/>
        <a:defRPr kern="1200">
          <a:solidFill>
            <a:srgbClr val="4F4F4F"/>
          </a:solidFill>
          <a:latin typeface="Century Gothic"/>
          <a:ea typeface="Century Gothic" pitchFamily="34" charset="0"/>
          <a:cs typeface="Century Gothic"/>
        </a:defRPr>
      </a:lvl4pPr>
      <a:lvl5pPr marL="2057400" indent="-228600" algn="l" defTabSz="457200" rtl="0" eaLnBrk="0" fontAlgn="base" hangingPunct="0">
        <a:spcBef>
          <a:spcPct val="20000"/>
        </a:spcBef>
        <a:spcAft>
          <a:spcPct val="0"/>
        </a:spcAft>
        <a:buClr>
          <a:srgbClr val="F79646"/>
        </a:buClr>
        <a:buFont typeface="Arial" pitchFamily="34" charset="0"/>
        <a:buChar char="•"/>
        <a:defRPr kern="1200">
          <a:solidFill>
            <a:srgbClr val="4F4F4F"/>
          </a:solidFill>
          <a:latin typeface="Century Gothic"/>
          <a:ea typeface="Century Gothic" pitchFamily="34" charset="0"/>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png"/></Relationships>
</file>

<file path=ppt/slides/_rels/slide14.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2.png"/><Relationship Id="rId7" Type="http://schemas.openxmlformats.org/officeDocument/2006/relationships/image" Target="../media/image26.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9" Type="http://schemas.openxmlformats.org/officeDocument/2006/relationships/image" Target="../media/image28.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png"/><Relationship Id="rId1" Type="http://schemas.openxmlformats.org/officeDocument/2006/relationships/slideLayout" Target="../slideLayouts/slideLayout2.xml"/><Relationship Id="rId5" Type="http://schemas.openxmlformats.org/officeDocument/2006/relationships/image" Target="../media/image36.jpeg"/><Relationship Id="rId4" Type="http://schemas.openxmlformats.org/officeDocument/2006/relationships/image" Target="../media/image35.png"/></Relationships>
</file>

<file path=ppt/slides/_rels/slide21.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39.png"/></Relationships>
</file>

<file path=ppt/slides/_rels/slide2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jpe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27.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6.jpeg"/><Relationship Id="rId4" Type="http://schemas.openxmlformats.org/officeDocument/2006/relationships/image" Target="../media/image49.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6.jpeg"/><Relationship Id="rId4" Type="http://schemas.openxmlformats.org/officeDocument/2006/relationships/image" Target="../media/image4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6.jpeg"/><Relationship Id="rId4" Type="http://schemas.openxmlformats.org/officeDocument/2006/relationships/image" Target="../media/image49.png"/></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3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33.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3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59.png"/><Relationship Id="rId4" Type="http://schemas.openxmlformats.org/officeDocument/2006/relationships/image" Target="../media/image58.png"/></Relationships>
</file>

<file path=ppt/slides/_rels/slide39.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57.jpeg"/><Relationship Id="rId2" Type="http://schemas.openxmlformats.org/officeDocument/2006/relationships/notesSlide" Target="../notesSlides/notesSlide17.xml"/><Relationship Id="rId1" Type="http://schemas.openxmlformats.org/officeDocument/2006/relationships/slideLayout" Target="../slideLayouts/slideLayout10.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8.xml"/><Relationship Id="rId1" Type="http://schemas.openxmlformats.org/officeDocument/2006/relationships/slideLayout" Target="../slideLayouts/slideLayout10.xml"/><Relationship Id="rId5" Type="http://schemas.openxmlformats.org/officeDocument/2006/relationships/image" Target="../media/image57.jpeg"/><Relationship Id="rId4" Type="http://schemas.openxmlformats.org/officeDocument/2006/relationships/image" Target="../media/image63.png"/></Relationships>
</file>

<file path=ppt/slides/_rels/slide4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19.xml"/><Relationship Id="rId1" Type="http://schemas.openxmlformats.org/officeDocument/2006/relationships/slideLayout" Target="../slideLayouts/slideLayout10.xml"/><Relationship Id="rId5" Type="http://schemas.openxmlformats.org/officeDocument/2006/relationships/image" Target="../media/image57.jpeg"/><Relationship Id="rId4" Type="http://schemas.openxmlformats.org/officeDocument/2006/relationships/image" Target="../media/image64.png"/></Relationships>
</file>

<file path=ppt/slides/_rels/slide4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0.xml"/><Relationship Id="rId1" Type="http://schemas.openxmlformats.org/officeDocument/2006/relationships/slideLayout" Target="../slideLayouts/slideLayout10.xml"/><Relationship Id="rId6" Type="http://schemas.openxmlformats.org/officeDocument/2006/relationships/image" Target="../media/image57.jpeg"/><Relationship Id="rId5" Type="http://schemas.openxmlformats.org/officeDocument/2006/relationships/image" Target="../media/image66.jpeg"/><Relationship Id="rId4" Type="http://schemas.openxmlformats.org/officeDocument/2006/relationships/image" Target="../media/image65.png"/></Relationships>
</file>

<file path=ppt/slides/_rels/slide43.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1.xml"/><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66.jpeg"/></Relationships>
</file>

<file path=ppt/slides/_rels/slide49.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66.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6.jpeg"/><Relationship Id="rId1" Type="http://schemas.openxmlformats.org/officeDocument/2006/relationships/slideLayout" Target="../slideLayouts/slideLayout2.xml"/><Relationship Id="rId6" Type="http://schemas.openxmlformats.org/officeDocument/2006/relationships/image" Target="../media/image72.png"/><Relationship Id="rId5" Type="http://schemas.openxmlformats.org/officeDocument/2006/relationships/image" Target="../media/image71.png"/><Relationship Id="rId4" Type="http://schemas.openxmlformats.org/officeDocument/2006/relationships/image" Target="../media/image70.png"/></Relationships>
</file>

<file path=ppt/slides/_rels/slide51.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2.xml"/><Relationship Id="rId4" Type="http://schemas.openxmlformats.org/officeDocument/2006/relationships/image" Target="../media/image52.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image" Target="../media/image5.png"/><Relationship Id="rId4" Type="http://schemas.openxmlformats.org/officeDocument/2006/relationships/image" Target="../media/image4.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0.xml"/></Relationships>
</file>

<file path=ppt/slides/_rels/slide6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32.xml"/><Relationship Id="rId1" Type="http://schemas.openxmlformats.org/officeDocument/2006/relationships/slideLayout" Target="../slideLayouts/slideLayout10.xml"/><Relationship Id="rId5" Type="http://schemas.openxmlformats.org/officeDocument/2006/relationships/image" Target="../media/image82.png"/><Relationship Id="rId4" Type="http://schemas.openxmlformats.org/officeDocument/2006/relationships/image" Target="../media/image81.png"/></Relationships>
</file>

<file path=ppt/slides/_rels/slide66.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33.xml"/><Relationship Id="rId1" Type="http://schemas.openxmlformats.org/officeDocument/2006/relationships/slideLayout" Target="../slideLayouts/slideLayout10.xml"/></Relationships>
</file>

<file path=ppt/slides/_rels/slide67.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notesSlide" Target="../notesSlides/notesSlide34.xml"/><Relationship Id="rId1" Type="http://schemas.openxmlformats.org/officeDocument/2006/relationships/slideLayout" Target="../slideLayouts/slideLayout10.xml"/><Relationship Id="rId4" Type="http://schemas.openxmlformats.org/officeDocument/2006/relationships/image" Target="../media/image85.png"/></Relationships>
</file>

<file path=ppt/slides/_rels/slide6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notesSlide" Target="../notesSlides/notesSlide35.xml"/><Relationship Id="rId1" Type="http://schemas.openxmlformats.org/officeDocument/2006/relationships/slideLayout" Target="../slideLayouts/slideLayout10.xml"/><Relationship Id="rId4" Type="http://schemas.openxmlformats.org/officeDocument/2006/relationships/image" Target="../media/image87.png"/></Relationships>
</file>

<file path=ppt/slides/_rels/slide69.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36.xml"/><Relationship Id="rId1" Type="http://schemas.openxmlformats.org/officeDocument/2006/relationships/slideLayout" Target="../slideLayouts/slideLayout10.xml"/><Relationship Id="rId4" Type="http://schemas.openxmlformats.org/officeDocument/2006/relationships/image" Target="../media/image89.png"/></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37.xml"/><Relationship Id="rId1" Type="http://schemas.openxmlformats.org/officeDocument/2006/relationships/slideLayout" Target="../slideLayouts/slideLayout10.xml"/></Relationships>
</file>

<file path=ppt/slides/_rels/slide71.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38.xml"/><Relationship Id="rId1" Type="http://schemas.openxmlformats.org/officeDocument/2006/relationships/slideLayout" Target="../slideLayouts/slideLayout10.xml"/></Relationships>
</file>

<file path=ppt/slides/_rels/slide72.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notesSlide" Target="../notesSlides/notesSlide39.xml"/><Relationship Id="rId1" Type="http://schemas.openxmlformats.org/officeDocument/2006/relationships/slideLayout" Target="../slideLayouts/slideLayout10.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7200" y="608013"/>
            <a:ext cx="8229600" cy="704850"/>
          </a:xfrm>
        </p:spPr>
        <p:txBody>
          <a:bodyPr/>
          <a:lstStyle/>
          <a:p>
            <a:r>
              <a:rPr lang="en-US" smtClean="0">
                <a:latin typeface="Century Gothic" pitchFamily="34" charset="0"/>
                <a:cs typeface="Century Gothic" pitchFamily="34" charset="0"/>
              </a:rPr>
              <a:t>QAD Warehousing</a:t>
            </a:r>
          </a:p>
        </p:txBody>
      </p:sp>
      <p:sp>
        <p:nvSpPr>
          <p:cNvPr id="3" name="Text Placeholder 2"/>
          <p:cNvSpPr>
            <a:spLocks noGrp="1"/>
          </p:cNvSpPr>
          <p:nvPr>
            <p:ph type="body" sz="quarter" idx="10"/>
          </p:nvPr>
        </p:nvSpPr>
        <p:spPr/>
        <p:txBody>
          <a:bodyPr/>
          <a:lstStyle/>
          <a:p>
            <a:pPr>
              <a:defRPr/>
            </a:pPr>
            <a:r>
              <a:rPr lang="en-US" dirty="0" smtClean="0"/>
              <a:t>Field Readiness Team</a:t>
            </a:r>
            <a:endParaRPr lang="en-US" dirty="0"/>
          </a:p>
        </p:txBody>
      </p:sp>
      <p:sp>
        <p:nvSpPr>
          <p:cNvPr id="4100" name="Text Placeholder 3"/>
          <p:cNvSpPr>
            <a:spLocks noGrp="1"/>
          </p:cNvSpPr>
          <p:nvPr>
            <p:ph type="body" sz="quarter" idx="11"/>
          </p:nvPr>
        </p:nvSpPr>
        <p:spPr/>
        <p:txBody>
          <a:bodyPr/>
          <a:lstStyle/>
          <a:p>
            <a:r>
              <a:rPr lang="en-US" smtClean="0">
                <a:latin typeface="Century Gothic" pitchFamily="34" charset="0"/>
                <a:cs typeface="Century Gothic" pitchFamily="34" charset="0"/>
              </a:rPr>
              <a:t>QAD Warehousing Picking</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4"/>
          <p:cNvSpPr>
            <a:spLocks noGrp="1"/>
          </p:cNvSpPr>
          <p:nvPr>
            <p:ph type="sldNum" sz="quarter" idx="12"/>
          </p:nvPr>
        </p:nvSpPr>
        <p:spPr bwMode="auto">
          <a:noFill/>
          <a:ln>
            <a:miter lim="800000"/>
            <a:headEnd/>
            <a:tailEnd/>
          </a:ln>
        </p:spPr>
        <p:txBody>
          <a:bodyPr/>
          <a:lstStyle/>
          <a:p>
            <a:fld id="{CC9DD9CA-5E16-41D2-AD2F-ACA20201A51C}" type="slidenum">
              <a:rPr lang="en-US" smtClean="0"/>
              <a:pPr/>
              <a:t>10</a:t>
            </a:fld>
            <a:endParaRPr lang="en-US" smtClean="0"/>
          </a:p>
        </p:txBody>
      </p:sp>
      <p:sp>
        <p:nvSpPr>
          <p:cNvPr id="13315" name="Text Placeholder 5"/>
          <p:cNvSpPr>
            <a:spLocks noGrp="1"/>
          </p:cNvSpPr>
          <p:nvPr>
            <p:ph type="body" sz="quarter" idx="11"/>
          </p:nvPr>
        </p:nvSpPr>
        <p:spPr/>
        <p:txBody>
          <a:bodyPr/>
          <a:lstStyle/>
          <a:p>
            <a:r>
              <a:rPr lang="en-US" dirty="0" smtClean="0">
                <a:latin typeface="Century Gothic" pitchFamily="34" charset="0"/>
                <a:cs typeface="Century Gothic" pitchFamily="34" charset="0"/>
              </a:rPr>
              <a:t>Discrete picking = 1 order at a time</a:t>
            </a:r>
          </a:p>
        </p:txBody>
      </p:sp>
      <p:sp>
        <p:nvSpPr>
          <p:cNvPr id="4"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Discrete Picking Setup</a:t>
            </a:r>
          </a:p>
        </p:txBody>
      </p:sp>
      <p:sp>
        <p:nvSpPr>
          <p:cNvPr id="5" name="Rectangle 3"/>
          <p:cNvSpPr txBox="1">
            <a:spLocks noChangeArrowheads="1"/>
          </p:cNvSpPr>
          <p:nvPr/>
        </p:nvSpPr>
        <p:spPr bwMode="auto">
          <a:xfrm>
            <a:off x="531813" y="1317625"/>
            <a:ext cx="8167687" cy="4549775"/>
          </a:xfrm>
          <a:prstGeom prst="rect">
            <a:avLst/>
          </a:prstGeom>
          <a:noFill/>
          <a:ln w="9525">
            <a:noFill/>
            <a:miter lim="800000"/>
            <a:headEnd/>
            <a:tailEnd/>
          </a:ln>
        </p:spPr>
        <p:txBody>
          <a:bodyPr/>
          <a:lstStyle/>
          <a:p>
            <a:pPr marL="514350" indent="-514350" eaLnBrk="0" hangingPunct="0">
              <a:spcBef>
                <a:spcPct val="20000"/>
              </a:spcBef>
              <a:buClr>
                <a:srgbClr val="F79646"/>
              </a:buClr>
              <a:buFont typeface="+mj-lt"/>
              <a:buAutoNum type="arabicPeriod"/>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Set up Areas, Zones and Locations</a:t>
            </a:r>
          </a:p>
          <a:p>
            <a:pPr marL="514350" indent="-514350" eaLnBrk="0" hangingPunct="0">
              <a:spcBef>
                <a:spcPct val="20000"/>
              </a:spcBef>
              <a:buClr>
                <a:srgbClr val="F79646"/>
              </a:buClr>
              <a:buFont typeface="+mj-lt"/>
              <a:buAutoNum type="arabicPeriod"/>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Define Zone Picking Levels</a:t>
            </a:r>
          </a:p>
          <a:p>
            <a:pPr marL="514350" indent="-514350" eaLnBrk="0" hangingPunct="0">
              <a:spcBef>
                <a:spcPct val="20000"/>
              </a:spcBef>
              <a:buClr>
                <a:srgbClr val="F79646"/>
              </a:buClr>
              <a:buFont typeface="+mj-lt"/>
              <a:buAutoNum type="arabicPeriod"/>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Assign picking levels to Zones</a:t>
            </a:r>
          </a:p>
          <a:p>
            <a:pPr marL="514350" indent="-514350" eaLnBrk="0" hangingPunct="0">
              <a:spcBef>
                <a:spcPct val="20000"/>
              </a:spcBef>
              <a:buClr>
                <a:srgbClr val="F79646"/>
              </a:buClr>
              <a:buFont typeface="+mj-lt"/>
              <a:buAutoNum type="arabicPeriod"/>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Set up Internal Routings</a:t>
            </a:r>
          </a:p>
          <a:p>
            <a:pPr marL="514350" indent="-514350" eaLnBrk="0" hangingPunct="0">
              <a:spcBef>
                <a:spcPct val="20000"/>
              </a:spcBef>
              <a:buClr>
                <a:srgbClr val="F79646"/>
              </a:buClr>
              <a:buFont typeface="+mj-lt"/>
              <a:buAutoNum type="arabicPeriod"/>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Assign picking Transaction Types</a:t>
            </a:r>
          </a:p>
          <a:p>
            <a:pPr marL="514350" indent="-514350" eaLnBrk="0" hangingPunct="0">
              <a:spcBef>
                <a:spcPct val="20000"/>
              </a:spcBef>
              <a:buClr>
                <a:srgbClr val="F79646"/>
              </a:buClr>
              <a:buFont typeface="+mj-lt"/>
              <a:buAutoNum type="arabicPeriod"/>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Assign Algorithms to the picking transaction types</a:t>
            </a:r>
          </a:p>
          <a:p>
            <a:pPr marL="514350" indent="-514350" eaLnBrk="0" hangingPunct="0">
              <a:spcBef>
                <a:spcPct val="20000"/>
              </a:spcBef>
              <a:buClr>
                <a:srgbClr val="F79646"/>
              </a:buClr>
              <a:buFont typeface="+mj-lt"/>
              <a:buAutoNum type="arabicPeriod"/>
              <a:defRPr/>
            </a:pPr>
            <a:endParaRPr lang="en-US" sz="2800" dirty="0">
              <a:solidFill>
                <a:schemeClr val="tx1">
                  <a:lumMod val="75000"/>
                  <a:lumOff val="25000"/>
                </a:schemeClr>
              </a:solidFill>
              <a:latin typeface="Century Gothic" pitchFamily="34" charset="0"/>
              <a:ea typeface="Century Gothic" pitchFamily="34" charset="0"/>
              <a:cs typeface="Century Gothic" pitchFamily="34" charset="0"/>
            </a:endParaRPr>
          </a:p>
        </p:txBody>
      </p:sp>
      <p:sp>
        <p:nvSpPr>
          <p:cNvPr id="6" name="TextBox 5"/>
          <p:cNvSpPr txBox="1"/>
          <p:nvPr/>
        </p:nvSpPr>
        <p:spPr>
          <a:xfrm>
            <a:off x="7366000" y="6537325"/>
            <a:ext cx="1320800" cy="246221"/>
          </a:xfrm>
          <a:prstGeom prst="rect">
            <a:avLst/>
          </a:prstGeom>
          <a:noFill/>
        </p:spPr>
        <p:txBody>
          <a:bodyPr wrap="square" rtlCol="0">
            <a:spAutoFit/>
          </a:bodyPr>
          <a:lstStyle/>
          <a:p>
            <a:pPr algn="ctr"/>
            <a:r>
              <a:rPr lang="en-US" sz="1000" dirty="0" smtClean="0"/>
              <a:t>WH-PIK-</a:t>
            </a:r>
            <a:endParaRPr lang="en-US" sz="10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Number Placeholder 4"/>
          <p:cNvSpPr>
            <a:spLocks noGrp="1"/>
          </p:cNvSpPr>
          <p:nvPr>
            <p:ph type="sldNum" sz="quarter" idx="12"/>
          </p:nvPr>
        </p:nvSpPr>
        <p:spPr bwMode="auto">
          <a:noFill/>
          <a:ln>
            <a:miter lim="800000"/>
            <a:headEnd/>
            <a:tailEnd/>
          </a:ln>
        </p:spPr>
        <p:txBody>
          <a:bodyPr/>
          <a:lstStyle/>
          <a:p>
            <a:fld id="{C77EB2AE-F2F9-4AAE-A8BA-A2E0B46D126B}" type="slidenum">
              <a:rPr lang="en-US" smtClean="0"/>
              <a:pPr/>
              <a:t>11</a:t>
            </a:fld>
            <a:endParaRPr lang="en-US" smtClean="0"/>
          </a:p>
        </p:txBody>
      </p:sp>
      <p:sp>
        <p:nvSpPr>
          <p:cNvPr id="14339" name="Text Placeholder 5"/>
          <p:cNvSpPr>
            <a:spLocks noGrp="1"/>
          </p:cNvSpPr>
          <p:nvPr>
            <p:ph type="body" sz="quarter" idx="11"/>
          </p:nvPr>
        </p:nvSpPr>
        <p:spPr/>
        <p:txBody>
          <a:bodyPr/>
          <a:lstStyle/>
          <a:p>
            <a:r>
              <a:rPr lang="en-US" smtClean="0">
                <a:latin typeface="Century Gothic" pitchFamily="34" charset="0"/>
                <a:cs typeface="Century Gothic" pitchFamily="34" charset="0"/>
              </a:rPr>
              <a:t>1.  Setup a storage and picking Area…</a:t>
            </a:r>
          </a:p>
        </p:txBody>
      </p:sp>
      <p:sp>
        <p:nvSpPr>
          <p:cNvPr id="12" name="Rectangle 2"/>
          <p:cNvSpPr>
            <a:spLocks noGrp="1" noChangeArrowheads="1"/>
          </p:cNvSpPr>
          <p:nvPr>
            <p:ph type="title"/>
          </p:nvPr>
        </p:nvSpPr>
        <p:spPr>
          <a:xfrm>
            <a:off x="395288" y="452438"/>
            <a:ext cx="8704262" cy="1008062"/>
          </a:xfrm>
        </p:spPr>
        <p:txBody>
          <a:bodyPr/>
          <a:lstStyle/>
          <a:p>
            <a:pPr>
              <a:defRPr/>
            </a:pPr>
            <a:r>
              <a:rPr lang="en-US" dirty="0" smtClean="0">
                <a:latin typeface="Century Gothic" pitchFamily="34" charset="0"/>
                <a:cs typeface="Century Gothic" pitchFamily="34" charset="0"/>
              </a:rPr>
              <a:t>Internal Routing Group Maintenance</a:t>
            </a:r>
          </a:p>
        </p:txBody>
      </p:sp>
      <p:pic>
        <p:nvPicPr>
          <p:cNvPr id="14341" name="Picture 8"/>
          <p:cNvPicPr>
            <a:picLocks noChangeAspect="1" noChangeArrowheads="1"/>
          </p:cNvPicPr>
          <p:nvPr/>
        </p:nvPicPr>
        <p:blipFill>
          <a:blip r:embed="rId2"/>
          <a:srcRect/>
          <a:stretch>
            <a:fillRect/>
          </a:stretch>
        </p:blipFill>
        <p:spPr bwMode="auto">
          <a:xfrm>
            <a:off x="788988" y="1519238"/>
            <a:ext cx="3060700" cy="4311650"/>
          </a:xfrm>
          <a:prstGeom prst="rect">
            <a:avLst/>
          </a:prstGeom>
          <a:noFill/>
          <a:ln w="9525">
            <a:solidFill>
              <a:schemeClr val="accent1"/>
            </a:solidFill>
            <a:miter lim="800000"/>
            <a:headEnd/>
            <a:tailEnd/>
          </a:ln>
        </p:spPr>
      </p:pic>
      <p:grpSp>
        <p:nvGrpSpPr>
          <p:cNvPr id="14342" name="Group 11"/>
          <p:cNvGrpSpPr>
            <a:grpSpLocks/>
          </p:cNvGrpSpPr>
          <p:nvPr/>
        </p:nvGrpSpPr>
        <p:grpSpPr bwMode="auto">
          <a:xfrm>
            <a:off x="5500688" y="2024063"/>
            <a:ext cx="3284537" cy="2817812"/>
            <a:chOff x="2841" y="2083"/>
            <a:chExt cx="2693" cy="1775"/>
          </a:xfrm>
        </p:grpSpPr>
        <p:sp>
          <p:nvSpPr>
            <p:cNvPr id="14367" name="Rectangle 9"/>
            <p:cNvSpPr>
              <a:spLocks noChangeArrowheads="1"/>
            </p:cNvSpPr>
            <p:nvPr/>
          </p:nvSpPr>
          <p:spPr bwMode="auto">
            <a:xfrm>
              <a:off x="2841" y="2083"/>
              <a:ext cx="2693" cy="1775"/>
            </a:xfrm>
            <a:prstGeom prst="rect">
              <a:avLst/>
            </a:prstGeom>
            <a:solidFill>
              <a:srgbClr val="FEA46A"/>
            </a:solidFill>
            <a:ln w="9525">
              <a:noFill/>
              <a:miter lim="800000"/>
              <a:headEnd/>
              <a:tailEnd/>
            </a:ln>
          </p:spPr>
          <p:txBody>
            <a:bodyPr/>
            <a:lstStyle/>
            <a:p>
              <a:endParaRPr lang="en-US"/>
            </a:p>
          </p:txBody>
        </p:sp>
        <p:sp>
          <p:nvSpPr>
            <p:cNvPr id="14368" name="Rectangle 10"/>
            <p:cNvSpPr>
              <a:spLocks noChangeArrowheads="1"/>
            </p:cNvSpPr>
            <p:nvPr/>
          </p:nvSpPr>
          <p:spPr bwMode="auto">
            <a:xfrm>
              <a:off x="2841" y="2083"/>
              <a:ext cx="2693" cy="1775"/>
            </a:xfrm>
            <a:prstGeom prst="rect">
              <a:avLst/>
            </a:prstGeom>
            <a:noFill/>
            <a:ln w="7938" cap="rnd">
              <a:solidFill>
                <a:srgbClr val="000000"/>
              </a:solidFill>
              <a:miter lim="800000"/>
              <a:headEnd/>
              <a:tailEnd/>
            </a:ln>
          </p:spPr>
          <p:txBody>
            <a:bodyPr/>
            <a:lstStyle/>
            <a:p>
              <a:endParaRPr lang="en-US"/>
            </a:p>
          </p:txBody>
        </p:sp>
      </p:grpSp>
      <p:grpSp>
        <p:nvGrpSpPr>
          <p:cNvPr id="14343" name="Group 14"/>
          <p:cNvGrpSpPr>
            <a:grpSpLocks/>
          </p:cNvGrpSpPr>
          <p:nvPr/>
        </p:nvGrpSpPr>
        <p:grpSpPr bwMode="auto">
          <a:xfrm>
            <a:off x="5678488" y="2327275"/>
            <a:ext cx="3006725" cy="2414588"/>
            <a:chOff x="3577" y="2274"/>
            <a:chExt cx="1894" cy="1521"/>
          </a:xfrm>
        </p:grpSpPr>
        <p:sp>
          <p:nvSpPr>
            <p:cNvPr id="14365" name="Rectangle 12"/>
            <p:cNvSpPr>
              <a:spLocks noChangeArrowheads="1"/>
            </p:cNvSpPr>
            <p:nvPr/>
          </p:nvSpPr>
          <p:spPr bwMode="auto">
            <a:xfrm>
              <a:off x="3577" y="2274"/>
              <a:ext cx="1894" cy="1521"/>
            </a:xfrm>
            <a:prstGeom prst="rect">
              <a:avLst/>
            </a:prstGeom>
            <a:solidFill>
              <a:srgbClr val="FFFFFF"/>
            </a:solidFill>
            <a:ln w="9525">
              <a:noFill/>
              <a:miter lim="800000"/>
              <a:headEnd/>
              <a:tailEnd/>
            </a:ln>
          </p:spPr>
          <p:txBody>
            <a:bodyPr/>
            <a:lstStyle/>
            <a:p>
              <a:endParaRPr lang="en-US"/>
            </a:p>
          </p:txBody>
        </p:sp>
        <p:sp>
          <p:nvSpPr>
            <p:cNvPr id="14366" name="Rectangle 13"/>
            <p:cNvSpPr>
              <a:spLocks noChangeArrowheads="1"/>
            </p:cNvSpPr>
            <p:nvPr/>
          </p:nvSpPr>
          <p:spPr bwMode="auto">
            <a:xfrm>
              <a:off x="3577" y="2274"/>
              <a:ext cx="1894" cy="1521"/>
            </a:xfrm>
            <a:prstGeom prst="rect">
              <a:avLst/>
            </a:prstGeom>
            <a:noFill/>
            <a:ln w="7938" cap="rnd">
              <a:solidFill>
                <a:srgbClr val="000000"/>
              </a:solidFill>
              <a:miter lim="800000"/>
              <a:headEnd/>
              <a:tailEnd/>
            </a:ln>
          </p:spPr>
          <p:txBody>
            <a:bodyPr/>
            <a:lstStyle/>
            <a:p>
              <a:endParaRPr lang="en-US"/>
            </a:p>
          </p:txBody>
        </p:sp>
      </p:grpSp>
      <p:grpSp>
        <p:nvGrpSpPr>
          <p:cNvPr id="14344" name="Group 17"/>
          <p:cNvGrpSpPr>
            <a:grpSpLocks/>
          </p:cNvGrpSpPr>
          <p:nvPr/>
        </p:nvGrpSpPr>
        <p:grpSpPr bwMode="auto">
          <a:xfrm>
            <a:off x="5895975" y="2528888"/>
            <a:ext cx="654050" cy="2112962"/>
            <a:chOff x="2999" y="2401"/>
            <a:chExt cx="412" cy="1331"/>
          </a:xfrm>
        </p:grpSpPr>
        <p:sp>
          <p:nvSpPr>
            <p:cNvPr id="14363" name="Rectangle 15"/>
            <p:cNvSpPr>
              <a:spLocks noChangeArrowheads="1"/>
            </p:cNvSpPr>
            <p:nvPr/>
          </p:nvSpPr>
          <p:spPr bwMode="auto">
            <a:xfrm>
              <a:off x="2999" y="2401"/>
              <a:ext cx="412" cy="1331"/>
            </a:xfrm>
            <a:prstGeom prst="rect">
              <a:avLst/>
            </a:prstGeom>
            <a:solidFill>
              <a:srgbClr val="C0C0C0"/>
            </a:solidFill>
            <a:ln w="9525">
              <a:noFill/>
              <a:miter lim="800000"/>
              <a:headEnd/>
              <a:tailEnd/>
            </a:ln>
          </p:spPr>
          <p:txBody>
            <a:bodyPr/>
            <a:lstStyle/>
            <a:p>
              <a:endParaRPr lang="en-US"/>
            </a:p>
          </p:txBody>
        </p:sp>
        <p:sp>
          <p:nvSpPr>
            <p:cNvPr id="14364" name="Rectangle 16"/>
            <p:cNvSpPr>
              <a:spLocks noChangeArrowheads="1"/>
            </p:cNvSpPr>
            <p:nvPr/>
          </p:nvSpPr>
          <p:spPr bwMode="auto">
            <a:xfrm>
              <a:off x="2999" y="2401"/>
              <a:ext cx="412" cy="1331"/>
            </a:xfrm>
            <a:prstGeom prst="rect">
              <a:avLst/>
            </a:prstGeom>
            <a:noFill/>
            <a:ln w="7938" cap="rnd">
              <a:solidFill>
                <a:srgbClr val="000000"/>
              </a:solidFill>
              <a:miter lim="800000"/>
              <a:headEnd/>
              <a:tailEnd/>
            </a:ln>
          </p:spPr>
          <p:txBody>
            <a:bodyPr/>
            <a:lstStyle/>
            <a:p>
              <a:endParaRPr lang="en-US"/>
            </a:p>
          </p:txBody>
        </p:sp>
      </p:grpSp>
      <p:grpSp>
        <p:nvGrpSpPr>
          <p:cNvPr id="14345" name="Group 20"/>
          <p:cNvGrpSpPr>
            <a:grpSpLocks/>
          </p:cNvGrpSpPr>
          <p:nvPr/>
        </p:nvGrpSpPr>
        <p:grpSpPr bwMode="auto">
          <a:xfrm>
            <a:off x="7010400" y="2528888"/>
            <a:ext cx="1501775" cy="2114550"/>
            <a:chOff x="4109" y="2401"/>
            <a:chExt cx="1140" cy="1332"/>
          </a:xfrm>
        </p:grpSpPr>
        <p:sp>
          <p:nvSpPr>
            <p:cNvPr id="14361" name="Rectangle 18"/>
            <p:cNvSpPr>
              <a:spLocks noChangeArrowheads="1"/>
            </p:cNvSpPr>
            <p:nvPr/>
          </p:nvSpPr>
          <p:spPr bwMode="auto">
            <a:xfrm>
              <a:off x="4109" y="2401"/>
              <a:ext cx="1140" cy="1332"/>
            </a:xfrm>
            <a:prstGeom prst="rect">
              <a:avLst/>
            </a:prstGeom>
            <a:solidFill>
              <a:srgbClr val="C0C0C0"/>
            </a:solidFill>
            <a:ln w="9525">
              <a:noFill/>
              <a:miter lim="800000"/>
              <a:headEnd/>
              <a:tailEnd/>
            </a:ln>
          </p:spPr>
          <p:txBody>
            <a:bodyPr/>
            <a:lstStyle/>
            <a:p>
              <a:endParaRPr lang="en-US"/>
            </a:p>
          </p:txBody>
        </p:sp>
        <p:sp>
          <p:nvSpPr>
            <p:cNvPr id="14362" name="Rectangle 19"/>
            <p:cNvSpPr>
              <a:spLocks noChangeArrowheads="1"/>
            </p:cNvSpPr>
            <p:nvPr/>
          </p:nvSpPr>
          <p:spPr bwMode="auto">
            <a:xfrm>
              <a:off x="4109" y="2401"/>
              <a:ext cx="1140" cy="1332"/>
            </a:xfrm>
            <a:prstGeom prst="rect">
              <a:avLst/>
            </a:prstGeom>
            <a:noFill/>
            <a:ln w="7938" cap="rnd">
              <a:solidFill>
                <a:srgbClr val="000000"/>
              </a:solidFill>
              <a:miter lim="800000"/>
              <a:headEnd/>
              <a:tailEnd/>
            </a:ln>
          </p:spPr>
          <p:txBody>
            <a:bodyPr/>
            <a:lstStyle/>
            <a:p>
              <a:endParaRPr lang="en-US"/>
            </a:p>
          </p:txBody>
        </p:sp>
      </p:grpSp>
      <p:sp>
        <p:nvSpPr>
          <p:cNvPr id="14346" name="Rectangle 21"/>
          <p:cNvSpPr>
            <a:spLocks noChangeArrowheads="1"/>
          </p:cNvSpPr>
          <p:nvPr/>
        </p:nvSpPr>
        <p:spPr bwMode="auto">
          <a:xfrm>
            <a:off x="7000875" y="2374900"/>
            <a:ext cx="863600" cy="169863"/>
          </a:xfrm>
          <a:prstGeom prst="rect">
            <a:avLst/>
          </a:prstGeom>
          <a:noFill/>
          <a:ln w="9525">
            <a:noFill/>
            <a:miter lim="800000"/>
            <a:headEnd/>
            <a:tailEnd/>
          </a:ln>
        </p:spPr>
        <p:txBody>
          <a:bodyPr wrap="none" lIns="0" tIns="0" rIns="0" bIns="0">
            <a:spAutoFit/>
          </a:bodyPr>
          <a:lstStyle/>
          <a:p>
            <a:pPr defTabSz="914400"/>
            <a:r>
              <a:rPr lang="en-US" sz="1100">
                <a:solidFill>
                  <a:srgbClr val="000000"/>
                </a:solidFill>
                <a:latin typeface="Tahoma" pitchFamily="34" charset="0"/>
              </a:rPr>
              <a:t>Storage (040)</a:t>
            </a:r>
            <a:endParaRPr lang="en-US"/>
          </a:p>
        </p:txBody>
      </p:sp>
      <p:sp>
        <p:nvSpPr>
          <p:cNvPr id="14347" name="Rectangle 22"/>
          <p:cNvSpPr>
            <a:spLocks noChangeArrowheads="1"/>
          </p:cNvSpPr>
          <p:nvPr/>
        </p:nvSpPr>
        <p:spPr bwMode="auto">
          <a:xfrm>
            <a:off x="5884863" y="2374900"/>
            <a:ext cx="862012" cy="169863"/>
          </a:xfrm>
          <a:prstGeom prst="rect">
            <a:avLst/>
          </a:prstGeom>
          <a:noFill/>
          <a:ln w="9525">
            <a:noFill/>
            <a:miter lim="800000"/>
            <a:headEnd/>
            <a:tailEnd/>
          </a:ln>
        </p:spPr>
        <p:txBody>
          <a:bodyPr wrap="none" lIns="0" tIns="0" rIns="0" bIns="0">
            <a:spAutoFit/>
          </a:bodyPr>
          <a:lstStyle/>
          <a:p>
            <a:pPr defTabSz="914400"/>
            <a:r>
              <a:rPr lang="en-US" sz="1100">
                <a:solidFill>
                  <a:srgbClr val="000000"/>
                </a:solidFill>
                <a:latin typeface="Tahoma" pitchFamily="34" charset="0"/>
              </a:rPr>
              <a:t>Receive (010)</a:t>
            </a:r>
            <a:endParaRPr lang="en-US"/>
          </a:p>
        </p:txBody>
      </p:sp>
      <p:grpSp>
        <p:nvGrpSpPr>
          <p:cNvPr id="14348" name="Group 29"/>
          <p:cNvGrpSpPr>
            <a:grpSpLocks/>
          </p:cNvGrpSpPr>
          <p:nvPr/>
        </p:nvGrpSpPr>
        <p:grpSpPr bwMode="auto">
          <a:xfrm>
            <a:off x="5946775" y="2728913"/>
            <a:ext cx="554038" cy="1811337"/>
            <a:chOff x="3031" y="2527"/>
            <a:chExt cx="349" cy="1141"/>
          </a:xfrm>
        </p:grpSpPr>
        <p:sp>
          <p:nvSpPr>
            <p:cNvPr id="14359" name="Rectangle 27"/>
            <p:cNvSpPr>
              <a:spLocks noChangeArrowheads="1"/>
            </p:cNvSpPr>
            <p:nvPr/>
          </p:nvSpPr>
          <p:spPr bwMode="auto">
            <a:xfrm>
              <a:off x="3031" y="2527"/>
              <a:ext cx="349" cy="1141"/>
            </a:xfrm>
            <a:prstGeom prst="rect">
              <a:avLst/>
            </a:prstGeom>
            <a:solidFill>
              <a:srgbClr val="BCCEE8"/>
            </a:solidFill>
            <a:ln w="9525">
              <a:noFill/>
              <a:miter lim="800000"/>
              <a:headEnd/>
              <a:tailEnd/>
            </a:ln>
          </p:spPr>
          <p:txBody>
            <a:bodyPr/>
            <a:lstStyle/>
            <a:p>
              <a:endParaRPr lang="en-US"/>
            </a:p>
          </p:txBody>
        </p:sp>
        <p:sp>
          <p:nvSpPr>
            <p:cNvPr id="14360" name="Rectangle 28"/>
            <p:cNvSpPr>
              <a:spLocks noChangeArrowheads="1"/>
            </p:cNvSpPr>
            <p:nvPr/>
          </p:nvSpPr>
          <p:spPr bwMode="auto">
            <a:xfrm>
              <a:off x="3031" y="2527"/>
              <a:ext cx="349" cy="1141"/>
            </a:xfrm>
            <a:prstGeom prst="rect">
              <a:avLst/>
            </a:prstGeom>
            <a:noFill/>
            <a:ln w="7938" cap="rnd">
              <a:solidFill>
                <a:srgbClr val="000000"/>
              </a:solidFill>
              <a:miter lim="800000"/>
              <a:headEnd/>
              <a:tailEnd/>
            </a:ln>
          </p:spPr>
          <p:txBody>
            <a:bodyPr/>
            <a:lstStyle/>
            <a:p>
              <a:endParaRPr lang="en-US"/>
            </a:p>
          </p:txBody>
        </p:sp>
      </p:grpSp>
      <p:grpSp>
        <p:nvGrpSpPr>
          <p:cNvPr id="14349" name="Group 32"/>
          <p:cNvGrpSpPr>
            <a:grpSpLocks/>
          </p:cNvGrpSpPr>
          <p:nvPr/>
        </p:nvGrpSpPr>
        <p:grpSpPr bwMode="auto">
          <a:xfrm>
            <a:off x="5997575" y="2981325"/>
            <a:ext cx="201613" cy="906463"/>
            <a:chOff x="3063" y="2686"/>
            <a:chExt cx="127" cy="571"/>
          </a:xfrm>
        </p:grpSpPr>
        <p:sp>
          <p:nvSpPr>
            <p:cNvPr id="14357" name="Rectangle 30"/>
            <p:cNvSpPr>
              <a:spLocks noChangeArrowheads="1"/>
            </p:cNvSpPr>
            <p:nvPr/>
          </p:nvSpPr>
          <p:spPr bwMode="auto">
            <a:xfrm>
              <a:off x="3063" y="2686"/>
              <a:ext cx="127" cy="571"/>
            </a:xfrm>
            <a:prstGeom prst="rect">
              <a:avLst/>
            </a:prstGeom>
            <a:solidFill>
              <a:srgbClr val="FFCC99"/>
            </a:solidFill>
            <a:ln w="9525">
              <a:noFill/>
              <a:miter lim="800000"/>
              <a:headEnd/>
              <a:tailEnd/>
            </a:ln>
          </p:spPr>
          <p:txBody>
            <a:bodyPr/>
            <a:lstStyle/>
            <a:p>
              <a:endParaRPr lang="en-US"/>
            </a:p>
          </p:txBody>
        </p:sp>
        <p:sp>
          <p:nvSpPr>
            <p:cNvPr id="14358" name="Rectangle 31"/>
            <p:cNvSpPr>
              <a:spLocks noChangeArrowheads="1"/>
            </p:cNvSpPr>
            <p:nvPr/>
          </p:nvSpPr>
          <p:spPr bwMode="auto">
            <a:xfrm>
              <a:off x="3063" y="2686"/>
              <a:ext cx="127" cy="571"/>
            </a:xfrm>
            <a:prstGeom prst="rect">
              <a:avLst/>
            </a:prstGeom>
            <a:noFill/>
            <a:ln w="7938" cap="rnd">
              <a:solidFill>
                <a:srgbClr val="000000"/>
              </a:solidFill>
              <a:miter lim="800000"/>
              <a:headEnd/>
              <a:tailEnd/>
            </a:ln>
          </p:spPr>
          <p:txBody>
            <a:bodyPr/>
            <a:lstStyle/>
            <a:p>
              <a:endParaRPr lang="en-US"/>
            </a:p>
          </p:txBody>
        </p:sp>
      </p:grpSp>
      <p:sp>
        <p:nvSpPr>
          <p:cNvPr id="14350" name="Rectangle 36"/>
          <p:cNvSpPr>
            <a:spLocks noChangeArrowheads="1"/>
          </p:cNvSpPr>
          <p:nvPr/>
        </p:nvSpPr>
        <p:spPr bwMode="auto">
          <a:xfrm>
            <a:off x="8470900" y="2141538"/>
            <a:ext cx="153988" cy="169862"/>
          </a:xfrm>
          <a:prstGeom prst="rect">
            <a:avLst/>
          </a:prstGeom>
          <a:noFill/>
          <a:ln w="9525">
            <a:noFill/>
            <a:miter lim="800000"/>
            <a:headEnd/>
            <a:tailEnd/>
          </a:ln>
        </p:spPr>
        <p:txBody>
          <a:bodyPr wrap="none" lIns="0" tIns="0" rIns="0" bIns="0">
            <a:spAutoFit/>
          </a:bodyPr>
          <a:lstStyle/>
          <a:p>
            <a:pPr defTabSz="914400"/>
            <a:r>
              <a:rPr lang="en-US" sz="1100">
                <a:solidFill>
                  <a:srgbClr val="000000"/>
                </a:solidFill>
                <a:latin typeface="Tahoma" pitchFamily="34" charset="0"/>
              </a:rPr>
              <a:t>01</a:t>
            </a:r>
            <a:endParaRPr lang="en-US"/>
          </a:p>
        </p:txBody>
      </p:sp>
      <p:sp>
        <p:nvSpPr>
          <p:cNvPr id="14351" name="Rectangle 41"/>
          <p:cNvSpPr>
            <a:spLocks noChangeArrowheads="1"/>
          </p:cNvSpPr>
          <p:nvPr/>
        </p:nvSpPr>
        <p:spPr bwMode="auto">
          <a:xfrm>
            <a:off x="8320088" y="1839913"/>
            <a:ext cx="436562" cy="169862"/>
          </a:xfrm>
          <a:prstGeom prst="rect">
            <a:avLst/>
          </a:prstGeom>
          <a:noFill/>
          <a:ln w="9525">
            <a:noFill/>
            <a:miter lim="800000"/>
            <a:headEnd/>
            <a:tailEnd/>
          </a:ln>
        </p:spPr>
        <p:txBody>
          <a:bodyPr wrap="none" lIns="0" tIns="0" rIns="0" bIns="0">
            <a:spAutoFit/>
          </a:bodyPr>
          <a:lstStyle/>
          <a:p>
            <a:pPr defTabSz="914400"/>
            <a:r>
              <a:rPr lang="en-US" sz="1100">
                <a:solidFill>
                  <a:srgbClr val="000000"/>
                </a:solidFill>
                <a:latin typeface="Tahoma" pitchFamily="34" charset="0"/>
              </a:rPr>
              <a:t>10-301</a:t>
            </a:r>
            <a:endParaRPr lang="en-US"/>
          </a:p>
        </p:txBody>
      </p:sp>
      <p:sp>
        <p:nvSpPr>
          <p:cNvPr id="14352" name="Rectangle 44"/>
          <p:cNvSpPr>
            <a:spLocks noChangeArrowheads="1"/>
          </p:cNvSpPr>
          <p:nvPr/>
        </p:nvSpPr>
        <p:spPr bwMode="auto">
          <a:xfrm>
            <a:off x="5934075" y="2546350"/>
            <a:ext cx="403225" cy="169863"/>
          </a:xfrm>
          <a:prstGeom prst="rect">
            <a:avLst/>
          </a:prstGeom>
          <a:noFill/>
          <a:ln w="9525">
            <a:noFill/>
            <a:miter lim="800000"/>
            <a:headEnd/>
            <a:tailEnd/>
          </a:ln>
        </p:spPr>
        <p:txBody>
          <a:bodyPr wrap="none" lIns="0" tIns="0" rIns="0" bIns="0">
            <a:spAutoFit/>
          </a:bodyPr>
          <a:lstStyle/>
          <a:p>
            <a:pPr defTabSz="914400"/>
            <a:r>
              <a:rPr lang="en-US" sz="1100">
                <a:solidFill>
                  <a:srgbClr val="000000"/>
                </a:solidFill>
                <a:latin typeface="Tahoma" pitchFamily="34" charset="0"/>
              </a:rPr>
              <a:t>010RC</a:t>
            </a:r>
            <a:endParaRPr lang="en-US"/>
          </a:p>
        </p:txBody>
      </p:sp>
      <p:sp>
        <p:nvSpPr>
          <p:cNvPr id="14353" name="Rectangle 45"/>
          <p:cNvSpPr>
            <a:spLocks noChangeArrowheads="1"/>
          </p:cNvSpPr>
          <p:nvPr/>
        </p:nvSpPr>
        <p:spPr bwMode="auto">
          <a:xfrm>
            <a:off x="5992813" y="2844800"/>
            <a:ext cx="461962" cy="123825"/>
          </a:xfrm>
          <a:prstGeom prst="rect">
            <a:avLst/>
          </a:prstGeom>
          <a:noFill/>
          <a:ln w="9525">
            <a:noFill/>
            <a:miter lim="800000"/>
            <a:headEnd/>
            <a:tailEnd/>
          </a:ln>
        </p:spPr>
        <p:txBody>
          <a:bodyPr wrap="none" lIns="0" tIns="0" rIns="0" bIns="0">
            <a:spAutoFit/>
          </a:bodyPr>
          <a:lstStyle/>
          <a:p>
            <a:pPr defTabSz="914400"/>
            <a:r>
              <a:rPr lang="en-US" sz="800">
                <a:solidFill>
                  <a:srgbClr val="000000"/>
                </a:solidFill>
                <a:latin typeface="Tahoma" pitchFamily="34" charset="0"/>
              </a:rPr>
              <a:t>010RC001</a:t>
            </a:r>
            <a:endParaRPr lang="en-US"/>
          </a:p>
        </p:txBody>
      </p:sp>
      <p:sp>
        <p:nvSpPr>
          <p:cNvPr id="67" name="Oval 66"/>
          <p:cNvSpPr/>
          <p:nvPr/>
        </p:nvSpPr>
        <p:spPr>
          <a:xfrm>
            <a:off x="6745288" y="2200275"/>
            <a:ext cx="2120900" cy="2608263"/>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8" name="Rounded Rectangle 67"/>
          <p:cNvSpPr/>
          <p:nvPr/>
        </p:nvSpPr>
        <p:spPr>
          <a:xfrm>
            <a:off x="1017588" y="2200275"/>
            <a:ext cx="2536825" cy="768350"/>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9" name="Rounded Rectangle 68"/>
          <p:cNvSpPr/>
          <p:nvPr/>
        </p:nvSpPr>
        <p:spPr>
          <a:xfrm>
            <a:off x="1847850" y="3251200"/>
            <a:ext cx="1397000" cy="455613"/>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3" name="TextBox 32"/>
          <p:cNvSpPr txBox="1"/>
          <p:nvPr/>
        </p:nvSpPr>
        <p:spPr>
          <a:xfrm>
            <a:off x="7366000" y="6537325"/>
            <a:ext cx="1320800" cy="246221"/>
          </a:xfrm>
          <a:prstGeom prst="rect">
            <a:avLst/>
          </a:prstGeom>
          <a:noFill/>
        </p:spPr>
        <p:txBody>
          <a:bodyPr wrap="square" rtlCol="0">
            <a:spAutoFit/>
          </a:bodyPr>
          <a:lstStyle/>
          <a:p>
            <a:pPr algn="ctr"/>
            <a:r>
              <a:rPr lang="en-US" sz="1000" dirty="0" smtClean="0"/>
              <a:t>WH-PIK-</a:t>
            </a:r>
            <a:endParaRPr lang="en-US" sz="1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Number Placeholder 4"/>
          <p:cNvSpPr>
            <a:spLocks noGrp="1"/>
          </p:cNvSpPr>
          <p:nvPr>
            <p:ph type="sldNum" sz="quarter" idx="12"/>
          </p:nvPr>
        </p:nvSpPr>
        <p:spPr bwMode="auto">
          <a:noFill/>
          <a:ln>
            <a:miter lim="800000"/>
            <a:headEnd/>
            <a:tailEnd/>
          </a:ln>
        </p:spPr>
        <p:txBody>
          <a:bodyPr/>
          <a:lstStyle/>
          <a:p>
            <a:fld id="{0B640174-AA08-4E4E-8869-854474840E85}" type="slidenum">
              <a:rPr lang="en-US" smtClean="0"/>
              <a:pPr/>
              <a:t>12</a:t>
            </a:fld>
            <a:endParaRPr lang="en-US" smtClean="0"/>
          </a:p>
        </p:txBody>
      </p:sp>
      <p:sp>
        <p:nvSpPr>
          <p:cNvPr id="15363" name="Text Placeholder 5"/>
          <p:cNvSpPr>
            <a:spLocks noGrp="1"/>
          </p:cNvSpPr>
          <p:nvPr>
            <p:ph type="body" sz="quarter" idx="11"/>
          </p:nvPr>
        </p:nvSpPr>
        <p:spPr/>
        <p:txBody>
          <a:bodyPr/>
          <a:lstStyle/>
          <a:p>
            <a:r>
              <a:rPr lang="en-US" dirty="0" smtClean="0">
                <a:latin typeface="Century Gothic" pitchFamily="34" charset="0"/>
                <a:cs typeface="Century Gothic" pitchFamily="34" charset="0"/>
              </a:rPr>
              <a:t>Set up different zones by material handling type…</a:t>
            </a:r>
          </a:p>
        </p:txBody>
      </p:sp>
      <p:sp>
        <p:nvSpPr>
          <p:cNvPr id="4" name="Rectangle 2"/>
          <p:cNvSpPr>
            <a:spLocks noGrp="1" noChangeArrowheads="1"/>
          </p:cNvSpPr>
          <p:nvPr>
            <p:ph type="title"/>
          </p:nvPr>
        </p:nvSpPr>
        <p:spPr>
          <a:xfrm>
            <a:off x="473075" y="625475"/>
            <a:ext cx="9083675" cy="665163"/>
          </a:xfrm>
        </p:spPr>
        <p:txBody>
          <a:bodyPr/>
          <a:lstStyle/>
          <a:p>
            <a:pPr>
              <a:defRPr/>
            </a:pPr>
            <a:r>
              <a:rPr lang="en-US" sz="2800" dirty="0" smtClean="0">
                <a:latin typeface="Century Gothic" pitchFamily="34" charset="0"/>
                <a:cs typeface="Century Gothic" pitchFamily="34" charset="0"/>
              </a:rPr>
              <a:t>Storage Location Group Maintenance</a:t>
            </a:r>
          </a:p>
        </p:txBody>
      </p:sp>
      <p:pic>
        <p:nvPicPr>
          <p:cNvPr id="15365" name="Picture 6"/>
          <p:cNvPicPr>
            <a:picLocks noChangeAspect="1" noChangeArrowheads="1"/>
          </p:cNvPicPr>
          <p:nvPr/>
        </p:nvPicPr>
        <p:blipFill>
          <a:blip r:embed="rId2"/>
          <a:srcRect/>
          <a:stretch>
            <a:fillRect/>
          </a:stretch>
        </p:blipFill>
        <p:spPr bwMode="auto">
          <a:xfrm>
            <a:off x="514350" y="1423988"/>
            <a:ext cx="7396163" cy="4695825"/>
          </a:xfrm>
          <a:prstGeom prst="rect">
            <a:avLst/>
          </a:prstGeom>
          <a:noFill/>
          <a:ln w="9525">
            <a:solidFill>
              <a:schemeClr val="accent1"/>
            </a:solidFill>
            <a:miter lim="800000"/>
            <a:headEnd/>
            <a:tailEnd/>
          </a:ln>
        </p:spPr>
      </p:pic>
      <p:sp>
        <p:nvSpPr>
          <p:cNvPr id="15366" name="AutoShape 8"/>
          <p:cNvSpPr>
            <a:spLocks noChangeAspect="1" noChangeArrowheads="1" noTextEdit="1"/>
          </p:cNvSpPr>
          <p:nvPr/>
        </p:nvSpPr>
        <p:spPr bwMode="auto">
          <a:xfrm>
            <a:off x="5648325" y="1293813"/>
            <a:ext cx="3208338" cy="2200275"/>
          </a:xfrm>
          <a:prstGeom prst="rect">
            <a:avLst/>
          </a:prstGeom>
          <a:noFill/>
          <a:ln w="9525">
            <a:noFill/>
            <a:miter lim="800000"/>
            <a:headEnd/>
            <a:tailEnd/>
          </a:ln>
        </p:spPr>
        <p:txBody>
          <a:bodyPr/>
          <a:lstStyle/>
          <a:p>
            <a:endParaRPr lang="en-US"/>
          </a:p>
        </p:txBody>
      </p:sp>
      <p:grpSp>
        <p:nvGrpSpPr>
          <p:cNvPr id="15367" name="Group 12"/>
          <p:cNvGrpSpPr>
            <a:grpSpLocks/>
          </p:cNvGrpSpPr>
          <p:nvPr/>
        </p:nvGrpSpPr>
        <p:grpSpPr bwMode="auto">
          <a:xfrm>
            <a:off x="5791200" y="1471613"/>
            <a:ext cx="3181350" cy="2014537"/>
            <a:chOff x="3657" y="1122"/>
            <a:chExt cx="1925" cy="1269"/>
          </a:xfrm>
        </p:grpSpPr>
        <p:sp>
          <p:nvSpPr>
            <p:cNvPr id="15414" name="Rectangle 10"/>
            <p:cNvSpPr>
              <a:spLocks noChangeArrowheads="1"/>
            </p:cNvSpPr>
            <p:nvPr/>
          </p:nvSpPr>
          <p:spPr bwMode="auto">
            <a:xfrm>
              <a:off x="3657" y="1122"/>
              <a:ext cx="1925" cy="1269"/>
            </a:xfrm>
            <a:prstGeom prst="rect">
              <a:avLst/>
            </a:prstGeom>
            <a:solidFill>
              <a:srgbClr val="FEA46A"/>
            </a:solidFill>
            <a:ln w="9525">
              <a:noFill/>
              <a:miter lim="800000"/>
              <a:headEnd/>
              <a:tailEnd/>
            </a:ln>
          </p:spPr>
          <p:txBody>
            <a:bodyPr/>
            <a:lstStyle/>
            <a:p>
              <a:endParaRPr lang="en-US"/>
            </a:p>
          </p:txBody>
        </p:sp>
        <p:sp>
          <p:nvSpPr>
            <p:cNvPr id="15415" name="Rectangle 11"/>
            <p:cNvSpPr>
              <a:spLocks noChangeArrowheads="1"/>
            </p:cNvSpPr>
            <p:nvPr/>
          </p:nvSpPr>
          <p:spPr bwMode="auto">
            <a:xfrm>
              <a:off x="3657" y="1122"/>
              <a:ext cx="1925" cy="1269"/>
            </a:xfrm>
            <a:prstGeom prst="rect">
              <a:avLst/>
            </a:prstGeom>
            <a:noFill/>
            <a:ln w="4763" cap="rnd">
              <a:solidFill>
                <a:srgbClr val="000000"/>
              </a:solidFill>
              <a:miter lim="800000"/>
              <a:headEnd/>
              <a:tailEnd/>
            </a:ln>
          </p:spPr>
          <p:txBody>
            <a:bodyPr/>
            <a:lstStyle/>
            <a:p>
              <a:endParaRPr lang="en-US"/>
            </a:p>
          </p:txBody>
        </p:sp>
      </p:grpSp>
      <p:grpSp>
        <p:nvGrpSpPr>
          <p:cNvPr id="15368" name="Group 15"/>
          <p:cNvGrpSpPr>
            <a:grpSpLocks/>
          </p:cNvGrpSpPr>
          <p:nvPr/>
        </p:nvGrpSpPr>
        <p:grpSpPr bwMode="auto">
          <a:xfrm>
            <a:off x="5878513" y="1620838"/>
            <a:ext cx="3016250" cy="1793875"/>
            <a:chOff x="3725" y="1258"/>
            <a:chExt cx="1812" cy="1088"/>
          </a:xfrm>
        </p:grpSpPr>
        <p:sp>
          <p:nvSpPr>
            <p:cNvPr id="15412" name="Rectangle 13"/>
            <p:cNvSpPr>
              <a:spLocks noChangeArrowheads="1"/>
            </p:cNvSpPr>
            <p:nvPr/>
          </p:nvSpPr>
          <p:spPr bwMode="auto">
            <a:xfrm>
              <a:off x="3725" y="1258"/>
              <a:ext cx="1812" cy="1088"/>
            </a:xfrm>
            <a:prstGeom prst="rect">
              <a:avLst/>
            </a:prstGeom>
            <a:solidFill>
              <a:srgbClr val="FFFFFF"/>
            </a:solidFill>
            <a:ln w="9525">
              <a:noFill/>
              <a:miter lim="800000"/>
              <a:headEnd/>
              <a:tailEnd/>
            </a:ln>
          </p:spPr>
          <p:txBody>
            <a:bodyPr/>
            <a:lstStyle/>
            <a:p>
              <a:endParaRPr lang="en-US"/>
            </a:p>
          </p:txBody>
        </p:sp>
        <p:sp>
          <p:nvSpPr>
            <p:cNvPr id="15413" name="Rectangle 14"/>
            <p:cNvSpPr>
              <a:spLocks noChangeArrowheads="1"/>
            </p:cNvSpPr>
            <p:nvPr/>
          </p:nvSpPr>
          <p:spPr bwMode="auto">
            <a:xfrm>
              <a:off x="3725" y="1258"/>
              <a:ext cx="1812" cy="1088"/>
            </a:xfrm>
            <a:prstGeom prst="rect">
              <a:avLst/>
            </a:prstGeom>
            <a:noFill/>
            <a:ln w="4763" cap="rnd">
              <a:solidFill>
                <a:srgbClr val="000000"/>
              </a:solidFill>
              <a:miter lim="800000"/>
              <a:headEnd/>
              <a:tailEnd/>
            </a:ln>
          </p:spPr>
          <p:txBody>
            <a:bodyPr/>
            <a:lstStyle/>
            <a:p>
              <a:endParaRPr lang="en-US"/>
            </a:p>
          </p:txBody>
        </p:sp>
      </p:grpSp>
      <p:grpSp>
        <p:nvGrpSpPr>
          <p:cNvPr id="15369" name="Group 18"/>
          <p:cNvGrpSpPr>
            <a:grpSpLocks/>
          </p:cNvGrpSpPr>
          <p:nvPr/>
        </p:nvGrpSpPr>
        <p:grpSpPr bwMode="auto">
          <a:xfrm>
            <a:off x="5949950" y="1771650"/>
            <a:ext cx="466725" cy="1571625"/>
            <a:chOff x="3770" y="1350"/>
            <a:chExt cx="294" cy="951"/>
          </a:xfrm>
        </p:grpSpPr>
        <p:sp>
          <p:nvSpPr>
            <p:cNvPr id="15410" name="Rectangle 16"/>
            <p:cNvSpPr>
              <a:spLocks noChangeArrowheads="1"/>
            </p:cNvSpPr>
            <p:nvPr/>
          </p:nvSpPr>
          <p:spPr bwMode="auto">
            <a:xfrm>
              <a:off x="3770" y="1350"/>
              <a:ext cx="294" cy="951"/>
            </a:xfrm>
            <a:prstGeom prst="rect">
              <a:avLst/>
            </a:prstGeom>
            <a:solidFill>
              <a:srgbClr val="C0C0C0"/>
            </a:solidFill>
            <a:ln w="9525">
              <a:noFill/>
              <a:miter lim="800000"/>
              <a:headEnd/>
              <a:tailEnd/>
            </a:ln>
          </p:spPr>
          <p:txBody>
            <a:bodyPr/>
            <a:lstStyle/>
            <a:p>
              <a:endParaRPr lang="en-US"/>
            </a:p>
          </p:txBody>
        </p:sp>
        <p:sp>
          <p:nvSpPr>
            <p:cNvPr id="15411" name="Rectangle 17"/>
            <p:cNvSpPr>
              <a:spLocks noChangeArrowheads="1"/>
            </p:cNvSpPr>
            <p:nvPr/>
          </p:nvSpPr>
          <p:spPr bwMode="auto">
            <a:xfrm>
              <a:off x="3770" y="1350"/>
              <a:ext cx="294" cy="951"/>
            </a:xfrm>
            <a:prstGeom prst="rect">
              <a:avLst/>
            </a:prstGeom>
            <a:noFill/>
            <a:ln w="4763" cap="rnd">
              <a:solidFill>
                <a:srgbClr val="000000"/>
              </a:solidFill>
              <a:miter lim="800000"/>
              <a:headEnd/>
              <a:tailEnd/>
            </a:ln>
          </p:spPr>
          <p:txBody>
            <a:bodyPr/>
            <a:lstStyle/>
            <a:p>
              <a:endParaRPr lang="en-US"/>
            </a:p>
          </p:txBody>
        </p:sp>
      </p:grpSp>
      <p:grpSp>
        <p:nvGrpSpPr>
          <p:cNvPr id="15370" name="Group 21"/>
          <p:cNvGrpSpPr>
            <a:grpSpLocks/>
          </p:cNvGrpSpPr>
          <p:nvPr/>
        </p:nvGrpSpPr>
        <p:grpSpPr bwMode="auto">
          <a:xfrm>
            <a:off x="6548438" y="1770063"/>
            <a:ext cx="2279650" cy="1573212"/>
            <a:chOff x="4224" y="1349"/>
            <a:chExt cx="1268" cy="952"/>
          </a:xfrm>
        </p:grpSpPr>
        <p:sp>
          <p:nvSpPr>
            <p:cNvPr id="15408" name="Rectangle 19"/>
            <p:cNvSpPr>
              <a:spLocks noChangeArrowheads="1"/>
            </p:cNvSpPr>
            <p:nvPr/>
          </p:nvSpPr>
          <p:spPr bwMode="auto">
            <a:xfrm>
              <a:off x="4224" y="1349"/>
              <a:ext cx="1268" cy="952"/>
            </a:xfrm>
            <a:prstGeom prst="rect">
              <a:avLst/>
            </a:prstGeom>
            <a:solidFill>
              <a:srgbClr val="C0C0C0"/>
            </a:solidFill>
            <a:ln w="9525">
              <a:noFill/>
              <a:miter lim="800000"/>
              <a:headEnd/>
              <a:tailEnd/>
            </a:ln>
          </p:spPr>
          <p:txBody>
            <a:bodyPr/>
            <a:lstStyle/>
            <a:p>
              <a:endParaRPr lang="en-US"/>
            </a:p>
          </p:txBody>
        </p:sp>
        <p:sp>
          <p:nvSpPr>
            <p:cNvPr id="15409" name="Rectangle 20"/>
            <p:cNvSpPr>
              <a:spLocks noChangeArrowheads="1"/>
            </p:cNvSpPr>
            <p:nvPr/>
          </p:nvSpPr>
          <p:spPr bwMode="auto">
            <a:xfrm>
              <a:off x="4224" y="1349"/>
              <a:ext cx="1268" cy="952"/>
            </a:xfrm>
            <a:prstGeom prst="rect">
              <a:avLst/>
            </a:prstGeom>
            <a:noFill/>
            <a:ln w="4763" cap="rnd">
              <a:solidFill>
                <a:srgbClr val="000000"/>
              </a:solidFill>
              <a:miter lim="800000"/>
              <a:headEnd/>
              <a:tailEnd/>
            </a:ln>
          </p:spPr>
          <p:txBody>
            <a:bodyPr/>
            <a:lstStyle/>
            <a:p>
              <a:endParaRPr lang="en-US"/>
            </a:p>
          </p:txBody>
        </p:sp>
      </p:grpSp>
      <p:sp>
        <p:nvSpPr>
          <p:cNvPr id="15371" name="Rectangle 22"/>
          <p:cNvSpPr>
            <a:spLocks noChangeArrowheads="1"/>
          </p:cNvSpPr>
          <p:nvPr/>
        </p:nvSpPr>
        <p:spPr bwMode="auto">
          <a:xfrm>
            <a:off x="6594475" y="1649413"/>
            <a:ext cx="168275" cy="122237"/>
          </a:xfrm>
          <a:prstGeom prst="rect">
            <a:avLst/>
          </a:prstGeom>
          <a:noFill/>
          <a:ln w="9525">
            <a:noFill/>
            <a:miter lim="800000"/>
            <a:headEnd/>
            <a:tailEnd/>
          </a:ln>
        </p:spPr>
        <p:txBody>
          <a:bodyPr wrap="none" lIns="0" tIns="0" rIns="0" bIns="0">
            <a:spAutoFit/>
          </a:bodyPr>
          <a:lstStyle/>
          <a:p>
            <a:pPr defTabSz="914400"/>
            <a:r>
              <a:rPr lang="en-US" sz="800">
                <a:solidFill>
                  <a:srgbClr val="000000"/>
                </a:solidFill>
                <a:latin typeface="Tahoma" pitchFamily="34" charset="0"/>
              </a:rPr>
              <a:t>040</a:t>
            </a:r>
            <a:endParaRPr lang="en-US"/>
          </a:p>
        </p:txBody>
      </p:sp>
      <p:sp>
        <p:nvSpPr>
          <p:cNvPr id="15372" name="Rectangle 23"/>
          <p:cNvSpPr>
            <a:spLocks noChangeArrowheads="1"/>
          </p:cNvSpPr>
          <p:nvPr/>
        </p:nvSpPr>
        <p:spPr bwMode="auto">
          <a:xfrm>
            <a:off x="5940425" y="1649413"/>
            <a:ext cx="168275" cy="122237"/>
          </a:xfrm>
          <a:prstGeom prst="rect">
            <a:avLst/>
          </a:prstGeom>
          <a:noFill/>
          <a:ln w="9525">
            <a:noFill/>
            <a:miter lim="800000"/>
            <a:headEnd/>
            <a:tailEnd/>
          </a:ln>
        </p:spPr>
        <p:txBody>
          <a:bodyPr wrap="none" lIns="0" tIns="0" rIns="0" bIns="0">
            <a:spAutoFit/>
          </a:bodyPr>
          <a:lstStyle/>
          <a:p>
            <a:pPr defTabSz="914400"/>
            <a:r>
              <a:rPr lang="en-US" sz="800">
                <a:solidFill>
                  <a:srgbClr val="000000"/>
                </a:solidFill>
                <a:latin typeface="Tahoma" pitchFamily="34" charset="0"/>
              </a:rPr>
              <a:t>010</a:t>
            </a:r>
            <a:endParaRPr lang="en-US"/>
          </a:p>
        </p:txBody>
      </p:sp>
      <p:grpSp>
        <p:nvGrpSpPr>
          <p:cNvPr id="15373" name="Group 26"/>
          <p:cNvGrpSpPr>
            <a:grpSpLocks/>
          </p:cNvGrpSpPr>
          <p:nvPr/>
        </p:nvGrpSpPr>
        <p:grpSpPr bwMode="auto">
          <a:xfrm>
            <a:off x="6657975" y="1974850"/>
            <a:ext cx="641350" cy="1295400"/>
            <a:chOff x="3793" y="1439"/>
            <a:chExt cx="249" cy="816"/>
          </a:xfrm>
        </p:grpSpPr>
        <p:sp>
          <p:nvSpPr>
            <p:cNvPr id="15406" name="Rectangle 24"/>
            <p:cNvSpPr>
              <a:spLocks noChangeArrowheads="1"/>
            </p:cNvSpPr>
            <p:nvPr/>
          </p:nvSpPr>
          <p:spPr bwMode="auto">
            <a:xfrm>
              <a:off x="3793" y="1439"/>
              <a:ext cx="249" cy="816"/>
            </a:xfrm>
            <a:prstGeom prst="rect">
              <a:avLst/>
            </a:prstGeom>
            <a:solidFill>
              <a:srgbClr val="BCCEE8"/>
            </a:solidFill>
            <a:ln w="9525">
              <a:noFill/>
              <a:miter lim="800000"/>
              <a:headEnd/>
              <a:tailEnd/>
            </a:ln>
          </p:spPr>
          <p:txBody>
            <a:bodyPr/>
            <a:lstStyle/>
            <a:p>
              <a:endParaRPr lang="en-US"/>
            </a:p>
          </p:txBody>
        </p:sp>
        <p:sp>
          <p:nvSpPr>
            <p:cNvPr id="15407" name="Rectangle 25"/>
            <p:cNvSpPr>
              <a:spLocks noChangeArrowheads="1"/>
            </p:cNvSpPr>
            <p:nvPr/>
          </p:nvSpPr>
          <p:spPr bwMode="auto">
            <a:xfrm>
              <a:off x="3793" y="1439"/>
              <a:ext cx="249" cy="816"/>
            </a:xfrm>
            <a:prstGeom prst="rect">
              <a:avLst/>
            </a:prstGeom>
            <a:noFill/>
            <a:ln w="4763" cap="rnd">
              <a:solidFill>
                <a:srgbClr val="000000"/>
              </a:solidFill>
              <a:miter lim="800000"/>
              <a:headEnd/>
              <a:tailEnd/>
            </a:ln>
          </p:spPr>
          <p:txBody>
            <a:bodyPr/>
            <a:lstStyle/>
            <a:p>
              <a:endParaRPr lang="en-US"/>
            </a:p>
          </p:txBody>
        </p:sp>
      </p:grpSp>
      <p:sp>
        <p:nvSpPr>
          <p:cNvPr id="15374" name="Rectangle 27"/>
          <p:cNvSpPr>
            <a:spLocks noChangeArrowheads="1"/>
          </p:cNvSpPr>
          <p:nvPr/>
        </p:nvSpPr>
        <p:spPr bwMode="auto">
          <a:xfrm>
            <a:off x="5881688" y="1498600"/>
            <a:ext cx="111125" cy="122238"/>
          </a:xfrm>
          <a:prstGeom prst="rect">
            <a:avLst/>
          </a:prstGeom>
          <a:noFill/>
          <a:ln w="9525">
            <a:noFill/>
            <a:miter lim="800000"/>
            <a:headEnd/>
            <a:tailEnd/>
          </a:ln>
        </p:spPr>
        <p:txBody>
          <a:bodyPr wrap="none" lIns="0" tIns="0" rIns="0" bIns="0">
            <a:spAutoFit/>
          </a:bodyPr>
          <a:lstStyle/>
          <a:p>
            <a:pPr defTabSz="914400"/>
            <a:r>
              <a:rPr lang="en-US" sz="800">
                <a:solidFill>
                  <a:srgbClr val="000000"/>
                </a:solidFill>
                <a:latin typeface="Tahoma" pitchFamily="34" charset="0"/>
              </a:rPr>
              <a:t>01</a:t>
            </a:r>
            <a:endParaRPr lang="en-US"/>
          </a:p>
        </p:txBody>
      </p:sp>
      <p:sp>
        <p:nvSpPr>
          <p:cNvPr id="15375" name="Rectangle 32"/>
          <p:cNvSpPr>
            <a:spLocks noChangeArrowheads="1"/>
          </p:cNvSpPr>
          <p:nvPr/>
        </p:nvSpPr>
        <p:spPr bwMode="auto">
          <a:xfrm>
            <a:off x="5794375" y="1338263"/>
            <a:ext cx="317500" cy="122237"/>
          </a:xfrm>
          <a:prstGeom prst="rect">
            <a:avLst/>
          </a:prstGeom>
          <a:noFill/>
          <a:ln w="9525">
            <a:noFill/>
            <a:miter lim="800000"/>
            <a:headEnd/>
            <a:tailEnd/>
          </a:ln>
        </p:spPr>
        <p:txBody>
          <a:bodyPr wrap="none" lIns="0" tIns="0" rIns="0" bIns="0">
            <a:spAutoFit/>
          </a:bodyPr>
          <a:lstStyle/>
          <a:p>
            <a:pPr defTabSz="914400"/>
            <a:r>
              <a:rPr lang="en-US" sz="800">
                <a:solidFill>
                  <a:srgbClr val="000000"/>
                </a:solidFill>
                <a:latin typeface="Tahoma" pitchFamily="34" charset="0"/>
              </a:rPr>
              <a:t>10-301</a:t>
            </a:r>
            <a:endParaRPr lang="en-US"/>
          </a:p>
        </p:txBody>
      </p:sp>
      <p:sp>
        <p:nvSpPr>
          <p:cNvPr id="15376" name="Rectangle 35"/>
          <p:cNvSpPr>
            <a:spLocks noChangeArrowheads="1"/>
          </p:cNvSpPr>
          <p:nvPr/>
        </p:nvSpPr>
        <p:spPr bwMode="auto">
          <a:xfrm>
            <a:off x="6661150" y="1816100"/>
            <a:ext cx="276225" cy="123825"/>
          </a:xfrm>
          <a:prstGeom prst="rect">
            <a:avLst/>
          </a:prstGeom>
          <a:noFill/>
          <a:ln w="9525">
            <a:noFill/>
            <a:miter lim="800000"/>
            <a:headEnd/>
            <a:tailEnd/>
          </a:ln>
        </p:spPr>
        <p:txBody>
          <a:bodyPr wrap="none" lIns="0" tIns="0" rIns="0" bIns="0">
            <a:spAutoFit/>
          </a:bodyPr>
          <a:lstStyle/>
          <a:p>
            <a:pPr defTabSz="914400"/>
            <a:r>
              <a:rPr lang="en-US" sz="800">
                <a:solidFill>
                  <a:srgbClr val="000000"/>
                </a:solidFill>
                <a:latin typeface="Tahoma" pitchFamily="34" charset="0"/>
              </a:rPr>
              <a:t>040PL</a:t>
            </a:r>
            <a:endParaRPr lang="en-US"/>
          </a:p>
        </p:txBody>
      </p:sp>
      <p:sp>
        <p:nvSpPr>
          <p:cNvPr id="85" name="Rounded Rectangle 84"/>
          <p:cNvSpPr/>
          <p:nvPr/>
        </p:nvSpPr>
        <p:spPr>
          <a:xfrm>
            <a:off x="574675" y="1995488"/>
            <a:ext cx="1925638" cy="323850"/>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378" name="Rectangle 35"/>
          <p:cNvSpPr>
            <a:spLocks noChangeArrowheads="1"/>
          </p:cNvSpPr>
          <p:nvPr/>
        </p:nvSpPr>
        <p:spPr bwMode="auto">
          <a:xfrm>
            <a:off x="7951788" y="1816100"/>
            <a:ext cx="287337" cy="123825"/>
          </a:xfrm>
          <a:prstGeom prst="rect">
            <a:avLst/>
          </a:prstGeom>
          <a:noFill/>
          <a:ln w="9525">
            <a:noFill/>
            <a:miter lim="800000"/>
            <a:headEnd/>
            <a:tailEnd/>
          </a:ln>
        </p:spPr>
        <p:txBody>
          <a:bodyPr wrap="none" lIns="0" tIns="0" rIns="0" bIns="0">
            <a:spAutoFit/>
          </a:bodyPr>
          <a:lstStyle/>
          <a:p>
            <a:pPr defTabSz="914400"/>
            <a:r>
              <a:rPr lang="en-US" sz="800">
                <a:solidFill>
                  <a:srgbClr val="000000"/>
                </a:solidFill>
                <a:latin typeface="Tahoma" pitchFamily="34" charset="0"/>
              </a:rPr>
              <a:t>040EA</a:t>
            </a:r>
            <a:endParaRPr lang="en-US"/>
          </a:p>
        </p:txBody>
      </p:sp>
      <p:grpSp>
        <p:nvGrpSpPr>
          <p:cNvPr id="15379" name="Group 26"/>
          <p:cNvGrpSpPr>
            <a:grpSpLocks/>
          </p:cNvGrpSpPr>
          <p:nvPr/>
        </p:nvGrpSpPr>
        <p:grpSpPr bwMode="auto">
          <a:xfrm>
            <a:off x="5986463" y="1974850"/>
            <a:ext cx="395287" cy="1295400"/>
            <a:chOff x="3793" y="1439"/>
            <a:chExt cx="249" cy="816"/>
          </a:xfrm>
        </p:grpSpPr>
        <p:sp>
          <p:nvSpPr>
            <p:cNvPr id="15404" name="Rectangle 24"/>
            <p:cNvSpPr>
              <a:spLocks noChangeArrowheads="1"/>
            </p:cNvSpPr>
            <p:nvPr/>
          </p:nvSpPr>
          <p:spPr bwMode="auto">
            <a:xfrm>
              <a:off x="3793" y="1439"/>
              <a:ext cx="249" cy="816"/>
            </a:xfrm>
            <a:prstGeom prst="rect">
              <a:avLst/>
            </a:prstGeom>
            <a:solidFill>
              <a:srgbClr val="BCCEE8"/>
            </a:solidFill>
            <a:ln w="9525">
              <a:noFill/>
              <a:miter lim="800000"/>
              <a:headEnd/>
              <a:tailEnd/>
            </a:ln>
          </p:spPr>
          <p:txBody>
            <a:bodyPr/>
            <a:lstStyle/>
            <a:p>
              <a:endParaRPr lang="en-US"/>
            </a:p>
          </p:txBody>
        </p:sp>
        <p:sp>
          <p:nvSpPr>
            <p:cNvPr id="15405" name="Rectangle 25"/>
            <p:cNvSpPr>
              <a:spLocks noChangeArrowheads="1"/>
            </p:cNvSpPr>
            <p:nvPr/>
          </p:nvSpPr>
          <p:spPr bwMode="auto">
            <a:xfrm>
              <a:off x="3793" y="1439"/>
              <a:ext cx="249" cy="816"/>
            </a:xfrm>
            <a:prstGeom prst="rect">
              <a:avLst/>
            </a:prstGeom>
            <a:noFill/>
            <a:ln w="4763" cap="rnd">
              <a:solidFill>
                <a:srgbClr val="000000"/>
              </a:solidFill>
              <a:miter lim="800000"/>
              <a:headEnd/>
              <a:tailEnd/>
            </a:ln>
          </p:spPr>
          <p:txBody>
            <a:bodyPr/>
            <a:lstStyle/>
            <a:p>
              <a:endParaRPr lang="en-US"/>
            </a:p>
          </p:txBody>
        </p:sp>
      </p:grpSp>
      <p:sp>
        <p:nvSpPr>
          <p:cNvPr id="15380" name="Rectangle 35"/>
          <p:cNvSpPr>
            <a:spLocks noChangeArrowheads="1"/>
          </p:cNvSpPr>
          <p:nvPr/>
        </p:nvSpPr>
        <p:spPr bwMode="auto">
          <a:xfrm>
            <a:off x="5975350" y="1816100"/>
            <a:ext cx="292100" cy="122238"/>
          </a:xfrm>
          <a:prstGeom prst="rect">
            <a:avLst/>
          </a:prstGeom>
          <a:noFill/>
          <a:ln w="9525">
            <a:noFill/>
            <a:miter lim="800000"/>
            <a:headEnd/>
            <a:tailEnd/>
          </a:ln>
        </p:spPr>
        <p:txBody>
          <a:bodyPr wrap="none" lIns="0" tIns="0" rIns="0" bIns="0">
            <a:spAutoFit/>
          </a:bodyPr>
          <a:lstStyle/>
          <a:p>
            <a:pPr defTabSz="914400"/>
            <a:r>
              <a:rPr lang="en-US" sz="800">
                <a:solidFill>
                  <a:srgbClr val="000000"/>
                </a:solidFill>
                <a:latin typeface="Tahoma" pitchFamily="34" charset="0"/>
              </a:rPr>
              <a:t>010RC</a:t>
            </a:r>
            <a:endParaRPr lang="en-US"/>
          </a:p>
        </p:txBody>
      </p:sp>
      <p:cxnSp>
        <p:nvCxnSpPr>
          <p:cNvPr id="91" name="Straight Arrow Connector 90"/>
          <p:cNvCxnSpPr/>
          <p:nvPr/>
        </p:nvCxnSpPr>
        <p:spPr>
          <a:xfrm>
            <a:off x="2640013" y="2093913"/>
            <a:ext cx="3471862" cy="225425"/>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15382" name="Group 26"/>
          <p:cNvGrpSpPr>
            <a:grpSpLocks/>
          </p:cNvGrpSpPr>
          <p:nvPr/>
        </p:nvGrpSpPr>
        <p:grpSpPr bwMode="auto">
          <a:xfrm>
            <a:off x="7978775" y="1974850"/>
            <a:ext cx="503238" cy="1295400"/>
            <a:chOff x="3793" y="1439"/>
            <a:chExt cx="249" cy="816"/>
          </a:xfrm>
        </p:grpSpPr>
        <p:sp>
          <p:nvSpPr>
            <p:cNvPr id="15402" name="Rectangle 24"/>
            <p:cNvSpPr>
              <a:spLocks noChangeArrowheads="1"/>
            </p:cNvSpPr>
            <p:nvPr/>
          </p:nvSpPr>
          <p:spPr bwMode="auto">
            <a:xfrm>
              <a:off x="3793" y="1439"/>
              <a:ext cx="249" cy="816"/>
            </a:xfrm>
            <a:prstGeom prst="rect">
              <a:avLst/>
            </a:prstGeom>
            <a:solidFill>
              <a:srgbClr val="BCCEE8"/>
            </a:solidFill>
            <a:ln w="9525">
              <a:noFill/>
              <a:miter lim="800000"/>
              <a:headEnd/>
              <a:tailEnd/>
            </a:ln>
          </p:spPr>
          <p:txBody>
            <a:bodyPr/>
            <a:lstStyle/>
            <a:p>
              <a:endParaRPr lang="en-US"/>
            </a:p>
          </p:txBody>
        </p:sp>
        <p:sp>
          <p:nvSpPr>
            <p:cNvPr id="15403" name="Rectangle 25"/>
            <p:cNvSpPr>
              <a:spLocks noChangeArrowheads="1"/>
            </p:cNvSpPr>
            <p:nvPr/>
          </p:nvSpPr>
          <p:spPr bwMode="auto">
            <a:xfrm>
              <a:off x="3793" y="1439"/>
              <a:ext cx="249" cy="816"/>
            </a:xfrm>
            <a:prstGeom prst="rect">
              <a:avLst/>
            </a:prstGeom>
            <a:noFill/>
            <a:ln w="4763" cap="rnd">
              <a:solidFill>
                <a:srgbClr val="000000"/>
              </a:solidFill>
              <a:miter lim="800000"/>
              <a:headEnd/>
              <a:tailEnd/>
            </a:ln>
          </p:spPr>
          <p:txBody>
            <a:bodyPr/>
            <a:lstStyle/>
            <a:p>
              <a:endParaRPr lang="en-US"/>
            </a:p>
          </p:txBody>
        </p:sp>
      </p:grpSp>
      <p:grpSp>
        <p:nvGrpSpPr>
          <p:cNvPr id="15383" name="Group 26"/>
          <p:cNvGrpSpPr>
            <a:grpSpLocks/>
          </p:cNvGrpSpPr>
          <p:nvPr/>
        </p:nvGrpSpPr>
        <p:grpSpPr bwMode="auto">
          <a:xfrm>
            <a:off x="7386638" y="1974850"/>
            <a:ext cx="503237" cy="1295400"/>
            <a:chOff x="3793" y="1439"/>
            <a:chExt cx="249" cy="816"/>
          </a:xfrm>
        </p:grpSpPr>
        <p:sp>
          <p:nvSpPr>
            <p:cNvPr id="15400" name="Rectangle 24"/>
            <p:cNvSpPr>
              <a:spLocks noChangeArrowheads="1"/>
            </p:cNvSpPr>
            <p:nvPr/>
          </p:nvSpPr>
          <p:spPr bwMode="auto">
            <a:xfrm>
              <a:off x="3793" y="1439"/>
              <a:ext cx="249" cy="816"/>
            </a:xfrm>
            <a:prstGeom prst="rect">
              <a:avLst/>
            </a:prstGeom>
            <a:solidFill>
              <a:srgbClr val="BCCEE8"/>
            </a:solidFill>
            <a:ln w="9525">
              <a:noFill/>
              <a:miter lim="800000"/>
              <a:headEnd/>
              <a:tailEnd/>
            </a:ln>
          </p:spPr>
          <p:txBody>
            <a:bodyPr/>
            <a:lstStyle/>
            <a:p>
              <a:endParaRPr lang="en-US"/>
            </a:p>
          </p:txBody>
        </p:sp>
        <p:sp>
          <p:nvSpPr>
            <p:cNvPr id="15401" name="Rectangle 25"/>
            <p:cNvSpPr>
              <a:spLocks noChangeArrowheads="1"/>
            </p:cNvSpPr>
            <p:nvPr/>
          </p:nvSpPr>
          <p:spPr bwMode="auto">
            <a:xfrm>
              <a:off x="3793" y="1439"/>
              <a:ext cx="249" cy="816"/>
            </a:xfrm>
            <a:prstGeom prst="rect">
              <a:avLst/>
            </a:prstGeom>
            <a:noFill/>
            <a:ln w="4763" cap="rnd">
              <a:solidFill>
                <a:srgbClr val="000000"/>
              </a:solidFill>
              <a:miter lim="800000"/>
              <a:headEnd/>
              <a:tailEnd/>
            </a:ln>
          </p:spPr>
          <p:txBody>
            <a:bodyPr/>
            <a:lstStyle/>
            <a:p>
              <a:endParaRPr lang="en-US"/>
            </a:p>
          </p:txBody>
        </p:sp>
      </p:grpSp>
      <p:sp>
        <p:nvSpPr>
          <p:cNvPr id="15384" name="Rectangle 35"/>
          <p:cNvSpPr>
            <a:spLocks noChangeArrowheads="1"/>
          </p:cNvSpPr>
          <p:nvPr/>
        </p:nvSpPr>
        <p:spPr bwMode="auto">
          <a:xfrm>
            <a:off x="7394575" y="1816100"/>
            <a:ext cx="288925" cy="123825"/>
          </a:xfrm>
          <a:prstGeom prst="rect">
            <a:avLst/>
          </a:prstGeom>
          <a:noFill/>
          <a:ln w="9525">
            <a:noFill/>
            <a:miter lim="800000"/>
            <a:headEnd/>
            <a:tailEnd/>
          </a:ln>
        </p:spPr>
        <p:txBody>
          <a:bodyPr wrap="none" lIns="0" tIns="0" rIns="0" bIns="0">
            <a:spAutoFit/>
          </a:bodyPr>
          <a:lstStyle/>
          <a:p>
            <a:pPr defTabSz="914400"/>
            <a:r>
              <a:rPr lang="en-US" sz="800">
                <a:solidFill>
                  <a:srgbClr val="000000"/>
                </a:solidFill>
                <a:latin typeface="Tahoma" pitchFamily="34" charset="0"/>
              </a:rPr>
              <a:t>040BX</a:t>
            </a:r>
            <a:endParaRPr lang="en-US"/>
          </a:p>
        </p:txBody>
      </p:sp>
      <p:pic>
        <p:nvPicPr>
          <p:cNvPr id="15385" name="Picture 31"/>
          <p:cNvPicPr>
            <a:picLocks noChangeAspect="1" noChangeArrowheads="1"/>
          </p:cNvPicPr>
          <p:nvPr/>
        </p:nvPicPr>
        <p:blipFill>
          <a:blip r:embed="rId3"/>
          <a:srcRect/>
          <a:stretch>
            <a:fillRect/>
          </a:stretch>
        </p:blipFill>
        <p:spPr bwMode="auto">
          <a:xfrm>
            <a:off x="5832475" y="4416425"/>
            <a:ext cx="2667000" cy="1609725"/>
          </a:xfrm>
          <a:prstGeom prst="rect">
            <a:avLst/>
          </a:prstGeom>
          <a:noFill/>
          <a:ln w="9525">
            <a:solidFill>
              <a:schemeClr val="accent1"/>
            </a:solidFill>
            <a:miter lim="800000"/>
            <a:headEnd/>
            <a:tailEnd/>
          </a:ln>
        </p:spPr>
      </p:pic>
      <p:sp>
        <p:nvSpPr>
          <p:cNvPr id="100" name="Rounded Rectangle 99"/>
          <p:cNvSpPr/>
          <p:nvPr/>
        </p:nvSpPr>
        <p:spPr>
          <a:xfrm>
            <a:off x="5529263" y="4841875"/>
            <a:ext cx="1925637" cy="323850"/>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15387" name="Picture 30"/>
          <p:cNvPicPr>
            <a:picLocks noChangeAspect="1" noChangeArrowheads="1"/>
          </p:cNvPicPr>
          <p:nvPr/>
        </p:nvPicPr>
        <p:blipFill>
          <a:blip r:embed="rId4"/>
          <a:srcRect/>
          <a:stretch>
            <a:fillRect/>
          </a:stretch>
        </p:blipFill>
        <p:spPr bwMode="auto">
          <a:xfrm>
            <a:off x="3335338" y="4181475"/>
            <a:ext cx="2771775" cy="1657350"/>
          </a:xfrm>
          <a:prstGeom prst="rect">
            <a:avLst/>
          </a:prstGeom>
          <a:noFill/>
          <a:ln w="9525">
            <a:solidFill>
              <a:schemeClr val="accent1"/>
            </a:solidFill>
            <a:miter lim="800000"/>
            <a:headEnd/>
            <a:tailEnd/>
          </a:ln>
        </p:spPr>
      </p:pic>
      <p:sp>
        <p:nvSpPr>
          <p:cNvPr id="102" name="Rounded Rectangle 101"/>
          <p:cNvSpPr/>
          <p:nvPr/>
        </p:nvSpPr>
        <p:spPr>
          <a:xfrm>
            <a:off x="3195638" y="4630738"/>
            <a:ext cx="1925637" cy="323850"/>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15389" name="Picture 29"/>
          <p:cNvPicPr>
            <a:picLocks noChangeAspect="1" noChangeArrowheads="1"/>
          </p:cNvPicPr>
          <p:nvPr/>
        </p:nvPicPr>
        <p:blipFill>
          <a:blip r:embed="rId5"/>
          <a:srcRect/>
          <a:stretch>
            <a:fillRect/>
          </a:stretch>
        </p:blipFill>
        <p:spPr bwMode="auto">
          <a:xfrm>
            <a:off x="1052513" y="3708400"/>
            <a:ext cx="2895600" cy="1676400"/>
          </a:xfrm>
          <a:prstGeom prst="rect">
            <a:avLst/>
          </a:prstGeom>
          <a:noFill/>
          <a:ln w="9525">
            <a:solidFill>
              <a:schemeClr val="accent1"/>
            </a:solidFill>
            <a:miter lim="800000"/>
            <a:headEnd/>
            <a:tailEnd/>
          </a:ln>
        </p:spPr>
      </p:pic>
      <p:sp>
        <p:nvSpPr>
          <p:cNvPr id="104" name="Rounded Rectangle 103"/>
          <p:cNvSpPr/>
          <p:nvPr/>
        </p:nvSpPr>
        <p:spPr>
          <a:xfrm>
            <a:off x="785813" y="4124325"/>
            <a:ext cx="1925637" cy="323850"/>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5" name="Rounded Rectangle 104"/>
          <p:cNvSpPr/>
          <p:nvPr/>
        </p:nvSpPr>
        <p:spPr>
          <a:xfrm>
            <a:off x="2300288" y="5040313"/>
            <a:ext cx="1500187" cy="344487"/>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106" name="Straight Connector 105"/>
          <p:cNvCxnSpPr>
            <a:stCxn id="104" idx="2"/>
            <a:endCxn id="105" idx="0"/>
          </p:cNvCxnSpPr>
          <p:nvPr/>
        </p:nvCxnSpPr>
        <p:spPr>
          <a:xfrm rot="16200000" flipH="1">
            <a:off x="2104231" y="4093369"/>
            <a:ext cx="592138" cy="1301750"/>
          </a:xfrm>
          <a:prstGeom prst="line">
            <a:avLst/>
          </a:prstGeom>
          <a:ln w="285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07" name="Rounded Rectangle 106"/>
          <p:cNvSpPr/>
          <p:nvPr/>
        </p:nvSpPr>
        <p:spPr>
          <a:xfrm>
            <a:off x="4679950" y="5532438"/>
            <a:ext cx="1500188" cy="342900"/>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108" name="Straight Connector 107"/>
          <p:cNvCxnSpPr>
            <a:stCxn id="102" idx="2"/>
            <a:endCxn id="107" idx="0"/>
          </p:cNvCxnSpPr>
          <p:nvPr/>
        </p:nvCxnSpPr>
        <p:spPr>
          <a:xfrm rot="16200000" flipH="1">
            <a:off x="4504532" y="4607719"/>
            <a:ext cx="577850" cy="1271587"/>
          </a:xfrm>
          <a:prstGeom prst="line">
            <a:avLst/>
          </a:prstGeom>
          <a:ln w="285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09" name="Rounded Rectangle 108"/>
          <p:cNvSpPr/>
          <p:nvPr/>
        </p:nvSpPr>
        <p:spPr>
          <a:xfrm>
            <a:off x="7059613" y="5757863"/>
            <a:ext cx="1500187" cy="344487"/>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110" name="Straight Connector 109"/>
          <p:cNvCxnSpPr>
            <a:stCxn id="100" idx="2"/>
            <a:endCxn id="109" idx="0"/>
          </p:cNvCxnSpPr>
          <p:nvPr/>
        </p:nvCxnSpPr>
        <p:spPr>
          <a:xfrm rot="16200000" flipH="1">
            <a:off x="6854825" y="4803775"/>
            <a:ext cx="592138" cy="1316038"/>
          </a:xfrm>
          <a:prstGeom prst="line">
            <a:avLst/>
          </a:prstGeom>
          <a:ln w="28575">
            <a:solidFill>
              <a:srgbClr val="FF0000"/>
            </a:solidFill>
          </a:ln>
          <a:effectLst/>
        </p:spPr>
        <p:style>
          <a:lnRef idx="2">
            <a:schemeClr val="accent1"/>
          </a:lnRef>
          <a:fillRef idx="0">
            <a:schemeClr val="accent1"/>
          </a:fillRef>
          <a:effectRef idx="1">
            <a:schemeClr val="accent1"/>
          </a:effectRef>
          <a:fontRef idx="minor">
            <a:schemeClr val="tx1"/>
          </a:fontRef>
        </p:style>
      </p:cxnSp>
      <p:cxnSp>
        <p:nvCxnSpPr>
          <p:cNvPr id="111" name="Straight Arrow Connector 110"/>
          <p:cNvCxnSpPr/>
          <p:nvPr/>
        </p:nvCxnSpPr>
        <p:spPr>
          <a:xfrm flipV="1">
            <a:off x="2792413" y="3038475"/>
            <a:ext cx="3970337" cy="1143000"/>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2" name="Straight Arrow Connector 111"/>
          <p:cNvCxnSpPr/>
          <p:nvPr/>
        </p:nvCxnSpPr>
        <p:spPr>
          <a:xfrm flipV="1">
            <a:off x="5194300" y="3146425"/>
            <a:ext cx="2335213" cy="1439863"/>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3" name="Straight Arrow Connector 112"/>
          <p:cNvCxnSpPr/>
          <p:nvPr/>
        </p:nvCxnSpPr>
        <p:spPr>
          <a:xfrm rot="5400000" flipH="1" flipV="1">
            <a:off x="6962776" y="3649662"/>
            <a:ext cx="1655762" cy="639763"/>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
        <p:nvSpPr>
          <p:cNvPr id="56" name="TextBox 55"/>
          <p:cNvSpPr txBox="1"/>
          <p:nvPr/>
        </p:nvSpPr>
        <p:spPr>
          <a:xfrm>
            <a:off x="7366000" y="6537325"/>
            <a:ext cx="1320800" cy="246221"/>
          </a:xfrm>
          <a:prstGeom prst="rect">
            <a:avLst/>
          </a:prstGeom>
          <a:noFill/>
        </p:spPr>
        <p:txBody>
          <a:bodyPr wrap="square" rtlCol="0">
            <a:spAutoFit/>
          </a:bodyPr>
          <a:lstStyle/>
          <a:p>
            <a:pPr algn="ctr"/>
            <a:r>
              <a:rPr lang="en-US" sz="1000" dirty="0" smtClean="0"/>
              <a:t>WH-PIK-</a:t>
            </a:r>
            <a:endParaRPr lang="en-US" sz="10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91" name="Picture 50" descr="DSCN1276"/>
          <p:cNvPicPr>
            <a:picLocks noChangeAspect="1" noChangeArrowheads="1"/>
          </p:cNvPicPr>
          <p:nvPr/>
        </p:nvPicPr>
        <p:blipFill>
          <a:blip r:embed="rId2"/>
          <a:srcRect/>
          <a:stretch>
            <a:fillRect/>
          </a:stretch>
        </p:blipFill>
        <p:spPr bwMode="auto">
          <a:xfrm>
            <a:off x="4813300" y="1306513"/>
            <a:ext cx="3873500" cy="2905125"/>
          </a:xfrm>
          <a:prstGeom prst="rect">
            <a:avLst/>
          </a:prstGeom>
          <a:noFill/>
          <a:ln w="9525">
            <a:noFill/>
            <a:miter lim="800000"/>
            <a:headEnd/>
            <a:tailEnd/>
          </a:ln>
        </p:spPr>
      </p:pic>
      <p:pic>
        <p:nvPicPr>
          <p:cNvPr id="16390" name="Picture 47" descr="DSCN1240"/>
          <p:cNvPicPr>
            <a:picLocks noChangeAspect="1" noChangeArrowheads="1"/>
          </p:cNvPicPr>
          <p:nvPr/>
        </p:nvPicPr>
        <p:blipFill>
          <a:blip r:embed="rId3"/>
          <a:srcRect/>
          <a:stretch>
            <a:fillRect/>
          </a:stretch>
        </p:blipFill>
        <p:spPr bwMode="auto">
          <a:xfrm>
            <a:off x="107950" y="1457325"/>
            <a:ext cx="3132138" cy="4176713"/>
          </a:xfrm>
          <a:prstGeom prst="rect">
            <a:avLst/>
          </a:prstGeom>
          <a:noFill/>
          <a:ln w="9525">
            <a:noFill/>
            <a:miter lim="800000"/>
            <a:headEnd/>
            <a:tailEnd/>
          </a:ln>
        </p:spPr>
      </p:pic>
      <p:pic>
        <p:nvPicPr>
          <p:cNvPr id="2050" name="Picture 2"/>
          <p:cNvPicPr>
            <a:picLocks noChangeAspect="1" noChangeArrowheads="1"/>
          </p:cNvPicPr>
          <p:nvPr/>
        </p:nvPicPr>
        <p:blipFill>
          <a:blip r:embed="rId4"/>
          <a:srcRect/>
          <a:stretch>
            <a:fillRect/>
          </a:stretch>
        </p:blipFill>
        <p:spPr bwMode="auto">
          <a:xfrm>
            <a:off x="2914650" y="3743849"/>
            <a:ext cx="3502024" cy="2353424"/>
          </a:xfrm>
          <a:prstGeom prst="rect">
            <a:avLst/>
          </a:prstGeom>
          <a:noFill/>
          <a:ln w="9525">
            <a:noFill/>
            <a:miter lim="800000"/>
            <a:headEnd/>
            <a:tailEnd/>
          </a:ln>
          <a:effectLst/>
        </p:spPr>
      </p:pic>
      <p:sp>
        <p:nvSpPr>
          <p:cNvPr id="16387" name="Text Placeholder 5"/>
          <p:cNvSpPr>
            <a:spLocks noGrp="1"/>
          </p:cNvSpPr>
          <p:nvPr>
            <p:ph type="body" sz="quarter" idx="11"/>
          </p:nvPr>
        </p:nvSpPr>
        <p:spPr/>
        <p:txBody>
          <a:bodyPr/>
          <a:lstStyle/>
          <a:p>
            <a:r>
              <a:rPr lang="en-US" dirty="0" smtClean="0">
                <a:latin typeface="Century Gothic" pitchFamily="34" charset="0"/>
                <a:cs typeface="Century Gothic" pitchFamily="34" charset="0"/>
              </a:rPr>
              <a:t>Setup locations in each Zone</a:t>
            </a:r>
          </a:p>
        </p:txBody>
      </p:sp>
      <p:sp>
        <p:nvSpPr>
          <p:cNvPr id="4" name="Rectangle 2"/>
          <p:cNvSpPr>
            <a:spLocks noGrp="1" noChangeArrowheads="1"/>
          </p:cNvSpPr>
          <p:nvPr>
            <p:ph type="title"/>
          </p:nvPr>
        </p:nvSpPr>
        <p:spPr>
          <a:xfrm>
            <a:off x="468313" y="641350"/>
            <a:ext cx="8599487" cy="665163"/>
          </a:xfrm>
        </p:spPr>
        <p:txBody>
          <a:bodyPr/>
          <a:lstStyle/>
          <a:p>
            <a:pPr>
              <a:defRPr/>
            </a:pPr>
            <a:r>
              <a:rPr lang="en-US" dirty="0" smtClean="0">
                <a:latin typeface="Century Gothic" pitchFamily="34" charset="0"/>
                <a:cs typeface="Century Gothic" pitchFamily="34" charset="0"/>
              </a:rPr>
              <a:t>Warehouse Location Maintenance</a:t>
            </a:r>
          </a:p>
        </p:txBody>
      </p:sp>
      <p:sp>
        <p:nvSpPr>
          <p:cNvPr id="16389" name="Rectangle 25"/>
          <p:cNvSpPr>
            <a:spLocks noChangeArrowheads="1"/>
          </p:cNvSpPr>
          <p:nvPr/>
        </p:nvSpPr>
        <p:spPr bwMode="auto">
          <a:xfrm>
            <a:off x="0" y="3298825"/>
            <a:ext cx="9144000" cy="0"/>
          </a:xfrm>
          <a:prstGeom prst="rect">
            <a:avLst/>
          </a:prstGeom>
          <a:noFill/>
          <a:ln w="9525" algn="ctr">
            <a:noFill/>
            <a:miter lim="800000"/>
            <a:headEnd/>
            <a:tailEnd/>
          </a:ln>
        </p:spPr>
        <p:txBody>
          <a:bodyPr wrap="none" tIns="91440" bIns="91440" anchor="ctr">
            <a:spAutoFit/>
          </a:bodyPr>
          <a:lstStyle/>
          <a:p>
            <a:endParaRPr lang="en-US"/>
          </a:p>
        </p:txBody>
      </p:sp>
      <p:sp>
        <p:nvSpPr>
          <p:cNvPr id="16392" name="Oval 52"/>
          <p:cNvSpPr>
            <a:spLocks noChangeArrowheads="1"/>
          </p:cNvSpPr>
          <p:nvPr/>
        </p:nvSpPr>
        <p:spPr bwMode="auto">
          <a:xfrm>
            <a:off x="2339975" y="2752725"/>
            <a:ext cx="574675" cy="431800"/>
          </a:xfrm>
          <a:prstGeom prst="ellipse">
            <a:avLst/>
          </a:prstGeom>
          <a:noFill/>
          <a:ln w="38100" algn="ctr">
            <a:solidFill>
              <a:srgbClr val="FF0000"/>
            </a:solidFill>
            <a:round/>
            <a:headEnd/>
            <a:tailEnd/>
          </a:ln>
        </p:spPr>
        <p:txBody>
          <a:bodyPr wrap="none" tIns="91440" bIns="91440" anchor="ctr"/>
          <a:lstStyle/>
          <a:p>
            <a:endParaRPr lang="en-US"/>
          </a:p>
        </p:txBody>
      </p:sp>
      <p:sp>
        <p:nvSpPr>
          <p:cNvPr id="16394" name="Oval 52"/>
          <p:cNvSpPr>
            <a:spLocks noChangeArrowheads="1"/>
          </p:cNvSpPr>
          <p:nvPr/>
        </p:nvSpPr>
        <p:spPr bwMode="auto">
          <a:xfrm rot="1098198">
            <a:off x="6710363" y="2960688"/>
            <a:ext cx="914400" cy="431800"/>
          </a:xfrm>
          <a:prstGeom prst="ellipse">
            <a:avLst/>
          </a:prstGeom>
          <a:noFill/>
          <a:ln w="38100" algn="ctr">
            <a:solidFill>
              <a:srgbClr val="FF0000"/>
            </a:solidFill>
            <a:round/>
            <a:headEnd/>
            <a:tailEnd/>
          </a:ln>
        </p:spPr>
        <p:txBody>
          <a:bodyPr wrap="none" tIns="91440" bIns="91440" anchor="ctr"/>
          <a:lstStyle/>
          <a:p>
            <a:endParaRPr lang="en-US"/>
          </a:p>
        </p:txBody>
      </p:sp>
      <p:sp>
        <p:nvSpPr>
          <p:cNvPr id="16395" name="TextBox 121"/>
          <p:cNvSpPr txBox="1">
            <a:spLocks noChangeArrowheads="1"/>
          </p:cNvSpPr>
          <p:nvPr/>
        </p:nvSpPr>
        <p:spPr bwMode="auto">
          <a:xfrm>
            <a:off x="2132013" y="2441575"/>
            <a:ext cx="1030287" cy="307975"/>
          </a:xfrm>
          <a:prstGeom prst="rect">
            <a:avLst/>
          </a:prstGeom>
          <a:noFill/>
          <a:ln w="9525">
            <a:noFill/>
            <a:miter lim="800000"/>
            <a:headEnd/>
            <a:tailEnd/>
          </a:ln>
        </p:spPr>
        <p:txBody>
          <a:bodyPr wrap="none">
            <a:spAutoFit/>
          </a:bodyPr>
          <a:lstStyle/>
          <a:p>
            <a:pPr algn="ctr"/>
            <a:r>
              <a:rPr lang="en-US" sz="1400" b="1">
                <a:solidFill>
                  <a:srgbClr val="FFFF00"/>
                </a:solidFill>
              </a:rPr>
              <a:t>040EA002</a:t>
            </a:r>
          </a:p>
        </p:txBody>
      </p:sp>
      <p:sp>
        <p:nvSpPr>
          <p:cNvPr id="16396" name="TextBox 121"/>
          <p:cNvSpPr txBox="1">
            <a:spLocks noChangeArrowheads="1"/>
          </p:cNvSpPr>
          <p:nvPr/>
        </p:nvSpPr>
        <p:spPr bwMode="auto">
          <a:xfrm>
            <a:off x="3956050" y="4432300"/>
            <a:ext cx="1020763" cy="307975"/>
          </a:xfrm>
          <a:prstGeom prst="rect">
            <a:avLst/>
          </a:prstGeom>
          <a:noFill/>
          <a:ln w="9525">
            <a:noFill/>
            <a:miter lim="800000"/>
            <a:headEnd/>
            <a:tailEnd/>
          </a:ln>
        </p:spPr>
        <p:txBody>
          <a:bodyPr wrap="none">
            <a:spAutoFit/>
          </a:bodyPr>
          <a:lstStyle/>
          <a:p>
            <a:pPr algn="ctr"/>
            <a:r>
              <a:rPr lang="en-US" sz="1400" b="1">
                <a:solidFill>
                  <a:schemeClr val="bg1"/>
                </a:solidFill>
              </a:rPr>
              <a:t>040BX001</a:t>
            </a:r>
          </a:p>
        </p:txBody>
      </p:sp>
      <p:sp>
        <p:nvSpPr>
          <p:cNvPr id="16397" name="TextBox 121"/>
          <p:cNvSpPr txBox="1">
            <a:spLocks noChangeArrowheads="1"/>
          </p:cNvSpPr>
          <p:nvPr/>
        </p:nvSpPr>
        <p:spPr bwMode="auto">
          <a:xfrm>
            <a:off x="6661150" y="2635250"/>
            <a:ext cx="1030288" cy="307975"/>
          </a:xfrm>
          <a:prstGeom prst="rect">
            <a:avLst/>
          </a:prstGeom>
          <a:noFill/>
          <a:ln w="9525">
            <a:noFill/>
            <a:miter lim="800000"/>
            <a:headEnd/>
            <a:tailEnd/>
          </a:ln>
        </p:spPr>
        <p:txBody>
          <a:bodyPr wrap="none">
            <a:spAutoFit/>
          </a:bodyPr>
          <a:lstStyle/>
          <a:p>
            <a:pPr algn="ctr"/>
            <a:r>
              <a:rPr lang="en-US" sz="1400" b="1">
                <a:solidFill>
                  <a:schemeClr val="bg1"/>
                </a:solidFill>
              </a:rPr>
              <a:t>070SH001</a:t>
            </a:r>
          </a:p>
        </p:txBody>
      </p:sp>
      <p:sp>
        <p:nvSpPr>
          <p:cNvPr id="18" name="Rounded Rectangle 17"/>
          <p:cNvSpPr/>
          <p:nvPr/>
        </p:nvSpPr>
        <p:spPr>
          <a:xfrm>
            <a:off x="3446463" y="4740275"/>
            <a:ext cx="1990725" cy="849313"/>
          </a:xfrm>
          <a:prstGeom prst="roundRect">
            <a:avLst/>
          </a:prstGeom>
          <a:noFill/>
          <a:ln w="28575">
            <a:solidFill>
              <a:srgbClr val="FF33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 name="TextBox 14"/>
          <p:cNvSpPr txBox="1"/>
          <p:nvPr/>
        </p:nvSpPr>
        <p:spPr>
          <a:xfrm>
            <a:off x="7366000" y="6537325"/>
            <a:ext cx="1320800" cy="246221"/>
          </a:xfrm>
          <a:prstGeom prst="rect">
            <a:avLst/>
          </a:prstGeom>
          <a:noFill/>
        </p:spPr>
        <p:txBody>
          <a:bodyPr wrap="square" rtlCol="0">
            <a:spAutoFit/>
          </a:bodyPr>
          <a:lstStyle/>
          <a:p>
            <a:pPr algn="ctr"/>
            <a:r>
              <a:rPr lang="en-US" sz="1000" dirty="0" smtClean="0"/>
              <a:t>WH-PIK-130</a:t>
            </a:r>
            <a:endParaRPr lang="en-US" sz="10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Number Placeholder 4"/>
          <p:cNvSpPr>
            <a:spLocks noGrp="1"/>
          </p:cNvSpPr>
          <p:nvPr>
            <p:ph type="sldNum" sz="quarter" idx="12"/>
          </p:nvPr>
        </p:nvSpPr>
        <p:spPr bwMode="auto">
          <a:noFill/>
          <a:ln>
            <a:miter lim="800000"/>
            <a:headEnd/>
            <a:tailEnd/>
          </a:ln>
        </p:spPr>
        <p:txBody>
          <a:bodyPr/>
          <a:lstStyle/>
          <a:p>
            <a:fld id="{C11E558F-65E9-4019-9338-4C105BE3D2ED}" type="slidenum">
              <a:rPr lang="en-US" smtClean="0"/>
              <a:pPr/>
              <a:t>14</a:t>
            </a:fld>
            <a:endParaRPr lang="en-US" smtClean="0"/>
          </a:p>
        </p:txBody>
      </p:sp>
      <p:sp>
        <p:nvSpPr>
          <p:cNvPr id="17411" name="Text Placeholder 5"/>
          <p:cNvSpPr>
            <a:spLocks noGrp="1"/>
          </p:cNvSpPr>
          <p:nvPr>
            <p:ph type="body" sz="quarter" idx="11"/>
          </p:nvPr>
        </p:nvSpPr>
        <p:spPr>
          <a:xfrm>
            <a:off x="457200" y="179388"/>
            <a:ext cx="8610600" cy="428625"/>
          </a:xfrm>
        </p:spPr>
        <p:txBody>
          <a:bodyPr/>
          <a:lstStyle/>
          <a:p>
            <a:r>
              <a:rPr lang="en-US" smtClean="0">
                <a:latin typeface="Century Gothic" pitchFamily="34" charset="0"/>
                <a:cs typeface="Century Gothic" pitchFamily="34" charset="0"/>
              </a:rPr>
              <a:t>2. Define which Zones are available for picking</a:t>
            </a:r>
          </a:p>
        </p:txBody>
      </p:sp>
      <p:sp>
        <p:nvSpPr>
          <p:cNvPr id="4"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Warehouse Maintenance</a:t>
            </a:r>
          </a:p>
        </p:txBody>
      </p:sp>
      <p:pic>
        <p:nvPicPr>
          <p:cNvPr id="17413" name="Picture 7"/>
          <p:cNvPicPr>
            <a:picLocks noChangeAspect="1" noChangeArrowheads="1"/>
          </p:cNvPicPr>
          <p:nvPr/>
        </p:nvPicPr>
        <p:blipFill>
          <a:blip r:embed="rId2"/>
          <a:srcRect/>
          <a:stretch>
            <a:fillRect/>
          </a:stretch>
        </p:blipFill>
        <p:spPr bwMode="auto">
          <a:xfrm>
            <a:off x="569913" y="1393825"/>
            <a:ext cx="7451725" cy="3178175"/>
          </a:xfrm>
          <a:prstGeom prst="rect">
            <a:avLst/>
          </a:prstGeom>
          <a:noFill/>
          <a:ln w="9525">
            <a:solidFill>
              <a:schemeClr val="accent1"/>
            </a:solidFill>
            <a:miter lim="800000"/>
            <a:headEnd/>
            <a:tailEnd/>
          </a:ln>
        </p:spPr>
      </p:pic>
      <p:sp>
        <p:nvSpPr>
          <p:cNvPr id="8" name="Rounded Rectangle 7"/>
          <p:cNvSpPr/>
          <p:nvPr/>
        </p:nvSpPr>
        <p:spPr>
          <a:xfrm>
            <a:off x="766763" y="1390650"/>
            <a:ext cx="1622425" cy="733425"/>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Rounded Rectangle 8"/>
          <p:cNvSpPr/>
          <p:nvPr/>
        </p:nvSpPr>
        <p:spPr>
          <a:xfrm>
            <a:off x="5889625" y="2678113"/>
            <a:ext cx="1927225" cy="404812"/>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Rounded Rectangle 9"/>
          <p:cNvSpPr/>
          <p:nvPr/>
        </p:nvSpPr>
        <p:spPr>
          <a:xfrm>
            <a:off x="947738" y="2678113"/>
            <a:ext cx="1928812" cy="404812"/>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 name="TextBox 10"/>
          <p:cNvSpPr txBox="1"/>
          <p:nvPr/>
        </p:nvSpPr>
        <p:spPr>
          <a:xfrm>
            <a:off x="7366000" y="6537325"/>
            <a:ext cx="1320800" cy="246221"/>
          </a:xfrm>
          <a:prstGeom prst="rect">
            <a:avLst/>
          </a:prstGeom>
          <a:noFill/>
        </p:spPr>
        <p:txBody>
          <a:bodyPr wrap="square" rtlCol="0">
            <a:spAutoFit/>
          </a:bodyPr>
          <a:lstStyle/>
          <a:p>
            <a:pPr algn="ctr"/>
            <a:r>
              <a:rPr lang="en-US" sz="1000" dirty="0" smtClean="0"/>
              <a:t>WH-PIK-</a:t>
            </a:r>
            <a:endParaRPr lang="en-US" sz="10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4"/>
          <p:cNvSpPr>
            <a:spLocks noGrp="1"/>
          </p:cNvSpPr>
          <p:nvPr>
            <p:ph type="sldNum" sz="quarter" idx="12"/>
          </p:nvPr>
        </p:nvSpPr>
        <p:spPr bwMode="auto">
          <a:noFill/>
          <a:ln>
            <a:miter lim="800000"/>
            <a:headEnd/>
            <a:tailEnd/>
          </a:ln>
        </p:spPr>
        <p:txBody>
          <a:bodyPr/>
          <a:lstStyle/>
          <a:p>
            <a:fld id="{13951C34-4E09-4CD2-A93A-FCEFF1997024}" type="slidenum">
              <a:rPr lang="en-US" smtClean="0"/>
              <a:pPr/>
              <a:t>15</a:t>
            </a:fld>
            <a:endParaRPr lang="en-US" smtClean="0"/>
          </a:p>
        </p:txBody>
      </p:sp>
      <p:sp>
        <p:nvSpPr>
          <p:cNvPr id="18435" name="Text Placeholder 5"/>
          <p:cNvSpPr>
            <a:spLocks noGrp="1"/>
          </p:cNvSpPr>
          <p:nvPr>
            <p:ph type="body" sz="quarter" idx="11"/>
          </p:nvPr>
        </p:nvSpPr>
        <p:spPr>
          <a:xfrm>
            <a:off x="457200" y="179388"/>
            <a:ext cx="8610600" cy="428625"/>
          </a:xfrm>
        </p:spPr>
        <p:txBody>
          <a:bodyPr/>
          <a:lstStyle/>
          <a:p>
            <a:r>
              <a:rPr lang="en-US" sz="1900" smtClean="0">
                <a:latin typeface="Century Gothic" pitchFamily="34" charset="0"/>
                <a:cs typeface="Century Gothic" pitchFamily="34" charset="0"/>
              </a:rPr>
              <a:t>3. </a:t>
            </a:r>
            <a:r>
              <a:rPr lang="en-US" sz="1800" smtClean="0">
                <a:latin typeface="Century Gothic" pitchFamily="34" charset="0"/>
                <a:cs typeface="Century Gothic" pitchFamily="34" charset="0"/>
              </a:rPr>
              <a:t>Assign Picking Levels to Zones </a:t>
            </a:r>
            <a:r>
              <a:rPr lang="en-US" sz="1900" smtClean="0">
                <a:latin typeface="Century Gothic" pitchFamily="34" charset="0"/>
                <a:cs typeface="Century Gothic" pitchFamily="34" charset="0"/>
              </a:rPr>
              <a:t>– Links back to Warehouse Maintenance</a:t>
            </a:r>
          </a:p>
        </p:txBody>
      </p:sp>
      <p:sp>
        <p:nvSpPr>
          <p:cNvPr id="4" name="Rectangle 2"/>
          <p:cNvSpPr>
            <a:spLocks noGrp="1" noChangeArrowheads="1"/>
          </p:cNvSpPr>
          <p:nvPr>
            <p:ph type="title"/>
          </p:nvPr>
        </p:nvSpPr>
        <p:spPr>
          <a:xfrm>
            <a:off x="457200" y="661988"/>
            <a:ext cx="8153400" cy="665162"/>
          </a:xfrm>
        </p:spPr>
        <p:txBody>
          <a:bodyPr/>
          <a:lstStyle/>
          <a:p>
            <a:pPr>
              <a:defRPr/>
            </a:pPr>
            <a:r>
              <a:rPr lang="en-US" sz="2800" dirty="0" smtClean="0">
                <a:latin typeface="Century Gothic" pitchFamily="34" charset="0"/>
                <a:cs typeface="Century Gothic" pitchFamily="34" charset="0"/>
              </a:rPr>
              <a:t>Storage Location Group Maintenance</a:t>
            </a:r>
          </a:p>
        </p:txBody>
      </p:sp>
      <p:pic>
        <p:nvPicPr>
          <p:cNvPr id="18437" name="Picture 9"/>
          <p:cNvPicPr>
            <a:picLocks noChangeAspect="1" noChangeArrowheads="1"/>
          </p:cNvPicPr>
          <p:nvPr/>
        </p:nvPicPr>
        <p:blipFill>
          <a:blip r:embed="rId2"/>
          <a:srcRect/>
          <a:stretch>
            <a:fillRect/>
          </a:stretch>
        </p:blipFill>
        <p:spPr bwMode="auto">
          <a:xfrm>
            <a:off x="619125" y="1296988"/>
            <a:ext cx="6372225" cy="3038475"/>
          </a:xfrm>
          <a:prstGeom prst="rect">
            <a:avLst/>
          </a:prstGeom>
          <a:noFill/>
          <a:ln w="9525">
            <a:solidFill>
              <a:schemeClr val="accent1"/>
            </a:solidFill>
            <a:miter lim="800000"/>
            <a:headEnd/>
            <a:tailEnd/>
          </a:ln>
        </p:spPr>
      </p:pic>
      <p:pic>
        <p:nvPicPr>
          <p:cNvPr id="18438" name="Picture 10"/>
          <p:cNvPicPr>
            <a:picLocks noChangeAspect="1" noChangeArrowheads="1"/>
          </p:cNvPicPr>
          <p:nvPr/>
        </p:nvPicPr>
        <p:blipFill>
          <a:blip r:embed="rId3"/>
          <a:srcRect/>
          <a:stretch>
            <a:fillRect/>
          </a:stretch>
        </p:blipFill>
        <p:spPr bwMode="auto">
          <a:xfrm>
            <a:off x="3319463" y="1746250"/>
            <a:ext cx="5543550" cy="333375"/>
          </a:xfrm>
          <a:prstGeom prst="rect">
            <a:avLst/>
          </a:prstGeom>
          <a:noFill/>
          <a:ln w="9525">
            <a:solidFill>
              <a:schemeClr val="accent1"/>
            </a:solidFill>
            <a:miter lim="800000"/>
            <a:headEnd/>
            <a:tailEnd/>
          </a:ln>
        </p:spPr>
      </p:pic>
      <p:pic>
        <p:nvPicPr>
          <p:cNvPr id="18439" name="Picture 11"/>
          <p:cNvPicPr>
            <a:picLocks noChangeAspect="1" noChangeArrowheads="1"/>
          </p:cNvPicPr>
          <p:nvPr/>
        </p:nvPicPr>
        <p:blipFill>
          <a:blip r:embed="rId4"/>
          <a:srcRect/>
          <a:stretch>
            <a:fillRect/>
          </a:stretch>
        </p:blipFill>
        <p:spPr bwMode="auto">
          <a:xfrm>
            <a:off x="936625" y="4279900"/>
            <a:ext cx="5314950" cy="866775"/>
          </a:xfrm>
          <a:prstGeom prst="rect">
            <a:avLst/>
          </a:prstGeom>
          <a:noFill/>
          <a:ln w="9525">
            <a:solidFill>
              <a:schemeClr val="accent1"/>
            </a:solidFill>
            <a:miter lim="800000"/>
            <a:headEnd/>
            <a:tailEnd/>
          </a:ln>
        </p:spPr>
      </p:pic>
      <p:pic>
        <p:nvPicPr>
          <p:cNvPr id="18440" name="Picture 12"/>
          <p:cNvPicPr>
            <a:picLocks noChangeAspect="1" noChangeArrowheads="1"/>
          </p:cNvPicPr>
          <p:nvPr/>
        </p:nvPicPr>
        <p:blipFill>
          <a:blip r:embed="rId5"/>
          <a:srcRect/>
          <a:stretch>
            <a:fillRect/>
          </a:stretch>
        </p:blipFill>
        <p:spPr bwMode="auto">
          <a:xfrm>
            <a:off x="3924300" y="4325938"/>
            <a:ext cx="1295400" cy="314325"/>
          </a:xfrm>
          <a:prstGeom prst="rect">
            <a:avLst/>
          </a:prstGeom>
          <a:noFill/>
          <a:ln w="9525">
            <a:solidFill>
              <a:schemeClr val="accent1"/>
            </a:solidFill>
            <a:miter lim="800000"/>
            <a:headEnd/>
            <a:tailEnd/>
          </a:ln>
        </p:spPr>
      </p:pic>
      <p:pic>
        <p:nvPicPr>
          <p:cNvPr id="18441" name="Picture 13"/>
          <p:cNvPicPr>
            <a:picLocks noChangeAspect="1" noChangeArrowheads="1"/>
          </p:cNvPicPr>
          <p:nvPr/>
        </p:nvPicPr>
        <p:blipFill>
          <a:blip r:embed="rId6"/>
          <a:srcRect/>
          <a:stretch>
            <a:fillRect/>
          </a:stretch>
        </p:blipFill>
        <p:spPr bwMode="auto">
          <a:xfrm>
            <a:off x="3092450" y="4754563"/>
            <a:ext cx="5143500" cy="333375"/>
          </a:xfrm>
          <a:prstGeom prst="rect">
            <a:avLst/>
          </a:prstGeom>
          <a:noFill/>
          <a:ln w="9525">
            <a:solidFill>
              <a:schemeClr val="accent1"/>
            </a:solidFill>
            <a:miter lim="800000"/>
            <a:headEnd/>
            <a:tailEnd/>
          </a:ln>
        </p:spPr>
      </p:pic>
      <p:pic>
        <p:nvPicPr>
          <p:cNvPr id="18442" name="Picture 14"/>
          <p:cNvPicPr>
            <a:picLocks noChangeAspect="1" noChangeArrowheads="1"/>
          </p:cNvPicPr>
          <p:nvPr/>
        </p:nvPicPr>
        <p:blipFill>
          <a:blip r:embed="rId7"/>
          <a:srcRect/>
          <a:stretch>
            <a:fillRect/>
          </a:stretch>
        </p:blipFill>
        <p:spPr bwMode="auto">
          <a:xfrm>
            <a:off x="1698625" y="5224463"/>
            <a:ext cx="5010150" cy="952500"/>
          </a:xfrm>
          <a:prstGeom prst="rect">
            <a:avLst/>
          </a:prstGeom>
          <a:noFill/>
          <a:ln w="9525">
            <a:solidFill>
              <a:schemeClr val="accent1"/>
            </a:solidFill>
            <a:miter lim="800000"/>
            <a:headEnd/>
            <a:tailEnd/>
          </a:ln>
        </p:spPr>
      </p:pic>
      <p:pic>
        <p:nvPicPr>
          <p:cNvPr id="18443" name="Picture 15"/>
          <p:cNvPicPr>
            <a:picLocks noChangeAspect="1" noChangeArrowheads="1"/>
          </p:cNvPicPr>
          <p:nvPr/>
        </p:nvPicPr>
        <p:blipFill>
          <a:blip r:embed="rId8"/>
          <a:srcRect/>
          <a:stretch>
            <a:fillRect/>
          </a:stretch>
        </p:blipFill>
        <p:spPr bwMode="auto">
          <a:xfrm>
            <a:off x="5045075" y="5343525"/>
            <a:ext cx="1162050" cy="276225"/>
          </a:xfrm>
          <a:prstGeom prst="rect">
            <a:avLst/>
          </a:prstGeom>
          <a:noFill/>
          <a:ln w="9525">
            <a:solidFill>
              <a:schemeClr val="accent1"/>
            </a:solidFill>
            <a:miter lim="800000"/>
            <a:headEnd/>
            <a:tailEnd/>
          </a:ln>
        </p:spPr>
      </p:pic>
      <p:pic>
        <p:nvPicPr>
          <p:cNvPr id="18444" name="Picture 16"/>
          <p:cNvPicPr>
            <a:picLocks noChangeAspect="1" noChangeArrowheads="1"/>
          </p:cNvPicPr>
          <p:nvPr/>
        </p:nvPicPr>
        <p:blipFill>
          <a:blip r:embed="rId9"/>
          <a:srcRect/>
          <a:stretch>
            <a:fillRect/>
          </a:stretch>
        </p:blipFill>
        <p:spPr bwMode="auto">
          <a:xfrm>
            <a:off x="4076700" y="5765800"/>
            <a:ext cx="4991100" cy="352425"/>
          </a:xfrm>
          <a:prstGeom prst="rect">
            <a:avLst/>
          </a:prstGeom>
          <a:noFill/>
          <a:ln w="9525">
            <a:solidFill>
              <a:schemeClr val="accent1"/>
            </a:solidFill>
            <a:miter lim="800000"/>
            <a:headEnd/>
            <a:tailEnd/>
          </a:ln>
        </p:spPr>
      </p:pic>
      <p:sp>
        <p:nvSpPr>
          <p:cNvPr id="17" name="Rounded Rectangle 16"/>
          <p:cNvSpPr/>
          <p:nvPr/>
        </p:nvSpPr>
        <p:spPr>
          <a:xfrm>
            <a:off x="5575300" y="3298825"/>
            <a:ext cx="1397000" cy="403225"/>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 name="Rounded Rectangle 17"/>
          <p:cNvSpPr/>
          <p:nvPr/>
        </p:nvSpPr>
        <p:spPr>
          <a:xfrm>
            <a:off x="623888" y="1704975"/>
            <a:ext cx="1927225" cy="404813"/>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 name="Rounded Rectangle 18"/>
          <p:cNvSpPr/>
          <p:nvPr/>
        </p:nvSpPr>
        <p:spPr>
          <a:xfrm>
            <a:off x="7464425" y="1704975"/>
            <a:ext cx="1398588" cy="404813"/>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0" name="Rounded Rectangle 19"/>
          <p:cNvSpPr/>
          <p:nvPr/>
        </p:nvSpPr>
        <p:spPr>
          <a:xfrm>
            <a:off x="906463" y="4630738"/>
            <a:ext cx="1738312" cy="403225"/>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 name="Rounded Rectangle 20"/>
          <p:cNvSpPr/>
          <p:nvPr/>
        </p:nvSpPr>
        <p:spPr>
          <a:xfrm>
            <a:off x="3971925" y="4291013"/>
            <a:ext cx="1233488" cy="403225"/>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 name="Rounded Rectangle 21"/>
          <p:cNvSpPr/>
          <p:nvPr/>
        </p:nvSpPr>
        <p:spPr>
          <a:xfrm>
            <a:off x="6969125" y="4703763"/>
            <a:ext cx="1397000" cy="404812"/>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 name="Rounded Rectangle 22"/>
          <p:cNvSpPr/>
          <p:nvPr/>
        </p:nvSpPr>
        <p:spPr>
          <a:xfrm>
            <a:off x="1698625" y="5622925"/>
            <a:ext cx="1658938" cy="404813"/>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 name="Rounded Rectangle 23"/>
          <p:cNvSpPr/>
          <p:nvPr/>
        </p:nvSpPr>
        <p:spPr>
          <a:xfrm>
            <a:off x="5010150" y="5284788"/>
            <a:ext cx="1231900" cy="403225"/>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 name="Rounded Rectangle 24"/>
          <p:cNvSpPr/>
          <p:nvPr/>
        </p:nvSpPr>
        <p:spPr>
          <a:xfrm>
            <a:off x="7696200" y="5741988"/>
            <a:ext cx="1397000" cy="403225"/>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27" name="Straight Arrow Connector 26"/>
          <p:cNvCxnSpPr>
            <a:stCxn id="18" idx="3"/>
          </p:cNvCxnSpPr>
          <p:nvPr/>
        </p:nvCxnSpPr>
        <p:spPr>
          <a:xfrm>
            <a:off x="2551113" y="1906588"/>
            <a:ext cx="3700462" cy="1392237"/>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a:endCxn id="19" idx="2"/>
          </p:cNvCxnSpPr>
          <p:nvPr/>
        </p:nvCxnSpPr>
        <p:spPr>
          <a:xfrm flipV="1">
            <a:off x="6207125" y="2109788"/>
            <a:ext cx="1957388" cy="1189037"/>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3" name="Straight Arrow Connector 32"/>
          <p:cNvCxnSpPr>
            <a:stCxn id="20" idx="3"/>
            <a:endCxn id="21" idx="1"/>
          </p:cNvCxnSpPr>
          <p:nvPr/>
        </p:nvCxnSpPr>
        <p:spPr>
          <a:xfrm flipV="1">
            <a:off x="2644775" y="4492625"/>
            <a:ext cx="1327150" cy="339725"/>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a:stCxn id="26636" idx="3"/>
            <a:endCxn id="22" idx="1"/>
          </p:cNvCxnSpPr>
          <p:nvPr/>
        </p:nvCxnSpPr>
        <p:spPr>
          <a:xfrm>
            <a:off x="5219700" y="4483100"/>
            <a:ext cx="1749425" cy="422275"/>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9" name="Straight Arrow Connector 38"/>
          <p:cNvCxnSpPr>
            <a:stCxn id="23" idx="3"/>
            <a:endCxn id="26639" idx="1"/>
          </p:cNvCxnSpPr>
          <p:nvPr/>
        </p:nvCxnSpPr>
        <p:spPr>
          <a:xfrm flipV="1">
            <a:off x="3357563" y="5481638"/>
            <a:ext cx="1687512" cy="342900"/>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42" name="Straight Arrow Connector 41"/>
          <p:cNvCxnSpPr>
            <a:stCxn id="24" idx="3"/>
            <a:endCxn id="25" idx="1"/>
          </p:cNvCxnSpPr>
          <p:nvPr/>
        </p:nvCxnSpPr>
        <p:spPr>
          <a:xfrm>
            <a:off x="6242050" y="5486400"/>
            <a:ext cx="1454150" cy="457200"/>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
        <p:nvSpPr>
          <p:cNvPr id="28" name="TextBox 27"/>
          <p:cNvSpPr txBox="1"/>
          <p:nvPr/>
        </p:nvSpPr>
        <p:spPr>
          <a:xfrm>
            <a:off x="7366000" y="6537325"/>
            <a:ext cx="1320800" cy="246221"/>
          </a:xfrm>
          <a:prstGeom prst="rect">
            <a:avLst/>
          </a:prstGeom>
          <a:noFill/>
        </p:spPr>
        <p:txBody>
          <a:bodyPr wrap="square" rtlCol="0">
            <a:spAutoFit/>
          </a:bodyPr>
          <a:lstStyle/>
          <a:p>
            <a:pPr algn="ctr"/>
            <a:r>
              <a:rPr lang="en-US" sz="1000" dirty="0" smtClean="0"/>
              <a:t>WH-PIK-</a:t>
            </a:r>
            <a:endParaRPr lang="en-US" sz="10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Number Placeholder 4"/>
          <p:cNvSpPr>
            <a:spLocks noGrp="1"/>
          </p:cNvSpPr>
          <p:nvPr>
            <p:ph type="sldNum" sz="quarter" idx="12"/>
          </p:nvPr>
        </p:nvSpPr>
        <p:spPr bwMode="auto">
          <a:noFill/>
          <a:ln>
            <a:miter lim="800000"/>
            <a:headEnd/>
            <a:tailEnd/>
          </a:ln>
        </p:spPr>
        <p:txBody>
          <a:bodyPr/>
          <a:lstStyle/>
          <a:p>
            <a:fld id="{AE6246EB-6689-48A2-91FD-772AF76715DC}" type="slidenum">
              <a:rPr lang="en-US" smtClean="0"/>
              <a:pPr/>
              <a:t>16</a:t>
            </a:fld>
            <a:endParaRPr lang="en-US" smtClean="0"/>
          </a:p>
        </p:txBody>
      </p:sp>
      <p:sp>
        <p:nvSpPr>
          <p:cNvPr id="19459" name="Text Placeholder 5"/>
          <p:cNvSpPr>
            <a:spLocks noGrp="1"/>
          </p:cNvSpPr>
          <p:nvPr>
            <p:ph type="body" sz="quarter" idx="11"/>
          </p:nvPr>
        </p:nvSpPr>
        <p:spPr/>
        <p:txBody>
          <a:bodyPr/>
          <a:lstStyle/>
          <a:p>
            <a:r>
              <a:rPr lang="en-US" smtClean="0">
                <a:latin typeface="Century Gothic" pitchFamily="34" charset="0"/>
                <a:cs typeface="Century Gothic" pitchFamily="34" charset="0"/>
              </a:rPr>
              <a:t>4. Define product flow path for picks</a:t>
            </a:r>
          </a:p>
        </p:txBody>
      </p:sp>
      <p:sp>
        <p:nvSpPr>
          <p:cNvPr id="4" name="Rectangle 2"/>
          <p:cNvSpPr>
            <a:spLocks noGrp="1" noChangeArrowheads="1"/>
          </p:cNvSpPr>
          <p:nvPr>
            <p:ph type="title"/>
          </p:nvPr>
        </p:nvSpPr>
        <p:spPr>
          <a:xfrm>
            <a:off x="457200" y="588963"/>
            <a:ext cx="8153400" cy="665162"/>
          </a:xfrm>
        </p:spPr>
        <p:txBody>
          <a:bodyPr/>
          <a:lstStyle/>
          <a:p>
            <a:pPr>
              <a:defRPr/>
            </a:pPr>
            <a:r>
              <a:rPr lang="en-US" dirty="0" smtClean="0">
                <a:latin typeface="Century Gothic" pitchFamily="34" charset="0"/>
                <a:cs typeface="Century Gothic" pitchFamily="34" charset="0"/>
              </a:rPr>
              <a:t>Internal Routing Maintenance - Pick </a:t>
            </a:r>
          </a:p>
        </p:txBody>
      </p:sp>
      <p:pic>
        <p:nvPicPr>
          <p:cNvPr id="19461" name="Picture 8"/>
          <p:cNvPicPr>
            <a:picLocks noChangeAspect="1" noChangeArrowheads="1"/>
          </p:cNvPicPr>
          <p:nvPr/>
        </p:nvPicPr>
        <p:blipFill>
          <a:blip r:embed="rId2"/>
          <a:srcRect/>
          <a:stretch>
            <a:fillRect/>
          </a:stretch>
        </p:blipFill>
        <p:spPr bwMode="auto">
          <a:xfrm>
            <a:off x="569913" y="1301750"/>
            <a:ext cx="6115050" cy="4048125"/>
          </a:xfrm>
          <a:prstGeom prst="rect">
            <a:avLst/>
          </a:prstGeom>
          <a:noFill/>
          <a:ln w="9525">
            <a:solidFill>
              <a:schemeClr val="accent1"/>
            </a:solidFill>
            <a:miter lim="800000"/>
            <a:headEnd/>
            <a:tailEnd/>
          </a:ln>
        </p:spPr>
      </p:pic>
      <p:pic>
        <p:nvPicPr>
          <p:cNvPr id="19462" name="Picture 9"/>
          <p:cNvPicPr>
            <a:picLocks noChangeAspect="1" noChangeArrowheads="1"/>
          </p:cNvPicPr>
          <p:nvPr/>
        </p:nvPicPr>
        <p:blipFill>
          <a:blip r:embed="rId3"/>
          <a:srcRect/>
          <a:stretch>
            <a:fillRect/>
          </a:stretch>
        </p:blipFill>
        <p:spPr bwMode="auto">
          <a:xfrm>
            <a:off x="2278063" y="3698875"/>
            <a:ext cx="6096000" cy="2085975"/>
          </a:xfrm>
          <a:prstGeom prst="rect">
            <a:avLst/>
          </a:prstGeom>
          <a:noFill/>
          <a:ln w="9525">
            <a:solidFill>
              <a:schemeClr val="accent1"/>
            </a:solidFill>
            <a:miter lim="800000"/>
            <a:headEnd/>
            <a:tailEnd/>
          </a:ln>
        </p:spPr>
      </p:pic>
      <p:sp>
        <p:nvSpPr>
          <p:cNvPr id="10" name="Rounded Rectangle 9"/>
          <p:cNvSpPr/>
          <p:nvPr/>
        </p:nvSpPr>
        <p:spPr>
          <a:xfrm>
            <a:off x="5287963" y="1184275"/>
            <a:ext cx="1397000" cy="403225"/>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 name="Rounded Rectangle 10"/>
          <p:cNvSpPr/>
          <p:nvPr/>
        </p:nvSpPr>
        <p:spPr>
          <a:xfrm>
            <a:off x="696913" y="1631950"/>
            <a:ext cx="3875087" cy="403225"/>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12" name="Straight Arrow Connector 11"/>
          <p:cNvCxnSpPr>
            <a:endCxn id="14" idx="0"/>
          </p:cNvCxnSpPr>
          <p:nvPr/>
        </p:nvCxnSpPr>
        <p:spPr>
          <a:xfrm rot="16200000" flipH="1">
            <a:off x="2470150" y="2190750"/>
            <a:ext cx="2020888" cy="1709738"/>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
        <p:nvSpPr>
          <p:cNvPr id="13" name="Rounded Rectangle 12"/>
          <p:cNvSpPr/>
          <p:nvPr/>
        </p:nvSpPr>
        <p:spPr>
          <a:xfrm>
            <a:off x="6988175" y="3606800"/>
            <a:ext cx="1398588" cy="404813"/>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 name="Rounded Rectangle 13"/>
          <p:cNvSpPr/>
          <p:nvPr/>
        </p:nvSpPr>
        <p:spPr>
          <a:xfrm>
            <a:off x="2398713" y="4056063"/>
            <a:ext cx="3873500" cy="403225"/>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 name="TextBox 14"/>
          <p:cNvSpPr txBox="1"/>
          <p:nvPr/>
        </p:nvSpPr>
        <p:spPr>
          <a:xfrm>
            <a:off x="7366000" y="6537325"/>
            <a:ext cx="1320800" cy="246221"/>
          </a:xfrm>
          <a:prstGeom prst="rect">
            <a:avLst/>
          </a:prstGeom>
          <a:noFill/>
        </p:spPr>
        <p:txBody>
          <a:bodyPr wrap="square" rtlCol="0">
            <a:spAutoFit/>
          </a:bodyPr>
          <a:lstStyle/>
          <a:p>
            <a:pPr algn="ctr"/>
            <a:r>
              <a:rPr lang="en-US" sz="1000" dirty="0" smtClean="0"/>
              <a:t>WH-PIK-</a:t>
            </a:r>
            <a:endParaRPr lang="en-US" sz="10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Placeholder 5"/>
          <p:cNvSpPr>
            <a:spLocks noGrp="1"/>
          </p:cNvSpPr>
          <p:nvPr>
            <p:ph type="body" sz="quarter" idx="11"/>
          </p:nvPr>
        </p:nvSpPr>
        <p:spPr/>
        <p:txBody>
          <a:bodyPr/>
          <a:lstStyle/>
          <a:p>
            <a:r>
              <a:rPr lang="en-US" smtClean="0">
                <a:latin typeface="Century Gothic" pitchFamily="34" charset="0"/>
                <a:cs typeface="Century Gothic" pitchFamily="34" charset="0"/>
              </a:rPr>
              <a:t>5. Assign flow paths to picking transactions</a:t>
            </a:r>
          </a:p>
        </p:txBody>
      </p:sp>
      <p:sp>
        <p:nvSpPr>
          <p:cNvPr id="20483" name="Rectangle 2"/>
          <p:cNvSpPr txBox="1">
            <a:spLocks noChangeArrowheads="1"/>
          </p:cNvSpPr>
          <p:nvPr/>
        </p:nvSpPr>
        <p:spPr bwMode="auto">
          <a:xfrm>
            <a:off x="468313" y="671513"/>
            <a:ext cx="8599487" cy="665162"/>
          </a:xfrm>
          <a:prstGeom prst="rect">
            <a:avLst/>
          </a:prstGeom>
          <a:noFill/>
          <a:ln w="9525">
            <a:noFill/>
            <a:miter lim="800000"/>
            <a:headEnd/>
            <a:tailEnd/>
          </a:ln>
        </p:spPr>
        <p:txBody>
          <a:bodyPr anchor="ctr"/>
          <a:lstStyle/>
          <a:p>
            <a:pPr eaLnBrk="0" hangingPunct="0"/>
            <a:r>
              <a:rPr lang="en-US" sz="2800" b="1">
                <a:solidFill>
                  <a:srgbClr val="4F4F4F"/>
                </a:solidFill>
                <a:latin typeface="Century Gothic" pitchFamily="34" charset="0"/>
                <a:ea typeface="Century Gothic" pitchFamily="34" charset="0"/>
                <a:cs typeface="Century Gothic" pitchFamily="34" charset="0"/>
              </a:rPr>
              <a:t>Internal Routing Assignment Maintenance</a:t>
            </a:r>
          </a:p>
        </p:txBody>
      </p:sp>
      <p:pic>
        <p:nvPicPr>
          <p:cNvPr id="20484" name="Picture 6"/>
          <p:cNvPicPr>
            <a:picLocks noChangeAspect="1" noChangeArrowheads="1"/>
          </p:cNvPicPr>
          <p:nvPr/>
        </p:nvPicPr>
        <p:blipFill>
          <a:blip r:embed="rId2"/>
          <a:srcRect/>
          <a:stretch>
            <a:fillRect/>
          </a:stretch>
        </p:blipFill>
        <p:spPr bwMode="auto">
          <a:xfrm>
            <a:off x="957263" y="1573213"/>
            <a:ext cx="2346325" cy="3586162"/>
          </a:xfrm>
          <a:prstGeom prst="rect">
            <a:avLst/>
          </a:prstGeom>
          <a:noFill/>
          <a:ln w="9525">
            <a:solidFill>
              <a:schemeClr val="accent1"/>
            </a:solidFill>
            <a:miter lim="800000"/>
            <a:headEnd/>
            <a:tailEnd/>
          </a:ln>
        </p:spPr>
      </p:pic>
      <p:sp>
        <p:nvSpPr>
          <p:cNvPr id="20485" name="TextBox 5"/>
          <p:cNvSpPr txBox="1">
            <a:spLocks noChangeArrowheads="1"/>
          </p:cNvSpPr>
          <p:nvPr/>
        </p:nvSpPr>
        <p:spPr bwMode="auto">
          <a:xfrm>
            <a:off x="5427663" y="1557338"/>
            <a:ext cx="2992437" cy="647700"/>
          </a:xfrm>
          <a:prstGeom prst="rect">
            <a:avLst/>
          </a:prstGeom>
          <a:solidFill>
            <a:schemeClr val="bg1"/>
          </a:solidFill>
          <a:ln w="9525">
            <a:noFill/>
            <a:miter lim="800000"/>
            <a:headEnd/>
            <a:tailEnd/>
          </a:ln>
        </p:spPr>
        <p:txBody>
          <a:bodyPr>
            <a:spAutoFit/>
          </a:bodyPr>
          <a:lstStyle/>
          <a:p>
            <a:pPr marL="280988" indent="-280988"/>
            <a:r>
              <a:rPr lang="en-US">
                <a:solidFill>
                  <a:schemeClr val="accent1"/>
                </a:solidFill>
              </a:rPr>
              <a:t>1.  When this transaction type is created…</a:t>
            </a:r>
          </a:p>
        </p:txBody>
      </p:sp>
      <p:sp>
        <p:nvSpPr>
          <p:cNvPr id="20486" name="TextBox 5"/>
          <p:cNvSpPr txBox="1">
            <a:spLocks noChangeArrowheads="1"/>
          </p:cNvSpPr>
          <p:nvPr/>
        </p:nvSpPr>
        <p:spPr bwMode="auto">
          <a:xfrm>
            <a:off x="5418138" y="2492375"/>
            <a:ext cx="2992437" cy="646113"/>
          </a:xfrm>
          <a:prstGeom prst="rect">
            <a:avLst/>
          </a:prstGeom>
          <a:solidFill>
            <a:schemeClr val="bg1"/>
          </a:solidFill>
          <a:ln w="9525">
            <a:noFill/>
            <a:miter lim="800000"/>
            <a:headEnd/>
            <a:tailEnd/>
          </a:ln>
        </p:spPr>
        <p:txBody>
          <a:bodyPr>
            <a:spAutoFit/>
          </a:bodyPr>
          <a:lstStyle/>
          <a:p>
            <a:pPr marL="280988" indent="-280988"/>
            <a:r>
              <a:rPr lang="en-US">
                <a:solidFill>
                  <a:schemeClr val="accent1"/>
                </a:solidFill>
              </a:rPr>
              <a:t>2.  And is associated to theses…</a:t>
            </a:r>
          </a:p>
        </p:txBody>
      </p:sp>
      <p:sp>
        <p:nvSpPr>
          <p:cNvPr id="20487" name="TextBox 5"/>
          <p:cNvSpPr txBox="1">
            <a:spLocks noChangeArrowheads="1"/>
          </p:cNvSpPr>
          <p:nvPr/>
        </p:nvSpPr>
        <p:spPr bwMode="auto">
          <a:xfrm>
            <a:off x="5408613" y="3249613"/>
            <a:ext cx="2992437" cy="646112"/>
          </a:xfrm>
          <a:prstGeom prst="rect">
            <a:avLst/>
          </a:prstGeom>
          <a:solidFill>
            <a:schemeClr val="bg1"/>
          </a:solidFill>
          <a:ln w="9525">
            <a:noFill/>
            <a:miter lim="800000"/>
            <a:headEnd/>
            <a:tailEnd/>
          </a:ln>
        </p:spPr>
        <p:txBody>
          <a:bodyPr>
            <a:spAutoFit/>
          </a:bodyPr>
          <a:lstStyle/>
          <a:p>
            <a:pPr marL="280988" indent="-280988"/>
            <a:r>
              <a:rPr lang="en-US">
                <a:solidFill>
                  <a:schemeClr val="accent1"/>
                </a:solidFill>
              </a:rPr>
              <a:t>3.  This material flow is initiated.</a:t>
            </a:r>
          </a:p>
        </p:txBody>
      </p:sp>
      <p:cxnSp>
        <p:nvCxnSpPr>
          <p:cNvPr id="15" name="Straight Arrow Connector 14"/>
          <p:cNvCxnSpPr/>
          <p:nvPr/>
        </p:nvCxnSpPr>
        <p:spPr>
          <a:xfrm rot="10800000" flipV="1">
            <a:off x="3082925" y="1755775"/>
            <a:ext cx="2222500" cy="0"/>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rot="10800000" flipV="1">
            <a:off x="4119563" y="2667000"/>
            <a:ext cx="1190625" cy="1588"/>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rot="10800000" flipV="1">
            <a:off x="3082925" y="3563938"/>
            <a:ext cx="2232025" cy="993775"/>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8" name="Right Brace 17"/>
          <p:cNvSpPr/>
          <p:nvPr/>
        </p:nvSpPr>
        <p:spPr>
          <a:xfrm>
            <a:off x="3082925" y="2085975"/>
            <a:ext cx="884238" cy="1360488"/>
          </a:xfrm>
          <a:prstGeom prst="rightBrace">
            <a:avLst>
              <a:gd name="adj1" fmla="val 8333"/>
              <a:gd name="adj2" fmla="val 50000"/>
            </a:avLst>
          </a:prstGeom>
          <a:ln w="28575">
            <a:solidFill>
              <a:srgbClr val="FF0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2" name="Slide Number Placeholder 11"/>
          <p:cNvSpPr>
            <a:spLocks noGrp="1"/>
          </p:cNvSpPr>
          <p:nvPr>
            <p:ph type="sldNum" sz="quarter" idx="12"/>
          </p:nvPr>
        </p:nvSpPr>
        <p:spPr/>
        <p:txBody>
          <a:bodyPr/>
          <a:lstStyle/>
          <a:p>
            <a:pPr>
              <a:defRPr/>
            </a:pPr>
            <a:fld id="{328B9CCB-41A1-4A27-89FA-013CC8D7A03A}" type="slidenum">
              <a:rPr lang="en-US" smtClean="0"/>
              <a:pPr>
                <a:defRPr/>
              </a:pPr>
              <a:t>17</a:t>
            </a:fld>
            <a:endParaRPr lang="en-US" dirty="0"/>
          </a:p>
        </p:txBody>
      </p:sp>
      <p:sp>
        <p:nvSpPr>
          <p:cNvPr id="13" name="TextBox 12"/>
          <p:cNvSpPr txBox="1"/>
          <p:nvPr/>
        </p:nvSpPr>
        <p:spPr>
          <a:xfrm>
            <a:off x="7366000" y="6537325"/>
            <a:ext cx="1320800" cy="246221"/>
          </a:xfrm>
          <a:prstGeom prst="rect">
            <a:avLst/>
          </a:prstGeom>
          <a:noFill/>
        </p:spPr>
        <p:txBody>
          <a:bodyPr wrap="square" rtlCol="0">
            <a:spAutoFit/>
          </a:bodyPr>
          <a:lstStyle/>
          <a:p>
            <a:pPr algn="ctr"/>
            <a:r>
              <a:rPr lang="en-US" sz="1000" dirty="0" smtClean="0"/>
              <a:t>WH-PIK-</a:t>
            </a:r>
            <a:endParaRPr lang="en-US" sz="10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4"/>
          <p:cNvSpPr>
            <a:spLocks noGrp="1"/>
          </p:cNvSpPr>
          <p:nvPr>
            <p:ph type="sldNum" sz="quarter" idx="12"/>
          </p:nvPr>
        </p:nvSpPr>
        <p:spPr bwMode="auto">
          <a:noFill/>
          <a:ln>
            <a:miter lim="800000"/>
            <a:headEnd/>
            <a:tailEnd/>
          </a:ln>
        </p:spPr>
        <p:txBody>
          <a:bodyPr/>
          <a:lstStyle/>
          <a:p>
            <a:fld id="{922D68FC-A9C6-465A-A211-4303B143ED9E}" type="slidenum">
              <a:rPr lang="en-US" smtClean="0"/>
              <a:pPr/>
              <a:t>18</a:t>
            </a:fld>
            <a:endParaRPr lang="en-US" smtClean="0"/>
          </a:p>
        </p:txBody>
      </p:sp>
      <p:sp>
        <p:nvSpPr>
          <p:cNvPr id="21507" name="Text Placeholder 5"/>
          <p:cNvSpPr>
            <a:spLocks noGrp="1"/>
          </p:cNvSpPr>
          <p:nvPr>
            <p:ph type="body" sz="quarter" idx="11"/>
          </p:nvPr>
        </p:nvSpPr>
        <p:spPr/>
        <p:txBody>
          <a:bodyPr/>
          <a:lstStyle/>
          <a:p>
            <a:r>
              <a:rPr lang="en-US" smtClean="0">
                <a:latin typeface="Century Gothic" pitchFamily="34" charset="0"/>
                <a:cs typeface="Century Gothic" pitchFamily="34" charset="0"/>
              </a:rPr>
              <a:t>6.  Define the product movement rules to use for the Transaction</a:t>
            </a:r>
          </a:p>
        </p:txBody>
      </p:sp>
      <p:sp>
        <p:nvSpPr>
          <p:cNvPr id="4" name="Rectangle 2"/>
          <p:cNvSpPr>
            <a:spLocks noGrp="1" noChangeArrowheads="1"/>
          </p:cNvSpPr>
          <p:nvPr>
            <p:ph type="title"/>
          </p:nvPr>
        </p:nvSpPr>
        <p:spPr>
          <a:xfrm>
            <a:off x="468313" y="627063"/>
            <a:ext cx="8599487" cy="665162"/>
          </a:xfrm>
        </p:spPr>
        <p:txBody>
          <a:bodyPr/>
          <a:lstStyle/>
          <a:p>
            <a:pPr>
              <a:defRPr/>
            </a:pPr>
            <a:r>
              <a:rPr lang="en-US" dirty="0" smtClean="0">
                <a:latin typeface="Century Gothic" pitchFamily="34" charset="0"/>
                <a:cs typeface="Century Gothic" pitchFamily="34" charset="0"/>
              </a:rPr>
              <a:t>Algorithm Assignment Maintenance</a:t>
            </a:r>
          </a:p>
        </p:txBody>
      </p:sp>
      <p:pic>
        <p:nvPicPr>
          <p:cNvPr id="21509" name="Picture 7"/>
          <p:cNvPicPr>
            <a:picLocks noChangeAspect="1" noChangeArrowheads="1"/>
          </p:cNvPicPr>
          <p:nvPr/>
        </p:nvPicPr>
        <p:blipFill>
          <a:blip r:embed="rId2"/>
          <a:srcRect/>
          <a:stretch>
            <a:fillRect/>
          </a:stretch>
        </p:blipFill>
        <p:spPr bwMode="auto">
          <a:xfrm>
            <a:off x="596900" y="1522413"/>
            <a:ext cx="6884988" cy="2459037"/>
          </a:xfrm>
          <a:prstGeom prst="rect">
            <a:avLst/>
          </a:prstGeom>
          <a:noFill/>
          <a:ln w="9525">
            <a:solidFill>
              <a:schemeClr val="accent1"/>
            </a:solidFill>
            <a:miter lim="800000"/>
            <a:headEnd/>
            <a:tailEnd/>
          </a:ln>
        </p:spPr>
      </p:pic>
      <p:sp>
        <p:nvSpPr>
          <p:cNvPr id="8" name="Rounded Rectangle 7"/>
          <p:cNvSpPr/>
          <p:nvPr/>
        </p:nvSpPr>
        <p:spPr>
          <a:xfrm>
            <a:off x="5795963" y="1463675"/>
            <a:ext cx="1744662" cy="403225"/>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Rounded Rectangle 8"/>
          <p:cNvSpPr/>
          <p:nvPr/>
        </p:nvSpPr>
        <p:spPr>
          <a:xfrm>
            <a:off x="596900" y="3578225"/>
            <a:ext cx="2971800" cy="403225"/>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10" name="Straight Arrow Connector 9"/>
          <p:cNvCxnSpPr>
            <a:stCxn id="8" idx="1"/>
            <a:endCxn id="9" idx="3"/>
          </p:cNvCxnSpPr>
          <p:nvPr/>
        </p:nvCxnSpPr>
        <p:spPr>
          <a:xfrm rot="10800000" flipV="1">
            <a:off x="3568700" y="1665288"/>
            <a:ext cx="2227263" cy="2114550"/>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7366000" y="6537325"/>
            <a:ext cx="1320800" cy="246221"/>
          </a:xfrm>
          <a:prstGeom prst="rect">
            <a:avLst/>
          </a:prstGeom>
          <a:noFill/>
        </p:spPr>
        <p:txBody>
          <a:bodyPr wrap="square" rtlCol="0">
            <a:spAutoFit/>
          </a:bodyPr>
          <a:lstStyle/>
          <a:p>
            <a:pPr algn="ctr"/>
            <a:r>
              <a:rPr lang="en-US" sz="1000" dirty="0" smtClean="0"/>
              <a:t>WH-PIK-</a:t>
            </a:r>
            <a:endParaRPr lang="en-US" sz="10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1" name="Text Placeholder 5"/>
          <p:cNvSpPr>
            <a:spLocks noGrp="1"/>
          </p:cNvSpPr>
          <p:nvPr>
            <p:ph type="body" sz="quarter" idx="11"/>
          </p:nvPr>
        </p:nvSpPr>
        <p:spPr/>
        <p:txBody>
          <a:bodyPr/>
          <a:lstStyle/>
          <a:p>
            <a:r>
              <a:rPr lang="en-US" dirty="0" smtClean="0">
                <a:latin typeface="Century Gothic" pitchFamily="34" charset="0"/>
                <a:cs typeface="Century Gothic" pitchFamily="34" charset="0"/>
              </a:rPr>
              <a:t>Example</a:t>
            </a:r>
          </a:p>
        </p:txBody>
      </p:sp>
      <p:sp>
        <p:nvSpPr>
          <p:cNvPr id="4"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Setup and execute a discrete pick</a:t>
            </a:r>
          </a:p>
        </p:txBody>
      </p:sp>
      <p:sp>
        <p:nvSpPr>
          <p:cNvPr id="5" name="Rectangle 3"/>
          <p:cNvSpPr txBox="1">
            <a:spLocks noChangeArrowheads="1"/>
          </p:cNvSpPr>
          <p:nvPr/>
        </p:nvSpPr>
        <p:spPr bwMode="auto">
          <a:xfrm>
            <a:off x="531813" y="1500188"/>
            <a:ext cx="7783512" cy="3721100"/>
          </a:xfrm>
          <a:prstGeom prst="rect">
            <a:avLst/>
          </a:prstGeom>
          <a:noFill/>
          <a:ln w="9525">
            <a:noFill/>
            <a:miter lim="800000"/>
            <a:headEnd/>
            <a:tailEnd/>
          </a:ln>
        </p:spPr>
        <p:txBody>
          <a:bodyPr/>
          <a:lstStyle/>
          <a:p>
            <a:pPr marL="342900" indent="-342900" eaLnBrk="0" hangingPunct="0">
              <a:spcBef>
                <a:spcPct val="20000"/>
              </a:spcBef>
              <a:buClr>
                <a:srgbClr val="F79646"/>
              </a:buClr>
              <a:buFont typeface="Arial" pitchFamily="34" charset="0"/>
              <a:buChar char="•"/>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Create an order and run pick-list or pre-shipper</a:t>
            </a:r>
          </a:p>
          <a:p>
            <a:pPr marL="342900" indent="-342900" eaLnBrk="0" hangingPunct="0">
              <a:spcBef>
                <a:spcPct val="20000"/>
              </a:spcBef>
              <a:buClr>
                <a:srgbClr val="F79646"/>
              </a:buClr>
              <a:buFont typeface="Arial" pitchFamily="34" charset="0"/>
              <a:buChar char="•"/>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Use RF to pick orders</a:t>
            </a:r>
          </a:p>
          <a:p>
            <a:pPr marL="342900" indent="-342900" eaLnBrk="0" hangingPunct="0">
              <a:spcBef>
                <a:spcPct val="20000"/>
              </a:spcBef>
              <a:buClr>
                <a:srgbClr val="F79646"/>
              </a:buClr>
              <a:buFont typeface="Arial" pitchFamily="34" charset="0"/>
              <a:buChar char="•"/>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Review what happens as items are picked</a:t>
            </a:r>
          </a:p>
          <a:p>
            <a:pPr marL="342900" indent="-342900" eaLnBrk="0" hangingPunct="0">
              <a:spcBef>
                <a:spcPct val="20000"/>
              </a:spcBef>
              <a:buClr>
                <a:srgbClr val="F79646"/>
              </a:buClr>
              <a:buFont typeface="Arial" pitchFamily="34" charset="0"/>
              <a:buChar char="•"/>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Review inventory positions post pick</a:t>
            </a:r>
          </a:p>
        </p:txBody>
      </p:sp>
      <p:sp>
        <p:nvSpPr>
          <p:cNvPr id="6" name="TextBox 5"/>
          <p:cNvSpPr txBox="1"/>
          <p:nvPr/>
        </p:nvSpPr>
        <p:spPr>
          <a:xfrm>
            <a:off x="7366000" y="6537325"/>
            <a:ext cx="1320800" cy="246221"/>
          </a:xfrm>
          <a:prstGeom prst="rect">
            <a:avLst/>
          </a:prstGeom>
          <a:noFill/>
        </p:spPr>
        <p:txBody>
          <a:bodyPr wrap="square" rtlCol="0">
            <a:spAutoFit/>
          </a:bodyPr>
          <a:lstStyle/>
          <a:p>
            <a:pPr algn="ctr"/>
            <a:r>
              <a:rPr lang="en-US" sz="1000" dirty="0" smtClean="0"/>
              <a:t>WH-PIK-190</a:t>
            </a:r>
            <a:endParaRPr lang="en-US" sz="10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608013"/>
            <a:ext cx="8229600" cy="708025"/>
          </a:xfrm>
        </p:spPr>
        <p:txBody>
          <a:bodyPr/>
          <a:lstStyle/>
          <a:p>
            <a:pPr>
              <a:defRPr/>
            </a:pPr>
            <a:r>
              <a:rPr lang="en-US" dirty="0" smtClean="0"/>
              <a:t>Objectives</a:t>
            </a:r>
            <a:endParaRPr lang="en-US" dirty="0"/>
          </a:p>
        </p:txBody>
      </p:sp>
      <p:sp>
        <p:nvSpPr>
          <p:cNvPr id="7" name="Rectangle 3"/>
          <p:cNvSpPr txBox="1">
            <a:spLocks noChangeArrowheads="1"/>
          </p:cNvSpPr>
          <p:nvPr/>
        </p:nvSpPr>
        <p:spPr bwMode="auto">
          <a:xfrm>
            <a:off x="900113" y="1484313"/>
            <a:ext cx="7859712" cy="5053012"/>
          </a:xfrm>
          <a:prstGeom prst="rect">
            <a:avLst/>
          </a:prstGeom>
          <a:noFill/>
          <a:ln w="9525">
            <a:noFill/>
            <a:miter lim="800000"/>
            <a:headEnd/>
            <a:tailEnd/>
          </a:ln>
        </p:spPr>
        <p:txBody>
          <a:bodyPr/>
          <a:lstStyle/>
          <a:p>
            <a:pPr marL="342900" indent="-342900" eaLnBrk="0" hangingPunct="0">
              <a:spcBef>
                <a:spcPct val="20000"/>
              </a:spcBef>
              <a:buClr>
                <a:srgbClr val="F79646"/>
              </a:buClr>
              <a:buFont typeface="Arial" pitchFamily="34" charset="0"/>
              <a:buChar char="•"/>
              <a:defRPr/>
            </a:pPr>
            <a:r>
              <a:rPr lang="en-US" sz="2800" dirty="0">
                <a:solidFill>
                  <a:schemeClr val="tx1">
                    <a:lumMod val="75000"/>
                    <a:lumOff val="25000"/>
                  </a:schemeClr>
                </a:solidFill>
                <a:latin typeface="Century Gothic"/>
                <a:ea typeface="Century Gothic" pitchFamily="34" charset="0"/>
                <a:cs typeface="Century Gothic"/>
              </a:rPr>
              <a:t>Functional Fit</a:t>
            </a:r>
          </a:p>
          <a:p>
            <a:pPr marL="342900" indent="-342900" eaLnBrk="0" hangingPunct="0">
              <a:spcBef>
                <a:spcPct val="20000"/>
              </a:spcBef>
              <a:buClr>
                <a:srgbClr val="F79646"/>
              </a:buClr>
              <a:buFont typeface="Arial" pitchFamily="34" charset="0"/>
              <a:buChar char="•"/>
              <a:defRPr/>
            </a:pPr>
            <a:r>
              <a:rPr lang="en-US" sz="2800" dirty="0">
                <a:solidFill>
                  <a:schemeClr val="tx1">
                    <a:lumMod val="75000"/>
                    <a:lumOff val="25000"/>
                  </a:schemeClr>
                </a:solidFill>
                <a:latin typeface="Century Gothic"/>
                <a:ea typeface="Century Gothic" pitchFamily="34" charset="0"/>
                <a:cs typeface="Century Gothic"/>
              </a:rPr>
              <a:t>Understand Picking Concepts</a:t>
            </a:r>
          </a:p>
          <a:p>
            <a:pPr marL="342900" indent="-342900" eaLnBrk="0" hangingPunct="0">
              <a:spcBef>
                <a:spcPct val="20000"/>
              </a:spcBef>
              <a:buClr>
                <a:srgbClr val="F79646"/>
              </a:buClr>
              <a:buFont typeface="Arial" pitchFamily="34" charset="0"/>
              <a:buChar char="•"/>
              <a:defRPr/>
            </a:pPr>
            <a:r>
              <a:rPr lang="en-US" sz="2800" dirty="0">
                <a:solidFill>
                  <a:schemeClr val="tx1">
                    <a:lumMod val="75000"/>
                    <a:lumOff val="25000"/>
                  </a:schemeClr>
                </a:solidFill>
                <a:latin typeface="Century Gothic"/>
                <a:ea typeface="Century Gothic" pitchFamily="34" charset="0"/>
                <a:cs typeface="Century Gothic"/>
              </a:rPr>
              <a:t>Setup Picking</a:t>
            </a:r>
          </a:p>
          <a:p>
            <a:pPr marL="342900" indent="-342900" eaLnBrk="0" hangingPunct="0">
              <a:spcBef>
                <a:spcPct val="20000"/>
              </a:spcBef>
              <a:buClr>
                <a:srgbClr val="F79646"/>
              </a:buClr>
              <a:buFont typeface="Arial" pitchFamily="34" charset="0"/>
              <a:buChar char="•"/>
              <a:defRPr/>
            </a:pPr>
            <a:r>
              <a:rPr lang="en-US" sz="2800" dirty="0">
                <a:solidFill>
                  <a:schemeClr val="tx1">
                    <a:lumMod val="75000"/>
                    <a:lumOff val="25000"/>
                  </a:schemeClr>
                </a:solidFill>
                <a:latin typeface="Century Gothic"/>
                <a:ea typeface="Century Gothic" pitchFamily="34" charset="0"/>
                <a:cs typeface="Century Gothic"/>
              </a:rPr>
              <a:t>Pick Orders </a:t>
            </a:r>
          </a:p>
        </p:txBody>
      </p:sp>
      <p:sp>
        <p:nvSpPr>
          <p:cNvPr id="5125" name="Text Placeholder 5"/>
          <p:cNvSpPr>
            <a:spLocks noGrp="1"/>
          </p:cNvSpPr>
          <p:nvPr>
            <p:ph type="body" sz="quarter" idx="11"/>
          </p:nvPr>
        </p:nvSpPr>
        <p:spPr/>
        <p:txBody>
          <a:bodyPr/>
          <a:lstStyle/>
          <a:p>
            <a:r>
              <a:rPr lang="en-US" smtClean="0">
                <a:latin typeface="Century Gothic" pitchFamily="34" charset="0"/>
                <a:cs typeface="Century Gothic" pitchFamily="34" charset="0"/>
              </a:rPr>
              <a:t>QAD Warehousing Picking</a:t>
            </a:r>
          </a:p>
        </p:txBody>
      </p:sp>
      <p:sp>
        <p:nvSpPr>
          <p:cNvPr id="6" name="TextBox 5"/>
          <p:cNvSpPr txBox="1"/>
          <p:nvPr/>
        </p:nvSpPr>
        <p:spPr>
          <a:xfrm>
            <a:off x="7366000" y="6537325"/>
            <a:ext cx="1320800" cy="246221"/>
          </a:xfrm>
          <a:prstGeom prst="rect">
            <a:avLst/>
          </a:prstGeom>
          <a:noFill/>
        </p:spPr>
        <p:txBody>
          <a:bodyPr wrap="square" rtlCol="0">
            <a:spAutoFit/>
          </a:bodyPr>
          <a:lstStyle/>
          <a:p>
            <a:pPr algn="ctr"/>
            <a:r>
              <a:rPr lang="en-US" sz="1000" dirty="0" smtClean="0"/>
              <a:t>WH-PIK-</a:t>
            </a:r>
            <a:endParaRPr lang="en-US" sz="10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4"/>
          <p:cNvSpPr>
            <a:spLocks noGrp="1"/>
          </p:cNvSpPr>
          <p:nvPr>
            <p:ph type="sldNum" sz="quarter" idx="12"/>
          </p:nvPr>
        </p:nvSpPr>
        <p:spPr bwMode="auto">
          <a:noFill/>
          <a:ln>
            <a:miter lim="800000"/>
            <a:headEnd/>
            <a:tailEnd/>
          </a:ln>
        </p:spPr>
        <p:txBody>
          <a:bodyPr/>
          <a:lstStyle/>
          <a:p>
            <a:fld id="{2DC5A529-618F-4399-9DD6-ACF5C0BD4A0E}" type="slidenum">
              <a:rPr lang="en-US" smtClean="0"/>
              <a:pPr/>
              <a:t>20</a:t>
            </a:fld>
            <a:endParaRPr lang="en-US" smtClean="0"/>
          </a:p>
        </p:txBody>
      </p:sp>
      <p:sp>
        <p:nvSpPr>
          <p:cNvPr id="23555" name="Text Placeholder 5"/>
          <p:cNvSpPr>
            <a:spLocks noGrp="1"/>
          </p:cNvSpPr>
          <p:nvPr>
            <p:ph type="body" sz="quarter" idx="11"/>
          </p:nvPr>
        </p:nvSpPr>
        <p:spPr/>
        <p:txBody>
          <a:bodyPr/>
          <a:lstStyle/>
          <a:p>
            <a:r>
              <a:rPr lang="en-US" dirty="0" smtClean="0">
                <a:latin typeface="Century Gothic" pitchFamily="34" charset="0"/>
                <a:cs typeface="Century Gothic" pitchFamily="34" charset="0"/>
              </a:rPr>
              <a:t>Example:  Discrete Picking</a:t>
            </a:r>
          </a:p>
        </p:txBody>
      </p:sp>
      <p:sp>
        <p:nvSpPr>
          <p:cNvPr id="4" name="Rectangle 2"/>
          <p:cNvSpPr>
            <a:spLocks noGrp="1" noChangeArrowheads="1"/>
          </p:cNvSpPr>
          <p:nvPr>
            <p:ph type="title"/>
          </p:nvPr>
        </p:nvSpPr>
        <p:spPr>
          <a:xfrm>
            <a:off x="457200" y="647700"/>
            <a:ext cx="8610600" cy="665163"/>
          </a:xfrm>
        </p:spPr>
        <p:txBody>
          <a:bodyPr/>
          <a:lstStyle/>
          <a:p>
            <a:pPr>
              <a:defRPr/>
            </a:pPr>
            <a:r>
              <a:rPr lang="en-US" dirty="0" smtClean="0">
                <a:latin typeface="Century Gothic" pitchFamily="34" charset="0"/>
                <a:cs typeface="Century Gothic" pitchFamily="34" charset="0"/>
              </a:rPr>
              <a:t>Create a sales order for 126 each, 03120</a:t>
            </a:r>
          </a:p>
        </p:txBody>
      </p:sp>
      <p:pic>
        <p:nvPicPr>
          <p:cNvPr id="23557" name="Picture 7"/>
          <p:cNvPicPr>
            <a:picLocks noChangeAspect="1" noChangeArrowheads="1"/>
          </p:cNvPicPr>
          <p:nvPr/>
        </p:nvPicPr>
        <p:blipFill>
          <a:blip r:embed="rId2"/>
          <a:srcRect/>
          <a:stretch>
            <a:fillRect/>
          </a:stretch>
        </p:blipFill>
        <p:spPr bwMode="auto">
          <a:xfrm>
            <a:off x="579438" y="1701800"/>
            <a:ext cx="7543800" cy="1685925"/>
          </a:xfrm>
          <a:prstGeom prst="rect">
            <a:avLst/>
          </a:prstGeom>
          <a:noFill/>
          <a:ln w="9525">
            <a:solidFill>
              <a:schemeClr val="accent1"/>
            </a:solidFill>
            <a:miter lim="800000"/>
            <a:headEnd/>
            <a:tailEnd/>
          </a:ln>
        </p:spPr>
      </p:pic>
      <p:sp>
        <p:nvSpPr>
          <p:cNvPr id="23558" name="TextBox 5"/>
          <p:cNvSpPr txBox="1">
            <a:spLocks noChangeArrowheads="1"/>
          </p:cNvSpPr>
          <p:nvPr/>
        </p:nvSpPr>
        <p:spPr bwMode="auto">
          <a:xfrm>
            <a:off x="571500" y="1331913"/>
            <a:ext cx="3794125" cy="369887"/>
          </a:xfrm>
          <a:prstGeom prst="rect">
            <a:avLst/>
          </a:prstGeom>
          <a:noFill/>
          <a:ln w="9525">
            <a:noFill/>
            <a:miter lim="800000"/>
            <a:headEnd/>
            <a:tailEnd/>
          </a:ln>
        </p:spPr>
        <p:txBody>
          <a:bodyPr>
            <a:spAutoFit/>
          </a:bodyPr>
          <a:lstStyle/>
          <a:p>
            <a:r>
              <a:rPr lang="en-US"/>
              <a:t>Sales Order Maintenance</a:t>
            </a:r>
          </a:p>
        </p:txBody>
      </p:sp>
      <p:sp>
        <p:nvSpPr>
          <p:cNvPr id="9" name="Rounded Rectangle 8"/>
          <p:cNvSpPr/>
          <p:nvPr/>
        </p:nvSpPr>
        <p:spPr>
          <a:xfrm>
            <a:off x="715963" y="2738438"/>
            <a:ext cx="3649662" cy="403225"/>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11" name="Picture 4" descr="http://packmartja.com/resources/shrink_wrap_pallet.jpg"/>
          <p:cNvPicPr>
            <a:picLocks noChangeAspect="1" noChangeArrowheads="1"/>
          </p:cNvPicPr>
          <p:nvPr/>
        </p:nvPicPr>
        <p:blipFill>
          <a:blip r:embed="rId3"/>
          <a:srcRect/>
          <a:stretch>
            <a:fillRect/>
          </a:stretch>
        </p:blipFill>
        <p:spPr bwMode="auto">
          <a:xfrm>
            <a:off x="6027738" y="3919538"/>
            <a:ext cx="1751012" cy="1730375"/>
          </a:xfrm>
          <a:prstGeom prst="rect">
            <a:avLst/>
          </a:prstGeom>
          <a:noFill/>
          <a:ln w="9525">
            <a:noFill/>
            <a:miter lim="800000"/>
            <a:headEnd/>
            <a:tailEnd/>
          </a:ln>
        </p:spPr>
      </p:pic>
      <p:grpSp>
        <p:nvGrpSpPr>
          <p:cNvPr id="2" name="Group 11"/>
          <p:cNvGrpSpPr>
            <a:grpSpLocks/>
          </p:cNvGrpSpPr>
          <p:nvPr/>
        </p:nvGrpSpPr>
        <p:grpSpPr bwMode="auto">
          <a:xfrm>
            <a:off x="1790700" y="4122738"/>
            <a:ext cx="828675" cy="1343025"/>
            <a:chOff x="2085710" y="3134676"/>
            <a:chExt cx="828085" cy="1343002"/>
          </a:xfrm>
        </p:grpSpPr>
        <p:pic>
          <p:nvPicPr>
            <p:cNvPr id="23565" name="Picture 5"/>
            <p:cNvPicPr>
              <a:picLocks noChangeAspect="1" noChangeArrowheads="1"/>
            </p:cNvPicPr>
            <p:nvPr/>
          </p:nvPicPr>
          <p:blipFill>
            <a:blip r:embed="rId4"/>
            <a:srcRect/>
            <a:stretch>
              <a:fillRect/>
            </a:stretch>
          </p:blipFill>
          <p:spPr bwMode="auto">
            <a:xfrm>
              <a:off x="2103129" y="3134676"/>
              <a:ext cx="218480" cy="681145"/>
            </a:xfrm>
            <a:prstGeom prst="rect">
              <a:avLst/>
            </a:prstGeom>
            <a:noFill/>
            <a:ln w="9525">
              <a:noFill/>
              <a:miter lim="800000"/>
              <a:headEnd/>
              <a:tailEnd/>
            </a:ln>
          </p:spPr>
        </p:pic>
        <p:pic>
          <p:nvPicPr>
            <p:cNvPr id="23566" name="Picture 5"/>
            <p:cNvPicPr>
              <a:picLocks noChangeAspect="1" noChangeArrowheads="1"/>
            </p:cNvPicPr>
            <p:nvPr/>
          </p:nvPicPr>
          <p:blipFill>
            <a:blip r:embed="rId4"/>
            <a:srcRect/>
            <a:stretch>
              <a:fillRect/>
            </a:stretch>
          </p:blipFill>
          <p:spPr bwMode="auto">
            <a:xfrm>
              <a:off x="2399222" y="3134676"/>
              <a:ext cx="218480" cy="681145"/>
            </a:xfrm>
            <a:prstGeom prst="rect">
              <a:avLst/>
            </a:prstGeom>
            <a:noFill/>
            <a:ln w="9525">
              <a:noFill/>
              <a:miter lim="800000"/>
              <a:headEnd/>
              <a:tailEnd/>
            </a:ln>
          </p:spPr>
        </p:pic>
        <p:pic>
          <p:nvPicPr>
            <p:cNvPr id="23567" name="Picture 5"/>
            <p:cNvPicPr>
              <a:picLocks noChangeAspect="1" noChangeArrowheads="1"/>
            </p:cNvPicPr>
            <p:nvPr/>
          </p:nvPicPr>
          <p:blipFill>
            <a:blip r:embed="rId4"/>
            <a:srcRect/>
            <a:stretch>
              <a:fillRect/>
            </a:stretch>
          </p:blipFill>
          <p:spPr bwMode="auto">
            <a:xfrm>
              <a:off x="2695315" y="3134676"/>
              <a:ext cx="218480" cy="681145"/>
            </a:xfrm>
            <a:prstGeom prst="rect">
              <a:avLst/>
            </a:prstGeom>
            <a:noFill/>
            <a:ln w="9525">
              <a:noFill/>
              <a:miter lim="800000"/>
              <a:headEnd/>
              <a:tailEnd/>
            </a:ln>
          </p:spPr>
        </p:pic>
        <p:pic>
          <p:nvPicPr>
            <p:cNvPr id="23568" name="Picture 5"/>
            <p:cNvPicPr>
              <a:picLocks noChangeAspect="1" noChangeArrowheads="1"/>
            </p:cNvPicPr>
            <p:nvPr/>
          </p:nvPicPr>
          <p:blipFill>
            <a:blip r:embed="rId4"/>
            <a:srcRect/>
            <a:stretch>
              <a:fillRect/>
            </a:stretch>
          </p:blipFill>
          <p:spPr bwMode="auto">
            <a:xfrm>
              <a:off x="2085710" y="3796533"/>
              <a:ext cx="218480" cy="681145"/>
            </a:xfrm>
            <a:prstGeom prst="rect">
              <a:avLst/>
            </a:prstGeom>
            <a:noFill/>
            <a:ln w="9525">
              <a:noFill/>
              <a:miter lim="800000"/>
              <a:headEnd/>
              <a:tailEnd/>
            </a:ln>
          </p:spPr>
        </p:pic>
        <p:pic>
          <p:nvPicPr>
            <p:cNvPr id="23569" name="Picture 5"/>
            <p:cNvPicPr>
              <a:picLocks noChangeAspect="1" noChangeArrowheads="1"/>
            </p:cNvPicPr>
            <p:nvPr/>
          </p:nvPicPr>
          <p:blipFill>
            <a:blip r:embed="rId4"/>
            <a:srcRect/>
            <a:stretch>
              <a:fillRect/>
            </a:stretch>
          </p:blipFill>
          <p:spPr bwMode="auto">
            <a:xfrm>
              <a:off x="2381803" y="3796533"/>
              <a:ext cx="218480" cy="681145"/>
            </a:xfrm>
            <a:prstGeom prst="rect">
              <a:avLst/>
            </a:prstGeom>
            <a:noFill/>
            <a:ln w="9525">
              <a:noFill/>
              <a:miter lim="800000"/>
              <a:headEnd/>
              <a:tailEnd/>
            </a:ln>
          </p:spPr>
        </p:pic>
        <p:pic>
          <p:nvPicPr>
            <p:cNvPr id="23570" name="Picture 5"/>
            <p:cNvPicPr>
              <a:picLocks noChangeAspect="1" noChangeArrowheads="1"/>
            </p:cNvPicPr>
            <p:nvPr/>
          </p:nvPicPr>
          <p:blipFill>
            <a:blip r:embed="rId4"/>
            <a:srcRect/>
            <a:stretch>
              <a:fillRect/>
            </a:stretch>
          </p:blipFill>
          <p:spPr bwMode="auto">
            <a:xfrm>
              <a:off x="2677896" y="3796533"/>
              <a:ext cx="218480" cy="681145"/>
            </a:xfrm>
            <a:prstGeom prst="rect">
              <a:avLst/>
            </a:prstGeom>
            <a:noFill/>
            <a:ln w="9525">
              <a:noFill/>
              <a:miter lim="800000"/>
              <a:headEnd/>
              <a:tailEnd/>
            </a:ln>
          </p:spPr>
        </p:pic>
      </p:grpSp>
      <p:grpSp>
        <p:nvGrpSpPr>
          <p:cNvPr id="3" name="Group 18"/>
          <p:cNvGrpSpPr>
            <a:grpSpLocks/>
          </p:cNvGrpSpPr>
          <p:nvPr/>
        </p:nvGrpSpPr>
        <p:grpSpPr bwMode="auto">
          <a:xfrm>
            <a:off x="3597275" y="4454525"/>
            <a:ext cx="1466850" cy="709613"/>
            <a:chOff x="3892741" y="3466425"/>
            <a:chExt cx="1466762" cy="709330"/>
          </a:xfrm>
        </p:grpSpPr>
        <p:pic>
          <p:nvPicPr>
            <p:cNvPr id="23563" name="Picture 48" descr="cardboard box - fragile ok"/>
            <p:cNvPicPr>
              <a:picLocks noChangeAspect="1" noChangeArrowheads="1"/>
            </p:cNvPicPr>
            <p:nvPr/>
          </p:nvPicPr>
          <p:blipFill>
            <a:blip r:embed="rId5">
              <a:clrChange>
                <a:clrFrom>
                  <a:srgbClr val="FFFFFF"/>
                </a:clrFrom>
                <a:clrTo>
                  <a:srgbClr val="FFFFFF">
                    <a:alpha val="0"/>
                  </a:srgbClr>
                </a:clrTo>
              </a:clrChange>
            </a:blip>
            <a:srcRect l="3810" r="5333"/>
            <a:stretch>
              <a:fillRect/>
            </a:stretch>
          </p:blipFill>
          <p:spPr bwMode="auto">
            <a:xfrm>
              <a:off x="3892741" y="3466425"/>
              <a:ext cx="657181" cy="687560"/>
            </a:xfrm>
            <a:prstGeom prst="rect">
              <a:avLst/>
            </a:prstGeom>
            <a:noFill/>
            <a:ln w="9525">
              <a:noFill/>
              <a:miter lim="800000"/>
              <a:headEnd/>
              <a:tailEnd/>
            </a:ln>
          </p:spPr>
        </p:pic>
        <p:pic>
          <p:nvPicPr>
            <p:cNvPr id="23564" name="Picture 48" descr="cardboard box - fragile ok"/>
            <p:cNvPicPr>
              <a:picLocks noChangeAspect="1" noChangeArrowheads="1"/>
            </p:cNvPicPr>
            <p:nvPr/>
          </p:nvPicPr>
          <p:blipFill>
            <a:blip r:embed="rId5">
              <a:clrChange>
                <a:clrFrom>
                  <a:srgbClr val="FFFFFF"/>
                </a:clrFrom>
                <a:clrTo>
                  <a:srgbClr val="FFFFFF">
                    <a:alpha val="0"/>
                  </a:srgbClr>
                </a:clrTo>
              </a:clrChange>
            </a:blip>
            <a:srcRect l="3810" r="5333"/>
            <a:stretch>
              <a:fillRect/>
            </a:stretch>
          </p:blipFill>
          <p:spPr bwMode="auto">
            <a:xfrm>
              <a:off x="4702322" y="3488195"/>
              <a:ext cx="657181" cy="687560"/>
            </a:xfrm>
            <a:prstGeom prst="rect">
              <a:avLst/>
            </a:prstGeom>
            <a:noFill/>
            <a:ln w="9525">
              <a:noFill/>
              <a:miter lim="800000"/>
              <a:headEnd/>
              <a:tailEnd/>
            </a:ln>
          </p:spPr>
        </p:pic>
      </p:grpSp>
      <p:sp>
        <p:nvSpPr>
          <p:cNvPr id="19" name="TextBox 18"/>
          <p:cNvSpPr txBox="1"/>
          <p:nvPr/>
        </p:nvSpPr>
        <p:spPr>
          <a:xfrm>
            <a:off x="7366000" y="6537325"/>
            <a:ext cx="1320800" cy="246221"/>
          </a:xfrm>
          <a:prstGeom prst="rect">
            <a:avLst/>
          </a:prstGeom>
          <a:noFill/>
        </p:spPr>
        <p:txBody>
          <a:bodyPr wrap="square" rtlCol="0">
            <a:spAutoFit/>
          </a:bodyPr>
          <a:lstStyle/>
          <a:p>
            <a:pPr algn="ctr"/>
            <a:r>
              <a:rPr lang="en-US" sz="1000" dirty="0" smtClean="0"/>
              <a:t>WH-PIK--200</a:t>
            </a:r>
            <a:endParaRPr lang="en-US" sz="1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1000"/>
                                  </p:stCondLst>
                                  <p:childTnLst>
                                    <p:set>
                                      <p:cBhvr>
                                        <p:cTn id="6" dur="1" fill="hold">
                                          <p:stCondLst>
                                            <p:cond delay="0"/>
                                          </p:stCondLst>
                                        </p:cTn>
                                        <p:tgtEl>
                                          <p:spTgt spid="2"/>
                                        </p:tgtEl>
                                        <p:attrNameLst>
                                          <p:attrName>style.visibility</p:attrName>
                                        </p:attrNameLst>
                                      </p:cBhvr>
                                      <p:to>
                                        <p:strVal val="visible"/>
                                      </p:to>
                                    </p:set>
                                  </p:childTnLst>
                                </p:cTn>
                              </p:par>
                            </p:childTnLst>
                          </p:cTn>
                        </p:par>
                        <p:par>
                          <p:cTn id="7" fill="hold">
                            <p:stCondLst>
                              <p:cond delay="1000"/>
                            </p:stCondLst>
                            <p:childTnLst>
                              <p:par>
                                <p:cTn id="8" presetID="1" presetClass="entr" presetSubtype="0" fill="hold" nodeType="afterEffect">
                                  <p:stCondLst>
                                    <p:cond delay="1000"/>
                                  </p:stCondLst>
                                  <p:childTnLst>
                                    <p:set>
                                      <p:cBhvr>
                                        <p:cTn id="9" dur="1" fill="hold">
                                          <p:stCondLst>
                                            <p:cond delay="0"/>
                                          </p:stCondLst>
                                        </p:cTn>
                                        <p:tgtEl>
                                          <p:spTgt spid="3"/>
                                        </p:tgtEl>
                                        <p:attrNameLst>
                                          <p:attrName>style.visibility</p:attrName>
                                        </p:attrNameLst>
                                      </p:cBhvr>
                                      <p:to>
                                        <p:strVal val="visible"/>
                                      </p:to>
                                    </p:set>
                                  </p:childTnLst>
                                </p:cTn>
                              </p:par>
                            </p:childTnLst>
                          </p:cTn>
                        </p:par>
                        <p:par>
                          <p:cTn id="10" fill="hold">
                            <p:stCondLst>
                              <p:cond delay="2000"/>
                            </p:stCondLst>
                            <p:childTnLst>
                              <p:par>
                                <p:cTn id="11" presetID="1" presetClass="entr" presetSubtype="0" fill="hold" nodeType="afterEffect">
                                  <p:stCondLst>
                                    <p:cond delay="100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9" name="Text Placeholder 5"/>
          <p:cNvSpPr>
            <a:spLocks noGrp="1"/>
          </p:cNvSpPr>
          <p:nvPr>
            <p:ph type="body" sz="quarter" idx="11"/>
          </p:nvPr>
        </p:nvSpPr>
        <p:spPr/>
        <p:txBody>
          <a:bodyPr/>
          <a:lstStyle/>
          <a:p>
            <a:r>
              <a:rPr lang="en-US" dirty="0" smtClean="0">
                <a:latin typeface="Century Gothic" pitchFamily="34" charset="0"/>
                <a:cs typeface="Century Gothic" pitchFamily="34" charset="0"/>
              </a:rPr>
              <a:t>Example:  Discrete Picking</a:t>
            </a:r>
          </a:p>
        </p:txBody>
      </p:sp>
      <p:sp>
        <p:nvSpPr>
          <p:cNvPr id="4" name="Rectangle 2"/>
          <p:cNvSpPr>
            <a:spLocks noGrp="1" noChangeArrowheads="1"/>
          </p:cNvSpPr>
          <p:nvPr>
            <p:ph type="title"/>
          </p:nvPr>
        </p:nvSpPr>
        <p:spPr>
          <a:xfrm>
            <a:off x="457200" y="661988"/>
            <a:ext cx="8153400" cy="665162"/>
          </a:xfrm>
        </p:spPr>
        <p:txBody>
          <a:bodyPr/>
          <a:lstStyle/>
          <a:p>
            <a:pPr>
              <a:defRPr/>
            </a:pPr>
            <a:r>
              <a:rPr lang="en-US" dirty="0" smtClean="0">
                <a:latin typeface="Century Gothic" pitchFamily="34" charset="0"/>
                <a:cs typeface="Century Gothic" pitchFamily="34" charset="0"/>
              </a:rPr>
              <a:t>There is enough inventory in all Zones</a:t>
            </a:r>
          </a:p>
        </p:txBody>
      </p:sp>
      <p:pic>
        <p:nvPicPr>
          <p:cNvPr id="24581" name="Picture 11"/>
          <p:cNvPicPr>
            <a:picLocks noChangeAspect="1" noChangeArrowheads="1"/>
          </p:cNvPicPr>
          <p:nvPr/>
        </p:nvPicPr>
        <p:blipFill>
          <a:blip r:embed="rId2"/>
          <a:srcRect/>
          <a:stretch>
            <a:fillRect/>
          </a:stretch>
        </p:blipFill>
        <p:spPr bwMode="auto">
          <a:xfrm>
            <a:off x="546100" y="1731963"/>
            <a:ext cx="5286375" cy="3767137"/>
          </a:xfrm>
          <a:prstGeom prst="rect">
            <a:avLst/>
          </a:prstGeom>
          <a:noFill/>
          <a:ln w="9525">
            <a:solidFill>
              <a:schemeClr val="accent1"/>
            </a:solidFill>
            <a:miter lim="800000"/>
            <a:headEnd/>
            <a:tailEnd/>
          </a:ln>
        </p:spPr>
      </p:pic>
      <p:sp>
        <p:nvSpPr>
          <p:cNvPr id="24582" name="TextBox 5"/>
          <p:cNvSpPr txBox="1">
            <a:spLocks noChangeArrowheads="1"/>
          </p:cNvSpPr>
          <p:nvPr/>
        </p:nvSpPr>
        <p:spPr bwMode="auto">
          <a:xfrm>
            <a:off x="6102350" y="1906588"/>
            <a:ext cx="2508250" cy="923925"/>
          </a:xfrm>
          <a:prstGeom prst="rect">
            <a:avLst/>
          </a:prstGeom>
          <a:solidFill>
            <a:schemeClr val="bg1"/>
          </a:solidFill>
          <a:ln w="9525">
            <a:solidFill>
              <a:schemeClr val="accent1"/>
            </a:solidFill>
            <a:miter lim="800000"/>
            <a:headEnd/>
            <a:tailEnd/>
          </a:ln>
        </p:spPr>
        <p:txBody>
          <a:bodyPr>
            <a:spAutoFit/>
          </a:bodyPr>
          <a:lstStyle/>
          <a:p>
            <a:r>
              <a:rPr lang="en-US">
                <a:solidFill>
                  <a:schemeClr val="accent1"/>
                </a:solidFill>
              </a:rPr>
              <a:t>Notice there is enough inventory in all three pick zones.</a:t>
            </a:r>
          </a:p>
        </p:txBody>
      </p:sp>
      <p:cxnSp>
        <p:nvCxnSpPr>
          <p:cNvPr id="13" name="Straight Arrow Connector 12"/>
          <p:cNvCxnSpPr>
            <a:stCxn id="24582" idx="2"/>
            <a:endCxn id="24584" idx="0"/>
          </p:cNvCxnSpPr>
          <p:nvPr/>
        </p:nvCxnSpPr>
        <p:spPr>
          <a:xfrm rot="5400000">
            <a:off x="6443662" y="3108326"/>
            <a:ext cx="1190625" cy="635000"/>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24584" name="TextBox 5"/>
          <p:cNvSpPr txBox="1">
            <a:spLocks noChangeArrowheads="1"/>
          </p:cNvSpPr>
          <p:nvPr/>
        </p:nvSpPr>
        <p:spPr bwMode="auto">
          <a:xfrm>
            <a:off x="6224588" y="4021138"/>
            <a:ext cx="993775" cy="1200150"/>
          </a:xfrm>
          <a:prstGeom prst="rect">
            <a:avLst/>
          </a:prstGeom>
          <a:solidFill>
            <a:schemeClr val="bg1"/>
          </a:solidFill>
          <a:ln w="9525">
            <a:solidFill>
              <a:schemeClr val="accent1"/>
            </a:solidFill>
            <a:miter lim="800000"/>
            <a:headEnd/>
            <a:tailEnd/>
          </a:ln>
        </p:spPr>
        <p:txBody>
          <a:bodyPr>
            <a:spAutoFit/>
          </a:bodyPr>
          <a:lstStyle/>
          <a:p>
            <a:r>
              <a:rPr lang="en-US">
                <a:solidFill>
                  <a:schemeClr val="accent1"/>
                </a:solidFill>
              </a:rPr>
              <a:t>Box</a:t>
            </a:r>
          </a:p>
          <a:p>
            <a:endParaRPr lang="en-US" sz="900">
              <a:solidFill>
                <a:schemeClr val="accent1"/>
              </a:solidFill>
            </a:endParaRPr>
          </a:p>
          <a:p>
            <a:r>
              <a:rPr lang="en-US">
                <a:solidFill>
                  <a:schemeClr val="accent1"/>
                </a:solidFill>
              </a:rPr>
              <a:t>Each</a:t>
            </a:r>
          </a:p>
          <a:p>
            <a:endParaRPr lang="en-US" sz="900">
              <a:solidFill>
                <a:schemeClr val="accent1"/>
              </a:solidFill>
            </a:endParaRPr>
          </a:p>
          <a:p>
            <a:r>
              <a:rPr lang="en-US">
                <a:solidFill>
                  <a:schemeClr val="accent1"/>
                </a:solidFill>
              </a:rPr>
              <a:t>Pallet</a:t>
            </a:r>
          </a:p>
        </p:txBody>
      </p:sp>
      <p:cxnSp>
        <p:nvCxnSpPr>
          <p:cNvPr id="17" name="Straight Arrow Connector 16"/>
          <p:cNvCxnSpPr/>
          <p:nvPr/>
        </p:nvCxnSpPr>
        <p:spPr>
          <a:xfrm rot="10800000">
            <a:off x="4748213" y="4248150"/>
            <a:ext cx="1354137" cy="1588"/>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0" name="Straight Arrow Connector 19"/>
          <p:cNvCxnSpPr/>
          <p:nvPr/>
        </p:nvCxnSpPr>
        <p:spPr>
          <a:xfrm rot="10800000">
            <a:off x="4748213" y="4597400"/>
            <a:ext cx="1354137" cy="1588"/>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rot="10800000">
            <a:off x="4748213" y="5035550"/>
            <a:ext cx="1354137" cy="1588"/>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7366000" y="6537325"/>
            <a:ext cx="1320800" cy="246221"/>
          </a:xfrm>
          <a:prstGeom prst="rect">
            <a:avLst/>
          </a:prstGeom>
          <a:noFill/>
        </p:spPr>
        <p:txBody>
          <a:bodyPr wrap="square" rtlCol="0">
            <a:spAutoFit/>
          </a:bodyPr>
          <a:lstStyle/>
          <a:p>
            <a:pPr algn="ctr"/>
            <a:r>
              <a:rPr lang="en-US" sz="1000" dirty="0" smtClean="0"/>
              <a:t>WH-PIK-</a:t>
            </a:r>
            <a:endParaRPr lang="en-US" sz="10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Text Placeholder 5"/>
          <p:cNvSpPr>
            <a:spLocks noGrp="1"/>
          </p:cNvSpPr>
          <p:nvPr>
            <p:ph type="body" sz="quarter" idx="11"/>
          </p:nvPr>
        </p:nvSpPr>
        <p:spPr/>
        <p:txBody>
          <a:bodyPr/>
          <a:lstStyle/>
          <a:p>
            <a:r>
              <a:rPr lang="en-US" dirty="0" smtClean="0">
                <a:latin typeface="Century Gothic" pitchFamily="34" charset="0"/>
                <a:cs typeface="Century Gothic" pitchFamily="34" charset="0"/>
              </a:rPr>
              <a:t>Example - Discrete Picking, Release Order</a:t>
            </a:r>
          </a:p>
        </p:txBody>
      </p:sp>
      <p:sp>
        <p:nvSpPr>
          <p:cNvPr id="4" name="Rectangle 2"/>
          <p:cNvSpPr>
            <a:spLocks noGrp="1" noChangeArrowheads="1"/>
          </p:cNvSpPr>
          <p:nvPr>
            <p:ph type="title"/>
          </p:nvPr>
        </p:nvSpPr>
        <p:spPr>
          <a:xfrm>
            <a:off x="457200" y="661988"/>
            <a:ext cx="8466138" cy="665162"/>
          </a:xfrm>
        </p:spPr>
        <p:txBody>
          <a:bodyPr/>
          <a:lstStyle/>
          <a:p>
            <a:pPr>
              <a:defRPr/>
            </a:pPr>
            <a:r>
              <a:rPr lang="en-US" dirty="0" smtClean="0">
                <a:latin typeface="Century Gothic" pitchFamily="34" charset="0"/>
                <a:cs typeface="Century Gothic" pitchFamily="34" charset="0"/>
              </a:rPr>
              <a:t>Release the sales order to the warehouse</a:t>
            </a:r>
          </a:p>
        </p:txBody>
      </p:sp>
      <p:pic>
        <p:nvPicPr>
          <p:cNvPr id="25605" name="Picture 3"/>
          <p:cNvPicPr>
            <a:picLocks noChangeAspect="1" noChangeArrowheads="1"/>
          </p:cNvPicPr>
          <p:nvPr/>
        </p:nvPicPr>
        <p:blipFill>
          <a:blip r:embed="rId3"/>
          <a:srcRect/>
          <a:stretch>
            <a:fillRect/>
          </a:stretch>
        </p:blipFill>
        <p:spPr bwMode="auto">
          <a:xfrm>
            <a:off x="508000" y="1697038"/>
            <a:ext cx="6048375" cy="2314575"/>
          </a:xfrm>
          <a:prstGeom prst="rect">
            <a:avLst/>
          </a:prstGeom>
          <a:noFill/>
          <a:ln w="9525">
            <a:solidFill>
              <a:schemeClr val="accent1"/>
            </a:solidFill>
            <a:miter lim="800000"/>
            <a:headEnd/>
            <a:tailEnd/>
          </a:ln>
        </p:spPr>
      </p:pic>
      <p:sp>
        <p:nvSpPr>
          <p:cNvPr id="25606" name="TextBox 5"/>
          <p:cNvSpPr txBox="1">
            <a:spLocks noChangeArrowheads="1"/>
          </p:cNvSpPr>
          <p:nvPr/>
        </p:nvSpPr>
        <p:spPr bwMode="auto">
          <a:xfrm>
            <a:off x="496888" y="1331913"/>
            <a:ext cx="3794125" cy="369887"/>
          </a:xfrm>
          <a:prstGeom prst="rect">
            <a:avLst/>
          </a:prstGeom>
          <a:noFill/>
          <a:ln w="9525">
            <a:noFill/>
            <a:miter lim="800000"/>
            <a:headEnd/>
            <a:tailEnd/>
          </a:ln>
        </p:spPr>
        <p:txBody>
          <a:bodyPr>
            <a:spAutoFit/>
          </a:bodyPr>
          <a:lstStyle/>
          <a:p>
            <a:r>
              <a:rPr lang="en-US"/>
              <a:t>Pick-List/Pre-shipper - Automatic</a:t>
            </a:r>
          </a:p>
        </p:txBody>
      </p:sp>
      <p:pic>
        <p:nvPicPr>
          <p:cNvPr id="25607" name="Picture 4"/>
          <p:cNvPicPr>
            <a:picLocks noChangeAspect="1" noChangeArrowheads="1"/>
          </p:cNvPicPr>
          <p:nvPr/>
        </p:nvPicPr>
        <p:blipFill>
          <a:blip r:embed="rId4"/>
          <a:srcRect/>
          <a:stretch>
            <a:fillRect/>
          </a:stretch>
        </p:blipFill>
        <p:spPr bwMode="auto">
          <a:xfrm>
            <a:off x="3416300" y="2306638"/>
            <a:ext cx="5238750" cy="3219450"/>
          </a:xfrm>
          <a:prstGeom prst="rect">
            <a:avLst/>
          </a:prstGeom>
          <a:noFill/>
          <a:ln w="9525">
            <a:solidFill>
              <a:schemeClr val="accent1"/>
            </a:solidFill>
            <a:miter lim="800000"/>
            <a:headEnd/>
            <a:tailEnd/>
          </a:ln>
        </p:spPr>
      </p:pic>
      <p:sp>
        <p:nvSpPr>
          <p:cNvPr id="15" name="Rounded Rectangle 14"/>
          <p:cNvSpPr/>
          <p:nvPr/>
        </p:nvSpPr>
        <p:spPr>
          <a:xfrm>
            <a:off x="4976813" y="4654550"/>
            <a:ext cx="2825750" cy="900113"/>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 name="Rounded Rectangle 15"/>
          <p:cNvSpPr/>
          <p:nvPr/>
        </p:nvSpPr>
        <p:spPr>
          <a:xfrm>
            <a:off x="803275" y="1882775"/>
            <a:ext cx="1555750" cy="403225"/>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610" name="Rectangle 11"/>
          <p:cNvSpPr>
            <a:spLocks noChangeArrowheads="1"/>
          </p:cNvSpPr>
          <p:nvPr/>
        </p:nvSpPr>
        <p:spPr bwMode="auto">
          <a:xfrm>
            <a:off x="477838" y="4751388"/>
            <a:ext cx="4094162" cy="1477962"/>
          </a:xfrm>
          <a:prstGeom prst="rect">
            <a:avLst/>
          </a:prstGeom>
          <a:solidFill>
            <a:schemeClr val="bg1"/>
          </a:solidFill>
          <a:ln w="9525">
            <a:noFill/>
            <a:miter lim="800000"/>
            <a:headEnd/>
            <a:tailEnd/>
          </a:ln>
        </p:spPr>
        <p:txBody>
          <a:bodyPr>
            <a:spAutoFit/>
          </a:bodyPr>
          <a:lstStyle/>
          <a:p>
            <a:r>
              <a:rPr lang="en-US" dirty="0">
                <a:solidFill>
                  <a:schemeClr val="accent2"/>
                </a:solidFill>
              </a:rPr>
              <a:t>DYK:</a:t>
            </a:r>
          </a:p>
          <a:p>
            <a:r>
              <a:rPr lang="en-US" dirty="0">
                <a:solidFill>
                  <a:schemeClr val="accent2"/>
                </a:solidFill>
              </a:rPr>
              <a:t>Discrete picking relies on pick-lists generated through QAD EE, but bulk picking uses more sophisticated algorithms in QAD </a:t>
            </a:r>
            <a:r>
              <a:rPr lang="en-US" dirty="0" err="1">
                <a:solidFill>
                  <a:schemeClr val="accent2"/>
                </a:solidFill>
              </a:rPr>
              <a:t>WHing</a:t>
            </a:r>
            <a:endParaRPr lang="en-US" dirty="0">
              <a:solidFill>
                <a:schemeClr val="accent2"/>
              </a:solidFill>
            </a:endParaRPr>
          </a:p>
        </p:txBody>
      </p:sp>
      <p:sp>
        <p:nvSpPr>
          <p:cNvPr id="11" name="TextBox 10"/>
          <p:cNvSpPr txBox="1"/>
          <p:nvPr/>
        </p:nvSpPr>
        <p:spPr>
          <a:xfrm>
            <a:off x="7366000" y="6537325"/>
            <a:ext cx="1320800" cy="246221"/>
          </a:xfrm>
          <a:prstGeom prst="rect">
            <a:avLst/>
          </a:prstGeom>
          <a:noFill/>
        </p:spPr>
        <p:txBody>
          <a:bodyPr wrap="square" rtlCol="0">
            <a:spAutoFit/>
          </a:bodyPr>
          <a:lstStyle/>
          <a:p>
            <a:pPr algn="ctr"/>
            <a:r>
              <a:rPr lang="en-US" sz="1000" dirty="0" smtClean="0"/>
              <a:t>WH-PIK--220</a:t>
            </a:r>
            <a:endParaRPr lang="en-US" sz="10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Number Placeholder 4"/>
          <p:cNvSpPr>
            <a:spLocks noGrp="1"/>
          </p:cNvSpPr>
          <p:nvPr>
            <p:ph type="sldNum" sz="quarter" idx="12"/>
          </p:nvPr>
        </p:nvSpPr>
        <p:spPr bwMode="auto">
          <a:noFill/>
          <a:ln>
            <a:miter lim="800000"/>
            <a:headEnd/>
            <a:tailEnd/>
          </a:ln>
        </p:spPr>
        <p:txBody>
          <a:bodyPr/>
          <a:lstStyle/>
          <a:p>
            <a:fld id="{1DED3AB9-BC1C-4512-89DF-FD077F88AA77}" type="slidenum">
              <a:rPr lang="en-US" smtClean="0"/>
              <a:pPr/>
              <a:t>23</a:t>
            </a:fld>
            <a:endParaRPr lang="en-US" smtClean="0"/>
          </a:p>
        </p:txBody>
      </p:sp>
      <p:sp>
        <p:nvSpPr>
          <p:cNvPr id="26627" name="Text Placeholder 5"/>
          <p:cNvSpPr>
            <a:spLocks noGrp="1"/>
          </p:cNvSpPr>
          <p:nvPr>
            <p:ph type="body" sz="quarter" idx="11"/>
          </p:nvPr>
        </p:nvSpPr>
        <p:spPr/>
        <p:txBody>
          <a:bodyPr/>
          <a:lstStyle/>
          <a:p>
            <a:r>
              <a:rPr lang="en-US" dirty="0" smtClean="0">
                <a:latin typeface="Century Gothic" pitchFamily="34" charset="0"/>
                <a:cs typeface="Century Gothic" pitchFamily="34" charset="0"/>
              </a:rPr>
              <a:t>Example -  Discrete Picking, Review Pending Pick</a:t>
            </a:r>
          </a:p>
        </p:txBody>
      </p:sp>
      <p:sp>
        <p:nvSpPr>
          <p:cNvPr id="4" name="Rectangle 2"/>
          <p:cNvSpPr>
            <a:spLocks noGrp="1" noChangeArrowheads="1"/>
          </p:cNvSpPr>
          <p:nvPr>
            <p:ph type="title"/>
          </p:nvPr>
        </p:nvSpPr>
        <p:spPr>
          <a:xfrm>
            <a:off x="457200" y="661988"/>
            <a:ext cx="8153400" cy="665162"/>
          </a:xfrm>
        </p:spPr>
        <p:txBody>
          <a:bodyPr/>
          <a:lstStyle/>
          <a:p>
            <a:pPr>
              <a:defRPr/>
            </a:pPr>
            <a:r>
              <a:rPr lang="en-US" dirty="0" smtClean="0">
                <a:latin typeface="Century Gothic" pitchFamily="34" charset="0"/>
                <a:cs typeface="Century Gothic" pitchFamily="34" charset="0"/>
              </a:rPr>
              <a:t>Review the pending pick activity</a:t>
            </a:r>
          </a:p>
        </p:txBody>
      </p:sp>
      <p:pic>
        <p:nvPicPr>
          <p:cNvPr id="26629" name="Picture 2"/>
          <p:cNvPicPr>
            <a:picLocks noChangeAspect="1" noChangeArrowheads="1"/>
          </p:cNvPicPr>
          <p:nvPr/>
        </p:nvPicPr>
        <p:blipFill>
          <a:blip r:embed="rId2"/>
          <a:srcRect/>
          <a:stretch>
            <a:fillRect/>
          </a:stretch>
        </p:blipFill>
        <p:spPr bwMode="auto">
          <a:xfrm>
            <a:off x="1541463" y="1566863"/>
            <a:ext cx="6043612" cy="4383087"/>
          </a:xfrm>
          <a:prstGeom prst="rect">
            <a:avLst/>
          </a:prstGeom>
          <a:noFill/>
          <a:ln w="9525">
            <a:solidFill>
              <a:schemeClr val="accent1"/>
            </a:solidFill>
            <a:miter lim="800000"/>
            <a:headEnd/>
            <a:tailEnd/>
          </a:ln>
        </p:spPr>
      </p:pic>
      <p:sp>
        <p:nvSpPr>
          <p:cNvPr id="14" name="Rounded Rectangle 13"/>
          <p:cNvSpPr/>
          <p:nvPr/>
        </p:nvSpPr>
        <p:spPr>
          <a:xfrm>
            <a:off x="1503363" y="3724275"/>
            <a:ext cx="6140450" cy="965200"/>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TextBox 6"/>
          <p:cNvSpPr txBox="1"/>
          <p:nvPr/>
        </p:nvSpPr>
        <p:spPr>
          <a:xfrm>
            <a:off x="7366000" y="6537325"/>
            <a:ext cx="1320800" cy="246221"/>
          </a:xfrm>
          <a:prstGeom prst="rect">
            <a:avLst/>
          </a:prstGeom>
          <a:noFill/>
        </p:spPr>
        <p:txBody>
          <a:bodyPr wrap="square" rtlCol="0">
            <a:spAutoFit/>
          </a:bodyPr>
          <a:lstStyle/>
          <a:p>
            <a:pPr algn="ctr"/>
            <a:r>
              <a:rPr lang="en-US" sz="1000" dirty="0" smtClean="0"/>
              <a:t>WH-PIK-230</a:t>
            </a:r>
            <a:endParaRPr lang="en-US" sz="1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2" name="Text Placeholder 5"/>
          <p:cNvSpPr>
            <a:spLocks noGrp="1"/>
          </p:cNvSpPr>
          <p:nvPr>
            <p:ph type="body" sz="quarter" idx="11"/>
          </p:nvPr>
        </p:nvSpPr>
        <p:spPr/>
        <p:txBody>
          <a:bodyPr/>
          <a:lstStyle/>
          <a:p>
            <a:r>
              <a:rPr lang="en-US" dirty="0" smtClean="0">
                <a:latin typeface="Century Gothic" pitchFamily="34" charset="0"/>
                <a:cs typeface="Century Gothic" pitchFamily="34" charset="0"/>
              </a:rPr>
              <a:t>Bonus Coverage – Pick Strategies</a:t>
            </a:r>
          </a:p>
        </p:txBody>
      </p:sp>
      <p:sp>
        <p:nvSpPr>
          <p:cNvPr id="190" name="Rectangle 189"/>
          <p:cNvSpPr/>
          <p:nvPr/>
        </p:nvSpPr>
        <p:spPr>
          <a:xfrm>
            <a:off x="450850" y="622300"/>
            <a:ext cx="8229600" cy="5683250"/>
          </a:xfrm>
          <a:prstGeom prst="rect">
            <a:avLst/>
          </a:prstGeom>
          <a:noFill/>
          <a:ln>
            <a:solidFill>
              <a:srgbClr val="92D05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1" name="Rectangle 190"/>
          <p:cNvSpPr/>
          <p:nvPr/>
        </p:nvSpPr>
        <p:spPr>
          <a:xfrm>
            <a:off x="560388" y="731838"/>
            <a:ext cx="1436687" cy="3165475"/>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655" name="TextBox 48"/>
          <p:cNvSpPr txBox="1">
            <a:spLocks noChangeArrowheads="1"/>
          </p:cNvSpPr>
          <p:nvPr/>
        </p:nvSpPr>
        <p:spPr bwMode="auto">
          <a:xfrm>
            <a:off x="563563" y="731838"/>
            <a:ext cx="1409700" cy="523875"/>
          </a:xfrm>
          <a:prstGeom prst="rect">
            <a:avLst/>
          </a:prstGeom>
          <a:noFill/>
          <a:ln w="9525">
            <a:noFill/>
            <a:miter lim="800000"/>
            <a:headEnd/>
            <a:tailEnd/>
          </a:ln>
        </p:spPr>
        <p:txBody>
          <a:bodyPr wrap="none">
            <a:spAutoFit/>
          </a:bodyPr>
          <a:lstStyle/>
          <a:p>
            <a:pPr algn="ctr"/>
            <a:r>
              <a:rPr lang="en-US" sz="1400"/>
              <a:t>Area =</a:t>
            </a:r>
          </a:p>
          <a:p>
            <a:pPr algn="ctr"/>
            <a:r>
              <a:rPr lang="en-US" sz="1400"/>
              <a:t>Receipts (010)</a:t>
            </a:r>
          </a:p>
        </p:txBody>
      </p:sp>
      <p:sp>
        <p:nvSpPr>
          <p:cNvPr id="198" name="Rectangle 197"/>
          <p:cNvSpPr/>
          <p:nvPr/>
        </p:nvSpPr>
        <p:spPr>
          <a:xfrm>
            <a:off x="558800" y="3967163"/>
            <a:ext cx="1436688" cy="115570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657" name="TextBox 55"/>
          <p:cNvSpPr txBox="1">
            <a:spLocks noChangeArrowheads="1"/>
          </p:cNvSpPr>
          <p:nvPr/>
        </p:nvSpPr>
        <p:spPr bwMode="auto">
          <a:xfrm>
            <a:off x="515938" y="3965575"/>
            <a:ext cx="1557337" cy="307975"/>
          </a:xfrm>
          <a:prstGeom prst="rect">
            <a:avLst/>
          </a:prstGeom>
          <a:noFill/>
          <a:ln w="9525">
            <a:noFill/>
            <a:miter lim="800000"/>
            <a:headEnd/>
            <a:tailEnd/>
          </a:ln>
        </p:spPr>
        <p:txBody>
          <a:bodyPr wrap="none">
            <a:spAutoFit/>
          </a:bodyPr>
          <a:lstStyle/>
          <a:p>
            <a:pPr algn="ctr"/>
            <a:r>
              <a:rPr lang="en-US" sz="1400"/>
              <a:t>Inspection (020)</a:t>
            </a:r>
          </a:p>
        </p:txBody>
      </p:sp>
      <p:sp>
        <p:nvSpPr>
          <p:cNvPr id="200" name="Rectangle 199"/>
          <p:cNvSpPr/>
          <p:nvPr/>
        </p:nvSpPr>
        <p:spPr>
          <a:xfrm>
            <a:off x="569913" y="5180013"/>
            <a:ext cx="1436687" cy="105410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659" name="TextBox 57"/>
          <p:cNvSpPr txBox="1">
            <a:spLocks noChangeArrowheads="1"/>
          </p:cNvSpPr>
          <p:nvPr/>
        </p:nvSpPr>
        <p:spPr bwMode="auto">
          <a:xfrm>
            <a:off x="590550" y="5145088"/>
            <a:ext cx="1403350" cy="307975"/>
          </a:xfrm>
          <a:prstGeom prst="rect">
            <a:avLst/>
          </a:prstGeom>
          <a:noFill/>
          <a:ln w="9525">
            <a:noFill/>
            <a:miter lim="800000"/>
            <a:headEnd/>
            <a:tailEnd/>
          </a:ln>
        </p:spPr>
        <p:txBody>
          <a:bodyPr wrap="none">
            <a:spAutoFit/>
          </a:bodyPr>
          <a:lstStyle/>
          <a:p>
            <a:pPr algn="ctr"/>
            <a:r>
              <a:rPr lang="en-US" sz="1400"/>
              <a:t>QA Hold (030)</a:t>
            </a:r>
          </a:p>
        </p:txBody>
      </p:sp>
      <p:sp>
        <p:nvSpPr>
          <p:cNvPr id="202" name="Rectangle 201"/>
          <p:cNvSpPr/>
          <p:nvPr/>
        </p:nvSpPr>
        <p:spPr>
          <a:xfrm>
            <a:off x="2139950" y="760413"/>
            <a:ext cx="4851400" cy="547370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661" name="TextBox 59"/>
          <p:cNvSpPr txBox="1">
            <a:spLocks noChangeArrowheads="1"/>
          </p:cNvSpPr>
          <p:nvPr/>
        </p:nvSpPr>
        <p:spPr bwMode="auto">
          <a:xfrm>
            <a:off x="2154238" y="742950"/>
            <a:ext cx="1347787" cy="307975"/>
          </a:xfrm>
          <a:prstGeom prst="rect">
            <a:avLst/>
          </a:prstGeom>
          <a:noFill/>
          <a:ln w="9525">
            <a:noFill/>
            <a:miter lim="800000"/>
            <a:headEnd/>
            <a:tailEnd/>
          </a:ln>
        </p:spPr>
        <p:txBody>
          <a:bodyPr wrap="none">
            <a:spAutoFit/>
          </a:bodyPr>
          <a:lstStyle/>
          <a:p>
            <a:r>
              <a:rPr lang="en-US" sz="1400"/>
              <a:t>Storage (040)</a:t>
            </a:r>
          </a:p>
        </p:txBody>
      </p:sp>
      <p:sp>
        <p:nvSpPr>
          <p:cNvPr id="27662" name="TextBox 60"/>
          <p:cNvSpPr txBox="1">
            <a:spLocks noChangeArrowheads="1"/>
          </p:cNvSpPr>
          <p:nvPr/>
        </p:nvSpPr>
        <p:spPr bwMode="auto">
          <a:xfrm>
            <a:off x="7050088" y="757238"/>
            <a:ext cx="1544637" cy="307975"/>
          </a:xfrm>
          <a:prstGeom prst="rect">
            <a:avLst/>
          </a:prstGeom>
          <a:noFill/>
          <a:ln w="9525">
            <a:noFill/>
            <a:miter lim="800000"/>
            <a:headEnd/>
            <a:tailEnd/>
          </a:ln>
        </p:spPr>
        <p:txBody>
          <a:bodyPr wrap="none">
            <a:spAutoFit/>
          </a:bodyPr>
          <a:lstStyle/>
          <a:p>
            <a:pPr algn="ctr"/>
            <a:r>
              <a:rPr lang="en-US" sz="1400"/>
              <a:t>Shipments (070)</a:t>
            </a:r>
          </a:p>
        </p:txBody>
      </p:sp>
      <p:sp>
        <p:nvSpPr>
          <p:cNvPr id="27663" name="TextBox 61"/>
          <p:cNvSpPr txBox="1">
            <a:spLocks noChangeArrowheads="1"/>
          </p:cNvSpPr>
          <p:nvPr/>
        </p:nvSpPr>
        <p:spPr bwMode="auto">
          <a:xfrm>
            <a:off x="7419975" y="1190625"/>
            <a:ext cx="827088" cy="523875"/>
          </a:xfrm>
          <a:prstGeom prst="rect">
            <a:avLst/>
          </a:prstGeom>
          <a:noFill/>
          <a:ln w="9525">
            <a:noFill/>
            <a:miter lim="800000"/>
            <a:headEnd/>
            <a:tailEnd/>
          </a:ln>
        </p:spPr>
        <p:txBody>
          <a:bodyPr wrap="none">
            <a:spAutoFit/>
          </a:bodyPr>
          <a:lstStyle/>
          <a:p>
            <a:pPr algn="ctr"/>
            <a:r>
              <a:rPr lang="en-US" sz="1400"/>
              <a:t>Ship</a:t>
            </a:r>
          </a:p>
          <a:p>
            <a:pPr algn="ctr"/>
            <a:r>
              <a:rPr lang="en-US" sz="1400"/>
              <a:t>(070SH)</a:t>
            </a:r>
          </a:p>
        </p:txBody>
      </p:sp>
      <p:sp>
        <p:nvSpPr>
          <p:cNvPr id="208" name="Rectangle 207"/>
          <p:cNvSpPr/>
          <p:nvPr/>
        </p:nvSpPr>
        <p:spPr>
          <a:xfrm>
            <a:off x="4410075" y="1022350"/>
            <a:ext cx="1173163" cy="5119688"/>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665" name="TextBox 65"/>
          <p:cNvSpPr txBox="1">
            <a:spLocks noChangeArrowheads="1"/>
          </p:cNvSpPr>
          <p:nvPr/>
        </p:nvSpPr>
        <p:spPr bwMode="auto">
          <a:xfrm>
            <a:off x="5902325" y="1027113"/>
            <a:ext cx="769938" cy="646112"/>
          </a:xfrm>
          <a:prstGeom prst="rect">
            <a:avLst/>
          </a:prstGeom>
          <a:noFill/>
          <a:ln w="9525">
            <a:noFill/>
            <a:miter lim="800000"/>
            <a:headEnd/>
            <a:tailEnd/>
          </a:ln>
        </p:spPr>
        <p:txBody>
          <a:bodyPr wrap="none">
            <a:spAutoFit/>
          </a:bodyPr>
          <a:lstStyle/>
          <a:p>
            <a:pPr algn="ctr"/>
            <a:r>
              <a:rPr lang="en-US" sz="1200"/>
              <a:t>Each</a:t>
            </a:r>
          </a:p>
          <a:p>
            <a:pPr algn="ctr"/>
            <a:r>
              <a:rPr lang="en-US" sz="1200"/>
              <a:t>Storage</a:t>
            </a:r>
          </a:p>
          <a:p>
            <a:pPr algn="ctr"/>
            <a:r>
              <a:rPr lang="en-US" sz="1200"/>
              <a:t>(040EA)</a:t>
            </a:r>
          </a:p>
        </p:txBody>
      </p:sp>
      <p:sp>
        <p:nvSpPr>
          <p:cNvPr id="216" name="Rectangle 215"/>
          <p:cNvSpPr/>
          <p:nvPr/>
        </p:nvSpPr>
        <p:spPr>
          <a:xfrm>
            <a:off x="7123113" y="760413"/>
            <a:ext cx="1436687" cy="316230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7" name="Rectangle 216"/>
          <p:cNvSpPr/>
          <p:nvPr/>
        </p:nvSpPr>
        <p:spPr>
          <a:xfrm>
            <a:off x="7246938" y="1120775"/>
            <a:ext cx="1173162" cy="2719388"/>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2" name="Rectangle 221"/>
          <p:cNvSpPr/>
          <p:nvPr/>
        </p:nvSpPr>
        <p:spPr>
          <a:xfrm>
            <a:off x="2403475" y="1420813"/>
            <a:ext cx="776288" cy="844550"/>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00"/>
          </a:p>
        </p:txBody>
      </p:sp>
      <p:sp>
        <p:nvSpPr>
          <p:cNvPr id="27669" name="TextBox 79"/>
          <p:cNvSpPr txBox="1">
            <a:spLocks noChangeArrowheads="1"/>
          </p:cNvSpPr>
          <p:nvPr/>
        </p:nvSpPr>
        <p:spPr bwMode="auto">
          <a:xfrm>
            <a:off x="2374900" y="1422400"/>
            <a:ext cx="804863" cy="260350"/>
          </a:xfrm>
          <a:prstGeom prst="rect">
            <a:avLst/>
          </a:prstGeom>
          <a:noFill/>
          <a:ln w="9525">
            <a:noFill/>
            <a:miter lim="800000"/>
            <a:headEnd/>
            <a:tailEnd/>
          </a:ln>
        </p:spPr>
        <p:txBody>
          <a:bodyPr wrap="none">
            <a:spAutoFit/>
          </a:bodyPr>
          <a:lstStyle/>
          <a:p>
            <a:pPr algn="ctr"/>
            <a:r>
              <a:rPr lang="en-US" sz="1100"/>
              <a:t>040PL001</a:t>
            </a:r>
          </a:p>
        </p:txBody>
      </p:sp>
      <p:sp>
        <p:nvSpPr>
          <p:cNvPr id="224" name="Rectangle 223"/>
          <p:cNvSpPr/>
          <p:nvPr/>
        </p:nvSpPr>
        <p:spPr>
          <a:xfrm>
            <a:off x="2403475" y="2336800"/>
            <a:ext cx="776288" cy="844550"/>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00"/>
          </a:p>
        </p:txBody>
      </p:sp>
      <p:sp>
        <p:nvSpPr>
          <p:cNvPr id="225" name="Rectangle 224"/>
          <p:cNvSpPr/>
          <p:nvPr/>
        </p:nvSpPr>
        <p:spPr>
          <a:xfrm>
            <a:off x="2403475" y="3252788"/>
            <a:ext cx="776288" cy="844550"/>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00"/>
          </a:p>
        </p:txBody>
      </p:sp>
      <p:sp>
        <p:nvSpPr>
          <p:cNvPr id="226" name="Rectangle 225"/>
          <p:cNvSpPr/>
          <p:nvPr/>
        </p:nvSpPr>
        <p:spPr>
          <a:xfrm>
            <a:off x="2403475" y="4168775"/>
            <a:ext cx="776288" cy="844550"/>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00"/>
          </a:p>
        </p:txBody>
      </p:sp>
      <p:sp>
        <p:nvSpPr>
          <p:cNvPr id="227" name="Rectangle 226"/>
          <p:cNvSpPr/>
          <p:nvPr/>
        </p:nvSpPr>
        <p:spPr>
          <a:xfrm>
            <a:off x="2403475" y="5084763"/>
            <a:ext cx="776288" cy="844550"/>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00"/>
          </a:p>
        </p:txBody>
      </p:sp>
      <p:sp>
        <p:nvSpPr>
          <p:cNvPr id="228" name="Rectangle 227"/>
          <p:cNvSpPr/>
          <p:nvPr/>
        </p:nvSpPr>
        <p:spPr>
          <a:xfrm>
            <a:off x="3363913" y="1420813"/>
            <a:ext cx="776287" cy="844550"/>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00"/>
          </a:p>
        </p:txBody>
      </p:sp>
      <p:sp>
        <p:nvSpPr>
          <p:cNvPr id="27675" name="TextBox 85"/>
          <p:cNvSpPr txBox="1">
            <a:spLocks noChangeArrowheads="1"/>
          </p:cNvSpPr>
          <p:nvPr/>
        </p:nvSpPr>
        <p:spPr bwMode="auto">
          <a:xfrm>
            <a:off x="3349625" y="1422400"/>
            <a:ext cx="804863" cy="260350"/>
          </a:xfrm>
          <a:prstGeom prst="rect">
            <a:avLst/>
          </a:prstGeom>
          <a:noFill/>
          <a:ln w="9525">
            <a:noFill/>
            <a:miter lim="800000"/>
            <a:headEnd/>
            <a:tailEnd/>
          </a:ln>
        </p:spPr>
        <p:txBody>
          <a:bodyPr wrap="none">
            <a:spAutoFit/>
          </a:bodyPr>
          <a:lstStyle/>
          <a:p>
            <a:pPr algn="ctr"/>
            <a:r>
              <a:rPr lang="en-US" sz="1100"/>
              <a:t>040PL002</a:t>
            </a:r>
          </a:p>
        </p:txBody>
      </p:sp>
      <p:sp>
        <p:nvSpPr>
          <p:cNvPr id="230" name="Rectangle 229"/>
          <p:cNvSpPr/>
          <p:nvPr/>
        </p:nvSpPr>
        <p:spPr>
          <a:xfrm>
            <a:off x="3363913" y="2336800"/>
            <a:ext cx="776287" cy="844550"/>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00"/>
          </a:p>
        </p:txBody>
      </p:sp>
      <p:sp>
        <p:nvSpPr>
          <p:cNvPr id="231" name="Rectangle 230"/>
          <p:cNvSpPr/>
          <p:nvPr/>
        </p:nvSpPr>
        <p:spPr>
          <a:xfrm>
            <a:off x="3363913" y="3252788"/>
            <a:ext cx="776287" cy="844550"/>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00"/>
          </a:p>
        </p:txBody>
      </p:sp>
      <p:sp>
        <p:nvSpPr>
          <p:cNvPr id="232" name="Rectangle 231"/>
          <p:cNvSpPr/>
          <p:nvPr/>
        </p:nvSpPr>
        <p:spPr>
          <a:xfrm>
            <a:off x="3363913" y="4168775"/>
            <a:ext cx="776287" cy="844550"/>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00"/>
          </a:p>
        </p:txBody>
      </p:sp>
      <p:sp>
        <p:nvSpPr>
          <p:cNvPr id="233" name="Rectangle 232"/>
          <p:cNvSpPr/>
          <p:nvPr/>
        </p:nvSpPr>
        <p:spPr>
          <a:xfrm>
            <a:off x="3363913" y="5084763"/>
            <a:ext cx="776287" cy="844550"/>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00"/>
          </a:p>
        </p:txBody>
      </p:sp>
      <p:sp>
        <p:nvSpPr>
          <p:cNvPr id="27680" name="TextBox 91"/>
          <p:cNvSpPr txBox="1">
            <a:spLocks noChangeArrowheads="1"/>
          </p:cNvSpPr>
          <p:nvPr/>
        </p:nvSpPr>
        <p:spPr bwMode="auto">
          <a:xfrm>
            <a:off x="2370138" y="2378075"/>
            <a:ext cx="809625" cy="261938"/>
          </a:xfrm>
          <a:prstGeom prst="rect">
            <a:avLst/>
          </a:prstGeom>
          <a:noFill/>
          <a:ln w="9525">
            <a:noFill/>
            <a:miter lim="800000"/>
            <a:headEnd/>
            <a:tailEnd/>
          </a:ln>
        </p:spPr>
        <p:txBody>
          <a:bodyPr wrap="none">
            <a:spAutoFit/>
          </a:bodyPr>
          <a:lstStyle/>
          <a:p>
            <a:pPr algn="ctr"/>
            <a:r>
              <a:rPr lang="en-US" sz="1100"/>
              <a:t>040PL003</a:t>
            </a:r>
          </a:p>
        </p:txBody>
      </p:sp>
      <p:sp>
        <p:nvSpPr>
          <p:cNvPr id="27681" name="TextBox 92"/>
          <p:cNvSpPr txBox="1">
            <a:spLocks noChangeArrowheads="1"/>
          </p:cNvSpPr>
          <p:nvPr/>
        </p:nvSpPr>
        <p:spPr bwMode="auto">
          <a:xfrm>
            <a:off x="3344863" y="2378075"/>
            <a:ext cx="809625" cy="261938"/>
          </a:xfrm>
          <a:prstGeom prst="rect">
            <a:avLst/>
          </a:prstGeom>
          <a:noFill/>
          <a:ln w="9525">
            <a:noFill/>
            <a:miter lim="800000"/>
            <a:headEnd/>
            <a:tailEnd/>
          </a:ln>
        </p:spPr>
        <p:txBody>
          <a:bodyPr wrap="none">
            <a:spAutoFit/>
          </a:bodyPr>
          <a:lstStyle/>
          <a:p>
            <a:pPr algn="ctr"/>
            <a:r>
              <a:rPr lang="en-US" sz="1100"/>
              <a:t>040PL004</a:t>
            </a:r>
          </a:p>
        </p:txBody>
      </p:sp>
      <p:sp>
        <p:nvSpPr>
          <p:cNvPr id="27682" name="TextBox 93"/>
          <p:cNvSpPr txBox="1">
            <a:spLocks noChangeArrowheads="1"/>
          </p:cNvSpPr>
          <p:nvPr/>
        </p:nvSpPr>
        <p:spPr bwMode="auto">
          <a:xfrm>
            <a:off x="2366963" y="3279775"/>
            <a:ext cx="811212" cy="261938"/>
          </a:xfrm>
          <a:prstGeom prst="rect">
            <a:avLst/>
          </a:prstGeom>
          <a:noFill/>
          <a:ln w="9525">
            <a:noFill/>
            <a:miter lim="800000"/>
            <a:headEnd/>
            <a:tailEnd/>
          </a:ln>
        </p:spPr>
        <p:txBody>
          <a:bodyPr wrap="none">
            <a:spAutoFit/>
          </a:bodyPr>
          <a:lstStyle/>
          <a:p>
            <a:pPr algn="ctr"/>
            <a:r>
              <a:rPr lang="en-US" sz="1100"/>
              <a:t>040PL005</a:t>
            </a:r>
          </a:p>
        </p:txBody>
      </p:sp>
      <p:sp>
        <p:nvSpPr>
          <p:cNvPr id="27683" name="TextBox 94"/>
          <p:cNvSpPr txBox="1">
            <a:spLocks noChangeArrowheads="1"/>
          </p:cNvSpPr>
          <p:nvPr/>
        </p:nvSpPr>
        <p:spPr bwMode="auto">
          <a:xfrm>
            <a:off x="3341688" y="3279775"/>
            <a:ext cx="809625" cy="261938"/>
          </a:xfrm>
          <a:prstGeom prst="rect">
            <a:avLst/>
          </a:prstGeom>
          <a:noFill/>
          <a:ln w="9525">
            <a:noFill/>
            <a:miter lim="800000"/>
            <a:headEnd/>
            <a:tailEnd/>
          </a:ln>
        </p:spPr>
        <p:txBody>
          <a:bodyPr wrap="none">
            <a:spAutoFit/>
          </a:bodyPr>
          <a:lstStyle/>
          <a:p>
            <a:pPr algn="ctr"/>
            <a:r>
              <a:rPr lang="en-US" sz="1100"/>
              <a:t>040PL006</a:t>
            </a:r>
          </a:p>
        </p:txBody>
      </p:sp>
      <p:sp>
        <p:nvSpPr>
          <p:cNvPr id="27684" name="TextBox 95"/>
          <p:cNvSpPr txBox="1">
            <a:spLocks noChangeArrowheads="1"/>
          </p:cNvSpPr>
          <p:nvPr/>
        </p:nvSpPr>
        <p:spPr bwMode="auto">
          <a:xfrm>
            <a:off x="2368550" y="4197350"/>
            <a:ext cx="804863" cy="261938"/>
          </a:xfrm>
          <a:prstGeom prst="rect">
            <a:avLst/>
          </a:prstGeom>
          <a:noFill/>
          <a:ln w="9525">
            <a:noFill/>
            <a:miter lim="800000"/>
            <a:headEnd/>
            <a:tailEnd/>
          </a:ln>
        </p:spPr>
        <p:txBody>
          <a:bodyPr wrap="none">
            <a:spAutoFit/>
          </a:bodyPr>
          <a:lstStyle/>
          <a:p>
            <a:pPr algn="ctr"/>
            <a:r>
              <a:rPr lang="en-US" sz="1100"/>
              <a:t>040PL007</a:t>
            </a:r>
          </a:p>
        </p:txBody>
      </p:sp>
      <p:sp>
        <p:nvSpPr>
          <p:cNvPr id="27685" name="TextBox 96"/>
          <p:cNvSpPr txBox="1">
            <a:spLocks noChangeArrowheads="1"/>
          </p:cNvSpPr>
          <p:nvPr/>
        </p:nvSpPr>
        <p:spPr bwMode="auto">
          <a:xfrm>
            <a:off x="3341688" y="4197350"/>
            <a:ext cx="804862" cy="261938"/>
          </a:xfrm>
          <a:prstGeom prst="rect">
            <a:avLst/>
          </a:prstGeom>
          <a:noFill/>
          <a:ln w="9525">
            <a:noFill/>
            <a:miter lim="800000"/>
            <a:headEnd/>
            <a:tailEnd/>
          </a:ln>
        </p:spPr>
        <p:txBody>
          <a:bodyPr wrap="none">
            <a:spAutoFit/>
          </a:bodyPr>
          <a:lstStyle/>
          <a:p>
            <a:pPr algn="ctr"/>
            <a:r>
              <a:rPr lang="en-US" sz="1100"/>
              <a:t>040PL008</a:t>
            </a:r>
          </a:p>
        </p:txBody>
      </p:sp>
      <p:sp>
        <p:nvSpPr>
          <p:cNvPr id="27686" name="TextBox 97"/>
          <p:cNvSpPr txBox="1">
            <a:spLocks noChangeArrowheads="1"/>
          </p:cNvSpPr>
          <p:nvPr/>
        </p:nvSpPr>
        <p:spPr bwMode="auto">
          <a:xfrm>
            <a:off x="2363788" y="5111750"/>
            <a:ext cx="809625" cy="261938"/>
          </a:xfrm>
          <a:prstGeom prst="rect">
            <a:avLst/>
          </a:prstGeom>
          <a:noFill/>
          <a:ln w="9525">
            <a:noFill/>
            <a:miter lim="800000"/>
            <a:headEnd/>
            <a:tailEnd/>
          </a:ln>
        </p:spPr>
        <p:txBody>
          <a:bodyPr wrap="none">
            <a:spAutoFit/>
          </a:bodyPr>
          <a:lstStyle/>
          <a:p>
            <a:pPr algn="ctr"/>
            <a:r>
              <a:rPr lang="en-US" sz="1100"/>
              <a:t>040PL009</a:t>
            </a:r>
          </a:p>
        </p:txBody>
      </p:sp>
      <p:sp>
        <p:nvSpPr>
          <p:cNvPr id="27687" name="TextBox 98"/>
          <p:cNvSpPr txBox="1">
            <a:spLocks noChangeArrowheads="1"/>
          </p:cNvSpPr>
          <p:nvPr/>
        </p:nvSpPr>
        <p:spPr bwMode="auto">
          <a:xfrm>
            <a:off x="3340100" y="5111750"/>
            <a:ext cx="804863" cy="261938"/>
          </a:xfrm>
          <a:prstGeom prst="rect">
            <a:avLst/>
          </a:prstGeom>
          <a:noFill/>
          <a:ln w="9525">
            <a:noFill/>
            <a:miter lim="800000"/>
            <a:headEnd/>
            <a:tailEnd/>
          </a:ln>
        </p:spPr>
        <p:txBody>
          <a:bodyPr wrap="none">
            <a:spAutoFit/>
          </a:bodyPr>
          <a:lstStyle/>
          <a:p>
            <a:pPr algn="ctr"/>
            <a:r>
              <a:rPr lang="en-US" sz="1100"/>
              <a:t>040PL010</a:t>
            </a:r>
          </a:p>
        </p:txBody>
      </p:sp>
      <p:sp>
        <p:nvSpPr>
          <p:cNvPr id="243" name="Rectangle 242"/>
          <p:cNvSpPr/>
          <p:nvPr/>
        </p:nvSpPr>
        <p:spPr>
          <a:xfrm>
            <a:off x="7373938" y="3125788"/>
            <a:ext cx="950912" cy="611187"/>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4" name="Rectangle 243"/>
          <p:cNvSpPr/>
          <p:nvPr/>
        </p:nvSpPr>
        <p:spPr>
          <a:xfrm>
            <a:off x="7373938" y="2447925"/>
            <a:ext cx="950912" cy="612775"/>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5" name="Rectangle 244"/>
          <p:cNvSpPr/>
          <p:nvPr/>
        </p:nvSpPr>
        <p:spPr>
          <a:xfrm>
            <a:off x="7373938" y="1770063"/>
            <a:ext cx="950912" cy="612775"/>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691" name="TextBox 103"/>
          <p:cNvSpPr txBox="1">
            <a:spLocks noChangeArrowheads="1"/>
          </p:cNvSpPr>
          <p:nvPr/>
        </p:nvSpPr>
        <p:spPr bwMode="auto">
          <a:xfrm rot="-5400000">
            <a:off x="-410369" y="2993232"/>
            <a:ext cx="1236663" cy="368300"/>
          </a:xfrm>
          <a:prstGeom prst="rect">
            <a:avLst/>
          </a:prstGeom>
          <a:noFill/>
          <a:ln w="9525">
            <a:noFill/>
            <a:miter lim="800000"/>
            <a:headEnd/>
            <a:tailEnd/>
          </a:ln>
        </p:spPr>
        <p:txBody>
          <a:bodyPr wrap="none">
            <a:spAutoFit/>
          </a:bodyPr>
          <a:lstStyle/>
          <a:p>
            <a:r>
              <a:rPr lang="en-US"/>
              <a:t>INBOUND</a:t>
            </a:r>
          </a:p>
        </p:txBody>
      </p:sp>
      <p:sp>
        <p:nvSpPr>
          <p:cNvPr id="27692" name="TextBox 104"/>
          <p:cNvSpPr txBox="1">
            <a:spLocks noChangeArrowheads="1"/>
          </p:cNvSpPr>
          <p:nvPr/>
        </p:nvSpPr>
        <p:spPr bwMode="auto">
          <a:xfrm rot="-5400000">
            <a:off x="8173244" y="2993231"/>
            <a:ext cx="1460500" cy="369888"/>
          </a:xfrm>
          <a:prstGeom prst="rect">
            <a:avLst/>
          </a:prstGeom>
          <a:noFill/>
          <a:ln w="9525">
            <a:noFill/>
            <a:miter lim="800000"/>
            <a:headEnd/>
            <a:tailEnd/>
          </a:ln>
        </p:spPr>
        <p:txBody>
          <a:bodyPr wrap="none">
            <a:spAutoFit/>
          </a:bodyPr>
          <a:lstStyle/>
          <a:p>
            <a:r>
              <a:rPr lang="en-US"/>
              <a:t>OUTBOUND</a:t>
            </a:r>
          </a:p>
        </p:txBody>
      </p:sp>
      <p:sp>
        <p:nvSpPr>
          <p:cNvPr id="249" name="Rectangle 248"/>
          <p:cNvSpPr/>
          <p:nvPr/>
        </p:nvSpPr>
        <p:spPr>
          <a:xfrm>
            <a:off x="2254250" y="1022350"/>
            <a:ext cx="2017713" cy="5095875"/>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694" name="TextBox 106"/>
          <p:cNvSpPr txBox="1">
            <a:spLocks noChangeArrowheads="1"/>
          </p:cNvSpPr>
          <p:nvPr/>
        </p:nvSpPr>
        <p:spPr bwMode="auto">
          <a:xfrm>
            <a:off x="2332038" y="1068388"/>
            <a:ext cx="1900237" cy="277812"/>
          </a:xfrm>
          <a:prstGeom prst="rect">
            <a:avLst/>
          </a:prstGeom>
          <a:noFill/>
          <a:ln w="9525">
            <a:noFill/>
            <a:miter lim="800000"/>
            <a:headEnd/>
            <a:tailEnd/>
          </a:ln>
        </p:spPr>
        <p:txBody>
          <a:bodyPr>
            <a:spAutoFit/>
          </a:bodyPr>
          <a:lstStyle/>
          <a:p>
            <a:pPr algn="ctr"/>
            <a:r>
              <a:rPr lang="en-US" sz="1200"/>
              <a:t>Pallet Storage (040PL)</a:t>
            </a:r>
          </a:p>
        </p:txBody>
      </p:sp>
      <p:sp>
        <p:nvSpPr>
          <p:cNvPr id="27695" name="TextBox 107"/>
          <p:cNvSpPr txBox="1">
            <a:spLocks noChangeArrowheads="1"/>
          </p:cNvSpPr>
          <p:nvPr/>
        </p:nvSpPr>
        <p:spPr bwMode="auto">
          <a:xfrm>
            <a:off x="4616450" y="1047750"/>
            <a:ext cx="771525" cy="647700"/>
          </a:xfrm>
          <a:prstGeom prst="rect">
            <a:avLst/>
          </a:prstGeom>
          <a:noFill/>
          <a:ln w="9525">
            <a:noFill/>
            <a:miter lim="800000"/>
            <a:headEnd/>
            <a:tailEnd/>
          </a:ln>
        </p:spPr>
        <p:txBody>
          <a:bodyPr wrap="none">
            <a:spAutoFit/>
          </a:bodyPr>
          <a:lstStyle/>
          <a:p>
            <a:pPr algn="ctr"/>
            <a:r>
              <a:rPr lang="en-US" sz="1200"/>
              <a:t>Box</a:t>
            </a:r>
          </a:p>
          <a:p>
            <a:pPr algn="ctr"/>
            <a:r>
              <a:rPr lang="en-US" sz="1200"/>
              <a:t>Storage</a:t>
            </a:r>
          </a:p>
          <a:p>
            <a:pPr algn="ctr"/>
            <a:r>
              <a:rPr lang="en-US" sz="1200"/>
              <a:t>(040BX)</a:t>
            </a:r>
          </a:p>
        </p:txBody>
      </p:sp>
      <p:sp>
        <p:nvSpPr>
          <p:cNvPr id="252" name="Rectangle 251"/>
          <p:cNvSpPr/>
          <p:nvPr/>
        </p:nvSpPr>
        <p:spPr>
          <a:xfrm>
            <a:off x="5686425" y="1022350"/>
            <a:ext cx="1173163" cy="5119688"/>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6" name="Rectangle 315"/>
          <p:cNvSpPr/>
          <p:nvPr/>
        </p:nvSpPr>
        <p:spPr>
          <a:xfrm>
            <a:off x="7264400" y="4283075"/>
            <a:ext cx="1173163" cy="1160463"/>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698" name="TextBox 173"/>
          <p:cNvSpPr txBox="1">
            <a:spLocks noChangeArrowheads="1"/>
          </p:cNvSpPr>
          <p:nvPr/>
        </p:nvSpPr>
        <p:spPr bwMode="auto">
          <a:xfrm>
            <a:off x="7291388" y="4275138"/>
            <a:ext cx="1125537" cy="307975"/>
          </a:xfrm>
          <a:prstGeom prst="rect">
            <a:avLst/>
          </a:prstGeom>
          <a:noFill/>
          <a:ln w="9525">
            <a:noFill/>
            <a:miter lim="800000"/>
            <a:headEnd/>
            <a:tailEnd/>
          </a:ln>
        </p:spPr>
        <p:txBody>
          <a:bodyPr>
            <a:spAutoFit/>
          </a:bodyPr>
          <a:lstStyle/>
          <a:p>
            <a:pPr algn="ctr"/>
            <a:r>
              <a:rPr lang="en-US" sz="1400"/>
              <a:t>060PA</a:t>
            </a:r>
          </a:p>
        </p:txBody>
      </p:sp>
      <p:sp>
        <p:nvSpPr>
          <p:cNvPr id="318" name="Rectangle 317"/>
          <p:cNvSpPr/>
          <p:nvPr/>
        </p:nvSpPr>
        <p:spPr>
          <a:xfrm>
            <a:off x="7112000" y="5584825"/>
            <a:ext cx="1436688" cy="649288"/>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700" name="TextBox 175"/>
          <p:cNvSpPr txBox="1">
            <a:spLocks noChangeArrowheads="1"/>
          </p:cNvSpPr>
          <p:nvPr/>
        </p:nvSpPr>
        <p:spPr bwMode="auto">
          <a:xfrm>
            <a:off x="7110413" y="5584825"/>
            <a:ext cx="1474787" cy="307975"/>
          </a:xfrm>
          <a:prstGeom prst="rect">
            <a:avLst/>
          </a:prstGeom>
          <a:noFill/>
          <a:ln w="9525">
            <a:noFill/>
            <a:miter lim="800000"/>
            <a:headEnd/>
            <a:tailEnd/>
          </a:ln>
        </p:spPr>
        <p:txBody>
          <a:bodyPr wrap="none">
            <a:spAutoFit/>
          </a:bodyPr>
          <a:lstStyle/>
          <a:p>
            <a:pPr algn="ctr"/>
            <a:r>
              <a:rPr lang="en-US" sz="1400"/>
              <a:t>Assembly (050)</a:t>
            </a:r>
          </a:p>
        </p:txBody>
      </p:sp>
      <p:sp>
        <p:nvSpPr>
          <p:cNvPr id="320" name="Rectangle 319"/>
          <p:cNvSpPr/>
          <p:nvPr/>
        </p:nvSpPr>
        <p:spPr>
          <a:xfrm>
            <a:off x="7113588" y="3967163"/>
            <a:ext cx="1436687" cy="1558925"/>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702" name="TextBox 177"/>
          <p:cNvSpPr txBox="1">
            <a:spLocks noChangeArrowheads="1"/>
          </p:cNvSpPr>
          <p:nvPr/>
        </p:nvSpPr>
        <p:spPr bwMode="auto">
          <a:xfrm>
            <a:off x="7042150" y="4002088"/>
            <a:ext cx="1606550" cy="307975"/>
          </a:xfrm>
          <a:prstGeom prst="rect">
            <a:avLst/>
          </a:prstGeom>
          <a:noFill/>
          <a:ln w="9525">
            <a:noFill/>
            <a:miter lim="800000"/>
            <a:headEnd/>
            <a:tailEnd/>
          </a:ln>
        </p:spPr>
        <p:txBody>
          <a:bodyPr wrap="none">
            <a:spAutoFit/>
          </a:bodyPr>
          <a:lstStyle/>
          <a:p>
            <a:pPr algn="ctr"/>
            <a:r>
              <a:rPr lang="en-US" sz="1400"/>
              <a:t>Packaging (060)</a:t>
            </a:r>
          </a:p>
        </p:txBody>
      </p:sp>
      <p:pic>
        <p:nvPicPr>
          <p:cNvPr id="27703" name="Picture 29" descr="pallet-fil"/>
          <p:cNvPicPr>
            <a:picLocks noChangeAspect="1" noChangeArrowheads="1"/>
          </p:cNvPicPr>
          <p:nvPr/>
        </p:nvPicPr>
        <p:blipFill>
          <a:blip r:embed="rId3"/>
          <a:srcRect/>
          <a:stretch>
            <a:fillRect/>
          </a:stretch>
        </p:blipFill>
        <p:spPr bwMode="auto">
          <a:xfrm>
            <a:off x="2636838" y="1646238"/>
            <a:ext cx="342900" cy="419100"/>
          </a:xfrm>
          <a:prstGeom prst="rect">
            <a:avLst/>
          </a:prstGeom>
          <a:noFill/>
          <a:ln w="9525">
            <a:noFill/>
            <a:miter lim="800000"/>
            <a:headEnd/>
            <a:tailEnd/>
          </a:ln>
        </p:spPr>
      </p:pic>
      <p:sp>
        <p:nvSpPr>
          <p:cNvPr id="27704" name="Text Box 33"/>
          <p:cNvSpPr txBox="1">
            <a:spLocks noChangeArrowheads="1"/>
          </p:cNvSpPr>
          <p:nvPr/>
        </p:nvSpPr>
        <p:spPr bwMode="auto">
          <a:xfrm>
            <a:off x="2359025" y="2851150"/>
            <a:ext cx="971550" cy="366713"/>
          </a:xfrm>
          <a:prstGeom prst="rect">
            <a:avLst/>
          </a:prstGeom>
          <a:noFill/>
          <a:ln w="9525" algn="ctr">
            <a:noFill/>
            <a:miter lim="800000"/>
            <a:headEnd/>
            <a:tailEnd/>
          </a:ln>
        </p:spPr>
        <p:txBody>
          <a:bodyPr tIns="91440" bIns="91440">
            <a:spAutoFit/>
          </a:bodyPr>
          <a:lstStyle/>
          <a:p>
            <a:pPr>
              <a:spcBef>
                <a:spcPct val="50000"/>
              </a:spcBef>
            </a:pPr>
            <a:r>
              <a:rPr lang="en-US" sz="1200" b="1">
                <a:solidFill>
                  <a:schemeClr val="accent1"/>
                </a:solidFill>
              </a:rPr>
              <a:t>14-May-11</a:t>
            </a:r>
          </a:p>
        </p:txBody>
      </p:sp>
      <p:sp>
        <p:nvSpPr>
          <p:cNvPr id="27705" name="Text Box 35"/>
          <p:cNvSpPr txBox="1">
            <a:spLocks noChangeArrowheads="1"/>
          </p:cNvSpPr>
          <p:nvPr/>
        </p:nvSpPr>
        <p:spPr bwMode="auto">
          <a:xfrm>
            <a:off x="3298825" y="2851150"/>
            <a:ext cx="971550" cy="366713"/>
          </a:xfrm>
          <a:prstGeom prst="rect">
            <a:avLst/>
          </a:prstGeom>
          <a:noFill/>
          <a:ln w="9525" algn="ctr">
            <a:noFill/>
            <a:miter lim="800000"/>
            <a:headEnd/>
            <a:tailEnd/>
          </a:ln>
        </p:spPr>
        <p:txBody>
          <a:bodyPr tIns="91440" bIns="91440">
            <a:spAutoFit/>
          </a:bodyPr>
          <a:lstStyle/>
          <a:p>
            <a:pPr>
              <a:spcBef>
                <a:spcPct val="50000"/>
              </a:spcBef>
            </a:pPr>
            <a:r>
              <a:rPr lang="en-US" sz="1200" b="1">
                <a:solidFill>
                  <a:schemeClr val="accent1"/>
                </a:solidFill>
              </a:rPr>
              <a:t>12-Dec-10</a:t>
            </a:r>
          </a:p>
        </p:txBody>
      </p:sp>
      <p:pic>
        <p:nvPicPr>
          <p:cNvPr id="27706" name="Picture 29" descr="pallet-fil"/>
          <p:cNvPicPr>
            <a:picLocks noChangeAspect="1" noChangeArrowheads="1"/>
          </p:cNvPicPr>
          <p:nvPr/>
        </p:nvPicPr>
        <p:blipFill>
          <a:blip r:embed="rId3"/>
          <a:srcRect/>
          <a:stretch>
            <a:fillRect/>
          </a:stretch>
        </p:blipFill>
        <p:spPr bwMode="auto">
          <a:xfrm>
            <a:off x="3525838" y="2579688"/>
            <a:ext cx="342900" cy="419100"/>
          </a:xfrm>
          <a:prstGeom prst="rect">
            <a:avLst/>
          </a:prstGeom>
          <a:noFill/>
          <a:ln w="9525">
            <a:noFill/>
            <a:miter lim="800000"/>
            <a:headEnd/>
            <a:tailEnd/>
          </a:ln>
        </p:spPr>
      </p:pic>
      <p:pic>
        <p:nvPicPr>
          <p:cNvPr id="27707" name="Picture 29" descr="pallet-fil"/>
          <p:cNvPicPr>
            <a:picLocks noChangeAspect="1" noChangeArrowheads="1"/>
          </p:cNvPicPr>
          <p:nvPr/>
        </p:nvPicPr>
        <p:blipFill>
          <a:blip r:embed="rId3"/>
          <a:srcRect/>
          <a:stretch>
            <a:fillRect/>
          </a:stretch>
        </p:blipFill>
        <p:spPr bwMode="auto">
          <a:xfrm>
            <a:off x="2601913" y="2555875"/>
            <a:ext cx="342900" cy="419100"/>
          </a:xfrm>
          <a:prstGeom prst="rect">
            <a:avLst/>
          </a:prstGeom>
          <a:noFill/>
          <a:ln w="9525">
            <a:noFill/>
            <a:miter lim="800000"/>
            <a:headEnd/>
            <a:tailEnd/>
          </a:ln>
        </p:spPr>
      </p:pic>
      <p:sp>
        <p:nvSpPr>
          <p:cNvPr id="27708" name="Text Box 33"/>
          <p:cNvSpPr txBox="1">
            <a:spLocks noChangeArrowheads="1"/>
          </p:cNvSpPr>
          <p:nvPr/>
        </p:nvSpPr>
        <p:spPr bwMode="auto">
          <a:xfrm>
            <a:off x="2349500" y="1941513"/>
            <a:ext cx="971550" cy="366712"/>
          </a:xfrm>
          <a:prstGeom prst="rect">
            <a:avLst/>
          </a:prstGeom>
          <a:noFill/>
          <a:ln w="9525" algn="ctr">
            <a:noFill/>
            <a:miter lim="800000"/>
            <a:headEnd/>
            <a:tailEnd/>
          </a:ln>
        </p:spPr>
        <p:txBody>
          <a:bodyPr tIns="91440" bIns="91440">
            <a:spAutoFit/>
          </a:bodyPr>
          <a:lstStyle/>
          <a:p>
            <a:pPr>
              <a:spcBef>
                <a:spcPct val="50000"/>
              </a:spcBef>
            </a:pPr>
            <a:r>
              <a:rPr lang="en-US" sz="1200" b="1">
                <a:solidFill>
                  <a:schemeClr val="accent1"/>
                </a:solidFill>
              </a:rPr>
              <a:t>17-Jul-11</a:t>
            </a:r>
          </a:p>
        </p:txBody>
      </p:sp>
      <p:sp>
        <p:nvSpPr>
          <p:cNvPr id="27709" name="TextBox 6"/>
          <p:cNvSpPr txBox="1">
            <a:spLocks noChangeArrowheads="1"/>
          </p:cNvSpPr>
          <p:nvPr/>
        </p:nvSpPr>
        <p:spPr bwMode="auto">
          <a:xfrm>
            <a:off x="950913" y="3671888"/>
            <a:ext cx="7116762" cy="2247900"/>
          </a:xfrm>
          <a:prstGeom prst="rect">
            <a:avLst/>
          </a:prstGeom>
          <a:solidFill>
            <a:schemeClr val="bg1"/>
          </a:solidFill>
          <a:ln w="9525">
            <a:solidFill>
              <a:schemeClr val="accent1"/>
            </a:solidFill>
            <a:miter lim="800000"/>
            <a:headEnd/>
            <a:tailEnd/>
          </a:ln>
        </p:spPr>
        <p:txBody>
          <a:bodyPr>
            <a:spAutoFit/>
          </a:bodyPr>
          <a:lstStyle/>
          <a:p>
            <a:pPr marL="514350" indent="-514350">
              <a:buFontTx/>
              <a:buAutoNum type="arabicPeriod"/>
            </a:pPr>
            <a:r>
              <a:rPr lang="en-US" sz="2800">
                <a:solidFill>
                  <a:schemeClr val="accent1"/>
                </a:solidFill>
              </a:rPr>
              <a:t>With the current pick rule, 9 – Pick by Level by Location, which pallet will be picked first? </a:t>
            </a:r>
          </a:p>
          <a:p>
            <a:pPr marL="514350" indent="-514350">
              <a:buFontTx/>
              <a:buAutoNum type="arabicPeriod"/>
            </a:pPr>
            <a:r>
              <a:rPr lang="en-US" sz="2800">
                <a:solidFill>
                  <a:schemeClr val="accent1"/>
                </a:solidFill>
              </a:rPr>
              <a:t>If you change the pick rule to 3 – Pick by Date, which pallet will be picked first? </a:t>
            </a:r>
          </a:p>
        </p:txBody>
      </p:sp>
      <p:sp>
        <p:nvSpPr>
          <p:cNvPr id="62" name="Oval 61"/>
          <p:cNvSpPr/>
          <p:nvPr/>
        </p:nvSpPr>
        <p:spPr>
          <a:xfrm>
            <a:off x="2165350" y="1404938"/>
            <a:ext cx="2230438" cy="1847850"/>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711" name="TextBox 62"/>
          <p:cNvSpPr txBox="1">
            <a:spLocks noChangeArrowheads="1"/>
          </p:cNvSpPr>
          <p:nvPr/>
        </p:nvSpPr>
        <p:spPr bwMode="auto">
          <a:xfrm>
            <a:off x="4379913" y="1897063"/>
            <a:ext cx="528637" cy="830262"/>
          </a:xfrm>
          <a:prstGeom prst="rect">
            <a:avLst/>
          </a:prstGeom>
          <a:noFill/>
          <a:ln w="9525">
            <a:noFill/>
            <a:miter lim="800000"/>
            <a:headEnd/>
            <a:tailEnd/>
          </a:ln>
        </p:spPr>
        <p:txBody>
          <a:bodyPr wrap="none">
            <a:spAutoFit/>
          </a:bodyPr>
          <a:lstStyle/>
          <a:p>
            <a:r>
              <a:rPr lang="en-US" sz="4800">
                <a:solidFill>
                  <a:srgbClr val="FF0000"/>
                </a:solidFill>
              </a:rPr>
              <a:t>?</a:t>
            </a:r>
          </a:p>
        </p:txBody>
      </p:sp>
      <p:sp>
        <p:nvSpPr>
          <p:cNvPr id="64" name="TextBox 63"/>
          <p:cNvSpPr txBox="1"/>
          <p:nvPr/>
        </p:nvSpPr>
        <p:spPr>
          <a:xfrm>
            <a:off x="7366000" y="6537325"/>
            <a:ext cx="1320800" cy="246221"/>
          </a:xfrm>
          <a:prstGeom prst="rect">
            <a:avLst/>
          </a:prstGeom>
          <a:noFill/>
        </p:spPr>
        <p:txBody>
          <a:bodyPr wrap="square" rtlCol="0">
            <a:spAutoFit/>
          </a:bodyPr>
          <a:lstStyle/>
          <a:p>
            <a:pPr algn="ctr"/>
            <a:r>
              <a:rPr lang="en-US" sz="1000" dirty="0" smtClean="0"/>
              <a:t>WH-PIK-240</a:t>
            </a:r>
            <a:endParaRPr lang="en-US" sz="10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Slide Number Placeholder 4"/>
          <p:cNvSpPr>
            <a:spLocks noGrp="1"/>
          </p:cNvSpPr>
          <p:nvPr>
            <p:ph type="sldNum" sz="quarter" idx="12"/>
          </p:nvPr>
        </p:nvSpPr>
        <p:spPr bwMode="auto">
          <a:noFill/>
          <a:ln>
            <a:miter lim="800000"/>
            <a:headEnd/>
            <a:tailEnd/>
          </a:ln>
        </p:spPr>
        <p:txBody>
          <a:bodyPr/>
          <a:lstStyle/>
          <a:p>
            <a:fld id="{65B84743-825C-48C5-88DB-93704DA8EF5D}" type="slidenum">
              <a:rPr lang="en-US" smtClean="0"/>
              <a:pPr/>
              <a:t>25</a:t>
            </a:fld>
            <a:endParaRPr lang="en-US" smtClean="0"/>
          </a:p>
        </p:txBody>
      </p:sp>
      <p:sp>
        <p:nvSpPr>
          <p:cNvPr id="28676" name="Text Placeholder 5"/>
          <p:cNvSpPr>
            <a:spLocks noGrp="1"/>
          </p:cNvSpPr>
          <p:nvPr>
            <p:ph type="body" sz="quarter" idx="11"/>
          </p:nvPr>
        </p:nvSpPr>
        <p:spPr/>
        <p:txBody>
          <a:bodyPr/>
          <a:lstStyle/>
          <a:p>
            <a:r>
              <a:rPr lang="en-US" smtClean="0">
                <a:latin typeface="Century Gothic" pitchFamily="34" charset="0"/>
                <a:cs typeface="Century Gothic" pitchFamily="34" charset="0"/>
              </a:rPr>
              <a:t>Bonus Coverage – Pick Strategies (ANSWER)</a:t>
            </a:r>
          </a:p>
        </p:txBody>
      </p:sp>
      <p:sp>
        <p:nvSpPr>
          <p:cNvPr id="190" name="Rectangle 189"/>
          <p:cNvSpPr/>
          <p:nvPr/>
        </p:nvSpPr>
        <p:spPr>
          <a:xfrm>
            <a:off x="450850" y="622300"/>
            <a:ext cx="8229600" cy="5683250"/>
          </a:xfrm>
          <a:prstGeom prst="rect">
            <a:avLst/>
          </a:prstGeom>
          <a:noFill/>
          <a:ln>
            <a:solidFill>
              <a:srgbClr val="92D05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1" name="Rectangle 190"/>
          <p:cNvSpPr/>
          <p:nvPr/>
        </p:nvSpPr>
        <p:spPr>
          <a:xfrm>
            <a:off x="560388" y="731838"/>
            <a:ext cx="1436687" cy="3165475"/>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679" name="TextBox 48"/>
          <p:cNvSpPr txBox="1">
            <a:spLocks noChangeArrowheads="1"/>
          </p:cNvSpPr>
          <p:nvPr/>
        </p:nvSpPr>
        <p:spPr bwMode="auto">
          <a:xfrm>
            <a:off x="563563" y="731838"/>
            <a:ext cx="1409700" cy="523875"/>
          </a:xfrm>
          <a:prstGeom prst="rect">
            <a:avLst/>
          </a:prstGeom>
          <a:noFill/>
          <a:ln w="9525">
            <a:noFill/>
            <a:miter lim="800000"/>
            <a:headEnd/>
            <a:tailEnd/>
          </a:ln>
        </p:spPr>
        <p:txBody>
          <a:bodyPr wrap="none">
            <a:spAutoFit/>
          </a:bodyPr>
          <a:lstStyle/>
          <a:p>
            <a:pPr algn="ctr"/>
            <a:r>
              <a:rPr lang="en-US" sz="1400"/>
              <a:t>Area =</a:t>
            </a:r>
          </a:p>
          <a:p>
            <a:pPr algn="ctr"/>
            <a:r>
              <a:rPr lang="en-US" sz="1400"/>
              <a:t>Receipts (010)</a:t>
            </a:r>
          </a:p>
        </p:txBody>
      </p:sp>
      <p:sp>
        <p:nvSpPr>
          <p:cNvPr id="198" name="Rectangle 197"/>
          <p:cNvSpPr/>
          <p:nvPr/>
        </p:nvSpPr>
        <p:spPr>
          <a:xfrm>
            <a:off x="558800" y="3967163"/>
            <a:ext cx="1436688" cy="115570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681" name="TextBox 55"/>
          <p:cNvSpPr txBox="1">
            <a:spLocks noChangeArrowheads="1"/>
          </p:cNvSpPr>
          <p:nvPr/>
        </p:nvSpPr>
        <p:spPr bwMode="auto">
          <a:xfrm>
            <a:off x="515938" y="3965575"/>
            <a:ext cx="1557337" cy="307975"/>
          </a:xfrm>
          <a:prstGeom prst="rect">
            <a:avLst/>
          </a:prstGeom>
          <a:noFill/>
          <a:ln w="9525">
            <a:noFill/>
            <a:miter lim="800000"/>
            <a:headEnd/>
            <a:tailEnd/>
          </a:ln>
        </p:spPr>
        <p:txBody>
          <a:bodyPr wrap="none">
            <a:spAutoFit/>
          </a:bodyPr>
          <a:lstStyle/>
          <a:p>
            <a:pPr algn="ctr"/>
            <a:r>
              <a:rPr lang="en-US" sz="1400"/>
              <a:t>Inspection (020)</a:t>
            </a:r>
          </a:p>
        </p:txBody>
      </p:sp>
      <p:sp>
        <p:nvSpPr>
          <p:cNvPr id="200" name="Rectangle 199"/>
          <p:cNvSpPr/>
          <p:nvPr/>
        </p:nvSpPr>
        <p:spPr>
          <a:xfrm>
            <a:off x="569913" y="5180013"/>
            <a:ext cx="1436687" cy="105410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683" name="TextBox 57"/>
          <p:cNvSpPr txBox="1">
            <a:spLocks noChangeArrowheads="1"/>
          </p:cNvSpPr>
          <p:nvPr/>
        </p:nvSpPr>
        <p:spPr bwMode="auto">
          <a:xfrm>
            <a:off x="590550" y="5145088"/>
            <a:ext cx="1403350" cy="307975"/>
          </a:xfrm>
          <a:prstGeom prst="rect">
            <a:avLst/>
          </a:prstGeom>
          <a:noFill/>
          <a:ln w="9525">
            <a:noFill/>
            <a:miter lim="800000"/>
            <a:headEnd/>
            <a:tailEnd/>
          </a:ln>
        </p:spPr>
        <p:txBody>
          <a:bodyPr wrap="none">
            <a:spAutoFit/>
          </a:bodyPr>
          <a:lstStyle/>
          <a:p>
            <a:pPr algn="ctr"/>
            <a:r>
              <a:rPr lang="en-US" sz="1400"/>
              <a:t>QA Hold (030)</a:t>
            </a:r>
          </a:p>
        </p:txBody>
      </p:sp>
      <p:sp>
        <p:nvSpPr>
          <p:cNvPr id="202" name="Rectangle 201"/>
          <p:cNvSpPr/>
          <p:nvPr/>
        </p:nvSpPr>
        <p:spPr>
          <a:xfrm>
            <a:off x="2139950" y="760413"/>
            <a:ext cx="4851400" cy="547370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685" name="TextBox 59"/>
          <p:cNvSpPr txBox="1">
            <a:spLocks noChangeArrowheads="1"/>
          </p:cNvSpPr>
          <p:nvPr/>
        </p:nvSpPr>
        <p:spPr bwMode="auto">
          <a:xfrm>
            <a:off x="2154238" y="742950"/>
            <a:ext cx="1347787" cy="307975"/>
          </a:xfrm>
          <a:prstGeom prst="rect">
            <a:avLst/>
          </a:prstGeom>
          <a:noFill/>
          <a:ln w="9525">
            <a:noFill/>
            <a:miter lim="800000"/>
            <a:headEnd/>
            <a:tailEnd/>
          </a:ln>
        </p:spPr>
        <p:txBody>
          <a:bodyPr wrap="none">
            <a:spAutoFit/>
          </a:bodyPr>
          <a:lstStyle/>
          <a:p>
            <a:r>
              <a:rPr lang="en-US" sz="1400"/>
              <a:t>Storage (040)</a:t>
            </a:r>
          </a:p>
        </p:txBody>
      </p:sp>
      <p:sp>
        <p:nvSpPr>
          <p:cNvPr id="28686" name="TextBox 60"/>
          <p:cNvSpPr txBox="1">
            <a:spLocks noChangeArrowheads="1"/>
          </p:cNvSpPr>
          <p:nvPr/>
        </p:nvSpPr>
        <p:spPr bwMode="auto">
          <a:xfrm>
            <a:off x="7050088" y="757238"/>
            <a:ext cx="1544637" cy="307975"/>
          </a:xfrm>
          <a:prstGeom prst="rect">
            <a:avLst/>
          </a:prstGeom>
          <a:noFill/>
          <a:ln w="9525">
            <a:noFill/>
            <a:miter lim="800000"/>
            <a:headEnd/>
            <a:tailEnd/>
          </a:ln>
        </p:spPr>
        <p:txBody>
          <a:bodyPr wrap="none">
            <a:spAutoFit/>
          </a:bodyPr>
          <a:lstStyle/>
          <a:p>
            <a:pPr algn="ctr"/>
            <a:r>
              <a:rPr lang="en-US" sz="1400"/>
              <a:t>Shipments (070)</a:t>
            </a:r>
          </a:p>
        </p:txBody>
      </p:sp>
      <p:sp>
        <p:nvSpPr>
          <p:cNvPr id="28687" name="TextBox 61"/>
          <p:cNvSpPr txBox="1">
            <a:spLocks noChangeArrowheads="1"/>
          </p:cNvSpPr>
          <p:nvPr/>
        </p:nvSpPr>
        <p:spPr bwMode="auto">
          <a:xfrm>
            <a:off x="7419975" y="1190625"/>
            <a:ext cx="827088" cy="523875"/>
          </a:xfrm>
          <a:prstGeom prst="rect">
            <a:avLst/>
          </a:prstGeom>
          <a:noFill/>
          <a:ln w="9525">
            <a:noFill/>
            <a:miter lim="800000"/>
            <a:headEnd/>
            <a:tailEnd/>
          </a:ln>
        </p:spPr>
        <p:txBody>
          <a:bodyPr wrap="none">
            <a:spAutoFit/>
          </a:bodyPr>
          <a:lstStyle/>
          <a:p>
            <a:pPr algn="ctr"/>
            <a:r>
              <a:rPr lang="en-US" sz="1400"/>
              <a:t>Ship</a:t>
            </a:r>
          </a:p>
          <a:p>
            <a:pPr algn="ctr"/>
            <a:r>
              <a:rPr lang="en-US" sz="1400"/>
              <a:t>(070SH)</a:t>
            </a:r>
          </a:p>
        </p:txBody>
      </p:sp>
      <p:sp>
        <p:nvSpPr>
          <p:cNvPr id="208" name="Rectangle 207"/>
          <p:cNvSpPr/>
          <p:nvPr/>
        </p:nvSpPr>
        <p:spPr>
          <a:xfrm>
            <a:off x="4410075" y="1022350"/>
            <a:ext cx="1173163" cy="5119688"/>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689" name="TextBox 65"/>
          <p:cNvSpPr txBox="1">
            <a:spLocks noChangeArrowheads="1"/>
          </p:cNvSpPr>
          <p:nvPr/>
        </p:nvSpPr>
        <p:spPr bwMode="auto">
          <a:xfrm>
            <a:off x="5902325" y="1027113"/>
            <a:ext cx="769938" cy="646112"/>
          </a:xfrm>
          <a:prstGeom prst="rect">
            <a:avLst/>
          </a:prstGeom>
          <a:noFill/>
          <a:ln w="9525">
            <a:noFill/>
            <a:miter lim="800000"/>
            <a:headEnd/>
            <a:tailEnd/>
          </a:ln>
        </p:spPr>
        <p:txBody>
          <a:bodyPr wrap="none">
            <a:spAutoFit/>
          </a:bodyPr>
          <a:lstStyle/>
          <a:p>
            <a:pPr algn="ctr"/>
            <a:r>
              <a:rPr lang="en-US" sz="1200"/>
              <a:t>Each</a:t>
            </a:r>
          </a:p>
          <a:p>
            <a:pPr algn="ctr"/>
            <a:r>
              <a:rPr lang="en-US" sz="1200"/>
              <a:t>Storage</a:t>
            </a:r>
          </a:p>
          <a:p>
            <a:pPr algn="ctr"/>
            <a:r>
              <a:rPr lang="en-US" sz="1200"/>
              <a:t>(040EA)</a:t>
            </a:r>
          </a:p>
        </p:txBody>
      </p:sp>
      <p:sp>
        <p:nvSpPr>
          <p:cNvPr id="216" name="Rectangle 215"/>
          <p:cNvSpPr/>
          <p:nvPr/>
        </p:nvSpPr>
        <p:spPr>
          <a:xfrm>
            <a:off x="7123113" y="760413"/>
            <a:ext cx="1436687" cy="316230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7" name="Rectangle 216"/>
          <p:cNvSpPr/>
          <p:nvPr/>
        </p:nvSpPr>
        <p:spPr>
          <a:xfrm>
            <a:off x="7246938" y="1120775"/>
            <a:ext cx="1173162" cy="2719388"/>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2" name="Rectangle 221"/>
          <p:cNvSpPr/>
          <p:nvPr/>
        </p:nvSpPr>
        <p:spPr>
          <a:xfrm>
            <a:off x="2403475" y="1420813"/>
            <a:ext cx="776288" cy="844550"/>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00"/>
          </a:p>
        </p:txBody>
      </p:sp>
      <p:sp>
        <p:nvSpPr>
          <p:cNvPr id="28693" name="TextBox 79"/>
          <p:cNvSpPr txBox="1">
            <a:spLocks noChangeArrowheads="1"/>
          </p:cNvSpPr>
          <p:nvPr/>
        </p:nvSpPr>
        <p:spPr bwMode="auto">
          <a:xfrm>
            <a:off x="2374900" y="1422400"/>
            <a:ext cx="804863" cy="260350"/>
          </a:xfrm>
          <a:prstGeom prst="rect">
            <a:avLst/>
          </a:prstGeom>
          <a:noFill/>
          <a:ln w="9525">
            <a:noFill/>
            <a:miter lim="800000"/>
            <a:headEnd/>
            <a:tailEnd/>
          </a:ln>
        </p:spPr>
        <p:txBody>
          <a:bodyPr wrap="none">
            <a:spAutoFit/>
          </a:bodyPr>
          <a:lstStyle/>
          <a:p>
            <a:pPr algn="ctr"/>
            <a:r>
              <a:rPr lang="en-US" sz="1100"/>
              <a:t>040PL001</a:t>
            </a:r>
          </a:p>
        </p:txBody>
      </p:sp>
      <p:sp>
        <p:nvSpPr>
          <p:cNvPr id="224" name="Rectangle 223"/>
          <p:cNvSpPr/>
          <p:nvPr/>
        </p:nvSpPr>
        <p:spPr>
          <a:xfrm>
            <a:off x="2403475" y="2336800"/>
            <a:ext cx="776288" cy="844550"/>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00"/>
          </a:p>
        </p:txBody>
      </p:sp>
      <p:sp>
        <p:nvSpPr>
          <p:cNvPr id="225" name="Rectangle 224"/>
          <p:cNvSpPr/>
          <p:nvPr/>
        </p:nvSpPr>
        <p:spPr>
          <a:xfrm>
            <a:off x="2403475" y="3252788"/>
            <a:ext cx="776288" cy="844550"/>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00"/>
          </a:p>
        </p:txBody>
      </p:sp>
      <p:sp>
        <p:nvSpPr>
          <p:cNvPr id="226" name="Rectangle 225"/>
          <p:cNvSpPr/>
          <p:nvPr/>
        </p:nvSpPr>
        <p:spPr>
          <a:xfrm>
            <a:off x="2403475" y="4168775"/>
            <a:ext cx="776288" cy="844550"/>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00"/>
          </a:p>
        </p:txBody>
      </p:sp>
      <p:sp>
        <p:nvSpPr>
          <p:cNvPr id="227" name="Rectangle 226"/>
          <p:cNvSpPr/>
          <p:nvPr/>
        </p:nvSpPr>
        <p:spPr>
          <a:xfrm>
            <a:off x="2403475" y="5084763"/>
            <a:ext cx="776288" cy="844550"/>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00"/>
          </a:p>
        </p:txBody>
      </p:sp>
      <p:sp>
        <p:nvSpPr>
          <p:cNvPr id="228" name="Rectangle 227"/>
          <p:cNvSpPr/>
          <p:nvPr/>
        </p:nvSpPr>
        <p:spPr>
          <a:xfrm>
            <a:off x="3363913" y="1420813"/>
            <a:ext cx="776287" cy="844550"/>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00"/>
          </a:p>
        </p:txBody>
      </p:sp>
      <p:sp>
        <p:nvSpPr>
          <p:cNvPr id="28699" name="TextBox 85"/>
          <p:cNvSpPr txBox="1">
            <a:spLocks noChangeArrowheads="1"/>
          </p:cNvSpPr>
          <p:nvPr/>
        </p:nvSpPr>
        <p:spPr bwMode="auto">
          <a:xfrm>
            <a:off x="3349625" y="1422400"/>
            <a:ext cx="804863" cy="260350"/>
          </a:xfrm>
          <a:prstGeom prst="rect">
            <a:avLst/>
          </a:prstGeom>
          <a:noFill/>
          <a:ln w="9525">
            <a:noFill/>
            <a:miter lim="800000"/>
            <a:headEnd/>
            <a:tailEnd/>
          </a:ln>
        </p:spPr>
        <p:txBody>
          <a:bodyPr wrap="none">
            <a:spAutoFit/>
          </a:bodyPr>
          <a:lstStyle/>
          <a:p>
            <a:pPr algn="ctr"/>
            <a:r>
              <a:rPr lang="en-US" sz="1100"/>
              <a:t>040PL002</a:t>
            </a:r>
          </a:p>
        </p:txBody>
      </p:sp>
      <p:sp>
        <p:nvSpPr>
          <p:cNvPr id="230" name="Rectangle 229"/>
          <p:cNvSpPr/>
          <p:nvPr/>
        </p:nvSpPr>
        <p:spPr>
          <a:xfrm>
            <a:off x="3363913" y="2336800"/>
            <a:ext cx="776287" cy="844550"/>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00"/>
          </a:p>
        </p:txBody>
      </p:sp>
      <p:sp>
        <p:nvSpPr>
          <p:cNvPr id="231" name="Rectangle 230"/>
          <p:cNvSpPr/>
          <p:nvPr/>
        </p:nvSpPr>
        <p:spPr>
          <a:xfrm>
            <a:off x="3363913" y="3252788"/>
            <a:ext cx="776287" cy="844550"/>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00"/>
          </a:p>
        </p:txBody>
      </p:sp>
      <p:sp>
        <p:nvSpPr>
          <p:cNvPr id="232" name="Rectangle 231"/>
          <p:cNvSpPr/>
          <p:nvPr/>
        </p:nvSpPr>
        <p:spPr>
          <a:xfrm>
            <a:off x="3363913" y="4168775"/>
            <a:ext cx="776287" cy="844550"/>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00"/>
          </a:p>
        </p:txBody>
      </p:sp>
      <p:sp>
        <p:nvSpPr>
          <p:cNvPr id="233" name="Rectangle 232"/>
          <p:cNvSpPr/>
          <p:nvPr/>
        </p:nvSpPr>
        <p:spPr>
          <a:xfrm>
            <a:off x="3363913" y="5084763"/>
            <a:ext cx="776287" cy="844550"/>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1100"/>
          </a:p>
        </p:txBody>
      </p:sp>
      <p:sp>
        <p:nvSpPr>
          <p:cNvPr id="28704" name="TextBox 91"/>
          <p:cNvSpPr txBox="1">
            <a:spLocks noChangeArrowheads="1"/>
          </p:cNvSpPr>
          <p:nvPr/>
        </p:nvSpPr>
        <p:spPr bwMode="auto">
          <a:xfrm>
            <a:off x="2370138" y="2378075"/>
            <a:ext cx="809625" cy="261938"/>
          </a:xfrm>
          <a:prstGeom prst="rect">
            <a:avLst/>
          </a:prstGeom>
          <a:noFill/>
          <a:ln w="9525">
            <a:noFill/>
            <a:miter lim="800000"/>
            <a:headEnd/>
            <a:tailEnd/>
          </a:ln>
        </p:spPr>
        <p:txBody>
          <a:bodyPr wrap="none">
            <a:spAutoFit/>
          </a:bodyPr>
          <a:lstStyle/>
          <a:p>
            <a:pPr algn="ctr"/>
            <a:r>
              <a:rPr lang="en-US" sz="1100"/>
              <a:t>040PL003</a:t>
            </a:r>
          </a:p>
        </p:txBody>
      </p:sp>
      <p:sp>
        <p:nvSpPr>
          <p:cNvPr id="28705" name="TextBox 92"/>
          <p:cNvSpPr txBox="1">
            <a:spLocks noChangeArrowheads="1"/>
          </p:cNvSpPr>
          <p:nvPr/>
        </p:nvSpPr>
        <p:spPr bwMode="auto">
          <a:xfrm>
            <a:off x="3344863" y="2378075"/>
            <a:ext cx="809625" cy="261938"/>
          </a:xfrm>
          <a:prstGeom prst="rect">
            <a:avLst/>
          </a:prstGeom>
          <a:noFill/>
          <a:ln w="9525">
            <a:noFill/>
            <a:miter lim="800000"/>
            <a:headEnd/>
            <a:tailEnd/>
          </a:ln>
        </p:spPr>
        <p:txBody>
          <a:bodyPr wrap="none">
            <a:spAutoFit/>
          </a:bodyPr>
          <a:lstStyle/>
          <a:p>
            <a:pPr algn="ctr"/>
            <a:r>
              <a:rPr lang="en-US" sz="1100"/>
              <a:t>040PL004</a:t>
            </a:r>
          </a:p>
        </p:txBody>
      </p:sp>
      <p:sp>
        <p:nvSpPr>
          <p:cNvPr id="28706" name="TextBox 93"/>
          <p:cNvSpPr txBox="1">
            <a:spLocks noChangeArrowheads="1"/>
          </p:cNvSpPr>
          <p:nvPr/>
        </p:nvSpPr>
        <p:spPr bwMode="auto">
          <a:xfrm>
            <a:off x="2366963" y="3279775"/>
            <a:ext cx="811212" cy="261938"/>
          </a:xfrm>
          <a:prstGeom prst="rect">
            <a:avLst/>
          </a:prstGeom>
          <a:noFill/>
          <a:ln w="9525">
            <a:noFill/>
            <a:miter lim="800000"/>
            <a:headEnd/>
            <a:tailEnd/>
          </a:ln>
        </p:spPr>
        <p:txBody>
          <a:bodyPr wrap="none">
            <a:spAutoFit/>
          </a:bodyPr>
          <a:lstStyle/>
          <a:p>
            <a:pPr algn="ctr"/>
            <a:r>
              <a:rPr lang="en-US" sz="1100"/>
              <a:t>040PL005</a:t>
            </a:r>
          </a:p>
        </p:txBody>
      </p:sp>
      <p:sp>
        <p:nvSpPr>
          <p:cNvPr id="28707" name="TextBox 94"/>
          <p:cNvSpPr txBox="1">
            <a:spLocks noChangeArrowheads="1"/>
          </p:cNvSpPr>
          <p:nvPr/>
        </p:nvSpPr>
        <p:spPr bwMode="auto">
          <a:xfrm>
            <a:off x="3341688" y="3279775"/>
            <a:ext cx="809625" cy="261938"/>
          </a:xfrm>
          <a:prstGeom prst="rect">
            <a:avLst/>
          </a:prstGeom>
          <a:noFill/>
          <a:ln w="9525">
            <a:noFill/>
            <a:miter lim="800000"/>
            <a:headEnd/>
            <a:tailEnd/>
          </a:ln>
        </p:spPr>
        <p:txBody>
          <a:bodyPr wrap="none">
            <a:spAutoFit/>
          </a:bodyPr>
          <a:lstStyle/>
          <a:p>
            <a:pPr algn="ctr"/>
            <a:r>
              <a:rPr lang="en-US" sz="1100"/>
              <a:t>040PL006</a:t>
            </a:r>
          </a:p>
        </p:txBody>
      </p:sp>
      <p:sp>
        <p:nvSpPr>
          <p:cNvPr id="28708" name="TextBox 95"/>
          <p:cNvSpPr txBox="1">
            <a:spLocks noChangeArrowheads="1"/>
          </p:cNvSpPr>
          <p:nvPr/>
        </p:nvSpPr>
        <p:spPr bwMode="auto">
          <a:xfrm>
            <a:off x="2368550" y="4197350"/>
            <a:ext cx="804863" cy="261938"/>
          </a:xfrm>
          <a:prstGeom prst="rect">
            <a:avLst/>
          </a:prstGeom>
          <a:noFill/>
          <a:ln w="9525">
            <a:noFill/>
            <a:miter lim="800000"/>
            <a:headEnd/>
            <a:tailEnd/>
          </a:ln>
        </p:spPr>
        <p:txBody>
          <a:bodyPr wrap="none">
            <a:spAutoFit/>
          </a:bodyPr>
          <a:lstStyle/>
          <a:p>
            <a:pPr algn="ctr"/>
            <a:r>
              <a:rPr lang="en-US" sz="1100"/>
              <a:t>040PL007</a:t>
            </a:r>
          </a:p>
        </p:txBody>
      </p:sp>
      <p:sp>
        <p:nvSpPr>
          <p:cNvPr id="28709" name="TextBox 96"/>
          <p:cNvSpPr txBox="1">
            <a:spLocks noChangeArrowheads="1"/>
          </p:cNvSpPr>
          <p:nvPr/>
        </p:nvSpPr>
        <p:spPr bwMode="auto">
          <a:xfrm>
            <a:off x="3341688" y="4197350"/>
            <a:ext cx="804862" cy="261938"/>
          </a:xfrm>
          <a:prstGeom prst="rect">
            <a:avLst/>
          </a:prstGeom>
          <a:noFill/>
          <a:ln w="9525">
            <a:noFill/>
            <a:miter lim="800000"/>
            <a:headEnd/>
            <a:tailEnd/>
          </a:ln>
        </p:spPr>
        <p:txBody>
          <a:bodyPr wrap="none">
            <a:spAutoFit/>
          </a:bodyPr>
          <a:lstStyle/>
          <a:p>
            <a:pPr algn="ctr"/>
            <a:r>
              <a:rPr lang="en-US" sz="1100"/>
              <a:t>040PL008</a:t>
            </a:r>
          </a:p>
        </p:txBody>
      </p:sp>
      <p:sp>
        <p:nvSpPr>
          <p:cNvPr id="28710" name="TextBox 97"/>
          <p:cNvSpPr txBox="1">
            <a:spLocks noChangeArrowheads="1"/>
          </p:cNvSpPr>
          <p:nvPr/>
        </p:nvSpPr>
        <p:spPr bwMode="auto">
          <a:xfrm>
            <a:off x="2363788" y="5111750"/>
            <a:ext cx="809625" cy="261938"/>
          </a:xfrm>
          <a:prstGeom prst="rect">
            <a:avLst/>
          </a:prstGeom>
          <a:noFill/>
          <a:ln w="9525">
            <a:noFill/>
            <a:miter lim="800000"/>
            <a:headEnd/>
            <a:tailEnd/>
          </a:ln>
        </p:spPr>
        <p:txBody>
          <a:bodyPr wrap="none">
            <a:spAutoFit/>
          </a:bodyPr>
          <a:lstStyle/>
          <a:p>
            <a:pPr algn="ctr"/>
            <a:r>
              <a:rPr lang="en-US" sz="1100"/>
              <a:t>040PL009</a:t>
            </a:r>
          </a:p>
        </p:txBody>
      </p:sp>
      <p:sp>
        <p:nvSpPr>
          <p:cNvPr id="28711" name="TextBox 98"/>
          <p:cNvSpPr txBox="1">
            <a:spLocks noChangeArrowheads="1"/>
          </p:cNvSpPr>
          <p:nvPr/>
        </p:nvSpPr>
        <p:spPr bwMode="auto">
          <a:xfrm>
            <a:off x="3340100" y="5111750"/>
            <a:ext cx="804863" cy="261938"/>
          </a:xfrm>
          <a:prstGeom prst="rect">
            <a:avLst/>
          </a:prstGeom>
          <a:noFill/>
          <a:ln w="9525">
            <a:noFill/>
            <a:miter lim="800000"/>
            <a:headEnd/>
            <a:tailEnd/>
          </a:ln>
        </p:spPr>
        <p:txBody>
          <a:bodyPr wrap="none">
            <a:spAutoFit/>
          </a:bodyPr>
          <a:lstStyle/>
          <a:p>
            <a:pPr algn="ctr"/>
            <a:r>
              <a:rPr lang="en-US" sz="1100"/>
              <a:t>040PL010</a:t>
            </a:r>
          </a:p>
        </p:txBody>
      </p:sp>
      <p:sp>
        <p:nvSpPr>
          <p:cNvPr id="243" name="Rectangle 242"/>
          <p:cNvSpPr/>
          <p:nvPr/>
        </p:nvSpPr>
        <p:spPr>
          <a:xfrm>
            <a:off x="7373938" y="3125788"/>
            <a:ext cx="950912" cy="611187"/>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4" name="Rectangle 243"/>
          <p:cNvSpPr/>
          <p:nvPr/>
        </p:nvSpPr>
        <p:spPr>
          <a:xfrm>
            <a:off x="7373938" y="2447925"/>
            <a:ext cx="950912" cy="612775"/>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45" name="Rectangle 244"/>
          <p:cNvSpPr/>
          <p:nvPr/>
        </p:nvSpPr>
        <p:spPr>
          <a:xfrm>
            <a:off x="7373938" y="1770063"/>
            <a:ext cx="950912" cy="612775"/>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715" name="TextBox 103"/>
          <p:cNvSpPr txBox="1">
            <a:spLocks noChangeArrowheads="1"/>
          </p:cNvSpPr>
          <p:nvPr/>
        </p:nvSpPr>
        <p:spPr bwMode="auto">
          <a:xfrm rot="-5400000">
            <a:off x="-410369" y="2993232"/>
            <a:ext cx="1236663" cy="368300"/>
          </a:xfrm>
          <a:prstGeom prst="rect">
            <a:avLst/>
          </a:prstGeom>
          <a:noFill/>
          <a:ln w="9525">
            <a:noFill/>
            <a:miter lim="800000"/>
            <a:headEnd/>
            <a:tailEnd/>
          </a:ln>
        </p:spPr>
        <p:txBody>
          <a:bodyPr wrap="none">
            <a:spAutoFit/>
          </a:bodyPr>
          <a:lstStyle/>
          <a:p>
            <a:r>
              <a:rPr lang="en-US"/>
              <a:t>INBOUND</a:t>
            </a:r>
          </a:p>
        </p:txBody>
      </p:sp>
      <p:sp>
        <p:nvSpPr>
          <p:cNvPr id="28716" name="TextBox 104"/>
          <p:cNvSpPr txBox="1">
            <a:spLocks noChangeArrowheads="1"/>
          </p:cNvSpPr>
          <p:nvPr/>
        </p:nvSpPr>
        <p:spPr bwMode="auto">
          <a:xfrm rot="-5400000">
            <a:off x="8173244" y="2993231"/>
            <a:ext cx="1460500" cy="369888"/>
          </a:xfrm>
          <a:prstGeom prst="rect">
            <a:avLst/>
          </a:prstGeom>
          <a:noFill/>
          <a:ln w="9525">
            <a:noFill/>
            <a:miter lim="800000"/>
            <a:headEnd/>
            <a:tailEnd/>
          </a:ln>
        </p:spPr>
        <p:txBody>
          <a:bodyPr wrap="none">
            <a:spAutoFit/>
          </a:bodyPr>
          <a:lstStyle/>
          <a:p>
            <a:r>
              <a:rPr lang="en-US"/>
              <a:t>OUTBOUND</a:t>
            </a:r>
          </a:p>
        </p:txBody>
      </p:sp>
      <p:sp>
        <p:nvSpPr>
          <p:cNvPr id="249" name="Rectangle 248"/>
          <p:cNvSpPr/>
          <p:nvPr/>
        </p:nvSpPr>
        <p:spPr>
          <a:xfrm>
            <a:off x="2254250" y="1022350"/>
            <a:ext cx="2017713" cy="5095875"/>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718" name="TextBox 106"/>
          <p:cNvSpPr txBox="1">
            <a:spLocks noChangeArrowheads="1"/>
          </p:cNvSpPr>
          <p:nvPr/>
        </p:nvSpPr>
        <p:spPr bwMode="auto">
          <a:xfrm>
            <a:off x="2332038" y="1068388"/>
            <a:ext cx="1900237" cy="277812"/>
          </a:xfrm>
          <a:prstGeom prst="rect">
            <a:avLst/>
          </a:prstGeom>
          <a:noFill/>
          <a:ln w="9525">
            <a:noFill/>
            <a:miter lim="800000"/>
            <a:headEnd/>
            <a:tailEnd/>
          </a:ln>
        </p:spPr>
        <p:txBody>
          <a:bodyPr>
            <a:spAutoFit/>
          </a:bodyPr>
          <a:lstStyle/>
          <a:p>
            <a:pPr algn="ctr"/>
            <a:r>
              <a:rPr lang="en-US" sz="1200"/>
              <a:t>Pallet Storage (040PL)</a:t>
            </a:r>
          </a:p>
        </p:txBody>
      </p:sp>
      <p:sp>
        <p:nvSpPr>
          <p:cNvPr id="28719" name="TextBox 107"/>
          <p:cNvSpPr txBox="1">
            <a:spLocks noChangeArrowheads="1"/>
          </p:cNvSpPr>
          <p:nvPr/>
        </p:nvSpPr>
        <p:spPr bwMode="auto">
          <a:xfrm>
            <a:off x="4616450" y="1047750"/>
            <a:ext cx="771525" cy="647700"/>
          </a:xfrm>
          <a:prstGeom prst="rect">
            <a:avLst/>
          </a:prstGeom>
          <a:noFill/>
          <a:ln w="9525">
            <a:noFill/>
            <a:miter lim="800000"/>
            <a:headEnd/>
            <a:tailEnd/>
          </a:ln>
        </p:spPr>
        <p:txBody>
          <a:bodyPr wrap="none">
            <a:spAutoFit/>
          </a:bodyPr>
          <a:lstStyle/>
          <a:p>
            <a:pPr algn="ctr"/>
            <a:r>
              <a:rPr lang="en-US" sz="1200"/>
              <a:t>Box</a:t>
            </a:r>
          </a:p>
          <a:p>
            <a:pPr algn="ctr"/>
            <a:r>
              <a:rPr lang="en-US" sz="1200"/>
              <a:t>Storage</a:t>
            </a:r>
          </a:p>
          <a:p>
            <a:pPr algn="ctr"/>
            <a:r>
              <a:rPr lang="en-US" sz="1200"/>
              <a:t>(040BX)</a:t>
            </a:r>
          </a:p>
        </p:txBody>
      </p:sp>
      <p:sp>
        <p:nvSpPr>
          <p:cNvPr id="252" name="Rectangle 251"/>
          <p:cNvSpPr/>
          <p:nvPr/>
        </p:nvSpPr>
        <p:spPr>
          <a:xfrm>
            <a:off x="5686425" y="1022350"/>
            <a:ext cx="1173163" cy="5119688"/>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16" name="Rectangle 315"/>
          <p:cNvSpPr/>
          <p:nvPr/>
        </p:nvSpPr>
        <p:spPr>
          <a:xfrm>
            <a:off x="7264400" y="4283075"/>
            <a:ext cx="1173163" cy="1160463"/>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722" name="TextBox 173"/>
          <p:cNvSpPr txBox="1">
            <a:spLocks noChangeArrowheads="1"/>
          </p:cNvSpPr>
          <p:nvPr/>
        </p:nvSpPr>
        <p:spPr bwMode="auto">
          <a:xfrm>
            <a:off x="7291388" y="4275138"/>
            <a:ext cx="1125537" cy="307975"/>
          </a:xfrm>
          <a:prstGeom prst="rect">
            <a:avLst/>
          </a:prstGeom>
          <a:noFill/>
          <a:ln w="9525">
            <a:noFill/>
            <a:miter lim="800000"/>
            <a:headEnd/>
            <a:tailEnd/>
          </a:ln>
        </p:spPr>
        <p:txBody>
          <a:bodyPr>
            <a:spAutoFit/>
          </a:bodyPr>
          <a:lstStyle/>
          <a:p>
            <a:pPr algn="ctr"/>
            <a:r>
              <a:rPr lang="en-US" sz="1400"/>
              <a:t>060PA</a:t>
            </a:r>
          </a:p>
        </p:txBody>
      </p:sp>
      <p:sp>
        <p:nvSpPr>
          <p:cNvPr id="318" name="Rectangle 317"/>
          <p:cNvSpPr/>
          <p:nvPr/>
        </p:nvSpPr>
        <p:spPr>
          <a:xfrm>
            <a:off x="7112000" y="5584825"/>
            <a:ext cx="1436688" cy="649288"/>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724" name="TextBox 175"/>
          <p:cNvSpPr txBox="1">
            <a:spLocks noChangeArrowheads="1"/>
          </p:cNvSpPr>
          <p:nvPr/>
        </p:nvSpPr>
        <p:spPr bwMode="auto">
          <a:xfrm>
            <a:off x="7110413" y="5584825"/>
            <a:ext cx="1474787" cy="307975"/>
          </a:xfrm>
          <a:prstGeom prst="rect">
            <a:avLst/>
          </a:prstGeom>
          <a:noFill/>
          <a:ln w="9525">
            <a:noFill/>
            <a:miter lim="800000"/>
            <a:headEnd/>
            <a:tailEnd/>
          </a:ln>
        </p:spPr>
        <p:txBody>
          <a:bodyPr wrap="none">
            <a:spAutoFit/>
          </a:bodyPr>
          <a:lstStyle/>
          <a:p>
            <a:pPr algn="ctr"/>
            <a:r>
              <a:rPr lang="en-US" sz="1400"/>
              <a:t>Assembly (050)</a:t>
            </a:r>
          </a:p>
        </p:txBody>
      </p:sp>
      <p:sp>
        <p:nvSpPr>
          <p:cNvPr id="320" name="Rectangle 319"/>
          <p:cNvSpPr/>
          <p:nvPr/>
        </p:nvSpPr>
        <p:spPr>
          <a:xfrm>
            <a:off x="7113588" y="3967163"/>
            <a:ext cx="1436687" cy="1558925"/>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726" name="TextBox 177"/>
          <p:cNvSpPr txBox="1">
            <a:spLocks noChangeArrowheads="1"/>
          </p:cNvSpPr>
          <p:nvPr/>
        </p:nvSpPr>
        <p:spPr bwMode="auto">
          <a:xfrm>
            <a:off x="7042150" y="4002088"/>
            <a:ext cx="1606550" cy="307975"/>
          </a:xfrm>
          <a:prstGeom prst="rect">
            <a:avLst/>
          </a:prstGeom>
          <a:noFill/>
          <a:ln w="9525">
            <a:noFill/>
            <a:miter lim="800000"/>
            <a:headEnd/>
            <a:tailEnd/>
          </a:ln>
        </p:spPr>
        <p:txBody>
          <a:bodyPr wrap="none">
            <a:spAutoFit/>
          </a:bodyPr>
          <a:lstStyle/>
          <a:p>
            <a:pPr algn="ctr"/>
            <a:r>
              <a:rPr lang="en-US" sz="1400"/>
              <a:t>Packaging (060)</a:t>
            </a:r>
          </a:p>
        </p:txBody>
      </p:sp>
      <p:pic>
        <p:nvPicPr>
          <p:cNvPr id="28727" name="Picture 29" descr="pallet-fil"/>
          <p:cNvPicPr>
            <a:picLocks noChangeAspect="1" noChangeArrowheads="1"/>
          </p:cNvPicPr>
          <p:nvPr/>
        </p:nvPicPr>
        <p:blipFill>
          <a:blip r:embed="rId3"/>
          <a:srcRect/>
          <a:stretch>
            <a:fillRect/>
          </a:stretch>
        </p:blipFill>
        <p:spPr bwMode="auto">
          <a:xfrm>
            <a:off x="2636838" y="1646238"/>
            <a:ext cx="342900" cy="419100"/>
          </a:xfrm>
          <a:prstGeom prst="rect">
            <a:avLst/>
          </a:prstGeom>
          <a:noFill/>
          <a:ln w="9525">
            <a:noFill/>
            <a:miter lim="800000"/>
            <a:headEnd/>
            <a:tailEnd/>
          </a:ln>
        </p:spPr>
      </p:pic>
      <p:sp>
        <p:nvSpPr>
          <p:cNvPr id="28728" name="Text Box 33"/>
          <p:cNvSpPr txBox="1">
            <a:spLocks noChangeArrowheads="1"/>
          </p:cNvSpPr>
          <p:nvPr/>
        </p:nvSpPr>
        <p:spPr bwMode="auto">
          <a:xfrm>
            <a:off x="2359025" y="2851150"/>
            <a:ext cx="971550" cy="366713"/>
          </a:xfrm>
          <a:prstGeom prst="rect">
            <a:avLst/>
          </a:prstGeom>
          <a:noFill/>
          <a:ln w="9525" algn="ctr">
            <a:noFill/>
            <a:miter lim="800000"/>
            <a:headEnd/>
            <a:tailEnd/>
          </a:ln>
        </p:spPr>
        <p:txBody>
          <a:bodyPr tIns="91440" bIns="91440">
            <a:spAutoFit/>
          </a:bodyPr>
          <a:lstStyle/>
          <a:p>
            <a:pPr>
              <a:spcBef>
                <a:spcPct val="50000"/>
              </a:spcBef>
            </a:pPr>
            <a:r>
              <a:rPr lang="en-US" sz="1200">
                <a:solidFill>
                  <a:schemeClr val="accent1"/>
                </a:solidFill>
              </a:rPr>
              <a:t>14-May-11</a:t>
            </a:r>
          </a:p>
        </p:txBody>
      </p:sp>
      <p:sp>
        <p:nvSpPr>
          <p:cNvPr id="28729" name="Text Box 35"/>
          <p:cNvSpPr txBox="1">
            <a:spLocks noChangeArrowheads="1"/>
          </p:cNvSpPr>
          <p:nvPr/>
        </p:nvSpPr>
        <p:spPr bwMode="auto">
          <a:xfrm>
            <a:off x="3298825" y="2851150"/>
            <a:ext cx="971550" cy="366713"/>
          </a:xfrm>
          <a:prstGeom prst="rect">
            <a:avLst/>
          </a:prstGeom>
          <a:noFill/>
          <a:ln w="9525" algn="ctr">
            <a:noFill/>
            <a:miter lim="800000"/>
            <a:headEnd/>
            <a:tailEnd/>
          </a:ln>
        </p:spPr>
        <p:txBody>
          <a:bodyPr tIns="91440" bIns="91440">
            <a:spAutoFit/>
          </a:bodyPr>
          <a:lstStyle/>
          <a:p>
            <a:pPr>
              <a:spcBef>
                <a:spcPct val="50000"/>
              </a:spcBef>
            </a:pPr>
            <a:r>
              <a:rPr lang="en-US" sz="1200">
                <a:solidFill>
                  <a:schemeClr val="accent1"/>
                </a:solidFill>
              </a:rPr>
              <a:t>12-Dec-10</a:t>
            </a:r>
          </a:p>
        </p:txBody>
      </p:sp>
      <p:pic>
        <p:nvPicPr>
          <p:cNvPr id="28730" name="Picture 29" descr="pallet-fil"/>
          <p:cNvPicPr>
            <a:picLocks noChangeAspect="1" noChangeArrowheads="1"/>
          </p:cNvPicPr>
          <p:nvPr/>
        </p:nvPicPr>
        <p:blipFill>
          <a:blip r:embed="rId3"/>
          <a:srcRect/>
          <a:stretch>
            <a:fillRect/>
          </a:stretch>
        </p:blipFill>
        <p:spPr bwMode="auto">
          <a:xfrm>
            <a:off x="3525838" y="2579688"/>
            <a:ext cx="342900" cy="419100"/>
          </a:xfrm>
          <a:prstGeom prst="rect">
            <a:avLst/>
          </a:prstGeom>
          <a:noFill/>
          <a:ln w="9525">
            <a:noFill/>
            <a:miter lim="800000"/>
            <a:headEnd/>
            <a:tailEnd/>
          </a:ln>
        </p:spPr>
      </p:pic>
      <p:pic>
        <p:nvPicPr>
          <p:cNvPr id="28731" name="Picture 29" descr="pallet-fil"/>
          <p:cNvPicPr>
            <a:picLocks noChangeAspect="1" noChangeArrowheads="1"/>
          </p:cNvPicPr>
          <p:nvPr/>
        </p:nvPicPr>
        <p:blipFill>
          <a:blip r:embed="rId3"/>
          <a:srcRect/>
          <a:stretch>
            <a:fillRect/>
          </a:stretch>
        </p:blipFill>
        <p:spPr bwMode="auto">
          <a:xfrm>
            <a:off x="2601913" y="2555875"/>
            <a:ext cx="342900" cy="419100"/>
          </a:xfrm>
          <a:prstGeom prst="rect">
            <a:avLst/>
          </a:prstGeom>
          <a:noFill/>
          <a:ln w="9525">
            <a:noFill/>
            <a:miter lim="800000"/>
            <a:headEnd/>
            <a:tailEnd/>
          </a:ln>
        </p:spPr>
      </p:pic>
      <p:sp>
        <p:nvSpPr>
          <p:cNvPr id="28732" name="Text Box 33"/>
          <p:cNvSpPr txBox="1">
            <a:spLocks noChangeArrowheads="1"/>
          </p:cNvSpPr>
          <p:nvPr/>
        </p:nvSpPr>
        <p:spPr bwMode="auto">
          <a:xfrm>
            <a:off x="2349500" y="1941513"/>
            <a:ext cx="971550" cy="366712"/>
          </a:xfrm>
          <a:prstGeom prst="rect">
            <a:avLst/>
          </a:prstGeom>
          <a:noFill/>
          <a:ln w="9525" algn="ctr">
            <a:noFill/>
            <a:miter lim="800000"/>
            <a:headEnd/>
            <a:tailEnd/>
          </a:ln>
        </p:spPr>
        <p:txBody>
          <a:bodyPr tIns="91440" bIns="91440">
            <a:spAutoFit/>
          </a:bodyPr>
          <a:lstStyle/>
          <a:p>
            <a:pPr>
              <a:spcBef>
                <a:spcPct val="50000"/>
              </a:spcBef>
            </a:pPr>
            <a:r>
              <a:rPr lang="en-US" sz="1200">
                <a:solidFill>
                  <a:schemeClr val="accent1"/>
                </a:solidFill>
              </a:rPr>
              <a:t>17-Jul-11</a:t>
            </a:r>
          </a:p>
        </p:txBody>
      </p:sp>
      <p:sp>
        <p:nvSpPr>
          <p:cNvPr id="28733" name="TextBox 6"/>
          <p:cNvSpPr txBox="1">
            <a:spLocks noChangeArrowheads="1"/>
          </p:cNvSpPr>
          <p:nvPr/>
        </p:nvSpPr>
        <p:spPr bwMode="auto">
          <a:xfrm>
            <a:off x="950913" y="3671888"/>
            <a:ext cx="7116762" cy="2247900"/>
          </a:xfrm>
          <a:prstGeom prst="rect">
            <a:avLst/>
          </a:prstGeom>
          <a:solidFill>
            <a:schemeClr val="bg1"/>
          </a:solidFill>
          <a:ln w="9525">
            <a:solidFill>
              <a:schemeClr val="accent1"/>
            </a:solidFill>
            <a:bevel/>
            <a:headEnd/>
            <a:tailEnd/>
          </a:ln>
        </p:spPr>
        <p:txBody>
          <a:bodyPr>
            <a:spAutoFit/>
          </a:bodyPr>
          <a:lstStyle/>
          <a:p>
            <a:pPr marL="514350" indent="-514350">
              <a:buFontTx/>
              <a:buAutoNum type="arabicPeriod"/>
            </a:pPr>
            <a:r>
              <a:rPr lang="en-US" sz="2800">
                <a:solidFill>
                  <a:schemeClr val="accent1"/>
                </a:solidFill>
              </a:rPr>
              <a:t>With the current pick rule, 9 – Pick by Level by Location, which pallet will be picked first? </a:t>
            </a:r>
          </a:p>
          <a:p>
            <a:pPr marL="514350" indent="-514350">
              <a:buFontTx/>
              <a:buAutoNum type="arabicPeriod"/>
            </a:pPr>
            <a:r>
              <a:rPr lang="en-US" sz="2800">
                <a:solidFill>
                  <a:schemeClr val="accent1"/>
                </a:solidFill>
              </a:rPr>
              <a:t>If you change the pick rule to 3 – Pick by Date, which pallet will be picked first? </a:t>
            </a:r>
          </a:p>
        </p:txBody>
      </p:sp>
      <p:sp>
        <p:nvSpPr>
          <p:cNvPr id="62" name="Oval 61"/>
          <p:cNvSpPr/>
          <p:nvPr/>
        </p:nvSpPr>
        <p:spPr>
          <a:xfrm>
            <a:off x="2165350" y="1404938"/>
            <a:ext cx="1273175" cy="844550"/>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735" name="TextBox 62"/>
          <p:cNvSpPr txBox="1">
            <a:spLocks noChangeArrowheads="1"/>
          </p:cNvSpPr>
          <p:nvPr/>
        </p:nvSpPr>
        <p:spPr bwMode="auto">
          <a:xfrm>
            <a:off x="2994025" y="1543050"/>
            <a:ext cx="412750" cy="585788"/>
          </a:xfrm>
          <a:prstGeom prst="rect">
            <a:avLst/>
          </a:prstGeom>
          <a:noFill/>
          <a:ln w="9525">
            <a:noFill/>
            <a:miter lim="800000"/>
            <a:headEnd/>
            <a:tailEnd/>
          </a:ln>
        </p:spPr>
        <p:txBody>
          <a:bodyPr wrap="none">
            <a:spAutoFit/>
          </a:bodyPr>
          <a:lstStyle/>
          <a:p>
            <a:r>
              <a:rPr lang="en-US" sz="3200">
                <a:solidFill>
                  <a:srgbClr val="FF0000"/>
                </a:solidFill>
              </a:rPr>
              <a:t>1</a:t>
            </a:r>
          </a:p>
        </p:txBody>
      </p:sp>
      <p:sp>
        <p:nvSpPr>
          <p:cNvPr id="64" name="Oval 63"/>
          <p:cNvSpPr/>
          <p:nvPr/>
        </p:nvSpPr>
        <p:spPr>
          <a:xfrm>
            <a:off x="3128963" y="2325688"/>
            <a:ext cx="1273175" cy="842962"/>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8737" name="TextBox 64"/>
          <p:cNvSpPr txBox="1">
            <a:spLocks noChangeArrowheads="1"/>
          </p:cNvSpPr>
          <p:nvPr/>
        </p:nvSpPr>
        <p:spPr bwMode="auto">
          <a:xfrm>
            <a:off x="3957638" y="2462213"/>
            <a:ext cx="412750" cy="585787"/>
          </a:xfrm>
          <a:prstGeom prst="rect">
            <a:avLst/>
          </a:prstGeom>
          <a:noFill/>
          <a:ln w="9525">
            <a:noFill/>
            <a:miter lim="800000"/>
            <a:headEnd/>
            <a:tailEnd/>
          </a:ln>
        </p:spPr>
        <p:txBody>
          <a:bodyPr wrap="none">
            <a:spAutoFit/>
          </a:bodyPr>
          <a:lstStyle/>
          <a:p>
            <a:r>
              <a:rPr lang="en-US" sz="3200">
                <a:solidFill>
                  <a:srgbClr val="FF0000"/>
                </a:solidFill>
              </a:rPr>
              <a:t>2</a:t>
            </a:r>
          </a:p>
        </p:txBody>
      </p:sp>
      <p:sp>
        <p:nvSpPr>
          <p:cNvPr id="66" name="TextBox 65"/>
          <p:cNvSpPr txBox="1"/>
          <p:nvPr/>
        </p:nvSpPr>
        <p:spPr>
          <a:xfrm>
            <a:off x="7366000" y="6537325"/>
            <a:ext cx="1320800" cy="246221"/>
          </a:xfrm>
          <a:prstGeom prst="rect">
            <a:avLst/>
          </a:prstGeom>
          <a:noFill/>
        </p:spPr>
        <p:txBody>
          <a:bodyPr wrap="square" rtlCol="0">
            <a:spAutoFit/>
          </a:bodyPr>
          <a:lstStyle/>
          <a:p>
            <a:pPr algn="ctr"/>
            <a:r>
              <a:rPr lang="en-US" sz="1000" dirty="0" smtClean="0"/>
              <a:t>WH-PIK--250</a:t>
            </a:r>
            <a:endParaRPr lang="en-US" sz="10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Text Placeholder 5"/>
          <p:cNvSpPr>
            <a:spLocks noGrp="1"/>
          </p:cNvSpPr>
          <p:nvPr>
            <p:ph type="body" sz="quarter" idx="11"/>
          </p:nvPr>
        </p:nvSpPr>
        <p:spPr/>
        <p:txBody>
          <a:bodyPr/>
          <a:lstStyle/>
          <a:p>
            <a:r>
              <a:rPr lang="en-US" dirty="0" smtClean="0">
                <a:latin typeface="Century Gothic" pitchFamily="34" charset="0"/>
                <a:cs typeface="Century Gothic" pitchFamily="34" charset="0"/>
              </a:rPr>
              <a:t>Example -  Discrete Picking</a:t>
            </a:r>
          </a:p>
        </p:txBody>
      </p:sp>
      <p:sp>
        <p:nvSpPr>
          <p:cNvPr id="31" name="Rectangle 30"/>
          <p:cNvSpPr/>
          <p:nvPr/>
        </p:nvSpPr>
        <p:spPr>
          <a:xfrm>
            <a:off x="5641975" y="1006475"/>
            <a:ext cx="3279775" cy="5119688"/>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701" name="TextBox 31"/>
          <p:cNvSpPr txBox="1">
            <a:spLocks noChangeArrowheads="1"/>
          </p:cNvSpPr>
          <p:nvPr/>
        </p:nvSpPr>
        <p:spPr bwMode="auto">
          <a:xfrm>
            <a:off x="3894138" y="985838"/>
            <a:ext cx="1292225" cy="307975"/>
          </a:xfrm>
          <a:prstGeom prst="rect">
            <a:avLst/>
          </a:prstGeom>
          <a:noFill/>
          <a:ln w="9525">
            <a:noFill/>
            <a:miter lim="800000"/>
            <a:headEnd/>
            <a:tailEnd/>
          </a:ln>
        </p:spPr>
        <p:txBody>
          <a:bodyPr wrap="none">
            <a:spAutoFit/>
          </a:bodyPr>
          <a:lstStyle/>
          <a:p>
            <a:pPr algn="ctr"/>
            <a:r>
              <a:rPr lang="en-US" sz="1400"/>
              <a:t>Simulated RF</a:t>
            </a:r>
          </a:p>
        </p:txBody>
      </p:sp>
      <p:sp>
        <p:nvSpPr>
          <p:cNvPr id="33" name="Rectangle 32"/>
          <p:cNvSpPr/>
          <p:nvPr/>
        </p:nvSpPr>
        <p:spPr>
          <a:xfrm>
            <a:off x="5732463" y="1512888"/>
            <a:ext cx="3063875" cy="4456112"/>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703" name="TextBox 33"/>
          <p:cNvSpPr txBox="1">
            <a:spLocks noChangeArrowheads="1"/>
          </p:cNvSpPr>
          <p:nvPr/>
        </p:nvSpPr>
        <p:spPr bwMode="auto">
          <a:xfrm>
            <a:off x="225425" y="1504950"/>
            <a:ext cx="1719263" cy="277813"/>
          </a:xfrm>
          <a:prstGeom prst="rect">
            <a:avLst/>
          </a:prstGeom>
          <a:noFill/>
          <a:ln w="9525">
            <a:noFill/>
            <a:miter lim="800000"/>
            <a:headEnd/>
            <a:tailEnd/>
          </a:ln>
        </p:spPr>
        <p:txBody>
          <a:bodyPr wrap="none">
            <a:spAutoFit/>
          </a:bodyPr>
          <a:lstStyle/>
          <a:p>
            <a:pPr algn="ctr"/>
            <a:r>
              <a:rPr lang="en-US" sz="1200"/>
              <a:t>Pallet Storage 040EA</a:t>
            </a:r>
          </a:p>
        </p:txBody>
      </p:sp>
      <p:sp>
        <p:nvSpPr>
          <p:cNvPr id="35" name="TextBox 34"/>
          <p:cNvSpPr txBox="1">
            <a:spLocks noChangeArrowheads="1"/>
          </p:cNvSpPr>
          <p:nvPr/>
        </p:nvSpPr>
        <p:spPr bwMode="auto">
          <a:xfrm>
            <a:off x="411163" y="1914525"/>
            <a:ext cx="969962" cy="307975"/>
          </a:xfrm>
          <a:prstGeom prst="rect">
            <a:avLst/>
          </a:prstGeom>
          <a:noFill/>
          <a:ln w="9525">
            <a:noFill/>
            <a:miter lim="800000"/>
            <a:headEnd/>
            <a:tailEnd/>
          </a:ln>
        </p:spPr>
        <p:txBody>
          <a:bodyPr wrap="none">
            <a:spAutoFit/>
          </a:bodyPr>
          <a:lstStyle/>
          <a:p>
            <a:pPr algn="ctr"/>
            <a:r>
              <a:rPr lang="en-US" sz="1400"/>
              <a:t>040PL001</a:t>
            </a:r>
          </a:p>
        </p:txBody>
      </p:sp>
      <p:sp>
        <p:nvSpPr>
          <p:cNvPr id="36" name="Rectangle 35"/>
          <p:cNvSpPr/>
          <p:nvPr/>
        </p:nvSpPr>
        <p:spPr>
          <a:xfrm>
            <a:off x="103188" y="1006475"/>
            <a:ext cx="3279775" cy="5119688"/>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7" name="Rectangle 36"/>
          <p:cNvSpPr/>
          <p:nvPr/>
        </p:nvSpPr>
        <p:spPr>
          <a:xfrm>
            <a:off x="250825" y="1512888"/>
            <a:ext cx="2974975" cy="4456112"/>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8" name="Rectangle 37"/>
          <p:cNvSpPr/>
          <p:nvPr/>
        </p:nvSpPr>
        <p:spPr>
          <a:xfrm>
            <a:off x="390525" y="1912938"/>
            <a:ext cx="2662238" cy="3913187"/>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708" name="TextBox 38"/>
          <p:cNvSpPr txBox="1">
            <a:spLocks noChangeArrowheads="1"/>
          </p:cNvSpPr>
          <p:nvPr/>
        </p:nvSpPr>
        <p:spPr bwMode="auto">
          <a:xfrm>
            <a:off x="120650" y="998538"/>
            <a:ext cx="1982788" cy="307975"/>
          </a:xfrm>
          <a:prstGeom prst="rect">
            <a:avLst/>
          </a:prstGeom>
          <a:noFill/>
          <a:ln w="9525">
            <a:noFill/>
            <a:miter lim="800000"/>
            <a:headEnd/>
            <a:tailEnd/>
          </a:ln>
        </p:spPr>
        <p:txBody>
          <a:bodyPr wrap="none">
            <a:spAutoFit/>
          </a:bodyPr>
          <a:lstStyle/>
          <a:p>
            <a:pPr algn="ctr"/>
            <a:r>
              <a:rPr lang="en-US" sz="1400"/>
              <a:t>Area = Storage (040)</a:t>
            </a:r>
          </a:p>
        </p:txBody>
      </p:sp>
      <p:pic>
        <p:nvPicPr>
          <p:cNvPr id="40" name="Picture 25" descr="pallet-fil"/>
          <p:cNvPicPr>
            <a:picLocks noChangeAspect="1" noChangeArrowheads="1"/>
          </p:cNvPicPr>
          <p:nvPr/>
        </p:nvPicPr>
        <p:blipFill>
          <a:blip r:embed="rId2"/>
          <a:srcRect/>
          <a:stretch>
            <a:fillRect/>
          </a:stretch>
        </p:blipFill>
        <p:spPr bwMode="auto">
          <a:xfrm>
            <a:off x="303213" y="2022475"/>
            <a:ext cx="1485900" cy="1619250"/>
          </a:xfrm>
          <a:prstGeom prst="rect">
            <a:avLst/>
          </a:prstGeom>
          <a:noFill/>
          <a:ln w="9525">
            <a:noFill/>
            <a:miter lim="800000"/>
            <a:headEnd/>
            <a:tailEnd/>
          </a:ln>
        </p:spPr>
      </p:pic>
      <p:pic>
        <p:nvPicPr>
          <p:cNvPr id="41" name="Picture 25" descr="pallet-fil"/>
          <p:cNvPicPr>
            <a:picLocks noChangeAspect="1" noChangeArrowheads="1"/>
          </p:cNvPicPr>
          <p:nvPr/>
        </p:nvPicPr>
        <p:blipFill>
          <a:blip r:embed="rId2"/>
          <a:srcRect/>
          <a:stretch>
            <a:fillRect/>
          </a:stretch>
        </p:blipFill>
        <p:spPr bwMode="auto">
          <a:xfrm>
            <a:off x="5757863" y="2022475"/>
            <a:ext cx="1487487" cy="1619250"/>
          </a:xfrm>
          <a:prstGeom prst="rect">
            <a:avLst/>
          </a:prstGeom>
          <a:noFill/>
          <a:ln w="9525">
            <a:noFill/>
            <a:miter lim="800000"/>
            <a:headEnd/>
            <a:tailEnd/>
          </a:ln>
        </p:spPr>
      </p:pic>
      <p:pic>
        <p:nvPicPr>
          <p:cNvPr id="29711" name="Picture 25" descr="pallet-fil"/>
          <p:cNvPicPr>
            <a:picLocks noChangeAspect="1" noChangeArrowheads="1"/>
          </p:cNvPicPr>
          <p:nvPr/>
        </p:nvPicPr>
        <p:blipFill>
          <a:blip r:embed="rId2"/>
          <a:srcRect/>
          <a:stretch>
            <a:fillRect/>
          </a:stretch>
        </p:blipFill>
        <p:spPr bwMode="auto">
          <a:xfrm>
            <a:off x="303213" y="3276600"/>
            <a:ext cx="1485900" cy="1619250"/>
          </a:xfrm>
          <a:prstGeom prst="rect">
            <a:avLst/>
          </a:prstGeom>
          <a:noFill/>
          <a:ln w="9525">
            <a:noFill/>
            <a:miter lim="800000"/>
            <a:headEnd/>
            <a:tailEnd/>
          </a:ln>
        </p:spPr>
      </p:pic>
      <p:sp>
        <p:nvSpPr>
          <p:cNvPr id="29712" name="TextBox 42"/>
          <p:cNvSpPr txBox="1">
            <a:spLocks noChangeArrowheads="1"/>
          </p:cNvSpPr>
          <p:nvPr/>
        </p:nvSpPr>
        <p:spPr bwMode="auto">
          <a:xfrm>
            <a:off x="5721350" y="1524000"/>
            <a:ext cx="1554163" cy="276225"/>
          </a:xfrm>
          <a:prstGeom prst="rect">
            <a:avLst/>
          </a:prstGeom>
          <a:noFill/>
          <a:ln w="9525">
            <a:noFill/>
            <a:miter lim="800000"/>
            <a:headEnd/>
            <a:tailEnd/>
          </a:ln>
        </p:spPr>
        <p:txBody>
          <a:bodyPr>
            <a:spAutoFit/>
          </a:bodyPr>
          <a:lstStyle/>
          <a:p>
            <a:r>
              <a:rPr lang="en-US" sz="1200"/>
              <a:t>Packing 060PA</a:t>
            </a:r>
          </a:p>
        </p:txBody>
      </p:sp>
      <p:sp>
        <p:nvSpPr>
          <p:cNvPr id="44" name="Rectangle 43"/>
          <p:cNvSpPr/>
          <p:nvPr/>
        </p:nvSpPr>
        <p:spPr>
          <a:xfrm>
            <a:off x="5827713" y="2003425"/>
            <a:ext cx="2859087" cy="1689100"/>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 name="TextBox 44"/>
          <p:cNvSpPr txBox="1">
            <a:spLocks noChangeArrowheads="1"/>
          </p:cNvSpPr>
          <p:nvPr/>
        </p:nvSpPr>
        <p:spPr bwMode="auto">
          <a:xfrm>
            <a:off x="5821363" y="1982788"/>
            <a:ext cx="777875" cy="247650"/>
          </a:xfrm>
          <a:prstGeom prst="rect">
            <a:avLst/>
          </a:prstGeom>
          <a:noFill/>
          <a:ln w="9525">
            <a:noFill/>
            <a:miter lim="800000"/>
            <a:headEnd/>
            <a:tailEnd/>
          </a:ln>
        </p:spPr>
        <p:txBody>
          <a:bodyPr wrap="none">
            <a:spAutoFit/>
          </a:bodyPr>
          <a:lstStyle/>
          <a:p>
            <a:pPr algn="ctr"/>
            <a:r>
              <a:rPr lang="en-US" sz="1000"/>
              <a:t>060PA001</a:t>
            </a:r>
          </a:p>
        </p:txBody>
      </p:sp>
      <p:sp>
        <p:nvSpPr>
          <p:cNvPr id="29715" name="TextBox 45"/>
          <p:cNvSpPr txBox="1">
            <a:spLocks noChangeArrowheads="1"/>
          </p:cNvSpPr>
          <p:nvPr/>
        </p:nvSpPr>
        <p:spPr bwMode="auto">
          <a:xfrm>
            <a:off x="5656263" y="1006475"/>
            <a:ext cx="2241550" cy="307975"/>
          </a:xfrm>
          <a:prstGeom prst="rect">
            <a:avLst/>
          </a:prstGeom>
          <a:noFill/>
          <a:ln w="9525">
            <a:noFill/>
            <a:miter lim="800000"/>
            <a:headEnd/>
            <a:tailEnd/>
          </a:ln>
        </p:spPr>
        <p:txBody>
          <a:bodyPr wrap="none">
            <a:spAutoFit/>
          </a:bodyPr>
          <a:lstStyle/>
          <a:p>
            <a:pPr algn="ctr"/>
            <a:r>
              <a:rPr lang="en-US" sz="1400"/>
              <a:t>Area = Packaging (060)</a:t>
            </a:r>
          </a:p>
        </p:txBody>
      </p:sp>
      <p:pic>
        <p:nvPicPr>
          <p:cNvPr id="29716" name="Picture 4" descr="http://t3.gstatic.com/images?q=tbn:lVmTOXP9dTMBrM:http://www.associated-allied.net/Images/Reach_ForkTruck01c.jpg&amp;t=1"/>
          <p:cNvPicPr>
            <a:picLocks noChangeAspect="1" noChangeArrowheads="1"/>
          </p:cNvPicPr>
          <p:nvPr/>
        </p:nvPicPr>
        <p:blipFill>
          <a:blip r:embed="rId3"/>
          <a:srcRect/>
          <a:stretch>
            <a:fillRect/>
          </a:stretch>
        </p:blipFill>
        <p:spPr bwMode="auto">
          <a:xfrm>
            <a:off x="1903413" y="4297363"/>
            <a:ext cx="1019175" cy="1404937"/>
          </a:xfrm>
          <a:prstGeom prst="rect">
            <a:avLst/>
          </a:prstGeom>
          <a:noFill/>
          <a:ln w="9525">
            <a:noFill/>
            <a:miter lim="800000"/>
            <a:headEnd/>
            <a:tailEnd/>
          </a:ln>
        </p:spPr>
      </p:pic>
      <p:sp>
        <p:nvSpPr>
          <p:cNvPr id="53" name="Rectangle 2"/>
          <p:cNvSpPr>
            <a:spLocks noGrp="1" noChangeArrowheads="1"/>
          </p:cNvSpPr>
          <p:nvPr>
            <p:ph type="title"/>
          </p:nvPr>
        </p:nvSpPr>
        <p:spPr>
          <a:xfrm>
            <a:off x="442913" y="411163"/>
            <a:ext cx="8153400" cy="665162"/>
          </a:xfrm>
        </p:spPr>
        <p:txBody>
          <a:bodyPr/>
          <a:lstStyle/>
          <a:p>
            <a:pPr>
              <a:defRPr/>
            </a:pPr>
            <a:r>
              <a:rPr lang="en-US" sz="2800" dirty="0" err="1" smtClean="0">
                <a:latin typeface="Century Gothic" pitchFamily="34" charset="0"/>
                <a:cs typeface="Century Gothic" pitchFamily="34" charset="0"/>
              </a:rPr>
              <a:t>UserB</a:t>
            </a:r>
            <a:r>
              <a:rPr lang="en-US" sz="2800" dirty="0" smtClean="0">
                <a:latin typeface="Century Gothic" pitchFamily="34" charset="0"/>
                <a:cs typeface="Century Gothic" pitchFamily="34" charset="0"/>
              </a:rPr>
              <a:t> will pick one pallet from 040PL001</a:t>
            </a:r>
          </a:p>
        </p:txBody>
      </p:sp>
      <p:pic>
        <p:nvPicPr>
          <p:cNvPr id="29718" name="Picture 2"/>
          <p:cNvPicPr>
            <a:picLocks noChangeAspect="1" noChangeArrowheads="1"/>
          </p:cNvPicPr>
          <p:nvPr/>
        </p:nvPicPr>
        <p:blipFill>
          <a:blip r:embed="rId4"/>
          <a:srcRect/>
          <a:stretch>
            <a:fillRect/>
          </a:stretch>
        </p:blipFill>
        <p:spPr bwMode="auto">
          <a:xfrm>
            <a:off x="3775075" y="1279525"/>
            <a:ext cx="1543050" cy="847725"/>
          </a:xfrm>
          <a:prstGeom prst="rect">
            <a:avLst/>
          </a:prstGeom>
          <a:noFill/>
          <a:ln w="9525">
            <a:solidFill>
              <a:schemeClr val="accent1"/>
            </a:solidFill>
            <a:miter lim="800000"/>
            <a:headEnd/>
            <a:tailEnd/>
          </a:ln>
        </p:spPr>
      </p:pic>
      <p:pic>
        <p:nvPicPr>
          <p:cNvPr id="29719" name="Picture 3"/>
          <p:cNvPicPr>
            <a:picLocks noChangeAspect="1" noChangeArrowheads="1"/>
          </p:cNvPicPr>
          <p:nvPr/>
        </p:nvPicPr>
        <p:blipFill>
          <a:blip r:embed="rId5"/>
          <a:srcRect/>
          <a:stretch>
            <a:fillRect/>
          </a:stretch>
        </p:blipFill>
        <p:spPr bwMode="auto">
          <a:xfrm>
            <a:off x="3775075" y="2282825"/>
            <a:ext cx="1543050" cy="885825"/>
          </a:xfrm>
          <a:prstGeom prst="rect">
            <a:avLst/>
          </a:prstGeom>
          <a:noFill/>
          <a:ln w="9525">
            <a:solidFill>
              <a:schemeClr val="accent1"/>
            </a:solidFill>
            <a:miter lim="800000"/>
            <a:headEnd/>
            <a:tailEnd/>
          </a:ln>
        </p:spPr>
      </p:pic>
      <p:pic>
        <p:nvPicPr>
          <p:cNvPr id="29720" name="Picture 4"/>
          <p:cNvPicPr>
            <a:picLocks noChangeAspect="1" noChangeArrowheads="1"/>
          </p:cNvPicPr>
          <p:nvPr/>
        </p:nvPicPr>
        <p:blipFill>
          <a:blip r:embed="rId6"/>
          <a:srcRect/>
          <a:stretch>
            <a:fillRect/>
          </a:stretch>
        </p:blipFill>
        <p:spPr bwMode="auto">
          <a:xfrm>
            <a:off x="3775075" y="3338513"/>
            <a:ext cx="1543050" cy="1266825"/>
          </a:xfrm>
          <a:prstGeom prst="rect">
            <a:avLst/>
          </a:prstGeom>
          <a:noFill/>
          <a:ln w="9525">
            <a:solidFill>
              <a:schemeClr val="accent1"/>
            </a:solidFill>
            <a:miter lim="800000"/>
            <a:headEnd/>
            <a:tailEnd/>
          </a:ln>
        </p:spPr>
      </p:pic>
      <p:pic>
        <p:nvPicPr>
          <p:cNvPr id="29721" name="Picture 5"/>
          <p:cNvPicPr>
            <a:picLocks noChangeAspect="1" noChangeArrowheads="1"/>
          </p:cNvPicPr>
          <p:nvPr/>
        </p:nvPicPr>
        <p:blipFill>
          <a:blip r:embed="rId7"/>
          <a:srcRect/>
          <a:stretch>
            <a:fillRect/>
          </a:stretch>
        </p:blipFill>
        <p:spPr bwMode="auto">
          <a:xfrm>
            <a:off x="3775075" y="4783138"/>
            <a:ext cx="1543050" cy="1228725"/>
          </a:xfrm>
          <a:prstGeom prst="rect">
            <a:avLst/>
          </a:prstGeom>
          <a:noFill/>
          <a:ln w="9525">
            <a:solidFill>
              <a:schemeClr val="accent1"/>
            </a:solidFill>
            <a:miter lim="800000"/>
            <a:headEnd/>
            <a:tailEnd/>
          </a:ln>
        </p:spPr>
      </p:pic>
      <p:pic>
        <p:nvPicPr>
          <p:cNvPr id="29722" name="Picture 29"/>
          <p:cNvPicPr>
            <a:picLocks noChangeAspect="1" noChangeArrowheads="1"/>
          </p:cNvPicPr>
          <p:nvPr/>
        </p:nvPicPr>
        <p:blipFill>
          <a:blip r:embed="rId8"/>
          <a:srcRect/>
          <a:stretch>
            <a:fillRect/>
          </a:stretch>
        </p:blipFill>
        <p:spPr bwMode="auto">
          <a:xfrm>
            <a:off x="8251825" y="71438"/>
            <a:ext cx="788988" cy="871537"/>
          </a:xfrm>
          <a:prstGeom prst="rect">
            <a:avLst/>
          </a:prstGeom>
          <a:noFill/>
          <a:ln w="9525">
            <a:noFill/>
            <a:miter lim="800000"/>
            <a:headEnd/>
            <a:tailEnd/>
          </a:ln>
        </p:spPr>
      </p:pic>
      <p:sp>
        <p:nvSpPr>
          <p:cNvPr id="27" name="TextBox 26"/>
          <p:cNvSpPr txBox="1"/>
          <p:nvPr/>
        </p:nvSpPr>
        <p:spPr>
          <a:xfrm>
            <a:off x="7366000" y="6537325"/>
            <a:ext cx="1320800" cy="246221"/>
          </a:xfrm>
          <a:prstGeom prst="rect">
            <a:avLst/>
          </a:prstGeom>
          <a:noFill/>
        </p:spPr>
        <p:txBody>
          <a:bodyPr wrap="square" rtlCol="0">
            <a:spAutoFit/>
          </a:bodyPr>
          <a:lstStyle/>
          <a:p>
            <a:pPr algn="ctr"/>
            <a:r>
              <a:rPr lang="en-US" sz="1000" dirty="0" smtClean="0"/>
              <a:t>WH-PIK-260</a:t>
            </a:r>
            <a:endParaRPr lang="en-US" sz="1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mph" presetSubtype="1" grpId="0" nodeType="clickEffect">
                                  <p:stCondLst>
                                    <p:cond delay="0"/>
                                  </p:stCondLst>
                                  <p:childTnLst>
                                    <p:set>
                                      <p:cBhvr override="childStyle">
                                        <p:cTn id="6" dur="5000"/>
                                        <p:tgtEl>
                                          <p:spTgt spid="35"/>
                                        </p:tgtEl>
                                        <p:attrNameLst>
                                          <p:attrName>style.fontStyle</p:attrName>
                                        </p:attrNameLst>
                                      </p:cBhvr>
                                      <p:to>
                                        <p:strVal val="normal"/>
                                      </p:to>
                                    </p:set>
                                    <p:set>
                                      <p:cBhvr override="childStyle">
                                        <p:cTn id="7" dur="5000"/>
                                        <p:tgtEl>
                                          <p:spTgt spid="35"/>
                                        </p:tgtEl>
                                        <p:attrNameLst>
                                          <p:attrName>style.fontWeight</p:attrName>
                                        </p:attrNameLst>
                                      </p:cBhvr>
                                      <p:to>
                                        <p:strVal val="bold"/>
                                      </p:to>
                                    </p:set>
                                    <p:set>
                                      <p:cBhvr override="childStyle">
                                        <p:cTn id="8" dur="5000"/>
                                        <p:tgtEl>
                                          <p:spTgt spid="35"/>
                                        </p:tgtEl>
                                        <p:attrNameLst>
                                          <p:attrName>style.textDecorationUnderline</p:attrName>
                                        </p:attrNameLst>
                                      </p:cBhvr>
                                      <p:to>
                                        <p:strVal val="false"/>
                                      </p:to>
                                    </p:set>
                                  </p:childTnLst>
                                </p:cTn>
                              </p:par>
                              <p:par>
                                <p:cTn id="9" presetID="6" presetClass="emph" presetSubtype="0" fill="hold" nodeType="withEffect">
                                  <p:stCondLst>
                                    <p:cond delay="0"/>
                                  </p:stCondLst>
                                  <p:childTnLst>
                                    <p:animScale>
                                      <p:cBhvr>
                                        <p:cTn id="10" dur="2000" fill="hold"/>
                                        <p:tgtEl>
                                          <p:spTgt spid="40"/>
                                        </p:tgtEl>
                                      </p:cBhvr>
                                      <p:by x="150000" y="150000"/>
                                    </p:animScale>
                                  </p:childTnLst>
                                </p:cTn>
                              </p:par>
                            </p:childTnLst>
                          </p:cTn>
                        </p:par>
                        <p:par>
                          <p:cTn id="11" fill="hold">
                            <p:stCondLst>
                              <p:cond delay="5000"/>
                            </p:stCondLst>
                            <p:childTnLst>
                              <p:par>
                                <p:cTn id="12" presetID="63" presetClass="path" presetSubtype="0" accel="50000" decel="50000" fill="hold" nodeType="afterEffect">
                                  <p:stCondLst>
                                    <p:cond delay="0"/>
                                  </p:stCondLst>
                                  <p:childTnLst>
                                    <p:animMotion origin="layout" path="M 2.77778E-7 -2.96296E-6 L 0.59271 -2.96296E-6 " pathEditMode="relative" rAng="0" ptsTypes="AA">
                                      <p:cBhvr>
                                        <p:cTn id="13" dur="2000" fill="hold"/>
                                        <p:tgtEl>
                                          <p:spTgt spid="40"/>
                                        </p:tgtEl>
                                        <p:attrNameLst>
                                          <p:attrName>ppt_x</p:attrName>
                                          <p:attrName>ppt_y</p:attrName>
                                        </p:attrNameLst>
                                      </p:cBhvr>
                                      <p:rCtr x="296" y="0"/>
                                    </p:animMotion>
                                  </p:childTnLst>
                                </p:cTn>
                              </p:par>
                            </p:childTnLst>
                          </p:cTn>
                        </p:par>
                        <p:par>
                          <p:cTn id="14" fill="hold">
                            <p:stCondLst>
                              <p:cond delay="7000"/>
                            </p:stCondLst>
                            <p:childTnLst>
                              <p:par>
                                <p:cTn id="15" presetID="1" presetClass="exit" presetSubtype="0" fill="hold" nodeType="afterEffect">
                                  <p:stCondLst>
                                    <p:cond delay="0"/>
                                  </p:stCondLst>
                                  <p:childTnLst>
                                    <p:set>
                                      <p:cBhvr>
                                        <p:cTn id="16" dur="1" fill="hold">
                                          <p:stCondLst>
                                            <p:cond delay="0"/>
                                          </p:stCondLst>
                                        </p:cTn>
                                        <p:tgtEl>
                                          <p:spTgt spid="40"/>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41"/>
                                        </p:tgtEl>
                                        <p:attrNameLst>
                                          <p:attrName>style.visibility</p:attrName>
                                        </p:attrNameLst>
                                      </p:cBhvr>
                                      <p:to>
                                        <p:strVal val="visible"/>
                                      </p:to>
                                    </p:set>
                                  </p:childTnLst>
                                </p:cTn>
                              </p:par>
                            </p:childTnLst>
                          </p:cTn>
                        </p:par>
                        <p:par>
                          <p:cTn id="19" fill="hold">
                            <p:stCondLst>
                              <p:cond delay="7000"/>
                            </p:stCondLst>
                            <p:childTnLst>
                              <p:par>
                                <p:cTn id="20" presetID="5" presetClass="emph" presetSubtype="1" grpId="0" nodeType="afterEffect">
                                  <p:stCondLst>
                                    <p:cond delay="0"/>
                                  </p:stCondLst>
                                  <p:childTnLst>
                                    <p:set>
                                      <p:cBhvr override="childStyle">
                                        <p:cTn id="21" dur="indefinite"/>
                                        <p:tgtEl>
                                          <p:spTgt spid="45"/>
                                        </p:tgtEl>
                                        <p:attrNameLst>
                                          <p:attrName>style.fontStyle</p:attrName>
                                        </p:attrNameLst>
                                      </p:cBhvr>
                                      <p:to>
                                        <p:strVal val="normal"/>
                                      </p:to>
                                    </p:set>
                                    <p:set>
                                      <p:cBhvr override="childStyle">
                                        <p:cTn id="22" dur="indefinite"/>
                                        <p:tgtEl>
                                          <p:spTgt spid="45"/>
                                        </p:tgtEl>
                                        <p:attrNameLst>
                                          <p:attrName>style.fontWeight</p:attrName>
                                        </p:attrNameLst>
                                      </p:cBhvr>
                                      <p:to>
                                        <p:strVal val="bold"/>
                                      </p:to>
                                    </p:set>
                                    <p:set>
                                      <p:cBhvr override="childStyle">
                                        <p:cTn id="23" dur="indefinite"/>
                                        <p:tgtEl>
                                          <p:spTgt spid="45"/>
                                        </p:tgtEl>
                                        <p:attrNameLst>
                                          <p:attrName>style.textDecorationUnderline</p:attrName>
                                        </p:attrNameLst>
                                      </p:cBhvr>
                                      <p:to>
                                        <p:strVal val="fals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4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Number Placeholder 4"/>
          <p:cNvSpPr>
            <a:spLocks noGrp="1"/>
          </p:cNvSpPr>
          <p:nvPr>
            <p:ph type="sldNum" sz="quarter" idx="12"/>
          </p:nvPr>
        </p:nvSpPr>
        <p:spPr bwMode="auto">
          <a:noFill/>
          <a:ln>
            <a:miter lim="800000"/>
            <a:headEnd/>
            <a:tailEnd/>
          </a:ln>
        </p:spPr>
        <p:txBody>
          <a:bodyPr/>
          <a:lstStyle/>
          <a:p>
            <a:fld id="{7B26209F-0C71-4AC7-9EDD-C959EC7089A3}" type="slidenum">
              <a:rPr lang="en-US" smtClean="0"/>
              <a:pPr/>
              <a:t>27</a:t>
            </a:fld>
            <a:endParaRPr lang="en-US" smtClean="0"/>
          </a:p>
        </p:txBody>
      </p:sp>
      <p:sp>
        <p:nvSpPr>
          <p:cNvPr id="30723" name="Text Placeholder 5"/>
          <p:cNvSpPr>
            <a:spLocks noGrp="1"/>
          </p:cNvSpPr>
          <p:nvPr>
            <p:ph type="body" sz="quarter" idx="11"/>
          </p:nvPr>
        </p:nvSpPr>
        <p:spPr/>
        <p:txBody>
          <a:bodyPr/>
          <a:lstStyle/>
          <a:p>
            <a:r>
              <a:rPr lang="en-US" dirty="0" smtClean="0">
                <a:latin typeface="Century Gothic" pitchFamily="34" charset="0"/>
                <a:cs typeface="Century Gothic" pitchFamily="34" charset="0"/>
              </a:rPr>
              <a:t>Example  - Test=SUCCESS	</a:t>
            </a:r>
            <a:endParaRPr lang="en-US" sz="2800" dirty="0" smtClean="0">
              <a:latin typeface="Century Gothic" pitchFamily="34" charset="0"/>
              <a:cs typeface="Century Gothic" pitchFamily="34" charset="0"/>
            </a:endParaRPr>
          </a:p>
        </p:txBody>
      </p:sp>
      <p:sp>
        <p:nvSpPr>
          <p:cNvPr id="82" name="Rectangle 2"/>
          <p:cNvSpPr>
            <a:spLocks noGrp="1" noChangeArrowheads="1"/>
          </p:cNvSpPr>
          <p:nvPr>
            <p:ph type="title"/>
          </p:nvPr>
        </p:nvSpPr>
        <p:spPr>
          <a:xfrm>
            <a:off x="442913" y="619125"/>
            <a:ext cx="8153400" cy="665163"/>
          </a:xfrm>
        </p:spPr>
        <p:txBody>
          <a:bodyPr/>
          <a:lstStyle/>
          <a:p>
            <a:pPr>
              <a:defRPr/>
            </a:pPr>
            <a:r>
              <a:rPr lang="en-US" sz="2800" dirty="0" err="1" smtClean="0">
                <a:latin typeface="Century Gothic" pitchFamily="34" charset="0"/>
                <a:cs typeface="Century Gothic" pitchFamily="34" charset="0"/>
              </a:rPr>
              <a:t>UserA</a:t>
            </a:r>
            <a:r>
              <a:rPr lang="en-US" sz="2800" dirty="0" smtClean="0">
                <a:latin typeface="Century Gothic" pitchFamily="34" charset="0"/>
                <a:cs typeface="Century Gothic" pitchFamily="34" charset="0"/>
              </a:rPr>
              <a:t> will pick from 040BX and 040EA Zones</a:t>
            </a:r>
          </a:p>
        </p:txBody>
      </p:sp>
      <p:pic>
        <p:nvPicPr>
          <p:cNvPr id="30731" name="Picture 6" descr="RAYMOND pallet trucks and tow tractors"/>
          <p:cNvPicPr>
            <a:picLocks noChangeAspect="1" noChangeArrowheads="1"/>
          </p:cNvPicPr>
          <p:nvPr/>
        </p:nvPicPr>
        <p:blipFill>
          <a:blip r:embed="rId3"/>
          <a:srcRect/>
          <a:stretch>
            <a:fillRect/>
          </a:stretch>
        </p:blipFill>
        <p:spPr bwMode="auto">
          <a:xfrm>
            <a:off x="7508875" y="5197475"/>
            <a:ext cx="1417638" cy="1090613"/>
          </a:xfrm>
          <a:prstGeom prst="rect">
            <a:avLst/>
          </a:prstGeom>
          <a:noFill/>
          <a:ln w="9525">
            <a:noFill/>
            <a:miter lim="800000"/>
            <a:headEnd/>
            <a:tailEnd/>
          </a:ln>
        </p:spPr>
      </p:pic>
      <p:sp>
        <p:nvSpPr>
          <p:cNvPr id="30732" name="TextBox 5"/>
          <p:cNvSpPr txBox="1">
            <a:spLocks noChangeArrowheads="1"/>
          </p:cNvSpPr>
          <p:nvPr/>
        </p:nvSpPr>
        <p:spPr bwMode="auto">
          <a:xfrm>
            <a:off x="1047750" y="3800475"/>
            <a:ext cx="1165225" cy="522288"/>
          </a:xfrm>
          <a:prstGeom prst="rect">
            <a:avLst/>
          </a:prstGeom>
          <a:noFill/>
          <a:ln w="9525">
            <a:noFill/>
            <a:miter lim="800000"/>
            <a:headEnd/>
            <a:tailEnd/>
          </a:ln>
        </p:spPr>
        <p:txBody>
          <a:bodyPr>
            <a:spAutoFit/>
          </a:bodyPr>
          <a:lstStyle/>
          <a:p>
            <a:pPr algn="ctr"/>
            <a:r>
              <a:rPr lang="en-US" sz="1400">
                <a:solidFill>
                  <a:schemeClr val="accent1"/>
                </a:solidFill>
              </a:rPr>
              <a:t>Drive to Packaging</a:t>
            </a:r>
          </a:p>
        </p:txBody>
      </p:sp>
      <p:sp>
        <p:nvSpPr>
          <p:cNvPr id="30733" name="TextBox 5"/>
          <p:cNvSpPr txBox="1">
            <a:spLocks noChangeArrowheads="1"/>
          </p:cNvSpPr>
          <p:nvPr/>
        </p:nvSpPr>
        <p:spPr bwMode="auto">
          <a:xfrm>
            <a:off x="5221288" y="1808163"/>
            <a:ext cx="1166812" cy="523875"/>
          </a:xfrm>
          <a:prstGeom prst="rect">
            <a:avLst/>
          </a:prstGeom>
          <a:noFill/>
          <a:ln w="9525">
            <a:noFill/>
            <a:miter lim="800000"/>
            <a:headEnd/>
            <a:tailEnd/>
          </a:ln>
        </p:spPr>
        <p:txBody>
          <a:bodyPr>
            <a:spAutoFit/>
          </a:bodyPr>
          <a:lstStyle/>
          <a:p>
            <a:pPr algn="ctr"/>
            <a:r>
              <a:rPr lang="en-US" sz="1400">
                <a:solidFill>
                  <a:schemeClr val="accent1"/>
                </a:solidFill>
              </a:rPr>
              <a:t>Drive to 040BX 001</a:t>
            </a:r>
          </a:p>
        </p:txBody>
      </p:sp>
      <p:sp>
        <p:nvSpPr>
          <p:cNvPr id="30734" name="TextBox 5"/>
          <p:cNvSpPr txBox="1">
            <a:spLocks noChangeArrowheads="1"/>
          </p:cNvSpPr>
          <p:nvPr/>
        </p:nvSpPr>
        <p:spPr bwMode="auto">
          <a:xfrm>
            <a:off x="3495675" y="3784600"/>
            <a:ext cx="1166813" cy="523875"/>
          </a:xfrm>
          <a:prstGeom prst="rect">
            <a:avLst/>
          </a:prstGeom>
          <a:noFill/>
          <a:ln w="9525">
            <a:noFill/>
            <a:miter lim="800000"/>
            <a:headEnd/>
            <a:tailEnd/>
          </a:ln>
        </p:spPr>
        <p:txBody>
          <a:bodyPr>
            <a:spAutoFit/>
          </a:bodyPr>
          <a:lstStyle/>
          <a:p>
            <a:pPr algn="ctr"/>
            <a:r>
              <a:rPr lang="en-US" sz="1400">
                <a:solidFill>
                  <a:schemeClr val="accent1"/>
                </a:solidFill>
              </a:rPr>
              <a:t>Drive to 040EA 001</a:t>
            </a:r>
          </a:p>
        </p:txBody>
      </p:sp>
      <p:sp>
        <p:nvSpPr>
          <p:cNvPr id="30735" name="TextBox 5"/>
          <p:cNvSpPr txBox="1">
            <a:spLocks noChangeArrowheads="1"/>
          </p:cNvSpPr>
          <p:nvPr/>
        </p:nvSpPr>
        <p:spPr bwMode="auto">
          <a:xfrm>
            <a:off x="6135688" y="3784600"/>
            <a:ext cx="1166812" cy="523875"/>
          </a:xfrm>
          <a:prstGeom prst="rect">
            <a:avLst/>
          </a:prstGeom>
          <a:noFill/>
          <a:ln w="9525">
            <a:noFill/>
            <a:miter lim="800000"/>
            <a:headEnd/>
            <a:tailEnd/>
          </a:ln>
        </p:spPr>
        <p:txBody>
          <a:bodyPr>
            <a:spAutoFit/>
          </a:bodyPr>
          <a:lstStyle/>
          <a:p>
            <a:pPr algn="ctr"/>
            <a:r>
              <a:rPr lang="en-US" sz="1400">
                <a:solidFill>
                  <a:schemeClr val="accent1"/>
                </a:solidFill>
              </a:rPr>
              <a:t>Drive to Packaging</a:t>
            </a:r>
          </a:p>
        </p:txBody>
      </p:sp>
      <p:sp>
        <p:nvSpPr>
          <p:cNvPr id="30736" name="TextBox 5"/>
          <p:cNvSpPr txBox="1">
            <a:spLocks noChangeArrowheads="1"/>
          </p:cNvSpPr>
          <p:nvPr/>
        </p:nvSpPr>
        <p:spPr bwMode="auto">
          <a:xfrm>
            <a:off x="104775" y="1808163"/>
            <a:ext cx="1165225" cy="523875"/>
          </a:xfrm>
          <a:prstGeom prst="rect">
            <a:avLst/>
          </a:prstGeom>
          <a:noFill/>
          <a:ln w="9525">
            <a:noFill/>
            <a:miter lim="800000"/>
            <a:headEnd/>
            <a:tailEnd/>
          </a:ln>
        </p:spPr>
        <p:txBody>
          <a:bodyPr>
            <a:spAutoFit/>
          </a:bodyPr>
          <a:lstStyle/>
          <a:p>
            <a:pPr algn="ctr"/>
            <a:r>
              <a:rPr lang="en-US" sz="1400">
                <a:solidFill>
                  <a:schemeClr val="accent1"/>
                </a:solidFill>
              </a:rPr>
              <a:t>Drive to 040BX 001</a:t>
            </a:r>
          </a:p>
        </p:txBody>
      </p:sp>
      <p:sp>
        <p:nvSpPr>
          <p:cNvPr id="30737" name="TextBox 5"/>
          <p:cNvSpPr txBox="1">
            <a:spLocks noChangeArrowheads="1"/>
          </p:cNvSpPr>
          <p:nvPr/>
        </p:nvSpPr>
        <p:spPr bwMode="auto">
          <a:xfrm>
            <a:off x="2759075" y="1808163"/>
            <a:ext cx="1165225" cy="523875"/>
          </a:xfrm>
          <a:prstGeom prst="rect">
            <a:avLst/>
          </a:prstGeom>
          <a:noFill/>
          <a:ln w="9525">
            <a:noFill/>
            <a:miter lim="800000"/>
            <a:headEnd/>
            <a:tailEnd/>
          </a:ln>
        </p:spPr>
        <p:txBody>
          <a:bodyPr>
            <a:spAutoFit/>
          </a:bodyPr>
          <a:lstStyle/>
          <a:p>
            <a:pPr algn="ctr"/>
            <a:r>
              <a:rPr lang="en-US" sz="1400">
                <a:solidFill>
                  <a:schemeClr val="accent1"/>
                </a:solidFill>
              </a:rPr>
              <a:t>Drive to Packaging</a:t>
            </a:r>
          </a:p>
        </p:txBody>
      </p:sp>
      <p:grpSp>
        <p:nvGrpSpPr>
          <p:cNvPr id="30738" name="Group 71"/>
          <p:cNvGrpSpPr>
            <a:grpSpLocks/>
          </p:cNvGrpSpPr>
          <p:nvPr/>
        </p:nvGrpSpPr>
        <p:grpSpPr bwMode="auto">
          <a:xfrm>
            <a:off x="8351838" y="3424238"/>
            <a:ext cx="342900" cy="352425"/>
            <a:chOff x="1200868" y="2255066"/>
            <a:chExt cx="151033" cy="212856"/>
          </a:xfrm>
        </p:grpSpPr>
        <p:cxnSp>
          <p:nvCxnSpPr>
            <p:cNvPr id="101" name="Straight Arrow Connector 100"/>
            <p:cNvCxnSpPr/>
            <p:nvPr/>
          </p:nvCxnSpPr>
          <p:spPr>
            <a:xfrm rot="16200000" flipV="1">
              <a:off x="1171355" y="2361494"/>
              <a:ext cx="212856" cy="0"/>
            </a:xfrm>
            <a:prstGeom prst="straightConnector1">
              <a:avLst/>
            </a:prstGeom>
            <a:ln w="19050">
              <a:solidFill>
                <a:schemeClr val="accent1"/>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02" name="Straight Connector 101"/>
            <p:cNvCxnSpPr/>
            <p:nvPr/>
          </p:nvCxnSpPr>
          <p:spPr>
            <a:xfrm>
              <a:off x="1213454" y="2383547"/>
              <a:ext cx="125861"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03" name="Straight Connector 102"/>
            <p:cNvCxnSpPr/>
            <p:nvPr/>
          </p:nvCxnSpPr>
          <p:spPr>
            <a:xfrm>
              <a:off x="1235829" y="2332729"/>
              <a:ext cx="81110"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04" name="Straight Connector 103"/>
            <p:cNvCxnSpPr/>
            <p:nvPr/>
          </p:nvCxnSpPr>
          <p:spPr>
            <a:xfrm>
              <a:off x="1200868" y="2434363"/>
              <a:ext cx="151033"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grpSp>
        <p:nvGrpSpPr>
          <p:cNvPr id="30739" name="Group 71"/>
          <p:cNvGrpSpPr>
            <a:grpSpLocks/>
          </p:cNvGrpSpPr>
          <p:nvPr/>
        </p:nvGrpSpPr>
        <p:grpSpPr bwMode="auto">
          <a:xfrm>
            <a:off x="3190875" y="3482975"/>
            <a:ext cx="342900" cy="352425"/>
            <a:chOff x="1200868" y="2255066"/>
            <a:chExt cx="151033" cy="212856"/>
          </a:xfrm>
        </p:grpSpPr>
        <p:cxnSp>
          <p:nvCxnSpPr>
            <p:cNvPr id="106" name="Straight Arrow Connector 105"/>
            <p:cNvCxnSpPr/>
            <p:nvPr/>
          </p:nvCxnSpPr>
          <p:spPr>
            <a:xfrm rot="16200000" flipV="1">
              <a:off x="1171355" y="2361494"/>
              <a:ext cx="212856" cy="0"/>
            </a:xfrm>
            <a:prstGeom prst="straightConnector1">
              <a:avLst/>
            </a:prstGeom>
            <a:ln w="19050">
              <a:solidFill>
                <a:schemeClr val="accent1"/>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07" name="Straight Connector 106"/>
            <p:cNvCxnSpPr/>
            <p:nvPr/>
          </p:nvCxnSpPr>
          <p:spPr>
            <a:xfrm>
              <a:off x="1213454" y="2383547"/>
              <a:ext cx="125861"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08" name="Straight Connector 107"/>
            <p:cNvCxnSpPr/>
            <p:nvPr/>
          </p:nvCxnSpPr>
          <p:spPr>
            <a:xfrm>
              <a:off x="1235829" y="2332730"/>
              <a:ext cx="81110"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09" name="Straight Connector 108"/>
            <p:cNvCxnSpPr/>
            <p:nvPr/>
          </p:nvCxnSpPr>
          <p:spPr>
            <a:xfrm>
              <a:off x="1200868" y="2434364"/>
              <a:ext cx="151033"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grpSp>
        <p:nvGrpSpPr>
          <p:cNvPr id="30740" name="Group 71"/>
          <p:cNvGrpSpPr>
            <a:grpSpLocks/>
          </p:cNvGrpSpPr>
          <p:nvPr/>
        </p:nvGrpSpPr>
        <p:grpSpPr bwMode="auto">
          <a:xfrm>
            <a:off x="5830888" y="3454400"/>
            <a:ext cx="342900" cy="352425"/>
            <a:chOff x="1200868" y="2255066"/>
            <a:chExt cx="151033" cy="212856"/>
          </a:xfrm>
        </p:grpSpPr>
        <p:cxnSp>
          <p:nvCxnSpPr>
            <p:cNvPr id="116" name="Straight Arrow Connector 115"/>
            <p:cNvCxnSpPr/>
            <p:nvPr/>
          </p:nvCxnSpPr>
          <p:spPr>
            <a:xfrm rot="16200000" flipV="1">
              <a:off x="1171355" y="2361494"/>
              <a:ext cx="212856" cy="0"/>
            </a:xfrm>
            <a:prstGeom prst="straightConnector1">
              <a:avLst/>
            </a:prstGeom>
            <a:ln w="19050">
              <a:solidFill>
                <a:schemeClr val="accent1"/>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17" name="Straight Connector 116"/>
            <p:cNvCxnSpPr/>
            <p:nvPr/>
          </p:nvCxnSpPr>
          <p:spPr>
            <a:xfrm>
              <a:off x="1213454" y="2383547"/>
              <a:ext cx="125861"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18" name="Straight Connector 117"/>
            <p:cNvCxnSpPr/>
            <p:nvPr/>
          </p:nvCxnSpPr>
          <p:spPr>
            <a:xfrm>
              <a:off x="1235829" y="2332730"/>
              <a:ext cx="81110"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19" name="Straight Connector 118"/>
            <p:cNvCxnSpPr/>
            <p:nvPr/>
          </p:nvCxnSpPr>
          <p:spPr>
            <a:xfrm>
              <a:off x="1200868" y="2434364"/>
              <a:ext cx="151033"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grpSp>
        <p:nvGrpSpPr>
          <p:cNvPr id="30741" name="Group 71"/>
          <p:cNvGrpSpPr>
            <a:grpSpLocks/>
          </p:cNvGrpSpPr>
          <p:nvPr/>
        </p:nvGrpSpPr>
        <p:grpSpPr bwMode="auto">
          <a:xfrm>
            <a:off x="7467600" y="1403350"/>
            <a:ext cx="342900" cy="352425"/>
            <a:chOff x="1200868" y="2255066"/>
            <a:chExt cx="151033" cy="212856"/>
          </a:xfrm>
        </p:grpSpPr>
        <p:cxnSp>
          <p:nvCxnSpPr>
            <p:cNvPr id="121" name="Straight Arrow Connector 120"/>
            <p:cNvCxnSpPr/>
            <p:nvPr/>
          </p:nvCxnSpPr>
          <p:spPr>
            <a:xfrm rot="16200000" flipV="1">
              <a:off x="1171355" y="2361494"/>
              <a:ext cx="212856" cy="0"/>
            </a:xfrm>
            <a:prstGeom prst="straightConnector1">
              <a:avLst/>
            </a:prstGeom>
            <a:ln w="19050">
              <a:solidFill>
                <a:schemeClr val="accent1"/>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22" name="Straight Connector 121"/>
            <p:cNvCxnSpPr/>
            <p:nvPr/>
          </p:nvCxnSpPr>
          <p:spPr>
            <a:xfrm>
              <a:off x="1213454" y="2383547"/>
              <a:ext cx="125861"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23" name="Straight Connector 122"/>
            <p:cNvCxnSpPr/>
            <p:nvPr/>
          </p:nvCxnSpPr>
          <p:spPr>
            <a:xfrm>
              <a:off x="1235829" y="2332730"/>
              <a:ext cx="81110"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24" name="Straight Connector 123"/>
            <p:cNvCxnSpPr/>
            <p:nvPr/>
          </p:nvCxnSpPr>
          <p:spPr>
            <a:xfrm>
              <a:off x="1200868" y="2434364"/>
              <a:ext cx="151033"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grpSp>
        <p:nvGrpSpPr>
          <p:cNvPr id="30742" name="Group 71"/>
          <p:cNvGrpSpPr>
            <a:grpSpLocks/>
          </p:cNvGrpSpPr>
          <p:nvPr/>
        </p:nvGrpSpPr>
        <p:grpSpPr bwMode="auto">
          <a:xfrm>
            <a:off x="2482850" y="1403350"/>
            <a:ext cx="342900" cy="352425"/>
            <a:chOff x="1200868" y="2255066"/>
            <a:chExt cx="151033" cy="212856"/>
          </a:xfrm>
        </p:grpSpPr>
        <p:cxnSp>
          <p:nvCxnSpPr>
            <p:cNvPr id="126" name="Straight Arrow Connector 125"/>
            <p:cNvCxnSpPr/>
            <p:nvPr/>
          </p:nvCxnSpPr>
          <p:spPr>
            <a:xfrm rot="16200000" flipV="1">
              <a:off x="1171355" y="2361494"/>
              <a:ext cx="212856" cy="0"/>
            </a:xfrm>
            <a:prstGeom prst="straightConnector1">
              <a:avLst/>
            </a:prstGeom>
            <a:ln w="19050">
              <a:solidFill>
                <a:schemeClr val="accent1"/>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27" name="Straight Connector 126"/>
            <p:cNvCxnSpPr/>
            <p:nvPr/>
          </p:nvCxnSpPr>
          <p:spPr>
            <a:xfrm>
              <a:off x="1213454" y="2383547"/>
              <a:ext cx="125861"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28" name="Straight Connector 127"/>
            <p:cNvCxnSpPr/>
            <p:nvPr/>
          </p:nvCxnSpPr>
          <p:spPr>
            <a:xfrm>
              <a:off x="1235829" y="2332730"/>
              <a:ext cx="81110"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29" name="Straight Connector 128"/>
            <p:cNvCxnSpPr/>
            <p:nvPr/>
          </p:nvCxnSpPr>
          <p:spPr>
            <a:xfrm>
              <a:off x="1200868" y="2434364"/>
              <a:ext cx="151033"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grpSp>
        <p:nvGrpSpPr>
          <p:cNvPr id="30743" name="Group 71"/>
          <p:cNvGrpSpPr>
            <a:grpSpLocks/>
          </p:cNvGrpSpPr>
          <p:nvPr/>
        </p:nvGrpSpPr>
        <p:grpSpPr bwMode="auto">
          <a:xfrm>
            <a:off x="4872038" y="1403350"/>
            <a:ext cx="342900" cy="352425"/>
            <a:chOff x="1200868" y="2255066"/>
            <a:chExt cx="151033" cy="212856"/>
          </a:xfrm>
        </p:grpSpPr>
        <p:cxnSp>
          <p:nvCxnSpPr>
            <p:cNvPr id="131" name="Straight Arrow Connector 130"/>
            <p:cNvCxnSpPr/>
            <p:nvPr/>
          </p:nvCxnSpPr>
          <p:spPr>
            <a:xfrm rot="16200000" flipV="1">
              <a:off x="1171355" y="2361494"/>
              <a:ext cx="212856" cy="0"/>
            </a:xfrm>
            <a:prstGeom prst="straightConnector1">
              <a:avLst/>
            </a:prstGeom>
            <a:ln w="19050">
              <a:solidFill>
                <a:schemeClr val="accent1"/>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32" name="Straight Connector 131"/>
            <p:cNvCxnSpPr/>
            <p:nvPr/>
          </p:nvCxnSpPr>
          <p:spPr>
            <a:xfrm>
              <a:off x="1213454" y="2383547"/>
              <a:ext cx="125861"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33" name="Straight Connector 132"/>
            <p:cNvCxnSpPr/>
            <p:nvPr/>
          </p:nvCxnSpPr>
          <p:spPr>
            <a:xfrm>
              <a:off x="1235829" y="2332730"/>
              <a:ext cx="81110"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34" name="Straight Connector 133"/>
            <p:cNvCxnSpPr/>
            <p:nvPr/>
          </p:nvCxnSpPr>
          <p:spPr>
            <a:xfrm>
              <a:off x="1200868" y="2434364"/>
              <a:ext cx="151033"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cxnSp>
        <p:nvCxnSpPr>
          <p:cNvPr id="136" name="Straight Arrow Connector 135"/>
          <p:cNvCxnSpPr>
            <a:endCxn id="2060" idx="1"/>
          </p:cNvCxnSpPr>
          <p:nvPr/>
        </p:nvCxnSpPr>
        <p:spPr>
          <a:xfrm>
            <a:off x="192088" y="2401888"/>
            <a:ext cx="1033462" cy="1587"/>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0" name="Straight Arrow Connector 139"/>
          <p:cNvCxnSpPr>
            <a:stCxn id="2060" idx="3"/>
            <a:endCxn id="2062" idx="1"/>
          </p:cNvCxnSpPr>
          <p:nvPr/>
        </p:nvCxnSpPr>
        <p:spPr>
          <a:xfrm flipV="1">
            <a:off x="2825750" y="2401888"/>
            <a:ext cx="1020763" cy="0"/>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1" name="Straight Arrow Connector 140"/>
          <p:cNvCxnSpPr>
            <a:stCxn id="2062" idx="3"/>
            <a:endCxn id="2064" idx="1"/>
          </p:cNvCxnSpPr>
          <p:nvPr/>
        </p:nvCxnSpPr>
        <p:spPr>
          <a:xfrm>
            <a:off x="5246688" y="2401888"/>
            <a:ext cx="1073150" cy="1587"/>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7" name="Straight Arrow Connector 146"/>
          <p:cNvCxnSpPr/>
          <p:nvPr/>
        </p:nvCxnSpPr>
        <p:spPr>
          <a:xfrm>
            <a:off x="3567113" y="4473575"/>
            <a:ext cx="1095375" cy="1588"/>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8" name="Straight Arrow Connector 147"/>
          <p:cNvCxnSpPr/>
          <p:nvPr/>
        </p:nvCxnSpPr>
        <p:spPr>
          <a:xfrm>
            <a:off x="6205538" y="4468813"/>
            <a:ext cx="1079500" cy="3175"/>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0" name="Shape 159"/>
          <p:cNvCxnSpPr>
            <a:stCxn id="2064" idx="3"/>
            <a:endCxn id="2065" idx="1"/>
          </p:cNvCxnSpPr>
          <p:nvPr/>
        </p:nvCxnSpPr>
        <p:spPr>
          <a:xfrm flipH="1">
            <a:off x="2157413" y="2403475"/>
            <a:ext cx="5686425" cy="2070100"/>
          </a:xfrm>
          <a:prstGeom prst="bentConnector5">
            <a:avLst>
              <a:gd name="adj1" fmla="val -10245"/>
              <a:gd name="adj2" fmla="val 44340"/>
              <a:gd name="adj3" fmla="val 123732"/>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pic>
        <p:nvPicPr>
          <p:cNvPr id="30750" name="Picture 40"/>
          <p:cNvPicPr>
            <a:picLocks noChangeAspect="1" noChangeArrowheads="1"/>
          </p:cNvPicPr>
          <p:nvPr/>
        </p:nvPicPr>
        <p:blipFill>
          <a:blip r:embed="rId4"/>
          <a:srcRect/>
          <a:stretch>
            <a:fillRect/>
          </a:stretch>
        </p:blipFill>
        <p:spPr bwMode="auto">
          <a:xfrm>
            <a:off x="8232775" y="103188"/>
            <a:ext cx="768350" cy="1177925"/>
          </a:xfrm>
          <a:prstGeom prst="rect">
            <a:avLst/>
          </a:prstGeom>
          <a:noFill/>
          <a:ln w="9525">
            <a:noFill/>
            <a:miter lim="800000"/>
            <a:headEnd/>
            <a:tailEnd/>
          </a:ln>
        </p:spPr>
      </p:pic>
      <p:pic>
        <p:nvPicPr>
          <p:cNvPr id="30751" name="Picture 48" descr="cardboard box - fragile ok"/>
          <p:cNvPicPr>
            <a:picLocks noChangeAspect="1" noChangeArrowheads="1"/>
          </p:cNvPicPr>
          <p:nvPr/>
        </p:nvPicPr>
        <p:blipFill>
          <a:blip r:embed="rId5">
            <a:clrChange>
              <a:clrFrom>
                <a:srgbClr val="FFFFFF"/>
              </a:clrFrom>
              <a:clrTo>
                <a:srgbClr val="FFFFFF">
                  <a:alpha val="0"/>
                </a:srgbClr>
              </a:clrTo>
            </a:clrChange>
          </a:blip>
          <a:srcRect l="3810" r="5333"/>
          <a:stretch>
            <a:fillRect/>
          </a:stretch>
        </p:blipFill>
        <p:spPr bwMode="auto">
          <a:xfrm>
            <a:off x="1343025" y="4578350"/>
            <a:ext cx="508000" cy="531813"/>
          </a:xfrm>
          <a:prstGeom prst="rect">
            <a:avLst/>
          </a:prstGeom>
          <a:noFill/>
          <a:ln w="9525">
            <a:noFill/>
            <a:miter lim="800000"/>
            <a:headEnd/>
            <a:tailEnd/>
          </a:ln>
        </p:spPr>
      </p:pic>
      <p:pic>
        <p:nvPicPr>
          <p:cNvPr id="30752" name="Picture 48" descr="cardboard box - fragile ok"/>
          <p:cNvPicPr>
            <a:picLocks noChangeAspect="1" noChangeArrowheads="1"/>
          </p:cNvPicPr>
          <p:nvPr/>
        </p:nvPicPr>
        <p:blipFill>
          <a:blip r:embed="rId5">
            <a:clrChange>
              <a:clrFrom>
                <a:srgbClr val="FFFFFF"/>
              </a:clrFrom>
              <a:clrTo>
                <a:srgbClr val="FFFFFF">
                  <a:alpha val="0"/>
                </a:srgbClr>
              </a:clrTo>
            </a:clrChange>
          </a:blip>
          <a:srcRect l="3810" r="5333"/>
          <a:stretch>
            <a:fillRect/>
          </a:stretch>
        </p:blipFill>
        <p:spPr bwMode="auto">
          <a:xfrm>
            <a:off x="3067050" y="2479675"/>
            <a:ext cx="508000" cy="530225"/>
          </a:xfrm>
          <a:prstGeom prst="rect">
            <a:avLst/>
          </a:prstGeom>
          <a:noFill/>
          <a:ln w="9525">
            <a:noFill/>
            <a:miter lim="800000"/>
            <a:headEnd/>
            <a:tailEnd/>
          </a:ln>
        </p:spPr>
      </p:pic>
      <p:grpSp>
        <p:nvGrpSpPr>
          <p:cNvPr id="8" name="Group 56"/>
          <p:cNvGrpSpPr>
            <a:grpSpLocks/>
          </p:cNvGrpSpPr>
          <p:nvPr/>
        </p:nvGrpSpPr>
        <p:grpSpPr bwMode="auto">
          <a:xfrm>
            <a:off x="6491288" y="4522788"/>
            <a:ext cx="571500" cy="665162"/>
            <a:chOff x="2729890" y="1851309"/>
            <a:chExt cx="571847" cy="664801"/>
          </a:xfrm>
        </p:grpSpPr>
        <p:pic>
          <p:nvPicPr>
            <p:cNvPr id="30754" name="Picture 5"/>
            <p:cNvPicPr>
              <a:picLocks noChangeAspect="1" noChangeArrowheads="1"/>
            </p:cNvPicPr>
            <p:nvPr/>
          </p:nvPicPr>
          <p:blipFill>
            <a:blip r:embed="rId6"/>
            <a:srcRect/>
            <a:stretch>
              <a:fillRect/>
            </a:stretch>
          </p:blipFill>
          <p:spPr bwMode="auto">
            <a:xfrm>
              <a:off x="2729890" y="1965637"/>
              <a:ext cx="176566" cy="550473"/>
            </a:xfrm>
            <a:prstGeom prst="rect">
              <a:avLst/>
            </a:prstGeom>
            <a:noFill/>
            <a:ln w="9525">
              <a:noFill/>
              <a:miter lim="800000"/>
              <a:headEnd/>
              <a:tailEnd/>
            </a:ln>
          </p:spPr>
        </p:pic>
        <p:pic>
          <p:nvPicPr>
            <p:cNvPr id="30755" name="Picture 5"/>
            <p:cNvPicPr>
              <a:picLocks noChangeAspect="1" noChangeArrowheads="1"/>
            </p:cNvPicPr>
            <p:nvPr/>
          </p:nvPicPr>
          <p:blipFill>
            <a:blip r:embed="rId6"/>
            <a:srcRect/>
            <a:stretch>
              <a:fillRect/>
            </a:stretch>
          </p:blipFill>
          <p:spPr bwMode="auto">
            <a:xfrm>
              <a:off x="2882290" y="1965637"/>
              <a:ext cx="176566" cy="550473"/>
            </a:xfrm>
            <a:prstGeom prst="rect">
              <a:avLst/>
            </a:prstGeom>
            <a:noFill/>
            <a:ln w="9525">
              <a:noFill/>
              <a:miter lim="800000"/>
              <a:headEnd/>
              <a:tailEnd/>
            </a:ln>
          </p:spPr>
        </p:pic>
        <p:pic>
          <p:nvPicPr>
            <p:cNvPr id="30756" name="Picture 5"/>
            <p:cNvPicPr>
              <a:picLocks noChangeAspect="1" noChangeArrowheads="1"/>
            </p:cNvPicPr>
            <p:nvPr/>
          </p:nvPicPr>
          <p:blipFill>
            <a:blip r:embed="rId6"/>
            <a:srcRect/>
            <a:stretch>
              <a:fillRect/>
            </a:stretch>
          </p:blipFill>
          <p:spPr bwMode="auto">
            <a:xfrm>
              <a:off x="3034690" y="1965637"/>
              <a:ext cx="176566" cy="550473"/>
            </a:xfrm>
            <a:prstGeom prst="rect">
              <a:avLst/>
            </a:prstGeom>
            <a:noFill/>
            <a:ln w="9525">
              <a:noFill/>
              <a:miter lim="800000"/>
              <a:headEnd/>
              <a:tailEnd/>
            </a:ln>
          </p:spPr>
        </p:pic>
        <p:pic>
          <p:nvPicPr>
            <p:cNvPr id="30757" name="Picture 5"/>
            <p:cNvPicPr>
              <a:picLocks noChangeAspect="1" noChangeArrowheads="1"/>
            </p:cNvPicPr>
            <p:nvPr/>
          </p:nvPicPr>
          <p:blipFill>
            <a:blip r:embed="rId6"/>
            <a:srcRect/>
            <a:stretch>
              <a:fillRect/>
            </a:stretch>
          </p:blipFill>
          <p:spPr bwMode="auto">
            <a:xfrm>
              <a:off x="2820371" y="1851309"/>
              <a:ext cx="176566" cy="550473"/>
            </a:xfrm>
            <a:prstGeom prst="rect">
              <a:avLst/>
            </a:prstGeom>
            <a:noFill/>
            <a:ln w="9525">
              <a:noFill/>
              <a:miter lim="800000"/>
              <a:headEnd/>
              <a:tailEnd/>
            </a:ln>
          </p:spPr>
        </p:pic>
        <p:pic>
          <p:nvPicPr>
            <p:cNvPr id="30758" name="Picture 5"/>
            <p:cNvPicPr>
              <a:picLocks noChangeAspect="1" noChangeArrowheads="1"/>
            </p:cNvPicPr>
            <p:nvPr/>
          </p:nvPicPr>
          <p:blipFill>
            <a:blip r:embed="rId6"/>
            <a:srcRect/>
            <a:stretch>
              <a:fillRect/>
            </a:stretch>
          </p:blipFill>
          <p:spPr bwMode="auto">
            <a:xfrm>
              <a:off x="2972771" y="1851309"/>
              <a:ext cx="176566" cy="550473"/>
            </a:xfrm>
            <a:prstGeom prst="rect">
              <a:avLst/>
            </a:prstGeom>
            <a:noFill/>
            <a:ln w="9525">
              <a:noFill/>
              <a:miter lim="800000"/>
              <a:headEnd/>
              <a:tailEnd/>
            </a:ln>
          </p:spPr>
        </p:pic>
        <p:pic>
          <p:nvPicPr>
            <p:cNvPr id="30759" name="Picture 5"/>
            <p:cNvPicPr>
              <a:picLocks noChangeAspect="1" noChangeArrowheads="1"/>
            </p:cNvPicPr>
            <p:nvPr/>
          </p:nvPicPr>
          <p:blipFill>
            <a:blip r:embed="rId6"/>
            <a:srcRect/>
            <a:stretch>
              <a:fillRect/>
            </a:stretch>
          </p:blipFill>
          <p:spPr bwMode="auto">
            <a:xfrm>
              <a:off x="3125171" y="1851309"/>
              <a:ext cx="176566" cy="550473"/>
            </a:xfrm>
            <a:prstGeom prst="rect">
              <a:avLst/>
            </a:prstGeom>
            <a:noFill/>
            <a:ln w="9525">
              <a:noFill/>
              <a:miter lim="800000"/>
              <a:headEnd/>
              <a:tailEnd/>
            </a:ln>
          </p:spPr>
        </p:pic>
      </p:grpSp>
      <p:sp>
        <p:nvSpPr>
          <p:cNvPr id="64" name="TextBox 63"/>
          <p:cNvSpPr txBox="1"/>
          <p:nvPr/>
        </p:nvSpPr>
        <p:spPr>
          <a:xfrm>
            <a:off x="7366000" y="6537325"/>
            <a:ext cx="1320800" cy="246221"/>
          </a:xfrm>
          <a:prstGeom prst="rect">
            <a:avLst/>
          </a:prstGeom>
          <a:noFill/>
        </p:spPr>
        <p:txBody>
          <a:bodyPr wrap="square" rtlCol="0">
            <a:spAutoFit/>
          </a:bodyPr>
          <a:lstStyle/>
          <a:p>
            <a:pPr algn="ctr"/>
            <a:r>
              <a:rPr lang="en-US" sz="1000" dirty="0" smtClean="0"/>
              <a:t>WH-PIK--270</a:t>
            </a:r>
            <a:endParaRPr lang="en-US" sz="1000" dirty="0"/>
          </a:p>
        </p:txBody>
      </p:sp>
      <p:sp>
        <p:nvSpPr>
          <p:cNvPr id="65" name="TextBox 64"/>
          <p:cNvSpPr txBox="1"/>
          <p:nvPr/>
        </p:nvSpPr>
        <p:spPr>
          <a:xfrm>
            <a:off x="1225550" y="1755776"/>
            <a:ext cx="1362075" cy="1323439"/>
          </a:xfrm>
          <a:prstGeom prst="rect">
            <a:avLst/>
          </a:prstGeom>
          <a:noFill/>
          <a:ln>
            <a:solidFill>
              <a:schemeClr val="tx1"/>
            </a:solidFill>
          </a:ln>
        </p:spPr>
        <p:txBody>
          <a:bodyPr wrap="square" rtlCol="0">
            <a:spAutoFit/>
          </a:bodyPr>
          <a:lstStyle/>
          <a:p>
            <a:r>
              <a:rPr lang="en-US" sz="1000" dirty="0" smtClean="0"/>
              <a:t>Picking   60</a:t>
            </a:r>
          </a:p>
          <a:p>
            <a:r>
              <a:rPr lang="en-US" sz="1000" dirty="0" smtClean="0"/>
              <a:t>SO WMS-S01</a:t>
            </a:r>
          </a:p>
          <a:p>
            <a:r>
              <a:rPr lang="en-US" sz="1000" dirty="0" smtClean="0"/>
              <a:t>       Loc: 040BX001</a:t>
            </a:r>
          </a:p>
          <a:p>
            <a:r>
              <a:rPr lang="en-US" sz="1000" dirty="0" smtClean="0"/>
              <a:t>03120</a:t>
            </a:r>
          </a:p>
          <a:p>
            <a:endParaRPr lang="en-US" sz="1000" dirty="0" smtClean="0"/>
          </a:p>
          <a:p>
            <a:r>
              <a:rPr lang="en-US" sz="1000" dirty="0" smtClean="0"/>
              <a:t>EA   Ref:  pl000074</a:t>
            </a:r>
          </a:p>
          <a:p>
            <a:r>
              <a:rPr lang="en-US" sz="1000" dirty="0" smtClean="0"/>
              <a:t>        Qty:  10.0</a:t>
            </a:r>
          </a:p>
          <a:p>
            <a:r>
              <a:rPr lang="en-US" sz="1000" dirty="0" smtClean="0"/>
              <a:t>        Qty:  </a:t>
            </a:r>
            <a:r>
              <a:rPr lang="en-US" sz="1000" u="sng" dirty="0" smtClean="0"/>
              <a:t>10.0      </a:t>
            </a:r>
          </a:p>
        </p:txBody>
      </p:sp>
      <p:sp>
        <p:nvSpPr>
          <p:cNvPr id="66" name="TextBox 65"/>
          <p:cNvSpPr txBox="1"/>
          <p:nvPr/>
        </p:nvSpPr>
        <p:spPr>
          <a:xfrm>
            <a:off x="3859213" y="1817955"/>
            <a:ext cx="1362075" cy="1323439"/>
          </a:xfrm>
          <a:prstGeom prst="rect">
            <a:avLst/>
          </a:prstGeom>
          <a:noFill/>
          <a:ln>
            <a:solidFill>
              <a:schemeClr val="tx1"/>
            </a:solidFill>
          </a:ln>
        </p:spPr>
        <p:txBody>
          <a:bodyPr wrap="square" rtlCol="0">
            <a:spAutoFit/>
          </a:bodyPr>
          <a:lstStyle/>
          <a:p>
            <a:r>
              <a:rPr lang="en-US" sz="1000" dirty="0" smtClean="0"/>
              <a:t>Picking   60</a:t>
            </a:r>
          </a:p>
          <a:p>
            <a:r>
              <a:rPr lang="en-US" sz="1000" dirty="0" smtClean="0"/>
              <a:t>To  Loc:  060PA001</a:t>
            </a:r>
          </a:p>
          <a:p>
            <a:r>
              <a:rPr lang="en-US" sz="1000" dirty="0" smtClean="0"/>
              <a:t>      Loc:  </a:t>
            </a:r>
            <a:r>
              <a:rPr lang="en-US" sz="1000" u="sng" dirty="0" smtClean="0"/>
              <a:t>060PA001</a:t>
            </a:r>
          </a:p>
          <a:p>
            <a:r>
              <a:rPr lang="en-US" sz="1000" dirty="0" smtClean="0"/>
              <a:t>      </a:t>
            </a:r>
            <a:r>
              <a:rPr lang="en-US" sz="1000" dirty="0" err="1" smtClean="0"/>
              <a:t>Chk</a:t>
            </a:r>
            <a:r>
              <a:rPr lang="en-US" sz="1000" dirty="0" smtClean="0"/>
              <a:t>:</a:t>
            </a:r>
          </a:p>
          <a:p>
            <a:r>
              <a:rPr lang="en-US" sz="1000" dirty="0" smtClean="0"/>
              <a:t>Item Number: 03120</a:t>
            </a:r>
          </a:p>
          <a:p>
            <a:r>
              <a:rPr lang="en-US" sz="1000" dirty="0" smtClean="0"/>
              <a:t>Lot/Serial:</a:t>
            </a:r>
          </a:p>
          <a:p>
            <a:endParaRPr lang="en-US" sz="1000" dirty="0" smtClean="0"/>
          </a:p>
          <a:p>
            <a:r>
              <a:rPr lang="en-US" sz="1000" dirty="0" smtClean="0"/>
              <a:t>EA Ref:  PL000074</a:t>
            </a:r>
            <a:r>
              <a:rPr lang="en-US" sz="1000" u="sng" dirty="0" smtClean="0"/>
              <a:t>    </a:t>
            </a:r>
          </a:p>
        </p:txBody>
      </p:sp>
      <p:sp>
        <p:nvSpPr>
          <p:cNvPr id="67" name="TextBox 66"/>
          <p:cNvSpPr txBox="1"/>
          <p:nvPr/>
        </p:nvSpPr>
        <p:spPr>
          <a:xfrm rot="10800000" flipV="1">
            <a:off x="6319838" y="1808163"/>
            <a:ext cx="1362075" cy="1323439"/>
          </a:xfrm>
          <a:prstGeom prst="rect">
            <a:avLst/>
          </a:prstGeom>
          <a:noFill/>
          <a:ln>
            <a:solidFill>
              <a:schemeClr val="tx1"/>
            </a:solidFill>
          </a:ln>
        </p:spPr>
        <p:txBody>
          <a:bodyPr wrap="square" rtlCol="0">
            <a:spAutoFit/>
          </a:bodyPr>
          <a:lstStyle/>
          <a:p>
            <a:r>
              <a:rPr lang="en-US" sz="1000" dirty="0" smtClean="0"/>
              <a:t>Picking   61</a:t>
            </a:r>
          </a:p>
          <a:p>
            <a:r>
              <a:rPr lang="en-US" sz="1000" dirty="0" smtClean="0"/>
              <a:t>SO WMS-S01</a:t>
            </a:r>
          </a:p>
          <a:p>
            <a:r>
              <a:rPr lang="en-US" sz="1000" dirty="0" smtClean="0"/>
              <a:t>       Loc: 00-BX001</a:t>
            </a:r>
          </a:p>
          <a:p>
            <a:r>
              <a:rPr lang="en-US" sz="1000" dirty="0" smtClean="0"/>
              <a:t>03120</a:t>
            </a:r>
          </a:p>
          <a:p>
            <a:endParaRPr lang="en-US" sz="1000" dirty="0" smtClean="0"/>
          </a:p>
          <a:p>
            <a:r>
              <a:rPr lang="en-US" sz="1000" dirty="0" smtClean="0"/>
              <a:t>EA   Ref:  pl000074</a:t>
            </a:r>
          </a:p>
          <a:p>
            <a:r>
              <a:rPr lang="en-US" sz="1000" dirty="0" smtClean="0"/>
              <a:t>        Qty: 10.0</a:t>
            </a:r>
          </a:p>
          <a:p>
            <a:r>
              <a:rPr lang="en-US" sz="1000" dirty="0" smtClean="0"/>
              <a:t>        Qty:  </a:t>
            </a:r>
            <a:r>
              <a:rPr lang="en-US" sz="1000" u="sng" dirty="0" smtClean="0"/>
              <a:t>10.0      </a:t>
            </a:r>
          </a:p>
        </p:txBody>
      </p:sp>
      <p:sp>
        <p:nvSpPr>
          <p:cNvPr id="69" name="TextBox 68"/>
          <p:cNvSpPr txBox="1"/>
          <p:nvPr/>
        </p:nvSpPr>
        <p:spPr>
          <a:xfrm>
            <a:off x="2171700" y="3975458"/>
            <a:ext cx="1362075" cy="1323439"/>
          </a:xfrm>
          <a:prstGeom prst="rect">
            <a:avLst/>
          </a:prstGeom>
          <a:noFill/>
          <a:ln>
            <a:solidFill>
              <a:schemeClr val="tx1"/>
            </a:solidFill>
          </a:ln>
        </p:spPr>
        <p:txBody>
          <a:bodyPr wrap="square" rtlCol="0">
            <a:spAutoFit/>
          </a:bodyPr>
          <a:lstStyle/>
          <a:p>
            <a:r>
              <a:rPr lang="en-US" sz="1000" dirty="0" smtClean="0"/>
              <a:t>Picking   61</a:t>
            </a:r>
          </a:p>
          <a:p>
            <a:r>
              <a:rPr lang="en-US" sz="1000" dirty="0" smtClean="0"/>
              <a:t>To  Loc:  060PA001</a:t>
            </a:r>
          </a:p>
          <a:p>
            <a:r>
              <a:rPr lang="en-US" sz="1000" dirty="0" smtClean="0"/>
              <a:t>      Loc:  </a:t>
            </a:r>
            <a:r>
              <a:rPr lang="en-US" sz="1000" u="sng" dirty="0" smtClean="0"/>
              <a:t>060PA001</a:t>
            </a:r>
          </a:p>
          <a:p>
            <a:r>
              <a:rPr lang="en-US" sz="1000" dirty="0" smtClean="0"/>
              <a:t>      </a:t>
            </a:r>
            <a:r>
              <a:rPr lang="en-US" sz="1000" dirty="0" err="1" smtClean="0"/>
              <a:t>Chk</a:t>
            </a:r>
            <a:r>
              <a:rPr lang="en-US" sz="1000" dirty="0" smtClean="0"/>
              <a:t>:</a:t>
            </a:r>
          </a:p>
          <a:p>
            <a:r>
              <a:rPr lang="en-US" sz="1000" dirty="0" smtClean="0"/>
              <a:t>Item Number: 03120</a:t>
            </a:r>
          </a:p>
          <a:p>
            <a:r>
              <a:rPr lang="en-US" sz="1000" dirty="0" smtClean="0"/>
              <a:t>Lot/Serial:</a:t>
            </a:r>
          </a:p>
          <a:p>
            <a:endParaRPr lang="en-US" sz="1000" dirty="0" smtClean="0"/>
          </a:p>
          <a:p>
            <a:r>
              <a:rPr lang="en-US" sz="1000" dirty="0" smtClean="0"/>
              <a:t>EA Ref:  PL000074</a:t>
            </a:r>
            <a:r>
              <a:rPr lang="en-US" sz="1000" u="sng" dirty="0" smtClean="0"/>
              <a:t>    </a:t>
            </a:r>
          </a:p>
        </p:txBody>
      </p:sp>
      <p:sp>
        <p:nvSpPr>
          <p:cNvPr id="70" name="TextBox 69"/>
          <p:cNvSpPr txBox="1"/>
          <p:nvPr/>
        </p:nvSpPr>
        <p:spPr>
          <a:xfrm>
            <a:off x="4732336" y="3975458"/>
            <a:ext cx="1362075" cy="1323439"/>
          </a:xfrm>
          <a:prstGeom prst="rect">
            <a:avLst/>
          </a:prstGeom>
          <a:noFill/>
          <a:ln>
            <a:solidFill>
              <a:schemeClr val="tx1"/>
            </a:solidFill>
          </a:ln>
        </p:spPr>
        <p:txBody>
          <a:bodyPr wrap="square" rtlCol="0">
            <a:spAutoFit/>
          </a:bodyPr>
          <a:lstStyle/>
          <a:p>
            <a:r>
              <a:rPr lang="en-US" sz="1000" dirty="0" smtClean="0"/>
              <a:t>Picking   64</a:t>
            </a:r>
          </a:p>
          <a:p>
            <a:r>
              <a:rPr lang="en-US" sz="1000" dirty="0" smtClean="0"/>
              <a:t>SO WMS-S02</a:t>
            </a:r>
          </a:p>
          <a:p>
            <a:r>
              <a:rPr lang="en-US" sz="1000" dirty="0" smtClean="0"/>
              <a:t>       Loc: 040EA001</a:t>
            </a:r>
          </a:p>
          <a:p>
            <a:r>
              <a:rPr lang="en-US" sz="1000" dirty="0" smtClean="0"/>
              <a:t>03120</a:t>
            </a:r>
          </a:p>
          <a:p>
            <a:endParaRPr lang="en-US" sz="1000" dirty="0" smtClean="0"/>
          </a:p>
          <a:p>
            <a:r>
              <a:rPr lang="en-US" sz="1000" dirty="0" smtClean="0"/>
              <a:t>EA   Ref:  pl000075</a:t>
            </a:r>
          </a:p>
          <a:p>
            <a:r>
              <a:rPr lang="en-US" sz="1000" dirty="0" smtClean="0"/>
              <a:t>        Qty:  6.0</a:t>
            </a:r>
          </a:p>
          <a:p>
            <a:r>
              <a:rPr lang="en-US" sz="1000" dirty="0" smtClean="0"/>
              <a:t>        Qty:  </a:t>
            </a:r>
            <a:r>
              <a:rPr lang="en-US" sz="1000" u="sng" dirty="0" smtClean="0"/>
              <a:t>6.0      </a:t>
            </a:r>
          </a:p>
        </p:txBody>
      </p:sp>
      <p:sp>
        <p:nvSpPr>
          <p:cNvPr id="72" name="TextBox 71"/>
          <p:cNvSpPr txBox="1"/>
          <p:nvPr/>
        </p:nvSpPr>
        <p:spPr>
          <a:xfrm>
            <a:off x="7324725" y="3916630"/>
            <a:ext cx="1362075" cy="1323439"/>
          </a:xfrm>
          <a:prstGeom prst="rect">
            <a:avLst/>
          </a:prstGeom>
          <a:noFill/>
          <a:ln>
            <a:solidFill>
              <a:schemeClr val="tx1"/>
            </a:solidFill>
          </a:ln>
        </p:spPr>
        <p:txBody>
          <a:bodyPr wrap="square" rtlCol="0">
            <a:spAutoFit/>
          </a:bodyPr>
          <a:lstStyle/>
          <a:p>
            <a:r>
              <a:rPr lang="en-US" sz="1000" dirty="0" smtClean="0"/>
              <a:t>Picking   62</a:t>
            </a:r>
          </a:p>
          <a:p>
            <a:r>
              <a:rPr lang="en-US" sz="1000" dirty="0" smtClean="0"/>
              <a:t>To  Loc:  060PA001</a:t>
            </a:r>
          </a:p>
          <a:p>
            <a:r>
              <a:rPr lang="en-US" sz="1000" dirty="0" smtClean="0"/>
              <a:t>      Loc:  </a:t>
            </a:r>
            <a:r>
              <a:rPr lang="en-US" sz="1000" u="sng" dirty="0" smtClean="0"/>
              <a:t>060PA001</a:t>
            </a:r>
          </a:p>
          <a:p>
            <a:r>
              <a:rPr lang="en-US" sz="1000" dirty="0" smtClean="0"/>
              <a:t>      </a:t>
            </a:r>
            <a:r>
              <a:rPr lang="en-US" sz="1000" dirty="0" err="1" smtClean="0"/>
              <a:t>Chk</a:t>
            </a:r>
            <a:r>
              <a:rPr lang="en-US" sz="1000" dirty="0" smtClean="0"/>
              <a:t>:</a:t>
            </a:r>
          </a:p>
          <a:p>
            <a:r>
              <a:rPr lang="en-US" sz="1000" dirty="0" smtClean="0"/>
              <a:t>Item Number: 03120</a:t>
            </a:r>
          </a:p>
          <a:p>
            <a:r>
              <a:rPr lang="en-US" sz="1000" dirty="0" smtClean="0"/>
              <a:t>Lot/Serial:</a:t>
            </a:r>
          </a:p>
          <a:p>
            <a:endParaRPr lang="en-US" sz="1000" dirty="0" smtClean="0"/>
          </a:p>
          <a:p>
            <a:r>
              <a:rPr lang="en-US" sz="1000" dirty="0" smtClean="0"/>
              <a:t>EA Ref:  PL000075</a:t>
            </a:r>
            <a:r>
              <a:rPr lang="en-US" sz="1000" u="sng"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4"/>
          <p:cNvSpPr>
            <a:spLocks noGrp="1"/>
          </p:cNvSpPr>
          <p:nvPr>
            <p:ph type="sldNum" sz="quarter" idx="12"/>
          </p:nvPr>
        </p:nvSpPr>
        <p:spPr bwMode="auto">
          <a:noFill/>
          <a:ln>
            <a:miter lim="800000"/>
            <a:headEnd/>
            <a:tailEnd/>
          </a:ln>
        </p:spPr>
        <p:txBody>
          <a:bodyPr/>
          <a:lstStyle/>
          <a:p>
            <a:fld id="{4BF3F776-0452-4160-80C0-FF9A0C923BE7}" type="slidenum">
              <a:rPr lang="en-US" smtClean="0"/>
              <a:pPr/>
              <a:t>28</a:t>
            </a:fld>
            <a:endParaRPr lang="en-US" smtClean="0"/>
          </a:p>
        </p:txBody>
      </p:sp>
      <p:sp>
        <p:nvSpPr>
          <p:cNvPr id="31747" name="Text Placeholder 5"/>
          <p:cNvSpPr>
            <a:spLocks noGrp="1"/>
          </p:cNvSpPr>
          <p:nvPr>
            <p:ph type="body" sz="quarter" idx="11"/>
          </p:nvPr>
        </p:nvSpPr>
        <p:spPr/>
        <p:txBody>
          <a:bodyPr/>
          <a:lstStyle/>
          <a:p>
            <a:r>
              <a:rPr lang="en-US" smtClean="0">
                <a:latin typeface="Century Gothic" pitchFamily="34" charset="0"/>
                <a:cs typeface="Century Gothic" pitchFamily="34" charset="0"/>
              </a:rPr>
              <a:t>Discrete Picking</a:t>
            </a:r>
          </a:p>
        </p:txBody>
      </p:sp>
      <p:sp>
        <p:nvSpPr>
          <p:cNvPr id="66"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Two Key Learning Points</a:t>
            </a:r>
          </a:p>
        </p:txBody>
      </p:sp>
      <p:sp>
        <p:nvSpPr>
          <p:cNvPr id="67" name="Rectangle 3"/>
          <p:cNvSpPr txBox="1">
            <a:spLocks noChangeArrowheads="1"/>
          </p:cNvSpPr>
          <p:nvPr/>
        </p:nvSpPr>
        <p:spPr bwMode="auto">
          <a:xfrm>
            <a:off x="531813" y="1500188"/>
            <a:ext cx="7783512" cy="3721100"/>
          </a:xfrm>
          <a:prstGeom prst="rect">
            <a:avLst/>
          </a:prstGeom>
          <a:noFill/>
          <a:ln w="9525">
            <a:noFill/>
            <a:miter lim="800000"/>
            <a:headEnd/>
            <a:tailEnd/>
          </a:ln>
        </p:spPr>
        <p:txBody>
          <a:bodyPr/>
          <a:lstStyle/>
          <a:p>
            <a:pPr marL="514350" indent="-514350" eaLnBrk="0" hangingPunct="0">
              <a:spcBef>
                <a:spcPct val="20000"/>
              </a:spcBef>
              <a:buClr>
                <a:srgbClr val="F79646"/>
              </a:buClr>
              <a:buFont typeface="+mj-lt"/>
              <a:buAutoNum type="arabicPeriod"/>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QAD Warehousing optimizes picking by the most efficient handling unit of measure</a:t>
            </a:r>
          </a:p>
          <a:p>
            <a:pPr marL="514350" indent="-514350" eaLnBrk="0" hangingPunct="0">
              <a:spcBef>
                <a:spcPct val="20000"/>
              </a:spcBef>
              <a:buClr>
                <a:srgbClr val="F79646"/>
              </a:buClr>
              <a:buFont typeface="+mj-lt"/>
              <a:buAutoNum type="arabicPeriod"/>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The previous box and each pick process can be improved…how?</a:t>
            </a:r>
          </a:p>
          <a:p>
            <a:pPr marL="514350" indent="-514350" eaLnBrk="0" hangingPunct="0">
              <a:spcBef>
                <a:spcPct val="20000"/>
              </a:spcBef>
              <a:buClr>
                <a:srgbClr val="F79646"/>
              </a:buClr>
              <a:buFont typeface="+mj-lt"/>
              <a:buAutoNum type="arabicPeriod"/>
              <a:defRPr/>
            </a:pPr>
            <a:endParaRPr lang="en-US" sz="2800" dirty="0">
              <a:solidFill>
                <a:schemeClr val="tx1">
                  <a:lumMod val="75000"/>
                  <a:lumOff val="25000"/>
                </a:schemeClr>
              </a:solidFill>
              <a:latin typeface="Century Gothic" pitchFamily="34" charset="0"/>
              <a:ea typeface="Century Gothic" pitchFamily="34" charset="0"/>
              <a:cs typeface="Century Gothic" pitchFamily="34" charset="0"/>
            </a:endParaRPr>
          </a:p>
        </p:txBody>
      </p:sp>
      <p:sp>
        <p:nvSpPr>
          <p:cNvPr id="6" name="TextBox 5"/>
          <p:cNvSpPr txBox="1"/>
          <p:nvPr/>
        </p:nvSpPr>
        <p:spPr>
          <a:xfrm>
            <a:off x="7366000" y="6537325"/>
            <a:ext cx="1320800" cy="246221"/>
          </a:xfrm>
          <a:prstGeom prst="rect">
            <a:avLst/>
          </a:prstGeom>
          <a:noFill/>
        </p:spPr>
        <p:txBody>
          <a:bodyPr wrap="square" rtlCol="0">
            <a:spAutoFit/>
          </a:bodyPr>
          <a:lstStyle/>
          <a:p>
            <a:pPr algn="ctr"/>
            <a:r>
              <a:rPr lang="en-US" sz="1000" dirty="0" smtClean="0"/>
              <a:t>WH-PIK-</a:t>
            </a:r>
            <a:endParaRPr lang="en-US" sz="1000" dirty="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1" name="Text Placeholder 5"/>
          <p:cNvSpPr>
            <a:spLocks noGrp="1"/>
          </p:cNvSpPr>
          <p:nvPr>
            <p:ph type="body" sz="quarter" idx="11"/>
          </p:nvPr>
        </p:nvSpPr>
        <p:spPr/>
        <p:txBody>
          <a:bodyPr/>
          <a:lstStyle/>
          <a:p>
            <a:r>
              <a:rPr lang="en-US" dirty="0" smtClean="0">
                <a:latin typeface="Century Gothic" pitchFamily="34" charset="0"/>
                <a:cs typeface="Century Gothic" pitchFamily="34" charset="0"/>
              </a:rPr>
              <a:t>Example – Reduce Wasted Time</a:t>
            </a:r>
          </a:p>
        </p:txBody>
      </p:sp>
      <p:sp>
        <p:nvSpPr>
          <p:cNvPr id="82" name="Rectangle 2"/>
          <p:cNvSpPr>
            <a:spLocks noGrp="1" noChangeArrowheads="1"/>
          </p:cNvSpPr>
          <p:nvPr>
            <p:ph type="title"/>
          </p:nvPr>
        </p:nvSpPr>
        <p:spPr>
          <a:xfrm>
            <a:off x="442913" y="588963"/>
            <a:ext cx="8153400" cy="665162"/>
          </a:xfrm>
        </p:spPr>
        <p:txBody>
          <a:bodyPr/>
          <a:lstStyle/>
          <a:p>
            <a:pPr>
              <a:defRPr/>
            </a:pPr>
            <a:r>
              <a:rPr lang="en-US" sz="2800" dirty="0" smtClean="0">
                <a:latin typeface="Century Gothic" pitchFamily="34" charset="0"/>
                <a:cs typeface="Century Gothic" pitchFamily="34" charset="0"/>
              </a:rPr>
              <a:t>Reduce wasted time driving and dropping</a:t>
            </a:r>
          </a:p>
        </p:txBody>
      </p:sp>
      <p:pic>
        <p:nvPicPr>
          <p:cNvPr id="32779" name="Picture 6" descr="RAYMOND pallet trucks and tow tractors"/>
          <p:cNvPicPr>
            <a:picLocks noChangeAspect="1" noChangeArrowheads="1"/>
          </p:cNvPicPr>
          <p:nvPr/>
        </p:nvPicPr>
        <p:blipFill>
          <a:blip r:embed="rId3"/>
          <a:srcRect/>
          <a:stretch>
            <a:fillRect/>
          </a:stretch>
        </p:blipFill>
        <p:spPr bwMode="auto">
          <a:xfrm>
            <a:off x="7508875" y="5197475"/>
            <a:ext cx="1417638" cy="1090613"/>
          </a:xfrm>
          <a:prstGeom prst="rect">
            <a:avLst/>
          </a:prstGeom>
          <a:noFill/>
          <a:ln w="9525">
            <a:noFill/>
            <a:miter lim="800000"/>
            <a:headEnd/>
            <a:tailEnd/>
          </a:ln>
        </p:spPr>
      </p:pic>
      <p:sp>
        <p:nvSpPr>
          <p:cNvPr id="32780" name="TextBox 5"/>
          <p:cNvSpPr txBox="1">
            <a:spLocks noChangeArrowheads="1"/>
          </p:cNvSpPr>
          <p:nvPr/>
        </p:nvSpPr>
        <p:spPr bwMode="auto">
          <a:xfrm>
            <a:off x="1047750" y="3800475"/>
            <a:ext cx="1165225" cy="522288"/>
          </a:xfrm>
          <a:prstGeom prst="rect">
            <a:avLst/>
          </a:prstGeom>
          <a:noFill/>
          <a:ln w="9525">
            <a:noFill/>
            <a:miter lim="800000"/>
            <a:headEnd/>
            <a:tailEnd/>
          </a:ln>
        </p:spPr>
        <p:txBody>
          <a:bodyPr>
            <a:spAutoFit/>
          </a:bodyPr>
          <a:lstStyle/>
          <a:p>
            <a:pPr algn="ctr"/>
            <a:r>
              <a:rPr lang="en-US" sz="1400">
                <a:solidFill>
                  <a:schemeClr val="accent1"/>
                </a:solidFill>
              </a:rPr>
              <a:t>Drive to Packaging</a:t>
            </a:r>
          </a:p>
        </p:txBody>
      </p:sp>
      <p:sp>
        <p:nvSpPr>
          <p:cNvPr id="32781" name="TextBox 5"/>
          <p:cNvSpPr txBox="1">
            <a:spLocks noChangeArrowheads="1"/>
          </p:cNvSpPr>
          <p:nvPr/>
        </p:nvSpPr>
        <p:spPr bwMode="auto">
          <a:xfrm>
            <a:off x="5221288" y="1808163"/>
            <a:ext cx="1166812" cy="523875"/>
          </a:xfrm>
          <a:prstGeom prst="rect">
            <a:avLst/>
          </a:prstGeom>
          <a:noFill/>
          <a:ln w="9525">
            <a:noFill/>
            <a:miter lim="800000"/>
            <a:headEnd/>
            <a:tailEnd/>
          </a:ln>
        </p:spPr>
        <p:txBody>
          <a:bodyPr>
            <a:spAutoFit/>
          </a:bodyPr>
          <a:lstStyle/>
          <a:p>
            <a:pPr algn="ctr"/>
            <a:r>
              <a:rPr lang="en-US" sz="1400">
                <a:solidFill>
                  <a:schemeClr val="accent1"/>
                </a:solidFill>
              </a:rPr>
              <a:t>Drive to 040BX 001</a:t>
            </a:r>
          </a:p>
        </p:txBody>
      </p:sp>
      <p:sp>
        <p:nvSpPr>
          <p:cNvPr id="32782" name="TextBox 5"/>
          <p:cNvSpPr txBox="1">
            <a:spLocks noChangeArrowheads="1"/>
          </p:cNvSpPr>
          <p:nvPr/>
        </p:nvSpPr>
        <p:spPr bwMode="auto">
          <a:xfrm>
            <a:off x="3495675" y="3784600"/>
            <a:ext cx="1166813" cy="523875"/>
          </a:xfrm>
          <a:prstGeom prst="rect">
            <a:avLst/>
          </a:prstGeom>
          <a:noFill/>
          <a:ln w="9525">
            <a:noFill/>
            <a:miter lim="800000"/>
            <a:headEnd/>
            <a:tailEnd/>
          </a:ln>
        </p:spPr>
        <p:txBody>
          <a:bodyPr>
            <a:spAutoFit/>
          </a:bodyPr>
          <a:lstStyle/>
          <a:p>
            <a:pPr algn="ctr"/>
            <a:r>
              <a:rPr lang="en-US" sz="1400">
                <a:solidFill>
                  <a:schemeClr val="accent1"/>
                </a:solidFill>
              </a:rPr>
              <a:t>Drive to 040EA 001</a:t>
            </a:r>
          </a:p>
        </p:txBody>
      </p:sp>
      <p:sp>
        <p:nvSpPr>
          <p:cNvPr id="32783" name="TextBox 5"/>
          <p:cNvSpPr txBox="1">
            <a:spLocks noChangeArrowheads="1"/>
          </p:cNvSpPr>
          <p:nvPr/>
        </p:nvSpPr>
        <p:spPr bwMode="auto">
          <a:xfrm>
            <a:off x="6135688" y="3784600"/>
            <a:ext cx="1166812" cy="523875"/>
          </a:xfrm>
          <a:prstGeom prst="rect">
            <a:avLst/>
          </a:prstGeom>
          <a:noFill/>
          <a:ln w="9525">
            <a:noFill/>
            <a:miter lim="800000"/>
            <a:headEnd/>
            <a:tailEnd/>
          </a:ln>
        </p:spPr>
        <p:txBody>
          <a:bodyPr>
            <a:spAutoFit/>
          </a:bodyPr>
          <a:lstStyle/>
          <a:p>
            <a:pPr algn="ctr"/>
            <a:r>
              <a:rPr lang="en-US" sz="1400">
                <a:solidFill>
                  <a:schemeClr val="accent1"/>
                </a:solidFill>
              </a:rPr>
              <a:t>Drive to Packaging</a:t>
            </a:r>
          </a:p>
        </p:txBody>
      </p:sp>
      <p:sp>
        <p:nvSpPr>
          <p:cNvPr id="32784" name="TextBox 5"/>
          <p:cNvSpPr txBox="1">
            <a:spLocks noChangeArrowheads="1"/>
          </p:cNvSpPr>
          <p:nvPr/>
        </p:nvSpPr>
        <p:spPr bwMode="auto">
          <a:xfrm>
            <a:off x="104775" y="1808163"/>
            <a:ext cx="1165225" cy="523875"/>
          </a:xfrm>
          <a:prstGeom prst="rect">
            <a:avLst/>
          </a:prstGeom>
          <a:noFill/>
          <a:ln w="9525">
            <a:noFill/>
            <a:miter lim="800000"/>
            <a:headEnd/>
            <a:tailEnd/>
          </a:ln>
        </p:spPr>
        <p:txBody>
          <a:bodyPr>
            <a:spAutoFit/>
          </a:bodyPr>
          <a:lstStyle/>
          <a:p>
            <a:pPr algn="ctr"/>
            <a:r>
              <a:rPr lang="en-US" sz="1400">
                <a:solidFill>
                  <a:schemeClr val="accent1"/>
                </a:solidFill>
              </a:rPr>
              <a:t>Drive to 040BX 001</a:t>
            </a:r>
          </a:p>
        </p:txBody>
      </p:sp>
      <p:sp>
        <p:nvSpPr>
          <p:cNvPr id="32785" name="TextBox 5"/>
          <p:cNvSpPr txBox="1">
            <a:spLocks noChangeArrowheads="1"/>
          </p:cNvSpPr>
          <p:nvPr/>
        </p:nvSpPr>
        <p:spPr bwMode="auto">
          <a:xfrm>
            <a:off x="2759075" y="1808163"/>
            <a:ext cx="1165225" cy="523875"/>
          </a:xfrm>
          <a:prstGeom prst="rect">
            <a:avLst/>
          </a:prstGeom>
          <a:noFill/>
          <a:ln w="9525">
            <a:noFill/>
            <a:miter lim="800000"/>
            <a:headEnd/>
            <a:tailEnd/>
          </a:ln>
        </p:spPr>
        <p:txBody>
          <a:bodyPr>
            <a:spAutoFit/>
          </a:bodyPr>
          <a:lstStyle/>
          <a:p>
            <a:pPr algn="ctr"/>
            <a:r>
              <a:rPr lang="en-US" sz="1400">
                <a:solidFill>
                  <a:schemeClr val="accent1"/>
                </a:solidFill>
              </a:rPr>
              <a:t>Drive to Packaging</a:t>
            </a:r>
          </a:p>
        </p:txBody>
      </p:sp>
      <p:grpSp>
        <p:nvGrpSpPr>
          <p:cNvPr id="32786" name="Group 71"/>
          <p:cNvGrpSpPr>
            <a:grpSpLocks/>
          </p:cNvGrpSpPr>
          <p:nvPr/>
        </p:nvGrpSpPr>
        <p:grpSpPr bwMode="auto">
          <a:xfrm>
            <a:off x="8351838" y="3424238"/>
            <a:ext cx="342900" cy="352425"/>
            <a:chOff x="1200868" y="2255066"/>
            <a:chExt cx="151033" cy="212856"/>
          </a:xfrm>
        </p:grpSpPr>
        <p:cxnSp>
          <p:nvCxnSpPr>
            <p:cNvPr id="101" name="Straight Arrow Connector 100"/>
            <p:cNvCxnSpPr/>
            <p:nvPr/>
          </p:nvCxnSpPr>
          <p:spPr>
            <a:xfrm rot="16200000" flipV="1">
              <a:off x="1171355" y="2361494"/>
              <a:ext cx="212856" cy="0"/>
            </a:xfrm>
            <a:prstGeom prst="straightConnector1">
              <a:avLst/>
            </a:prstGeom>
            <a:ln w="19050">
              <a:solidFill>
                <a:schemeClr val="accent1"/>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02" name="Straight Connector 101"/>
            <p:cNvCxnSpPr/>
            <p:nvPr/>
          </p:nvCxnSpPr>
          <p:spPr>
            <a:xfrm>
              <a:off x="1213454" y="2383547"/>
              <a:ext cx="125861"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03" name="Straight Connector 102"/>
            <p:cNvCxnSpPr/>
            <p:nvPr/>
          </p:nvCxnSpPr>
          <p:spPr>
            <a:xfrm>
              <a:off x="1235829" y="2332729"/>
              <a:ext cx="81110"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04" name="Straight Connector 103"/>
            <p:cNvCxnSpPr/>
            <p:nvPr/>
          </p:nvCxnSpPr>
          <p:spPr>
            <a:xfrm>
              <a:off x="1200868" y="2434363"/>
              <a:ext cx="151033"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grpSp>
        <p:nvGrpSpPr>
          <p:cNvPr id="32787" name="Group 71"/>
          <p:cNvGrpSpPr>
            <a:grpSpLocks/>
          </p:cNvGrpSpPr>
          <p:nvPr/>
        </p:nvGrpSpPr>
        <p:grpSpPr bwMode="auto">
          <a:xfrm>
            <a:off x="3190875" y="3482975"/>
            <a:ext cx="342900" cy="352425"/>
            <a:chOff x="1200868" y="2255066"/>
            <a:chExt cx="151033" cy="212856"/>
          </a:xfrm>
        </p:grpSpPr>
        <p:cxnSp>
          <p:nvCxnSpPr>
            <p:cNvPr id="106" name="Straight Arrow Connector 105"/>
            <p:cNvCxnSpPr/>
            <p:nvPr/>
          </p:nvCxnSpPr>
          <p:spPr>
            <a:xfrm rot="16200000" flipV="1">
              <a:off x="1171355" y="2361494"/>
              <a:ext cx="212856" cy="0"/>
            </a:xfrm>
            <a:prstGeom prst="straightConnector1">
              <a:avLst/>
            </a:prstGeom>
            <a:ln w="19050">
              <a:solidFill>
                <a:schemeClr val="accent1"/>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07" name="Straight Connector 106"/>
            <p:cNvCxnSpPr/>
            <p:nvPr/>
          </p:nvCxnSpPr>
          <p:spPr>
            <a:xfrm>
              <a:off x="1213454" y="2383547"/>
              <a:ext cx="125861"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08" name="Straight Connector 107"/>
            <p:cNvCxnSpPr/>
            <p:nvPr/>
          </p:nvCxnSpPr>
          <p:spPr>
            <a:xfrm>
              <a:off x="1235829" y="2332730"/>
              <a:ext cx="81110"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09" name="Straight Connector 108"/>
            <p:cNvCxnSpPr/>
            <p:nvPr/>
          </p:nvCxnSpPr>
          <p:spPr>
            <a:xfrm>
              <a:off x="1200868" y="2434364"/>
              <a:ext cx="151033"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grpSp>
        <p:nvGrpSpPr>
          <p:cNvPr id="32788" name="Group 71"/>
          <p:cNvGrpSpPr>
            <a:grpSpLocks/>
          </p:cNvGrpSpPr>
          <p:nvPr/>
        </p:nvGrpSpPr>
        <p:grpSpPr bwMode="auto">
          <a:xfrm>
            <a:off x="5830888" y="3454400"/>
            <a:ext cx="342900" cy="352425"/>
            <a:chOff x="1200868" y="2255066"/>
            <a:chExt cx="151033" cy="212856"/>
          </a:xfrm>
        </p:grpSpPr>
        <p:cxnSp>
          <p:nvCxnSpPr>
            <p:cNvPr id="116" name="Straight Arrow Connector 115"/>
            <p:cNvCxnSpPr/>
            <p:nvPr/>
          </p:nvCxnSpPr>
          <p:spPr>
            <a:xfrm rot="16200000" flipV="1">
              <a:off x="1171355" y="2361494"/>
              <a:ext cx="212856" cy="0"/>
            </a:xfrm>
            <a:prstGeom prst="straightConnector1">
              <a:avLst/>
            </a:prstGeom>
            <a:ln w="19050">
              <a:solidFill>
                <a:schemeClr val="accent1"/>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17" name="Straight Connector 116"/>
            <p:cNvCxnSpPr/>
            <p:nvPr/>
          </p:nvCxnSpPr>
          <p:spPr>
            <a:xfrm>
              <a:off x="1213454" y="2383547"/>
              <a:ext cx="125861"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18" name="Straight Connector 117"/>
            <p:cNvCxnSpPr/>
            <p:nvPr/>
          </p:nvCxnSpPr>
          <p:spPr>
            <a:xfrm>
              <a:off x="1235829" y="2332730"/>
              <a:ext cx="81110"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19" name="Straight Connector 118"/>
            <p:cNvCxnSpPr/>
            <p:nvPr/>
          </p:nvCxnSpPr>
          <p:spPr>
            <a:xfrm>
              <a:off x="1200868" y="2434364"/>
              <a:ext cx="151033"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grpSp>
        <p:nvGrpSpPr>
          <p:cNvPr id="32789" name="Group 71"/>
          <p:cNvGrpSpPr>
            <a:grpSpLocks/>
          </p:cNvGrpSpPr>
          <p:nvPr/>
        </p:nvGrpSpPr>
        <p:grpSpPr bwMode="auto">
          <a:xfrm>
            <a:off x="7467600" y="1403350"/>
            <a:ext cx="342900" cy="352425"/>
            <a:chOff x="1200868" y="2255066"/>
            <a:chExt cx="151033" cy="212856"/>
          </a:xfrm>
        </p:grpSpPr>
        <p:cxnSp>
          <p:nvCxnSpPr>
            <p:cNvPr id="121" name="Straight Arrow Connector 120"/>
            <p:cNvCxnSpPr/>
            <p:nvPr/>
          </p:nvCxnSpPr>
          <p:spPr>
            <a:xfrm rot="16200000" flipV="1">
              <a:off x="1171355" y="2361494"/>
              <a:ext cx="212856" cy="0"/>
            </a:xfrm>
            <a:prstGeom prst="straightConnector1">
              <a:avLst/>
            </a:prstGeom>
            <a:ln w="19050">
              <a:solidFill>
                <a:schemeClr val="accent1"/>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22" name="Straight Connector 121"/>
            <p:cNvCxnSpPr/>
            <p:nvPr/>
          </p:nvCxnSpPr>
          <p:spPr>
            <a:xfrm>
              <a:off x="1213454" y="2383547"/>
              <a:ext cx="125861"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23" name="Straight Connector 122"/>
            <p:cNvCxnSpPr/>
            <p:nvPr/>
          </p:nvCxnSpPr>
          <p:spPr>
            <a:xfrm>
              <a:off x="1235829" y="2332730"/>
              <a:ext cx="81110"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24" name="Straight Connector 123"/>
            <p:cNvCxnSpPr/>
            <p:nvPr/>
          </p:nvCxnSpPr>
          <p:spPr>
            <a:xfrm>
              <a:off x="1200868" y="2434364"/>
              <a:ext cx="151033"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grpSp>
        <p:nvGrpSpPr>
          <p:cNvPr id="32790" name="Group 71"/>
          <p:cNvGrpSpPr>
            <a:grpSpLocks/>
          </p:cNvGrpSpPr>
          <p:nvPr/>
        </p:nvGrpSpPr>
        <p:grpSpPr bwMode="auto">
          <a:xfrm>
            <a:off x="2482850" y="1403350"/>
            <a:ext cx="342900" cy="352425"/>
            <a:chOff x="1200868" y="2255066"/>
            <a:chExt cx="151033" cy="212856"/>
          </a:xfrm>
        </p:grpSpPr>
        <p:cxnSp>
          <p:nvCxnSpPr>
            <p:cNvPr id="126" name="Straight Arrow Connector 125"/>
            <p:cNvCxnSpPr/>
            <p:nvPr/>
          </p:nvCxnSpPr>
          <p:spPr>
            <a:xfrm rot="16200000" flipV="1">
              <a:off x="1171355" y="2361494"/>
              <a:ext cx="212856" cy="0"/>
            </a:xfrm>
            <a:prstGeom prst="straightConnector1">
              <a:avLst/>
            </a:prstGeom>
            <a:ln w="19050">
              <a:solidFill>
                <a:schemeClr val="accent1"/>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27" name="Straight Connector 126"/>
            <p:cNvCxnSpPr/>
            <p:nvPr/>
          </p:nvCxnSpPr>
          <p:spPr>
            <a:xfrm>
              <a:off x="1213454" y="2383547"/>
              <a:ext cx="125861"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28" name="Straight Connector 127"/>
            <p:cNvCxnSpPr/>
            <p:nvPr/>
          </p:nvCxnSpPr>
          <p:spPr>
            <a:xfrm>
              <a:off x="1235829" y="2332730"/>
              <a:ext cx="81110"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29" name="Straight Connector 128"/>
            <p:cNvCxnSpPr/>
            <p:nvPr/>
          </p:nvCxnSpPr>
          <p:spPr>
            <a:xfrm>
              <a:off x="1200868" y="2434364"/>
              <a:ext cx="151033"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grpSp>
        <p:nvGrpSpPr>
          <p:cNvPr id="32791" name="Group 71"/>
          <p:cNvGrpSpPr>
            <a:grpSpLocks/>
          </p:cNvGrpSpPr>
          <p:nvPr/>
        </p:nvGrpSpPr>
        <p:grpSpPr bwMode="auto">
          <a:xfrm>
            <a:off x="4872038" y="1403350"/>
            <a:ext cx="342900" cy="352425"/>
            <a:chOff x="1200868" y="2255066"/>
            <a:chExt cx="151033" cy="212856"/>
          </a:xfrm>
        </p:grpSpPr>
        <p:cxnSp>
          <p:nvCxnSpPr>
            <p:cNvPr id="131" name="Straight Arrow Connector 130"/>
            <p:cNvCxnSpPr/>
            <p:nvPr/>
          </p:nvCxnSpPr>
          <p:spPr>
            <a:xfrm rot="16200000" flipV="1">
              <a:off x="1171355" y="2361494"/>
              <a:ext cx="212856" cy="0"/>
            </a:xfrm>
            <a:prstGeom prst="straightConnector1">
              <a:avLst/>
            </a:prstGeom>
            <a:ln w="19050">
              <a:solidFill>
                <a:schemeClr val="accent1"/>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32" name="Straight Connector 131"/>
            <p:cNvCxnSpPr/>
            <p:nvPr/>
          </p:nvCxnSpPr>
          <p:spPr>
            <a:xfrm>
              <a:off x="1213454" y="2383547"/>
              <a:ext cx="125861"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33" name="Straight Connector 132"/>
            <p:cNvCxnSpPr/>
            <p:nvPr/>
          </p:nvCxnSpPr>
          <p:spPr>
            <a:xfrm>
              <a:off x="1235829" y="2332730"/>
              <a:ext cx="81110"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34" name="Straight Connector 133"/>
            <p:cNvCxnSpPr/>
            <p:nvPr/>
          </p:nvCxnSpPr>
          <p:spPr>
            <a:xfrm>
              <a:off x="1200868" y="2434364"/>
              <a:ext cx="151033"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cxnSp>
        <p:nvCxnSpPr>
          <p:cNvPr id="136" name="Straight Arrow Connector 135"/>
          <p:cNvCxnSpPr>
            <a:endCxn id="2060" idx="1"/>
          </p:cNvCxnSpPr>
          <p:nvPr/>
        </p:nvCxnSpPr>
        <p:spPr>
          <a:xfrm>
            <a:off x="192088" y="2401888"/>
            <a:ext cx="1033462" cy="1587"/>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0" name="Straight Arrow Connector 139"/>
          <p:cNvCxnSpPr>
            <a:stCxn id="2060" idx="3"/>
            <a:endCxn id="2062" idx="1"/>
          </p:cNvCxnSpPr>
          <p:nvPr/>
        </p:nvCxnSpPr>
        <p:spPr>
          <a:xfrm flipV="1">
            <a:off x="2825750" y="2401888"/>
            <a:ext cx="1020763" cy="0"/>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1" name="Straight Arrow Connector 140"/>
          <p:cNvCxnSpPr>
            <a:stCxn id="2062" idx="3"/>
            <a:endCxn id="2064" idx="1"/>
          </p:cNvCxnSpPr>
          <p:nvPr/>
        </p:nvCxnSpPr>
        <p:spPr>
          <a:xfrm>
            <a:off x="5246688" y="2401888"/>
            <a:ext cx="1073150" cy="1587"/>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7" name="Straight Arrow Connector 146"/>
          <p:cNvCxnSpPr/>
          <p:nvPr/>
        </p:nvCxnSpPr>
        <p:spPr>
          <a:xfrm>
            <a:off x="3567113" y="4473575"/>
            <a:ext cx="1095375" cy="1588"/>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8" name="Straight Arrow Connector 147"/>
          <p:cNvCxnSpPr/>
          <p:nvPr/>
        </p:nvCxnSpPr>
        <p:spPr>
          <a:xfrm>
            <a:off x="6205538" y="4468813"/>
            <a:ext cx="1079500" cy="3175"/>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0" name="Shape 159"/>
          <p:cNvCxnSpPr>
            <a:stCxn id="2064" idx="3"/>
            <a:endCxn id="2065" idx="1"/>
          </p:cNvCxnSpPr>
          <p:nvPr/>
        </p:nvCxnSpPr>
        <p:spPr>
          <a:xfrm flipH="1">
            <a:off x="2157413" y="2403475"/>
            <a:ext cx="5686425" cy="2070100"/>
          </a:xfrm>
          <a:prstGeom prst="bentConnector5">
            <a:avLst>
              <a:gd name="adj1" fmla="val -10245"/>
              <a:gd name="adj2" fmla="val 44340"/>
              <a:gd name="adj3" fmla="val 123732"/>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pic>
        <p:nvPicPr>
          <p:cNvPr id="32798" name="Picture 40"/>
          <p:cNvPicPr>
            <a:picLocks noChangeAspect="1" noChangeArrowheads="1"/>
          </p:cNvPicPr>
          <p:nvPr/>
        </p:nvPicPr>
        <p:blipFill>
          <a:blip r:embed="rId4"/>
          <a:srcRect/>
          <a:stretch>
            <a:fillRect/>
          </a:stretch>
        </p:blipFill>
        <p:spPr bwMode="auto">
          <a:xfrm>
            <a:off x="8232775" y="103188"/>
            <a:ext cx="768350" cy="1177925"/>
          </a:xfrm>
          <a:prstGeom prst="rect">
            <a:avLst/>
          </a:prstGeom>
          <a:noFill/>
          <a:ln w="9525">
            <a:noFill/>
            <a:miter lim="800000"/>
            <a:headEnd/>
            <a:tailEnd/>
          </a:ln>
        </p:spPr>
      </p:pic>
      <p:pic>
        <p:nvPicPr>
          <p:cNvPr id="32799" name="Picture 48" descr="cardboard box - fragile ok"/>
          <p:cNvPicPr>
            <a:picLocks noChangeAspect="1" noChangeArrowheads="1"/>
          </p:cNvPicPr>
          <p:nvPr/>
        </p:nvPicPr>
        <p:blipFill>
          <a:blip r:embed="rId5">
            <a:clrChange>
              <a:clrFrom>
                <a:srgbClr val="FFFFFF"/>
              </a:clrFrom>
              <a:clrTo>
                <a:srgbClr val="FFFFFF">
                  <a:alpha val="0"/>
                </a:srgbClr>
              </a:clrTo>
            </a:clrChange>
          </a:blip>
          <a:srcRect l="3810" r="5333"/>
          <a:stretch>
            <a:fillRect/>
          </a:stretch>
        </p:blipFill>
        <p:spPr bwMode="auto">
          <a:xfrm>
            <a:off x="1343025" y="4578350"/>
            <a:ext cx="508000" cy="531813"/>
          </a:xfrm>
          <a:prstGeom prst="rect">
            <a:avLst/>
          </a:prstGeom>
          <a:noFill/>
          <a:ln w="9525">
            <a:noFill/>
            <a:miter lim="800000"/>
            <a:headEnd/>
            <a:tailEnd/>
          </a:ln>
        </p:spPr>
      </p:pic>
      <p:pic>
        <p:nvPicPr>
          <p:cNvPr id="32800" name="Picture 48" descr="cardboard box - fragile ok"/>
          <p:cNvPicPr>
            <a:picLocks noChangeAspect="1" noChangeArrowheads="1"/>
          </p:cNvPicPr>
          <p:nvPr/>
        </p:nvPicPr>
        <p:blipFill>
          <a:blip r:embed="rId5">
            <a:clrChange>
              <a:clrFrom>
                <a:srgbClr val="FFFFFF"/>
              </a:clrFrom>
              <a:clrTo>
                <a:srgbClr val="FFFFFF">
                  <a:alpha val="0"/>
                </a:srgbClr>
              </a:clrTo>
            </a:clrChange>
          </a:blip>
          <a:srcRect l="3810" r="5333"/>
          <a:stretch>
            <a:fillRect/>
          </a:stretch>
        </p:blipFill>
        <p:spPr bwMode="auto">
          <a:xfrm>
            <a:off x="3067050" y="2479675"/>
            <a:ext cx="508000" cy="530225"/>
          </a:xfrm>
          <a:prstGeom prst="rect">
            <a:avLst/>
          </a:prstGeom>
          <a:noFill/>
          <a:ln w="9525">
            <a:noFill/>
            <a:miter lim="800000"/>
            <a:headEnd/>
            <a:tailEnd/>
          </a:ln>
        </p:spPr>
      </p:pic>
      <p:grpSp>
        <p:nvGrpSpPr>
          <p:cNvPr id="8" name="Group 56"/>
          <p:cNvGrpSpPr>
            <a:grpSpLocks/>
          </p:cNvGrpSpPr>
          <p:nvPr/>
        </p:nvGrpSpPr>
        <p:grpSpPr bwMode="auto">
          <a:xfrm>
            <a:off x="6491288" y="4522788"/>
            <a:ext cx="571500" cy="665162"/>
            <a:chOff x="2729890" y="1851309"/>
            <a:chExt cx="571847" cy="664801"/>
          </a:xfrm>
        </p:grpSpPr>
        <p:pic>
          <p:nvPicPr>
            <p:cNvPr id="32805" name="Picture 5"/>
            <p:cNvPicPr>
              <a:picLocks noChangeAspect="1" noChangeArrowheads="1"/>
            </p:cNvPicPr>
            <p:nvPr/>
          </p:nvPicPr>
          <p:blipFill>
            <a:blip r:embed="rId6"/>
            <a:srcRect/>
            <a:stretch>
              <a:fillRect/>
            </a:stretch>
          </p:blipFill>
          <p:spPr bwMode="auto">
            <a:xfrm>
              <a:off x="2729890" y="1965637"/>
              <a:ext cx="176566" cy="550473"/>
            </a:xfrm>
            <a:prstGeom prst="rect">
              <a:avLst/>
            </a:prstGeom>
            <a:noFill/>
            <a:ln w="9525">
              <a:noFill/>
              <a:miter lim="800000"/>
              <a:headEnd/>
              <a:tailEnd/>
            </a:ln>
          </p:spPr>
        </p:pic>
        <p:pic>
          <p:nvPicPr>
            <p:cNvPr id="32806" name="Picture 5"/>
            <p:cNvPicPr>
              <a:picLocks noChangeAspect="1" noChangeArrowheads="1"/>
            </p:cNvPicPr>
            <p:nvPr/>
          </p:nvPicPr>
          <p:blipFill>
            <a:blip r:embed="rId6"/>
            <a:srcRect/>
            <a:stretch>
              <a:fillRect/>
            </a:stretch>
          </p:blipFill>
          <p:spPr bwMode="auto">
            <a:xfrm>
              <a:off x="2882290" y="1965637"/>
              <a:ext cx="176566" cy="550473"/>
            </a:xfrm>
            <a:prstGeom prst="rect">
              <a:avLst/>
            </a:prstGeom>
            <a:noFill/>
            <a:ln w="9525">
              <a:noFill/>
              <a:miter lim="800000"/>
              <a:headEnd/>
              <a:tailEnd/>
            </a:ln>
          </p:spPr>
        </p:pic>
        <p:pic>
          <p:nvPicPr>
            <p:cNvPr id="32807" name="Picture 5"/>
            <p:cNvPicPr>
              <a:picLocks noChangeAspect="1" noChangeArrowheads="1"/>
            </p:cNvPicPr>
            <p:nvPr/>
          </p:nvPicPr>
          <p:blipFill>
            <a:blip r:embed="rId6"/>
            <a:srcRect/>
            <a:stretch>
              <a:fillRect/>
            </a:stretch>
          </p:blipFill>
          <p:spPr bwMode="auto">
            <a:xfrm>
              <a:off x="3034690" y="1965637"/>
              <a:ext cx="176566" cy="550473"/>
            </a:xfrm>
            <a:prstGeom prst="rect">
              <a:avLst/>
            </a:prstGeom>
            <a:noFill/>
            <a:ln w="9525">
              <a:noFill/>
              <a:miter lim="800000"/>
              <a:headEnd/>
              <a:tailEnd/>
            </a:ln>
          </p:spPr>
        </p:pic>
        <p:pic>
          <p:nvPicPr>
            <p:cNvPr id="32808" name="Picture 5"/>
            <p:cNvPicPr>
              <a:picLocks noChangeAspect="1" noChangeArrowheads="1"/>
            </p:cNvPicPr>
            <p:nvPr/>
          </p:nvPicPr>
          <p:blipFill>
            <a:blip r:embed="rId6"/>
            <a:srcRect/>
            <a:stretch>
              <a:fillRect/>
            </a:stretch>
          </p:blipFill>
          <p:spPr bwMode="auto">
            <a:xfrm>
              <a:off x="2820371" y="1851309"/>
              <a:ext cx="176566" cy="550473"/>
            </a:xfrm>
            <a:prstGeom prst="rect">
              <a:avLst/>
            </a:prstGeom>
            <a:noFill/>
            <a:ln w="9525">
              <a:noFill/>
              <a:miter lim="800000"/>
              <a:headEnd/>
              <a:tailEnd/>
            </a:ln>
          </p:spPr>
        </p:pic>
        <p:pic>
          <p:nvPicPr>
            <p:cNvPr id="32809" name="Picture 5"/>
            <p:cNvPicPr>
              <a:picLocks noChangeAspect="1" noChangeArrowheads="1"/>
            </p:cNvPicPr>
            <p:nvPr/>
          </p:nvPicPr>
          <p:blipFill>
            <a:blip r:embed="rId6"/>
            <a:srcRect/>
            <a:stretch>
              <a:fillRect/>
            </a:stretch>
          </p:blipFill>
          <p:spPr bwMode="auto">
            <a:xfrm>
              <a:off x="2972771" y="1851309"/>
              <a:ext cx="176566" cy="550473"/>
            </a:xfrm>
            <a:prstGeom prst="rect">
              <a:avLst/>
            </a:prstGeom>
            <a:noFill/>
            <a:ln w="9525">
              <a:noFill/>
              <a:miter lim="800000"/>
              <a:headEnd/>
              <a:tailEnd/>
            </a:ln>
          </p:spPr>
        </p:pic>
        <p:pic>
          <p:nvPicPr>
            <p:cNvPr id="32810" name="Picture 5"/>
            <p:cNvPicPr>
              <a:picLocks noChangeAspect="1" noChangeArrowheads="1"/>
            </p:cNvPicPr>
            <p:nvPr/>
          </p:nvPicPr>
          <p:blipFill>
            <a:blip r:embed="rId6"/>
            <a:srcRect/>
            <a:stretch>
              <a:fillRect/>
            </a:stretch>
          </p:blipFill>
          <p:spPr bwMode="auto">
            <a:xfrm>
              <a:off x="3125171" y="1851309"/>
              <a:ext cx="176566" cy="550473"/>
            </a:xfrm>
            <a:prstGeom prst="rect">
              <a:avLst/>
            </a:prstGeom>
            <a:noFill/>
            <a:ln w="9525">
              <a:noFill/>
              <a:miter lim="800000"/>
              <a:headEnd/>
              <a:tailEnd/>
            </a:ln>
          </p:spPr>
        </p:pic>
      </p:grpSp>
      <p:sp>
        <p:nvSpPr>
          <p:cNvPr id="65" name="Oval 64"/>
          <p:cNvSpPr/>
          <p:nvPr/>
        </p:nvSpPr>
        <p:spPr>
          <a:xfrm>
            <a:off x="781050" y="3559175"/>
            <a:ext cx="1538288" cy="1724025"/>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7" name="Oval 66"/>
          <p:cNvSpPr/>
          <p:nvPr/>
        </p:nvSpPr>
        <p:spPr>
          <a:xfrm>
            <a:off x="4999038" y="1509713"/>
            <a:ext cx="1538287" cy="1722437"/>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8" name="Oval 67"/>
          <p:cNvSpPr/>
          <p:nvPr/>
        </p:nvSpPr>
        <p:spPr>
          <a:xfrm>
            <a:off x="2536825" y="1509713"/>
            <a:ext cx="1538288" cy="1722437"/>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9" name="TextBox 68"/>
          <p:cNvSpPr txBox="1"/>
          <p:nvPr/>
        </p:nvSpPr>
        <p:spPr>
          <a:xfrm>
            <a:off x="7366000" y="6537325"/>
            <a:ext cx="1320800" cy="246221"/>
          </a:xfrm>
          <a:prstGeom prst="rect">
            <a:avLst/>
          </a:prstGeom>
          <a:noFill/>
        </p:spPr>
        <p:txBody>
          <a:bodyPr wrap="square" rtlCol="0">
            <a:spAutoFit/>
          </a:bodyPr>
          <a:lstStyle/>
          <a:p>
            <a:pPr algn="ctr"/>
            <a:r>
              <a:rPr lang="en-US" sz="1000" dirty="0" smtClean="0"/>
              <a:t>WH-PIK-290</a:t>
            </a:r>
            <a:endParaRPr lang="en-US" sz="1000" dirty="0"/>
          </a:p>
        </p:txBody>
      </p:sp>
      <p:sp>
        <p:nvSpPr>
          <p:cNvPr id="70" name="TextBox 69"/>
          <p:cNvSpPr txBox="1"/>
          <p:nvPr/>
        </p:nvSpPr>
        <p:spPr>
          <a:xfrm>
            <a:off x="1225550" y="1700213"/>
            <a:ext cx="1362075" cy="1323439"/>
          </a:xfrm>
          <a:prstGeom prst="rect">
            <a:avLst/>
          </a:prstGeom>
          <a:noFill/>
          <a:ln>
            <a:solidFill>
              <a:schemeClr val="tx1"/>
            </a:solidFill>
          </a:ln>
        </p:spPr>
        <p:txBody>
          <a:bodyPr wrap="square" rtlCol="0">
            <a:spAutoFit/>
          </a:bodyPr>
          <a:lstStyle/>
          <a:p>
            <a:r>
              <a:rPr lang="en-US" sz="1000" dirty="0" smtClean="0"/>
              <a:t>Picking   60</a:t>
            </a:r>
          </a:p>
          <a:p>
            <a:r>
              <a:rPr lang="en-US" sz="1000" dirty="0" smtClean="0"/>
              <a:t>SO WMS-S01</a:t>
            </a:r>
          </a:p>
          <a:p>
            <a:r>
              <a:rPr lang="en-US" sz="1000" dirty="0" smtClean="0"/>
              <a:t>       Loc: 040BX001</a:t>
            </a:r>
          </a:p>
          <a:p>
            <a:r>
              <a:rPr lang="en-US" sz="1000" dirty="0" smtClean="0"/>
              <a:t>03120</a:t>
            </a:r>
          </a:p>
          <a:p>
            <a:endParaRPr lang="en-US" sz="1000" dirty="0" smtClean="0"/>
          </a:p>
          <a:p>
            <a:r>
              <a:rPr lang="en-US" sz="1000" dirty="0" smtClean="0"/>
              <a:t>EA   Ref:  pl000074</a:t>
            </a:r>
          </a:p>
          <a:p>
            <a:r>
              <a:rPr lang="en-US" sz="1000" dirty="0" smtClean="0"/>
              <a:t>        Qty:  10.0</a:t>
            </a:r>
          </a:p>
          <a:p>
            <a:r>
              <a:rPr lang="en-US" sz="1000" dirty="0" smtClean="0"/>
              <a:t>        Qty:  </a:t>
            </a:r>
            <a:r>
              <a:rPr lang="en-US" sz="1000" u="sng" dirty="0" smtClean="0"/>
              <a:t>10.0      </a:t>
            </a:r>
          </a:p>
        </p:txBody>
      </p:sp>
      <p:sp>
        <p:nvSpPr>
          <p:cNvPr id="71" name="TextBox 70"/>
          <p:cNvSpPr txBox="1"/>
          <p:nvPr/>
        </p:nvSpPr>
        <p:spPr>
          <a:xfrm>
            <a:off x="3859213" y="1755776"/>
            <a:ext cx="1362075" cy="1323439"/>
          </a:xfrm>
          <a:prstGeom prst="rect">
            <a:avLst/>
          </a:prstGeom>
          <a:noFill/>
          <a:ln>
            <a:solidFill>
              <a:schemeClr val="tx1"/>
            </a:solidFill>
          </a:ln>
        </p:spPr>
        <p:txBody>
          <a:bodyPr wrap="square" rtlCol="0">
            <a:spAutoFit/>
          </a:bodyPr>
          <a:lstStyle/>
          <a:p>
            <a:r>
              <a:rPr lang="en-US" sz="1000" dirty="0" smtClean="0"/>
              <a:t>Picking   60</a:t>
            </a:r>
          </a:p>
          <a:p>
            <a:r>
              <a:rPr lang="en-US" sz="1000" dirty="0" smtClean="0"/>
              <a:t>To  Loc:  060PA001</a:t>
            </a:r>
          </a:p>
          <a:p>
            <a:r>
              <a:rPr lang="en-US" sz="1000" dirty="0" smtClean="0"/>
              <a:t>      Loc:  </a:t>
            </a:r>
            <a:r>
              <a:rPr lang="en-US" sz="1000" u="sng" dirty="0" smtClean="0"/>
              <a:t>060PA001</a:t>
            </a:r>
          </a:p>
          <a:p>
            <a:r>
              <a:rPr lang="en-US" sz="1000" dirty="0" smtClean="0"/>
              <a:t>      </a:t>
            </a:r>
            <a:r>
              <a:rPr lang="en-US" sz="1000" dirty="0" err="1" smtClean="0"/>
              <a:t>Chk</a:t>
            </a:r>
            <a:r>
              <a:rPr lang="en-US" sz="1000" dirty="0" smtClean="0"/>
              <a:t>:</a:t>
            </a:r>
          </a:p>
          <a:p>
            <a:r>
              <a:rPr lang="en-US" sz="1000" dirty="0" smtClean="0"/>
              <a:t>Item Number: 03120</a:t>
            </a:r>
          </a:p>
          <a:p>
            <a:r>
              <a:rPr lang="en-US" sz="1000" dirty="0" smtClean="0"/>
              <a:t>Lot/Serial:</a:t>
            </a:r>
          </a:p>
          <a:p>
            <a:endParaRPr lang="en-US" sz="1000" dirty="0" smtClean="0"/>
          </a:p>
          <a:p>
            <a:r>
              <a:rPr lang="en-US" sz="1000" dirty="0" smtClean="0"/>
              <a:t>EA Ref:  PL000074</a:t>
            </a:r>
            <a:r>
              <a:rPr lang="en-US" sz="1000" u="sng" dirty="0" smtClean="0"/>
              <a:t>    </a:t>
            </a:r>
          </a:p>
        </p:txBody>
      </p:sp>
      <p:sp>
        <p:nvSpPr>
          <p:cNvPr id="72" name="TextBox 71"/>
          <p:cNvSpPr txBox="1"/>
          <p:nvPr/>
        </p:nvSpPr>
        <p:spPr>
          <a:xfrm rot="10800000" flipV="1">
            <a:off x="6319838" y="1765300"/>
            <a:ext cx="1362075" cy="1323439"/>
          </a:xfrm>
          <a:prstGeom prst="rect">
            <a:avLst/>
          </a:prstGeom>
          <a:noFill/>
          <a:ln>
            <a:solidFill>
              <a:schemeClr val="tx1"/>
            </a:solidFill>
          </a:ln>
        </p:spPr>
        <p:txBody>
          <a:bodyPr wrap="square" rtlCol="0">
            <a:spAutoFit/>
          </a:bodyPr>
          <a:lstStyle/>
          <a:p>
            <a:r>
              <a:rPr lang="en-US" sz="1000" dirty="0" smtClean="0"/>
              <a:t>Picking   61</a:t>
            </a:r>
          </a:p>
          <a:p>
            <a:r>
              <a:rPr lang="en-US" sz="1000" dirty="0" smtClean="0"/>
              <a:t>SO WMS-S01</a:t>
            </a:r>
          </a:p>
          <a:p>
            <a:r>
              <a:rPr lang="en-US" sz="1000" dirty="0" smtClean="0"/>
              <a:t>       Loc: 00-BX001</a:t>
            </a:r>
          </a:p>
          <a:p>
            <a:r>
              <a:rPr lang="en-US" sz="1000" dirty="0" smtClean="0"/>
              <a:t>03120</a:t>
            </a:r>
          </a:p>
          <a:p>
            <a:endParaRPr lang="en-US" sz="1000" dirty="0" smtClean="0"/>
          </a:p>
          <a:p>
            <a:r>
              <a:rPr lang="en-US" sz="1000" dirty="0" smtClean="0"/>
              <a:t>EA   Ref:  pl000074</a:t>
            </a:r>
          </a:p>
          <a:p>
            <a:r>
              <a:rPr lang="en-US" sz="1000" dirty="0" smtClean="0"/>
              <a:t>        Qty: 10.0</a:t>
            </a:r>
          </a:p>
          <a:p>
            <a:r>
              <a:rPr lang="en-US" sz="1000" dirty="0" smtClean="0"/>
              <a:t>        Qty:  </a:t>
            </a:r>
            <a:r>
              <a:rPr lang="en-US" sz="1000" u="sng" dirty="0" smtClean="0"/>
              <a:t>10.0      </a:t>
            </a:r>
          </a:p>
        </p:txBody>
      </p:sp>
      <p:sp>
        <p:nvSpPr>
          <p:cNvPr id="73" name="TextBox 72"/>
          <p:cNvSpPr txBox="1"/>
          <p:nvPr/>
        </p:nvSpPr>
        <p:spPr>
          <a:xfrm>
            <a:off x="2171700" y="3975458"/>
            <a:ext cx="1362075" cy="1323439"/>
          </a:xfrm>
          <a:prstGeom prst="rect">
            <a:avLst/>
          </a:prstGeom>
          <a:noFill/>
          <a:ln>
            <a:solidFill>
              <a:schemeClr val="tx1"/>
            </a:solidFill>
          </a:ln>
        </p:spPr>
        <p:txBody>
          <a:bodyPr wrap="square" rtlCol="0">
            <a:spAutoFit/>
          </a:bodyPr>
          <a:lstStyle/>
          <a:p>
            <a:r>
              <a:rPr lang="en-US" sz="1000" dirty="0" smtClean="0"/>
              <a:t>Picking   61</a:t>
            </a:r>
          </a:p>
          <a:p>
            <a:r>
              <a:rPr lang="en-US" sz="1000" dirty="0" smtClean="0"/>
              <a:t>To  Loc:  060PA001</a:t>
            </a:r>
          </a:p>
          <a:p>
            <a:r>
              <a:rPr lang="en-US" sz="1000" dirty="0" smtClean="0"/>
              <a:t>      Loc:  </a:t>
            </a:r>
            <a:r>
              <a:rPr lang="en-US" sz="1000" u="sng" dirty="0" smtClean="0"/>
              <a:t>060PA001</a:t>
            </a:r>
          </a:p>
          <a:p>
            <a:r>
              <a:rPr lang="en-US" sz="1000" dirty="0" smtClean="0"/>
              <a:t>      </a:t>
            </a:r>
            <a:r>
              <a:rPr lang="en-US" sz="1000" dirty="0" err="1" smtClean="0"/>
              <a:t>Chk</a:t>
            </a:r>
            <a:r>
              <a:rPr lang="en-US" sz="1000" dirty="0" smtClean="0"/>
              <a:t>:</a:t>
            </a:r>
          </a:p>
          <a:p>
            <a:r>
              <a:rPr lang="en-US" sz="1000" dirty="0" smtClean="0"/>
              <a:t>Item Number: 03120</a:t>
            </a:r>
          </a:p>
          <a:p>
            <a:r>
              <a:rPr lang="en-US" sz="1000" dirty="0" smtClean="0"/>
              <a:t>Lot/Serial:</a:t>
            </a:r>
          </a:p>
          <a:p>
            <a:endParaRPr lang="en-US" sz="1000" dirty="0" smtClean="0"/>
          </a:p>
          <a:p>
            <a:r>
              <a:rPr lang="en-US" sz="1000" dirty="0" smtClean="0"/>
              <a:t>EA Ref:  PL000074</a:t>
            </a:r>
            <a:r>
              <a:rPr lang="en-US" sz="1000" u="sng" dirty="0" smtClean="0"/>
              <a:t>    </a:t>
            </a:r>
          </a:p>
        </p:txBody>
      </p:sp>
      <p:sp>
        <p:nvSpPr>
          <p:cNvPr id="74" name="TextBox 73"/>
          <p:cNvSpPr txBox="1"/>
          <p:nvPr/>
        </p:nvSpPr>
        <p:spPr>
          <a:xfrm>
            <a:off x="4732336" y="3975458"/>
            <a:ext cx="1362075" cy="1323439"/>
          </a:xfrm>
          <a:prstGeom prst="rect">
            <a:avLst/>
          </a:prstGeom>
          <a:noFill/>
          <a:ln>
            <a:solidFill>
              <a:schemeClr val="tx1"/>
            </a:solidFill>
          </a:ln>
        </p:spPr>
        <p:txBody>
          <a:bodyPr wrap="square" rtlCol="0">
            <a:spAutoFit/>
          </a:bodyPr>
          <a:lstStyle/>
          <a:p>
            <a:r>
              <a:rPr lang="en-US" sz="1000" dirty="0" smtClean="0"/>
              <a:t>Picking   64</a:t>
            </a:r>
          </a:p>
          <a:p>
            <a:r>
              <a:rPr lang="en-US" sz="1000" dirty="0" smtClean="0"/>
              <a:t>SO WMS-S02</a:t>
            </a:r>
          </a:p>
          <a:p>
            <a:r>
              <a:rPr lang="en-US" sz="1000" dirty="0" smtClean="0"/>
              <a:t>       Loc: 040EA001</a:t>
            </a:r>
          </a:p>
          <a:p>
            <a:r>
              <a:rPr lang="en-US" sz="1000" dirty="0" smtClean="0"/>
              <a:t>03120</a:t>
            </a:r>
          </a:p>
          <a:p>
            <a:endParaRPr lang="en-US" sz="1000" dirty="0" smtClean="0"/>
          </a:p>
          <a:p>
            <a:r>
              <a:rPr lang="en-US" sz="1000" dirty="0" smtClean="0"/>
              <a:t>EA   Ref:  pl000075</a:t>
            </a:r>
          </a:p>
          <a:p>
            <a:r>
              <a:rPr lang="en-US" sz="1000" dirty="0" smtClean="0"/>
              <a:t>        Qty:  6.0</a:t>
            </a:r>
          </a:p>
          <a:p>
            <a:r>
              <a:rPr lang="en-US" sz="1000" dirty="0" smtClean="0"/>
              <a:t>        Qty:  </a:t>
            </a:r>
            <a:r>
              <a:rPr lang="en-US" sz="1000" u="sng" dirty="0" smtClean="0"/>
              <a:t>6.0      </a:t>
            </a:r>
          </a:p>
        </p:txBody>
      </p:sp>
      <p:sp>
        <p:nvSpPr>
          <p:cNvPr id="75" name="TextBox 74"/>
          <p:cNvSpPr txBox="1"/>
          <p:nvPr/>
        </p:nvSpPr>
        <p:spPr>
          <a:xfrm>
            <a:off x="7324725" y="3916630"/>
            <a:ext cx="1362075" cy="1323439"/>
          </a:xfrm>
          <a:prstGeom prst="rect">
            <a:avLst/>
          </a:prstGeom>
          <a:noFill/>
          <a:ln>
            <a:solidFill>
              <a:schemeClr val="tx1"/>
            </a:solidFill>
          </a:ln>
        </p:spPr>
        <p:txBody>
          <a:bodyPr wrap="square" rtlCol="0">
            <a:spAutoFit/>
          </a:bodyPr>
          <a:lstStyle/>
          <a:p>
            <a:r>
              <a:rPr lang="en-US" sz="1000" dirty="0" smtClean="0"/>
              <a:t>Picking   62</a:t>
            </a:r>
          </a:p>
          <a:p>
            <a:r>
              <a:rPr lang="en-US" sz="1000" dirty="0" smtClean="0"/>
              <a:t>To  Loc:  060PA001</a:t>
            </a:r>
          </a:p>
          <a:p>
            <a:r>
              <a:rPr lang="en-US" sz="1000" dirty="0" smtClean="0"/>
              <a:t>      Loc:  </a:t>
            </a:r>
            <a:r>
              <a:rPr lang="en-US" sz="1000" u="sng" dirty="0" smtClean="0"/>
              <a:t>060PA001</a:t>
            </a:r>
          </a:p>
          <a:p>
            <a:r>
              <a:rPr lang="en-US" sz="1000" dirty="0" smtClean="0"/>
              <a:t>      </a:t>
            </a:r>
            <a:r>
              <a:rPr lang="en-US" sz="1000" dirty="0" err="1" smtClean="0"/>
              <a:t>Chk</a:t>
            </a:r>
            <a:r>
              <a:rPr lang="en-US" sz="1000" dirty="0" smtClean="0"/>
              <a:t>:</a:t>
            </a:r>
          </a:p>
          <a:p>
            <a:r>
              <a:rPr lang="en-US" sz="1000" dirty="0" smtClean="0"/>
              <a:t>Item Number: 03120</a:t>
            </a:r>
          </a:p>
          <a:p>
            <a:r>
              <a:rPr lang="en-US" sz="1000" dirty="0" smtClean="0"/>
              <a:t>Lot/Serial:</a:t>
            </a:r>
          </a:p>
          <a:p>
            <a:endParaRPr lang="en-US" sz="1000" dirty="0" smtClean="0"/>
          </a:p>
          <a:p>
            <a:r>
              <a:rPr lang="en-US" sz="1000" dirty="0" smtClean="0"/>
              <a:t>EA Ref:  PL000075</a:t>
            </a:r>
            <a:r>
              <a:rPr lang="en-US" sz="1000" u="sng"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608013"/>
            <a:ext cx="8229600" cy="708025"/>
          </a:xfrm>
        </p:spPr>
        <p:txBody>
          <a:bodyPr/>
          <a:lstStyle/>
          <a:p>
            <a:pPr>
              <a:defRPr/>
            </a:pPr>
            <a:r>
              <a:rPr lang="en-US" dirty="0" smtClean="0"/>
              <a:t>Functional Fit:  Picking</a:t>
            </a:r>
            <a:endParaRPr lang="en-US" dirty="0"/>
          </a:p>
        </p:txBody>
      </p:sp>
      <p:sp>
        <p:nvSpPr>
          <p:cNvPr id="6147" name="Slide Number Placeholder 4"/>
          <p:cNvSpPr>
            <a:spLocks noGrp="1"/>
          </p:cNvSpPr>
          <p:nvPr>
            <p:ph type="sldNum" sz="quarter" idx="12"/>
          </p:nvPr>
        </p:nvSpPr>
        <p:spPr bwMode="auto">
          <a:noFill/>
          <a:ln>
            <a:miter lim="800000"/>
            <a:headEnd/>
            <a:tailEnd/>
          </a:ln>
        </p:spPr>
        <p:txBody>
          <a:bodyPr/>
          <a:lstStyle/>
          <a:p>
            <a:fld id="{A34EFCD4-E66A-4719-8F9E-C0AEBB1E40CC}" type="slidenum">
              <a:rPr lang="en-US" smtClean="0"/>
              <a:pPr/>
              <a:t>3</a:t>
            </a:fld>
            <a:endParaRPr lang="en-US" dirty="0" smtClean="0"/>
          </a:p>
        </p:txBody>
      </p:sp>
      <p:sp>
        <p:nvSpPr>
          <p:cNvPr id="6148" name="Text Placeholder 5"/>
          <p:cNvSpPr>
            <a:spLocks noGrp="1"/>
          </p:cNvSpPr>
          <p:nvPr>
            <p:ph type="body" sz="quarter" idx="11"/>
          </p:nvPr>
        </p:nvSpPr>
        <p:spPr/>
        <p:txBody>
          <a:bodyPr/>
          <a:lstStyle/>
          <a:p>
            <a:r>
              <a:rPr lang="en-US" smtClean="0">
                <a:latin typeface="Century Gothic" pitchFamily="34" charset="0"/>
                <a:cs typeface="Century Gothic" pitchFamily="34" charset="0"/>
              </a:rPr>
              <a:t>What we don’t do so well</a:t>
            </a:r>
          </a:p>
        </p:txBody>
      </p:sp>
      <p:graphicFrame>
        <p:nvGraphicFramePr>
          <p:cNvPr id="8" name="Table 7"/>
          <p:cNvGraphicFramePr>
            <a:graphicFrameLocks noGrp="1"/>
          </p:cNvGraphicFramePr>
          <p:nvPr/>
        </p:nvGraphicFramePr>
        <p:xfrm>
          <a:off x="1111250" y="1381125"/>
          <a:ext cx="6572865" cy="2942389"/>
        </p:xfrm>
        <a:graphic>
          <a:graphicData uri="http://schemas.openxmlformats.org/drawingml/2006/table">
            <a:tbl>
              <a:tblPr firstRow="1" bandRow="1">
                <a:tableStyleId>{5C22544A-7EE6-4342-B048-85BDC9FD1C3A}</a:tableStyleId>
              </a:tblPr>
              <a:tblGrid>
                <a:gridCol w="3018503"/>
                <a:gridCol w="1356852"/>
                <a:gridCol w="2197510"/>
              </a:tblGrid>
              <a:tr h="399377">
                <a:tc>
                  <a:txBody>
                    <a:bodyPr/>
                    <a:lstStyle/>
                    <a:p>
                      <a:pPr algn="ctr"/>
                      <a:r>
                        <a:rPr lang="en-US" dirty="0" smtClean="0"/>
                        <a:t>Functionality</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Fit</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smtClean="0"/>
                        <a:t>Notes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r>
              <a:tr h="446504">
                <a:tc>
                  <a:txBody>
                    <a:bodyPr/>
                    <a:lstStyle/>
                    <a:p>
                      <a:pPr>
                        <a:lnSpc>
                          <a:spcPct val="100000"/>
                        </a:lnSpc>
                        <a:spcBef>
                          <a:spcPts val="300"/>
                        </a:spcBef>
                        <a:spcAft>
                          <a:spcPts val="300"/>
                        </a:spcAft>
                      </a:pPr>
                      <a:r>
                        <a:rPr lang="en-US" dirty="0" smtClean="0"/>
                        <a:t>Pick</a:t>
                      </a:r>
                      <a:r>
                        <a:rPr lang="en-US" baseline="0" dirty="0" smtClean="0"/>
                        <a:t> &amp; Pass across zones</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0000"/>
                        </a:lnSpc>
                        <a:spcBef>
                          <a:spcPts val="300"/>
                        </a:spcBef>
                        <a:spcAft>
                          <a:spcPts val="300"/>
                        </a:spcAft>
                      </a:pP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0000"/>
                        </a:lnSpc>
                        <a:spcBef>
                          <a:spcPts val="300"/>
                        </a:spcBef>
                        <a:spcAft>
                          <a:spcPts val="300"/>
                        </a:spcAft>
                      </a:pP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85476">
                <a:tc>
                  <a:txBody>
                    <a:bodyPr/>
                    <a:lstStyle/>
                    <a:p>
                      <a:pPr>
                        <a:lnSpc>
                          <a:spcPct val="100000"/>
                        </a:lnSpc>
                        <a:spcBef>
                          <a:spcPts val="1200"/>
                        </a:spcBef>
                        <a:spcAft>
                          <a:spcPts val="1200"/>
                        </a:spcAft>
                        <a:buFontTx/>
                        <a:buNone/>
                      </a:pPr>
                      <a:r>
                        <a:rPr lang="en-US" dirty="0" smtClean="0"/>
                        <a:t>Voice-directed</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0000"/>
                        </a:lnSpc>
                        <a:spcBef>
                          <a:spcPts val="1200"/>
                        </a:spcBef>
                        <a:spcAft>
                          <a:spcPts val="1200"/>
                        </a:spcAft>
                      </a:pP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0000"/>
                        </a:lnSpc>
                        <a:spcBef>
                          <a:spcPts val="1200"/>
                        </a:spcBef>
                        <a:spcAft>
                          <a:spcPts val="1200"/>
                        </a:spcAft>
                      </a:pPr>
                      <a:r>
                        <a:rPr lang="en-US" sz="1400" dirty="0" smtClean="0"/>
                        <a:t>Could</a:t>
                      </a:r>
                      <a:r>
                        <a:rPr lang="en-US" sz="1400" baseline="0" dirty="0" smtClean="0"/>
                        <a:t> support SDK</a:t>
                      </a: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85476">
                <a:tc>
                  <a:txBody>
                    <a:bodyPr/>
                    <a:lstStyle/>
                    <a:p>
                      <a:pPr>
                        <a:lnSpc>
                          <a:spcPct val="100000"/>
                        </a:lnSpc>
                        <a:spcBef>
                          <a:spcPts val="1200"/>
                        </a:spcBef>
                        <a:spcAft>
                          <a:spcPts val="1200"/>
                        </a:spcAft>
                        <a:buFontTx/>
                        <a:buNone/>
                      </a:pPr>
                      <a:r>
                        <a:rPr lang="en-US" dirty="0" smtClean="0"/>
                        <a:t>Display special pick instructions on RF</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0000"/>
                        </a:lnSpc>
                        <a:spcBef>
                          <a:spcPts val="1200"/>
                        </a:spcBef>
                        <a:spcAft>
                          <a:spcPts val="1200"/>
                        </a:spcAft>
                      </a:pP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0000"/>
                        </a:lnSpc>
                        <a:spcBef>
                          <a:spcPts val="1200"/>
                        </a:spcBef>
                        <a:spcAft>
                          <a:spcPts val="1200"/>
                        </a:spcAft>
                      </a:pP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85476">
                <a:tc>
                  <a:txBody>
                    <a:bodyPr/>
                    <a:lstStyle/>
                    <a:p>
                      <a:pPr>
                        <a:lnSpc>
                          <a:spcPct val="100000"/>
                        </a:lnSpc>
                        <a:spcBef>
                          <a:spcPts val="1200"/>
                        </a:spcBef>
                        <a:spcAft>
                          <a:spcPts val="1200"/>
                        </a:spcAft>
                        <a:buFontTx/>
                        <a:buNone/>
                      </a:pPr>
                      <a:r>
                        <a:rPr lang="en-US" dirty="0" smtClean="0"/>
                        <a:t>Unpick option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0000"/>
                        </a:lnSpc>
                        <a:spcBef>
                          <a:spcPts val="1200"/>
                        </a:spcBef>
                        <a:spcAft>
                          <a:spcPts val="1200"/>
                        </a:spcAft>
                      </a:pP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0000"/>
                        </a:lnSpc>
                        <a:spcBef>
                          <a:spcPts val="1200"/>
                        </a:spcBef>
                        <a:spcAft>
                          <a:spcPts val="1200"/>
                        </a:spcAft>
                      </a:pP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485476">
                <a:tc>
                  <a:txBody>
                    <a:bodyPr/>
                    <a:lstStyle/>
                    <a:p>
                      <a:pPr>
                        <a:lnSpc>
                          <a:spcPct val="100000"/>
                        </a:lnSpc>
                        <a:spcBef>
                          <a:spcPts val="1200"/>
                        </a:spcBef>
                        <a:spcAft>
                          <a:spcPts val="1200"/>
                        </a:spcAft>
                        <a:buFontTx/>
                        <a:buNone/>
                      </a:pPr>
                      <a:r>
                        <a:rPr lang="en-US" dirty="0" err="1" smtClean="0"/>
                        <a:t>Cartonization</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0000"/>
                        </a:lnSpc>
                        <a:spcBef>
                          <a:spcPts val="1200"/>
                        </a:spcBef>
                        <a:spcAft>
                          <a:spcPts val="1200"/>
                        </a:spcAft>
                      </a:pP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nSpc>
                          <a:spcPct val="100000"/>
                        </a:lnSpc>
                        <a:spcBef>
                          <a:spcPts val="1200"/>
                        </a:spcBef>
                        <a:spcAft>
                          <a:spcPts val="1200"/>
                        </a:spcAft>
                      </a:pPr>
                      <a:endParaRPr lang="en-US"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pSp>
        <p:nvGrpSpPr>
          <p:cNvPr id="6179" name="Group 41"/>
          <p:cNvGrpSpPr>
            <a:grpSpLocks/>
          </p:cNvGrpSpPr>
          <p:nvPr/>
        </p:nvGrpSpPr>
        <p:grpSpPr bwMode="auto">
          <a:xfrm>
            <a:off x="7953375" y="2263775"/>
            <a:ext cx="884238" cy="541338"/>
            <a:chOff x="4202829" y="5653452"/>
            <a:chExt cx="884880" cy="540107"/>
          </a:xfrm>
        </p:grpSpPr>
        <p:grpSp>
          <p:nvGrpSpPr>
            <p:cNvPr id="6191" name="Group 1140"/>
            <p:cNvGrpSpPr>
              <a:grpSpLocks/>
            </p:cNvGrpSpPr>
            <p:nvPr/>
          </p:nvGrpSpPr>
          <p:grpSpPr bwMode="auto">
            <a:xfrm>
              <a:off x="4510766" y="5653452"/>
              <a:ext cx="257175" cy="271463"/>
              <a:chOff x="2112" y="3299"/>
              <a:chExt cx="162" cy="171"/>
            </a:xfrm>
          </p:grpSpPr>
          <p:sp>
            <p:nvSpPr>
              <p:cNvPr id="6193" name="Oval 1141"/>
              <p:cNvSpPr>
                <a:spLocks noChangeArrowheads="1"/>
              </p:cNvSpPr>
              <p:nvPr/>
            </p:nvSpPr>
            <p:spPr bwMode="auto">
              <a:xfrm>
                <a:off x="2112" y="3303"/>
                <a:ext cx="162" cy="163"/>
              </a:xfrm>
              <a:prstGeom prst="ellipse">
                <a:avLst/>
              </a:prstGeom>
              <a:solidFill>
                <a:srgbClr val="FFFFFF"/>
              </a:solidFill>
              <a:ln w="12700">
                <a:solidFill>
                  <a:srgbClr val="FF9900"/>
                </a:solidFill>
                <a:round/>
                <a:headEnd/>
                <a:tailEnd/>
              </a:ln>
            </p:spPr>
            <p:txBody>
              <a:bodyPr/>
              <a:lstStyle/>
              <a:p>
                <a:endParaRPr lang="en-US"/>
              </a:p>
            </p:txBody>
          </p:sp>
          <p:sp>
            <p:nvSpPr>
              <p:cNvPr id="6194" name="Arc 1142"/>
              <p:cNvSpPr>
                <a:spLocks/>
              </p:cNvSpPr>
              <p:nvPr/>
            </p:nvSpPr>
            <p:spPr bwMode="auto">
              <a:xfrm>
                <a:off x="2192" y="3299"/>
                <a:ext cx="80" cy="171"/>
              </a:xfrm>
              <a:custGeom>
                <a:avLst/>
                <a:gdLst>
                  <a:gd name="T0" fmla="*/ 0 w 21600"/>
                  <a:gd name="T1" fmla="*/ 0 h 43200"/>
                  <a:gd name="T2" fmla="*/ 0 w 21600"/>
                  <a:gd name="T3" fmla="*/ 0 h 43200"/>
                  <a:gd name="T4" fmla="*/ 0 w 21600"/>
                  <a:gd name="T5" fmla="*/ 0 h 43200"/>
                  <a:gd name="T6" fmla="*/ 0 60000 65536"/>
                  <a:gd name="T7" fmla="*/ 0 60000 65536"/>
                  <a:gd name="T8" fmla="*/ 0 60000 65536"/>
                  <a:gd name="T9" fmla="*/ 0 w 21600"/>
                  <a:gd name="T10" fmla="*/ 0 h 43200"/>
                  <a:gd name="T11" fmla="*/ 21600 w 21600"/>
                  <a:gd name="T12" fmla="*/ 43200 h 43200"/>
                </a:gdLst>
                <a:ahLst/>
                <a:cxnLst>
                  <a:cxn ang="T6">
                    <a:pos x="T0" y="T1"/>
                  </a:cxn>
                  <a:cxn ang="T7">
                    <a:pos x="T2" y="T3"/>
                  </a:cxn>
                  <a:cxn ang="T8">
                    <a:pos x="T4" y="T5"/>
                  </a:cxn>
                </a:cxnLst>
                <a:rect l="T9" t="T10" r="T11" b="T12"/>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close/>
                  </a:path>
                </a:pathLst>
              </a:custGeom>
              <a:gradFill rotWithShape="0">
                <a:gsLst>
                  <a:gs pos="0">
                    <a:srgbClr val="764700"/>
                  </a:gs>
                  <a:gs pos="100000">
                    <a:srgbClr val="FF9900"/>
                  </a:gs>
                </a:gsLst>
                <a:lin ang="18900000" scaled="1"/>
              </a:gradFill>
              <a:ln w="9525">
                <a:solidFill>
                  <a:srgbClr val="FF9900"/>
                </a:solidFill>
                <a:round/>
                <a:headEnd/>
                <a:tailEnd/>
              </a:ln>
            </p:spPr>
            <p:txBody>
              <a:bodyPr/>
              <a:lstStyle/>
              <a:p>
                <a:endParaRPr lang="en-US"/>
              </a:p>
            </p:txBody>
          </p:sp>
        </p:grpSp>
        <p:sp>
          <p:nvSpPr>
            <p:cNvPr id="6192" name="Text Box 32"/>
            <p:cNvSpPr txBox="1">
              <a:spLocks noChangeArrowheads="1"/>
            </p:cNvSpPr>
            <p:nvPr/>
          </p:nvSpPr>
          <p:spPr bwMode="auto">
            <a:xfrm>
              <a:off x="4202829" y="5824228"/>
              <a:ext cx="884880" cy="369331"/>
            </a:xfrm>
            <a:prstGeom prst="rect">
              <a:avLst/>
            </a:prstGeom>
            <a:noFill/>
            <a:ln w="9525" algn="ctr">
              <a:noFill/>
              <a:miter lim="800000"/>
              <a:headEnd/>
              <a:tailEnd/>
            </a:ln>
          </p:spPr>
          <p:txBody>
            <a:bodyPr tIns="91440" bIns="91440">
              <a:spAutoFit/>
            </a:bodyPr>
            <a:lstStyle/>
            <a:p>
              <a:pPr algn="ctr">
                <a:spcBef>
                  <a:spcPct val="50000"/>
                </a:spcBef>
              </a:pPr>
              <a:r>
                <a:rPr lang="en-US" sz="1200" b="1">
                  <a:solidFill>
                    <a:srgbClr val="4173BD"/>
                  </a:solidFill>
                </a:rPr>
                <a:t>Partial</a:t>
              </a:r>
            </a:p>
          </p:txBody>
        </p:sp>
      </p:grpSp>
      <p:grpSp>
        <p:nvGrpSpPr>
          <p:cNvPr id="6180" name="Group 42"/>
          <p:cNvGrpSpPr>
            <a:grpSpLocks/>
          </p:cNvGrpSpPr>
          <p:nvPr/>
        </p:nvGrpSpPr>
        <p:grpSpPr bwMode="auto">
          <a:xfrm>
            <a:off x="8081963" y="2925763"/>
            <a:ext cx="628650" cy="519112"/>
            <a:chOff x="5211485" y="5659802"/>
            <a:chExt cx="628372" cy="519467"/>
          </a:xfrm>
        </p:grpSpPr>
        <p:sp>
          <p:nvSpPr>
            <p:cNvPr id="6189" name="Oval 1141"/>
            <p:cNvSpPr>
              <a:spLocks noChangeArrowheads="1"/>
            </p:cNvSpPr>
            <p:nvPr/>
          </p:nvSpPr>
          <p:spPr bwMode="auto">
            <a:xfrm>
              <a:off x="5386406" y="5659802"/>
              <a:ext cx="257175" cy="258763"/>
            </a:xfrm>
            <a:prstGeom prst="ellipse">
              <a:avLst/>
            </a:prstGeom>
            <a:solidFill>
              <a:srgbClr val="FFFFFF"/>
            </a:solidFill>
            <a:ln w="12700">
              <a:solidFill>
                <a:srgbClr val="FF9900"/>
              </a:solidFill>
              <a:round/>
              <a:headEnd/>
              <a:tailEnd/>
            </a:ln>
          </p:spPr>
          <p:txBody>
            <a:bodyPr/>
            <a:lstStyle/>
            <a:p>
              <a:endParaRPr lang="en-US"/>
            </a:p>
          </p:txBody>
        </p:sp>
        <p:sp>
          <p:nvSpPr>
            <p:cNvPr id="6190" name="Text Box 32"/>
            <p:cNvSpPr txBox="1">
              <a:spLocks noChangeArrowheads="1"/>
            </p:cNvSpPr>
            <p:nvPr/>
          </p:nvSpPr>
          <p:spPr bwMode="auto">
            <a:xfrm>
              <a:off x="5211485" y="5809383"/>
              <a:ext cx="628372" cy="369886"/>
            </a:xfrm>
            <a:prstGeom prst="rect">
              <a:avLst/>
            </a:prstGeom>
            <a:noFill/>
            <a:ln w="9525" algn="ctr">
              <a:noFill/>
              <a:miter lim="800000"/>
              <a:headEnd/>
              <a:tailEnd/>
            </a:ln>
          </p:spPr>
          <p:txBody>
            <a:bodyPr tIns="91440" bIns="91440">
              <a:spAutoFit/>
            </a:bodyPr>
            <a:lstStyle/>
            <a:p>
              <a:pPr algn="ctr">
                <a:spcBef>
                  <a:spcPct val="50000"/>
                </a:spcBef>
              </a:pPr>
              <a:r>
                <a:rPr lang="en-US" sz="1200" b="1">
                  <a:solidFill>
                    <a:srgbClr val="4173BD"/>
                  </a:solidFill>
                </a:rPr>
                <a:t>None</a:t>
              </a:r>
            </a:p>
          </p:txBody>
        </p:sp>
      </p:grpSp>
      <p:sp>
        <p:nvSpPr>
          <p:cNvPr id="6181" name="Oval 1141"/>
          <p:cNvSpPr>
            <a:spLocks noChangeArrowheads="1"/>
          </p:cNvSpPr>
          <p:nvPr/>
        </p:nvSpPr>
        <p:spPr bwMode="auto">
          <a:xfrm>
            <a:off x="4651375" y="3938588"/>
            <a:ext cx="257175" cy="258762"/>
          </a:xfrm>
          <a:prstGeom prst="ellipse">
            <a:avLst/>
          </a:prstGeom>
          <a:solidFill>
            <a:srgbClr val="FFFFFF"/>
          </a:solidFill>
          <a:ln w="12700">
            <a:solidFill>
              <a:srgbClr val="FF9900"/>
            </a:solidFill>
            <a:round/>
            <a:headEnd/>
            <a:tailEnd/>
          </a:ln>
        </p:spPr>
        <p:txBody>
          <a:bodyPr/>
          <a:lstStyle/>
          <a:p>
            <a:endParaRPr lang="en-US"/>
          </a:p>
        </p:txBody>
      </p:sp>
      <p:sp>
        <p:nvSpPr>
          <p:cNvPr id="6182" name="Oval 1141"/>
          <p:cNvSpPr>
            <a:spLocks noChangeArrowheads="1"/>
          </p:cNvSpPr>
          <p:nvPr/>
        </p:nvSpPr>
        <p:spPr bwMode="auto">
          <a:xfrm>
            <a:off x="4651375" y="1871663"/>
            <a:ext cx="257175" cy="258762"/>
          </a:xfrm>
          <a:prstGeom prst="ellipse">
            <a:avLst/>
          </a:prstGeom>
          <a:solidFill>
            <a:srgbClr val="FFFFFF"/>
          </a:solidFill>
          <a:ln w="12700">
            <a:solidFill>
              <a:srgbClr val="FF9900"/>
            </a:solidFill>
            <a:round/>
            <a:headEnd/>
            <a:tailEnd/>
          </a:ln>
        </p:spPr>
        <p:txBody>
          <a:bodyPr/>
          <a:lstStyle/>
          <a:p>
            <a:endParaRPr lang="en-US"/>
          </a:p>
        </p:txBody>
      </p:sp>
      <p:sp>
        <p:nvSpPr>
          <p:cNvPr id="6183" name="Text Box 32"/>
          <p:cNvSpPr txBox="1">
            <a:spLocks noChangeArrowheads="1"/>
          </p:cNvSpPr>
          <p:nvPr/>
        </p:nvSpPr>
        <p:spPr bwMode="auto">
          <a:xfrm>
            <a:off x="8016875" y="1855788"/>
            <a:ext cx="757238" cy="369887"/>
          </a:xfrm>
          <a:prstGeom prst="rect">
            <a:avLst/>
          </a:prstGeom>
          <a:noFill/>
          <a:ln w="9525" algn="ctr">
            <a:noFill/>
            <a:miter lim="800000"/>
            <a:headEnd/>
            <a:tailEnd/>
          </a:ln>
        </p:spPr>
        <p:txBody>
          <a:bodyPr tIns="91440" bIns="91440">
            <a:spAutoFit/>
          </a:bodyPr>
          <a:lstStyle/>
          <a:p>
            <a:pPr algn="ctr">
              <a:spcBef>
                <a:spcPct val="50000"/>
              </a:spcBef>
            </a:pPr>
            <a:r>
              <a:rPr lang="en-US" sz="1200" b="1" u="sng">
                <a:solidFill>
                  <a:srgbClr val="4173BD"/>
                </a:solidFill>
              </a:rPr>
              <a:t>Legend</a:t>
            </a:r>
          </a:p>
        </p:txBody>
      </p:sp>
      <p:grpSp>
        <p:nvGrpSpPr>
          <p:cNvPr id="6184" name="Group 26"/>
          <p:cNvGrpSpPr>
            <a:grpSpLocks/>
          </p:cNvGrpSpPr>
          <p:nvPr/>
        </p:nvGrpSpPr>
        <p:grpSpPr bwMode="auto">
          <a:xfrm>
            <a:off x="4652963" y="2343150"/>
            <a:ext cx="257175" cy="271463"/>
            <a:chOff x="4667497" y="2328348"/>
            <a:chExt cx="256988" cy="271581"/>
          </a:xfrm>
        </p:grpSpPr>
        <p:sp>
          <p:nvSpPr>
            <p:cNvPr id="6187" name="Oval 1141"/>
            <p:cNvSpPr>
              <a:spLocks noChangeArrowheads="1"/>
            </p:cNvSpPr>
            <p:nvPr/>
          </p:nvSpPr>
          <p:spPr bwMode="auto">
            <a:xfrm>
              <a:off x="4667497" y="2334701"/>
              <a:ext cx="256988" cy="258875"/>
            </a:xfrm>
            <a:prstGeom prst="ellipse">
              <a:avLst/>
            </a:prstGeom>
            <a:solidFill>
              <a:srgbClr val="FFFFFF"/>
            </a:solidFill>
            <a:ln w="12700">
              <a:solidFill>
                <a:srgbClr val="FF9900"/>
              </a:solidFill>
              <a:round/>
              <a:headEnd/>
              <a:tailEnd/>
            </a:ln>
          </p:spPr>
          <p:txBody>
            <a:bodyPr/>
            <a:lstStyle/>
            <a:p>
              <a:endParaRPr lang="en-US"/>
            </a:p>
          </p:txBody>
        </p:sp>
        <p:sp>
          <p:nvSpPr>
            <p:cNvPr id="6188" name="Arc 1142"/>
            <p:cNvSpPr>
              <a:spLocks/>
            </p:cNvSpPr>
            <p:nvPr/>
          </p:nvSpPr>
          <p:spPr bwMode="auto">
            <a:xfrm>
              <a:off x="4794405" y="2328348"/>
              <a:ext cx="126908" cy="271581"/>
            </a:xfrm>
            <a:custGeom>
              <a:avLst/>
              <a:gdLst>
                <a:gd name="T0" fmla="*/ 0 w 21600"/>
                <a:gd name="T1" fmla="*/ 0 h 43200"/>
                <a:gd name="T2" fmla="*/ 0 w 21600"/>
                <a:gd name="T3" fmla="*/ 0 h 43200"/>
                <a:gd name="T4" fmla="*/ 0 w 21600"/>
                <a:gd name="T5" fmla="*/ 0 h 43200"/>
                <a:gd name="T6" fmla="*/ 0 60000 65536"/>
                <a:gd name="T7" fmla="*/ 0 60000 65536"/>
                <a:gd name="T8" fmla="*/ 0 60000 65536"/>
                <a:gd name="T9" fmla="*/ 0 w 21600"/>
                <a:gd name="T10" fmla="*/ 0 h 43200"/>
                <a:gd name="T11" fmla="*/ 21600 w 21600"/>
                <a:gd name="T12" fmla="*/ 43200 h 43200"/>
              </a:gdLst>
              <a:ahLst/>
              <a:cxnLst>
                <a:cxn ang="T6">
                  <a:pos x="T0" y="T1"/>
                </a:cxn>
                <a:cxn ang="T7">
                  <a:pos x="T2" y="T3"/>
                </a:cxn>
                <a:cxn ang="T8">
                  <a:pos x="T4" y="T5"/>
                </a:cxn>
              </a:cxnLst>
              <a:rect l="T9" t="T10" r="T11" b="T12"/>
              <a:pathLst>
                <a:path w="21600" h="43200" fill="none" extrusionOk="0">
                  <a:moveTo>
                    <a:pt x="-1" y="0"/>
                  </a:moveTo>
                  <a:cubicBezTo>
                    <a:pt x="11929" y="0"/>
                    <a:pt x="21600" y="9670"/>
                    <a:pt x="21600" y="21600"/>
                  </a:cubicBezTo>
                  <a:cubicBezTo>
                    <a:pt x="21600" y="33529"/>
                    <a:pt x="11929" y="43199"/>
                    <a:pt x="0" y="43200"/>
                  </a:cubicBezTo>
                </a:path>
                <a:path w="21600" h="43200" stroke="0" extrusionOk="0">
                  <a:moveTo>
                    <a:pt x="-1" y="0"/>
                  </a:moveTo>
                  <a:cubicBezTo>
                    <a:pt x="11929" y="0"/>
                    <a:pt x="21600" y="9670"/>
                    <a:pt x="21600" y="21600"/>
                  </a:cubicBezTo>
                  <a:cubicBezTo>
                    <a:pt x="21600" y="33529"/>
                    <a:pt x="11929" y="43199"/>
                    <a:pt x="0" y="43200"/>
                  </a:cubicBezTo>
                  <a:lnTo>
                    <a:pt x="0" y="21600"/>
                  </a:lnTo>
                  <a:close/>
                </a:path>
              </a:pathLst>
            </a:custGeom>
            <a:gradFill rotWithShape="0">
              <a:gsLst>
                <a:gs pos="0">
                  <a:srgbClr val="764700"/>
                </a:gs>
                <a:gs pos="100000">
                  <a:srgbClr val="FF9900"/>
                </a:gs>
              </a:gsLst>
              <a:lin ang="18900000" scaled="1"/>
            </a:gradFill>
            <a:ln w="9525">
              <a:solidFill>
                <a:srgbClr val="FF9900"/>
              </a:solidFill>
              <a:round/>
              <a:headEnd/>
              <a:tailEnd/>
            </a:ln>
          </p:spPr>
          <p:txBody>
            <a:bodyPr/>
            <a:lstStyle/>
            <a:p>
              <a:endParaRPr lang="en-US"/>
            </a:p>
          </p:txBody>
        </p:sp>
      </p:grpSp>
      <p:sp>
        <p:nvSpPr>
          <p:cNvPr id="6185" name="Oval 1141"/>
          <p:cNvSpPr>
            <a:spLocks noChangeArrowheads="1"/>
          </p:cNvSpPr>
          <p:nvPr/>
        </p:nvSpPr>
        <p:spPr bwMode="auto">
          <a:xfrm>
            <a:off x="4651375" y="2905125"/>
            <a:ext cx="257175" cy="258763"/>
          </a:xfrm>
          <a:prstGeom prst="ellipse">
            <a:avLst/>
          </a:prstGeom>
          <a:solidFill>
            <a:srgbClr val="FFFFFF"/>
          </a:solidFill>
          <a:ln w="12700">
            <a:solidFill>
              <a:srgbClr val="FF9900"/>
            </a:solidFill>
            <a:round/>
            <a:headEnd/>
            <a:tailEnd/>
          </a:ln>
        </p:spPr>
        <p:txBody>
          <a:bodyPr/>
          <a:lstStyle/>
          <a:p>
            <a:endParaRPr lang="en-US"/>
          </a:p>
        </p:txBody>
      </p:sp>
      <p:sp>
        <p:nvSpPr>
          <p:cNvPr id="6186" name="Oval 1141"/>
          <p:cNvSpPr>
            <a:spLocks noChangeArrowheads="1"/>
          </p:cNvSpPr>
          <p:nvPr/>
        </p:nvSpPr>
        <p:spPr bwMode="auto">
          <a:xfrm>
            <a:off x="4651375" y="3451225"/>
            <a:ext cx="257175" cy="258763"/>
          </a:xfrm>
          <a:prstGeom prst="ellipse">
            <a:avLst/>
          </a:prstGeom>
          <a:solidFill>
            <a:srgbClr val="FFFFFF"/>
          </a:solidFill>
          <a:ln w="12700">
            <a:solidFill>
              <a:srgbClr val="FF9900"/>
            </a:solidFill>
            <a:round/>
            <a:headEnd/>
            <a:tailEnd/>
          </a:ln>
        </p:spPr>
        <p:txBody>
          <a:bodyPr/>
          <a:lstStyle/>
          <a:p>
            <a:endParaRPr lang="en-US"/>
          </a:p>
        </p:txBody>
      </p:sp>
      <p:sp>
        <p:nvSpPr>
          <p:cNvPr id="22" name="TextBox 21"/>
          <p:cNvSpPr txBox="1"/>
          <p:nvPr/>
        </p:nvSpPr>
        <p:spPr>
          <a:xfrm>
            <a:off x="7366000" y="6537325"/>
            <a:ext cx="1320800" cy="246221"/>
          </a:xfrm>
          <a:prstGeom prst="rect">
            <a:avLst/>
          </a:prstGeom>
          <a:noFill/>
        </p:spPr>
        <p:txBody>
          <a:bodyPr wrap="square" rtlCol="0">
            <a:spAutoFit/>
          </a:bodyPr>
          <a:lstStyle/>
          <a:p>
            <a:pPr algn="ctr"/>
            <a:r>
              <a:rPr lang="en-US" sz="1000" dirty="0" smtClean="0"/>
              <a:t>WH-PIK-</a:t>
            </a:r>
            <a:endParaRPr lang="en-US" sz="1000"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4"/>
          <p:cNvSpPr>
            <a:spLocks noGrp="1"/>
          </p:cNvSpPr>
          <p:nvPr>
            <p:ph type="sldNum" sz="quarter" idx="12"/>
          </p:nvPr>
        </p:nvSpPr>
        <p:spPr bwMode="auto">
          <a:noFill/>
          <a:ln>
            <a:miter lim="800000"/>
            <a:headEnd/>
            <a:tailEnd/>
          </a:ln>
        </p:spPr>
        <p:txBody>
          <a:bodyPr/>
          <a:lstStyle/>
          <a:p>
            <a:fld id="{4FA469D4-D15C-4FB7-BE44-58EB2AED607E}" type="slidenum">
              <a:rPr lang="en-US" smtClean="0"/>
              <a:pPr/>
              <a:t>30</a:t>
            </a:fld>
            <a:endParaRPr lang="en-US" smtClean="0"/>
          </a:p>
        </p:txBody>
      </p:sp>
      <p:sp>
        <p:nvSpPr>
          <p:cNvPr id="33795" name="Text Placeholder 5"/>
          <p:cNvSpPr>
            <a:spLocks noGrp="1"/>
          </p:cNvSpPr>
          <p:nvPr>
            <p:ph type="body" sz="quarter" idx="11"/>
          </p:nvPr>
        </p:nvSpPr>
        <p:spPr/>
        <p:txBody>
          <a:bodyPr/>
          <a:lstStyle/>
          <a:p>
            <a:r>
              <a:rPr lang="en-US" dirty="0" smtClean="0">
                <a:latin typeface="Century Gothic" pitchFamily="34" charset="0"/>
                <a:cs typeface="Century Gothic" pitchFamily="34" charset="0"/>
              </a:rPr>
              <a:t>Example -  Reduce travel</a:t>
            </a:r>
          </a:p>
        </p:txBody>
      </p:sp>
      <p:sp>
        <p:nvSpPr>
          <p:cNvPr id="82" name="Rectangle 2"/>
          <p:cNvSpPr>
            <a:spLocks noGrp="1" noChangeArrowheads="1"/>
          </p:cNvSpPr>
          <p:nvPr>
            <p:ph type="title"/>
          </p:nvPr>
        </p:nvSpPr>
        <p:spPr>
          <a:xfrm>
            <a:off x="442913" y="544513"/>
            <a:ext cx="8153400" cy="665162"/>
          </a:xfrm>
        </p:spPr>
        <p:txBody>
          <a:bodyPr/>
          <a:lstStyle/>
          <a:p>
            <a:pPr>
              <a:defRPr/>
            </a:pPr>
            <a:r>
              <a:rPr lang="en-US" dirty="0" smtClean="0">
                <a:latin typeface="Century Gothic" pitchFamily="34" charset="0"/>
                <a:cs typeface="Century Gothic" pitchFamily="34" charset="0"/>
              </a:rPr>
              <a:t>Pick an order complete</a:t>
            </a:r>
          </a:p>
        </p:txBody>
      </p:sp>
      <p:pic>
        <p:nvPicPr>
          <p:cNvPr id="33801" name="Picture 6" descr="RAYMOND pallet trucks and tow tractors"/>
          <p:cNvPicPr>
            <a:picLocks noChangeAspect="1" noChangeArrowheads="1"/>
          </p:cNvPicPr>
          <p:nvPr/>
        </p:nvPicPr>
        <p:blipFill>
          <a:blip r:embed="rId3"/>
          <a:srcRect/>
          <a:stretch>
            <a:fillRect/>
          </a:stretch>
        </p:blipFill>
        <p:spPr bwMode="auto">
          <a:xfrm>
            <a:off x="7508875" y="5197475"/>
            <a:ext cx="1417638" cy="1090613"/>
          </a:xfrm>
          <a:prstGeom prst="rect">
            <a:avLst/>
          </a:prstGeom>
          <a:noFill/>
          <a:ln w="9525">
            <a:noFill/>
            <a:miter lim="800000"/>
            <a:headEnd/>
            <a:tailEnd/>
          </a:ln>
        </p:spPr>
      </p:pic>
      <p:sp>
        <p:nvSpPr>
          <p:cNvPr id="33802" name="TextBox 5"/>
          <p:cNvSpPr txBox="1">
            <a:spLocks noChangeArrowheads="1"/>
          </p:cNvSpPr>
          <p:nvPr/>
        </p:nvSpPr>
        <p:spPr bwMode="auto">
          <a:xfrm>
            <a:off x="1047750" y="3800475"/>
            <a:ext cx="1165225" cy="522288"/>
          </a:xfrm>
          <a:prstGeom prst="rect">
            <a:avLst/>
          </a:prstGeom>
          <a:noFill/>
          <a:ln w="9525">
            <a:noFill/>
            <a:miter lim="800000"/>
            <a:headEnd/>
            <a:tailEnd/>
          </a:ln>
        </p:spPr>
        <p:txBody>
          <a:bodyPr>
            <a:spAutoFit/>
          </a:bodyPr>
          <a:lstStyle/>
          <a:p>
            <a:pPr algn="ctr"/>
            <a:r>
              <a:rPr lang="en-US" sz="1400">
                <a:solidFill>
                  <a:schemeClr val="accent1"/>
                </a:solidFill>
              </a:rPr>
              <a:t>Drive to Packaging</a:t>
            </a:r>
          </a:p>
        </p:txBody>
      </p:sp>
      <p:sp>
        <p:nvSpPr>
          <p:cNvPr id="33803" name="TextBox 5"/>
          <p:cNvSpPr txBox="1">
            <a:spLocks noChangeArrowheads="1"/>
          </p:cNvSpPr>
          <p:nvPr/>
        </p:nvSpPr>
        <p:spPr bwMode="auto">
          <a:xfrm>
            <a:off x="3521868" y="3776663"/>
            <a:ext cx="1166813" cy="523875"/>
          </a:xfrm>
          <a:prstGeom prst="rect">
            <a:avLst/>
          </a:prstGeom>
          <a:noFill/>
          <a:ln w="9525">
            <a:noFill/>
            <a:miter lim="800000"/>
            <a:headEnd/>
            <a:tailEnd/>
          </a:ln>
        </p:spPr>
        <p:txBody>
          <a:bodyPr>
            <a:spAutoFit/>
          </a:bodyPr>
          <a:lstStyle/>
          <a:p>
            <a:pPr algn="ctr"/>
            <a:r>
              <a:rPr lang="en-US" sz="1400">
                <a:solidFill>
                  <a:schemeClr val="accent1"/>
                </a:solidFill>
              </a:rPr>
              <a:t>Drive to 040EA 001</a:t>
            </a:r>
          </a:p>
        </p:txBody>
      </p:sp>
      <p:sp>
        <p:nvSpPr>
          <p:cNvPr id="33804" name="TextBox 5"/>
          <p:cNvSpPr txBox="1">
            <a:spLocks noChangeArrowheads="1"/>
          </p:cNvSpPr>
          <p:nvPr/>
        </p:nvSpPr>
        <p:spPr bwMode="auto">
          <a:xfrm>
            <a:off x="6135688" y="3784600"/>
            <a:ext cx="1166812" cy="523875"/>
          </a:xfrm>
          <a:prstGeom prst="rect">
            <a:avLst/>
          </a:prstGeom>
          <a:noFill/>
          <a:ln w="9525">
            <a:noFill/>
            <a:miter lim="800000"/>
            <a:headEnd/>
            <a:tailEnd/>
          </a:ln>
        </p:spPr>
        <p:txBody>
          <a:bodyPr>
            <a:spAutoFit/>
          </a:bodyPr>
          <a:lstStyle/>
          <a:p>
            <a:pPr algn="ctr"/>
            <a:r>
              <a:rPr lang="en-US" sz="1400">
                <a:solidFill>
                  <a:schemeClr val="accent1"/>
                </a:solidFill>
              </a:rPr>
              <a:t>Drive to Packaging</a:t>
            </a:r>
          </a:p>
        </p:txBody>
      </p:sp>
      <p:sp>
        <p:nvSpPr>
          <p:cNvPr id="33805" name="TextBox 5"/>
          <p:cNvSpPr txBox="1">
            <a:spLocks noChangeArrowheads="1"/>
          </p:cNvSpPr>
          <p:nvPr/>
        </p:nvSpPr>
        <p:spPr bwMode="auto">
          <a:xfrm>
            <a:off x="104775" y="1808163"/>
            <a:ext cx="1165225" cy="523875"/>
          </a:xfrm>
          <a:prstGeom prst="rect">
            <a:avLst/>
          </a:prstGeom>
          <a:noFill/>
          <a:ln w="9525">
            <a:noFill/>
            <a:miter lim="800000"/>
            <a:headEnd/>
            <a:tailEnd/>
          </a:ln>
        </p:spPr>
        <p:txBody>
          <a:bodyPr>
            <a:spAutoFit/>
          </a:bodyPr>
          <a:lstStyle/>
          <a:p>
            <a:pPr algn="ctr"/>
            <a:r>
              <a:rPr lang="en-US" sz="1400">
                <a:solidFill>
                  <a:schemeClr val="accent1"/>
                </a:solidFill>
              </a:rPr>
              <a:t>Drive to 040BX 001</a:t>
            </a:r>
          </a:p>
        </p:txBody>
      </p:sp>
      <p:sp>
        <p:nvSpPr>
          <p:cNvPr id="33806" name="TextBox 5"/>
          <p:cNvSpPr txBox="1">
            <a:spLocks noChangeArrowheads="1"/>
          </p:cNvSpPr>
          <p:nvPr/>
        </p:nvSpPr>
        <p:spPr bwMode="auto">
          <a:xfrm>
            <a:off x="2759075" y="1808163"/>
            <a:ext cx="1165225" cy="523875"/>
          </a:xfrm>
          <a:prstGeom prst="rect">
            <a:avLst/>
          </a:prstGeom>
          <a:noFill/>
          <a:ln w="9525">
            <a:noFill/>
            <a:miter lim="800000"/>
            <a:headEnd/>
            <a:tailEnd/>
          </a:ln>
        </p:spPr>
        <p:txBody>
          <a:bodyPr>
            <a:spAutoFit/>
          </a:bodyPr>
          <a:lstStyle/>
          <a:p>
            <a:pPr algn="ctr"/>
            <a:r>
              <a:rPr lang="en-US" sz="1400">
                <a:solidFill>
                  <a:schemeClr val="accent1"/>
                </a:solidFill>
              </a:rPr>
              <a:t>Drive to Packaging</a:t>
            </a:r>
          </a:p>
        </p:txBody>
      </p:sp>
      <p:grpSp>
        <p:nvGrpSpPr>
          <p:cNvPr id="33807" name="Group 71"/>
          <p:cNvGrpSpPr>
            <a:grpSpLocks/>
          </p:cNvGrpSpPr>
          <p:nvPr/>
        </p:nvGrpSpPr>
        <p:grpSpPr bwMode="auto">
          <a:xfrm>
            <a:off x="8351838" y="3424238"/>
            <a:ext cx="342900" cy="352425"/>
            <a:chOff x="1200868" y="2255066"/>
            <a:chExt cx="151033" cy="212856"/>
          </a:xfrm>
        </p:grpSpPr>
        <p:cxnSp>
          <p:nvCxnSpPr>
            <p:cNvPr id="101" name="Straight Arrow Connector 100"/>
            <p:cNvCxnSpPr/>
            <p:nvPr/>
          </p:nvCxnSpPr>
          <p:spPr>
            <a:xfrm rot="16200000" flipV="1">
              <a:off x="1171355" y="2361494"/>
              <a:ext cx="212856" cy="0"/>
            </a:xfrm>
            <a:prstGeom prst="straightConnector1">
              <a:avLst/>
            </a:prstGeom>
            <a:ln w="19050">
              <a:solidFill>
                <a:schemeClr val="accent1"/>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02" name="Straight Connector 101"/>
            <p:cNvCxnSpPr/>
            <p:nvPr/>
          </p:nvCxnSpPr>
          <p:spPr>
            <a:xfrm>
              <a:off x="1213454" y="2383547"/>
              <a:ext cx="125861"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03" name="Straight Connector 102"/>
            <p:cNvCxnSpPr/>
            <p:nvPr/>
          </p:nvCxnSpPr>
          <p:spPr>
            <a:xfrm>
              <a:off x="1235829" y="2332729"/>
              <a:ext cx="81110"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04" name="Straight Connector 103"/>
            <p:cNvCxnSpPr/>
            <p:nvPr/>
          </p:nvCxnSpPr>
          <p:spPr>
            <a:xfrm>
              <a:off x="1200868" y="2434363"/>
              <a:ext cx="151033"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grpSp>
        <p:nvGrpSpPr>
          <p:cNvPr id="33808" name="Group 71"/>
          <p:cNvGrpSpPr>
            <a:grpSpLocks/>
          </p:cNvGrpSpPr>
          <p:nvPr/>
        </p:nvGrpSpPr>
        <p:grpSpPr bwMode="auto">
          <a:xfrm>
            <a:off x="3190875" y="3482975"/>
            <a:ext cx="342900" cy="352425"/>
            <a:chOff x="1200868" y="2255066"/>
            <a:chExt cx="151033" cy="212856"/>
          </a:xfrm>
        </p:grpSpPr>
        <p:cxnSp>
          <p:nvCxnSpPr>
            <p:cNvPr id="106" name="Straight Arrow Connector 105"/>
            <p:cNvCxnSpPr/>
            <p:nvPr/>
          </p:nvCxnSpPr>
          <p:spPr>
            <a:xfrm rot="16200000" flipV="1">
              <a:off x="1171355" y="2361494"/>
              <a:ext cx="212856" cy="0"/>
            </a:xfrm>
            <a:prstGeom prst="straightConnector1">
              <a:avLst/>
            </a:prstGeom>
            <a:ln w="19050">
              <a:solidFill>
                <a:schemeClr val="accent1"/>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07" name="Straight Connector 106"/>
            <p:cNvCxnSpPr/>
            <p:nvPr/>
          </p:nvCxnSpPr>
          <p:spPr>
            <a:xfrm>
              <a:off x="1213454" y="2383547"/>
              <a:ext cx="125861"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08" name="Straight Connector 107"/>
            <p:cNvCxnSpPr/>
            <p:nvPr/>
          </p:nvCxnSpPr>
          <p:spPr>
            <a:xfrm>
              <a:off x="1235829" y="2332730"/>
              <a:ext cx="81110"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09" name="Straight Connector 108"/>
            <p:cNvCxnSpPr/>
            <p:nvPr/>
          </p:nvCxnSpPr>
          <p:spPr>
            <a:xfrm>
              <a:off x="1200868" y="2434364"/>
              <a:ext cx="151033"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grpSp>
        <p:nvGrpSpPr>
          <p:cNvPr id="33809" name="Group 71"/>
          <p:cNvGrpSpPr>
            <a:grpSpLocks/>
          </p:cNvGrpSpPr>
          <p:nvPr/>
        </p:nvGrpSpPr>
        <p:grpSpPr bwMode="auto">
          <a:xfrm>
            <a:off x="5830888" y="3454400"/>
            <a:ext cx="342900" cy="352425"/>
            <a:chOff x="1200868" y="2255066"/>
            <a:chExt cx="151033" cy="212856"/>
          </a:xfrm>
        </p:grpSpPr>
        <p:cxnSp>
          <p:nvCxnSpPr>
            <p:cNvPr id="116" name="Straight Arrow Connector 115"/>
            <p:cNvCxnSpPr/>
            <p:nvPr/>
          </p:nvCxnSpPr>
          <p:spPr>
            <a:xfrm rot="16200000" flipV="1">
              <a:off x="1171355" y="2361494"/>
              <a:ext cx="212856" cy="0"/>
            </a:xfrm>
            <a:prstGeom prst="straightConnector1">
              <a:avLst/>
            </a:prstGeom>
            <a:ln w="19050">
              <a:solidFill>
                <a:schemeClr val="accent1"/>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17" name="Straight Connector 116"/>
            <p:cNvCxnSpPr/>
            <p:nvPr/>
          </p:nvCxnSpPr>
          <p:spPr>
            <a:xfrm>
              <a:off x="1213454" y="2383547"/>
              <a:ext cx="125861"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18" name="Straight Connector 117"/>
            <p:cNvCxnSpPr/>
            <p:nvPr/>
          </p:nvCxnSpPr>
          <p:spPr>
            <a:xfrm>
              <a:off x="1235829" y="2332730"/>
              <a:ext cx="81110"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19" name="Straight Connector 118"/>
            <p:cNvCxnSpPr/>
            <p:nvPr/>
          </p:nvCxnSpPr>
          <p:spPr>
            <a:xfrm>
              <a:off x="1200868" y="2434364"/>
              <a:ext cx="151033"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grpSp>
        <p:nvGrpSpPr>
          <p:cNvPr id="33810" name="Group 71"/>
          <p:cNvGrpSpPr>
            <a:grpSpLocks/>
          </p:cNvGrpSpPr>
          <p:nvPr/>
        </p:nvGrpSpPr>
        <p:grpSpPr bwMode="auto">
          <a:xfrm>
            <a:off x="7467600" y="1403350"/>
            <a:ext cx="342900" cy="352425"/>
            <a:chOff x="1200868" y="2255066"/>
            <a:chExt cx="151033" cy="212856"/>
          </a:xfrm>
        </p:grpSpPr>
        <p:cxnSp>
          <p:nvCxnSpPr>
            <p:cNvPr id="121" name="Straight Arrow Connector 120"/>
            <p:cNvCxnSpPr/>
            <p:nvPr/>
          </p:nvCxnSpPr>
          <p:spPr>
            <a:xfrm rot="16200000" flipV="1">
              <a:off x="1171355" y="2361494"/>
              <a:ext cx="212856" cy="0"/>
            </a:xfrm>
            <a:prstGeom prst="straightConnector1">
              <a:avLst/>
            </a:prstGeom>
            <a:ln w="19050">
              <a:solidFill>
                <a:schemeClr val="accent1"/>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22" name="Straight Connector 121"/>
            <p:cNvCxnSpPr/>
            <p:nvPr/>
          </p:nvCxnSpPr>
          <p:spPr>
            <a:xfrm>
              <a:off x="1213454" y="2383547"/>
              <a:ext cx="125861"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23" name="Straight Connector 122"/>
            <p:cNvCxnSpPr/>
            <p:nvPr/>
          </p:nvCxnSpPr>
          <p:spPr>
            <a:xfrm>
              <a:off x="1235829" y="2332730"/>
              <a:ext cx="81110"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24" name="Straight Connector 123"/>
            <p:cNvCxnSpPr/>
            <p:nvPr/>
          </p:nvCxnSpPr>
          <p:spPr>
            <a:xfrm>
              <a:off x="1200868" y="2434364"/>
              <a:ext cx="151033"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grpSp>
        <p:nvGrpSpPr>
          <p:cNvPr id="33811" name="Group 71"/>
          <p:cNvGrpSpPr>
            <a:grpSpLocks/>
          </p:cNvGrpSpPr>
          <p:nvPr/>
        </p:nvGrpSpPr>
        <p:grpSpPr bwMode="auto">
          <a:xfrm>
            <a:off x="2482850" y="1403350"/>
            <a:ext cx="342900" cy="352425"/>
            <a:chOff x="1200868" y="2255066"/>
            <a:chExt cx="151033" cy="212856"/>
          </a:xfrm>
        </p:grpSpPr>
        <p:cxnSp>
          <p:nvCxnSpPr>
            <p:cNvPr id="126" name="Straight Arrow Connector 125"/>
            <p:cNvCxnSpPr/>
            <p:nvPr/>
          </p:nvCxnSpPr>
          <p:spPr>
            <a:xfrm rot="16200000" flipV="1">
              <a:off x="1171355" y="2361494"/>
              <a:ext cx="212856" cy="0"/>
            </a:xfrm>
            <a:prstGeom prst="straightConnector1">
              <a:avLst/>
            </a:prstGeom>
            <a:ln w="19050">
              <a:solidFill>
                <a:schemeClr val="accent1"/>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27" name="Straight Connector 126"/>
            <p:cNvCxnSpPr/>
            <p:nvPr/>
          </p:nvCxnSpPr>
          <p:spPr>
            <a:xfrm>
              <a:off x="1213454" y="2383547"/>
              <a:ext cx="125861"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28" name="Straight Connector 127"/>
            <p:cNvCxnSpPr/>
            <p:nvPr/>
          </p:nvCxnSpPr>
          <p:spPr>
            <a:xfrm>
              <a:off x="1235829" y="2332730"/>
              <a:ext cx="81110"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29" name="Straight Connector 128"/>
            <p:cNvCxnSpPr/>
            <p:nvPr/>
          </p:nvCxnSpPr>
          <p:spPr>
            <a:xfrm>
              <a:off x="1200868" y="2434364"/>
              <a:ext cx="151033"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cxnSp>
        <p:nvCxnSpPr>
          <p:cNvPr id="136" name="Straight Arrow Connector 135"/>
          <p:cNvCxnSpPr>
            <a:endCxn id="2060" idx="1"/>
          </p:cNvCxnSpPr>
          <p:nvPr/>
        </p:nvCxnSpPr>
        <p:spPr>
          <a:xfrm>
            <a:off x="192088" y="2401888"/>
            <a:ext cx="1033462" cy="1587"/>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0" name="Straight Arrow Connector 139"/>
          <p:cNvCxnSpPr>
            <a:stCxn id="2060" idx="3"/>
          </p:cNvCxnSpPr>
          <p:nvPr/>
        </p:nvCxnSpPr>
        <p:spPr>
          <a:xfrm flipV="1">
            <a:off x="2825750" y="2401888"/>
            <a:ext cx="1020763" cy="0"/>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7" name="Straight Arrow Connector 146"/>
          <p:cNvCxnSpPr/>
          <p:nvPr/>
        </p:nvCxnSpPr>
        <p:spPr>
          <a:xfrm>
            <a:off x="3567113" y="4473575"/>
            <a:ext cx="1095375" cy="1588"/>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48" name="Straight Arrow Connector 147"/>
          <p:cNvCxnSpPr/>
          <p:nvPr/>
        </p:nvCxnSpPr>
        <p:spPr>
          <a:xfrm>
            <a:off x="6205538" y="4468813"/>
            <a:ext cx="1079500" cy="3175"/>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0" name="Shape 159"/>
          <p:cNvCxnSpPr>
            <a:endCxn id="2065" idx="1"/>
          </p:cNvCxnSpPr>
          <p:nvPr/>
        </p:nvCxnSpPr>
        <p:spPr>
          <a:xfrm flipH="1">
            <a:off x="2157413" y="2403475"/>
            <a:ext cx="5686425" cy="2070100"/>
          </a:xfrm>
          <a:prstGeom prst="bentConnector5">
            <a:avLst>
              <a:gd name="adj1" fmla="val -10245"/>
              <a:gd name="adj2" fmla="val 44340"/>
              <a:gd name="adj3" fmla="val 123732"/>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pic>
        <p:nvPicPr>
          <p:cNvPr id="33817" name="Picture 40"/>
          <p:cNvPicPr>
            <a:picLocks noChangeAspect="1" noChangeArrowheads="1"/>
          </p:cNvPicPr>
          <p:nvPr/>
        </p:nvPicPr>
        <p:blipFill>
          <a:blip r:embed="rId4"/>
          <a:srcRect/>
          <a:stretch>
            <a:fillRect/>
          </a:stretch>
        </p:blipFill>
        <p:spPr bwMode="auto">
          <a:xfrm>
            <a:off x="8232775" y="103188"/>
            <a:ext cx="768350" cy="1177925"/>
          </a:xfrm>
          <a:prstGeom prst="rect">
            <a:avLst/>
          </a:prstGeom>
          <a:noFill/>
          <a:ln w="9525">
            <a:noFill/>
            <a:miter lim="800000"/>
            <a:headEnd/>
            <a:tailEnd/>
          </a:ln>
        </p:spPr>
      </p:pic>
      <p:pic>
        <p:nvPicPr>
          <p:cNvPr id="33818" name="Picture 48" descr="cardboard box - fragile ok"/>
          <p:cNvPicPr>
            <a:picLocks noChangeAspect="1" noChangeArrowheads="1"/>
          </p:cNvPicPr>
          <p:nvPr/>
        </p:nvPicPr>
        <p:blipFill>
          <a:blip r:embed="rId5">
            <a:clrChange>
              <a:clrFrom>
                <a:srgbClr val="FFFFFF"/>
              </a:clrFrom>
              <a:clrTo>
                <a:srgbClr val="FFFFFF">
                  <a:alpha val="0"/>
                </a:srgbClr>
              </a:clrTo>
            </a:clrChange>
          </a:blip>
          <a:srcRect l="3810" r="5333"/>
          <a:stretch>
            <a:fillRect/>
          </a:stretch>
        </p:blipFill>
        <p:spPr bwMode="auto">
          <a:xfrm>
            <a:off x="6738938" y="5133975"/>
            <a:ext cx="506412" cy="531813"/>
          </a:xfrm>
          <a:prstGeom prst="rect">
            <a:avLst/>
          </a:prstGeom>
          <a:noFill/>
          <a:ln w="9525">
            <a:noFill/>
            <a:miter lim="800000"/>
            <a:headEnd/>
            <a:tailEnd/>
          </a:ln>
        </p:spPr>
      </p:pic>
      <p:pic>
        <p:nvPicPr>
          <p:cNvPr id="33819" name="Picture 48" descr="cardboard box - fragile ok"/>
          <p:cNvPicPr>
            <a:picLocks noChangeAspect="1" noChangeArrowheads="1"/>
          </p:cNvPicPr>
          <p:nvPr/>
        </p:nvPicPr>
        <p:blipFill>
          <a:blip r:embed="rId5">
            <a:clrChange>
              <a:clrFrom>
                <a:srgbClr val="FFFFFF"/>
              </a:clrFrom>
              <a:clrTo>
                <a:srgbClr val="FFFFFF">
                  <a:alpha val="0"/>
                </a:srgbClr>
              </a:clrTo>
            </a:clrChange>
          </a:blip>
          <a:srcRect l="3810" r="5333"/>
          <a:stretch>
            <a:fillRect/>
          </a:stretch>
        </p:blipFill>
        <p:spPr bwMode="auto">
          <a:xfrm>
            <a:off x="6283325" y="5089525"/>
            <a:ext cx="506413" cy="531813"/>
          </a:xfrm>
          <a:prstGeom prst="rect">
            <a:avLst/>
          </a:prstGeom>
          <a:noFill/>
          <a:ln w="9525">
            <a:noFill/>
            <a:miter lim="800000"/>
            <a:headEnd/>
            <a:tailEnd/>
          </a:ln>
        </p:spPr>
      </p:pic>
      <p:grpSp>
        <p:nvGrpSpPr>
          <p:cNvPr id="7" name="Group 56"/>
          <p:cNvGrpSpPr>
            <a:grpSpLocks/>
          </p:cNvGrpSpPr>
          <p:nvPr/>
        </p:nvGrpSpPr>
        <p:grpSpPr bwMode="auto">
          <a:xfrm>
            <a:off x="6491288" y="4522788"/>
            <a:ext cx="571500" cy="665162"/>
            <a:chOff x="2729890" y="1851309"/>
            <a:chExt cx="571847" cy="664801"/>
          </a:xfrm>
        </p:grpSpPr>
        <p:pic>
          <p:nvPicPr>
            <p:cNvPr id="33838" name="Picture 5"/>
            <p:cNvPicPr>
              <a:picLocks noChangeAspect="1" noChangeArrowheads="1"/>
            </p:cNvPicPr>
            <p:nvPr/>
          </p:nvPicPr>
          <p:blipFill>
            <a:blip r:embed="rId6"/>
            <a:srcRect/>
            <a:stretch>
              <a:fillRect/>
            </a:stretch>
          </p:blipFill>
          <p:spPr bwMode="auto">
            <a:xfrm>
              <a:off x="2729890" y="1965637"/>
              <a:ext cx="176566" cy="550473"/>
            </a:xfrm>
            <a:prstGeom prst="rect">
              <a:avLst/>
            </a:prstGeom>
            <a:noFill/>
            <a:ln w="9525">
              <a:noFill/>
              <a:miter lim="800000"/>
              <a:headEnd/>
              <a:tailEnd/>
            </a:ln>
          </p:spPr>
        </p:pic>
        <p:pic>
          <p:nvPicPr>
            <p:cNvPr id="33839" name="Picture 5"/>
            <p:cNvPicPr>
              <a:picLocks noChangeAspect="1" noChangeArrowheads="1"/>
            </p:cNvPicPr>
            <p:nvPr/>
          </p:nvPicPr>
          <p:blipFill>
            <a:blip r:embed="rId6"/>
            <a:srcRect/>
            <a:stretch>
              <a:fillRect/>
            </a:stretch>
          </p:blipFill>
          <p:spPr bwMode="auto">
            <a:xfrm>
              <a:off x="2882290" y="1965637"/>
              <a:ext cx="176566" cy="550473"/>
            </a:xfrm>
            <a:prstGeom prst="rect">
              <a:avLst/>
            </a:prstGeom>
            <a:noFill/>
            <a:ln w="9525">
              <a:noFill/>
              <a:miter lim="800000"/>
              <a:headEnd/>
              <a:tailEnd/>
            </a:ln>
          </p:spPr>
        </p:pic>
        <p:pic>
          <p:nvPicPr>
            <p:cNvPr id="33840" name="Picture 5"/>
            <p:cNvPicPr>
              <a:picLocks noChangeAspect="1" noChangeArrowheads="1"/>
            </p:cNvPicPr>
            <p:nvPr/>
          </p:nvPicPr>
          <p:blipFill>
            <a:blip r:embed="rId6"/>
            <a:srcRect/>
            <a:stretch>
              <a:fillRect/>
            </a:stretch>
          </p:blipFill>
          <p:spPr bwMode="auto">
            <a:xfrm>
              <a:off x="3034690" y="1965637"/>
              <a:ext cx="176566" cy="550473"/>
            </a:xfrm>
            <a:prstGeom prst="rect">
              <a:avLst/>
            </a:prstGeom>
            <a:noFill/>
            <a:ln w="9525">
              <a:noFill/>
              <a:miter lim="800000"/>
              <a:headEnd/>
              <a:tailEnd/>
            </a:ln>
          </p:spPr>
        </p:pic>
        <p:pic>
          <p:nvPicPr>
            <p:cNvPr id="33841" name="Picture 5"/>
            <p:cNvPicPr>
              <a:picLocks noChangeAspect="1" noChangeArrowheads="1"/>
            </p:cNvPicPr>
            <p:nvPr/>
          </p:nvPicPr>
          <p:blipFill>
            <a:blip r:embed="rId6"/>
            <a:srcRect/>
            <a:stretch>
              <a:fillRect/>
            </a:stretch>
          </p:blipFill>
          <p:spPr bwMode="auto">
            <a:xfrm>
              <a:off x="2820371" y="1851309"/>
              <a:ext cx="176566" cy="550473"/>
            </a:xfrm>
            <a:prstGeom prst="rect">
              <a:avLst/>
            </a:prstGeom>
            <a:noFill/>
            <a:ln w="9525">
              <a:noFill/>
              <a:miter lim="800000"/>
              <a:headEnd/>
              <a:tailEnd/>
            </a:ln>
          </p:spPr>
        </p:pic>
        <p:pic>
          <p:nvPicPr>
            <p:cNvPr id="33842" name="Picture 5"/>
            <p:cNvPicPr>
              <a:picLocks noChangeAspect="1" noChangeArrowheads="1"/>
            </p:cNvPicPr>
            <p:nvPr/>
          </p:nvPicPr>
          <p:blipFill>
            <a:blip r:embed="rId6"/>
            <a:srcRect/>
            <a:stretch>
              <a:fillRect/>
            </a:stretch>
          </p:blipFill>
          <p:spPr bwMode="auto">
            <a:xfrm>
              <a:off x="2972771" y="1851309"/>
              <a:ext cx="176566" cy="550473"/>
            </a:xfrm>
            <a:prstGeom prst="rect">
              <a:avLst/>
            </a:prstGeom>
            <a:noFill/>
            <a:ln w="9525">
              <a:noFill/>
              <a:miter lim="800000"/>
              <a:headEnd/>
              <a:tailEnd/>
            </a:ln>
          </p:spPr>
        </p:pic>
        <p:pic>
          <p:nvPicPr>
            <p:cNvPr id="33843" name="Picture 5"/>
            <p:cNvPicPr>
              <a:picLocks noChangeAspect="1" noChangeArrowheads="1"/>
            </p:cNvPicPr>
            <p:nvPr/>
          </p:nvPicPr>
          <p:blipFill>
            <a:blip r:embed="rId6"/>
            <a:srcRect/>
            <a:stretch>
              <a:fillRect/>
            </a:stretch>
          </p:blipFill>
          <p:spPr bwMode="auto">
            <a:xfrm>
              <a:off x="3125171" y="1851309"/>
              <a:ext cx="176566" cy="550473"/>
            </a:xfrm>
            <a:prstGeom prst="rect">
              <a:avLst/>
            </a:prstGeom>
            <a:noFill/>
            <a:ln w="9525">
              <a:noFill/>
              <a:miter lim="800000"/>
              <a:headEnd/>
              <a:tailEnd/>
            </a:ln>
          </p:spPr>
        </p:pic>
      </p:grpSp>
      <p:sp>
        <p:nvSpPr>
          <p:cNvPr id="33823" name="TextBox 5"/>
          <p:cNvSpPr txBox="1">
            <a:spLocks noChangeArrowheads="1"/>
          </p:cNvSpPr>
          <p:nvPr/>
        </p:nvSpPr>
        <p:spPr bwMode="auto">
          <a:xfrm>
            <a:off x="5221288" y="1808163"/>
            <a:ext cx="1166812" cy="523875"/>
          </a:xfrm>
          <a:prstGeom prst="rect">
            <a:avLst/>
          </a:prstGeom>
          <a:noFill/>
          <a:ln w="9525">
            <a:noFill/>
            <a:miter lim="800000"/>
            <a:headEnd/>
            <a:tailEnd/>
          </a:ln>
        </p:spPr>
        <p:txBody>
          <a:bodyPr>
            <a:spAutoFit/>
          </a:bodyPr>
          <a:lstStyle/>
          <a:p>
            <a:pPr algn="ctr"/>
            <a:r>
              <a:rPr lang="en-US" sz="1400">
                <a:solidFill>
                  <a:schemeClr val="accent1"/>
                </a:solidFill>
              </a:rPr>
              <a:t>Drive to 040BX 001</a:t>
            </a:r>
          </a:p>
        </p:txBody>
      </p:sp>
      <p:grpSp>
        <p:nvGrpSpPr>
          <p:cNvPr id="33824" name="Group 71"/>
          <p:cNvGrpSpPr>
            <a:grpSpLocks/>
          </p:cNvGrpSpPr>
          <p:nvPr/>
        </p:nvGrpSpPr>
        <p:grpSpPr bwMode="auto">
          <a:xfrm>
            <a:off x="4872038" y="1403350"/>
            <a:ext cx="342900" cy="352425"/>
            <a:chOff x="1200868" y="2255066"/>
            <a:chExt cx="151033" cy="212856"/>
          </a:xfrm>
        </p:grpSpPr>
        <p:cxnSp>
          <p:nvCxnSpPr>
            <p:cNvPr id="72" name="Straight Arrow Connector 71"/>
            <p:cNvCxnSpPr/>
            <p:nvPr/>
          </p:nvCxnSpPr>
          <p:spPr>
            <a:xfrm rot="16200000" flipV="1">
              <a:off x="1171355" y="2361494"/>
              <a:ext cx="212856" cy="0"/>
            </a:xfrm>
            <a:prstGeom prst="straightConnector1">
              <a:avLst/>
            </a:prstGeom>
            <a:ln w="19050">
              <a:solidFill>
                <a:schemeClr val="accent1"/>
              </a:solidFill>
              <a:tailEnd type="oval"/>
            </a:ln>
            <a:effectLst/>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p:nvCxnSpPr>
          <p:spPr>
            <a:xfrm>
              <a:off x="1213454" y="2383547"/>
              <a:ext cx="125861"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74" name="Straight Connector 73"/>
            <p:cNvCxnSpPr/>
            <p:nvPr/>
          </p:nvCxnSpPr>
          <p:spPr>
            <a:xfrm>
              <a:off x="1235829" y="2332730"/>
              <a:ext cx="81110"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75" name="Straight Connector 74"/>
            <p:cNvCxnSpPr/>
            <p:nvPr/>
          </p:nvCxnSpPr>
          <p:spPr>
            <a:xfrm>
              <a:off x="1200868" y="2434364"/>
              <a:ext cx="151033"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cxnSp>
        <p:nvCxnSpPr>
          <p:cNvPr id="76" name="Straight Arrow Connector 75"/>
          <p:cNvCxnSpPr>
            <a:stCxn id="68" idx="3"/>
            <a:endCxn id="69" idx="1"/>
          </p:cNvCxnSpPr>
          <p:nvPr/>
        </p:nvCxnSpPr>
        <p:spPr>
          <a:xfrm>
            <a:off x="5246688" y="2401888"/>
            <a:ext cx="1073150" cy="1587"/>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
        <p:nvSpPr>
          <p:cNvPr id="77" name="Multiply 76"/>
          <p:cNvSpPr/>
          <p:nvPr/>
        </p:nvSpPr>
        <p:spPr>
          <a:xfrm>
            <a:off x="2752725" y="1803400"/>
            <a:ext cx="1098550" cy="779463"/>
          </a:xfrm>
          <a:prstGeom prst="mathMultiply">
            <a:avLst/>
          </a:prstGeom>
          <a:solidFill>
            <a:srgbClr val="FF0000">
              <a:alpha val="50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8" name="Multiply 77"/>
          <p:cNvSpPr/>
          <p:nvPr/>
        </p:nvSpPr>
        <p:spPr>
          <a:xfrm>
            <a:off x="3670300" y="1581150"/>
            <a:ext cx="1708150" cy="1651000"/>
          </a:xfrm>
          <a:prstGeom prst="mathMultiply">
            <a:avLst/>
          </a:prstGeom>
          <a:solidFill>
            <a:srgbClr val="FF0000">
              <a:alpha val="50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9" name="Multiply 78"/>
          <p:cNvSpPr/>
          <p:nvPr/>
        </p:nvSpPr>
        <p:spPr>
          <a:xfrm>
            <a:off x="987425" y="3829050"/>
            <a:ext cx="1098550" cy="779463"/>
          </a:xfrm>
          <a:prstGeom prst="mathMultiply">
            <a:avLst/>
          </a:prstGeom>
          <a:solidFill>
            <a:srgbClr val="FF0000">
              <a:alpha val="50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0" name="Multiply 79"/>
          <p:cNvSpPr/>
          <p:nvPr/>
        </p:nvSpPr>
        <p:spPr>
          <a:xfrm>
            <a:off x="2009775" y="3606800"/>
            <a:ext cx="1706563" cy="1651000"/>
          </a:xfrm>
          <a:prstGeom prst="mathMultiply">
            <a:avLst/>
          </a:prstGeom>
          <a:solidFill>
            <a:srgbClr val="FF0000">
              <a:alpha val="50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1" name="Multiply 80"/>
          <p:cNvSpPr/>
          <p:nvPr/>
        </p:nvSpPr>
        <p:spPr>
          <a:xfrm>
            <a:off x="5219700" y="1765300"/>
            <a:ext cx="1098550" cy="777875"/>
          </a:xfrm>
          <a:prstGeom prst="mathMultiply">
            <a:avLst/>
          </a:prstGeom>
          <a:solidFill>
            <a:srgbClr val="FF0000">
              <a:alpha val="50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3" name="Multiply 82"/>
          <p:cNvSpPr/>
          <p:nvPr/>
        </p:nvSpPr>
        <p:spPr>
          <a:xfrm>
            <a:off x="6242050" y="1541463"/>
            <a:ext cx="1706563" cy="1651000"/>
          </a:xfrm>
          <a:prstGeom prst="mathMultiply">
            <a:avLst/>
          </a:prstGeom>
          <a:solidFill>
            <a:srgbClr val="FF0000">
              <a:alpha val="50000"/>
            </a:srgbClr>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33832" name="Picture 48" descr="cardboard box - fragile ok"/>
          <p:cNvPicPr>
            <a:picLocks noChangeAspect="1" noChangeArrowheads="1"/>
          </p:cNvPicPr>
          <p:nvPr/>
        </p:nvPicPr>
        <p:blipFill>
          <a:blip r:embed="rId5">
            <a:clrChange>
              <a:clrFrom>
                <a:srgbClr val="FFFFFF"/>
              </a:clrFrom>
              <a:clrTo>
                <a:srgbClr val="FFFFFF">
                  <a:alpha val="0"/>
                </a:srgbClr>
              </a:clrTo>
            </a:clrChange>
          </a:blip>
          <a:srcRect l="3810" r="5333"/>
          <a:stretch>
            <a:fillRect/>
          </a:stretch>
        </p:blipFill>
        <p:spPr bwMode="auto">
          <a:xfrm>
            <a:off x="4054475" y="4589463"/>
            <a:ext cx="506413" cy="530225"/>
          </a:xfrm>
          <a:prstGeom prst="rect">
            <a:avLst/>
          </a:prstGeom>
          <a:noFill/>
          <a:ln w="9525">
            <a:noFill/>
            <a:miter lim="800000"/>
            <a:headEnd/>
            <a:tailEnd/>
          </a:ln>
        </p:spPr>
      </p:pic>
      <p:pic>
        <p:nvPicPr>
          <p:cNvPr id="33833" name="Picture 48" descr="cardboard box - fragile ok"/>
          <p:cNvPicPr>
            <a:picLocks noChangeAspect="1" noChangeArrowheads="1"/>
          </p:cNvPicPr>
          <p:nvPr/>
        </p:nvPicPr>
        <p:blipFill>
          <a:blip r:embed="rId5">
            <a:clrChange>
              <a:clrFrom>
                <a:srgbClr val="FFFFFF"/>
              </a:clrFrom>
              <a:clrTo>
                <a:srgbClr val="FFFFFF">
                  <a:alpha val="0"/>
                </a:srgbClr>
              </a:clrTo>
            </a:clrChange>
          </a:blip>
          <a:srcRect l="3810" r="5333"/>
          <a:stretch>
            <a:fillRect/>
          </a:stretch>
        </p:blipFill>
        <p:spPr bwMode="auto">
          <a:xfrm>
            <a:off x="3598863" y="4545013"/>
            <a:ext cx="506412" cy="530225"/>
          </a:xfrm>
          <a:prstGeom prst="rect">
            <a:avLst/>
          </a:prstGeom>
          <a:noFill/>
          <a:ln w="9525">
            <a:noFill/>
            <a:miter lim="800000"/>
            <a:headEnd/>
            <a:tailEnd/>
          </a:ln>
        </p:spPr>
      </p:pic>
      <p:sp>
        <p:nvSpPr>
          <p:cNvPr id="84" name="TextBox 83"/>
          <p:cNvSpPr txBox="1"/>
          <p:nvPr/>
        </p:nvSpPr>
        <p:spPr>
          <a:xfrm>
            <a:off x="7366000" y="6537325"/>
            <a:ext cx="1320800" cy="246221"/>
          </a:xfrm>
          <a:prstGeom prst="rect">
            <a:avLst/>
          </a:prstGeom>
          <a:noFill/>
        </p:spPr>
        <p:txBody>
          <a:bodyPr wrap="square" rtlCol="0">
            <a:spAutoFit/>
          </a:bodyPr>
          <a:lstStyle/>
          <a:p>
            <a:pPr algn="ctr"/>
            <a:r>
              <a:rPr lang="en-US" sz="1000" dirty="0" smtClean="0"/>
              <a:t>WH-PIK-300</a:t>
            </a:r>
            <a:endParaRPr lang="en-US" sz="1000" dirty="0"/>
          </a:p>
        </p:txBody>
      </p:sp>
      <p:sp>
        <p:nvSpPr>
          <p:cNvPr id="85" name="TextBox 84"/>
          <p:cNvSpPr txBox="1"/>
          <p:nvPr/>
        </p:nvSpPr>
        <p:spPr>
          <a:xfrm>
            <a:off x="1225550" y="1700213"/>
            <a:ext cx="1362075" cy="1323439"/>
          </a:xfrm>
          <a:prstGeom prst="rect">
            <a:avLst/>
          </a:prstGeom>
          <a:noFill/>
          <a:ln>
            <a:solidFill>
              <a:schemeClr val="tx1"/>
            </a:solidFill>
          </a:ln>
        </p:spPr>
        <p:txBody>
          <a:bodyPr wrap="square" rtlCol="0">
            <a:spAutoFit/>
          </a:bodyPr>
          <a:lstStyle/>
          <a:p>
            <a:r>
              <a:rPr lang="en-US" sz="1000" dirty="0" smtClean="0"/>
              <a:t>Picking   60</a:t>
            </a:r>
          </a:p>
          <a:p>
            <a:r>
              <a:rPr lang="en-US" sz="1000" dirty="0" smtClean="0"/>
              <a:t>SO WMS-S01</a:t>
            </a:r>
          </a:p>
          <a:p>
            <a:r>
              <a:rPr lang="en-US" sz="1000" dirty="0" smtClean="0"/>
              <a:t>       Loc: 040BX001</a:t>
            </a:r>
          </a:p>
          <a:p>
            <a:r>
              <a:rPr lang="en-US" sz="1000" dirty="0" smtClean="0"/>
              <a:t>03120</a:t>
            </a:r>
          </a:p>
          <a:p>
            <a:endParaRPr lang="en-US" sz="1000" dirty="0" smtClean="0"/>
          </a:p>
          <a:p>
            <a:r>
              <a:rPr lang="en-US" sz="1000" dirty="0" smtClean="0"/>
              <a:t>EA   Ref:  pl000074</a:t>
            </a:r>
          </a:p>
          <a:p>
            <a:r>
              <a:rPr lang="en-US" sz="1000" dirty="0" smtClean="0"/>
              <a:t>        Qty:  10.0</a:t>
            </a:r>
          </a:p>
          <a:p>
            <a:r>
              <a:rPr lang="en-US" sz="1000" dirty="0" smtClean="0"/>
              <a:t>        Qty:  </a:t>
            </a:r>
            <a:r>
              <a:rPr lang="en-US" sz="1000" u="sng" dirty="0" smtClean="0"/>
              <a:t>10.0      </a:t>
            </a:r>
          </a:p>
        </p:txBody>
      </p:sp>
      <p:sp>
        <p:nvSpPr>
          <p:cNvPr id="86" name="TextBox 85"/>
          <p:cNvSpPr txBox="1"/>
          <p:nvPr/>
        </p:nvSpPr>
        <p:spPr>
          <a:xfrm>
            <a:off x="3851275" y="1670318"/>
            <a:ext cx="1362075" cy="1323439"/>
          </a:xfrm>
          <a:prstGeom prst="rect">
            <a:avLst/>
          </a:prstGeom>
          <a:noFill/>
          <a:ln>
            <a:solidFill>
              <a:schemeClr val="tx1"/>
            </a:solidFill>
          </a:ln>
        </p:spPr>
        <p:txBody>
          <a:bodyPr wrap="square" rtlCol="0">
            <a:spAutoFit/>
          </a:bodyPr>
          <a:lstStyle/>
          <a:p>
            <a:r>
              <a:rPr lang="en-US" sz="1000" dirty="0" smtClean="0"/>
              <a:t>Picking   60</a:t>
            </a:r>
          </a:p>
          <a:p>
            <a:r>
              <a:rPr lang="en-US" sz="1000" dirty="0" smtClean="0"/>
              <a:t>To  Loc:  060PA001</a:t>
            </a:r>
          </a:p>
          <a:p>
            <a:r>
              <a:rPr lang="en-US" sz="1000" dirty="0" smtClean="0"/>
              <a:t>      Loc:  </a:t>
            </a:r>
            <a:r>
              <a:rPr lang="en-US" sz="1000" u="sng" dirty="0" smtClean="0"/>
              <a:t>060PA001</a:t>
            </a:r>
          </a:p>
          <a:p>
            <a:r>
              <a:rPr lang="en-US" sz="1000" dirty="0" smtClean="0"/>
              <a:t>      </a:t>
            </a:r>
            <a:r>
              <a:rPr lang="en-US" sz="1000" dirty="0" err="1" smtClean="0"/>
              <a:t>Chk</a:t>
            </a:r>
            <a:r>
              <a:rPr lang="en-US" sz="1000" dirty="0" smtClean="0"/>
              <a:t>:</a:t>
            </a:r>
          </a:p>
          <a:p>
            <a:r>
              <a:rPr lang="en-US" sz="1000" dirty="0" smtClean="0"/>
              <a:t>Item Number: 03120</a:t>
            </a:r>
          </a:p>
          <a:p>
            <a:r>
              <a:rPr lang="en-US" sz="1000" dirty="0" smtClean="0"/>
              <a:t>Lot/Serial:</a:t>
            </a:r>
          </a:p>
          <a:p>
            <a:endParaRPr lang="en-US" sz="1000" dirty="0" smtClean="0"/>
          </a:p>
          <a:p>
            <a:r>
              <a:rPr lang="en-US" sz="1000" dirty="0" smtClean="0"/>
              <a:t>EA Ref:  PL000074</a:t>
            </a:r>
            <a:r>
              <a:rPr lang="en-US" sz="1000" u="sng" dirty="0" smtClean="0"/>
              <a:t>    </a:t>
            </a:r>
          </a:p>
        </p:txBody>
      </p:sp>
      <p:sp>
        <p:nvSpPr>
          <p:cNvPr id="87" name="TextBox 86"/>
          <p:cNvSpPr txBox="1"/>
          <p:nvPr/>
        </p:nvSpPr>
        <p:spPr>
          <a:xfrm rot="10800000" flipV="1">
            <a:off x="6319838" y="1765300"/>
            <a:ext cx="1362075" cy="1323439"/>
          </a:xfrm>
          <a:prstGeom prst="rect">
            <a:avLst/>
          </a:prstGeom>
          <a:noFill/>
          <a:ln>
            <a:solidFill>
              <a:schemeClr val="tx1"/>
            </a:solidFill>
          </a:ln>
        </p:spPr>
        <p:txBody>
          <a:bodyPr wrap="square" rtlCol="0">
            <a:spAutoFit/>
          </a:bodyPr>
          <a:lstStyle/>
          <a:p>
            <a:r>
              <a:rPr lang="en-US" sz="1000" dirty="0" smtClean="0"/>
              <a:t>Picking   61</a:t>
            </a:r>
          </a:p>
          <a:p>
            <a:r>
              <a:rPr lang="en-US" sz="1000" dirty="0" smtClean="0"/>
              <a:t>SO WMS-S01</a:t>
            </a:r>
          </a:p>
          <a:p>
            <a:r>
              <a:rPr lang="en-US" sz="1000" dirty="0" smtClean="0"/>
              <a:t>       Loc: 00-BX001</a:t>
            </a:r>
          </a:p>
          <a:p>
            <a:r>
              <a:rPr lang="en-US" sz="1000" dirty="0" smtClean="0"/>
              <a:t>03120</a:t>
            </a:r>
          </a:p>
          <a:p>
            <a:endParaRPr lang="en-US" sz="1000" dirty="0" smtClean="0"/>
          </a:p>
          <a:p>
            <a:r>
              <a:rPr lang="en-US" sz="1000" dirty="0" smtClean="0"/>
              <a:t>EA   Ref:  pl000074</a:t>
            </a:r>
          </a:p>
          <a:p>
            <a:r>
              <a:rPr lang="en-US" sz="1000" dirty="0" smtClean="0"/>
              <a:t>        Qty: 10.0</a:t>
            </a:r>
          </a:p>
          <a:p>
            <a:r>
              <a:rPr lang="en-US" sz="1000" dirty="0" smtClean="0"/>
              <a:t>        Qty:  </a:t>
            </a:r>
            <a:r>
              <a:rPr lang="en-US" sz="1000" u="sng" dirty="0" smtClean="0"/>
              <a:t>10.0      </a:t>
            </a:r>
          </a:p>
        </p:txBody>
      </p:sp>
      <p:sp>
        <p:nvSpPr>
          <p:cNvPr id="88" name="TextBox 87"/>
          <p:cNvSpPr txBox="1"/>
          <p:nvPr/>
        </p:nvSpPr>
        <p:spPr>
          <a:xfrm>
            <a:off x="2171700" y="3975458"/>
            <a:ext cx="1362075" cy="1323439"/>
          </a:xfrm>
          <a:prstGeom prst="rect">
            <a:avLst/>
          </a:prstGeom>
          <a:noFill/>
          <a:ln>
            <a:solidFill>
              <a:schemeClr val="tx1"/>
            </a:solidFill>
          </a:ln>
        </p:spPr>
        <p:txBody>
          <a:bodyPr wrap="square" rtlCol="0">
            <a:spAutoFit/>
          </a:bodyPr>
          <a:lstStyle/>
          <a:p>
            <a:r>
              <a:rPr lang="en-US" sz="1000" dirty="0" smtClean="0"/>
              <a:t>Picking   61</a:t>
            </a:r>
          </a:p>
          <a:p>
            <a:r>
              <a:rPr lang="en-US" sz="1000" dirty="0" smtClean="0"/>
              <a:t>To  Loc:  060PA001</a:t>
            </a:r>
          </a:p>
          <a:p>
            <a:r>
              <a:rPr lang="en-US" sz="1000" dirty="0" smtClean="0"/>
              <a:t>      Loc:  </a:t>
            </a:r>
            <a:r>
              <a:rPr lang="en-US" sz="1000" u="sng" dirty="0" smtClean="0"/>
              <a:t>060PA001</a:t>
            </a:r>
          </a:p>
          <a:p>
            <a:r>
              <a:rPr lang="en-US" sz="1000" dirty="0" smtClean="0"/>
              <a:t>      </a:t>
            </a:r>
            <a:r>
              <a:rPr lang="en-US" sz="1000" dirty="0" err="1" smtClean="0"/>
              <a:t>Chk</a:t>
            </a:r>
            <a:r>
              <a:rPr lang="en-US" sz="1000" dirty="0" smtClean="0"/>
              <a:t>:</a:t>
            </a:r>
          </a:p>
          <a:p>
            <a:r>
              <a:rPr lang="en-US" sz="1000" dirty="0" smtClean="0"/>
              <a:t>Item Number: 03120</a:t>
            </a:r>
          </a:p>
          <a:p>
            <a:r>
              <a:rPr lang="en-US" sz="1000" dirty="0" smtClean="0"/>
              <a:t>Lot/Serial:</a:t>
            </a:r>
          </a:p>
          <a:p>
            <a:endParaRPr lang="en-US" sz="1000" dirty="0" smtClean="0"/>
          </a:p>
          <a:p>
            <a:r>
              <a:rPr lang="en-US" sz="1000" dirty="0" smtClean="0"/>
              <a:t>EA Ref:  PL000074</a:t>
            </a:r>
            <a:r>
              <a:rPr lang="en-US" sz="1000" u="sng" dirty="0" smtClean="0"/>
              <a:t>    </a:t>
            </a:r>
          </a:p>
        </p:txBody>
      </p:sp>
      <p:sp>
        <p:nvSpPr>
          <p:cNvPr id="89" name="TextBox 88"/>
          <p:cNvSpPr txBox="1"/>
          <p:nvPr/>
        </p:nvSpPr>
        <p:spPr>
          <a:xfrm>
            <a:off x="4732336" y="3975458"/>
            <a:ext cx="1362075" cy="1323439"/>
          </a:xfrm>
          <a:prstGeom prst="rect">
            <a:avLst/>
          </a:prstGeom>
          <a:noFill/>
          <a:ln>
            <a:solidFill>
              <a:schemeClr val="tx1"/>
            </a:solidFill>
          </a:ln>
        </p:spPr>
        <p:txBody>
          <a:bodyPr wrap="square" rtlCol="0">
            <a:spAutoFit/>
          </a:bodyPr>
          <a:lstStyle/>
          <a:p>
            <a:r>
              <a:rPr lang="en-US" sz="1000" dirty="0" smtClean="0"/>
              <a:t>Picking   64</a:t>
            </a:r>
          </a:p>
          <a:p>
            <a:r>
              <a:rPr lang="en-US" sz="1000" dirty="0" smtClean="0"/>
              <a:t>SO WMS-S02</a:t>
            </a:r>
          </a:p>
          <a:p>
            <a:r>
              <a:rPr lang="en-US" sz="1000" dirty="0" smtClean="0"/>
              <a:t>       Loc: 040EA001</a:t>
            </a:r>
          </a:p>
          <a:p>
            <a:r>
              <a:rPr lang="en-US" sz="1000" dirty="0" smtClean="0"/>
              <a:t>03120</a:t>
            </a:r>
          </a:p>
          <a:p>
            <a:endParaRPr lang="en-US" sz="1000" dirty="0" smtClean="0"/>
          </a:p>
          <a:p>
            <a:r>
              <a:rPr lang="en-US" sz="1000" dirty="0" smtClean="0"/>
              <a:t>EA   Ref:  pl000075</a:t>
            </a:r>
          </a:p>
          <a:p>
            <a:r>
              <a:rPr lang="en-US" sz="1000" dirty="0" smtClean="0"/>
              <a:t>        Qty:  6.0</a:t>
            </a:r>
          </a:p>
          <a:p>
            <a:r>
              <a:rPr lang="en-US" sz="1000" dirty="0" smtClean="0"/>
              <a:t>        Qty:  </a:t>
            </a:r>
            <a:r>
              <a:rPr lang="en-US" sz="1000" u="sng" dirty="0" smtClean="0"/>
              <a:t>6.0      </a:t>
            </a:r>
          </a:p>
        </p:txBody>
      </p:sp>
      <p:sp>
        <p:nvSpPr>
          <p:cNvPr id="90" name="TextBox 89"/>
          <p:cNvSpPr txBox="1"/>
          <p:nvPr/>
        </p:nvSpPr>
        <p:spPr>
          <a:xfrm>
            <a:off x="7324725" y="3916630"/>
            <a:ext cx="1362075" cy="1323439"/>
          </a:xfrm>
          <a:prstGeom prst="rect">
            <a:avLst/>
          </a:prstGeom>
          <a:noFill/>
          <a:ln>
            <a:solidFill>
              <a:schemeClr val="tx1"/>
            </a:solidFill>
          </a:ln>
        </p:spPr>
        <p:txBody>
          <a:bodyPr wrap="square" rtlCol="0">
            <a:spAutoFit/>
          </a:bodyPr>
          <a:lstStyle/>
          <a:p>
            <a:r>
              <a:rPr lang="en-US" sz="1000" dirty="0" smtClean="0"/>
              <a:t>Picking   62</a:t>
            </a:r>
          </a:p>
          <a:p>
            <a:r>
              <a:rPr lang="en-US" sz="1000" dirty="0" smtClean="0"/>
              <a:t>To  Loc:  060PA001</a:t>
            </a:r>
          </a:p>
          <a:p>
            <a:r>
              <a:rPr lang="en-US" sz="1000" dirty="0" smtClean="0"/>
              <a:t>      Loc:  </a:t>
            </a:r>
            <a:r>
              <a:rPr lang="en-US" sz="1000" u="sng" dirty="0" smtClean="0"/>
              <a:t>060PA001</a:t>
            </a:r>
          </a:p>
          <a:p>
            <a:r>
              <a:rPr lang="en-US" sz="1000" dirty="0" smtClean="0"/>
              <a:t>      </a:t>
            </a:r>
            <a:r>
              <a:rPr lang="en-US" sz="1000" dirty="0" err="1" smtClean="0"/>
              <a:t>Chk</a:t>
            </a:r>
            <a:r>
              <a:rPr lang="en-US" sz="1000" dirty="0" smtClean="0"/>
              <a:t>:</a:t>
            </a:r>
          </a:p>
          <a:p>
            <a:r>
              <a:rPr lang="en-US" sz="1000" dirty="0" smtClean="0"/>
              <a:t>Item Number: 03120</a:t>
            </a:r>
          </a:p>
          <a:p>
            <a:r>
              <a:rPr lang="en-US" sz="1000" dirty="0" smtClean="0"/>
              <a:t>Lot/Serial:</a:t>
            </a:r>
          </a:p>
          <a:p>
            <a:endParaRPr lang="en-US" sz="1000" dirty="0" smtClean="0"/>
          </a:p>
          <a:p>
            <a:r>
              <a:rPr lang="en-US" sz="1000" dirty="0" smtClean="0"/>
              <a:t>EA Ref:  PL000075</a:t>
            </a:r>
            <a:r>
              <a:rPr lang="en-US" sz="1000" u="sng" dirty="0" smtClean="0"/>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Number Placeholder 4"/>
          <p:cNvSpPr>
            <a:spLocks noGrp="1"/>
          </p:cNvSpPr>
          <p:nvPr>
            <p:ph type="sldNum" sz="quarter" idx="12"/>
          </p:nvPr>
        </p:nvSpPr>
        <p:spPr bwMode="auto">
          <a:noFill/>
          <a:ln>
            <a:miter lim="800000"/>
            <a:headEnd/>
            <a:tailEnd/>
          </a:ln>
        </p:spPr>
        <p:txBody>
          <a:bodyPr/>
          <a:lstStyle/>
          <a:p>
            <a:fld id="{0394D58F-E1B0-4488-9A49-D5BBC29AD20E}" type="slidenum">
              <a:rPr lang="en-US" smtClean="0"/>
              <a:pPr/>
              <a:t>31</a:t>
            </a:fld>
            <a:endParaRPr lang="en-US" smtClean="0"/>
          </a:p>
        </p:txBody>
      </p:sp>
      <p:sp>
        <p:nvSpPr>
          <p:cNvPr id="34819" name="Text Placeholder 5"/>
          <p:cNvSpPr>
            <a:spLocks noGrp="1"/>
          </p:cNvSpPr>
          <p:nvPr>
            <p:ph type="body" sz="quarter" idx="11"/>
          </p:nvPr>
        </p:nvSpPr>
        <p:spPr/>
        <p:txBody>
          <a:bodyPr/>
          <a:lstStyle/>
          <a:p>
            <a:r>
              <a:rPr lang="en-US" dirty="0" smtClean="0">
                <a:latin typeface="Century Gothic" pitchFamily="34" charset="0"/>
                <a:cs typeface="Century Gothic" pitchFamily="34" charset="0"/>
              </a:rPr>
              <a:t>Example – Test = SUCCESS</a:t>
            </a:r>
            <a:endParaRPr lang="en-US" sz="2800" dirty="0" smtClean="0">
              <a:latin typeface="Century Gothic" pitchFamily="34" charset="0"/>
              <a:cs typeface="Century Gothic" pitchFamily="34" charset="0"/>
            </a:endParaRPr>
          </a:p>
        </p:txBody>
      </p:sp>
      <p:sp>
        <p:nvSpPr>
          <p:cNvPr id="79" name="Title 78"/>
          <p:cNvSpPr>
            <a:spLocks noGrp="1"/>
          </p:cNvSpPr>
          <p:nvPr>
            <p:ph type="title"/>
          </p:nvPr>
        </p:nvSpPr>
        <p:spPr>
          <a:xfrm>
            <a:off x="457200" y="608013"/>
            <a:ext cx="8229600" cy="708025"/>
          </a:xfrm>
        </p:spPr>
        <p:txBody>
          <a:bodyPr/>
          <a:lstStyle/>
          <a:p>
            <a:pPr>
              <a:defRPr/>
            </a:pPr>
            <a:r>
              <a:rPr lang="en-US" dirty="0" smtClean="0"/>
              <a:t>How?  Use RF 3-2 BP Pick All…</a:t>
            </a:r>
            <a:endParaRPr lang="en-US" dirty="0"/>
          </a:p>
        </p:txBody>
      </p:sp>
      <p:sp>
        <p:nvSpPr>
          <p:cNvPr id="34823" name="TextBox 5"/>
          <p:cNvSpPr txBox="1">
            <a:spLocks noChangeArrowheads="1"/>
          </p:cNvSpPr>
          <p:nvPr/>
        </p:nvSpPr>
        <p:spPr bwMode="auto">
          <a:xfrm>
            <a:off x="6180138" y="3686175"/>
            <a:ext cx="1701800" cy="307975"/>
          </a:xfrm>
          <a:prstGeom prst="rect">
            <a:avLst/>
          </a:prstGeom>
          <a:noFill/>
          <a:ln w="9525">
            <a:noFill/>
            <a:miter lim="800000"/>
            <a:headEnd/>
            <a:tailEnd/>
          </a:ln>
        </p:spPr>
        <p:txBody>
          <a:bodyPr>
            <a:spAutoFit/>
          </a:bodyPr>
          <a:lstStyle/>
          <a:p>
            <a:pPr algn="ctr"/>
            <a:r>
              <a:rPr lang="en-US" sz="1400">
                <a:solidFill>
                  <a:schemeClr val="accent1"/>
                </a:solidFill>
              </a:rPr>
              <a:t>Pick 1 box</a:t>
            </a:r>
          </a:p>
        </p:txBody>
      </p:sp>
      <p:sp>
        <p:nvSpPr>
          <p:cNvPr id="34825" name="TextBox 5"/>
          <p:cNvSpPr txBox="1">
            <a:spLocks noChangeArrowheads="1"/>
          </p:cNvSpPr>
          <p:nvPr/>
        </p:nvSpPr>
        <p:spPr bwMode="auto">
          <a:xfrm>
            <a:off x="2144713" y="1739900"/>
            <a:ext cx="1165225" cy="523875"/>
          </a:xfrm>
          <a:prstGeom prst="rect">
            <a:avLst/>
          </a:prstGeom>
          <a:noFill/>
          <a:ln w="9525">
            <a:noFill/>
            <a:miter lim="800000"/>
            <a:headEnd/>
            <a:tailEnd/>
          </a:ln>
        </p:spPr>
        <p:txBody>
          <a:bodyPr>
            <a:spAutoFit/>
          </a:bodyPr>
          <a:lstStyle/>
          <a:p>
            <a:pPr algn="r"/>
            <a:r>
              <a:rPr lang="en-US" sz="1400">
                <a:solidFill>
                  <a:schemeClr val="accent1"/>
                </a:solidFill>
              </a:rPr>
              <a:t>Select the order</a:t>
            </a:r>
          </a:p>
        </p:txBody>
      </p:sp>
      <p:sp>
        <p:nvSpPr>
          <p:cNvPr id="34828" name="TextBox 5"/>
          <p:cNvSpPr txBox="1">
            <a:spLocks noChangeArrowheads="1"/>
          </p:cNvSpPr>
          <p:nvPr/>
        </p:nvSpPr>
        <p:spPr bwMode="auto">
          <a:xfrm>
            <a:off x="3049526" y="2466976"/>
            <a:ext cx="1166812" cy="522287"/>
          </a:xfrm>
          <a:prstGeom prst="rect">
            <a:avLst/>
          </a:prstGeom>
          <a:noFill/>
          <a:ln w="9525">
            <a:noFill/>
            <a:miter lim="800000"/>
            <a:headEnd/>
            <a:tailEnd/>
          </a:ln>
        </p:spPr>
        <p:txBody>
          <a:bodyPr>
            <a:spAutoFit/>
          </a:bodyPr>
          <a:lstStyle/>
          <a:p>
            <a:pPr algn="ctr"/>
            <a:r>
              <a:rPr lang="en-US" sz="1400" dirty="0">
                <a:solidFill>
                  <a:schemeClr val="accent1"/>
                </a:solidFill>
              </a:rPr>
              <a:t>Drive to 040BX 001</a:t>
            </a:r>
          </a:p>
        </p:txBody>
      </p:sp>
      <p:cxnSp>
        <p:nvCxnSpPr>
          <p:cNvPr id="91" name="Straight Arrow Connector 90"/>
          <p:cNvCxnSpPr/>
          <p:nvPr/>
        </p:nvCxnSpPr>
        <p:spPr>
          <a:xfrm flipV="1">
            <a:off x="3117850" y="2989263"/>
            <a:ext cx="1009650" cy="3175"/>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
        <p:nvSpPr>
          <p:cNvPr id="34830" name="TextBox 5"/>
          <p:cNvSpPr txBox="1">
            <a:spLocks noChangeArrowheads="1"/>
          </p:cNvSpPr>
          <p:nvPr/>
        </p:nvSpPr>
        <p:spPr bwMode="auto">
          <a:xfrm>
            <a:off x="1592263" y="3716338"/>
            <a:ext cx="1701800" cy="307975"/>
          </a:xfrm>
          <a:prstGeom prst="rect">
            <a:avLst/>
          </a:prstGeom>
          <a:noFill/>
          <a:ln w="9525">
            <a:noFill/>
            <a:miter lim="800000"/>
            <a:headEnd/>
            <a:tailEnd/>
          </a:ln>
        </p:spPr>
        <p:txBody>
          <a:bodyPr>
            <a:spAutoFit/>
          </a:bodyPr>
          <a:lstStyle/>
          <a:p>
            <a:pPr algn="ctr"/>
            <a:r>
              <a:rPr lang="en-US" sz="1400">
                <a:solidFill>
                  <a:schemeClr val="accent1"/>
                </a:solidFill>
              </a:rPr>
              <a:t>&lt;Enter&gt;  then F1</a:t>
            </a:r>
          </a:p>
        </p:txBody>
      </p:sp>
      <p:sp>
        <p:nvSpPr>
          <p:cNvPr id="34831" name="TextBox 5"/>
          <p:cNvSpPr txBox="1">
            <a:spLocks noChangeArrowheads="1"/>
          </p:cNvSpPr>
          <p:nvPr/>
        </p:nvSpPr>
        <p:spPr bwMode="auto">
          <a:xfrm>
            <a:off x="4248150" y="3686175"/>
            <a:ext cx="1701800" cy="307975"/>
          </a:xfrm>
          <a:prstGeom prst="rect">
            <a:avLst/>
          </a:prstGeom>
          <a:noFill/>
          <a:ln w="9525">
            <a:noFill/>
            <a:miter lim="800000"/>
            <a:headEnd/>
            <a:tailEnd/>
          </a:ln>
        </p:spPr>
        <p:txBody>
          <a:bodyPr>
            <a:spAutoFit/>
          </a:bodyPr>
          <a:lstStyle/>
          <a:p>
            <a:pPr algn="ctr"/>
            <a:r>
              <a:rPr lang="en-US" sz="1400">
                <a:solidFill>
                  <a:schemeClr val="accent1"/>
                </a:solidFill>
              </a:rPr>
              <a:t>Pick 1 box</a:t>
            </a:r>
          </a:p>
        </p:txBody>
      </p:sp>
      <p:grpSp>
        <p:nvGrpSpPr>
          <p:cNvPr id="2" name="Group 56"/>
          <p:cNvGrpSpPr>
            <a:grpSpLocks/>
          </p:cNvGrpSpPr>
          <p:nvPr/>
        </p:nvGrpSpPr>
        <p:grpSpPr bwMode="auto">
          <a:xfrm>
            <a:off x="4943475" y="5299075"/>
            <a:ext cx="571500" cy="665163"/>
            <a:chOff x="2729890" y="1851309"/>
            <a:chExt cx="571847" cy="664801"/>
          </a:xfrm>
        </p:grpSpPr>
        <p:pic>
          <p:nvPicPr>
            <p:cNvPr id="34867" name="Picture 5"/>
            <p:cNvPicPr>
              <a:picLocks noChangeAspect="1" noChangeArrowheads="1"/>
            </p:cNvPicPr>
            <p:nvPr/>
          </p:nvPicPr>
          <p:blipFill>
            <a:blip r:embed="rId3"/>
            <a:srcRect/>
            <a:stretch>
              <a:fillRect/>
            </a:stretch>
          </p:blipFill>
          <p:spPr bwMode="auto">
            <a:xfrm>
              <a:off x="2729890" y="1965637"/>
              <a:ext cx="176566" cy="550473"/>
            </a:xfrm>
            <a:prstGeom prst="rect">
              <a:avLst/>
            </a:prstGeom>
            <a:noFill/>
            <a:ln w="9525">
              <a:noFill/>
              <a:miter lim="800000"/>
              <a:headEnd/>
              <a:tailEnd/>
            </a:ln>
          </p:spPr>
        </p:pic>
        <p:pic>
          <p:nvPicPr>
            <p:cNvPr id="34868" name="Picture 5"/>
            <p:cNvPicPr>
              <a:picLocks noChangeAspect="1" noChangeArrowheads="1"/>
            </p:cNvPicPr>
            <p:nvPr/>
          </p:nvPicPr>
          <p:blipFill>
            <a:blip r:embed="rId3"/>
            <a:srcRect/>
            <a:stretch>
              <a:fillRect/>
            </a:stretch>
          </p:blipFill>
          <p:spPr bwMode="auto">
            <a:xfrm>
              <a:off x="2882290" y="1965637"/>
              <a:ext cx="176566" cy="550473"/>
            </a:xfrm>
            <a:prstGeom prst="rect">
              <a:avLst/>
            </a:prstGeom>
            <a:noFill/>
            <a:ln w="9525">
              <a:noFill/>
              <a:miter lim="800000"/>
              <a:headEnd/>
              <a:tailEnd/>
            </a:ln>
          </p:spPr>
        </p:pic>
        <p:pic>
          <p:nvPicPr>
            <p:cNvPr id="34869" name="Picture 5"/>
            <p:cNvPicPr>
              <a:picLocks noChangeAspect="1" noChangeArrowheads="1"/>
            </p:cNvPicPr>
            <p:nvPr/>
          </p:nvPicPr>
          <p:blipFill>
            <a:blip r:embed="rId3"/>
            <a:srcRect/>
            <a:stretch>
              <a:fillRect/>
            </a:stretch>
          </p:blipFill>
          <p:spPr bwMode="auto">
            <a:xfrm>
              <a:off x="3034690" y="1965637"/>
              <a:ext cx="176566" cy="550473"/>
            </a:xfrm>
            <a:prstGeom prst="rect">
              <a:avLst/>
            </a:prstGeom>
            <a:noFill/>
            <a:ln w="9525">
              <a:noFill/>
              <a:miter lim="800000"/>
              <a:headEnd/>
              <a:tailEnd/>
            </a:ln>
          </p:spPr>
        </p:pic>
        <p:pic>
          <p:nvPicPr>
            <p:cNvPr id="34870" name="Picture 5"/>
            <p:cNvPicPr>
              <a:picLocks noChangeAspect="1" noChangeArrowheads="1"/>
            </p:cNvPicPr>
            <p:nvPr/>
          </p:nvPicPr>
          <p:blipFill>
            <a:blip r:embed="rId3"/>
            <a:srcRect/>
            <a:stretch>
              <a:fillRect/>
            </a:stretch>
          </p:blipFill>
          <p:spPr bwMode="auto">
            <a:xfrm>
              <a:off x="2820371" y="1851309"/>
              <a:ext cx="176566" cy="550473"/>
            </a:xfrm>
            <a:prstGeom prst="rect">
              <a:avLst/>
            </a:prstGeom>
            <a:noFill/>
            <a:ln w="9525">
              <a:noFill/>
              <a:miter lim="800000"/>
              <a:headEnd/>
              <a:tailEnd/>
            </a:ln>
          </p:spPr>
        </p:pic>
        <p:pic>
          <p:nvPicPr>
            <p:cNvPr id="34871" name="Picture 5"/>
            <p:cNvPicPr>
              <a:picLocks noChangeAspect="1" noChangeArrowheads="1"/>
            </p:cNvPicPr>
            <p:nvPr/>
          </p:nvPicPr>
          <p:blipFill>
            <a:blip r:embed="rId3"/>
            <a:srcRect/>
            <a:stretch>
              <a:fillRect/>
            </a:stretch>
          </p:blipFill>
          <p:spPr bwMode="auto">
            <a:xfrm>
              <a:off x="2972771" y="1851309"/>
              <a:ext cx="176566" cy="550473"/>
            </a:xfrm>
            <a:prstGeom prst="rect">
              <a:avLst/>
            </a:prstGeom>
            <a:noFill/>
            <a:ln w="9525">
              <a:noFill/>
              <a:miter lim="800000"/>
              <a:headEnd/>
              <a:tailEnd/>
            </a:ln>
          </p:spPr>
        </p:pic>
        <p:pic>
          <p:nvPicPr>
            <p:cNvPr id="34872" name="Picture 5"/>
            <p:cNvPicPr>
              <a:picLocks noChangeAspect="1" noChangeArrowheads="1"/>
            </p:cNvPicPr>
            <p:nvPr/>
          </p:nvPicPr>
          <p:blipFill>
            <a:blip r:embed="rId3"/>
            <a:srcRect/>
            <a:stretch>
              <a:fillRect/>
            </a:stretch>
          </p:blipFill>
          <p:spPr bwMode="auto">
            <a:xfrm>
              <a:off x="3125171" y="1851309"/>
              <a:ext cx="176566" cy="550473"/>
            </a:xfrm>
            <a:prstGeom prst="rect">
              <a:avLst/>
            </a:prstGeom>
            <a:noFill/>
            <a:ln w="9525">
              <a:noFill/>
              <a:miter lim="800000"/>
              <a:headEnd/>
              <a:tailEnd/>
            </a:ln>
          </p:spPr>
        </p:pic>
      </p:grpSp>
      <p:pic>
        <p:nvPicPr>
          <p:cNvPr id="34833" name="Picture 48" descr="cardboard box - fragile ok"/>
          <p:cNvPicPr>
            <a:picLocks noChangeAspect="1" noChangeArrowheads="1"/>
          </p:cNvPicPr>
          <p:nvPr/>
        </p:nvPicPr>
        <p:blipFill>
          <a:blip r:embed="rId4">
            <a:clrChange>
              <a:clrFrom>
                <a:srgbClr val="FFFFFF"/>
              </a:clrFrom>
              <a:clrTo>
                <a:srgbClr val="FFFFFF">
                  <a:alpha val="0"/>
                </a:srgbClr>
              </a:clrTo>
            </a:clrChange>
          </a:blip>
          <a:srcRect l="3810" r="5333"/>
          <a:stretch>
            <a:fillRect/>
          </a:stretch>
        </p:blipFill>
        <p:spPr bwMode="auto">
          <a:xfrm>
            <a:off x="5187950" y="5868988"/>
            <a:ext cx="508000" cy="530225"/>
          </a:xfrm>
          <a:prstGeom prst="rect">
            <a:avLst/>
          </a:prstGeom>
          <a:noFill/>
          <a:ln w="9525">
            <a:noFill/>
            <a:miter lim="800000"/>
            <a:headEnd/>
            <a:tailEnd/>
          </a:ln>
        </p:spPr>
      </p:pic>
      <p:pic>
        <p:nvPicPr>
          <p:cNvPr id="34834" name="Picture 48" descr="cardboard box - fragile ok"/>
          <p:cNvPicPr>
            <a:picLocks noChangeAspect="1" noChangeArrowheads="1"/>
          </p:cNvPicPr>
          <p:nvPr/>
        </p:nvPicPr>
        <p:blipFill>
          <a:blip r:embed="rId4">
            <a:clrChange>
              <a:clrFrom>
                <a:srgbClr val="FFFFFF"/>
              </a:clrFrom>
              <a:clrTo>
                <a:srgbClr val="FFFFFF">
                  <a:alpha val="0"/>
                </a:srgbClr>
              </a:clrTo>
            </a:clrChange>
          </a:blip>
          <a:srcRect l="3810" r="5333"/>
          <a:stretch>
            <a:fillRect/>
          </a:stretch>
        </p:blipFill>
        <p:spPr bwMode="auto">
          <a:xfrm>
            <a:off x="4732338" y="5868988"/>
            <a:ext cx="508000" cy="530225"/>
          </a:xfrm>
          <a:prstGeom prst="rect">
            <a:avLst/>
          </a:prstGeom>
          <a:noFill/>
          <a:ln w="9525">
            <a:noFill/>
            <a:miter lim="800000"/>
            <a:headEnd/>
            <a:tailEnd/>
          </a:ln>
        </p:spPr>
      </p:pic>
      <p:sp>
        <p:nvSpPr>
          <p:cNvPr id="34835" name="TextBox 5"/>
          <p:cNvSpPr txBox="1">
            <a:spLocks noChangeArrowheads="1"/>
          </p:cNvSpPr>
          <p:nvPr/>
        </p:nvSpPr>
        <p:spPr bwMode="auto">
          <a:xfrm>
            <a:off x="1836738" y="4721225"/>
            <a:ext cx="1165225" cy="523875"/>
          </a:xfrm>
          <a:prstGeom prst="rect">
            <a:avLst/>
          </a:prstGeom>
          <a:noFill/>
          <a:ln w="9525">
            <a:noFill/>
            <a:miter lim="800000"/>
            <a:headEnd/>
            <a:tailEnd/>
          </a:ln>
        </p:spPr>
        <p:txBody>
          <a:bodyPr>
            <a:spAutoFit/>
          </a:bodyPr>
          <a:lstStyle/>
          <a:p>
            <a:pPr algn="ctr"/>
            <a:r>
              <a:rPr lang="en-US" sz="1400">
                <a:solidFill>
                  <a:schemeClr val="accent1"/>
                </a:solidFill>
              </a:rPr>
              <a:t>Drive to 040EA001</a:t>
            </a:r>
          </a:p>
        </p:txBody>
      </p:sp>
      <p:cxnSp>
        <p:nvCxnSpPr>
          <p:cNvPr id="110" name="Shape 109"/>
          <p:cNvCxnSpPr>
            <a:stCxn id="117766" idx="3"/>
            <a:endCxn id="117768" idx="1"/>
          </p:cNvCxnSpPr>
          <p:nvPr/>
        </p:nvCxnSpPr>
        <p:spPr>
          <a:xfrm flipH="1">
            <a:off x="3048000" y="2992438"/>
            <a:ext cx="2868613" cy="2282825"/>
          </a:xfrm>
          <a:prstGeom prst="bentConnector5">
            <a:avLst>
              <a:gd name="adj1" fmla="val -80948"/>
              <a:gd name="adj2" fmla="val 49791"/>
              <a:gd name="adj3" fmla="val 146513"/>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
        <p:nvSpPr>
          <p:cNvPr id="34838" name="TextBox 5"/>
          <p:cNvSpPr txBox="1">
            <a:spLocks noChangeArrowheads="1"/>
          </p:cNvSpPr>
          <p:nvPr/>
        </p:nvSpPr>
        <p:spPr bwMode="auto">
          <a:xfrm>
            <a:off x="4616450" y="4714875"/>
            <a:ext cx="1166813" cy="522288"/>
          </a:xfrm>
          <a:prstGeom prst="rect">
            <a:avLst/>
          </a:prstGeom>
          <a:noFill/>
          <a:ln w="9525">
            <a:noFill/>
            <a:miter lim="800000"/>
            <a:headEnd/>
            <a:tailEnd/>
          </a:ln>
        </p:spPr>
        <p:txBody>
          <a:bodyPr>
            <a:spAutoFit/>
          </a:bodyPr>
          <a:lstStyle/>
          <a:p>
            <a:pPr algn="ctr"/>
            <a:r>
              <a:rPr lang="en-US" sz="1400">
                <a:solidFill>
                  <a:schemeClr val="accent1"/>
                </a:solidFill>
              </a:rPr>
              <a:t>Drive to Packaging</a:t>
            </a:r>
          </a:p>
        </p:txBody>
      </p:sp>
      <p:cxnSp>
        <p:nvCxnSpPr>
          <p:cNvPr id="122" name="Straight Arrow Connector 121"/>
          <p:cNvCxnSpPr>
            <a:stCxn id="117768" idx="3"/>
            <a:endCxn id="117770" idx="1"/>
          </p:cNvCxnSpPr>
          <p:nvPr/>
        </p:nvCxnSpPr>
        <p:spPr>
          <a:xfrm flipV="1">
            <a:off x="4695825" y="5270500"/>
            <a:ext cx="1003300" cy="4763"/>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grpSp>
        <p:nvGrpSpPr>
          <p:cNvPr id="34840" name="Group 71"/>
          <p:cNvGrpSpPr>
            <a:grpSpLocks/>
          </p:cNvGrpSpPr>
          <p:nvPr/>
        </p:nvGrpSpPr>
        <p:grpSpPr bwMode="auto">
          <a:xfrm>
            <a:off x="6975475" y="4222750"/>
            <a:ext cx="342900" cy="352425"/>
            <a:chOff x="1200868" y="2255066"/>
            <a:chExt cx="151033" cy="212856"/>
          </a:xfrm>
        </p:grpSpPr>
        <p:cxnSp>
          <p:nvCxnSpPr>
            <p:cNvPr id="127" name="Straight Arrow Connector 126"/>
            <p:cNvCxnSpPr/>
            <p:nvPr/>
          </p:nvCxnSpPr>
          <p:spPr>
            <a:xfrm rot="16200000" flipV="1">
              <a:off x="1171355" y="2361494"/>
              <a:ext cx="212856" cy="0"/>
            </a:xfrm>
            <a:prstGeom prst="straightConnector1">
              <a:avLst/>
            </a:prstGeom>
            <a:ln w="19050">
              <a:solidFill>
                <a:schemeClr val="accent1"/>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28" name="Straight Connector 127"/>
            <p:cNvCxnSpPr/>
            <p:nvPr/>
          </p:nvCxnSpPr>
          <p:spPr>
            <a:xfrm>
              <a:off x="1213454" y="2383547"/>
              <a:ext cx="125861"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29" name="Straight Connector 128"/>
            <p:cNvCxnSpPr/>
            <p:nvPr/>
          </p:nvCxnSpPr>
          <p:spPr>
            <a:xfrm>
              <a:off x="1235829" y="2332730"/>
              <a:ext cx="81110"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30" name="Straight Connector 129"/>
            <p:cNvCxnSpPr/>
            <p:nvPr/>
          </p:nvCxnSpPr>
          <p:spPr>
            <a:xfrm>
              <a:off x="1200868" y="2434364"/>
              <a:ext cx="151033"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grpSp>
        <p:nvGrpSpPr>
          <p:cNvPr id="34841" name="Group 71"/>
          <p:cNvGrpSpPr>
            <a:grpSpLocks/>
          </p:cNvGrpSpPr>
          <p:nvPr/>
        </p:nvGrpSpPr>
        <p:grpSpPr bwMode="auto">
          <a:xfrm>
            <a:off x="2035175" y="1244600"/>
            <a:ext cx="342900" cy="352425"/>
            <a:chOff x="1200868" y="2255066"/>
            <a:chExt cx="151033" cy="212856"/>
          </a:xfrm>
        </p:grpSpPr>
        <p:cxnSp>
          <p:nvCxnSpPr>
            <p:cNvPr id="132" name="Straight Arrow Connector 131"/>
            <p:cNvCxnSpPr/>
            <p:nvPr/>
          </p:nvCxnSpPr>
          <p:spPr>
            <a:xfrm rot="16200000" flipV="1">
              <a:off x="1171355" y="2361494"/>
              <a:ext cx="212856" cy="0"/>
            </a:xfrm>
            <a:prstGeom prst="straightConnector1">
              <a:avLst/>
            </a:prstGeom>
            <a:ln w="19050">
              <a:solidFill>
                <a:schemeClr val="accent1"/>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33" name="Straight Connector 132"/>
            <p:cNvCxnSpPr/>
            <p:nvPr/>
          </p:nvCxnSpPr>
          <p:spPr>
            <a:xfrm>
              <a:off x="1213454" y="2383547"/>
              <a:ext cx="125861"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34" name="Straight Connector 133"/>
            <p:cNvCxnSpPr/>
            <p:nvPr/>
          </p:nvCxnSpPr>
          <p:spPr>
            <a:xfrm>
              <a:off x="1235829" y="2332730"/>
              <a:ext cx="81110"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35" name="Straight Connector 134"/>
            <p:cNvCxnSpPr/>
            <p:nvPr/>
          </p:nvCxnSpPr>
          <p:spPr>
            <a:xfrm>
              <a:off x="1200868" y="2434364"/>
              <a:ext cx="151033"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grpSp>
        <p:nvGrpSpPr>
          <p:cNvPr id="34842" name="Group 71"/>
          <p:cNvGrpSpPr>
            <a:grpSpLocks/>
          </p:cNvGrpSpPr>
          <p:nvPr/>
        </p:nvGrpSpPr>
        <p:grpSpPr bwMode="auto">
          <a:xfrm>
            <a:off x="4321175" y="4222750"/>
            <a:ext cx="342900" cy="352425"/>
            <a:chOff x="1200868" y="2255066"/>
            <a:chExt cx="151033" cy="212856"/>
          </a:xfrm>
        </p:grpSpPr>
        <p:cxnSp>
          <p:nvCxnSpPr>
            <p:cNvPr id="137" name="Straight Arrow Connector 136"/>
            <p:cNvCxnSpPr/>
            <p:nvPr/>
          </p:nvCxnSpPr>
          <p:spPr>
            <a:xfrm rot="16200000" flipV="1">
              <a:off x="1171355" y="2361494"/>
              <a:ext cx="212856" cy="0"/>
            </a:xfrm>
            <a:prstGeom prst="straightConnector1">
              <a:avLst/>
            </a:prstGeom>
            <a:ln w="19050">
              <a:solidFill>
                <a:schemeClr val="accent1"/>
              </a:solidFill>
              <a:tailEnd type="oval"/>
            </a:ln>
            <a:effectLst/>
          </p:spPr>
          <p:style>
            <a:lnRef idx="2">
              <a:schemeClr val="accent1"/>
            </a:lnRef>
            <a:fillRef idx="0">
              <a:schemeClr val="accent1"/>
            </a:fillRef>
            <a:effectRef idx="1">
              <a:schemeClr val="accent1"/>
            </a:effectRef>
            <a:fontRef idx="minor">
              <a:schemeClr val="tx1"/>
            </a:fontRef>
          </p:style>
        </p:cxnSp>
        <p:cxnSp>
          <p:nvCxnSpPr>
            <p:cNvPr id="138" name="Straight Connector 137"/>
            <p:cNvCxnSpPr/>
            <p:nvPr/>
          </p:nvCxnSpPr>
          <p:spPr>
            <a:xfrm>
              <a:off x="1213454" y="2383547"/>
              <a:ext cx="125861"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39" name="Straight Connector 138"/>
            <p:cNvCxnSpPr/>
            <p:nvPr/>
          </p:nvCxnSpPr>
          <p:spPr>
            <a:xfrm>
              <a:off x="1235829" y="2332730"/>
              <a:ext cx="81110"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40" name="Straight Connector 139"/>
            <p:cNvCxnSpPr/>
            <p:nvPr/>
          </p:nvCxnSpPr>
          <p:spPr>
            <a:xfrm>
              <a:off x="1200868" y="2434364"/>
              <a:ext cx="151033" cy="0"/>
            </a:xfrm>
            <a:prstGeom prst="line">
              <a:avLst/>
            </a:prstGeom>
            <a:ln w="19050">
              <a:solidFill>
                <a:schemeClr val="accent1"/>
              </a:solidFill>
            </a:ln>
            <a:effectLst/>
          </p:spPr>
          <p:style>
            <a:lnRef idx="2">
              <a:schemeClr val="accent1"/>
            </a:lnRef>
            <a:fillRef idx="0">
              <a:schemeClr val="accent1"/>
            </a:fillRef>
            <a:effectRef idx="1">
              <a:schemeClr val="accent1"/>
            </a:effectRef>
            <a:fontRef idx="minor">
              <a:schemeClr val="tx1"/>
            </a:fontRef>
          </p:style>
        </p:cxnSp>
      </p:grpSp>
      <p:pic>
        <p:nvPicPr>
          <p:cNvPr id="34845" name="Picture 48" descr="cardboard box - fragile ok"/>
          <p:cNvPicPr>
            <a:picLocks noChangeAspect="1" noChangeArrowheads="1"/>
          </p:cNvPicPr>
          <p:nvPr/>
        </p:nvPicPr>
        <p:blipFill>
          <a:blip r:embed="rId4">
            <a:clrChange>
              <a:clrFrom>
                <a:srgbClr val="FFFFFF"/>
              </a:clrFrom>
              <a:clrTo>
                <a:srgbClr val="FFFFFF">
                  <a:alpha val="0"/>
                </a:srgbClr>
              </a:clrTo>
            </a:clrChange>
          </a:blip>
          <a:srcRect l="3810" r="5333"/>
          <a:stretch>
            <a:fillRect/>
          </a:stretch>
        </p:blipFill>
        <p:spPr bwMode="auto">
          <a:xfrm>
            <a:off x="2297113" y="5367338"/>
            <a:ext cx="508000" cy="530225"/>
          </a:xfrm>
          <a:prstGeom prst="rect">
            <a:avLst/>
          </a:prstGeom>
          <a:noFill/>
          <a:ln w="9525">
            <a:noFill/>
            <a:miter lim="800000"/>
            <a:headEnd/>
            <a:tailEnd/>
          </a:ln>
        </p:spPr>
      </p:pic>
      <p:pic>
        <p:nvPicPr>
          <p:cNvPr id="34846" name="Picture 48" descr="cardboard box - fragile ok"/>
          <p:cNvPicPr>
            <a:picLocks noChangeAspect="1" noChangeArrowheads="1"/>
          </p:cNvPicPr>
          <p:nvPr/>
        </p:nvPicPr>
        <p:blipFill>
          <a:blip r:embed="rId4">
            <a:clrChange>
              <a:clrFrom>
                <a:srgbClr val="FFFFFF"/>
              </a:clrFrom>
              <a:clrTo>
                <a:srgbClr val="FFFFFF">
                  <a:alpha val="0"/>
                </a:srgbClr>
              </a:clrTo>
            </a:clrChange>
          </a:blip>
          <a:srcRect l="3810" r="5333"/>
          <a:stretch>
            <a:fillRect/>
          </a:stretch>
        </p:blipFill>
        <p:spPr bwMode="auto">
          <a:xfrm>
            <a:off x="1841500" y="5367338"/>
            <a:ext cx="508000" cy="530225"/>
          </a:xfrm>
          <a:prstGeom prst="rect">
            <a:avLst/>
          </a:prstGeom>
          <a:noFill/>
          <a:ln w="9525">
            <a:noFill/>
            <a:miter lim="800000"/>
            <a:headEnd/>
            <a:tailEnd/>
          </a:ln>
        </p:spPr>
      </p:pic>
      <p:sp>
        <p:nvSpPr>
          <p:cNvPr id="57" name="TextBox 56"/>
          <p:cNvSpPr txBox="1"/>
          <p:nvPr/>
        </p:nvSpPr>
        <p:spPr>
          <a:xfrm>
            <a:off x="7366000" y="6537325"/>
            <a:ext cx="1320800" cy="246221"/>
          </a:xfrm>
          <a:prstGeom prst="rect">
            <a:avLst/>
          </a:prstGeom>
          <a:noFill/>
        </p:spPr>
        <p:txBody>
          <a:bodyPr wrap="square" rtlCol="0">
            <a:spAutoFit/>
          </a:bodyPr>
          <a:lstStyle/>
          <a:p>
            <a:pPr algn="ctr"/>
            <a:r>
              <a:rPr lang="en-US" sz="1000" dirty="0" smtClean="0"/>
              <a:t>WH-PIK-310</a:t>
            </a:r>
            <a:endParaRPr lang="en-US" sz="1000" dirty="0"/>
          </a:p>
        </p:txBody>
      </p:sp>
      <p:sp>
        <p:nvSpPr>
          <p:cNvPr id="58" name="TextBox 57"/>
          <p:cNvSpPr txBox="1"/>
          <p:nvPr/>
        </p:nvSpPr>
        <p:spPr>
          <a:xfrm>
            <a:off x="560390" y="1373188"/>
            <a:ext cx="1474785" cy="1938992"/>
          </a:xfrm>
          <a:prstGeom prst="rect">
            <a:avLst/>
          </a:prstGeom>
          <a:noFill/>
          <a:ln>
            <a:solidFill>
              <a:schemeClr val="tx1"/>
            </a:solidFill>
          </a:ln>
        </p:spPr>
        <p:txBody>
          <a:bodyPr wrap="square" rtlCol="0">
            <a:spAutoFit/>
          </a:bodyPr>
          <a:lstStyle/>
          <a:p>
            <a:r>
              <a:rPr lang="en-US" sz="1000" dirty="0" smtClean="0"/>
              <a:t>1     BP Pick SO/DO</a:t>
            </a:r>
          </a:p>
          <a:p>
            <a:pPr marL="228600" indent="-228600"/>
            <a:r>
              <a:rPr lang="en-US" sz="1000" dirty="0" smtClean="0"/>
              <a:t>2     BP Pick All</a:t>
            </a:r>
          </a:p>
          <a:p>
            <a:pPr marL="228600" indent="-228600">
              <a:buAutoNum type="arabicPlain" startAt="3"/>
            </a:pPr>
            <a:r>
              <a:rPr lang="en-US" sz="1000" dirty="0" smtClean="0"/>
              <a:t>Container Build</a:t>
            </a:r>
          </a:p>
          <a:p>
            <a:pPr marL="228600" indent="-228600">
              <a:buAutoNum type="arabicPlain" startAt="3"/>
            </a:pPr>
            <a:r>
              <a:rPr lang="en-US" sz="1000" dirty="0" smtClean="0"/>
              <a:t>Container Move</a:t>
            </a:r>
          </a:p>
          <a:p>
            <a:pPr marL="228600" indent="-228600">
              <a:buAutoNum type="arabicPlain" startAt="3"/>
            </a:pPr>
            <a:r>
              <a:rPr lang="en-US" sz="1000" dirty="0" smtClean="0"/>
              <a:t>Ship Truck</a:t>
            </a:r>
          </a:p>
          <a:p>
            <a:pPr marL="228600" indent="-228600">
              <a:buAutoNum type="arabicPlain" startAt="3"/>
            </a:pPr>
            <a:r>
              <a:rPr lang="en-US" sz="1000" dirty="0" smtClean="0"/>
              <a:t>Pallet Explode</a:t>
            </a:r>
          </a:p>
          <a:p>
            <a:pPr marL="228600" indent="-228600">
              <a:buAutoNum type="arabicPlain" startAt="3"/>
            </a:pPr>
            <a:r>
              <a:rPr lang="en-US" sz="1000" dirty="0" smtClean="0"/>
              <a:t> Item Move</a:t>
            </a:r>
          </a:p>
          <a:p>
            <a:pPr marL="228600" indent="-228600">
              <a:buAutoNum type="arabicPlain" startAt="3"/>
            </a:pPr>
            <a:r>
              <a:rPr lang="en-US" sz="1000" dirty="0" smtClean="0"/>
              <a:t>Print Pa</a:t>
            </a:r>
          </a:p>
          <a:p>
            <a:pPr marL="228600" indent="-228600">
              <a:buAutoNum type="arabicPlain" startAt="3"/>
            </a:pPr>
            <a:r>
              <a:rPr lang="en-US" sz="1000" dirty="0" smtClean="0"/>
              <a:t>Cancel</a:t>
            </a:r>
          </a:p>
          <a:p>
            <a:pPr marL="228600" indent="-228600">
              <a:buAutoNum type="arabicPlain" startAt="3"/>
            </a:pPr>
            <a:r>
              <a:rPr lang="en-US" sz="1000" dirty="0" smtClean="0"/>
              <a:t>Pallet T</a:t>
            </a:r>
          </a:p>
          <a:p>
            <a:pPr marL="228600" indent="-228600">
              <a:buAutoNum type="arabicPlain" startAt="3"/>
            </a:pPr>
            <a:endParaRPr lang="en-US" sz="1000" dirty="0" smtClean="0"/>
          </a:p>
          <a:p>
            <a:pPr marL="228600" indent="-228600">
              <a:buAutoNum type="arabicPlain" startAt="2"/>
            </a:pPr>
            <a:endParaRPr lang="en-US" sz="1000" dirty="0" smtClean="0"/>
          </a:p>
        </p:txBody>
      </p:sp>
      <p:sp>
        <p:nvSpPr>
          <p:cNvPr id="59" name="Rounded Rectangle 58"/>
          <p:cNvSpPr/>
          <p:nvPr/>
        </p:nvSpPr>
        <p:spPr>
          <a:xfrm>
            <a:off x="560390" y="1586666"/>
            <a:ext cx="1084262" cy="152400"/>
          </a:xfrm>
          <a:prstGeom prst="round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1" name="TextBox 60"/>
          <p:cNvSpPr txBox="1"/>
          <p:nvPr/>
        </p:nvSpPr>
        <p:spPr>
          <a:xfrm>
            <a:off x="1171575" y="2502068"/>
            <a:ext cx="1946275" cy="1015663"/>
          </a:xfrm>
          <a:prstGeom prst="rect">
            <a:avLst/>
          </a:prstGeom>
          <a:solidFill>
            <a:schemeClr val="bg1"/>
          </a:solidFill>
          <a:ln>
            <a:solidFill>
              <a:schemeClr val="tx1"/>
            </a:solidFill>
          </a:ln>
        </p:spPr>
        <p:txBody>
          <a:bodyPr wrap="square" rtlCol="0">
            <a:spAutoFit/>
          </a:bodyPr>
          <a:lstStyle/>
          <a:p>
            <a:r>
              <a:rPr lang="en-US" sz="1000" dirty="0" smtClean="0"/>
              <a:t>S Order               Pi   Pr  Wei</a:t>
            </a:r>
          </a:p>
          <a:p>
            <a:r>
              <a:rPr lang="en-US" sz="1000" dirty="0" smtClean="0"/>
              <a:t>*  SWMS-SO8      3    0       3</a:t>
            </a:r>
          </a:p>
          <a:p>
            <a:endParaRPr lang="en-US" sz="1000" dirty="0" smtClean="0"/>
          </a:p>
          <a:p>
            <a:endParaRPr lang="en-US" sz="1000" dirty="0" smtClean="0"/>
          </a:p>
          <a:p>
            <a:r>
              <a:rPr lang="en-US" sz="1000" dirty="0" smtClean="0"/>
              <a:t>    To IRF:  060</a:t>
            </a:r>
          </a:p>
          <a:p>
            <a:r>
              <a:rPr lang="en-US" sz="1000" dirty="0" smtClean="0"/>
              <a:t>Due Date:  09/07/11</a:t>
            </a:r>
          </a:p>
        </p:txBody>
      </p:sp>
      <p:sp>
        <p:nvSpPr>
          <p:cNvPr id="63" name="TextBox 62"/>
          <p:cNvSpPr txBox="1"/>
          <p:nvPr/>
        </p:nvSpPr>
        <p:spPr>
          <a:xfrm>
            <a:off x="4216338" y="2054959"/>
            <a:ext cx="1700275" cy="1631216"/>
          </a:xfrm>
          <a:prstGeom prst="rect">
            <a:avLst/>
          </a:prstGeom>
          <a:solidFill>
            <a:schemeClr val="bg1"/>
          </a:solidFill>
          <a:ln>
            <a:solidFill>
              <a:schemeClr val="tx1"/>
            </a:solidFill>
          </a:ln>
        </p:spPr>
        <p:txBody>
          <a:bodyPr wrap="square" rtlCol="0">
            <a:spAutoFit/>
          </a:bodyPr>
          <a:lstStyle/>
          <a:p>
            <a:r>
              <a:rPr lang="en-US" sz="1000" dirty="0" smtClean="0"/>
              <a:t>SO WMS-SO3</a:t>
            </a:r>
          </a:p>
          <a:p>
            <a:r>
              <a:rPr lang="en-US" sz="1000" dirty="0" smtClean="0"/>
              <a:t>   Location:  </a:t>
            </a:r>
            <a:r>
              <a:rPr lang="en-US" sz="1000" u="sng" dirty="0" smtClean="0"/>
              <a:t>040BX001</a:t>
            </a:r>
          </a:p>
          <a:p>
            <a:r>
              <a:rPr lang="en-US" sz="1000" dirty="0" smtClean="0"/>
              <a:t>Check </a:t>
            </a:r>
            <a:r>
              <a:rPr lang="en-US" sz="1000" dirty="0" err="1" smtClean="0"/>
              <a:t>Dgt</a:t>
            </a:r>
            <a:r>
              <a:rPr lang="en-US" sz="1000" dirty="0" smtClean="0"/>
              <a:t>:</a:t>
            </a:r>
          </a:p>
          <a:p>
            <a:r>
              <a:rPr lang="en-US" sz="1000" dirty="0" smtClean="0"/>
              <a:t>I:  03120</a:t>
            </a:r>
          </a:p>
          <a:p>
            <a:r>
              <a:rPr lang="en-US" sz="1000" dirty="0" smtClean="0"/>
              <a:t>Scented Disinfectant</a:t>
            </a:r>
          </a:p>
          <a:p>
            <a:r>
              <a:rPr lang="en-US" sz="1000" dirty="0" smtClean="0"/>
              <a:t>L:</a:t>
            </a:r>
          </a:p>
          <a:p>
            <a:r>
              <a:rPr lang="en-US" sz="1000" dirty="0" smtClean="0"/>
              <a:t>R: PL000074         0 / 0</a:t>
            </a:r>
          </a:p>
          <a:p>
            <a:r>
              <a:rPr lang="en-US" sz="1000" dirty="0" err="1" smtClean="0"/>
              <a:t>Stk</a:t>
            </a:r>
            <a:r>
              <a:rPr lang="en-US" sz="1000" dirty="0" smtClean="0"/>
              <a:t>:  60.00               EA</a:t>
            </a:r>
          </a:p>
          <a:p>
            <a:r>
              <a:rPr lang="en-US" sz="1000" dirty="0" smtClean="0"/>
              <a:t>Qty:  10.0</a:t>
            </a:r>
          </a:p>
          <a:p>
            <a:endParaRPr lang="en-US" sz="1000" dirty="0" smtClean="0"/>
          </a:p>
        </p:txBody>
      </p:sp>
      <p:sp>
        <p:nvSpPr>
          <p:cNvPr id="64" name="TextBox 63"/>
          <p:cNvSpPr txBox="1"/>
          <p:nvPr/>
        </p:nvSpPr>
        <p:spPr>
          <a:xfrm>
            <a:off x="6299963" y="2054959"/>
            <a:ext cx="1700275" cy="1631216"/>
          </a:xfrm>
          <a:prstGeom prst="rect">
            <a:avLst/>
          </a:prstGeom>
          <a:solidFill>
            <a:schemeClr val="bg1"/>
          </a:solidFill>
          <a:ln>
            <a:solidFill>
              <a:schemeClr val="tx1"/>
            </a:solidFill>
          </a:ln>
        </p:spPr>
        <p:txBody>
          <a:bodyPr wrap="square" rtlCol="0">
            <a:spAutoFit/>
          </a:bodyPr>
          <a:lstStyle/>
          <a:p>
            <a:r>
              <a:rPr lang="en-US" sz="1000" dirty="0" smtClean="0"/>
              <a:t>SO WMS-SO3</a:t>
            </a:r>
          </a:p>
          <a:p>
            <a:r>
              <a:rPr lang="en-US" sz="1000" dirty="0" smtClean="0"/>
              <a:t>   Location: </a:t>
            </a:r>
            <a:r>
              <a:rPr lang="en-US" sz="1000" u="sng" dirty="0" smtClean="0"/>
              <a:t> 040BX001</a:t>
            </a:r>
          </a:p>
          <a:p>
            <a:r>
              <a:rPr lang="en-US" sz="1000" dirty="0" smtClean="0"/>
              <a:t>Check </a:t>
            </a:r>
            <a:r>
              <a:rPr lang="en-US" sz="1000" dirty="0" err="1" smtClean="0"/>
              <a:t>Dgt</a:t>
            </a:r>
            <a:r>
              <a:rPr lang="en-US" sz="1000" dirty="0" smtClean="0"/>
              <a:t>:</a:t>
            </a:r>
          </a:p>
          <a:p>
            <a:r>
              <a:rPr lang="en-US" sz="1000" dirty="0" smtClean="0"/>
              <a:t>I:  03120</a:t>
            </a:r>
          </a:p>
          <a:p>
            <a:r>
              <a:rPr lang="en-US" sz="1000" dirty="0" smtClean="0"/>
              <a:t>Scented Disinfectant</a:t>
            </a:r>
          </a:p>
          <a:p>
            <a:r>
              <a:rPr lang="en-US" sz="1000" dirty="0" smtClean="0"/>
              <a:t>L:</a:t>
            </a:r>
          </a:p>
          <a:p>
            <a:r>
              <a:rPr lang="en-US" sz="1000" dirty="0" smtClean="0"/>
              <a:t>R: PL000074         0 / 0</a:t>
            </a:r>
          </a:p>
          <a:p>
            <a:r>
              <a:rPr lang="en-US" sz="1000" dirty="0" err="1" smtClean="0"/>
              <a:t>Stk</a:t>
            </a:r>
            <a:r>
              <a:rPr lang="en-US" sz="1000" dirty="0" smtClean="0"/>
              <a:t>:  50.00               EA</a:t>
            </a:r>
          </a:p>
          <a:p>
            <a:r>
              <a:rPr lang="en-US" sz="1000" dirty="0" smtClean="0"/>
              <a:t>Qty:  10.0</a:t>
            </a:r>
          </a:p>
          <a:p>
            <a:endParaRPr lang="en-US" sz="1000" dirty="0" smtClean="0"/>
          </a:p>
        </p:txBody>
      </p:sp>
      <p:sp>
        <p:nvSpPr>
          <p:cNvPr id="65" name="TextBox 64"/>
          <p:cNvSpPr txBox="1"/>
          <p:nvPr/>
        </p:nvSpPr>
        <p:spPr>
          <a:xfrm>
            <a:off x="3049526" y="4575176"/>
            <a:ext cx="1662112" cy="1631216"/>
          </a:xfrm>
          <a:prstGeom prst="rect">
            <a:avLst/>
          </a:prstGeom>
          <a:solidFill>
            <a:schemeClr val="bg1"/>
          </a:solidFill>
          <a:ln>
            <a:solidFill>
              <a:schemeClr val="tx1"/>
            </a:solidFill>
          </a:ln>
        </p:spPr>
        <p:txBody>
          <a:bodyPr wrap="square" rtlCol="0">
            <a:spAutoFit/>
          </a:bodyPr>
          <a:lstStyle/>
          <a:p>
            <a:r>
              <a:rPr lang="en-US" sz="1000" dirty="0" smtClean="0"/>
              <a:t>SO WMS-SO3</a:t>
            </a:r>
          </a:p>
          <a:p>
            <a:r>
              <a:rPr lang="en-US" sz="1000" dirty="0" smtClean="0"/>
              <a:t>   Location:  </a:t>
            </a:r>
            <a:r>
              <a:rPr lang="en-US" sz="1000" u="sng" dirty="0" smtClean="0"/>
              <a:t>040EA001</a:t>
            </a:r>
          </a:p>
          <a:p>
            <a:r>
              <a:rPr lang="en-US" sz="1000" dirty="0" smtClean="0"/>
              <a:t>Check </a:t>
            </a:r>
            <a:r>
              <a:rPr lang="en-US" sz="1000" dirty="0" err="1" smtClean="0"/>
              <a:t>Dgt</a:t>
            </a:r>
            <a:r>
              <a:rPr lang="en-US" sz="1000" dirty="0" smtClean="0"/>
              <a:t>:</a:t>
            </a:r>
          </a:p>
          <a:p>
            <a:r>
              <a:rPr lang="en-US" sz="1000" dirty="0" smtClean="0"/>
              <a:t>I:  03120</a:t>
            </a:r>
          </a:p>
          <a:p>
            <a:r>
              <a:rPr lang="en-US" sz="1000" dirty="0" smtClean="0"/>
              <a:t>Scented Disinfectant</a:t>
            </a:r>
          </a:p>
          <a:p>
            <a:r>
              <a:rPr lang="en-US" sz="1000" dirty="0" smtClean="0"/>
              <a:t>L:</a:t>
            </a:r>
          </a:p>
          <a:p>
            <a:r>
              <a:rPr lang="en-US" sz="1000" dirty="0" smtClean="0"/>
              <a:t>R: PL000075         0 / 0</a:t>
            </a:r>
          </a:p>
          <a:p>
            <a:r>
              <a:rPr lang="en-US" sz="1000" dirty="0" err="1" smtClean="0"/>
              <a:t>Stk</a:t>
            </a:r>
            <a:r>
              <a:rPr lang="en-US" sz="1000" dirty="0" smtClean="0"/>
              <a:t>:  28.00               EA</a:t>
            </a:r>
          </a:p>
          <a:p>
            <a:r>
              <a:rPr lang="en-US" sz="1000" dirty="0" smtClean="0"/>
              <a:t>Qty:  6.0</a:t>
            </a:r>
          </a:p>
          <a:p>
            <a:endParaRPr lang="en-US" sz="1000" dirty="0" smtClean="0"/>
          </a:p>
        </p:txBody>
      </p:sp>
      <p:sp>
        <p:nvSpPr>
          <p:cNvPr id="66" name="TextBox 65"/>
          <p:cNvSpPr txBox="1"/>
          <p:nvPr/>
        </p:nvSpPr>
        <p:spPr>
          <a:xfrm>
            <a:off x="5699125" y="4721225"/>
            <a:ext cx="1662112" cy="1169551"/>
          </a:xfrm>
          <a:prstGeom prst="rect">
            <a:avLst/>
          </a:prstGeom>
          <a:solidFill>
            <a:schemeClr val="bg1"/>
          </a:solidFill>
          <a:ln>
            <a:solidFill>
              <a:schemeClr val="tx1"/>
            </a:solidFill>
          </a:ln>
        </p:spPr>
        <p:txBody>
          <a:bodyPr wrap="square" rtlCol="0">
            <a:spAutoFit/>
          </a:bodyPr>
          <a:lstStyle/>
          <a:p>
            <a:r>
              <a:rPr lang="en-US" sz="1000" dirty="0" smtClean="0"/>
              <a:t>Box Drop</a:t>
            </a:r>
          </a:p>
          <a:p>
            <a:r>
              <a:rPr lang="en-US" sz="1000" dirty="0" smtClean="0"/>
              <a:t>   Reference: </a:t>
            </a:r>
          </a:p>
          <a:p>
            <a:r>
              <a:rPr lang="en-US" sz="1000" dirty="0" smtClean="0"/>
              <a:t>SO WMS-S03</a:t>
            </a:r>
          </a:p>
          <a:p>
            <a:r>
              <a:rPr lang="en-US" sz="1000" dirty="0" smtClean="0"/>
              <a:t>     </a:t>
            </a:r>
            <a:r>
              <a:rPr lang="en-US" sz="1000" dirty="0" err="1" smtClean="0"/>
              <a:t>Orig</a:t>
            </a:r>
            <a:r>
              <a:rPr lang="en-US" sz="1000" dirty="0" smtClean="0"/>
              <a:t> Loc:   060PA001</a:t>
            </a:r>
          </a:p>
          <a:p>
            <a:r>
              <a:rPr lang="en-US" sz="1000" dirty="0" smtClean="0"/>
              <a:t>     Location:</a:t>
            </a:r>
            <a:r>
              <a:rPr lang="en-US" sz="1000" u="sng" dirty="0" smtClean="0"/>
              <a:t>   060PA001</a:t>
            </a:r>
          </a:p>
          <a:p>
            <a:r>
              <a:rPr lang="en-US" sz="1000" dirty="0" smtClean="0"/>
              <a:t>  Check </a:t>
            </a:r>
            <a:r>
              <a:rPr lang="en-US" sz="1000" dirty="0" err="1" smtClean="0"/>
              <a:t>Dgt</a:t>
            </a:r>
            <a:r>
              <a:rPr lang="en-US" sz="1000" dirty="0" smtClean="0"/>
              <a:t>:</a:t>
            </a:r>
          </a:p>
          <a:p>
            <a:endParaRPr lang="en-US" sz="10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4"/>
          <p:cNvSpPr>
            <a:spLocks noGrp="1"/>
          </p:cNvSpPr>
          <p:nvPr>
            <p:ph type="sldNum" sz="quarter" idx="12"/>
          </p:nvPr>
        </p:nvSpPr>
        <p:spPr bwMode="auto">
          <a:noFill/>
          <a:ln>
            <a:miter lim="800000"/>
            <a:headEnd/>
            <a:tailEnd/>
          </a:ln>
        </p:spPr>
        <p:txBody>
          <a:bodyPr/>
          <a:lstStyle/>
          <a:p>
            <a:fld id="{CA6F68C8-D674-4AE9-90D1-38995CE67CB3}" type="slidenum">
              <a:rPr lang="en-US" smtClean="0"/>
              <a:pPr/>
              <a:t>32</a:t>
            </a:fld>
            <a:endParaRPr lang="en-US" smtClean="0"/>
          </a:p>
        </p:txBody>
      </p:sp>
      <p:sp>
        <p:nvSpPr>
          <p:cNvPr id="35843" name="Text Placeholder 5"/>
          <p:cNvSpPr>
            <a:spLocks noGrp="1"/>
          </p:cNvSpPr>
          <p:nvPr>
            <p:ph type="body" sz="quarter" idx="11"/>
          </p:nvPr>
        </p:nvSpPr>
        <p:spPr/>
        <p:txBody>
          <a:bodyPr/>
          <a:lstStyle/>
          <a:p>
            <a:r>
              <a:rPr lang="en-US" smtClean="0">
                <a:latin typeface="Century Gothic" pitchFamily="34" charset="0"/>
                <a:cs typeface="Century Gothic" pitchFamily="34" charset="0"/>
              </a:rPr>
              <a:t>QAD Warehousing Picking</a:t>
            </a:r>
          </a:p>
        </p:txBody>
      </p:sp>
      <p:sp>
        <p:nvSpPr>
          <p:cNvPr id="4" name="Rectangle 2"/>
          <p:cNvSpPr>
            <a:spLocks noGrp="1" noChangeArrowheads="1"/>
          </p:cNvSpPr>
          <p:nvPr>
            <p:ph type="title"/>
          </p:nvPr>
        </p:nvSpPr>
        <p:spPr>
          <a:xfrm>
            <a:off x="468313" y="5084763"/>
            <a:ext cx="8153400" cy="881062"/>
          </a:xfrm>
        </p:spPr>
        <p:txBody>
          <a:bodyPr/>
          <a:lstStyle/>
          <a:p>
            <a:pPr algn="ctr">
              <a:defRPr/>
            </a:pPr>
            <a:r>
              <a:rPr lang="en-US" sz="4800" dirty="0" smtClean="0">
                <a:latin typeface="Century Gothic" pitchFamily="34" charset="0"/>
                <a:cs typeface="Century Gothic" pitchFamily="34" charset="0"/>
              </a:rPr>
              <a:t>Batch Picking</a:t>
            </a:r>
          </a:p>
        </p:txBody>
      </p:sp>
      <p:pic>
        <p:nvPicPr>
          <p:cNvPr id="35845" name="Picture 6"/>
          <p:cNvPicPr>
            <a:picLocks noChangeAspect="1" noChangeArrowheads="1"/>
          </p:cNvPicPr>
          <p:nvPr/>
        </p:nvPicPr>
        <p:blipFill>
          <a:blip r:embed="rId2"/>
          <a:srcRect/>
          <a:stretch>
            <a:fillRect/>
          </a:stretch>
        </p:blipFill>
        <p:spPr bwMode="auto">
          <a:xfrm>
            <a:off x="468313" y="3500438"/>
            <a:ext cx="3024187" cy="1662112"/>
          </a:xfrm>
          <a:prstGeom prst="rect">
            <a:avLst/>
          </a:prstGeom>
          <a:noFill/>
          <a:ln w="9525" algn="ctr">
            <a:noFill/>
            <a:miter lim="800000"/>
            <a:headEnd/>
            <a:tailEnd/>
          </a:ln>
        </p:spPr>
      </p:pic>
      <p:pic>
        <p:nvPicPr>
          <p:cNvPr id="35846" name="Picture 8"/>
          <p:cNvPicPr>
            <a:picLocks noChangeAspect="1" noChangeArrowheads="1"/>
          </p:cNvPicPr>
          <p:nvPr/>
        </p:nvPicPr>
        <p:blipFill>
          <a:blip r:embed="rId3"/>
          <a:srcRect/>
          <a:stretch>
            <a:fillRect/>
          </a:stretch>
        </p:blipFill>
        <p:spPr bwMode="auto">
          <a:xfrm>
            <a:off x="468313" y="1196975"/>
            <a:ext cx="3024187" cy="2039938"/>
          </a:xfrm>
          <a:prstGeom prst="rect">
            <a:avLst/>
          </a:prstGeom>
          <a:noFill/>
          <a:ln w="9525" algn="ctr">
            <a:noFill/>
            <a:miter lim="800000"/>
            <a:headEnd/>
            <a:tailEnd/>
          </a:ln>
        </p:spPr>
      </p:pic>
      <p:pic>
        <p:nvPicPr>
          <p:cNvPr id="35847" name="Picture 10"/>
          <p:cNvPicPr>
            <a:picLocks noChangeAspect="1" noChangeArrowheads="1"/>
          </p:cNvPicPr>
          <p:nvPr/>
        </p:nvPicPr>
        <p:blipFill>
          <a:blip r:embed="rId4"/>
          <a:srcRect/>
          <a:stretch>
            <a:fillRect/>
          </a:stretch>
        </p:blipFill>
        <p:spPr bwMode="auto">
          <a:xfrm>
            <a:off x="3563938" y="1844675"/>
            <a:ext cx="5580062" cy="2773363"/>
          </a:xfrm>
          <a:prstGeom prst="rect">
            <a:avLst/>
          </a:prstGeom>
          <a:noFill/>
          <a:ln w="9525" algn="ctr">
            <a:noFill/>
            <a:miter lim="800000"/>
            <a:headEnd/>
            <a:tailEnd/>
          </a:ln>
        </p:spPr>
      </p:pic>
      <p:sp>
        <p:nvSpPr>
          <p:cNvPr id="8" name="TextBox 7"/>
          <p:cNvSpPr txBox="1"/>
          <p:nvPr/>
        </p:nvSpPr>
        <p:spPr>
          <a:xfrm>
            <a:off x="7366000" y="6537325"/>
            <a:ext cx="1320800" cy="246221"/>
          </a:xfrm>
          <a:prstGeom prst="rect">
            <a:avLst/>
          </a:prstGeom>
          <a:noFill/>
        </p:spPr>
        <p:txBody>
          <a:bodyPr wrap="square" rtlCol="0">
            <a:spAutoFit/>
          </a:bodyPr>
          <a:lstStyle/>
          <a:p>
            <a:pPr algn="ctr"/>
            <a:r>
              <a:rPr lang="en-US" sz="1000" dirty="0" smtClean="0"/>
              <a:t>WH-PIK-</a:t>
            </a:r>
            <a:endParaRPr lang="en-US" sz="10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7" name="Text Placeholder 5"/>
          <p:cNvSpPr>
            <a:spLocks noGrp="1"/>
          </p:cNvSpPr>
          <p:nvPr>
            <p:ph type="body" sz="quarter" idx="11"/>
          </p:nvPr>
        </p:nvSpPr>
        <p:spPr/>
        <p:txBody>
          <a:bodyPr/>
          <a:lstStyle/>
          <a:p>
            <a:r>
              <a:rPr lang="en-US" smtClean="0">
                <a:latin typeface="Century Gothic" pitchFamily="34" charset="0"/>
                <a:cs typeface="Century Gothic" pitchFamily="34" charset="0"/>
              </a:rPr>
              <a:t>Batch Picking Defined</a:t>
            </a:r>
          </a:p>
        </p:txBody>
      </p:sp>
      <p:sp>
        <p:nvSpPr>
          <p:cNvPr id="4" name="Rectangle 2"/>
          <p:cNvSpPr>
            <a:spLocks noGrp="1" noChangeArrowheads="1"/>
          </p:cNvSpPr>
          <p:nvPr>
            <p:ph type="title"/>
          </p:nvPr>
        </p:nvSpPr>
        <p:spPr>
          <a:xfrm>
            <a:off x="457200" y="676275"/>
            <a:ext cx="8153400" cy="685800"/>
          </a:xfrm>
        </p:spPr>
        <p:txBody>
          <a:bodyPr/>
          <a:lstStyle/>
          <a:p>
            <a:pPr>
              <a:defRPr/>
            </a:pPr>
            <a:r>
              <a:rPr lang="en-US" dirty="0" smtClean="0">
                <a:latin typeface="Century Gothic" pitchFamily="34" charset="0"/>
                <a:cs typeface="Century Gothic" pitchFamily="34" charset="0"/>
              </a:rPr>
              <a:t>Batch Picking</a:t>
            </a:r>
          </a:p>
        </p:txBody>
      </p:sp>
      <p:sp>
        <p:nvSpPr>
          <p:cNvPr id="36869" name="Line 4"/>
          <p:cNvSpPr>
            <a:spLocks noChangeShapeType="1"/>
          </p:cNvSpPr>
          <p:nvPr/>
        </p:nvSpPr>
        <p:spPr bwMode="auto">
          <a:xfrm flipV="1">
            <a:off x="3176588" y="2032000"/>
            <a:ext cx="0" cy="1981200"/>
          </a:xfrm>
          <a:prstGeom prst="line">
            <a:avLst/>
          </a:prstGeom>
          <a:noFill/>
          <a:ln w="38100">
            <a:solidFill>
              <a:schemeClr val="tx1"/>
            </a:solidFill>
            <a:prstDash val="sysDot"/>
            <a:round/>
            <a:headEnd type="none" w="sm" len="sm"/>
            <a:tailEnd type="triangle" w="med" len="med"/>
          </a:ln>
        </p:spPr>
        <p:txBody>
          <a:bodyPr/>
          <a:lstStyle/>
          <a:p>
            <a:endParaRPr lang="en-US"/>
          </a:p>
        </p:txBody>
      </p:sp>
      <p:sp>
        <p:nvSpPr>
          <p:cNvPr id="36870" name="Rectangle 5"/>
          <p:cNvSpPr>
            <a:spLocks noChangeArrowheads="1"/>
          </p:cNvSpPr>
          <p:nvPr/>
        </p:nvSpPr>
        <p:spPr bwMode="auto">
          <a:xfrm>
            <a:off x="2643188" y="4165600"/>
            <a:ext cx="1066800" cy="914400"/>
          </a:xfrm>
          <a:prstGeom prst="rect">
            <a:avLst/>
          </a:prstGeom>
          <a:solidFill>
            <a:schemeClr val="accent1"/>
          </a:solidFill>
          <a:ln w="12700">
            <a:noFill/>
            <a:miter lim="800000"/>
            <a:headEnd type="none" w="sm" len="sm"/>
            <a:tailEnd type="none" w="sm" len="sm"/>
          </a:ln>
        </p:spPr>
        <p:txBody>
          <a:bodyPr wrap="none" anchor="ctr"/>
          <a:lstStyle/>
          <a:p>
            <a:endParaRPr lang="en-US"/>
          </a:p>
        </p:txBody>
      </p:sp>
      <p:sp>
        <p:nvSpPr>
          <p:cNvPr id="36871" name="Rectangle 6"/>
          <p:cNvSpPr>
            <a:spLocks noChangeArrowheads="1"/>
          </p:cNvSpPr>
          <p:nvPr/>
        </p:nvSpPr>
        <p:spPr bwMode="auto">
          <a:xfrm>
            <a:off x="1042988" y="18034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72" name="Rectangle 7"/>
          <p:cNvSpPr>
            <a:spLocks noChangeArrowheads="1"/>
          </p:cNvSpPr>
          <p:nvPr/>
        </p:nvSpPr>
        <p:spPr bwMode="auto">
          <a:xfrm>
            <a:off x="1652588" y="18034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73" name="Rectangle 8"/>
          <p:cNvSpPr>
            <a:spLocks noChangeArrowheads="1"/>
          </p:cNvSpPr>
          <p:nvPr/>
        </p:nvSpPr>
        <p:spPr bwMode="auto">
          <a:xfrm>
            <a:off x="1042988" y="21082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74" name="Rectangle 9"/>
          <p:cNvSpPr>
            <a:spLocks noChangeArrowheads="1"/>
          </p:cNvSpPr>
          <p:nvPr/>
        </p:nvSpPr>
        <p:spPr bwMode="auto">
          <a:xfrm>
            <a:off x="1652588" y="21082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75" name="Rectangle 10"/>
          <p:cNvSpPr>
            <a:spLocks noChangeArrowheads="1"/>
          </p:cNvSpPr>
          <p:nvPr/>
        </p:nvSpPr>
        <p:spPr bwMode="auto">
          <a:xfrm>
            <a:off x="1042988" y="24130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76" name="Rectangle 11"/>
          <p:cNvSpPr>
            <a:spLocks noChangeArrowheads="1"/>
          </p:cNvSpPr>
          <p:nvPr/>
        </p:nvSpPr>
        <p:spPr bwMode="auto">
          <a:xfrm>
            <a:off x="1652588" y="24130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77" name="Rectangle 12"/>
          <p:cNvSpPr>
            <a:spLocks noChangeArrowheads="1"/>
          </p:cNvSpPr>
          <p:nvPr/>
        </p:nvSpPr>
        <p:spPr bwMode="auto">
          <a:xfrm>
            <a:off x="1042988" y="27178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78" name="Rectangle 13"/>
          <p:cNvSpPr>
            <a:spLocks noChangeArrowheads="1"/>
          </p:cNvSpPr>
          <p:nvPr/>
        </p:nvSpPr>
        <p:spPr bwMode="auto">
          <a:xfrm>
            <a:off x="1652588" y="27178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79" name="Rectangle 14"/>
          <p:cNvSpPr>
            <a:spLocks noChangeArrowheads="1"/>
          </p:cNvSpPr>
          <p:nvPr/>
        </p:nvSpPr>
        <p:spPr bwMode="auto">
          <a:xfrm>
            <a:off x="1042988" y="30226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80" name="Rectangle 15"/>
          <p:cNvSpPr>
            <a:spLocks noChangeArrowheads="1"/>
          </p:cNvSpPr>
          <p:nvPr/>
        </p:nvSpPr>
        <p:spPr bwMode="auto">
          <a:xfrm>
            <a:off x="1652588" y="30226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81" name="Rectangle 16"/>
          <p:cNvSpPr>
            <a:spLocks noChangeArrowheads="1"/>
          </p:cNvSpPr>
          <p:nvPr/>
        </p:nvSpPr>
        <p:spPr bwMode="auto">
          <a:xfrm>
            <a:off x="1042988" y="33274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82" name="Rectangle 17"/>
          <p:cNvSpPr>
            <a:spLocks noChangeArrowheads="1"/>
          </p:cNvSpPr>
          <p:nvPr/>
        </p:nvSpPr>
        <p:spPr bwMode="auto">
          <a:xfrm>
            <a:off x="1652588" y="33274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83" name="Rectangle 18"/>
          <p:cNvSpPr>
            <a:spLocks noChangeArrowheads="1"/>
          </p:cNvSpPr>
          <p:nvPr/>
        </p:nvSpPr>
        <p:spPr bwMode="auto">
          <a:xfrm>
            <a:off x="1042988" y="36322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84" name="Rectangle 19"/>
          <p:cNvSpPr>
            <a:spLocks noChangeArrowheads="1"/>
          </p:cNvSpPr>
          <p:nvPr/>
        </p:nvSpPr>
        <p:spPr bwMode="auto">
          <a:xfrm>
            <a:off x="1652588" y="36322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85" name="Rectangle 20"/>
          <p:cNvSpPr>
            <a:spLocks noChangeArrowheads="1"/>
          </p:cNvSpPr>
          <p:nvPr/>
        </p:nvSpPr>
        <p:spPr bwMode="auto">
          <a:xfrm>
            <a:off x="1042988" y="39370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86" name="Rectangle 21"/>
          <p:cNvSpPr>
            <a:spLocks noChangeArrowheads="1"/>
          </p:cNvSpPr>
          <p:nvPr/>
        </p:nvSpPr>
        <p:spPr bwMode="auto">
          <a:xfrm>
            <a:off x="1652588" y="39370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87" name="Rectangle 22"/>
          <p:cNvSpPr>
            <a:spLocks noChangeArrowheads="1"/>
          </p:cNvSpPr>
          <p:nvPr/>
        </p:nvSpPr>
        <p:spPr bwMode="auto">
          <a:xfrm>
            <a:off x="1042988" y="42418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88" name="Rectangle 23"/>
          <p:cNvSpPr>
            <a:spLocks noChangeArrowheads="1"/>
          </p:cNvSpPr>
          <p:nvPr/>
        </p:nvSpPr>
        <p:spPr bwMode="auto">
          <a:xfrm>
            <a:off x="1652588" y="42418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89" name="Rectangle 24"/>
          <p:cNvSpPr>
            <a:spLocks noChangeArrowheads="1"/>
          </p:cNvSpPr>
          <p:nvPr/>
        </p:nvSpPr>
        <p:spPr bwMode="auto">
          <a:xfrm>
            <a:off x="1042988" y="45466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90" name="Rectangle 25"/>
          <p:cNvSpPr>
            <a:spLocks noChangeArrowheads="1"/>
          </p:cNvSpPr>
          <p:nvPr/>
        </p:nvSpPr>
        <p:spPr bwMode="auto">
          <a:xfrm>
            <a:off x="1652588" y="45466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91" name="Rectangle 26"/>
          <p:cNvSpPr>
            <a:spLocks noChangeArrowheads="1"/>
          </p:cNvSpPr>
          <p:nvPr/>
        </p:nvSpPr>
        <p:spPr bwMode="auto">
          <a:xfrm>
            <a:off x="1042988" y="48514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92" name="Rectangle 27"/>
          <p:cNvSpPr>
            <a:spLocks noChangeArrowheads="1"/>
          </p:cNvSpPr>
          <p:nvPr/>
        </p:nvSpPr>
        <p:spPr bwMode="auto">
          <a:xfrm>
            <a:off x="1652588" y="48514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93" name="Rectangle 28"/>
          <p:cNvSpPr>
            <a:spLocks noChangeArrowheads="1"/>
          </p:cNvSpPr>
          <p:nvPr/>
        </p:nvSpPr>
        <p:spPr bwMode="auto">
          <a:xfrm>
            <a:off x="1042988" y="51562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94" name="Rectangle 29"/>
          <p:cNvSpPr>
            <a:spLocks noChangeArrowheads="1"/>
          </p:cNvSpPr>
          <p:nvPr/>
        </p:nvSpPr>
        <p:spPr bwMode="auto">
          <a:xfrm>
            <a:off x="1652588" y="51562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95" name="Rectangle 30"/>
          <p:cNvSpPr>
            <a:spLocks noChangeArrowheads="1"/>
          </p:cNvSpPr>
          <p:nvPr/>
        </p:nvSpPr>
        <p:spPr bwMode="auto">
          <a:xfrm>
            <a:off x="1042988" y="54610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96" name="Rectangle 31"/>
          <p:cNvSpPr>
            <a:spLocks noChangeArrowheads="1"/>
          </p:cNvSpPr>
          <p:nvPr/>
        </p:nvSpPr>
        <p:spPr bwMode="auto">
          <a:xfrm>
            <a:off x="1652588" y="54610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897" name="Text Box 32"/>
          <p:cNvSpPr txBox="1">
            <a:spLocks noChangeArrowheads="1"/>
          </p:cNvSpPr>
          <p:nvPr/>
        </p:nvSpPr>
        <p:spPr bwMode="auto">
          <a:xfrm>
            <a:off x="2719388" y="4318000"/>
            <a:ext cx="381000" cy="317500"/>
          </a:xfrm>
          <a:prstGeom prst="rect">
            <a:avLst/>
          </a:prstGeom>
          <a:solidFill>
            <a:srgbClr val="FFE354"/>
          </a:solidFill>
          <a:ln w="9525">
            <a:miter lim="800000"/>
            <a:headEnd/>
            <a:tailEnd/>
          </a:ln>
          <a:scene3d>
            <a:camera prst="legacyObliqueTopRight"/>
            <a:lightRig rig="legacyFlat3" dir="b"/>
          </a:scene3d>
          <a:sp3d extrusionH="125400" prstMaterial="legacyMatte">
            <a:bevelT w="13500" h="13500" prst="angle"/>
            <a:bevelB w="13500" h="13500" prst="angle"/>
            <a:extrusionClr>
              <a:srgbClr val="FFE354"/>
            </a:extrusionClr>
          </a:sp3d>
        </p:spPr>
        <p:txBody>
          <a:bodyPr>
            <a:spAutoFit/>
            <a:flatTx/>
          </a:bodyPr>
          <a:lstStyle/>
          <a:p>
            <a:pPr eaLnBrk="0" hangingPunct="0"/>
            <a:r>
              <a:rPr lang="en-US" sz="1400" b="1"/>
              <a:t>A</a:t>
            </a:r>
          </a:p>
        </p:txBody>
      </p:sp>
      <p:sp>
        <p:nvSpPr>
          <p:cNvPr id="36898" name="Text Box 33"/>
          <p:cNvSpPr txBox="1">
            <a:spLocks noChangeArrowheads="1"/>
          </p:cNvSpPr>
          <p:nvPr/>
        </p:nvSpPr>
        <p:spPr bwMode="auto">
          <a:xfrm>
            <a:off x="3176588" y="4318000"/>
            <a:ext cx="381000" cy="317500"/>
          </a:xfrm>
          <a:prstGeom prst="rect">
            <a:avLst/>
          </a:prstGeom>
          <a:solidFill>
            <a:srgbClr val="FFE354"/>
          </a:solidFill>
          <a:ln w="9525">
            <a:miter lim="800000"/>
            <a:headEnd/>
            <a:tailEnd/>
          </a:ln>
          <a:scene3d>
            <a:camera prst="legacyObliqueTopRight"/>
            <a:lightRig rig="legacyFlat3" dir="b"/>
          </a:scene3d>
          <a:sp3d extrusionH="125400" prstMaterial="legacyMatte">
            <a:bevelT w="13500" h="13500" prst="angle"/>
            <a:bevelB w="13500" h="13500" prst="angle"/>
            <a:extrusionClr>
              <a:srgbClr val="FFE354"/>
            </a:extrusionClr>
          </a:sp3d>
        </p:spPr>
        <p:txBody>
          <a:bodyPr>
            <a:spAutoFit/>
            <a:flatTx/>
          </a:bodyPr>
          <a:lstStyle/>
          <a:p>
            <a:pPr eaLnBrk="0" hangingPunct="0"/>
            <a:r>
              <a:rPr lang="en-US" sz="1400" b="1"/>
              <a:t>B</a:t>
            </a:r>
          </a:p>
        </p:txBody>
      </p:sp>
      <p:sp>
        <p:nvSpPr>
          <p:cNvPr id="36899" name="Text Box 34"/>
          <p:cNvSpPr txBox="1">
            <a:spLocks noChangeArrowheads="1"/>
          </p:cNvSpPr>
          <p:nvPr/>
        </p:nvSpPr>
        <p:spPr bwMode="auto">
          <a:xfrm>
            <a:off x="2719388" y="4699000"/>
            <a:ext cx="381000" cy="317500"/>
          </a:xfrm>
          <a:prstGeom prst="rect">
            <a:avLst/>
          </a:prstGeom>
          <a:solidFill>
            <a:srgbClr val="FFE354"/>
          </a:solidFill>
          <a:ln w="9525">
            <a:miter lim="800000"/>
            <a:headEnd/>
            <a:tailEnd/>
          </a:ln>
          <a:scene3d>
            <a:camera prst="legacyObliqueTopRight"/>
            <a:lightRig rig="legacyFlat3" dir="b"/>
          </a:scene3d>
          <a:sp3d extrusionH="125400" prstMaterial="legacyMatte">
            <a:bevelT w="13500" h="13500" prst="angle"/>
            <a:bevelB w="13500" h="13500" prst="angle"/>
            <a:extrusionClr>
              <a:srgbClr val="FFE354"/>
            </a:extrusionClr>
          </a:sp3d>
        </p:spPr>
        <p:txBody>
          <a:bodyPr>
            <a:spAutoFit/>
            <a:flatTx/>
          </a:bodyPr>
          <a:lstStyle/>
          <a:p>
            <a:pPr eaLnBrk="0" hangingPunct="0"/>
            <a:r>
              <a:rPr lang="en-US" sz="1400" b="1"/>
              <a:t>C</a:t>
            </a:r>
          </a:p>
        </p:txBody>
      </p:sp>
      <p:sp>
        <p:nvSpPr>
          <p:cNvPr id="36900" name="Text Box 35"/>
          <p:cNvSpPr txBox="1">
            <a:spLocks noChangeArrowheads="1"/>
          </p:cNvSpPr>
          <p:nvPr/>
        </p:nvSpPr>
        <p:spPr bwMode="auto">
          <a:xfrm>
            <a:off x="3176588" y="4699000"/>
            <a:ext cx="381000" cy="317500"/>
          </a:xfrm>
          <a:prstGeom prst="rect">
            <a:avLst/>
          </a:prstGeom>
          <a:solidFill>
            <a:srgbClr val="FFE354"/>
          </a:solidFill>
          <a:ln w="9525">
            <a:miter lim="800000"/>
            <a:headEnd/>
            <a:tailEnd/>
          </a:ln>
          <a:scene3d>
            <a:camera prst="legacyObliqueTopRight"/>
            <a:lightRig rig="legacyFlat3" dir="b"/>
          </a:scene3d>
          <a:sp3d extrusionH="125400" prstMaterial="legacyMatte">
            <a:bevelT w="13500" h="13500" prst="angle"/>
            <a:bevelB w="13500" h="13500" prst="angle"/>
            <a:extrusionClr>
              <a:srgbClr val="FFE354"/>
            </a:extrusionClr>
          </a:sp3d>
        </p:spPr>
        <p:txBody>
          <a:bodyPr>
            <a:spAutoFit/>
            <a:flatTx/>
          </a:bodyPr>
          <a:lstStyle/>
          <a:p>
            <a:pPr eaLnBrk="0" hangingPunct="0"/>
            <a:r>
              <a:rPr lang="en-US" sz="1400" b="1"/>
              <a:t>D</a:t>
            </a:r>
          </a:p>
        </p:txBody>
      </p:sp>
      <p:cxnSp>
        <p:nvCxnSpPr>
          <p:cNvPr id="36901" name="AutoShape 36"/>
          <p:cNvCxnSpPr>
            <a:cxnSpLocks noChangeShapeType="1"/>
            <a:stCxn id="36896" idx="3"/>
            <a:endCxn id="36899" idx="1"/>
          </p:cNvCxnSpPr>
          <p:nvPr/>
        </p:nvCxnSpPr>
        <p:spPr bwMode="auto">
          <a:xfrm flipV="1">
            <a:off x="2262188" y="4857750"/>
            <a:ext cx="457200" cy="755650"/>
          </a:xfrm>
          <a:prstGeom prst="curvedConnector3">
            <a:avLst>
              <a:gd name="adj1" fmla="val 50000"/>
            </a:avLst>
          </a:prstGeom>
          <a:noFill/>
          <a:ln w="28575">
            <a:solidFill>
              <a:schemeClr val="accent2"/>
            </a:solidFill>
            <a:round/>
            <a:headEnd type="none" w="sm" len="sm"/>
            <a:tailEnd type="triangle" w="sm" len="sm"/>
          </a:ln>
        </p:spPr>
      </p:cxnSp>
      <p:sp>
        <p:nvSpPr>
          <p:cNvPr id="36902" name="Text Box 37"/>
          <p:cNvSpPr txBox="1">
            <a:spLocks noChangeArrowheads="1"/>
          </p:cNvSpPr>
          <p:nvPr/>
        </p:nvSpPr>
        <p:spPr bwMode="auto">
          <a:xfrm>
            <a:off x="2193925" y="5003800"/>
            <a:ext cx="314325" cy="336550"/>
          </a:xfrm>
          <a:prstGeom prst="rect">
            <a:avLst/>
          </a:prstGeom>
          <a:noFill/>
          <a:ln w="12700">
            <a:noFill/>
            <a:miter lim="800000"/>
            <a:headEnd type="none" w="sm" len="sm"/>
            <a:tailEnd type="none" w="sm" len="sm"/>
          </a:ln>
        </p:spPr>
        <p:txBody>
          <a:bodyPr wrap="none">
            <a:spAutoFit/>
          </a:bodyPr>
          <a:lstStyle/>
          <a:p>
            <a:pPr eaLnBrk="0" hangingPunct="0"/>
            <a:r>
              <a:rPr lang="en-US" sz="1600" b="1">
                <a:solidFill>
                  <a:schemeClr val="accent2"/>
                </a:solidFill>
              </a:rPr>
              <a:t>1</a:t>
            </a:r>
          </a:p>
        </p:txBody>
      </p:sp>
      <p:sp>
        <p:nvSpPr>
          <p:cNvPr id="36903" name="Text Box 38"/>
          <p:cNvSpPr txBox="1">
            <a:spLocks noChangeArrowheads="1"/>
          </p:cNvSpPr>
          <p:nvPr/>
        </p:nvSpPr>
        <p:spPr bwMode="auto">
          <a:xfrm>
            <a:off x="2262188" y="3784600"/>
            <a:ext cx="314325" cy="336550"/>
          </a:xfrm>
          <a:prstGeom prst="rect">
            <a:avLst/>
          </a:prstGeom>
          <a:noFill/>
          <a:ln w="12700">
            <a:noFill/>
            <a:miter lim="800000"/>
            <a:headEnd type="none" w="sm" len="sm"/>
            <a:tailEnd type="none" w="sm" len="sm"/>
          </a:ln>
        </p:spPr>
        <p:txBody>
          <a:bodyPr wrap="none">
            <a:spAutoFit/>
          </a:bodyPr>
          <a:lstStyle/>
          <a:p>
            <a:pPr eaLnBrk="0" hangingPunct="0"/>
            <a:r>
              <a:rPr lang="en-US" sz="1600" b="1">
                <a:solidFill>
                  <a:schemeClr val="accent2"/>
                </a:solidFill>
              </a:rPr>
              <a:t>2</a:t>
            </a:r>
          </a:p>
        </p:txBody>
      </p:sp>
      <p:cxnSp>
        <p:nvCxnSpPr>
          <p:cNvPr id="36904" name="AutoShape 39"/>
          <p:cNvCxnSpPr>
            <a:cxnSpLocks noChangeShapeType="1"/>
            <a:endCxn id="36900" idx="3"/>
          </p:cNvCxnSpPr>
          <p:nvPr/>
        </p:nvCxnSpPr>
        <p:spPr bwMode="auto">
          <a:xfrm rot="10800000" flipV="1">
            <a:off x="3557588" y="3784600"/>
            <a:ext cx="457200" cy="1073150"/>
          </a:xfrm>
          <a:prstGeom prst="curvedConnector3">
            <a:avLst>
              <a:gd name="adj1" fmla="val 50000"/>
            </a:avLst>
          </a:prstGeom>
          <a:noFill/>
          <a:ln w="28575">
            <a:solidFill>
              <a:schemeClr val="accent2"/>
            </a:solidFill>
            <a:round/>
            <a:headEnd type="none" w="sm" len="sm"/>
            <a:tailEnd type="triangle" w="sm" len="sm"/>
          </a:ln>
        </p:spPr>
      </p:cxnSp>
      <p:cxnSp>
        <p:nvCxnSpPr>
          <p:cNvPr id="36905" name="AutoShape 40"/>
          <p:cNvCxnSpPr>
            <a:cxnSpLocks noChangeShapeType="1"/>
            <a:stCxn id="36878" idx="3"/>
            <a:endCxn id="36897" idx="0"/>
          </p:cNvCxnSpPr>
          <p:nvPr/>
        </p:nvCxnSpPr>
        <p:spPr bwMode="auto">
          <a:xfrm>
            <a:off x="2262188" y="2870200"/>
            <a:ext cx="647700" cy="1447800"/>
          </a:xfrm>
          <a:prstGeom prst="curvedConnector2">
            <a:avLst/>
          </a:prstGeom>
          <a:noFill/>
          <a:ln w="28575">
            <a:solidFill>
              <a:schemeClr val="accent2"/>
            </a:solidFill>
            <a:round/>
            <a:headEnd type="none" w="sm" len="sm"/>
            <a:tailEnd type="triangle" w="sm" len="sm"/>
          </a:ln>
        </p:spPr>
      </p:cxnSp>
      <p:cxnSp>
        <p:nvCxnSpPr>
          <p:cNvPr id="36906" name="AutoShape 41"/>
          <p:cNvCxnSpPr>
            <a:cxnSpLocks noChangeShapeType="1"/>
            <a:stCxn id="36886" idx="3"/>
            <a:endCxn id="36897" idx="1"/>
          </p:cNvCxnSpPr>
          <p:nvPr/>
        </p:nvCxnSpPr>
        <p:spPr bwMode="auto">
          <a:xfrm>
            <a:off x="2262188" y="4089400"/>
            <a:ext cx="457200" cy="387350"/>
          </a:xfrm>
          <a:prstGeom prst="curvedConnector3">
            <a:avLst>
              <a:gd name="adj1" fmla="val 50000"/>
            </a:avLst>
          </a:prstGeom>
          <a:noFill/>
          <a:ln w="28575">
            <a:solidFill>
              <a:schemeClr val="accent2"/>
            </a:solidFill>
            <a:round/>
            <a:headEnd type="none" w="sm" len="sm"/>
            <a:tailEnd type="triangle" w="sm" len="sm"/>
          </a:ln>
        </p:spPr>
      </p:cxnSp>
      <p:sp>
        <p:nvSpPr>
          <p:cNvPr id="36907" name="Text Box 42"/>
          <p:cNvSpPr txBox="1">
            <a:spLocks noChangeArrowheads="1"/>
          </p:cNvSpPr>
          <p:nvPr/>
        </p:nvSpPr>
        <p:spPr bwMode="auto">
          <a:xfrm>
            <a:off x="3709988" y="3556000"/>
            <a:ext cx="314325" cy="336550"/>
          </a:xfrm>
          <a:prstGeom prst="rect">
            <a:avLst/>
          </a:prstGeom>
          <a:noFill/>
          <a:ln w="12700">
            <a:noFill/>
            <a:miter lim="800000"/>
            <a:headEnd type="none" w="sm" len="sm"/>
            <a:tailEnd type="none" w="sm" len="sm"/>
          </a:ln>
        </p:spPr>
        <p:txBody>
          <a:bodyPr wrap="none">
            <a:spAutoFit/>
          </a:bodyPr>
          <a:lstStyle/>
          <a:p>
            <a:pPr eaLnBrk="0" hangingPunct="0"/>
            <a:r>
              <a:rPr lang="en-US" sz="1600" b="1">
                <a:solidFill>
                  <a:schemeClr val="accent2"/>
                </a:solidFill>
              </a:rPr>
              <a:t>3</a:t>
            </a:r>
          </a:p>
        </p:txBody>
      </p:sp>
      <p:sp>
        <p:nvSpPr>
          <p:cNvPr id="36908" name="Text Box 43"/>
          <p:cNvSpPr txBox="1">
            <a:spLocks noChangeArrowheads="1"/>
          </p:cNvSpPr>
          <p:nvPr/>
        </p:nvSpPr>
        <p:spPr bwMode="auto">
          <a:xfrm>
            <a:off x="3709988" y="2870200"/>
            <a:ext cx="314325" cy="336550"/>
          </a:xfrm>
          <a:prstGeom prst="rect">
            <a:avLst/>
          </a:prstGeom>
          <a:noFill/>
          <a:ln w="12700">
            <a:noFill/>
            <a:miter lim="800000"/>
            <a:headEnd type="none" w="sm" len="sm"/>
            <a:tailEnd type="none" w="sm" len="sm"/>
          </a:ln>
        </p:spPr>
        <p:txBody>
          <a:bodyPr wrap="none">
            <a:spAutoFit/>
          </a:bodyPr>
          <a:lstStyle/>
          <a:p>
            <a:pPr eaLnBrk="0" hangingPunct="0"/>
            <a:r>
              <a:rPr lang="en-US" sz="1600" b="1">
                <a:solidFill>
                  <a:schemeClr val="accent2"/>
                </a:solidFill>
              </a:rPr>
              <a:t>4</a:t>
            </a:r>
          </a:p>
        </p:txBody>
      </p:sp>
      <p:sp>
        <p:nvSpPr>
          <p:cNvPr id="36909" name="Text Box 44"/>
          <p:cNvSpPr txBox="1">
            <a:spLocks noChangeArrowheads="1"/>
          </p:cNvSpPr>
          <p:nvPr/>
        </p:nvSpPr>
        <p:spPr bwMode="auto">
          <a:xfrm>
            <a:off x="2262188" y="2565400"/>
            <a:ext cx="314325" cy="336550"/>
          </a:xfrm>
          <a:prstGeom prst="rect">
            <a:avLst/>
          </a:prstGeom>
          <a:noFill/>
          <a:ln w="12700">
            <a:noFill/>
            <a:miter lim="800000"/>
            <a:headEnd type="none" w="sm" len="sm"/>
            <a:tailEnd type="none" w="sm" len="sm"/>
          </a:ln>
        </p:spPr>
        <p:txBody>
          <a:bodyPr wrap="none">
            <a:spAutoFit/>
          </a:bodyPr>
          <a:lstStyle/>
          <a:p>
            <a:pPr eaLnBrk="0" hangingPunct="0"/>
            <a:r>
              <a:rPr lang="en-US" sz="1600" b="1">
                <a:solidFill>
                  <a:schemeClr val="accent2"/>
                </a:solidFill>
              </a:rPr>
              <a:t>5</a:t>
            </a:r>
          </a:p>
        </p:txBody>
      </p:sp>
      <p:cxnSp>
        <p:nvCxnSpPr>
          <p:cNvPr id="36910" name="AutoShape 45"/>
          <p:cNvCxnSpPr>
            <a:cxnSpLocks noChangeShapeType="1"/>
            <a:endCxn id="36898" idx="0"/>
          </p:cNvCxnSpPr>
          <p:nvPr/>
        </p:nvCxnSpPr>
        <p:spPr bwMode="auto">
          <a:xfrm rot="10800000" flipV="1">
            <a:off x="3367088" y="3175000"/>
            <a:ext cx="647700" cy="1143000"/>
          </a:xfrm>
          <a:prstGeom prst="curvedConnector2">
            <a:avLst/>
          </a:prstGeom>
          <a:noFill/>
          <a:ln w="28575">
            <a:solidFill>
              <a:schemeClr val="accent2"/>
            </a:solidFill>
            <a:round/>
            <a:headEnd type="none" w="sm" len="sm"/>
            <a:tailEnd type="triangle" w="sm" len="sm"/>
          </a:ln>
        </p:spPr>
      </p:cxnSp>
      <p:sp>
        <p:nvSpPr>
          <p:cNvPr id="36911" name="Text Box 46"/>
          <p:cNvSpPr txBox="1">
            <a:spLocks noChangeArrowheads="1"/>
          </p:cNvSpPr>
          <p:nvPr/>
        </p:nvSpPr>
        <p:spPr bwMode="auto">
          <a:xfrm>
            <a:off x="2566988" y="1727200"/>
            <a:ext cx="1001712" cy="336550"/>
          </a:xfrm>
          <a:prstGeom prst="rect">
            <a:avLst/>
          </a:prstGeom>
          <a:noFill/>
          <a:ln w="12700">
            <a:noFill/>
            <a:miter lim="800000"/>
            <a:headEnd type="none" w="sm" len="sm"/>
            <a:tailEnd type="none" w="sm" len="sm"/>
          </a:ln>
        </p:spPr>
        <p:txBody>
          <a:bodyPr wrap="none">
            <a:spAutoFit/>
          </a:bodyPr>
          <a:lstStyle/>
          <a:p>
            <a:pPr eaLnBrk="0" hangingPunct="0"/>
            <a:r>
              <a:rPr lang="en-US" sz="1600"/>
              <a:t>Pick Path</a:t>
            </a:r>
          </a:p>
        </p:txBody>
      </p:sp>
      <p:cxnSp>
        <p:nvCxnSpPr>
          <p:cNvPr id="36912" name="AutoShape 47"/>
          <p:cNvCxnSpPr>
            <a:cxnSpLocks noChangeShapeType="1"/>
            <a:endCxn id="36897" idx="0"/>
          </p:cNvCxnSpPr>
          <p:nvPr/>
        </p:nvCxnSpPr>
        <p:spPr bwMode="auto">
          <a:xfrm rot="10800000" flipV="1">
            <a:off x="2909888" y="2260600"/>
            <a:ext cx="1104900" cy="2057400"/>
          </a:xfrm>
          <a:prstGeom prst="curvedConnector2">
            <a:avLst/>
          </a:prstGeom>
          <a:noFill/>
          <a:ln w="28575">
            <a:solidFill>
              <a:schemeClr val="accent2"/>
            </a:solidFill>
            <a:round/>
            <a:headEnd type="none" w="sm" len="sm"/>
            <a:tailEnd type="triangle" w="sm" len="sm"/>
          </a:ln>
        </p:spPr>
      </p:cxnSp>
      <p:sp>
        <p:nvSpPr>
          <p:cNvPr id="36913" name="Text Box 48"/>
          <p:cNvSpPr txBox="1">
            <a:spLocks noChangeArrowheads="1"/>
          </p:cNvSpPr>
          <p:nvPr/>
        </p:nvSpPr>
        <p:spPr bwMode="auto">
          <a:xfrm>
            <a:off x="3786188" y="1955800"/>
            <a:ext cx="314325" cy="336550"/>
          </a:xfrm>
          <a:prstGeom prst="rect">
            <a:avLst/>
          </a:prstGeom>
          <a:noFill/>
          <a:ln w="12700">
            <a:noFill/>
            <a:miter lim="800000"/>
            <a:headEnd type="none" w="sm" len="sm"/>
            <a:tailEnd type="none" w="sm" len="sm"/>
          </a:ln>
        </p:spPr>
        <p:txBody>
          <a:bodyPr wrap="none">
            <a:spAutoFit/>
          </a:bodyPr>
          <a:lstStyle/>
          <a:p>
            <a:pPr eaLnBrk="0" hangingPunct="0"/>
            <a:r>
              <a:rPr lang="en-US" sz="1600" b="1">
                <a:solidFill>
                  <a:schemeClr val="accent2"/>
                </a:solidFill>
              </a:rPr>
              <a:t>6</a:t>
            </a:r>
          </a:p>
        </p:txBody>
      </p:sp>
      <p:sp>
        <p:nvSpPr>
          <p:cNvPr id="36914" name="Rectangle 49"/>
          <p:cNvSpPr>
            <a:spLocks noChangeArrowheads="1"/>
          </p:cNvSpPr>
          <p:nvPr/>
        </p:nvSpPr>
        <p:spPr bwMode="auto">
          <a:xfrm>
            <a:off x="4014788" y="18034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15" name="Rectangle 50"/>
          <p:cNvSpPr>
            <a:spLocks noChangeArrowheads="1"/>
          </p:cNvSpPr>
          <p:nvPr/>
        </p:nvSpPr>
        <p:spPr bwMode="auto">
          <a:xfrm>
            <a:off x="4624388" y="18034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16" name="Rectangle 51"/>
          <p:cNvSpPr>
            <a:spLocks noChangeArrowheads="1"/>
          </p:cNvSpPr>
          <p:nvPr/>
        </p:nvSpPr>
        <p:spPr bwMode="auto">
          <a:xfrm>
            <a:off x="4014788" y="21082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17" name="Rectangle 52"/>
          <p:cNvSpPr>
            <a:spLocks noChangeArrowheads="1"/>
          </p:cNvSpPr>
          <p:nvPr/>
        </p:nvSpPr>
        <p:spPr bwMode="auto">
          <a:xfrm>
            <a:off x="4624388" y="21082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18" name="Rectangle 53"/>
          <p:cNvSpPr>
            <a:spLocks noChangeArrowheads="1"/>
          </p:cNvSpPr>
          <p:nvPr/>
        </p:nvSpPr>
        <p:spPr bwMode="auto">
          <a:xfrm>
            <a:off x="4014788" y="24130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19" name="Rectangle 54"/>
          <p:cNvSpPr>
            <a:spLocks noChangeArrowheads="1"/>
          </p:cNvSpPr>
          <p:nvPr/>
        </p:nvSpPr>
        <p:spPr bwMode="auto">
          <a:xfrm>
            <a:off x="4624388" y="24130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20" name="Rectangle 55"/>
          <p:cNvSpPr>
            <a:spLocks noChangeArrowheads="1"/>
          </p:cNvSpPr>
          <p:nvPr/>
        </p:nvSpPr>
        <p:spPr bwMode="auto">
          <a:xfrm>
            <a:off x="4014788" y="27178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21" name="Rectangle 56"/>
          <p:cNvSpPr>
            <a:spLocks noChangeArrowheads="1"/>
          </p:cNvSpPr>
          <p:nvPr/>
        </p:nvSpPr>
        <p:spPr bwMode="auto">
          <a:xfrm>
            <a:off x="4624388" y="27178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22" name="Rectangle 57"/>
          <p:cNvSpPr>
            <a:spLocks noChangeArrowheads="1"/>
          </p:cNvSpPr>
          <p:nvPr/>
        </p:nvSpPr>
        <p:spPr bwMode="auto">
          <a:xfrm>
            <a:off x="4014788" y="30226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23" name="Rectangle 58"/>
          <p:cNvSpPr>
            <a:spLocks noChangeArrowheads="1"/>
          </p:cNvSpPr>
          <p:nvPr/>
        </p:nvSpPr>
        <p:spPr bwMode="auto">
          <a:xfrm>
            <a:off x="4624388" y="30226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24" name="Rectangle 59"/>
          <p:cNvSpPr>
            <a:spLocks noChangeArrowheads="1"/>
          </p:cNvSpPr>
          <p:nvPr/>
        </p:nvSpPr>
        <p:spPr bwMode="auto">
          <a:xfrm>
            <a:off x="4014788" y="33274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25" name="Rectangle 60"/>
          <p:cNvSpPr>
            <a:spLocks noChangeArrowheads="1"/>
          </p:cNvSpPr>
          <p:nvPr/>
        </p:nvSpPr>
        <p:spPr bwMode="auto">
          <a:xfrm>
            <a:off x="4624388" y="33274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26" name="Rectangle 61"/>
          <p:cNvSpPr>
            <a:spLocks noChangeArrowheads="1"/>
          </p:cNvSpPr>
          <p:nvPr/>
        </p:nvSpPr>
        <p:spPr bwMode="auto">
          <a:xfrm>
            <a:off x="4014788" y="36322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27" name="Rectangle 62"/>
          <p:cNvSpPr>
            <a:spLocks noChangeArrowheads="1"/>
          </p:cNvSpPr>
          <p:nvPr/>
        </p:nvSpPr>
        <p:spPr bwMode="auto">
          <a:xfrm>
            <a:off x="4624388" y="36322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28" name="Rectangle 63"/>
          <p:cNvSpPr>
            <a:spLocks noChangeArrowheads="1"/>
          </p:cNvSpPr>
          <p:nvPr/>
        </p:nvSpPr>
        <p:spPr bwMode="auto">
          <a:xfrm>
            <a:off x="4014788" y="39370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29" name="Rectangle 64"/>
          <p:cNvSpPr>
            <a:spLocks noChangeArrowheads="1"/>
          </p:cNvSpPr>
          <p:nvPr/>
        </p:nvSpPr>
        <p:spPr bwMode="auto">
          <a:xfrm>
            <a:off x="4624388" y="39370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30" name="Rectangle 65"/>
          <p:cNvSpPr>
            <a:spLocks noChangeArrowheads="1"/>
          </p:cNvSpPr>
          <p:nvPr/>
        </p:nvSpPr>
        <p:spPr bwMode="auto">
          <a:xfrm>
            <a:off x="4014788" y="42418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31" name="Rectangle 66"/>
          <p:cNvSpPr>
            <a:spLocks noChangeArrowheads="1"/>
          </p:cNvSpPr>
          <p:nvPr/>
        </p:nvSpPr>
        <p:spPr bwMode="auto">
          <a:xfrm>
            <a:off x="4624388" y="42418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32" name="Rectangle 67"/>
          <p:cNvSpPr>
            <a:spLocks noChangeArrowheads="1"/>
          </p:cNvSpPr>
          <p:nvPr/>
        </p:nvSpPr>
        <p:spPr bwMode="auto">
          <a:xfrm>
            <a:off x="4014788" y="45466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33" name="Rectangle 68"/>
          <p:cNvSpPr>
            <a:spLocks noChangeArrowheads="1"/>
          </p:cNvSpPr>
          <p:nvPr/>
        </p:nvSpPr>
        <p:spPr bwMode="auto">
          <a:xfrm>
            <a:off x="4624388" y="45466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34" name="Rectangle 69"/>
          <p:cNvSpPr>
            <a:spLocks noChangeArrowheads="1"/>
          </p:cNvSpPr>
          <p:nvPr/>
        </p:nvSpPr>
        <p:spPr bwMode="auto">
          <a:xfrm>
            <a:off x="4014788" y="48514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35" name="Rectangle 70"/>
          <p:cNvSpPr>
            <a:spLocks noChangeArrowheads="1"/>
          </p:cNvSpPr>
          <p:nvPr/>
        </p:nvSpPr>
        <p:spPr bwMode="auto">
          <a:xfrm>
            <a:off x="4624388" y="48514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36" name="Rectangle 71"/>
          <p:cNvSpPr>
            <a:spLocks noChangeArrowheads="1"/>
          </p:cNvSpPr>
          <p:nvPr/>
        </p:nvSpPr>
        <p:spPr bwMode="auto">
          <a:xfrm>
            <a:off x="4014788" y="51562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37" name="Rectangle 72"/>
          <p:cNvSpPr>
            <a:spLocks noChangeArrowheads="1"/>
          </p:cNvSpPr>
          <p:nvPr/>
        </p:nvSpPr>
        <p:spPr bwMode="auto">
          <a:xfrm>
            <a:off x="4624388" y="51562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38" name="Rectangle 73"/>
          <p:cNvSpPr>
            <a:spLocks noChangeArrowheads="1"/>
          </p:cNvSpPr>
          <p:nvPr/>
        </p:nvSpPr>
        <p:spPr bwMode="auto">
          <a:xfrm>
            <a:off x="4014788" y="54610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36939" name="Rectangle 74"/>
          <p:cNvSpPr>
            <a:spLocks noChangeArrowheads="1"/>
          </p:cNvSpPr>
          <p:nvPr/>
        </p:nvSpPr>
        <p:spPr bwMode="auto">
          <a:xfrm>
            <a:off x="4624388" y="5461000"/>
            <a:ext cx="609600" cy="304800"/>
          </a:xfrm>
          <a:prstGeom prst="rect">
            <a:avLst/>
          </a:prstGeom>
          <a:solidFill>
            <a:schemeClr val="accent2"/>
          </a:solidFill>
          <a:ln w="12700">
            <a:solidFill>
              <a:schemeClr val="bg1"/>
            </a:solidFill>
            <a:miter lim="800000"/>
            <a:headEnd type="none" w="sm" len="sm"/>
            <a:tailEnd type="none" w="sm" len="sm"/>
          </a:ln>
        </p:spPr>
        <p:txBody>
          <a:bodyPr wrap="none" anchor="ctr"/>
          <a:lstStyle/>
          <a:p>
            <a:endParaRPr lang="en-US"/>
          </a:p>
        </p:txBody>
      </p:sp>
      <p:sp>
        <p:nvSpPr>
          <p:cNvPr id="77" name="TextBox 76"/>
          <p:cNvSpPr txBox="1"/>
          <p:nvPr/>
        </p:nvSpPr>
        <p:spPr>
          <a:xfrm>
            <a:off x="7366000" y="6537325"/>
            <a:ext cx="1320800" cy="246221"/>
          </a:xfrm>
          <a:prstGeom prst="rect">
            <a:avLst/>
          </a:prstGeom>
          <a:noFill/>
        </p:spPr>
        <p:txBody>
          <a:bodyPr wrap="square" rtlCol="0">
            <a:spAutoFit/>
          </a:bodyPr>
          <a:lstStyle/>
          <a:p>
            <a:pPr algn="ctr"/>
            <a:r>
              <a:rPr lang="en-US" sz="1000" dirty="0" smtClean="0"/>
              <a:t>WH-PIK-480</a:t>
            </a:r>
            <a:endParaRPr lang="en-US" sz="1000" dirty="0"/>
          </a:p>
        </p:txBody>
      </p:sp>
      <p:pic>
        <p:nvPicPr>
          <p:cNvPr id="1026" name="Picture 2"/>
          <p:cNvPicPr>
            <a:picLocks noChangeAspect="1" noChangeArrowheads="1"/>
          </p:cNvPicPr>
          <p:nvPr/>
        </p:nvPicPr>
        <p:blipFill>
          <a:blip r:embed="rId3"/>
          <a:srcRect/>
          <a:stretch>
            <a:fillRect/>
          </a:stretch>
        </p:blipFill>
        <p:spPr bwMode="auto">
          <a:xfrm>
            <a:off x="5663478" y="2136775"/>
            <a:ext cx="3004328" cy="271462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4"/>
          <p:cNvSpPr>
            <a:spLocks noGrp="1"/>
          </p:cNvSpPr>
          <p:nvPr>
            <p:ph type="sldNum" sz="quarter" idx="12"/>
          </p:nvPr>
        </p:nvSpPr>
        <p:spPr bwMode="auto">
          <a:noFill/>
          <a:ln>
            <a:miter lim="800000"/>
            <a:headEnd/>
            <a:tailEnd/>
          </a:ln>
        </p:spPr>
        <p:txBody>
          <a:bodyPr/>
          <a:lstStyle/>
          <a:p>
            <a:fld id="{A7670DF4-11BD-4E39-A064-E0702F2F9A01}" type="slidenum">
              <a:rPr lang="en-US" smtClean="0"/>
              <a:pPr/>
              <a:t>34</a:t>
            </a:fld>
            <a:endParaRPr lang="en-US" smtClean="0"/>
          </a:p>
        </p:txBody>
      </p:sp>
      <p:sp>
        <p:nvSpPr>
          <p:cNvPr id="4"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Batch Picking Process</a:t>
            </a:r>
          </a:p>
        </p:txBody>
      </p:sp>
      <p:sp>
        <p:nvSpPr>
          <p:cNvPr id="5" name="Rectangle 3"/>
          <p:cNvSpPr txBox="1">
            <a:spLocks noChangeArrowheads="1"/>
          </p:cNvSpPr>
          <p:nvPr/>
        </p:nvSpPr>
        <p:spPr bwMode="auto">
          <a:xfrm>
            <a:off x="520700" y="1347788"/>
            <a:ext cx="8153400" cy="3076575"/>
          </a:xfrm>
          <a:prstGeom prst="rect">
            <a:avLst/>
          </a:prstGeom>
          <a:noFill/>
          <a:ln w="9525">
            <a:noFill/>
            <a:miter lim="800000"/>
            <a:headEnd/>
            <a:tailEnd/>
          </a:ln>
        </p:spPr>
        <p:txBody>
          <a:bodyPr/>
          <a:lstStyle/>
          <a:p>
            <a:pPr marL="342900" indent="-342900" eaLnBrk="0" hangingPunct="0">
              <a:spcBef>
                <a:spcPct val="20000"/>
              </a:spcBef>
              <a:buClr>
                <a:srgbClr val="F79646"/>
              </a:buClr>
              <a:buFont typeface="Arial" pitchFamily="34" charset="0"/>
              <a:buChar char="•"/>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Ensure the orders have an existing pre-shipper.</a:t>
            </a:r>
          </a:p>
          <a:p>
            <a:pPr marL="342900" indent="-342900" eaLnBrk="0" hangingPunct="0">
              <a:spcBef>
                <a:spcPct val="20000"/>
              </a:spcBef>
              <a:buClr>
                <a:srgbClr val="F79646"/>
              </a:buClr>
              <a:buFont typeface="Arial" pitchFamily="34" charset="0"/>
              <a:buChar char="•"/>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Select orders in the RF</a:t>
            </a:r>
          </a:p>
          <a:p>
            <a:pPr marL="342900" indent="-342900" eaLnBrk="0" hangingPunct="0">
              <a:spcBef>
                <a:spcPct val="20000"/>
              </a:spcBef>
              <a:buClr>
                <a:srgbClr val="F79646"/>
              </a:buClr>
              <a:buFont typeface="Arial" pitchFamily="34" charset="0"/>
              <a:buChar char="•"/>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Pick the items</a:t>
            </a:r>
          </a:p>
          <a:p>
            <a:pPr marL="342900" indent="-342900" eaLnBrk="0" hangingPunct="0">
              <a:spcBef>
                <a:spcPct val="20000"/>
              </a:spcBef>
              <a:buClr>
                <a:srgbClr val="F79646"/>
              </a:buClr>
              <a:buFont typeface="Arial" pitchFamily="34" charset="0"/>
              <a:buChar char="•"/>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Confirm picking tasks in the RF</a:t>
            </a:r>
          </a:p>
          <a:p>
            <a:pPr marL="742950" lvl="1" indent="-285750" eaLnBrk="0" hangingPunct="0">
              <a:spcBef>
                <a:spcPct val="20000"/>
              </a:spcBef>
              <a:buClr>
                <a:srgbClr val="F79646"/>
              </a:buClr>
              <a:buFont typeface="Lucida Grande"/>
              <a:buChar char="-"/>
              <a:defRPr/>
            </a:pPr>
            <a:endParaRPr lang="en-US" sz="2400" dirty="0">
              <a:solidFill>
                <a:schemeClr val="tx1">
                  <a:lumMod val="75000"/>
                  <a:lumOff val="25000"/>
                </a:schemeClr>
              </a:solidFill>
              <a:latin typeface="Century Gothic" pitchFamily="34" charset="0"/>
              <a:ea typeface="Century Gothic" pitchFamily="34" charset="0"/>
              <a:cs typeface="Century Gothic" pitchFamily="34" charset="0"/>
            </a:endParaRPr>
          </a:p>
          <a:p>
            <a:pPr marL="342900" indent="-342900" eaLnBrk="0" hangingPunct="0">
              <a:spcBef>
                <a:spcPct val="20000"/>
              </a:spcBef>
              <a:buClr>
                <a:srgbClr val="F79646"/>
              </a:buClr>
              <a:buFont typeface="Arial" pitchFamily="34" charset="0"/>
              <a:buChar char="•"/>
              <a:defRPr/>
            </a:pPr>
            <a:endParaRPr lang="en-US" sz="2800" dirty="0">
              <a:solidFill>
                <a:schemeClr val="tx1">
                  <a:lumMod val="75000"/>
                  <a:lumOff val="25000"/>
                </a:schemeClr>
              </a:solidFill>
              <a:latin typeface="Century Gothic" pitchFamily="34" charset="0"/>
              <a:ea typeface="Century Gothic" pitchFamily="34" charset="0"/>
              <a:cs typeface="Century Gothic" pitchFamily="34" charset="0"/>
            </a:endParaRPr>
          </a:p>
        </p:txBody>
      </p:sp>
      <p:sp>
        <p:nvSpPr>
          <p:cNvPr id="37893" name="Text Placeholder 3"/>
          <p:cNvSpPr txBox="1">
            <a:spLocks/>
          </p:cNvSpPr>
          <p:nvPr/>
        </p:nvSpPr>
        <p:spPr bwMode="auto">
          <a:xfrm>
            <a:off x="457200" y="179388"/>
            <a:ext cx="8229600" cy="428625"/>
          </a:xfrm>
          <a:prstGeom prst="rect">
            <a:avLst/>
          </a:prstGeom>
          <a:noFill/>
          <a:ln w="9525">
            <a:noFill/>
            <a:miter lim="800000"/>
            <a:headEnd/>
            <a:tailEnd/>
          </a:ln>
        </p:spPr>
        <p:txBody>
          <a:bodyPr/>
          <a:lstStyle/>
          <a:p>
            <a:pPr marL="342900" indent="-342900" eaLnBrk="0" hangingPunct="0">
              <a:spcBef>
                <a:spcPct val="20000"/>
              </a:spcBef>
              <a:buClr>
                <a:srgbClr val="F79646"/>
              </a:buClr>
            </a:pPr>
            <a:r>
              <a:rPr lang="en-US" sz="2000" b="1">
                <a:solidFill>
                  <a:srgbClr val="4F81BD"/>
                </a:solidFill>
                <a:latin typeface="Century Gothic" pitchFamily="34" charset="0"/>
                <a:ea typeface="Century Gothic" pitchFamily="34" charset="0"/>
                <a:cs typeface="Century Gothic" pitchFamily="34" charset="0"/>
              </a:rPr>
              <a:t>Using Batch Picking</a:t>
            </a:r>
          </a:p>
        </p:txBody>
      </p:sp>
      <p:sp>
        <p:nvSpPr>
          <p:cNvPr id="6" name="TextBox 5"/>
          <p:cNvSpPr txBox="1"/>
          <p:nvPr/>
        </p:nvSpPr>
        <p:spPr>
          <a:xfrm>
            <a:off x="7366000" y="6537325"/>
            <a:ext cx="1320800" cy="246221"/>
          </a:xfrm>
          <a:prstGeom prst="rect">
            <a:avLst/>
          </a:prstGeom>
          <a:noFill/>
        </p:spPr>
        <p:txBody>
          <a:bodyPr wrap="square" rtlCol="0">
            <a:spAutoFit/>
          </a:bodyPr>
          <a:lstStyle/>
          <a:p>
            <a:pPr algn="ctr"/>
            <a:r>
              <a:rPr lang="en-US" sz="1000" dirty="0" smtClean="0"/>
              <a:t>WH-PIK-</a:t>
            </a:r>
            <a:endParaRPr lang="en-US" sz="1000"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Number Placeholder 4"/>
          <p:cNvSpPr>
            <a:spLocks noGrp="1"/>
          </p:cNvSpPr>
          <p:nvPr>
            <p:ph type="sldNum" sz="quarter" idx="12"/>
          </p:nvPr>
        </p:nvSpPr>
        <p:spPr bwMode="auto">
          <a:noFill/>
          <a:ln>
            <a:miter lim="800000"/>
            <a:headEnd/>
            <a:tailEnd/>
          </a:ln>
        </p:spPr>
        <p:txBody>
          <a:bodyPr/>
          <a:lstStyle/>
          <a:p>
            <a:fld id="{2F498FF8-C01F-481E-BFEA-B0507AAF89D0}" type="slidenum">
              <a:rPr lang="en-US" smtClean="0"/>
              <a:pPr/>
              <a:t>35</a:t>
            </a:fld>
            <a:endParaRPr lang="en-US" smtClean="0"/>
          </a:p>
        </p:txBody>
      </p:sp>
      <p:sp>
        <p:nvSpPr>
          <p:cNvPr id="38915" name="Text Placeholder 5"/>
          <p:cNvSpPr>
            <a:spLocks noGrp="1"/>
          </p:cNvSpPr>
          <p:nvPr>
            <p:ph type="body" sz="quarter" idx="11"/>
          </p:nvPr>
        </p:nvSpPr>
        <p:spPr/>
        <p:txBody>
          <a:bodyPr/>
          <a:lstStyle/>
          <a:p>
            <a:r>
              <a:rPr lang="en-US" dirty="0" smtClean="0">
                <a:latin typeface="Century Gothic" pitchFamily="34" charset="0"/>
                <a:cs typeface="Century Gothic" pitchFamily="34" charset="0"/>
              </a:rPr>
              <a:t>Example – Batch Picking Setup and Execution</a:t>
            </a:r>
          </a:p>
        </p:txBody>
      </p:sp>
      <p:sp>
        <p:nvSpPr>
          <p:cNvPr id="4"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Batch Picking Setup &amp; Execution</a:t>
            </a:r>
          </a:p>
        </p:txBody>
      </p:sp>
      <p:sp>
        <p:nvSpPr>
          <p:cNvPr id="5" name="Rectangle 3"/>
          <p:cNvSpPr txBox="1">
            <a:spLocks noChangeArrowheads="1"/>
          </p:cNvSpPr>
          <p:nvPr/>
        </p:nvSpPr>
        <p:spPr bwMode="auto">
          <a:xfrm>
            <a:off x="566738" y="1366838"/>
            <a:ext cx="7859712" cy="3354387"/>
          </a:xfrm>
          <a:prstGeom prst="rect">
            <a:avLst/>
          </a:prstGeom>
          <a:noFill/>
          <a:ln w="9525">
            <a:noFill/>
            <a:miter lim="800000"/>
            <a:headEnd/>
            <a:tailEnd/>
          </a:ln>
        </p:spPr>
        <p:txBody>
          <a:bodyPr/>
          <a:lstStyle/>
          <a:p>
            <a:pPr marL="514350" indent="-514350" eaLnBrk="0" hangingPunct="0">
              <a:spcBef>
                <a:spcPct val="20000"/>
              </a:spcBef>
              <a:buClr>
                <a:srgbClr val="F79646"/>
              </a:buClr>
              <a:buFont typeface="+mj-lt"/>
              <a:buAutoNum type="arabicPeriod"/>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Assign users to a work location group</a:t>
            </a:r>
          </a:p>
          <a:p>
            <a:pPr marL="514350" indent="-514350" eaLnBrk="0" hangingPunct="0">
              <a:spcBef>
                <a:spcPct val="20000"/>
              </a:spcBef>
              <a:buClr>
                <a:srgbClr val="F79646"/>
              </a:buClr>
              <a:buFont typeface="+mj-lt"/>
              <a:buAutoNum type="arabicPeriod"/>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Specify users as locations (optional)</a:t>
            </a:r>
          </a:p>
          <a:p>
            <a:pPr marL="514350" indent="-514350" eaLnBrk="0" hangingPunct="0">
              <a:spcBef>
                <a:spcPct val="20000"/>
              </a:spcBef>
              <a:buClr>
                <a:srgbClr val="F79646"/>
              </a:buClr>
              <a:buFont typeface="+mj-lt"/>
              <a:buAutoNum type="arabicPeriod"/>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Set batch-picking control parameters</a:t>
            </a:r>
          </a:p>
          <a:p>
            <a:pPr marL="514350" indent="-514350" eaLnBrk="0" hangingPunct="0">
              <a:spcBef>
                <a:spcPct val="20000"/>
              </a:spcBef>
              <a:buClr>
                <a:srgbClr val="F79646"/>
              </a:buClr>
              <a:buFont typeface="+mj-lt"/>
              <a:buAutoNum type="arabicPeriod"/>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Setup and release multiple orders</a:t>
            </a:r>
          </a:p>
          <a:p>
            <a:pPr marL="514350" indent="-514350" eaLnBrk="0" hangingPunct="0">
              <a:spcBef>
                <a:spcPct val="20000"/>
              </a:spcBef>
              <a:buClr>
                <a:srgbClr val="F79646"/>
              </a:buClr>
              <a:buFont typeface="+mj-lt"/>
              <a:buAutoNum type="arabicPeriod"/>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Pick orders using RF</a:t>
            </a:r>
          </a:p>
          <a:p>
            <a:pPr marL="514350" indent="-514350" eaLnBrk="0" hangingPunct="0">
              <a:spcBef>
                <a:spcPct val="20000"/>
              </a:spcBef>
              <a:buClr>
                <a:srgbClr val="F79646"/>
              </a:buClr>
              <a:buFont typeface="+mj-lt"/>
              <a:buAutoNum type="arabicPeriod"/>
              <a:defRPr/>
            </a:pPr>
            <a:endParaRPr lang="en-US" sz="2800" dirty="0">
              <a:solidFill>
                <a:schemeClr val="tx1">
                  <a:lumMod val="75000"/>
                  <a:lumOff val="25000"/>
                </a:schemeClr>
              </a:solidFill>
              <a:latin typeface="Century Gothic" pitchFamily="34" charset="0"/>
              <a:ea typeface="Century Gothic" pitchFamily="34" charset="0"/>
              <a:cs typeface="Century Gothic" pitchFamily="34" charset="0"/>
            </a:endParaRPr>
          </a:p>
        </p:txBody>
      </p:sp>
      <p:sp>
        <p:nvSpPr>
          <p:cNvPr id="38918" name="Rectangle 8"/>
          <p:cNvSpPr>
            <a:spLocks noChangeArrowheads="1"/>
          </p:cNvSpPr>
          <p:nvPr/>
        </p:nvSpPr>
        <p:spPr bwMode="auto">
          <a:xfrm>
            <a:off x="5118100" y="4751388"/>
            <a:ext cx="3765550" cy="1200150"/>
          </a:xfrm>
          <a:prstGeom prst="rect">
            <a:avLst/>
          </a:prstGeom>
          <a:solidFill>
            <a:schemeClr val="bg1"/>
          </a:solidFill>
          <a:ln w="9525">
            <a:noFill/>
            <a:miter lim="800000"/>
            <a:headEnd/>
            <a:tailEnd/>
          </a:ln>
        </p:spPr>
        <p:txBody>
          <a:bodyPr>
            <a:spAutoFit/>
          </a:bodyPr>
          <a:lstStyle/>
          <a:p>
            <a:r>
              <a:rPr lang="en-US" dirty="0">
                <a:solidFill>
                  <a:schemeClr val="accent2"/>
                </a:solidFill>
              </a:rPr>
              <a:t>DYK:</a:t>
            </a:r>
          </a:p>
          <a:p>
            <a:r>
              <a:rPr lang="en-US" dirty="0">
                <a:solidFill>
                  <a:schemeClr val="accent2"/>
                </a:solidFill>
              </a:rPr>
              <a:t>Batch Picking Control consists of </a:t>
            </a:r>
            <a:r>
              <a:rPr lang="en-US" dirty="0" smtClean="0">
                <a:solidFill>
                  <a:schemeClr val="accent2"/>
                </a:solidFill>
              </a:rPr>
              <a:t>several </a:t>
            </a:r>
            <a:r>
              <a:rPr lang="en-US" dirty="0">
                <a:solidFill>
                  <a:schemeClr val="accent2"/>
                </a:solidFill>
              </a:rPr>
              <a:t>frames that control much more than picking.</a:t>
            </a:r>
          </a:p>
        </p:txBody>
      </p:sp>
      <p:sp>
        <p:nvSpPr>
          <p:cNvPr id="10" name="Rectangle 9"/>
          <p:cNvSpPr>
            <a:spLocks noChangeArrowheads="1"/>
          </p:cNvSpPr>
          <p:nvPr/>
        </p:nvSpPr>
        <p:spPr bwMode="auto">
          <a:xfrm>
            <a:off x="722313" y="4751388"/>
            <a:ext cx="3894137" cy="1477962"/>
          </a:xfrm>
          <a:prstGeom prst="rect">
            <a:avLst/>
          </a:prstGeom>
          <a:solidFill>
            <a:schemeClr val="bg1"/>
          </a:solidFill>
          <a:ln w="9525">
            <a:noFill/>
            <a:miter lim="800000"/>
            <a:headEnd/>
            <a:tailEnd/>
          </a:ln>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mn-cs"/>
              </a:defRPr>
            </a:lvl1pPr>
            <a:lvl2pPr marL="457200" algn="l" defTabSz="457200" rtl="0" fontAlgn="base">
              <a:spcBef>
                <a:spcPct val="0"/>
              </a:spcBef>
              <a:spcAft>
                <a:spcPct val="0"/>
              </a:spcAft>
              <a:defRPr kern="1200">
                <a:solidFill>
                  <a:schemeClr val="tx1"/>
                </a:solidFill>
                <a:latin typeface="Arial" pitchFamily="34" charset="0"/>
                <a:ea typeface="+mn-ea"/>
                <a:cs typeface="+mn-cs"/>
              </a:defRPr>
            </a:lvl2pPr>
            <a:lvl3pPr marL="914400" algn="l" defTabSz="457200" rtl="0" fontAlgn="base">
              <a:spcBef>
                <a:spcPct val="0"/>
              </a:spcBef>
              <a:spcAft>
                <a:spcPct val="0"/>
              </a:spcAft>
              <a:defRPr kern="1200">
                <a:solidFill>
                  <a:schemeClr val="tx1"/>
                </a:solidFill>
                <a:latin typeface="Arial" pitchFamily="34" charset="0"/>
                <a:ea typeface="+mn-ea"/>
                <a:cs typeface="+mn-cs"/>
              </a:defRPr>
            </a:lvl3pPr>
            <a:lvl4pPr marL="1371600" algn="l" defTabSz="457200" rtl="0" fontAlgn="base">
              <a:spcBef>
                <a:spcPct val="0"/>
              </a:spcBef>
              <a:spcAft>
                <a:spcPct val="0"/>
              </a:spcAft>
              <a:defRPr kern="1200">
                <a:solidFill>
                  <a:schemeClr val="tx1"/>
                </a:solidFill>
                <a:latin typeface="Arial" pitchFamily="34" charset="0"/>
                <a:ea typeface="+mn-ea"/>
                <a:cs typeface="+mn-cs"/>
              </a:defRPr>
            </a:lvl4pPr>
            <a:lvl5pPr marL="1828800" algn="l" defTabSz="457200"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defRPr/>
            </a:pPr>
            <a:r>
              <a:rPr lang="en-US" dirty="0">
                <a:solidFill>
                  <a:schemeClr val="accent2"/>
                </a:solidFill>
              </a:rPr>
              <a:t>DYK:</a:t>
            </a:r>
          </a:p>
          <a:p>
            <a:pPr>
              <a:defRPr/>
            </a:pPr>
            <a:r>
              <a:rPr lang="en-US" dirty="0" smtClean="0">
                <a:solidFill>
                  <a:schemeClr val="accent2"/>
                </a:solidFill>
              </a:rPr>
              <a:t>Batch Picking is best for:</a:t>
            </a:r>
          </a:p>
          <a:p>
            <a:pPr marL="236538" indent="-236538">
              <a:buFont typeface="Arial" pitchFamily="34" charset="0"/>
              <a:buChar char="•"/>
              <a:defRPr/>
            </a:pPr>
            <a:r>
              <a:rPr lang="en-US" dirty="0" smtClean="0">
                <a:solidFill>
                  <a:schemeClr val="accent2"/>
                </a:solidFill>
              </a:rPr>
              <a:t>Small items with small volumes</a:t>
            </a:r>
          </a:p>
          <a:p>
            <a:pPr marL="236538" indent="-236538">
              <a:buFont typeface="Arial" pitchFamily="34" charset="0"/>
              <a:buChar char="•"/>
              <a:defRPr/>
            </a:pPr>
            <a:r>
              <a:rPr lang="en-US" dirty="0" smtClean="0">
                <a:solidFill>
                  <a:schemeClr val="accent2"/>
                </a:solidFill>
              </a:rPr>
              <a:t>Multiple order lines</a:t>
            </a:r>
          </a:p>
          <a:p>
            <a:pPr marL="236538" indent="-236538">
              <a:buFont typeface="Arial" pitchFamily="34" charset="0"/>
              <a:buChar char="•"/>
              <a:defRPr/>
            </a:pPr>
            <a:r>
              <a:rPr lang="en-US" dirty="0" smtClean="0">
                <a:solidFill>
                  <a:schemeClr val="accent2"/>
                </a:solidFill>
              </a:rPr>
              <a:t>Multi-bin items for single order</a:t>
            </a:r>
          </a:p>
        </p:txBody>
      </p:sp>
      <p:sp>
        <p:nvSpPr>
          <p:cNvPr id="8" name="TextBox 7"/>
          <p:cNvSpPr txBox="1"/>
          <p:nvPr/>
        </p:nvSpPr>
        <p:spPr>
          <a:xfrm>
            <a:off x="7366000" y="6537325"/>
            <a:ext cx="1320800" cy="246221"/>
          </a:xfrm>
          <a:prstGeom prst="rect">
            <a:avLst/>
          </a:prstGeom>
          <a:noFill/>
        </p:spPr>
        <p:txBody>
          <a:bodyPr wrap="square" rtlCol="0">
            <a:spAutoFit/>
          </a:bodyPr>
          <a:lstStyle/>
          <a:p>
            <a:pPr algn="ctr"/>
            <a:r>
              <a:rPr lang="en-US" sz="1000" dirty="0" smtClean="0"/>
              <a:t>WH-PIK-500</a:t>
            </a:r>
            <a:endParaRPr lang="en-US" sz="1000"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Number Placeholder 4"/>
          <p:cNvSpPr>
            <a:spLocks noGrp="1"/>
          </p:cNvSpPr>
          <p:nvPr>
            <p:ph type="sldNum" sz="quarter" idx="12"/>
          </p:nvPr>
        </p:nvSpPr>
        <p:spPr bwMode="auto">
          <a:noFill/>
          <a:ln>
            <a:miter lim="800000"/>
            <a:headEnd/>
            <a:tailEnd/>
          </a:ln>
        </p:spPr>
        <p:txBody>
          <a:bodyPr/>
          <a:lstStyle/>
          <a:p>
            <a:fld id="{ED07AFB4-A301-483E-86F7-B0CE18ECE841}" type="slidenum">
              <a:rPr lang="en-US" smtClean="0"/>
              <a:pPr/>
              <a:t>36</a:t>
            </a:fld>
            <a:endParaRPr lang="en-US" smtClean="0"/>
          </a:p>
        </p:txBody>
      </p:sp>
      <p:sp>
        <p:nvSpPr>
          <p:cNvPr id="39939" name="Text Placeholder 5"/>
          <p:cNvSpPr>
            <a:spLocks noGrp="1"/>
          </p:cNvSpPr>
          <p:nvPr>
            <p:ph type="body" sz="quarter" idx="11"/>
          </p:nvPr>
        </p:nvSpPr>
        <p:spPr/>
        <p:txBody>
          <a:bodyPr/>
          <a:lstStyle/>
          <a:p>
            <a:r>
              <a:rPr lang="en-US" dirty="0" smtClean="0">
                <a:latin typeface="Century Gothic" pitchFamily="34" charset="0"/>
                <a:cs typeface="Century Gothic" pitchFamily="34" charset="0"/>
              </a:rPr>
              <a:t>Example 1. Assign users to a work location group</a:t>
            </a:r>
          </a:p>
        </p:txBody>
      </p:sp>
      <p:sp>
        <p:nvSpPr>
          <p:cNvPr id="4"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User Work Location Group Maintenance</a:t>
            </a:r>
          </a:p>
        </p:txBody>
      </p:sp>
      <p:sp>
        <p:nvSpPr>
          <p:cNvPr id="39941" name="Rectangle 6"/>
          <p:cNvSpPr>
            <a:spLocks noChangeArrowheads="1"/>
          </p:cNvSpPr>
          <p:nvPr/>
        </p:nvSpPr>
        <p:spPr bwMode="auto">
          <a:xfrm>
            <a:off x="6016625" y="2805113"/>
            <a:ext cx="2898775" cy="1754187"/>
          </a:xfrm>
          <a:prstGeom prst="rect">
            <a:avLst/>
          </a:prstGeom>
          <a:solidFill>
            <a:schemeClr val="bg1"/>
          </a:solidFill>
          <a:ln w="9525">
            <a:noFill/>
            <a:miter lim="800000"/>
            <a:headEnd/>
            <a:tailEnd/>
          </a:ln>
        </p:spPr>
        <p:txBody>
          <a:bodyPr>
            <a:spAutoFit/>
          </a:bodyPr>
          <a:lstStyle/>
          <a:p>
            <a:r>
              <a:rPr lang="en-US" dirty="0">
                <a:solidFill>
                  <a:schemeClr val="accent2"/>
                </a:solidFill>
              </a:rPr>
              <a:t>DYK:</a:t>
            </a:r>
          </a:p>
          <a:p>
            <a:r>
              <a:rPr lang="en-US" dirty="0">
                <a:solidFill>
                  <a:schemeClr val="accent2"/>
                </a:solidFill>
              </a:rPr>
              <a:t>Use User Work Location Group Maintenance to assign users to a workgroup location and set </a:t>
            </a:r>
            <a:r>
              <a:rPr lang="en-US" dirty="0" err="1" smtClean="0">
                <a:solidFill>
                  <a:schemeClr val="accent2"/>
                </a:solidFill>
              </a:rPr>
              <a:t>inting</a:t>
            </a:r>
            <a:r>
              <a:rPr lang="en-US" dirty="0" smtClean="0">
                <a:solidFill>
                  <a:schemeClr val="accent2"/>
                </a:solidFill>
              </a:rPr>
              <a:t> </a:t>
            </a:r>
            <a:r>
              <a:rPr lang="en-US" dirty="0">
                <a:solidFill>
                  <a:schemeClr val="accent2"/>
                </a:solidFill>
              </a:rPr>
              <a:t>options.</a:t>
            </a:r>
          </a:p>
        </p:txBody>
      </p:sp>
      <p:pic>
        <p:nvPicPr>
          <p:cNvPr id="39942" name="Picture 8"/>
          <p:cNvPicPr>
            <a:picLocks noChangeAspect="1" noChangeArrowheads="1"/>
          </p:cNvPicPr>
          <p:nvPr/>
        </p:nvPicPr>
        <p:blipFill>
          <a:blip r:embed="rId3"/>
          <a:srcRect/>
          <a:stretch>
            <a:fillRect/>
          </a:stretch>
        </p:blipFill>
        <p:spPr bwMode="auto">
          <a:xfrm>
            <a:off x="501650" y="1316038"/>
            <a:ext cx="5324475" cy="4186237"/>
          </a:xfrm>
          <a:prstGeom prst="rect">
            <a:avLst/>
          </a:prstGeom>
          <a:noFill/>
          <a:ln w="9525">
            <a:solidFill>
              <a:schemeClr val="accent1"/>
            </a:solidFill>
            <a:miter lim="800000"/>
            <a:headEnd/>
            <a:tailEnd/>
          </a:ln>
        </p:spPr>
      </p:pic>
      <p:sp>
        <p:nvSpPr>
          <p:cNvPr id="7" name="TextBox 6"/>
          <p:cNvSpPr txBox="1"/>
          <p:nvPr/>
        </p:nvSpPr>
        <p:spPr>
          <a:xfrm>
            <a:off x="7366000" y="6537325"/>
            <a:ext cx="1320800" cy="246221"/>
          </a:xfrm>
          <a:prstGeom prst="rect">
            <a:avLst/>
          </a:prstGeom>
          <a:noFill/>
        </p:spPr>
        <p:txBody>
          <a:bodyPr wrap="square" rtlCol="0">
            <a:spAutoFit/>
          </a:bodyPr>
          <a:lstStyle/>
          <a:p>
            <a:pPr algn="ctr"/>
            <a:r>
              <a:rPr lang="en-US" sz="1000" dirty="0" smtClean="0"/>
              <a:t>WH-PIK-510</a:t>
            </a:r>
            <a:endParaRPr lang="en-US" sz="10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Number Placeholder 4"/>
          <p:cNvSpPr>
            <a:spLocks noGrp="1"/>
          </p:cNvSpPr>
          <p:nvPr>
            <p:ph type="sldNum" sz="quarter" idx="12"/>
          </p:nvPr>
        </p:nvSpPr>
        <p:spPr bwMode="auto">
          <a:noFill/>
          <a:ln>
            <a:miter lim="800000"/>
            <a:headEnd/>
            <a:tailEnd/>
          </a:ln>
        </p:spPr>
        <p:txBody>
          <a:bodyPr/>
          <a:lstStyle/>
          <a:p>
            <a:fld id="{F74F442D-FFE9-4BBC-8941-34CA57F1B003}" type="slidenum">
              <a:rPr lang="en-US" smtClean="0"/>
              <a:pPr/>
              <a:t>37</a:t>
            </a:fld>
            <a:endParaRPr lang="en-US" smtClean="0"/>
          </a:p>
        </p:txBody>
      </p:sp>
      <p:sp>
        <p:nvSpPr>
          <p:cNvPr id="40963" name="Text Placeholder 5"/>
          <p:cNvSpPr>
            <a:spLocks noGrp="1"/>
          </p:cNvSpPr>
          <p:nvPr>
            <p:ph type="body" sz="quarter" idx="11"/>
          </p:nvPr>
        </p:nvSpPr>
        <p:spPr/>
        <p:txBody>
          <a:bodyPr/>
          <a:lstStyle/>
          <a:p>
            <a:r>
              <a:rPr lang="en-US" dirty="0" smtClean="0">
                <a:latin typeface="Century Gothic" pitchFamily="34" charset="0"/>
                <a:cs typeface="Century Gothic" pitchFamily="34" charset="0"/>
              </a:rPr>
              <a:t>Example 2. Specify users as a location</a:t>
            </a:r>
          </a:p>
        </p:txBody>
      </p:sp>
      <p:sp>
        <p:nvSpPr>
          <p:cNvPr id="4"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Warehouse Location Maintenance</a:t>
            </a:r>
          </a:p>
        </p:txBody>
      </p:sp>
      <p:pic>
        <p:nvPicPr>
          <p:cNvPr id="40965" name="Picture 9"/>
          <p:cNvPicPr>
            <a:picLocks noChangeAspect="1" noChangeArrowheads="1"/>
          </p:cNvPicPr>
          <p:nvPr/>
        </p:nvPicPr>
        <p:blipFill>
          <a:blip r:embed="rId3"/>
          <a:srcRect/>
          <a:stretch>
            <a:fillRect/>
          </a:stretch>
        </p:blipFill>
        <p:spPr bwMode="auto">
          <a:xfrm>
            <a:off x="542925" y="1339850"/>
            <a:ext cx="3689350" cy="2482850"/>
          </a:xfrm>
          <a:prstGeom prst="rect">
            <a:avLst/>
          </a:prstGeom>
          <a:noFill/>
          <a:ln w="9525">
            <a:solidFill>
              <a:schemeClr val="accent1"/>
            </a:solidFill>
            <a:miter lim="800000"/>
            <a:headEnd/>
            <a:tailEnd/>
          </a:ln>
        </p:spPr>
      </p:pic>
      <p:pic>
        <p:nvPicPr>
          <p:cNvPr id="40966" name="Picture 10"/>
          <p:cNvPicPr>
            <a:picLocks noChangeAspect="1" noChangeArrowheads="1"/>
          </p:cNvPicPr>
          <p:nvPr/>
        </p:nvPicPr>
        <p:blipFill>
          <a:blip r:embed="rId4"/>
          <a:srcRect/>
          <a:stretch>
            <a:fillRect/>
          </a:stretch>
        </p:blipFill>
        <p:spPr bwMode="auto">
          <a:xfrm>
            <a:off x="896938" y="3735388"/>
            <a:ext cx="3689350" cy="2400300"/>
          </a:xfrm>
          <a:prstGeom prst="rect">
            <a:avLst/>
          </a:prstGeom>
          <a:noFill/>
          <a:ln w="9525">
            <a:solidFill>
              <a:schemeClr val="accent1"/>
            </a:solidFill>
            <a:miter lim="800000"/>
            <a:headEnd/>
            <a:tailEnd/>
          </a:ln>
        </p:spPr>
      </p:pic>
      <p:sp>
        <p:nvSpPr>
          <p:cNvPr id="11" name="Rounded Rectangle 10"/>
          <p:cNvSpPr/>
          <p:nvPr/>
        </p:nvSpPr>
        <p:spPr>
          <a:xfrm>
            <a:off x="1055688" y="4051300"/>
            <a:ext cx="1319212" cy="403225"/>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 name="Rounded Rectangle 11"/>
          <p:cNvSpPr/>
          <p:nvPr/>
        </p:nvSpPr>
        <p:spPr>
          <a:xfrm>
            <a:off x="685800" y="1662113"/>
            <a:ext cx="1319213" cy="403225"/>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 name="Rounded Rectangle 12"/>
          <p:cNvSpPr/>
          <p:nvPr/>
        </p:nvSpPr>
        <p:spPr>
          <a:xfrm>
            <a:off x="1158875" y="5424488"/>
            <a:ext cx="2254250" cy="660400"/>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 name="Rounded Rectangle 13"/>
          <p:cNvSpPr/>
          <p:nvPr/>
        </p:nvSpPr>
        <p:spPr>
          <a:xfrm>
            <a:off x="760413" y="2962275"/>
            <a:ext cx="2254250" cy="660400"/>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0971" name="Rectangle 8"/>
          <p:cNvSpPr>
            <a:spLocks noChangeArrowheads="1"/>
          </p:cNvSpPr>
          <p:nvPr/>
        </p:nvSpPr>
        <p:spPr bwMode="auto">
          <a:xfrm>
            <a:off x="5118100" y="2922588"/>
            <a:ext cx="3273425" cy="922337"/>
          </a:xfrm>
          <a:prstGeom prst="rect">
            <a:avLst/>
          </a:prstGeom>
          <a:solidFill>
            <a:schemeClr val="bg1"/>
          </a:solidFill>
          <a:ln w="9525">
            <a:noFill/>
            <a:miter lim="800000"/>
            <a:headEnd/>
            <a:tailEnd/>
          </a:ln>
        </p:spPr>
        <p:txBody>
          <a:bodyPr>
            <a:spAutoFit/>
          </a:bodyPr>
          <a:lstStyle/>
          <a:p>
            <a:r>
              <a:rPr lang="en-US" dirty="0">
                <a:solidFill>
                  <a:schemeClr val="accent1"/>
                </a:solidFill>
              </a:rPr>
              <a:t>Assigning users as a location allows more granular product tracking.</a:t>
            </a:r>
          </a:p>
        </p:txBody>
      </p:sp>
      <p:cxnSp>
        <p:nvCxnSpPr>
          <p:cNvPr id="17" name="Straight Arrow Connector 16"/>
          <p:cNvCxnSpPr>
            <a:stCxn id="12" idx="2"/>
            <a:endCxn id="14" idx="0"/>
          </p:cNvCxnSpPr>
          <p:nvPr/>
        </p:nvCxnSpPr>
        <p:spPr>
          <a:xfrm rot="16200000" flipH="1">
            <a:off x="1168400" y="2243138"/>
            <a:ext cx="896937" cy="541338"/>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a:stCxn id="11" idx="2"/>
            <a:endCxn id="13" idx="0"/>
          </p:cNvCxnSpPr>
          <p:nvPr/>
        </p:nvCxnSpPr>
        <p:spPr>
          <a:xfrm rot="16200000" flipH="1">
            <a:off x="1515268" y="4653757"/>
            <a:ext cx="969963" cy="571500"/>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7366000" y="6537325"/>
            <a:ext cx="1320800" cy="246221"/>
          </a:xfrm>
          <a:prstGeom prst="rect">
            <a:avLst/>
          </a:prstGeom>
          <a:noFill/>
        </p:spPr>
        <p:txBody>
          <a:bodyPr wrap="square" rtlCol="0">
            <a:spAutoFit/>
          </a:bodyPr>
          <a:lstStyle/>
          <a:p>
            <a:pPr algn="ctr"/>
            <a:r>
              <a:rPr lang="en-US" sz="1000" dirty="0" smtClean="0"/>
              <a:t>WH-PIK-520</a:t>
            </a:r>
            <a:endParaRPr lang="en-US" sz="10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7366000" y="6537325"/>
            <a:ext cx="1320800" cy="246221"/>
          </a:xfrm>
          <a:prstGeom prst="rect">
            <a:avLst/>
          </a:prstGeom>
          <a:noFill/>
        </p:spPr>
        <p:txBody>
          <a:bodyPr wrap="square" rtlCol="0">
            <a:spAutoFit/>
          </a:bodyPr>
          <a:lstStyle/>
          <a:p>
            <a:pPr algn="ctr"/>
            <a:r>
              <a:rPr lang="en-US" sz="1000" dirty="0" smtClean="0"/>
              <a:t>WH-PIK-380</a:t>
            </a:r>
            <a:endParaRPr lang="en-US" sz="1000" dirty="0"/>
          </a:p>
        </p:txBody>
      </p:sp>
      <p:sp>
        <p:nvSpPr>
          <p:cNvPr id="28"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Batch Picking Control</a:t>
            </a:r>
          </a:p>
        </p:txBody>
      </p:sp>
      <p:pic>
        <p:nvPicPr>
          <p:cNvPr id="29" name="Picture 7" descr="device"/>
          <p:cNvPicPr>
            <a:picLocks noChangeAspect="1" noChangeArrowheads="1"/>
          </p:cNvPicPr>
          <p:nvPr/>
        </p:nvPicPr>
        <p:blipFill>
          <a:blip r:embed="rId3"/>
          <a:srcRect/>
          <a:stretch>
            <a:fillRect/>
          </a:stretch>
        </p:blipFill>
        <p:spPr bwMode="auto">
          <a:xfrm>
            <a:off x="8220075" y="620713"/>
            <a:ext cx="923925" cy="923925"/>
          </a:xfrm>
          <a:prstGeom prst="rect">
            <a:avLst/>
          </a:prstGeom>
          <a:noFill/>
          <a:ln w="9525">
            <a:noFill/>
            <a:miter lim="800000"/>
            <a:headEnd/>
            <a:tailEnd/>
          </a:ln>
        </p:spPr>
      </p:pic>
      <p:cxnSp>
        <p:nvCxnSpPr>
          <p:cNvPr id="30" name="Straight Connector 29"/>
          <p:cNvCxnSpPr/>
          <p:nvPr/>
        </p:nvCxnSpPr>
        <p:spPr>
          <a:xfrm flipH="1" flipV="1">
            <a:off x="7680325" y="620713"/>
            <a:ext cx="909638" cy="133350"/>
          </a:xfrm>
          <a:prstGeom prst="line">
            <a:avLst/>
          </a:prstGeom>
          <a:ln w="28575">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flipH="1">
            <a:off x="8010525" y="995363"/>
            <a:ext cx="669925" cy="1500187"/>
          </a:xfrm>
          <a:prstGeom prst="line">
            <a:avLst/>
          </a:prstGeom>
          <a:ln w="28575">
            <a:solidFill>
              <a:schemeClr val="accent1"/>
            </a:solidFill>
          </a:ln>
          <a:effectLst/>
        </p:spPr>
        <p:style>
          <a:lnRef idx="2">
            <a:schemeClr val="accent1"/>
          </a:lnRef>
          <a:fillRef idx="0">
            <a:schemeClr val="accent1"/>
          </a:fillRef>
          <a:effectRef idx="1">
            <a:schemeClr val="accent1"/>
          </a:effectRef>
          <a:fontRef idx="minor">
            <a:schemeClr val="tx1"/>
          </a:fontRef>
        </p:style>
      </p:cxnSp>
      <p:pic>
        <p:nvPicPr>
          <p:cNvPr id="32" name="Picture 2"/>
          <p:cNvPicPr>
            <a:picLocks noChangeAspect="1" noChangeArrowheads="1"/>
          </p:cNvPicPr>
          <p:nvPr/>
        </p:nvPicPr>
        <p:blipFill>
          <a:blip r:embed="rId4"/>
          <a:srcRect/>
          <a:stretch>
            <a:fillRect/>
          </a:stretch>
        </p:blipFill>
        <p:spPr bwMode="auto">
          <a:xfrm>
            <a:off x="603250" y="1349375"/>
            <a:ext cx="7077075" cy="4530725"/>
          </a:xfrm>
          <a:prstGeom prst="rect">
            <a:avLst/>
          </a:prstGeom>
          <a:noFill/>
          <a:ln w="9525">
            <a:solidFill>
              <a:schemeClr val="accent1"/>
            </a:solidFill>
            <a:miter lim="800000"/>
            <a:headEnd/>
            <a:tailEnd/>
          </a:ln>
        </p:spPr>
      </p:pic>
      <p:sp>
        <p:nvSpPr>
          <p:cNvPr id="33" name="Rounded Rectangle 32"/>
          <p:cNvSpPr/>
          <p:nvPr/>
        </p:nvSpPr>
        <p:spPr>
          <a:xfrm>
            <a:off x="5880100" y="606425"/>
            <a:ext cx="2195513" cy="2066925"/>
          </a:xfrm>
          <a:prstGeom prst="roundRect">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4" name="Text Placeholder 5"/>
          <p:cNvSpPr>
            <a:spLocks noGrp="1"/>
          </p:cNvSpPr>
          <p:nvPr>
            <p:ph type="body" sz="quarter" idx="11"/>
          </p:nvPr>
        </p:nvSpPr>
        <p:spPr>
          <a:xfrm>
            <a:off x="457200" y="179388"/>
            <a:ext cx="8229600" cy="428625"/>
          </a:xfrm>
        </p:spPr>
        <p:txBody>
          <a:bodyPr/>
          <a:lstStyle/>
          <a:p>
            <a:r>
              <a:rPr lang="en-US" dirty="0" smtClean="0">
                <a:latin typeface="Century Gothic" pitchFamily="34" charset="0"/>
                <a:cs typeface="Century Gothic" pitchFamily="34" charset="0"/>
              </a:rPr>
              <a:t>Example 3 - Set Batch Picking Control parameters</a:t>
            </a:r>
          </a:p>
        </p:txBody>
      </p:sp>
      <p:sp>
        <p:nvSpPr>
          <p:cNvPr id="35" name="Rectangle 34"/>
          <p:cNvSpPr>
            <a:spLocks noChangeArrowheads="1"/>
          </p:cNvSpPr>
          <p:nvPr/>
        </p:nvSpPr>
        <p:spPr bwMode="auto">
          <a:xfrm>
            <a:off x="6307138" y="3000375"/>
            <a:ext cx="2592387" cy="3140075"/>
          </a:xfrm>
          <a:prstGeom prst="rect">
            <a:avLst/>
          </a:prstGeom>
          <a:solidFill>
            <a:schemeClr val="bg1"/>
          </a:solidFill>
          <a:ln w="9525">
            <a:noFill/>
            <a:miter lim="800000"/>
            <a:headEnd/>
            <a:tailEnd/>
          </a:ln>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mn-cs"/>
              </a:defRPr>
            </a:lvl1pPr>
            <a:lvl2pPr marL="457200" algn="l" defTabSz="457200" rtl="0" fontAlgn="base">
              <a:spcBef>
                <a:spcPct val="0"/>
              </a:spcBef>
              <a:spcAft>
                <a:spcPct val="0"/>
              </a:spcAft>
              <a:defRPr kern="1200">
                <a:solidFill>
                  <a:schemeClr val="tx1"/>
                </a:solidFill>
                <a:latin typeface="Arial" pitchFamily="34" charset="0"/>
                <a:ea typeface="+mn-ea"/>
                <a:cs typeface="+mn-cs"/>
              </a:defRPr>
            </a:lvl2pPr>
            <a:lvl3pPr marL="914400" algn="l" defTabSz="457200" rtl="0" fontAlgn="base">
              <a:spcBef>
                <a:spcPct val="0"/>
              </a:spcBef>
              <a:spcAft>
                <a:spcPct val="0"/>
              </a:spcAft>
              <a:defRPr kern="1200">
                <a:solidFill>
                  <a:schemeClr val="tx1"/>
                </a:solidFill>
                <a:latin typeface="Arial" pitchFamily="34" charset="0"/>
                <a:ea typeface="+mn-ea"/>
                <a:cs typeface="+mn-cs"/>
              </a:defRPr>
            </a:lvl3pPr>
            <a:lvl4pPr marL="1371600" algn="l" defTabSz="457200" rtl="0" fontAlgn="base">
              <a:spcBef>
                <a:spcPct val="0"/>
              </a:spcBef>
              <a:spcAft>
                <a:spcPct val="0"/>
              </a:spcAft>
              <a:defRPr kern="1200">
                <a:solidFill>
                  <a:schemeClr val="tx1"/>
                </a:solidFill>
                <a:latin typeface="Arial" pitchFamily="34" charset="0"/>
                <a:ea typeface="+mn-ea"/>
                <a:cs typeface="+mn-cs"/>
              </a:defRPr>
            </a:lvl4pPr>
            <a:lvl5pPr marL="1828800" algn="l" defTabSz="457200"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defRPr/>
            </a:pPr>
            <a:r>
              <a:rPr lang="en-US" dirty="0">
                <a:solidFill>
                  <a:schemeClr val="accent2"/>
                </a:solidFill>
              </a:rPr>
              <a:t>DYK:</a:t>
            </a:r>
          </a:p>
          <a:p>
            <a:pPr>
              <a:defRPr/>
            </a:pPr>
            <a:r>
              <a:rPr lang="en-US" dirty="0" smtClean="0">
                <a:solidFill>
                  <a:schemeClr val="accent2"/>
                </a:solidFill>
              </a:rPr>
              <a:t>Batch Picking can include:</a:t>
            </a:r>
          </a:p>
          <a:p>
            <a:pPr marL="236538" indent="-236538">
              <a:buFont typeface="Arial" pitchFamily="34" charset="0"/>
              <a:buChar char="•"/>
              <a:defRPr/>
            </a:pPr>
            <a:r>
              <a:rPr lang="en-US" dirty="0" smtClean="0">
                <a:solidFill>
                  <a:schemeClr val="accent2"/>
                </a:solidFill>
              </a:rPr>
              <a:t>Sales Orders,</a:t>
            </a:r>
          </a:p>
          <a:p>
            <a:pPr marL="236538" indent="-236538">
              <a:buFont typeface="Arial" pitchFamily="34" charset="0"/>
              <a:buChar char="•"/>
              <a:defRPr/>
            </a:pPr>
            <a:r>
              <a:rPr lang="en-US" dirty="0" smtClean="0">
                <a:solidFill>
                  <a:schemeClr val="accent2"/>
                </a:solidFill>
              </a:rPr>
              <a:t>Distribution Orders,</a:t>
            </a:r>
          </a:p>
          <a:p>
            <a:pPr marL="236538" indent="-236538">
              <a:buFont typeface="Arial" pitchFamily="34" charset="0"/>
              <a:buChar char="•"/>
              <a:defRPr/>
            </a:pPr>
            <a:r>
              <a:rPr lang="en-US" dirty="0" smtClean="0">
                <a:solidFill>
                  <a:schemeClr val="accent2"/>
                </a:solidFill>
              </a:rPr>
              <a:t>Work Orders</a:t>
            </a:r>
          </a:p>
          <a:p>
            <a:pPr>
              <a:defRPr/>
            </a:pPr>
            <a:r>
              <a:rPr lang="en-US" dirty="0" smtClean="0">
                <a:solidFill>
                  <a:schemeClr val="accent2"/>
                </a:solidFill>
              </a:rPr>
              <a:t>and you can specify the maximum number of orders, pre-shippers or customers to include in the batch.</a:t>
            </a:r>
          </a:p>
        </p:txBody>
      </p:sp>
      <p:sp>
        <p:nvSpPr>
          <p:cNvPr id="36" name="Rounded Rectangle 35"/>
          <p:cNvSpPr/>
          <p:nvPr/>
        </p:nvSpPr>
        <p:spPr>
          <a:xfrm>
            <a:off x="1876425" y="2362200"/>
            <a:ext cx="600075" cy="930275"/>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37" name="Picture 6"/>
          <p:cNvPicPr>
            <a:picLocks noChangeAspect="1" noChangeArrowheads="1"/>
          </p:cNvPicPr>
          <p:nvPr/>
        </p:nvPicPr>
        <p:blipFill>
          <a:blip r:embed="rId5"/>
          <a:srcRect/>
          <a:stretch>
            <a:fillRect/>
          </a:stretch>
        </p:blipFill>
        <p:spPr bwMode="auto">
          <a:xfrm>
            <a:off x="5978525" y="785813"/>
            <a:ext cx="2038350" cy="1714500"/>
          </a:xfrm>
          <a:prstGeom prst="rect">
            <a:avLst/>
          </a:prstGeom>
          <a:noFill/>
          <a:ln w="9525" algn="ctr">
            <a:noFill/>
            <a:miter lim="800000"/>
            <a:headEnd/>
            <a:tailEnd/>
          </a:ln>
        </p:spPr>
      </p:pic>
      <p:cxnSp>
        <p:nvCxnSpPr>
          <p:cNvPr id="38" name="Straight Arrow Connector 37"/>
          <p:cNvCxnSpPr>
            <a:stCxn id="36" idx="3"/>
            <a:endCxn id="39" idx="1"/>
          </p:cNvCxnSpPr>
          <p:nvPr/>
        </p:nvCxnSpPr>
        <p:spPr>
          <a:xfrm flipV="1">
            <a:off x="2476500" y="1482725"/>
            <a:ext cx="3163888" cy="1344613"/>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
        <p:nvSpPr>
          <p:cNvPr id="39" name="Left Brace 38"/>
          <p:cNvSpPr/>
          <p:nvPr/>
        </p:nvSpPr>
        <p:spPr>
          <a:xfrm>
            <a:off x="5640388" y="1108075"/>
            <a:ext cx="369887" cy="749300"/>
          </a:xfrm>
          <a:prstGeom prst="leftBrace">
            <a:avLst/>
          </a:prstGeom>
          <a:ln w="28575">
            <a:solidFill>
              <a:srgbClr val="FF0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Batch Picking Control</a:t>
            </a:r>
            <a:r>
              <a:rPr lang="en-US" sz="2400" dirty="0" smtClean="0">
                <a:latin typeface="Century Gothic" pitchFamily="34" charset="0"/>
                <a:cs typeface="Century Gothic" pitchFamily="34" charset="0"/>
              </a:rPr>
              <a:t> (cont)</a:t>
            </a:r>
          </a:p>
        </p:txBody>
      </p:sp>
      <p:pic>
        <p:nvPicPr>
          <p:cNvPr id="6" name="Picture 2"/>
          <p:cNvPicPr>
            <a:picLocks noChangeAspect="1" noChangeArrowheads="1"/>
          </p:cNvPicPr>
          <p:nvPr/>
        </p:nvPicPr>
        <p:blipFill>
          <a:blip r:embed="rId3"/>
          <a:srcRect/>
          <a:stretch>
            <a:fillRect/>
          </a:stretch>
        </p:blipFill>
        <p:spPr bwMode="auto">
          <a:xfrm>
            <a:off x="603250" y="1349375"/>
            <a:ext cx="7077075" cy="4530725"/>
          </a:xfrm>
          <a:prstGeom prst="rect">
            <a:avLst/>
          </a:prstGeom>
          <a:noFill/>
          <a:ln w="9525">
            <a:solidFill>
              <a:schemeClr val="accent1"/>
            </a:solidFill>
            <a:miter lim="800000"/>
            <a:headEnd/>
            <a:tailEnd/>
          </a:ln>
        </p:spPr>
      </p:pic>
      <p:sp>
        <p:nvSpPr>
          <p:cNvPr id="7" name="Rounded Rectangle 6"/>
          <p:cNvSpPr/>
          <p:nvPr/>
        </p:nvSpPr>
        <p:spPr>
          <a:xfrm>
            <a:off x="6553200" y="2663825"/>
            <a:ext cx="1830388" cy="1720850"/>
          </a:xfrm>
          <a:prstGeom prst="roundRect">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Rounded Rectangle 7"/>
          <p:cNvSpPr/>
          <p:nvPr/>
        </p:nvSpPr>
        <p:spPr>
          <a:xfrm>
            <a:off x="6257925" y="793750"/>
            <a:ext cx="1830388" cy="1719263"/>
          </a:xfrm>
          <a:prstGeom prst="roundRect">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Rounded Rectangle 8"/>
          <p:cNvSpPr/>
          <p:nvPr/>
        </p:nvSpPr>
        <p:spPr>
          <a:xfrm>
            <a:off x="7004050" y="4532313"/>
            <a:ext cx="1830388" cy="1720850"/>
          </a:xfrm>
          <a:prstGeom prst="roundRect">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Text Placeholder 5"/>
          <p:cNvSpPr txBox="1">
            <a:spLocks/>
          </p:cNvSpPr>
          <p:nvPr/>
        </p:nvSpPr>
        <p:spPr>
          <a:xfrm>
            <a:off x="457200" y="179388"/>
            <a:ext cx="8229600" cy="428625"/>
          </a:xfrm>
          <a:prstGeom prst="rect">
            <a:avLst/>
          </a:prstGeom>
        </p:spPr>
        <p:txBody>
          <a:bodyPr/>
          <a:lstStyle/>
          <a:p>
            <a:pPr marL="342900" marR="0" lvl="0" indent="-342900" algn="l" defTabSz="457200" rtl="0" eaLnBrk="0" fontAlgn="base" latinLnBrk="0" hangingPunct="0">
              <a:lnSpc>
                <a:spcPct val="100000"/>
              </a:lnSpc>
              <a:spcBef>
                <a:spcPct val="20000"/>
              </a:spcBef>
              <a:spcAft>
                <a:spcPct val="0"/>
              </a:spcAft>
              <a:buClr>
                <a:srgbClr val="F79646"/>
              </a:buClr>
              <a:buSzTx/>
              <a:tabLst/>
              <a:defRPr/>
            </a:pPr>
            <a:r>
              <a:rPr kumimoji="0" lang="en-US" sz="2000" b="1" i="0" u="none" strike="noStrike" kern="1200" cap="none" spc="0" normalizeH="0" baseline="0" noProof="0" dirty="0" smtClean="0">
                <a:ln>
                  <a:noFill/>
                </a:ln>
                <a:solidFill>
                  <a:schemeClr val="accent1"/>
                </a:solidFill>
                <a:effectLst/>
                <a:uLnTx/>
                <a:uFillTx/>
                <a:latin typeface="Century Gothic" pitchFamily="34" charset="0"/>
                <a:ea typeface="Century Gothic" pitchFamily="34" charset="0"/>
                <a:cs typeface="Century Gothic" pitchFamily="34" charset="0"/>
              </a:rPr>
              <a:t>Example</a:t>
            </a:r>
            <a:r>
              <a:rPr kumimoji="0" lang="en-US" sz="2000" b="1" i="0" u="none" strike="noStrike" kern="1200" cap="none" spc="0" normalizeH="0" noProof="0" dirty="0" smtClean="0">
                <a:ln>
                  <a:noFill/>
                </a:ln>
                <a:solidFill>
                  <a:schemeClr val="accent1"/>
                </a:solidFill>
                <a:effectLst/>
                <a:uLnTx/>
                <a:uFillTx/>
                <a:latin typeface="Century Gothic" pitchFamily="34" charset="0"/>
                <a:ea typeface="Century Gothic" pitchFamily="34" charset="0"/>
                <a:cs typeface="Century Gothic" pitchFamily="34" charset="0"/>
              </a:rPr>
              <a:t> 3 -</a:t>
            </a:r>
            <a:r>
              <a:rPr kumimoji="0" lang="en-US" sz="2000" b="1" i="0" u="none" strike="noStrike" kern="1200" cap="none" spc="0" normalizeH="0" baseline="0" noProof="0" dirty="0" smtClean="0">
                <a:ln>
                  <a:noFill/>
                </a:ln>
                <a:solidFill>
                  <a:schemeClr val="accent1"/>
                </a:solidFill>
                <a:effectLst/>
                <a:uLnTx/>
                <a:uFillTx/>
                <a:latin typeface="Century Gothic" pitchFamily="34" charset="0"/>
                <a:ea typeface="Century Gothic" pitchFamily="34" charset="0"/>
                <a:cs typeface="Century Gothic" pitchFamily="34" charset="0"/>
              </a:rPr>
              <a:t> Set </a:t>
            </a:r>
            <a:r>
              <a:rPr kumimoji="0" lang="en-US" sz="2000" b="1" i="0" u="none" strike="noStrike" kern="1200" cap="none" spc="0" normalizeH="0" baseline="0" noProof="0" dirty="0" err="1" smtClean="0">
                <a:ln>
                  <a:noFill/>
                </a:ln>
                <a:solidFill>
                  <a:schemeClr val="accent1"/>
                </a:solidFill>
                <a:effectLst/>
                <a:uLnTx/>
                <a:uFillTx/>
                <a:latin typeface="Century Gothic" pitchFamily="34" charset="0"/>
                <a:ea typeface="Century Gothic" pitchFamily="34" charset="0"/>
                <a:cs typeface="Century Gothic" pitchFamily="34" charset="0"/>
              </a:rPr>
              <a:t>Batc</a:t>
            </a:r>
            <a:r>
              <a:rPr lang="en-US" sz="2000" b="1" baseline="0" dirty="0" smtClean="0">
                <a:solidFill>
                  <a:schemeClr val="accent1"/>
                </a:solidFill>
                <a:latin typeface="Century Gothic" pitchFamily="34" charset="0"/>
                <a:ea typeface="Century Gothic" pitchFamily="34" charset="0"/>
                <a:cs typeface="Century Gothic" pitchFamily="34" charset="0"/>
              </a:rPr>
              <a:t>h</a:t>
            </a:r>
            <a:r>
              <a:rPr lang="en-US" sz="2000" b="1" dirty="0" smtClean="0">
                <a:solidFill>
                  <a:schemeClr val="accent1"/>
                </a:solidFill>
                <a:latin typeface="Century Gothic" pitchFamily="34" charset="0"/>
                <a:ea typeface="Century Gothic" pitchFamily="34" charset="0"/>
                <a:cs typeface="Century Gothic" pitchFamily="34" charset="0"/>
              </a:rPr>
              <a:t> Picking Control Parameters (Cont’d)</a:t>
            </a:r>
            <a:endParaRPr kumimoji="0" lang="en-US" sz="2000" b="1" i="0" u="none" strike="noStrike" kern="1200" cap="none" spc="0" normalizeH="0" baseline="0" noProof="0" dirty="0" smtClean="0">
              <a:ln>
                <a:noFill/>
              </a:ln>
              <a:solidFill>
                <a:schemeClr val="accent1"/>
              </a:solidFill>
              <a:effectLst/>
              <a:uLnTx/>
              <a:uFillTx/>
              <a:latin typeface="Century Gothic" pitchFamily="34" charset="0"/>
              <a:ea typeface="Century Gothic" pitchFamily="34" charset="0"/>
              <a:cs typeface="Century Gothic" pitchFamily="34" charset="0"/>
            </a:endParaRPr>
          </a:p>
        </p:txBody>
      </p:sp>
      <p:pic>
        <p:nvPicPr>
          <p:cNvPr id="11" name="Picture 5"/>
          <p:cNvPicPr>
            <a:picLocks noChangeAspect="1" noChangeArrowheads="1"/>
          </p:cNvPicPr>
          <p:nvPr/>
        </p:nvPicPr>
        <p:blipFill>
          <a:blip r:embed="rId4"/>
          <a:srcRect/>
          <a:stretch>
            <a:fillRect/>
          </a:stretch>
        </p:blipFill>
        <p:spPr bwMode="auto">
          <a:xfrm>
            <a:off x="6376988" y="930275"/>
            <a:ext cx="1584325" cy="1473200"/>
          </a:xfrm>
          <a:prstGeom prst="rect">
            <a:avLst/>
          </a:prstGeom>
          <a:noFill/>
          <a:ln w="9525" algn="ctr">
            <a:noFill/>
            <a:miter lim="800000"/>
            <a:headEnd/>
            <a:tailEnd/>
          </a:ln>
        </p:spPr>
      </p:pic>
      <p:pic>
        <p:nvPicPr>
          <p:cNvPr id="12" name="Picture 6"/>
          <p:cNvPicPr>
            <a:picLocks noChangeAspect="1" noChangeArrowheads="1"/>
          </p:cNvPicPr>
          <p:nvPr/>
        </p:nvPicPr>
        <p:blipFill>
          <a:blip r:embed="rId5"/>
          <a:srcRect/>
          <a:stretch>
            <a:fillRect/>
          </a:stretch>
        </p:blipFill>
        <p:spPr bwMode="auto">
          <a:xfrm>
            <a:off x="6672263" y="2781300"/>
            <a:ext cx="1579562" cy="1462088"/>
          </a:xfrm>
          <a:prstGeom prst="rect">
            <a:avLst/>
          </a:prstGeom>
          <a:noFill/>
          <a:ln w="9525" algn="ctr">
            <a:noFill/>
            <a:miter lim="800000"/>
            <a:headEnd/>
            <a:tailEnd/>
          </a:ln>
        </p:spPr>
      </p:pic>
      <p:pic>
        <p:nvPicPr>
          <p:cNvPr id="13" name="Picture 7"/>
          <p:cNvPicPr>
            <a:picLocks noChangeAspect="1" noChangeArrowheads="1"/>
          </p:cNvPicPr>
          <p:nvPr/>
        </p:nvPicPr>
        <p:blipFill>
          <a:blip r:embed="rId6"/>
          <a:srcRect/>
          <a:stretch>
            <a:fillRect/>
          </a:stretch>
        </p:blipFill>
        <p:spPr bwMode="auto">
          <a:xfrm>
            <a:off x="7164388" y="4691063"/>
            <a:ext cx="1547812" cy="1416050"/>
          </a:xfrm>
          <a:prstGeom prst="rect">
            <a:avLst/>
          </a:prstGeom>
          <a:noFill/>
          <a:ln w="9525" algn="ctr">
            <a:noFill/>
            <a:miter lim="800000"/>
            <a:headEnd/>
            <a:tailEnd/>
          </a:ln>
        </p:spPr>
      </p:pic>
      <p:sp>
        <p:nvSpPr>
          <p:cNvPr id="14" name="Rounded Rectangle 13"/>
          <p:cNvSpPr/>
          <p:nvPr/>
        </p:nvSpPr>
        <p:spPr>
          <a:xfrm>
            <a:off x="715963" y="3149600"/>
            <a:ext cx="2111375" cy="395288"/>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15" name="Picture 7" descr="device"/>
          <p:cNvPicPr>
            <a:picLocks noChangeAspect="1" noChangeArrowheads="1"/>
          </p:cNvPicPr>
          <p:nvPr/>
        </p:nvPicPr>
        <p:blipFill>
          <a:blip r:embed="rId7"/>
          <a:srcRect/>
          <a:stretch>
            <a:fillRect/>
          </a:stretch>
        </p:blipFill>
        <p:spPr bwMode="auto">
          <a:xfrm>
            <a:off x="8220075" y="620713"/>
            <a:ext cx="923925" cy="923925"/>
          </a:xfrm>
          <a:prstGeom prst="rect">
            <a:avLst/>
          </a:prstGeom>
          <a:noFill/>
          <a:ln w="9525">
            <a:noFill/>
            <a:miter lim="800000"/>
            <a:headEnd/>
            <a:tailEnd/>
          </a:ln>
        </p:spPr>
      </p:pic>
      <p:cxnSp>
        <p:nvCxnSpPr>
          <p:cNvPr id="16" name="Straight Connector 15"/>
          <p:cNvCxnSpPr/>
          <p:nvPr/>
        </p:nvCxnSpPr>
        <p:spPr>
          <a:xfrm flipH="1">
            <a:off x="7777163" y="765175"/>
            <a:ext cx="812800" cy="38100"/>
          </a:xfrm>
          <a:prstGeom prst="line">
            <a:avLst/>
          </a:prstGeom>
          <a:ln w="28575">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flipH="1">
            <a:off x="8010525" y="995363"/>
            <a:ext cx="669925" cy="1408112"/>
          </a:xfrm>
          <a:prstGeom prst="line">
            <a:avLst/>
          </a:prstGeom>
          <a:ln w="28575">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8" name="Rectangle 38"/>
          <p:cNvSpPr>
            <a:spLocks noChangeArrowheads="1"/>
          </p:cNvSpPr>
          <p:nvPr/>
        </p:nvSpPr>
        <p:spPr bwMode="auto">
          <a:xfrm>
            <a:off x="7065963" y="2381250"/>
            <a:ext cx="696912" cy="400050"/>
          </a:xfrm>
          <a:prstGeom prst="rect">
            <a:avLst/>
          </a:prstGeom>
          <a:noFill/>
          <a:ln w="9525">
            <a:noFill/>
            <a:miter lim="800000"/>
            <a:headEnd/>
            <a:tailEnd/>
          </a:ln>
        </p:spPr>
        <p:txBody>
          <a:bodyPr>
            <a:spAutoFit/>
          </a:bodyPr>
          <a:lstStyle/>
          <a:p>
            <a:pPr algn="ctr"/>
            <a:r>
              <a:rPr lang="en-US" sz="2000" b="1">
                <a:solidFill>
                  <a:srgbClr val="FF0000"/>
                </a:solidFill>
              </a:rPr>
              <a:t>Or</a:t>
            </a:r>
          </a:p>
        </p:txBody>
      </p:sp>
      <p:sp>
        <p:nvSpPr>
          <p:cNvPr id="19" name="Rectangle 39"/>
          <p:cNvSpPr>
            <a:spLocks noChangeArrowheads="1"/>
          </p:cNvSpPr>
          <p:nvPr/>
        </p:nvSpPr>
        <p:spPr bwMode="auto">
          <a:xfrm>
            <a:off x="7542213" y="4278313"/>
            <a:ext cx="696912" cy="400050"/>
          </a:xfrm>
          <a:prstGeom prst="rect">
            <a:avLst/>
          </a:prstGeom>
          <a:noFill/>
          <a:ln w="9525">
            <a:noFill/>
            <a:miter lim="800000"/>
            <a:headEnd/>
            <a:tailEnd/>
          </a:ln>
        </p:spPr>
        <p:txBody>
          <a:bodyPr>
            <a:spAutoFit/>
          </a:bodyPr>
          <a:lstStyle/>
          <a:p>
            <a:pPr algn="ctr"/>
            <a:r>
              <a:rPr lang="en-US" sz="2000" b="1">
                <a:solidFill>
                  <a:srgbClr val="FF0000"/>
                </a:solidFill>
              </a:rPr>
              <a:t>Or</a:t>
            </a:r>
          </a:p>
        </p:txBody>
      </p:sp>
      <p:sp>
        <p:nvSpPr>
          <p:cNvPr id="20" name="Rounded Rectangle 19"/>
          <p:cNvSpPr/>
          <p:nvPr/>
        </p:nvSpPr>
        <p:spPr>
          <a:xfrm>
            <a:off x="6321425" y="831850"/>
            <a:ext cx="871538" cy="395288"/>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 name="Rounded Rectangle 20"/>
          <p:cNvSpPr/>
          <p:nvPr/>
        </p:nvSpPr>
        <p:spPr>
          <a:xfrm>
            <a:off x="6626225" y="2682875"/>
            <a:ext cx="871538" cy="393700"/>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2" name="Rounded Rectangle 21"/>
          <p:cNvSpPr/>
          <p:nvPr/>
        </p:nvSpPr>
        <p:spPr>
          <a:xfrm>
            <a:off x="7134225" y="4605338"/>
            <a:ext cx="873125" cy="395287"/>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23" name="Straight Arrow Connector 22"/>
          <p:cNvCxnSpPr/>
          <p:nvPr/>
        </p:nvCxnSpPr>
        <p:spPr>
          <a:xfrm flipV="1">
            <a:off x="2827338" y="995363"/>
            <a:ext cx="3430587" cy="2154237"/>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7366000" y="6537325"/>
            <a:ext cx="1320800" cy="246221"/>
          </a:xfrm>
          <a:prstGeom prst="rect">
            <a:avLst/>
          </a:prstGeom>
          <a:noFill/>
        </p:spPr>
        <p:txBody>
          <a:bodyPr wrap="square" rtlCol="0">
            <a:spAutoFit/>
          </a:bodyPr>
          <a:lstStyle/>
          <a:p>
            <a:pPr algn="ctr"/>
            <a:r>
              <a:rPr lang="en-US" sz="1000" dirty="0" smtClean="0"/>
              <a:t>WH-PIK-381</a:t>
            </a:r>
            <a:endParaRPr lang="en-US" sz="100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Number Placeholder 4"/>
          <p:cNvSpPr>
            <a:spLocks noGrp="1"/>
          </p:cNvSpPr>
          <p:nvPr>
            <p:ph type="sldNum" sz="quarter" idx="12"/>
          </p:nvPr>
        </p:nvSpPr>
        <p:spPr bwMode="auto">
          <a:noFill/>
          <a:ln>
            <a:miter lim="800000"/>
            <a:headEnd/>
            <a:tailEnd/>
          </a:ln>
        </p:spPr>
        <p:txBody>
          <a:bodyPr/>
          <a:lstStyle/>
          <a:p>
            <a:fld id="{3B7DDD74-CC0E-4C0C-A60B-9E403071239F}" type="slidenum">
              <a:rPr lang="en-US" smtClean="0"/>
              <a:pPr/>
              <a:t>4</a:t>
            </a:fld>
            <a:endParaRPr lang="en-US" smtClean="0"/>
          </a:p>
        </p:txBody>
      </p:sp>
      <p:sp>
        <p:nvSpPr>
          <p:cNvPr id="7171" name="Text Placeholder 5"/>
          <p:cNvSpPr>
            <a:spLocks noGrp="1"/>
          </p:cNvSpPr>
          <p:nvPr>
            <p:ph type="body" sz="quarter" idx="11"/>
          </p:nvPr>
        </p:nvSpPr>
        <p:spPr/>
        <p:txBody>
          <a:bodyPr/>
          <a:lstStyle/>
          <a:p>
            <a:r>
              <a:rPr lang="en-US" smtClean="0">
                <a:latin typeface="Century Gothic" pitchFamily="34" charset="0"/>
                <a:cs typeface="Century Gothic" pitchFamily="34" charset="0"/>
              </a:rPr>
              <a:t>QAD Inventory Control vs. WMS</a:t>
            </a:r>
          </a:p>
        </p:txBody>
      </p:sp>
      <p:sp>
        <p:nvSpPr>
          <p:cNvPr id="7172" name="Rectangle 4"/>
          <p:cNvSpPr>
            <a:spLocks noChangeArrowheads="1"/>
          </p:cNvSpPr>
          <p:nvPr/>
        </p:nvSpPr>
        <p:spPr bwMode="auto">
          <a:xfrm>
            <a:off x="4572000" y="1690688"/>
            <a:ext cx="3810000" cy="4114800"/>
          </a:xfrm>
          <a:prstGeom prst="rect">
            <a:avLst/>
          </a:prstGeom>
          <a:noFill/>
          <a:ln w="9525">
            <a:noFill/>
            <a:miter lim="800000"/>
            <a:headEnd/>
            <a:tailEnd/>
          </a:ln>
        </p:spPr>
        <p:txBody>
          <a:bodyPr/>
          <a:lstStyle/>
          <a:p>
            <a:pPr marL="742950" lvl="1" indent="-285750">
              <a:lnSpc>
                <a:spcPct val="90000"/>
              </a:lnSpc>
              <a:spcBef>
                <a:spcPct val="25000"/>
              </a:spcBef>
              <a:buClr>
                <a:srgbClr val="2461AA"/>
              </a:buClr>
              <a:buFont typeface="Times New Roman" pitchFamily="18" charset="0"/>
              <a:buChar char="–"/>
            </a:pPr>
            <a:endParaRPr lang="en-US" sz="1600"/>
          </a:p>
        </p:txBody>
      </p:sp>
      <p:graphicFrame>
        <p:nvGraphicFramePr>
          <p:cNvPr id="9" name="Table 8"/>
          <p:cNvGraphicFramePr>
            <a:graphicFrameLocks noGrp="1"/>
          </p:cNvGraphicFramePr>
          <p:nvPr/>
        </p:nvGraphicFramePr>
        <p:xfrm>
          <a:off x="574675" y="862013"/>
          <a:ext cx="7705725" cy="4657968"/>
        </p:xfrm>
        <a:graphic>
          <a:graphicData uri="http://schemas.openxmlformats.org/drawingml/2006/table">
            <a:tbl>
              <a:tblPr firstRow="1" bandRow="1">
                <a:tableStyleId>{5C22544A-7EE6-4342-B048-85BDC9FD1C3A}</a:tableStyleId>
              </a:tblPr>
              <a:tblGrid>
                <a:gridCol w="3097673"/>
                <a:gridCol w="4608052"/>
              </a:tblGrid>
              <a:tr h="370840">
                <a:tc>
                  <a:txBody>
                    <a:bodyPr/>
                    <a:lstStyle/>
                    <a:p>
                      <a:r>
                        <a:rPr lang="en-US" dirty="0" smtClean="0"/>
                        <a:t>QAD</a:t>
                      </a:r>
                      <a:r>
                        <a:rPr lang="en-US" baseline="0" dirty="0" smtClean="0"/>
                        <a:t> Inventory Control</a:t>
                      </a:r>
                      <a:endParaRPr lang="en-US" dirty="0"/>
                    </a:p>
                  </a:txBody>
                  <a:tcPr/>
                </a:tc>
                <a:tc>
                  <a:txBody>
                    <a:bodyPr/>
                    <a:lstStyle/>
                    <a:p>
                      <a:r>
                        <a:rPr lang="en-US" dirty="0" smtClean="0"/>
                        <a:t>QAD Warehousing</a:t>
                      </a:r>
                      <a:endParaRPr lang="en-US" dirty="0"/>
                    </a:p>
                  </a:txBody>
                  <a:tcPr/>
                </a:tc>
              </a:tr>
              <a:tr h="1052512">
                <a:tc>
                  <a:txBody>
                    <a:bodyPr/>
                    <a:lstStyle/>
                    <a:p>
                      <a:r>
                        <a:rPr lang="en-US" dirty="0" smtClean="0"/>
                        <a:t>One picking logic</a:t>
                      </a:r>
                      <a:endParaRPr lang="en-US" dirty="0"/>
                    </a:p>
                  </a:txBody>
                  <a:tcPr/>
                </a:tc>
                <a:tc>
                  <a:txBody>
                    <a:bodyPr/>
                    <a:lstStyle/>
                    <a:p>
                      <a:r>
                        <a:rPr lang="en-US" dirty="0" smtClean="0"/>
                        <a:t>Multiple picking logics per transaction type, item, item type, and/or warehouse</a:t>
                      </a:r>
                      <a:endParaRPr lang="en-US" dirty="0"/>
                    </a:p>
                  </a:txBody>
                  <a:tcPr/>
                </a:tc>
              </a:tr>
              <a:tr h="530942">
                <a:tc>
                  <a:txBody>
                    <a:bodyPr/>
                    <a:lstStyle/>
                    <a:p>
                      <a:pPr marL="0" marR="0" lvl="1" indent="0" algn="l" defTabSz="457200" rtl="0" eaLnBrk="1" fontAlgn="auto" latinLnBrk="0" hangingPunct="1">
                        <a:lnSpc>
                          <a:spcPct val="100000"/>
                        </a:lnSpc>
                        <a:spcBef>
                          <a:spcPts val="0"/>
                        </a:spcBef>
                        <a:spcAft>
                          <a:spcPts val="0"/>
                        </a:spcAft>
                        <a:buClrTx/>
                        <a:buSzTx/>
                        <a:buFontTx/>
                        <a:buNone/>
                        <a:tabLst/>
                        <a:defRPr/>
                      </a:pPr>
                      <a:r>
                        <a:rPr lang="en-US" dirty="0" smtClean="0">
                          <a:solidFill>
                            <a:schemeClr val="tx1">
                              <a:lumMod val="75000"/>
                              <a:lumOff val="25000"/>
                            </a:schemeClr>
                          </a:solidFill>
                          <a:latin typeface="Century Gothic" pitchFamily="34" charset="0"/>
                          <a:ea typeface="Century Gothic" pitchFamily="34" charset="0"/>
                          <a:cs typeface="Century Gothic" pitchFamily="34" charset="0"/>
                        </a:rPr>
                        <a:t>Entire site is considered</a:t>
                      </a:r>
                    </a:p>
                  </a:txBody>
                  <a:tcPr/>
                </a:tc>
                <a:tc>
                  <a:txBody>
                    <a:bodyPr/>
                    <a:lstStyle/>
                    <a:p>
                      <a:pPr marL="0" lvl="1" indent="0">
                        <a:lnSpc>
                          <a:spcPct val="90000"/>
                        </a:lnSpc>
                        <a:spcBef>
                          <a:spcPct val="25000"/>
                        </a:spcBef>
                        <a:buClr>
                          <a:srgbClr val="2461AA"/>
                        </a:buClr>
                        <a:buFont typeface="Times New Roman" pitchFamily="18" charset="0"/>
                        <a:buNone/>
                      </a:pPr>
                      <a:r>
                        <a:rPr lang="en-US" dirty="0" smtClean="0"/>
                        <a:t>Picking by warehouse(s)</a:t>
                      </a:r>
                      <a:endParaRPr lang="en-US" dirty="0"/>
                    </a:p>
                  </a:txBody>
                  <a:tcPr/>
                </a:tc>
              </a:tr>
              <a:tr h="737419">
                <a:tc>
                  <a:txBody>
                    <a:bodyPr/>
                    <a:lstStyle/>
                    <a:p>
                      <a:pPr marL="0" lvl="1" indent="0" eaLnBrk="0" hangingPunct="0">
                        <a:spcBef>
                          <a:spcPct val="150000"/>
                        </a:spcBef>
                        <a:buClr>
                          <a:srgbClr val="F79646"/>
                        </a:buClr>
                        <a:buFont typeface="Lucida Grande"/>
                        <a:buNone/>
                        <a:defRPr/>
                      </a:pPr>
                      <a:r>
                        <a:rPr lang="en-US" dirty="0" smtClean="0">
                          <a:solidFill>
                            <a:schemeClr val="tx1">
                              <a:lumMod val="75000"/>
                              <a:lumOff val="25000"/>
                            </a:schemeClr>
                          </a:solidFill>
                          <a:latin typeface="Century Gothic" pitchFamily="34" charset="0"/>
                          <a:ea typeface="Century Gothic" pitchFamily="34" charset="0"/>
                          <a:cs typeface="Century Gothic" pitchFamily="34" charset="0"/>
                        </a:rPr>
                        <a:t>Pick only by date, expiry date, location OR lot </a:t>
                      </a:r>
                    </a:p>
                  </a:txBody>
                  <a:tcPr/>
                </a:tc>
                <a:tc>
                  <a:txBody>
                    <a:bodyPr/>
                    <a:lstStyle/>
                    <a:p>
                      <a:pPr marL="0" lvl="1" indent="0">
                        <a:lnSpc>
                          <a:spcPct val="90000"/>
                        </a:lnSpc>
                        <a:spcBef>
                          <a:spcPct val="25000"/>
                        </a:spcBef>
                        <a:buClr>
                          <a:srgbClr val="2461AA"/>
                        </a:buClr>
                        <a:buFont typeface="Times New Roman" pitchFamily="18" charset="0"/>
                        <a:buNone/>
                      </a:pPr>
                      <a:r>
                        <a:rPr lang="en-US" dirty="0" smtClean="0"/>
                        <a:t>Pick by area, then by date, expiry date, and/or location</a:t>
                      </a:r>
                      <a:endParaRPr lang="en-US" dirty="0"/>
                    </a:p>
                  </a:txBody>
                  <a:tcPr/>
                </a:tc>
              </a:tr>
              <a:tr h="722671">
                <a:tc>
                  <a:txBody>
                    <a:bodyPr/>
                    <a:lstStyle/>
                    <a:p>
                      <a:pPr marL="0" lvl="1" indent="0" eaLnBrk="0" hangingPunct="0">
                        <a:spcBef>
                          <a:spcPct val="150000"/>
                        </a:spcBef>
                        <a:spcAft>
                          <a:spcPct val="10000"/>
                        </a:spcAft>
                        <a:buClr>
                          <a:srgbClr val="F79646"/>
                        </a:buClr>
                        <a:buFont typeface="Lucida Grande"/>
                        <a:buNone/>
                        <a:defRPr/>
                      </a:pPr>
                      <a:r>
                        <a:rPr lang="en-US" dirty="0" smtClean="0">
                          <a:solidFill>
                            <a:schemeClr val="tx1">
                              <a:lumMod val="75000"/>
                              <a:lumOff val="25000"/>
                            </a:schemeClr>
                          </a:solidFill>
                          <a:latin typeface="Century Gothic" pitchFamily="34" charset="0"/>
                          <a:ea typeface="Century Gothic" pitchFamily="34" charset="0"/>
                          <a:cs typeface="Century Gothic" pitchFamily="34" charset="0"/>
                        </a:rPr>
                        <a:t>No splitting pallets/cases</a:t>
                      </a:r>
                    </a:p>
                  </a:txBody>
                  <a:tcPr/>
                </a:tc>
                <a:tc>
                  <a:txBody>
                    <a:bodyPr/>
                    <a:lstStyle/>
                    <a:p>
                      <a:pPr marL="0" lvl="1" indent="0">
                        <a:lnSpc>
                          <a:spcPct val="90000"/>
                        </a:lnSpc>
                        <a:spcBef>
                          <a:spcPct val="25000"/>
                        </a:spcBef>
                        <a:buClr>
                          <a:srgbClr val="2461AA"/>
                        </a:buClr>
                        <a:buFont typeface="Times New Roman" pitchFamily="18" charset="0"/>
                        <a:buNone/>
                      </a:pPr>
                      <a:r>
                        <a:rPr lang="en-US" dirty="0" smtClean="0"/>
                        <a:t>Pick by full pallet, split pallets or boxes, SKU, optionally with </a:t>
                      </a:r>
                      <a:r>
                        <a:rPr lang="en-US" dirty="0" err="1" smtClean="0"/>
                        <a:t>overpicking</a:t>
                      </a:r>
                      <a:endParaRPr lang="en-US" dirty="0" smtClean="0"/>
                    </a:p>
                  </a:txBody>
                  <a:tcPr/>
                </a:tc>
              </a:tr>
              <a:tr h="370840">
                <a:tc>
                  <a:txBody>
                    <a:bodyPr/>
                    <a:lstStyle/>
                    <a:p>
                      <a:pPr marL="0" lvl="1" indent="0" eaLnBrk="0" hangingPunct="0">
                        <a:spcBef>
                          <a:spcPct val="20000"/>
                        </a:spcBef>
                        <a:buClr>
                          <a:srgbClr val="F79646"/>
                        </a:buClr>
                        <a:buFont typeface="Lucida Grande"/>
                        <a:buNone/>
                        <a:defRPr/>
                      </a:pPr>
                      <a:r>
                        <a:rPr lang="en-US" dirty="0" smtClean="0">
                          <a:solidFill>
                            <a:schemeClr val="tx1">
                              <a:lumMod val="75000"/>
                              <a:lumOff val="25000"/>
                            </a:schemeClr>
                          </a:solidFill>
                          <a:latin typeface="Century Gothic" pitchFamily="34" charset="0"/>
                          <a:ea typeface="Century Gothic" pitchFamily="34" charset="0"/>
                          <a:cs typeface="Century Gothic" pitchFamily="34" charset="0"/>
                        </a:rPr>
                        <a:t>No RF picking</a:t>
                      </a:r>
                    </a:p>
                    <a:p>
                      <a:pPr marL="742950" lvl="1" indent="-285750" eaLnBrk="0" hangingPunct="0">
                        <a:spcBef>
                          <a:spcPct val="150000"/>
                        </a:spcBef>
                        <a:spcAft>
                          <a:spcPct val="10000"/>
                        </a:spcAft>
                        <a:buClr>
                          <a:srgbClr val="F79646"/>
                        </a:buClr>
                        <a:buFont typeface="Lucida Grande"/>
                        <a:buChar char="-"/>
                        <a:defRPr/>
                      </a:pPr>
                      <a:endParaRPr lang="en-US" dirty="0" smtClean="0">
                        <a:solidFill>
                          <a:schemeClr val="tx1">
                            <a:lumMod val="75000"/>
                            <a:lumOff val="25000"/>
                          </a:schemeClr>
                        </a:solidFill>
                        <a:latin typeface="Century Gothic" pitchFamily="34" charset="0"/>
                        <a:ea typeface="Century Gothic" pitchFamily="34" charset="0"/>
                        <a:cs typeface="Century Gothic" pitchFamily="34" charset="0"/>
                      </a:endParaRPr>
                    </a:p>
                  </a:txBody>
                  <a:tcPr/>
                </a:tc>
                <a:tc>
                  <a:txBody>
                    <a:bodyPr/>
                    <a:lstStyle/>
                    <a:p>
                      <a:pPr marL="0" lvl="1" indent="0">
                        <a:lnSpc>
                          <a:spcPct val="90000"/>
                        </a:lnSpc>
                        <a:spcBef>
                          <a:spcPct val="25000"/>
                        </a:spcBef>
                        <a:buClr>
                          <a:srgbClr val="2461AA"/>
                        </a:buClr>
                        <a:buFont typeface="Times New Roman" pitchFamily="18" charset="0"/>
                        <a:buNone/>
                      </a:pPr>
                      <a:r>
                        <a:rPr lang="en-US" dirty="0" smtClean="0"/>
                        <a:t>RF picking:</a:t>
                      </a:r>
                    </a:p>
                    <a:p>
                      <a:pPr marL="404813" lvl="2" indent="-228600">
                        <a:lnSpc>
                          <a:spcPct val="90000"/>
                        </a:lnSpc>
                        <a:spcBef>
                          <a:spcPct val="20000"/>
                        </a:spcBef>
                        <a:buClr>
                          <a:srgbClr val="2461AA"/>
                        </a:buClr>
                        <a:buFontTx/>
                        <a:buChar char="•"/>
                      </a:pPr>
                      <a:r>
                        <a:rPr lang="en-US" dirty="0" smtClean="0"/>
                        <a:t>Normal picking</a:t>
                      </a:r>
                    </a:p>
                    <a:p>
                      <a:pPr marL="404813" lvl="2" indent="-228600">
                        <a:lnSpc>
                          <a:spcPct val="90000"/>
                        </a:lnSpc>
                        <a:spcBef>
                          <a:spcPct val="20000"/>
                        </a:spcBef>
                        <a:buClr>
                          <a:srgbClr val="2461AA"/>
                        </a:buClr>
                        <a:buFontTx/>
                        <a:buChar char="•"/>
                      </a:pPr>
                      <a:r>
                        <a:rPr lang="en-US" dirty="0" smtClean="0"/>
                        <a:t>Bulk picking</a:t>
                      </a:r>
                    </a:p>
                    <a:p>
                      <a:pPr marL="404813" lvl="2" indent="-228600">
                        <a:lnSpc>
                          <a:spcPct val="90000"/>
                        </a:lnSpc>
                        <a:spcBef>
                          <a:spcPct val="20000"/>
                        </a:spcBef>
                        <a:buClr>
                          <a:srgbClr val="2461AA"/>
                        </a:buClr>
                        <a:buFontTx/>
                        <a:buChar char="•"/>
                      </a:pPr>
                      <a:r>
                        <a:rPr lang="en-US" dirty="0" smtClean="0"/>
                        <a:t>Batch picking</a:t>
                      </a:r>
                    </a:p>
                  </a:txBody>
                  <a:tcPr/>
                </a:tc>
              </a:tr>
            </a:tbl>
          </a:graphicData>
        </a:graphic>
      </p:graphicFrame>
      <p:sp>
        <p:nvSpPr>
          <p:cNvPr id="6" name="TextBox 5"/>
          <p:cNvSpPr txBox="1"/>
          <p:nvPr/>
        </p:nvSpPr>
        <p:spPr>
          <a:xfrm>
            <a:off x="7366000" y="6537325"/>
            <a:ext cx="1320800" cy="246221"/>
          </a:xfrm>
          <a:prstGeom prst="rect">
            <a:avLst/>
          </a:prstGeom>
          <a:noFill/>
        </p:spPr>
        <p:txBody>
          <a:bodyPr wrap="square" rtlCol="0">
            <a:spAutoFit/>
          </a:bodyPr>
          <a:lstStyle/>
          <a:p>
            <a:pPr algn="ctr"/>
            <a:r>
              <a:rPr lang="en-US" sz="1000" dirty="0" smtClean="0"/>
              <a:t>WH-PIK-</a:t>
            </a:r>
            <a:endParaRPr lang="en-US" sz="1000"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srcRect/>
          <a:stretch>
            <a:fillRect/>
          </a:stretch>
        </p:blipFill>
        <p:spPr bwMode="auto">
          <a:xfrm>
            <a:off x="603250" y="1349375"/>
            <a:ext cx="7077075" cy="4530725"/>
          </a:xfrm>
          <a:prstGeom prst="rect">
            <a:avLst/>
          </a:prstGeom>
          <a:noFill/>
          <a:ln w="9525">
            <a:solidFill>
              <a:schemeClr val="accent1"/>
            </a:solidFill>
            <a:miter lim="800000"/>
            <a:headEnd/>
            <a:tailEnd/>
          </a:ln>
        </p:spPr>
      </p:pic>
      <p:sp>
        <p:nvSpPr>
          <p:cNvPr id="6" name="Rounded Rectangle 5"/>
          <p:cNvSpPr/>
          <p:nvPr/>
        </p:nvSpPr>
        <p:spPr>
          <a:xfrm>
            <a:off x="5776913" y="1163638"/>
            <a:ext cx="2338387" cy="2203450"/>
          </a:xfrm>
          <a:prstGeom prst="roundRect">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Batch Picking Control</a:t>
            </a:r>
            <a:r>
              <a:rPr lang="en-US" sz="2400" dirty="0" smtClean="0">
                <a:latin typeface="Century Gothic" pitchFamily="34" charset="0"/>
                <a:cs typeface="Century Gothic" pitchFamily="34" charset="0"/>
              </a:rPr>
              <a:t> (cont)</a:t>
            </a:r>
          </a:p>
        </p:txBody>
      </p:sp>
      <p:pic>
        <p:nvPicPr>
          <p:cNvPr id="8" name="Picture 4"/>
          <p:cNvPicPr>
            <a:picLocks noChangeAspect="1" noChangeArrowheads="1"/>
          </p:cNvPicPr>
          <p:nvPr/>
        </p:nvPicPr>
        <p:blipFill>
          <a:blip r:embed="rId4"/>
          <a:srcRect/>
          <a:stretch>
            <a:fillRect/>
          </a:stretch>
        </p:blipFill>
        <p:spPr bwMode="auto">
          <a:xfrm>
            <a:off x="5913438" y="1274763"/>
            <a:ext cx="2066925" cy="1971675"/>
          </a:xfrm>
          <a:prstGeom prst="rect">
            <a:avLst/>
          </a:prstGeom>
          <a:noFill/>
          <a:ln w="9525" algn="ctr">
            <a:noFill/>
            <a:miter lim="800000"/>
            <a:headEnd/>
            <a:tailEnd/>
          </a:ln>
        </p:spPr>
      </p:pic>
      <p:pic>
        <p:nvPicPr>
          <p:cNvPr id="9" name="Picture 7" descr="device"/>
          <p:cNvPicPr>
            <a:picLocks noChangeAspect="1" noChangeArrowheads="1"/>
          </p:cNvPicPr>
          <p:nvPr/>
        </p:nvPicPr>
        <p:blipFill>
          <a:blip r:embed="rId5"/>
          <a:srcRect/>
          <a:stretch>
            <a:fillRect/>
          </a:stretch>
        </p:blipFill>
        <p:spPr bwMode="auto">
          <a:xfrm>
            <a:off x="8220075" y="620713"/>
            <a:ext cx="923925" cy="923925"/>
          </a:xfrm>
          <a:prstGeom prst="rect">
            <a:avLst/>
          </a:prstGeom>
          <a:noFill/>
          <a:ln w="9525">
            <a:noFill/>
            <a:miter lim="800000"/>
            <a:headEnd/>
            <a:tailEnd/>
          </a:ln>
        </p:spPr>
      </p:pic>
      <p:cxnSp>
        <p:nvCxnSpPr>
          <p:cNvPr id="10" name="Straight Connector 9"/>
          <p:cNvCxnSpPr/>
          <p:nvPr/>
        </p:nvCxnSpPr>
        <p:spPr>
          <a:xfrm flipH="1">
            <a:off x="7726363" y="765175"/>
            <a:ext cx="863600" cy="442913"/>
          </a:xfrm>
          <a:prstGeom prst="line">
            <a:avLst/>
          </a:prstGeom>
          <a:ln w="28575">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flipH="1">
            <a:off x="8075613" y="995363"/>
            <a:ext cx="604837" cy="2154237"/>
          </a:xfrm>
          <a:prstGeom prst="line">
            <a:avLst/>
          </a:prstGeom>
          <a:ln w="28575">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2" name="Left Brace 11"/>
          <p:cNvSpPr/>
          <p:nvPr/>
        </p:nvSpPr>
        <p:spPr>
          <a:xfrm>
            <a:off x="5640388" y="1595438"/>
            <a:ext cx="369887" cy="642937"/>
          </a:xfrm>
          <a:prstGeom prst="leftBrace">
            <a:avLst/>
          </a:prstGeom>
          <a:ln w="28575">
            <a:solidFill>
              <a:srgbClr val="FF0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cxnSp>
        <p:nvCxnSpPr>
          <p:cNvPr id="13" name="Straight Arrow Connector 12"/>
          <p:cNvCxnSpPr>
            <a:stCxn id="14" idx="3"/>
            <a:endCxn id="12" idx="1"/>
          </p:cNvCxnSpPr>
          <p:nvPr/>
        </p:nvCxnSpPr>
        <p:spPr>
          <a:xfrm flipV="1">
            <a:off x="2405063" y="1917700"/>
            <a:ext cx="3235325" cy="1697038"/>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
        <p:nvSpPr>
          <p:cNvPr id="14" name="Rounded Rectangle 13"/>
          <p:cNvSpPr/>
          <p:nvPr/>
        </p:nvSpPr>
        <p:spPr>
          <a:xfrm>
            <a:off x="912813" y="3417888"/>
            <a:ext cx="1492250" cy="393700"/>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 name="Text Placeholder 5"/>
          <p:cNvSpPr txBox="1">
            <a:spLocks/>
          </p:cNvSpPr>
          <p:nvPr/>
        </p:nvSpPr>
        <p:spPr>
          <a:xfrm>
            <a:off x="457200" y="179388"/>
            <a:ext cx="8229600" cy="428625"/>
          </a:xfrm>
          <a:prstGeom prst="rect">
            <a:avLst/>
          </a:prstGeom>
        </p:spPr>
        <p:txBody>
          <a:bodyPr/>
          <a:lstStyle/>
          <a:p>
            <a:pPr marL="342900" marR="0" lvl="0" indent="-342900" algn="l" defTabSz="457200" rtl="0" eaLnBrk="0" fontAlgn="base" latinLnBrk="0" hangingPunct="0">
              <a:lnSpc>
                <a:spcPct val="100000"/>
              </a:lnSpc>
              <a:spcBef>
                <a:spcPct val="20000"/>
              </a:spcBef>
              <a:spcAft>
                <a:spcPct val="0"/>
              </a:spcAft>
              <a:buClr>
                <a:srgbClr val="F79646"/>
              </a:buClr>
              <a:buSzTx/>
              <a:tabLst/>
              <a:defRPr/>
            </a:pPr>
            <a:r>
              <a:rPr kumimoji="0" lang="en-US" sz="2000" b="1" i="0" u="none" strike="noStrike" kern="1200" cap="none" spc="0" normalizeH="0" baseline="0" noProof="0" dirty="0" smtClean="0">
                <a:ln>
                  <a:noFill/>
                </a:ln>
                <a:solidFill>
                  <a:schemeClr val="accent1"/>
                </a:solidFill>
                <a:effectLst/>
                <a:uLnTx/>
                <a:uFillTx/>
                <a:latin typeface="Century Gothic" pitchFamily="34" charset="0"/>
                <a:ea typeface="Century Gothic" pitchFamily="34" charset="0"/>
                <a:cs typeface="Century Gothic" pitchFamily="34" charset="0"/>
              </a:rPr>
              <a:t>Example</a:t>
            </a:r>
            <a:r>
              <a:rPr kumimoji="0" lang="en-US" sz="2000" b="1" i="0" u="none" strike="noStrike" kern="1200" cap="none" spc="0" normalizeH="0" noProof="0" dirty="0" smtClean="0">
                <a:ln>
                  <a:noFill/>
                </a:ln>
                <a:solidFill>
                  <a:schemeClr val="accent1"/>
                </a:solidFill>
                <a:effectLst/>
                <a:uLnTx/>
                <a:uFillTx/>
                <a:latin typeface="Century Gothic" pitchFamily="34" charset="0"/>
                <a:ea typeface="Century Gothic" pitchFamily="34" charset="0"/>
                <a:cs typeface="Century Gothic" pitchFamily="34" charset="0"/>
              </a:rPr>
              <a:t> 3 -</a:t>
            </a:r>
            <a:r>
              <a:rPr kumimoji="0" lang="en-US" sz="2000" b="1" i="0" u="none" strike="noStrike" kern="1200" cap="none" spc="0" normalizeH="0" baseline="0" noProof="0" dirty="0" smtClean="0">
                <a:ln>
                  <a:noFill/>
                </a:ln>
                <a:solidFill>
                  <a:schemeClr val="accent1"/>
                </a:solidFill>
                <a:effectLst/>
                <a:uLnTx/>
                <a:uFillTx/>
                <a:latin typeface="Century Gothic" pitchFamily="34" charset="0"/>
                <a:ea typeface="Century Gothic" pitchFamily="34" charset="0"/>
                <a:cs typeface="Century Gothic" pitchFamily="34" charset="0"/>
              </a:rPr>
              <a:t> Set </a:t>
            </a:r>
            <a:r>
              <a:rPr kumimoji="0" lang="en-US" sz="2000" b="1" i="0" u="none" strike="noStrike" kern="1200" cap="none" spc="0" normalizeH="0" baseline="0" noProof="0" dirty="0" err="1" smtClean="0">
                <a:ln>
                  <a:noFill/>
                </a:ln>
                <a:solidFill>
                  <a:schemeClr val="accent1"/>
                </a:solidFill>
                <a:effectLst/>
                <a:uLnTx/>
                <a:uFillTx/>
                <a:latin typeface="Century Gothic" pitchFamily="34" charset="0"/>
                <a:ea typeface="Century Gothic" pitchFamily="34" charset="0"/>
                <a:cs typeface="Century Gothic" pitchFamily="34" charset="0"/>
              </a:rPr>
              <a:t>Batc</a:t>
            </a:r>
            <a:r>
              <a:rPr lang="en-US" sz="2000" b="1" baseline="0" dirty="0" smtClean="0">
                <a:solidFill>
                  <a:schemeClr val="accent1"/>
                </a:solidFill>
                <a:latin typeface="Century Gothic" pitchFamily="34" charset="0"/>
                <a:ea typeface="Century Gothic" pitchFamily="34" charset="0"/>
                <a:cs typeface="Century Gothic" pitchFamily="34" charset="0"/>
              </a:rPr>
              <a:t>h</a:t>
            </a:r>
            <a:r>
              <a:rPr lang="en-US" sz="2000" b="1" dirty="0" smtClean="0">
                <a:solidFill>
                  <a:schemeClr val="accent1"/>
                </a:solidFill>
                <a:latin typeface="Century Gothic" pitchFamily="34" charset="0"/>
                <a:ea typeface="Century Gothic" pitchFamily="34" charset="0"/>
                <a:cs typeface="Century Gothic" pitchFamily="34" charset="0"/>
              </a:rPr>
              <a:t> Picking Control Parameters (Cont’d)</a:t>
            </a:r>
            <a:endParaRPr kumimoji="0" lang="en-US" sz="2000" b="1" i="0" u="none" strike="noStrike" kern="1200" cap="none" spc="0" normalizeH="0" baseline="0" noProof="0" dirty="0" smtClean="0">
              <a:ln>
                <a:noFill/>
              </a:ln>
              <a:solidFill>
                <a:schemeClr val="accent1"/>
              </a:solidFill>
              <a:effectLst/>
              <a:uLnTx/>
              <a:uFillTx/>
              <a:latin typeface="Century Gothic" pitchFamily="34" charset="0"/>
              <a:ea typeface="Century Gothic" pitchFamily="34" charset="0"/>
              <a:cs typeface="Century Gothic" pitchFamily="34" charset="0"/>
            </a:endParaRPr>
          </a:p>
        </p:txBody>
      </p:sp>
      <p:sp>
        <p:nvSpPr>
          <p:cNvPr id="17" name="TextBox 16"/>
          <p:cNvSpPr txBox="1"/>
          <p:nvPr/>
        </p:nvSpPr>
        <p:spPr>
          <a:xfrm>
            <a:off x="7366000" y="6537325"/>
            <a:ext cx="1320800" cy="246221"/>
          </a:xfrm>
          <a:prstGeom prst="rect">
            <a:avLst/>
          </a:prstGeom>
          <a:noFill/>
        </p:spPr>
        <p:txBody>
          <a:bodyPr wrap="square" rtlCol="0">
            <a:spAutoFit/>
          </a:bodyPr>
          <a:lstStyle/>
          <a:p>
            <a:pPr algn="ctr"/>
            <a:r>
              <a:rPr lang="en-US" sz="1000" dirty="0" smtClean="0"/>
              <a:t>WH-PIK-381</a:t>
            </a:r>
            <a:endParaRPr lang="en-US" sz="10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Batch Picking Control</a:t>
            </a:r>
            <a:r>
              <a:rPr lang="en-US" sz="2400" dirty="0" smtClean="0">
                <a:latin typeface="Century Gothic" pitchFamily="34" charset="0"/>
                <a:cs typeface="Century Gothic" pitchFamily="34" charset="0"/>
              </a:rPr>
              <a:t> (cont)</a:t>
            </a:r>
          </a:p>
        </p:txBody>
      </p:sp>
      <p:pic>
        <p:nvPicPr>
          <p:cNvPr id="6" name="Picture 2"/>
          <p:cNvPicPr>
            <a:picLocks noChangeAspect="1" noChangeArrowheads="1"/>
          </p:cNvPicPr>
          <p:nvPr/>
        </p:nvPicPr>
        <p:blipFill>
          <a:blip r:embed="rId3"/>
          <a:srcRect/>
          <a:stretch>
            <a:fillRect/>
          </a:stretch>
        </p:blipFill>
        <p:spPr bwMode="auto">
          <a:xfrm>
            <a:off x="603250" y="1349375"/>
            <a:ext cx="7077075" cy="4530725"/>
          </a:xfrm>
          <a:prstGeom prst="rect">
            <a:avLst/>
          </a:prstGeom>
          <a:noFill/>
          <a:ln w="9525">
            <a:solidFill>
              <a:schemeClr val="accent1"/>
            </a:solidFill>
            <a:miter lim="800000"/>
            <a:headEnd/>
            <a:tailEnd/>
          </a:ln>
        </p:spPr>
      </p:pic>
      <p:sp>
        <p:nvSpPr>
          <p:cNvPr id="7" name="Rounded Rectangle 6"/>
          <p:cNvSpPr/>
          <p:nvPr/>
        </p:nvSpPr>
        <p:spPr>
          <a:xfrm>
            <a:off x="5776913" y="1163638"/>
            <a:ext cx="2338387" cy="2203450"/>
          </a:xfrm>
          <a:prstGeom prst="roundRect">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Text Placeholder 5"/>
          <p:cNvSpPr txBox="1">
            <a:spLocks/>
          </p:cNvSpPr>
          <p:nvPr/>
        </p:nvSpPr>
        <p:spPr>
          <a:xfrm>
            <a:off x="457200" y="179388"/>
            <a:ext cx="8229600" cy="428625"/>
          </a:xfrm>
          <a:prstGeom prst="rect">
            <a:avLst/>
          </a:prstGeom>
        </p:spPr>
        <p:txBody>
          <a:bodyPr/>
          <a:lstStyle/>
          <a:p>
            <a:pPr marL="342900" marR="0" lvl="0" indent="-342900" algn="l" defTabSz="457200" rtl="0" eaLnBrk="0" fontAlgn="base" latinLnBrk="0" hangingPunct="0">
              <a:lnSpc>
                <a:spcPct val="100000"/>
              </a:lnSpc>
              <a:spcBef>
                <a:spcPct val="20000"/>
              </a:spcBef>
              <a:spcAft>
                <a:spcPct val="0"/>
              </a:spcAft>
              <a:buClr>
                <a:srgbClr val="F79646"/>
              </a:buClr>
              <a:buSzTx/>
              <a:tabLst/>
              <a:defRPr/>
            </a:pPr>
            <a:r>
              <a:rPr kumimoji="0" lang="en-US" sz="2000" b="1" i="0" u="none" strike="noStrike" kern="1200" cap="none" spc="0" normalizeH="0" baseline="0" noProof="0" dirty="0" smtClean="0">
                <a:ln>
                  <a:noFill/>
                </a:ln>
                <a:solidFill>
                  <a:schemeClr val="accent1"/>
                </a:solidFill>
                <a:effectLst/>
                <a:uLnTx/>
                <a:uFillTx/>
                <a:latin typeface="Century Gothic" pitchFamily="34" charset="0"/>
                <a:ea typeface="Century Gothic" pitchFamily="34" charset="0"/>
                <a:cs typeface="Century Gothic" pitchFamily="34" charset="0"/>
              </a:rPr>
              <a:t>Example: 3</a:t>
            </a:r>
            <a:r>
              <a:rPr kumimoji="0" lang="en-US" sz="2000" b="1" i="0" u="none" strike="noStrike" kern="1200" cap="none" spc="0" normalizeH="0" noProof="0" dirty="0" smtClean="0">
                <a:ln>
                  <a:noFill/>
                </a:ln>
                <a:solidFill>
                  <a:schemeClr val="accent1"/>
                </a:solidFill>
                <a:effectLst/>
                <a:uLnTx/>
                <a:uFillTx/>
                <a:latin typeface="Century Gothic" pitchFamily="34" charset="0"/>
                <a:ea typeface="Century Gothic" pitchFamily="34" charset="0"/>
                <a:cs typeface="Century Gothic" pitchFamily="34" charset="0"/>
              </a:rPr>
              <a:t> -</a:t>
            </a:r>
            <a:r>
              <a:rPr kumimoji="0" lang="en-US" sz="2000" b="1" i="0" u="none" strike="noStrike" kern="1200" cap="none" spc="0" normalizeH="0" baseline="0" noProof="0" dirty="0" smtClean="0">
                <a:ln>
                  <a:noFill/>
                </a:ln>
                <a:solidFill>
                  <a:schemeClr val="accent1"/>
                </a:solidFill>
                <a:effectLst/>
                <a:uLnTx/>
                <a:uFillTx/>
                <a:latin typeface="Century Gothic" pitchFamily="34" charset="0"/>
                <a:ea typeface="Century Gothic" pitchFamily="34" charset="0"/>
                <a:cs typeface="Century Gothic" pitchFamily="34" charset="0"/>
              </a:rPr>
              <a:t> Set Batch Picking Control</a:t>
            </a:r>
            <a:r>
              <a:rPr kumimoji="0" lang="en-US" sz="2000" b="1" i="0" u="none" strike="noStrike" kern="1200" cap="none" spc="0" normalizeH="0" noProof="0" dirty="0" smtClean="0">
                <a:ln>
                  <a:noFill/>
                </a:ln>
                <a:solidFill>
                  <a:schemeClr val="accent1"/>
                </a:solidFill>
                <a:effectLst/>
                <a:uLnTx/>
                <a:uFillTx/>
                <a:latin typeface="Century Gothic" pitchFamily="34" charset="0"/>
                <a:ea typeface="Century Gothic" pitchFamily="34" charset="0"/>
                <a:cs typeface="Century Gothic" pitchFamily="34" charset="0"/>
              </a:rPr>
              <a:t> Parameters (Cont’d)</a:t>
            </a:r>
            <a:endParaRPr kumimoji="0" lang="en-US" sz="2800" b="0" i="0" u="none" strike="noStrike" kern="1200" cap="none" spc="0" normalizeH="0" baseline="0" noProof="0" dirty="0" smtClean="0">
              <a:ln>
                <a:noFill/>
              </a:ln>
              <a:solidFill>
                <a:srgbClr val="4F4F4F"/>
              </a:solidFill>
              <a:effectLst/>
              <a:uLnTx/>
              <a:uFillTx/>
              <a:latin typeface="Century Gothic" pitchFamily="34" charset="0"/>
              <a:ea typeface="Century Gothic" pitchFamily="34" charset="0"/>
              <a:cs typeface="Century Gothic" pitchFamily="34" charset="0"/>
            </a:endParaRPr>
          </a:p>
        </p:txBody>
      </p:sp>
      <p:pic>
        <p:nvPicPr>
          <p:cNvPr id="9" name="Picture 5"/>
          <p:cNvPicPr>
            <a:picLocks noChangeAspect="1" noChangeArrowheads="1"/>
          </p:cNvPicPr>
          <p:nvPr/>
        </p:nvPicPr>
        <p:blipFill>
          <a:blip r:embed="rId4"/>
          <a:srcRect/>
          <a:stretch>
            <a:fillRect/>
          </a:stretch>
        </p:blipFill>
        <p:spPr bwMode="auto">
          <a:xfrm>
            <a:off x="5902325" y="1311275"/>
            <a:ext cx="2085975" cy="1895475"/>
          </a:xfrm>
          <a:prstGeom prst="rect">
            <a:avLst/>
          </a:prstGeom>
          <a:noFill/>
          <a:ln w="9525" algn="ctr">
            <a:noFill/>
            <a:miter lim="800000"/>
            <a:headEnd/>
            <a:tailEnd/>
          </a:ln>
        </p:spPr>
      </p:pic>
      <p:pic>
        <p:nvPicPr>
          <p:cNvPr id="10" name="Picture 7" descr="device"/>
          <p:cNvPicPr>
            <a:picLocks noChangeAspect="1" noChangeArrowheads="1"/>
          </p:cNvPicPr>
          <p:nvPr/>
        </p:nvPicPr>
        <p:blipFill>
          <a:blip r:embed="rId5"/>
          <a:srcRect/>
          <a:stretch>
            <a:fillRect/>
          </a:stretch>
        </p:blipFill>
        <p:spPr bwMode="auto">
          <a:xfrm>
            <a:off x="8220075" y="620713"/>
            <a:ext cx="923925" cy="923925"/>
          </a:xfrm>
          <a:prstGeom prst="rect">
            <a:avLst/>
          </a:prstGeom>
          <a:noFill/>
          <a:ln w="9525">
            <a:noFill/>
            <a:miter lim="800000"/>
            <a:headEnd/>
            <a:tailEnd/>
          </a:ln>
        </p:spPr>
      </p:pic>
      <p:cxnSp>
        <p:nvCxnSpPr>
          <p:cNvPr id="11" name="Straight Connector 10"/>
          <p:cNvCxnSpPr/>
          <p:nvPr/>
        </p:nvCxnSpPr>
        <p:spPr>
          <a:xfrm flipH="1">
            <a:off x="7726363" y="765175"/>
            <a:ext cx="863600" cy="442913"/>
          </a:xfrm>
          <a:prstGeom prst="line">
            <a:avLst/>
          </a:prstGeom>
          <a:ln w="28575">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flipH="1">
            <a:off x="8075613" y="995363"/>
            <a:ext cx="604837" cy="2154237"/>
          </a:xfrm>
          <a:prstGeom prst="line">
            <a:avLst/>
          </a:prstGeom>
          <a:ln w="28575">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3" name="Rounded Rectangle 12"/>
          <p:cNvSpPr/>
          <p:nvPr/>
        </p:nvSpPr>
        <p:spPr>
          <a:xfrm>
            <a:off x="963613" y="4198938"/>
            <a:ext cx="1674812" cy="393700"/>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14" name="Straight Arrow Connector 13"/>
          <p:cNvCxnSpPr>
            <a:stCxn id="13" idx="3"/>
            <a:endCxn id="15" idx="1"/>
          </p:cNvCxnSpPr>
          <p:nvPr/>
        </p:nvCxnSpPr>
        <p:spPr>
          <a:xfrm flipV="1">
            <a:off x="2638425" y="1947863"/>
            <a:ext cx="3001963" cy="2447925"/>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
        <p:nvSpPr>
          <p:cNvPr id="15" name="Left Brace 14"/>
          <p:cNvSpPr/>
          <p:nvPr/>
        </p:nvSpPr>
        <p:spPr>
          <a:xfrm>
            <a:off x="5640388" y="1662113"/>
            <a:ext cx="369887" cy="571500"/>
          </a:xfrm>
          <a:prstGeom prst="leftBrace">
            <a:avLst/>
          </a:prstGeom>
          <a:ln w="28575">
            <a:solidFill>
              <a:srgbClr val="FF0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9" name="TextBox 18"/>
          <p:cNvSpPr txBox="1"/>
          <p:nvPr/>
        </p:nvSpPr>
        <p:spPr>
          <a:xfrm>
            <a:off x="7366000" y="6537325"/>
            <a:ext cx="1320800" cy="246221"/>
          </a:xfrm>
          <a:prstGeom prst="rect">
            <a:avLst/>
          </a:prstGeom>
          <a:noFill/>
        </p:spPr>
        <p:txBody>
          <a:bodyPr wrap="square" rtlCol="0">
            <a:spAutoFit/>
          </a:bodyPr>
          <a:lstStyle/>
          <a:p>
            <a:pPr algn="ctr"/>
            <a:r>
              <a:rPr lang="en-US" sz="1000" dirty="0" smtClean="0"/>
              <a:t>WH-PIK-383</a:t>
            </a:r>
            <a:endParaRPr lang="en-US" sz="1000" dirty="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p:cNvPicPr>
            <a:picLocks noChangeAspect="1" noChangeArrowheads="1"/>
          </p:cNvPicPr>
          <p:nvPr/>
        </p:nvPicPr>
        <p:blipFill>
          <a:blip r:embed="rId3"/>
          <a:srcRect/>
          <a:stretch>
            <a:fillRect/>
          </a:stretch>
        </p:blipFill>
        <p:spPr bwMode="auto">
          <a:xfrm>
            <a:off x="603250" y="1349375"/>
            <a:ext cx="7077075" cy="4530725"/>
          </a:xfrm>
          <a:prstGeom prst="rect">
            <a:avLst/>
          </a:prstGeom>
          <a:noFill/>
          <a:ln w="9525">
            <a:solidFill>
              <a:schemeClr val="accent1"/>
            </a:solidFill>
            <a:miter lim="800000"/>
            <a:headEnd/>
            <a:tailEnd/>
          </a:ln>
        </p:spPr>
      </p:pic>
      <p:sp>
        <p:nvSpPr>
          <p:cNvPr id="6" name="Rounded Rectangle 5"/>
          <p:cNvSpPr/>
          <p:nvPr/>
        </p:nvSpPr>
        <p:spPr>
          <a:xfrm>
            <a:off x="5776913" y="1163638"/>
            <a:ext cx="2338387" cy="2203450"/>
          </a:xfrm>
          <a:prstGeom prst="roundRect">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 name="Text Placeholder 5"/>
          <p:cNvSpPr txBox="1">
            <a:spLocks/>
          </p:cNvSpPr>
          <p:nvPr/>
        </p:nvSpPr>
        <p:spPr>
          <a:xfrm>
            <a:off x="457200" y="179388"/>
            <a:ext cx="7618413" cy="428625"/>
          </a:xfrm>
          <a:prstGeom prst="rect">
            <a:avLst/>
          </a:prstGeom>
        </p:spPr>
        <p:txBody>
          <a:bodyPr/>
          <a:lstStyle/>
          <a:p>
            <a:pPr marL="342900" marR="0" lvl="0" indent="-342900" algn="l" defTabSz="457200" rtl="0" eaLnBrk="0" fontAlgn="base" latinLnBrk="0" hangingPunct="0">
              <a:lnSpc>
                <a:spcPct val="100000"/>
              </a:lnSpc>
              <a:spcBef>
                <a:spcPct val="20000"/>
              </a:spcBef>
              <a:spcAft>
                <a:spcPct val="0"/>
              </a:spcAft>
              <a:buClr>
                <a:srgbClr val="F79646"/>
              </a:buClr>
              <a:buSzTx/>
              <a:tabLst/>
              <a:defRPr/>
            </a:pPr>
            <a:r>
              <a:rPr kumimoji="0" lang="en-US" sz="2000" b="1" i="0" u="none" strike="noStrike" kern="1200" cap="none" spc="0" normalizeH="0" baseline="0" noProof="0" dirty="0" smtClean="0">
                <a:ln>
                  <a:noFill/>
                </a:ln>
                <a:solidFill>
                  <a:schemeClr val="accent1"/>
                </a:solidFill>
                <a:effectLst/>
                <a:uLnTx/>
                <a:uFillTx/>
                <a:latin typeface="Century Gothic" pitchFamily="34" charset="0"/>
                <a:ea typeface="Century Gothic" pitchFamily="34" charset="0"/>
                <a:cs typeface="Century Gothic" pitchFamily="34" charset="0"/>
              </a:rPr>
              <a:t>Example 3 - Set Batch Picking Control Parameters (Cont’d)</a:t>
            </a:r>
            <a:endParaRPr kumimoji="0" lang="en-US" sz="2800" b="0" i="0" u="none" strike="noStrike" kern="1200" cap="none" spc="0" normalizeH="0" baseline="0" noProof="0" dirty="0" smtClean="0">
              <a:ln>
                <a:noFill/>
              </a:ln>
              <a:solidFill>
                <a:srgbClr val="4F4F4F"/>
              </a:solidFill>
              <a:effectLst/>
              <a:uLnTx/>
              <a:uFillTx/>
              <a:latin typeface="Century Gothic" pitchFamily="34" charset="0"/>
              <a:ea typeface="Century Gothic" pitchFamily="34" charset="0"/>
              <a:cs typeface="Century Gothic" pitchFamily="34" charset="0"/>
            </a:endParaRPr>
          </a:p>
        </p:txBody>
      </p:sp>
      <p:sp>
        <p:nvSpPr>
          <p:cNvPr id="8" name="Rectangle 2"/>
          <p:cNvSpPr>
            <a:spLocks noGrp="1" noChangeArrowheads="1"/>
          </p:cNvSpPr>
          <p:nvPr>
            <p:ph type="title"/>
          </p:nvPr>
        </p:nvSpPr>
        <p:spPr>
          <a:xfrm>
            <a:off x="450850" y="606425"/>
            <a:ext cx="8229600" cy="717550"/>
          </a:xfrm>
        </p:spPr>
        <p:txBody>
          <a:bodyPr/>
          <a:lstStyle/>
          <a:p>
            <a:pPr>
              <a:defRPr/>
            </a:pPr>
            <a:r>
              <a:rPr lang="en-US" dirty="0" smtClean="0">
                <a:latin typeface="Century Gothic" pitchFamily="34" charset="0"/>
                <a:cs typeface="Century Gothic" pitchFamily="34" charset="0"/>
              </a:rPr>
              <a:t>Batch Picking Control</a:t>
            </a:r>
            <a:r>
              <a:rPr lang="en-US" sz="2400" dirty="0" smtClean="0">
                <a:latin typeface="Century Gothic" pitchFamily="34" charset="0"/>
                <a:cs typeface="Century Gothic" pitchFamily="34" charset="0"/>
              </a:rPr>
              <a:t> (cont)</a:t>
            </a:r>
          </a:p>
        </p:txBody>
      </p:sp>
      <p:pic>
        <p:nvPicPr>
          <p:cNvPr id="9" name="Picture 5"/>
          <p:cNvPicPr>
            <a:picLocks noChangeAspect="1" noChangeArrowheads="1"/>
          </p:cNvPicPr>
          <p:nvPr/>
        </p:nvPicPr>
        <p:blipFill>
          <a:blip r:embed="rId4"/>
          <a:srcRect/>
          <a:stretch>
            <a:fillRect/>
          </a:stretch>
        </p:blipFill>
        <p:spPr bwMode="auto">
          <a:xfrm>
            <a:off x="5907088" y="1323975"/>
            <a:ext cx="2076450" cy="1914525"/>
          </a:xfrm>
          <a:prstGeom prst="rect">
            <a:avLst/>
          </a:prstGeom>
          <a:noFill/>
          <a:ln w="9525" algn="ctr">
            <a:noFill/>
            <a:miter lim="800000"/>
            <a:headEnd/>
            <a:tailEnd/>
          </a:ln>
        </p:spPr>
      </p:pic>
      <p:pic>
        <p:nvPicPr>
          <p:cNvPr id="10" name="Picture 6" descr="device"/>
          <p:cNvPicPr>
            <a:picLocks noChangeAspect="1" noChangeArrowheads="1"/>
          </p:cNvPicPr>
          <p:nvPr/>
        </p:nvPicPr>
        <p:blipFill>
          <a:blip r:embed="rId5"/>
          <a:srcRect/>
          <a:stretch>
            <a:fillRect/>
          </a:stretch>
        </p:blipFill>
        <p:spPr bwMode="auto">
          <a:xfrm>
            <a:off x="8220075" y="620713"/>
            <a:ext cx="923925" cy="923925"/>
          </a:xfrm>
          <a:prstGeom prst="rect">
            <a:avLst/>
          </a:prstGeom>
          <a:noFill/>
          <a:ln w="9525">
            <a:noFill/>
            <a:miter lim="800000"/>
            <a:headEnd/>
            <a:tailEnd/>
          </a:ln>
        </p:spPr>
      </p:pic>
      <p:pic>
        <p:nvPicPr>
          <p:cNvPr id="11" name="Picture 7" descr="device"/>
          <p:cNvPicPr>
            <a:picLocks noChangeAspect="1" noChangeArrowheads="1"/>
          </p:cNvPicPr>
          <p:nvPr/>
        </p:nvPicPr>
        <p:blipFill>
          <a:blip r:embed="rId6"/>
          <a:srcRect/>
          <a:stretch>
            <a:fillRect/>
          </a:stretch>
        </p:blipFill>
        <p:spPr bwMode="auto">
          <a:xfrm>
            <a:off x="8220075" y="620713"/>
            <a:ext cx="923925" cy="923925"/>
          </a:xfrm>
          <a:prstGeom prst="rect">
            <a:avLst/>
          </a:prstGeom>
          <a:noFill/>
          <a:ln w="9525">
            <a:noFill/>
            <a:miter lim="800000"/>
            <a:headEnd/>
            <a:tailEnd/>
          </a:ln>
        </p:spPr>
      </p:pic>
      <p:cxnSp>
        <p:nvCxnSpPr>
          <p:cNvPr id="12" name="Straight Connector 11"/>
          <p:cNvCxnSpPr/>
          <p:nvPr/>
        </p:nvCxnSpPr>
        <p:spPr>
          <a:xfrm flipH="1">
            <a:off x="7726363" y="765175"/>
            <a:ext cx="863600" cy="442913"/>
          </a:xfrm>
          <a:prstGeom prst="line">
            <a:avLst/>
          </a:prstGeom>
          <a:ln w="28575">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flipH="1">
            <a:off x="8075613" y="995363"/>
            <a:ext cx="604837" cy="2154237"/>
          </a:xfrm>
          <a:prstGeom prst="line">
            <a:avLst/>
          </a:prstGeom>
          <a:ln w="28575">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a:stCxn id="15" idx="3"/>
            <a:endCxn id="16" idx="1"/>
          </p:cNvCxnSpPr>
          <p:nvPr/>
        </p:nvCxnSpPr>
        <p:spPr>
          <a:xfrm flipV="1">
            <a:off x="2616200" y="2101850"/>
            <a:ext cx="3024188" cy="2540000"/>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
        <p:nvSpPr>
          <p:cNvPr id="15" name="Rounded Rectangle 14"/>
          <p:cNvSpPr/>
          <p:nvPr/>
        </p:nvSpPr>
        <p:spPr>
          <a:xfrm>
            <a:off x="738188" y="4443413"/>
            <a:ext cx="1878012" cy="395287"/>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 name="Left Brace 15"/>
          <p:cNvSpPr/>
          <p:nvPr/>
        </p:nvSpPr>
        <p:spPr>
          <a:xfrm>
            <a:off x="5640388" y="1662113"/>
            <a:ext cx="369887" cy="881062"/>
          </a:xfrm>
          <a:prstGeom prst="leftBrace">
            <a:avLst/>
          </a:prstGeom>
          <a:ln w="28575">
            <a:solidFill>
              <a:srgbClr val="FF0000"/>
            </a:solidFill>
          </a:ln>
          <a:effectLst/>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US"/>
          </a:p>
        </p:txBody>
      </p:sp>
      <p:sp>
        <p:nvSpPr>
          <p:cNvPr id="17" name="TextBox 16"/>
          <p:cNvSpPr txBox="1"/>
          <p:nvPr/>
        </p:nvSpPr>
        <p:spPr>
          <a:xfrm>
            <a:off x="7366000" y="6537325"/>
            <a:ext cx="1320800" cy="246221"/>
          </a:xfrm>
          <a:prstGeom prst="rect">
            <a:avLst/>
          </a:prstGeom>
          <a:noFill/>
        </p:spPr>
        <p:txBody>
          <a:bodyPr wrap="square" rtlCol="0">
            <a:spAutoFit/>
          </a:bodyPr>
          <a:lstStyle/>
          <a:p>
            <a:pPr algn="ctr"/>
            <a:r>
              <a:rPr lang="en-US" sz="1000" dirty="0" smtClean="0"/>
              <a:t>WH-PIK-384</a:t>
            </a:r>
            <a:endParaRPr lang="en-US" sz="10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p:cNvSpPr txBox="1">
            <a:spLocks/>
          </p:cNvSpPr>
          <p:nvPr/>
        </p:nvSpPr>
        <p:spPr>
          <a:xfrm>
            <a:off x="457200" y="179388"/>
            <a:ext cx="8229600" cy="428625"/>
          </a:xfrm>
          <a:prstGeom prst="rect">
            <a:avLst/>
          </a:prstGeom>
        </p:spPr>
        <p:txBody>
          <a:bodyPr/>
          <a:lstStyle/>
          <a:p>
            <a:pPr marL="342900" marR="0" lvl="0" indent="-342900" algn="l" defTabSz="457200" rtl="0" eaLnBrk="0" fontAlgn="base" latinLnBrk="0" hangingPunct="0">
              <a:lnSpc>
                <a:spcPct val="100000"/>
              </a:lnSpc>
              <a:spcBef>
                <a:spcPct val="20000"/>
              </a:spcBef>
              <a:spcAft>
                <a:spcPct val="0"/>
              </a:spcAft>
              <a:buClr>
                <a:srgbClr val="F79646"/>
              </a:buClr>
              <a:buSzTx/>
              <a:tabLst/>
              <a:defRPr/>
            </a:pPr>
            <a:r>
              <a:rPr kumimoji="0" lang="en-US" sz="2000" b="1" i="0" u="none" strike="noStrike" kern="1200" cap="none" spc="0" normalizeH="0" baseline="0" noProof="0" dirty="0" smtClean="0">
                <a:ln>
                  <a:noFill/>
                </a:ln>
                <a:solidFill>
                  <a:schemeClr val="accent1"/>
                </a:solidFill>
                <a:effectLst/>
                <a:uLnTx/>
                <a:uFillTx/>
                <a:latin typeface="Century Gothic" pitchFamily="34" charset="0"/>
                <a:ea typeface="Century Gothic" pitchFamily="34" charset="0"/>
                <a:cs typeface="Century Gothic" pitchFamily="34" charset="0"/>
              </a:rPr>
              <a:t>Example</a:t>
            </a:r>
            <a:r>
              <a:rPr kumimoji="0" lang="en-US" sz="2000" b="1" i="0" u="none" strike="noStrike" kern="1200" cap="none" spc="0" normalizeH="0" noProof="0" dirty="0" smtClean="0">
                <a:ln>
                  <a:noFill/>
                </a:ln>
                <a:solidFill>
                  <a:schemeClr val="accent1"/>
                </a:solidFill>
                <a:effectLst/>
                <a:uLnTx/>
                <a:uFillTx/>
                <a:latin typeface="Century Gothic" pitchFamily="34" charset="0"/>
                <a:ea typeface="Century Gothic" pitchFamily="34" charset="0"/>
                <a:cs typeface="Century Gothic" pitchFamily="34" charset="0"/>
              </a:rPr>
              <a:t> </a:t>
            </a:r>
            <a:r>
              <a:rPr kumimoji="0" lang="en-US" sz="2000" b="1" i="0" u="none" strike="noStrike" kern="1200" cap="none" spc="0" normalizeH="0" baseline="0" noProof="0" dirty="0" smtClean="0">
                <a:ln>
                  <a:noFill/>
                </a:ln>
                <a:solidFill>
                  <a:schemeClr val="accent1"/>
                </a:solidFill>
                <a:effectLst/>
                <a:uLnTx/>
                <a:uFillTx/>
                <a:latin typeface="Century Gothic" pitchFamily="34" charset="0"/>
                <a:ea typeface="Century Gothic" pitchFamily="34" charset="0"/>
                <a:cs typeface="Century Gothic" pitchFamily="34" charset="0"/>
              </a:rPr>
              <a:t>3</a:t>
            </a:r>
            <a:r>
              <a:rPr lang="en-US" sz="2000" b="1" dirty="0" smtClean="0">
                <a:solidFill>
                  <a:schemeClr val="accent1"/>
                </a:solidFill>
                <a:latin typeface="Century Gothic" pitchFamily="34" charset="0"/>
                <a:ea typeface="Century Gothic" pitchFamily="34" charset="0"/>
                <a:cs typeface="Century Gothic" pitchFamily="34" charset="0"/>
              </a:rPr>
              <a:t> -</a:t>
            </a:r>
            <a:r>
              <a:rPr kumimoji="0" lang="en-US" sz="2000" b="1" i="0" u="none" strike="noStrike" kern="1200" cap="none" spc="0" normalizeH="0" baseline="0" noProof="0" dirty="0" smtClean="0">
                <a:ln>
                  <a:noFill/>
                </a:ln>
                <a:solidFill>
                  <a:schemeClr val="accent1"/>
                </a:solidFill>
                <a:effectLst/>
                <a:uLnTx/>
                <a:uFillTx/>
                <a:latin typeface="Century Gothic" pitchFamily="34" charset="0"/>
                <a:ea typeface="Century Gothic" pitchFamily="34" charset="0"/>
                <a:cs typeface="Century Gothic" pitchFamily="34" charset="0"/>
              </a:rPr>
              <a:t> Set Batch Picking Control</a:t>
            </a:r>
            <a:r>
              <a:rPr kumimoji="0" lang="en-US" sz="2000" b="1" i="0" u="none" strike="noStrike" kern="1200" cap="none" spc="0" normalizeH="0" noProof="0" dirty="0" smtClean="0">
                <a:ln>
                  <a:noFill/>
                </a:ln>
                <a:solidFill>
                  <a:schemeClr val="accent1"/>
                </a:solidFill>
                <a:effectLst/>
                <a:uLnTx/>
                <a:uFillTx/>
                <a:latin typeface="Century Gothic" pitchFamily="34" charset="0"/>
                <a:ea typeface="Century Gothic" pitchFamily="34" charset="0"/>
                <a:cs typeface="Century Gothic" pitchFamily="34" charset="0"/>
              </a:rPr>
              <a:t> Parameters (Cont’d)</a:t>
            </a:r>
            <a:endParaRPr kumimoji="0" lang="en-US" sz="2000" b="0" i="0" u="none" strike="noStrike" kern="1200" cap="none" spc="0" normalizeH="0" baseline="0" noProof="0" dirty="0" smtClean="0">
              <a:ln>
                <a:noFill/>
              </a:ln>
              <a:solidFill>
                <a:srgbClr val="4F4F4F"/>
              </a:solidFill>
              <a:effectLst/>
              <a:uLnTx/>
              <a:uFillTx/>
              <a:latin typeface="Century Gothic" pitchFamily="34" charset="0"/>
              <a:ea typeface="Century Gothic" pitchFamily="34" charset="0"/>
              <a:cs typeface="Century Gothic" pitchFamily="34" charset="0"/>
            </a:endParaRPr>
          </a:p>
        </p:txBody>
      </p:sp>
      <p:sp>
        <p:nvSpPr>
          <p:cNvPr id="6" name="Rectangle 2"/>
          <p:cNvSpPr>
            <a:spLocks noGrp="1" noChangeArrowheads="1"/>
          </p:cNvSpPr>
          <p:nvPr>
            <p:ph type="title"/>
          </p:nvPr>
        </p:nvSpPr>
        <p:spPr>
          <a:xfrm>
            <a:off x="457200" y="631825"/>
            <a:ext cx="8229600" cy="717550"/>
          </a:xfrm>
        </p:spPr>
        <p:txBody>
          <a:bodyPr/>
          <a:lstStyle/>
          <a:p>
            <a:pPr>
              <a:defRPr/>
            </a:pPr>
            <a:r>
              <a:rPr lang="en-US" dirty="0" smtClean="0">
                <a:latin typeface="Century Gothic" pitchFamily="34" charset="0"/>
                <a:cs typeface="Century Gothic" pitchFamily="34" charset="0"/>
              </a:rPr>
              <a:t>Batch Picking Control</a:t>
            </a:r>
            <a:r>
              <a:rPr lang="en-US" sz="2400" dirty="0" smtClean="0">
                <a:latin typeface="Century Gothic" pitchFamily="34" charset="0"/>
                <a:cs typeface="Century Gothic" pitchFamily="34" charset="0"/>
              </a:rPr>
              <a:t> (cont)</a:t>
            </a:r>
          </a:p>
        </p:txBody>
      </p:sp>
      <p:pic>
        <p:nvPicPr>
          <p:cNvPr id="7" name="Picture 2"/>
          <p:cNvPicPr>
            <a:picLocks noChangeAspect="1" noChangeArrowheads="1"/>
          </p:cNvPicPr>
          <p:nvPr/>
        </p:nvPicPr>
        <p:blipFill>
          <a:blip r:embed="rId3"/>
          <a:srcRect/>
          <a:stretch>
            <a:fillRect/>
          </a:stretch>
        </p:blipFill>
        <p:spPr bwMode="auto">
          <a:xfrm>
            <a:off x="603250" y="1349375"/>
            <a:ext cx="7077075" cy="4530725"/>
          </a:xfrm>
          <a:prstGeom prst="rect">
            <a:avLst/>
          </a:prstGeom>
          <a:noFill/>
          <a:ln w="9525">
            <a:solidFill>
              <a:schemeClr val="accent1"/>
            </a:solidFill>
            <a:miter lim="800000"/>
            <a:headEnd/>
            <a:tailEnd/>
          </a:ln>
        </p:spPr>
      </p:pic>
      <p:sp>
        <p:nvSpPr>
          <p:cNvPr id="8" name="Rounded Rectangle 7"/>
          <p:cNvSpPr/>
          <p:nvPr/>
        </p:nvSpPr>
        <p:spPr>
          <a:xfrm>
            <a:off x="652463" y="4740275"/>
            <a:ext cx="4017962" cy="1139825"/>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Rounded Rectangle 8"/>
          <p:cNvSpPr/>
          <p:nvPr/>
        </p:nvSpPr>
        <p:spPr>
          <a:xfrm>
            <a:off x="5846763" y="4216400"/>
            <a:ext cx="2338387" cy="1030288"/>
          </a:xfrm>
          <a:prstGeom prst="roundRect">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a:t>Defines container level </a:t>
            </a:r>
            <a:r>
              <a:rPr lang="en-US" dirty="0" smtClean="0"/>
              <a:t>information</a:t>
            </a:r>
            <a:endParaRPr lang="en-US" dirty="0"/>
          </a:p>
        </p:txBody>
      </p:sp>
      <p:cxnSp>
        <p:nvCxnSpPr>
          <p:cNvPr id="10" name="Straight Arrow Connector 9"/>
          <p:cNvCxnSpPr>
            <a:stCxn id="8" idx="3"/>
            <a:endCxn id="9" idx="1"/>
          </p:cNvCxnSpPr>
          <p:nvPr/>
        </p:nvCxnSpPr>
        <p:spPr>
          <a:xfrm flipV="1">
            <a:off x="4670425" y="4732338"/>
            <a:ext cx="1176338" cy="577850"/>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
        <p:nvSpPr>
          <p:cNvPr id="11" name="TextBox 10"/>
          <p:cNvSpPr txBox="1"/>
          <p:nvPr/>
        </p:nvSpPr>
        <p:spPr>
          <a:xfrm>
            <a:off x="7366000" y="6537325"/>
            <a:ext cx="1320800" cy="246221"/>
          </a:xfrm>
          <a:prstGeom prst="rect">
            <a:avLst/>
          </a:prstGeom>
          <a:noFill/>
        </p:spPr>
        <p:txBody>
          <a:bodyPr wrap="square" rtlCol="0">
            <a:spAutoFit/>
          </a:bodyPr>
          <a:lstStyle/>
          <a:p>
            <a:pPr algn="ctr"/>
            <a:r>
              <a:rPr lang="en-US" sz="1000" dirty="0" smtClean="0"/>
              <a:t>WH-PIK-385</a:t>
            </a:r>
            <a:endParaRPr lang="en-US" sz="10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a:xfrm>
            <a:off x="457200" y="179388"/>
            <a:ext cx="8229600" cy="428625"/>
          </a:xfrm>
        </p:spPr>
        <p:txBody>
          <a:bodyPr/>
          <a:lstStyle/>
          <a:p>
            <a:r>
              <a:rPr lang="en-US" smtClean="0">
                <a:latin typeface="Century Gothic" pitchFamily="34" charset="0"/>
                <a:cs typeface="Century Gothic" pitchFamily="34" charset="0"/>
              </a:rPr>
              <a:t>Example: 3. Set Batch Picking Control parameters</a:t>
            </a:r>
          </a:p>
        </p:txBody>
      </p:sp>
      <p:sp>
        <p:nvSpPr>
          <p:cNvPr id="7"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Batch Picking Control</a:t>
            </a:r>
            <a:r>
              <a:rPr lang="en-US" sz="2400" dirty="0" smtClean="0">
                <a:latin typeface="Century Gothic" pitchFamily="34" charset="0"/>
                <a:cs typeface="Century Gothic" pitchFamily="34" charset="0"/>
              </a:rPr>
              <a:t> (cont)</a:t>
            </a:r>
          </a:p>
        </p:txBody>
      </p:sp>
      <p:pic>
        <p:nvPicPr>
          <p:cNvPr id="8" name="Picture 2"/>
          <p:cNvPicPr>
            <a:picLocks noChangeAspect="1" noChangeArrowheads="1"/>
          </p:cNvPicPr>
          <p:nvPr/>
        </p:nvPicPr>
        <p:blipFill>
          <a:blip r:embed="rId2"/>
          <a:srcRect/>
          <a:stretch>
            <a:fillRect/>
          </a:stretch>
        </p:blipFill>
        <p:spPr bwMode="auto">
          <a:xfrm>
            <a:off x="603250" y="1349375"/>
            <a:ext cx="7077075" cy="4530725"/>
          </a:xfrm>
          <a:prstGeom prst="rect">
            <a:avLst/>
          </a:prstGeom>
          <a:noFill/>
          <a:ln w="9525">
            <a:solidFill>
              <a:schemeClr val="accent1"/>
            </a:solidFill>
            <a:miter lim="800000"/>
            <a:headEnd/>
            <a:tailEnd/>
          </a:ln>
        </p:spPr>
      </p:pic>
      <p:sp>
        <p:nvSpPr>
          <p:cNvPr id="9" name="Rounded Rectangle 8"/>
          <p:cNvSpPr/>
          <p:nvPr/>
        </p:nvSpPr>
        <p:spPr>
          <a:xfrm>
            <a:off x="4713288" y="2405063"/>
            <a:ext cx="2236787" cy="1631950"/>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Rounded Rectangle 9"/>
          <p:cNvSpPr/>
          <p:nvPr/>
        </p:nvSpPr>
        <p:spPr>
          <a:xfrm>
            <a:off x="1528763" y="4037013"/>
            <a:ext cx="2338387" cy="1631950"/>
          </a:xfrm>
          <a:prstGeom prst="roundRect">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a:t>Enable/disable RF fields and determine scanning requirements</a:t>
            </a:r>
          </a:p>
        </p:txBody>
      </p:sp>
      <p:cxnSp>
        <p:nvCxnSpPr>
          <p:cNvPr id="11" name="Straight Arrow Connector 10"/>
          <p:cNvCxnSpPr>
            <a:stCxn id="9" idx="1"/>
          </p:cNvCxnSpPr>
          <p:nvPr/>
        </p:nvCxnSpPr>
        <p:spPr>
          <a:xfrm flipH="1">
            <a:off x="3867150" y="3221038"/>
            <a:ext cx="846138" cy="985837"/>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7366000" y="6537325"/>
            <a:ext cx="1320800" cy="246221"/>
          </a:xfrm>
          <a:prstGeom prst="rect">
            <a:avLst/>
          </a:prstGeom>
          <a:noFill/>
        </p:spPr>
        <p:txBody>
          <a:bodyPr wrap="square" rtlCol="0">
            <a:spAutoFit/>
          </a:bodyPr>
          <a:lstStyle/>
          <a:p>
            <a:pPr algn="ctr"/>
            <a:r>
              <a:rPr lang="en-US" sz="1000" dirty="0" smtClean="0"/>
              <a:t>WH-PIK-386</a:t>
            </a:r>
            <a:endParaRPr lang="en-US" sz="1000" dirty="0"/>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a:xfrm>
            <a:off x="457200" y="179388"/>
            <a:ext cx="8229600" cy="428625"/>
          </a:xfrm>
        </p:spPr>
        <p:txBody>
          <a:bodyPr/>
          <a:lstStyle/>
          <a:p>
            <a:r>
              <a:rPr lang="en-US" dirty="0" smtClean="0">
                <a:latin typeface="Century Gothic" pitchFamily="34" charset="0"/>
                <a:cs typeface="Century Gothic" pitchFamily="34" charset="0"/>
              </a:rPr>
              <a:t>Example 3 - Set Batch Picking Control Parameters (Cont’d)</a:t>
            </a:r>
          </a:p>
        </p:txBody>
      </p:sp>
      <p:sp>
        <p:nvSpPr>
          <p:cNvPr id="7"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Batch Picking Control</a:t>
            </a:r>
            <a:r>
              <a:rPr lang="en-US" sz="2400" dirty="0" smtClean="0">
                <a:latin typeface="Century Gothic" pitchFamily="34" charset="0"/>
                <a:cs typeface="Century Gothic" pitchFamily="34" charset="0"/>
              </a:rPr>
              <a:t> (cont)</a:t>
            </a:r>
          </a:p>
        </p:txBody>
      </p:sp>
      <p:pic>
        <p:nvPicPr>
          <p:cNvPr id="8" name="Picture 2"/>
          <p:cNvPicPr>
            <a:picLocks noChangeAspect="1" noChangeArrowheads="1"/>
          </p:cNvPicPr>
          <p:nvPr/>
        </p:nvPicPr>
        <p:blipFill>
          <a:blip r:embed="rId3"/>
          <a:srcRect/>
          <a:stretch>
            <a:fillRect/>
          </a:stretch>
        </p:blipFill>
        <p:spPr bwMode="auto">
          <a:xfrm>
            <a:off x="603250" y="1349375"/>
            <a:ext cx="7077075" cy="4530725"/>
          </a:xfrm>
          <a:prstGeom prst="rect">
            <a:avLst/>
          </a:prstGeom>
          <a:noFill/>
          <a:ln w="9525">
            <a:solidFill>
              <a:schemeClr val="accent1"/>
            </a:solidFill>
            <a:miter lim="800000"/>
            <a:headEnd/>
            <a:tailEnd/>
          </a:ln>
        </p:spPr>
      </p:pic>
      <p:sp>
        <p:nvSpPr>
          <p:cNvPr id="9" name="Rounded Rectangle 8"/>
          <p:cNvSpPr/>
          <p:nvPr/>
        </p:nvSpPr>
        <p:spPr>
          <a:xfrm>
            <a:off x="4713288" y="3937000"/>
            <a:ext cx="2967037" cy="606425"/>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Rounded Rectangle 9"/>
          <p:cNvSpPr/>
          <p:nvPr/>
        </p:nvSpPr>
        <p:spPr>
          <a:xfrm>
            <a:off x="1528763" y="4037013"/>
            <a:ext cx="2338387" cy="1182687"/>
          </a:xfrm>
          <a:prstGeom prst="roundRect">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a:t>Define packing location parameters</a:t>
            </a:r>
          </a:p>
        </p:txBody>
      </p:sp>
      <p:cxnSp>
        <p:nvCxnSpPr>
          <p:cNvPr id="11" name="Straight Arrow Connector 10"/>
          <p:cNvCxnSpPr>
            <a:stCxn id="9" idx="1"/>
            <a:endCxn id="10" idx="3"/>
          </p:cNvCxnSpPr>
          <p:nvPr/>
        </p:nvCxnSpPr>
        <p:spPr>
          <a:xfrm flipH="1">
            <a:off x="3867150" y="4240213"/>
            <a:ext cx="846138" cy="387350"/>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7366000" y="6537325"/>
            <a:ext cx="1320800" cy="246221"/>
          </a:xfrm>
          <a:prstGeom prst="rect">
            <a:avLst/>
          </a:prstGeom>
          <a:noFill/>
        </p:spPr>
        <p:txBody>
          <a:bodyPr wrap="square" rtlCol="0">
            <a:spAutoFit/>
          </a:bodyPr>
          <a:lstStyle/>
          <a:p>
            <a:pPr algn="ctr"/>
            <a:r>
              <a:rPr lang="en-US" sz="1000" dirty="0" smtClean="0"/>
              <a:t>WH-PIK-387</a:t>
            </a:r>
            <a:endParaRPr lang="en-US" sz="1000" dirty="0"/>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a:xfrm>
            <a:off x="457200" y="179388"/>
            <a:ext cx="8229600" cy="428625"/>
          </a:xfrm>
        </p:spPr>
        <p:txBody>
          <a:bodyPr/>
          <a:lstStyle/>
          <a:p>
            <a:r>
              <a:rPr lang="en-US" dirty="0" smtClean="0">
                <a:latin typeface="Century Gothic" pitchFamily="34" charset="0"/>
                <a:cs typeface="Century Gothic" pitchFamily="34" charset="0"/>
              </a:rPr>
              <a:t>Example 3 - Set Batch Picking Control Parameters (Cont’d)</a:t>
            </a:r>
          </a:p>
        </p:txBody>
      </p:sp>
      <p:sp>
        <p:nvSpPr>
          <p:cNvPr id="7"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Batch Picking Control</a:t>
            </a:r>
            <a:r>
              <a:rPr lang="en-US" sz="2400" dirty="0" smtClean="0">
                <a:latin typeface="Century Gothic" pitchFamily="34" charset="0"/>
                <a:cs typeface="Century Gothic" pitchFamily="34" charset="0"/>
              </a:rPr>
              <a:t> (cont)</a:t>
            </a:r>
          </a:p>
        </p:txBody>
      </p:sp>
      <p:pic>
        <p:nvPicPr>
          <p:cNvPr id="8" name="Picture 2"/>
          <p:cNvPicPr>
            <a:picLocks noChangeAspect="1" noChangeArrowheads="1"/>
          </p:cNvPicPr>
          <p:nvPr/>
        </p:nvPicPr>
        <p:blipFill>
          <a:blip r:embed="rId3"/>
          <a:srcRect/>
          <a:stretch>
            <a:fillRect/>
          </a:stretch>
        </p:blipFill>
        <p:spPr bwMode="auto">
          <a:xfrm>
            <a:off x="603250" y="1349375"/>
            <a:ext cx="7077075" cy="4530725"/>
          </a:xfrm>
          <a:prstGeom prst="rect">
            <a:avLst/>
          </a:prstGeom>
          <a:noFill/>
          <a:ln w="9525">
            <a:solidFill>
              <a:schemeClr val="accent1"/>
            </a:solidFill>
            <a:miter lim="800000"/>
            <a:headEnd/>
            <a:tailEnd/>
          </a:ln>
        </p:spPr>
      </p:pic>
      <p:sp>
        <p:nvSpPr>
          <p:cNvPr id="9" name="Rounded Rectangle 8"/>
          <p:cNvSpPr/>
          <p:nvPr/>
        </p:nvSpPr>
        <p:spPr>
          <a:xfrm>
            <a:off x="5049838" y="4514850"/>
            <a:ext cx="2601912" cy="788988"/>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Rounded Rectangle 9"/>
          <p:cNvSpPr/>
          <p:nvPr/>
        </p:nvSpPr>
        <p:spPr>
          <a:xfrm>
            <a:off x="1528763" y="4037013"/>
            <a:ext cx="2338387" cy="957262"/>
          </a:xfrm>
          <a:prstGeom prst="roundRect">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a:t>Define printing parameters</a:t>
            </a:r>
          </a:p>
        </p:txBody>
      </p:sp>
      <p:cxnSp>
        <p:nvCxnSpPr>
          <p:cNvPr id="11" name="Straight Arrow Connector 10"/>
          <p:cNvCxnSpPr>
            <a:stCxn id="9" idx="1"/>
            <a:endCxn id="10" idx="3"/>
          </p:cNvCxnSpPr>
          <p:nvPr/>
        </p:nvCxnSpPr>
        <p:spPr>
          <a:xfrm flipH="1" flipV="1">
            <a:off x="3867150" y="4516438"/>
            <a:ext cx="1182688" cy="392112"/>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TextBox 11"/>
          <p:cNvSpPr txBox="1"/>
          <p:nvPr/>
        </p:nvSpPr>
        <p:spPr>
          <a:xfrm>
            <a:off x="7366000" y="6537325"/>
            <a:ext cx="1320800" cy="246221"/>
          </a:xfrm>
          <a:prstGeom prst="rect">
            <a:avLst/>
          </a:prstGeom>
          <a:noFill/>
        </p:spPr>
        <p:txBody>
          <a:bodyPr wrap="square" rtlCol="0">
            <a:spAutoFit/>
          </a:bodyPr>
          <a:lstStyle/>
          <a:p>
            <a:pPr algn="ctr"/>
            <a:r>
              <a:rPr lang="en-US" sz="1000" dirty="0" smtClean="0"/>
              <a:t>WH-PIK-388</a:t>
            </a:r>
            <a:endParaRPr lang="en-US" sz="1000" dirty="0"/>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a:xfrm>
            <a:off x="457200" y="179388"/>
            <a:ext cx="8229600" cy="428625"/>
          </a:xfrm>
        </p:spPr>
        <p:txBody>
          <a:bodyPr/>
          <a:lstStyle/>
          <a:p>
            <a:r>
              <a:rPr lang="en-US" dirty="0" smtClean="0">
                <a:latin typeface="Century Gothic" pitchFamily="34" charset="0"/>
                <a:cs typeface="Century Gothic" pitchFamily="34" charset="0"/>
              </a:rPr>
              <a:t>Example 3 - Set Batch Picking Control Parameters (Cont’d)</a:t>
            </a:r>
          </a:p>
        </p:txBody>
      </p:sp>
      <p:sp>
        <p:nvSpPr>
          <p:cNvPr id="7"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Batch Picking Control</a:t>
            </a:r>
            <a:r>
              <a:rPr lang="en-US" sz="2400" dirty="0" smtClean="0">
                <a:latin typeface="Century Gothic" pitchFamily="34" charset="0"/>
                <a:cs typeface="Century Gothic" pitchFamily="34" charset="0"/>
              </a:rPr>
              <a:t> (cont)</a:t>
            </a:r>
          </a:p>
        </p:txBody>
      </p:sp>
      <p:pic>
        <p:nvPicPr>
          <p:cNvPr id="8" name="Picture 2"/>
          <p:cNvPicPr>
            <a:picLocks noChangeAspect="1" noChangeArrowheads="1"/>
          </p:cNvPicPr>
          <p:nvPr/>
        </p:nvPicPr>
        <p:blipFill>
          <a:blip r:embed="rId3"/>
          <a:srcRect/>
          <a:stretch>
            <a:fillRect/>
          </a:stretch>
        </p:blipFill>
        <p:spPr bwMode="auto">
          <a:xfrm>
            <a:off x="603250" y="1349375"/>
            <a:ext cx="7077075" cy="4530725"/>
          </a:xfrm>
          <a:prstGeom prst="rect">
            <a:avLst/>
          </a:prstGeom>
          <a:noFill/>
          <a:ln w="9525">
            <a:solidFill>
              <a:schemeClr val="accent1"/>
            </a:solidFill>
            <a:miter lim="800000"/>
            <a:headEnd/>
            <a:tailEnd/>
          </a:ln>
        </p:spPr>
      </p:pic>
      <p:sp>
        <p:nvSpPr>
          <p:cNvPr id="9" name="Rounded Rectangle 8"/>
          <p:cNvSpPr/>
          <p:nvPr/>
        </p:nvSpPr>
        <p:spPr>
          <a:xfrm>
            <a:off x="5275263" y="5246688"/>
            <a:ext cx="2292350" cy="647700"/>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 name="Rounded Rectangle 9"/>
          <p:cNvSpPr/>
          <p:nvPr/>
        </p:nvSpPr>
        <p:spPr>
          <a:xfrm>
            <a:off x="1528763" y="4037013"/>
            <a:ext cx="2338387" cy="957262"/>
          </a:xfrm>
          <a:prstGeom prst="roundRect">
            <a:avLst/>
          </a:prstGeom>
          <a:solidFill>
            <a:schemeClr val="accent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dirty="0"/>
              <a:t>Additional RF screen formatting and user interface</a:t>
            </a:r>
          </a:p>
        </p:txBody>
      </p:sp>
      <p:cxnSp>
        <p:nvCxnSpPr>
          <p:cNvPr id="11" name="Straight Arrow Connector 10"/>
          <p:cNvCxnSpPr>
            <a:stCxn id="9" idx="1"/>
            <a:endCxn id="10" idx="3"/>
          </p:cNvCxnSpPr>
          <p:nvPr/>
        </p:nvCxnSpPr>
        <p:spPr>
          <a:xfrm flipH="1" flipV="1">
            <a:off x="3867150" y="4516438"/>
            <a:ext cx="1408113" cy="1054100"/>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
        <p:nvSpPr>
          <p:cNvPr id="13" name="TextBox 12"/>
          <p:cNvSpPr txBox="1"/>
          <p:nvPr/>
        </p:nvSpPr>
        <p:spPr>
          <a:xfrm>
            <a:off x="7366000" y="6537325"/>
            <a:ext cx="1320800" cy="246221"/>
          </a:xfrm>
          <a:prstGeom prst="rect">
            <a:avLst/>
          </a:prstGeom>
          <a:noFill/>
        </p:spPr>
        <p:txBody>
          <a:bodyPr wrap="square" rtlCol="0">
            <a:spAutoFit/>
          </a:bodyPr>
          <a:lstStyle/>
          <a:p>
            <a:pPr algn="ctr"/>
            <a:r>
              <a:rPr lang="en-US" sz="1000" dirty="0" smtClean="0"/>
              <a:t>WH-PIK-389</a:t>
            </a:r>
            <a:endParaRPr lang="en-US" sz="10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p:cNvPicPr>
            <a:picLocks noChangeAspect="1" noChangeArrowheads="1"/>
          </p:cNvPicPr>
          <p:nvPr/>
        </p:nvPicPr>
        <p:blipFill>
          <a:blip r:embed="rId3"/>
          <a:srcRect/>
          <a:stretch>
            <a:fillRect/>
          </a:stretch>
        </p:blipFill>
        <p:spPr bwMode="auto">
          <a:xfrm>
            <a:off x="3165475" y="3167063"/>
            <a:ext cx="3136900" cy="2928937"/>
          </a:xfrm>
          <a:prstGeom prst="rect">
            <a:avLst/>
          </a:prstGeom>
          <a:noFill/>
          <a:ln w="9525">
            <a:noFill/>
            <a:miter lim="800000"/>
            <a:headEnd/>
            <a:tailEnd/>
          </a:ln>
          <a:effectLst/>
        </p:spPr>
      </p:pic>
      <p:sp>
        <p:nvSpPr>
          <p:cNvPr id="7" name="Text Placeholder 5"/>
          <p:cNvSpPr>
            <a:spLocks noGrp="1"/>
          </p:cNvSpPr>
          <p:nvPr>
            <p:ph type="body" sz="quarter" idx="11"/>
          </p:nvPr>
        </p:nvSpPr>
        <p:spPr>
          <a:xfrm>
            <a:off x="457200" y="179388"/>
            <a:ext cx="8229600" cy="428625"/>
          </a:xfrm>
        </p:spPr>
        <p:txBody>
          <a:bodyPr/>
          <a:lstStyle/>
          <a:p>
            <a:r>
              <a:rPr lang="en-US" dirty="0" smtClean="0">
                <a:latin typeface="Century Gothic" pitchFamily="34" charset="0"/>
                <a:cs typeface="Century Gothic" pitchFamily="34" charset="0"/>
              </a:rPr>
              <a:t>Example 3 - Set Batch Picking Control Parameters (Cont’d)</a:t>
            </a:r>
          </a:p>
        </p:txBody>
      </p:sp>
      <p:sp>
        <p:nvSpPr>
          <p:cNvPr id="8"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Batch Picking RF Screen Overview</a:t>
            </a:r>
            <a:endParaRPr lang="en-US" sz="2400" dirty="0" smtClean="0">
              <a:latin typeface="Century Gothic" pitchFamily="34" charset="0"/>
              <a:cs typeface="Century Gothic" pitchFamily="34" charset="0"/>
            </a:endParaRPr>
          </a:p>
        </p:txBody>
      </p:sp>
      <p:pic>
        <p:nvPicPr>
          <p:cNvPr id="9" name="Picture 5" descr="device"/>
          <p:cNvPicPr>
            <a:picLocks noChangeAspect="1" noChangeArrowheads="1"/>
          </p:cNvPicPr>
          <p:nvPr/>
        </p:nvPicPr>
        <p:blipFill>
          <a:blip r:embed="rId4"/>
          <a:srcRect/>
          <a:stretch>
            <a:fillRect/>
          </a:stretch>
        </p:blipFill>
        <p:spPr bwMode="auto">
          <a:xfrm>
            <a:off x="8220075" y="620713"/>
            <a:ext cx="923925" cy="923925"/>
          </a:xfrm>
          <a:prstGeom prst="rect">
            <a:avLst/>
          </a:prstGeom>
          <a:noFill/>
          <a:ln w="9525">
            <a:noFill/>
            <a:miter lim="800000"/>
            <a:headEnd/>
            <a:tailEnd/>
          </a:ln>
        </p:spPr>
      </p:pic>
      <p:sp>
        <p:nvSpPr>
          <p:cNvPr id="10" name="Line 8"/>
          <p:cNvSpPr>
            <a:spLocks noChangeShapeType="1"/>
          </p:cNvSpPr>
          <p:nvPr/>
        </p:nvSpPr>
        <p:spPr bwMode="auto">
          <a:xfrm>
            <a:off x="4516438" y="2519363"/>
            <a:ext cx="342900" cy="647700"/>
          </a:xfrm>
          <a:prstGeom prst="line">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txBody>
          <a:bodyPr wrap="none" tIns="91440" bIns="91440" anchor="ctr"/>
          <a:lstStyle/>
          <a:p>
            <a:pPr>
              <a:defRPr/>
            </a:pPr>
            <a:endParaRPr lang="en-US"/>
          </a:p>
        </p:txBody>
      </p:sp>
      <p:sp>
        <p:nvSpPr>
          <p:cNvPr id="11" name="Text Box 9"/>
          <p:cNvSpPr txBox="1">
            <a:spLocks noChangeArrowheads="1"/>
          </p:cNvSpPr>
          <p:nvPr/>
        </p:nvSpPr>
        <p:spPr bwMode="auto">
          <a:xfrm>
            <a:off x="3060700" y="1873250"/>
            <a:ext cx="1727200" cy="923925"/>
          </a:xfrm>
          <a:prstGeom prst="rect">
            <a:avLst/>
          </a:prstGeom>
          <a:noFill/>
          <a:ln w="9525" algn="ctr">
            <a:noFill/>
            <a:miter lim="800000"/>
            <a:headEnd/>
            <a:tailEnd/>
          </a:ln>
          <a:effectLst/>
        </p:spPr>
        <p:txBody>
          <a:bodyPr tIns="91440" bIns="91440">
            <a:spAutoFit/>
          </a:bodyPr>
          <a:lstStyle/>
          <a:p>
            <a:pPr>
              <a:spcBef>
                <a:spcPct val="50000"/>
              </a:spcBef>
              <a:defRPr/>
            </a:pPr>
            <a:r>
              <a:rPr lang="en-US" sz="1600" dirty="0">
                <a:latin typeface="+mn-lt"/>
              </a:rPr>
              <a:t>Number of picks (tasks) for the order line</a:t>
            </a:r>
          </a:p>
        </p:txBody>
      </p:sp>
      <p:sp>
        <p:nvSpPr>
          <p:cNvPr id="12" name="Line 10"/>
          <p:cNvSpPr>
            <a:spLocks noChangeShapeType="1"/>
          </p:cNvSpPr>
          <p:nvPr/>
        </p:nvSpPr>
        <p:spPr bwMode="auto">
          <a:xfrm flipH="1">
            <a:off x="5291138" y="2447925"/>
            <a:ext cx="792162" cy="647700"/>
          </a:xfrm>
          <a:prstGeom prst="line">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txBody>
          <a:bodyPr wrap="none" tIns="91440" bIns="91440" anchor="ctr"/>
          <a:lstStyle/>
          <a:p>
            <a:pPr>
              <a:defRPr/>
            </a:pPr>
            <a:endParaRPr lang="en-US"/>
          </a:p>
        </p:txBody>
      </p:sp>
      <p:sp>
        <p:nvSpPr>
          <p:cNvPr id="13" name="Text Box 11"/>
          <p:cNvSpPr txBox="1">
            <a:spLocks noChangeArrowheads="1"/>
          </p:cNvSpPr>
          <p:nvPr/>
        </p:nvSpPr>
        <p:spPr bwMode="auto">
          <a:xfrm>
            <a:off x="6035675" y="2033588"/>
            <a:ext cx="1152525" cy="676275"/>
          </a:xfrm>
          <a:prstGeom prst="rect">
            <a:avLst/>
          </a:prstGeom>
          <a:noFill/>
          <a:ln w="9525" algn="ctr">
            <a:noFill/>
            <a:miter lim="800000"/>
            <a:headEnd/>
            <a:tailEnd/>
          </a:ln>
          <a:effectLst/>
        </p:spPr>
        <p:txBody>
          <a:bodyPr tIns="91440" bIns="91440">
            <a:spAutoFit/>
          </a:bodyPr>
          <a:lstStyle/>
          <a:p>
            <a:pPr>
              <a:spcBef>
                <a:spcPct val="50000"/>
              </a:spcBef>
              <a:defRPr/>
            </a:pPr>
            <a:r>
              <a:rPr lang="en-US" sz="1600" dirty="0">
                <a:latin typeface="+mj-lt"/>
              </a:rPr>
              <a:t>Order priority</a:t>
            </a:r>
          </a:p>
        </p:txBody>
      </p:sp>
      <p:sp>
        <p:nvSpPr>
          <p:cNvPr id="14" name="Line 12"/>
          <p:cNvSpPr>
            <a:spLocks noChangeShapeType="1"/>
          </p:cNvSpPr>
          <p:nvPr/>
        </p:nvSpPr>
        <p:spPr bwMode="auto">
          <a:xfrm flipH="1">
            <a:off x="6049963" y="3095625"/>
            <a:ext cx="969962" cy="190500"/>
          </a:xfrm>
          <a:prstGeom prst="line">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txBody>
          <a:bodyPr wrap="none" tIns="91440" bIns="91440" anchor="ctr"/>
          <a:lstStyle/>
          <a:p>
            <a:pPr>
              <a:defRPr/>
            </a:pPr>
            <a:endParaRPr lang="en-US"/>
          </a:p>
        </p:txBody>
      </p:sp>
      <p:sp>
        <p:nvSpPr>
          <p:cNvPr id="15" name="Text Box 13"/>
          <p:cNvSpPr txBox="1">
            <a:spLocks noChangeArrowheads="1"/>
          </p:cNvSpPr>
          <p:nvPr/>
        </p:nvSpPr>
        <p:spPr bwMode="auto">
          <a:xfrm>
            <a:off x="7086600" y="2617788"/>
            <a:ext cx="974725" cy="923925"/>
          </a:xfrm>
          <a:prstGeom prst="rect">
            <a:avLst/>
          </a:prstGeom>
          <a:noFill/>
          <a:ln w="9525" algn="ctr">
            <a:noFill/>
            <a:miter lim="800000"/>
            <a:headEnd/>
            <a:tailEnd/>
          </a:ln>
          <a:effectLst/>
        </p:spPr>
        <p:txBody>
          <a:bodyPr tIns="91440" bIns="91440">
            <a:spAutoFit/>
          </a:bodyPr>
          <a:lstStyle/>
          <a:p>
            <a:pPr>
              <a:spcBef>
                <a:spcPct val="50000"/>
              </a:spcBef>
              <a:defRPr/>
            </a:pPr>
            <a:r>
              <a:rPr lang="en-US" sz="1600" dirty="0">
                <a:latin typeface="+mj-lt"/>
              </a:rPr>
              <a:t>Total Order Weight</a:t>
            </a:r>
          </a:p>
        </p:txBody>
      </p:sp>
      <p:sp>
        <p:nvSpPr>
          <p:cNvPr id="16" name="Line 14"/>
          <p:cNvSpPr>
            <a:spLocks noChangeShapeType="1"/>
          </p:cNvSpPr>
          <p:nvPr/>
        </p:nvSpPr>
        <p:spPr bwMode="auto">
          <a:xfrm flipH="1">
            <a:off x="5133975" y="4721225"/>
            <a:ext cx="1477963" cy="719138"/>
          </a:xfrm>
          <a:prstGeom prst="line">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txBody>
          <a:bodyPr wrap="none" tIns="91440" bIns="91440" anchor="ctr"/>
          <a:lstStyle/>
          <a:p>
            <a:pPr>
              <a:defRPr/>
            </a:pPr>
            <a:endParaRPr lang="en-US"/>
          </a:p>
        </p:txBody>
      </p:sp>
      <p:sp>
        <p:nvSpPr>
          <p:cNvPr id="17" name="Line 15"/>
          <p:cNvSpPr>
            <a:spLocks noChangeShapeType="1"/>
          </p:cNvSpPr>
          <p:nvPr/>
        </p:nvSpPr>
        <p:spPr bwMode="auto">
          <a:xfrm flipH="1">
            <a:off x="5795963" y="5327650"/>
            <a:ext cx="1223962" cy="285750"/>
          </a:xfrm>
          <a:prstGeom prst="line">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txBody>
          <a:bodyPr wrap="none" tIns="91440" bIns="91440" anchor="ctr"/>
          <a:lstStyle/>
          <a:p>
            <a:pPr>
              <a:defRPr/>
            </a:pPr>
            <a:endParaRPr lang="en-US"/>
          </a:p>
        </p:txBody>
      </p:sp>
      <p:sp>
        <p:nvSpPr>
          <p:cNvPr id="18" name="Line 16"/>
          <p:cNvSpPr>
            <a:spLocks noChangeShapeType="1"/>
          </p:cNvSpPr>
          <p:nvPr/>
        </p:nvSpPr>
        <p:spPr bwMode="auto">
          <a:xfrm flipV="1">
            <a:off x="2411413" y="4535488"/>
            <a:ext cx="1133475" cy="723900"/>
          </a:xfrm>
          <a:prstGeom prst="line">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txBody>
          <a:bodyPr wrap="none" tIns="91440" bIns="91440" anchor="ctr"/>
          <a:lstStyle/>
          <a:p>
            <a:pPr>
              <a:defRPr/>
            </a:pPr>
            <a:endParaRPr lang="en-US"/>
          </a:p>
        </p:txBody>
      </p:sp>
      <p:sp>
        <p:nvSpPr>
          <p:cNvPr id="19" name="Line 17"/>
          <p:cNvSpPr>
            <a:spLocks noChangeShapeType="1"/>
          </p:cNvSpPr>
          <p:nvPr/>
        </p:nvSpPr>
        <p:spPr bwMode="auto">
          <a:xfrm>
            <a:off x="2266950" y="3167063"/>
            <a:ext cx="898525" cy="119062"/>
          </a:xfrm>
          <a:prstGeom prst="line">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txBody>
          <a:bodyPr wrap="none" tIns="91440" bIns="91440" anchor="ctr"/>
          <a:lstStyle/>
          <a:p>
            <a:pPr>
              <a:defRPr/>
            </a:pPr>
            <a:endParaRPr lang="en-US"/>
          </a:p>
        </p:txBody>
      </p:sp>
      <p:sp>
        <p:nvSpPr>
          <p:cNvPr id="20" name="Text Box 19"/>
          <p:cNvSpPr txBox="1">
            <a:spLocks noChangeArrowheads="1"/>
          </p:cNvSpPr>
          <p:nvPr/>
        </p:nvSpPr>
        <p:spPr bwMode="auto">
          <a:xfrm>
            <a:off x="7005638" y="5029200"/>
            <a:ext cx="1055687" cy="923925"/>
          </a:xfrm>
          <a:prstGeom prst="rect">
            <a:avLst/>
          </a:prstGeom>
          <a:noFill/>
          <a:ln w="9525" algn="ctr">
            <a:noFill/>
            <a:miter lim="800000"/>
            <a:headEnd/>
            <a:tailEnd/>
          </a:ln>
          <a:effectLst/>
        </p:spPr>
        <p:txBody>
          <a:bodyPr tIns="91440" bIns="91440">
            <a:spAutoFit/>
          </a:bodyPr>
          <a:lstStyle/>
          <a:p>
            <a:pPr>
              <a:spcBef>
                <a:spcPct val="50000"/>
              </a:spcBef>
              <a:defRPr/>
            </a:pPr>
            <a:r>
              <a:rPr lang="en-US" sz="1600" dirty="0">
                <a:latin typeface="+mj-lt"/>
              </a:rPr>
              <a:t>Orders due date</a:t>
            </a:r>
          </a:p>
        </p:txBody>
      </p:sp>
      <p:sp>
        <p:nvSpPr>
          <p:cNvPr id="21" name="Text Box 20"/>
          <p:cNvSpPr txBox="1">
            <a:spLocks noChangeArrowheads="1"/>
          </p:cNvSpPr>
          <p:nvPr/>
        </p:nvSpPr>
        <p:spPr bwMode="auto">
          <a:xfrm>
            <a:off x="6816725" y="4237038"/>
            <a:ext cx="1638300" cy="676275"/>
          </a:xfrm>
          <a:prstGeom prst="rect">
            <a:avLst/>
          </a:prstGeom>
          <a:noFill/>
          <a:ln w="9525" algn="ctr">
            <a:noFill/>
            <a:miter lim="800000"/>
            <a:headEnd/>
            <a:tailEnd/>
          </a:ln>
          <a:effectLst/>
        </p:spPr>
        <p:txBody>
          <a:bodyPr tIns="91440" bIns="91440">
            <a:spAutoFit/>
          </a:bodyPr>
          <a:lstStyle/>
          <a:p>
            <a:pPr>
              <a:spcBef>
                <a:spcPct val="50000"/>
              </a:spcBef>
              <a:defRPr/>
            </a:pPr>
            <a:r>
              <a:rPr lang="en-US" sz="1600" dirty="0">
                <a:latin typeface="+mj-lt"/>
              </a:rPr>
              <a:t>Destination Area</a:t>
            </a:r>
          </a:p>
        </p:txBody>
      </p:sp>
      <p:sp>
        <p:nvSpPr>
          <p:cNvPr id="22" name="Text Box 21"/>
          <p:cNvSpPr txBox="1">
            <a:spLocks noChangeArrowheads="1"/>
          </p:cNvSpPr>
          <p:nvPr/>
        </p:nvSpPr>
        <p:spPr bwMode="auto">
          <a:xfrm>
            <a:off x="488950" y="5101431"/>
            <a:ext cx="2157413" cy="677863"/>
          </a:xfrm>
          <a:prstGeom prst="rect">
            <a:avLst/>
          </a:prstGeom>
          <a:noFill/>
          <a:ln w="9525" algn="ctr">
            <a:noFill/>
            <a:miter lim="800000"/>
            <a:headEnd/>
            <a:tailEnd/>
          </a:ln>
          <a:effectLst/>
        </p:spPr>
        <p:txBody>
          <a:bodyPr tIns="91440" bIns="91440">
            <a:spAutoFit/>
          </a:bodyPr>
          <a:lstStyle/>
          <a:p>
            <a:pPr>
              <a:spcBef>
                <a:spcPct val="50000"/>
              </a:spcBef>
              <a:defRPr/>
            </a:pPr>
            <a:r>
              <a:rPr lang="en-US" sz="1600" dirty="0">
                <a:latin typeface="+mn-lt"/>
              </a:rPr>
              <a:t>Indicates order type: DO, SO, WO</a:t>
            </a:r>
          </a:p>
        </p:txBody>
      </p:sp>
      <p:sp>
        <p:nvSpPr>
          <p:cNvPr id="23" name="Text Box 22"/>
          <p:cNvSpPr txBox="1">
            <a:spLocks noChangeArrowheads="1"/>
          </p:cNvSpPr>
          <p:nvPr/>
        </p:nvSpPr>
        <p:spPr bwMode="auto">
          <a:xfrm>
            <a:off x="982663" y="2693988"/>
            <a:ext cx="1368425" cy="430212"/>
          </a:xfrm>
          <a:prstGeom prst="rect">
            <a:avLst/>
          </a:prstGeom>
          <a:noFill/>
          <a:ln w="9525" algn="ctr">
            <a:noFill/>
            <a:miter lim="800000"/>
            <a:headEnd/>
            <a:tailEnd/>
          </a:ln>
          <a:effectLst/>
        </p:spPr>
        <p:txBody>
          <a:bodyPr tIns="91440" bIns="91440">
            <a:spAutoFit/>
          </a:bodyPr>
          <a:lstStyle/>
          <a:p>
            <a:pPr algn="r">
              <a:spcBef>
                <a:spcPct val="50000"/>
              </a:spcBef>
              <a:defRPr/>
            </a:pPr>
            <a:r>
              <a:rPr lang="en-US" sz="1600" dirty="0">
                <a:latin typeface="+mn-lt"/>
              </a:rPr>
              <a:t>Selected (*)</a:t>
            </a:r>
          </a:p>
        </p:txBody>
      </p:sp>
      <p:sp>
        <p:nvSpPr>
          <p:cNvPr id="24" name="Rectangle 8"/>
          <p:cNvSpPr>
            <a:spLocks noChangeArrowheads="1"/>
          </p:cNvSpPr>
          <p:nvPr/>
        </p:nvSpPr>
        <p:spPr bwMode="auto">
          <a:xfrm>
            <a:off x="488950" y="1346200"/>
            <a:ext cx="7164388" cy="461963"/>
          </a:xfrm>
          <a:prstGeom prst="rect">
            <a:avLst/>
          </a:prstGeom>
          <a:solidFill>
            <a:schemeClr val="bg1"/>
          </a:solidFill>
          <a:ln w="9525">
            <a:noFill/>
            <a:miter lim="800000"/>
            <a:headEnd/>
            <a:tailEnd/>
          </a:ln>
        </p:spPr>
        <p:txBody>
          <a:bodyPr>
            <a:spAutoFit/>
          </a:bodyPr>
          <a:lstStyle/>
          <a:p>
            <a:r>
              <a:rPr lang="en-US" sz="2400">
                <a:solidFill>
                  <a:srgbClr val="FFC000"/>
                </a:solidFill>
              </a:rPr>
              <a:t>Four potential orders the user can select for BP All</a:t>
            </a:r>
          </a:p>
        </p:txBody>
      </p:sp>
      <p:sp>
        <p:nvSpPr>
          <p:cNvPr id="44" name="TextBox 43"/>
          <p:cNvSpPr txBox="1"/>
          <p:nvPr/>
        </p:nvSpPr>
        <p:spPr>
          <a:xfrm>
            <a:off x="7366000" y="6537325"/>
            <a:ext cx="1320800" cy="246221"/>
          </a:xfrm>
          <a:prstGeom prst="rect">
            <a:avLst/>
          </a:prstGeom>
          <a:noFill/>
        </p:spPr>
        <p:txBody>
          <a:bodyPr wrap="square" rtlCol="0">
            <a:spAutoFit/>
          </a:bodyPr>
          <a:lstStyle/>
          <a:p>
            <a:pPr algn="ctr"/>
            <a:r>
              <a:rPr lang="en-US" sz="1000" dirty="0" smtClean="0"/>
              <a:t>WH-PIK-391</a:t>
            </a:r>
            <a:endParaRPr lang="en-US" sz="1000" dirty="0"/>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3"/>
          <a:srcRect/>
          <a:stretch>
            <a:fillRect/>
          </a:stretch>
        </p:blipFill>
        <p:spPr bwMode="auto">
          <a:xfrm>
            <a:off x="2530475" y="2279650"/>
            <a:ext cx="3148013" cy="2941638"/>
          </a:xfrm>
          <a:prstGeom prst="rect">
            <a:avLst/>
          </a:prstGeom>
          <a:noFill/>
          <a:ln w="9525">
            <a:solidFill>
              <a:schemeClr val="accent1"/>
            </a:solidFill>
            <a:miter lim="800000"/>
            <a:headEnd/>
            <a:tailEnd/>
          </a:ln>
          <a:effectLst/>
        </p:spPr>
      </p:pic>
      <p:sp>
        <p:nvSpPr>
          <p:cNvPr id="36" name="Rectangle 35"/>
          <p:cNvSpPr/>
          <p:nvPr/>
        </p:nvSpPr>
        <p:spPr>
          <a:xfrm>
            <a:off x="2462213" y="2279650"/>
            <a:ext cx="3216275" cy="2941638"/>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Text Placeholder 5"/>
          <p:cNvSpPr>
            <a:spLocks noGrp="1"/>
          </p:cNvSpPr>
          <p:nvPr>
            <p:ph type="body" sz="quarter" idx="11"/>
          </p:nvPr>
        </p:nvSpPr>
        <p:spPr>
          <a:xfrm>
            <a:off x="457200" y="179388"/>
            <a:ext cx="8229600" cy="428625"/>
          </a:xfrm>
        </p:spPr>
        <p:txBody>
          <a:bodyPr/>
          <a:lstStyle/>
          <a:p>
            <a:r>
              <a:rPr lang="en-US" smtClean="0">
                <a:latin typeface="Century Gothic" pitchFamily="34" charset="0"/>
                <a:cs typeface="Century Gothic" pitchFamily="34" charset="0"/>
              </a:rPr>
              <a:t>Example: 3. Set Batch Picking Control parameters</a:t>
            </a:r>
          </a:p>
        </p:txBody>
      </p:sp>
      <p:sp>
        <p:nvSpPr>
          <p:cNvPr id="8"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Batch Picking RF Screen Overview</a:t>
            </a:r>
            <a:r>
              <a:rPr lang="en-US" sz="2400" dirty="0" smtClean="0">
                <a:latin typeface="Century Gothic" pitchFamily="34" charset="0"/>
                <a:cs typeface="Century Gothic" pitchFamily="34" charset="0"/>
              </a:rPr>
              <a:t> (cont)</a:t>
            </a:r>
          </a:p>
        </p:txBody>
      </p:sp>
      <p:pic>
        <p:nvPicPr>
          <p:cNvPr id="9" name="Picture 3" descr="device"/>
          <p:cNvPicPr>
            <a:picLocks noChangeAspect="1" noChangeArrowheads="1"/>
          </p:cNvPicPr>
          <p:nvPr/>
        </p:nvPicPr>
        <p:blipFill>
          <a:blip r:embed="rId4"/>
          <a:srcRect/>
          <a:stretch>
            <a:fillRect/>
          </a:stretch>
        </p:blipFill>
        <p:spPr bwMode="auto">
          <a:xfrm>
            <a:off x="8220075" y="620713"/>
            <a:ext cx="923925" cy="923925"/>
          </a:xfrm>
          <a:prstGeom prst="rect">
            <a:avLst/>
          </a:prstGeom>
          <a:noFill/>
          <a:ln w="9525">
            <a:noFill/>
            <a:miter lim="800000"/>
            <a:headEnd/>
            <a:tailEnd/>
          </a:ln>
        </p:spPr>
      </p:pic>
      <p:sp>
        <p:nvSpPr>
          <p:cNvPr id="10" name="Rectangle 4"/>
          <p:cNvSpPr>
            <a:spLocks noChangeArrowheads="1"/>
          </p:cNvSpPr>
          <p:nvPr/>
        </p:nvSpPr>
        <p:spPr bwMode="auto">
          <a:xfrm>
            <a:off x="6396038" y="4019550"/>
            <a:ext cx="1528762" cy="676275"/>
          </a:xfrm>
          <a:prstGeom prst="rect">
            <a:avLst/>
          </a:prstGeom>
          <a:noFill/>
          <a:ln w="9525" algn="ctr">
            <a:noFill/>
            <a:miter lim="800000"/>
            <a:headEnd/>
            <a:tailEnd/>
          </a:ln>
          <a:effectLst/>
        </p:spPr>
        <p:txBody>
          <a:bodyPr tIns="91440" bIns="91440">
            <a:spAutoFit/>
          </a:bodyPr>
          <a:lstStyle/>
          <a:p>
            <a:pPr>
              <a:defRPr/>
            </a:pPr>
            <a:r>
              <a:rPr lang="en-US" sz="1600" dirty="0">
                <a:latin typeface="+mj-lt"/>
              </a:rPr>
              <a:t>Boxes to pick / EA per box</a:t>
            </a:r>
          </a:p>
        </p:txBody>
      </p:sp>
      <p:sp>
        <p:nvSpPr>
          <p:cNvPr id="11" name="Line 6"/>
          <p:cNvSpPr>
            <a:spLocks noChangeShapeType="1"/>
          </p:cNvSpPr>
          <p:nvPr/>
        </p:nvSpPr>
        <p:spPr bwMode="auto">
          <a:xfrm>
            <a:off x="1814513" y="1714500"/>
            <a:ext cx="719137" cy="376238"/>
          </a:xfrm>
          <a:prstGeom prst="line">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txBody>
          <a:bodyPr wrap="none" tIns="91440" bIns="91440" anchor="ctr"/>
          <a:lstStyle/>
          <a:p>
            <a:pPr>
              <a:defRPr/>
            </a:pPr>
            <a:endParaRPr lang="en-US"/>
          </a:p>
        </p:txBody>
      </p:sp>
      <p:sp>
        <p:nvSpPr>
          <p:cNvPr id="12" name="Text Box 7"/>
          <p:cNvSpPr txBox="1">
            <a:spLocks noChangeArrowheads="1"/>
          </p:cNvSpPr>
          <p:nvPr/>
        </p:nvSpPr>
        <p:spPr bwMode="auto">
          <a:xfrm>
            <a:off x="1022350" y="1355725"/>
            <a:ext cx="1152525" cy="428625"/>
          </a:xfrm>
          <a:prstGeom prst="rect">
            <a:avLst/>
          </a:prstGeom>
          <a:noFill/>
          <a:ln w="9525" algn="ctr">
            <a:noFill/>
            <a:miter lim="800000"/>
            <a:headEnd/>
            <a:tailEnd/>
          </a:ln>
          <a:effectLst/>
        </p:spPr>
        <p:txBody>
          <a:bodyPr tIns="91440" bIns="91440">
            <a:spAutoFit/>
          </a:bodyPr>
          <a:lstStyle/>
          <a:p>
            <a:pPr>
              <a:spcBef>
                <a:spcPct val="50000"/>
              </a:spcBef>
              <a:defRPr/>
            </a:pPr>
            <a:r>
              <a:rPr lang="en-US" sz="1600" dirty="0">
                <a:latin typeface="+mj-lt"/>
              </a:rPr>
              <a:t>Task ID</a:t>
            </a:r>
          </a:p>
        </p:txBody>
      </p:sp>
      <p:sp>
        <p:nvSpPr>
          <p:cNvPr id="13" name="Line 8"/>
          <p:cNvSpPr>
            <a:spLocks noChangeShapeType="1"/>
          </p:cNvSpPr>
          <p:nvPr/>
        </p:nvSpPr>
        <p:spPr bwMode="auto">
          <a:xfrm flipH="1">
            <a:off x="5341938" y="1571625"/>
            <a:ext cx="790575" cy="647700"/>
          </a:xfrm>
          <a:prstGeom prst="line">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txBody>
          <a:bodyPr wrap="none" tIns="91440" bIns="91440" anchor="ctr"/>
          <a:lstStyle/>
          <a:p>
            <a:pPr>
              <a:defRPr/>
            </a:pPr>
            <a:endParaRPr lang="en-US"/>
          </a:p>
        </p:txBody>
      </p:sp>
      <p:sp>
        <p:nvSpPr>
          <p:cNvPr id="14" name="Text Box 9"/>
          <p:cNvSpPr txBox="1">
            <a:spLocks noChangeArrowheads="1"/>
          </p:cNvSpPr>
          <p:nvPr/>
        </p:nvSpPr>
        <p:spPr bwMode="auto">
          <a:xfrm>
            <a:off x="6137275" y="1211263"/>
            <a:ext cx="1655763" cy="922337"/>
          </a:xfrm>
          <a:prstGeom prst="rect">
            <a:avLst/>
          </a:prstGeom>
          <a:noFill/>
          <a:ln w="9525" algn="ctr">
            <a:noFill/>
            <a:miter lim="800000"/>
            <a:headEnd/>
            <a:tailEnd/>
          </a:ln>
          <a:effectLst/>
        </p:spPr>
        <p:txBody>
          <a:bodyPr tIns="91440" bIns="91440">
            <a:spAutoFit/>
          </a:bodyPr>
          <a:lstStyle/>
          <a:p>
            <a:pPr>
              <a:spcBef>
                <a:spcPct val="50000"/>
              </a:spcBef>
              <a:defRPr/>
            </a:pPr>
            <a:r>
              <a:rPr lang="en-US" sz="1600" dirty="0">
                <a:latin typeface="+mj-lt"/>
              </a:rPr>
              <a:t>Tasks completed / Total Tasks</a:t>
            </a:r>
          </a:p>
        </p:txBody>
      </p:sp>
      <p:sp>
        <p:nvSpPr>
          <p:cNvPr id="15" name="Line 10"/>
          <p:cNvSpPr>
            <a:spLocks noChangeShapeType="1"/>
          </p:cNvSpPr>
          <p:nvPr/>
        </p:nvSpPr>
        <p:spPr bwMode="auto">
          <a:xfrm flipV="1">
            <a:off x="1854200" y="2608263"/>
            <a:ext cx="649288" cy="1587"/>
          </a:xfrm>
          <a:prstGeom prst="line">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txBody>
          <a:bodyPr wrap="none" tIns="91440" bIns="91440" anchor="ctr"/>
          <a:lstStyle/>
          <a:p>
            <a:pPr>
              <a:defRPr/>
            </a:pPr>
            <a:endParaRPr lang="en-US"/>
          </a:p>
        </p:txBody>
      </p:sp>
      <p:sp>
        <p:nvSpPr>
          <p:cNvPr id="16" name="Text Box 11"/>
          <p:cNvSpPr txBox="1">
            <a:spLocks noChangeArrowheads="1"/>
          </p:cNvSpPr>
          <p:nvPr/>
        </p:nvSpPr>
        <p:spPr bwMode="auto">
          <a:xfrm>
            <a:off x="950913" y="2363788"/>
            <a:ext cx="935037" cy="428625"/>
          </a:xfrm>
          <a:prstGeom prst="rect">
            <a:avLst/>
          </a:prstGeom>
          <a:noFill/>
          <a:ln w="9525" algn="ctr">
            <a:noFill/>
            <a:miter lim="800000"/>
            <a:headEnd/>
            <a:tailEnd/>
          </a:ln>
          <a:effectLst/>
        </p:spPr>
        <p:txBody>
          <a:bodyPr tIns="91440" bIns="91440">
            <a:spAutoFit/>
          </a:bodyPr>
          <a:lstStyle/>
          <a:p>
            <a:pPr>
              <a:spcBef>
                <a:spcPct val="50000"/>
              </a:spcBef>
              <a:defRPr/>
            </a:pPr>
            <a:r>
              <a:rPr lang="en-US" sz="1600">
                <a:latin typeface="+mj-lt"/>
              </a:rPr>
              <a:t>Order</a:t>
            </a:r>
          </a:p>
        </p:txBody>
      </p:sp>
      <p:sp>
        <p:nvSpPr>
          <p:cNvPr id="17" name="Line 12"/>
          <p:cNvSpPr>
            <a:spLocks noChangeShapeType="1"/>
          </p:cNvSpPr>
          <p:nvPr/>
        </p:nvSpPr>
        <p:spPr bwMode="auto">
          <a:xfrm flipV="1">
            <a:off x="2173288" y="3465513"/>
            <a:ext cx="360362" cy="0"/>
          </a:xfrm>
          <a:prstGeom prst="line">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txBody>
          <a:bodyPr wrap="none" tIns="91440" bIns="91440" anchor="ctr"/>
          <a:lstStyle/>
          <a:p>
            <a:pPr>
              <a:defRPr/>
            </a:pPr>
            <a:endParaRPr lang="en-US"/>
          </a:p>
        </p:txBody>
      </p:sp>
      <p:sp>
        <p:nvSpPr>
          <p:cNvPr id="18" name="Text Box 13"/>
          <p:cNvSpPr txBox="1">
            <a:spLocks noChangeArrowheads="1"/>
          </p:cNvSpPr>
          <p:nvPr/>
        </p:nvSpPr>
        <p:spPr bwMode="auto">
          <a:xfrm>
            <a:off x="6245225" y="2620963"/>
            <a:ext cx="2520950" cy="428625"/>
          </a:xfrm>
          <a:prstGeom prst="rect">
            <a:avLst/>
          </a:prstGeom>
          <a:noFill/>
          <a:ln w="9525" algn="ctr">
            <a:noFill/>
            <a:miter lim="800000"/>
            <a:headEnd/>
            <a:tailEnd/>
          </a:ln>
          <a:effectLst/>
        </p:spPr>
        <p:txBody>
          <a:bodyPr tIns="91440" bIns="91440">
            <a:spAutoFit/>
          </a:bodyPr>
          <a:lstStyle/>
          <a:p>
            <a:pPr>
              <a:spcBef>
                <a:spcPct val="50000"/>
              </a:spcBef>
              <a:defRPr/>
            </a:pPr>
            <a:r>
              <a:rPr lang="en-US" sz="1600" dirty="0">
                <a:latin typeface="+mj-lt"/>
              </a:rPr>
              <a:t>Pick location</a:t>
            </a:r>
          </a:p>
        </p:txBody>
      </p:sp>
      <p:sp>
        <p:nvSpPr>
          <p:cNvPr id="19" name="Line 14"/>
          <p:cNvSpPr>
            <a:spLocks noChangeShapeType="1"/>
          </p:cNvSpPr>
          <p:nvPr/>
        </p:nvSpPr>
        <p:spPr bwMode="auto">
          <a:xfrm flipH="1" flipV="1">
            <a:off x="5341938" y="2867025"/>
            <a:ext cx="863600" cy="0"/>
          </a:xfrm>
          <a:prstGeom prst="line">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txBody>
          <a:bodyPr wrap="none" tIns="91440" bIns="91440" anchor="ctr"/>
          <a:lstStyle/>
          <a:p>
            <a:pPr>
              <a:defRPr/>
            </a:pPr>
            <a:endParaRPr lang="en-US"/>
          </a:p>
        </p:txBody>
      </p:sp>
      <p:sp>
        <p:nvSpPr>
          <p:cNvPr id="20" name="Text Box 15"/>
          <p:cNvSpPr txBox="1">
            <a:spLocks noChangeArrowheads="1"/>
          </p:cNvSpPr>
          <p:nvPr/>
        </p:nvSpPr>
        <p:spPr bwMode="auto">
          <a:xfrm>
            <a:off x="950913" y="3252788"/>
            <a:ext cx="1285875" cy="430212"/>
          </a:xfrm>
          <a:prstGeom prst="rect">
            <a:avLst/>
          </a:prstGeom>
          <a:noFill/>
          <a:ln w="9525" algn="ctr">
            <a:noFill/>
            <a:miter lim="800000"/>
            <a:headEnd/>
            <a:tailEnd/>
          </a:ln>
          <a:effectLst/>
        </p:spPr>
        <p:txBody>
          <a:bodyPr tIns="91440" bIns="91440">
            <a:spAutoFit/>
          </a:bodyPr>
          <a:lstStyle/>
          <a:p>
            <a:pPr>
              <a:spcBef>
                <a:spcPct val="50000"/>
              </a:spcBef>
              <a:defRPr/>
            </a:pPr>
            <a:r>
              <a:rPr lang="en-US" sz="1600" dirty="0">
                <a:latin typeface="+mj-lt"/>
              </a:rPr>
              <a:t>Line item</a:t>
            </a:r>
          </a:p>
        </p:txBody>
      </p:sp>
      <p:sp>
        <p:nvSpPr>
          <p:cNvPr id="21" name="Text Box 16"/>
          <p:cNvSpPr txBox="1">
            <a:spLocks noChangeArrowheads="1"/>
          </p:cNvSpPr>
          <p:nvPr/>
        </p:nvSpPr>
        <p:spPr bwMode="auto">
          <a:xfrm>
            <a:off x="446088" y="3579813"/>
            <a:ext cx="1800225" cy="431800"/>
          </a:xfrm>
          <a:prstGeom prst="rect">
            <a:avLst/>
          </a:prstGeom>
          <a:noFill/>
          <a:ln w="9525" algn="ctr">
            <a:noFill/>
            <a:miter lim="800000"/>
            <a:headEnd/>
            <a:tailEnd/>
          </a:ln>
          <a:effectLst/>
        </p:spPr>
        <p:txBody>
          <a:bodyPr tIns="91440" bIns="91440">
            <a:spAutoFit/>
          </a:bodyPr>
          <a:lstStyle/>
          <a:p>
            <a:pPr>
              <a:spcBef>
                <a:spcPct val="50000"/>
              </a:spcBef>
              <a:defRPr/>
            </a:pPr>
            <a:r>
              <a:rPr lang="en-US" sz="1600" dirty="0">
                <a:latin typeface="+mj-lt"/>
              </a:rPr>
              <a:t>Item description</a:t>
            </a:r>
          </a:p>
        </p:txBody>
      </p:sp>
      <p:sp>
        <p:nvSpPr>
          <p:cNvPr id="22" name="Line 17"/>
          <p:cNvSpPr>
            <a:spLocks noChangeShapeType="1"/>
          </p:cNvSpPr>
          <p:nvPr/>
        </p:nvSpPr>
        <p:spPr bwMode="auto">
          <a:xfrm flipV="1">
            <a:off x="2173288" y="3795713"/>
            <a:ext cx="360362" cy="0"/>
          </a:xfrm>
          <a:prstGeom prst="line">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txBody>
          <a:bodyPr wrap="none" tIns="91440" bIns="91440" anchor="ctr"/>
          <a:lstStyle/>
          <a:p>
            <a:pPr>
              <a:defRPr/>
            </a:pPr>
            <a:endParaRPr lang="en-US"/>
          </a:p>
        </p:txBody>
      </p:sp>
      <p:sp>
        <p:nvSpPr>
          <p:cNvPr id="23" name="Line 18"/>
          <p:cNvSpPr>
            <a:spLocks noChangeShapeType="1"/>
          </p:cNvSpPr>
          <p:nvPr/>
        </p:nvSpPr>
        <p:spPr bwMode="auto">
          <a:xfrm flipH="1">
            <a:off x="3276600" y="3879850"/>
            <a:ext cx="3119438" cy="139700"/>
          </a:xfrm>
          <a:prstGeom prst="line">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txBody>
          <a:bodyPr wrap="none" tIns="91440" bIns="91440" anchor="ctr"/>
          <a:lstStyle/>
          <a:p>
            <a:pPr>
              <a:defRPr/>
            </a:pPr>
            <a:endParaRPr lang="en-US"/>
          </a:p>
        </p:txBody>
      </p:sp>
      <p:sp>
        <p:nvSpPr>
          <p:cNvPr id="24" name="Text Box 19"/>
          <p:cNvSpPr txBox="1">
            <a:spLocks noChangeArrowheads="1"/>
          </p:cNvSpPr>
          <p:nvPr/>
        </p:nvSpPr>
        <p:spPr bwMode="auto">
          <a:xfrm>
            <a:off x="6457950" y="3333750"/>
            <a:ext cx="1692275" cy="677863"/>
          </a:xfrm>
          <a:prstGeom prst="rect">
            <a:avLst/>
          </a:prstGeom>
          <a:noFill/>
          <a:ln w="9525" algn="ctr">
            <a:noFill/>
            <a:miter lim="800000"/>
            <a:headEnd/>
            <a:tailEnd/>
          </a:ln>
          <a:effectLst/>
        </p:spPr>
        <p:txBody>
          <a:bodyPr tIns="91440" bIns="91440">
            <a:spAutoFit/>
          </a:bodyPr>
          <a:lstStyle/>
          <a:p>
            <a:pPr>
              <a:spcBef>
                <a:spcPct val="50000"/>
              </a:spcBef>
              <a:defRPr/>
            </a:pPr>
            <a:r>
              <a:rPr lang="en-US" sz="1600" dirty="0">
                <a:latin typeface="+mj-lt"/>
              </a:rPr>
              <a:t>Lot to be picked</a:t>
            </a:r>
          </a:p>
        </p:txBody>
      </p:sp>
      <p:sp>
        <p:nvSpPr>
          <p:cNvPr id="25" name="Text Box 20"/>
          <p:cNvSpPr txBox="1">
            <a:spLocks noChangeArrowheads="1"/>
          </p:cNvSpPr>
          <p:nvPr/>
        </p:nvSpPr>
        <p:spPr bwMode="auto">
          <a:xfrm>
            <a:off x="650875" y="4214813"/>
            <a:ext cx="1763713" cy="673100"/>
          </a:xfrm>
          <a:prstGeom prst="rect">
            <a:avLst/>
          </a:prstGeom>
          <a:noFill/>
          <a:ln w="9525" algn="ctr">
            <a:noFill/>
            <a:miter lim="800000"/>
            <a:headEnd/>
            <a:tailEnd/>
          </a:ln>
          <a:effectLst/>
        </p:spPr>
        <p:txBody>
          <a:bodyPr tIns="91440" bIns="91440">
            <a:spAutoFit/>
          </a:bodyPr>
          <a:lstStyle/>
          <a:p>
            <a:pPr>
              <a:spcBef>
                <a:spcPct val="50000"/>
              </a:spcBef>
              <a:defRPr/>
            </a:pPr>
            <a:r>
              <a:rPr lang="en-US" sz="1600" dirty="0">
                <a:latin typeface="+mj-lt"/>
              </a:rPr>
              <a:t>Reference to be picked</a:t>
            </a:r>
          </a:p>
        </p:txBody>
      </p:sp>
      <p:sp>
        <p:nvSpPr>
          <p:cNvPr id="26" name="Line 21"/>
          <p:cNvSpPr>
            <a:spLocks noChangeShapeType="1"/>
          </p:cNvSpPr>
          <p:nvPr/>
        </p:nvSpPr>
        <p:spPr bwMode="auto">
          <a:xfrm flipV="1">
            <a:off x="2101850" y="4329113"/>
            <a:ext cx="360363" cy="144462"/>
          </a:xfrm>
          <a:prstGeom prst="line">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txBody>
          <a:bodyPr wrap="none" tIns="91440" bIns="91440" anchor="ctr"/>
          <a:lstStyle/>
          <a:p>
            <a:pPr>
              <a:defRPr/>
            </a:pPr>
            <a:endParaRPr lang="en-US"/>
          </a:p>
        </p:txBody>
      </p:sp>
      <p:sp>
        <p:nvSpPr>
          <p:cNvPr id="27" name="Line 22"/>
          <p:cNvSpPr>
            <a:spLocks noChangeShapeType="1"/>
          </p:cNvSpPr>
          <p:nvPr/>
        </p:nvSpPr>
        <p:spPr bwMode="auto">
          <a:xfrm flipH="1" flipV="1">
            <a:off x="5678488" y="4329113"/>
            <a:ext cx="717550" cy="55562"/>
          </a:xfrm>
          <a:prstGeom prst="line">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txBody>
          <a:bodyPr wrap="none" tIns="91440" bIns="91440" anchor="ctr"/>
          <a:lstStyle/>
          <a:p>
            <a:pPr>
              <a:defRPr/>
            </a:pPr>
            <a:endParaRPr lang="en-US"/>
          </a:p>
        </p:txBody>
      </p:sp>
      <p:sp>
        <p:nvSpPr>
          <p:cNvPr id="28" name="Line 23"/>
          <p:cNvSpPr>
            <a:spLocks noChangeShapeType="1"/>
          </p:cNvSpPr>
          <p:nvPr/>
        </p:nvSpPr>
        <p:spPr bwMode="auto">
          <a:xfrm flipV="1">
            <a:off x="1957388" y="4689475"/>
            <a:ext cx="576262" cy="503238"/>
          </a:xfrm>
          <a:prstGeom prst="line">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txBody>
          <a:bodyPr wrap="none" tIns="91440" bIns="91440" anchor="ctr"/>
          <a:lstStyle/>
          <a:p>
            <a:pPr>
              <a:defRPr/>
            </a:pPr>
            <a:endParaRPr lang="en-US"/>
          </a:p>
        </p:txBody>
      </p:sp>
      <p:sp>
        <p:nvSpPr>
          <p:cNvPr id="29" name="Text Box 24"/>
          <p:cNvSpPr txBox="1">
            <a:spLocks noChangeArrowheads="1"/>
          </p:cNvSpPr>
          <p:nvPr/>
        </p:nvSpPr>
        <p:spPr bwMode="auto">
          <a:xfrm>
            <a:off x="669925" y="4964113"/>
            <a:ext cx="1511300" cy="673100"/>
          </a:xfrm>
          <a:prstGeom prst="rect">
            <a:avLst/>
          </a:prstGeom>
          <a:noFill/>
          <a:ln w="9525" algn="ctr">
            <a:noFill/>
            <a:miter lim="800000"/>
            <a:headEnd/>
            <a:tailEnd/>
          </a:ln>
          <a:effectLst/>
        </p:spPr>
        <p:txBody>
          <a:bodyPr tIns="91440" bIns="91440">
            <a:spAutoFit/>
          </a:bodyPr>
          <a:lstStyle/>
          <a:p>
            <a:pPr>
              <a:spcBef>
                <a:spcPct val="50000"/>
              </a:spcBef>
              <a:defRPr/>
            </a:pPr>
            <a:r>
              <a:rPr lang="en-US" sz="1600" dirty="0">
                <a:latin typeface="+mj-lt"/>
              </a:rPr>
              <a:t>Quantity in pick location</a:t>
            </a:r>
          </a:p>
        </p:txBody>
      </p:sp>
      <p:sp>
        <p:nvSpPr>
          <p:cNvPr id="30" name="Line 25"/>
          <p:cNvSpPr>
            <a:spLocks noChangeShapeType="1"/>
          </p:cNvSpPr>
          <p:nvPr/>
        </p:nvSpPr>
        <p:spPr bwMode="auto">
          <a:xfrm flipV="1">
            <a:off x="2716213" y="5089525"/>
            <a:ext cx="336550" cy="428625"/>
          </a:xfrm>
          <a:prstGeom prst="line">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txBody>
          <a:bodyPr wrap="none" tIns="91440" bIns="91440" anchor="ctr"/>
          <a:lstStyle/>
          <a:p>
            <a:pPr>
              <a:defRPr/>
            </a:pPr>
            <a:endParaRPr lang="en-US"/>
          </a:p>
        </p:txBody>
      </p:sp>
      <p:sp>
        <p:nvSpPr>
          <p:cNvPr id="31" name="Text Box 26"/>
          <p:cNvSpPr txBox="1">
            <a:spLocks noChangeArrowheads="1"/>
          </p:cNvSpPr>
          <p:nvPr/>
        </p:nvSpPr>
        <p:spPr bwMode="auto">
          <a:xfrm>
            <a:off x="2078038" y="5462588"/>
            <a:ext cx="1198562" cy="677862"/>
          </a:xfrm>
          <a:prstGeom prst="rect">
            <a:avLst/>
          </a:prstGeom>
          <a:noFill/>
          <a:ln w="9525" algn="ctr">
            <a:noFill/>
            <a:miter lim="800000"/>
            <a:headEnd/>
            <a:tailEnd/>
          </a:ln>
          <a:effectLst/>
        </p:spPr>
        <p:txBody>
          <a:bodyPr tIns="91440" bIns="91440">
            <a:spAutoFit/>
          </a:bodyPr>
          <a:lstStyle/>
          <a:p>
            <a:pPr algn="ctr">
              <a:spcBef>
                <a:spcPct val="50000"/>
              </a:spcBef>
              <a:defRPr/>
            </a:pPr>
            <a:r>
              <a:rPr lang="en-US" sz="1600" dirty="0">
                <a:latin typeface="+mj-lt"/>
              </a:rPr>
              <a:t>Quantity to pick</a:t>
            </a:r>
          </a:p>
        </p:txBody>
      </p:sp>
      <p:sp>
        <p:nvSpPr>
          <p:cNvPr id="32" name="Line 27"/>
          <p:cNvSpPr>
            <a:spLocks noChangeShapeType="1"/>
          </p:cNvSpPr>
          <p:nvPr/>
        </p:nvSpPr>
        <p:spPr bwMode="auto">
          <a:xfrm flipH="1" flipV="1">
            <a:off x="5678488" y="4689475"/>
            <a:ext cx="1031875" cy="531813"/>
          </a:xfrm>
          <a:prstGeom prst="line">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txBody>
          <a:bodyPr wrap="none" tIns="91440" bIns="91440" anchor="ctr"/>
          <a:lstStyle/>
          <a:p>
            <a:pPr>
              <a:defRPr/>
            </a:pPr>
            <a:endParaRPr lang="en-US"/>
          </a:p>
        </p:txBody>
      </p:sp>
      <p:sp>
        <p:nvSpPr>
          <p:cNvPr id="33" name="Text Box 28"/>
          <p:cNvSpPr txBox="1">
            <a:spLocks noChangeArrowheads="1"/>
          </p:cNvSpPr>
          <p:nvPr/>
        </p:nvSpPr>
        <p:spPr bwMode="auto">
          <a:xfrm>
            <a:off x="5322888" y="5665788"/>
            <a:ext cx="3048000" cy="677862"/>
          </a:xfrm>
          <a:prstGeom prst="rect">
            <a:avLst/>
          </a:prstGeom>
          <a:noFill/>
          <a:ln w="9525" algn="ctr">
            <a:noFill/>
            <a:miter lim="800000"/>
            <a:headEnd/>
            <a:tailEnd/>
          </a:ln>
          <a:effectLst/>
        </p:spPr>
        <p:txBody>
          <a:bodyPr tIns="91440" bIns="91440">
            <a:spAutoFit/>
          </a:bodyPr>
          <a:lstStyle/>
          <a:p>
            <a:pPr>
              <a:spcBef>
                <a:spcPct val="50000"/>
              </a:spcBef>
              <a:defRPr/>
            </a:pPr>
            <a:r>
              <a:rPr lang="en-US" sz="1600" dirty="0">
                <a:latin typeface="+mj-lt"/>
              </a:rPr>
              <a:t>Note:  The pick container ID is on a subsequent screen</a:t>
            </a:r>
          </a:p>
        </p:txBody>
      </p:sp>
      <p:sp>
        <p:nvSpPr>
          <p:cNvPr id="34" name="Text Box 28"/>
          <p:cNvSpPr txBox="1">
            <a:spLocks noChangeArrowheads="1"/>
          </p:cNvSpPr>
          <p:nvPr/>
        </p:nvSpPr>
        <p:spPr bwMode="auto">
          <a:xfrm>
            <a:off x="6700838" y="5089525"/>
            <a:ext cx="1692275" cy="428625"/>
          </a:xfrm>
          <a:prstGeom prst="rect">
            <a:avLst/>
          </a:prstGeom>
          <a:noFill/>
          <a:ln w="9525" algn="ctr">
            <a:noFill/>
            <a:miter lim="800000"/>
            <a:headEnd/>
            <a:tailEnd/>
          </a:ln>
          <a:effectLst/>
        </p:spPr>
        <p:txBody>
          <a:bodyPr tIns="91440" bIns="91440">
            <a:spAutoFit/>
          </a:bodyPr>
          <a:lstStyle/>
          <a:p>
            <a:pPr>
              <a:spcBef>
                <a:spcPct val="50000"/>
              </a:spcBef>
              <a:defRPr/>
            </a:pPr>
            <a:r>
              <a:rPr lang="en-US" sz="1600" dirty="0">
                <a:latin typeface="+mj-lt"/>
              </a:rPr>
              <a:t>Item UM</a:t>
            </a:r>
          </a:p>
        </p:txBody>
      </p:sp>
      <p:sp>
        <p:nvSpPr>
          <p:cNvPr id="35" name="TextBox 34"/>
          <p:cNvSpPr txBox="1"/>
          <p:nvPr/>
        </p:nvSpPr>
        <p:spPr>
          <a:xfrm>
            <a:off x="7366000" y="6537325"/>
            <a:ext cx="1320800" cy="246221"/>
          </a:xfrm>
          <a:prstGeom prst="rect">
            <a:avLst/>
          </a:prstGeom>
          <a:noFill/>
        </p:spPr>
        <p:txBody>
          <a:bodyPr wrap="square" rtlCol="0">
            <a:spAutoFit/>
          </a:bodyPr>
          <a:lstStyle/>
          <a:p>
            <a:pPr algn="ctr"/>
            <a:r>
              <a:rPr lang="en-US" sz="1000" dirty="0" smtClean="0"/>
              <a:t>WH-PIK-392</a:t>
            </a:r>
            <a:endParaRPr lang="en-US" sz="1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457200" y="608013"/>
            <a:ext cx="8229600" cy="708025"/>
          </a:xfrm>
        </p:spPr>
        <p:txBody>
          <a:bodyPr/>
          <a:lstStyle/>
          <a:p>
            <a:pPr>
              <a:defRPr/>
            </a:pPr>
            <a:r>
              <a:rPr lang="en-US" dirty="0" smtClean="0"/>
              <a:t>Types of Picking</a:t>
            </a:r>
            <a:endParaRPr lang="en-US" dirty="0"/>
          </a:p>
        </p:txBody>
      </p:sp>
      <p:sp>
        <p:nvSpPr>
          <p:cNvPr id="8195" name="Slide Number Placeholder 4"/>
          <p:cNvSpPr>
            <a:spLocks noGrp="1"/>
          </p:cNvSpPr>
          <p:nvPr>
            <p:ph type="sldNum" sz="quarter" idx="12"/>
          </p:nvPr>
        </p:nvSpPr>
        <p:spPr bwMode="auto">
          <a:noFill/>
          <a:ln>
            <a:miter lim="800000"/>
            <a:headEnd/>
            <a:tailEnd/>
          </a:ln>
        </p:spPr>
        <p:txBody>
          <a:bodyPr/>
          <a:lstStyle/>
          <a:p>
            <a:fld id="{A8F1BC2A-B7ED-450A-A107-8630C33D0576}" type="slidenum">
              <a:rPr lang="en-US" smtClean="0"/>
              <a:pPr/>
              <a:t>5</a:t>
            </a:fld>
            <a:endParaRPr lang="en-US" smtClean="0"/>
          </a:p>
        </p:txBody>
      </p:sp>
      <p:sp>
        <p:nvSpPr>
          <p:cNvPr id="7" name="Rectangle 3"/>
          <p:cNvSpPr txBox="1">
            <a:spLocks noChangeArrowheads="1"/>
          </p:cNvSpPr>
          <p:nvPr/>
        </p:nvSpPr>
        <p:spPr bwMode="auto">
          <a:xfrm>
            <a:off x="515938" y="1366838"/>
            <a:ext cx="8378680" cy="5053012"/>
          </a:xfrm>
          <a:prstGeom prst="rect">
            <a:avLst/>
          </a:prstGeom>
          <a:noFill/>
          <a:ln w="9525">
            <a:noFill/>
            <a:miter lim="800000"/>
            <a:headEnd/>
            <a:tailEnd/>
          </a:ln>
        </p:spPr>
        <p:txBody>
          <a:bodyPr/>
          <a:lstStyle/>
          <a:p>
            <a:pPr marL="342900" indent="-342900" eaLnBrk="0" hangingPunct="0">
              <a:spcBef>
                <a:spcPct val="20000"/>
              </a:spcBef>
              <a:buClr>
                <a:srgbClr val="F79646"/>
              </a:buClr>
              <a:buFont typeface="Arial" pitchFamily="34" charset="0"/>
              <a:buChar char="•"/>
              <a:defRPr/>
            </a:pPr>
            <a:r>
              <a:rPr lang="en-US" sz="2800" dirty="0">
                <a:solidFill>
                  <a:schemeClr val="tx1">
                    <a:lumMod val="75000"/>
                    <a:lumOff val="25000"/>
                  </a:schemeClr>
                </a:solidFill>
                <a:latin typeface="Century Gothic"/>
                <a:ea typeface="Century Gothic" pitchFamily="34" charset="0"/>
                <a:cs typeface="Century Gothic"/>
              </a:rPr>
              <a:t>Discrete = One Order</a:t>
            </a:r>
          </a:p>
          <a:p>
            <a:pPr marL="342900" indent="-342900" eaLnBrk="0" hangingPunct="0">
              <a:spcBef>
                <a:spcPct val="20000"/>
              </a:spcBef>
              <a:buClr>
                <a:srgbClr val="F79646"/>
              </a:buClr>
              <a:buFont typeface="Arial" pitchFamily="34" charset="0"/>
              <a:buChar char="•"/>
              <a:defRPr/>
            </a:pPr>
            <a:r>
              <a:rPr lang="en-US" sz="2800" dirty="0" smtClean="0">
                <a:solidFill>
                  <a:schemeClr val="tx1">
                    <a:lumMod val="75000"/>
                    <a:lumOff val="25000"/>
                  </a:schemeClr>
                </a:solidFill>
                <a:latin typeface="Century Gothic"/>
                <a:ea typeface="Century Gothic" pitchFamily="34" charset="0"/>
                <a:cs typeface="Century Gothic"/>
              </a:rPr>
              <a:t>Batch= </a:t>
            </a:r>
            <a:r>
              <a:rPr lang="en-US" sz="2800" dirty="0">
                <a:solidFill>
                  <a:schemeClr val="tx1">
                    <a:lumMod val="75000"/>
                    <a:lumOff val="25000"/>
                  </a:schemeClr>
                </a:solidFill>
                <a:latin typeface="Century Gothic"/>
                <a:ea typeface="Century Gothic" pitchFamily="34" charset="0"/>
                <a:cs typeface="Century Gothic"/>
              </a:rPr>
              <a:t>Multiple Orders, Sort </a:t>
            </a:r>
            <a:r>
              <a:rPr lang="en-US" sz="2800" dirty="0" smtClean="0">
                <a:solidFill>
                  <a:schemeClr val="tx1">
                    <a:lumMod val="75000"/>
                    <a:lumOff val="25000"/>
                  </a:schemeClr>
                </a:solidFill>
                <a:latin typeface="Century Gothic"/>
                <a:ea typeface="Century Gothic" pitchFamily="34" charset="0"/>
                <a:cs typeface="Century Gothic"/>
              </a:rPr>
              <a:t>on a Pick</a:t>
            </a:r>
            <a:r>
              <a:rPr lang="en-US" sz="2800" dirty="0" smtClean="0">
                <a:solidFill>
                  <a:schemeClr val="tx1">
                    <a:lumMod val="75000"/>
                    <a:lumOff val="25000"/>
                  </a:schemeClr>
                </a:solidFill>
                <a:latin typeface="Century Gothic"/>
                <a:ea typeface="Century Gothic" pitchFamily="34" charset="0"/>
                <a:cs typeface="Century Gothic"/>
              </a:rPr>
              <a:t> </a:t>
            </a:r>
            <a:r>
              <a:rPr lang="en-US" sz="1600" dirty="0">
                <a:solidFill>
                  <a:schemeClr val="tx1">
                    <a:lumMod val="75000"/>
                    <a:lumOff val="25000"/>
                  </a:schemeClr>
                </a:solidFill>
                <a:latin typeface="Century Gothic"/>
                <a:ea typeface="Century Gothic" pitchFamily="34" charset="0"/>
                <a:cs typeface="Century Gothic"/>
              </a:rPr>
              <a:t>(aka </a:t>
            </a:r>
            <a:r>
              <a:rPr lang="en-US" sz="1600" dirty="0" smtClean="0">
                <a:solidFill>
                  <a:schemeClr val="tx1">
                    <a:lumMod val="75000"/>
                    <a:lumOff val="25000"/>
                  </a:schemeClr>
                </a:solidFill>
                <a:latin typeface="Century Gothic"/>
                <a:ea typeface="Century Gothic" pitchFamily="34" charset="0"/>
                <a:cs typeface="Century Gothic"/>
              </a:rPr>
              <a:t>Cluster</a:t>
            </a:r>
            <a:r>
              <a:rPr lang="en-US" sz="1600" dirty="0" smtClean="0">
                <a:solidFill>
                  <a:schemeClr val="tx1">
                    <a:lumMod val="75000"/>
                    <a:lumOff val="25000"/>
                  </a:schemeClr>
                </a:solidFill>
                <a:latin typeface="Century Gothic"/>
                <a:ea typeface="Century Gothic" pitchFamily="34" charset="0"/>
                <a:cs typeface="Century Gothic"/>
              </a:rPr>
              <a:t>)</a:t>
            </a:r>
            <a:endParaRPr lang="en-US" sz="1600" dirty="0">
              <a:solidFill>
                <a:schemeClr val="tx1">
                  <a:lumMod val="75000"/>
                  <a:lumOff val="25000"/>
                </a:schemeClr>
              </a:solidFill>
              <a:latin typeface="Century Gothic"/>
              <a:ea typeface="Century Gothic" pitchFamily="34" charset="0"/>
              <a:cs typeface="Century Gothic"/>
            </a:endParaRPr>
          </a:p>
          <a:p>
            <a:pPr marL="342900" indent="-342900" eaLnBrk="0" hangingPunct="0">
              <a:spcBef>
                <a:spcPct val="20000"/>
              </a:spcBef>
              <a:buClr>
                <a:srgbClr val="F79646"/>
              </a:buClr>
              <a:buFont typeface="Arial" pitchFamily="34" charset="0"/>
              <a:buChar char="•"/>
              <a:defRPr/>
            </a:pPr>
            <a:r>
              <a:rPr lang="en-US" sz="2800" dirty="0" smtClean="0">
                <a:solidFill>
                  <a:schemeClr val="tx1">
                    <a:lumMod val="75000"/>
                    <a:lumOff val="25000"/>
                  </a:schemeClr>
                </a:solidFill>
                <a:latin typeface="Century Gothic"/>
                <a:ea typeface="Century Gothic" pitchFamily="34" charset="0"/>
                <a:cs typeface="Century Gothic"/>
              </a:rPr>
              <a:t>Bulk </a:t>
            </a:r>
            <a:r>
              <a:rPr lang="en-US" sz="2800" dirty="0">
                <a:solidFill>
                  <a:schemeClr val="tx1">
                    <a:lumMod val="75000"/>
                    <a:lumOff val="25000"/>
                  </a:schemeClr>
                </a:solidFill>
                <a:latin typeface="Century Gothic"/>
                <a:ea typeface="Century Gothic" pitchFamily="34" charset="0"/>
                <a:cs typeface="Century Gothic"/>
              </a:rPr>
              <a:t>= Multiple Orders, Sort </a:t>
            </a:r>
            <a:r>
              <a:rPr lang="en-US" sz="2800" dirty="0" smtClean="0">
                <a:solidFill>
                  <a:schemeClr val="tx1">
                    <a:lumMod val="75000"/>
                    <a:lumOff val="25000"/>
                  </a:schemeClr>
                </a:solidFill>
                <a:latin typeface="Century Gothic"/>
                <a:ea typeface="Century Gothic" pitchFamily="34" charset="0"/>
                <a:cs typeface="Century Gothic"/>
              </a:rPr>
              <a:t>Later</a:t>
            </a:r>
            <a:r>
              <a:rPr lang="en-US" sz="2800" dirty="0" smtClean="0">
                <a:solidFill>
                  <a:schemeClr val="tx1">
                    <a:lumMod val="75000"/>
                    <a:lumOff val="25000"/>
                  </a:schemeClr>
                </a:solidFill>
                <a:latin typeface="Century Gothic"/>
                <a:ea typeface="Century Gothic" pitchFamily="34" charset="0"/>
                <a:cs typeface="Century Gothic"/>
              </a:rPr>
              <a:t> </a:t>
            </a:r>
            <a:r>
              <a:rPr lang="en-US" sz="1600" dirty="0">
                <a:solidFill>
                  <a:schemeClr val="tx1">
                    <a:lumMod val="75000"/>
                    <a:lumOff val="25000"/>
                  </a:schemeClr>
                </a:solidFill>
                <a:latin typeface="Century Gothic"/>
                <a:ea typeface="Century Gothic" pitchFamily="34" charset="0"/>
                <a:cs typeface="Century Gothic"/>
              </a:rPr>
              <a:t>(aka </a:t>
            </a:r>
            <a:r>
              <a:rPr lang="en-US" sz="1600" dirty="0" smtClean="0">
                <a:solidFill>
                  <a:schemeClr val="tx1">
                    <a:lumMod val="75000"/>
                    <a:lumOff val="25000"/>
                  </a:schemeClr>
                </a:solidFill>
                <a:latin typeface="Century Gothic"/>
                <a:ea typeface="Century Gothic" pitchFamily="34" charset="0"/>
                <a:cs typeface="Century Gothic"/>
              </a:rPr>
              <a:t>Batch</a:t>
            </a:r>
            <a:r>
              <a:rPr lang="en-US" sz="1600" dirty="0" smtClean="0">
                <a:solidFill>
                  <a:schemeClr val="tx1">
                    <a:lumMod val="75000"/>
                    <a:lumOff val="25000"/>
                  </a:schemeClr>
                </a:solidFill>
                <a:latin typeface="Century Gothic"/>
                <a:ea typeface="Century Gothic" pitchFamily="34" charset="0"/>
                <a:cs typeface="Century Gothic"/>
              </a:rPr>
              <a:t>)</a:t>
            </a:r>
            <a:endParaRPr lang="en-US" sz="1600" dirty="0">
              <a:solidFill>
                <a:schemeClr val="tx1">
                  <a:lumMod val="75000"/>
                  <a:lumOff val="25000"/>
                </a:schemeClr>
              </a:solidFill>
              <a:latin typeface="Century Gothic"/>
              <a:ea typeface="Century Gothic" pitchFamily="34" charset="0"/>
              <a:cs typeface="Century Gothic"/>
            </a:endParaRPr>
          </a:p>
        </p:txBody>
      </p:sp>
      <p:sp>
        <p:nvSpPr>
          <p:cNvPr id="8197" name="Text Placeholder 5"/>
          <p:cNvSpPr>
            <a:spLocks noGrp="1"/>
          </p:cNvSpPr>
          <p:nvPr>
            <p:ph type="body" sz="quarter" idx="11"/>
          </p:nvPr>
        </p:nvSpPr>
        <p:spPr/>
        <p:txBody>
          <a:bodyPr/>
          <a:lstStyle/>
          <a:p>
            <a:r>
              <a:rPr lang="en-US" smtClean="0">
                <a:latin typeface="Century Gothic" pitchFamily="34" charset="0"/>
                <a:cs typeface="Century Gothic" pitchFamily="34" charset="0"/>
              </a:rPr>
              <a:t>Discrete, Bulk and Batch</a:t>
            </a:r>
          </a:p>
        </p:txBody>
      </p:sp>
      <p:sp>
        <p:nvSpPr>
          <p:cNvPr id="8198" name="Rectangle 7"/>
          <p:cNvSpPr>
            <a:spLocks noChangeArrowheads="1"/>
          </p:cNvSpPr>
          <p:nvPr/>
        </p:nvSpPr>
        <p:spPr bwMode="auto">
          <a:xfrm>
            <a:off x="2587625" y="3940175"/>
            <a:ext cx="3827463" cy="1200150"/>
          </a:xfrm>
          <a:prstGeom prst="rect">
            <a:avLst/>
          </a:prstGeom>
          <a:solidFill>
            <a:schemeClr val="bg1"/>
          </a:solidFill>
          <a:ln w="9525">
            <a:noFill/>
            <a:miter lim="800000"/>
            <a:headEnd/>
            <a:tailEnd/>
          </a:ln>
        </p:spPr>
        <p:txBody>
          <a:bodyPr>
            <a:spAutoFit/>
          </a:bodyPr>
          <a:lstStyle/>
          <a:p>
            <a:r>
              <a:rPr lang="en-US" dirty="0">
                <a:solidFill>
                  <a:schemeClr val="accent2"/>
                </a:solidFill>
              </a:rPr>
              <a:t>DYK:</a:t>
            </a:r>
          </a:p>
          <a:p>
            <a:r>
              <a:rPr lang="en-US" dirty="0">
                <a:solidFill>
                  <a:schemeClr val="accent2"/>
                </a:solidFill>
              </a:rPr>
              <a:t>Discrete is used for single order picks, bulk and batch are for multiple order picks</a:t>
            </a:r>
          </a:p>
        </p:txBody>
      </p:sp>
      <p:sp>
        <p:nvSpPr>
          <p:cNvPr id="8" name="TextBox 7"/>
          <p:cNvSpPr txBox="1"/>
          <p:nvPr/>
        </p:nvSpPr>
        <p:spPr>
          <a:xfrm>
            <a:off x="7366000" y="6537325"/>
            <a:ext cx="1320800" cy="246221"/>
          </a:xfrm>
          <a:prstGeom prst="rect">
            <a:avLst/>
          </a:prstGeom>
          <a:noFill/>
        </p:spPr>
        <p:txBody>
          <a:bodyPr wrap="square" rtlCol="0">
            <a:spAutoFit/>
          </a:bodyPr>
          <a:lstStyle/>
          <a:p>
            <a:pPr algn="ctr"/>
            <a:r>
              <a:rPr lang="en-US" sz="1000" dirty="0" smtClean="0"/>
              <a:t>WH-PIK-050</a:t>
            </a:r>
            <a:endParaRPr lang="en-US" sz="1000"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1"/>
          </p:nvPr>
        </p:nvSpPr>
        <p:spPr>
          <a:xfrm>
            <a:off x="457200" y="179388"/>
            <a:ext cx="8229600" cy="428625"/>
          </a:xfrm>
        </p:spPr>
        <p:txBody>
          <a:bodyPr/>
          <a:lstStyle/>
          <a:p>
            <a:r>
              <a:rPr lang="en-US" dirty="0" smtClean="0">
                <a:latin typeface="Century Gothic" pitchFamily="34" charset="0"/>
                <a:cs typeface="Century Gothic" pitchFamily="34" charset="0"/>
              </a:rPr>
              <a:t>Example 3 - Set Batch Picking Control Parameters (Cont’d)</a:t>
            </a:r>
          </a:p>
        </p:txBody>
      </p:sp>
      <p:sp>
        <p:nvSpPr>
          <p:cNvPr id="7"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Batch Picking RF Screen Overview</a:t>
            </a:r>
            <a:r>
              <a:rPr lang="en-US" sz="2400" dirty="0" smtClean="0">
                <a:latin typeface="Century Gothic" pitchFamily="34" charset="0"/>
                <a:cs typeface="Century Gothic" pitchFamily="34" charset="0"/>
              </a:rPr>
              <a:t> (cont)</a:t>
            </a:r>
          </a:p>
        </p:txBody>
      </p:sp>
      <p:pic>
        <p:nvPicPr>
          <p:cNvPr id="8" name="Picture 3" descr="device"/>
          <p:cNvPicPr>
            <a:picLocks noChangeAspect="1" noChangeArrowheads="1"/>
          </p:cNvPicPr>
          <p:nvPr/>
        </p:nvPicPr>
        <p:blipFill>
          <a:blip r:embed="rId2"/>
          <a:srcRect/>
          <a:stretch>
            <a:fillRect/>
          </a:stretch>
        </p:blipFill>
        <p:spPr bwMode="auto">
          <a:xfrm>
            <a:off x="8220075" y="620713"/>
            <a:ext cx="923925" cy="923925"/>
          </a:xfrm>
          <a:prstGeom prst="rect">
            <a:avLst/>
          </a:prstGeom>
          <a:noFill/>
          <a:ln w="9525">
            <a:noFill/>
            <a:miter lim="800000"/>
            <a:headEnd/>
            <a:tailEnd/>
          </a:ln>
        </p:spPr>
      </p:pic>
      <p:pic>
        <p:nvPicPr>
          <p:cNvPr id="9" name="Picture 31"/>
          <p:cNvPicPr>
            <a:picLocks noChangeAspect="1" noChangeArrowheads="1"/>
          </p:cNvPicPr>
          <p:nvPr/>
        </p:nvPicPr>
        <p:blipFill>
          <a:blip r:embed="rId3"/>
          <a:srcRect/>
          <a:stretch>
            <a:fillRect/>
          </a:stretch>
        </p:blipFill>
        <p:spPr bwMode="auto">
          <a:xfrm>
            <a:off x="755650" y="1773238"/>
            <a:ext cx="2808288" cy="2482850"/>
          </a:xfrm>
          <a:prstGeom prst="rect">
            <a:avLst/>
          </a:prstGeom>
          <a:noFill/>
          <a:ln w="9525" algn="ctr">
            <a:noFill/>
            <a:miter lim="800000"/>
            <a:headEnd/>
            <a:tailEnd/>
          </a:ln>
        </p:spPr>
      </p:pic>
      <p:sp>
        <p:nvSpPr>
          <p:cNvPr id="10" name="Text Box 34"/>
          <p:cNvSpPr txBox="1">
            <a:spLocks noChangeArrowheads="1"/>
          </p:cNvSpPr>
          <p:nvPr/>
        </p:nvSpPr>
        <p:spPr bwMode="auto">
          <a:xfrm>
            <a:off x="733425" y="4864100"/>
            <a:ext cx="2859088" cy="1414463"/>
          </a:xfrm>
          <a:prstGeom prst="rect">
            <a:avLst/>
          </a:prstGeom>
          <a:noFill/>
          <a:ln w="9525" algn="ctr">
            <a:noFill/>
            <a:miter lim="800000"/>
            <a:headEnd/>
            <a:tailEnd/>
          </a:ln>
          <a:effectLst/>
        </p:spPr>
        <p:txBody>
          <a:bodyPr tIns="91440" bIns="91440">
            <a:spAutoFit/>
          </a:bodyPr>
          <a:lstStyle/>
          <a:p>
            <a:pPr>
              <a:defRPr/>
            </a:pPr>
            <a:r>
              <a:rPr lang="en-US" sz="1600" dirty="0">
                <a:latin typeface="+mj-lt"/>
              </a:rPr>
              <a:t>If all completed pick tasks have the same destination location, can drop off all boxes at once.  Enter 1 to confirm, or 0 to reject.</a:t>
            </a:r>
          </a:p>
        </p:txBody>
      </p:sp>
      <p:sp>
        <p:nvSpPr>
          <p:cNvPr id="11" name="Text Box 35"/>
          <p:cNvSpPr txBox="1">
            <a:spLocks noChangeArrowheads="1"/>
          </p:cNvSpPr>
          <p:nvPr/>
        </p:nvSpPr>
        <p:spPr bwMode="auto">
          <a:xfrm>
            <a:off x="4643438" y="4864100"/>
            <a:ext cx="3576637" cy="1414463"/>
          </a:xfrm>
          <a:prstGeom prst="rect">
            <a:avLst/>
          </a:prstGeom>
          <a:noFill/>
          <a:ln w="9525" algn="ctr">
            <a:noFill/>
            <a:miter lim="800000"/>
            <a:headEnd/>
            <a:tailEnd/>
          </a:ln>
          <a:effectLst/>
        </p:spPr>
        <p:txBody>
          <a:bodyPr tIns="91440" bIns="91440">
            <a:spAutoFit/>
          </a:bodyPr>
          <a:lstStyle/>
          <a:p>
            <a:pPr>
              <a:defRPr/>
            </a:pPr>
            <a:r>
              <a:rPr lang="en-US" sz="1600" dirty="0">
                <a:latin typeface="+mj-lt"/>
              </a:rPr>
              <a:t>If one completed pick task is for a different destination location, must drop off the boxes one by one, scanning the box number and the destination location.</a:t>
            </a:r>
          </a:p>
        </p:txBody>
      </p:sp>
      <p:sp>
        <p:nvSpPr>
          <p:cNvPr id="12" name="Line 36"/>
          <p:cNvSpPr>
            <a:spLocks noChangeShapeType="1"/>
          </p:cNvSpPr>
          <p:nvPr/>
        </p:nvSpPr>
        <p:spPr bwMode="auto">
          <a:xfrm flipV="1">
            <a:off x="2165350" y="4408488"/>
            <a:ext cx="0" cy="439737"/>
          </a:xfrm>
          <a:prstGeom prst="line">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txBody>
          <a:bodyPr wrap="none" tIns="91440" bIns="91440" anchor="ctr"/>
          <a:lstStyle/>
          <a:p>
            <a:pPr>
              <a:defRPr/>
            </a:pPr>
            <a:endParaRPr lang="en-US"/>
          </a:p>
        </p:txBody>
      </p:sp>
      <p:sp>
        <p:nvSpPr>
          <p:cNvPr id="15" name="Line 36"/>
          <p:cNvSpPr>
            <a:spLocks noChangeShapeType="1"/>
          </p:cNvSpPr>
          <p:nvPr/>
        </p:nvSpPr>
        <p:spPr bwMode="auto">
          <a:xfrm flipV="1">
            <a:off x="6259513" y="4408488"/>
            <a:ext cx="0" cy="439737"/>
          </a:xfrm>
          <a:prstGeom prst="line">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txBody>
          <a:bodyPr wrap="none" tIns="91440" bIns="91440" anchor="ctr"/>
          <a:lstStyle/>
          <a:p>
            <a:pPr>
              <a:defRPr/>
            </a:pPr>
            <a:endParaRPr lang="en-US"/>
          </a:p>
        </p:txBody>
      </p:sp>
      <p:sp>
        <p:nvSpPr>
          <p:cNvPr id="17" name="Text Box 48"/>
          <p:cNvSpPr txBox="1">
            <a:spLocks noChangeArrowheads="1"/>
          </p:cNvSpPr>
          <p:nvPr/>
        </p:nvSpPr>
        <p:spPr bwMode="auto">
          <a:xfrm>
            <a:off x="8320088" y="4189413"/>
            <a:ext cx="315912" cy="215900"/>
          </a:xfrm>
          <a:prstGeom prst="rect">
            <a:avLst/>
          </a:prstGeom>
          <a:solidFill>
            <a:srgbClr val="000000"/>
          </a:solidFill>
          <a:ln w="12700">
            <a:noFill/>
            <a:miter lim="800000"/>
            <a:headEnd type="none" w="sm" len="sm"/>
            <a:tailEnd type="none" w="sm" len="sm"/>
          </a:ln>
        </p:spPr>
        <p:txBody>
          <a:bodyPr>
            <a:spAutoFit/>
          </a:bodyPr>
          <a:lstStyle/>
          <a:p>
            <a:pPr eaLnBrk="0" hangingPunct="0">
              <a:defRPr/>
            </a:pPr>
            <a:r>
              <a:rPr lang="en-US" sz="800" b="1" dirty="0">
                <a:solidFill>
                  <a:schemeClr val="accent5">
                    <a:lumMod val="50000"/>
                    <a:lumOff val="50000"/>
                  </a:schemeClr>
                </a:solidFill>
                <a:latin typeface="Castellar" pitchFamily="18" charset="0"/>
              </a:rPr>
              <a:t>10</a:t>
            </a:r>
          </a:p>
        </p:txBody>
      </p:sp>
      <p:sp>
        <p:nvSpPr>
          <p:cNvPr id="30" name="TextBox 29"/>
          <p:cNvSpPr txBox="1"/>
          <p:nvPr/>
        </p:nvSpPr>
        <p:spPr>
          <a:xfrm>
            <a:off x="7366000" y="6537325"/>
            <a:ext cx="1320800" cy="246221"/>
          </a:xfrm>
          <a:prstGeom prst="rect">
            <a:avLst/>
          </a:prstGeom>
          <a:noFill/>
        </p:spPr>
        <p:txBody>
          <a:bodyPr wrap="square" rtlCol="0">
            <a:spAutoFit/>
          </a:bodyPr>
          <a:lstStyle/>
          <a:p>
            <a:pPr algn="ctr"/>
            <a:r>
              <a:rPr lang="en-US" sz="1000" dirty="0" smtClean="0"/>
              <a:t>WH-PIK-393</a:t>
            </a:r>
            <a:endParaRPr lang="en-US" sz="1000" dirty="0"/>
          </a:p>
        </p:txBody>
      </p:sp>
      <p:pic>
        <p:nvPicPr>
          <p:cNvPr id="6146" name="Picture 2"/>
          <p:cNvPicPr>
            <a:picLocks noChangeAspect="1" noChangeArrowheads="1"/>
          </p:cNvPicPr>
          <p:nvPr/>
        </p:nvPicPr>
        <p:blipFill>
          <a:blip r:embed="rId4"/>
          <a:srcRect/>
          <a:stretch>
            <a:fillRect/>
          </a:stretch>
        </p:blipFill>
        <p:spPr bwMode="auto">
          <a:xfrm>
            <a:off x="755650" y="1754188"/>
            <a:ext cx="2836863" cy="2667000"/>
          </a:xfrm>
          <a:prstGeom prst="rect">
            <a:avLst/>
          </a:prstGeom>
          <a:noFill/>
          <a:ln w="9525">
            <a:noFill/>
            <a:miter lim="800000"/>
            <a:headEnd/>
            <a:tailEnd/>
          </a:ln>
          <a:effectLst/>
        </p:spPr>
      </p:pic>
      <p:pic>
        <p:nvPicPr>
          <p:cNvPr id="6147" name="Picture 3"/>
          <p:cNvPicPr>
            <a:picLocks noChangeAspect="1" noChangeArrowheads="1"/>
          </p:cNvPicPr>
          <p:nvPr/>
        </p:nvPicPr>
        <p:blipFill>
          <a:blip r:embed="rId5"/>
          <a:srcRect/>
          <a:stretch>
            <a:fillRect/>
          </a:stretch>
        </p:blipFill>
        <p:spPr bwMode="auto">
          <a:xfrm>
            <a:off x="4571206" y="1754188"/>
            <a:ext cx="3087687" cy="2647950"/>
          </a:xfrm>
          <a:prstGeom prst="rect">
            <a:avLst/>
          </a:prstGeom>
          <a:noFill/>
          <a:ln w="9525">
            <a:solidFill>
              <a:schemeClr val="accent1"/>
            </a:solidFill>
            <a:miter lim="800000"/>
            <a:headEnd/>
            <a:tailEnd/>
          </a:ln>
          <a:effectLst/>
        </p:spPr>
      </p:pic>
      <p:pic>
        <p:nvPicPr>
          <p:cNvPr id="6148" name="Picture 4"/>
          <p:cNvPicPr>
            <a:picLocks noChangeAspect="1" noChangeArrowheads="1"/>
          </p:cNvPicPr>
          <p:nvPr/>
        </p:nvPicPr>
        <p:blipFill>
          <a:blip r:embed="rId6"/>
          <a:srcRect/>
          <a:stretch>
            <a:fillRect/>
          </a:stretch>
        </p:blipFill>
        <p:spPr bwMode="auto">
          <a:xfrm>
            <a:off x="7366000" y="3633788"/>
            <a:ext cx="1654175" cy="1244600"/>
          </a:xfrm>
          <a:prstGeom prst="rect">
            <a:avLst/>
          </a:prstGeom>
          <a:noFill/>
          <a:ln w="9525">
            <a:solidFill>
              <a:schemeClr val="accent1"/>
            </a:solidFill>
            <a:miter lim="800000"/>
            <a:headEnd/>
            <a:tailEnd/>
          </a:ln>
          <a:effectLst/>
        </p:spPr>
      </p:pic>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Number Placeholder 4"/>
          <p:cNvSpPr>
            <a:spLocks noGrp="1"/>
          </p:cNvSpPr>
          <p:nvPr>
            <p:ph type="sldNum" sz="quarter" idx="12"/>
          </p:nvPr>
        </p:nvSpPr>
        <p:spPr bwMode="auto">
          <a:noFill/>
          <a:ln>
            <a:miter lim="800000"/>
            <a:headEnd/>
            <a:tailEnd/>
          </a:ln>
        </p:spPr>
        <p:txBody>
          <a:bodyPr/>
          <a:lstStyle/>
          <a:p>
            <a:fld id="{B120E3F0-9C45-4F41-898A-35A28AF71BDD}" type="slidenum">
              <a:rPr lang="en-US" smtClean="0"/>
              <a:pPr/>
              <a:t>51</a:t>
            </a:fld>
            <a:endParaRPr lang="en-US" smtClean="0"/>
          </a:p>
        </p:txBody>
      </p:sp>
      <p:sp>
        <p:nvSpPr>
          <p:cNvPr id="43011" name="Text Placeholder 5"/>
          <p:cNvSpPr>
            <a:spLocks noGrp="1"/>
          </p:cNvSpPr>
          <p:nvPr>
            <p:ph type="body" sz="quarter" idx="11"/>
          </p:nvPr>
        </p:nvSpPr>
        <p:spPr/>
        <p:txBody>
          <a:bodyPr/>
          <a:lstStyle/>
          <a:p>
            <a:r>
              <a:rPr lang="en-US" dirty="0" smtClean="0">
                <a:latin typeface="Century Gothic" pitchFamily="34" charset="0"/>
                <a:cs typeface="Century Gothic" pitchFamily="34" charset="0"/>
              </a:rPr>
              <a:t>Example 4 - Setup and Release Multiple Sales Orders</a:t>
            </a:r>
          </a:p>
        </p:txBody>
      </p:sp>
      <p:sp>
        <p:nvSpPr>
          <p:cNvPr id="43012" name="Rectangle 8"/>
          <p:cNvSpPr>
            <a:spLocks noChangeArrowheads="1"/>
          </p:cNvSpPr>
          <p:nvPr/>
        </p:nvSpPr>
        <p:spPr bwMode="auto">
          <a:xfrm>
            <a:off x="593725" y="4413250"/>
            <a:ext cx="3273425" cy="646113"/>
          </a:xfrm>
          <a:prstGeom prst="rect">
            <a:avLst/>
          </a:prstGeom>
          <a:solidFill>
            <a:schemeClr val="bg1"/>
          </a:solidFill>
          <a:ln w="9525">
            <a:noFill/>
            <a:miter lim="800000"/>
            <a:headEnd/>
            <a:tailEnd/>
          </a:ln>
        </p:spPr>
        <p:txBody>
          <a:bodyPr>
            <a:spAutoFit/>
          </a:bodyPr>
          <a:lstStyle/>
          <a:p>
            <a:r>
              <a:rPr lang="en-US">
                <a:solidFill>
                  <a:schemeClr val="accent1"/>
                </a:solidFill>
              </a:rPr>
              <a:t>Batched orders can have different Sold-To customers.</a:t>
            </a:r>
          </a:p>
        </p:txBody>
      </p:sp>
      <p:pic>
        <p:nvPicPr>
          <p:cNvPr id="43013" name="Picture 4"/>
          <p:cNvPicPr>
            <a:picLocks noChangeAspect="1" noChangeArrowheads="1"/>
          </p:cNvPicPr>
          <p:nvPr/>
        </p:nvPicPr>
        <p:blipFill>
          <a:blip r:embed="rId2"/>
          <a:srcRect/>
          <a:stretch>
            <a:fillRect/>
          </a:stretch>
        </p:blipFill>
        <p:spPr bwMode="auto">
          <a:xfrm>
            <a:off x="3881438" y="3752850"/>
            <a:ext cx="4630737" cy="2465388"/>
          </a:xfrm>
          <a:prstGeom prst="rect">
            <a:avLst/>
          </a:prstGeom>
          <a:noFill/>
          <a:ln w="9525">
            <a:solidFill>
              <a:schemeClr val="accent1"/>
            </a:solidFill>
            <a:miter lim="800000"/>
            <a:headEnd/>
            <a:tailEnd/>
          </a:ln>
        </p:spPr>
      </p:pic>
      <p:pic>
        <p:nvPicPr>
          <p:cNvPr id="43014" name="Picture 3"/>
          <p:cNvPicPr>
            <a:picLocks noChangeAspect="1" noChangeArrowheads="1"/>
          </p:cNvPicPr>
          <p:nvPr/>
        </p:nvPicPr>
        <p:blipFill>
          <a:blip r:embed="rId3"/>
          <a:srcRect/>
          <a:stretch>
            <a:fillRect/>
          </a:stretch>
        </p:blipFill>
        <p:spPr bwMode="auto">
          <a:xfrm>
            <a:off x="457200" y="1271588"/>
            <a:ext cx="8242300" cy="2784475"/>
          </a:xfrm>
          <a:prstGeom prst="rect">
            <a:avLst/>
          </a:prstGeom>
          <a:noFill/>
          <a:ln w="9525">
            <a:solidFill>
              <a:schemeClr val="accent1"/>
            </a:solidFill>
            <a:miter lim="800000"/>
            <a:headEnd/>
            <a:tailEnd/>
          </a:ln>
        </p:spPr>
      </p:pic>
      <p:sp>
        <p:nvSpPr>
          <p:cNvPr id="11" name="Rounded Rectangle 10"/>
          <p:cNvSpPr/>
          <p:nvPr/>
        </p:nvSpPr>
        <p:spPr>
          <a:xfrm>
            <a:off x="7270750" y="5324475"/>
            <a:ext cx="280988" cy="501650"/>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 name="Rounded Rectangle 11"/>
          <p:cNvSpPr/>
          <p:nvPr/>
        </p:nvSpPr>
        <p:spPr>
          <a:xfrm>
            <a:off x="6877050" y="5756275"/>
            <a:ext cx="280988" cy="501650"/>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13" name="Straight Arrow Connector 12"/>
          <p:cNvCxnSpPr>
            <a:stCxn id="11" idx="1"/>
            <a:endCxn id="12" idx="3"/>
          </p:cNvCxnSpPr>
          <p:nvPr/>
        </p:nvCxnSpPr>
        <p:spPr>
          <a:xfrm rot="10800000" flipV="1">
            <a:off x="7158038" y="5575300"/>
            <a:ext cx="112712" cy="431800"/>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
        <p:nvSpPr>
          <p:cNvPr id="10" name="Rectangle 2"/>
          <p:cNvSpPr>
            <a:spLocks noGrp="1" noChangeArrowheads="1"/>
          </p:cNvSpPr>
          <p:nvPr>
            <p:ph type="title"/>
          </p:nvPr>
        </p:nvSpPr>
        <p:spPr>
          <a:xfrm>
            <a:off x="457200" y="568325"/>
            <a:ext cx="8229600" cy="717550"/>
          </a:xfrm>
        </p:spPr>
        <p:txBody>
          <a:bodyPr/>
          <a:lstStyle/>
          <a:p>
            <a:pPr>
              <a:defRPr/>
            </a:pPr>
            <a:r>
              <a:rPr lang="en-US" dirty="0" smtClean="0">
                <a:latin typeface="Century Gothic" pitchFamily="34" charset="0"/>
                <a:cs typeface="Century Gothic" pitchFamily="34" charset="0"/>
              </a:rPr>
              <a:t>Sales Order Maintenance &amp; </a:t>
            </a:r>
            <a:r>
              <a:rPr lang="en-US" dirty="0" err="1" smtClean="0">
                <a:latin typeface="Century Gothic" pitchFamily="34" charset="0"/>
                <a:cs typeface="Century Gothic" pitchFamily="34" charset="0"/>
              </a:rPr>
              <a:t>Picklist</a:t>
            </a:r>
            <a:r>
              <a:rPr lang="en-US" dirty="0" smtClean="0">
                <a:latin typeface="Century Gothic" pitchFamily="34" charset="0"/>
                <a:cs typeface="Century Gothic" pitchFamily="34" charset="0"/>
              </a:rPr>
              <a:t> Auto</a:t>
            </a:r>
          </a:p>
        </p:txBody>
      </p:sp>
      <p:sp>
        <p:nvSpPr>
          <p:cNvPr id="14" name="TextBox 13"/>
          <p:cNvSpPr txBox="1"/>
          <p:nvPr/>
        </p:nvSpPr>
        <p:spPr>
          <a:xfrm>
            <a:off x="7366000" y="6537325"/>
            <a:ext cx="1320800" cy="246221"/>
          </a:xfrm>
          <a:prstGeom prst="rect">
            <a:avLst/>
          </a:prstGeom>
          <a:noFill/>
        </p:spPr>
        <p:txBody>
          <a:bodyPr wrap="square" rtlCol="0">
            <a:spAutoFit/>
          </a:bodyPr>
          <a:lstStyle/>
          <a:p>
            <a:pPr algn="ctr"/>
            <a:r>
              <a:rPr lang="en-US" sz="1000" dirty="0" smtClean="0"/>
              <a:t>WH-PIK-390</a:t>
            </a:r>
            <a:endParaRPr lang="en-US" sz="1000"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5" name="Slide Number Placeholder 4"/>
          <p:cNvSpPr>
            <a:spLocks noGrp="1"/>
          </p:cNvSpPr>
          <p:nvPr>
            <p:ph type="sldNum" sz="quarter" idx="12"/>
          </p:nvPr>
        </p:nvSpPr>
        <p:spPr bwMode="auto">
          <a:noFill/>
          <a:ln>
            <a:miter lim="800000"/>
            <a:headEnd/>
            <a:tailEnd/>
          </a:ln>
        </p:spPr>
        <p:txBody>
          <a:bodyPr/>
          <a:lstStyle/>
          <a:p>
            <a:endParaRPr lang="en-US" dirty="0" smtClean="0"/>
          </a:p>
        </p:txBody>
      </p:sp>
      <p:sp>
        <p:nvSpPr>
          <p:cNvPr id="43" name="TextBox 42"/>
          <p:cNvSpPr txBox="1"/>
          <p:nvPr/>
        </p:nvSpPr>
        <p:spPr>
          <a:xfrm>
            <a:off x="7366000" y="6537325"/>
            <a:ext cx="1320800" cy="246221"/>
          </a:xfrm>
          <a:prstGeom prst="rect">
            <a:avLst/>
          </a:prstGeom>
          <a:noFill/>
        </p:spPr>
        <p:txBody>
          <a:bodyPr wrap="square" rtlCol="0">
            <a:spAutoFit/>
          </a:bodyPr>
          <a:lstStyle/>
          <a:p>
            <a:pPr algn="ctr"/>
            <a:r>
              <a:rPr lang="en-US" sz="1000" dirty="0" smtClean="0"/>
              <a:t>WH-PIK-400</a:t>
            </a:r>
            <a:endParaRPr lang="en-US" sz="1000" dirty="0"/>
          </a:p>
        </p:txBody>
      </p:sp>
      <p:sp>
        <p:nvSpPr>
          <p:cNvPr id="91" name="Text Placeholder 5"/>
          <p:cNvSpPr>
            <a:spLocks noGrp="1"/>
          </p:cNvSpPr>
          <p:nvPr>
            <p:ph type="body" sz="quarter" idx="11"/>
          </p:nvPr>
        </p:nvSpPr>
        <p:spPr>
          <a:xfrm>
            <a:off x="457200" y="179388"/>
            <a:ext cx="8229600" cy="428625"/>
          </a:xfrm>
        </p:spPr>
        <p:txBody>
          <a:bodyPr/>
          <a:lstStyle/>
          <a:p>
            <a:r>
              <a:rPr lang="en-US" dirty="0" smtClean="0">
                <a:latin typeface="Century Gothic" pitchFamily="34" charset="0"/>
                <a:cs typeface="Century Gothic" pitchFamily="34" charset="0"/>
              </a:rPr>
              <a:t>Example 5 - Select Order using RF</a:t>
            </a:r>
          </a:p>
        </p:txBody>
      </p:sp>
      <p:sp>
        <p:nvSpPr>
          <p:cNvPr id="115" name="Title 78"/>
          <p:cNvSpPr>
            <a:spLocks noGrp="1"/>
          </p:cNvSpPr>
          <p:nvPr>
            <p:ph type="title"/>
          </p:nvPr>
        </p:nvSpPr>
        <p:spPr>
          <a:xfrm>
            <a:off x="457200" y="549275"/>
            <a:ext cx="8229600" cy="708025"/>
          </a:xfrm>
        </p:spPr>
        <p:txBody>
          <a:bodyPr/>
          <a:lstStyle/>
          <a:p>
            <a:pPr>
              <a:defRPr/>
            </a:pPr>
            <a:r>
              <a:rPr lang="en-US" dirty="0" smtClean="0"/>
              <a:t>Use RF 3-2 BP Pick All…</a:t>
            </a:r>
            <a:endParaRPr lang="en-US" dirty="0"/>
          </a:p>
        </p:txBody>
      </p:sp>
      <p:pic>
        <p:nvPicPr>
          <p:cNvPr id="2050" name="Picture 2"/>
          <p:cNvPicPr>
            <a:picLocks noChangeAspect="1" noChangeArrowheads="1"/>
          </p:cNvPicPr>
          <p:nvPr/>
        </p:nvPicPr>
        <p:blipFill>
          <a:blip r:embed="rId3"/>
          <a:srcRect/>
          <a:stretch>
            <a:fillRect/>
          </a:stretch>
        </p:blipFill>
        <p:spPr bwMode="auto">
          <a:xfrm>
            <a:off x="1528763" y="1257300"/>
            <a:ext cx="6086475" cy="5029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5"/>
          <p:cNvSpPr>
            <a:spLocks noGrp="1"/>
          </p:cNvSpPr>
          <p:nvPr>
            <p:ph type="body" sz="quarter" idx="11"/>
          </p:nvPr>
        </p:nvSpPr>
        <p:spPr>
          <a:xfrm>
            <a:off x="457200" y="179388"/>
            <a:ext cx="8229600" cy="428625"/>
          </a:xfrm>
        </p:spPr>
        <p:txBody>
          <a:bodyPr/>
          <a:lstStyle/>
          <a:p>
            <a:r>
              <a:rPr lang="en-US" dirty="0" smtClean="0">
                <a:latin typeface="Century Gothic" pitchFamily="34" charset="0"/>
                <a:cs typeface="Century Gothic" pitchFamily="34" charset="0"/>
              </a:rPr>
              <a:t>Example 5- Select Order using RF (Cont’d)</a:t>
            </a:r>
          </a:p>
        </p:txBody>
      </p:sp>
      <p:sp>
        <p:nvSpPr>
          <p:cNvPr id="10"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Batch Pick Function Keys</a:t>
            </a:r>
            <a:endParaRPr lang="en-US" sz="2400" dirty="0" smtClean="0">
              <a:latin typeface="Century Gothic" pitchFamily="34" charset="0"/>
              <a:cs typeface="Century Gothic" pitchFamily="34" charset="0"/>
            </a:endParaRPr>
          </a:p>
        </p:txBody>
      </p:sp>
      <p:sp>
        <p:nvSpPr>
          <p:cNvPr id="11" name="Rectangle 3"/>
          <p:cNvSpPr txBox="1">
            <a:spLocks noChangeArrowheads="1"/>
          </p:cNvSpPr>
          <p:nvPr/>
        </p:nvSpPr>
        <p:spPr bwMode="auto">
          <a:xfrm>
            <a:off x="633413" y="1357313"/>
            <a:ext cx="8053387" cy="5053012"/>
          </a:xfrm>
          <a:prstGeom prst="rect">
            <a:avLst/>
          </a:prstGeom>
          <a:noFill/>
          <a:ln w="9525">
            <a:noFill/>
            <a:miter lim="800000"/>
            <a:headEnd/>
            <a:tailEnd/>
          </a:ln>
        </p:spPr>
        <p:txBody>
          <a:bodyPr/>
          <a:lstStyle/>
          <a:p>
            <a:pPr marL="342900" indent="-342900" eaLnBrk="0" hangingPunct="0">
              <a:spcBef>
                <a:spcPct val="20000"/>
              </a:spcBef>
              <a:buClr>
                <a:srgbClr val="F79646"/>
              </a:buClr>
              <a:buFont typeface="Arial" pitchFamily="34" charset="0"/>
              <a:buChar char="•"/>
              <a:defRPr/>
            </a:pPr>
            <a:r>
              <a:rPr lang="en-US" sz="2000" dirty="0">
                <a:solidFill>
                  <a:schemeClr val="tx1">
                    <a:lumMod val="75000"/>
                    <a:lumOff val="25000"/>
                  </a:schemeClr>
                </a:solidFill>
                <a:latin typeface="Century Gothic"/>
                <a:ea typeface="Century Gothic" pitchFamily="34" charset="0"/>
                <a:cs typeface="Century Gothic"/>
              </a:rPr>
              <a:t>&lt;F1&gt;: Display order comments for sales and distribution orders. Press F1 on any field in the picking screen to view the order line comments.</a:t>
            </a:r>
          </a:p>
          <a:p>
            <a:pPr marL="342900" indent="-342900" eaLnBrk="0" hangingPunct="0">
              <a:spcBef>
                <a:spcPct val="20000"/>
              </a:spcBef>
              <a:buClr>
                <a:srgbClr val="F79646"/>
              </a:buClr>
              <a:buFont typeface="Arial" pitchFamily="34" charset="0"/>
              <a:buChar char="•"/>
              <a:defRPr/>
            </a:pPr>
            <a:r>
              <a:rPr lang="en-US" sz="2000" dirty="0">
                <a:solidFill>
                  <a:schemeClr val="tx1">
                    <a:lumMod val="75000"/>
                    <a:lumOff val="25000"/>
                  </a:schemeClr>
                </a:solidFill>
                <a:latin typeface="Century Gothic"/>
                <a:ea typeface="Century Gothic" pitchFamily="34" charset="0"/>
                <a:cs typeface="Century Gothic"/>
              </a:rPr>
              <a:t>&lt;F3&gt;: Display the order picking status. Displays pick information per order, including item number, quantity already picked, and quantity remaining to pick.</a:t>
            </a:r>
          </a:p>
          <a:p>
            <a:pPr marL="342900" indent="-342900" eaLnBrk="0" hangingPunct="0">
              <a:spcBef>
                <a:spcPct val="20000"/>
              </a:spcBef>
              <a:buClr>
                <a:srgbClr val="F79646"/>
              </a:buClr>
              <a:buFont typeface="Arial" pitchFamily="34" charset="0"/>
              <a:buChar char="•"/>
              <a:defRPr/>
            </a:pPr>
            <a:r>
              <a:rPr lang="en-US" sz="2000" dirty="0">
                <a:solidFill>
                  <a:schemeClr val="tx1">
                    <a:lumMod val="75000"/>
                    <a:lumOff val="25000"/>
                  </a:schemeClr>
                </a:solidFill>
                <a:latin typeface="Century Gothic"/>
                <a:ea typeface="Century Gothic" pitchFamily="34" charset="0"/>
                <a:cs typeface="Century Gothic"/>
              </a:rPr>
              <a:t>&lt;F5&gt;: Skip a task and move it to the end of the task queue. This is useful if a warehouse aisle become blocked.</a:t>
            </a:r>
          </a:p>
          <a:p>
            <a:pPr marL="342900" indent="-342900" eaLnBrk="0" hangingPunct="0">
              <a:spcBef>
                <a:spcPct val="20000"/>
              </a:spcBef>
              <a:buClr>
                <a:srgbClr val="F79646"/>
              </a:buClr>
              <a:buFont typeface="Arial" pitchFamily="34" charset="0"/>
              <a:buChar char="•"/>
              <a:defRPr/>
            </a:pPr>
            <a:r>
              <a:rPr lang="en-US" sz="2000" dirty="0">
                <a:solidFill>
                  <a:schemeClr val="tx1">
                    <a:lumMod val="75000"/>
                    <a:lumOff val="25000"/>
                  </a:schemeClr>
                </a:solidFill>
                <a:latin typeface="Century Gothic"/>
                <a:ea typeface="Century Gothic" pitchFamily="34" charset="0"/>
                <a:cs typeface="Century Gothic"/>
              </a:rPr>
              <a:t>&lt;F6:&gt; If all tasks are for the same destination, the system displays the Drop All prompt, letting you drop all or some boxes completed during picking.</a:t>
            </a:r>
          </a:p>
          <a:p>
            <a:pPr marL="342900" indent="-342900" eaLnBrk="0" hangingPunct="0">
              <a:spcBef>
                <a:spcPct val="20000"/>
              </a:spcBef>
              <a:buClr>
                <a:srgbClr val="F79646"/>
              </a:buClr>
              <a:buFont typeface="Arial" pitchFamily="34" charset="0"/>
              <a:buChar char="•"/>
              <a:defRPr/>
            </a:pPr>
            <a:r>
              <a:rPr lang="en-US" sz="2000" dirty="0">
                <a:solidFill>
                  <a:schemeClr val="tx1">
                    <a:lumMod val="75000"/>
                    <a:lumOff val="25000"/>
                  </a:schemeClr>
                </a:solidFill>
                <a:latin typeface="Century Gothic"/>
                <a:ea typeface="Century Gothic" pitchFamily="34" charset="0"/>
                <a:cs typeface="Century Gothic"/>
              </a:rPr>
              <a:t>&lt;F7&gt;: Move contents from one box to another during picking. This helps staff balance the content of different boxes based on the volume of the different items. The system prompts to enter a new container ID.</a:t>
            </a:r>
          </a:p>
        </p:txBody>
      </p:sp>
      <p:sp>
        <p:nvSpPr>
          <p:cNvPr id="12" name="TextBox 11"/>
          <p:cNvSpPr txBox="1"/>
          <p:nvPr/>
        </p:nvSpPr>
        <p:spPr>
          <a:xfrm>
            <a:off x="7366000" y="6537325"/>
            <a:ext cx="1320800" cy="246221"/>
          </a:xfrm>
          <a:prstGeom prst="rect">
            <a:avLst/>
          </a:prstGeom>
          <a:noFill/>
        </p:spPr>
        <p:txBody>
          <a:bodyPr wrap="square" rtlCol="0">
            <a:spAutoFit/>
          </a:bodyPr>
          <a:lstStyle/>
          <a:p>
            <a:pPr algn="ctr"/>
            <a:r>
              <a:rPr lang="en-US" sz="1000" dirty="0" smtClean="0"/>
              <a:t>WH-PIK-401</a:t>
            </a:r>
            <a:endParaRPr lang="en-US" sz="1000" dirty="0"/>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3"/>
          <p:cNvPicPr>
            <a:picLocks noChangeAspect="1" noChangeArrowheads="1"/>
          </p:cNvPicPr>
          <p:nvPr/>
        </p:nvPicPr>
        <p:blipFill>
          <a:blip r:embed="rId3"/>
          <a:srcRect/>
          <a:stretch>
            <a:fillRect/>
          </a:stretch>
        </p:blipFill>
        <p:spPr bwMode="auto">
          <a:xfrm>
            <a:off x="598488" y="1327150"/>
            <a:ext cx="5286375" cy="4841875"/>
          </a:xfrm>
          <a:prstGeom prst="rect">
            <a:avLst/>
          </a:prstGeom>
          <a:noFill/>
          <a:ln w="9525">
            <a:solidFill>
              <a:schemeClr val="accent1"/>
            </a:solidFill>
            <a:miter lim="800000"/>
            <a:headEnd/>
            <a:tailEnd/>
          </a:ln>
        </p:spPr>
      </p:pic>
      <p:sp>
        <p:nvSpPr>
          <p:cNvPr id="7" name="Text Placeholder 5"/>
          <p:cNvSpPr>
            <a:spLocks noGrp="1"/>
          </p:cNvSpPr>
          <p:nvPr>
            <p:ph type="body" sz="quarter" idx="11"/>
          </p:nvPr>
        </p:nvSpPr>
        <p:spPr>
          <a:xfrm>
            <a:off x="457200" y="179388"/>
            <a:ext cx="8229600" cy="428625"/>
          </a:xfrm>
        </p:spPr>
        <p:txBody>
          <a:bodyPr/>
          <a:lstStyle/>
          <a:p>
            <a:r>
              <a:rPr lang="en-US" dirty="0" smtClean="0">
                <a:latin typeface="Century Gothic" pitchFamily="34" charset="0"/>
                <a:cs typeface="Century Gothic" pitchFamily="34" charset="0"/>
              </a:rPr>
              <a:t>Example 5 -  Assign travel sequence to locations</a:t>
            </a:r>
          </a:p>
        </p:txBody>
      </p:sp>
      <p:sp>
        <p:nvSpPr>
          <p:cNvPr id="8"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Warehouse Location Maintenance</a:t>
            </a:r>
          </a:p>
        </p:txBody>
      </p:sp>
      <p:sp>
        <p:nvSpPr>
          <p:cNvPr id="9" name="Rectangle 5"/>
          <p:cNvSpPr>
            <a:spLocks noChangeArrowheads="1"/>
          </p:cNvSpPr>
          <p:nvPr/>
        </p:nvSpPr>
        <p:spPr bwMode="auto">
          <a:xfrm>
            <a:off x="2684463" y="2346325"/>
            <a:ext cx="3111500" cy="1200150"/>
          </a:xfrm>
          <a:prstGeom prst="rect">
            <a:avLst/>
          </a:prstGeom>
          <a:solidFill>
            <a:schemeClr val="bg1"/>
          </a:solidFill>
          <a:ln w="9525">
            <a:noFill/>
            <a:miter lim="800000"/>
            <a:headEnd/>
            <a:tailEnd/>
          </a:ln>
        </p:spPr>
        <p:txBody>
          <a:bodyPr>
            <a:spAutoFit/>
          </a:bodyPr>
          <a:lstStyle/>
          <a:p>
            <a:r>
              <a:rPr lang="en-US">
                <a:solidFill>
                  <a:schemeClr val="accent1"/>
                </a:solidFill>
              </a:rPr>
              <a:t>Without a Travel Sequence reference lines are selected by order, by alpha-numeric sequence. </a:t>
            </a:r>
          </a:p>
        </p:txBody>
      </p:sp>
      <p:sp>
        <p:nvSpPr>
          <p:cNvPr id="10" name="Rounded Rectangle 9"/>
          <p:cNvSpPr/>
          <p:nvPr/>
        </p:nvSpPr>
        <p:spPr>
          <a:xfrm>
            <a:off x="1430338" y="5384800"/>
            <a:ext cx="2389187" cy="366713"/>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1" name="TextBox 11"/>
          <p:cNvSpPr txBox="1">
            <a:spLocks noChangeArrowheads="1"/>
          </p:cNvSpPr>
          <p:nvPr/>
        </p:nvSpPr>
        <p:spPr bwMode="auto">
          <a:xfrm>
            <a:off x="7759700" y="1247775"/>
            <a:ext cx="771525" cy="647700"/>
          </a:xfrm>
          <a:prstGeom prst="rect">
            <a:avLst/>
          </a:prstGeom>
          <a:noFill/>
          <a:ln w="9525">
            <a:noFill/>
            <a:miter lim="800000"/>
            <a:headEnd/>
            <a:tailEnd/>
          </a:ln>
        </p:spPr>
        <p:txBody>
          <a:bodyPr wrap="none">
            <a:spAutoFit/>
          </a:bodyPr>
          <a:lstStyle/>
          <a:p>
            <a:pPr algn="ctr"/>
            <a:r>
              <a:rPr lang="en-US" sz="1200"/>
              <a:t>Each</a:t>
            </a:r>
          </a:p>
          <a:p>
            <a:pPr algn="ctr"/>
            <a:r>
              <a:rPr lang="en-US" sz="1200"/>
              <a:t>Storage</a:t>
            </a:r>
          </a:p>
          <a:p>
            <a:pPr algn="ctr"/>
            <a:r>
              <a:rPr lang="en-US" sz="1200"/>
              <a:t>(040EA)</a:t>
            </a:r>
          </a:p>
        </p:txBody>
      </p:sp>
      <p:sp>
        <p:nvSpPr>
          <p:cNvPr id="12" name="Rectangle 11"/>
          <p:cNvSpPr/>
          <p:nvPr/>
        </p:nvSpPr>
        <p:spPr>
          <a:xfrm>
            <a:off x="8191500" y="4281488"/>
            <a:ext cx="454025" cy="658812"/>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 name="Rectangle 12"/>
          <p:cNvSpPr/>
          <p:nvPr/>
        </p:nvSpPr>
        <p:spPr>
          <a:xfrm>
            <a:off x="7543800" y="1182688"/>
            <a:ext cx="1174750" cy="4986337"/>
          </a:xfrm>
          <a:prstGeom prst="rect">
            <a:avLst/>
          </a:prstGeom>
          <a:noFill/>
          <a:ln>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4" name="TextBox 17"/>
          <p:cNvSpPr txBox="1">
            <a:spLocks noChangeArrowheads="1"/>
          </p:cNvSpPr>
          <p:nvPr/>
        </p:nvSpPr>
        <p:spPr bwMode="auto">
          <a:xfrm>
            <a:off x="8208963" y="4314825"/>
            <a:ext cx="420687" cy="261938"/>
          </a:xfrm>
          <a:prstGeom prst="rect">
            <a:avLst/>
          </a:prstGeom>
          <a:noFill/>
          <a:ln w="9525">
            <a:noFill/>
            <a:miter lim="800000"/>
            <a:headEnd/>
            <a:tailEnd/>
          </a:ln>
        </p:spPr>
        <p:txBody>
          <a:bodyPr wrap="none">
            <a:spAutoFit/>
          </a:bodyPr>
          <a:lstStyle/>
          <a:p>
            <a:pPr algn="ctr"/>
            <a:r>
              <a:rPr lang="en-US" sz="1100"/>
              <a:t>008</a:t>
            </a:r>
          </a:p>
        </p:txBody>
      </p:sp>
      <p:sp>
        <p:nvSpPr>
          <p:cNvPr id="15" name="Rectangle 14"/>
          <p:cNvSpPr/>
          <p:nvPr/>
        </p:nvSpPr>
        <p:spPr>
          <a:xfrm>
            <a:off x="7643813" y="4281488"/>
            <a:ext cx="454025" cy="658812"/>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6" name="TextBox 19"/>
          <p:cNvSpPr txBox="1">
            <a:spLocks noChangeArrowheads="1"/>
          </p:cNvSpPr>
          <p:nvPr/>
        </p:nvSpPr>
        <p:spPr bwMode="auto">
          <a:xfrm>
            <a:off x="7802563" y="4846638"/>
            <a:ext cx="696912" cy="1322387"/>
          </a:xfrm>
          <a:prstGeom prst="rect">
            <a:avLst/>
          </a:prstGeom>
          <a:noFill/>
          <a:ln w="9525">
            <a:noFill/>
            <a:miter lim="800000"/>
            <a:headEnd/>
            <a:tailEnd/>
          </a:ln>
        </p:spPr>
        <p:txBody>
          <a:bodyPr wrap="none">
            <a:spAutoFit/>
          </a:bodyPr>
          <a:lstStyle/>
          <a:p>
            <a:pPr algn="ctr"/>
            <a:r>
              <a:rPr lang="en-US" sz="4000">
                <a:solidFill>
                  <a:srgbClr val="FFC000"/>
                </a:solidFill>
              </a:rPr>
              <a:t>…</a:t>
            </a:r>
          </a:p>
          <a:p>
            <a:pPr algn="ctr"/>
            <a:r>
              <a:rPr lang="en-US" sz="4000">
                <a:solidFill>
                  <a:srgbClr val="FFC000"/>
                </a:solidFill>
              </a:rPr>
              <a:t>…</a:t>
            </a:r>
          </a:p>
        </p:txBody>
      </p:sp>
      <p:sp>
        <p:nvSpPr>
          <p:cNvPr id="17" name="Oval 16"/>
          <p:cNvSpPr/>
          <p:nvPr/>
        </p:nvSpPr>
        <p:spPr>
          <a:xfrm>
            <a:off x="7664450" y="2181225"/>
            <a:ext cx="441325" cy="388938"/>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8" name="Rectangle 17"/>
          <p:cNvSpPr/>
          <p:nvPr/>
        </p:nvSpPr>
        <p:spPr>
          <a:xfrm>
            <a:off x="8191500" y="1936750"/>
            <a:ext cx="454025" cy="658813"/>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9" name="TextBox 22"/>
          <p:cNvSpPr txBox="1">
            <a:spLocks noChangeArrowheads="1"/>
          </p:cNvSpPr>
          <p:nvPr/>
        </p:nvSpPr>
        <p:spPr bwMode="auto">
          <a:xfrm>
            <a:off x="8208963" y="1970088"/>
            <a:ext cx="420687" cy="261937"/>
          </a:xfrm>
          <a:prstGeom prst="rect">
            <a:avLst/>
          </a:prstGeom>
          <a:noFill/>
          <a:ln w="9525">
            <a:noFill/>
            <a:miter lim="800000"/>
            <a:headEnd/>
            <a:tailEnd/>
          </a:ln>
        </p:spPr>
        <p:txBody>
          <a:bodyPr wrap="none">
            <a:spAutoFit/>
          </a:bodyPr>
          <a:lstStyle/>
          <a:p>
            <a:pPr algn="ctr"/>
            <a:r>
              <a:rPr lang="en-US" sz="1100"/>
              <a:t>002</a:t>
            </a:r>
          </a:p>
        </p:txBody>
      </p:sp>
      <p:sp>
        <p:nvSpPr>
          <p:cNvPr id="20" name="Rectangle 19"/>
          <p:cNvSpPr/>
          <p:nvPr/>
        </p:nvSpPr>
        <p:spPr>
          <a:xfrm>
            <a:off x="7643813" y="1936750"/>
            <a:ext cx="454025" cy="658813"/>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1" name="TextBox 24"/>
          <p:cNvSpPr txBox="1">
            <a:spLocks noChangeArrowheads="1"/>
          </p:cNvSpPr>
          <p:nvPr/>
        </p:nvSpPr>
        <p:spPr bwMode="auto">
          <a:xfrm>
            <a:off x="7643813" y="3027363"/>
            <a:ext cx="482600" cy="307975"/>
          </a:xfrm>
          <a:prstGeom prst="rect">
            <a:avLst/>
          </a:prstGeom>
          <a:noFill/>
          <a:ln w="9525">
            <a:noFill/>
            <a:miter lim="800000"/>
            <a:headEnd/>
            <a:tailEnd/>
          </a:ln>
        </p:spPr>
        <p:txBody>
          <a:bodyPr wrap="none">
            <a:spAutoFit/>
          </a:bodyPr>
          <a:lstStyle/>
          <a:p>
            <a:pPr algn="ctr"/>
            <a:r>
              <a:rPr lang="en-US" sz="1400"/>
              <a:t>130</a:t>
            </a:r>
          </a:p>
        </p:txBody>
      </p:sp>
      <p:sp>
        <p:nvSpPr>
          <p:cNvPr id="22" name="Rectangle 21"/>
          <p:cNvSpPr/>
          <p:nvPr/>
        </p:nvSpPr>
        <p:spPr>
          <a:xfrm>
            <a:off x="8191500" y="2719388"/>
            <a:ext cx="454025" cy="657225"/>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3" name="TextBox 26"/>
          <p:cNvSpPr txBox="1">
            <a:spLocks noChangeArrowheads="1"/>
          </p:cNvSpPr>
          <p:nvPr/>
        </p:nvSpPr>
        <p:spPr bwMode="auto">
          <a:xfrm>
            <a:off x="8208963" y="2751138"/>
            <a:ext cx="420687" cy="261937"/>
          </a:xfrm>
          <a:prstGeom prst="rect">
            <a:avLst/>
          </a:prstGeom>
          <a:noFill/>
          <a:ln w="9525">
            <a:noFill/>
            <a:miter lim="800000"/>
            <a:headEnd/>
            <a:tailEnd/>
          </a:ln>
        </p:spPr>
        <p:txBody>
          <a:bodyPr wrap="none">
            <a:spAutoFit/>
          </a:bodyPr>
          <a:lstStyle/>
          <a:p>
            <a:pPr algn="ctr"/>
            <a:r>
              <a:rPr lang="en-US" sz="1100"/>
              <a:t>004</a:t>
            </a:r>
          </a:p>
        </p:txBody>
      </p:sp>
      <p:sp>
        <p:nvSpPr>
          <p:cNvPr id="24" name="Rectangle 23"/>
          <p:cNvSpPr/>
          <p:nvPr/>
        </p:nvSpPr>
        <p:spPr>
          <a:xfrm>
            <a:off x="7643813" y="2719388"/>
            <a:ext cx="454025" cy="657225"/>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5" name="TextBox 28"/>
          <p:cNvSpPr txBox="1">
            <a:spLocks noChangeArrowheads="1"/>
          </p:cNvSpPr>
          <p:nvPr/>
        </p:nvSpPr>
        <p:spPr bwMode="auto">
          <a:xfrm>
            <a:off x="7659688" y="2751138"/>
            <a:ext cx="420687" cy="261937"/>
          </a:xfrm>
          <a:prstGeom prst="rect">
            <a:avLst/>
          </a:prstGeom>
          <a:noFill/>
          <a:ln w="9525">
            <a:noFill/>
            <a:miter lim="800000"/>
            <a:headEnd/>
            <a:tailEnd/>
          </a:ln>
        </p:spPr>
        <p:txBody>
          <a:bodyPr wrap="none">
            <a:spAutoFit/>
          </a:bodyPr>
          <a:lstStyle/>
          <a:p>
            <a:pPr algn="ctr"/>
            <a:r>
              <a:rPr lang="en-US" sz="1100"/>
              <a:t>003</a:t>
            </a:r>
          </a:p>
        </p:txBody>
      </p:sp>
      <p:sp>
        <p:nvSpPr>
          <p:cNvPr id="26" name="Rectangle 25"/>
          <p:cNvSpPr/>
          <p:nvPr/>
        </p:nvSpPr>
        <p:spPr>
          <a:xfrm>
            <a:off x="8191500" y="3500438"/>
            <a:ext cx="454025" cy="658812"/>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7" name="TextBox 30"/>
          <p:cNvSpPr txBox="1">
            <a:spLocks noChangeArrowheads="1"/>
          </p:cNvSpPr>
          <p:nvPr/>
        </p:nvSpPr>
        <p:spPr bwMode="auto">
          <a:xfrm>
            <a:off x="8208963" y="3533775"/>
            <a:ext cx="420687" cy="261938"/>
          </a:xfrm>
          <a:prstGeom prst="rect">
            <a:avLst/>
          </a:prstGeom>
          <a:noFill/>
          <a:ln w="9525">
            <a:noFill/>
            <a:miter lim="800000"/>
            <a:headEnd/>
            <a:tailEnd/>
          </a:ln>
        </p:spPr>
        <p:txBody>
          <a:bodyPr wrap="none">
            <a:spAutoFit/>
          </a:bodyPr>
          <a:lstStyle/>
          <a:p>
            <a:pPr algn="ctr"/>
            <a:r>
              <a:rPr lang="en-US" sz="1100"/>
              <a:t>006</a:t>
            </a:r>
          </a:p>
        </p:txBody>
      </p:sp>
      <p:sp>
        <p:nvSpPr>
          <p:cNvPr id="28" name="Rectangle 27"/>
          <p:cNvSpPr/>
          <p:nvPr/>
        </p:nvSpPr>
        <p:spPr>
          <a:xfrm>
            <a:off x="7643813" y="3500438"/>
            <a:ext cx="454025" cy="658812"/>
          </a:xfrm>
          <a:prstGeom prst="rect">
            <a:avLst/>
          </a:prstGeom>
          <a:noFill/>
          <a:ln>
            <a:solidFill>
              <a:srgbClr val="FFC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29" name="TextBox 32"/>
          <p:cNvSpPr txBox="1">
            <a:spLocks noChangeArrowheads="1"/>
          </p:cNvSpPr>
          <p:nvPr/>
        </p:nvSpPr>
        <p:spPr bwMode="auto">
          <a:xfrm>
            <a:off x="7659688" y="3533775"/>
            <a:ext cx="420687" cy="261938"/>
          </a:xfrm>
          <a:prstGeom prst="rect">
            <a:avLst/>
          </a:prstGeom>
          <a:noFill/>
          <a:ln w="9525">
            <a:noFill/>
            <a:miter lim="800000"/>
            <a:headEnd/>
            <a:tailEnd/>
          </a:ln>
        </p:spPr>
        <p:txBody>
          <a:bodyPr wrap="none">
            <a:spAutoFit/>
          </a:bodyPr>
          <a:lstStyle/>
          <a:p>
            <a:pPr algn="ctr"/>
            <a:r>
              <a:rPr lang="en-US" sz="1100"/>
              <a:t>005</a:t>
            </a:r>
          </a:p>
        </p:txBody>
      </p:sp>
      <p:sp>
        <p:nvSpPr>
          <p:cNvPr id="30" name="TextBox 33"/>
          <p:cNvSpPr txBox="1">
            <a:spLocks noChangeArrowheads="1"/>
          </p:cNvSpPr>
          <p:nvPr/>
        </p:nvSpPr>
        <p:spPr bwMode="auto">
          <a:xfrm>
            <a:off x="7659688" y="4314825"/>
            <a:ext cx="420687" cy="261938"/>
          </a:xfrm>
          <a:prstGeom prst="rect">
            <a:avLst/>
          </a:prstGeom>
          <a:noFill/>
          <a:ln w="9525">
            <a:noFill/>
            <a:miter lim="800000"/>
            <a:headEnd/>
            <a:tailEnd/>
          </a:ln>
        </p:spPr>
        <p:txBody>
          <a:bodyPr wrap="none">
            <a:spAutoFit/>
          </a:bodyPr>
          <a:lstStyle/>
          <a:p>
            <a:pPr algn="ctr"/>
            <a:r>
              <a:rPr lang="en-US" sz="1100"/>
              <a:t>007</a:t>
            </a:r>
          </a:p>
        </p:txBody>
      </p:sp>
      <p:sp>
        <p:nvSpPr>
          <p:cNvPr id="31" name="TextBox 34"/>
          <p:cNvSpPr txBox="1">
            <a:spLocks noChangeArrowheads="1"/>
          </p:cNvSpPr>
          <p:nvPr/>
        </p:nvSpPr>
        <p:spPr bwMode="auto">
          <a:xfrm>
            <a:off x="7659688" y="1970088"/>
            <a:ext cx="420687" cy="261937"/>
          </a:xfrm>
          <a:prstGeom prst="rect">
            <a:avLst/>
          </a:prstGeom>
          <a:noFill/>
          <a:ln w="9525">
            <a:noFill/>
            <a:miter lim="800000"/>
            <a:headEnd/>
            <a:tailEnd/>
          </a:ln>
        </p:spPr>
        <p:txBody>
          <a:bodyPr wrap="none">
            <a:spAutoFit/>
          </a:bodyPr>
          <a:lstStyle/>
          <a:p>
            <a:pPr algn="ctr"/>
            <a:r>
              <a:rPr lang="en-US" sz="1100"/>
              <a:t>001</a:t>
            </a:r>
          </a:p>
        </p:txBody>
      </p:sp>
      <p:sp>
        <p:nvSpPr>
          <p:cNvPr id="32" name="TextBox 35"/>
          <p:cNvSpPr txBox="1">
            <a:spLocks noChangeArrowheads="1"/>
          </p:cNvSpPr>
          <p:nvPr/>
        </p:nvSpPr>
        <p:spPr bwMode="auto">
          <a:xfrm>
            <a:off x="8164513" y="3027363"/>
            <a:ext cx="482600" cy="307975"/>
          </a:xfrm>
          <a:prstGeom prst="rect">
            <a:avLst/>
          </a:prstGeom>
          <a:noFill/>
          <a:ln w="9525">
            <a:noFill/>
            <a:miter lim="800000"/>
            <a:headEnd/>
            <a:tailEnd/>
          </a:ln>
        </p:spPr>
        <p:txBody>
          <a:bodyPr wrap="none">
            <a:spAutoFit/>
          </a:bodyPr>
          <a:lstStyle/>
          <a:p>
            <a:pPr algn="ctr"/>
            <a:r>
              <a:rPr lang="en-US" sz="1400"/>
              <a:t>140</a:t>
            </a:r>
          </a:p>
        </p:txBody>
      </p:sp>
      <p:sp>
        <p:nvSpPr>
          <p:cNvPr id="33" name="TextBox 36"/>
          <p:cNvSpPr txBox="1">
            <a:spLocks noChangeArrowheads="1"/>
          </p:cNvSpPr>
          <p:nvPr/>
        </p:nvSpPr>
        <p:spPr bwMode="auto">
          <a:xfrm>
            <a:off x="7643813" y="3808413"/>
            <a:ext cx="482600" cy="307975"/>
          </a:xfrm>
          <a:prstGeom prst="rect">
            <a:avLst/>
          </a:prstGeom>
          <a:noFill/>
          <a:ln w="9525">
            <a:noFill/>
            <a:miter lim="800000"/>
            <a:headEnd/>
            <a:tailEnd/>
          </a:ln>
        </p:spPr>
        <p:txBody>
          <a:bodyPr wrap="none">
            <a:spAutoFit/>
          </a:bodyPr>
          <a:lstStyle/>
          <a:p>
            <a:pPr algn="ctr"/>
            <a:r>
              <a:rPr lang="en-US" sz="1400"/>
              <a:t>150</a:t>
            </a:r>
          </a:p>
        </p:txBody>
      </p:sp>
      <p:sp>
        <p:nvSpPr>
          <p:cNvPr id="34" name="TextBox 37"/>
          <p:cNvSpPr txBox="1">
            <a:spLocks noChangeArrowheads="1"/>
          </p:cNvSpPr>
          <p:nvPr/>
        </p:nvSpPr>
        <p:spPr bwMode="auto">
          <a:xfrm>
            <a:off x="8164513" y="3808413"/>
            <a:ext cx="482600" cy="307975"/>
          </a:xfrm>
          <a:prstGeom prst="rect">
            <a:avLst/>
          </a:prstGeom>
          <a:noFill/>
          <a:ln w="9525">
            <a:noFill/>
            <a:miter lim="800000"/>
            <a:headEnd/>
            <a:tailEnd/>
          </a:ln>
        </p:spPr>
        <p:txBody>
          <a:bodyPr wrap="none">
            <a:spAutoFit/>
          </a:bodyPr>
          <a:lstStyle/>
          <a:p>
            <a:pPr algn="ctr"/>
            <a:r>
              <a:rPr lang="en-US" sz="1400"/>
              <a:t>160</a:t>
            </a:r>
          </a:p>
        </p:txBody>
      </p:sp>
      <p:sp>
        <p:nvSpPr>
          <p:cNvPr id="35" name="TextBox 38"/>
          <p:cNvSpPr txBox="1">
            <a:spLocks noChangeArrowheads="1"/>
          </p:cNvSpPr>
          <p:nvPr/>
        </p:nvSpPr>
        <p:spPr bwMode="auto">
          <a:xfrm>
            <a:off x="7643813" y="4605338"/>
            <a:ext cx="482600" cy="307975"/>
          </a:xfrm>
          <a:prstGeom prst="rect">
            <a:avLst/>
          </a:prstGeom>
          <a:noFill/>
          <a:ln w="9525">
            <a:noFill/>
            <a:miter lim="800000"/>
            <a:headEnd/>
            <a:tailEnd/>
          </a:ln>
        </p:spPr>
        <p:txBody>
          <a:bodyPr wrap="none">
            <a:spAutoFit/>
          </a:bodyPr>
          <a:lstStyle/>
          <a:p>
            <a:pPr algn="ctr"/>
            <a:r>
              <a:rPr lang="en-US" sz="1400"/>
              <a:t>170</a:t>
            </a:r>
          </a:p>
        </p:txBody>
      </p:sp>
      <p:sp>
        <p:nvSpPr>
          <p:cNvPr id="36" name="TextBox 39"/>
          <p:cNvSpPr txBox="1">
            <a:spLocks noChangeArrowheads="1"/>
          </p:cNvSpPr>
          <p:nvPr/>
        </p:nvSpPr>
        <p:spPr bwMode="auto">
          <a:xfrm>
            <a:off x="8164513" y="4605338"/>
            <a:ext cx="482600" cy="307975"/>
          </a:xfrm>
          <a:prstGeom prst="rect">
            <a:avLst/>
          </a:prstGeom>
          <a:noFill/>
          <a:ln w="9525">
            <a:noFill/>
            <a:miter lim="800000"/>
            <a:headEnd/>
            <a:tailEnd/>
          </a:ln>
        </p:spPr>
        <p:txBody>
          <a:bodyPr wrap="none">
            <a:spAutoFit/>
          </a:bodyPr>
          <a:lstStyle/>
          <a:p>
            <a:pPr algn="ctr"/>
            <a:r>
              <a:rPr lang="en-US" sz="1400"/>
              <a:t>180</a:t>
            </a:r>
          </a:p>
        </p:txBody>
      </p:sp>
      <p:sp>
        <p:nvSpPr>
          <p:cNvPr id="37" name="TextBox 40"/>
          <p:cNvSpPr txBox="1">
            <a:spLocks noChangeArrowheads="1"/>
          </p:cNvSpPr>
          <p:nvPr/>
        </p:nvSpPr>
        <p:spPr bwMode="auto">
          <a:xfrm>
            <a:off x="8164513" y="2230438"/>
            <a:ext cx="482600" cy="307975"/>
          </a:xfrm>
          <a:prstGeom prst="rect">
            <a:avLst/>
          </a:prstGeom>
          <a:noFill/>
          <a:ln w="9525">
            <a:noFill/>
            <a:miter lim="800000"/>
            <a:headEnd/>
            <a:tailEnd/>
          </a:ln>
        </p:spPr>
        <p:txBody>
          <a:bodyPr wrap="none">
            <a:spAutoFit/>
          </a:bodyPr>
          <a:lstStyle/>
          <a:p>
            <a:pPr algn="ctr"/>
            <a:r>
              <a:rPr lang="en-US" sz="1400"/>
              <a:t>120</a:t>
            </a:r>
          </a:p>
        </p:txBody>
      </p:sp>
      <p:sp>
        <p:nvSpPr>
          <p:cNvPr id="38" name="Oval 37"/>
          <p:cNvSpPr/>
          <p:nvPr/>
        </p:nvSpPr>
        <p:spPr>
          <a:xfrm>
            <a:off x="8170863" y="3749675"/>
            <a:ext cx="441325" cy="388938"/>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39" name="TextBox 42"/>
          <p:cNvSpPr txBox="1">
            <a:spLocks noChangeArrowheads="1"/>
          </p:cNvSpPr>
          <p:nvPr/>
        </p:nvSpPr>
        <p:spPr bwMode="auto">
          <a:xfrm>
            <a:off x="7650163" y="2230438"/>
            <a:ext cx="469900" cy="307975"/>
          </a:xfrm>
          <a:prstGeom prst="rect">
            <a:avLst/>
          </a:prstGeom>
          <a:noFill/>
          <a:ln w="9525">
            <a:noFill/>
            <a:miter lim="800000"/>
            <a:headEnd/>
            <a:tailEnd/>
          </a:ln>
        </p:spPr>
        <p:txBody>
          <a:bodyPr wrap="none">
            <a:spAutoFit/>
          </a:bodyPr>
          <a:lstStyle/>
          <a:p>
            <a:pPr algn="ctr"/>
            <a:r>
              <a:rPr lang="en-US" sz="1400"/>
              <a:t>110</a:t>
            </a:r>
          </a:p>
        </p:txBody>
      </p:sp>
      <p:sp>
        <p:nvSpPr>
          <p:cNvPr id="40" name="Oval 39"/>
          <p:cNvSpPr/>
          <p:nvPr/>
        </p:nvSpPr>
        <p:spPr>
          <a:xfrm>
            <a:off x="8185150" y="2185988"/>
            <a:ext cx="442913" cy="388937"/>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1" name="Oval 40"/>
          <p:cNvSpPr/>
          <p:nvPr/>
        </p:nvSpPr>
        <p:spPr>
          <a:xfrm>
            <a:off x="7653338" y="3749675"/>
            <a:ext cx="442912" cy="388938"/>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2" name="Oval 41"/>
          <p:cNvSpPr/>
          <p:nvPr/>
        </p:nvSpPr>
        <p:spPr>
          <a:xfrm>
            <a:off x="8170863" y="4546600"/>
            <a:ext cx="441325" cy="388938"/>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3" name="Oval 42"/>
          <p:cNvSpPr/>
          <p:nvPr/>
        </p:nvSpPr>
        <p:spPr>
          <a:xfrm>
            <a:off x="7653338" y="4546600"/>
            <a:ext cx="442912" cy="388938"/>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4" name="Oval 43"/>
          <p:cNvSpPr/>
          <p:nvPr/>
        </p:nvSpPr>
        <p:spPr>
          <a:xfrm>
            <a:off x="8170863" y="2968625"/>
            <a:ext cx="441325" cy="388938"/>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45" name="Oval 44"/>
          <p:cNvSpPr/>
          <p:nvPr/>
        </p:nvSpPr>
        <p:spPr>
          <a:xfrm>
            <a:off x="7653338" y="2968625"/>
            <a:ext cx="442912" cy="388938"/>
          </a:xfrm>
          <a:prstGeom prst="ellipse">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46" name="Straight Arrow Connector 45"/>
          <p:cNvCxnSpPr/>
          <p:nvPr/>
        </p:nvCxnSpPr>
        <p:spPr>
          <a:xfrm flipH="1">
            <a:off x="3819525" y="2538413"/>
            <a:ext cx="3824288" cy="2846387"/>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48" name="TextBox 47"/>
          <p:cNvSpPr txBox="1"/>
          <p:nvPr/>
        </p:nvSpPr>
        <p:spPr>
          <a:xfrm>
            <a:off x="7366000" y="6537325"/>
            <a:ext cx="1320800" cy="246221"/>
          </a:xfrm>
          <a:prstGeom prst="rect">
            <a:avLst/>
          </a:prstGeom>
          <a:noFill/>
        </p:spPr>
        <p:txBody>
          <a:bodyPr wrap="square" rtlCol="0">
            <a:spAutoFit/>
          </a:bodyPr>
          <a:lstStyle/>
          <a:p>
            <a:pPr algn="ctr"/>
            <a:r>
              <a:rPr lang="en-US" sz="1000" dirty="0" smtClean="0"/>
              <a:t>WH-PIK-402</a:t>
            </a:r>
            <a:endParaRPr lang="en-US" sz="1000" dirty="0"/>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5"/>
          <p:cNvSpPr>
            <a:spLocks noGrp="1"/>
          </p:cNvSpPr>
          <p:nvPr>
            <p:ph type="body" sz="quarter" idx="11"/>
          </p:nvPr>
        </p:nvSpPr>
        <p:spPr>
          <a:xfrm>
            <a:off x="457200" y="179388"/>
            <a:ext cx="8229600" cy="428625"/>
          </a:xfrm>
        </p:spPr>
        <p:txBody>
          <a:bodyPr/>
          <a:lstStyle/>
          <a:p>
            <a:r>
              <a:rPr lang="en-US" dirty="0" smtClean="0">
                <a:latin typeface="Century Gothic" pitchFamily="34" charset="0"/>
                <a:cs typeface="Century Gothic" pitchFamily="34" charset="0"/>
              </a:rPr>
              <a:t>Example:  5A. Select order using RF</a:t>
            </a:r>
          </a:p>
        </p:txBody>
      </p:sp>
      <p:sp>
        <p:nvSpPr>
          <p:cNvPr id="45" name="Title 78"/>
          <p:cNvSpPr>
            <a:spLocks noGrp="1"/>
          </p:cNvSpPr>
          <p:nvPr>
            <p:ph type="title"/>
          </p:nvPr>
        </p:nvSpPr>
        <p:spPr>
          <a:xfrm>
            <a:off x="457200" y="549275"/>
            <a:ext cx="8229600" cy="708025"/>
          </a:xfrm>
        </p:spPr>
        <p:txBody>
          <a:bodyPr/>
          <a:lstStyle/>
          <a:p>
            <a:pPr>
              <a:defRPr/>
            </a:pPr>
            <a:r>
              <a:rPr lang="en-US" dirty="0" smtClean="0"/>
              <a:t>Use RF 3-2 BP Pick All…</a:t>
            </a:r>
            <a:endParaRPr lang="en-US" dirty="0"/>
          </a:p>
        </p:txBody>
      </p:sp>
      <p:sp>
        <p:nvSpPr>
          <p:cNvPr id="46" name="TextBox 45"/>
          <p:cNvSpPr txBox="1"/>
          <p:nvPr/>
        </p:nvSpPr>
        <p:spPr>
          <a:xfrm>
            <a:off x="7366000" y="6537325"/>
            <a:ext cx="1320800" cy="246221"/>
          </a:xfrm>
          <a:prstGeom prst="rect">
            <a:avLst/>
          </a:prstGeom>
          <a:noFill/>
        </p:spPr>
        <p:txBody>
          <a:bodyPr wrap="square" rtlCol="0">
            <a:spAutoFit/>
          </a:bodyPr>
          <a:lstStyle/>
          <a:p>
            <a:pPr algn="ctr"/>
            <a:r>
              <a:rPr lang="en-US" sz="1000" dirty="0" smtClean="0"/>
              <a:t>WH-PIK-403</a:t>
            </a:r>
            <a:endParaRPr lang="en-US" sz="1000" dirty="0"/>
          </a:p>
        </p:txBody>
      </p:sp>
      <p:pic>
        <p:nvPicPr>
          <p:cNvPr id="3074" name="Picture 2"/>
          <p:cNvPicPr>
            <a:picLocks noChangeAspect="1" noChangeArrowheads="1"/>
          </p:cNvPicPr>
          <p:nvPr/>
        </p:nvPicPr>
        <p:blipFill>
          <a:blip r:embed="rId2"/>
          <a:srcRect/>
          <a:stretch>
            <a:fillRect/>
          </a:stretch>
        </p:blipFill>
        <p:spPr bwMode="auto">
          <a:xfrm>
            <a:off x="314325" y="1257300"/>
            <a:ext cx="8515350" cy="5029200"/>
          </a:xfrm>
          <a:prstGeom prst="rect">
            <a:avLst/>
          </a:prstGeom>
          <a:noFill/>
          <a:ln w="9525">
            <a:noFill/>
            <a:miter lim="800000"/>
            <a:headEnd/>
            <a:tailEnd/>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78"/>
          <p:cNvSpPr>
            <a:spLocks noGrp="1"/>
          </p:cNvSpPr>
          <p:nvPr>
            <p:ph type="title"/>
          </p:nvPr>
        </p:nvSpPr>
        <p:spPr>
          <a:xfrm>
            <a:off x="457200" y="549275"/>
            <a:ext cx="8229600" cy="708025"/>
          </a:xfrm>
        </p:spPr>
        <p:txBody>
          <a:bodyPr/>
          <a:lstStyle/>
          <a:p>
            <a:pPr>
              <a:defRPr/>
            </a:pPr>
            <a:r>
              <a:rPr lang="en-US" dirty="0" smtClean="0"/>
              <a:t>Batch Picking ROI - Travel</a:t>
            </a:r>
            <a:endParaRPr lang="en-US" dirty="0"/>
          </a:p>
        </p:txBody>
      </p:sp>
      <p:sp>
        <p:nvSpPr>
          <p:cNvPr id="8" name="Rectangle 28"/>
          <p:cNvSpPr>
            <a:spLocks noChangeArrowheads="1"/>
          </p:cNvSpPr>
          <p:nvPr/>
        </p:nvSpPr>
        <p:spPr bwMode="auto">
          <a:xfrm>
            <a:off x="2109788" y="4233863"/>
            <a:ext cx="4778375" cy="1477962"/>
          </a:xfrm>
          <a:prstGeom prst="rect">
            <a:avLst/>
          </a:prstGeom>
          <a:solidFill>
            <a:schemeClr val="bg1"/>
          </a:solidFill>
          <a:ln w="9525">
            <a:noFill/>
            <a:miter lim="800000"/>
            <a:headEnd/>
            <a:tailEnd/>
          </a:ln>
        </p:spPr>
        <p:txBody>
          <a:bodyPr>
            <a:spAutoFit/>
          </a:bodyPr>
          <a:lstStyle/>
          <a:p>
            <a:pPr>
              <a:defRPr/>
            </a:pPr>
            <a:r>
              <a:rPr lang="en-US" dirty="0">
                <a:solidFill>
                  <a:schemeClr val="accent1"/>
                </a:solidFill>
              </a:rPr>
              <a:t>Assume:</a:t>
            </a:r>
          </a:p>
          <a:p>
            <a:pPr marL="342900" indent="-342900">
              <a:buFontTx/>
              <a:buAutoNum type="arabicPeriod"/>
              <a:defRPr/>
            </a:pPr>
            <a:r>
              <a:rPr lang="en-US" dirty="0">
                <a:solidFill>
                  <a:schemeClr val="accent1"/>
                </a:solidFill>
              </a:rPr>
              <a:t>Average travel from EA zone to PA zone is 500 feet.</a:t>
            </a:r>
          </a:p>
          <a:p>
            <a:pPr marL="342900" indent="-342900">
              <a:buFontTx/>
              <a:buAutoNum type="arabicPeriod"/>
              <a:defRPr/>
            </a:pPr>
            <a:r>
              <a:rPr lang="en-US" dirty="0">
                <a:solidFill>
                  <a:schemeClr val="accent1"/>
                </a:solidFill>
              </a:rPr>
              <a:t>Average travel from location to location is 20 feet.</a:t>
            </a:r>
          </a:p>
        </p:txBody>
      </p:sp>
      <p:graphicFrame>
        <p:nvGraphicFramePr>
          <p:cNvPr id="9" name="Table 8"/>
          <p:cNvGraphicFramePr>
            <a:graphicFrameLocks noGrp="1"/>
          </p:cNvGraphicFramePr>
          <p:nvPr/>
        </p:nvGraphicFramePr>
        <p:xfrm>
          <a:off x="698500" y="1609725"/>
          <a:ext cx="7645400" cy="2243142"/>
        </p:xfrm>
        <a:graphic>
          <a:graphicData uri="http://schemas.openxmlformats.org/drawingml/2006/table">
            <a:tbl>
              <a:tblPr/>
              <a:tblGrid>
                <a:gridCol w="1060095"/>
                <a:gridCol w="1186846"/>
                <a:gridCol w="1340809"/>
                <a:gridCol w="1104900"/>
                <a:gridCol w="1047750"/>
                <a:gridCol w="952500"/>
                <a:gridCol w="952500"/>
              </a:tblGrid>
              <a:tr h="1057278">
                <a:tc>
                  <a:txBody>
                    <a:bodyPr/>
                    <a:lstStyle/>
                    <a:p>
                      <a:pPr algn="ctr" fontAlgn="ctr"/>
                      <a:r>
                        <a:rPr lang="en-US" sz="1600" b="0" i="0" u="none" strike="noStrike" dirty="0">
                          <a:latin typeface="+mn-lt"/>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a:latin typeface="+mn-lt"/>
                        </a:rPr>
                        <a:t># trips from EA pick to PA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a:latin typeface="+mn-lt"/>
                        </a:rPr>
                        <a:t># trips from Location to Location</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a:latin typeface="+mn-lt"/>
                        </a:rPr>
                        <a:t>Distance Loc to Loc</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a:latin typeface="+mn-lt"/>
                        </a:rPr>
                        <a:t>Distance EA to PA</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a:latin typeface="+mn-lt"/>
                        </a:rPr>
                        <a:t>Total </a:t>
                      </a:r>
                      <a:r>
                        <a:rPr lang="en-US" sz="1600" b="0" i="0" u="none" strike="noStrike" dirty="0" smtClean="0">
                          <a:latin typeface="+mn-lt"/>
                        </a:rPr>
                        <a:t> Travel (ft)</a:t>
                      </a:r>
                      <a:endParaRPr lang="en-US" sz="1600" b="0" i="0" u="none" strike="noStrike" dirty="0">
                        <a:latin typeface="+mn-lt"/>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a:latin typeface="+mn-lt"/>
                        </a:rPr>
                        <a:t>% Imp</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95288">
                <a:tc>
                  <a:txBody>
                    <a:bodyPr/>
                    <a:lstStyle/>
                    <a:p>
                      <a:pPr algn="ctr" fontAlgn="ctr"/>
                      <a:r>
                        <a:rPr lang="en-US" sz="1600" b="0" i="0" u="none" strike="noStrike">
                          <a:latin typeface="+mn-lt"/>
                        </a:rPr>
                        <a:t>Discrete</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smtClean="0">
                          <a:latin typeface="+mn-lt"/>
                        </a:rPr>
                        <a:t>17</a:t>
                      </a:r>
                      <a:endParaRPr lang="en-US" sz="1600" b="0" i="0" u="none" strike="noStrike" dirty="0">
                        <a:latin typeface="+mn-lt"/>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a:latin typeface="+mn-lt"/>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a:latin typeface="+mn-lt"/>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a:latin typeface="+mn-lt"/>
                        </a:rPr>
                        <a:t>500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smtClean="0">
                          <a:latin typeface="+mn-lt"/>
                        </a:rPr>
                        <a:t>8500</a:t>
                      </a:r>
                      <a:endParaRPr lang="en-US" sz="1600" b="0" i="0" u="none" strike="noStrike" dirty="0">
                        <a:latin typeface="+mn-lt"/>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a:latin typeface="+mn-lt"/>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95288">
                <a:tc>
                  <a:txBody>
                    <a:bodyPr/>
                    <a:lstStyle/>
                    <a:p>
                      <a:pPr algn="ctr" fontAlgn="ctr"/>
                      <a:r>
                        <a:rPr lang="en-US" sz="1600" b="0" i="0" u="none" strike="noStrike" dirty="0">
                          <a:latin typeface="+mn-lt"/>
                        </a:rPr>
                        <a:t>Batch 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a:latin typeface="+mn-lt"/>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smtClean="0">
                          <a:latin typeface="+mn-lt"/>
                        </a:rPr>
                        <a:t>8</a:t>
                      </a:r>
                      <a:endParaRPr lang="en-US" sz="1600" b="0" i="0" u="none" strike="noStrike" dirty="0">
                        <a:latin typeface="+mn-lt"/>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a:latin typeface="+mn-lt"/>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a:latin typeface="+mn-lt"/>
                        </a:rPr>
                        <a:t>500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smtClean="0">
                          <a:latin typeface="+mn-lt"/>
                        </a:rPr>
                        <a:t>660</a:t>
                      </a:r>
                      <a:endParaRPr lang="en-US" sz="1600" b="0" i="0" u="none" strike="noStrike" dirty="0">
                        <a:latin typeface="+mn-lt"/>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smtClean="0">
                          <a:latin typeface="+mn-lt"/>
                        </a:rPr>
                        <a:t>92%</a:t>
                      </a:r>
                      <a:endParaRPr lang="en-US" sz="1600" b="0" i="0" u="none" strike="noStrike" dirty="0">
                        <a:latin typeface="+mn-lt"/>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r h="395288">
                <a:tc>
                  <a:txBody>
                    <a:bodyPr/>
                    <a:lstStyle/>
                    <a:p>
                      <a:pPr algn="ctr" fontAlgn="ctr"/>
                      <a:r>
                        <a:rPr lang="en-US" sz="1600" b="0" i="0" u="none" strike="noStrike" dirty="0">
                          <a:latin typeface="+mn-lt"/>
                        </a:rPr>
                        <a:t>Batch 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a:latin typeface="+mn-lt"/>
                        </a:rPr>
                        <a:t>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a:latin typeface="+mn-lt"/>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a:latin typeface="+mn-lt"/>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a:latin typeface="+mn-lt"/>
                        </a:rPr>
                        <a:t>500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a:latin typeface="+mn-lt"/>
                        </a:rPr>
                        <a:t>540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r>
                        <a:rPr lang="en-US" sz="1600" b="0" i="0" u="none" strike="noStrike" dirty="0" smtClean="0">
                          <a:latin typeface="+mn-lt"/>
                        </a:rPr>
                        <a:t>94%</a:t>
                      </a:r>
                      <a:endParaRPr lang="en-US" sz="1600" b="0" i="0" u="none" strike="noStrike" dirty="0">
                        <a:latin typeface="+mn-lt"/>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r>
            </a:tbl>
          </a:graphicData>
        </a:graphic>
      </p:graphicFrame>
      <p:sp>
        <p:nvSpPr>
          <p:cNvPr id="10" name="TextBox 9"/>
          <p:cNvSpPr txBox="1"/>
          <p:nvPr/>
        </p:nvSpPr>
        <p:spPr>
          <a:xfrm>
            <a:off x="7366000" y="6537325"/>
            <a:ext cx="1320800" cy="246221"/>
          </a:xfrm>
          <a:prstGeom prst="rect">
            <a:avLst/>
          </a:prstGeom>
          <a:noFill/>
        </p:spPr>
        <p:txBody>
          <a:bodyPr wrap="square" rtlCol="0">
            <a:spAutoFit/>
          </a:bodyPr>
          <a:lstStyle/>
          <a:p>
            <a:pPr algn="ctr"/>
            <a:r>
              <a:rPr lang="en-US" sz="1000" dirty="0" smtClean="0"/>
              <a:t>WH-PIK-404</a:t>
            </a:r>
            <a:endParaRPr lang="en-US" sz="1000" dirty="0"/>
          </a:p>
        </p:txBody>
      </p:sp>
      <p:sp>
        <p:nvSpPr>
          <p:cNvPr id="12" name="Text Placeholder 5"/>
          <p:cNvSpPr txBox="1">
            <a:spLocks/>
          </p:cNvSpPr>
          <p:nvPr/>
        </p:nvSpPr>
        <p:spPr bwMode="auto">
          <a:xfrm>
            <a:off x="457200" y="0"/>
            <a:ext cx="8229600" cy="428625"/>
          </a:xfrm>
          <a:prstGeom prst="rect">
            <a:avLst/>
          </a:prstGeom>
          <a:noFill/>
          <a:ln w="9525">
            <a:noFill/>
            <a:miter lim="800000"/>
            <a:headEnd/>
            <a:tailEnd/>
          </a:ln>
        </p:spPr>
        <p:txBody>
          <a:bodyPr vert="horz" wrap="square" lIns="91440" tIns="45720" rIns="91440" bIns="45720" numCol="1" anchor="b" anchorCtr="0" compatLnSpc="1">
            <a:prstTxWarp prst="textNoShape">
              <a:avLst/>
            </a:prstTxWarp>
            <a:noAutofit/>
          </a:bodyPr>
          <a:lstStyle/>
          <a:p>
            <a:pPr marL="0" marR="0" lvl="0" indent="0" algn="l" defTabSz="457200" rtl="0" eaLnBrk="0" fontAlgn="base" latinLnBrk="0" hangingPunct="0">
              <a:lnSpc>
                <a:spcPct val="100000"/>
              </a:lnSpc>
              <a:spcBef>
                <a:spcPct val="20000"/>
              </a:spcBef>
              <a:spcAft>
                <a:spcPct val="0"/>
              </a:spcAft>
              <a:buClr>
                <a:srgbClr val="F79646"/>
              </a:buClr>
              <a:buSzTx/>
              <a:buFontTx/>
              <a:buNone/>
              <a:tabLst/>
              <a:defRPr/>
            </a:pPr>
            <a:r>
              <a:rPr kumimoji="0" lang="en-US" sz="2000" b="1" i="0" u="none" strike="noStrike" kern="1200" cap="none" spc="0" normalizeH="0" baseline="0" noProof="0" dirty="0" smtClean="0">
                <a:ln>
                  <a:noFill/>
                </a:ln>
                <a:solidFill>
                  <a:srgbClr val="4F81BD"/>
                </a:solidFill>
                <a:effectLst/>
                <a:uLnTx/>
                <a:uFillTx/>
                <a:latin typeface="Century Gothic" pitchFamily="34" charset="0"/>
                <a:ea typeface="Century Gothic" pitchFamily="34" charset="0"/>
                <a:cs typeface="Century Gothic" pitchFamily="34" charset="0"/>
              </a:rPr>
              <a:t>The Benefits of Batch Picking</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4"/>
          <p:cNvSpPr>
            <a:spLocks noGrp="1"/>
          </p:cNvSpPr>
          <p:nvPr>
            <p:ph type="sldNum" sz="quarter" idx="12"/>
          </p:nvPr>
        </p:nvSpPr>
        <p:spPr bwMode="auto">
          <a:noFill/>
          <a:ln>
            <a:miter lim="800000"/>
            <a:headEnd/>
            <a:tailEnd/>
          </a:ln>
        </p:spPr>
        <p:txBody>
          <a:bodyPr/>
          <a:lstStyle/>
          <a:p>
            <a:fld id="{C6824E1C-325F-4DBE-83D5-54FFF21DE7A3}" type="slidenum">
              <a:rPr lang="en-US" smtClean="0"/>
              <a:pPr/>
              <a:t>57</a:t>
            </a:fld>
            <a:endParaRPr lang="en-US" smtClean="0"/>
          </a:p>
        </p:txBody>
      </p:sp>
      <p:sp>
        <p:nvSpPr>
          <p:cNvPr id="45059" name="Text Placeholder 5"/>
          <p:cNvSpPr>
            <a:spLocks noGrp="1"/>
          </p:cNvSpPr>
          <p:nvPr>
            <p:ph type="body" sz="quarter" idx="11"/>
          </p:nvPr>
        </p:nvSpPr>
        <p:spPr/>
        <p:txBody>
          <a:bodyPr/>
          <a:lstStyle/>
          <a:p>
            <a:r>
              <a:rPr lang="en-US" smtClean="0">
                <a:latin typeface="Century Gothic" pitchFamily="34" charset="0"/>
                <a:cs typeface="Century Gothic" pitchFamily="34" charset="0"/>
              </a:rPr>
              <a:t>QAD Warehousing Picking</a:t>
            </a:r>
          </a:p>
        </p:txBody>
      </p:sp>
      <p:sp>
        <p:nvSpPr>
          <p:cNvPr id="4" name="Rectangle 2"/>
          <p:cNvSpPr>
            <a:spLocks noGrp="1" noChangeArrowheads="1"/>
          </p:cNvSpPr>
          <p:nvPr>
            <p:ph type="title"/>
          </p:nvPr>
        </p:nvSpPr>
        <p:spPr>
          <a:xfrm>
            <a:off x="468313" y="5084763"/>
            <a:ext cx="8153400" cy="881062"/>
          </a:xfrm>
        </p:spPr>
        <p:txBody>
          <a:bodyPr/>
          <a:lstStyle/>
          <a:p>
            <a:pPr algn="ctr">
              <a:defRPr/>
            </a:pPr>
            <a:r>
              <a:rPr lang="en-US" sz="4800" smtClean="0">
                <a:latin typeface="Century Gothic" pitchFamily="34" charset="0"/>
                <a:cs typeface="Century Gothic" pitchFamily="34" charset="0"/>
              </a:rPr>
              <a:t>Bulk Picking</a:t>
            </a:r>
          </a:p>
        </p:txBody>
      </p:sp>
      <p:pic>
        <p:nvPicPr>
          <p:cNvPr id="45061" name="Picture 6"/>
          <p:cNvPicPr>
            <a:picLocks noChangeAspect="1" noChangeArrowheads="1"/>
          </p:cNvPicPr>
          <p:nvPr/>
        </p:nvPicPr>
        <p:blipFill>
          <a:blip r:embed="rId2"/>
          <a:srcRect/>
          <a:stretch>
            <a:fillRect/>
          </a:stretch>
        </p:blipFill>
        <p:spPr bwMode="auto">
          <a:xfrm>
            <a:off x="468313" y="3500438"/>
            <a:ext cx="3024187" cy="1662112"/>
          </a:xfrm>
          <a:prstGeom prst="rect">
            <a:avLst/>
          </a:prstGeom>
          <a:noFill/>
          <a:ln w="9525" algn="ctr">
            <a:noFill/>
            <a:miter lim="800000"/>
            <a:headEnd/>
            <a:tailEnd/>
          </a:ln>
        </p:spPr>
      </p:pic>
      <p:pic>
        <p:nvPicPr>
          <p:cNvPr id="45062" name="Picture 8"/>
          <p:cNvPicPr>
            <a:picLocks noChangeAspect="1" noChangeArrowheads="1"/>
          </p:cNvPicPr>
          <p:nvPr/>
        </p:nvPicPr>
        <p:blipFill>
          <a:blip r:embed="rId3"/>
          <a:srcRect/>
          <a:stretch>
            <a:fillRect/>
          </a:stretch>
        </p:blipFill>
        <p:spPr bwMode="auto">
          <a:xfrm>
            <a:off x="468313" y="1196975"/>
            <a:ext cx="3024187" cy="2039938"/>
          </a:xfrm>
          <a:prstGeom prst="rect">
            <a:avLst/>
          </a:prstGeom>
          <a:noFill/>
          <a:ln w="9525" algn="ctr">
            <a:noFill/>
            <a:miter lim="800000"/>
            <a:headEnd/>
            <a:tailEnd/>
          </a:ln>
        </p:spPr>
      </p:pic>
      <p:pic>
        <p:nvPicPr>
          <p:cNvPr id="45063" name="Picture 10"/>
          <p:cNvPicPr>
            <a:picLocks noChangeAspect="1" noChangeArrowheads="1"/>
          </p:cNvPicPr>
          <p:nvPr/>
        </p:nvPicPr>
        <p:blipFill>
          <a:blip r:embed="rId4"/>
          <a:srcRect/>
          <a:stretch>
            <a:fillRect/>
          </a:stretch>
        </p:blipFill>
        <p:spPr bwMode="auto">
          <a:xfrm>
            <a:off x="3563938" y="1844675"/>
            <a:ext cx="5580062" cy="2773363"/>
          </a:xfrm>
          <a:prstGeom prst="rect">
            <a:avLst/>
          </a:prstGeom>
          <a:noFill/>
          <a:ln w="9525" algn="ctr">
            <a:noFill/>
            <a:miter lim="800000"/>
            <a:headEnd/>
            <a:tailEnd/>
          </a:ln>
        </p:spPr>
      </p:pic>
      <p:sp>
        <p:nvSpPr>
          <p:cNvPr id="8" name="TextBox 7"/>
          <p:cNvSpPr txBox="1"/>
          <p:nvPr/>
        </p:nvSpPr>
        <p:spPr>
          <a:xfrm>
            <a:off x="7366000" y="6537325"/>
            <a:ext cx="1320800" cy="246221"/>
          </a:xfrm>
          <a:prstGeom prst="rect">
            <a:avLst/>
          </a:prstGeom>
          <a:noFill/>
        </p:spPr>
        <p:txBody>
          <a:bodyPr wrap="square" rtlCol="0">
            <a:spAutoFit/>
          </a:bodyPr>
          <a:lstStyle/>
          <a:p>
            <a:pPr algn="ctr"/>
            <a:r>
              <a:rPr lang="en-US" sz="1000" dirty="0" smtClean="0"/>
              <a:t>WH-PIK-</a:t>
            </a:r>
            <a:endParaRPr lang="en-US" sz="1000" dirty="0"/>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Number Placeholder 4"/>
          <p:cNvSpPr>
            <a:spLocks noGrp="1"/>
          </p:cNvSpPr>
          <p:nvPr>
            <p:ph type="sldNum" sz="quarter" idx="12"/>
          </p:nvPr>
        </p:nvSpPr>
        <p:spPr bwMode="auto">
          <a:noFill/>
          <a:ln>
            <a:miter lim="800000"/>
            <a:headEnd/>
            <a:tailEnd/>
          </a:ln>
        </p:spPr>
        <p:txBody>
          <a:bodyPr/>
          <a:lstStyle/>
          <a:p>
            <a:fld id="{82034537-EB2F-4E97-B677-B2EC611F077C}" type="slidenum">
              <a:rPr lang="en-US" smtClean="0"/>
              <a:pPr/>
              <a:t>58</a:t>
            </a:fld>
            <a:endParaRPr lang="en-US" smtClean="0"/>
          </a:p>
        </p:txBody>
      </p:sp>
      <p:sp>
        <p:nvSpPr>
          <p:cNvPr id="46083" name="Text Placeholder 5"/>
          <p:cNvSpPr>
            <a:spLocks noGrp="1"/>
          </p:cNvSpPr>
          <p:nvPr>
            <p:ph type="body" sz="quarter" idx="11"/>
          </p:nvPr>
        </p:nvSpPr>
        <p:spPr/>
        <p:txBody>
          <a:bodyPr/>
          <a:lstStyle/>
          <a:p>
            <a:r>
              <a:rPr lang="en-US" smtClean="0">
                <a:latin typeface="Century Gothic" pitchFamily="34" charset="0"/>
                <a:cs typeface="Century Gothic" pitchFamily="34" charset="0"/>
              </a:rPr>
              <a:t>Bulk Picking Defined</a:t>
            </a:r>
          </a:p>
        </p:txBody>
      </p:sp>
      <p:sp>
        <p:nvSpPr>
          <p:cNvPr id="4" name="Rectangle 7"/>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Bulk Picking</a:t>
            </a:r>
          </a:p>
        </p:txBody>
      </p:sp>
      <p:sp>
        <p:nvSpPr>
          <p:cNvPr id="5" name="Rectangle 8"/>
          <p:cNvSpPr txBox="1">
            <a:spLocks noChangeArrowheads="1"/>
          </p:cNvSpPr>
          <p:nvPr/>
        </p:nvSpPr>
        <p:spPr bwMode="auto">
          <a:xfrm>
            <a:off x="827088" y="1500188"/>
            <a:ext cx="7783512" cy="5053012"/>
          </a:xfrm>
          <a:prstGeom prst="rect">
            <a:avLst/>
          </a:prstGeom>
          <a:noFill/>
          <a:ln w="9525">
            <a:noFill/>
            <a:miter lim="800000"/>
            <a:headEnd/>
            <a:tailEnd/>
          </a:ln>
        </p:spPr>
        <p:txBody>
          <a:bodyPr/>
          <a:lstStyle/>
          <a:p>
            <a:pPr marL="339725" indent="-339725" eaLnBrk="0" hangingPunct="0">
              <a:spcBef>
                <a:spcPct val="20000"/>
              </a:spcBef>
              <a:buClr>
                <a:srgbClr val="F79646"/>
              </a:buClr>
              <a:buFont typeface="Arial" pitchFamily="34" charset="0"/>
              <a:buChar char="•"/>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Similar to Batch but requires a secondary pick</a:t>
            </a:r>
          </a:p>
          <a:p>
            <a:pPr marL="339725" indent="-339725" eaLnBrk="0" hangingPunct="0">
              <a:spcBef>
                <a:spcPct val="20000"/>
              </a:spcBef>
              <a:buClr>
                <a:srgbClr val="F79646"/>
              </a:buClr>
              <a:buFont typeface="Arial" pitchFamily="34" charset="0"/>
              <a:buChar char="•"/>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Less frequently used</a:t>
            </a:r>
          </a:p>
          <a:p>
            <a:pPr marL="339725" indent="-339725" eaLnBrk="0" hangingPunct="0">
              <a:spcBef>
                <a:spcPct val="20000"/>
              </a:spcBef>
              <a:buClr>
                <a:srgbClr val="F79646"/>
              </a:buClr>
              <a:buFont typeface="Arial" pitchFamily="34" charset="0"/>
              <a:buChar char="•"/>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Set up Bulk Picking controls</a:t>
            </a:r>
          </a:p>
        </p:txBody>
      </p:sp>
      <p:sp>
        <p:nvSpPr>
          <p:cNvPr id="6" name="TextBox 5"/>
          <p:cNvSpPr txBox="1"/>
          <p:nvPr/>
        </p:nvSpPr>
        <p:spPr>
          <a:xfrm>
            <a:off x="7366000" y="6537325"/>
            <a:ext cx="1320800" cy="246221"/>
          </a:xfrm>
          <a:prstGeom prst="rect">
            <a:avLst/>
          </a:prstGeom>
          <a:noFill/>
        </p:spPr>
        <p:txBody>
          <a:bodyPr wrap="square" rtlCol="0">
            <a:spAutoFit/>
          </a:bodyPr>
          <a:lstStyle/>
          <a:p>
            <a:pPr algn="ctr"/>
            <a:r>
              <a:rPr lang="en-US" sz="1000" dirty="0" smtClean="0"/>
              <a:t>WH-PIK-</a:t>
            </a:r>
            <a:endParaRPr lang="en-US" sz="1000" dirty="0"/>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9"/>
          <p:cNvPicPr>
            <a:picLocks noChangeAspect="1" noChangeArrowheads="1"/>
          </p:cNvPicPr>
          <p:nvPr/>
        </p:nvPicPr>
        <p:blipFill>
          <a:blip r:embed="rId3"/>
          <a:srcRect/>
          <a:stretch>
            <a:fillRect/>
          </a:stretch>
        </p:blipFill>
        <p:spPr bwMode="auto">
          <a:xfrm>
            <a:off x="550863" y="1312863"/>
            <a:ext cx="8423275" cy="3549650"/>
          </a:xfrm>
          <a:prstGeom prst="rect">
            <a:avLst/>
          </a:prstGeom>
          <a:noFill/>
          <a:ln w="9525">
            <a:solidFill>
              <a:schemeClr val="accent1"/>
            </a:solidFill>
            <a:miter lim="800000"/>
            <a:headEnd/>
            <a:tailEnd/>
          </a:ln>
        </p:spPr>
      </p:pic>
      <p:sp>
        <p:nvSpPr>
          <p:cNvPr id="47107" name="Slide Number Placeholder 4"/>
          <p:cNvSpPr>
            <a:spLocks noGrp="1"/>
          </p:cNvSpPr>
          <p:nvPr>
            <p:ph type="sldNum" sz="quarter" idx="12"/>
          </p:nvPr>
        </p:nvSpPr>
        <p:spPr bwMode="auto">
          <a:noFill/>
          <a:ln>
            <a:miter lim="800000"/>
            <a:headEnd/>
            <a:tailEnd/>
          </a:ln>
        </p:spPr>
        <p:txBody>
          <a:bodyPr/>
          <a:lstStyle/>
          <a:p>
            <a:fld id="{ECB28B7B-D37A-42E7-A19D-906741502AE2}" type="slidenum">
              <a:rPr lang="en-US" smtClean="0"/>
              <a:pPr/>
              <a:t>59</a:t>
            </a:fld>
            <a:endParaRPr lang="en-US" smtClean="0"/>
          </a:p>
        </p:txBody>
      </p:sp>
      <p:sp>
        <p:nvSpPr>
          <p:cNvPr id="47108" name="Text Placeholder 5"/>
          <p:cNvSpPr>
            <a:spLocks noGrp="1"/>
          </p:cNvSpPr>
          <p:nvPr>
            <p:ph type="body" sz="quarter" idx="11"/>
          </p:nvPr>
        </p:nvSpPr>
        <p:spPr/>
        <p:txBody>
          <a:bodyPr/>
          <a:lstStyle/>
          <a:p>
            <a:r>
              <a:rPr lang="en-US" smtClean="0">
                <a:latin typeface="Century Gothic" pitchFamily="34" charset="0"/>
                <a:cs typeface="Century Gothic" pitchFamily="34" charset="0"/>
              </a:rPr>
              <a:t>Setup Bulk Picking Parameters</a:t>
            </a:r>
          </a:p>
        </p:txBody>
      </p:sp>
      <p:sp>
        <p:nvSpPr>
          <p:cNvPr id="4"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Bulk Picking Control</a:t>
            </a:r>
          </a:p>
        </p:txBody>
      </p:sp>
      <p:sp>
        <p:nvSpPr>
          <p:cNvPr id="47110" name="Rectangle 5"/>
          <p:cNvSpPr>
            <a:spLocks noChangeArrowheads="1"/>
          </p:cNvSpPr>
          <p:nvPr/>
        </p:nvSpPr>
        <p:spPr bwMode="auto">
          <a:xfrm>
            <a:off x="5032375" y="5127625"/>
            <a:ext cx="3860800" cy="922338"/>
          </a:xfrm>
          <a:prstGeom prst="rect">
            <a:avLst/>
          </a:prstGeom>
          <a:solidFill>
            <a:schemeClr val="bg1"/>
          </a:solidFill>
          <a:ln w="9525">
            <a:noFill/>
            <a:miter lim="800000"/>
            <a:headEnd/>
            <a:tailEnd/>
          </a:ln>
        </p:spPr>
        <p:txBody>
          <a:bodyPr>
            <a:spAutoFit/>
          </a:bodyPr>
          <a:lstStyle/>
          <a:p>
            <a:r>
              <a:rPr lang="en-US" dirty="0">
                <a:solidFill>
                  <a:schemeClr val="accent2"/>
                </a:solidFill>
              </a:rPr>
              <a:t>DYK:</a:t>
            </a:r>
          </a:p>
          <a:p>
            <a:r>
              <a:rPr lang="en-US" dirty="0">
                <a:solidFill>
                  <a:schemeClr val="accent2"/>
                </a:solidFill>
              </a:rPr>
              <a:t>Bulk Pick orders can be Automatically approved.</a:t>
            </a:r>
          </a:p>
        </p:txBody>
      </p:sp>
      <p:sp>
        <p:nvSpPr>
          <p:cNvPr id="7" name="TextBox 6"/>
          <p:cNvSpPr txBox="1"/>
          <p:nvPr/>
        </p:nvSpPr>
        <p:spPr>
          <a:xfrm>
            <a:off x="7366000" y="6537325"/>
            <a:ext cx="1320800" cy="246221"/>
          </a:xfrm>
          <a:prstGeom prst="rect">
            <a:avLst/>
          </a:prstGeom>
          <a:noFill/>
        </p:spPr>
        <p:txBody>
          <a:bodyPr wrap="square" rtlCol="0">
            <a:spAutoFit/>
          </a:bodyPr>
          <a:lstStyle/>
          <a:p>
            <a:pPr algn="ctr"/>
            <a:r>
              <a:rPr lang="en-US" sz="1000" dirty="0" smtClean="0"/>
              <a:t>WH-PIK-</a:t>
            </a:r>
            <a:endParaRPr lang="en-US" sz="10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Number Placeholder 4"/>
          <p:cNvSpPr>
            <a:spLocks noGrp="1"/>
          </p:cNvSpPr>
          <p:nvPr>
            <p:ph type="sldNum" sz="quarter" idx="12"/>
          </p:nvPr>
        </p:nvSpPr>
        <p:spPr bwMode="auto">
          <a:noFill/>
          <a:ln>
            <a:miter lim="800000"/>
            <a:headEnd/>
            <a:tailEnd/>
          </a:ln>
        </p:spPr>
        <p:txBody>
          <a:bodyPr/>
          <a:lstStyle/>
          <a:p>
            <a:fld id="{30E0CF24-06EF-4909-8864-26226DEB8845}" type="slidenum">
              <a:rPr lang="en-US" smtClean="0"/>
              <a:pPr/>
              <a:t>6</a:t>
            </a:fld>
            <a:endParaRPr lang="en-US" smtClean="0"/>
          </a:p>
        </p:txBody>
      </p:sp>
      <p:sp>
        <p:nvSpPr>
          <p:cNvPr id="9219" name="Text Placeholder 5"/>
          <p:cNvSpPr>
            <a:spLocks noGrp="1"/>
          </p:cNvSpPr>
          <p:nvPr>
            <p:ph type="body" sz="quarter" idx="11"/>
          </p:nvPr>
        </p:nvSpPr>
        <p:spPr/>
        <p:txBody>
          <a:bodyPr/>
          <a:lstStyle/>
          <a:p>
            <a:r>
              <a:rPr lang="en-US" smtClean="0">
                <a:latin typeface="Century Gothic" pitchFamily="34" charset="0"/>
                <a:cs typeface="Century Gothic" pitchFamily="34" charset="0"/>
              </a:rPr>
              <a:t>Can you split unit loads?</a:t>
            </a:r>
          </a:p>
        </p:txBody>
      </p:sp>
      <p:sp>
        <p:nvSpPr>
          <p:cNvPr id="4" name="Rectangle 28"/>
          <p:cNvSpPr>
            <a:spLocks noGrp="1" noChangeArrowheads="1"/>
          </p:cNvSpPr>
          <p:nvPr>
            <p:ph type="title"/>
          </p:nvPr>
        </p:nvSpPr>
        <p:spPr>
          <a:xfrm>
            <a:off x="457200" y="598488"/>
            <a:ext cx="8229600" cy="717550"/>
          </a:xfrm>
        </p:spPr>
        <p:txBody>
          <a:bodyPr/>
          <a:lstStyle/>
          <a:p>
            <a:pPr>
              <a:defRPr/>
            </a:pPr>
            <a:r>
              <a:rPr lang="en-US" smtClean="0">
                <a:latin typeface="Century Gothic" pitchFamily="34" charset="0"/>
                <a:cs typeface="Century Gothic" pitchFamily="34" charset="0"/>
              </a:rPr>
              <a:t>Picking Properties</a:t>
            </a:r>
          </a:p>
        </p:txBody>
      </p:sp>
      <p:sp>
        <p:nvSpPr>
          <p:cNvPr id="9221" name="Rectangle 47"/>
          <p:cNvSpPr>
            <a:spLocks noChangeArrowheads="1"/>
          </p:cNvSpPr>
          <p:nvPr/>
        </p:nvSpPr>
        <p:spPr bwMode="auto">
          <a:xfrm>
            <a:off x="585788" y="1620838"/>
            <a:ext cx="2951162" cy="2519362"/>
          </a:xfrm>
          <a:prstGeom prst="rect">
            <a:avLst/>
          </a:prstGeom>
          <a:solidFill>
            <a:schemeClr val="accent1"/>
          </a:solidFill>
          <a:ln w="9525" algn="ctr">
            <a:solidFill>
              <a:schemeClr val="tx1"/>
            </a:solidFill>
            <a:miter lim="800000"/>
            <a:headEnd/>
            <a:tailEnd/>
          </a:ln>
        </p:spPr>
        <p:txBody>
          <a:bodyPr wrap="none" tIns="91440" bIns="91440" anchor="ctr"/>
          <a:lstStyle/>
          <a:p>
            <a:endParaRPr lang="en-US"/>
          </a:p>
        </p:txBody>
      </p:sp>
      <p:pic>
        <p:nvPicPr>
          <p:cNvPr id="9222" name="Picture 48" descr="pallet-fil"/>
          <p:cNvPicPr>
            <a:picLocks noChangeAspect="1" noChangeArrowheads="1"/>
          </p:cNvPicPr>
          <p:nvPr/>
        </p:nvPicPr>
        <p:blipFill>
          <a:blip r:embed="rId3"/>
          <a:srcRect/>
          <a:stretch>
            <a:fillRect/>
          </a:stretch>
        </p:blipFill>
        <p:spPr bwMode="auto">
          <a:xfrm>
            <a:off x="657225" y="1620838"/>
            <a:ext cx="693738" cy="863600"/>
          </a:xfrm>
          <a:prstGeom prst="rect">
            <a:avLst/>
          </a:prstGeom>
          <a:noFill/>
          <a:ln w="9525">
            <a:noFill/>
            <a:miter lim="800000"/>
            <a:headEnd/>
            <a:tailEnd/>
          </a:ln>
        </p:spPr>
      </p:pic>
      <p:pic>
        <p:nvPicPr>
          <p:cNvPr id="9223" name="Picture 49" descr="pallet-fil"/>
          <p:cNvPicPr>
            <a:picLocks noChangeAspect="1" noChangeArrowheads="1"/>
          </p:cNvPicPr>
          <p:nvPr/>
        </p:nvPicPr>
        <p:blipFill>
          <a:blip r:embed="rId3"/>
          <a:srcRect/>
          <a:stretch>
            <a:fillRect/>
          </a:stretch>
        </p:blipFill>
        <p:spPr bwMode="auto">
          <a:xfrm>
            <a:off x="1258888" y="1620838"/>
            <a:ext cx="693737" cy="863600"/>
          </a:xfrm>
          <a:prstGeom prst="rect">
            <a:avLst/>
          </a:prstGeom>
          <a:noFill/>
          <a:ln w="9525">
            <a:noFill/>
            <a:miter lim="800000"/>
            <a:headEnd/>
            <a:tailEnd/>
          </a:ln>
        </p:spPr>
      </p:pic>
      <p:pic>
        <p:nvPicPr>
          <p:cNvPr id="9224" name="Picture 50" descr="pallet-fil"/>
          <p:cNvPicPr>
            <a:picLocks noChangeAspect="1" noChangeArrowheads="1"/>
          </p:cNvPicPr>
          <p:nvPr/>
        </p:nvPicPr>
        <p:blipFill>
          <a:blip r:embed="rId3"/>
          <a:srcRect/>
          <a:stretch>
            <a:fillRect/>
          </a:stretch>
        </p:blipFill>
        <p:spPr bwMode="auto">
          <a:xfrm>
            <a:off x="1881188" y="1620838"/>
            <a:ext cx="693737" cy="863600"/>
          </a:xfrm>
          <a:prstGeom prst="rect">
            <a:avLst/>
          </a:prstGeom>
          <a:noFill/>
          <a:ln w="9525">
            <a:noFill/>
            <a:miter lim="800000"/>
            <a:headEnd/>
            <a:tailEnd/>
          </a:ln>
        </p:spPr>
      </p:pic>
      <p:pic>
        <p:nvPicPr>
          <p:cNvPr id="9225" name="Picture 52" descr="pallet-fil"/>
          <p:cNvPicPr>
            <a:picLocks noChangeAspect="1" noChangeArrowheads="1"/>
          </p:cNvPicPr>
          <p:nvPr/>
        </p:nvPicPr>
        <p:blipFill>
          <a:blip r:embed="rId3"/>
          <a:srcRect/>
          <a:stretch>
            <a:fillRect/>
          </a:stretch>
        </p:blipFill>
        <p:spPr bwMode="auto">
          <a:xfrm>
            <a:off x="657225" y="2413000"/>
            <a:ext cx="693738" cy="863600"/>
          </a:xfrm>
          <a:prstGeom prst="rect">
            <a:avLst/>
          </a:prstGeom>
          <a:noFill/>
          <a:ln w="9525">
            <a:noFill/>
            <a:miter lim="800000"/>
            <a:headEnd/>
            <a:tailEnd/>
          </a:ln>
        </p:spPr>
      </p:pic>
      <p:pic>
        <p:nvPicPr>
          <p:cNvPr id="9226" name="Picture 53" descr="pallet-fil"/>
          <p:cNvPicPr>
            <a:picLocks noChangeAspect="1" noChangeArrowheads="1"/>
          </p:cNvPicPr>
          <p:nvPr/>
        </p:nvPicPr>
        <p:blipFill>
          <a:blip r:embed="rId3"/>
          <a:srcRect/>
          <a:stretch>
            <a:fillRect/>
          </a:stretch>
        </p:blipFill>
        <p:spPr bwMode="auto">
          <a:xfrm>
            <a:off x="1258888" y="2413000"/>
            <a:ext cx="693737" cy="863600"/>
          </a:xfrm>
          <a:prstGeom prst="rect">
            <a:avLst/>
          </a:prstGeom>
          <a:noFill/>
          <a:ln w="9525">
            <a:noFill/>
            <a:miter lim="800000"/>
            <a:headEnd/>
            <a:tailEnd/>
          </a:ln>
        </p:spPr>
      </p:pic>
      <p:pic>
        <p:nvPicPr>
          <p:cNvPr id="9227" name="Picture 54" descr="pallet-fil"/>
          <p:cNvPicPr>
            <a:picLocks noChangeAspect="1" noChangeArrowheads="1"/>
          </p:cNvPicPr>
          <p:nvPr/>
        </p:nvPicPr>
        <p:blipFill>
          <a:blip r:embed="rId3"/>
          <a:srcRect/>
          <a:stretch>
            <a:fillRect/>
          </a:stretch>
        </p:blipFill>
        <p:spPr bwMode="auto">
          <a:xfrm>
            <a:off x="1881188" y="2413000"/>
            <a:ext cx="693737" cy="863600"/>
          </a:xfrm>
          <a:prstGeom prst="rect">
            <a:avLst/>
          </a:prstGeom>
          <a:noFill/>
          <a:ln w="9525">
            <a:noFill/>
            <a:miter lim="800000"/>
            <a:headEnd/>
            <a:tailEnd/>
          </a:ln>
        </p:spPr>
      </p:pic>
      <p:pic>
        <p:nvPicPr>
          <p:cNvPr id="9228" name="Picture 55" descr="pallet-fil"/>
          <p:cNvPicPr>
            <a:picLocks noChangeAspect="1" noChangeArrowheads="1"/>
          </p:cNvPicPr>
          <p:nvPr/>
        </p:nvPicPr>
        <p:blipFill>
          <a:blip r:embed="rId3"/>
          <a:srcRect/>
          <a:stretch>
            <a:fillRect/>
          </a:stretch>
        </p:blipFill>
        <p:spPr bwMode="auto">
          <a:xfrm>
            <a:off x="657225" y="3205163"/>
            <a:ext cx="693738" cy="863600"/>
          </a:xfrm>
          <a:prstGeom prst="rect">
            <a:avLst/>
          </a:prstGeom>
          <a:noFill/>
          <a:ln w="9525">
            <a:noFill/>
            <a:miter lim="800000"/>
            <a:headEnd/>
            <a:tailEnd/>
          </a:ln>
        </p:spPr>
      </p:pic>
      <p:pic>
        <p:nvPicPr>
          <p:cNvPr id="9229" name="Picture 56" descr="pallet-fil"/>
          <p:cNvPicPr>
            <a:picLocks noChangeAspect="1" noChangeArrowheads="1"/>
          </p:cNvPicPr>
          <p:nvPr/>
        </p:nvPicPr>
        <p:blipFill>
          <a:blip r:embed="rId3"/>
          <a:srcRect/>
          <a:stretch>
            <a:fillRect/>
          </a:stretch>
        </p:blipFill>
        <p:spPr bwMode="auto">
          <a:xfrm>
            <a:off x="1258888" y="3205163"/>
            <a:ext cx="693737" cy="863600"/>
          </a:xfrm>
          <a:prstGeom prst="rect">
            <a:avLst/>
          </a:prstGeom>
          <a:noFill/>
          <a:ln w="9525">
            <a:noFill/>
            <a:miter lim="800000"/>
            <a:headEnd/>
            <a:tailEnd/>
          </a:ln>
        </p:spPr>
      </p:pic>
      <p:pic>
        <p:nvPicPr>
          <p:cNvPr id="9230" name="Picture 57" descr="pallet-fil"/>
          <p:cNvPicPr>
            <a:picLocks noChangeAspect="1" noChangeArrowheads="1"/>
          </p:cNvPicPr>
          <p:nvPr/>
        </p:nvPicPr>
        <p:blipFill>
          <a:blip r:embed="rId3"/>
          <a:srcRect/>
          <a:stretch>
            <a:fillRect/>
          </a:stretch>
        </p:blipFill>
        <p:spPr bwMode="auto">
          <a:xfrm>
            <a:off x="1881188" y="3205163"/>
            <a:ext cx="693737" cy="863600"/>
          </a:xfrm>
          <a:prstGeom prst="rect">
            <a:avLst/>
          </a:prstGeom>
          <a:noFill/>
          <a:ln w="9525">
            <a:noFill/>
            <a:miter lim="800000"/>
            <a:headEnd/>
            <a:tailEnd/>
          </a:ln>
        </p:spPr>
      </p:pic>
      <p:pic>
        <p:nvPicPr>
          <p:cNvPr id="9231" name="Picture 58" descr="pallet-fil"/>
          <p:cNvPicPr>
            <a:picLocks noChangeAspect="1" noChangeArrowheads="1"/>
          </p:cNvPicPr>
          <p:nvPr/>
        </p:nvPicPr>
        <p:blipFill>
          <a:blip r:embed="rId3"/>
          <a:srcRect/>
          <a:stretch>
            <a:fillRect/>
          </a:stretch>
        </p:blipFill>
        <p:spPr bwMode="auto">
          <a:xfrm>
            <a:off x="2627313" y="1620838"/>
            <a:ext cx="693737" cy="863600"/>
          </a:xfrm>
          <a:prstGeom prst="rect">
            <a:avLst/>
          </a:prstGeom>
          <a:noFill/>
          <a:ln w="9525">
            <a:noFill/>
            <a:miter lim="800000"/>
            <a:headEnd/>
            <a:tailEnd/>
          </a:ln>
        </p:spPr>
      </p:pic>
      <p:pic>
        <p:nvPicPr>
          <p:cNvPr id="9232" name="Picture 59" descr="pallet-fil"/>
          <p:cNvPicPr>
            <a:picLocks noChangeAspect="1" noChangeArrowheads="1"/>
          </p:cNvPicPr>
          <p:nvPr/>
        </p:nvPicPr>
        <p:blipFill>
          <a:blip r:embed="rId3"/>
          <a:srcRect/>
          <a:stretch>
            <a:fillRect/>
          </a:stretch>
        </p:blipFill>
        <p:spPr bwMode="auto">
          <a:xfrm>
            <a:off x="2627313" y="2413000"/>
            <a:ext cx="693737" cy="863600"/>
          </a:xfrm>
          <a:prstGeom prst="rect">
            <a:avLst/>
          </a:prstGeom>
          <a:noFill/>
          <a:ln w="9525">
            <a:noFill/>
            <a:miter lim="800000"/>
            <a:headEnd/>
            <a:tailEnd/>
          </a:ln>
        </p:spPr>
      </p:pic>
      <p:pic>
        <p:nvPicPr>
          <p:cNvPr id="9233" name="Picture 60" descr="pallet-fil"/>
          <p:cNvPicPr>
            <a:picLocks noChangeAspect="1" noChangeArrowheads="1"/>
          </p:cNvPicPr>
          <p:nvPr/>
        </p:nvPicPr>
        <p:blipFill>
          <a:blip r:embed="rId3"/>
          <a:srcRect/>
          <a:stretch>
            <a:fillRect/>
          </a:stretch>
        </p:blipFill>
        <p:spPr bwMode="auto">
          <a:xfrm>
            <a:off x="2627313" y="3205163"/>
            <a:ext cx="693737" cy="863600"/>
          </a:xfrm>
          <a:prstGeom prst="rect">
            <a:avLst/>
          </a:prstGeom>
          <a:noFill/>
          <a:ln w="9525">
            <a:noFill/>
            <a:miter lim="800000"/>
            <a:headEnd/>
            <a:tailEnd/>
          </a:ln>
        </p:spPr>
      </p:pic>
      <p:sp>
        <p:nvSpPr>
          <p:cNvPr id="9234" name="Rectangle 61"/>
          <p:cNvSpPr>
            <a:spLocks noChangeArrowheads="1"/>
          </p:cNvSpPr>
          <p:nvPr/>
        </p:nvSpPr>
        <p:spPr bwMode="auto">
          <a:xfrm>
            <a:off x="5072063" y="1643063"/>
            <a:ext cx="2524125" cy="1943100"/>
          </a:xfrm>
          <a:prstGeom prst="rect">
            <a:avLst/>
          </a:prstGeom>
          <a:solidFill>
            <a:schemeClr val="tx2"/>
          </a:solidFill>
          <a:ln w="9525" algn="ctr">
            <a:solidFill>
              <a:schemeClr val="tx1"/>
            </a:solidFill>
            <a:miter lim="800000"/>
            <a:headEnd/>
            <a:tailEnd/>
          </a:ln>
        </p:spPr>
        <p:txBody>
          <a:bodyPr wrap="none" tIns="91440" bIns="91440" anchor="ctr"/>
          <a:lstStyle/>
          <a:p>
            <a:endParaRPr lang="en-US"/>
          </a:p>
        </p:txBody>
      </p:sp>
      <p:pic>
        <p:nvPicPr>
          <p:cNvPr id="9235" name="Picture 62" descr="box4"/>
          <p:cNvPicPr>
            <a:picLocks noChangeAspect="1" noChangeArrowheads="1"/>
          </p:cNvPicPr>
          <p:nvPr/>
        </p:nvPicPr>
        <p:blipFill>
          <a:blip r:embed="rId4"/>
          <a:srcRect/>
          <a:stretch>
            <a:fillRect/>
          </a:stretch>
        </p:blipFill>
        <p:spPr bwMode="auto">
          <a:xfrm>
            <a:off x="4852988" y="1570038"/>
            <a:ext cx="1155700" cy="755650"/>
          </a:xfrm>
          <a:prstGeom prst="rect">
            <a:avLst/>
          </a:prstGeom>
          <a:noFill/>
          <a:ln w="9525">
            <a:noFill/>
            <a:miter lim="800000"/>
            <a:headEnd/>
            <a:tailEnd/>
          </a:ln>
        </p:spPr>
      </p:pic>
      <p:grpSp>
        <p:nvGrpSpPr>
          <p:cNvPr id="9236" name="Group 63"/>
          <p:cNvGrpSpPr>
            <a:grpSpLocks/>
          </p:cNvGrpSpPr>
          <p:nvPr/>
        </p:nvGrpSpPr>
        <p:grpSpPr bwMode="auto">
          <a:xfrm>
            <a:off x="5145088" y="1498600"/>
            <a:ext cx="1800225" cy="885825"/>
            <a:chOff x="2336" y="663"/>
            <a:chExt cx="1134" cy="558"/>
          </a:xfrm>
        </p:grpSpPr>
        <p:pic>
          <p:nvPicPr>
            <p:cNvPr id="9253" name="Picture 64" descr="box1"/>
            <p:cNvPicPr>
              <a:picLocks noChangeAspect="1" noChangeArrowheads="1"/>
            </p:cNvPicPr>
            <p:nvPr/>
          </p:nvPicPr>
          <p:blipFill>
            <a:blip r:embed="rId5"/>
            <a:srcRect/>
            <a:stretch>
              <a:fillRect/>
            </a:stretch>
          </p:blipFill>
          <p:spPr bwMode="auto">
            <a:xfrm>
              <a:off x="2336" y="663"/>
              <a:ext cx="771" cy="558"/>
            </a:xfrm>
            <a:prstGeom prst="rect">
              <a:avLst/>
            </a:prstGeom>
            <a:noFill/>
            <a:ln w="9525">
              <a:noFill/>
              <a:miter lim="800000"/>
              <a:headEnd/>
              <a:tailEnd/>
            </a:ln>
          </p:spPr>
        </p:pic>
        <p:pic>
          <p:nvPicPr>
            <p:cNvPr id="9254" name="Picture 65" descr="box1"/>
            <p:cNvPicPr>
              <a:picLocks noChangeAspect="1" noChangeArrowheads="1"/>
            </p:cNvPicPr>
            <p:nvPr/>
          </p:nvPicPr>
          <p:blipFill>
            <a:blip r:embed="rId5"/>
            <a:srcRect/>
            <a:stretch>
              <a:fillRect/>
            </a:stretch>
          </p:blipFill>
          <p:spPr bwMode="auto">
            <a:xfrm>
              <a:off x="2517" y="663"/>
              <a:ext cx="771" cy="558"/>
            </a:xfrm>
            <a:prstGeom prst="rect">
              <a:avLst/>
            </a:prstGeom>
            <a:noFill/>
            <a:ln w="9525">
              <a:noFill/>
              <a:miter lim="800000"/>
              <a:headEnd/>
              <a:tailEnd/>
            </a:ln>
          </p:spPr>
        </p:pic>
        <p:pic>
          <p:nvPicPr>
            <p:cNvPr id="9255" name="Picture 66" descr="box1"/>
            <p:cNvPicPr>
              <a:picLocks noChangeAspect="1" noChangeArrowheads="1"/>
            </p:cNvPicPr>
            <p:nvPr/>
          </p:nvPicPr>
          <p:blipFill>
            <a:blip r:embed="rId5"/>
            <a:srcRect/>
            <a:stretch>
              <a:fillRect/>
            </a:stretch>
          </p:blipFill>
          <p:spPr bwMode="auto">
            <a:xfrm>
              <a:off x="2699" y="663"/>
              <a:ext cx="771" cy="558"/>
            </a:xfrm>
            <a:prstGeom prst="rect">
              <a:avLst/>
            </a:prstGeom>
            <a:noFill/>
            <a:ln w="9525">
              <a:noFill/>
              <a:miter lim="800000"/>
              <a:headEnd/>
              <a:tailEnd/>
            </a:ln>
          </p:spPr>
        </p:pic>
      </p:grpSp>
      <p:pic>
        <p:nvPicPr>
          <p:cNvPr id="9237" name="Picture 68" descr="box4"/>
          <p:cNvPicPr>
            <a:picLocks noChangeAspect="1" noChangeArrowheads="1"/>
          </p:cNvPicPr>
          <p:nvPr/>
        </p:nvPicPr>
        <p:blipFill>
          <a:blip r:embed="rId4"/>
          <a:srcRect/>
          <a:stretch>
            <a:fillRect/>
          </a:stretch>
        </p:blipFill>
        <p:spPr bwMode="auto">
          <a:xfrm>
            <a:off x="4856163" y="1908175"/>
            <a:ext cx="1155700" cy="755650"/>
          </a:xfrm>
          <a:prstGeom prst="rect">
            <a:avLst/>
          </a:prstGeom>
          <a:noFill/>
          <a:ln w="9525">
            <a:noFill/>
            <a:miter lim="800000"/>
            <a:headEnd/>
            <a:tailEnd/>
          </a:ln>
        </p:spPr>
      </p:pic>
      <p:pic>
        <p:nvPicPr>
          <p:cNvPr id="9238" name="Picture 73" descr="box4"/>
          <p:cNvPicPr>
            <a:picLocks noChangeAspect="1" noChangeArrowheads="1"/>
          </p:cNvPicPr>
          <p:nvPr/>
        </p:nvPicPr>
        <p:blipFill>
          <a:blip r:embed="rId4"/>
          <a:srcRect/>
          <a:stretch>
            <a:fillRect/>
          </a:stretch>
        </p:blipFill>
        <p:spPr bwMode="auto">
          <a:xfrm>
            <a:off x="4856163" y="2268538"/>
            <a:ext cx="1155700" cy="755650"/>
          </a:xfrm>
          <a:prstGeom prst="rect">
            <a:avLst/>
          </a:prstGeom>
          <a:noFill/>
          <a:ln w="9525">
            <a:noFill/>
            <a:miter lim="800000"/>
            <a:headEnd/>
            <a:tailEnd/>
          </a:ln>
        </p:spPr>
      </p:pic>
      <p:grpSp>
        <p:nvGrpSpPr>
          <p:cNvPr id="9239" name="Group 74"/>
          <p:cNvGrpSpPr>
            <a:grpSpLocks/>
          </p:cNvGrpSpPr>
          <p:nvPr/>
        </p:nvGrpSpPr>
        <p:grpSpPr bwMode="auto">
          <a:xfrm>
            <a:off x="5148263" y="2052638"/>
            <a:ext cx="1800225" cy="885825"/>
            <a:chOff x="2336" y="663"/>
            <a:chExt cx="1134" cy="558"/>
          </a:xfrm>
        </p:grpSpPr>
        <p:pic>
          <p:nvPicPr>
            <p:cNvPr id="9250" name="Picture 75" descr="box1"/>
            <p:cNvPicPr>
              <a:picLocks noChangeAspect="1" noChangeArrowheads="1"/>
            </p:cNvPicPr>
            <p:nvPr/>
          </p:nvPicPr>
          <p:blipFill>
            <a:blip r:embed="rId5"/>
            <a:srcRect/>
            <a:stretch>
              <a:fillRect/>
            </a:stretch>
          </p:blipFill>
          <p:spPr bwMode="auto">
            <a:xfrm>
              <a:off x="2336" y="663"/>
              <a:ext cx="771" cy="558"/>
            </a:xfrm>
            <a:prstGeom prst="rect">
              <a:avLst/>
            </a:prstGeom>
            <a:noFill/>
            <a:ln w="9525">
              <a:noFill/>
              <a:miter lim="800000"/>
              <a:headEnd/>
              <a:tailEnd/>
            </a:ln>
          </p:spPr>
        </p:pic>
        <p:pic>
          <p:nvPicPr>
            <p:cNvPr id="9251" name="Picture 76" descr="box1"/>
            <p:cNvPicPr>
              <a:picLocks noChangeAspect="1" noChangeArrowheads="1"/>
            </p:cNvPicPr>
            <p:nvPr/>
          </p:nvPicPr>
          <p:blipFill>
            <a:blip r:embed="rId5"/>
            <a:srcRect/>
            <a:stretch>
              <a:fillRect/>
            </a:stretch>
          </p:blipFill>
          <p:spPr bwMode="auto">
            <a:xfrm>
              <a:off x="2517" y="663"/>
              <a:ext cx="771" cy="558"/>
            </a:xfrm>
            <a:prstGeom prst="rect">
              <a:avLst/>
            </a:prstGeom>
            <a:noFill/>
            <a:ln w="9525">
              <a:noFill/>
              <a:miter lim="800000"/>
              <a:headEnd/>
              <a:tailEnd/>
            </a:ln>
          </p:spPr>
        </p:pic>
        <p:pic>
          <p:nvPicPr>
            <p:cNvPr id="9252" name="Picture 77" descr="box1"/>
            <p:cNvPicPr>
              <a:picLocks noChangeAspect="1" noChangeArrowheads="1"/>
            </p:cNvPicPr>
            <p:nvPr/>
          </p:nvPicPr>
          <p:blipFill>
            <a:blip r:embed="rId5"/>
            <a:srcRect/>
            <a:stretch>
              <a:fillRect/>
            </a:stretch>
          </p:blipFill>
          <p:spPr bwMode="auto">
            <a:xfrm>
              <a:off x="2699" y="663"/>
              <a:ext cx="771" cy="558"/>
            </a:xfrm>
            <a:prstGeom prst="rect">
              <a:avLst/>
            </a:prstGeom>
            <a:noFill/>
            <a:ln w="9525">
              <a:noFill/>
              <a:miter lim="800000"/>
              <a:headEnd/>
              <a:tailEnd/>
            </a:ln>
          </p:spPr>
        </p:pic>
      </p:grpSp>
      <p:pic>
        <p:nvPicPr>
          <p:cNvPr id="9240" name="Picture 78" descr="box4"/>
          <p:cNvPicPr>
            <a:picLocks noChangeAspect="1" noChangeArrowheads="1"/>
          </p:cNvPicPr>
          <p:nvPr/>
        </p:nvPicPr>
        <p:blipFill>
          <a:blip r:embed="rId4"/>
          <a:srcRect/>
          <a:stretch>
            <a:fillRect/>
          </a:stretch>
        </p:blipFill>
        <p:spPr bwMode="auto">
          <a:xfrm>
            <a:off x="4856163" y="2628900"/>
            <a:ext cx="1155700" cy="755650"/>
          </a:xfrm>
          <a:prstGeom prst="rect">
            <a:avLst/>
          </a:prstGeom>
          <a:noFill/>
          <a:ln w="9525">
            <a:noFill/>
            <a:miter lim="800000"/>
            <a:headEnd/>
            <a:tailEnd/>
          </a:ln>
        </p:spPr>
      </p:pic>
      <p:grpSp>
        <p:nvGrpSpPr>
          <p:cNvPr id="9241" name="Group 79"/>
          <p:cNvGrpSpPr>
            <a:grpSpLocks/>
          </p:cNvGrpSpPr>
          <p:nvPr/>
        </p:nvGrpSpPr>
        <p:grpSpPr bwMode="auto">
          <a:xfrm>
            <a:off x="6084888" y="2628900"/>
            <a:ext cx="1800225" cy="885825"/>
            <a:chOff x="2336" y="663"/>
            <a:chExt cx="1134" cy="558"/>
          </a:xfrm>
        </p:grpSpPr>
        <p:pic>
          <p:nvPicPr>
            <p:cNvPr id="9247" name="Picture 80" descr="box1"/>
            <p:cNvPicPr>
              <a:picLocks noChangeAspect="1" noChangeArrowheads="1"/>
            </p:cNvPicPr>
            <p:nvPr/>
          </p:nvPicPr>
          <p:blipFill>
            <a:blip r:embed="rId5"/>
            <a:srcRect/>
            <a:stretch>
              <a:fillRect/>
            </a:stretch>
          </p:blipFill>
          <p:spPr bwMode="auto">
            <a:xfrm>
              <a:off x="2336" y="663"/>
              <a:ext cx="771" cy="558"/>
            </a:xfrm>
            <a:prstGeom prst="rect">
              <a:avLst/>
            </a:prstGeom>
            <a:noFill/>
            <a:ln w="9525">
              <a:noFill/>
              <a:miter lim="800000"/>
              <a:headEnd/>
              <a:tailEnd/>
            </a:ln>
          </p:spPr>
        </p:pic>
        <p:pic>
          <p:nvPicPr>
            <p:cNvPr id="9248" name="Picture 81" descr="box1"/>
            <p:cNvPicPr>
              <a:picLocks noChangeAspect="1" noChangeArrowheads="1"/>
            </p:cNvPicPr>
            <p:nvPr/>
          </p:nvPicPr>
          <p:blipFill>
            <a:blip r:embed="rId5"/>
            <a:srcRect/>
            <a:stretch>
              <a:fillRect/>
            </a:stretch>
          </p:blipFill>
          <p:spPr bwMode="auto">
            <a:xfrm>
              <a:off x="2517" y="663"/>
              <a:ext cx="771" cy="558"/>
            </a:xfrm>
            <a:prstGeom prst="rect">
              <a:avLst/>
            </a:prstGeom>
            <a:noFill/>
            <a:ln w="9525">
              <a:noFill/>
              <a:miter lim="800000"/>
              <a:headEnd/>
              <a:tailEnd/>
            </a:ln>
          </p:spPr>
        </p:pic>
        <p:pic>
          <p:nvPicPr>
            <p:cNvPr id="9249" name="Picture 82" descr="box1"/>
            <p:cNvPicPr>
              <a:picLocks noChangeAspect="1" noChangeArrowheads="1"/>
            </p:cNvPicPr>
            <p:nvPr/>
          </p:nvPicPr>
          <p:blipFill>
            <a:blip r:embed="rId5"/>
            <a:srcRect/>
            <a:stretch>
              <a:fillRect/>
            </a:stretch>
          </p:blipFill>
          <p:spPr bwMode="auto">
            <a:xfrm>
              <a:off x="2699" y="663"/>
              <a:ext cx="771" cy="558"/>
            </a:xfrm>
            <a:prstGeom prst="rect">
              <a:avLst/>
            </a:prstGeom>
            <a:noFill/>
            <a:ln w="9525">
              <a:noFill/>
              <a:miter lim="800000"/>
              <a:headEnd/>
              <a:tailEnd/>
            </a:ln>
          </p:spPr>
        </p:pic>
      </p:grpSp>
      <p:pic>
        <p:nvPicPr>
          <p:cNvPr id="9242" name="Picture 88" descr="pallet-fil"/>
          <p:cNvPicPr>
            <a:picLocks noChangeAspect="1" noChangeArrowheads="1"/>
          </p:cNvPicPr>
          <p:nvPr/>
        </p:nvPicPr>
        <p:blipFill>
          <a:blip r:embed="rId3"/>
          <a:srcRect/>
          <a:stretch>
            <a:fillRect/>
          </a:stretch>
        </p:blipFill>
        <p:spPr bwMode="auto">
          <a:xfrm>
            <a:off x="5580063" y="2628900"/>
            <a:ext cx="693737" cy="863600"/>
          </a:xfrm>
          <a:prstGeom prst="rect">
            <a:avLst/>
          </a:prstGeom>
          <a:noFill/>
          <a:ln w="9525">
            <a:noFill/>
            <a:miter lim="800000"/>
            <a:headEnd/>
            <a:tailEnd/>
          </a:ln>
        </p:spPr>
      </p:pic>
      <p:pic>
        <p:nvPicPr>
          <p:cNvPr id="9243" name="Picture 89" descr="pallet-fil"/>
          <p:cNvPicPr>
            <a:picLocks noChangeAspect="1" noChangeArrowheads="1"/>
          </p:cNvPicPr>
          <p:nvPr/>
        </p:nvPicPr>
        <p:blipFill>
          <a:blip r:embed="rId3"/>
          <a:srcRect/>
          <a:stretch>
            <a:fillRect/>
          </a:stretch>
        </p:blipFill>
        <p:spPr bwMode="auto">
          <a:xfrm>
            <a:off x="6588125" y="1765300"/>
            <a:ext cx="693738" cy="863600"/>
          </a:xfrm>
          <a:prstGeom prst="rect">
            <a:avLst/>
          </a:prstGeom>
          <a:noFill/>
          <a:ln w="9525">
            <a:noFill/>
            <a:miter lim="800000"/>
            <a:headEnd/>
            <a:tailEnd/>
          </a:ln>
        </p:spPr>
      </p:pic>
      <p:sp>
        <p:nvSpPr>
          <p:cNvPr id="9244" name="Text Box 90"/>
          <p:cNvSpPr txBox="1">
            <a:spLocks noChangeArrowheads="1"/>
          </p:cNvSpPr>
          <p:nvPr/>
        </p:nvSpPr>
        <p:spPr bwMode="auto">
          <a:xfrm>
            <a:off x="5003800" y="3565525"/>
            <a:ext cx="2663825" cy="488950"/>
          </a:xfrm>
          <a:prstGeom prst="rect">
            <a:avLst/>
          </a:prstGeom>
          <a:noFill/>
          <a:ln w="9525" algn="ctr">
            <a:noFill/>
            <a:miter lim="800000"/>
            <a:headEnd/>
            <a:tailEnd/>
          </a:ln>
        </p:spPr>
        <p:txBody>
          <a:bodyPr tIns="91440" bIns="91440">
            <a:spAutoFit/>
          </a:bodyPr>
          <a:lstStyle/>
          <a:p>
            <a:pPr>
              <a:spcBef>
                <a:spcPct val="50000"/>
              </a:spcBef>
            </a:pPr>
            <a:r>
              <a:rPr lang="en-US" sz="2000"/>
              <a:t>Split = yes</a:t>
            </a:r>
          </a:p>
        </p:txBody>
      </p:sp>
      <p:sp>
        <p:nvSpPr>
          <p:cNvPr id="9245" name="Text Box 91"/>
          <p:cNvSpPr txBox="1">
            <a:spLocks noChangeArrowheads="1"/>
          </p:cNvSpPr>
          <p:nvPr/>
        </p:nvSpPr>
        <p:spPr bwMode="auto">
          <a:xfrm>
            <a:off x="900113" y="4141788"/>
            <a:ext cx="2663825" cy="488950"/>
          </a:xfrm>
          <a:prstGeom prst="rect">
            <a:avLst/>
          </a:prstGeom>
          <a:noFill/>
          <a:ln w="9525" algn="ctr">
            <a:noFill/>
            <a:miter lim="800000"/>
            <a:headEnd/>
            <a:tailEnd/>
          </a:ln>
        </p:spPr>
        <p:txBody>
          <a:bodyPr tIns="91440" bIns="91440">
            <a:spAutoFit/>
          </a:bodyPr>
          <a:lstStyle/>
          <a:p>
            <a:pPr>
              <a:spcBef>
                <a:spcPct val="50000"/>
              </a:spcBef>
            </a:pPr>
            <a:r>
              <a:rPr lang="en-US" sz="2000"/>
              <a:t>Split = No</a:t>
            </a:r>
          </a:p>
        </p:txBody>
      </p:sp>
      <p:sp>
        <p:nvSpPr>
          <p:cNvPr id="9246" name="Rectangle 40"/>
          <p:cNvSpPr>
            <a:spLocks noChangeArrowheads="1"/>
          </p:cNvSpPr>
          <p:nvPr/>
        </p:nvSpPr>
        <p:spPr bwMode="auto">
          <a:xfrm>
            <a:off x="2393950" y="4765675"/>
            <a:ext cx="4357688" cy="923925"/>
          </a:xfrm>
          <a:prstGeom prst="rect">
            <a:avLst/>
          </a:prstGeom>
          <a:solidFill>
            <a:schemeClr val="bg1"/>
          </a:solidFill>
          <a:ln w="9525">
            <a:noFill/>
            <a:miter lim="800000"/>
            <a:headEnd/>
            <a:tailEnd/>
          </a:ln>
        </p:spPr>
        <p:txBody>
          <a:bodyPr>
            <a:spAutoFit/>
          </a:bodyPr>
          <a:lstStyle/>
          <a:p>
            <a:r>
              <a:rPr lang="en-US" dirty="0">
                <a:solidFill>
                  <a:schemeClr val="accent2"/>
                </a:solidFill>
              </a:rPr>
              <a:t>DYK:</a:t>
            </a:r>
          </a:p>
          <a:p>
            <a:r>
              <a:rPr lang="en-US" dirty="0">
                <a:solidFill>
                  <a:schemeClr val="accent2"/>
                </a:solidFill>
              </a:rPr>
              <a:t>Splitting containers allows you to pick a less than full pallet/case/box quantity.</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4"/>
          <p:cNvSpPr>
            <a:spLocks noGrp="1"/>
          </p:cNvSpPr>
          <p:nvPr>
            <p:ph type="sldNum" sz="quarter" idx="12"/>
          </p:nvPr>
        </p:nvSpPr>
        <p:spPr bwMode="auto">
          <a:noFill/>
          <a:ln>
            <a:miter lim="800000"/>
            <a:headEnd/>
            <a:tailEnd/>
          </a:ln>
        </p:spPr>
        <p:txBody>
          <a:bodyPr/>
          <a:lstStyle/>
          <a:p>
            <a:fld id="{C0626B6F-C494-497C-BC60-9A6007FB7631}" type="slidenum">
              <a:rPr lang="en-US" smtClean="0"/>
              <a:pPr/>
              <a:t>60</a:t>
            </a:fld>
            <a:endParaRPr lang="en-US" smtClean="0"/>
          </a:p>
        </p:txBody>
      </p:sp>
      <p:sp>
        <p:nvSpPr>
          <p:cNvPr id="48131" name="Text Placeholder 5"/>
          <p:cNvSpPr>
            <a:spLocks noGrp="1"/>
          </p:cNvSpPr>
          <p:nvPr>
            <p:ph type="body" sz="quarter" idx="11"/>
          </p:nvPr>
        </p:nvSpPr>
        <p:spPr/>
        <p:txBody>
          <a:bodyPr/>
          <a:lstStyle/>
          <a:p>
            <a:r>
              <a:rPr lang="en-US" smtClean="0">
                <a:latin typeface="Century Gothic" pitchFamily="34" charset="0"/>
                <a:cs typeface="Century Gothic" pitchFamily="34" charset="0"/>
              </a:rPr>
              <a:t>Bulk Pick Setup</a:t>
            </a:r>
          </a:p>
        </p:txBody>
      </p:sp>
      <p:sp>
        <p:nvSpPr>
          <p:cNvPr id="4" name="Rectangle 2"/>
          <p:cNvSpPr>
            <a:spLocks noGrp="1" noChangeArrowheads="1"/>
          </p:cNvSpPr>
          <p:nvPr>
            <p:ph type="title"/>
          </p:nvPr>
        </p:nvSpPr>
        <p:spPr>
          <a:xfrm>
            <a:off x="457200" y="598488"/>
            <a:ext cx="8229600" cy="717550"/>
          </a:xfrm>
        </p:spPr>
        <p:txBody>
          <a:bodyPr/>
          <a:lstStyle/>
          <a:p>
            <a:pPr>
              <a:defRPr/>
            </a:pPr>
            <a:r>
              <a:rPr lang="en-US" smtClean="0">
                <a:latin typeface="Century Gothic" pitchFamily="34" charset="0"/>
                <a:cs typeface="Century Gothic" pitchFamily="34" charset="0"/>
              </a:rPr>
              <a:t>Bulk Pick Process</a:t>
            </a:r>
          </a:p>
        </p:txBody>
      </p:sp>
      <p:sp>
        <p:nvSpPr>
          <p:cNvPr id="5" name="Rectangle 3"/>
          <p:cNvSpPr txBox="1">
            <a:spLocks noChangeArrowheads="1"/>
          </p:cNvSpPr>
          <p:nvPr/>
        </p:nvSpPr>
        <p:spPr bwMode="auto">
          <a:xfrm>
            <a:off x="571500" y="1333500"/>
            <a:ext cx="7494588" cy="2952750"/>
          </a:xfrm>
          <a:prstGeom prst="rect">
            <a:avLst/>
          </a:prstGeom>
          <a:noFill/>
          <a:ln w="9525">
            <a:noFill/>
            <a:miter lim="800000"/>
            <a:headEnd/>
            <a:tailEnd/>
          </a:ln>
        </p:spPr>
        <p:txBody>
          <a:bodyPr/>
          <a:lstStyle/>
          <a:p>
            <a:pPr marL="342900" indent="-342900" eaLnBrk="0" hangingPunct="0">
              <a:spcBef>
                <a:spcPct val="20000"/>
              </a:spcBef>
              <a:buClr>
                <a:srgbClr val="F79646"/>
              </a:buClr>
              <a:buFont typeface="Arial" pitchFamily="34" charset="0"/>
              <a:buChar char="•"/>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Select order lines for bulk picking</a:t>
            </a:r>
          </a:p>
          <a:p>
            <a:pPr marL="342900" indent="-342900" eaLnBrk="0" hangingPunct="0">
              <a:spcBef>
                <a:spcPct val="20000"/>
              </a:spcBef>
              <a:buClr>
                <a:srgbClr val="F79646"/>
              </a:buClr>
              <a:buFont typeface="Arial" pitchFamily="34" charset="0"/>
              <a:buChar char="•"/>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Approve selected order lines</a:t>
            </a:r>
          </a:p>
          <a:p>
            <a:pPr marL="342900" indent="-342900" eaLnBrk="0" hangingPunct="0">
              <a:spcBef>
                <a:spcPct val="20000"/>
              </a:spcBef>
              <a:buClr>
                <a:srgbClr val="F79646"/>
              </a:buClr>
              <a:buFont typeface="Arial" pitchFamily="34" charset="0"/>
              <a:buChar char="•"/>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Print bulk-pick orders</a:t>
            </a:r>
          </a:p>
          <a:p>
            <a:pPr marL="342900" indent="-342900" eaLnBrk="0" hangingPunct="0">
              <a:spcBef>
                <a:spcPct val="20000"/>
              </a:spcBef>
              <a:buClr>
                <a:srgbClr val="F79646"/>
              </a:buClr>
              <a:buFont typeface="Arial" pitchFamily="34" charset="0"/>
              <a:buChar char="•"/>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Create pre-shippers</a:t>
            </a:r>
          </a:p>
          <a:p>
            <a:pPr marL="342900" indent="-342900" eaLnBrk="0" hangingPunct="0">
              <a:spcBef>
                <a:spcPct val="20000"/>
              </a:spcBef>
              <a:buClr>
                <a:srgbClr val="F79646"/>
              </a:buClr>
              <a:buFont typeface="Arial" pitchFamily="34" charset="0"/>
              <a:buChar char="•"/>
              <a:defRPr/>
            </a:pPr>
            <a:r>
              <a:rPr lang="en-US" sz="2800" dirty="0">
                <a:solidFill>
                  <a:schemeClr val="tx1">
                    <a:lumMod val="75000"/>
                    <a:lumOff val="25000"/>
                  </a:schemeClr>
                </a:solidFill>
                <a:latin typeface="Century Gothic" pitchFamily="34" charset="0"/>
                <a:ea typeface="Century Gothic" pitchFamily="34" charset="0"/>
                <a:cs typeface="Century Gothic" pitchFamily="34" charset="0"/>
              </a:rPr>
              <a:t>Confirm transactions</a:t>
            </a:r>
          </a:p>
          <a:p>
            <a:pPr marL="342900" indent="-342900" eaLnBrk="0" hangingPunct="0">
              <a:spcBef>
                <a:spcPct val="20000"/>
              </a:spcBef>
              <a:buClr>
                <a:srgbClr val="F79646"/>
              </a:buClr>
              <a:buFont typeface="Arial" pitchFamily="34" charset="0"/>
              <a:buChar char="•"/>
              <a:defRPr/>
            </a:pPr>
            <a:endParaRPr lang="en-US" sz="2800" dirty="0">
              <a:solidFill>
                <a:schemeClr val="tx1">
                  <a:lumMod val="75000"/>
                  <a:lumOff val="25000"/>
                </a:schemeClr>
              </a:solidFill>
              <a:latin typeface="Century Gothic" pitchFamily="34" charset="0"/>
              <a:ea typeface="Century Gothic" pitchFamily="34" charset="0"/>
              <a:cs typeface="Century Gothic" pitchFamily="34" charset="0"/>
            </a:endParaRPr>
          </a:p>
          <a:p>
            <a:pPr marL="342900" indent="-342900" eaLnBrk="0" hangingPunct="0">
              <a:spcBef>
                <a:spcPct val="20000"/>
              </a:spcBef>
              <a:buClr>
                <a:srgbClr val="F79646"/>
              </a:buClr>
              <a:buFont typeface="Webdings" pitchFamily="18" charset="2"/>
              <a:buNone/>
              <a:defRPr/>
            </a:pPr>
            <a:endParaRPr lang="en-US" sz="2800" dirty="0">
              <a:solidFill>
                <a:schemeClr val="tx1">
                  <a:lumMod val="75000"/>
                  <a:lumOff val="25000"/>
                </a:schemeClr>
              </a:solidFill>
              <a:latin typeface="Century Gothic" pitchFamily="34" charset="0"/>
              <a:ea typeface="Century Gothic" pitchFamily="34" charset="0"/>
              <a:cs typeface="Century Gothic" pitchFamily="34" charset="0"/>
            </a:endParaRPr>
          </a:p>
        </p:txBody>
      </p:sp>
      <p:sp>
        <p:nvSpPr>
          <p:cNvPr id="48134" name="Rectangle 6"/>
          <p:cNvSpPr>
            <a:spLocks noChangeArrowheads="1"/>
          </p:cNvSpPr>
          <p:nvPr/>
        </p:nvSpPr>
        <p:spPr bwMode="auto">
          <a:xfrm>
            <a:off x="6302375" y="4087813"/>
            <a:ext cx="2362200" cy="1754187"/>
          </a:xfrm>
          <a:prstGeom prst="rect">
            <a:avLst/>
          </a:prstGeom>
          <a:solidFill>
            <a:schemeClr val="bg1"/>
          </a:solidFill>
          <a:ln w="9525">
            <a:noFill/>
            <a:miter lim="800000"/>
            <a:headEnd/>
            <a:tailEnd/>
          </a:ln>
        </p:spPr>
        <p:txBody>
          <a:bodyPr>
            <a:spAutoFit/>
          </a:bodyPr>
          <a:lstStyle/>
          <a:p>
            <a:r>
              <a:rPr lang="en-US" dirty="0">
                <a:solidFill>
                  <a:schemeClr val="accent2"/>
                </a:solidFill>
              </a:rPr>
              <a:t>DYK:</a:t>
            </a:r>
          </a:p>
          <a:p>
            <a:r>
              <a:rPr lang="en-US" dirty="0">
                <a:solidFill>
                  <a:schemeClr val="accent2"/>
                </a:solidFill>
              </a:rPr>
              <a:t>You can select, Sales Orders Work Orders, and  Distribution Orders for Bulk Picking.</a:t>
            </a:r>
          </a:p>
        </p:txBody>
      </p:sp>
      <p:sp>
        <p:nvSpPr>
          <p:cNvPr id="7" name="TextBox 6"/>
          <p:cNvSpPr txBox="1"/>
          <p:nvPr/>
        </p:nvSpPr>
        <p:spPr>
          <a:xfrm>
            <a:off x="7366000" y="6537325"/>
            <a:ext cx="1320800" cy="246221"/>
          </a:xfrm>
          <a:prstGeom prst="rect">
            <a:avLst/>
          </a:prstGeom>
          <a:noFill/>
        </p:spPr>
        <p:txBody>
          <a:bodyPr wrap="square" rtlCol="0">
            <a:spAutoFit/>
          </a:bodyPr>
          <a:lstStyle/>
          <a:p>
            <a:pPr algn="ctr"/>
            <a:r>
              <a:rPr lang="en-US" sz="1000" dirty="0" smtClean="0"/>
              <a:t>WH-PIK-</a:t>
            </a:r>
            <a:endParaRPr lang="en-US" sz="1000"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9"/>
          <p:cNvPicPr>
            <a:picLocks noChangeAspect="1" noChangeArrowheads="1"/>
          </p:cNvPicPr>
          <p:nvPr/>
        </p:nvPicPr>
        <p:blipFill>
          <a:blip r:embed="rId3"/>
          <a:srcRect/>
          <a:stretch>
            <a:fillRect/>
          </a:stretch>
        </p:blipFill>
        <p:spPr bwMode="auto">
          <a:xfrm>
            <a:off x="517525" y="1343025"/>
            <a:ext cx="7659688" cy="4711700"/>
          </a:xfrm>
          <a:prstGeom prst="rect">
            <a:avLst/>
          </a:prstGeom>
          <a:noFill/>
          <a:ln w="9525">
            <a:solidFill>
              <a:schemeClr val="accent1"/>
            </a:solidFill>
            <a:miter lim="800000"/>
            <a:headEnd/>
            <a:tailEnd/>
          </a:ln>
        </p:spPr>
      </p:pic>
      <p:sp>
        <p:nvSpPr>
          <p:cNvPr id="49155" name="Slide Number Placeholder 4"/>
          <p:cNvSpPr>
            <a:spLocks noGrp="1"/>
          </p:cNvSpPr>
          <p:nvPr>
            <p:ph type="sldNum" sz="quarter" idx="12"/>
          </p:nvPr>
        </p:nvSpPr>
        <p:spPr bwMode="auto">
          <a:noFill/>
          <a:ln>
            <a:miter lim="800000"/>
            <a:headEnd/>
            <a:tailEnd/>
          </a:ln>
        </p:spPr>
        <p:txBody>
          <a:bodyPr/>
          <a:lstStyle/>
          <a:p>
            <a:fld id="{DA846595-8A0A-430A-8FF3-58461AF3546A}" type="slidenum">
              <a:rPr lang="en-US" smtClean="0"/>
              <a:pPr/>
              <a:t>61</a:t>
            </a:fld>
            <a:endParaRPr lang="en-US" smtClean="0"/>
          </a:p>
        </p:txBody>
      </p:sp>
      <p:sp>
        <p:nvSpPr>
          <p:cNvPr id="49156" name="Text Placeholder 5"/>
          <p:cNvSpPr>
            <a:spLocks noGrp="1"/>
          </p:cNvSpPr>
          <p:nvPr>
            <p:ph type="body" sz="quarter" idx="11"/>
          </p:nvPr>
        </p:nvSpPr>
        <p:spPr/>
        <p:txBody>
          <a:bodyPr/>
          <a:lstStyle/>
          <a:p>
            <a:r>
              <a:rPr lang="en-US" dirty="0" smtClean="0">
                <a:latin typeface="Century Gothic" pitchFamily="34" charset="0"/>
                <a:cs typeface="Century Gothic" pitchFamily="34" charset="0"/>
              </a:rPr>
              <a:t>Bulk Pick Setup</a:t>
            </a:r>
          </a:p>
        </p:txBody>
      </p:sp>
      <p:sp>
        <p:nvSpPr>
          <p:cNvPr id="4"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Bulk Pick Order Selection Inquiry</a:t>
            </a:r>
          </a:p>
        </p:txBody>
      </p:sp>
      <p:sp>
        <p:nvSpPr>
          <p:cNvPr id="8" name="Rectangle 7"/>
          <p:cNvSpPr>
            <a:spLocks noChangeArrowheads="1"/>
          </p:cNvSpPr>
          <p:nvPr/>
        </p:nvSpPr>
        <p:spPr bwMode="auto">
          <a:xfrm>
            <a:off x="6759575" y="3822700"/>
            <a:ext cx="2362200" cy="2030413"/>
          </a:xfrm>
          <a:prstGeom prst="rect">
            <a:avLst/>
          </a:prstGeom>
          <a:solidFill>
            <a:schemeClr val="bg1"/>
          </a:solidFill>
          <a:ln w="9525">
            <a:noFill/>
            <a:miter lim="800000"/>
            <a:headEnd/>
            <a:tailEnd/>
          </a:ln>
        </p:spPr>
        <p:txBody>
          <a:bodyPr>
            <a:spAutoFit/>
          </a:bodyPr>
          <a:lstStyle>
            <a:defPPr>
              <a:defRPr lang="en-US"/>
            </a:defPPr>
            <a:lvl1pPr algn="l" defTabSz="457200" rtl="0" fontAlgn="base">
              <a:spcBef>
                <a:spcPct val="0"/>
              </a:spcBef>
              <a:spcAft>
                <a:spcPct val="0"/>
              </a:spcAft>
              <a:defRPr kern="1200">
                <a:solidFill>
                  <a:schemeClr val="tx1"/>
                </a:solidFill>
                <a:latin typeface="Arial" pitchFamily="34" charset="0"/>
                <a:ea typeface="+mn-ea"/>
                <a:cs typeface="+mn-cs"/>
              </a:defRPr>
            </a:lvl1pPr>
            <a:lvl2pPr marL="457200" algn="l" defTabSz="457200" rtl="0" fontAlgn="base">
              <a:spcBef>
                <a:spcPct val="0"/>
              </a:spcBef>
              <a:spcAft>
                <a:spcPct val="0"/>
              </a:spcAft>
              <a:defRPr kern="1200">
                <a:solidFill>
                  <a:schemeClr val="tx1"/>
                </a:solidFill>
                <a:latin typeface="Arial" pitchFamily="34" charset="0"/>
                <a:ea typeface="+mn-ea"/>
                <a:cs typeface="+mn-cs"/>
              </a:defRPr>
            </a:lvl2pPr>
            <a:lvl3pPr marL="914400" algn="l" defTabSz="457200" rtl="0" fontAlgn="base">
              <a:spcBef>
                <a:spcPct val="0"/>
              </a:spcBef>
              <a:spcAft>
                <a:spcPct val="0"/>
              </a:spcAft>
              <a:defRPr kern="1200">
                <a:solidFill>
                  <a:schemeClr val="tx1"/>
                </a:solidFill>
                <a:latin typeface="Arial" pitchFamily="34" charset="0"/>
                <a:ea typeface="+mn-ea"/>
                <a:cs typeface="+mn-cs"/>
              </a:defRPr>
            </a:lvl3pPr>
            <a:lvl4pPr marL="1371600" algn="l" defTabSz="457200" rtl="0" fontAlgn="base">
              <a:spcBef>
                <a:spcPct val="0"/>
              </a:spcBef>
              <a:spcAft>
                <a:spcPct val="0"/>
              </a:spcAft>
              <a:defRPr kern="1200">
                <a:solidFill>
                  <a:schemeClr val="tx1"/>
                </a:solidFill>
                <a:latin typeface="Arial" pitchFamily="34" charset="0"/>
                <a:ea typeface="+mn-ea"/>
                <a:cs typeface="+mn-cs"/>
              </a:defRPr>
            </a:lvl4pPr>
            <a:lvl5pPr marL="1828800" algn="l" defTabSz="457200"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a:lstStyle>
          <a:p>
            <a:pPr>
              <a:defRPr/>
            </a:pPr>
            <a:r>
              <a:rPr lang="en-US" dirty="0">
                <a:solidFill>
                  <a:schemeClr val="accent2"/>
                </a:solidFill>
              </a:rPr>
              <a:t>DYK:</a:t>
            </a:r>
          </a:p>
          <a:p>
            <a:pPr>
              <a:defRPr/>
            </a:pPr>
            <a:r>
              <a:rPr lang="en-US" dirty="0" smtClean="0">
                <a:solidFill>
                  <a:schemeClr val="accent2"/>
                </a:solidFill>
              </a:rPr>
              <a:t>Bulk Pick selection criteria includes:</a:t>
            </a:r>
          </a:p>
          <a:p>
            <a:pPr marL="236538" indent="-236538">
              <a:buFont typeface="Arial" pitchFamily="34" charset="0"/>
              <a:buChar char="•"/>
              <a:defRPr/>
            </a:pPr>
            <a:r>
              <a:rPr lang="en-US" dirty="0" smtClean="0">
                <a:solidFill>
                  <a:schemeClr val="accent2"/>
                </a:solidFill>
              </a:rPr>
              <a:t>Load ID</a:t>
            </a:r>
          </a:p>
          <a:p>
            <a:pPr marL="236538" indent="-236538">
              <a:buFont typeface="Arial" pitchFamily="34" charset="0"/>
              <a:buChar char="•"/>
              <a:defRPr/>
            </a:pPr>
            <a:r>
              <a:rPr lang="en-US" dirty="0" smtClean="0">
                <a:solidFill>
                  <a:schemeClr val="accent2"/>
                </a:solidFill>
              </a:rPr>
              <a:t>Route</a:t>
            </a:r>
          </a:p>
          <a:p>
            <a:pPr marL="236538" indent="-236538">
              <a:buFont typeface="Arial" pitchFamily="34" charset="0"/>
              <a:buChar char="•"/>
              <a:defRPr/>
            </a:pPr>
            <a:r>
              <a:rPr lang="en-US" dirty="0" smtClean="0">
                <a:solidFill>
                  <a:schemeClr val="accent2"/>
                </a:solidFill>
              </a:rPr>
              <a:t>Item Number</a:t>
            </a:r>
          </a:p>
          <a:p>
            <a:pPr marL="236538" indent="-236538">
              <a:buFont typeface="Arial" pitchFamily="34" charset="0"/>
              <a:buChar char="•"/>
              <a:defRPr/>
            </a:pPr>
            <a:r>
              <a:rPr lang="en-US" dirty="0" smtClean="0">
                <a:solidFill>
                  <a:schemeClr val="accent2"/>
                </a:solidFill>
              </a:rPr>
              <a:t>Due Date</a:t>
            </a:r>
          </a:p>
        </p:txBody>
      </p:sp>
      <p:sp>
        <p:nvSpPr>
          <p:cNvPr id="10" name="Rounded Rectangle 9"/>
          <p:cNvSpPr/>
          <p:nvPr/>
        </p:nvSpPr>
        <p:spPr>
          <a:xfrm>
            <a:off x="485775" y="4167188"/>
            <a:ext cx="6140450" cy="1887537"/>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9" name="TextBox 8"/>
          <p:cNvSpPr txBox="1"/>
          <p:nvPr/>
        </p:nvSpPr>
        <p:spPr>
          <a:xfrm>
            <a:off x="7366000" y="6537325"/>
            <a:ext cx="1320800" cy="246221"/>
          </a:xfrm>
          <a:prstGeom prst="rect">
            <a:avLst/>
          </a:prstGeom>
          <a:noFill/>
        </p:spPr>
        <p:txBody>
          <a:bodyPr wrap="square" rtlCol="0">
            <a:spAutoFit/>
          </a:bodyPr>
          <a:lstStyle/>
          <a:p>
            <a:pPr algn="ctr"/>
            <a:r>
              <a:rPr lang="en-US" sz="1000" dirty="0" smtClean="0"/>
              <a:t>WH-PIK-</a:t>
            </a:r>
            <a:endParaRPr lang="en-US" sz="1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31"/>
          <p:cNvSpPr>
            <a:spLocks noChangeArrowheads="1"/>
          </p:cNvSpPr>
          <p:nvPr/>
        </p:nvSpPr>
        <p:spPr bwMode="auto">
          <a:xfrm>
            <a:off x="3857625" y="1811338"/>
            <a:ext cx="1857375" cy="4046537"/>
          </a:xfrm>
          <a:prstGeom prst="flowChartProcess">
            <a:avLst/>
          </a:prstGeom>
          <a:solidFill>
            <a:schemeClr val="tx1"/>
          </a:solidFill>
          <a:ln w="9525">
            <a:solidFill>
              <a:schemeClr val="tx1"/>
            </a:solidFill>
            <a:miter lim="800000"/>
            <a:headEnd/>
            <a:tailEnd/>
          </a:ln>
        </p:spPr>
        <p:txBody>
          <a:bodyPr wrap="none" anchor="ctr"/>
          <a:lstStyle/>
          <a:p>
            <a:pPr algn="ctr"/>
            <a:r>
              <a:rPr lang="en-US" sz="6000">
                <a:solidFill>
                  <a:schemeClr val="bg1"/>
                </a:solidFill>
              </a:rPr>
              <a:t>Box</a:t>
            </a:r>
          </a:p>
        </p:txBody>
      </p:sp>
      <p:sp>
        <p:nvSpPr>
          <p:cNvPr id="4" name="Right Arrow 3"/>
          <p:cNvSpPr/>
          <p:nvPr/>
        </p:nvSpPr>
        <p:spPr>
          <a:xfrm>
            <a:off x="614363" y="2006600"/>
            <a:ext cx="2928937" cy="957263"/>
          </a:xfrm>
          <a:prstGeom prst="rightArrow">
            <a:avLst>
              <a:gd name="adj1" fmla="val 66279"/>
              <a:gd name="adj2" fmla="val 51163"/>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2400" dirty="0"/>
              <a:t>500 Orders</a:t>
            </a:r>
          </a:p>
        </p:txBody>
      </p:sp>
      <p:sp>
        <p:nvSpPr>
          <p:cNvPr id="5" name="Right Arrow 4"/>
          <p:cNvSpPr/>
          <p:nvPr/>
        </p:nvSpPr>
        <p:spPr>
          <a:xfrm>
            <a:off x="614363" y="3303588"/>
            <a:ext cx="2924175" cy="957262"/>
          </a:xfrm>
          <a:prstGeom prst="rightArrow">
            <a:avLst>
              <a:gd name="adj1" fmla="val 66279"/>
              <a:gd name="adj2" fmla="val 51163"/>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2400" dirty="0"/>
              <a:t>All FedEx &amp; UPS</a:t>
            </a:r>
          </a:p>
        </p:txBody>
      </p:sp>
      <p:sp>
        <p:nvSpPr>
          <p:cNvPr id="6" name="Right Arrow 5"/>
          <p:cNvSpPr/>
          <p:nvPr/>
        </p:nvSpPr>
        <p:spPr>
          <a:xfrm>
            <a:off x="614363" y="4598988"/>
            <a:ext cx="2919412" cy="957262"/>
          </a:xfrm>
          <a:prstGeom prst="rightArrow">
            <a:avLst>
              <a:gd name="adj1" fmla="val 66279"/>
              <a:gd name="adj2" fmla="val 51163"/>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2400" dirty="0"/>
              <a:t>Customer X, Y, Z</a:t>
            </a:r>
          </a:p>
        </p:txBody>
      </p:sp>
      <p:sp>
        <p:nvSpPr>
          <p:cNvPr id="7" name="Text Box 56"/>
          <p:cNvSpPr txBox="1">
            <a:spLocks noChangeArrowheads="1"/>
          </p:cNvSpPr>
          <p:nvPr/>
        </p:nvSpPr>
        <p:spPr bwMode="auto">
          <a:xfrm>
            <a:off x="838200" y="2897188"/>
            <a:ext cx="2057400" cy="457200"/>
          </a:xfrm>
          <a:prstGeom prst="rect">
            <a:avLst/>
          </a:prstGeom>
          <a:noFill/>
          <a:ln w="9525">
            <a:noFill/>
            <a:miter lim="800000"/>
            <a:headEnd/>
            <a:tailEnd/>
          </a:ln>
        </p:spPr>
        <p:txBody>
          <a:bodyPr>
            <a:spAutoFit/>
          </a:bodyPr>
          <a:lstStyle/>
          <a:p>
            <a:pPr algn="ctr">
              <a:spcBef>
                <a:spcPct val="50000"/>
              </a:spcBef>
            </a:pPr>
            <a:r>
              <a:rPr lang="en-US" sz="2400">
                <a:solidFill>
                  <a:schemeClr val="accent1"/>
                </a:solidFill>
              </a:rPr>
              <a:t>OR</a:t>
            </a:r>
          </a:p>
        </p:txBody>
      </p:sp>
      <p:sp>
        <p:nvSpPr>
          <p:cNvPr id="8" name="Text Box 56"/>
          <p:cNvSpPr txBox="1">
            <a:spLocks noChangeArrowheads="1"/>
          </p:cNvSpPr>
          <p:nvPr/>
        </p:nvSpPr>
        <p:spPr bwMode="auto">
          <a:xfrm>
            <a:off x="833438" y="4192588"/>
            <a:ext cx="2057400" cy="457200"/>
          </a:xfrm>
          <a:prstGeom prst="rect">
            <a:avLst/>
          </a:prstGeom>
          <a:noFill/>
          <a:ln w="9525">
            <a:noFill/>
            <a:miter lim="800000"/>
            <a:headEnd/>
            <a:tailEnd/>
          </a:ln>
        </p:spPr>
        <p:txBody>
          <a:bodyPr>
            <a:spAutoFit/>
          </a:bodyPr>
          <a:lstStyle/>
          <a:p>
            <a:pPr algn="ctr">
              <a:spcBef>
                <a:spcPct val="50000"/>
              </a:spcBef>
            </a:pPr>
            <a:r>
              <a:rPr lang="en-US" sz="2400">
                <a:solidFill>
                  <a:schemeClr val="accent1"/>
                </a:solidFill>
              </a:rPr>
              <a:t>OR</a:t>
            </a:r>
          </a:p>
        </p:txBody>
      </p:sp>
      <p:sp>
        <p:nvSpPr>
          <p:cNvPr id="9" name="Rounded Rectangle 8"/>
          <p:cNvSpPr/>
          <p:nvPr/>
        </p:nvSpPr>
        <p:spPr>
          <a:xfrm>
            <a:off x="6086475" y="1957388"/>
            <a:ext cx="2486025" cy="1089025"/>
          </a:xfrm>
          <a:prstGeom prst="round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2400" dirty="0"/>
              <a:t>1 Picker</a:t>
            </a:r>
          </a:p>
          <a:p>
            <a:pPr algn="ctr">
              <a:defRPr/>
            </a:pPr>
            <a:r>
              <a:rPr lang="en-US" sz="2400" dirty="0"/>
              <a:t>= 5 Days</a:t>
            </a:r>
          </a:p>
        </p:txBody>
      </p:sp>
      <p:sp>
        <p:nvSpPr>
          <p:cNvPr id="10" name="Rounded Rectangle 9"/>
          <p:cNvSpPr/>
          <p:nvPr/>
        </p:nvSpPr>
        <p:spPr>
          <a:xfrm>
            <a:off x="6081713" y="3295650"/>
            <a:ext cx="2486025" cy="1089025"/>
          </a:xfrm>
          <a:prstGeom prst="round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2400" dirty="0"/>
              <a:t>10 Pickers</a:t>
            </a:r>
          </a:p>
          <a:p>
            <a:pPr algn="ctr">
              <a:defRPr/>
            </a:pPr>
            <a:r>
              <a:rPr lang="en-US" sz="2400" dirty="0"/>
              <a:t>= 1 Day</a:t>
            </a:r>
          </a:p>
        </p:txBody>
      </p:sp>
      <p:sp>
        <p:nvSpPr>
          <p:cNvPr id="11" name="Rounded Rectangle 10"/>
          <p:cNvSpPr/>
          <p:nvPr/>
        </p:nvSpPr>
        <p:spPr>
          <a:xfrm>
            <a:off x="6076950" y="4633913"/>
            <a:ext cx="2486025" cy="1089025"/>
          </a:xfrm>
          <a:prstGeom prst="round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a:defRPr/>
            </a:pPr>
            <a:r>
              <a:rPr lang="en-US" sz="2400" dirty="0"/>
              <a:t>50 Pickers</a:t>
            </a:r>
          </a:p>
          <a:p>
            <a:pPr algn="ctr">
              <a:defRPr/>
            </a:pPr>
            <a:r>
              <a:rPr lang="en-US" sz="2400" dirty="0"/>
              <a:t>= 1 Hour</a:t>
            </a:r>
          </a:p>
        </p:txBody>
      </p:sp>
      <p:sp>
        <p:nvSpPr>
          <p:cNvPr id="13" name="Rectangle 2"/>
          <p:cNvSpPr txBox="1">
            <a:spLocks noChangeArrowheads="1"/>
          </p:cNvSpPr>
          <p:nvPr/>
        </p:nvSpPr>
        <p:spPr>
          <a:xfrm>
            <a:off x="457200" y="598488"/>
            <a:ext cx="8229600" cy="717550"/>
          </a:xfrm>
          <a:prstGeom prst="rect">
            <a:avLst/>
          </a:prstGeom>
        </p:spPr>
        <p:txBody>
          <a:bodyPr/>
          <a:lstStyle/>
          <a:p>
            <a:pPr marL="0" marR="0" lvl="0" indent="0" algn="l" defTabSz="457200" rtl="0" eaLnBrk="0" fontAlgn="base" latinLnBrk="0" hangingPunct="0">
              <a:lnSpc>
                <a:spcPct val="100000"/>
              </a:lnSpc>
              <a:spcBef>
                <a:spcPct val="0"/>
              </a:spcBef>
              <a:spcAft>
                <a:spcPct val="0"/>
              </a:spcAft>
              <a:buClrTx/>
              <a:buSzTx/>
              <a:buFontTx/>
              <a:buNone/>
              <a:tabLst/>
              <a:defRPr/>
            </a:pPr>
            <a:r>
              <a:rPr kumimoji="0" lang="en-US" sz="3000" b="1" i="0" u="none" strike="noStrike" kern="1200" cap="none" spc="0" normalizeH="0" baseline="0" noProof="0" smtClean="0">
                <a:ln>
                  <a:noFill/>
                </a:ln>
                <a:solidFill>
                  <a:srgbClr val="4F4F4F"/>
                </a:solidFill>
                <a:effectLst/>
                <a:uLnTx/>
                <a:uFillTx/>
                <a:latin typeface="Century Gothic" pitchFamily="34" charset="0"/>
                <a:ea typeface="Century Gothic" pitchFamily="34" charset="0"/>
                <a:cs typeface="Century Gothic" pitchFamily="34" charset="0"/>
              </a:rPr>
              <a:t>QAD Warehousing Supports Wave Planning</a:t>
            </a:r>
            <a:endParaRPr kumimoji="0" lang="en-US" sz="3000" b="1" i="0" u="none" strike="noStrike" kern="1200" cap="none" spc="0" normalizeH="0" baseline="0" noProof="0" dirty="0" smtClean="0">
              <a:ln>
                <a:noFill/>
              </a:ln>
              <a:solidFill>
                <a:srgbClr val="4F4F4F"/>
              </a:solidFill>
              <a:effectLst/>
              <a:uLnTx/>
              <a:uFillTx/>
              <a:latin typeface="Century Gothic" pitchFamily="34" charset="0"/>
              <a:ea typeface="Century Gothic" pitchFamily="34" charset="0"/>
              <a:cs typeface="Century Gothic" pitchFamily="34" charset="0"/>
            </a:endParaRPr>
          </a:p>
        </p:txBody>
      </p:sp>
      <p:sp>
        <p:nvSpPr>
          <p:cNvPr id="14" name="Text Placeholder 5"/>
          <p:cNvSpPr txBox="1">
            <a:spLocks/>
          </p:cNvSpPr>
          <p:nvPr/>
        </p:nvSpPr>
        <p:spPr>
          <a:xfrm>
            <a:off x="457200" y="179388"/>
            <a:ext cx="8229600" cy="428625"/>
          </a:xfrm>
          <a:prstGeom prst="rect">
            <a:avLst/>
          </a:prstGeom>
        </p:spPr>
        <p:txBody>
          <a:bodyPr/>
          <a:lstStyle/>
          <a:p>
            <a:pPr marL="342900" marR="0" lvl="0" indent="-342900" algn="l" defTabSz="457200" rtl="0" eaLnBrk="0" fontAlgn="base" latinLnBrk="0" hangingPunct="0">
              <a:lnSpc>
                <a:spcPct val="100000"/>
              </a:lnSpc>
              <a:spcBef>
                <a:spcPct val="20000"/>
              </a:spcBef>
              <a:spcAft>
                <a:spcPct val="0"/>
              </a:spcAft>
              <a:buClr>
                <a:srgbClr val="F79646"/>
              </a:buClr>
              <a:buSzTx/>
              <a:tabLst/>
              <a:defRPr/>
            </a:pPr>
            <a:r>
              <a:rPr kumimoji="0" lang="en-US" sz="2000" b="1" i="0" u="none" strike="noStrike" kern="1200" cap="none" spc="0" normalizeH="0" baseline="0" noProof="0" dirty="0" smtClean="0">
                <a:ln>
                  <a:noFill/>
                </a:ln>
                <a:solidFill>
                  <a:schemeClr val="accent1"/>
                </a:solidFill>
                <a:effectLst/>
                <a:uLnTx/>
                <a:uFillTx/>
                <a:latin typeface="Century Gothic" pitchFamily="34" charset="0"/>
                <a:ea typeface="Century Gothic" pitchFamily="34" charset="0"/>
                <a:cs typeface="Century Gothic" pitchFamily="34" charset="0"/>
              </a:rPr>
              <a:t>Wave</a:t>
            </a:r>
            <a:r>
              <a:rPr kumimoji="0" lang="en-US" sz="2000" b="1" i="0" u="none" strike="noStrike" kern="1200" cap="none" spc="0" normalizeH="0" noProof="0" dirty="0" smtClean="0">
                <a:ln>
                  <a:noFill/>
                </a:ln>
                <a:solidFill>
                  <a:schemeClr val="accent1"/>
                </a:solidFill>
                <a:effectLst/>
                <a:uLnTx/>
                <a:uFillTx/>
                <a:latin typeface="Century Gothic" pitchFamily="34" charset="0"/>
                <a:ea typeface="Century Gothic" pitchFamily="34" charset="0"/>
                <a:cs typeface="Century Gothic" pitchFamily="34" charset="0"/>
              </a:rPr>
              <a:t> Planning</a:t>
            </a:r>
            <a:endParaRPr kumimoji="0" lang="en-US" sz="2000" b="1" i="0" u="none" strike="noStrike" kern="1200" cap="none" spc="0" normalizeH="0" baseline="0" noProof="0" dirty="0" smtClean="0">
              <a:ln>
                <a:noFill/>
              </a:ln>
              <a:solidFill>
                <a:schemeClr val="accent1"/>
              </a:solidFill>
              <a:effectLst/>
              <a:uLnTx/>
              <a:uFillTx/>
              <a:latin typeface="Century Gothic" pitchFamily="34" charset="0"/>
              <a:ea typeface="Century Gothic" pitchFamily="34" charset="0"/>
              <a:cs typeface="Century Gothic" pitchFamily="34" charset="0"/>
            </a:endParaRPr>
          </a:p>
        </p:txBody>
      </p:sp>
      <p:sp>
        <p:nvSpPr>
          <p:cNvPr id="15" name="TextBox 14"/>
          <p:cNvSpPr txBox="1"/>
          <p:nvPr/>
        </p:nvSpPr>
        <p:spPr>
          <a:xfrm>
            <a:off x="7366000" y="6537325"/>
            <a:ext cx="1320800" cy="246221"/>
          </a:xfrm>
          <a:prstGeom prst="rect">
            <a:avLst/>
          </a:prstGeom>
          <a:noFill/>
        </p:spPr>
        <p:txBody>
          <a:bodyPr wrap="square" rtlCol="0">
            <a:spAutoFit/>
          </a:bodyPr>
          <a:lstStyle/>
          <a:p>
            <a:pPr algn="ctr"/>
            <a:r>
              <a:rPr lang="en-US" sz="1000" dirty="0" smtClean="0"/>
              <a:t>WH-PIK-455</a:t>
            </a:r>
            <a:endParaRPr lang="en-US" sz="1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9" presetClass="emph" presetSubtype="0" grpId="1" nodeType="withEffect">
                                  <p:stCondLst>
                                    <p:cond delay="0"/>
                                  </p:stCondLst>
                                  <p:childTnLst>
                                    <p:set>
                                      <p:cBhvr rctx="PPT">
                                        <p:cTn id="16" dur="indefinite"/>
                                        <p:tgtEl>
                                          <p:spTgt spid="4"/>
                                        </p:tgtEl>
                                        <p:attrNameLst>
                                          <p:attrName>style.opacity</p:attrName>
                                        </p:attrNameLst>
                                      </p:cBhvr>
                                      <p:to>
                                        <p:strVal val="0.5"/>
                                      </p:to>
                                    </p:set>
                                    <p:animEffect filter="image" prLst="opacity: 0.5">
                                      <p:cBhvr rctx="IE">
                                        <p:cTn id="17" dur="indefinite"/>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childTnLst>
                                </p:cTn>
                              </p:par>
                              <p:par>
                                <p:cTn id="22" presetID="1" presetClass="entr" presetSubtype="0"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childTnLst>
                                </p:cTn>
                              </p:par>
                              <p:par>
                                <p:cTn id="24" presetID="9" presetClass="emph" presetSubtype="0" grpId="1" nodeType="withEffect">
                                  <p:stCondLst>
                                    <p:cond delay="0"/>
                                  </p:stCondLst>
                                  <p:childTnLst>
                                    <p:set>
                                      <p:cBhvr rctx="PPT">
                                        <p:cTn id="25" dur="indefinite"/>
                                        <p:tgtEl>
                                          <p:spTgt spid="5"/>
                                        </p:tgtEl>
                                        <p:attrNameLst>
                                          <p:attrName>style.opacity</p:attrName>
                                        </p:attrNameLst>
                                      </p:cBhvr>
                                      <p:to>
                                        <p:strVal val="0.5"/>
                                      </p:to>
                                    </p:set>
                                    <p:animEffect filter="image" prLst="opacity: 0.5">
                                      <p:cBhvr rctx="IE">
                                        <p:cTn id="26" dur="indefinite"/>
                                        <p:tgtEl>
                                          <p:spTgt spid="5"/>
                                        </p:tgtEl>
                                      </p:cBhvr>
                                    </p:animEffect>
                                  </p:childTnLst>
                                </p:cTn>
                              </p:par>
                              <p:par>
                                <p:cTn id="27" presetID="9" presetClass="emph" presetSubtype="0" grpId="1" nodeType="withEffect">
                                  <p:stCondLst>
                                    <p:cond delay="0"/>
                                  </p:stCondLst>
                                  <p:childTnLst>
                                    <p:set>
                                      <p:cBhvr rctx="PPT">
                                        <p:cTn id="28" dur="indefinite"/>
                                        <p:tgtEl>
                                          <p:spTgt spid="7"/>
                                        </p:tgtEl>
                                        <p:attrNameLst>
                                          <p:attrName>style.opacity</p:attrName>
                                        </p:attrNameLst>
                                      </p:cBhvr>
                                      <p:to>
                                        <p:strVal val="0.5"/>
                                      </p:to>
                                    </p:set>
                                    <p:animEffect filter="image" prLst="opacity: 0.5">
                                      <p:cBhvr rctx="IE">
                                        <p:cTn id="29" dur="indefinite"/>
                                        <p:tgtEl>
                                          <p:spTgt spid="7"/>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childTnLst>
                                </p:cTn>
                              </p:par>
                              <p:par>
                                <p:cTn id="34" presetID="1" presetClass="entr" presetSubtype="0" fill="hold" grpId="0" nodeType="withEffect">
                                  <p:stCondLst>
                                    <p:cond delay="0"/>
                                  </p:stCondLst>
                                  <p:childTnLst>
                                    <p:set>
                                      <p:cBhvr>
                                        <p:cTn id="35" dur="1" fill="hold">
                                          <p:stCondLst>
                                            <p:cond delay="0"/>
                                          </p:stCondLst>
                                        </p:cTn>
                                        <p:tgtEl>
                                          <p:spTgt spid="10"/>
                                        </p:tgtEl>
                                        <p:attrNameLst>
                                          <p:attrName>style.visibility</p:attrName>
                                        </p:attrNameLst>
                                      </p:cBhvr>
                                      <p:to>
                                        <p:strVal val="visible"/>
                                      </p:to>
                                    </p:set>
                                  </p:childTnLst>
                                </p:cTn>
                              </p:par>
                              <p:par>
                                <p:cTn id="36" presetID="1"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childTnLst>
                                </p:cTn>
                              </p:par>
                              <p:par>
                                <p:cTn id="38" presetID="9" presetClass="emph" presetSubtype="0" grpId="1" nodeType="withEffect">
                                  <p:stCondLst>
                                    <p:cond delay="0"/>
                                  </p:stCondLst>
                                  <p:childTnLst>
                                    <p:set>
                                      <p:cBhvr rctx="PPT">
                                        <p:cTn id="39" dur="indefinite"/>
                                        <p:tgtEl>
                                          <p:spTgt spid="6"/>
                                        </p:tgtEl>
                                        <p:attrNameLst>
                                          <p:attrName>style.opacity</p:attrName>
                                        </p:attrNameLst>
                                      </p:cBhvr>
                                      <p:to>
                                        <p:strVal val="0.5"/>
                                      </p:to>
                                    </p:set>
                                    <p:animEffect filter="image" prLst="opacity: 0.5">
                                      <p:cBhvr rctx="IE">
                                        <p:cTn id="40" dur="indefinite"/>
                                        <p:tgtEl>
                                          <p:spTgt spid="6"/>
                                        </p:tgtEl>
                                      </p:cBhvr>
                                    </p:animEffect>
                                  </p:childTnLst>
                                </p:cTn>
                              </p:par>
                              <p:par>
                                <p:cTn id="41" presetID="9" presetClass="emph" presetSubtype="0" grpId="1" nodeType="withEffect">
                                  <p:stCondLst>
                                    <p:cond delay="0"/>
                                  </p:stCondLst>
                                  <p:childTnLst>
                                    <p:set>
                                      <p:cBhvr rctx="PPT">
                                        <p:cTn id="42" dur="indefinite"/>
                                        <p:tgtEl>
                                          <p:spTgt spid="8"/>
                                        </p:tgtEl>
                                        <p:attrNameLst>
                                          <p:attrName>style.opacity</p:attrName>
                                        </p:attrNameLst>
                                      </p:cBhvr>
                                      <p:to>
                                        <p:strVal val="0.5"/>
                                      </p:to>
                                    </p:set>
                                    <p:animEffect filter="image" prLst="opacity: 0.5">
                                      <p:cBhvr rctx="IE">
                                        <p:cTn id="43" dur="indefinite"/>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4" grpId="1" animBg="1"/>
      <p:bldP spid="5" grpId="0" animBg="1"/>
      <p:bldP spid="5" grpId="1" animBg="1"/>
      <p:bldP spid="6" grpId="0" animBg="1"/>
      <p:bldP spid="6" grpId="1" animBg="1"/>
      <p:bldP spid="7" grpId="0"/>
      <p:bldP spid="7" grpId="1"/>
      <p:bldP spid="8" grpId="0"/>
      <p:bldP spid="8" grpId="1"/>
      <p:bldP spid="9" grpId="0" animBg="1"/>
      <p:bldP spid="10" grpId="0" animBg="1"/>
      <p:bldP spid="11"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Text Placeholder 7"/>
          <p:cNvSpPr txBox="1">
            <a:spLocks/>
          </p:cNvSpPr>
          <p:nvPr/>
        </p:nvSpPr>
        <p:spPr bwMode="auto">
          <a:xfrm>
            <a:off x="398463" y="171450"/>
            <a:ext cx="8229600" cy="428625"/>
          </a:xfrm>
          <a:prstGeom prst="rect">
            <a:avLst/>
          </a:prstGeom>
          <a:noFill/>
          <a:ln w="9525">
            <a:noFill/>
            <a:miter lim="800000"/>
            <a:headEnd/>
            <a:tailEnd/>
          </a:ln>
        </p:spPr>
        <p:txBody>
          <a:bodyPr/>
          <a:lstStyle/>
          <a:p>
            <a:pPr eaLnBrk="0" hangingPunct="0">
              <a:spcBef>
                <a:spcPct val="20000"/>
              </a:spcBef>
              <a:buClr>
                <a:srgbClr val="F79646"/>
              </a:buClr>
            </a:pPr>
            <a:r>
              <a:rPr lang="en-US" sz="2000" b="1">
                <a:solidFill>
                  <a:srgbClr val="4F81BD"/>
                </a:solidFill>
                <a:latin typeface="Century Gothic" pitchFamily="34" charset="0"/>
                <a:ea typeface="Century Gothic" pitchFamily="34" charset="0"/>
                <a:cs typeface="Century Gothic" pitchFamily="34" charset="0"/>
              </a:rPr>
              <a:t>Bulk and Wave…what is the difference?</a:t>
            </a:r>
          </a:p>
        </p:txBody>
      </p:sp>
      <p:sp>
        <p:nvSpPr>
          <p:cNvPr id="9" name="Rectangle 2"/>
          <p:cNvSpPr>
            <a:spLocks noGrp="1" noChangeArrowheads="1"/>
          </p:cNvSpPr>
          <p:nvPr>
            <p:ph type="title"/>
          </p:nvPr>
        </p:nvSpPr>
        <p:spPr>
          <a:xfrm>
            <a:off x="457200" y="598488"/>
            <a:ext cx="8229600" cy="717550"/>
          </a:xfrm>
        </p:spPr>
        <p:txBody>
          <a:bodyPr/>
          <a:lstStyle/>
          <a:p>
            <a:pPr>
              <a:defRPr/>
            </a:pPr>
            <a:r>
              <a:rPr lang="en-US" smtClean="0">
                <a:latin typeface="Century Gothic" pitchFamily="34" charset="0"/>
                <a:cs typeface="Century Gothic" pitchFamily="34" charset="0"/>
              </a:rPr>
              <a:t>Bulk vs. Wave</a:t>
            </a:r>
          </a:p>
        </p:txBody>
      </p:sp>
      <p:graphicFrame>
        <p:nvGraphicFramePr>
          <p:cNvPr id="10" name="Table 9"/>
          <p:cNvGraphicFramePr>
            <a:graphicFrameLocks noGrp="1"/>
          </p:cNvGraphicFramePr>
          <p:nvPr/>
        </p:nvGraphicFramePr>
        <p:xfrm>
          <a:off x="457200" y="1220788"/>
          <a:ext cx="8111613" cy="4683760"/>
        </p:xfrm>
        <a:graphic>
          <a:graphicData uri="http://schemas.openxmlformats.org/drawingml/2006/table">
            <a:tbl>
              <a:tblPr firstRow="1" bandRow="1">
                <a:tableStyleId>{5C22544A-7EE6-4342-B048-85BDC9FD1C3A}</a:tableStyleId>
              </a:tblPr>
              <a:tblGrid>
                <a:gridCol w="1743526"/>
                <a:gridCol w="3012855"/>
                <a:gridCol w="3355232"/>
              </a:tblGrid>
              <a:tr h="370840">
                <a:tc>
                  <a:txBody>
                    <a:bodyPr/>
                    <a:lstStyle/>
                    <a:p>
                      <a:endParaRPr lang="en-US" dirty="0"/>
                    </a:p>
                  </a:txBody>
                  <a:tcPr/>
                </a:tc>
                <a:tc>
                  <a:txBody>
                    <a:bodyPr/>
                    <a:lstStyle/>
                    <a:p>
                      <a:pPr algn="ctr"/>
                      <a:r>
                        <a:rPr lang="en-US" dirty="0" smtClean="0"/>
                        <a:t>Bulk</a:t>
                      </a:r>
                      <a:endParaRPr lang="en-US" dirty="0"/>
                    </a:p>
                  </a:txBody>
                  <a:tcPr/>
                </a:tc>
                <a:tc>
                  <a:txBody>
                    <a:bodyPr/>
                    <a:lstStyle/>
                    <a:p>
                      <a:pPr algn="ctr"/>
                      <a:r>
                        <a:rPr lang="en-US" dirty="0" smtClean="0"/>
                        <a:t>Wave</a:t>
                      </a:r>
                      <a:endParaRPr lang="en-US" dirty="0"/>
                    </a:p>
                  </a:txBody>
                  <a:tcPr/>
                </a:tc>
              </a:tr>
              <a:tr h="370840">
                <a:tc>
                  <a:txBody>
                    <a:bodyPr/>
                    <a:lstStyle/>
                    <a:p>
                      <a:r>
                        <a:rPr lang="en-US" sz="1500" dirty="0" smtClean="0"/>
                        <a:t>Purpose</a:t>
                      </a:r>
                      <a:endParaRPr lang="en-US" sz="1500" dirty="0"/>
                    </a:p>
                  </a:txBody>
                  <a:tcPr/>
                </a:tc>
                <a:tc>
                  <a:txBody>
                    <a:bodyPr/>
                    <a:lstStyle/>
                    <a:p>
                      <a:r>
                        <a:rPr lang="en-US" sz="1500" dirty="0" smtClean="0"/>
                        <a:t>Group</a:t>
                      </a:r>
                      <a:r>
                        <a:rPr lang="en-US" sz="1500" baseline="0" dirty="0" smtClean="0"/>
                        <a:t> orders for more efficient picking and travel time</a:t>
                      </a:r>
                      <a:endParaRPr lang="en-US" sz="1500" dirty="0"/>
                    </a:p>
                  </a:txBody>
                  <a:tcPr/>
                </a:tc>
                <a:tc>
                  <a:txBody>
                    <a:bodyPr/>
                    <a:lstStyle/>
                    <a:p>
                      <a:r>
                        <a:rPr lang="en-US" sz="1500" dirty="0" smtClean="0"/>
                        <a:t>Group orders to balance</a:t>
                      </a:r>
                      <a:r>
                        <a:rPr lang="en-US" sz="1500" baseline="0" dirty="0" smtClean="0"/>
                        <a:t> work load across the warehouse and synchronize replenishment with picking</a:t>
                      </a:r>
                      <a:endParaRPr lang="en-US" sz="1500" dirty="0"/>
                    </a:p>
                  </a:txBody>
                  <a:tcPr/>
                </a:tc>
              </a:tr>
              <a:tr h="370840">
                <a:tc>
                  <a:txBody>
                    <a:bodyPr/>
                    <a:lstStyle/>
                    <a:p>
                      <a:r>
                        <a:rPr lang="en-US" sz="1500" dirty="0" smtClean="0"/>
                        <a:t>Pick Process</a:t>
                      </a:r>
                      <a:endParaRPr lang="en-US" sz="1500" dirty="0"/>
                    </a:p>
                  </a:txBody>
                  <a:tcPr/>
                </a:tc>
                <a:tc>
                  <a:txBody>
                    <a:bodyPr/>
                    <a:lstStyle/>
                    <a:p>
                      <a:r>
                        <a:rPr lang="en-US" sz="1500" dirty="0" smtClean="0"/>
                        <a:t>Bulk</a:t>
                      </a:r>
                      <a:endParaRPr lang="en-US" sz="1500" dirty="0"/>
                    </a:p>
                  </a:txBody>
                  <a:tcPr/>
                </a:tc>
                <a:tc>
                  <a:txBody>
                    <a:bodyPr/>
                    <a:lstStyle/>
                    <a:p>
                      <a:r>
                        <a:rPr lang="en-US" sz="1500" dirty="0" smtClean="0"/>
                        <a:t>Batch</a:t>
                      </a:r>
                      <a:r>
                        <a:rPr lang="en-US" sz="1500" baseline="0" dirty="0" smtClean="0"/>
                        <a:t> and/or Discrete</a:t>
                      </a:r>
                      <a:endParaRPr lang="en-US" sz="1500" dirty="0"/>
                    </a:p>
                  </a:txBody>
                  <a:tcPr/>
                </a:tc>
              </a:tr>
              <a:tr h="370840">
                <a:tc>
                  <a:txBody>
                    <a:bodyPr/>
                    <a:lstStyle/>
                    <a:p>
                      <a:r>
                        <a:rPr lang="en-US" sz="1500" dirty="0" smtClean="0"/>
                        <a:t>Replenishment</a:t>
                      </a:r>
                      <a:endParaRPr lang="en-US" sz="1500" dirty="0"/>
                    </a:p>
                  </a:txBody>
                  <a:tcPr/>
                </a:tc>
                <a:tc>
                  <a:txBody>
                    <a:bodyPr/>
                    <a:lstStyle/>
                    <a:p>
                      <a:r>
                        <a:rPr lang="en-US" sz="1500" dirty="0" smtClean="0"/>
                        <a:t>Manual</a:t>
                      </a:r>
                      <a:endParaRPr lang="en-US" sz="1500" dirty="0"/>
                    </a:p>
                  </a:txBody>
                  <a:tcPr/>
                </a:tc>
                <a:tc>
                  <a:txBody>
                    <a:bodyPr/>
                    <a:lstStyle/>
                    <a:p>
                      <a:r>
                        <a:rPr lang="en-US" sz="1500" dirty="0" smtClean="0"/>
                        <a:t>Synchronized</a:t>
                      </a:r>
                      <a:endParaRPr lang="en-US" sz="1500" dirty="0"/>
                    </a:p>
                  </a:txBody>
                  <a:tcPr/>
                </a:tc>
              </a:tr>
              <a:tr h="370840">
                <a:tc>
                  <a:txBody>
                    <a:bodyPr/>
                    <a:lstStyle/>
                    <a:p>
                      <a:r>
                        <a:rPr lang="en-US" sz="1500" dirty="0" smtClean="0"/>
                        <a:t>Order Types</a:t>
                      </a:r>
                      <a:endParaRPr lang="en-US" sz="1500" dirty="0"/>
                    </a:p>
                  </a:txBody>
                  <a:tcPr/>
                </a:tc>
                <a:tc>
                  <a:txBody>
                    <a:bodyPr/>
                    <a:lstStyle/>
                    <a:p>
                      <a:r>
                        <a:rPr lang="en-US" sz="1500" dirty="0" smtClean="0"/>
                        <a:t>Sales, Work, Distribution</a:t>
                      </a:r>
                      <a:endParaRPr lang="en-US" sz="1500" dirty="0"/>
                    </a:p>
                  </a:txBody>
                  <a:tcPr/>
                </a:tc>
                <a:tc>
                  <a:txBody>
                    <a:bodyPr/>
                    <a:lstStyle/>
                    <a:p>
                      <a:r>
                        <a:rPr lang="en-US" sz="1500" dirty="0" smtClean="0"/>
                        <a:t>Sales, Distribution</a:t>
                      </a:r>
                      <a:endParaRPr lang="en-US" sz="1500" dirty="0"/>
                    </a:p>
                  </a:txBody>
                  <a:tcPr/>
                </a:tc>
              </a:tr>
              <a:tr h="370840">
                <a:tc>
                  <a:txBody>
                    <a:bodyPr/>
                    <a:lstStyle/>
                    <a:p>
                      <a:r>
                        <a:rPr lang="en-US" sz="1500" dirty="0" smtClean="0"/>
                        <a:t>Can</a:t>
                      </a:r>
                      <a:r>
                        <a:rPr lang="en-US" sz="1500" baseline="0" dirty="0" smtClean="0"/>
                        <a:t> move work tasks</a:t>
                      </a:r>
                      <a:endParaRPr lang="en-US" sz="1500" dirty="0"/>
                    </a:p>
                  </a:txBody>
                  <a:tcPr/>
                </a:tc>
                <a:tc>
                  <a:txBody>
                    <a:bodyPr/>
                    <a:lstStyle/>
                    <a:p>
                      <a:r>
                        <a:rPr lang="en-US" sz="1500" dirty="0" smtClean="0"/>
                        <a:t>No</a:t>
                      </a:r>
                      <a:endParaRPr lang="en-US" sz="1500" dirty="0"/>
                    </a:p>
                  </a:txBody>
                  <a:tcPr/>
                </a:tc>
                <a:tc>
                  <a:txBody>
                    <a:bodyPr/>
                    <a:lstStyle/>
                    <a:p>
                      <a:r>
                        <a:rPr lang="en-US" sz="1500" dirty="0" smtClean="0"/>
                        <a:t>Yes</a:t>
                      </a:r>
                      <a:endParaRPr lang="en-US" sz="1500" dirty="0"/>
                    </a:p>
                  </a:txBody>
                  <a:tcPr/>
                </a:tc>
              </a:tr>
              <a:tr h="370840">
                <a:tc>
                  <a:txBody>
                    <a:bodyPr/>
                    <a:lstStyle/>
                    <a:p>
                      <a:r>
                        <a:rPr lang="en-US" sz="1500" dirty="0" smtClean="0"/>
                        <a:t>Workload</a:t>
                      </a:r>
                      <a:endParaRPr lang="en-US" sz="1500" dirty="0"/>
                    </a:p>
                  </a:txBody>
                  <a:tcPr/>
                </a:tc>
                <a:tc>
                  <a:txBody>
                    <a:bodyPr/>
                    <a:lstStyle/>
                    <a:p>
                      <a:r>
                        <a:rPr lang="en-US" sz="1500" dirty="0" smtClean="0"/>
                        <a:t>Controlled by bulk pick size</a:t>
                      </a:r>
                      <a:endParaRPr lang="en-US" sz="1500" dirty="0"/>
                    </a:p>
                  </a:txBody>
                  <a:tcPr/>
                </a:tc>
                <a:tc>
                  <a:txBody>
                    <a:bodyPr/>
                    <a:lstStyle/>
                    <a:p>
                      <a:r>
                        <a:rPr lang="en-US" sz="1500" dirty="0" smtClean="0"/>
                        <a:t>Balanced and optimized across time and physical schedules</a:t>
                      </a:r>
                      <a:endParaRPr lang="en-US" sz="1500" dirty="0"/>
                    </a:p>
                  </a:txBody>
                  <a:tcPr/>
                </a:tc>
              </a:tr>
              <a:tr h="370840">
                <a:tc>
                  <a:txBody>
                    <a:bodyPr/>
                    <a:lstStyle/>
                    <a:p>
                      <a:r>
                        <a:rPr lang="en-US" sz="1500" dirty="0" smtClean="0"/>
                        <a:t>Selection by</a:t>
                      </a:r>
                      <a:endParaRPr lang="en-US" sz="1500" dirty="0"/>
                    </a:p>
                  </a:txBody>
                  <a:tcPr/>
                </a:tc>
                <a:tc>
                  <a:txBody>
                    <a:bodyPr/>
                    <a:lstStyle/>
                    <a:p>
                      <a:r>
                        <a:rPr lang="en-US" sz="1500" dirty="0" smtClean="0"/>
                        <a:t>Load ID,</a:t>
                      </a:r>
                      <a:r>
                        <a:rPr lang="en-US" sz="1500" baseline="0" dirty="0" smtClean="0"/>
                        <a:t> Route, Item, Item Type, Order, Ship To, Due Date</a:t>
                      </a:r>
                      <a:endParaRPr lang="en-US" sz="1500" dirty="0"/>
                    </a:p>
                  </a:txBody>
                  <a:tcPr/>
                </a:tc>
                <a:tc>
                  <a:txBody>
                    <a:bodyPr/>
                    <a:lstStyle/>
                    <a:p>
                      <a:r>
                        <a:rPr lang="en-US" sz="1500" dirty="0" smtClean="0"/>
                        <a:t>Carrier Route,</a:t>
                      </a:r>
                      <a:r>
                        <a:rPr lang="en-US" sz="1500" baseline="0" dirty="0" smtClean="0"/>
                        <a:t> Ship To, Due Date, Profile</a:t>
                      </a:r>
                      <a:endParaRPr lang="en-US" sz="1500" dirty="0"/>
                    </a:p>
                  </a:txBody>
                  <a:tcPr/>
                </a:tc>
              </a:tr>
              <a:tr h="370840">
                <a:tc>
                  <a:txBody>
                    <a:bodyPr/>
                    <a:lstStyle/>
                    <a:p>
                      <a:r>
                        <a:rPr lang="en-US" sz="1500" dirty="0" smtClean="0"/>
                        <a:t>Ship Lane</a:t>
                      </a:r>
                      <a:r>
                        <a:rPr lang="en-US" sz="1500" baseline="0" dirty="0" smtClean="0"/>
                        <a:t> Capacity</a:t>
                      </a:r>
                      <a:endParaRPr lang="en-US" sz="1500" dirty="0"/>
                    </a:p>
                  </a:txBody>
                  <a:tcPr/>
                </a:tc>
                <a:tc>
                  <a:txBody>
                    <a:bodyPr/>
                    <a:lstStyle/>
                    <a:p>
                      <a:r>
                        <a:rPr lang="en-US" sz="1500" dirty="0" smtClean="0"/>
                        <a:t>No considered.  All manual</a:t>
                      </a:r>
                      <a:endParaRPr lang="en-US" sz="1500" dirty="0"/>
                    </a:p>
                  </a:txBody>
                  <a:tcPr/>
                </a:tc>
                <a:tc>
                  <a:txBody>
                    <a:bodyPr/>
                    <a:lstStyle/>
                    <a:p>
                      <a:r>
                        <a:rPr lang="en-US" sz="1500" dirty="0" smtClean="0"/>
                        <a:t>Yes, automatically</a:t>
                      </a:r>
                      <a:endParaRPr lang="en-US" sz="1500" dirty="0"/>
                    </a:p>
                  </a:txBody>
                  <a:tcPr/>
                </a:tc>
              </a:tr>
            </a:tbl>
          </a:graphicData>
        </a:graphic>
      </p:graphicFrame>
      <p:sp>
        <p:nvSpPr>
          <p:cNvPr id="6" name="TextBox 5"/>
          <p:cNvSpPr txBox="1"/>
          <p:nvPr/>
        </p:nvSpPr>
        <p:spPr>
          <a:xfrm>
            <a:off x="7366000" y="6537325"/>
            <a:ext cx="1320800" cy="246221"/>
          </a:xfrm>
          <a:prstGeom prst="rect">
            <a:avLst/>
          </a:prstGeom>
          <a:noFill/>
        </p:spPr>
        <p:txBody>
          <a:bodyPr wrap="square" rtlCol="0">
            <a:spAutoFit/>
          </a:bodyPr>
          <a:lstStyle/>
          <a:p>
            <a:pPr algn="ctr"/>
            <a:r>
              <a:rPr lang="en-US" sz="1000" dirty="0" smtClean="0"/>
              <a:t>WH-PIK-700</a:t>
            </a:r>
            <a:endParaRPr lang="en-US" sz="1000"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Rectangle 2"/>
          <p:cNvSpPr>
            <a:spLocks noGrp="1" noChangeArrowheads="1"/>
          </p:cNvSpPr>
          <p:nvPr>
            <p:ph type="title"/>
          </p:nvPr>
        </p:nvSpPr>
        <p:spPr/>
        <p:txBody>
          <a:bodyPr/>
          <a:lstStyle/>
          <a:p>
            <a:r>
              <a:rPr lang="en-US" dirty="0" smtClean="0">
                <a:latin typeface="Century Gothic" pitchFamily="34" charset="0"/>
                <a:cs typeface="Century Gothic" pitchFamily="34" charset="0"/>
              </a:rPr>
              <a:t>Engine Processing &amp; 3 Step Routing</a:t>
            </a:r>
          </a:p>
        </p:txBody>
      </p:sp>
      <p:sp>
        <p:nvSpPr>
          <p:cNvPr id="68612" name="Rectangle 3"/>
          <p:cNvSpPr txBox="1">
            <a:spLocks noChangeArrowheads="1"/>
          </p:cNvSpPr>
          <p:nvPr/>
        </p:nvSpPr>
        <p:spPr bwMode="auto">
          <a:xfrm>
            <a:off x="457200" y="1316038"/>
            <a:ext cx="8229600" cy="850900"/>
          </a:xfrm>
          <a:prstGeom prst="rect">
            <a:avLst/>
          </a:prstGeom>
          <a:noFill/>
          <a:ln w="9525">
            <a:noFill/>
            <a:miter lim="800000"/>
            <a:headEnd/>
            <a:tailEnd/>
          </a:ln>
        </p:spPr>
        <p:txBody>
          <a:bodyPr/>
          <a:lstStyle/>
          <a:p>
            <a:pPr marL="342900" indent="-342900" eaLnBrk="0" hangingPunct="0">
              <a:spcBef>
                <a:spcPct val="20000"/>
              </a:spcBef>
              <a:buClr>
                <a:srgbClr val="F79646"/>
              </a:buClr>
              <a:buFont typeface="Arial" pitchFamily="34" charset="0"/>
              <a:buChar char="•"/>
            </a:pPr>
            <a:r>
              <a:rPr lang="en-US" sz="2800">
                <a:solidFill>
                  <a:srgbClr val="4F4F4F"/>
                </a:solidFill>
                <a:latin typeface="Century Gothic" pitchFamily="34" charset="0"/>
                <a:ea typeface="Century Gothic" pitchFamily="34" charset="0"/>
                <a:cs typeface="Century Gothic" pitchFamily="34" charset="0"/>
              </a:rPr>
              <a:t>Revise QMI pick, pack and ship flow</a:t>
            </a:r>
          </a:p>
        </p:txBody>
      </p:sp>
      <p:sp>
        <p:nvSpPr>
          <p:cNvPr id="68613" name="Text Placeholder 3"/>
          <p:cNvSpPr txBox="1">
            <a:spLocks/>
          </p:cNvSpPr>
          <p:nvPr/>
        </p:nvSpPr>
        <p:spPr bwMode="auto">
          <a:xfrm>
            <a:off x="457200" y="179388"/>
            <a:ext cx="8229600" cy="428625"/>
          </a:xfrm>
          <a:prstGeom prst="rect">
            <a:avLst/>
          </a:prstGeom>
          <a:noFill/>
          <a:ln w="9525">
            <a:noFill/>
            <a:miter lim="800000"/>
            <a:headEnd/>
            <a:tailEnd/>
          </a:ln>
        </p:spPr>
        <p:txBody>
          <a:bodyPr/>
          <a:lstStyle/>
          <a:p>
            <a:pPr marL="342900" indent="-342900" eaLnBrk="0" hangingPunct="0">
              <a:spcBef>
                <a:spcPct val="20000"/>
              </a:spcBef>
              <a:buClr>
                <a:srgbClr val="F79646"/>
              </a:buClr>
            </a:pPr>
            <a:r>
              <a:rPr lang="en-US" sz="2000" b="1">
                <a:solidFill>
                  <a:srgbClr val="4F81BD"/>
                </a:solidFill>
                <a:latin typeface="Century Gothic" pitchFamily="34" charset="0"/>
                <a:ea typeface="Century Gothic" pitchFamily="34" charset="0"/>
                <a:cs typeface="Century Gothic" pitchFamily="34" charset="0"/>
              </a:rPr>
              <a:t>Bonus Coverage</a:t>
            </a:r>
          </a:p>
        </p:txBody>
      </p:sp>
      <p:grpSp>
        <p:nvGrpSpPr>
          <p:cNvPr id="2" name="Group 12"/>
          <p:cNvGrpSpPr>
            <a:grpSpLocks/>
          </p:cNvGrpSpPr>
          <p:nvPr/>
        </p:nvGrpSpPr>
        <p:grpSpPr bwMode="auto">
          <a:xfrm>
            <a:off x="288925" y="2808288"/>
            <a:ext cx="3860800" cy="2819400"/>
            <a:chOff x="3657" y="1122"/>
            <a:chExt cx="1925" cy="1269"/>
          </a:xfrm>
        </p:grpSpPr>
        <p:sp>
          <p:nvSpPr>
            <p:cNvPr id="68691" name="Rectangle 10"/>
            <p:cNvSpPr>
              <a:spLocks noChangeArrowheads="1"/>
            </p:cNvSpPr>
            <p:nvPr/>
          </p:nvSpPr>
          <p:spPr bwMode="auto">
            <a:xfrm>
              <a:off x="3657" y="1122"/>
              <a:ext cx="1925" cy="1269"/>
            </a:xfrm>
            <a:prstGeom prst="rect">
              <a:avLst/>
            </a:prstGeom>
            <a:solidFill>
              <a:srgbClr val="FEA46A"/>
            </a:solidFill>
            <a:ln w="9525">
              <a:noFill/>
              <a:miter lim="800000"/>
              <a:headEnd/>
              <a:tailEnd/>
            </a:ln>
          </p:spPr>
          <p:txBody>
            <a:bodyPr/>
            <a:lstStyle/>
            <a:p>
              <a:endParaRPr lang="en-US"/>
            </a:p>
          </p:txBody>
        </p:sp>
        <p:sp>
          <p:nvSpPr>
            <p:cNvPr id="68692" name="Rectangle 11"/>
            <p:cNvSpPr>
              <a:spLocks noChangeArrowheads="1"/>
            </p:cNvSpPr>
            <p:nvPr/>
          </p:nvSpPr>
          <p:spPr bwMode="auto">
            <a:xfrm>
              <a:off x="3657" y="1122"/>
              <a:ext cx="1925" cy="1269"/>
            </a:xfrm>
            <a:prstGeom prst="rect">
              <a:avLst/>
            </a:prstGeom>
            <a:noFill/>
            <a:ln w="4763" cap="rnd">
              <a:solidFill>
                <a:srgbClr val="000000"/>
              </a:solidFill>
              <a:miter lim="800000"/>
              <a:headEnd/>
              <a:tailEnd/>
            </a:ln>
          </p:spPr>
          <p:txBody>
            <a:bodyPr/>
            <a:lstStyle/>
            <a:p>
              <a:endParaRPr lang="en-US"/>
            </a:p>
          </p:txBody>
        </p:sp>
      </p:grpSp>
      <p:grpSp>
        <p:nvGrpSpPr>
          <p:cNvPr id="3" name="Group 20"/>
          <p:cNvGrpSpPr>
            <a:grpSpLocks/>
          </p:cNvGrpSpPr>
          <p:nvPr/>
        </p:nvGrpSpPr>
        <p:grpSpPr bwMode="auto">
          <a:xfrm>
            <a:off x="790575" y="2992438"/>
            <a:ext cx="1644650" cy="2530475"/>
            <a:chOff x="4307" y="2401"/>
            <a:chExt cx="942" cy="1332"/>
          </a:xfrm>
        </p:grpSpPr>
        <p:sp>
          <p:nvSpPr>
            <p:cNvPr id="68689" name="Rectangle 18"/>
            <p:cNvSpPr>
              <a:spLocks noChangeArrowheads="1"/>
            </p:cNvSpPr>
            <p:nvPr/>
          </p:nvSpPr>
          <p:spPr bwMode="auto">
            <a:xfrm>
              <a:off x="4307" y="2401"/>
              <a:ext cx="942" cy="1332"/>
            </a:xfrm>
            <a:prstGeom prst="rect">
              <a:avLst/>
            </a:prstGeom>
            <a:solidFill>
              <a:schemeClr val="bg1"/>
            </a:solidFill>
            <a:ln w="9525">
              <a:solidFill>
                <a:schemeClr val="accent1"/>
              </a:solidFill>
              <a:miter lim="800000"/>
              <a:headEnd/>
              <a:tailEnd/>
            </a:ln>
          </p:spPr>
          <p:txBody>
            <a:bodyPr/>
            <a:lstStyle/>
            <a:p>
              <a:endParaRPr lang="en-US"/>
            </a:p>
          </p:txBody>
        </p:sp>
        <p:sp>
          <p:nvSpPr>
            <p:cNvPr id="68690" name="Rectangle 19"/>
            <p:cNvSpPr>
              <a:spLocks noChangeArrowheads="1"/>
            </p:cNvSpPr>
            <p:nvPr/>
          </p:nvSpPr>
          <p:spPr bwMode="auto">
            <a:xfrm>
              <a:off x="4307" y="2401"/>
              <a:ext cx="942" cy="1332"/>
            </a:xfrm>
            <a:prstGeom prst="rect">
              <a:avLst/>
            </a:prstGeom>
            <a:noFill/>
            <a:ln w="7938" cap="rnd">
              <a:solidFill>
                <a:srgbClr val="000000"/>
              </a:solidFill>
              <a:miter lim="800000"/>
              <a:headEnd/>
              <a:tailEnd/>
            </a:ln>
          </p:spPr>
          <p:txBody>
            <a:bodyPr/>
            <a:lstStyle/>
            <a:p>
              <a:endParaRPr lang="en-US"/>
            </a:p>
          </p:txBody>
        </p:sp>
      </p:grpSp>
      <p:sp>
        <p:nvSpPr>
          <p:cNvPr id="68616" name="Rectangle 21"/>
          <p:cNvSpPr>
            <a:spLocks noChangeArrowheads="1"/>
          </p:cNvSpPr>
          <p:nvPr/>
        </p:nvSpPr>
        <p:spPr bwMode="auto">
          <a:xfrm>
            <a:off x="874713" y="3032125"/>
            <a:ext cx="755650" cy="169863"/>
          </a:xfrm>
          <a:prstGeom prst="rect">
            <a:avLst/>
          </a:prstGeom>
          <a:noFill/>
          <a:ln w="9525">
            <a:noFill/>
            <a:miter lim="800000"/>
            <a:headEnd/>
            <a:tailEnd/>
          </a:ln>
        </p:spPr>
        <p:txBody>
          <a:bodyPr wrap="none" lIns="0" tIns="0" rIns="0" bIns="0">
            <a:spAutoFit/>
          </a:bodyPr>
          <a:lstStyle/>
          <a:p>
            <a:pPr defTabSz="914400"/>
            <a:r>
              <a:rPr lang="en-US" sz="1100">
                <a:solidFill>
                  <a:srgbClr val="000000"/>
                </a:solidFill>
                <a:latin typeface="Tahoma" pitchFamily="34" charset="0"/>
              </a:rPr>
              <a:t>040 Storage</a:t>
            </a:r>
            <a:endParaRPr lang="en-US" sz="1100"/>
          </a:p>
        </p:txBody>
      </p:sp>
      <p:grpSp>
        <p:nvGrpSpPr>
          <p:cNvPr id="4" name="Group 15"/>
          <p:cNvGrpSpPr>
            <a:grpSpLocks/>
          </p:cNvGrpSpPr>
          <p:nvPr/>
        </p:nvGrpSpPr>
        <p:grpSpPr bwMode="auto">
          <a:xfrm>
            <a:off x="2835275" y="2992438"/>
            <a:ext cx="1214438" cy="1677987"/>
            <a:chOff x="2496568" y="1258"/>
            <a:chExt cx="1214438" cy="1088"/>
          </a:xfrm>
        </p:grpSpPr>
        <p:sp>
          <p:nvSpPr>
            <p:cNvPr id="68687" name="Rectangle 13"/>
            <p:cNvSpPr>
              <a:spLocks noChangeArrowheads="1"/>
            </p:cNvSpPr>
            <p:nvPr/>
          </p:nvSpPr>
          <p:spPr bwMode="auto">
            <a:xfrm>
              <a:off x="2496568" y="1258"/>
              <a:ext cx="1214438" cy="1088"/>
            </a:xfrm>
            <a:prstGeom prst="rect">
              <a:avLst/>
            </a:prstGeom>
            <a:solidFill>
              <a:srgbClr val="FFFFFF"/>
            </a:solidFill>
            <a:ln w="9525">
              <a:noFill/>
              <a:miter lim="800000"/>
              <a:headEnd/>
              <a:tailEnd/>
            </a:ln>
          </p:spPr>
          <p:txBody>
            <a:bodyPr/>
            <a:lstStyle/>
            <a:p>
              <a:endParaRPr lang="en-US"/>
            </a:p>
          </p:txBody>
        </p:sp>
        <p:sp>
          <p:nvSpPr>
            <p:cNvPr id="68688" name="Rectangle 14"/>
            <p:cNvSpPr>
              <a:spLocks noChangeArrowheads="1"/>
            </p:cNvSpPr>
            <p:nvPr/>
          </p:nvSpPr>
          <p:spPr bwMode="auto">
            <a:xfrm>
              <a:off x="2496568" y="1258"/>
              <a:ext cx="1214438" cy="1088"/>
            </a:xfrm>
            <a:prstGeom prst="rect">
              <a:avLst/>
            </a:prstGeom>
            <a:noFill/>
            <a:ln w="4763" cap="rnd">
              <a:solidFill>
                <a:srgbClr val="000000"/>
              </a:solidFill>
              <a:miter lim="800000"/>
              <a:headEnd/>
              <a:tailEnd/>
            </a:ln>
          </p:spPr>
          <p:txBody>
            <a:bodyPr/>
            <a:lstStyle/>
            <a:p>
              <a:endParaRPr lang="en-US"/>
            </a:p>
          </p:txBody>
        </p:sp>
      </p:grpSp>
      <p:sp>
        <p:nvSpPr>
          <p:cNvPr id="68618" name="Rectangle 27"/>
          <p:cNvSpPr>
            <a:spLocks noChangeArrowheads="1"/>
          </p:cNvSpPr>
          <p:nvPr/>
        </p:nvSpPr>
        <p:spPr bwMode="auto">
          <a:xfrm>
            <a:off x="3910013" y="2844800"/>
            <a:ext cx="111125" cy="122238"/>
          </a:xfrm>
          <a:prstGeom prst="rect">
            <a:avLst/>
          </a:prstGeom>
          <a:noFill/>
          <a:ln w="9525">
            <a:noFill/>
            <a:miter lim="800000"/>
            <a:headEnd/>
            <a:tailEnd/>
          </a:ln>
        </p:spPr>
        <p:txBody>
          <a:bodyPr wrap="none" lIns="0" tIns="0" rIns="0" bIns="0">
            <a:spAutoFit/>
          </a:bodyPr>
          <a:lstStyle/>
          <a:p>
            <a:pPr defTabSz="914400"/>
            <a:r>
              <a:rPr lang="en-US" sz="800">
                <a:solidFill>
                  <a:srgbClr val="000000"/>
                </a:solidFill>
                <a:latin typeface="Tahoma" pitchFamily="34" charset="0"/>
              </a:rPr>
              <a:t>01</a:t>
            </a:r>
            <a:endParaRPr lang="en-US"/>
          </a:p>
        </p:txBody>
      </p:sp>
      <p:sp>
        <p:nvSpPr>
          <p:cNvPr id="68619" name="Rectangle 32"/>
          <p:cNvSpPr>
            <a:spLocks noChangeArrowheads="1"/>
          </p:cNvSpPr>
          <p:nvPr/>
        </p:nvSpPr>
        <p:spPr bwMode="auto">
          <a:xfrm>
            <a:off x="3792538" y="2674938"/>
            <a:ext cx="317500" cy="122237"/>
          </a:xfrm>
          <a:prstGeom prst="rect">
            <a:avLst/>
          </a:prstGeom>
          <a:noFill/>
          <a:ln w="9525">
            <a:noFill/>
            <a:miter lim="800000"/>
            <a:headEnd/>
            <a:tailEnd/>
          </a:ln>
        </p:spPr>
        <p:txBody>
          <a:bodyPr wrap="none" lIns="0" tIns="0" rIns="0" bIns="0">
            <a:spAutoFit/>
          </a:bodyPr>
          <a:lstStyle/>
          <a:p>
            <a:pPr defTabSz="914400"/>
            <a:r>
              <a:rPr lang="en-US" sz="800">
                <a:solidFill>
                  <a:srgbClr val="000000"/>
                </a:solidFill>
                <a:latin typeface="Tahoma" pitchFamily="34" charset="0"/>
              </a:rPr>
              <a:t>10-301</a:t>
            </a:r>
            <a:endParaRPr lang="en-US"/>
          </a:p>
        </p:txBody>
      </p:sp>
      <p:grpSp>
        <p:nvGrpSpPr>
          <p:cNvPr id="5" name="Group 23"/>
          <p:cNvGrpSpPr>
            <a:grpSpLocks/>
          </p:cNvGrpSpPr>
          <p:nvPr/>
        </p:nvGrpSpPr>
        <p:grpSpPr bwMode="auto">
          <a:xfrm>
            <a:off x="277813" y="2786063"/>
            <a:ext cx="407987" cy="2841625"/>
            <a:chOff x="6867528" y="1448595"/>
            <a:chExt cx="709583" cy="2099466"/>
          </a:xfrm>
        </p:grpSpPr>
        <p:sp>
          <p:nvSpPr>
            <p:cNvPr id="64" name="Right Triangle 63"/>
            <p:cNvSpPr/>
            <p:nvPr/>
          </p:nvSpPr>
          <p:spPr>
            <a:xfrm>
              <a:off x="7483236" y="1448595"/>
              <a:ext cx="88353" cy="789352"/>
            </a:xfrm>
            <a:prstGeom prst="rtTriangle">
              <a:avLst/>
            </a:prstGeom>
            <a:solidFill>
              <a:schemeClr val="bg1"/>
            </a:solidFill>
            <a:ln>
              <a:noFill/>
            </a:ln>
            <a:effectLst>
              <a:outerShdw blurRad="50800" dist="50800" dir="5400000" algn="ctr" rotWithShape="0">
                <a:schemeClr val="bg1"/>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5" name="Rectangle 64"/>
            <p:cNvSpPr/>
            <p:nvPr/>
          </p:nvSpPr>
          <p:spPr>
            <a:xfrm>
              <a:off x="6867528" y="1452113"/>
              <a:ext cx="615708" cy="2095948"/>
            </a:xfrm>
            <a:prstGeom prst="rect">
              <a:avLst/>
            </a:prstGeom>
            <a:solidFill>
              <a:schemeClr val="bg1"/>
            </a:solidFill>
            <a:ln>
              <a:noFill/>
            </a:ln>
            <a:effectLst>
              <a:outerShdw blurRad="50800" dist="50800" dir="5400000" algn="ctr" rotWithShape="0">
                <a:schemeClr val="bg1"/>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6" name="Right Triangle 65"/>
            <p:cNvSpPr/>
            <p:nvPr/>
          </p:nvSpPr>
          <p:spPr>
            <a:xfrm flipV="1">
              <a:off x="7472192" y="2234429"/>
              <a:ext cx="102159" cy="416374"/>
            </a:xfrm>
            <a:prstGeom prst="rtTriangle">
              <a:avLst/>
            </a:prstGeom>
            <a:solidFill>
              <a:schemeClr val="bg1"/>
            </a:solidFill>
            <a:ln>
              <a:noFill/>
            </a:ln>
            <a:effectLst>
              <a:outerShdw blurRad="50800" dist="50800" dir="5400000" algn="ctr" rotWithShape="0">
                <a:schemeClr val="bg1"/>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7" name="Right Triangle 66"/>
            <p:cNvSpPr/>
            <p:nvPr/>
          </p:nvSpPr>
          <p:spPr>
            <a:xfrm>
              <a:off x="7474954" y="2617962"/>
              <a:ext cx="102157" cy="415202"/>
            </a:xfrm>
            <a:prstGeom prst="rtTriangle">
              <a:avLst/>
            </a:prstGeom>
            <a:solidFill>
              <a:schemeClr val="bg1"/>
            </a:solidFill>
            <a:ln>
              <a:noFill/>
            </a:ln>
            <a:effectLst>
              <a:outerShdw blurRad="50800" dist="50800" dir="5400000" algn="ctr" rotWithShape="0">
                <a:schemeClr val="bg1"/>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68" name="Right Triangle 67"/>
            <p:cNvSpPr/>
            <p:nvPr/>
          </p:nvSpPr>
          <p:spPr>
            <a:xfrm flipV="1">
              <a:off x="7480476" y="3033164"/>
              <a:ext cx="96635" cy="505514"/>
            </a:xfrm>
            <a:prstGeom prst="rtTriangle">
              <a:avLst/>
            </a:prstGeom>
            <a:solidFill>
              <a:schemeClr val="bg1"/>
            </a:solidFill>
            <a:ln>
              <a:noFill/>
            </a:ln>
            <a:effectLst>
              <a:outerShdw blurRad="50800" dist="50800" dir="5400000" algn="ctr" rotWithShape="0">
                <a:schemeClr val="bg1"/>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68621" name="TextBox 98"/>
          <p:cNvSpPr txBox="1">
            <a:spLocks noChangeArrowheads="1"/>
          </p:cNvSpPr>
          <p:nvPr/>
        </p:nvSpPr>
        <p:spPr bwMode="auto">
          <a:xfrm rot="-5400000">
            <a:off x="3659982" y="3755231"/>
            <a:ext cx="1460500" cy="369887"/>
          </a:xfrm>
          <a:prstGeom prst="rect">
            <a:avLst/>
          </a:prstGeom>
          <a:noFill/>
          <a:ln w="9525">
            <a:noFill/>
            <a:miter lim="800000"/>
            <a:headEnd/>
            <a:tailEnd/>
          </a:ln>
        </p:spPr>
        <p:txBody>
          <a:bodyPr wrap="none">
            <a:spAutoFit/>
          </a:bodyPr>
          <a:lstStyle/>
          <a:p>
            <a:r>
              <a:rPr lang="en-US"/>
              <a:t>OUTBOUND</a:t>
            </a:r>
          </a:p>
        </p:txBody>
      </p:sp>
      <p:grpSp>
        <p:nvGrpSpPr>
          <p:cNvPr id="6" name="Group 15"/>
          <p:cNvGrpSpPr>
            <a:grpSpLocks/>
          </p:cNvGrpSpPr>
          <p:nvPr/>
        </p:nvGrpSpPr>
        <p:grpSpPr bwMode="auto">
          <a:xfrm>
            <a:off x="2835275" y="4751388"/>
            <a:ext cx="1214438" cy="771525"/>
            <a:chOff x="3725" y="1258"/>
            <a:chExt cx="1812" cy="1088"/>
          </a:xfrm>
        </p:grpSpPr>
        <p:sp>
          <p:nvSpPr>
            <p:cNvPr id="68680" name="Rectangle 13"/>
            <p:cNvSpPr>
              <a:spLocks noChangeArrowheads="1"/>
            </p:cNvSpPr>
            <p:nvPr/>
          </p:nvSpPr>
          <p:spPr bwMode="auto">
            <a:xfrm>
              <a:off x="3725" y="1258"/>
              <a:ext cx="1812" cy="1088"/>
            </a:xfrm>
            <a:prstGeom prst="rect">
              <a:avLst/>
            </a:prstGeom>
            <a:solidFill>
              <a:srgbClr val="FFFFFF"/>
            </a:solidFill>
            <a:ln w="9525">
              <a:noFill/>
              <a:miter lim="800000"/>
              <a:headEnd/>
              <a:tailEnd/>
            </a:ln>
          </p:spPr>
          <p:txBody>
            <a:bodyPr/>
            <a:lstStyle/>
            <a:p>
              <a:endParaRPr lang="en-US"/>
            </a:p>
          </p:txBody>
        </p:sp>
        <p:sp>
          <p:nvSpPr>
            <p:cNvPr id="68681" name="Rectangle 14"/>
            <p:cNvSpPr>
              <a:spLocks noChangeArrowheads="1"/>
            </p:cNvSpPr>
            <p:nvPr/>
          </p:nvSpPr>
          <p:spPr bwMode="auto">
            <a:xfrm>
              <a:off x="3725" y="1258"/>
              <a:ext cx="1812" cy="1088"/>
            </a:xfrm>
            <a:prstGeom prst="rect">
              <a:avLst/>
            </a:prstGeom>
            <a:noFill/>
            <a:ln w="4763" cap="rnd">
              <a:solidFill>
                <a:srgbClr val="000000"/>
              </a:solidFill>
              <a:miter lim="800000"/>
              <a:headEnd/>
              <a:tailEnd/>
            </a:ln>
          </p:spPr>
          <p:txBody>
            <a:bodyPr/>
            <a:lstStyle/>
            <a:p>
              <a:endParaRPr lang="en-US"/>
            </a:p>
          </p:txBody>
        </p:sp>
      </p:grpSp>
      <p:sp>
        <p:nvSpPr>
          <p:cNvPr id="68623" name="Rectangle 22"/>
          <p:cNvSpPr>
            <a:spLocks noChangeArrowheads="1"/>
          </p:cNvSpPr>
          <p:nvPr/>
        </p:nvSpPr>
        <p:spPr bwMode="auto">
          <a:xfrm>
            <a:off x="3467100" y="3021013"/>
            <a:ext cx="542925" cy="169862"/>
          </a:xfrm>
          <a:prstGeom prst="rect">
            <a:avLst/>
          </a:prstGeom>
          <a:noFill/>
          <a:ln w="9525">
            <a:noFill/>
            <a:miter lim="800000"/>
            <a:headEnd/>
            <a:tailEnd/>
          </a:ln>
        </p:spPr>
        <p:txBody>
          <a:bodyPr wrap="none" lIns="0" tIns="0" rIns="0" bIns="0">
            <a:spAutoFit/>
          </a:bodyPr>
          <a:lstStyle/>
          <a:p>
            <a:pPr defTabSz="914400"/>
            <a:r>
              <a:rPr lang="en-US" sz="1100">
                <a:solidFill>
                  <a:srgbClr val="000000"/>
                </a:solidFill>
                <a:latin typeface="Tahoma" pitchFamily="34" charset="0"/>
              </a:rPr>
              <a:t>070 Ship</a:t>
            </a:r>
          </a:p>
        </p:txBody>
      </p:sp>
      <p:sp>
        <p:nvSpPr>
          <p:cNvPr id="68624" name="Rectangle 22"/>
          <p:cNvSpPr>
            <a:spLocks noChangeArrowheads="1"/>
          </p:cNvSpPr>
          <p:nvPr/>
        </p:nvSpPr>
        <p:spPr bwMode="auto">
          <a:xfrm>
            <a:off x="3467100" y="4797425"/>
            <a:ext cx="563563" cy="169863"/>
          </a:xfrm>
          <a:prstGeom prst="rect">
            <a:avLst/>
          </a:prstGeom>
          <a:noFill/>
          <a:ln w="9525">
            <a:noFill/>
            <a:miter lim="800000"/>
            <a:headEnd/>
            <a:tailEnd/>
          </a:ln>
        </p:spPr>
        <p:txBody>
          <a:bodyPr wrap="none" lIns="0" tIns="0" rIns="0" bIns="0">
            <a:spAutoFit/>
          </a:bodyPr>
          <a:lstStyle/>
          <a:p>
            <a:pPr defTabSz="914400"/>
            <a:r>
              <a:rPr lang="en-US" sz="1100">
                <a:solidFill>
                  <a:srgbClr val="000000"/>
                </a:solidFill>
                <a:latin typeface="Tahoma" pitchFamily="34" charset="0"/>
              </a:rPr>
              <a:t>060 Pack</a:t>
            </a:r>
          </a:p>
        </p:txBody>
      </p:sp>
      <p:cxnSp>
        <p:nvCxnSpPr>
          <p:cNvPr id="75" name="Straight Arrow Connector 74"/>
          <p:cNvCxnSpPr/>
          <p:nvPr/>
        </p:nvCxnSpPr>
        <p:spPr>
          <a:xfrm>
            <a:off x="1300163" y="3963988"/>
            <a:ext cx="1714500" cy="1282700"/>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76" name="Straight Arrow Connector 75"/>
          <p:cNvCxnSpPr>
            <a:endCxn id="89" idx="4"/>
          </p:cNvCxnSpPr>
          <p:nvPr/>
        </p:nvCxnSpPr>
        <p:spPr>
          <a:xfrm flipV="1">
            <a:off x="3302000" y="3908425"/>
            <a:ext cx="11113" cy="1022350"/>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
        <p:nvSpPr>
          <p:cNvPr id="68627" name="Rectangle 68"/>
          <p:cNvSpPr>
            <a:spLocks noChangeArrowheads="1"/>
          </p:cNvSpPr>
          <p:nvPr/>
        </p:nvSpPr>
        <p:spPr bwMode="auto">
          <a:xfrm>
            <a:off x="1725613" y="4537075"/>
            <a:ext cx="946150" cy="215900"/>
          </a:xfrm>
          <a:prstGeom prst="rect">
            <a:avLst/>
          </a:prstGeom>
          <a:noFill/>
          <a:ln w="9525">
            <a:noFill/>
            <a:miter lim="800000"/>
            <a:headEnd/>
            <a:tailEnd/>
          </a:ln>
        </p:spPr>
        <p:txBody>
          <a:bodyPr wrap="none" lIns="0" tIns="0" rIns="0" bIns="0">
            <a:spAutoFit/>
          </a:bodyPr>
          <a:lstStyle/>
          <a:p>
            <a:pPr defTabSz="914400"/>
            <a:r>
              <a:rPr lang="en-US" sz="1400">
                <a:solidFill>
                  <a:srgbClr val="000000"/>
                </a:solidFill>
                <a:latin typeface="Tahoma" pitchFamily="34" charset="0"/>
              </a:rPr>
              <a:t>Pick to Pack</a:t>
            </a:r>
            <a:endParaRPr lang="en-US" sz="1400"/>
          </a:p>
        </p:txBody>
      </p:sp>
      <p:sp>
        <p:nvSpPr>
          <p:cNvPr id="68628" name="Rectangle 68"/>
          <p:cNvSpPr>
            <a:spLocks noChangeArrowheads="1"/>
          </p:cNvSpPr>
          <p:nvPr/>
        </p:nvSpPr>
        <p:spPr bwMode="auto">
          <a:xfrm>
            <a:off x="2820988" y="4110038"/>
            <a:ext cx="971550" cy="215900"/>
          </a:xfrm>
          <a:prstGeom prst="rect">
            <a:avLst/>
          </a:prstGeom>
          <a:noFill/>
          <a:ln w="9525">
            <a:noFill/>
            <a:miter lim="800000"/>
            <a:headEnd/>
            <a:tailEnd/>
          </a:ln>
        </p:spPr>
        <p:txBody>
          <a:bodyPr wrap="none" lIns="0" tIns="0" rIns="0" bIns="0">
            <a:spAutoFit/>
          </a:bodyPr>
          <a:lstStyle/>
          <a:p>
            <a:pPr defTabSz="914400"/>
            <a:r>
              <a:rPr lang="en-US" sz="1400">
                <a:solidFill>
                  <a:srgbClr val="000000"/>
                </a:solidFill>
                <a:latin typeface="Tahoma" pitchFamily="34" charset="0"/>
              </a:rPr>
              <a:t>Pack to Ship</a:t>
            </a:r>
            <a:endParaRPr lang="en-US" sz="1400"/>
          </a:p>
        </p:txBody>
      </p:sp>
      <p:grpSp>
        <p:nvGrpSpPr>
          <p:cNvPr id="7" name="Group 78"/>
          <p:cNvGrpSpPr>
            <a:grpSpLocks/>
          </p:cNvGrpSpPr>
          <p:nvPr/>
        </p:nvGrpSpPr>
        <p:grpSpPr bwMode="auto">
          <a:xfrm>
            <a:off x="1001713" y="3636963"/>
            <a:ext cx="609600" cy="698500"/>
            <a:chOff x="5348441" y="4129797"/>
            <a:chExt cx="609600" cy="698500"/>
          </a:xfrm>
        </p:grpSpPr>
        <p:sp>
          <p:nvSpPr>
            <p:cNvPr id="80" name="Oval 79"/>
            <p:cNvSpPr/>
            <p:nvPr/>
          </p:nvSpPr>
          <p:spPr>
            <a:xfrm>
              <a:off x="5348441" y="4129797"/>
              <a:ext cx="609600" cy="698500"/>
            </a:xfrm>
            <a:prstGeom prst="ellipse">
              <a:avLst/>
            </a:prstGeom>
            <a:solidFill>
              <a:srgbClr val="00B05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endParaRPr lang="en-US" sz="1600" dirty="0">
                <a:solidFill>
                  <a:srgbClr val="FF0000"/>
                </a:solidFill>
              </a:endParaRPr>
            </a:p>
            <a:p>
              <a:pPr algn="ctr">
                <a:defRPr/>
              </a:pPr>
              <a:endParaRPr lang="en-US" dirty="0"/>
            </a:p>
          </p:txBody>
        </p:sp>
        <p:sp>
          <p:nvSpPr>
            <p:cNvPr id="68679" name="Rectangle 69"/>
            <p:cNvSpPr>
              <a:spLocks noChangeArrowheads="1"/>
            </p:cNvSpPr>
            <p:nvPr/>
          </p:nvSpPr>
          <p:spPr bwMode="auto">
            <a:xfrm>
              <a:off x="5457675" y="4267318"/>
              <a:ext cx="391133" cy="430887"/>
            </a:xfrm>
            <a:prstGeom prst="rect">
              <a:avLst/>
            </a:prstGeom>
            <a:noFill/>
            <a:ln w="9525">
              <a:noFill/>
              <a:miter lim="800000"/>
              <a:headEnd/>
              <a:tailEnd/>
            </a:ln>
          </p:spPr>
          <p:txBody>
            <a:bodyPr wrap="none" lIns="0" tIns="0" rIns="0" bIns="0">
              <a:spAutoFit/>
            </a:bodyPr>
            <a:lstStyle/>
            <a:p>
              <a:pPr algn="ctr" defTabSz="914400"/>
              <a:r>
                <a:rPr lang="en-US" sz="2800">
                  <a:solidFill>
                    <a:schemeClr val="bg1"/>
                  </a:solidFill>
                  <a:latin typeface="Tahoma" pitchFamily="34" charset="0"/>
                </a:rPr>
                <a:t>10</a:t>
              </a:r>
              <a:endParaRPr lang="en-US" sz="2800">
                <a:solidFill>
                  <a:schemeClr val="bg1"/>
                </a:solidFill>
              </a:endParaRPr>
            </a:p>
          </p:txBody>
        </p:sp>
      </p:grpSp>
      <p:grpSp>
        <p:nvGrpSpPr>
          <p:cNvPr id="8" name="Group 81"/>
          <p:cNvGrpSpPr>
            <a:grpSpLocks/>
          </p:cNvGrpSpPr>
          <p:nvPr/>
        </p:nvGrpSpPr>
        <p:grpSpPr bwMode="auto">
          <a:xfrm>
            <a:off x="2997200" y="5111750"/>
            <a:ext cx="609600" cy="698500"/>
            <a:chOff x="5348441" y="4129797"/>
            <a:chExt cx="609600" cy="698500"/>
          </a:xfrm>
        </p:grpSpPr>
        <p:sp>
          <p:nvSpPr>
            <p:cNvPr id="83" name="Oval 82"/>
            <p:cNvSpPr/>
            <p:nvPr/>
          </p:nvSpPr>
          <p:spPr>
            <a:xfrm>
              <a:off x="5348441" y="4129797"/>
              <a:ext cx="609600" cy="698500"/>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endParaRPr lang="en-US" sz="1600" dirty="0">
                <a:solidFill>
                  <a:srgbClr val="FF0000"/>
                </a:solidFill>
              </a:endParaRPr>
            </a:p>
            <a:p>
              <a:pPr algn="ctr">
                <a:defRPr/>
              </a:pPr>
              <a:endParaRPr lang="en-US" dirty="0"/>
            </a:p>
          </p:txBody>
        </p:sp>
        <p:sp>
          <p:nvSpPr>
            <p:cNvPr id="68677" name="Rectangle 69"/>
            <p:cNvSpPr>
              <a:spLocks noChangeArrowheads="1"/>
            </p:cNvSpPr>
            <p:nvPr/>
          </p:nvSpPr>
          <p:spPr bwMode="auto">
            <a:xfrm>
              <a:off x="5457675" y="4267318"/>
              <a:ext cx="391133" cy="430887"/>
            </a:xfrm>
            <a:prstGeom prst="rect">
              <a:avLst/>
            </a:prstGeom>
            <a:noFill/>
            <a:ln w="9525">
              <a:noFill/>
              <a:miter lim="800000"/>
              <a:headEnd/>
              <a:tailEnd/>
            </a:ln>
          </p:spPr>
          <p:txBody>
            <a:bodyPr wrap="none" lIns="0" tIns="0" rIns="0" bIns="0">
              <a:spAutoFit/>
            </a:bodyPr>
            <a:lstStyle/>
            <a:p>
              <a:pPr algn="ctr" defTabSz="914400"/>
              <a:r>
                <a:rPr lang="en-US" sz="2800">
                  <a:solidFill>
                    <a:schemeClr val="bg1"/>
                  </a:solidFill>
                  <a:latin typeface="Tahoma" pitchFamily="34" charset="0"/>
                </a:rPr>
                <a:t>20</a:t>
              </a:r>
              <a:endParaRPr lang="en-US" sz="2800">
                <a:solidFill>
                  <a:schemeClr val="bg1"/>
                </a:solidFill>
              </a:endParaRPr>
            </a:p>
          </p:txBody>
        </p:sp>
      </p:grpSp>
      <p:grpSp>
        <p:nvGrpSpPr>
          <p:cNvPr id="9" name="Group 84"/>
          <p:cNvGrpSpPr>
            <a:grpSpLocks/>
          </p:cNvGrpSpPr>
          <p:nvPr/>
        </p:nvGrpSpPr>
        <p:grpSpPr bwMode="auto">
          <a:xfrm>
            <a:off x="2997200" y="4506913"/>
            <a:ext cx="609600" cy="698500"/>
            <a:chOff x="5348441" y="4129797"/>
            <a:chExt cx="609600" cy="698500"/>
          </a:xfrm>
        </p:grpSpPr>
        <p:sp>
          <p:nvSpPr>
            <p:cNvPr id="86" name="Oval 85"/>
            <p:cNvSpPr/>
            <p:nvPr/>
          </p:nvSpPr>
          <p:spPr>
            <a:xfrm>
              <a:off x="5348441" y="4129797"/>
              <a:ext cx="609600" cy="698500"/>
            </a:xfrm>
            <a:prstGeom prst="ellipse">
              <a:avLst/>
            </a:prstGeom>
            <a:solidFill>
              <a:srgbClr val="00B05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endParaRPr lang="en-US" sz="1600" dirty="0">
                <a:solidFill>
                  <a:srgbClr val="FF0000"/>
                </a:solidFill>
              </a:endParaRPr>
            </a:p>
            <a:p>
              <a:pPr algn="ctr">
                <a:defRPr/>
              </a:pPr>
              <a:endParaRPr lang="en-US" dirty="0"/>
            </a:p>
          </p:txBody>
        </p:sp>
        <p:sp>
          <p:nvSpPr>
            <p:cNvPr id="68675" name="Rectangle 69"/>
            <p:cNvSpPr>
              <a:spLocks noChangeArrowheads="1"/>
            </p:cNvSpPr>
            <p:nvPr/>
          </p:nvSpPr>
          <p:spPr bwMode="auto">
            <a:xfrm>
              <a:off x="5457675" y="4267318"/>
              <a:ext cx="391133" cy="430887"/>
            </a:xfrm>
            <a:prstGeom prst="rect">
              <a:avLst/>
            </a:prstGeom>
            <a:noFill/>
            <a:ln w="9525">
              <a:noFill/>
              <a:miter lim="800000"/>
              <a:headEnd/>
              <a:tailEnd/>
            </a:ln>
          </p:spPr>
          <p:txBody>
            <a:bodyPr wrap="none" lIns="0" tIns="0" rIns="0" bIns="0">
              <a:spAutoFit/>
            </a:bodyPr>
            <a:lstStyle/>
            <a:p>
              <a:pPr algn="ctr" defTabSz="914400"/>
              <a:r>
                <a:rPr lang="en-US" sz="2800">
                  <a:solidFill>
                    <a:schemeClr val="bg1"/>
                  </a:solidFill>
                  <a:latin typeface="Tahoma" pitchFamily="34" charset="0"/>
                </a:rPr>
                <a:t>10</a:t>
              </a:r>
              <a:endParaRPr lang="en-US" sz="2800">
                <a:solidFill>
                  <a:schemeClr val="bg1"/>
                </a:solidFill>
              </a:endParaRPr>
            </a:p>
          </p:txBody>
        </p:sp>
      </p:grpSp>
      <p:grpSp>
        <p:nvGrpSpPr>
          <p:cNvPr id="10" name="Group 87"/>
          <p:cNvGrpSpPr>
            <a:grpSpLocks/>
          </p:cNvGrpSpPr>
          <p:nvPr/>
        </p:nvGrpSpPr>
        <p:grpSpPr bwMode="auto">
          <a:xfrm>
            <a:off x="3008313" y="3209925"/>
            <a:ext cx="609600" cy="698500"/>
            <a:chOff x="5348441" y="4129797"/>
            <a:chExt cx="609600" cy="698500"/>
          </a:xfrm>
        </p:grpSpPr>
        <p:sp>
          <p:nvSpPr>
            <p:cNvPr id="89" name="Oval 88"/>
            <p:cNvSpPr/>
            <p:nvPr/>
          </p:nvSpPr>
          <p:spPr>
            <a:xfrm>
              <a:off x="5348441" y="4129797"/>
              <a:ext cx="609600" cy="698500"/>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endParaRPr lang="en-US" sz="1600" dirty="0">
                <a:solidFill>
                  <a:srgbClr val="FF0000"/>
                </a:solidFill>
              </a:endParaRPr>
            </a:p>
            <a:p>
              <a:pPr algn="ctr">
                <a:defRPr/>
              </a:pPr>
              <a:endParaRPr lang="en-US" dirty="0"/>
            </a:p>
          </p:txBody>
        </p:sp>
        <p:sp>
          <p:nvSpPr>
            <p:cNvPr id="68673" name="Rectangle 69"/>
            <p:cNvSpPr>
              <a:spLocks noChangeArrowheads="1"/>
            </p:cNvSpPr>
            <p:nvPr/>
          </p:nvSpPr>
          <p:spPr bwMode="auto">
            <a:xfrm>
              <a:off x="5457675" y="4267318"/>
              <a:ext cx="391133" cy="430887"/>
            </a:xfrm>
            <a:prstGeom prst="rect">
              <a:avLst/>
            </a:prstGeom>
            <a:noFill/>
            <a:ln w="9525">
              <a:noFill/>
              <a:miter lim="800000"/>
              <a:headEnd/>
              <a:tailEnd/>
            </a:ln>
          </p:spPr>
          <p:txBody>
            <a:bodyPr wrap="none" lIns="0" tIns="0" rIns="0" bIns="0">
              <a:spAutoFit/>
            </a:bodyPr>
            <a:lstStyle/>
            <a:p>
              <a:pPr algn="ctr" defTabSz="914400"/>
              <a:r>
                <a:rPr lang="en-US" sz="2800">
                  <a:solidFill>
                    <a:schemeClr val="bg1"/>
                  </a:solidFill>
                  <a:latin typeface="Tahoma" pitchFamily="34" charset="0"/>
                </a:rPr>
                <a:t>20</a:t>
              </a:r>
              <a:endParaRPr lang="en-US" sz="2800">
                <a:solidFill>
                  <a:schemeClr val="bg1"/>
                </a:solidFill>
              </a:endParaRPr>
            </a:p>
          </p:txBody>
        </p:sp>
      </p:grpSp>
      <p:grpSp>
        <p:nvGrpSpPr>
          <p:cNvPr id="11" name="Group 12"/>
          <p:cNvGrpSpPr>
            <a:grpSpLocks/>
          </p:cNvGrpSpPr>
          <p:nvPr/>
        </p:nvGrpSpPr>
        <p:grpSpPr bwMode="auto">
          <a:xfrm>
            <a:off x="4846638" y="2808288"/>
            <a:ext cx="3860800" cy="2819400"/>
            <a:chOff x="3657" y="1122"/>
            <a:chExt cx="1925" cy="1269"/>
          </a:xfrm>
        </p:grpSpPr>
        <p:sp>
          <p:nvSpPr>
            <p:cNvPr id="68670" name="Rectangle 10"/>
            <p:cNvSpPr>
              <a:spLocks noChangeArrowheads="1"/>
            </p:cNvSpPr>
            <p:nvPr/>
          </p:nvSpPr>
          <p:spPr bwMode="auto">
            <a:xfrm>
              <a:off x="3657" y="1122"/>
              <a:ext cx="1925" cy="1269"/>
            </a:xfrm>
            <a:prstGeom prst="rect">
              <a:avLst/>
            </a:prstGeom>
            <a:solidFill>
              <a:srgbClr val="FEA46A"/>
            </a:solidFill>
            <a:ln w="9525">
              <a:noFill/>
              <a:miter lim="800000"/>
              <a:headEnd/>
              <a:tailEnd/>
            </a:ln>
          </p:spPr>
          <p:txBody>
            <a:bodyPr/>
            <a:lstStyle/>
            <a:p>
              <a:endParaRPr lang="en-US"/>
            </a:p>
          </p:txBody>
        </p:sp>
        <p:sp>
          <p:nvSpPr>
            <p:cNvPr id="68671" name="Rectangle 11"/>
            <p:cNvSpPr>
              <a:spLocks noChangeArrowheads="1"/>
            </p:cNvSpPr>
            <p:nvPr/>
          </p:nvSpPr>
          <p:spPr bwMode="auto">
            <a:xfrm>
              <a:off x="3657" y="1122"/>
              <a:ext cx="1925" cy="1269"/>
            </a:xfrm>
            <a:prstGeom prst="rect">
              <a:avLst/>
            </a:prstGeom>
            <a:noFill/>
            <a:ln w="4763" cap="rnd">
              <a:solidFill>
                <a:srgbClr val="000000"/>
              </a:solidFill>
              <a:miter lim="800000"/>
              <a:headEnd/>
              <a:tailEnd/>
            </a:ln>
          </p:spPr>
          <p:txBody>
            <a:bodyPr/>
            <a:lstStyle/>
            <a:p>
              <a:endParaRPr lang="en-US"/>
            </a:p>
          </p:txBody>
        </p:sp>
      </p:grpSp>
      <p:grpSp>
        <p:nvGrpSpPr>
          <p:cNvPr id="12" name="Group 20"/>
          <p:cNvGrpSpPr>
            <a:grpSpLocks/>
          </p:cNvGrpSpPr>
          <p:nvPr/>
        </p:nvGrpSpPr>
        <p:grpSpPr bwMode="auto">
          <a:xfrm>
            <a:off x="5349875" y="2992438"/>
            <a:ext cx="1643063" cy="2530475"/>
            <a:chOff x="4307" y="2401"/>
            <a:chExt cx="942" cy="1332"/>
          </a:xfrm>
        </p:grpSpPr>
        <p:sp>
          <p:nvSpPr>
            <p:cNvPr id="68668" name="Rectangle 18"/>
            <p:cNvSpPr>
              <a:spLocks noChangeArrowheads="1"/>
            </p:cNvSpPr>
            <p:nvPr/>
          </p:nvSpPr>
          <p:spPr bwMode="auto">
            <a:xfrm>
              <a:off x="4307" y="2401"/>
              <a:ext cx="942" cy="1332"/>
            </a:xfrm>
            <a:prstGeom prst="rect">
              <a:avLst/>
            </a:prstGeom>
            <a:solidFill>
              <a:schemeClr val="bg1"/>
            </a:solidFill>
            <a:ln w="9525">
              <a:solidFill>
                <a:schemeClr val="accent1"/>
              </a:solidFill>
              <a:miter lim="800000"/>
              <a:headEnd/>
              <a:tailEnd/>
            </a:ln>
          </p:spPr>
          <p:txBody>
            <a:bodyPr/>
            <a:lstStyle/>
            <a:p>
              <a:endParaRPr lang="en-US"/>
            </a:p>
          </p:txBody>
        </p:sp>
        <p:sp>
          <p:nvSpPr>
            <p:cNvPr id="68669" name="Rectangle 19"/>
            <p:cNvSpPr>
              <a:spLocks noChangeArrowheads="1"/>
            </p:cNvSpPr>
            <p:nvPr/>
          </p:nvSpPr>
          <p:spPr bwMode="auto">
            <a:xfrm>
              <a:off x="4307" y="2401"/>
              <a:ext cx="942" cy="1332"/>
            </a:xfrm>
            <a:prstGeom prst="rect">
              <a:avLst/>
            </a:prstGeom>
            <a:noFill/>
            <a:ln w="7938" cap="rnd">
              <a:solidFill>
                <a:srgbClr val="000000"/>
              </a:solidFill>
              <a:miter lim="800000"/>
              <a:headEnd/>
              <a:tailEnd/>
            </a:ln>
          </p:spPr>
          <p:txBody>
            <a:bodyPr/>
            <a:lstStyle/>
            <a:p>
              <a:endParaRPr lang="en-US"/>
            </a:p>
          </p:txBody>
        </p:sp>
      </p:grpSp>
      <p:sp>
        <p:nvSpPr>
          <p:cNvPr id="68635" name="Rectangle 21"/>
          <p:cNvSpPr>
            <a:spLocks noChangeArrowheads="1"/>
          </p:cNvSpPr>
          <p:nvPr/>
        </p:nvSpPr>
        <p:spPr bwMode="auto">
          <a:xfrm>
            <a:off x="5432425" y="3032125"/>
            <a:ext cx="755650" cy="169863"/>
          </a:xfrm>
          <a:prstGeom prst="rect">
            <a:avLst/>
          </a:prstGeom>
          <a:noFill/>
          <a:ln w="9525">
            <a:noFill/>
            <a:miter lim="800000"/>
            <a:headEnd/>
            <a:tailEnd/>
          </a:ln>
        </p:spPr>
        <p:txBody>
          <a:bodyPr wrap="none" lIns="0" tIns="0" rIns="0" bIns="0">
            <a:spAutoFit/>
          </a:bodyPr>
          <a:lstStyle/>
          <a:p>
            <a:pPr defTabSz="914400"/>
            <a:r>
              <a:rPr lang="en-US" sz="1100">
                <a:solidFill>
                  <a:srgbClr val="000000"/>
                </a:solidFill>
                <a:latin typeface="Tahoma" pitchFamily="34" charset="0"/>
              </a:rPr>
              <a:t>040 Storage</a:t>
            </a:r>
            <a:endParaRPr lang="en-US" sz="1100"/>
          </a:p>
        </p:txBody>
      </p:sp>
      <p:grpSp>
        <p:nvGrpSpPr>
          <p:cNvPr id="13" name="Group 15"/>
          <p:cNvGrpSpPr>
            <a:grpSpLocks/>
          </p:cNvGrpSpPr>
          <p:nvPr/>
        </p:nvGrpSpPr>
        <p:grpSpPr bwMode="auto">
          <a:xfrm>
            <a:off x="7392988" y="2992438"/>
            <a:ext cx="1214437" cy="1677987"/>
            <a:chOff x="2496568" y="1258"/>
            <a:chExt cx="1214438" cy="1088"/>
          </a:xfrm>
        </p:grpSpPr>
        <p:sp>
          <p:nvSpPr>
            <p:cNvPr id="68666" name="Rectangle 13"/>
            <p:cNvSpPr>
              <a:spLocks noChangeArrowheads="1"/>
            </p:cNvSpPr>
            <p:nvPr/>
          </p:nvSpPr>
          <p:spPr bwMode="auto">
            <a:xfrm>
              <a:off x="2496568" y="1258"/>
              <a:ext cx="1214438" cy="1088"/>
            </a:xfrm>
            <a:prstGeom prst="rect">
              <a:avLst/>
            </a:prstGeom>
            <a:solidFill>
              <a:srgbClr val="FFFFFF"/>
            </a:solidFill>
            <a:ln w="9525">
              <a:noFill/>
              <a:miter lim="800000"/>
              <a:headEnd/>
              <a:tailEnd/>
            </a:ln>
          </p:spPr>
          <p:txBody>
            <a:bodyPr/>
            <a:lstStyle/>
            <a:p>
              <a:endParaRPr lang="en-US"/>
            </a:p>
          </p:txBody>
        </p:sp>
        <p:sp>
          <p:nvSpPr>
            <p:cNvPr id="68667" name="Rectangle 14"/>
            <p:cNvSpPr>
              <a:spLocks noChangeArrowheads="1"/>
            </p:cNvSpPr>
            <p:nvPr/>
          </p:nvSpPr>
          <p:spPr bwMode="auto">
            <a:xfrm>
              <a:off x="2496568" y="1258"/>
              <a:ext cx="1214438" cy="1088"/>
            </a:xfrm>
            <a:prstGeom prst="rect">
              <a:avLst/>
            </a:prstGeom>
            <a:noFill/>
            <a:ln w="4763" cap="rnd">
              <a:solidFill>
                <a:srgbClr val="000000"/>
              </a:solidFill>
              <a:miter lim="800000"/>
              <a:headEnd/>
              <a:tailEnd/>
            </a:ln>
          </p:spPr>
          <p:txBody>
            <a:bodyPr/>
            <a:lstStyle/>
            <a:p>
              <a:endParaRPr lang="en-US"/>
            </a:p>
          </p:txBody>
        </p:sp>
      </p:grpSp>
      <p:sp>
        <p:nvSpPr>
          <p:cNvPr id="68637" name="Rectangle 27"/>
          <p:cNvSpPr>
            <a:spLocks noChangeArrowheads="1"/>
          </p:cNvSpPr>
          <p:nvPr/>
        </p:nvSpPr>
        <p:spPr bwMode="auto">
          <a:xfrm>
            <a:off x="8467725" y="2844800"/>
            <a:ext cx="111125" cy="122238"/>
          </a:xfrm>
          <a:prstGeom prst="rect">
            <a:avLst/>
          </a:prstGeom>
          <a:noFill/>
          <a:ln w="9525">
            <a:noFill/>
            <a:miter lim="800000"/>
            <a:headEnd/>
            <a:tailEnd/>
          </a:ln>
        </p:spPr>
        <p:txBody>
          <a:bodyPr wrap="none" lIns="0" tIns="0" rIns="0" bIns="0">
            <a:spAutoFit/>
          </a:bodyPr>
          <a:lstStyle/>
          <a:p>
            <a:pPr defTabSz="914400"/>
            <a:r>
              <a:rPr lang="en-US" sz="800">
                <a:solidFill>
                  <a:srgbClr val="000000"/>
                </a:solidFill>
                <a:latin typeface="Tahoma" pitchFamily="34" charset="0"/>
              </a:rPr>
              <a:t>01</a:t>
            </a:r>
            <a:endParaRPr lang="en-US"/>
          </a:p>
        </p:txBody>
      </p:sp>
      <p:sp>
        <p:nvSpPr>
          <p:cNvPr id="68638" name="Rectangle 32"/>
          <p:cNvSpPr>
            <a:spLocks noChangeArrowheads="1"/>
          </p:cNvSpPr>
          <p:nvPr/>
        </p:nvSpPr>
        <p:spPr bwMode="auto">
          <a:xfrm>
            <a:off x="8350250" y="2674938"/>
            <a:ext cx="317500" cy="122237"/>
          </a:xfrm>
          <a:prstGeom prst="rect">
            <a:avLst/>
          </a:prstGeom>
          <a:noFill/>
          <a:ln w="9525">
            <a:noFill/>
            <a:miter lim="800000"/>
            <a:headEnd/>
            <a:tailEnd/>
          </a:ln>
        </p:spPr>
        <p:txBody>
          <a:bodyPr wrap="none" lIns="0" tIns="0" rIns="0" bIns="0">
            <a:spAutoFit/>
          </a:bodyPr>
          <a:lstStyle/>
          <a:p>
            <a:pPr defTabSz="914400"/>
            <a:r>
              <a:rPr lang="en-US" sz="800">
                <a:solidFill>
                  <a:srgbClr val="000000"/>
                </a:solidFill>
                <a:latin typeface="Tahoma" pitchFamily="34" charset="0"/>
              </a:rPr>
              <a:t>10-301</a:t>
            </a:r>
            <a:endParaRPr lang="en-US"/>
          </a:p>
        </p:txBody>
      </p:sp>
      <p:grpSp>
        <p:nvGrpSpPr>
          <p:cNvPr id="14" name="Group 23"/>
          <p:cNvGrpSpPr>
            <a:grpSpLocks/>
          </p:cNvGrpSpPr>
          <p:nvPr/>
        </p:nvGrpSpPr>
        <p:grpSpPr bwMode="auto">
          <a:xfrm>
            <a:off x="4837113" y="2786063"/>
            <a:ext cx="407987" cy="2841625"/>
            <a:chOff x="6867528" y="1448595"/>
            <a:chExt cx="709583" cy="2099466"/>
          </a:xfrm>
        </p:grpSpPr>
        <p:sp>
          <p:nvSpPr>
            <p:cNvPr id="104" name="Right Triangle 103"/>
            <p:cNvSpPr/>
            <p:nvPr/>
          </p:nvSpPr>
          <p:spPr>
            <a:xfrm>
              <a:off x="7483236" y="1448595"/>
              <a:ext cx="88353" cy="789352"/>
            </a:xfrm>
            <a:prstGeom prst="rtTriangle">
              <a:avLst/>
            </a:prstGeom>
            <a:solidFill>
              <a:schemeClr val="bg1"/>
            </a:solidFill>
            <a:ln>
              <a:noFill/>
            </a:ln>
            <a:effectLst>
              <a:outerShdw blurRad="50800" dist="50800" dir="5400000" algn="ctr" rotWithShape="0">
                <a:schemeClr val="bg1"/>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5" name="Rectangle 104"/>
            <p:cNvSpPr/>
            <p:nvPr/>
          </p:nvSpPr>
          <p:spPr>
            <a:xfrm>
              <a:off x="6867528" y="1452113"/>
              <a:ext cx="615708" cy="2095948"/>
            </a:xfrm>
            <a:prstGeom prst="rect">
              <a:avLst/>
            </a:prstGeom>
            <a:solidFill>
              <a:schemeClr val="bg1"/>
            </a:solidFill>
            <a:ln>
              <a:noFill/>
            </a:ln>
            <a:effectLst>
              <a:outerShdw blurRad="50800" dist="50800" dir="5400000" algn="ctr" rotWithShape="0">
                <a:schemeClr val="bg1"/>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6" name="Right Triangle 105"/>
            <p:cNvSpPr/>
            <p:nvPr/>
          </p:nvSpPr>
          <p:spPr>
            <a:xfrm flipV="1">
              <a:off x="7472192" y="2234429"/>
              <a:ext cx="102159" cy="416374"/>
            </a:xfrm>
            <a:prstGeom prst="rtTriangle">
              <a:avLst/>
            </a:prstGeom>
            <a:solidFill>
              <a:schemeClr val="bg1"/>
            </a:solidFill>
            <a:ln>
              <a:noFill/>
            </a:ln>
            <a:effectLst>
              <a:outerShdw blurRad="50800" dist="50800" dir="5400000" algn="ctr" rotWithShape="0">
                <a:schemeClr val="bg1"/>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7" name="Right Triangle 106"/>
            <p:cNvSpPr/>
            <p:nvPr/>
          </p:nvSpPr>
          <p:spPr>
            <a:xfrm>
              <a:off x="7474954" y="2617962"/>
              <a:ext cx="102157" cy="415202"/>
            </a:xfrm>
            <a:prstGeom prst="rtTriangle">
              <a:avLst/>
            </a:prstGeom>
            <a:solidFill>
              <a:schemeClr val="bg1"/>
            </a:solidFill>
            <a:ln>
              <a:noFill/>
            </a:ln>
            <a:effectLst>
              <a:outerShdw blurRad="50800" dist="50800" dir="5400000" algn="ctr" rotWithShape="0">
                <a:schemeClr val="bg1"/>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08" name="Right Triangle 107"/>
            <p:cNvSpPr/>
            <p:nvPr/>
          </p:nvSpPr>
          <p:spPr>
            <a:xfrm flipV="1">
              <a:off x="7480476" y="3033164"/>
              <a:ext cx="96635" cy="505514"/>
            </a:xfrm>
            <a:prstGeom prst="rtTriangle">
              <a:avLst/>
            </a:prstGeom>
            <a:solidFill>
              <a:schemeClr val="bg1"/>
            </a:solidFill>
            <a:ln>
              <a:noFill/>
            </a:ln>
            <a:effectLst>
              <a:outerShdw blurRad="50800" dist="50800" dir="5400000" algn="ctr" rotWithShape="0">
                <a:schemeClr val="bg1"/>
              </a:outerShdw>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grpSp>
      <p:sp>
        <p:nvSpPr>
          <p:cNvPr id="68640" name="TextBox 98"/>
          <p:cNvSpPr txBox="1">
            <a:spLocks noChangeArrowheads="1"/>
          </p:cNvSpPr>
          <p:nvPr/>
        </p:nvSpPr>
        <p:spPr bwMode="auto">
          <a:xfrm rot="-5400000">
            <a:off x="8217694" y="3755231"/>
            <a:ext cx="1460500" cy="369888"/>
          </a:xfrm>
          <a:prstGeom prst="rect">
            <a:avLst/>
          </a:prstGeom>
          <a:noFill/>
          <a:ln w="9525">
            <a:noFill/>
            <a:miter lim="800000"/>
            <a:headEnd/>
            <a:tailEnd/>
          </a:ln>
        </p:spPr>
        <p:txBody>
          <a:bodyPr wrap="none">
            <a:spAutoFit/>
          </a:bodyPr>
          <a:lstStyle/>
          <a:p>
            <a:r>
              <a:rPr lang="en-US"/>
              <a:t>OUTBOUND</a:t>
            </a:r>
          </a:p>
        </p:txBody>
      </p:sp>
      <p:grpSp>
        <p:nvGrpSpPr>
          <p:cNvPr id="15" name="Group 15"/>
          <p:cNvGrpSpPr>
            <a:grpSpLocks/>
          </p:cNvGrpSpPr>
          <p:nvPr/>
        </p:nvGrpSpPr>
        <p:grpSpPr bwMode="auto">
          <a:xfrm>
            <a:off x="7392988" y="4751388"/>
            <a:ext cx="1214437" cy="771525"/>
            <a:chOff x="3725" y="1258"/>
            <a:chExt cx="1812" cy="1088"/>
          </a:xfrm>
        </p:grpSpPr>
        <p:sp>
          <p:nvSpPr>
            <p:cNvPr id="68659" name="Rectangle 13"/>
            <p:cNvSpPr>
              <a:spLocks noChangeArrowheads="1"/>
            </p:cNvSpPr>
            <p:nvPr/>
          </p:nvSpPr>
          <p:spPr bwMode="auto">
            <a:xfrm>
              <a:off x="3725" y="1258"/>
              <a:ext cx="1812" cy="1088"/>
            </a:xfrm>
            <a:prstGeom prst="rect">
              <a:avLst/>
            </a:prstGeom>
            <a:solidFill>
              <a:srgbClr val="FFFFFF"/>
            </a:solidFill>
            <a:ln w="9525">
              <a:noFill/>
              <a:miter lim="800000"/>
              <a:headEnd/>
              <a:tailEnd/>
            </a:ln>
          </p:spPr>
          <p:txBody>
            <a:bodyPr/>
            <a:lstStyle/>
            <a:p>
              <a:endParaRPr lang="en-US"/>
            </a:p>
          </p:txBody>
        </p:sp>
        <p:sp>
          <p:nvSpPr>
            <p:cNvPr id="68660" name="Rectangle 14"/>
            <p:cNvSpPr>
              <a:spLocks noChangeArrowheads="1"/>
            </p:cNvSpPr>
            <p:nvPr/>
          </p:nvSpPr>
          <p:spPr bwMode="auto">
            <a:xfrm>
              <a:off x="3725" y="1258"/>
              <a:ext cx="1812" cy="1088"/>
            </a:xfrm>
            <a:prstGeom prst="rect">
              <a:avLst/>
            </a:prstGeom>
            <a:noFill/>
            <a:ln w="4763" cap="rnd">
              <a:solidFill>
                <a:srgbClr val="000000"/>
              </a:solidFill>
              <a:miter lim="800000"/>
              <a:headEnd/>
              <a:tailEnd/>
            </a:ln>
          </p:spPr>
          <p:txBody>
            <a:bodyPr/>
            <a:lstStyle/>
            <a:p>
              <a:endParaRPr lang="en-US"/>
            </a:p>
          </p:txBody>
        </p:sp>
      </p:grpSp>
      <p:sp>
        <p:nvSpPr>
          <p:cNvPr id="68642" name="Rectangle 22"/>
          <p:cNvSpPr>
            <a:spLocks noChangeArrowheads="1"/>
          </p:cNvSpPr>
          <p:nvPr/>
        </p:nvSpPr>
        <p:spPr bwMode="auto">
          <a:xfrm>
            <a:off x="8024813" y="3021013"/>
            <a:ext cx="542925" cy="169862"/>
          </a:xfrm>
          <a:prstGeom prst="rect">
            <a:avLst/>
          </a:prstGeom>
          <a:noFill/>
          <a:ln w="9525">
            <a:noFill/>
            <a:miter lim="800000"/>
            <a:headEnd/>
            <a:tailEnd/>
          </a:ln>
        </p:spPr>
        <p:txBody>
          <a:bodyPr wrap="none" lIns="0" tIns="0" rIns="0" bIns="0">
            <a:spAutoFit/>
          </a:bodyPr>
          <a:lstStyle/>
          <a:p>
            <a:pPr defTabSz="914400"/>
            <a:r>
              <a:rPr lang="en-US" sz="1100">
                <a:solidFill>
                  <a:srgbClr val="000000"/>
                </a:solidFill>
                <a:latin typeface="Tahoma" pitchFamily="34" charset="0"/>
              </a:rPr>
              <a:t>070 Ship</a:t>
            </a:r>
          </a:p>
        </p:txBody>
      </p:sp>
      <p:sp>
        <p:nvSpPr>
          <p:cNvPr id="68643" name="Rectangle 22"/>
          <p:cNvSpPr>
            <a:spLocks noChangeArrowheads="1"/>
          </p:cNvSpPr>
          <p:nvPr/>
        </p:nvSpPr>
        <p:spPr bwMode="auto">
          <a:xfrm>
            <a:off x="8024813" y="4797425"/>
            <a:ext cx="563562" cy="169863"/>
          </a:xfrm>
          <a:prstGeom prst="rect">
            <a:avLst/>
          </a:prstGeom>
          <a:noFill/>
          <a:ln w="9525">
            <a:noFill/>
            <a:miter lim="800000"/>
            <a:headEnd/>
            <a:tailEnd/>
          </a:ln>
        </p:spPr>
        <p:txBody>
          <a:bodyPr wrap="none" lIns="0" tIns="0" rIns="0" bIns="0">
            <a:spAutoFit/>
          </a:bodyPr>
          <a:lstStyle/>
          <a:p>
            <a:pPr defTabSz="914400"/>
            <a:r>
              <a:rPr lang="en-US" sz="1100">
                <a:solidFill>
                  <a:srgbClr val="000000"/>
                </a:solidFill>
                <a:latin typeface="Tahoma" pitchFamily="34" charset="0"/>
              </a:rPr>
              <a:t>060 Pack</a:t>
            </a:r>
          </a:p>
        </p:txBody>
      </p:sp>
      <p:cxnSp>
        <p:nvCxnSpPr>
          <p:cNvPr id="115" name="Straight Arrow Connector 114"/>
          <p:cNvCxnSpPr/>
          <p:nvPr/>
        </p:nvCxnSpPr>
        <p:spPr>
          <a:xfrm>
            <a:off x="5857875" y="3963988"/>
            <a:ext cx="1714500" cy="1282700"/>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16" name="Straight Arrow Connector 115"/>
          <p:cNvCxnSpPr>
            <a:endCxn id="129" idx="4"/>
          </p:cNvCxnSpPr>
          <p:nvPr/>
        </p:nvCxnSpPr>
        <p:spPr>
          <a:xfrm flipV="1">
            <a:off x="7859713" y="3908425"/>
            <a:ext cx="11112" cy="1022350"/>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
        <p:nvSpPr>
          <p:cNvPr id="68646" name="Rectangle 68"/>
          <p:cNvSpPr>
            <a:spLocks noChangeArrowheads="1"/>
          </p:cNvSpPr>
          <p:nvPr/>
        </p:nvSpPr>
        <p:spPr bwMode="auto">
          <a:xfrm>
            <a:off x="6283325" y="4537075"/>
            <a:ext cx="946150" cy="215900"/>
          </a:xfrm>
          <a:prstGeom prst="rect">
            <a:avLst/>
          </a:prstGeom>
          <a:noFill/>
          <a:ln w="9525">
            <a:noFill/>
            <a:miter lim="800000"/>
            <a:headEnd/>
            <a:tailEnd/>
          </a:ln>
        </p:spPr>
        <p:txBody>
          <a:bodyPr wrap="none" lIns="0" tIns="0" rIns="0" bIns="0">
            <a:spAutoFit/>
          </a:bodyPr>
          <a:lstStyle/>
          <a:p>
            <a:pPr defTabSz="914400"/>
            <a:r>
              <a:rPr lang="en-US" sz="1400">
                <a:solidFill>
                  <a:srgbClr val="000000"/>
                </a:solidFill>
                <a:latin typeface="Tahoma" pitchFamily="34" charset="0"/>
              </a:rPr>
              <a:t>Pick to Pack</a:t>
            </a:r>
            <a:endParaRPr lang="en-US" sz="1400"/>
          </a:p>
        </p:txBody>
      </p:sp>
      <p:sp>
        <p:nvSpPr>
          <p:cNvPr id="68647" name="Rectangle 68"/>
          <p:cNvSpPr>
            <a:spLocks noChangeArrowheads="1"/>
          </p:cNvSpPr>
          <p:nvPr/>
        </p:nvSpPr>
        <p:spPr bwMode="auto">
          <a:xfrm>
            <a:off x="7380288" y="4110038"/>
            <a:ext cx="971550" cy="215900"/>
          </a:xfrm>
          <a:prstGeom prst="rect">
            <a:avLst/>
          </a:prstGeom>
          <a:noFill/>
          <a:ln w="9525">
            <a:noFill/>
            <a:miter lim="800000"/>
            <a:headEnd/>
            <a:tailEnd/>
          </a:ln>
        </p:spPr>
        <p:txBody>
          <a:bodyPr wrap="none" lIns="0" tIns="0" rIns="0" bIns="0">
            <a:spAutoFit/>
          </a:bodyPr>
          <a:lstStyle/>
          <a:p>
            <a:pPr defTabSz="914400"/>
            <a:r>
              <a:rPr lang="en-US" sz="1400">
                <a:solidFill>
                  <a:srgbClr val="000000"/>
                </a:solidFill>
                <a:latin typeface="Tahoma" pitchFamily="34" charset="0"/>
              </a:rPr>
              <a:t>Pack to Ship</a:t>
            </a:r>
            <a:endParaRPr lang="en-US" sz="1400"/>
          </a:p>
        </p:txBody>
      </p:sp>
      <p:grpSp>
        <p:nvGrpSpPr>
          <p:cNvPr id="16" name="Group 118"/>
          <p:cNvGrpSpPr>
            <a:grpSpLocks/>
          </p:cNvGrpSpPr>
          <p:nvPr/>
        </p:nvGrpSpPr>
        <p:grpSpPr bwMode="auto">
          <a:xfrm>
            <a:off x="5559425" y="3636963"/>
            <a:ext cx="609600" cy="698500"/>
            <a:chOff x="5348441" y="4129797"/>
            <a:chExt cx="609600" cy="698500"/>
          </a:xfrm>
        </p:grpSpPr>
        <p:sp>
          <p:nvSpPr>
            <p:cNvPr id="120" name="Oval 119"/>
            <p:cNvSpPr/>
            <p:nvPr/>
          </p:nvSpPr>
          <p:spPr>
            <a:xfrm>
              <a:off x="5348441" y="4129797"/>
              <a:ext cx="609600" cy="698500"/>
            </a:xfrm>
            <a:prstGeom prst="ellipse">
              <a:avLst/>
            </a:prstGeom>
            <a:solidFill>
              <a:srgbClr val="00B05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endParaRPr lang="en-US" sz="1600" dirty="0">
                <a:solidFill>
                  <a:srgbClr val="FF0000"/>
                </a:solidFill>
              </a:endParaRPr>
            </a:p>
            <a:p>
              <a:pPr algn="ctr">
                <a:defRPr/>
              </a:pPr>
              <a:endParaRPr lang="en-US" dirty="0"/>
            </a:p>
          </p:txBody>
        </p:sp>
        <p:sp>
          <p:nvSpPr>
            <p:cNvPr id="68658" name="Rectangle 69"/>
            <p:cNvSpPr>
              <a:spLocks noChangeArrowheads="1"/>
            </p:cNvSpPr>
            <p:nvPr/>
          </p:nvSpPr>
          <p:spPr bwMode="auto">
            <a:xfrm>
              <a:off x="5457675" y="4267318"/>
              <a:ext cx="391133" cy="430887"/>
            </a:xfrm>
            <a:prstGeom prst="rect">
              <a:avLst/>
            </a:prstGeom>
            <a:noFill/>
            <a:ln w="9525">
              <a:noFill/>
              <a:miter lim="800000"/>
              <a:headEnd/>
              <a:tailEnd/>
            </a:ln>
          </p:spPr>
          <p:txBody>
            <a:bodyPr wrap="none" lIns="0" tIns="0" rIns="0" bIns="0">
              <a:spAutoFit/>
            </a:bodyPr>
            <a:lstStyle/>
            <a:p>
              <a:pPr algn="ctr" defTabSz="914400"/>
              <a:r>
                <a:rPr lang="en-US" sz="2800">
                  <a:solidFill>
                    <a:schemeClr val="bg1"/>
                  </a:solidFill>
                  <a:latin typeface="Tahoma" pitchFamily="34" charset="0"/>
                </a:rPr>
                <a:t>10</a:t>
              </a:r>
              <a:endParaRPr lang="en-US" sz="2800">
                <a:solidFill>
                  <a:schemeClr val="bg1"/>
                </a:solidFill>
              </a:endParaRPr>
            </a:p>
          </p:txBody>
        </p:sp>
      </p:grpSp>
      <p:grpSp>
        <p:nvGrpSpPr>
          <p:cNvPr id="17" name="Group 121"/>
          <p:cNvGrpSpPr>
            <a:grpSpLocks/>
          </p:cNvGrpSpPr>
          <p:nvPr/>
        </p:nvGrpSpPr>
        <p:grpSpPr bwMode="auto">
          <a:xfrm>
            <a:off x="7554913" y="4929188"/>
            <a:ext cx="609600" cy="698500"/>
            <a:chOff x="5348441" y="4129797"/>
            <a:chExt cx="609600" cy="698500"/>
          </a:xfrm>
        </p:grpSpPr>
        <p:sp>
          <p:nvSpPr>
            <p:cNvPr id="123" name="Oval 122"/>
            <p:cNvSpPr/>
            <p:nvPr/>
          </p:nvSpPr>
          <p:spPr>
            <a:xfrm>
              <a:off x="5348441" y="4129797"/>
              <a:ext cx="609600" cy="698500"/>
            </a:xfrm>
            <a:prstGeom prst="ellipse">
              <a:avLst/>
            </a:prstGeom>
            <a:solidFill>
              <a:srgbClr val="FFFF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endParaRPr lang="en-US" sz="1600" dirty="0">
                <a:solidFill>
                  <a:srgbClr val="FF0000"/>
                </a:solidFill>
              </a:endParaRPr>
            </a:p>
            <a:p>
              <a:pPr algn="ctr">
                <a:defRPr/>
              </a:pPr>
              <a:endParaRPr lang="en-US" dirty="0"/>
            </a:p>
          </p:txBody>
        </p:sp>
        <p:sp>
          <p:nvSpPr>
            <p:cNvPr id="68656" name="Rectangle 69"/>
            <p:cNvSpPr>
              <a:spLocks noChangeArrowheads="1"/>
            </p:cNvSpPr>
            <p:nvPr/>
          </p:nvSpPr>
          <p:spPr bwMode="auto">
            <a:xfrm>
              <a:off x="5457675" y="4267318"/>
              <a:ext cx="391133" cy="430887"/>
            </a:xfrm>
            <a:prstGeom prst="rect">
              <a:avLst/>
            </a:prstGeom>
            <a:noFill/>
            <a:ln w="9525">
              <a:noFill/>
              <a:miter lim="800000"/>
              <a:headEnd/>
              <a:tailEnd/>
            </a:ln>
          </p:spPr>
          <p:txBody>
            <a:bodyPr wrap="none" lIns="0" tIns="0" rIns="0" bIns="0">
              <a:spAutoFit/>
            </a:bodyPr>
            <a:lstStyle/>
            <a:p>
              <a:pPr algn="ctr" defTabSz="914400"/>
              <a:r>
                <a:rPr lang="en-US" sz="2800">
                  <a:solidFill>
                    <a:schemeClr val="bg1"/>
                  </a:solidFill>
                  <a:latin typeface="Tahoma" pitchFamily="34" charset="0"/>
                </a:rPr>
                <a:t>20</a:t>
              </a:r>
              <a:endParaRPr lang="en-US" sz="2800">
                <a:solidFill>
                  <a:schemeClr val="bg1"/>
                </a:solidFill>
              </a:endParaRPr>
            </a:p>
          </p:txBody>
        </p:sp>
      </p:grpSp>
      <p:grpSp>
        <p:nvGrpSpPr>
          <p:cNvPr id="18" name="Group 127"/>
          <p:cNvGrpSpPr>
            <a:grpSpLocks/>
          </p:cNvGrpSpPr>
          <p:nvPr/>
        </p:nvGrpSpPr>
        <p:grpSpPr bwMode="auto">
          <a:xfrm>
            <a:off x="7566025" y="3209925"/>
            <a:ext cx="609600" cy="698500"/>
            <a:chOff x="5348441" y="4129797"/>
            <a:chExt cx="609600" cy="698500"/>
          </a:xfrm>
        </p:grpSpPr>
        <p:sp>
          <p:nvSpPr>
            <p:cNvPr id="129" name="Oval 128"/>
            <p:cNvSpPr/>
            <p:nvPr/>
          </p:nvSpPr>
          <p:spPr>
            <a:xfrm>
              <a:off x="5348441" y="4129797"/>
              <a:ext cx="609600" cy="698500"/>
            </a:xfrm>
            <a:prstGeom prst="ellipse">
              <a:avLst/>
            </a:prstGeom>
            <a:solidFill>
              <a:srgbClr val="FF0000"/>
            </a:solidFill>
            <a:ln>
              <a:noFill/>
            </a:ln>
          </p:spPr>
          <p:style>
            <a:lnRef idx="1">
              <a:schemeClr val="accent1"/>
            </a:lnRef>
            <a:fillRef idx="3">
              <a:schemeClr val="accent1"/>
            </a:fillRef>
            <a:effectRef idx="2">
              <a:schemeClr val="accent1"/>
            </a:effectRef>
            <a:fontRef idx="minor">
              <a:schemeClr val="lt1"/>
            </a:fontRef>
          </p:style>
          <p:txBody>
            <a:bodyPr anchor="ctr"/>
            <a:lstStyle/>
            <a:p>
              <a:pPr algn="ctr" defTabSz="914400">
                <a:defRPr/>
              </a:pPr>
              <a:endParaRPr lang="en-US" sz="1600" dirty="0">
                <a:solidFill>
                  <a:srgbClr val="FF0000"/>
                </a:solidFill>
              </a:endParaRPr>
            </a:p>
            <a:p>
              <a:pPr algn="ctr">
                <a:defRPr/>
              </a:pPr>
              <a:endParaRPr lang="en-US" dirty="0"/>
            </a:p>
          </p:txBody>
        </p:sp>
        <p:sp>
          <p:nvSpPr>
            <p:cNvPr id="68654" name="Rectangle 69"/>
            <p:cNvSpPr>
              <a:spLocks noChangeArrowheads="1"/>
            </p:cNvSpPr>
            <p:nvPr/>
          </p:nvSpPr>
          <p:spPr bwMode="auto">
            <a:xfrm>
              <a:off x="5457675" y="4267318"/>
              <a:ext cx="391133" cy="430887"/>
            </a:xfrm>
            <a:prstGeom prst="rect">
              <a:avLst/>
            </a:prstGeom>
            <a:noFill/>
            <a:ln w="9525">
              <a:noFill/>
              <a:miter lim="800000"/>
              <a:headEnd/>
              <a:tailEnd/>
            </a:ln>
          </p:spPr>
          <p:txBody>
            <a:bodyPr wrap="none" lIns="0" tIns="0" rIns="0" bIns="0">
              <a:spAutoFit/>
            </a:bodyPr>
            <a:lstStyle/>
            <a:p>
              <a:pPr algn="ctr" defTabSz="914400"/>
              <a:r>
                <a:rPr lang="en-US" sz="2800">
                  <a:solidFill>
                    <a:schemeClr val="bg1"/>
                  </a:solidFill>
                  <a:latin typeface="Tahoma" pitchFamily="34" charset="0"/>
                </a:rPr>
                <a:t>30</a:t>
              </a:r>
              <a:endParaRPr lang="en-US" sz="2800">
                <a:solidFill>
                  <a:schemeClr val="bg1"/>
                </a:solidFill>
              </a:endParaRPr>
            </a:p>
          </p:txBody>
        </p:sp>
      </p:grpSp>
      <p:sp>
        <p:nvSpPr>
          <p:cNvPr id="68651" name="Rectangle 28"/>
          <p:cNvSpPr>
            <a:spLocks noChangeArrowheads="1"/>
          </p:cNvSpPr>
          <p:nvPr/>
        </p:nvSpPr>
        <p:spPr bwMode="auto">
          <a:xfrm>
            <a:off x="1574800" y="2249488"/>
            <a:ext cx="1558925" cy="369887"/>
          </a:xfrm>
          <a:prstGeom prst="rect">
            <a:avLst/>
          </a:prstGeom>
          <a:noFill/>
          <a:ln w="9525">
            <a:noFill/>
            <a:miter lim="800000"/>
            <a:headEnd/>
            <a:tailEnd/>
          </a:ln>
        </p:spPr>
        <p:txBody>
          <a:bodyPr>
            <a:spAutoFit/>
          </a:bodyPr>
          <a:lstStyle/>
          <a:p>
            <a:pPr algn="ctr"/>
            <a:r>
              <a:rPr lang="en-US" b="1">
                <a:solidFill>
                  <a:schemeClr val="accent1"/>
                </a:solidFill>
              </a:rPr>
              <a:t>Before</a:t>
            </a:r>
          </a:p>
        </p:txBody>
      </p:sp>
      <p:sp>
        <p:nvSpPr>
          <p:cNvPr id="68652" name="Rectangle 28"/>
          <p:cNvSpPr>
            <a:spLocks noChangeArrowheads="1"/>
          </p:cNvSpPr>
          <p:nvPr/>
        </p:nvSpPr>
        <p:spPr bwMode="auto">
          <a:xfrm>
            <a:off x="6130925" y="2247900"/>
            <a:ext cx="1558925" cy="369888"/>
          </a:xfrm>
          <a:prstGeom prst="rect">
            <a:avLst/>
          </a:prstGeom>
          <a:noFill/>
          <a:ln w="9525">
            <a:noFill/>
            <a:miter lim="800000"/>
            <a:headEnd/>
            <a:tailEnd/>
          </a:ln>
        </p:spPr>
        <p:txBody>
          <a:bodyPr>
            <a:spAutoFit/>
          </a:bodyPr>
          <a:lstStyle/>
          <a:p>
            <a:pPr algn="ctr"/>
            <a:r>
              <a:rPr lang="en-US" b="1">
                <a:solidFill>
                  <a:schemeClr val="accent1"/>
                </a:solidFill>
              </a:rPr>
              <a:t>After</a:t>
            </a:r>
          </a:p>
        </p:txBody>
      </p:sp>
      <p:sp>
        <p:nvSpPr>
          <p:cNvPr id="85" name="TextBox 84"/>
          <p:cNvSpPr txBox="1"/>
          <p:nvPr/>
        </p:nvSpPr>
        <p:spPr>
          <a:xfrm>
            <a:off x="7366000" y="6537325"/>
            <a:ext cx="1320800" cy="246221"/>
          </a:xfrm>
          <a:prstGeom prst="rect">
            <a:avLst/>
          </a:prstGeom>
          <a:noFill/>
        </p:spPr>
        <p:txBody>
          <a:bodyPr wrap="square" rtlCol="0">
            <a:spAutoFit/>
          </a:bodyPr>
          <a:lstStyle/>
          <a:p>
            <a:pPr algn="ctr"/>
            <a:r>
              <a:rPr lang="en-US" sz="1000" dirty="0" smtClean="0"/>
              <a:t>WH-PIK-710</a:t>
            </a:r>
            <a:endParaRPr lang="en-US" sz="1000"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Rectangle 2"/>
          <p:cNvSpPr>
            <a:spLocks noGrp="1" noChangeArrowheads="1"/>
          </p:cNvSpPr>
          <p:nvPr>
            <p:ph type="title"/>
          </p:nvPr>
        </p:nvSpPr>
        <p:spPr/>
        <p:txBody>
          <a:bodyPr/>
          <a:lstStyle/>
          <a:p>
            <a:r>
              <a:rPr lang="en-US" smtClean="0">
                <a:latin typeface="Century Gothic" pitchFamily="34" charset="0"/>
                <a:cs typeface="Century Gothic" pitchFamily="34" charset="0"/>
              </a:rPr>
              <a:t>Delayed Pack to Ship Flow</a:t>
            </a:r>
          </a:p>
        </p:txBody>
      </p:sp>
      <p:sp>
        <p:nvSpPr>
          <p:cNvPr id="69636" name="Rectangle 3"/>
          <p:cNvSpPr>
            <a:spLocks noGrp="1" noChangeArrowheads="1"/>
          </p:cNvSpPr>
          <p:nvPr>
            <p:ph type="body" idx="1"/>
          </p:nvPr>
        </p:nvSpPr>
        <p:spPr/>
        <p:txBody>
          <a:bodyPr/>
          <a:lstStyle/>
          <a:p>
            <a:r>
              <a:rPr lang="en-US" smtClean="0">
                <a:latin typeface="Century Gothic" pitchFamily="34" charset="0"/>
                <a:cs typeface="Century Gothic" pitchFamily="34" charset="0"/>
              </a:rPr>
              <a:t>Product is picked to a packaging area</a:t>
            </a:r>
          </a:p>
          <a:p>
            <a:r>
              <a:rPr lang="en-US" smtClean="0">
                <a:latin typeface="Century Gothic" pitchFamily="34" charset="0"/>
                <a:cs typeface="Century Gothic" pitchFamily="34" charset="0"/>
              </a:rPr>
              <a:t>Items are packed and consolidated</a:t>
            </a:r>
          </a:p>
          <a:p>
            <a:r>
              <a:rPr lang="en-US" smtClean="0">
                <a:latin typeface="Century Gothic" pitchFamily="34" charset="0"/>
                <a:cs typeface="Century Gothic" pitchFamily="34" charset="0"/>
              </a:rPr>
              <a:t>Once packed items are moved to the shipping area for final processing</a:t>
            </a:r>
          </a:p>
        </p:txBody>
      </p:sp>
      <p:sp>
        <p:nvSpPr>
          <p:cNvPr id="69637" name="Text Placeholder 3"/>
          <p:cNvSpPr txBox="1">
            <a:spLocks/>
          </p:cNvSpPr>
          <p:nvPr/>
        </p:nvSpPr>
        <p:spPr bwMode="auto">
          <a:xfrm>
            <a:off x="457200" y="179388"/>
            <a:ext cx="8229600" cy="428625"/>
          </a:xfrm>
          <a:prstGeom prst="rect">
            <a:avLst/>
          </a:prstGeom>
          <a:noFill/>
          <a:ln w="9525">
            <a:noFill/>
            <a:miter lim="800000"/>
            <a:headEnd/>
            <a:tailEnd/>
          </a:ln>
        </p:spPr>
        <p:txBody>
          <a:bodyPr/>
          <a:lstStyle/>
          <a:p>
            <a:pPr marL="342900" indent="-342900" eaLnBrk="0" hangingPunct="0">
              <a:spcBef>
                <a:spcPct val="20000"/>
              </a:spcBef>
              <a:buClr>
                <a:srgbClr val="F79646"/>
              </a:buClr>
            </a:pPr>
            <a:r>
              <a:rPr lang="en-US" sz="2000" b="1" dirty="0" smtClean="0">
                <a:solidFill>
                  <a:srgbClr val="4F81BD"/>
                </a:solidFill>
                <a:latin typeface="Century Gothic" pitchFamily="34" charset="0"/>
                <a:ea typeface="Century Gothic" pitchFamily="34" charset="0"/>
                <a:cs typeface="Century Gothic" pitchFamily="34" charset="0"/>
              </a:rPr>
              <a:t>Example - </a:t>
            </a:r>
            <a:r>
              <a:rPr lang="en-US" sz="2000" b="1" dirty="0">
                <a:solidFill>
                  <a:srgbClr val="4F81BD"/>
                </a:solidFill>
                <a:latin typeface="Century Gothic" pitchFamily="34" charset="0"/>
                <a:ea typeface="Century Gothic" pitchFamily="34" charset="0"/>
                <a:cs typeface="Century Gothic" pitchFamily="34" charset="0"/>
              </a:rPr>
              <a:t>Engine Processing</a:t>
            </a:r>
          </a:p>
        </p:txBody>
      </p:sp>
      <p:sp>
        <p:nvSpPr>
          <p:cNvPr id="69638" name="Text Box 7"/>
          <p:cNvSpPr txBox="1">
            <a:spLocks noChangeArrowheads="1"/>
          </p:cNvSpPr>
          <p:nvPr/>
        </p:nvSpPr>
        <p:spPr bwMode="auto">
          <a:xfrm>
            <a:off x="1544638" y="5897563"/>
            <a:ext cx="1296987" cy="366712"/>
          </a:xfrm>
          <a:prstGeom prst="rect">
            <a:avLst/>
          </a:prstGeom>
          <a:noFill/>
          <a:ln w="9525" algn="ctr">
            <a:noFill/>
            <a:miter lim="800000"/>
            <a:headEnd/>
            <a:tailEnd/>
          </a:ln>
        </p:spPr>
        <p:txBody>
          <a:bodyPr tIns="91440" bIns="91440">
            <a:spAutoFit/>
          </a:bodyPr>
          <a:lstStyle/>
          <a:p>
            <a:pPr algn="ctr">
              <a:spcBef>
                <a:spcPct val="50000"/>
              </a:spcBef>
            </a:pPr>
            <a:r>
              <a:rPr lang="en-US" sz="1200" b="1"/>
              <a:t>Storage Area</a:t>
            </a:r>
          </a:p>
        </p:txBody>
      </p:sp>
      <p:sp>
        <p:nvSpPr>
          <p:cNvPr id="69639" name="Text Box 8"/>
          <p:cNvSpPr txBox="1">
            <a:spLocks noChangeArrowheads="1"/>
          </p:cNvSpPr>
          <p:nvPr/>
        </p:nvSpPr>
        <p:spPr bwMode="auto">
          <a:xfrm>
            <a:off x="3829050" y="5895975"/>
            <a:ext cx="1647825" cy="369888"/>
          </a:xfrm>
          <a:prstGeom prst="rect">
            <a:avLst/>
          </a:prstGeom>
          <a:noFill/>
          <a:ln w="9525" algn="ctr">
            <a:noFill/>
            <a:miter lim="800000"/>
            <a:headEnd/>
            <a:tailEnd/>
          </a:ln>
        </p:spPr>
        <p:txBody>
          <a:bodyPr tIns="91440" bIns="91440">
            <a:spAutoFit/>
          </a:bodyPr>
          <a:lstStyle/>
          <a:p>
            <a:pPr algn="ctr">
              <a:spcBef>
                <a:spcPct val="50000"/>
              </a:spcBef>
            </a:pPr>
            <a:r>
              <a:rPr lang="en-US" sz="1200" b="1"/>
              <a:t>Packaging Area</a:t>
            </a:r>
          </a:p>
        </p:txBody>
      </p:sp>
      <p:sp>
        <p:nvSpPr>
          <p:cNvPr id="69640" name="Text Box 9"/>
          <p:cNvSpPr txBox="1">
            <a:spLocks noChangeArrowheads="1"/>
          </p:cNvSpPr>
          <p:nvPr/>
        </p:nvSpPr>
        <p:spPr bwMode="auto">
          <a:xfrm>
            <a:off x="6381750" y="5895975"/>
            <a:ext cx="1296988" cy="369888"/>
          </a:xfrm>
          <a:prstGeom prst="rect">
            <a:avLst/>
          </a:prstGeom>
          <a:noFill/>
          <a:ln w="9525" algn="ctr">
            <a:noFill/>
            <a:miter lim="800000"/>
            <a:headEnd/>
            <a:tailEnd/>
          </a:ln>
        </p:spPr>
        <p:txBody>
          <a:bodyPr tIns="91440" bIns="91440">
            <a:spAutoFit/>
          </a:bodyPr>
          <a:lstStyle/>
          <a:p>
            <a:pPr algn="ctr">
              <a:spcBef>
                <a:spcPct val="50000"/>
              </a:spcBef>
            </a:pPr>
            <a:r>
              <a:rPr lang="en-US" sz="1200" b="1"/>
              <a:t>Shipping Area</a:t>
            </a:r>
          </a:p>
        </p:txBody>
      </p:sp>
      <p:sp>
        <p:nvSpPr>
          <p:cNvPr id="69641" name="Text Box 10"/>
          <p:cNvSpPr txBox="1">
            <a:spLocks noChangeArrowheads="1"/>
          </p:cNvSpPr>
          <p:nvPr/>
        </p:nvSpPr>
        <p:spPr bwMode="auto">
          <a:xfrm>
            <a:off x="1544638" y="3563938"/>
            <a:ext cx="1296987" cy="336550"/>
          </a:xfrm>
          <a:prstGeom prst="rect">
            <a:avLst/>
          </a:prstGeom>
          <a:noFill/>
          <a:ln w="9525" algn="ctr">
            <a:noFill/>
            <a:miter lim="800000"/>
            <a:headEnd/>
            <a:tailEnd/>
          </a:ln>
        </p:spPr>
        <p:txBody>
          <a:bodyPr tIns="91440" bIns="91440">
            <a:spAutoFit/>
          </a:bodyPr>
          <a:lstStyle/>
          <a:p>
            <a:pPr algn="ctr">
              <a:spcBef>
                <a:spcPct val="50000"/>
              </a:spcBef>
            </a:pPr>
            <a:r>
              <a:rPr lang="en-US" sz="1000" b="1"/>
              <a:t>Sequence 10</a:t>
            </a:r>
          </a:p>
        </p:txBody>
      </p:sp>
      <p:sp>
        <p:nvSpPr>
          <p:cNvPr id="69642" name="Text Box 11"/>
          <p:cNvSpPr txBox="1">
            <a:spLocks noChangeArrowheads="1"/>
          </p:cNvSpPr>
          <p:nvPr/>
        </p:nvSpPr>
        <p:spPr bwMode="auto">
          <a:xfrm>
            <a:off x="4003675" y="3563938"/>
            <a:ext cx="1296988" cy="336550"/>
          </a:xfrm>
          <a:prstGeom prst="rect">
            <a:avLst/>
          </a:prstGeom>
          <a:noFill/>
          <a:ln w="9525" algn="ctr">
            <a:noFill/>
            <a:miter lim="800000"/>
            <a:headEnd/>
            <a:tailEnd/>
          </a:ln>
        </p:spPr>
        <p:txBody>
          <a:bodyPr tIns="91440" bIns="91440">
            <a:spAutoFit/>
          </a:bodyPr>
          <a:lstStyle/>
          <a:p>
            <a:pPr algn="ctr">
              <a:spcBef>
                <a:spcPct val="50000"/>
              </a:spcBef>
            </a:pPr>
            <a:r>
              <a:rPr lang="en-US" sz="1000" b="1"/>
              <a:t>Sequence 20</a:t>
            </a:r>
          </a:p>
        </p:txBody>
      </p:sp>
      <p:sp>
        <p:nvSpPr>
          <p:cNvPr id="69643" name="Text Box 12"/>
          <p:cNvSpPr txBox="1">
            <a:spLocks noChangeArrowheads="1"/>
          </p:cNvSpPr>
          <p:nvPr/>
        </p:nvSpPr>
        <p:spPr bwMode="auto">
          <a:xfrm>
            <a:off x="6381750" y="3563938"/>
            <a:ext cx="1296988" cy="336550"/>
          </a:xfrm>
          <a:prstGeom prst="rect">
            <a:avLst/>
          </a:prstGeom>
          <a:noFill/>
          <a:ln w="9525" algn="ctr">
            <a:noFill/>
            <a:miter lim="800000"/>
            <a:headEnd/>
            <a:tailEnd/>
          </a:ln>
        </p:spPr>
        <p:txBody>
          <a:bodyPr tIns="91440" bIns="91440">
            <a:spAutoFit/>
          </a:bodyPr>
          <a:lstStyle/>
          <a:p>
            <a:pPr algn="ctr">
              <a:spcBef>
                <a:spcPct val="50000"/>
              </a:spcBef>
            </a:pPr>
            <a:r>
              <a:rPr lang="en-US" sz="1000" b="1"/>
              <a:t>Sequence 30</a:t>
            </a:r>
          </a:p>
        </p:txBody>
      </p:sp>
      <p:sp>
        <p:nvSpPr>
          <p:cNvPr id="69644" name="Line 13"/>
          <p:cNvSpPr>
            <a:spLocks noChangeShapeType="1"/>
          </p:cNvSpPr>
          <p:nvPr/>
        </p:nvSpPr>
        <p:spPr bwMode="auto">
          <a:xfrm>
            <a:off x="5486400" y="3752850"/>
            <a:ext cx="681038" cy="0"/>
          </a:xfrm>
          <a:prstGeom prst="line">
            <a:avLst/>
          </a:prstGeom>
          <a:noFill/>
          <a:ln w="28575">
            <a:solidFill>
              <a:schemeClr val="accent1"/>
            </a:solidFill>
            <a:round/>
            <a:headEnd/>
            <a:tailEnd type="triangle" w="med" len="med"/>
          </a:ln>
        </p:spPr>
        <p:txBody>
          <a:bodyPr wrap="none" tIns="91440" bIns="91440" anchor="ctr"/>
          <a:lstStyle/>
          <a:p>
            <a:endParaRPr lang="en-US"/>
          </a:p>
        </p:txBody>
      </p:sp>
      <p:sp>
        <p:nvSpPr>
          <p:cNvPr id="69645" name="Text Box 15"/>
          <p:cNvSpPr txBox="1">
            <a:spLocks noChangeArrowheads="1"/>
          </p:cNvSpPr>
          <p:nvPr/>
        </p:nvSpPr>
        <p:spPr bwMode="auto">
          <a:xfrm>
            <a:off x="2968625" y="3365500"/>
            <a:ext cx="936625" cy="430213"/>
          </a:xfrm>
          <a:prstGeom prst="rect">
            <a:avLst/>
          </a:prstGeom>
          <a:noFill/>
          <a:ln w="9525" algn="ctr">
            <a:noFill/>
            <a:miter lim="800000"/>
            <a:headEnd/>
            <a:tailEnd/>
          </a:ln>
        </p:spPr>
        <p:txBody>
          <a:bodyPr tIns="91440" bIns="91440">
            <a:spAutoFit/>
          </a:bodyPr>
          <a:lstStyle/>
          <a:p>
            <a:pPr algn="ctr">
              <a:spcBef>
                <a:spcPct val="50000"/>
              </a:spcBef>
            </a:pPr>
            <a:r>
              <a:rPr lang="en-US" sz="1600" b="1">
                <a:solidFill>
                  <a:srgbClr val="FF8500"/>
                </a:solidFill>
              </a:rPr>
              <a:t>AUTO</a:t>
            </a:r>
          </a:p>
        </p:txBody>
      </p:sp>
      <p:sp>
        <p:nvSpPr>
          <p:cNvPr id="69646" name="Text Box 17"/>
          <p:cNvSpPr txBox="1">
            <a:spLocks noChangeArrowheads="1"/>
          </p:cNvSpPr>
          <p:nvPr/>
        </p:nvSpPr>
        <p:spPr bwMode="auto">
          <a:xfrm>
            <a:off x="5222875" y="3365500"/>
            <a:ext cx="1276350" cy="430213"/>
          </a:xfrm>
          <a:prstGeom prst="rect">
            <a:avLst/>
          </a:prstGeom>
          <a:noFill/>
          <a:ln w="9525" algn="ctr">
            <a:noFill/>
            <a:miter lim="800000"/>
            <a:headEnd/>
            <a:tailEnd/>
          </a:ln>
        </p:spPr>
        <p:txBody>
          <a:bodyPr tIns="91440" bIns="91440">
            <a:spAutoFit/>
          </a:bodyPr>
          <a:lstStyle/>
          <a:p>
            <a:pPr algn="ctr">
              <a:spcBef>
                <a:spcPct val="50000"/>
              </a:spcBef>
            </a:pPr>
            <a:r>
              <a:rPr lang="en-US" sz="1600" b="1">
                <a:solidFill>
                  <a:srgbClr val="FF8500"/>
                </a:solidFill>
              </a:rPr>
              <a:t>MANUAL</a:t>
            </a:r>
          </a:p>
        </p:txBody>
      </p:sp>
      <p:pic>
        <p:nvPicPr>
          <p:cNvPr id="69647" name="Picture 5"/>
          <p:cNvPicPr>
            <a:picLocks noChangeAspect="1" noChangeArrowheads="1"/>
          </p:cNvPicPr>
          <p:nvPr/>
        </p:nvPicPr>
        <p:blipFill>
          <a:blip r:embed="rId3"/>
          <a:srcRect/>
          <a:stretch>
            <a:fillRect/>
          </a:stretch>
        </p:blipFill>
        <p:spPr bwMode="auto">
          <a:xfrm>
            <a:off x="1311275" y="4002088"/>
            <a:ext cx="1762125" cy="1944687"/>
          </a:xfrm>
          <a:prstGeom prst="rect">
            <a:avLst/>
          </a:prstGeom>
          <a:noFill/>
          <a:ln w="9525">
            <a:noFill/>
            <a:miter lim="800000"/>
            <a:headEnd/>
            <a:tailEnd/>
          </a:ln>
        </p:spPr>
      </p:pic>
      <p:pic>
        <p:nvPicPr>
          <p:cNvPr id="69648" name="Picture 6"/>
          <p:cNvPicPr>
            <a:picLocks noChangeAspect="1" noChangeArrowheads="1"/>
          </p:cNvPicPr>
          <p:nvPr/>
        </p:nvPicPr>
        <p:blipFill>
          <a:blip r:embed="rId4"/>
          <a:srcRect/>
          <a:stretch>
            <a:fillRect/>
          </a:stretch>
        </p:blipFill>
        <p:spPr bwMode="auto">
          <a:xfrm>
            <a:off x="3838575" y="4002088"/>
            <a:ext cx="1628775" cy="1924050"/>
          </a:xfrm>
          <a:prstGeom prst="rect">
            <a:avLst/>
          </a:prstGeom>
          <a:noFill/>
          <a:ln w="9525">
            <a:noFill/>
            <a:miter lim="800000"/>
            <a:headEnd/>
            <a:tailEnd/>
          </a:ln>
        </p:spPr>
      </p:pic>
      <p:pic>
        <p:nvPicPr>
          <p:cNvPr id="69649" name="Picture 7"/>
          <p:cNvPicPr>
            <a:picLocks noChangeAspect="1" noChangeArrowheads="1"/>
          </p:cNvPicPr>
          <p:nvPr/>
        </p:nvPicPr>
        <p:blipFill>
          <a:blip r:embed="rId5"/>
          <a:srcRect/>
          <a:stretch>
            <a:fillRect/>
          </a:stretch>
        </p:blipFill>
        <p:spPr bwMode="auto">
          <a:xfrm>
            <a:off x="6100763" y="4002088"/>
            <a:ext cx="1857375" cy="1924050"/>
          </a:xfrm>
          <a:prstGeom prst="rect">
            <a:avLst/>
          </a:prstGeom>
          <a:noFill/>
          <a:ln w="9525">
            <a:noFill/>
            <a:miter lim="800000"/>
            <a:headEnd/>
            <a:tailEnd/>
          </a:ln>
        </p:spPr>
      </p:pic>
      <p:sp>
        <p:nvSpPr>
          <p:cNvPr id="69650" name="Line 13"/>
          <p:cNvSpPr>
            <a:spLocks noChangeShapeType="1"/>
          </p:cNvSpPr>
          <p:nvPr/>
        </p:nvSpPr>
        <p:spPr bwMode="auto">
          <a:xfrm>
            <a:off x="3108325" y="3752850"/>
            <a:ext cx="681038" cy="0"/>
          </a:xfrm>
          <a:prstGeom prst="line">
            <a:avLst/>
          </a:prstGeom>
          <a:noFill/>
          <a:ln w="28575">
            <a:solidFill>
              <a:schemeClr val="accent1"/>
            </a:solidFill>
            <a:round/>
            <a:headEnd/>
            <a:tailEnd type="triangle" w="med" len="med"/>
          </a:ln>
        </p:spPr>
        <p:txBody>
          <a:bodyPr wrap="none" tIns="91440" bIns="91440" anchor="ctr"/>
          <a:lstStyle/>
          <a:p>
            <a:endParaRPr lang="en-US"/>
          </a:p>
        </p:txBody>
      </p:sp>
      <p:sp>
        <p:nvSpPr>
          <p:cNvPr id="19" name="TextBox 18"/>
          <p:cNvSpPr txBox="1"/>
          <p:nvPr/>
        </p:nvSpPr>
        <p:spPr>
          <a:xfrm>
            <a:off x="7366000" y="6537325"/>
            <a:ext cx="1320800" cy="246221"/>
          </a:xfrm>
          <a:prstGeom prst="rect">
            <a:avLst/>
          </a:prstGeom>
          <a:noFill/>
        </p:spPr>
        <p:txBody>
          <a:bodyPr wrap="square" rtlCol="0">
            <a:spAutoFit/>
          </a:bodyPr>
          <a:lstStyle/>
          <a:p>
            <a:pPr algn="ctr"/>
            <a:r>
              <a:rPr lang="en-US" sz="1000" dirty="0" smtClean="0"/>
              <a:t>WH-PIK-720</a:t>
            </a:r>
            <a:endParaRPr lang="en-US" sz="1000" dirty="0"/>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Text Placeholder 3"/>
          <p:cNvSpPr txBox="1">
            <a:spLocks/>
          </p:cNvSpPr>
          <p:nvPr/>
        </p:nvSpPr>
        <p:spPr bwMode="auto">
          <a:xfrm>
            <a:off x="457200" y="179388"/>
            <a:ext cx="8229600" cy="428625"/>
          </a:xfrm>
          <a:prstGeom prst="rect">
            <a:avLst/>
          </a:prstGeom>
          <a:noFill/>
          <a:ln w="9525">
            <a:noFill/>
            <a:miter lim="800000"/>
            <a:headEnd/>
            <a:tailEnd/>
          </a:ln>
        </p:spPr>
        <p:txBody>
          <a:bodyPr/>
          <a:lstStyle/>
          <a:p>
            <a:pPr marL="342900" indent="-342900" eaLnBrk="0" hangingPunct="0">
              <a:spcBef>
                <a:spcPct val="20000"/>
              </a:spcBef>
              <a:buClr>
                <a:srgbClr val="F79646"/>
              </a:buClr>
            </a:pPr>
            <a:r>
              <a:rPr lang="en-US" sz="2000" b="1" dirty="0">
                <a:solidFill>
                  <a:srgbClr val="4F81BD"/>
                </a:solidFill>
                <a:latin typeface="Century Gothic" pitchFamily="34" charset="0"/>
                <a:ea typeface="Century Gothic" pitchFamily="34" charset="0"/>
                <a:cs typeface="Century Gothic" pitchFamily="34" charset="0"/>
              </a:rPr>
              <a:t>QAD Warehousing Engine Processing</a:t>
            </a:r>
          </a:p>
        </p:txBody>
      </p:sp>
      <p:sp>
        <p:nvSpPr>
          <p:cNvPr id="70660" name="Rectangle 2"/>
          <p:cNvSpPr>
            <a:spLocks noGrp="1" noChangeArrowheads="1"/>
          </p:cNvSpPr>
          <p:nvPr>
            <p:ph type="title"/>
          </p:nvPr>
        </p:nvSpPr>
        <p:spPr>
          <a:xfrm>
            <a:off x="457200" y="598488"/>
            <a:ext cx="8504238" cy="717550"/>
          </a:xfrm>
        </p:spPr>
        <p:txBody>
          <a:bodyPr/>
          <a:lstStyle/>
          <a:p>
            <a:r>
              <a:rPr lang="en-US" smtClean="0">
                <a:latin typeface="Century Gothic" pitchFamily="34" charset="0"/>
                <a:cs typeface="Century Gothic" pitchFamily="34" charset="0"/>
              </a:rPr>
              <a:t>Engine Processing &amp; 3 Step Routing Setup</a:t>
            </a:r>
          </a:p>
        </p:txBody>
      </p:sp>
      <p:sp>
        <p:nvSpPr>
          <p:cNvPr id="6" name="TextBox 5"/>
          <p:cNvSpPr txBox="1"/>
          <p:nvPr/>
        </p:nvSpPr>
        <p:spPr>
          <a:xfrm>
            <a:off x="7366000" y="6537325"/>
            <a:ext cx="1320800" cy="246221"/>
          </a:xfrm>
          <a:prstGeom prst="rect">
            <a:avLst/>
          </a:prstGeom>
          <a:noFill/>
        </p:spPr>
        <p:txBody>
          <a:bodyPr wrap="square" rtlCol="0">
            <a:spAutoFit/>
          </a:bodyPr>
          <a:lstStyle/>
          <a:p>
            <a:pPr algn="ctr"/>
            <a:r>
              <a:rPr lang="en-US" sz="1000" dirty="0" smtClean="0"/>
              <a:t>WH-PIK-730</a:t>
            </a:r>
            <a:endParaRPr lang="en-US" sz="1000" dirty="0"/>
          </a:p>
        </p:txBody>
      </p:sp>
      <p:pic>
        <p:nvPicPr>
          <p:cNvPr id="4099" name="Picture 3"/>
          <p:cNvPicPr>
            <a:picLocks noChangeAspect="1" noChangeArrowheads="1"/>
          </p:cNvPicPr>
          <p:nvPr/>
        </p:nvPicPr>
        <p:blipFill>
          <a:blip r:embed="rId3"/>
          <a:srcRect/>
          <a:stretch>
            <a:fillRect/>
          </a:stretch>
        </p:blipFill>
        <p:spPr bwMode="auto">
          <a:xfrm>
            <a:off x="293688" y="1316038"/>
            <a:ext cx="8667750" cy="4619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Text Placeholder 3"/>
          <p:cNvSpPr txBox="1">
            <a:spLocks/>
          </p:cNvSpPr>
          <p:nvPr/>
        </p:nvSpPr>
        <p:spPr bwMode="auto">
          <a:xfrm>
            <a:off x="457200" y="179388"/>
            <a:ext cx="8229600" cy="428625"/>
          </a:xfrm>
          <a:prstGeom prst="rect">
            <a:avLst/>
          </a:prstGeom>
          <a:noFill/>
          <a:ln w="9525">
            <a:noFill/>
            <a:miter lim="800000"/>
            <a:headEnd/>
            <a:tailEnd/>
          </a:ln>
        </p:spPr>
        <p:txBody>
          <a:bodyPr/>
          <a:lstStyle/>
          <a:p>
            <a:pPr marL="342900" indent="-342900" eaLnBrk="0" hangingPunct="0">
              <a:spcBef>
                <a:spcPct val="20000"/>
              </a:spcBef>
              <a:buClr>
                <a:srgbClr val="F79646"/>
              </a:buClr>
            </a:pPr>
            <a:r>
              <a:rPr lang="en-US" sz="2000" b="1">
                <a:solidFill>
                  <a:srgbClr val="4F81BD"/>
                </a:solidFill>
                <a:latin typeface="Century Gothic" pitchFamily="34" charset="0"/>
                <a:ea typeface="Century Gothic" pitchFamily="34" charset="0"/>
                <a:cs typeface="Century Gothic" pitchFamily="34" charset="0"/>
              </a:rPr>
              <a:t>1. Modify the Pick routing</a:t>
            </a:r>
          </a:p>
        </p:txBody>
      </p:sp>
      <p:sp>
        <p:nvSpPr>
          <p:cNvPr id="71684" name="Rectangle 2"/>
          <p:cNvSpPr>
            <a:spLocks noGrp="1" noChangeArrowheads="1"/>
          </p:cNvSpPr>
          <p:nvPr>
            <p:ph type="title"/>
          </p:nvPr>
        </p:nvSpPr>
        <p:spPr/>
        <p:txBody>
          <a:bodyPr/>
          <a:lstStyle/>
          <a:p>
            <a:r>
              <a:rPr lang="en-US" smtClean="0">
                <a:latin typeface="Century Gothic" pitchFamily="34" charset="0"/>
                <a:cs typeface="Century Gothic" pitchFamily="34" charset="0"/>
              </a:rPr>
              <a:t>Internal Routing Maintenance</a:t>
            </a:r>
          </a:p>
        </p:txBody>
      </p:sp>
      <p:pic>
        <p:nvPicPr>
          <p:cNvPr id="71685" name="Picture 3"/>
          <p:cNvPicPr>
            <a:picLocks noChangeAspect="1" noChangeArrowheads="1"/>
          </p:cNvPicPr>
          <p:nvPr/>
        </p:nvPicPr>
        <p:blipFill>
          <a:blip r:embed="rId3"/>
          <a:srcRect/>
          <a:stretch>
            <a:fillRect/>
          </a:stretch>
        </p:blipFill>
        <p:spPr bwMode="auto">
          <a:xfrm>
            <a:off x="533400" y="4381500"/>
            <a:ext cx="8167688" cy="1247775"/>
          </a:xfrm>
          <a:prstGeom prst="rect">
            <a:avLst/>
          </a:prstGeom>
          <a:noFill/>
          <a:ln w="28575">
            <a:solidFill>
              <a:schemeClr val="accent1"/>
            </a:solidFill>
            <a:miter lim="800000"/>
            <a:headEnd/>
            <a:tailEnd/>
          </a:ln>
        </p:spPr>
      </p:pic>
      <p:pic>
        <p:nvPicPr>
          <p:cNvPr id="71686" name="Picture 4"/>
          <p:cNvPicPr>
            <a:picLocks noChangeAspect="1" noChangeArrowheads="1"/>
          </p:cNvPicPr>
          <p:nvPr/>
        </p:nvPicPr>
        <p:blipFill>
          <a:blip r:embed="rId4"/>
          <a:srcRect/>
          <a:stretch>
            <a:fillRect/>
          </a:stretch>
        </p:blipFill>
        <p:spPr bwMode="auto">
          <a:xfrm>
            <a:off x="541338" y="1384300"/>
            <a:ext cx="8181975" cy="2800350"/>
          </a:xfrm>
          <a:prstGeom prst="rect">
            <a:avLst/>
          </a:prstGeom>
          <a:noFill/>
          <a:ln w="28575">
            <a:solidFill>
              <a:schemeClr val="accent1"/>
            </a:solidFill>
            <a:miter lim="800000"/>
            <a:headEnd/>
            <a:tailEnd/>
          </a:ln>
        </p:spPr>
      </p:pic>
      <p:sp>
        <p:nvSpPr>
          <p:cNvPr id="11" name="Rounded Rectangle 10"/>
          <p:cNvSpPr/>
          <p:nvPr/>
        </p:nvSpPr>
        <p:spPr>
          <a:xfrm>
            <a:off x="755650" y="1993900"/>
            <a:ext cx="5138738" cy="366713"/>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2" name="Rounded Rectangle 11"/>
          <p:cNvSpPr/>
          <p:nvPr/>
        </p:nvSpPr>
        <p:spPr>
          <a:xfrm>
            <a:off x="5865813" y="2892425"/>
            <a:ext cx="1433512" cy="366713"/>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3" name="Rounded Rectangle 12"/>
          <p:cNvSpPr/>
          <p:nvPr/>
        </p:nvSpPr>
        <p:spPr>
          <a:xfrm>
            <a:off x="1593850" y="4656138"/>
            <a:ext cx="1433513" cy="366712"/>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cxnSp>
        <p:nvCxnSpPr>
          <p:cNvPr id="15" name="Straight Arrow Connector 14"/>
          <p:cNvCxnSpPr>
            <a:stCxn id="11" idx="2"/>
          </p:cNvCxnSpPr>
          <p:nvPr/>
        </p:nvCxnSpPr>
        <p:spPr>
          <a:xfrm>
            <a:off x="3324225" y="2360613"/>
            <a:ext cx="3343275" cy="531812"/>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endCxn id="13" idx="0"/>
          </p:cNvCxnSpPr>
          <p:nvPr/>
        </p:nvCxnSpPr>
        <p:spPr>
          <a:xfrm flipH="1">
            <a:off x="2309813" y="3259138"/>
            <a:ext cx="4357687" cy="1397000"/>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7366000" y="6537325"/>
            <a:ext cx="1320800" cy="246221"/>
          </a:xfrm>
          <a:prstGeom prst="rect">
            <a:avLst/>
          </a:prstGeom>
          <a:noFill/>
        </p:spPr>
        <p:txBody>
          <a:bodyPr wrap="square" rtlCol="0">
            <a:spAutoFit/>
          </a:bodyPr>
          <a:lstStyle/>
          <a:p>
            <a:pPr algn="ctr"/>
            <a:r>
              <a:rPr lang="en-US" sz="1000" dirty="0" smtClean="0"/>
              <a:t>WH-PIK-740</a:t>
            </a:r>
            <a:endParaRPr lang="en-US" sz="1000" dirty="0"/>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539750" y="1330325"/>
            <a:ext cx="8147050" cy="3073400"/>
          </a:xfrm>
          <a:prstGeom prst="rect">
            <a:avLst/>
          </a:prstGeom>
          <a:solidFill>
            <a:schemeClr val="bg1"/>
          </a:solidFill>
          <a:ln w="28575">
            <a:solidFill>
              <a:schemeClr val="accent1"/>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2708" name="Text Placeholder 3"/>
          <p:cNvSpPr txBox="1">
            <a:spLocks/>
          </p:cNvSpPr>
          <p:nvPr/>
        </p:nvSpPr>
        <p:spPr bwMode="auto">
          <a:xfrm>
            <a:off x="457200" y="179388"/>
            <a:ext cx="8229600" cy="428625"/>
          </a:xfrm>
          <a:prstGeom prst="rect">
            <a:avLst/>
          </a:prstGeom>
          <a:noFill/>
          <a:ln w="9525">
            <a:noFill/>
            <a:miter lim="800000"/>
            <a:headEnd/>
            <a:tailEnd/>
          </a:ln>
        </p:spPr>
        <p:txBody>
          <a:bodyPr/>
          <a:lstStyle/>
          <a:p>
            <a:pPr marL="342900" indent="-342900" eaLnBrk="0" hangingPunct="0">
              <a:spcBef>
                <a:spcPct val="20000"/>
              </a:spcBef>
              <a:buClr>
                <a:srgbClr val="F79646"/>
              </a:buClr>
            </a:pPr>
            <a:r>
              <a:rPr lang="en-US" sz="2000" b="1">
                <a:solidFill>
                  <a:srgbClr val="4F81BD"/>
                </a:solidFill>
                <a:latin typeface="Century Gothic" pitchFamily="34" charset="0"/>
                <a:ea typeface="Century Gothic" pitchFamily="34" charset="0"/>
                <a:cs typeface="Century Gothic" pitchFamily="34" charset="0"/>
              </a:rPr>
              <a:t>2. Enable UserA to process a Transfer Task</a:t>
            </a:r>
          </a:p>
        </p:txBody>
      </p:sp>
      <p:sp>
        <p:nvSpPr>
          <p:cNvPr id="72709" name="Title 5"/>
          <p:cNvSpPr>
            <a:spLocks noGrp="1"/>
          </p:cNvSpPr>
          <p:nvPr>
            <p:ph type="title"/>
          </p:nvPr>
        </p:nvSpPr>
        <p:spPr/>
        <p:txBody>
          <a:bodyPr/>
          <a:lstStyle/>
          <a:p>
            <a:r>
              <a:rPr lang="en-US" smtClean="0">
                <a:latin typeface="Century Gothic" pitchFamily="34" charset="0"/>
                <a:cs typeface="Century Gothic" pitchFamily="34" charset="0"/>
              </a:rPr>
              <a:t>Task Assignment Maintenance</a:t>
            </a:r>
          </a:p>
        </p:txBody>
      </p:sp>
      <p:pic>
        <p:nvPicPr>
          <p:cNvPr id="72710" name="Picture 3"/>
          <p:cNvPicPr>
            <a:picLocks noChangeAspect="1" noChangeArrowheads="1"/>
          </p:cNvPicPr>
          <p:nvPr/>
        </p:nvPicPr>
        <p:blipFill>
          <a:blip r:embed="rId3"/>
          <a:srcRect/>
          <a:stretch>
            <a:fillRect/>
          </a:stretch>
        </p:blipFill>
        <p:spPr bwMode="auto">
          <a:xfrm>
            <a:off x="549275" y="3703638"/>
            <a:ext cx="8105775" cy="700087"/>
          </a:xfrm>
          <a:prstGeom prst="rect">
            <a:avLst/>
          </a:prstGeom>
          <a:noFill/>
          <a:ln w="9525">
            <a:noFill/>
            <a:miter lim="800000"/>
            <a:headEnd/>
            <a:tailEnd/>
          </a:ln>
        </p:spPr>
      </p:pic>
      <p:sp>
        <p:nvSpPr>
          <p:cNvPr id="10" name="Rounded Rectangle 9"/>
          <p:cNvSpPr/>
          <p:nvPr/>
        </p:nvSpPr>
        <p:spPr>
          <a:xfrm>
            <a:off x="609600" y="3052763"/>
            <a:ext cx="1431925" cy="366712"/>
          </a:xfrm>
          <a:prstGeom prst="roundRect">
            <a:avLst/>
          </a:prstGeom>
          <a:noFill/>
          <a:ln w="28575">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pic>
        <p:nvPicPr>
          <p:cNvPr id="72712" name="Picture 4"/>
          <p:cNvPicPr>
            <a:picLocks noChangeAspect="1" noChangeArrowheads="1"/>
          </p:cNvPicPr>
          <p:nvPr/>
        </p:nvPicPr>
        <p:blipFill>
          <a:blip r:embed="rId4"/>
          <a:srcRect/>
          <a:stretch>
            <a:fillRect/>
          </a:stretch>
        </p:blipFill>
        <p:spPr bwMode="auto">
          <a:xfrm>
            <a:off x="563563" y="1358900"/>
            <a:ext cx="7932737" cy="2128838"/>
          </a:xfrm>
          <a:prstGeom prst="rect">
            <a:avLst/>
          </a:prstGeom>
          <a:noFill/>
          <a:ln w="9525">
            <a:noFill/>
            <a:miter lim="800000"/>
            <a:headEnd/>
            <a:tailEnd/>
          </a:ln>
        </p:spPr>
      </p:pic>
      <p:sp>
        <p:nvSpPr>
          <p:cNvPr id="12" name="TextBox 11"/>
          <p:cNvSpPr txBox="1"/>
          <p:nvPr/>
        </p:nvSpPr>
        <p:spPr>
          <a:xfrm>
            <a:off x="7366000" y="6537325"/>
            <a:ext cx="1320800" cy="246221"/>
          </a:xfrm>
          <a:prstGeom prst="rect">
            <a:avLst/>
          </a:prstGeom>
          <a:noFill/>
        </p:spPr>
        <p:txBody>
          <a:bodyPr wrap="square" rtlCol="0">
            <a:spAutoFit/>
          </a:bodyPr>
          <a:lstStyle/>
          <a:p>
            <a:pPr algn="ctr"/>
            <a:r>
              <a:rPr lang="en-US" sz="1000" dirty="0" smtClean="0"/>
              <a:t>WH-PIK-791</a:t>
            </a:r>
            <a:endParaRPr lang="en-US" sz="1000"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0" descr="http://www.logismarket.pt/ip/iberlift-portugal-terminal-portatil-terminal-portatil-lxe-hx2-455622-FGR.jpg"/>
          <p:cNvPicPr>
            <a:picLocks noChangeAspect="1" noChangeArrowheads="1"/>
          </p:cNvPicPr>
          <p:nvPr/>
        </p:nvPicPr>
        <p:blipFill>
          <a:blip r:embed="rId3"/>
          <a:srcRect/>
          <a:stretch>
            <a:fillRect/>
          </a:stretch>
        </p:blipFill>
        <p:spPr bwMode="auto">
          <a:xfrm>
            <a:off x="0" y="4610100"/>
            <a:ext cx="2886075" cy="1143000"/>
          </a:xfrm>
          <a:prstGeom prst="rect">
            <a:avLst/>
          </a:prstGeom>
          <a:noFill/>
          <a:ln w="9525">
            <a:noFill/>
            <a:miter lim="800000"/>
            <a:headEnd/>
            <a:tailEnd/>
          </a:ln>
        </p:spPr>
      </p:pic>
      <p:sp>
        <p:nvSpPr>
          <p:cNvPr id="73742" name="Text Placeholder 3"/>
          <p:cNvSpPr txBox="1">
            <a:spLocks/>
          </p:cNvSpPr>
          <p:nvPr/>
        </p:nvSpPr>
        <p:spPr bwMode="auto">
          <a:xfrm>
            <a:off x="457200" y="179388"/>
            <a:ext cx="8229600" cy="428625"/>
          </a:xfrm>
          <a:prstGeom prst="rect">
            <a:avLst/>
          </a:prstGeom>
          <a:noFill/>
          <a:ln w="9525">
            <a:noFill/>
            <a:miter lim="800000"/>
            <a:headEnd/>
            <a:tailEnd/>
          </a:ln>
        </p:spPr>
        <p:txBody>
          <a:bodyPr/>
          <a:lstStyle/>
          <a:p>
            <a:pPr marL="342900" indent="-342900" eaLnBrk="0" hangingPunct="0">
              <a:spcBef>
                <a:spcPct val="20000"/>
              </a:spcBef>
              <a:buClr>
                <a:srgbClr val="F79646"/>
              </a:buClr>
            </a:pPr>
            <a:r>
              <a:rPr lang="en-US" sz="2000" b="1" dirty="0">
                <a:solidFill>
                  <a:srgbClr val="4F81BD"/>
                </a:solidFill>
                <a:latin typeface="Century Gothic" pitchFamily="34" charset="0"/>
                <a:ea typeface="Century Gothic" pitchFamily="34" charset="0"/>
                <a:cs typeface="Century Gothic" pitchFamily="34" charset="0"/>
              </a:rPr>
              <a:t>3. Release and pick an order</a:t>
            </a:r>
          </a:p>
        </p:txBody>
      </p:sp>
      <p:sp>
        <p:nvSpPr>
          <p:cNvPr id="73743" name="Title 5"/>
          <p:cNvSpPr>
            <a:spLocks noGrp="1"/>
          </p:cNvSpPr>
          <p:nvPr>
            <p:ph type="title"/>
          </p:nvPr>
        </p:nvSpPr>
        <p:spPr/>
        <p:txBody>
          <a:bodyPr/>
          <a:lstStyle/>
          <a:p>
            <a:r>
              <a:rPr lang="en-US" smtClean="0">
                <a:latin typeface="Century Gothic" pitchFamily="34" charset="0"/>
                <a:cs typeface="Century Gothic" pitchFamily="34" charset="0"/>
              </a:rPr>
              <a:t>Generic Order Pick</a:t>
            </a:r>
          </a:p>
        </p:txBody>
      </p:sp>
      <p:sp>
        <p:nvSpPr>
          <p:cNvPr id="17" name="TextBox 16"/>
          <p:cNvSpPr txBox="1"/>
          <p:nvPr/>
        </p:nvSpPr>
        <p:spPr>
          <a:xfrm>
            <a:off x="7366000" y="6537325"/>
            <a:ext cx="1320800" cy="246221"/>
          </a:xfrm>
          <a:prstGeom prst="rect">
            <a:avLst/>
          </a:prstGeom>
          <a:noFill/>
        </p:spPr>
        <p:txBody>
          <a:bodyPr wrap="square" rtlCol="0">
            <a:spAutoFit/>
          </a:bodyPr>
          <a:lstStyle/>
          <a:p>
            <a:pPr algn="ctr"/>
            <a:r>
              <a:rPr lang="en-US" sz="1000" dirty="0" smtClean="0"/>
              <a:t>WH-PIK-750</a:t>
            </a:r>
            <a:endParaRPr lang="en-US" sz="1000" dirty="0"/>
          </a:p>
        </p:txBody>
      </p:sp>
      <p:pic>
        <p:nvPicPr>
          <p:cNvPr id="5122" name="Picture 2"/>
          <p:cNvPicPr>
            <a:picLocks noChangeAspect="1" noChangeArrowheads="1"/>
          </p:cNvPicPr>
          <p:nvPr/>
        </p:nvPicPr>
        <p:blipFill>
          <a:blip r:embed="rId4"/>
          <a:srcRect/>
          <a:stretch>
            <a:fillRect/>
          </a:stretch>
        </p:blipFill>
        <p:spPr bwMode="auto">
          <a:xfrm>
            <a:off x="404813" y="757238"/>
            <a:ext cx="8334375" cy="5343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Number Placeholder 4"/>
          <p:cNvSpPr>
            <a:spLocks noGrp="1"/>
          </p:cNvSpPr>
          <p:nvPr>
            <p:ph type="sldNum" sz="quarter" idx="12"/>
          </p:nvPr>
        </p:nvSpPr>
        <p:spPr bwMode="auto">
          <a:noFill/>
          <a:ln>
            <a:miter lim="800000"/>
            <a:headEnd/>
            <a:tailEnd/>
          </a:ln>
        </p:spPr>
        <p:txBody>
          <a:bodyPr/>
          <a:lstStyle/>
          <a:p>
            <a:fld id="{527DEDCB-7D09-4058-BB0D-EBE9AC88A520}" type="slidenum">
              <a:rPr lang="en-US" smtClean="0"/>
              <a:pPr/>
              <a:t>7</a:t>
            </a:fld>
            <a:endParaRPr lang="en-US" smtClean="0"/>
          </a:p>
        </p:txBody>
      </p:sp>
      <p:sp>
        <p:nvSpPr>
          <p:cNvPr id="10243" name="Text Placeholder 5"/>
          <p:cNvSpPr>
            <a:spLocks noGrp="1"/>
          </p:cNvSpPr>
          <p:nvPr>
            <p:ph type="body" sz="quarter" idx="11"/>
          </p:nvPr>
        </p:nvSpPr>
        <p:spPr/>
        <p:txBody>
          <a:bodyPr/>
          <a:lstStyle/>
          <a:p>
            <a:r>
              <a:rPr lang="en-US" smtClean="0">
                <a:latin typeface="Century Gothic" pitchFamily="34" charset="0"/>
                <a:cs typeface="Century Gothic" pitchFamily="34" charset="0"/>
              </a:rPr>
              <a:t>Can you over pick?</a:t>
            </a:r>
          </a:p>
        </p:txBody>
      </p:sp>
      <p:sp>
        <p:nvSpPr>
          <p:cNvPr id="4"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Picking Properties</a:t>
            </a:r>
          </a:p>
        </p:txBody>
      </p:sp>
      <p:sp>
        <p:nvSpPr>
          <p:cNvPr id="37" name="TextBox 36"/>
          <p:cNvSpPr txBox="1"/>
          <p:nvPr/>
        </p:nvSpPr>
        <p:spPr>
          <a:xfrm>
            <a:off x="7366000" y="6537325"/>
            <a:ext cx="1320800" cy="246221"/>
          </a:xfrm>
          <a:prstGeom prst="rect">
            <a:avLst/>
          </a:prstGeom>
          <a:noFill/>
        </p:spPr>
        <p:txBody>
          <a:bodyPr wrap="square" rtlCol="0">
            <a:spAutoFit/>
          </a:bodyPr>
          <a:lstStyle/>
          <a:p>
            <a:pPr algn="ctr"/>
            <a:r>
              <a:rPr lang="en-US" sz="1000" dirty="0" smtClean="0"/>
              <a:t>WH-PIK-070</a:t>
            </a:r>
            <a:endParaRPr lang="en-US" sz="1000" dirty="0"/>
          </a:p>
        </p:txBody>
      </p:sp>
      <p:pic>
        <p:nvPicPr>
          <p:cNvPr id="1026" name="Picture 2"/>
          <p:cNvPicPr>
            <a:picLocks noChangeAspect="1" noChangeArrowheads="1"/>
          </p:cNvPicPr>
          <p:nvPr/>
        </p:nvPicPr>
        <p:blipFill>
          <a:blip r:embed="rId3"/>
          <a:srcRect/>
          <a:stretch>
            <a:fillRect/>
          </a:stretch>
        </p:blipFill>
        <p:spPr bwMode="auto">
          <a:xfrm>
            <a:off x="142875" y="695325"/>
            <a:ext cx="8858250" cy="5467350"/>
          </a:xfrm>
          <a:prstGeom prst="rect">
            <a:avLst/>
          </a:prstGeom>
          <a:noFill/>
          <a:ln w="9525">
            <a:noFill/>
            <a:miter lim="800000"/>
            <a:headEnd/>
            <a:tailEnd/>
          </a:ln>
        </p:spPr>
      </p:pic>
      <p:pic>
        <p:nvPicPr>
          <p:cNvPr id="1028" name="Picture 4"/>
          <p:cNvPicPr>
            <a:picLocks noChangeAspect="1" noChangeArrowheads="1"/>
          </p:cNvPicPr>
          <p:nvPr/>
        </p:nvPicPr>
        <p:blipFill>
          <a:blip r:embed="rId4"/>
          <a:srcRect/>
          <a:stretch>
            <a:fillRect/>
          </a:stretch>
        </p:blipFill>
        <p:spPr bwMode="auto">
          <a:xfrm>
            <a:off x="2457450" y="6118225"/>
            <a:ext cx="1409700" cy="419100"/>
          </a:xfrm>
          <a:prstGeom prst="rect">
            <a:avLst/>
          </a:prstGeom>
          <a:noFill/>
          <a:ln w="9525">
            <a:noFill/>
            <a:miter lim="800000"/>
            <a:headEnd/>
            <a:tailEnd/>
          </a:ln>
        </p:spPr>
      </p:pic>
      <p:sp>
        <p:nvSpPr>
          <p:cNvPr id="41" name="Rectangle 40"/>
          <p:cNvSpPr/>
          <p:nvPr/>
        </p:nvSpPr>
        <p:spPr>
          <a:xfrm>
            <a:off x="5918200" y="4064000"/>
            <a:ext cx="2768600" cy="165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Text Placeholder 3"/>
          <p:cNvSpPr txBox="1">
            <a:spLocks/>
          </p:cNvSpPr>
          <p:nvPr/>
        </p:nvSpPr>
        <p:spPr bwMode="auto">
          <a:xfrm>
            <a:off x="457200" y="179388"/>
            <a:ext cx="8229600" cy="428625"/>
          </a:xfrm>
          <a:prstGeom prst="rect">
            <a:avLst/>
          </a:prstGeom>
          <a:noFill/>
          <a:ln w="9525">
            <a:noFill/>
            <a:miter lim="800000"/>
            <a:headEnd/>
            <a:tailEnd/>
          </a:ln>
        </p:spPr>
        <p:txBody>
          <a:bodyPr/>
          <a:lstStyle/>
          <a:p>
            <a:pPr marL="342900" indent="-342900" eaLnBrk="0" hangingPunct="0">
              <a:spcBef>
                <a:spcPct val="20000"/>
              </a:spcBef>
              <a:buClr>
                <a:srgbClr val="F79646"/>
              </a:buClr>
            </a:pPr>
            <a:r>
              <a:rPr lang="en-US" sz="2000" b="1">
                <a:solidFill>
                  <a:srgbClr val="4F81BD"/>
                </a:solidFill>
                <a:latin typeface="Century Gothic" pitchFamily="34" charset="0"/>
                <a:ea typeface="Century Gothic" pitchFamily="34" charset="0"/>
                <a:cs typeface="Century Gothic" pitchFamily="34" charset="0"/>
              </a:rPr>
              <a:t>4. Validate an order in packaging</a:t>
            </a:r>
          </a:p>
        </p:txBody>
      </p:sp>
      <p:sp>
        <p:nvSpPr>
          <p:cNvPr id="74756" name="Title 5"/>
          <p:cNvSpPr>
            <a:spLocks noGrp="1"/>
          </p:cNvSpPr>
          <p:nvPr>
            <p:ph type="title"/>
          </p:nvPr>
        </p:nvSpPr>
        <p:spPr/>
        <p:txBody>
          <a:bodyPr/>
          <a:lstStyle/>
          <a:p>
            <a:r>
              <a:rPr lang="en-US" smtClean="0">
                <a:latin typeface="Century Gothic" pitchFamily="34" charset="0"/>
                <a:cs typeface="Century Gothic" pitchFamily="34" charset="0"/>
              </a:rPr>
              <a:t>Inventory Detail Inquiry</a:t>
            </a:r>
          </a:p>
        </p:txBody>
      </p:sp>
      <p:sp>
        <p:nvSpPr>
          <p:cNvPr id="6" name="TextBox 5"/>
          <p:cNvSpPr txBox="1"/>
          <p:nvPr/>
        </p:nvSpPr>
        <p:spPr>
          <a:xfrm>
            <a:off x="7366000" y="6537325"/>
            <a:ext cx="1320800" cy="246221"/>
          </a:xfrm>
          <a:prstGeom prst="rect">
            <a:avLst/>
          </a:prstGeom>
          <a:noFill/>
        </p:spPr>
        <p:txBody>
          <a:bodyPr wrap="square" rtlCol="0">
            <a:spAutoFit/>
          </a:bodyPr>
          <a:lstStyle/>
          <a:p>
            <a:pPr algn="ctr"/>
            <a:r>
              <a:rPr lang="en-US" sz="1000" dirty="0" smtClean="0"/>
              <a:t>WH-PIK-760</a:t>
            </a:r>
            <a:endParaRPr lang="en-US" sz="1000" dirty="0"/>
          </a:p>
        </p:txBody>
      </p:sp>
      <p:pic>
        <p:nvPicPr>
          <p:cNvPr id="6146" name="Picture 2"/>
          <p:cNvPicPr>
            <a:picLocks noChangeAspect="1" noChangeArrowheads="1"/>
          </p:cNvPicPr>
          <p:nvPr/>
        </p:nvPicPr>
        <p:blipFill>
          <a:blip r:embed="rId3"/>
          <a:srcRect/>
          <a:stretch>
            <a:fillRect/>
          </a:stretch>
        </p:blipFill>
        <p:spPr bwMode="auto">
          <a:xfrm>
            <a:off x="700088" y="2314575"/>
            <a:ext cx="7743825" cy="2228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7366000" y="6537325"/>
            <a:ext cx="1320800" cy="246221"/>
          </a:xfrm>
          <a:prstGeom prst="rect">
            <a:avLst/>
          </a:prstGeom>
          <a:noFill/>
        </p:spPr>
        <p:txBody>
          <a:bodyPr wrap="square" rtlCol="0">
            <a:spAutoFit/>
          </a:bodyPr>
          <a:lstStyle/>
          <a:p>
            <a:pPr algn="ctr"/>
            <a:r>
              <a:rPr lang="en-US" sz="1000" dirty="0" smtClean="0"/>
              <a:t>WH-PIK-770</a:t>
            </a:r>
            <a:endParaRPr lang="en-US" sz="1000" dirty="0"/>
          </a:p>
        </p:txBody>
      </p:sp>
      <p:sp>
        <p:nvSpPr>
          <p:cNvPr id="25" name="Title 24"/>
          <p:cNvSpPr>
            <a:spLocks noGrp="1"/>
          </p:cNvSpPr>
          <p:nvPr>
            <p:ph type="title"/>
          </p:nvPr>
        </p:nvSpPr>
        <p:spPr/>
        <p:txBody>
          <a:bodyPr/>
          <a:lstStyle/>
          <a:p>
            <a:endParaRPr lang="en-US" dirty="0"/>
          </a:p>
        </p:txBody>
      </p:sp>
      <p:pic>
        <p:nvPicPr>
          <p:cNvPr id="3" name="Picture 3"/>
          <p:cNvPicPr>
            <a:picLocks noChangeAspect="1" noChangeArrowheads="1"/>
          </p:cNvPicPr>
          <p:nvPr/>
        </p:nvPicPr>
        <p:blipFill>
          <a:blip r:embed="rId3"/>
          <a:srcRect/>
          <a:stretch>
            <a:fillRect/>
          </a:stretch>
        </p:blipFill>
        <p:spPr bwMode="auto">
          <a:xfrm>
            <a:off x="219075" y="0"/>
            <a:ext cx="8705850" cy="61436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8" name="Text Placeholder 3"/>
          <p:cNvSpPr txBox="1">
            <a:spLocks/>
          </p:cNvSpPr>
          <p:nvPr/>
        </p:nvSpPr>
        <p:spPr bwMode="auto">
          <a:xfrm>
            <a:off x="457200" y="179388"/>
            <a:ext cx="8229600" cy="428625"/>
          </a:xfrm>
          <a:prstGeom prst="rect">
            <a:avLst/>
          </a:prstGeom>
          <a:noFill/>
          <a:ln w="9525">
            <a:noFill/>
            <a:miter lim="800000"/>
            <a:headEnd/>
            <a:tailEnd/>
          </a:ln>
        </p:spPr>
        <p:txBody>
          <a:bodyPr/>
          <a:lstStyle/>
          <a:p>
            <a:pPr marL="342900" indent="-342900" eaLnBrk="0" hangingPunct="0">
              <a:spcBef>
                <a:spcPct val="20000"/>
              </a:spcBef>
              <a:buClr>
                <a:srgbClr val="F79646"/>
              </a:buClr>
            </a:pPr>
            <a:r>
              <a:rPr lang="en-US" sz="2000" b="1">
                <a:solidFill>
                  <a:srgbClr val="4F81BD"/>
                </a:solidFill>
                <a:latin typeface="Century Gothic" pitchFamily="34" charset="0"/>
                <a:ea typeface="Century Gothic" pitchFamily="34" charset="0"/>
                <a:cs typeface="Century Gothic" pitchFamily="34" charset="0"/>
              </a:rPr>
              <a:t>6. Process the move from Packaging to Shipping</a:t>
            </a:r>
          </a:p>
        </p:txBody>
      </p:sp>
      <p:sp>
        <p:nvSpPr>
          <p:cNvPr id="14" name="TextBox 13"/>
          <p:cNvSpPr txBox="1"/>
          <p:nvPr/>
        </p:nvSpPr>
        <p:spPr>
          <a:xfrm>
            <a:off x="7366000" y="6537325"/>
            <a:ext cx="1320800" cy="246221"/>
          </a:xfrm>
          <a:prstGeom prst="rect">
            <a:avLst/>
          </a:prstGeom>
          <a:noFill/>
        </p:spPr>
        <p:txBody>
          <a:bodyPr wrap="square" rtlCol="0">
            <a:spAutoFit/>
          </a:bodyPr>
          <a:lstStyle/>
          <a:p>
            <a:pPr algn="ctr"/>
            <a:r>
              <a:rPr lang="en-US" sz="1000" dirty="0" smtClean="0"/>
              <a:t>WH-PIK-780</a:t>
            </a:r>
            <a:endParaRPr lang="en-US" sz="1000" dirty="0"/>
          </a:p>
        </p:txBody>
      </p:sp>
      <p:sp>
        <p:nvSpPr>
          <p:cNvPr id="16" name="Title 15"/>
          <p:cNvSpPr>
            <a:spLocks noGrp="1"/>
          </p:cNvSpPr>
          <p:nvPr>
            <p:ph type="title"/>
          </p:nvPr>
        </p:nvSpPr>
        <p:spPr/>
        <p:txBody>
          <a:bodyPr/>
          <a:lstStyle/>
          <a:p>
            <a:r>
              <a:rPr lang="en-US" dirty="0" err="1" smtClean="0"/>
              <a:t>UserA</a:t>
            </a:r>
            <a:r>
              <a:rPr lang="en-US" dirty="0" smtClean="0"/>
              <a:t> RF 1.1</a:t>
            </a:r>
            <a:endParaRPr lang="en-US" dirty="0"/>
          </a:p>
        </p:txBody>
      </p:sp>
      <p:pic>
        <p:nvPicPr>
          <p:cNvPr id="3" name="Picture 3"/>
          <p:cNvPicPr>
            <a:picLocks noChangeAspect="1" noChangeArrowheads="1"/>
          </p:cNvPicPr>
          <p:nvPr/>
        </p:nvPicPr>
        <p:blipFill>
          <a:blip r:embed="rId3"/>
          <a:srcRect/>
          <a:stretch>
            <a:fillRect/>
          </a:stretch>
        </p:blipFill>
        <p:spPr bwMode="auto">
          <a:xfrm>
            <a:off x="457200" y="1316038"/>
            <a:ext cx="8705850" cy="4895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Set up warehouse, area and zone </a:t>
            </a:r>
          </a:p>
          <a:p>
            <a:r>
              <a:rPr lang="en-US" dirty="0" smtClean="0"/>
              <a:t>Set up pick routing</a:t>
            </a:r>
          </a:p>
          <a:p>
            <a:r>
              <a:rPr lang="en-US" dirty="0" smtClean="0"/>
              <a:t>Assign pick routing</a:t>
            </a:r>
          </a:p>
          <a:p>
            <a:r>
              <a:rPr lang="en-US" dirty="0" smtClean="0"/>
              <a:t>Set up pick rules</a:t>
            </a:r>
          </a:p>
          <a:p>
            <a:r>
              <a:rPr lang="en-US" dirty="0" smtClean="0"/>
              <a:t>Set up drop pick rules</a:t>
            </a:r>
          </a:p>
          <a:p>
            <a:r>
              <a:rPr lang="en-US" dirty="0" smtClean="0"/>
              <a:t>Set up discrete pick items</a:t>
            </a:r>
          </a:p>
        </p:txBody>
      </p:sp>
      <p:sp>
        <p:nvSpPr>
          <p:cNvPr id="3" name="Title 2"/>
          <p:cNvSpPr>
            <a:spLocks noGrp="1"/>
          </p:cNvSpPr>
          <p:nvPr>
            <p:ph type="title"/>
          </p:nvPr>
        </p:nvSpPr>
        <p:spPr/>
        <p:txBody>
          <a:bodyPr/>
          <a:lstStyle/>
          <a:p>
            <a:r>
              <a:rPr lang="en-US" dirty="0" smtClean="0"/>
              <a:t>Picking Setup and Execution</a:t>
            </a:r>
            <a:endParaRPr lang="en-US" dirty="0"/>
          </a:p>
        </p:txBody>
      </p:sp>
      <p:sp>
        <p:nvSpPr>
          <p:cNvPr id="4" name="Text Placeholder 3"/>
          <p:cNvSpPr>
            <a:spLocks noGrp="1"/>
          </p:cNvSpPr>
          <p:nvPr>
            <p:ph type="body" sz="quarter" idx="11"/>
          </p:nvPr>
        </p:nvSpPr>
        <p:spPr/>
        <p:txBody>
          <a:bodyPr/>
          <a:lstStyle/>
          <a:p>
            <a:r>
              <a:rPr lang="en-US" dirty="0" smtClean="0"/>
              <a:t>Exercise – Picking Setup and Execution</a:t>
            </a:r>
            <a:endParaRPr lang="en-US" dirty="0"/>
          </a:p>
        </p:txBody>
      </p:sp>
      <p:sp>
        <p:nvSpPr>
          <p:cNvPr id="6" name="TextBox 5"/>
          <p:cNvSpPr txBox="1"/>
          <p:nvPr/>
        </p:nvSpPr>
        <p:spPr>
          <a:xfrm>
            <a:off x="7366000" y="6537325"/>
            <a:ext cx="1320800" cy="246221"/>
          </a:xfrm>
          <a:prstGeom prst="rect">
            <a:avLst/>
          </a:prstGeom>
          <a:noFill/>
        </p:spPr>
        <p:txBody>
          <a:bodyPr wrap="square" rtlCol="0">
            <a:spAutoFit/>
          </a:bodyPr>
          <a:lstStyle/>
          <a:p>
            <a:pPr algn="ctr"/>
            <a:r>
              <a:rPr lang="en-US" sz="1000" dirty="0" smtClean="0"/>
              <a:t>WH-PIK-550</a:t>
            </a:r>
            <a:endParaRPr lang="en-US" sz="1000" dirty="0"/>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 Up Warehouse, Area, and Zone </a:t>
            </a:r>
            <a:br>
              <a:rPr lang="en-US" dirty="0" smtClean="0"/>
            </a:br>
            <a:endParaRPr lang="en-US" dirty="0"/>
          </a:p>
        </p:txBody>
      </p:sp>
      <p:sp>
        <p:nvSpPr>
          <p:cNvPr id="4" name="Text Placeholder 3"/>
          <p:cNvSpPr>
            <a:spLocks noGrp="1"/>
          </p:cNvSpPr>
          <p:nvPr>
            <p:ph type="body" sz="quarter" idx="11"/>
          </p:nvPr>
        </p:nvSpPr>
        <p:spPr/>
        <p:txBody>
          <a:bodyPr/>
          <a:lstStyle/>
          <a:p>
            <a:r>
              <a:rPr lang="en-US" dirty="0" smtClean="0"/>
              <a:t>Exercise</a:t>
            </a:r>
            <a:endParaRPr lang="en-US" dirty="0"/>
          </a:p>
        </p:txBody>
      </p:sp>
      <p:sp>
        <p:nvSpPr>
          <p:cNvPr id="6" name="TextBox 5"/>
          <p:cNvSpPr txBox="1"/>
          <p:nvPr/>
        </p:nvSpPr>
        <p:spPr>
          <a:xfrm>
            <a:off x="7366000" y="6537325"/>
            <a:ext cx="1320800" cy="246221"/>
          </a:xfrm>
          <a:prstGeom prst="rect">
            <a:avLst/>
          </a:prstGeom>
          <a:noFill/>
        </p:spPr>
        <p:txBody>
          <a:bodyPr wrap="square" rtlCol="0">
            <a:spAutoFit/>
          </a:bodyPr>
          <a:lstStyle/>
          <a:p>
            <a:pPr algn="ctr"/>
            <a:r>
              <a:rPr lang="en-US" sz="1000" dirty="0" smtClean="0"/>
              <a:t>WH-PIK-560</a:t>
            </a:r>
            <a:endParaRPr lang="en-US" sz="1000" dirty="0"/>
          </a:p>
        </p:txBody>
      </p:sp>
      <p:pic>
        <p:nvPicPr>
          <p:cNvPr id="1026" name="Picture 2"/>
          <p:cNvPicPr>
            <a:picLocks noChangeAspect="1" noChangeArrowheads="1"/>
          </p:cNvPicPr>
          <p:nvPr/>
        </p:nvPicPr>
        <p:blipFill>
          <a:blip r:embed="rId2"/>
          <a:srcRect/>
          <a:stretch>
            <a:fillRect/>
          </a:stretch>
        </p:blipFill>
        <p:spPr bwMode="auto">
          <a:xfrm>
            <a:off x="4008526" y="1061349"/>
            <a:ext cx="4678274" cy="2614364"/>
          </a:xfrm>
          <a:prstGeom prst="rect">
            <a:avLst/>
          </a:prstGeom>
          <a:noFill/>
          <a:ln w="9525">
            <a:noFill/>
            <a:miter lim="800000"/>
            <a:headEnd/>
            <a:tailEnd/>
          </a:ln>
          <a:effectLst/>
        </p:spPr>
      </p:pic>
      <p:sp>
        <p:nvSpPr>
          <p:cNvPr id="2" name="Content Placeholder 1"/>
          <p:cNvSpPr>
            <a:spLocks noGrp="1"/>
          </p:cNvSpPr>
          <p:nvPr>
            <p:ph idx="1"/>
          </p:nvPr>
        </p:nvSpPr>
        <p:spPr>
          <a:xfrm>
            <a:off x="1" y="1175737"/>
            <a:ext cx="3807502" cy="4999951"/>
          </a:xfrm>
        </p:spPr>
        <p:txBody>
          <a:bodyPr/>
          <a:lstStyle/>
          <a:p>
            <a:pPr marL="514350" indent="-514350">
              <a:buFont typeface="+mj-lt"/>
              <a:buAutoNum type="arabicPeriod"/>
            </a:pPr>
            <a:r>
              <a:rPr lang="en-US" sz="1800" dirty="0" smtClean="0"/>
              <a:t>Confirm the warehouse, areas and zones are setup and configured per a previous exercise.</a:t>
            </a:r>
            <a:br>
              <a:rPr lang="en-US" sz="1800" dirty="0" smtClean="0"/>
            </a:br>
            <a:endParaRPr lang="en-US" sz="1800" dirty="0" smtClean="0"/>
          </a:p>
          <a:p>
            <a:pPr marL="514350" indent="-514350">
              <a:buFont typeface="+mj-lt"/>
              <a:buAutoNum type="arabicPeriod"/>
            </a:pPr>
            <a:r>
              <a:rPr lang="en-US" sz="1800" dirty="0" smtClean="0"/>
              <a:t>Confirm the pallet and each storage zones are assigned a picking level in Storage Location Group Maintenance.</a:t>
            </a:r>
            <a:br>
              <a:rPr lang="en-US" sz="1800" dirty="0" smtClean="0"/>
            </a:br>
            <a:endParaRPr lang="en-US" sz="1800" dirty="0" smtClean="0"/>
          </a:p>
          <a:p>
            <a:pPr marL="514350" indent="-514350">
              <a:buFont typeface="+mj-lt"/>
              <a:buAutoNum type="arabicPeriod"/>
            </a:pPr>
            <a:r>
              <a:rPr lang="en-US" sz="1800" dirty="0" smtClean="0"/>
              <a:t>Confirm the Warehouse includes the pallet and each storage zone levels in the picking start and end picking level range in Warehouse Maintenance.</a:t>
            </a:r>
          </a:p>
          <a:p>
            <a:endParaRPr lang="en-US" dirty="0"/>
          </a:p>
        </p:txBody>
      </p:sp>
      <p:sp>
        <p:nvSpPr>
          <p:cNvPr id="8" name="Rounded Rectangle 7"/>
          <p:cNvSpPr/>
          <p:nvPr/>
        </p:nvSpPr>
        <p:spPr>
          <a:xfrm>
            <a:off x="7585023" y="3087974"/>
            <a:ext cx="1101777" cy="269823"/>
          </a:xfrm>
          <a:prstGeom prst="round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Straight Connector 9"/>
          <p:cNvCxnSpPr>
            <a:endCxn id="8" idx="1"/>
          </p:cNvCxnSpPr>
          <p:nvPr/>
        </p:nvCxnSpPr>
        <p:spPr>
          <a:xfrm>
            <a:off x="3582649" y="3222886"/>
            <a:ext cx="4002374" cy="1588"/>
          </a:xfrm>
          <a:prstGeom prst="line">
            <a:avLst/>
          </a:prstGeom>
          <a:ln w="28575">
            <a:solidFill>
              <a:srgbClr val="FF0000"/>
            </a:solidFill>
          </a:ln>
          <a:effectLst/>
        </p:spPr>
        <p:style>
          <a:lnRef idx="2">
            <a:schemeClr val="accent1"/>
          </a:lnRef>
          <a:fillRef idx="0">
            <a:schemeClr val="accent1"/>
          </a:fillRef>
          <a:effectRef idx="1">
            <a:schemeClr val="accent1"/>
          </a:effectRef>
          <a:fontRef idx="minor">
            <a:schemeClr val="tx1"/>
          </a:fontRef>
        </p:style>
      </p:cxnSp>
      <p:pic>
        <p:nvPicPr>
          <p:cNvPr id="1027" name="Picture 3"/>
          <p:cNvPicPr>
            <a:picLocks noChangeAspect="1" noChangeArrowheads="1"/>
          </p:cNvPicPr>
          <p:nvPr/>
        </p:nvPicPr>
        <p:blipFill>
          <a:blip r:embed="rId3"/>
          <a:srcRect/>
          <a:stretch>
            <a:fillRect/>
          </a:stretch>
        </p:blipFill>
        <p:spPr bwMode="auto">
          <a:xfrm>
            <a:off x="3807503" y="3675713"/>
            <a:ext cx="4608851" cy="2580307"/>
          </a:xfrm>
          <a:prstGeom prst="rect">
            <a:avLst/>
          </a:prstGeom>
          <a:noFill/>
          <a:ln w="9525">
            <a:noFill/>
            <a:miter lim="800000"/>
            <a:headEnd/>
            <a:tailEnd/>
          </a:ln>
          <a:effectLst/>
        </p:spPr>
      </p:pic>
      <p:sp>
        <p:nvSpPr>
          <p:cNvPr id="14" name="Rounded Rectangle 13"/>
          <p:cNvSpPr/>
          <p:nvPr/>
        </p:nvSpPr>
        <p:spPr>
          <a:xfrm>
            <a:off x="4008526" y="5081666"/>
            <a:ext cx="4407828" cy="269823"/>
          </a:xfrm>
          <a:prstGeom prst="round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5" name="Straight Connector 14"/>
          <p:cNvCxnSpPr/>
          <p:nvPr/>
        </p:nvCxnSpPr>
        <p:spPr>
          <a:xfrm flipV="1">
            <a:off x="3408918" y="5321507"/>
            <a:ext cx="599608" cy="14991"/>
          </a:xfrm>
          <a:prstGeom prst="line">
            <a:avLst/>
          </a:prstGeom>
          <a:ln w="28575">
            <a:solidFill>
              <a:srgbClr val="FF0000"/>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0" y="1316182"/>
            <a:ext cx="3395273" cy="4999951"/>
          </a:xfrm>
        </p:spPr>
        <p:txBody>
          <a:bodyPr/>
          <a:lstStyle/>
          <a:p>
            <a:pPr marL="514350" indent="-514350">
              <a:buFont typeface="+mj-lt"/>
              <a:buAutoNum type="arabicPeriod"/>
            </a:pPr>
            <a:r>
              <a:rPr lang="en-US" sz="2000" dirty="0" smtClean="0"/>
              <a:t>Inventory will be picked in the Storage area and moved to Shipping.</a:t>
            </a:r>
            <a:br>
              <a:rPr lang="en-US" sz="2000" dirty="0" smtClean="0"/>
            </a:br>
            <a:endParaRPr lang="en-US" sz="2000" dirty="0" smtClean="0"/>
          </a:p>
          <a:p>
            <a:pPr marL="514350" indent="-514350">
              <a:buFont typeface="+mj-lt"/>
              <a:buAutoNum type="arabicPeriod"/>
            </a:pPr>
            <a:r>
              <a:rPr lang="en-US" sz="2000" dirty="0" smtClean="0"/>
              <a:t>Create a pick routing using Internal Routing Maintenance.</a:t>
            </a:r>
          </a:p>
          <a:p>
            <a:endParaRPr lang="en-US" dirty="0"/>
          </a:p>
        </p:txBody>
      </p:sp>
      <p:sp>
        <p:nvSpPr>
          <p:cNvPr id="3" name="Title 2"/>
          <p:cNvSpPr>
            <a:spLocks noGrp="1"/>
          </p:cNvSpPr>
          <p:nvPr>
            <p:ph type="title"/>
          </p:nvPr>
        </p:nvSpPr>
        <p:spPr/>
        <p:txBody>
          <a:bodyPr/>
          <a:lstStyle/>
          <a:p>
            <a:r>
              <a:rPr lang="en-US" dirty="0" smtClean="0"/>
              <a:t>Set Up Pick Routing</a:t>
            </a:r>
            <a:endParaRPr lang="en-US" dirty="0"/>
          </a:p>
        </p:txBody>
      </p:sp>
      <p:sp>
        <p:nvSpPr>
          <p:cNvPr id="4" name="Text Placeholder 3"/>
          <p:cNvSpPr>
            <a:spLocks noGrp="1"/>
          </p:cNvSpPr>
          <p:nvPr>
            <p:ph type="body" sz="quarter" idx="11"/>
          </p:nvPr>
        </p:nvSpPr>
        <p:spPr/>
        <p:txBody>
          <a:bodyPr/>
          <a:lstStyle/>
          <a:p>
            <a:r>
              <a:rPr lang="en-US" dirty="0" smtClean="0"/>
              <a:t>Exercise</a:t>
            </a:r>
            <a:endParaRPr lang="en-US" dirty="0"/>
          </a:p>
        </p:txBody>
      </p:sp>
      <p:sp>
        <p:nvSpPr>
          <p:cNvPr id="6" name="TextBox 5"/>
          <p:cNvSpPr txBox="1"/>
          <p:nvPr/>
        </p:nvSpPr>
        <p:spPr>
          <a:xfrm>
            <a:off x="7366000" y="6537325"/>
            <a:ext cx="1320800" cy="246221"/>
          </a:xfrm>
          <a:prstGeom prst="rect">
            <a:avLst/>
          </a:prstGeom>
          <a:noFill/>
        </p:spPr>
        <p:txBody>
          <a:bodyPr wrap="square" rtlCol="0">
            <a:spAutoFit/>
          </a:bodyPr>
          <a:lstStyle/>
          <a:p>
            <a:pPr algn="ctr"/>
            <a:r>
              <a:rPr lang="en-US" sz="1000" dirty="0" smtClean="0"/>
              <a:t>WH-PIK-570</a:t>
            </a:r>
            <a:endParaRPr lang="en-US" sz="1000" dirty="0"/>
          </a:p>
        </p:txBody>
      </p:sp>
      <p:pic>
        <p:nvPicPr>
          <p:cNvPr id="7" name="Picture 6" descr="IntRoutMaint.png"/>
          <p:cNvPicPr>
            <a:picLocks noChangeAspect="1"/>
          </p:cNvPicPr>
          <p:nvPr/>
        </p:nvPicPr>
        <p:blipFill>
          <a:blip r:embed="rId2"/>
          <a:stretch>
            <a:fillRect/>
          </a:stretch>
        </p:blipFill>
        <p:spPr>
          <a:xfrm>
            <a:off x="3395273" y="1316182"/>
            <a:ext cx="5336498" cy="3706100"/>
          </a:xfrm>
          <a:prstGeom prst="rect">
            <a:avLst/>
          </a:prstGeom>
        </p:spPr>
      </p:pic>
      <p:sp>
        <p:nvSpPr>
          <p:cNvPr id="8" name="Rounded Rectangle 7"/>
          <p:cNvSpPr/>
          <p:nvPr/>
        </p:nvSpPr>
        <p:spPr>
          <a:xfrm>
            <a:off x="7045377" y="1858780"/>
            <a:ext cx="1641423" cy="464695"/>
          </a:xfrm>
          <a:prstGeom prst="round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0" name="Elbow Connector 9"/>
          <p:cNvCxnSpPr/>
          <p:nvPr/>
        </p:nvCxnSpPr>
        <p:spPr>
          <a:xfrm rot="10800000" flipV="1">
            <a:off x="3395273" y="2143593"/>
            <a:ext cx="3650104" cy="1244184"/>
          </a:xfrm>
          <a:prstGeom prst="bentConnector3">
            <a:avLst>
              <a:gd name="adj1" fmla="val 50000"/>
            </a:avLst>
          </a:prstGeom>
          <a:ln w="28575">
            <a:solidFill>
              <a:srgbClr val="FF0000"/>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a:srcRect/>
          <a:stretch>
            <a:fillRect/>
          </a:stretch>
        </p:blipFill>
        <p:spPr bwMode="auto">
          <a:xfrm>
            <a:off x="554956" y="1316182"/>
            <a:ext cx="7965716" cy="4189673"/>
          </a:xfrm>
          <a:prstGeom prst="rect">
            <a:avLst/>
          </a:prstGeom>
          <a:noFill/>
          <a:ln w="9525">
            <a:noFill/>
            <a:miter lim="800000"/>
            <a:headEnd/>
            <a:tailEnd/>
          </a:ln>
        </p:spPr>
      </p:pic>
      <p:sp>
        <p:nvSpPr>
          <p:cNvPr id="3" name="Title 2"/>
          <p:cNvSpPr>
            <a:spLocks noGrp="1"/>
          </p:cNvSpPr>
          <p:nvPr>
            <p:ph type="title"/>
          </p:nvPr>
        </p:nvSpPr>
        <p:spPr/>
        <p:txBody>
          <a:bodyPr/>
          <a:lstStyle/>
          <a:p>
            <a:r>
              <a:rPr lang="en-US" dirty="0" smtClean="0"/>
              <a:t>Assign Pick Routing</a:t>
            </a:r>
            <a:endParaRPr lang="en-US" dirty="0"/>
          </a:p>
        </p:txBody>
      </p:sp>
      <p:sp>
        <p:nvSpPr>
          <p:cNvPr id="4" name="Text Placeholder 3"/>
          <p:cNvSpPr>
            <a:spLocks noGrp="1"/>
          </p:cNvSpPr>
          <p:nvPr>
            <p:ph type="body" sz="quarter" idx="11"/>
          </p:nvPr>
        </p:nvSpPr>
        <p:spPr/>
        <p:txBody>
          <a:bodyPr/>
          <a:lstStyle/>
          <a:p>
            <a:r>
              <a:rPr lang="en-US" dirty="0" smtClean="0"/>
              <a:t>Exercise</a:t>
            </a:r>
            <a:endParaRPr lang="en-US" dirty="0"/>
          </a:p>
        </p:txBody>
      </p:sp>
      <p:sp>
        <p:nvSpPr>
          <p:cNvPr id="5" name="Slide Number Placeholder 4"/>
          <p:cNvSpPr>
            <a:spLocks noGrp="1"/>
          </p:cNvSpPr>
          <p:nvPr>
            <p:ph type="sldNum" sz="quarter" idx="12"/>
          </p:nvPr>
        </p:nvSpPr>
        <p:spPr/>
        <p:txBody>
          <a:bodyPr/>
          <a:lstStyle/>
          <a:p>
            <a:pPr>
              <a:defRPr/>
            </a:pPr>
            <a:endParaRPr lang="en-US" dirty="0"/>
          </a:p>
        </p:txBody>
      </p:sp>
      <p:sp>
        <p:nvSpPr>
          <p:cNvPr id="6" name="TextBox 5"/>
          <p:cNvSpPr txBox="1"/>
          <p:nvPr/>
        </p:nvSpPr>
        <p:spPr>
          <a:xfrm>
            <a:off x="7366000" y="6537325"/>
            <a:ext cx="1320800" cy="246221"/>
          </a:xfrm>
          <a:prstGeom prst="rect">
            <a:avLst/>
          </a:prstGeom>
          <a:noFill/>
        </p:spPr>
        <p:txBody>
          <a:bodyPr wrap="square" rtlCol="0">
            <a:spAutoFit/>
          </a:bodyPr>
          <a:lstStyle/>
          <a:p>
            <a:pPr algn="ctr"/>
            <a:r>
              <a:rPr lang="en-US" sz="1000" dirty="0" smtClean="0"/>
              <a:t>WH-PIK-580</a:t>
            </a:r>
            <a:endParaRPr lang="en-US" sz="1000" dirty="0"/>
          </a:p>
        </p:txBody>
      </p:sp>
      <p:pic>
        <p:nvPicPr>
          <p:cNvPr id="2051" name="Picture 3"/>
          <p:cNvPicPr>
            <a:picLocks noChangeAspect="1" noChangeArrowheads="1"/>
          </p:cNvPicPr>
          <p:nvPr/>
        </p:nvPicPr>
        <p:blipFill>
          <a:blip r:embed="rId3"/>
          <a:srcRect/>
          <a:stretch>
            <a:fillRect/>
          </a:stretch>
        </p:blipFill>
        <p:spPr bwMode="auto">
          <a:xfrm>
            <a:off x="457200" y="4532632"/>
            <a:ext cx="4759377" cy="1666786"/>
          </a:xfrm>
          <a:prstGeom prst="rect">
            <a:avLst/>
          </a:prstGeom>
          <a:noFill/>
          <a:ln w="9525">
            <a:noFill/>
            <a:miter lim="800000"/>
            <a:headEnd/>
            <a:tailEnd/>
          </a:ln>
          <a:effectLst/>
        </p:spPr>
      </p:pic>
      <p:sp>
        <p:nvSpPr>
          <p:cNvPr id="9" name="Rectangle 8"/>
          <p:cNvSpPr/>
          <p:nvPr/>
        </p:nvSpPr>
        <p:spPr>
          <a:xfrm>
            <a:off x="6848272" y="4143983"/>
            <a:ext cx="836579" cy="103113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216577" y="3501500"/>
            <a:ext cx="1631695" cy="103113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6648450" y="3695700"/>
            <a:ext cx="1162050" cy="1810155"/>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6648450" y="1691345"/>
            <a:ext cx="1162050" cy="1810155"/>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8" name="Straight Connector 17"/>
          <p:cNvCxnSpPr/>
          <p:nvPr/>
        </p:nvCxnSpPr>
        <p:spPr>
          <a:xfrm>
            <a:off x="6353175" y="1691345"/>
            <a:ext cx="0" cy="3814510"/>
          </a:xfrm>
          <a:prstGeom prst="line">
            <a:avLst/>
          </a:prstGeom>
          <a:ln w="28575">
            <a:solidFill>
              <a:srgbClr val="FF0000"/>
            </a:solidFill>
          </a:ln>
          <a:effectLst/>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4511727" y="2148214"/>
            <a:ext cx="1409700" cy="738664"/>
          </a:xfrm>
          <a:prstGeom prst="rect">
            <a:avLst/>
          </a:prstGeom>
          <a:noFill/>
        </p:spPr>
        <p:txBody>
          <a:bodyPr wrap="square" rtlCol="0">
            <a:spAutoFit/>
          </a:bodyPr>
          <a:lstStyle/>
          <a:p>
            <a:r>
              <a:rPr lang="en-US" sz="1400" dirty="0" smtClean="0">
                <a:solidFill>
                  <a:srgbClr val="FF0000"/>
                </a:solidFill>
              </a:rPr>
              <a:t>Sequence </a:t>
            </a:r>
            <a:br>
              <a:rPr lang="en-US" sz="1400" dirty="0" smtClean="0">
                <a:solidFill>
                  <a:srgbClr val="FF0000"/>
                </a:solidFill>
              </a:rPr>
            </a:br>
            <a:r>
              <a:rPr lang="en-US" sz="1400" dirty="0" smtClean="0">
                <a:solidFill>
                  <a:srgbClr val="FF0000"/>
                </a:solidFill>
              </a:rPr>
              <a:t>10</a:t>
            </a:r>
            <a:br>
              <a:rPr lang="en-US" sz="1400" dirty="0" smtClean="0">
                <a:solidFill>
                  <a:srgbClr val="FF0000"/>
                </a:solidFill>
              </a:rPr>
            </a:br>
            <a:r>
              <a:rPr lang="en-US" sz="1400" dirty="0" smtClean="0">
                <a:solidFill>
                  <a:srgbClr val="FF0000"/>
                </a:solidFill>
              </a:rPr>
              <a:t>Start</a:t>
            </a:r>
            <a:endParaRPr lang="en-US" sz="1400" dirty="0">
              <a:solidFill>
                <a:srgbClr val="FF0000"/>
              </a:solidFill>
            </a:endParaRPr>
          </a:p>
        </p:txBody>
      </p:sp>
      <p:sp>
        <p:nvSpPr>
          <p:cNvPr id="20" name="TextBox 19"/>
          <p:cNvSpPr txBox="1"/>
          <p:nvPr/>
        </p:nvSpPr>
        <p:spPr>
          <a:xfrm>
            <a:off x="6648450" y="2148214"/>
            <a:ext cx="1162050" cy="738664"/>
          </a:xfrm>
          <a:prstGeom prst="rect">
            <a:avLst/>
          </a:prstGeom>
          <a:noFill/>
        </p:spPr>
        <p:txBody>
          <a:bodyPr wrap="square" rtlCol="0">
            <a:spAutoFit/>
          </a:bodyPr>
          <a:lstStyle/>
          <a:p>
            <a:r>
              <a:rPr lang="en-US" sz="1400" dirty="0" smtClean="0">
                <a:solidFill>
                  <a:srgbClr val="FF0000"/>
                </a:solidFill>
              </a:rPr>
              <a:t>Sequence 20</a:t>
            </a:r>
            <a:br>
              <a:rPr lang="en-US" sz="1400" dirty="0" smtClean="0">
                <a:solidFill>
                  <a:srgbClr val="FF0000"/>
                </a:solidFill>
              </a:rPr>
            </a:br>
            <a:r>
              <a:rPr lang="en-US" sz="1400" dirty="0" smtClean="0">
                <a:solidFill>
                  <a:srgbClr val="FF0000"/>
                </a:solidFill>
              </a:rPr>
              <a:t>End</a:t>
            </a:r>
            <a:endParaRPr lang="en-US" sz="1400" dirty="0">
              <a:solidFill>
                <a:srgbClr val="FF0000"/>
              </a:solidFill>
            </a:endParaRPr>
          </a:p>
        </p:txBody>
      </p:sp>
      <p:cxnSp>
        <p:nvCxnSpPr>
          <p:cNvPr id="22" name="Straight Arrow Connector 21"/>
          <p:cNvCxnSpPr>
            <a:endCxn id="20" idx="1"/>
          </p:cNvCxnSpPr>
          <p:nvPr/>
        </p:nvCxnSpPr>
        <p:spPr>
          <a:xfrm>
            <a:off x="5543550" y="2517546"/>
            <a:ext cx="1104900" cy="0"/>
          </a:xfrm>
          <a:prstGeom prst="straightConnector1">
            <a:avLst/>
          </a:prstGeom>
          <a:ln w="28575">
            <a:solidFill>
              <a:schemeClr val="accent1"/>
            </a:solidFill>
            <a:tailEnd type="arrow"/>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 Up Pick Rules</a:t>
            </a:r>
            <a:br>
              <a:rPr lang="en-US" dirty="0" smtClean="0"/>
            </a:br>
            <a:endParaRPr lang="en-US" dirty="0"/>
          </a:p>
        </p:txBody>
      </p:sp>
      <p:sp>
        <p:nvSpPr>
          <p:cNvPr id="4" name="Text Placeholder 3"/>
          <p:cNvSpPr>
            <a:spLocks noGrp="1"/>
          </p:cNvSpPr>
          <p:nvPr>
            <p:ph type="body" sz="quarter" idx="11"/>
          </p:nvPr>
        </p:nvSpPr>
        <p:spPr/>
        <p:txBody>
          <a:bodyPr/>
          <a:lstStyle/>
          <a:p>
            <a:r>
              <a:rPr lang="en-US" dirty="0" smtClean="0"/>
              <a:t>Exercise</a:t>
            </a:r>
            <a:endParaRPr lang="en-US" dirty="0"/>
          </a:p>
        </p:txBody>
      </p:sp>
      <p:sp>
        <p:nvSpPr>
          <p:cNvPr id="5" name="Slide Number Placeholder 4"/>
          <p:cNvSpPr>
            <a:spLocks noGrp="1"/>
          </p:cNvSpPr>
          <p:nvPr>
            <p:ph type="sldNum" sz="quarter" idx="12"/>
          </p:nvPr>
        </p:nvSpPr>
        <p:spPr/>
        <p:txBody>
          <a:bodyPr/>
          <a:lstStyle/>
          <a:p>
            <a:pPr>
              <a:defRPr/>
            </a:pPr>
            <a:endParaRPr lang="en-US" dirty="0" smtClean="0"/>
          </a:p>
          <a:p>
            <a:pPr>
              <a:defRPr/>
            </a:pPr>
            <a:endParaRPr lang="en-US" dirty="0"/>
          </a:p>
        </p:txBody>
      </p:sp>
      <p:sp>
        <p:nvSpPr>
          <p:cNvPr id="6" name="TextBox 5"/>
          <p:cNvSpPr txBox="1"/>
          <p:nvPr/>
        </p:nvSpPr>
        <p:spPr>
          <a:xfrm>
            <a:off x="7366000" y="6537325"/>
            <a:ext cx="1320800" cy="246221"/>
          </a:xfrm>
          <a:prstGeom prst="rect">
            <a:avLst/>
          </a:prstGeom>
          <a:noFill/>
        </p:spPr>
        <p:txBody>
          <a:bodyPr wrap="square" rtlCol="0">
            <a:spAutoFit/>
          </a:bodyPr>
          <a:lstStyle/>
          <a:p>
            <a:pPr algn="ctr"/>
            <a:r>
              <a:rPr lang="en-US" sz="1000" dirty="0" smtClean="0"/>
              <a:t>WH-PIK-590</a:t>
            </a:r>
            <a:endParaRPr lang="en-US" sz="1000" dirty="0"/>
          </a:p>
        </p:txBody>
      </p:sp>
      <p:pic>
        <p:nvPicPr>
          <p:cNvPr id="7" name="Picture 6" descr="AlgoAssnMaint.png"/>
          <p:cNvPicPr>
            <a:picLocks noChangeAspect="1"/>
          </p:cNvPicPr>
          <p:nvPr/>
        </p:nvPicPr>
        <p:blipFill>
          <a:blip r:embed="rId2"/>
          <a:stretch>
            <a:fillRect/>
          </a:stretch>
        </p:blipFill>
        <p:spPr>
          <a:xfrm>
            <a:off x="2000710" y="1316182"/>
            <a:ext cx="5365290" cy="4192121"/>
          </a:xfrm>
          <a:prstGeom prst="rect">
            <a:avLst/>
          </a:prstGeom>
          <a:ln>
            <a:solidFill>
              <a:schemeClr val="accent1"/>
            </a:solidFill>
          </a:ln>
        </p:spPr>
      </p:pic>
      <p:cxnSp>
        <p:nvCxnSpPr>
          <p:cNvPr id="13" name="Straight Connector 12"/>
          <p:cNvCxnSpPr/>
          <p:nvPr/>
        </p:nvCxnSpPr>
        <p:spPr>
          <a:xfrm rot="5400000">
            <a:off x="4866582" y="2054288"/>
            <a:ext cx="1661346" cy="1588"/>
          </a:xfrm>
          <a:prstGeom prst="line">
            <a:avLst/>
          </a:prstGeom>
          <a:ln w="28575">
            <a:solidFill>
              <a:schemeClr val="accent1">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sp>
        <p:nvSpPr>
          <p:cNvPr id="16" name="Rectangle 15"/>
          <p:cNvSpPr/>
          <p:nvPr/>
        </p:nvSpPr>
        <p:spPr>
          <a:xfrm>
            <a:off x="1199213" y="2098623"/>
            <a:ext cx="314794" cy="23984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Set up drop pick rules</a:t>
            </a:r>
            <a:br>
              <a:rPr lang="en-US" dirty="0" smtClean="0"/>
            </a:br>
            <a:endParaRPr lang="en-US" dirty="0"/>
          </a:p>
        </p:txBody>
      </p:sp>
      <p:sp>
        <p:nvSpPr>
          <p:cNvPr id="4" name="Text Placeholder 3"/>
          <p:cNvSpPr>
            <a:spLocks noGrp="1"/>
          </p:cNvSpPr>
          <p:nvPr>
            <p:ph type="body" sz="quarter" idx="11"/>
          </p:nvPr>
        </p:nvSpPr>
        <p:spPr/>
        <p:txBody>
          <a:bodyPr/>
          <a:lstStyle/>
          <a:p>
            <a:r>
              <a:rPr lang="en-US" dirty="0" smtClean="0"/>
              <a:t>Exercise</a:t>
            </a:r>
            <a:endParaRPr lang="en-US" dirty="0"/>
          </a:p>
        </p:txBody>
      </p:sp>
      <p:sp>
        <p:nvSpPr>
          <p:cNvPr id="6" name="TextBox 5"/>
          <p:cNvSpPr txBox="1"/>
          <p:nvPr/>
        </p:nvSpPr>
        <p:spPr>
          <a:xfrm>
            <a:off x="7366000" y="6537325"/>
            <a:ext cx="1320800" cy="246221"/>
          </a:xfrm>
          <a:prstGeom prst="rect">
            <a:avLst/>
          </a:prstGeom>
          <a:noFill/>
        </p:spPr>
        <p:txBody>
          <a:bodyPr wrap="square" rtlCol="0">
            <a:spAutoFit/>
          </a:bodyPr>
          <a:lstStyle/>
          <a:p>
            <a:pPr algn="ctr"/>
            <a:r>
              <a:rPr lang="en-US" sz="1000" dirty="0" smtClean="0"/>
              <a:t>WH-PIK-600</a:t>
            </a:r>
            <a:endParaRPr lang="en-US" sz="1000" dirty="0"/>
          </a:p>
        </p:txBody>
      </p:sp>
      <p:pic>
        <p:nvPicPr>
          <p:cNvPr id="7" name="Picture 6" descr="AlgoAssnMaint.png"/>
          <p:cNvPicPr>
            <a:picLocks noChangeAspect="1"/>
          </p:cNvPicPr>
          <p:nvPr/>
        </p:nvPicPr>
        <p:blipFill>
          <a:blip r:embed="rId2"/>
          <a:stretch>
            <a:fillRect/>
          </a:stretch>
        </p:blipFill>
        <p:spPr>
          <a:xfrm>
            <a:off x="330377" y="1224409"/>
            <a:ext cx="5365290" cy="4192121"/>
          </a:xfrm>
          <a:prstGeom prst="rect">
            <a:avLst/>
          </a:prstGeom>
        </p:spPr>
      </p:pic>
      <p:cxnSp>
        <p:nvCxnSpPr>
          <p:cNvPr id="9" name="Straight Connector 8"/>
          <p:cNvCxnSpPr/>
          <p:nvPr/>
        </p:nvCxnSpPr>
        <p:spPr>
          <a:xfrm>
            <a:off x="330377" y="5416530"/>
            <a:ext cx="5365290" cy="1588"/>
          </a:xfrm>
          <a:prstGeom prst="line">
            <a:avLst/>
          </a:prstGeom>
          <a:ln w="28575">
            <a:solidFill>
              <a:schemeClr val="accent1">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10" name="Straight Connector 9"/>
          <p:cNvCxnSpPr/>
          <p:nvPr/>
        </p:nvCxnSpPr>
        <p:spPr>
          <a:xfrm rot="5400000">
            <a:off x="4866582" y="2054288"/>
            <a:ext cx="1661346" cy="1588"/>
          </a:xfrm>
          <a:prstGeom prst="line">
            <a:avLst/>
          </a:prstGeom>
          <a:ln w="28575">
            <a:solidFill>
              <a:schemeClr val="accent1">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rot="5400000">
            <a:off x="5565588" y="5287244"/>
            <a:ext cx="260159" cy="1588"/>
          </a:xfrm>
          <a:prstGeom prst="line">
            <a:avLst/>
          </a:prstGeom>
          <a:ln w="28575">
            <a:solidFill>
              <a:schemeClr val="accent1">
                <a:lumMod val="20000"/>
                <a:lumOff val="80000"/>
              </a:schemeClr>
            </a:solidFill>
          </a:ln>
          <a:effectLst/>
        </p:spPr>
        <p:style>
          <a:lnRef idx="2">
            <a:schemeClr val="accent1"/>
          </a:lnRef>
          <a:fillRef idx="0">
            <a:schemeClr val="accent1"/>
          </a:fillRef>
          <a:effectRef idx="1">
            <a:schemeClr val="accent1"/>
          </a:effectRef>
          <a:fontRef idx="minor">
            <a:schemeClr val="tx1"/>
          </a:fontRef>
        </p:style>
      </p:cxnSp>
      <p:sp>
        <p:nvSpPr>
          <p:cNvPr id="12" name="Rectangle 11"/>
          <p:cNvSpPr/>
          <p:nvPr/>
        </p:nvSpPr>
        <p:spPr>
          <a:xfrm>
            <a:off x="1199213" y="2098623"/>
            <a:ext cx="314794" cy="239843"/>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098" name="Picture 2"/>
          <p:cNvPicPr>
            <a:picLocks noChangeAspect="1" noChangeArrowheads="1"/>
          </p:cNvPicPr>
          <p:nvPr/>
        </p:nvPicPr>
        <p:blipFill>
          <a:blip r:embed="rId3"/>
          <a:srcRect/>
          <a:stretch>
            <a:fillRect/>
          </a:stretch>
        </p:blipFill>
        <p:spPr bwMode="auto">
          <a:xfrm>
            <a:off x="3494598" y="3329158"/>
            <a:ext cx="4400550" cy="1828800"/>
          </a:xfrm>
          <a:prstGeom prst="rect">
            <a:avLst/>
          </a:prstGeom>
          <a:noFill/>
          <a:ln w="9525">
            <a:noFill/>
            <a:miter lim="800000"/>
            <a:headEnd/>
            <a:tailEnd/>
          </a:ln>
          <a:effectLst/>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316182"/>
            <a:ext cx="1941226" cy="4999951"/>
          </a:xfrm>
        </p:spPr>
        <p:txBody>
          <a:bodyPr/>
          <a:lstStyle/>
          <a:p>
            <a:pPr marL="457200" lvl="0" indent="-457200">
              <a:buFont typeface="+mj-lt"/>
              <a:buAutoNum type="arabicPeriod"/>
            </a:pPr>
            <a:r>
              <a:rPr lang="en-US" sz="1800" dirty="0" smtClean="0"/>
              <a:t>Create a Sales Order for 105 each of item 03120</a:t>
            </a:r>
            <a:br>
              <a:rPr lang="en-US" sz="1800" dirty="0" smtClean="0"/>
            </a:br>
            <a:endParaRPr lang="en-US" sz="1800" dirty="0" smtClean="0"/>
          </a:p>
          <a:p>
            <a:pPr marL="457200" indent="-457200">
              <a:buFont typeface="+mj-lt"/>
              <a:buAutoNum type="arabicPeriod"/>
            </a:pPr>
            <a:r>
              <a:rPr lang="en-US" sz="1800" dirty="0" smtClean="0"/>
              <a:t>Release the order to the warehouse using </a:t>
            </a:r>
            <a:r>
              <a:rPr lang="en-US" sz="1800" dirty="0" err="1" smtClean="0"/>
              <a:t>Picklist</a:t>
            </a:r>
            <a:r>
              <a:rPr lang="en-US" sz="1800" dirty="0" smtClean="0"/>
              <a:t>/</a:t>
            </a:r>
            <a:br>
              <a:rPr lang="en-US" sz="1800" dirty="0" smtClean="0"/>
            </a:br>
            <a:r>
              <a:rPr lang="en-US" sz="1800" dirty="0" smtClean="0"/>
              <a:t>Pre-Shipper -Automatic</a:t>
            </a:r>
          </a:p>
          <a:p>
            <a:pPr marL="457200" lvl="0" indent="-457200">
              <a:buFont typeface="+mj-lt"/>
              <a:buAutoNum type="arabicPeriod"/>
            </a:pPr>
            <a:endParaRPr lang="en-US" sz="1800" dirty="0"/>
          </a:p>
        </p:txBody>
      </p:sp>
      <p:sp>
        <p:nvSpPr>
          <p:cNvPr id="3" name="Title 2"/>
          <p:cNvSpPr>
            <a:spLocks noGrp="1"/>
          </p:cNvSpPr>
          <p:nvPr>
            <p:ph type="title"/>
          </p:nvPr>
        </p:nvSpPr>
        <p:spPr/>
        <p:txBody>
          <a:bodyPr/>
          <a:lstStyle/>
          <a:p>
            <a:r>
              <a:rPr lang="en-US" dirty="0" smtClean="0"/>
              <a:t>Set up Discrete Pick Items</a:t>
            </a:r>
            <a:br>
              <a:rPr lang="en-US" dirty="0" smtClean="0"/>
            </a:br>
            <a:endParaRPr lang="en-US" dirty="0"/>
          </a:p>
        </p:txBody>
      </p:sp>
      <p:sp>
        <p:nvSpPr>
          <p:cNvPr id="4" name="Text Placeholder 3"/>
          <p:cNvSpPr>
            <a:spLocks noGrp="1"/>
          </p:cNvSpPr>
          <p:nvPr>
            <p:ph type="body" sz="quarter" idx="11"/>
          </p:nvPr>
        </p:nvSpPr>
        <p:spPr/>
        <p:txBody>
          <a:bodyPr/>
          <a:lstStyle/>
          <a:p>
            <a:r>
              <a:rPr lang="en-US" dirty="0" smtClean="0"/>
              <a:t>Exercise</a:t>
            </a:r>
            <a:endParaRPr lang="en-US" dirty="0"/>
          </a:p>
        </p:txBody>
      </p:sp>
      <p:sp>
        <p:nvSpPr>
          <p:cNvPr id="6" name="TextBox 5"/>
          <p:cNvSpPr txBox="1"/>
          <p:nvPr/>
        </p:nvSpPr>
        <p:spPr>
          <a:xfrm>
            <a:off x="7366000" y="6537325"/>
            <a:ext cx="1320800" cy="246221"/>
          </a:xfrm>
          <a:prstGeom prst="rect">
            <a:avLst/>
          </a:prstGeom>
          <a:noFill/>
        </p:spPr>
        <p:txBody>
          <a:bodyPr wrap="square" rtlCol="0">
            <a:spAutoFit/>
          </a:bodyPr>
          <a:lstStyle/>
          <a:p>
            <a:pPr algn="ctr"/>
            <a:r>
              <a:rPr lang="en-US" sz="1000" dirty="0" smtClean="0"/>
              <a:t>WH-PIK-610</a:t>
            </a:r>
            <a:endParaRPr lang="en-US" sz="1000" dirty="0"/>
          </a:p>
        </p:txBody>
      </p:sp>
      <p:pic>
        <p:nvPicPr>
          <p:cNvPr id="5122" name="Picture 2"/>
          <p:cNvPicPr>
            <a:picLocks noChangeAspect="1" noChangeArrowheads="1"/>
          </p:cNvPicPr>
          <p:nvPr/>
        </p:nvPicPr>
        <p:blipFill>
          <a:blip r:embed="rId2"/>
          <a:srcRect/>
          <a:stretch>
            <a:fillRect/>
          </a:stretch>
        </p:blipFill>
        <p:spPr bwMode="auto">
          <a:xfrm>
            <a:off x="2743200" y="908727"/>
            <a:ext cx="6465126" cy="3227702"/>
          </a:xfrm>
          <a:prstGeom prst="rect">
            <a:avLst/>
          </a:prstGeom>
          <a:noFill/>
          <a:ln w="9525">
            <a:noFill/>
            <a:miter lim="800000"/>
            <a:headEnd/>
            <a:tailEnd/>
          </a:ln>
          <a:effectLst/>
        </p:spPr>
      </p:pic>
      <p:cxnSp>
        <p:nvCxnSpPr>
          <p:cNvPr id="9" name="Straight Connector 8"/>
          <p:cNvCxnSpPr/>
          <p:nvPr/>
        </p:nvCxnSpPr>
        <p:spPr>
          <a:xfrm>
            <a:off x="2398426" y="2173574"/>
            <a:ext cx="539646" cy="1588"/>
          </a:xfrm>
          <a:prstGeom prst="line">
            <a:avLst/>
          </a:prstGeom>
          <a:ln w="28575">
            <a:solidFill>
              <a:srgbClr val="FF0000"/>
            </a:solidFill>
          </a:ln>
          <a:effectLst/>
        </p:spPr>
        <p:style>
          <a:lnRef idx="2">
            <a:schemeClr val="accent1"/>
          </a:lnRef>
          <a:fillRef idx="0">
            <a:schemeClr val="accent1"/>
          </a:fillRef>
          <a:effectRef idx="1">
            <a:schemeClr val="accent1"/>
          </a:effectRef>
          <a:fontRef idx="minor">
            <a:schemeClr val="tx1"/>
          </a:fontRef>
        </p:style>
      </p:cxnSp>
      <p:pic>
        <p:nvPicPr>
          <p:cNvPr id="5123" name="Picture 3"/>
          <p:cNvPicPr>
            <a:picLocks noChangeAspect="1" noChangeArrowheads="1"/>
          </p:cNvPicPr>
          <p:nvPr/>
        </p:nvPicPr>
        <p:blipFill>
          <a:blip r:embed="rId3"/>
          <a:srcRect/>
          <a:stretch>
            <a:fillRect/>
          </a:stretch>
        </p:blipFill>
        <p:spPr bwMode="auto">
          <a:xfrm>
            <a:off x="2938072" y="3983903"/>
            <a:ext cx="5938922" cy="2332229"/>
          </a:xfrm>
          <a:prstGeom prst="rect">
            <a:avLst/>
          </a:prstGeom>
          <a:noFill/>
          <a:ln w="9525">
            <a:noFill/>
            <a:miter lim="800000"/>
            <a:headEnd/>
            <a:tailEnd/>
          </a:ln>
          <a:effectLst/>
        </p:spPr>
      </p:pic>
      <p:cxnSp>
        <p:nvCxnSpPr>
          <p:cNvPr id="12" name="Straight Connector 11"/>
          <p:cNvCxnSpPr/>
          <p:nvPr/>
        </p:nvCxnSpPr>
        <p:spPr>
          <a:xfrm>
            <a:off x="2281003" y="4601980"/>
            <a:ext cx="657069" cy="1588"/>
          </a:xfrm>
          <a:prstGeom prst="line">
            <a:avLst/>
          </a:prstGeom>
          <a:ln w="28575">
            <a:solidFill>
              <a:srgbClr val="FF0000"/>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Slide Number Placeholder 4"/>
          <p:cNvSpPr>
            <a:spLocks noGrp="1"/>
          </p:cNvSpPr>
          <p:nvPr>
            <p:ph type="sldNum" sz="quarter" idx="12"/>
          </p:nvPr>
        </p:nvSpPr>
        <p:spPr bwMode="auto">
          <a:noFill/>
          <a:ln>
            <a:miter lim="800000"/>
            <a:headEnd/>
            <a:tailEnd/>
          </a:ln>
        </p:spPr>
        <p:txBody>
          <a:bodyPr/>
          <a:lstStyle/>
          <a:p>
            <a:fld id="{9D4F4720-2CE0-44E6-A688-2260EB21085F}" type="slidenum">
              <a:rPr lang="en-US" smtClean="0"/>
              <a:pPr/>
              <a:t>8</a:t>
            </a:fld>
            <a:endParaRPr lang="en-US" smtClean="0"/>
          </a:p>
        </p:txBody>
      </p:sp>
      <p:sp>
        <p:nvSpPr>
          <p:cNvPr id="11267" name="Text Placeholder 5"/>
          <p:cNvSpPr>
            <a:spLocks noGrp="1"/>
          </p:cNvSpPr>
          <p:nvPr>
            <p:ph type="body" sz="quarter" idx="11"/>
          </p:nvPr>
        </p:nvSpPr>
        <p:spPr/>
        <p:txBody>
          <a:bodyPr/>
          <a:lstStyle/>
          <a:p>
            <a:r>
              <a:rPr lang="en-US" smtClean="0">
                <a:latin typeface="Century Gothic" pitchFamily="34" charset="0"/>
                <a:cs typeface="Century Gothic" pitchFamily="34" charset="0"/>
              </a:rPr>
              <a:t>Picking Levels define pick zones</a:t>
            </a:r>
          </a:p>
        </p:txBody>
      </p:sp>
      <p:sp>
        <p:nvSpPr>
          <p:cNvPr id="4" name="Rectangle 2"/>
          <p:cNvSpPr>
            <a:spLocks noGrp="1" noChangeArrowheads="1"/>
          </p:cNvSpPr>
          <p:nvPr>
            <p:ph type="title"/>
          </p:nvPr>
        </p:nvSpPr>
        <p:spPr>
          <a:xfrm>
            <a:off x="457200" y="598488"/>
            <a:ext cx="8229600" cy="717550"/>
          </a:xfrm>
        </p:spPr>
        <p:txBody>
          <a:bodyPr/>
          <a:lstStyle/>
          <a:p>
            <a:pPr>
              <a:defRPr/>
            </a:pPr>
            <a:r>
              <a:rPr lang="en-US" dirty="0" smtClean="0">
                <a:latin typeface="Century Gothic" pitchFamily="34" charset="0"/>
                <a:cs typeface="Century Gothic" pitchFamily="34" charset="0"/>
              </a:rPr>
              <a:t>Picking Properties</a:t>
            </a:r>
          </a:p>
        </p:txBody>
      </p:sp>
      <p:sp>
        <p:nvSpPr>
          <p:cNvPr id="11269" name="Rectangle 4"/>
          <p:cNvSpPr>
            <a:spLocks noChangeArrowheads="1"/>
          </p:cNvSpPr>
          <p:nvPr/>
        </p:nvSpPr>
        <p:spPr bwMode="auto">
          <a:xfrm>
            <a:off x="611188" y="982663"/>
            <a:ext cx="7772400" cy="720725"/>
          </a:xfrm>
          <a:prstGeom prst="rect">
            <a:avLst/>
          </a:prstGeom>
          <a:noFill/>
          <a:ln w="9525">
            <a:noFill/>
            <a:miter lim="800000"/>
            <a:headEnd/>
            <a:tailEnd/>
          </a:ln>
        </p:spPr>
        <p:txBody>
          <a:bodyPr tIns="91440" bIns="91440"/>
          <a:lstStyle/>
          <a:p>
            <a:pPr marL="342900" indent="-342900">
              <a:lnSpc>
                <a:spcPct val="90000"/>
              </a:lnSpc>
              <a:spcBef>
                <a:spcPct val="30000"/>
              </a:spcBef>
              <a:buClr>
                <a:srgbClr val="890C4C"/>
              </a:buClr>
              <a:buFont typeface="Webdings" pitchFamily="18" charset="2"/>
              <a:buChar char="5"/>
            </a:pPr>
            <a:endParaRPr lang="en-US" altLang="ja-JP" sz="1600">
              <a:ea typeface="MS PGothic" pitchFamily="34" charset="-128"/>
            </a:endParaRPr>
          </a:p>
        </p:txBody>
      </p:sp>
      <p:sp>
        <p:nvSpPr>
          <p:cNvPr id="11270" name="Rectangle 34"/>
          <p:cNvSpPr>
            <a:spLocks noChangeArrowheads="1"/>
          </p:cNvSpPr>
          <p:nvPr/>
        </p:nvSpPr>
        <p:spPr bwMode="auto">
          <a:xfrm>
            <a:off x="1476375" y="1979613"/>
            <a:ext cx="5761038" cy="3455987"/>
          </a:xfrm>
          <a:prstGeom prst="rect">
            <a:avLst/>
          </a:prstGeom>
          <a:solidFill>
            <a:schemeClr val="bg1"/>
          </a:solidFill>
          <a:ln w="9525" algn="ctr">
            <a:solidFill>
              <a:schemeClr val="tx1"/>
            </a:solidFill>
            <a:miter lim="800000"/>
            <a:headEnd/>
            <a:tailEnd/>
          </a:ln>
        </p:spPr>
        <p:txBody>
          <a:bodyPr wrap="none" tIns="91440" bIns="91440" anchor="ctr"/>
          <a:lstStyle/>
          <a:p>
            <a:endParaRPr lang="en-US"/>
          </a:p>
        </p:txBody>
      </p:sp>
      <p:sp>
        <p:nvSpPr>
          <p:cNvPr id="11271" name="Text Box 35"/>
          <p:cNvSpPr txBox="1">
            <a:spLocks noChangeArrowheads="1"/>
          </p:cNvSpPr>
          <p:nvPr/>
        </p:nvSpPr>
        <p:spPr bwMode="auto">
          <a:xfrm>
            <a:off x="1042988" y="1431925"/>
            <a:ext cx="2449512" cy="460375"/>
          </a:xfrm>
          <a:prstGeom prst="rect">
            <a:avLst/>
          </a:prstGeom>
          <a:noFill/>
          <a:ln w="9525" algn="ctr">
            <a:noFill/>
            <a:miter lim="800000"/>
            <a:headEnd/>
            <a:tailEnd/>
          </a:ln>
        </p:spPr>
        <p:txBody>
          <a:bodyPr tIns="91440" bIns="91440">
            <a:spAutoFit/>
          </a:bodyPr>
          <a:lstStyle/>
          <a:p>
            <a:pPr>
              <a:spcBef>
                <a:spcPct val="50000"/>
              </a:spcBef>
            </a:pPr>
            <a:r>
              <a:rPr lang="en-US"/>
              <a:t>Warehouse</a:t>
            </a:r>
          </a:p>
        </p:txBody>
      </p:sp>
      <p:sp>
        <p:nvSpPr>
          <p:cNvPr id="11272" name="Text Box 36"/>
          <p:cNvSpPr txBox="1">
            <a:spLocks noChangeArrowheads="1"/>
          </p:cNvSpPr>
          <p:nvPr/>
        </p:nvSpPr>
        <p:spPr bwMode="auto">
          <a:xfrm>
            <a:off x="2495550" y="1447800"/>
            <a:ext cx="2232025" cy="428625"/>
          </a:xfrm>
          <a:prstGeom prst="rect">
            <a:avLst/>
          </a:prstGeom>
          <a:noFill/>
          <a:ln w="9525" algn="ctr">
            <a:noFill/>
            <a:miter lim="800000"/>
            <a:headEnd/>
            <a:tailEnd/>
          </a:ln>
        </p:spPr>
        <p:txBody>
          <a:bodyPr tIns="91440" bIns="91440">
            <a:spAutoFit/>
          </a:bodyPr>
          <a:lstStyle/>
          <a:p>
            <a:pPr>
              <a:spcBef>
                <a:spcPct val="50000"/>
              </a:spcBef>
            </a:pPr>
            <a:r>
              <a:rPr lang="en-US" sz="1600"/>
              <a:t>Start Picking Level: </a:t>
            </a:r>
            <a:r>
              <a:rPr lang="en-US" sz="1600">
                <a:solidFill>
                  <a:srgbClr val="4173BD"/>
                </a:solidFill>
              </a:rPr>
              <a:t>10</a:t>
            </a:r>
          </a:p>
        </p:txBody>
      </p:sp>
      <p:sp>
        <p:nvSpPr>
          <p:cNvPr id="11273" name="Text Box 37"/>
          <p:cNvSpPr txBox="1">
            <a:spLocks noChangeArrowheads="1"/>
          </p:cNvSpPr>
          <p:nvPr/>
        </p:nvSpPr>
        <p:spPr bwMode="auto">
          <a:xfrm>
            <a:off x="4667250" y="1447800"/>
            <a:ext cx="2232025" cy="428625"/>
          </a:xfrm>
          <a:prstGeom prst="rect">
            <a:avLst/>
          </a:prstGeom>
          <a:noFill/>
          <a:ln w="9525" algn="ctr">
            <a:noFill/>
            <a:miter lim="800000"/>
            <a:headEnd/>
            <a:tailEnd/>
          </a:ln>
        </p:spPr>
        <p:txBody>
          <a:bodyPr tIns="91440" bIns="91440">
            <a:spAutoFit/>
          </a:bodyPr>
          <a:lstStyle/>
          <a:p>
            <a:pPr>
              <a:spcBef>
                <a:spcPct val="50000"/>
              </a:spcBef>
            </a:pPr>
            <a:r>
              <a:rPr lang="en-US" sz="1600"/>
              <a:t>End Picking Level: </a:t>
            </a:r>
            <a:r>
              <a:rPr lang="en-US" sz="1600">
                <a:solidFill>
                  <a:srgbClr val="4173BD"/>
                </a:solidFill>
              </a:rPr>
              <a:t>30</a:t>
            </a:r>
          </a:p>
        </p:txBody>
      </p:sp>
      <p:pic>
        <p:nvPicPr>
          <p:cNvPr id="11274" name="Picture 66" descr="pallet"/>
          <p:cNvPicPr>
            <a:picLocks noChangeAspect="1" noChangeArrowheads="1"/>
          </p:cNvPicPr>
          <p:nvPr/>
        </p:nvPicPr>
        <p:blipFill>
          <a:blip r:embed="rId3"/>
          <a:srcRect/>
          <a:stretch>
            <a:fillRect/>
          </a:stretch>
        </p:blipFill>
        <p:spPr bwMode="auto">
          <a:xfrm>
            <a:off x="1692275" y="2195513"/>
            <a:ext cx="1511300" cy="1290637"/>
          </a:xfrm>
          <a:prstGeom prst="rect">
            <a:avLst/>
          </a:prstGeom>
          <a:noFill/>
          <a:ln w="9525">
            <a:noFill/>
            <a:miter lim="800000"/>
            <a:headEnd/>
            <a:tailEnd/>
          </a:ln>
        </p:spPr>
      </p:pic>
      <p:sp>
        <p:nvSpPr>
          <p:cNvPr id="11275" name="Text Box 67"/>
          <p:cNvSpPr txBox="1">
            <a:spLocks noChangeArrowheads="1"/>
          </p:cNvSpPr>
          <p:nvPr/>
        </p:nvSpPr>
        <p:spPr bwMode="auto">
          <a:xfrm>
            <a:off x="1835150" y="3490913"/>
            <a:ext cx="1152525" cy="336550"/>
          </a:xfrm>
          <a:prstGeom prst="rect">
            <a:avLst/>
          </a:prstGeom>
          <a:noFill/>
          <a:ln w="9525" algn="ctr">
            <a:noFill/>
            <a:miter lim="800000"/>
            <a:headEnd/>
            <a:tailEnd/>
          </a:ln>
        </p:spPr>
        <p:txBody>
          <a:bodyPr tIns="91440" bIns="91440">
            <a:spAutoFit/>
          </a:bodyPr>
          <a:lstStyle/>
          <a:p>
            <a:pPr>
              <a:spcBef>
                <a:spcPct val="50000"/>
              </a:spcBef>
            </a:pPr>
            <a:r>
              <a:rPr lang="en-US" sz="1000"/>
              <a:t>Picking Level: 10</a:t>
            </a:r>
          </a:p>
        </p:txBody>
      </p:sp>
      <p:pic>
        <p:nvPicPr>
          <p:cNvPr id="11276" name="Picture 68" descr="pallet"/>
          <p:cNvPicPr>
            <a:picLocks noChangeAspect="1" noChangeArrowheads="1"/>
          </p:cNvPicPr>
          <p:nvPr/>
        </p:nvPicPr>
        <p:blipFill>
          <a:blip r:embed="rId3"/>
          <a:srcRect/>
          <a:stretch>
            <a:fillRect/>
          </a:stretch>
        </p:blipFill>
        <p:spPr bwMode="auto">
          <a:xfrm>
            <a:off x="3421063" y="2195513"/>
            <a:ext cx="1511300" cy="1290637"/>
          </a:xfrm>
          <a:prstGeom prst="rect">
            <a:avLst/>
          </a:prstGeom>
          <a:noFill/>
          <a:ln w="9525">
            <a:noFill/>
            <a:miter lim="800000"/>
            <a:headEnd/>
            <a:tailEnd/>
          </a:ln>
        </p:spPr>
      </p:pic>
      <p:sp>
        <p:nvSpPr>
          <p:cNvPr id="11277" name="Text Box 69"/>
          <p:cNvSpPr txBox="1">
            <a:spLocks noChangeArrowheads="1"/>
          </p:cNvSpPr>
          <p:nvPr/>
        </p:nvSpPr>
        <p:spPr bwMode="auto">
          <a:xfrm>
            <a:off x="3563938" y="3490913"/>
            <a:ext cx="1152525" cy="336550"/>
          </a:xfrm>
          <a:prstGeom prst="rect">
            <a:avLst/>
          </a:prstGeom>
          <a:noFill/>
          <a:ln w="9525" algn="ctr">
            <a:noFill/>
            <a:miter lim="800000"/>
            <a:headEnd/>
            <a:tailEnd/>
          </a:ln>
        </p:spPr>
        <p:txBody>
          <a:bodyPr tIns="91440" bIns="91440">
            <a:spAutoFit/>
          </a:bodyPr>
          <a:lstStyle/>
          <a:p>
            <a:pPr>
              <a:spcBef>
                <a:spcPct val="50000"/>
              </a:spcBef>
            </a:pPr>
            <a:r>
              <a:rPr lang="en-US" sz="1000"/>
              <a:t>Picking Level: 20</a:t>
            </a:r>
          </a:p>
        </p:txBody>
      </p:sp>
      <p:pic>
        <p:nvPicPr>
          <p:cNvPr id="11278" name="Picture 70" descr="pallet"/>
          <p:cNvPicPr>
            <a:picLocks noChangeAspect="1" noChangeArrowheads="1"/>
          </p:cNvPicPr>
          <p:nvPr/>
        </p:nvPicPr>
        <p:blipFill>
          <a:blip r:embed="rId3"/>
          <a:srcRect/>
          <a:stretch>
            <a:fillRect/>
          </a:stretch>
        </p:blipFill>
        <p:spPr bwMode="auto">
          <a:xfrm>
            <a:off x="5221288" y="2195513"/>
            <a:ext cx="1511300" cy="1290637"/>
          </a:xfrm>
          <a:prstGeom prst="rect">
            <a:avLst/>
          </a:prstGeom>
          <a:noFill/>
          <a:ln w="9525">
            <a:noFill/>
            <a:miter lim="800000"/>
            <a:headEnd/>
            <a:tailEnd/>
          </a:ln>
        </p:spPr>
      </p:pic>
      <p:sp>
        <p:nvSpPr>
          <p:cNvPr id="11279" name="Text Box 71"/>
          <p:cNvSpPr txBox="1">
            <a:spLocks noChangeArrowheads="1"/>
          </p:cNvSpPr>
          <p:nvPr/>
        </p:nvSpPr>
        <p:spPr bwMode="auto">
          <a:xfrm>
            <a:off x="5364163" y="3490913"/>
            <a:ext cx="1152525" cy="336550"/>
          </a:xfrm>
          <a:prstGeom prst="rect">
            <a:avLst/>
          </a:prstGeom>
          <a:noFill/>
          <a:ln w="9525" algn="ctr">
            <a:noFill/>
            <a:miter lim="800000"/>
            <a:headEnd/>
            <a:tailEnd/>
          </a:ln>
        </p:spPr>
        <p:txBody>
          <a:bodyPr tIns="91440" bIns="91440">
            <a:spAutoFit/>
          </a:bodyPr>
          <a:lstStyle/>
          <a:p>
            <a:pPr>
              <a:spcBef>
                <a:spcPct val="50000"/>
              </a:spcBef>
            </a:pPr>
            <a:r>
              <a:rPr lang="en-US" sz="1000"/>
              <a:t>Picking Level: 30</a:t>
            </a:r>
          </a:p>
        </p:txBody>
      </p:sp>
      <p:pic>
        <p:nvPicPr>
          <p:cNvPr id="11280" name="Picture 72" descr="pallet"/>
          <p:cNvPicPr>
            <a:picLocks noChangeAspect="1" noChangeArrowheads="1"/>
          </p:cNvPicPr>
          <p:nvPr/>
        </p:nvPicPr>
        <p:blipFill>
          <a:blip r:embed="rId3"/>
          <a:srcRect/>
          <a:stretch>
            <a:fillRect/>
          </a:stretch>
        </p:blipFill>
        <p:spPr bwMode="auto">
          <a:xfrm>
            <a:off x="1692275" y="3875088"/>
            <a:ext cx="1511300" cy="1290637"/>
          </a:xfrm>
          <a:prstGeom prst="rect">
            <a:avLst/>
          </a:prstGeom>
          <a:noFill/>
          <a:ln w="9525">
            <a:noFill/>
            <a:miter lim="800000"/>
            <a:headEnd/>
            <a:tailEnd/>
          </a:ln>
        </p:spPr>
      </p:pic>
      <p:sp>
        <p:nvSpPr>
          <p:cNvPr id="11281" name="Text Box 73"/>
          <p:cNvSpPr txBox="1">
            <a:spLocks noChangeArrowheads="1"/>
          </p:cNvSpPr>
          <p:nvPr/>
        </p:nvSpPr>
        <p:spPr bwMode="auto">
          <a:xfrm>
            <a:off x="1835150" y="5170488"/>
            <a:ext cx="1152525" cy="336550"/>
          </a:xfrm>
          <a:prstGeom prst="rect">
            <a:avLst/>
          </a:prstGeom>
          <a:noFill/>
          <a:ln w="9525" algn="ctr">
            <a:noFill/>
            <a:miter lim="800000"/>
            <a:headEnd/>
            <a:tailEnd/>
          </a:ln>
        </p:spPr>
        <p:txBody>
          <a:bodyPr tIns="91440" bIns="91440">
            <a:spAutoFit/>
          </a:bodyPr>
          <a:lstStyle/>
          <a:p>
            <a:pPr>
              <a:spcBef>
                <a:spcPct val="50000"/>
              </a:spcBef>
            </a:pPr>
            <a:r>
              <a:rPr lang="en-US" sz="1000"/>
              <a:t>Picking Level: 40</a:t>
            </a:r>
          </a:p>
        </p:txBody>
      </p:sp>
      <p:pic>
        <p:nvPicPr>
          <p:cNvPr id="11282" name="Picture 74" descr="pallet"/>
          <p:cNvPicPr>
            <a:picLocks noChangeAspect="1" noChangeArrowheads="1"/>
          </p:cNvPicPr>
          <p:nvPr/>
        </p:nvPicPr>
        <p:blipFill>
          <a:blip r:embed="rId3"/>
          <a:srcRect/>
          <a:stretch>
            <a:fillRect/>
          </a:stretch>
        </p:blipFill>
        <p:spPr bwMode="auto">
          <a:xfrm>
            <a:off x="3419475" y="3875088"/>
            <a:ext cx="1511300" cy="1290637"/>
          </a:xfrm>
          <a:prstGeom prst="rect">
            <a:avLst/>
          </a:prstGeom>
          <a:noFill/>
          <a:ln w="9525">
            <a:noFill/>
            <a:miter lim="800000"/>
            <a:headEnd/>
            <a:tailEnd/>
          </a:ln>
        </p:spPr>
      </p:pic>
      <p:sp>
        <p:nvSpPr>
          <p:cNvPr id="11283" name="Text Box 75"/>
          <p:cNvSpPr txBox="1">
            <a:spLocks noChangeArrowheads="1"/>
          </p:cNvSpPr>
          <p:nvPr/>
        </p:nvSpPr>
        <p:spPr bwMode="auto">
          <a:xfrm>
            <a:off x="3562350" y="5170488"/>
            <a:ext cx="1152525" cy="336550"/>
          </a:xfrm>
          <a:prstGeom prst="rect">
            <a:avLst/>
          </a:prstGeom>
          <a:noFill/>
          <a:ln w="9525" algn="ctr">
            <a:noFill/>
            <a:miter lim="800000"/>
            <a:headEnd/>
            <a:tailEnd/>
          </a:ln>
        </p:spPr>
        <p:txBody>
          <a:bodyPr tIns="91440" bIns="91440">
            <a:spAutoFit/>
          </a:bodyPr>
          <a:lstStyle/>
          <a:p>
            <a:pPr>
              <a:spcBef>
                <a:spcPct val="50000"/>
              </a:spcBef>
            </a:pPr>
            <a:r>
              <a:rPr lang="en-US" sz="1000"/>
              <a:t>Picking Level: 50</a:t>
            </a:r>
          </a:p>
        </p:txBody>
      </p:sp>
      <p:sp>
        <p:nvSpPr>
          <p:cNvPr id="11284" name="Oval 132"/>
          <p:cNvSpPr>
            <a:spLocks noChangeArrowheads="1"/>
          </p:cNvSpPr>
          <p:nvPr/>
        </p:nvSpPr>
        <p:spPr bwMode="auto">
          <a:xfrm>
            <a:off x="2916238" y="3203575"/>
            <a:ext cx="266700" cy="233363"/>
          </a:xfrm>
          <a:prstGeom prst="ellipse">
            <a:avLst/>
          </a:prstGeom>
          <a:solidFill>
            <a:srgbClr val="FF0000"/>
          </a:solidFill>
          <a:ln w="12700" cap="sq">
            <a:solidFill>
              <a:schemeClr val="tx1"/>
            </a:solidFill>
            <a:round/>
            <a:headEnd type="none" w="sm" len="sm"/>
            <a:tailEnd type="none" w="sm" len="sm"/>
          </a:ln>
        </p:spPr>
        <p:txBody>
          <a:bodyPr wrap="none" anchor="ctr"/>
          <a:lstStyle/>
          <a:p>
            <a:pPr algn="ctr"/>
            <a:r>
              <a:rPr lang="es-ES_tradnl" sz="2000"/>
              <a:t>1</a:t>
            </a:r>
            <a:endParaRPr lang="en-US" sz="2000"/>
          </a:p>
        </p:txBody>
      </p:sp>
      <p:sp>
        <p:nvSpPr>
          <p:cNvPr id="11285" name="Oval 133"/>
          <p:cNvSpPr>
            <a:spLocks noChangeArrowheads="1"/>
          </p:cNvSpPr>
          <p:nvPr/>
        </p:nvSpPr>
        <p:spPr bwMode="auto">
          <a:xfrm>
            <a:off x="4643438" y="3203575"/>
            <a:ext cx="266700" cy="233363"/>
          </a:xfrm>
          <a:prstGeom prst="ellipse">
            <a:avLst/>
          </a:prstGeom>
          <a:solidFill>
            <a:srgbClr val="FF0000"/>
          </a:solidFill>
          <a:ln w="12700" cap="sq">
            <a:solidFill>
              <a:schemeClr val="tx1"/>
            </a:solidFill>
            <a:round/>
            <a:headEnd type="none" w="sm" len="sm"/>
            <a:tailEnd type="none" w="sm" len="sm"/>
          </a:ln>
        </p:spPr>
        <p:txBody>
          <a:bodyPr wrap="none" anchor="ctr"/>
          <a:lstStyle/>
          <a:p>
            <a:pPr algn="ctr"/>
            <a:r>
              <a:rPr lang="es-ES_tradnl" sz="2000"/>
              <a:t>2</a:t>
            </a:r>
            <a:endParaRPr lang="en-US" sz="2000"/>
          </a:p>
        </p:txBody>
      </p:sp>
      <p:sp>
        <p:nvSpPr>
          <p:cNvPr id="11286" name="Oval 134"/>
          <p:cNvSpPr>
            <a:spLocks noChangeArrowheads="1"/>
          </p:cNvSpPr>
          <p:nvPr/>
        </p:nvSpPr>
        <p:spPr bwMode="auto">
          <a:xfrm>
            <a:off x="6372225" y="3203575"/>
            <a:ext cx="266700" cy="233363"/>
          </a:xfrm>
          <a:prstGeom prst="ellipse">
            <a:avLst/>
          </a:prstGeom>
          <a:solidFill>
            <a:srgbClr val="FF0000"/>
          </a:solidFill>
          <a:ln w="12700" cap="sq">
            <a:solidFill>
              <a:schemeClr val="tx1"/>
            </a:solidFill>
            <a:round/>
            <a:headEnd type="none" w="sm" len="sm"/>
            <a:tailEnd type="none" w="sm" len="sm"/>
          </a:ln>
        </p:spPr>
        <p:txBody>
          <a:bodyPr wrap="none" anchor="ctr"/>
          <a:lstStyle/>
          <a:p>
            <a:pPr algn="ctr"/>
            <a:r>
              <a:rPr lang="es-ES_tradnl" sz="2000"/>
              <a:t>3</a:t>
            </a:r>
            <a:endParaRPr lang="en-US" sz="2000"/>
          </a:p>
        </p:txBody>
      </p:sp>
      <p:grpSp>
        <p:nvGrpSpPr>
          <p:cNvPr id="11287" name="Group 137"/>
          <p:cNvGrpSpPr>
            <a:grpSpLocks/>
          </p:cNvGrpSpPr>
          <p:nvPr/>
        </p:nvGrpSpPr>
        <p:grpSpPr bwMode="auto">
          <a:xfrm>
            <a:off x="2916238" y="4859338"/>
            <a:ext cx="266700" cy="233362"/>
            <a:chOff x="295" y="2568"/>
            <a:chExt cx="168" cy="147"/>
          </a:xfrm>
        </p:grpSpPr>
        <p:sp>
          <p:nvSpPr>
            <p:cNvPr id="11292" name="Oval 135"/>
            <p:cNvSpPr>
              <a:spLocks noChangeArrowheads="1"/>
            </p:cNvSpPr>
            <p:nvPr/>
          </p:nvSpPr>
          <p:spPr bwMode="auto">
            <a:xfrm>
              <a:off x="295" y="2568"/>
              <a:ext cx="168" cy="147"/>
            </a:xfrm>
            <a:prstGeom prst="ellipse">
              <a:avLst/>
            </a:prstGeom>
            <a:solidFill>
              <a:srgbClr val="FF0000"/>
            </a:solidFill>
            <a:ln w="12700" cap="sq">
              <a:solidFill>
                <a:schemeClr val="tx1"/>
              </a:solidFill>
              <a:round/>
              <a:headEnd type="none" w="sm" len="sm"/>
              <a:tailEnd type="none" w="sm" len="sm"/>
            </a:ln>
          </p:spPr>
          <p:txBody>
            <a:bodyPr wrap="none" anchor="ctr"/>
            <a:lstStyle/>
            <a:p>
              <a:endParaRPr lang="en-US" sz="2000"/>
            </a:p>
          </p:txBody>
        </p:sp>
        <p:sp>
          <p:nvSpPr>
            <p:cNvPr id="11293" name="Rectangle 136"/>
            <p:cNvSpPr>
              <a:spLocks noChangeArrowheads="1"/>
            </p:cNvSpPr>
            <p:nvPr/>
          </p:nvSpPr>
          <p:spPr bwMode="auto">
            <a:xfrm>
              <a:off x="322" y="2625"/>
              <a:ext cx="115" cy="29"/>
            </a:xfrm>
            <a:prstGeom prst="rect">
              <a:avLst/>
            </a:prstGeom>
            <a:solidFill>
              <a:schemeClr val="bg1"/>
            </a:solidFill>
            <a:ln w="9525" algn="ctr">
              <a:solidFill>
                <a:schemeClr val="bg1"/>
              </a:solidFill>
              <a:miter lim="800000"/>
              <a:headEnd/>
              <a:tailEnd/>
            </a:ln>
          </p:spPr>
          <p:txBody>
            <a:bodyPr wrap="none" tIns="91440" bIns="91440" anchor="ctr"/>
            <a:lstStyle/>
            <a:p>
              <a:endParaRPr lang="en-US"/>
            </a:p>
          </p:txBody>
        </p:sp>
      </p:grpSp>
      <p:grpSp>
        <p:nvGrpSpPr>
          <p:cNvPr id="11288" name="Group 138"/>
          <p:cNvGrpSpPr>
            <a:grpSpLocks/>
          </p:cNvGrpSpPr>
          <p:nvPr/>
        </p:nvGrpSpPr>
        <p:grpSpPr bwMode="auto">
          <a:xfrm>
            <a:off x="4643438" y="4859338"/>
            <a:ext cx="266700" cy="233362"/>
            <a:chOff x="295" y="2568"/>
            <a:chExt cx="168" cy="147"/>
          </a:xfrm>
        </p:grpSpPr>
        <p:sp>
          <p:nvSpPr>
            <p:cNvPr id="11290" name="Oval 139"/>
            <p:cNvSpPr>
              <a:spLocks noChangeArrowheads="1"/>
            </p:cNvSpPr>
            <p:nvPr/>
          </p:nvSpPr>
          <p:spPr bwMode="auto">
            <a:xfrm>
              <a:off x="295" y="2568"/>
              <a:ext cx="168" cy="147"/>
            </a:xfrm>
            <a:prstGeom prst="ellipse">
              <a:avLst/>
            </a:prstGeom>
            <a:solidFill>
              <a:srgbClr val="FF0000"/>
            </a:solidFill>
            <a:ln w="12700" cap="sq">
              <a:solidFill>
                <a:schemeClr val="tx1"/>
              </a:solidFill>
              <a:round/>
              <a:headEnd type="none" w="sm" len="sm"/>
              <a:tailEnd type="none" w="sm" len="sm"/>
            </a:ln>
          </p:spPr>
          <p:txBody>
            <a:bodyPr wrap="none" anchor="ctr"/>
            <a:lstStyle/>
            <a:p>
              <a:endParaRPr lang="en-US" sz="2000"/>
            </a:p>
          </p:txBody>
        </p:sp>
        <p:sp>
          <p:nvSpPr>
            <p:cNvPr id="11291" name="Rectangle 140"/>
            <p:cNvSpPr>
              <a:spLocks noChangeArrowheads="1"/>
            </p:cNvSpPr>
            <p:nvPr/>
          </p:nvSpPr>
          <p:spPr bwMode="auto">
            <a:xfrm>
              <a:off x="322" y="2625"/>
              <a:ext cx="115" cy="29"/>
            </a:xfrm>
            <a:prstGeom prst="rect">
              <a:avLst/>
            </a:prstGeom>
            <a:solidFill>
              <a:schemeClr val="bg1"/>
            </a:solidFill>
            <a:ln w="9525" algn="ctr">
              <a:solidFill>
                <a:schemeClr val="bg1"/>
              </a:solidFill>
              <a:miter lim="800000"/>
              <a:headEnd/>
              <a:tailEnd/>
            </a:ln>
          </p:spPr>
          <p:txBody>
            <a:bodyPr wrap="none" tIns="91440" bIns="91440" anchor="ctr"/>
            <a:lstStyle/>
            <a:p>
              <a:endParaRPr lang="en-US"/>
            </a:p>
          </p:txBody>
        </p:sp>
      </p:grpSp>
      <p:sp>
        <p:nvSpPr>
          <p:cNvPr id="11289" name="Rectangle 29"/>
          <p:cNvSpPr>
            <a:spLocks noChangeArrowheads="1"/>
          </p:cNvSpPr>
          <p:nvPr/>
        </p:nvSpPr>
        <p:spPr bwMode="auto">
          <a:xfrm>
            <a:off x="5962650" y="4500563"/>
            <a:ext cx="2562225" cy="1477962"/>
          </a:xfrm>
          <a:prstGeom prst="rect">
            <a:avLst/>
          </a:prstGeom>
          <a:solidFill>
            <a:schemeClr val="bg1"/>
          </a:solidFill>
          <a:ln w="9525">
            <a:noFill/>
            <a:miter lim="800000"/>
            <a:headEnd/>
            <a:tailEnd/>
          </a:ln>
        </p:spPr>
        <p:txBody>
          <a:bodyPr>
            <a:spAutoFit/>
          </a:bodyPr>
          <a:lstStyle/>
          <a:p>
            <a:r>
              <a:rPr lang="en-US" dirty="0">
                <a:solidFill>
                  <a:schemeClr val="accent2"/>
                </a:solidFill>
              </a:rPr>
              <a:t>DYK:</a:t>
            </a:r>
          </a:p>
          <a:p>
            <a:r>
              <a:rPr lang="en-US" dirty="0">
                <a:solidFill>
                  <a:schemeClr val="accent2"/>
                </a:solidFill>
              </a:rPr>
              <a:t>Picking levels are used to determine the zone (SLG) priority for selecting inventory.</a:t>
            </a:r>
          </a:p>
        </p:txBody>
      </p:sp>
      <p:sp>
        <p:nvSpPr>
          <p:cNvPr id="30" name="TextBox 29"/>
          <p:cNvSpPr txBox="1"/>
          <p:nvPr/>
        </p:nvSpPr>
        <p:spPr>
          <a:xfrm>
            <a:off x="7366000" y="6537325"/>
            <a:ext cx="1320800" cy="246221"/>
          </a:xfrm>
          <a:prstGeom prst="rect">
            <a:avLst/>
          </a:prstGeom>
          <a:noFill/>
        </p:spPr>
        <p:txBody>
          <a:bodyPr wrap="square" rtlCol="0">
            <a:spAutoFit/>
          </a:bodyPr>
          <a:lstStyle/>
          <a:p>
            <a:pPr algn="ctr"/>
            <a:r>
              <a:rPr lang="en-US" sz="1000" dirty="0" smtClean="0"/>
              <a:t>WH-PIK-</a:t>
            </a:r>
            <a:endParaRPr lang="en-US" sz="1000" dirty="0"/>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Rectangle 11"/>
          <p:cNvSpPr>
            <a:spLocks noGrp="1" noChangeArrowheads="1"/>
          </p:cNvSpPr>
          <p:nvPr/>
        </p:nvSpPr>
        <p:spPr bwMode="auto">
          <a:xfrm>
            <a:off x="398463" y="590550"/>
            <a:ext cx="8229600" cy="717550"/>
          </a:xfrm>
          <a:prstGeom prst="rect">
            <a:avLst/>
          </a:prstGeom>
          <a:noFill/>
          <a:ln w="9525">
            <a:noFill/>
            <a:miter lim="800000"/>
            <a:headEnd/>
            <a:tailEnd/>
          </a:ln>
        </p:spPr>
        <p:txBody>
          <a:bodyPr anchor="ctr"/>
          <a:lstStyle/>
          <a:p>
            <a:pPr eaLnBrk="0" hangingPunct="0"/>
            <a:r>
              <a:rPr lang="en-US" sz="3200" b="1">
                <a:solidFill>
                  <a:srgbClr val="4F4F4F"/>
                </a:solidFill>
                <a:latin typeface="Century Gothic" pitchFamily="34" charset="0"/>
                <a:ea typeface="Century Gothic" pitchFamily="34" charset="0"/>
                <a:cs typeface="Century Gothic" pitchFamily="34" charset="0"/>
              </a:rPr>
              <a:t>Key Learning Points</a:t>
            </a:r>
          </a:p>
        </p:txBody>
      </p:sp>
      <p:sp>
        <p:nvSpPr>
          <p:cNvPr id="77828" name="Rectangle 12"/>
          <p:cNvSpPr>
            <a:spLocks noGrp="1" noChangeArrowheads="1"/>
          </p:cNvSpPr>
          <p:nvPr/>
        </p:nvSpPr>
        <p:spPr bwMode="auto">
          <a:xfrm>
            <a:off x="592138" y="1492250"/>
            <a:ext cx="7783512" cy="2865438"/>
          </a:xfrm>
          <a:prstGeom prst="rect">
            <a:avLst/>
          </a:prstGeom>
          <a:noFill/>
          <a:ln w="9525">
            <a:noFill/>
            <a:miter lim="800000"/>
            <a:headEnd/>
            <a:tailEnd/>
          </a:ln>
        </p:spPr>
        <p:txBody>
          <a:bodyPr/>
          <a:lstStyle/>
          <a:p>
            <a:pPr marL="342900" indent="-342900" eaLnBrk="0" hangingPunct="0">
              <a:spcBef>
                <a:spcPct val="20000"/>
              </a:spcBef>
              <a:buClr>
                <a:srgbClr val="F79646"/>
              </a:buClr>
              <a:buFont typeface="Arial" pitchFamily="34" charset="0"/>
              <a:buChar char="•"/>
            </a:pPr>
            <a:r>
              <a:rPr lang="en-US" sz="2800">
                <a:solidFill>
                  <a:srgbClr val="4F4F4F"/>
                </a:solidFill>
                <a:latin typeface="Century Gothic" pitchFamily="34" charset="0"/>
                <a:ea typeface="Century Gothic" pitchFamily="34" charset="0"/>
                <a:cs typeface="Century Gothic" pitchFamily="34" charset="0"/>
              </a:rPr>
              <a:t>QAD Warehousing supports most picking best practices</a:t>
            </a:r>
          </a:p>
          <a:p>
            <a:pPr marL="342900" indent="-342900" eaLnBrk="0" hangingPunct="0">
              <a:spcBef>
                <a:spcPct val="20000"/>
              </a:spcBef>
              <a:buClr>
                <a:srgbClr val="F79646"/>
              </a:buClr>
              <a:buFont typeface="Arial" pitchFamily="34" charset="0"/>
              <a:buChar char="•"/>
            </a:pPr>
            <a:r>
              <a:rPr lang="en-US" sz="2800">
                <a:solidFill>
                  <a:srgbClr val="4F4F4F"/>
                </a:solidFill>
                <a:latin typeface="Century Gothic" pitchFamily="34" charset="0"/>
                <a:ea typeface="Century Gothic" pitchFamily="34" charset="0"/>
                <a:cs typeface="Century Gothic" pitchFamily="34" charset="0"/>
              </a:rPr>
              <a:t>QAD Warehousing provides much deeper picking functionality than QAD Core</a:t>
            </a:r>
          </a:p>
          <a:p>
            <a:pPr marL="342900" indent="-342900" eaLnBrk="0" hangingPunct="0">
              <a:spcBef>
                <a:spcPct val="20000"/>
              </a:spcBef>
              <a:buClr>
                <a:srgbClr val="F79646"/>
              </a:buClr>
              <a:buFont typeface="Arial" pitchFamily="34" charset="0"/>
              <a:buChar char="•"/>
            </a:pPr>
            <a:r>
              <a:rPr lang="en-US" sz="2800">
                <a:solidFill>
                  <a:srgbClr val="4F4F4F"/>
                </a:solidFill>
                <a:latin typeface="Century Gothic" pitchFamily="34" charset="0"/>
                <a:ea typeface="Century Gothic" pitchFamily="34" charset="0"/>
                <a:cs typeface="Century Gothic" pitchFamily="34" charset="0"/>
              </a:rPr>
              <a:t>Your order profile and operation performance targets will dictate your picking strategies</a:t>
            </a:r>
          </a:p>
          <a:p>
            <a:pPr marL="342900" indent="-342900" eaLnBrk="0" hangingPunct="0">
              <a:spcBef>
                <a:spcPct val="20000"/>
              </a:spcBef>
              <a:buClr>
                <a:srgbClr val="F79646"/>
              </a:buClr>
              <a:buFont typeface="Arial" pitchFamily="34" charset="0"/>
              <a:buChar char="•"/>
            </a:pPr>
            <a:r>
              <a:rPr lang="en-US" sz="2800">
                <a:solidFill>
                  <a:srgbClr val="4F4F4F"/>
                </a:solidFill>
                <a:latin typeface="Century Gothic" pitchFamily="34" charset="0"/>
                <a:ea typeface="Century Gothic" pitchFamily="34" charset="0"/>
                <a:cs typeface="Century Gothic" pitchFamily="34" charset="0"/>
              </a:rPr>
              <a:t>Location sequence could impact pick routes</a:t>
            </a:r>
          </a:p>
        </p:txBody>
      </p:sp>
      <p:sp>
        <p:nvSpPr>
          <p:cNvPr id="77829" name="Text Placeholder 7"/>
          <p:cNvSpPr txBox="1">
            <a:spLocks/>
          </p:cNvSpPr>
          <p:nvPr/>
        </p:nvSpPr>
        <p:spPr bwMode="auto">
          <a:xfrm>
            <a:off x="398463" y="171450"/>
            <a:ext cx="8229600" cy="428625"/>
          </a:xfrm>
          <a:prstGeom prst="rect">
            <a:avLst/>
          </a:prstGeom>
          <a:noFill/>
          <a:ln w="9525">
            <a:noFill/>
            <a:miter lim="800000"/>
            <a:headEnd/>
            <a:tailEnd/>
          </a:ln>
        </p:spPr>
        <p:txBody>
          <a:bodyPr/>
          <a:lstStyle/>
          <a:p>
            <a:pPr eaLnBrk="0" hangingPunct="0">
              <a:spcBef>
                <a:spcPct val="20000"/>
              </a:spcBef>
              <a:buClr>
                <a:srgbClr val="F79646"/>
              </a:buClr>
            </a:pPr>
            <a:r>
              <a:rPr lang="en-US" sz="2000" b="1">
                <a:solidFill>
                  <a:srgbClr val="4F81BD"/>
                </a:solidFill>
                <a:latin typeface="Century Gothic" pitchFamily="34" charset="0"/>
                <a:ea typeface="Century Gothic" pitchFamily="34" charset="0"/>
                <a:cs typeface="Century Gothic" pitchFamily="34" charset="0"/>
              </a:rPr>
              <a:t>QAD Warehousing Picking</a:t>
            </a: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a:xfrm>
            <a:off x="457200" y="608013"/>
            <a:ext cx="8229600" cy="704850"/>
          </a:xfrm>
        </p:spPr>
        <p:txBody>
          <a:bodyPr/>
          <a:lstStyle/>
          <a:p>
            <a:r>
              <a:rPr lang="en-US" smtClean="0">
                <a:latin typeface="Century Gothic" pitchFamily="34" charset="0"/>
                <a:cs typeface="Century Gothic" pitchFamily="34" charset="0"/>
              </a:rPr>
              <a:t>QAD Warehousing</a:t>
            </a:r>
          </a:p>
        </p:txBody>
      </p:sp>
      <p:sp>
        <p:nvSpPr>
          <p:cNvPr id="50179" name="Text Placeholder 3"/>
          <p:cNvSpPr>
            <a:spLocks noGrp="1"/>
          </p:cNvSpPr>
          <p:nvPr>
            <p:ph type="body" sz="quarter" idx="11"/>
          </p:nvPr>
        </p:nvSpPr>
        <p:spPr/>
        <p:txBody>
          <a:bodyPr/>
          <a:lstStyle/>
          <a:p>
            <a:r>
              <a:rPr lang="en-US" smtClean="0">
                <a:latin typeface="Century Gothic" pitchFamily="34" charset="0"/>
                <a:cs typeface="Century Gothic" pitchFamily="34" charset="0"/>
              </a:rPr>
              <a:t>QAD Warehousing Picking</a:t>
            </a:r>
          </a:p>
        </p:txBody>
      </p:sp>
      <p:sp>
        <p:nvSpPr>
          <p:cNvPr id="50180" name="Text Placeholder 6"/>
          <p:cNvSpPr>
            <a:spLocks noGrp="1"/>
          </p:cNvSpPr>
          <p:nvPr/>
        </p:nvSpPr>
        <p:spPr bwMode="auto">
          <a:xfrm>
            <a:off x="457200" y="1785938"/>
            <a:ext cx="8229600" cy="1133475"/>
          </a:xfrm>
          <a:prstGeom prst="rect">
            <a:avLst/>
          </a:prstGeom>
          <a:noFill/>
          <a:ln w="9525">
            <a:noFill/>
            <a:miter lim="800000"/>
            <a:headEnd/>
            <a:tailEnd/>
          </a:ln>
        </p:spPr>
        <p:txBody>
          <a:bodyPr/>
          <a:lstStyle/>
          <a:p>
            <a:pPr algn="ctr" eaLnBrk="0" hangingPunct="0">
              <a:spcBef>
                <a:spcPct val="20000"/>
              </a:spcBef>
              <a:buClr>
                <a:srgbClr val="F79646"/>
              </a:buClr>
            </a:pPr>
            <a:r>
              <a:rPr lang="en-US" sz="5400" b="1">
                <a:solidFill>
                  <a:srgbClr val="4F4F4F"/>
                </a:solidFill>
                <a:latin typeface="Century Gothic" pitchFamily="34" charset="0"/>
                <a:ea typeface="Century Gothic" pitchFamily="34" charset="0"/>
                <a:cs typeface="Century Gothic" pitchFamily="34" charset="0"/>
              </a:rPr>
              <a:t>This Session is Over</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Number Placeholder 4"/>
          <p:cNvSpPr>
            <a:spLocks noGrp="1"/>
          </p:cNvSpPr>
          <p:nvPr>
            <p:ph type="sldNum" sz="quarter" idx="12"/>
          </p:nvPr>
        </p:nvSpPr>
        <p:spPr bwMode="auto">
          <a:noFill/>
          <a:ln>
            <a:miter lim="800000"/>
            <a:headEnd/>
            <a:tailEnd/>
          </a:ln>
        </p:spPr>
        <p:txBody>
          <a:bodyPr/>
          <a:lstStyle/>
          <a:p>
            <a:fld id="{DB02F965-CB8E-460F-AEC4-57AD46393EEA}" type="slidenum">
              <a:rPr lang="en-US" smtClean="0"/>
              <a:pPr/>
              <a:t>9</a:t>
            </a:fld>
            <a:endParaRPr lang="en-US" smtClean="0"/>
          </a:p>
        </p:txBody>
      </p:sp>
      <p:sp>
        <p:nvSpPr>
          <p:cNvPr id="12291" name="Text Placeholder 5"/>
          <p:cNvSpPr>
            <a:spLocks noGrp="1"/>
          </p:cNvSpPr>
          <p:nvPr>
            <p:ph type="body" sz="quarter" idx="11"/>
          </p:nvPr>
        </p:nvSpPr>
        <p:spPr/>
        <p:txBody>
          <a:bodyPr/>
          <a:lstStyle/>
          <a:p>
            <a:r>
              <a:rPr lang="en-US" smtClean="0">
                <a:latin typeface="Century Gothic" pitchFamily="34" charset="0"/>
                <a:cs typeface="Century Gothic" pitchFamily="34" charset="0"/>
              </a:rPr>
              <a:t>QAD Warehousing Picking</a:t>
            </a:r>
          </a:p>
        </p:txBody>
      </p:sp>
      <p:sp>
        <p:nvSpPr>
          <p:cNvPr id="4" name="Rectangle 2"/>
          <p:cNvSpPr>
            <a:spLocks noGrp="1" noChangeArrowheads="1"/>
          </p:cNvSpPr>
          <p:nvPr>
            <p:ph type="title"/>
          </p:nvPr>
        </p:nvSpPr>
        <p:spPr>
          <a:xfrm>
            <a:off x="611188" y="5373688"/>
            <a:ext cx="8153400" cy="881062"/>
          </a:xfrm>
        </p:spPr>
        <p:txBody>
          <a:bodyPr/>
          <a:lstStyle/>
          <a:p>
            <a:pPr algn="ctr">
              <a:defRPr/>
            </a:pPr>
            <a:r>
              <a:rPr lang="en-US" sz="4800" dirty="0" smtClean="0">
                <a:latin typeface="Century Gothic" pitchFamily="34" charset="0"/>
                <a:cs typeface="Century Gothic" pitchFamily="34" charset="0"/>
              </a:rPr>
              <a:t>Discrete Picking</a:t>
            </a:r>
          </a:p>
        </p:txBody>
      </p:sp>
      <p:pic>
        <p:nvPicPr>
          <p:cNvPr id="12293" name="Picture 4"/>
          <p:cNvPicPr>
            <a:picLocks noChangeAspect="1" noChangeArrowheads="1"/>
          </p:cNvPicPr>
          <p:nvPr/>
        </p:nvPicPr>
        <p:blipFill>
          <a:blip r:embed="rId2"/>
          <a:srcRect/>
          <a:stretch>
            <a:fillRect/>
          </a:stretch>
        </p:blipFill>
        <p:spPr bwMode="auto">
          <a:xfrm>
            <a:off x="250825" y="908050"/>
            <a:ext cx="2952750" cy="2281238"/>
          </a:xfrm>
          <a:prstGeom prst="rect">
            <a:avLst/>
          </a:prstGeom>
          <a:noFill/>
          <a:ln w="9525" algn="ctr">
            <a:noFill/>
            <a:miter lim="800000"/>
            <a:headEnd/>
            <a:tailEnd/>
          </a:ln>
        </p:spPr>
      </p:pic>
      <p:pic>
        <p:nvPicPr>
          <p:cNvPr id="12294" name="Picture 6"/>
          <p:cNvPicPr>
            <a:picLocks noChangeAspect="1" noChangeArrowheads="1"/>
          </p:cNvPicPr>
          <p:nvPr/>
        </p:nvPicPr>
        <p:blipFill>
          <a:blip r:embed="rId3"/>
          <a:srcRect/>
          <a:stretch>
            <a:fillRect/>
          </a:stretch>
        </p:blipFill>
        <p:spPr bwMode="auto">
          <a:xfrm>
            <a:off x="3276600" y="1530350"/>
            <a:ext cx="5545138" cy="3267075"/>
          </a:xfrm>
          <a:prstGeom prst="rect">
            <a:avLst/>
          </a:prstGeom>
          <a:noFill/>
          <a:ln w="9525" algn="ctr">
            <a:noFill/>
            <a:miter lim="800000"/>
            <a:headEnd/>
            <a:tailEnd/>
          </a:ln>
        </p:spPr>
      </p:pic>
      <p:pic>
        <p:nvPicPr>
          <p:cNvPr id="12295" name="Picture 8"/>
          <p:cNvPicPr>
            <a:picLocks noChangeAspect="1" noChangeArrowheads="1"/>
          </p:cNvPicPr>
          <p:nvPr/>
        </p:nvPicPr>
        <p:blipFill>
          <a:blip r:embed="rId4"/>
          <a:srcRect/>
          <a:stretch>
            <a:fillRect/>
          </a:stretch>
        </p:blipFill>
        <p:spPr bwMode="auto">
          <a:xfrm>
            <a:off x="468313" y="3213100"/>
            <a:ext cx="2222500" cy="2376488"/>
          </a:xfrm>
          <a:prstGeom prst="rect">
            <a:avLst/>
          </a:prstGeom>
          <a:noFill/>
          <a:ln w="9525" algn="ctr">
            <a:noFill/>
            <a:miter lim="800000"/>
            <a:headEnd/>
            <a:tailEnd/>
          </a:ln>
        </p:spPr>
      </p:pic>
      <p:sp>
        <p:nvSpPr>
          <p:cNvPr id="8" name="TextBox 7"/>
          <p:cNvSpPr txBox="1"/>
          <p:nvPr/>
        </p:nvSpPr>
        <p:spPr>
          <a:xfrm>
            <a:off x="7366000" y="6537325"/>
            <a:ext cx="1320800" cy="246221"/>
          </a:xfrm>
          <a:prstGeom prst="rect">
            <a:avLst/>
          </a:prstGeom>
          <a:noFill/>
        </p:spPr>
        <p:txBody>
          <a:bodyPr wrap="square" rtlCol="0">
            <a:spAutoFit/>
          </a:bodyPr>
          <a:lstStyle/>
          <a:p>
            <a:pPr algn="ctr"/>
            <a:r>
              <a:rPr lang="en-US" sz="1000" dirty="0" smtClean="0"/>
              <a:t>WH-PIK-</a:t>
            </a:r>
            <a:endParaRPr lang="en-US" sz="10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QAD_Presentation_Template_2010">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4266</TotalTime>
  <Words>4314</Words>
  <Application>Microsoft Office PowerPoint</Application>
  <PresentationFormat>On-screen Show (4:3)</PresentationFormat>
  <Paragraphs>1022</Paragraphs>
  <Slides>81</Slides>
  <Notes>40</Notes>
  <HiddenSlides>0</HiddenSlides>
  <MMClips>0</MMClips>
  <ScaleCrop>false</ScaleCrop>
  <HeadingPairs>
    <vt:vector size="4" baseType="variant">
      <vt:variant>
        <vt:lpstr>Theme</vt:lpstr>
      </vt:variant>
      <vt:variant>
        <vt:i4>1</vt:i4>
      </vt:variant>
      <vt:variant>
        <vt:lpstr>Slide Titles</vt:lpstr>
      </vt:variant>
      <vt:variant>
        <vt:i4>81</vt:i4>
      </vt:variant>
    </vt:vector>
  </HeadingPairs>
  <TitlesOfParts>
    <vt:vector size="82" baseType="lpstr">
      <vt:lpstr>QAD_Presentation_Template_2010</vt:lpstr>
      <vt:lpstr>QAD Warehousing</vt:lpstr>
      <vt:lpstr>Objectives</vt:lpstr>
      <vt:lpstr>Functional Fit:  Picking</vt:lpstr>
      <vt:lpstr>Slide 4</vt:lpstr>
      <vt:lpstr>Types of Picking</vt:lpstr>
      <vt:lpstr>Picking Properties</vt:lpstr>
      <vt:lpstr>Picking Properties</vt:lpstr>
      <vt:lpstr>Picking Properties</vt:lpstr>
      <vt:lpstr>Discrete Picking</vt:lpstr>
      <vt:lpstr>Discrete Picking Setup</vt:lpstr>
      <vt:lpstr>Internal Routing Group Maintenance</vt:lpstr>
      <vt:lpstr>Storage Location Group Maintenance</vt:lpstr>
      <vt:lpstr>Warehouse Location Maintenance</vt:lpstr>
      <vt:lpstr>Warehouse Maintenance</vt:lpstr>
      <vt:lpstr>Storage Location Group Maintenance</vt:lpstr>
      <vt:lpstr>Internal Routing Maintenance - Pick </vt:lpstr>
      <vt:lpstr>Slide 17</vt:lpstr>
      <vt:lpstr>Algorithm Assignment Maintenance</vt:lpstr>
      <vt:lpstr>Setup and execute a discrete pick</vt:lpstr>
      <vt:lpstr>Create a sales order for 126 each, 03120</vt:lpstr>
      <vt:lpstr>There is enough inventory in all Zones</vt:lpstr>
      <vt:lpstr>Release the sales order to the warehouse</vt:lpstr>
      <vt:lpstr>Review the pending pick activity</vt:lpstr>
      <vt:lpstr>Slide 24</vt:lpstr>
      <vt:lpstr>Slide 25</vt:lpstr>
      <vt:lpstr>UserB will pick one pallet from 040PL001</vt:lpstr>
      <vt:lpstr>UserA will pick from 040BX and 040EA Zones</vt:lpstr>
      <vt:lpstr>Two Key Learning Points</vt:lpstr>
      <vt:lpstr>Reduce wasted time driving and dropping</vt:lpstr>
      <vt:lpstr>Pick an order complete</vt:lpstr>
      <vt:lpstr>How?  Use RF 3-2 BP Pick All…</vt:lpstr>
      <vt:lpstr>Batch Picking</vt:lpstr>
      <vt:lpstr>Batch Picking</vt:lpstr>
      <vt:lpstr>Batch Picking Process</vt:lpstr>
      <vt:lpstr>Batch Picking Setup &amp; Execution</vt:lpstr>
      <vt:lpstr>User Work Location Group Maintenance</vt:lpstr>
      <vt:lpstr>Warehouse Location Maintenance</vt:lpstr>
      <vt:lpstr>Batch Picking Control</vt:lpstr>
      <vt:lpstr>Batch Picking Control (cont)</vt:lpstr>
      <vt:lpstr>Batch Picking Control (cont)</vt:lpstr>
      <vt:lpstr>Batch Picking Control (cont)</vt:lpstr>
      <vt:lpstr>Batch Picking Control (cont)</vt:lpstr>
      <vt:lpstr>Batch Picking Control (cont)</vt:lpstr>
      <vt:lpstr>Batch Picking Control (cont)</vt:lpstr>
      <vt:lpstr>Batch Picking Control (cont)</vt:lpstr>
      <vt:lpstr>Batch Picking Control (cont)</vt:lpstr>
      <vt:lpstr>Batch Picking Control (cont)</vt:lpstr>
      <vt:lpstr>Batch Picking RF Screen Overview</vt:lpstr>
      <vt:lpstr>Batch Picking RF Screen Overview (cont)</vt:lpstr>
      <vt:lpstr>Batch Picking RF Screen Overview (cont)</vt:lpstr>
      <vt:lpstr>Sales Order Maintenance &amp; Picklist Auto</vt:lpstr>
      <vt:lpstr>Use RF 3-2 BP Pick All…</vt:lpstr>
      <vt:lpstr>Batch Pick Function Keys</vt:lpstr>
      <vt:lpstr>Warehouse Location Maintenance</vt:lpstr>
      <vt:lpstr>Use RF 3-2 BP Pick All…</vt:lpstr>
      <vt:lpstr>Batch Picking ROI - Travel</vt:lpstr>
      <vt:lpstr>Bulk Picking</vt:lpstr>
      <vt:lpstr>Bulk Picking</vt:lpstr>
      <vt:lpstr>Bulk Picking Control</vt:lpstr>
      <vt:lpstr>Bulk Pick Process</vt:lpstr>
      <vt:lpstr>Bulk Pick Order Selection Inquiry</vt:lpstr>
      <vt:lpstr>Slide 62</vt:lpstr>
      <vt:lpstr>Bulk vs. Wave</vt:lpstr>
      <vt:lpstr>Engine Processing &amp; 3 Step Routing</vt:lpstr>
      <vt:lpstr>Delayed Pack to Ship Flow</vt:lpstr>
      <vt:lpstr>Engine Processing &amp; 3 Step Routing Setup</vt:lpstr>
      <vt:lpstr>Internal Routing Maintenance</vt:lpstr>
      <vt:lpstr>Task Assignment Maintenance</vt:lpstr>
      <vt:lpstr>Generic Order Pick</vt:lpstr>
      <vt:lpstr>Inventory Detail Inquiry</vt:lpstr>
      <vt:lpstr>Slide 71</vt:lpstr>
      <vt:lpstr>UserA RF 1.1</vt:lpstr>
      <vt:lpstr>Picking Setup and Execution</vt:lpstr>
      <vt:lpstr>Set Up Warehouse, Area, and Zone  </vt:lpstr>
      <vt:lpstr>Set Up Pick Routing</vt:lpstr>
      <vt:lpstr>Assign Pick Routing</vt:lpstr>
      <vt:lpstr>Set Up Pick Rules </vt:lpstr>
      <vt:lpstr>Set up drop pick rules </vt:lpstr>
      <vt:lpstr>Set up Discrete Pick Items </vt:lpstr>
      <vt:lpstr>Slide 80</vt:lpstr>
      <vt:lpstr>QAD Warehousing</vt:lpstr>
    </vt:vector>
  </TitlesOfParts>
  <Company>QAD Inc.</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Warehouse Guru</dc:title>
  <dc:creator>Chris Barnes</dc:creator>
  <dc:description>c9b@qad.com
+1.770.331.3908</dc:description>
  <cp:lastModifiedBy>crl</cp:lastModifiedBy>
  <cp:revision>283</cp:revision>
  <dcterms:created xsi:type="dcterms:W3CDTF">2010-11-16T10:07:23Z</dcterms:created>
  <dcterms:modified xsi:type="dcterms:W3CDTF">2011-12-07T21:35:33Z</dcterms:modified>
</cp:coreProperties>
</file>