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57" r:id="rId2"/>
    <p:sldMasterId id="2147483703" r:id="rId3"/>
  </p:sldMasterIdLst>
  <p:notesMasterIdLst>
    <p:notesMasterId r:id="rId15"/>
  </p:notesMasterIdLst>
  <p:sldIdLst>
    <p:sldId id="290" r:id="rId4"/>
    <p:sldId id="298" r:id="rId5"/>
    <p:sldId id="284" r:id="rId6"/>
    <p:sldId id="291" r:id="rId7"/>
    <p:sldId id="292" r:id="rId8"/>
    <p:sldId id="293" r:id="rId9"/>
    <p:sldId id="294" r:id="rId10"/>
    <p:sldId id="295" r:id="rId11"/>
    <p:sldId id="296" r:id="rId12"/>
    <p:sldId id="278" r:id="rId13"/>
    <p:sldId id="297" r:id="rId14"/>
  </p:sldIdLst>
  <p:sldSz cx="9144000" cy="6858000" type="screen4x3"/>
  <p:notesSz cx="6858000" cy="9144000"/>
  <p:defaultTextStyle>
    <a:defPPr>
      <a:defRPr lang="en-US"/>
    </a:defPPr>
    <a:lvl1pPr algn="ctr" rtl="0" eaLnBrk="0" fontAlgn="base" hangingPunct="0">
      <a:spcBef>
        <a:spcPct val="0"/>
      </a:spcBef>
      <a:spcAft>
        <a:spcPct val="0"/>
      </a:spcAft>
      <a:defRPr kern="1200">
        <a:solidFill>
          <a:schemeClr val="tx1"/>
        </a:solidFill>
        <a:latin typeface="Arial" charset="0"/>
        <a:ea typeface="+mn-ea"/>
        <a:cs typeface="+mn-cs"/>
      </a:defRPr>
    </a:lvl1pPr>
    <a:lvl2pPr marL="457200" algn="ctr" rtl="0" eaLnBrk="0" fontAlgn="base" hangingPunct="0">
      <a:spcBef>
        <a:spcPct val="0"/>
      </a:spcBef>
      <a:spcAft>
        <a:spcPct val="0"/>
      </a:spcAft>
      <a:defRPr kern="1200">
        <a:solidFill>
          <a:schemeClr val="tx1"/>
        </a:solidFill>
        <a:latin typeface="Arial" charset="0"/>
        <a:ea typeface="+mn-ea"/>
        <a:cs typeface="+mn-cs"/>
      </a:defRPr>
    </a:lvl2pPr>
    <a:lvl3pPr marL="914400" algn="ctr" rtl="0" eaLnBrk="0" fontAlgn="base" hangingPunct="0">
      <a:spcBef>
        <a:spcPct val="0"/>
      </a:spcBef>
      <a:spcAft>
        <a:spcPct val="0"/>
      </a:spcAft>
      <a:defRPr kern="1200">
        <a:solidFill>
          <a:schemeClr val="tx1"/>
        </a:solidFill>
        <a:latin typeface="Arial" charset="0"/>
        <a:ea typeface="+mn-ea"/>
        <a:cs typeface="+mn-cs"/>
      </a:defRPr>
    </a:lvl3pPr>
    <a:lvl4pPr marL="1371600" algn="ctr" rtl="0" eaLnBrk="0" fontAlgn="base" hangingPunct="0">
      <a:spcBef>
        <a:spcPct val="0"/>
      </a:spcBef>
      <a:spcAft>
        <a:spcPct val="0"/>
      </a:spcAft>
      <a:defRPr kern="1200">
        <a:solidFill>
          <a:schemeClr val="tx1"/>
        </a:solidFill>
        <a:latin typeface="Arial" charset="0"/>
        <a:ea typeface="+mn-ea"/>
        <a:cs typeface="+mn-cs"/>
      </a:defRPr>
    </a:lvl4pPr>
    <a:lvl5pPr marL="1828800" algn="ctr"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8000"/>
    <a:srgbClr val="FFFFFF"/>
    <a:srgbClr val="FFCC00"/>
    <a:srgbClr val="CCFFCC"/>
    <a:srgbClr val="EAEAEA"/>
    <a:srgbClr val="FF33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100" d="100"/>
          <a:sy n="100" d="100"/>
        </p:scale>
        <p:origin x="-276" y="-72"/>
      </p:cViewPr>
      <p:guideLst>
        <p:guide orient="horz" pos="2159"/>
        <p:guide pos="287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7ECA41C4-23CF-4350-8A1D-7413DF32204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18B89CB9-4D56-44F3-BFAD-9B1FE6B00BD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E0A91B69-D94A-4D2A-AFC9-FDDE19ED9F6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D0E77771-A077-470D-A4E3-E0DBA867F3B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70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870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901F9B7E-4FC5-487F-8B29-634E8591C70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2008-FS-IN-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440EFC31-664A-4EBF-9E4D-5FE73B41FABD}"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870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870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53585269-4AEA-48B2-8D8A-8CC7A2101A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9" name="Rectangle 6"/>
          <p:cNvSpPr>
            <a:spLocks noGrp="1" noChangeArrowheads="1"/>
          </p:cNvSpPr>
          <p:nvPr>
            <p:ph type="sldNum" sz="quarter" idx="12"/>
          </p:nvPr>
        </p:nvSpPr>
        <p:spPr>
          <a:ln/>
        </p:spPr>
        <p:txBody>
          <a:bodyPr/>
          <a:lstStyle>
            <a:lvl1pPr>
              <a:defRPr/>
            </a:lvl1pPr>
          </a:lstStyle>
          <a:p>
            <a:pPr>
              <a:defRPr/>
            </a:pPr>
            <a:fld id="{4A9538AE-DB91-455A-97BA-1DC9FEF4A82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5" name="Rectangle 6"/>
          <p:cNvSpPr>
            <a:spLocks noGrp="1" noChangeArrowheads="1"/>
          </p:cNvSpPr>
          <p:nvPr>
            <p:ph type="sldNum" sz="quarter" idx="12"/>
          </p:nvPr>
        </p:nvSpPr>
        <p:spPr>
          <a:ln/>
        </p:spPr>
        <p:txBody>
          <a:bodyPr/>
          <a:lstStyle>
            <a:lvl1pPr>
              <a:defRPr/>
            </a:lvl1pPr>
          </a:lstStyle>
          <a:p>
            <a:pPr>
              <a:defRPr/>
            </a:pPr>
            <a:fld id="{2865BC52-7FEC-420E-A579-5341041AB31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4" name="Rectangle 6"/>
          <p:cNvSpPr>
            <a:spLocks noGrp="1" noChangeArrowheads="1"/>
          </p:cNvSpPr>
          <p:nvPr>
            <p:ph type="sldNum" sz="quarter" idx="12"/>
          </p:nvPr>
        </p:nvSpPr>
        <p:spPr>
          <a:ln/>
        </p:spPr>
        <p:txBody>
          <a:bodyPr/>
          <a:lstStyle>
            <a:lvl1pPr>
              <a:defRPr/>
            </a:lvl1pPr>
          </a:lstStyle>
          <a:p>
            <a:pPr>
              <a:defRPr/>
            </a:pPr>
            <a:fld id="{E0278BC5-AA17-47F7-87F2-4B67F020F89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228ED4D4-D10C-406A-A332-F30EC0CEE3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9371E7C3-70A7-4C5D-A93F-3EDC64D4766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atin typeface="Times New Roman" pitchFamily="18" charset="0"/>
              </a:defRPr>
            </a:lvl1pPr>
          </a:lstStyle>
          <a:p>
            <a:pPr>
              <a:defRPr/>
            </a:pPr>
            <a:endParaRPr lang="en-US"/>
          </a:p>
        </p:txBody>
      </p:sp>
      <p:sp>
        <p:nvSpPr>
          <p:cNvPr id="634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18" charset="0"/>
              </a:defRPr>
            </a:lvl1pPr>
          </a:lstStyle>
          <a:p>
            <a:pPr>
              <a:defRPr/>
            </a:pPr>
            <a:r>
              <a:rPr lang="en-US"/>
              <a:t>2008-FS-IN-</a:t>
            </a:r>
          </a:p>
        </p:txBody>
      </p:sp>
      <p:sp>
        <p:nvSpPr>
          <p:cNvPr id="634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Times New Roman" pitchFamily="18" charset="0"/>
              </a:defRPr>
            </a:lvl1pPr>
          </a:lstStyle>
          <a:p>
            <a:pPr>
              <a:defRPr/>
            </a:pPr>
            <a:fld id="{A856ECA2-7720-4DF5-8CC3-F32F6F4617F1}" type="slidenum">
              <a:rPr lang="en-US"/>
              <a:pPr>
                <a:defRPr/>
              </a:pPr>
              <a:t>‹#›</a:t>
            </a:fld>
            <a:endParaRPr lang="en-US"/>
          </a:p>
        </p:txBody>
      </p:sp>
      <p:pic>
        <p:nvPicPr>
          <p:cNvPr id="1031" name="Picture 4" descr="06_corp_ppt_Template"/>
          <p:cNvPicPr>
            <a:picLocks noChangeAspect="1" noChangeArrowheads="1"/>
          </p:cNvPicPr>
          <p:nvPr userDrawn="1"/>
        </p:nvPicPr>
        <p:blipFill>
          <a:blip r:embed="rId13" cstate="print"/>
          <a:srcRect/>
          <a:stretch>
            <a:fillRect/>
          </a:stretch>
        </p:blipFill>
        <p:spPr bwMode="auto">
          <a:xfrm>
            <a:off x="0" y="14288"/>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0" r:id="rId2"/>
    <p:sldLayoutId id="2147483689" r:id="rId3"/>
    <p:sldLayoutId id="2147483688" r:id="rId4"/>
    <p:sldLayoutId id="2147483687" r:id="rId5"/>
    <p:sldLayoutId id="2147483686" r:id="rId6"/>
    <p:sldLayoutId id="2147483685" r:id="rId7"/>
    <p:sldLayoutId id="2147483684" r:id="rId8"/>
    <p:sldLayoutId id="2147483683" r:id="rId9"/>
    <p:sldLayoutId id="2147483682" r:id="rId10"/>
    <p:sldLayoutId id="2147483681"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02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lang="en-US" sz="100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6022"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sz="800"/>
            </a:lvl1pPr>
          </a:lstStyle>
          <a:p>
            <a:r>
              <a:rPr lang="en-US"/>
              <a:t>2008-FS-IN-</a:t>
            </a:r>
          </a:p>
        </p:txBody>
      </p:sp>
    </p:spTree>
  </p:cSld>
  <p:clrMap bg1="lt1" tx1="dk1" bg2="lt2" tx2="dk2" accent1="accent1" accent2="accent2" accent3="accent3" accent4="accent4" accent5="accent5" accent6="accent6" hlink="hlink" folHlink="folHlink"/>
  <p:sldLayoutIdLst>
    <p:sldLayoutId id="2147483702" r:id="rId1"/>
    <p:sldLayoutId id="2147483701" r:id="rId2"/>
    <p:sldLayoutId id="2147483700" r:id="rId3"/>
    <p:sldLayoutId id="2147483699" r:id="rId4"/>
    <p:sldLayoutId id="2147483698" r:id="rId5"/>
    <p:sldLayoutId id="2147483697" r:id="rId6"/>
    <p:sldLayoutId id="2147483696" r:id="rId7"/>
    <p:sldLayoutId id="2147483695" r:id="rId8"/>
    <p:sldLayoutId id="2147483694" r:id="rId9"/>
    <p:sldLayoutId id="2147483693" r:id="rId10"/>
    <p:sldLayoutId id="214748369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2008-FS-IN-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Grp="1" noChangeArrowheads="1"/>
          </p:cNvSpPr>
          <p:nvPr>
            <p:ph type="title"/>
          </p:nvPr>
        </p:nvSpPr>
        <p:spPr/>
        <p:txBody>
          <a:bodyPr/>
          <a:lstStyle/>
          <a:p>
            <a:pPr eaLnBrk="1" hangingPunct="1"/>
            <a:r>
              <a:rPr lang="en-US" smtClean="0"/>
              <a:t>Forecasting Simulation</a:t>
            </a:r>
          </a:p>
        </p:txBody>
      </p:sp>
      <p:sp>
        <p:nvSpPr>
          <p:cNvPr id="4099" name="Rectangle 14"/>
          <p:cNvSpPr>
            <a:spLocks noGrp="1" noChangeArrowheads="1"/>
          </p:cNvSpPr>
          <p:nvPr>
            <p:ph type="body" sz="quarter" idx="10"/>
          </p:nvPr>
        </p:nvSpPr>
        <p:spPr/>
        <p:txBody>
          <a:bodyPr/>
          <a:lstStyle/>
          <a:p>
            <a:pPr>
              <a:buClr>
                <a:schemeClr val="bg1"/>
              </a:buClr>
              <a:buFontTx/>
              <a:buNone/>
            </a:pPr>
            <a:r>
              <a:rPr kumimoji="1" lang="en-US" sz="2000" b="1" smtClean="0"/>
              <a:t>QAD Enterprise Applications</a:t>
            </a:r>
            <a:endParaRPr lang="en-US" sz="2000"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Related Courses</a:t>
            </a:r>
          </a:p>
        </p:txBody>
      </p:sp>
      <p:sp>
        <p:nvSpPr>
          <p:cNvPr id="13314" name="Footer Placeholder 2"/>
          <p:cNvSpPr>
            <a:spLocks noGrp="1"/>
          </p:cNvSpPr>
          <p:nvPr>
            <p:ph type="ftr" sz="quarter" idx="10"/>
          </p:nvPr>
        </p:nvSpPr>
        <p:spPr>
          <a:noFill/>
        </p:spPr>
        <p:txBody>
          <a:bodyPr/>
          <a:lstStyle/>
          <a:p>
            <a:pPr defTabSz="865188"/>
            <a:r>
              <a:rPr lang="en-US"/>
              <a:t>FS-IN-100</a:t>
            </a:r>
          </a:p>
        </p:txBody>
      </p:sp>
      <p:grpSp>
        <p:nvGrpSpPr>
          <p:cNvPr id="21" name="Group 20"/>
          <p:cNvGrpSpPr/>
          <p:nvPr/>
        </p:nvGrpSpPr>
        <p:grpSpPr>
          <a:xfrm>
            <a:off x="342900" y="1238250"/>
            <a:ext cx="8458200" cy="4495800"/>
            <a:chOff x="381000" y="1590675"/>
            <a:chExt cx="8458200" cy="4495800"/>
          </a:xfrm>
        </p:grpSpPr>
        <p:sp>
          <p:nvSpPr>
            <p:cNvPr id="39088" name="Rectangle 176" descr="Small grid"/>
            <p:cNvSpPr>
              <a:spLocks noChangeArrowheads="1"/>
            </p:cNvSpPr>
            <p:nvPr/>
          </p:nvSpPr>
          <p:spPr bwMode="auto">
            <a:xfrm>
              <a:off x="381000" y="510698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eaLnBrk="1" hangingPunct="1">
                <a:defRPr/>
              </a:pPr>
              <a:endParaRPr lang="en-US">
                <a:latin typeface="+mj-lt"/>
              </a:endParaRPr>
            </a:p>
          </p:txBody>
        </p:sp>
        <p:sp>
          <p:nvSpPr>
            <p:cNvPr id="13317" name="Rectangle 177"/>
            <p:cNvSpPr>
              <a:spLocks noChangeArrowheads="1"/>
            </p:cNvSpPr>
            <p:nvPr/>
          </p:nvSpPr>
          <p:spPr bwMode="auto">
            <a:xfrm>
              <a:off x="885825" y="5067300"/>
              <a:ext cx="1535113" cy="581025"/>
            </a:xfrm>
            <a:prstGeom prst="rect">
              <a:avLst/>
            </a:prstGeom>
            <a:noFill/>
            <a:ln w="38100">
              <a:noFill/>
              <a:miter lim="800000"/>
              <a:headEnd/>
              <a:tailEnd/>
            </a:ln>
          </p:spPr>
          <p:txBody>
            <a:bodyPr wrap="none" anchor="ctr">
              <a:spAutoFit/>
            </a:bodyPr>
            <a:lstStyle/>
            <a:p>
              <a:pPr eaLnBrk="1" hangingPunct="1"/>
              <a:r>
                <a:rPr lang="en-US" sz="1600" b="1">
                  <a:solidFill>
                    <a:schemeClr val="tx2"/>
                  </a:solidFill>
                  <a:latin typeface="+mj-lt"/>
                </a:rPr>
                <a:t>= Prerequisite</a:t>
              </a:r>
            </a:p>
            <a:p>
              <a:pPr eaLnBrk="1" hangingPunct="1"/>
              <a:r>
                <a:rPr lang="en-US" sz="1600" b="1">
                  <a:solidFill>
                    <a:schemeClr val="tx2"/>
                  </a:solidFill>
                  <a:latin typeface="+mj-lt"/>
                </a:rPr>
                <a:t> Courses</a:t>
              </a:r>
              <a:endParaRPr lang="en-US" b="1">
                <a:solidFill>
                  <a:schemeClr val="tx2"/>
                </a:solidFill>
                <a:latin typeface="+mj-lt"/>
              </a:endParaRPr>
            </a:p>
          </p:txBody>
        </p:sp>
        <p:sp>
          <p:nvSpPr>
            <p:cNvPr id="39090" name="Rectangle 178"/>
            <p:cNvSpPr>
              <a:spLocks noChangeArrowheads="1"/>
            </p:cNvSpPr>
            <p:nvPr/>
          </p:nvSpPr>
          <p:spPr bwMode="auto">
            <a:xfrm>
              <a:off x="2971800" y="3381375"/>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eaLnBrk="1" hangingPunct="1">
                <a:defRPr/>
              </a:pPr>
              <a:r>
                <a:rPr lang="en-US" b="1">
                  <a:latin typeface="+mj-lt"/>
                </a:rPr>
                <a:t>Forecast Simulation</a:t>
              </a:r>
              <a:endParaRPr lang="en-US">
                <a:latin typeface="+mj-lt"/>
              </a:endParaRPr>
            </a:p>
          </p:txBody>
        </p:sp>
        <p:sp>
          <p:nvSpPr>
            <p:cNvPr id="39091" name="Rectangle 179"/>
            <p:cNvSpPr>
              <a:spLocks noChangeArrowheads="1"/>
            </p:cNvSpPr>
            <p:nvPr/>
          </p:nvSpPr>
          <p:spPr bwMode="auto">
            <a:xfrm>
              <a:off x="6781800" y="34575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Product Structures and Formulas</a:t>
              </a:r>
              <a:endParaRPr lang="en-US">
                <a:latin typeface="+mj-lt"/>
              </a:endParaRPr>
            </a:p>
          </p:txBody>
        </p:sp>
        <p:sp>
          <p:nvSpPr>
            <p:cNvPr id="39092" name="Rectangle 180"/>
            <p:cNvSpPr>
              <a:spLocks noChangeArrowheads="1"/>
            </p:cNvSpPr>
            <p:nvPr/>
          </p:nvSpPr>
          <p:spPr bwMode="auto">
            <a:xfrm>
              <a:off x="6781800" y="25241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Work Orders</a:t>
              </a:r>
              <a:endParaRPr lang="en-US">
                <a:latin typeface="+mj-lt"/>
              </a:endParaRPr>
            </a:p>
          </p:txBody>
        </p:sp>
        <p:sp>
          <p:nvSpPr>
            <p:cNvPr id="39093" name="Rectangle 181"/>
            <p:cNvSpPr>
              <a:spLocks noChangeArrowheads="1"/>
            </p:cNvSpPr>
            <p:nvPr/>
          </p:nvSpPr>
          <p:spPr bwMode="auto">
            <a:xfrm>
              <a:off x="6781800" y="15906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lnSpc>
                  <a:spcPct val="90000"/>
                </a:lnSpc>
                <a:defRPr/>
              </a:pPr>
              <a:r>
                <a:rPr lang="en-US" sz="1600" b="1">
                  <a:latin typeface="+mj-lt"/>
                </a:rPr>
                <a:t>Work Centers, Routings, and WO Subcontracting</a:t>
              </a:r>
              <a:endParaRPr lang="en-US">
                <a:latin typeface="+mj-lt"/>
              </a:endParaRPr>
            </a:p>
          </p:txBody>
        </p:sp>
        <p:sp>
          <p:nvSpPr>
            <p:cNvPr id="39094" name="Rectangle 182"/>
            <p:cNvSpPr>
              <a:spLocks noChangeArrowheads="1"/>
            </p:cNvSpPr>
            <p:nvPr/>
          </p:nvSpPr>
          <p:spPr bwMode="auto">
            <a:xfrm>
              <a:off x="6781800" y="43910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MRP and CRP</a:t>
              </a:r>
              <a:endParaRPr lang="en-US">
                <a:latin typeface="+mj-lt"/>
              </a:endParaRPr>
            </a:p>
          </p:txBody>
        </p:sp>
        <p:sp>
          <p:nvSpPr>
            <p:cNvPr id="39095" name="Rectangle 183" descr="Small grid"/>
            <p:cNvSpPr>
              <a:spLocks noChangeArrowheads="1"/>
            </p:cNvSpPr>
            <p:nvPr/>
          </p:nvSpPr>
          <p:spPr bwMode="auto">
            <a:xfrm>
              <a:off x="381000" y="391477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endParaRPr lang="en-US" sz="1400" b="1">
                <a:latin typeface="+mj-lt"/>
              </a:endParaRPr>
            </a:p>
            <a:p>
              <a:pPr eaLnBrk="1" hangingPunct="1">
                <a:defRPr/>
              </a:pPr>
              <a:r>
                <a:rPr lang="en-US" sz="1600" b="1">
                  <a:latin typeface="+mj-lt"/>
                </a:rPr>
                <a:t>Initial QAD Enterprise Applications Setup</a:t>
              </a:r>
            </a:p>
            <a:p>
              <a:pPr eaLnBrk="1" hangingPunct="1">
                <a:defRPr/>
              </a:pPr>
              <a:endParaRPr lang="en-US">
                <a:latin typeface="+mj-lt"/>
              </a:endParaRPr>
            </a:p>
          </p:txBody>
        </p:sp>
        <p:cxnSp>
          <p:nvCxnSpPr>
            <p:cNvPr id="13324" name="AutoShape 184"/>
            <p:cNvCxnSpPr>
              <a:cxnSpLocks noChangeShapeType="1"/>
              <a:stCxn id="39095" idx="3"/>
              <a:endCxn id="39090" idx="1"/>
            </p:cNvCxnSpPr>
            <p:nvPr/>
          </p:nvCxnSpPr>
          <p:spPr bwMode="auto">
            <a:xfrm flipV="1">
              <a:off x="2438400" y="3838575"/>
              <a:ext cx="533400" cy="457200"/>
            </a:xfrm>
            <a:prstGeom prst="bentConnector3">
              <a:avLst>
                <a:gd name="adj1" fmla="val 50000"/>
              </a:avLst>
            </a:prstGeom>
            <a:noFill/>
            <a:ln w="38100">
              <a:solidFill>
                <a:schemeClr val="tx1"/>
              </a:solidFill>
              <a:miter lim="800000"/>
              <a:headEnd/>
              <a:tailEnd type="triangle" w="med" len="med"/>
            </a:ln>
          </p:spPr>
        </p:cxnSp>
        <p:cxnSp>
          <p:nvCxnSpPr>
            <p:cNvPr id="13325" name="AutoShape 185"/>
            <p:cNvCxnSpPr>
              <a:cxnSpLocks noChangeShapeType="1"/>
              <a:stCxn id="39090" idx="3"/>
              <a:endCxn id="39093" idx="1"/>
            </p:cNvCxnSpPr>
            <p:nvPr/>
          </p:nvCxnSpPr>
          <p:spPr bwMode="auto">
            <a:xfrm flipV="1">
              <a:off x="6145213" y="1971675"/>
              <a:ext cx="636587" cy="1866900"/>
            </a:xfrm>
            <a:prstGeom prst="bentConnector3">
              <a:avLst>
                <a:gd name="adj1" fmla="val 49875"/>
              </a:avLst>
            </a:prstGeom>
            <a:noFill/>
            <a:ln w="38100">
              <a:solidFill>
                <a:schemeClr val="tx1"/>
              </a:solidFill>
              <a:miter lim="800000"/>
              <a:headEnd/>
              <a:tailEnd type="triangle" w="med" len="med"/>
            </a:ln>
          </p:spPr>
        </p:cxnSp>
        <p:cxnSp>
          <p:nvCxnSpPr>
            <p:cNvPr id="13326" name="AutoShape 186"/>
            <p:cNvCxnSpPr>
              <a:cxnSpLocks noChangeShapeType="1"/>
              <a:stCxn id="39090" idx="3"/>
              <a:endCxn id="39092" idx="1"/>
            </p:cNvCxnSpPr>
            <p:nvPr/>
          </p:nvCxnSpPr>
          <p:spPr bwMode="auto">
            <a:xfrm flipV="1">
              <a:off x="6145213" y="2905125"/>
              <a:ext cx="636587" cy="933450"/>
            </a:xfrm>
            <a:prstGeom prst="bentConnector3">
              <a:avLst>
                <a:gd name="adj1" fmla="val 49875"/>
              </a:avLst>
            </a:prstGeom>
            <a:noFill/>
            <a:ln w="38100">
              <a:solidFill>
                <a:schemeClr val="tx1"/>
              </a:solidFill>
              <a:miter lim="800000"/>
              <a:headEnd/>
              <a:tailEnd type="triangle" w="med" len="med"/>
            </a:ln>
          </p:spPr>
        </p:cxnSp>
        <p:cxnSp>
          <p:nvCxnSpPr>
            <p:cNvPr id="13327" name="AutoShape 187"/>
            <p:cNvCxnSpPr>
              <a:cxnSpLocks noChangeShapeType="1"/>
              <a:stCxn id="39090" idx="3"/>
              <a:endCxn id="39091" idx="1"/>
            </p:cNvCxnSpPr>
            <p:nvPr/>
          </p:nvCxnSpPr>
          <p:spPr bwMode="auto">
            <a:xfrm>
              <a:off x="6145213" y="3838575"/>
              <a:ext cx="636587" cy="0"/>
            </a:xfrm>
            <a:prstGeom prst="straightConnector1">
              <a:avLst/>
            </a:prstGeom>
            <a:noFill/>
            <a:ln w="38100">
              <a:solidFill>
                <a:schemeClr val="tx1"/>
              </a:solidFill>
              <a:round/>
              <a:headEnd/>
              <a:tailEnd type="triangle" w="med" len="med"/>
            </a:ln>
          </p:spPr>
        </p:cxnSp>
        <p:cxnSp>
          <p:nvCxnSpPr>
            <p:cNvPr id="13328" name="AutoShape 188"/>
            <p:cNvCxnSpPr>
              <a:cxnSpLocks noChangeShapeType="1"/>
              <a:stCxn id="39090" idx="3"/>
              <a:endCxn id="39094" idx="1"/>
            </p:cNvCxnSpPr>
            <p:nvPr/>
          </p:nvCxnSpPr>
          <p:spPr bwMode="auto">
            <a:xfrm>
              <a:off x="6145213" y="3838575"/>
              <a:ext cx="636587" cy="933450"/>
            </a:xfrm>
            <a:prstGeom prst="bentConnector3">
              <a:avLst>
                <a:gd name="adj1" fmla="val 49875"/>
              </a:avLst>
            </a:prstGeom>
            <a:noFill/>
            <a:ln w="38100">
              <a:solidFill>
                <a:schemeClr val="tx1"/>
              </a:solidFill>
              <a:miter lim="800000"/>
              <a:headEnd/>
              <a:tailEnd type="triangle" w="med" len="med"/>
            </a:ln>
          </p:spPr>
        </p:cxnSp>
        <p:sp>
          <p:nvSpPr>
            <p:cNvPr id="39101" name="Rectangle 189" descr="Small grid"/>
            <p:cNvSpPr>
              <a:spLocks noChangeArrowheads="1"/>
            </p:cNvSpPr>
            <p:nvPr/>
          </p:nvSpPr>
          <p:spPr bwMode="auto">
            <a:xfrm>
              <a:off x="381000" y="29813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endParaRPr lang="en-US" sz="1400" b="1">
                <a:latin typeface="+mj-lt"/>
              </a:endParaRPr>
            </a:p>
            <a:p>
              <a:pPr eaLnBrk="1" hangingPunct="1">
                <a:defRPr/>
              </a:pPr>
              <a:r>
                <a:rPr lang="en-US" sz="1600" b="1">
                  <a:latin typeface="+mj-lt"/>
                </a:rPr>
                <a:t>Sales Order Management</a:t>
              </a:r>
            </a:p>
            <a:p>
              <a:pPr eaLnBrk="1" hangingPunct="1">
                <a:defRPr/>
              </a:pPr>
              <a:endParaRPr lang="en-US">
                <a:latin typeface="+mj-lt"/>
              </a:endParaRPr>
            </a:p>
          </p:txBody>
        </p:sp>
        <p:cxnSp>
          <p:nvCxnSpPr>
            <p:cNvPr id="13330" name="AutoShape 190"/>
            <p:cNvCxnSpPr>
              <a:cxnSpLocks noChangeShapeType="1"/>
              <a:stCxn id="39101" idx="3"/>
              <a:endCxn id="39090" idx="1"/>
            </p:cNvCxnSpPr>
            <p:nvPr/>
          </p:nvCxnSpPr>
          <p:spPr bwMode="auto">
            <a:xfrm>
              <a:off x="2438400" y="3362325"/>
              <a:ext cx="533400" cy="476250"/>
            </a:xfrm>
            <a:prstGeom prst="bentConnector3">
              <a:avLst>
                <a:gd name="adj1" fmla="val 50000"/>
              </a:avLst>
            </a:prstGeom>
            <a:noFill/>
            <a:ln w="38100">
              <a:solidFill>
                <a:schemeClr val="tx1"/>
              </a:solidFill>
              <a:miter lim="800000"/>
              <a:headEnd/>
              <a:tailEnd type="triangle" w="med" len="med"/>
            </a:ln>
          </p:spPr>
        </p:cxnSp>
        <p:sp>
          <p:nvSpPr>
            <p:cNvPr id="39103" name="Rectangle 191"/>
            <p:cNvSpPr>
              <a:spLocks noChangeArrowheads="1"/>
            </p:cNvSpPr>
            <p:nvPr/>
          </p:nvSpPr>
          <p:spPr bwMode="auto">
            <a:xfrm>
              <a:off x="6781800" y="53244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Master Scheduling and RCCP</a:t>
              </a:r>
              <a:endParaRPr lang="en-US">
                <a:latin typeface="+mj-lt"/>
              </a:endParaRPr>
            </a:p>
          </p:txBody>
        </p:sp>
        <p:cxnSp>
          <p:nvCxnSpPr>
            <p:cNvPr id="13332" name="AutoShape 192"/>
            <p:cNvCxnSpPr>
              <a:cxnSpLocks noChangeShapeType="1"/>
              <a:stCxn id="39090" idx="3"/>
              <a:endCxn id="39103" idx="1"/>
            </p:cNvCxnSpPr>
            <p:nvPr/>
          </p:nvCxnSpPr>
          <p:spPr bwMode="auto">
            <a:xfrm>
              <a:off x="6145213" y="3838575"/>
              <a:ext cx="636587" cy="1866900"/>
            </a:xfrm>
            <a:prstGeom prst="bentConnector3">
              <a:avLst>
                <a:gd name="adj1" fmla="val 49875"/>
              </a:avLst>
            </a:prstGeom>
            <a:noFill/>
            <a:ln w="38100">
              <a:solidFill>
                <a:schemeClr val="tx1"/>
              </a:solidFill>
              <a:miter lim="800000"/>
              <a:headEnd/>
              <a:tailEnd type="triangle" w="med" len="med"/>
            </a:ln>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Introduction to Forecast Simulation</a:t>
            </a:r>
          </a:p>
          <a:p>
            <a:pPr eaLnBrk="1" hangingPunct="1"/>
            <a:r>
              <a:rPr lang="en-US" smtClean="0"/>
              <a:t>Business Considerations</a:t>
            </a:r>
          </a:p>
          <a:p>
            <a:pPr eaLnBrk="1" hangingPunct="1"/>
            <a:r>
              <a:rPr lang="en-US" smtClean="0"/>
              <a:t>Set up Forecast Simulation</a:t>
            </a:r>
          </a:p>
          <a:p>
            <a:pPr eaLnBrk="1" hangingPunct="1"/>
            <a:r>
              <a:rPr lang="en-US" smtClean="0"/>
              <a:t>Use Forecast Simulation</a:t>
            </a:r>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Course Overview</a:t>
            </a:r>
          </a:p>
        </p:txBody>
      </p:sp>
      <p:sp>
        <p:nvSpPr>
          <p:cNvPr id="14338" name="Footer Placeholder 3"/>
          <p:cNvSpPr>
            <a:spLocks noGrp="1"/>
          </p:cNvSpPr>
          <p:nvPr>
            <p:ph type="ftr" sz="quarter" idx="10"/>
          </p:nvPr>
        </p:nvSpPr>
        <p:spPr>
          <a:noFill/>
        </p:spPr>
        <p:txBody>
          <a:bodyPr/>
          <a:lstStyle/>
          <a:p>
            <a:pPr defTabSz="865188"/>
            <a:r>
              <a:rPr lang="en-US"/>
              <a:t>FS-IN-110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84"/>
          <p:cNvSpPr>
            <a:spLocks noGrp="1" noChangeArrowheads="1"/>
          </p:cNvSpPr>
          <p:nvPr>
            <p:ph type="title"/>
          </p:nvPr>
        </p:nvSpPr>
        <p:spPr/>
        <p:txBody>
          <a:bodyPr/>
          <a:lstStyle/>
          <a:p>
            <a:pPr eaLnBrk="1" hangingPunct="1"/>
            <a:r>
              <a:rPr lang="en-US" smtClean="0"/>
              <a:t>Facilities</a:t>
            </a:r>
          </a:p>
        </p:txBody>
      </p:sp>
      <p:sp>
        <p:nvSpPr>
          <p:cNvPr id="6146" name="Footer Placeholder 2"/>
          <p:cNvSpPr>
            <a:spLocks noGrp="1"/>
          </p:cNvSpPr>
          <p:nvPr>
            <p:ph type="ftr" sz="quarter" idx="10"/>
          </p:nvPr>
        </p:nvSpPr>
        <p:spPr>
          <a:noFill/>
        </p:spPr>
        <p:txBody>
          <a:bodyPr/>
          <a:lstStyle/>
          <a:p>
            <a:pPr defTabSz="865188"/>
            <a:r>
              <a:rPr lang="en-US"/>
              <a:t>FS-IN-030</a:t>
            </a:r>
          </a:p>
        </p:txBody>
      </p:sp>
      <p:grpSp>
        <p:nvGrpSpPr>
          <p:cNvPr id="6147" name="Group 73"/>
          <p:cNvGrpSpPr>
            <a:grpSpLocks/>
          </p:cNvGrpSpPr>
          <p:nvPr/>
        </p:nvGrpSpPr>
        <p:grpSpPr bwMode="auto">
          <a:xfrm>
            <a:off x="735052" y="1003300"/>
            <a:ext cx="7652238" cy="4881492"/>
            <a:chOff x="287" y="729"/>
            <a:chExt cx="5045" cy="3218"/>
          </a:xfrm>
        </p:grpSpPr>
        <p:grpSp>
          <p:nvGrpSpPr>
            <p:cNvPr id="6149" name="Group 3"/>
            <p:cNvGrpSpPr>
              <a:grpSpLocks/>
            </p:cNvGrpSpPr>
            <p:nvPr/>
          </p:nvGrpSpPr>
          <p:grpSpPr bwMode="auto">
            <a:xfrm>
              <a:off x="287" y="729"/>
              <a:ext cx="1222" cy="1010"/>
              <a:chOff x="287" y="912"/>
              <a:chExt cx="1222" cy="1010"/>
            </a:xfrm>
          </p:grpSpPr>
          <p:pic>
            <p:nvPicPr>
              <p:cNvPr id="6205"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6206" name="Text Box 5"/>
              <p:cNvSpPr txBox="1">
                <a:spLocks noChangeArrowheads="1"/>
              </p:cNvSpPr>
              <p:nvPr/>
            </p:nvSpPr>
            <p:spPr bwMode="auto">
              <a:xfrm>
                <a:off x="287" y="1679"/>
                <a:ext cx="1222" cy="243"/>
              </a:xfrm>
              <a:prstGeom prst="rect">
                <a:avLst/>
              </a:prstGeom>
              <a:noFill/>
              <a:ln w="12700">
                <a:noFill/>
                <a:miter lim="800000"/>
                <a:headEnd/>
                <a:tailEnd/>
              </a:ln>
            </p:spPr>
            <p:txBody>
              <a:bodyPr wrap="none">
                <a:spAutoFit/>
              </a:bodyPr>
              <a:lstStyle/>
              <a:p>
                <a:r>
                  <a:rPr lang="en-US" b="1">
                    <a:latin typeface="+mj-lt"/>
                  </a:rPr>
                  <a:t>Telephone/Fax</a:t>
                </a:r>
              </a:p>
            </p:txBody>
          </p:sp>
        </p:grpSp>
        <p:grpSp>
          <p:nvGrpSpPr>
            <p:cNvPr id="6150" name="Group 6"/>
            <p:cNvGrpSpPr>
              <a:grpSpLocks/>
            </p:cNvGrpSpPr>
            <p:nvPr/>
          </p:nvGrpSpPr>
          <p:grpSpPr bwMode="auto">
            <a:xfrm>
              <a:off x="2418" y="767"/>
              <a:ext cx="960" cy="972"/>
              <a:chOff x="2418" y="950"/>
              <a:chExt cx="960" cy="972"/>
            </a:xfrm>
          </p:grpSpPr>
          <p:pic>
            <p:nvPicPr>
              <p:cNvPr id="6203"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6204" name="Text Box 8"/>
              <p:cNvSpPr txBox="1">
                <a:spLocks noChangeArrowheads="1"/>
              </p:cNvSpPr>
              <p:nvPr/>
            </p:nvSpPr>
            <p:spPr bwMode="auto">
              <a:xfrm>
                <a:off x="2418" y="1679"/>
                <a:ext cx="960" cy="243"/>
              </a:xfrm>
              <a:prstGeom prst="rect">
                <a:avLst/>
              </a:prstGeom>
              <a:noFill/>
              <a:ln w="12700">
                <a:noFill/>
                <a:miter lim="800000"/>
                <a:headEnd/>
                <a:tailEnd/>
              </a:ln>
            </p:spPr>
            <p:txBody>
              <a:bodyPr wrap="none">
                <a:spAutoFit/>
              </a:bodyPr>
              <a:lstStyle/>
              <a:p>
                <a:r>
                  <a:rPr lang="en-US" b="1">
                    <a:latin typeface="+mj-lt"/>
                  </a:rPr>
                  <a:t>Class Hours</a:t>
                </a:r>
              </a:p>
            </p:txBody>
          </p:sp>
        </p:grpSp>
        <p:sp>
          <p:nvSpPr>
            <p:cNvPr id="6151"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lIns="0" tIns="0" rIns="0" bIns="0" anchor="ctr"/>
            <a:lstStyle/>
            <a:p>
              <a:r>
                <a:rPr lang="en-US" sz="4800" b="1">
                  <a:solidFill>
                    <a:srgbClr val="FF3300"/>
                  </a:solidFill>
                  <a:latin typeface="+mj-lt"/>
                </a:rPr>
                <a:t>EXIT</a:t>
              </a:r>
            </a:p>
          </p:txBody>
        </p:sp>
        <p:grpSp>
          <p:nvGrpSpPr>
            <p:cNvPr id="6152" name="Group 10"/>
            <p:cNvGrpSpPr>
              <a:grpSpLocks/>
            </p:cNvGrpSpPr>
            <p:nvPr/>
          </p:nvGrpSpPr>
          <p:grpSpPr bwMode="auto">
            <a:xfrm>
              <a:off x="471" y="1872"/>
              <a:ext cx="854" cy="923"/>
              <a:chOff x="471" y="1872"/>
              <a:chExt cx="854" cy="923"/>
            </a:xfrm>
          </p:grpSpPr>
          <p:sp>
            <p:nvSpPr>
              <p:cNvPr id="6196" name="Text Box 11"/>
              <p:cNvSpPr txBox="1">
                <a:spLocks noChangeArrowheads="1"/>
              </p:cNvSpPr>
              <p:nvPr/>
            </p:nvSpPr>
            <p:spPr bwMode="auto">
              <a:xfrm>
                <a:off x="471" y="2552"/>
                <a:ext cx="854" cy="243"/>
              </a:xfrm>
              <a:prstGeom prst="rect">
                <a:avLst/>
              </a:prstGeom>
              <a:noFill/>
              <a:ln w="12700">
                <a:noFill/>
                <a:miter lim="800000"/>
                <a:headEnd/>
                <a:tailEnd/>
              </a:ln>
            </p:spPr>
            <p:txBody>
              <a:bodyPr wrap="none">
                <a:spAutoFit/>
              </a:bodyPr>
              <a:lstStyle/>
              <a:p>
                <a:r>
                  <a:rPr lang="en-US" b="1">
                    <a:latin typeface="+mj-lt"/>
                  </a:rPr>
                  <a:t>Messages</a:t>
                </a:r>
              </a:p>
            </p:txBody>
          </p:sp>
          <p:grpSp>
            <p:nvGrpSpPr>
              <p:cNvPr id="6197" name="Group 12"/>
              <p:cNvGrpSpPr>
                <a:grpSpLocks/>
              </p:cNvGrpSpPr>
              <p:nvPr/>
            </p:nvGrpSpPr>
            <p:grpSpPr bwMode="auto">
              <a:xfrm>
                <a:off x="567" y="1872"/>
                <a:ext cx="681" cy="679"/>
                <a:chOff x="567" y="1891"/>
                <a:chExt cx="681" cy="679"/>
              </a:xfrm>
            </p:grpSpPr>
            <p:sp>
              <p:nvSpPr>
                <p:cNvPr id="6198"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9" name="Group 14"/>
                <p:cNvGrpSpPr>
                  <a:grpSpLocks/>
                </p:cNvGrpSpPr>
                <p:nvPr/>
              </p:nvGrpSpPr>
              <p:grpSpPr bwMode="auto">
                <a:xfrm>
                  <a:off x="658" y="2064"/>
                  <a:ext cx="494" cy="366"/>
                  <a:chOff x="1581" y="2706"/>
                  <a:chExt cx="494" cy="366"/>
                </a:xfrm>
              </p:grpSpPr>
              <p:sp>
                <p:nvSpPr>
                  <p:cNvPr id="6200"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1"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2"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3" name="Group 18"/>
            <p:cNvGrpSpPr>
              <a:grpSpLocks/>
            </p:cNvGrpSpPr>
            <p:nvPr/>
          </p:nvGrpSpPr>
          <p:grpSpPr bwMode="auto">
            <a:xfrm>
              <a:off x="2535" y="1872"/>
              <a:ext cx="681" cy="920"/>
              <a:chOff x="2535" y="1872"/>
              <a:chExt cx="681" cy="920"/>
            </a:xfrm>
          </p:grpSpPr>
          <p:sp>
            <p:nvSpPr>
              <p:cNvPr id="6188" name="Text Box 19"/>
              <p:cNvSpPr txBox="1">
                <a:spLocks noChangeArrowheads="1"/>
              </p:cNvSpPr>
              <p:nvPr/>
            </p:nvSpPr>
            <p:spPr bwMode="auto">
              <a:xfrm>
                <a:off x="2583" y="2549"/>
                <a:ext cx="612" cy="243"/>
              </a:xfrm>
              <a:prstGeom prst="rect">
                <a:avLst/>
              </a:prstGeom>
              <a:noFill/>
              <a:ln w="12700">
                <a:noFill/>
                <a:miter lim="800000"/>
                <a:headEnd/>
                <a:tailEnd/>
              </a:ln>
            </p:spPr>
            <p:txBody>
              <a:bodyPr wrap="none">
                <a:spAutoFit/>
              </a:bodyPr>
              <a:lstStyle/>
              <a:p>
                <a:r>
                  <a:rPr lang="en-US" b="1">
                    <a:latin typeface="+mj-lt"/>
                  </a:rPr>
                  <a:t>Breaks</a:t>
                </a:r>
              </a:p>
            </p:txBody>
          </p:sp>
          <p:grpSp>
            <p:nvGrpSpPr>
              <p:cNvPr id="6189" name="Group 20"/>
              <p:cNvGrpSpPr>
                <a:grpSpLocks/>
              </p:cNvGrpSpPr>
              <p:nvPr/>
            </p:nvGrpSpPr>
            <p:grpSpPr bwMode="auto">
              <a:xfrm>
                <a:off x="2535" y="1872"/>
                <a:ext cx="681" cy="679"/>
                <a:chOff x="2535" y="1872"/>
                <a:chExt cx="681" cy="679"/>
              </a:xfrm>
            </p:grpSpPr>
            <p:sp>
              <p:nvSpPr>
                <p:cNvPr id="6190"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1" name="Group 22"/>
                <p:cNvGrpSpPr>
                  <a:grpSpLocks/>
                </p:cNvGrpSpPr>
                <p:nvPr/>
              </p:nvGrpSpPr>
              <p:grpSpPr bwMode="auto">
                <a:xfrm>
                  <a:off x="2615" y="2064"/>
                  <a:ext cx="505" cy="295"/>
                  <a:chOff x="2643" y="2080"/>
                  <a:chExt cx="505" cy="295"/>
                </a:xfrm>
              </p:grpSpPr>
              <p:sp>
                <p:nvSpPr>
                  <p:cNvPr id="6192"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3" name="Group 24"/>
                  <p:cNvGrpSpPr>
                    <a:grpSpLocks/>
                  </p:cNvGrpSpPr>
                  <p:nvPr/>
                </p:nvGrpSpPr>
                <p:grpSpPr bwMode="auto">
                  <a:xfrm>
                    <a:off x="2754" y="2080"/>
                    <a:ext cx="373" cy="234"/>
                    <a:chOff x="2754" y="2080"/>
                    <a:chExt cx="373" cy="234"/>
                  </a:xfrm>
                </p:grpSpPr>
                <p:sp>
                  <p:nvSpPr>
                    <p:cNvPr id="6194"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5"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4" name="Group 27"/>
            <p:cNvGrpSpPr>
              <a:grpSpLocks/>
            </p:cNvGrpSpPr>
            <p:nvPr/>
          </p:nvGrpSpPr>
          <p:grpSpPr bwMode="auto">
            <a:xfrm>
              <a:off x="4368" y="768"/>
              <a:ext cx="964" cy="971"/>
              <a:chOff x="4368" y="768"/>
              <a:chExt cx="964" cy="971"/>
            </a:xfrm>
          </p:grpSpPr>
          <p:sp>
            <p:nvSpPr>
              <p:cNvPr id="6184" name="Text Box 28"/>
              <p:cNvSpPr txBox="1">
                <a:spLocks noChangeArrowheads="1"/>
              </p:cNvSpPr>
              <p:nvPr/>
            </p:nvSpPr>
            <p:spPr bwMode="auto">
              <a:xfrm>
                <a:off x="4368" y="1496"/>
                <a:ext cx="964" cy="243"/>
              </a:xfrm>
              <a:prstGeom prst="rect">
                <a:avLst/>
              </a:prstGeom>
              <a:noFill/>
              <a:ln w="12700">
                <a:noFill/>
                <a:miter lim="800000"/>
                <a:headEnd/>
                <a:tailEnd/>
              </a:ln>
            </p:spPr>
            <p:txBody>
              <a:bodyPr wrap="none">
                <a:spAutoFit/>
              </a:bodyPr>
              <a:lstStyle/>
              <a:p>
                <a:r>
                  <a:rPr lang="en-US" b="1">
                    <a:latin typeface="+mj-lt"/>
                  </a:rPr>
                  <a:t>Emergency</a:t>
                </a:r>
              </a:p>
            </p:txBody>
          </p:sp>
          <p:grpSp>
            <p:nvGrpSpPr>
              <p:cNvPr id="6185" name="Group 29"/>
              <p:cNvGrpSpPr>
                <a:grpSpLocks/>
              </p:cNvGrpSpPr>
              <p:nvPr/>
            </p:nvGrpSpPr>
            <p:grpSpPr bwMode="auto">
              <a:xfrm>
                <a:off x="4503" y="768"/>
                <a:ext cx="681" cy="679"/>
                <a:chOff x="3639" y="768"/>
                <a:chExt cx="681" cy="679"/>
              </a:xfrm>
            </p:grpSpPr>
            <p:sp>
              <p:nvSpPr>
                <p:cNvPr id="618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7"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5" name="Text Box 33"/>
            <p:cNvSpPr txBox="1">
              <a:spLocks noChangeArrowheads="1"/>
            </p:cNvSpPr>
            <p:nvPr/>
          </p:nvSpPr>
          <p:spPr bwMode="auto">
            <a:xfrm>
              <a:off x="4472" y="3704"/>
              <a:ext cx="758" cy="242"/>
            </a:xfrm>
            <a:prstGeom prst="rect">
              <a:avLst/>
            </a:prstGeom>
            <a:noFill/>
            <a:ln w="12700">
              <a:noFill/>
              <a:miter lim="800000"/>
              <a:headEnd/>
              <a:tailEnd/>
            </a:ln>
          </p:spPr>
          <p:txBody>
            <a:bodyPr wrap="none">
              <a:spAutoFit/>
            </a:bodyPr>
            <a:lstStyle/>
            <a:p>
              <a:r>
                <a:rPr lang="en-US" b="1">
                  <a:latin typeface="+mj-lt"/>
                </a:rPr>
                <a:t>Smoking</a:t>
              </a:r>
            </a:p>
          </p:txBody>
        </p:sp>
        <p:sp>
          <p:nvSpPr>
            <p:cNvPr id="6156"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7" name="Group 37"/>
            <p:cNvGrpSpPr>
              <a:grpSpLocks/>
            </p:cNvGrpSpPr>
            <p:nvPr/>
          </p:nvGrpSpPr>
          <p:grpSpPr bwMode="auto">
            <a:xfrm>
              <a:off x="4699" y="3207"/>
              <a:ext cx="337" cy="213"/>
              <a:chOff x="4682" y="3171"/>
              <a:chExt cx="337" cy="213"/>
            </a:xfrm>
          </p:grpSpPr>
          <p:grpSp>
            <p:nvGrpSpPr>
              <p:cNvPr id="6177" name="Group 38"/>
              <p:cNvGrpSpPr>
                <a:grpSpLocks/>
              </p:cNvGrpSpPr>
              <p:nvPr/>
            </p:nvGrpSpPr>
            <p:grpSpPr bwMode="auto">
              <a:xfrm>
                <a:off x="4682" y="3335"/>
                <a:ext cx="337" cy="49"/>
                <a:chOff x="4682" y="3335"/>
                <a:chExt cx="337" cy="49"/>
              </a:xfrm>
            </p:grpSpPr>
            <p:sp>
              <p:nvSpPr>
                <p:cNvPr id="6181"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2"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3"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78" name="Group 42"/>
              <p:cNvGrpSpPr>
                <a:grpSpLocks/>
              </p:cNvGrpSpPr>
              <p:nvPr/>
            </p:nvGrpSpPr>
            <p:grpSpPr bwMode="auto">
              <a:xfrm>
                <a:off x="4822" y="3171"/>
                <a:ext cx="197" cy="158"/>
                <a:chOff x="4822" y="3171"/>
                <a:chExt cx="197" cy="158"/>
              </a:xfrm>
            </p:grpSpPr>
            <p:sp>
              <p:nvSpPr>
                <p:cNvPr id="6179"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0"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58" name="Group 48"/>
            <p:cNvGrpSpPr>
              <a:grpSpLocks/>
            </p:cNvGrpSpPr>
            <p:nvPr/>
          </p:nvGrpSpPr>
          <p:grpSpPr bwMode="auto">
            <a:xfrm>
              <a:off x="2544" y="3017"/>
              <a:ext cx="691" cy="930"/>
              <a:chOff x="2544" y="3017"/>
              <a:chExt cx="691" cy="930"/>
            </a:xfrm>
          </p:grpSpPr>
          <p:sp>
            <p:nvSpPr>
              <p:cNvPr id="6171" name="Text Box 49"/>
              <p:cNvSpPr txBox="1">
                <a:spLocks noChangeArrowheads="1"/>
              </p:cNvSpPr>
              <p:nvPr/>
            </p:nvSpPr>
            <p:spPr bwMode="auto">
              <a:xfrm>
                <a:off x="2562" y="3704"/>
                <a:ext cx="673" cy="243"/>
              </a:xfrm>
              <a:prstGeom prst="rect">
                <a:avLst/>
              </a:prstGeom>
              <a:noFill/>
              <a:ln w="12700">
                <a:noFill/>
                <a:miter lim="800000"/>
                <a:headEnd/>
                <a:tailEnd/>
              </a:ln>
            </p:spPr>
            <p:txBody>
              <a:bodyPr wrap="none">
                <a:spAutoFit/>
              </a:bodyPr>
              <a:lstStyle/>
              <a:p>
                <a:r>
                  <a:rPr lang="en-US" b="1">
                    <a:latin typeface="+mj-lt"/>
                  </a:rPr>
                  <a:t>Parking</a:t>
                </a:r>
              </a:p>
            </p:txBody>
          </p:sp>
          <p:grpSp>
            <p:nvGrpSpPr>
              <p:cNvPr id="6172" name="Group 50"/>
              <p:cNvGrpSpPr>
                <a:grpSpLocks/>
              </p:cNvGrpSpPr>
              <p:nvPr/>
            </p:nvGrpSpPr>
            <p:grpSpPr bwMode="auto">
              <a:xfrm>
                <a:off x="2544" y="3017"/>
                <a:ext cx="681" cy="679"/>
                <a:chOff x="2544" y="3017"/>
                <a:chExt cx="681" cy="679"/>
              </a:xfrm>
            </p:grpSpPr>
            <p:sp>
              <p:nvSpPr>
                <p:cNvPr id="6173"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4" name="Group 52"/>
                <p:cNvGrpSpPr>
                  <a:grpSpLocks/>
                </p:cNvGrpSpPr>
                <p:nvPr/>
              </p:nvGrpSpPr>
              <p:grpSpPr bwMode="auto">
                <a:xfrm>
                  <a:off x="2697" y="3120"/>
                  <a:ext cx="375" cy="497"/>
                  <a:chOff x="2712" y="3093"/>
                  <a:chExt cx="375" cy="497"/>
                </a:xfrm>
              </p:grpSpPr>
              <p:sp>
                <p:nvSpPr>
                  <p:cNvPr id="6175"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6"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59" name="Group 55"/>
            <p:cNvGrpSpPr>
              <a:grpSpLocks/>
            </p:cNvGrpSpPr>
            <p:nvPr/>
          </p:nvGrpSpPr>
          <p:grpSpPr bwMode="auto">
            <a:xfrm>
              <a:off x="462" y="3024"/>
              <a:ext cx="872" cy="923"/>
              <a:chOff x="462" y="3024"/>
              <a:chExt cx="872" cy="923"/>
            </a:xfrm>
          </p:grpSpPr>
          <p:sp>
            <p:nvSpPr>
              <p:cNvPr id="6160" name="Text Box 56"/>
              <p:cNvSpPr txBox="1">
                <a:spLocks noChangeArrowheads="1"/>
              </p:cNvSpPr>
              <p:nvPr/>
            </p:nvSpPr>
            <p:spPr bwMode="auto">
              <a:xfrm>
                <a:off x="462" y="3704"/>
                <a:ext cx="872" cy="243"/>
              </a:xfrm>
              <a:prstGeom prst="rect">
                <a:avLst/>
              </a:prstGeom>
              <a:noFill/>
              <a:ln w="12700">
                <a:noFill/>
                <a:miter lim="800000"/>
                <a:headEnd/>
                <a:tailEnd/>
              </a:ln>
            </p:spPr>
            <p:txBody>
              <a:bodyPr wrap="none">
                <a:spAutoFit/>
              </a:bodyPr>
              <a:lstStyle/>
              <a:p>
                <a:r>
                  <a:rPr lang="en-US" b="1">
                    <a:latin typeface="+mj-lt"/>
                  </a:rPr>
                  <a:t>Restrooms</a:t>
                </a:r>
              </a:p>
            </p:txBody>
          </p:sp>
          <p:grpSp>
            <p:nvGrpSpPr>
              <p:cNvPr id="6161" name="Group 57"/>
              <p:cNvGrpSpPr>
                <a:grpSpLocks/>
              </p:cNvGrpSpPr>
              <p:nvPr/>
            </p:nvGrpSpPr>
            <p:grpSpPr bwMode="auto">
              <a:xfrm>
                <a:off x="567" y="3024"/>
                <a:ext cx="681" cy="679"/>
                <a:chOff x="1440" y="3024"/>
                <a:chExt cx="681" cy="679"/>
              </a:xfrm>
            </p:grpSpPr>
            <p:sp>
              <p:nvSpPr>
                <p:cNvPr id="6162"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3" name="Group 59"/>
                <p:cNvGrpSpPr>
                  <a:grpSpLocks/>
                </p:cNvGrpSpPr>
                <p:nvPr/>
              </p:nvGrpSpPr>
              <p:grpSpPr bwMode="auto">
                <a:xfrm>
                  <a:off x="1505" y="3103"/>
                  <a:ext cx="559" cy="545"/>
                  <a:chOff x="625" y="3069"/>
                  <a:chExt cx="559" cy="545"/>
                </a:xfrm>
              </p:grpSpPr>
              <p:grpSp>
                <p:nvGrpSpPr>
                  <p:cNvPr id="6164" name="Group 60"/>
                  <p:cNvGrpSpPr>
                    <a:grpSpLocks/>
                  </p:cNvGrpSpPr>
                  <p:nvPr/>
                </p:nvGrpSpPr>
                <p:grpSpPr bwMode="auto">
                  <a:xfrm>
                    <a:off x="625" y="3075"/>
                    <a:ext cx="209" cy="539"/>
                    <a:chOff x="625" y="3075"/>
                    <a:chExt cx="209" cy="539"/>
                  </a:xfrm>
                </p:grpSpPr>
                <p:sp>
                  <p:nvSpPr>
                    <p:cNvPr id="6169"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0"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5" name="Group 63"/>
                  <p:cNvGrpSpPr>
                    <a:grpSpLocks/>
                  </p:cNvGrpSpPr>
                  <p:nvPr/>
                </p:nvGrpSpPr>
                <p:grpSpPr bwMode="auto">
                  <a:xfrm>
                    <a:off x="934" y="3075"/>
                    <a:ext cx="250" cy="538"/>
                    <a:chOff x="934" y="3075"/>
                    <a:chExt cx="250" cy="538"/>
                  </a:xfrm>
                </p:grpSpPr>
                <p:sp>
                  <p:nvSpPr>
                    <p:cNvPr id="6167"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68"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6"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US" smtClean="0"/>
              <a:t>Introduction to Forecast Simulation</a:t>
            </a:r>
          </a:p>
          <a:p>
            <a:pPr eaLnBrk="1" hangingPunct="1"/>
            <a:r>
              <a:rPr lang="en-US" smtClean="0"/>
              <a:t>Business Considerations</a:t>
            </a:r>
          </a:p>
          <a:p>
            <a:pPr eaLnBrk="1" hangingPunct="1"/>
            <a:r>
              <a:rPr lang="en-US" smtClean="0"/>
              <a:t>Set up Forecast Simulation</a:t>
            </a:r>
          </a:p>
          <a:p>
            <a:pPr eaLnBrk="1" hangingPunct="1"/>
            <a:r>
              <a:rPr lang="en-US" smtClean="0"/>
              <a:t>Use Forecast Simulation</a:t>
            </a:r>
          </a:p>
        </p:txBody>
      </p:sp>
      <p:sp>
        <p:nvSpPr>
          <p:cNvPr id="7171" name="Rectangle 2"/>
          <p:cNvSpPr>
            <a:spLocks noGrp="1" noChangeArrowheads="1"/>
          </p:cNvSpPr>
          <p:nvPr>
            <p:ph type="title"/>
          </p:nvPr>
        </p:nvSpPr>
        <p:spPr/>
        <p:txBody>
          <a:bodyPr/>
          <a:lstStyle/>
          <a:p>
            <a:pPr eaLnBrk="1" hangingPunct="1"/>
            <a:r>
              <a:rPr lang="en-US" smtClean="0"/>
              <a:t>Course Overview</a:t>
            </a:r>
          </a:p>
        </p:txBody>
      </p:sp>
      <p:sp>
        <p:nvSpPr>
          <p:cNvPr id="7170" name="Footer Placeholder 3"/>
          <p:cNvSpPr>
            <a:spLocks noGrp="1"/>
          </p:cNvSpPr>
          <p:nvPr>
            <p:ph type="ftr" sz="quarter" idx="10"/>
          </p:nvPr>
        </p:nvSpPr>
        <p:spPr>
          <a:noFill/>
        </p:spPr>
        <p:txBody>
          <a:bodyPr/>
          <a:lstStyle/>
          <a:p>
            <a:pPr defTabSz="865188"/>
            <a:r>
              <a:rPr lang="en-US"/>
              <a:t>FS-IN-040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rmAutofit fontScale="90000"/>
          </a:bodyPr>
          <a:lstStyle/>
          <a:p>
            <a:pPr eaLnBrk="1" hangingPunct="1"/>
            <a:r>
              <a:rPr lang="en-US" sz="2800" smtClean="0"/>
              <a:t>QAD Enterprise Applications General System Flow</a:t>
            </a:r>
          </a:p>
        </p:txBody>
      </p:sp>
      <p:sp>
        <p:nvSpPr>
          <p:cNvPr id="8194" name="Footer Placeholder 2"/>
          <p:cNvSpPr>
            <a:spLocks noGrp="1"/>
          </p:cNvSpPr>
          <p:nvPr>
            <p:ph type="ftr" sz="quarter" idx="10"/>
          </p:nvPr>
        </p:nvSpPr>
        <p:spPr>
          <a:noFill/>
        </p:spPr>
        <p:txBody>
          <a:bodyPr/>
          <a:lstStyle/>
          <a:p>
            <a:pPr defTabSz="865188"/>
            <a:r>
              <a:rPr lang="en-US"/>
              <a:t>FS-IN-050</a:t>
            </a:r>
          </a:p>
        </p:txBody>
      </p:sp>
      <p:grpSp>
        <p:nvGrpSpPr>
          <p:cNvPr id="74" name="Group 73"/>
          <p:cNvGrpSpPr/>
          <p:nvPr/>
        </p:nvGrpSpPr>
        <p:grpSpPr>
          <a:xfrm>
            <a:off x="954088" y="1077913"/>
            <a:ext cx="7224712" cy="5016500"/>
            <a:chOff x="992188" y="1592263"/>
            <a:chExt cx="7224712" cy="5016500"/>
          </a:xfrm>
        </p:grpSpPr>
        <p:sp>
          <p:nvSpPr>
            <p:cNvPr id="70803" name="AutoShape 147"/>
            <p:cNvSpPr>
              <a:spLocks noChangeArrowheads="1"/>
            </p:cNvSpPr>
            <p:nvPr/>
          </p:nvSpPr>
          <p:spPr bwMode="auto">
            <a:xfrm>
              <a:off x="1112838" y="2062163"/>
              <a:ext cx="1828800" cy="1149350"/>
            </a:xfrm>
            <a:prstGeom prst="flowChartMultidocumen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Sales Orders</a:t>
              </a:r>
            </a:p>
            <a:p>
              <a:pPr>
                <a:defRPr/>
              </a:pPr>
              <a:r>
                <a:rPr lang="en-US" sz="1400" b="1">
                  <a:latin typeface="+mj-lt"/>
                </a:rPr>
                <a:t>(Demand)</a:t>
              </a:r>
            </a:p>
          </p:txBody>
        </p:sp>
        <p:sp>
          <p:nvSpPr>
            <p:cNvPr id="70805" name="AutoShape 149"/>
            <p:cNvSpPr>
              <a:spLocks noChangeArrowheads="1"/>
            </p:cNvSpPr>
            <p:nvPr/>
          </p:nvSpPr>
          <p:spPr bwMode="auto">
            <a:xfrm>
              <a:off x="1155700" y="4078288"/>
              <a:ext cx="1736725" cy="1371600"/>
            </a:xfrm>
            <a:prstGeom prst="flowChartExtract">
              <a:avLst/>
            </a:prstGeom>
            <a:solidFill>
              <a:srgbClr val="FFFFFF"/>
            </a:solidFill>
            <a:ln w="12700">
              <a:solidFill>
                <a:schemeClr val="tx1"/>
              </a:solidFill>
              <a:miter lim="800000"/>
              <a:headEnd/>
              <a:tailEnd/>
            </a:ln>
            <a:effectLst>
              <a:outerShdw dist="119812" dir="1920323" algn="ctr" rotWithShape="0">
                <a:schemeClr val="bg2"/>
              </a:outerShdw>
            </a:effectLst>
          </p:spPr>
          <p:txBody>
            <a:bodyPr wrap="none"/>
            <a:lstStyle/>
            <a:p>
              <a:pPr>
                <a:defRPr/>
              </a:pPr>
              <a:r>
                <a:rPr lang="en-US" sz="1400" b="1">
                  <a:latin typeface="+mj-lt"/>
                </a:rPr>
                <a:t>Extract</a:t>
              </a:r>
            </a:p>
            <a:p>
              <a:pPr>
                <a:defRPr/>
              </a:pPr>
              <a:r>
                <a:rPr lang="en-US" sz="1400" b="1">
                  <a:latin typeface="+mj-lt"/>
                </a:rPr>
                <a:t>History</a:t>
              </a:r>
            </a:p>
          </p:txBody>
        </p:sp>
        <p:sp>
          <p:nvSpPr>
            <p:cNvPr id="70808" name="AutoShape 152"/>
            <p:cNvSpPr>
              <a:spLocks noChangeArrowheads="1"/>
            </p:cNvSpPr>
            <p:nvPr/>
          </p:nvSpPr>
          <p:spPr bwMode="auto">
            <a:xfrm>
              <a:off x="3844925" y="3929063"/>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Forecast</a:t>
              </a:r>
            </a:p>
            <a:p>
              <a:pPr>
                <a:defRPr/>
              </a:pPr>
              <a:r>
                <a:rPr lang="en-US" sz="1400" b="1">
                  <a:latin typeface="+mj-lt"/>
                </a:rPr>
                <a:t>Simulation</a:t>
              </a:r>
            </a:p>
            <a:p>
              <a:pPr>
                <a:defRPr/>
              </a:pPr>
              <a:r>
                <a:rPr lang="en-US" sz="1400" b="1">
                  <a:latin typeface="+mj-lt"/>
                </a:rPr>
                <a:t>Calculation</a:t>
              </a:r>
            </a:p>
          </p:txBody>
        </p:sp>
        <p:sp>
          <p:nvSpPr>
            <p:cNvPr id="70812" name="AutoShape 156"/>
            <p:cNvSpPr>
              <a:spLocks noChangeArrowheads="1"/>
            </p:cNvSpPr>
            <p:nvPr/>
          </p:nvSpPr>
          <p:spPr bwMode="auto">
            <a:xfrm>
              <a:off x="3848100" y="2181225"/>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MRP</a:t>
              </a:r>
            </a:p>
            <a:p>
              <a:pPr>
                <a:defRPr/>
              </a:pPr>
              <a:r>
                <a:rPr lang="en-US" sz="1400" b="1">
                  <a:latin typeface="+mj-lt"/>
                </a:rPr>
                <a:t>Calculation</a:t>
              </a:r>
            </a:p>
          </p:txBody>
        </p:sp>
        <p:sp>
          <p:nvSpPr>
            <p:cNvPr id="70815" name="AutoShape 159"/>
            <p:cNvSpPr>
              <a:spLocks noChangeArrowheads="1"/>
            </p:cNvSpPr>
            <p:nvPr/>
          </p:nvSpPr>
          <p:spPr bwMode="auto">
            <a:xfrm>
              <a:off x="6591300" y="2181225"/>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Manufacturing</a:t>
              </a:r>
            </a:p>
            <a:p>
              <a:pPr>
                <a:defRPr/>
              </a:pPr>
              <a:r>
                <a:rPr lang="en-US" sz="1400" b="1">
                  <a:latin typeface="+mj-lt"/>
                </a:rPr>
                <a:t>(Supply)</a:t>
              </a:r>
            </a:p>
          </p:txBody>
        </p:sp>
        <p:sp>
          <p:nvSpPr>
            <p:cNvPr id="8201" name="Rectangle 188"/>
            <p:cNvSpPr>
              <a:spLocks noChangeArrowheads="1"/>
            </p:cNvSpPr>
            <p:nvPr/>
          </p:nvSpPr>
          <p:spPr bwMode="auto">
            <a:xfrm>
              <a:off x="992188" y="1592263"/>
              <a:ext cx="2057400" cy="317500"/>
            </a:xfrm>
            <a:prstGeom prst="rect">
              <a:avLst/>
            </a:prstGeom>
            <a:solidFill>
              <a:schemeClr val="bg1"/>
            </a:solidFill>
            <a:ln w="12700">
              <a:solidFill>
                <a:schemeClr val="tx1"/>
              </a:solidFill>
              <a:miter lim="800000"/>
              <a:headEnd/>
              <a:tailEnd/>
            </a:ln>
          </p:spPr>
          <p:txBody>
            <a:bodyPr wrap="none" anchor="ctr"/>
            <a:lstStyle/>
            <a:p>
              <a:r>
                <a:rPr lang="en-US" sz="1400" b="1">
                  <a:latin typeface="+mj-lt"/>
                </a:rPr>
                <a:t>(Production Forecast)</a:t>
              </a:r>
            </a:p>
          </p:txBody>
        </p:sp>
        <p:sp>
          <p:nvSpPr>
            <p:cNvPr id="70847" name="AutoShape 191"/>
            <p:cNvSpPr>
              <a:spLocks noChangeArrowheads="1"/>
            </p:cNvSpPr>
            <p:nvPr/>
          </p:nvSpPr>
          <p:spPr bwMode="auto">
            <a:xfrm>
              <a:off x="1112838" y="3451225"/>
              <a:ext cx="1828800" cy="342900"/>
            </a:xfrm>
            <a:prstGeom prst="flowChartProcess">
              <a:avLst/>
            </a:prstGeom>
            <a:solidFill>
              <a:schemeClr val="bg1"/>
            </a:solidFill>
            <a:ln w="12700">
              <a:solidFill>
                <a:schemeClr val="tx1"/>
              </a:solidFill>
              <a:miter lim="800000"/>
              <a:headEnd/>
              <a:tailEnd/>
            </a:ln>
            <a:effectLst>
              <a:outerShdw dist="89803" dir="2700000" algn="ctr" rotWithShape="0">
                <a:schemeClr val="bg2"/>
              </a:outerShdw>
            </a:effectLst>
          </p:spPr>
          <p:txBody>
            <a:bodyPr anchor="ctr"/>
            <a:lstStyle/>
            <a:p>
              <a:pPr>
                <a:defRPr/>
              </a:pPr>
              <a:r>
                <a:rPr lang="en-US" sz="1400" b="1">
                  <a:latin typeface="+mj-lt"/>
                </a:rPr>
                <a:t>Invoice Posting</a:t>
              </a:r>
            </a:p>
          </p:txBody>
        </p:sp>
        <p:grpSp>
          <p:nvGrpSpPr>
            <p:cNvPr id="8203" name="Group 195"/>
            <p:cNvGrpSpPr>
              <a:grpSpLocks/>
            </p:cNvGrpSpPr>
            <p:nvPr/>
          </p:nvGrpSpPr>
          <p:grpSpPr bwMode="auto">
            <a:xfrm>
              <a:off x="1112838" y="5694363"/>
              <a:ext cx="1828800" cy="914400"/>
              <a:chOff x="822" y="2479"/>
              <a:chExt cx="1150" cy="649"/>
            </a:xfrm>
          </p:grpSpPr>
          <p:sp>
            <p:nvSpPr>
              <p:cNvPr id="70852" name="AutoShape 196"/>
              <p:cNvSpPr>
                <a:spLocks noChangeArrowheads="1"/>
              </p:cNvSpPr>
              <p:nvPr/>
            </p:nvSpPr>
            <p:spPr bwMode="auto">
              <a:xfrm>
                <a:off x="822" y="2479"/>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wrap="none" anchor="ctr"/>
              <a:lstStyle/>
              <a:p>
                <a:pPr>
                  <a:defRPr/>
                </a:pPr>
                <a:endParaRPr lang="en-US">
                  <a:latin typeface="+mj-lt"/>
                </a:endParaRPr>
              </a:p>
            </p:txBody>
          </p:sp>
          <p:sp>
            <p:nvSpPr>
              <p:cNvPr id="70853" name="AutoShape 197"/>
              <p:cNvSpPr>
                <a:spLocks noChangeArrowheads="1"/>
              </p:cNvSpPr>
              <p:nvPr/>
            </p:nvSpPr>
            <p:spPr bwMode="auto">
              <a:xfrm>
                <a:off x="918" y="2575"/>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wrap="none" anchor="ctr"/>
              <a:lstStyle/>
              <a:p>
                <a:pPr>
                  <a:defRPr/>
                </a:pPr>
                <a:endParaRPr lang="en-US">
                  <a:latin typeface="+mj-lt"/>
                </a:endParaRPr>
              </a:p>
            </p:txBody>
          </p:sp>
          <p:sp>
            <p:nvSpPr>
              <p:cNvPr id="70854" name="AutoShape 198"/>
              <p:cNvSpPr>
                <a:spLocks noChangeArrowheads="1"/>
              </p:cNvSpPr>
              <p:nvPr/>
            </p:nvSpPr>
            <p:spPr bwMode="auto">
              <a:xfrm>
                <a:off x="1014" y="2671"/>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anchor="ctr"/>
              <a:lstStyle/>
              <a:p>
                <a:pPr>
                  <a:defRPr/>
                </a:pPr>
                <a:r>
                  <a:rPr lang="en-US" sz="1400" b="1">
                    <a:latin typeface="+mj-lt"/>
                  </a:rPr>
                  <a:t>Sales History</a:t>
                </a:r>
              </a:p>
            </p:txBody>
          </p:sp>
        </p:grpSp>
        <p:cxnSp>
          <p:nvCxnSpPr>
            <p:cNvPr id="8204" name="AutoShape 153"/>
            <p:cNvCxnSpPr>
              <a:cxnSpLocks noChangeShapeType="1"/>
              <a:stCxn id="70854" idx="5"/>
              <a:endCxn id="70808" idx="2"/>
            </p:cNvCxnSpPr>
            <p:nvPr/>
          </p:nvCxnSpPr>
          <p:spPr bwMode="auto">
            <a:xfrm flipV="1">
              <a:off x="2786063" y="4843463"/>
              <a:ext cx="1768475" cy="1443037"/>
            </a:xfrm>
            <a:prstGeom prst="bentConnector2">
              <a:avLst/>
            </a:prstGeom>
            <a:noFill/>
            <a:ln w="38100">
              <a:solidFill>
                <a:srgbClr val="5A87C6"/>
              </a:solidFill>
              <a:miter lim="800000"/>
              <a:headEnd/>
              <a:tailEnd type="triangle" w="med" len="med"/>
            </a:ln>
          </p:spPr>
        </p:cxnSp>
        <p:cxnSp>
          <p:nvCxnSpPr>
            <p:cNvPr id="8205" name="AutoShape 155"/>
            <p:cNvCxnSpPr>
              <a:cxnSpLocks noChangeShapeType="1"/>
              <a:stCxn id="70803" idx="3"/>
              <a:endCxn id="70812" idx="1"/>
            </p:cNvCxnSpPr>
            <p:nvPr/>
          </p:nvCxnSpPr>
          <p:spPr bwMode="auto">
            <a:xfrm>
              <a:off x="2941638" y="2636838"/>
              <a:ext cx="906462" cy="1587"/>
            </a:xfrm>
            <a:prstGeom prst="bentConnector3">
              <a:avLst>
                <a:gd name="adj1" fmla="val 49912"/>
              </a:avLst>
            </a:prstGeom>
            <a:noFill/>
            <a:ln w="38100">
              <a:solidFill>
                <a:srgbClr val="5A87C6"/>
              </a:solidFill>
              <a:miter lim="800000"/>
              <a:headEnd/>
              <a:tailEnd type="triangle" w="med" len="med"/>
            </a:ln>
          </p:spPr>
        </p:cxnSp>
        <p:cxnSp>
          <p:nvCxnSpPr>
            <p:cNvPr id="8206" name="AutoShape 157"/>
            <p:cNvCxnSpPr>
              <a:cxnSpLocks noChangeShapeType="1"/>
              <a:stCxn id="70808" idx="0"/>
              <a:endCxn id="70812" idx="2"/>
            </p:cNvCxnSpPr>
            <p:nvPr/>
          </p:nvCxnSpPr>
          <p:spPr bwMode="auto">
            <a:xfrm rot="16200000">
              <a:off x="4139407" y="3510756"/>
              <a:ext cx="833438" cy="3175"/>
            </a:xfrm>
            <a:prstGeom prst="bentConnector3">
              <a:avLst>
                <a:gd name="adj1" fmla="val 49903"/>
              </a:avLst>
            </a:prstGeom>
            <a:noFill/>
            <a:ln w="38100">
              <a:solidFill>
                <a:srgbClr val="5A87C6"/>
              </a:solidFill>
              <a:miter lim="800000"/>
              <a:headEnd/>
              <a:tailEnd type="triangle" w="med" len="med"/>
            </a:ln>
          </p:spPr>
        </p:cxnSp>
        <p:cxnSp>
          <p:nvCxnSpPr>
            <p:cNvPr id="8207" name="AutoShape 160"/>
            <p:cNvCxnSpPr>
              <a:cxnSpLocks noChangeShapeType="1"/>
              <a:stCxn id="70812" idx="3"/>
              <a:endCxn id="70815" idx="1"/>
            </p:cNvCxnSpPr>
            <p:nvPr/>
          </p:nvCxnSpPr>
          <p:spPr bwMode="auto">
            <a:xfrm>
              <a:off x="5267325" y="2638425"/>
              <a:ext cx="1323975" cy="0"/>
            </a:xfrm>
            <a:prstGeom prst="straightConnector1">
              <a:avLst/>
            </a:prstGeom>
            <a:noFill/>
            <a:ln w="38100">
              <a:solidFill>
                <a:srgbClr val="5A87C6"/>
              </a:solidFill>
              <a:round/>
              <a:headEnd/>
              <a:tailEnd type="triangle" w="med" len="med"/>
            </a:ln>
          </p:spPr>
        </p:cxnSp>
        <p:cxnSp>
          <p:nvCxnSpPr>
            <p:cNvPr id="8208" name="AutoShape 187"/>
            <p:cNvCxnSpPr>
              <a:cxnSpLocks noChangeShapeType="1"/>
              <a:stCxn id="8201" idx="1"/>
              <a:endCxn id="70803" idx="1"/>
            </p:cNvCxnSpPr>
            <p:nvPr/>
          </p:nvCxnSpPr>
          <p:spPr bwMode="auto">
            <a:xfrm rot="10800000" flipH="1" flipV="1">
              <a:off x="992188" y="1751013"/>
              <a:ext cx="120650" cy="885825"/>
            </a:xfrm>
            <a:prstGeom prst="bentConnector3">
              <a:avLst>
                <a:gd name="adj1" fmla="val -189472"/>
              </a:avLst>
            </a:prstGeom>
            <a:noFill/>
            <a:ln w="38100">
              <a:solidFill>
                <a:srgbClr val="5A87C6"/>
              </a:solidFill>
              <a:miter lim="800000"/>
              <a:headEnd/>
              <a:tailEnd type="triangle" w="med" len="med"/>
            </a:ln>
          </p:spPr>
        </p:cxnSp>
        <p:cxnSp>
          <p:nvCxnSpPr>
            <p:cNvPr id="8209" name="AutoShape 189"/>
            <p:cNvCxnSpPr>
              <a:cxnSpLocks noChangeShapeType="1"/>
              <a:stCxn id="70812" idx="0"/>
              <a:endCxn id="8201" idx="3"/>
            </p:cNvCxnSpPr>
            <p:nvPr/>
          </p:nvCxnSpPr>
          <p:spPr bwMode="auto">
            <a:xfrm rot="5400000" flipH="1">
              <a:off x="3588545" y="1212056"/>
              <a:ext cx="430212" cy="1508125"/>
            </a:xfrm>
            <a:prstGeom prst="bentConnector2">
              <a:avLst/>
            </a:prstGeom>
            <a:noFill/>
            <a:ln w="38100">
              <a:solidFill>
                <a:srgbClr val="5A87C6"/>
              </a:solidFill>
              <a:miter lim="800000"/>
              <a:headEnd/>
              <a:tailEnd type="triangle" w="med" len="med"/>
            </a:ln>
          </p:spPr>
        </p:cxnSp>
        <p:cxnSp>
          <p:nvCxnSpPr>
            <p:cNvPr id="8210" name="AutoShape 202"/>
            <p:cNvCxnSpPr>
              <a:cxnSpLocks noChangeShapeType="1"/>
              <a:stCxn id="70847" idx="2"/>
              <a:endCxn id="70805" idx="0"/>
            </p:cNvCxnSpPr>
            <p:nvPr/>
          </p:nvCxnSpPr>
          <p:spPr bwMode="auto">
            <a:xfrm rot="5400000">
              <a:off x="1883569" y="3934619"/>
              <a:ext cx="284163" cy="3175"/>
            </a:xfrm>
            <a:prstGeom prst="bentConnector3">
              <a:avLst>
                <a:gd name="adj1" fmla="val 49722"/>
              </a:avLst>
            </a:prstGeom>
            <a:noFill/>
            <a:ln w="38100">
              <a:solidFill>
                <a:srgbClr val="5A87C6"/>
              </a:solidFill>
              <a:miter lim="800000"/>
              <a:headEnd/>
              <a:tailEnd type="triangle" w="med" len="med"/>
            </a:ln>
          </p:spPr>
        </p:cxnSp>
        <p:cxnSp>
          <p:nvCxnSpPr>
            <p:cNvPr id="8211" name="AutoShape 203"/>
            <p:cNvCxnSpPr>
              <a:cxnSpLocks noChangeShapeType="1"/>
              <a:stCxn id="70805" idx="2"/>
              <a:endCxn id="70852" idx="0"/>
            </p:cNvCxnSpPr>
            <p:nvPr/>
          </p:nvCxnSpPr>
          <p:spPr bwMode="auto">
            <a:xfrm rot="16200000" flipH="1">
              <a:off x="1903413" y="5570538"/>
              <a:ext cx="244475" cy="3175"/>
            </a:xfrm>
            <a:prstGeom prst="bentConnector3">
              <a:avLst>
                <a:gd name="adj1" fmla="val 50000"/>
              </a:avLst>
            </a:prstGeom>
            <a:noFill/>
            <a:ln w="38100">
              <a:solidFill>
                <a:srgbClr val="5A87C6"/>
              </a:solidFill>
              <a:miter lim="800000"/>
              <a:headEnd/>
              <a:tailEnd type="triangle" w="med" len="med"/>
            </a:ln>
          </p:spPr>
        </p:cxnSp>
        <p:cxnSp>
          <p:nvCxnSpPr>
            <p:cNvPr id="8212" name="AutoShape 204"/>
            <p:cNvCxnSpPr>
              <a:cxnSpLocks noChangeShapeType="1"/>
              <a:stCxn id="70803" idx="2"/>
              <a:endCxn id="70847" idx="0"/>
            </p:cNvCxnSpPr>
            <p:nvPr/>
          </p:nvCxnSpPr>
          <p:spPr bwMode="auto">
            <a:xfrm rot="5400000">
              <a:off x="1862138" y="3286125"/>
              <a:ext cx="330200" cy="0"/>
            </a:xfrm>
            <a:prstGeom prst="straightConnector1">
              <a:avLst/>
            </a:prstGeom>
            <a:noFill/>
            <a:ln w="38100">
              <a:solidFill>
                <a:srgbClr val="5A87C6"/>
              </a:solidFill>
              <a:round/>
              <a:headEnd/>
              <a:tailEnd type="triangle" w="med" len="med"/>
            </a:ln>
          </p:spPr>
        </p:cxnSp>
        <p:grpSp>
          <p:nvGrpSpPr>
            <p:cNvPr id="8213" name="Group 209"/>
            <p:cNvGrpSpPr>
              <a:grpSpLocks/>
            </p:cNvGrpSpPr>
            <p:nvPr/>
          </p:nvGrpSpPr>
          <p:grpSpPr bwMode="auto">
            <a:xfrm>
              <a:off x="6619875" y="4867275"/>
              <a:ext cx="1597025" cy="1292225"/>
              <a:chOff x="4337" y="513"/>
              <a:chExt cx="1006" cy="814"/>
            </a:xfrm>
          </p:grpSpPr>
          <p:grpSp>
            <p:nvGrpSpPr>
              <p:cNvPr id="8214" name="Group 210"/>
              <p:cNvGrpSpPr>
                <a:grpSpLocks/>
              </p:cNvGrpSpPr>
              <p:nvPr/>
            </p:nvGrpSpPr>
            <p:grpSpPr bwMode="auto">
              <a:xfrm>
                <a:off x="4337" y="513"/>
                <a:ext cx="1006" cy="814"/>
                <a:chOff x="4337" y="513"/>
                <a:chExt cx="1006" cy="814"/>
              </a:xfrm>
            </p:grpSpPr>
            <p:grpSp>
              <p:nvGrpSpPr>
                <p:cNvPr id="8239" name="Group 211"/>
                <p:cNvGrpSpPr>
                  <a:grpSpLocks/>
                </p:cNvGrpSpPr>
                <p:nvPr/>
              </p:nvGrpSpPr>
              <p:grpSpPr bwMode="auto">
                <a:xfrm>
                  <a:off x="4337" y="1029"/>
                  <a:ext cx="363" cy="297"/>
                  <a:chOff x="3655" y="1024"/>
                  <a:chExt cx="377" cy="341"/>
                </a:xfrm>
              </p:grpSpPr>
              <p:sp>
                <p:nvSpPr>
                  <p:cNvPr id="8260" name="Rectangle 212"/>
                  <p:cNvSpPr>
                    <a:spLocks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en-US">
                      <a:latin typeface="+mj-lt"/>
                    </a:endParaRPr>
                  </a:p>
                </p:txBody>
              </p:sp>
              <p:sp>
                <p:nvSpPr>
                  <p:cNvPr id="8261" name="Freeform 213"/>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sp>
                <p:nvSpPr>
                  <p:cNvPr id="8262" name="Freeform 214"/>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grpSp>
            <p:grpSp>
              <p:nvGrpSpPr>
                <p:cNvPr id="8240" name="Group 215"/>
                <p:cNvGrpSpPr>
                  <a:grpSpLocks/>
                </p:cNvGrpSpPr>
                <p:nvPr/>
              </p:nvGrpSpPr>
              <p:grpSpPr bwMode="auto">
                <a:xfrm>
                  <a:off x="4657" y="1031"/>
                  <a:ext cx="364" cy="296"/>
                  <a:chOff x="3993" y="1010"/>
                  <a:chExt cx="378" cy="340"/>
                </a:xfrm>
              </p:grpSpPr>
              <p:sp>
                <p:nvSpPr>
                  <p:cNvPr id="70872" name="Rectangle 216"/>
                  <p:cNvSpPr>
                    <a:spLocks noChangeArrowheads="1"/>
                  </p:cNvSpPr>
                  <p:nvPr/>
                </p:nvSpPr>
                <p:spPr bwMode="auto">
                  <a:xfrm>
                    <a:off x="3993" y="1057"/>
                    <a:ext cx="294"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pPr>
                      <a:defRPr/>
                    </a:pPr>
                    <a:endParaRPr lang="en-US">
                      <a:latin typeface="+mj-lt"/>
                    </a:endParaRPr>
                  </a:p>
                </p:txBody>
              </p:sp>
              <p:sp>
                <p:nvSpPr>
                  <p:cNvPr id="70873" name="Freeform 217"/>
                  <p:cNvSpPr>
                    <a:spLocks/>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sp>
                <p:nvSpPr>
                  <p:cNvPr id="70874" name="Freeform 218"/>
                  <p:cNvSpPr>
                    <a:spLocks/>
                  </p:cNvSpPr>
                  <p:nvPr/>
                </p:nvSpPr>
                <p:spPr bwMode="auto">
                  <a:xfrm>
                    <a:off x="3993" y="1010"/>
                    <a:ext cx="378" cy="47"/>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grpSp>
            <p:grpSp>
              <p:nvGrpSpPr>
                <p:cNvPr id="8241" name="Group 219"/>
                <p:cNvGrpSpPr>
                  <a:grpSpLocks/>
                </p:cNvGrpSpPr>
                <p:nvPr/>
              </p:nvGrpSpPr>
              <p:grpSpPr bwMode="auto">
                <a:xfrm>
                  <a:off x="4502" y="781"/>
                  <a:ext cx="365" cy="287"/>
                  <a:chOff x="3725" y="723"/>
                  <a:chExt cx="378" cy="330"/>
                </a:xfrm>
              </p:grpSpPr>
              <p:sp>
                <p:nvSpPr>
                  <p:cNvPr id="8254" name="Rectangle 220"/>
                  <p:cNvSpPr>
                    <a:spLocks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en-US">
                      <a:latin typeface="+mj-lt"/>
                    </a:endParaRPr>
                  </a:p>
                </p:txBody>
              </p:sp>
              <p:sp>
                <p:nvSpPr>
                  <p:cNvPr id="8255" name="Freeform 221"/>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sp>
                <p:nvSpPr>
                  <p:cNvPr id="8256" name="Freeform 222"/>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grpSp>
            <p:grpSp>
              <p:nvGrpSpPr>
                <p:cNvPr id="8242" name="Group 223"/>
                <p:cNvGrpSpPr>
                  <a:grpSpLocks/>
                </p:cNvGrpSpPr>
                <p:nvPr/>
              </p:nvGrpSpPr>
              <p:grpSpPr bwMode="auto">
                <a:xfrm>
                  <a:off x="4980" y="1039"/>
                  <a:ext cx="363" cy="287"/>
                  <a:chOff x="4324" y="1010"/>
                  <a:chExt cx="377" cy="330"/>
                </a:xfrm>
              </p:grpSpPr>
              <p:sp>
                <p:nvSpPr>
                  <p:cNvPr id="8251" name="Rectangle 224"/>
                  <p:cNvSpPr>
                    <a:spLocks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en-US">
                      <a:latin typeface="+mj-lt"/>
                    </a:endParaRPr>
                  </a:p>
                </p:txBody>
              </p:sp>
              <p:sp>
                <p:nvSpPr>
                  <p:cNvPr id="8252" name="Freeform 225"/>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sp>
                <p:nvSpPr>
                  <p:cNvPr id="8253" name="Freeform 226"/>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grpSp>
            <p:grpSp>
              <p:nvGrpSpPr>
                <p:cNvPr id="8243" name="Group 227"/>
                <p:cNvGrpSpPr>
                  <a:grpSpLocks/>
                </p:cNvGrpSpPr>
                <p:nvPr/>
              </p:nvGrpSpPr>
              <p:grpSpPr bwMode="auto">
                <a:xfrm>
                  <a:off x="4820" y="778"/>
                  <a:ext cx="356" cy="290"/>
                  <a:chOff x="4820" y="778"/>
                  <a:chExt cx="356" cy="290"/>
                </a:xfrm>
              </p:grpSpPr>
              <p:sp>
                <p:nvSpPr>
                  <p:cNvPr id="8248" name="Rectangle 228"/>
                  <p:cNvSpPr>
                    <a:spLocks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en-US">
                      <a:latin typeface="+mj-lt"/>
                    </a:endParaRPr>
                  </a:p>
                </p:txBody>
              </p:sp>
              <p:sp>
                <p:nvSpPr>
                  <p:cNvPr id="8249" name="Freeform 229"/>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sp>
                <p:nvSpPr>
                  <p:cNvPr id="8250" name="Freeform 230"/>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grpSp>
            <p:grpSp>
              <p:nvGrpSpPr>
                <p:cNvPr id="8244" name="Group 231"/>
                <p:cNvGrpSpPr>
                  <a:grpSpLocks/>
                </p:cNvGrpSpPr>
                <p:nvPr/>
              </p:nvGrpSpPr>
              <p:grpSpPr bwMode="auto">
                <a:xfrm>
                  <a:off x="4655" y="513"/>
                  <a:ext cx="359" cy="297"/>
                  <a:chOff x="4655" y="513"/>
                  <a:chExt cx="359" cy="297"/>
                </a:xfrm>
              </p:grpSpPr>
              <p:sp>
                <p:nvSpPr>
                  <p:cNvPr id="8245" name="Rectangle 232"/>
                  <p:cNvSpPr>
                    <a:spLocks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en-US">
                      <a:latin typeface="+mj-lt"/>
                    </a:endParaRPr>
                  </a:p>
                </p:txBody>
              </p:sp>
              <p:sp>
                <p:nvSpPr>
                  <p:cNvPr id="8246" name="Freeform 233"/>
                  <p:cNvSpPr>
                    <a:spLocks/>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sp>
                <p:nvSpPr>
                  <p:cNvPr id="8247" name="Freeform 234"/>
                  <p:cNvSpPr>
                    <a:spLocks/>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grpSp>
          </p:grpSp>
          <p:grpSp>
            <p:nvGrpSpPr>
              <p:cNvPr id="8215" name="Group 235"/>
              <p:cNvGrpSpPr>
                <a:grpSpLocks/>
              </p:cNvGrpSpPr>
              <p:nvPr/>
            </p:nvGrpSpPr>
            <p:grpSpPr bwMode="auto">
              <a:xfrm>
                <a:off x="4337" y="1029"/>
                <a:ext cx="363" cy="297"/>
                <a:chOff x="3655" y="1024"/>
                <a:chExt cx="377" cy="341"/>
              </a:xfrm>
            </p:grpSpPr>
            <p:sp>
              <p:nvSpPr>
                <p:cNvPr id="8236" name="Rectangle 236"/>
                <p:cNvSpPr>
                  <a:spLocks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en-US">
                    <a:latin typeface="+mj-lt"/>
                  </a:endParaRPr>
                </a:p>
              </p:txBody>
            </p:sp>
            <p:sp>
              <p:nvSpPr>
                <p:cNvPr id="8237" name="Freeform 237"/>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sp>
              <p:nvSpPr>
                <p:cNvPr id="8238" name="Freeform 238"/>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grpSp>
          <p:grpSp>
            <p:nvGrpSpPr>
              <p:cNvPr id="8216" name="Group 239"/>
              <p:cNvGrpSpPr>
                <a:grpSpLocks/>
              </p:cNvGrpSpPr>
              <p:nvPr/>
            </p:nvGrpSpPr>
            <p:grpSpPr bwMode="auto">
              <a:xfrm>
                <a:off x="4657" y="1031"/>
                <a:ext cx="364" cy="296"/>
                <a:chOff x="3993" y="1010"/>
                <a:chExt cx="378" cy="340"/>
              </a:xfrm>
            </p:grpSpPr>
            <p:sp>
              <p:nvSpPr>
                <p:cNvPr id="70896" name="Rectangle 240"/>
                <p:cNvSpPr>
                  <a:spLocks noChangeArrowheads="1"/>
                </p:cNvSpPr>
                <p:nvPr/>
              </p:nvSpPr>
              <p:spPr bwMode="auto">
                <a:xfrm>
                  <a:off x="3993" y="1057"/>
                  <a:ext cx="294"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pPr>
                    <a:defRPr/>
                  </a:pPr>
                  <a:endParaRPr lang="en-US">
                    <a:latin typeface="+mj-lt"/>
                  </a:endParaRPr>
                </a:p>
              </p:txBody>
            </p:sp>
            <p:sp>
              <p:nvSpPr>
                <p:cNvPr id="70897" name="Freeform 241"/>
                <p:cNvSpPr>
                  <a:spLocks/>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sp>
              <p:nvSpPr>
                <p:cNvPr id="70898" name="Freeform 242"/>
                <p:cNvSpPr>
                  <a:spLocks/>
                </p:cNvSpPr>
                <p:nvPr/>
              </p:nvSpPr>
              <p:spPr bwMode="auto">
                <a:xfrm>
                  <a:off x="3993" y="1010"/>
                  <a:ext cx="378" cy="47"/>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grpSp>
          <p:grpSp>
            <p:nvGrpSpPr>
              <p:cNvPr id="8217" name="Group 243"/>
              <p:cNvGrpSpPr>
                <a:grpSpLocks/>
              </p:cNvGrpSpPr>
              <p:nvPr/>
            </p:nvGrpSpPr>
            <p:grpSpPr bwMode="auto">
              <a:xfrm>
                <a:off x="4502" y="781"/>
                <a:ext cx="365" cy="287"/>
                <a:chOff x="3725" y="723"/>
                <a:chExt cx="378" cy="330"/>
              </a:xfrm>
            </p:grpSpPr>
            <p:sp>
              <p:nvSpPr>
                <p:cNvPr id="8230" name="Rectangle 244"/>
                <p:cNvSpPr>
                  <a:spLocks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en-US">
                    <a:latin typeface="+mj-lt"/>
                  </a:endParaRPr>
                </a:p>
              </p:txBody>
            </p:sp>
            <p:sp>
              <p:nvSpPr>
                <p:cNvPr id="8231" name="Freeform 245"/>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sp>
              <p:nvSpPr>
                <p:cNvPr id="8232" name="Freeform 246"/>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grpSp>
          <p:grpSp>
            <p:nvGrpSpPr>
              <p:cNvPr id="8218" name="Group 247"/>
              <p:cNvGrpSpPr>
                <a:grpSpLocks/>
              </p:cNvGrpSpPr>
              <p:nvPr/>
            </p:nvGrpSpPr>
            <p:grpSpPr bwMode="auto">
              <a:xfrm>
                <a:off x="4980" y="1039"/>
                <a:ext cx="363" cy="287"/>
                <a:chOff x="4324" y="1010"/>
                <a:chExt cx="377" cy="330"/>
              </a:xfrm>
            </p:grpSpPr>
            <p:sp>
              <p:nvSpPr>
                <p:cNvPr id="8227" name="Rectangle 248"/>
                <p:cNvSpPr>
                  <a:spLocks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en-US">
                    <a:latin typeface="+mj-lt"/>
                  </a:endParaRPr>
                </a:p>
              </p:txBody>
            </p:sp>
            <p:sp>
              <p:nvSpPr>
                <p:cNvPr id="8228" name="Freeform 249"/>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sp>
              <p:nvSpPr>
                <p:cNvPr id="8229" name="Freeform 250"/>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grpSp>
          <p:grpSp>
            <p:nvGrpSpPr>
              <p:cNvPr id="8219" name="Group 251"/>
              <p:cNvGrpSpPr>
                <a:grpSpLocks/>
              </p:cNvGrpSpPr>
              <p:nvPr/>
            </p:nvGrpSpPr>
            <p:grpSpPr bwMode="auto">
              <a:xfrm>
                <a:off x="4820" y="778"/>
                <a:ext cx="356" cy="290"/>
                <a:chOff x="4820" y="778"/>
                <a:chExt cx="356" cy="290"/>
              </a:xfrm>
            </p:grpSpPr>
            <p:sp>
              <p:nvSpPr>
                <p:cNvPr id="8224" name="Rectangle 252"/>
                <p:cNvSpPr>
                  <a:spLocks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en-US">
                    <a:latin typeface="+mj-lt"/>
                  </a:endParaRPr>
                </a:p>
              </p:txBody>
            </p:sp>
            <p:sp>
              <p:nvSpPr>
                <p:cNvPr id="8225" name="Freeform 253"/>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sp>
              <p:nvSpPr>
                <p:cNvPr id="8226" name="Freeform 254"/>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grpSp>
          <p:grpSp>
            <p:nvGrpSpPr>
              <p:cNvPr id="8220" name="Group 255"/>
              <p:cNvGrpSpPr>
                <a:grpSpLocks/>
              </p:cNvGrpSpPr>
              <p:nvPr/>
            </p:nvGrpSpPr>
            <p:grpSpPr bwMode="auto">
              <a:xfrm>
                <a:off x="4655" y="513"/>
                <a:ext cx="359" cy="297"/>
                <a:chOff x="4655" y="513"/>
                <a:chExt cx="359" cy="297"/>
              </a:xfrm>
            </p:grpSpPr>
            <p:sp>
              <p:nvSpPr>
                <p:cNvPr id="8221" name="Rectangle 256"/>
                <p:cNvSpPr>
                  <a:spLocks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en-US">
                    <a:latin typeface="+mj-lt"/>
                  </a:endParaRPr>
                </a:p>
              </p:txBody>
            </p:sp>
            <p:sp>
              <p:nvSpPr>
                <p:cNvPr id="8222" name="Freeform 257"/>
                <p:cNvSpPr>
                  <a:spLocks/>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sp>
              <p:nvSpPr>
                <p:cNvPr id="8223" name="Freeform 258"/>
                <p:cNvSpPr>
                  <a:spLocks/>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gr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Abnormal sales</a:t>
            </a:r>
          </a:p>
          <a:p>
            <a:pPr eaLnBrk="1" hangingPunct="1"/>
            <a:r>
              <a:rPr lang="en-US" smtClean="0"/>
              <a:t>Forecast consumption</a:t>
            </a:r>
          </a:p>
          <a:p>
            <a:pPr eaLnBrk="1" hangingPunct="1"/>
            <a:r>
              <a:rPr lang="en-US" smtClean="0"/>
              <a:t>Trends and cycles</a:t>
            </a:r>
          </a:p>
          <a:p>
            <a:pPr eaLnBrk="1" hangingPunct="1"/>
            <a:r>
              <a:rPr lang="en-US" smtClean="0"/>
              <a:t>Regression analysis</a:t>
            </a:r>
          </a:p>
        </p:txBody>
      </p:sp>
      <p:sp>
        <p:nvSpPr>
          <p:cNvPr id="9219" name="Rectangle 2"/>
          <p:cNvSpPr>
            <a:spLocks noGrp="1" noChangeArrowheads="1"/>
          </p:cNvSpPr>
          <p:nvPr>
            <p:ph type="title"/>
          </p:nvPr>
        </p:nvSpPr>
        <p:spPr/>
        <p:txBody>
          <a:bodyPr/>
          <a:lstStyle/>
          <a:p>
            <a:pPr eaLnBrk="1" hangingPunct="1"/>
            <a:r>
              <a:rPr lang="en-US" smtClean="0"/>
              <a:t>Terminology</a:t>
            </a:r>
          </a:p>
        </p:txBody>
      </p:sp>
      <p:sp>
        <p:nvSpPr>
          <p:cNvPr id="9218" name="Footer Placeholder 3"/>
          <p:cNvSpPr>
            <a:spLocks noGrp="1"/>
          </p:cNvSpPr>
          <p:nvPr>
            <p:ph type="ftr" sz="quarter" idx="10"/>
          </p:nvPr>
        </p:nvSpPr>
        <p:spPr>
          <a:noFill/>
        </p:spPr>
        <p:txBody>
          <a:bodyPr/>
          <a:lstStyle/>
          <a:p>
            <a:pPr defTabSz="865188"/>
            <a:r>
              <a:rPr lang="en-US"/>
              <a:t>FS-IN-060</a:t>
            </a:r>
          </a:p>
        </p:txBody>
      </p:sp>
      <p:grpSp>
        <p:nvGrpSpPr>
          <p:cNvPr id="9221" name="Group 8"/>
          <p:cNvGrpSpPr>
            <a:grpSpLocks/>
          </p:cNvGrpSpPr>
          <p:nvPr/>
        </p:nvGrpSpPr>
        <p:grpSpPr bwMode="auto">
          <a:xfrm>
            <a:off x="5935663" y="4948238"/>
            <a:ext cx="2732087" cy="1211262"/>
            <a:chOff x="3744" y="2571"/>
            <a:chExt cx="652" cy="289"/>
          </a:xfrm>
        </p:grpSpPr>
        <p:sp>
          <p:nvSpPr>
            <p:cNvPr id="9222" name="Freeform 9"/>
            <p:cNvSpPr>
              <a:spLocks/>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0"/>
            <p:cNvSpPr>
              <a:spLocks/>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71691" name="Freeform 11"/>
            <p:cNvSpPr>
              <a:spLocks/>
            </p:cNvSpPr>
            <p:nvPr/>
          </p:nvSpPr>
          <p:spPr bwMode="auto">
            <a:xfrm>
              <a:off x="3759" y="2605"/>
              <a:ext cx="81" cy="219"/>
            </a:xfrm>
            <a:custGeom>
              <a:avLst/>
              <a:gdLst/>
              <a:ahLst/>
              <a:cxnLst>
                <a:cxn ang="0">
                  <a:pos x="128" y="32"/>
                </a:cxn>
                <a:cxn ang="0">
                  <a:pos x="0" y="438"/>
                </a:cxn>
                <a:cxn ang="0">
                  <a:pos x="8" y="433"/>
                </a:cxn>
                <a:cxn ang="0">
                  <a:pos x="17" y="426"/>
                </a:cxn>
                <a:cxn ang="0">
                  <a:pos x="26" y="417"/>
                </a:cxn>
                <a:cxn ang="0">
                  <a:pos x="37" y="408"/>
                </a:cxn>
                <a:cxn ang="0">
                  <a:pos x="46" y="398"/>
                </a:cxn>
                <a:cxn ang="0">
                  <a:pos x="55" y="388"/>
                </a:cxn>
                <a:cxn ang="0">
                  <a:pos x="63" y="378"/>
                </a:cxn>
                <a:cxn ang="0">
                  <a:pos x="69" y="369"/>
                </a:cxn>
                <a:cxn ang="0">
                  <a:pos x="162" y="0"/>
                </a:cxn>
                <a:cxn ang="0">
                  <a:pos x="160" y="4"/>
                </a:cxn>
                <a:cxn ang="0">
                  <a:pos x="156" y="8"/>
                </a:cxn>
                <a:cxn ang="0">
                  <a:pos x="152" y="13"/>
                </a:cxn>
                <a:cxn ang="0">
                  <a:pos x="148" y="17"/>
                </a:cxn>
                <a:cxn ang="0">
                  <a:pos x="143" y="22"/>
                </a:cxn>
                <a:cxn ang="0">
                  <a:pos x="138" y="25"/>
                </a:cxn>
                <a:cxn ang="0">
                  <a:pos x="133" y="29"/>
                </a:cxn>
                <a:cxn ang="0">
                  <a:pos x="128" y="32"/>
                </a:cxn>
              </a:cxnLst>
              <a:rect l="0" t="0" r="r" b="b"/>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pPr>
                <a:defRPr/>
              </a:pPr>
              <a:endParaRPr lang="en-US"/>
            </a:p>
          </p:txBody>
        </p:sp>
        <p:sp>
          <p:nvSpPr>
            <p:cNvPr id="9225" name="Freeform 12"/>
            <p:cNvSpPr>
              <a:spLocks/>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gradFill rotWithShape="1">
              <a:gsLst>
                <a:gs pos="0">
                  <a:srgbClr val="767676"/>
                </a:gs>
                <a:gs pos="100000">
                  <a:srgbClr val="FFFFFF"/>
                </a:gs>
              </a:gsLst>
              <a:lin ang="0" scaled="1"/>
            </a:gradFill>
            <a:ln w="9525">
              <a:noFill/>
              <a:round/>
              <a:headEnd/>
              <a:tailEnd/>
            </a:ln>
          </p:spPr>
          <p:txBody>
            <a:bodyPr/>
            <a:lstStyle/>
            <a:p>
              <a:endParaRPr lang="en-US"/>
            </a:p>
          </p:txBody>
        </p:sp>
        <p:sp>
          <p:nvSpPr>
            <p:cNvPr id="71693" name="Freeform 13"/>
            <p:cNvSpPr>
              <a:spLocks/>
            </p:cNvSpPr>
            <p:nvPr/>
          </p:nvSpPr>
          <p:spPr bwMode="auto">
            <a:xfrm>
              <a:off x="4077" y="2797"/>
              <a:ext cx="299" cy="44"/>
            </a:xfrm>
            <a:custGeom>
              <a:avLst/>
              <a:gdLst/>
              <a:ahLst/>
              <a:cxnLst>
                <a:cxn ang="0">
                  <a:pos x="0" y="65"/>
                </a:cxn>
                <a:cxn ang="0">
                  <a:pos x="40" y="40"/>
                </a:cxn>
                <a:cxn ang="0">
                  <a:pos x="77" y="22"/>
                </a:cxn>
                <a:cxn ang="0">
                  <a:pos x="115" y="9"/>
                </a:cxn>
                <a:cxn ang="0">
                  <a:pos x="152" y="2"/>
                </a:cxn>
                <a:cxn ang="0">
                  <a:pos x="189" y="0"/>
                </a:cxn>
                <a:cxn ang="0">
                  <a:pos x="225" y="1"/>
                </a:cxn>
                <a:cxn ang="0">
                  <a:pos x="260" y="4"/>
                </a:cxn>
                <a:cxn ang="0">
                  <a:pos x="295" y="10"/>
                </a:cxn>
                <a:cxn ang="0">
                  <a:pos x="328" y="17"/>
                </a:cxn>
                <a:cxn ang="0">
                  <a:pos x="361" y="24"/>
                </a:cxn>
                <a:cxn ang="0">
                  <a:pos x="393" y="31"/>
                </a:cxn>
                <a:cxn ang="0">
                  <a:pos x="423" y="37"/>
                </a:cxn>
                <a:cxn ang="0">
                  <a:pos x="453" y="40"/>
                </a:cxn>
                <a:cxn ang="0">
                  <a:pos x="480" y="40"/>
                </a:cxn>
                <a:cxn ang="0">
                  <a:pos x="508" y="36"/>
                </a:cxn>
                <a:cxn ang="0">
                  <a:pos x="533" y="27"/>
                </a:cxn>
                <a:cxn ang="0">
                  <a:pos x="539" y="32"/>
                </a:cxn>
                <a:cxn ang="0">
                  <a:pos x="545" y="38"/>
                </a:cxn>
                <a:cxn ang="0">
                  <a:pos x="552" y="45"/>
                </a:cxn>
                <a:cxn ang="0">
                  <a:pos x="561" y="53"/>
                </a:cxn>
                <a:cxn ang="0">
                  <a:pos x="569" y="61"/>
                </a:cxn>
                <a:cxn ang="0">
                  <a:pos x="578" y="68"/>
                </a:cxn>
                <a:cxn ang="0">
                  <a:pos x="587" y="75"/>
                </a:cxn>
                <a:cxn ang="0">
                  <a:pos x="598" y="79"/>
                </a:cxn>
                <a:cxn ang="0">
                  <a:pos x="285" y="79"/>
                </a:cxn>
                <a:cxn ang="0">
                  <a:pos x="278" y="74"/>
                </a:cxn>
                <a:cxn ang="0">
                  <a:pos x="269" y="68"/>
                </a:cxn>
                <a:cxn ang="0">
                  <a:pos x="256" y="62"/>
                </a:cxn>
                <a:cxn ang="0">
                  <a:pos x="243" y="59"/>
                </a:cxn>
                <a:cxn ang="0">
                  <a:pos x="227" y="54"/>
                </a:cxn>
                <a:cxn ang="0">
                  <a:pos x="211" y="52"/>
                </a:cxn>
                <a:cxn ang="0">
                  <a:pos x="193" y="51"/>
                </a:cxn>
                <a:cxn ang="0">
                  <a:pos x="175" y="49"/>
                </a:cxn>
                <a:cxn ang="0">
                  <a:pos x="156" y="49"/>
                </a:cxn>
                <a:cxn ang="0">
                  <a:pos x="137" y="52"/>
                </a:cxn>
                <a:cxn ang="0">
                  <a:pos x="119" y="54"/>
                </a:cxn>
                <a:cxn ang="0">
                  <a:pos x="102" y="57"/>
                </a:cxn>
                <a:cxn ang="0">
                  <a:pos x="84" y="63"/>
                </a:cxn>
                <a:cxn ang="0">
                  <a:pos x="68" y="70"/>
                </a:cxn>
                <a:cxn ang="0">
                  <a:pos x="54" y="78"/>
                </a:cxn>
                <a:cxn ang="0">
                  <a:pos x="42" y="89"/>
                </a:cxn>
                <a:cxn ang="0">
                  <a:pos x="38" y="85"/>
                </a:cxn>
                <a:cxn ang="0">
                  <a:pos x="34" y="82"/>
                </a:cxn>
                <a:cxn ang="0">
                  <a:pos x="29" y="79"/>
                </a:cxn>
                <a:cxn ang="0">
                  <a:pos x="25" y="76"/>
                </a:cxn>
                <a:cxn ang="0">
                  <a:pos x="19" y="72"/>
                </a:cxn>
                <a:cxn ang="0">
                  <a:pos x="14" y="70"/>
                </a:cxn>
                <a:cxn ang="0">
                  <a:pos x="7" y="68"/>
                </a:cxn>
                <a:cxn ang="0">
                  <a:pos x="0" y="65"/>
                </a:cxn>
              </a:cxnLst>
              <a:rect l="0" t="0" r="r" b="b"/>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gradFill rotWithShape="1">
              <a:gsLst>
                <a:gs pos="0">
                  <a:schemeClr val="hlink">
                    <a:gamma/>
                    <a:shade val="46275"/>
                    <a:invGamma/>
                  </a:schemeClr>
                </a:gs>
                <a:gs pos="100000">
                  <a:schemeClr val="hlink"/>
                </a:gs>
              </a:gsLst>
              <a:lin ang="0" scaled="1"/>
            </a:gradFill>
            <a:ln w="9525">
              <a:noFill/>
              <a:round/>
              <a:headEnd/>
              <a:tailEnd/>
            </a:ln>
          </p:spPr>
          <p:txBody>
            <a:bodyPr/>
            <a:lstStyle/>
            <a:p>
              <a:pPr>
                <a:defRPr/>
              </a:pPr>
              <a:endParaRPr lang="en-US"/>
            </a:p>
          </p:txBody>
        </p:sp>
        <p:sp>
          <p:nvSpPr>
            <p:cNvPr id="71694" name="Freeform 14"/>
            <p:cNvSpPr>
              <a:spLocks/>
            </p:cNvSpPr>
            <p:nvPr/>
          </p:nvSpPr>
          <p:spPr bwMode="auto">
            <a:xfrm>
              <a:off x="3755" y="2812"/>
              <a:ext cx="300" cy="29"/>
            </a:xfrm>
            <a:custGeom>
              <a:avLst/>
              <a:gdLst/>
              <a:ahLst/>
              <a:cxnLst>
                <a:cxn ang="0">
                  <a:pos x="4" y="43"/>
                </a:cxn>
                <a:cxn ang="0">
                  <a:pos x="17" y="33"/>
                </a:cxn>
                <a:cxn ang="0">
                  <a:pos x="31" y="22"/>
                </a:cxn>
                <a:cxn ang="0">
                  <a:pos x="44" y="11"/>
                </a:cxn>
                <a:cxn ang="0">
                  <a:pos x="110" y="22"/>
                </a:cxn>
                <a:cxn ang="0">
                  <a:pos x="214" y="36"/>
                </a:cxn>
                <a:cxn ang="0">
                  <a:pos x="295" y="33"/>
                </a:cxn>
                <a:cxn ang="0">
                  <a:pos x="357" y="23"/>
                </a:cxn>
                <a:cxn ang="0">
                  <a:pos x="408" y="10"/>
                </a:cxn>
                <a:cxn ang="0">
                  <a:pos x="456" y="1"/>
                </a:cxn>
                <a:cxn ang="0">
                  <a:pos x="506" y="2"/>
                </a:cxn>
                <a:cxn ang="0">
                  <a:pos x="565" y="20"/>
                </a:cxn>
                <a:cxn ang="0">
                  <a:pos x="595" y="38"/>
                </a:cxn>
                <a:cxn ang="0">
                  <a:pos x="583" y="44"/>
                </a:cxn>
                <a:cxn ang="0">
                  <a:pos x="573" y="51"/>
                </a:cxn>
                <a:cxn ang="0">
                  <a:pos x="564" y="55"/>
                </a:cxn>
                <a:cxn ang="0">
                  <a:pos x="553" y="51"/>
                </a:cxn>
                <a:cxn ang="0">
                  <a:pos x="534" y="40"/>
                </a:cxn>
                <a:cxn ang="0">
                  <a:pos x="512" y="33"/>
                </a:cxn>
                <a:cxn ang="0">
                  <a:pos x="489" y="30"/>
                </a:cxn>
                <a:cxn ang="0">
                  <a:pos x="464" y="29"/>
                </a:cxn>
                <a:cxn ang="0">
                  <a:pos x="437" y="30"/>
                </a:cxn>
                <a:cxn ang="0">
                  <a:pos x="412" y="36"/>
                </a:cxn>
                <a:cxn ang="0">
                  <a:pos x="387" y="43"/>
                </a:cxn>
                <a:cxn ang="0">
                  <a:pos x="360" y="47"/>
                </a:cxn>
                <a:cxn ang="0">
                  <a:pos x="316" y="47"/>
                </a:cxn>
                <a:cxn ang="0">
                  <a:pos x="261" y="47"/>
                </a:cxn>
                <a:cxn ang="0">
                  <a:pos x="200" y="47"/>
                </a:cxn>
                <a:cxn ang="0">
                  <a:pos x="138" y="46"/>
                </a:cxn>
                <a:cxn ang="0">
                  <a:pos x="82" y="46"/>
                </a:cxn>
                <a:cxn ang="0">
                  <a:pos x="36" y="46"/>
                </a:cxn>
                <a:cxn ang="0">
                  <a:pos x="7" y="46"/>
                </a:cxn>
              </a:cxnLst>
              <a:rect l="0" t="0" r="r" b="b"/>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gradFill rotWithShape="1">
              <a:gsLst>
                <a:gs pos="0">
                  <a:schemeClr val="hlink"/>
                </a:gs>
                <a:gs pos="100000">
                  <a:schemeClr val="hlink">
                    <a:gamma/>
                    <a:shade val="46275"/>
                    <a:invGamma/>
                  </a:schemeClr>
                </a:gs>
              </a:gsLst>
              <a:lin ang="0" scaled="1"/>
            </a:gradFill>
            <a:ln w="9525">
              <a:noFill/>
              <a:round/>
              <a:headEnd/>
              <a:tailEnd/>
            </a:ln>
          </p:spPr>
          <p:txBody>
            <a:bodyPr/>
            <a:lstStyle/>
            <a:p>
              <a:pPr>
                <a:defRPr/>
              </a:pPr>
              <a:endParaRPr lang="en-US"/>
            </a:p>
          </p:txBody>
        </p:sp>
        <p:sp>
          <p:nvSpPr>
            <p:cNvPr id="9228" name="Freeform 15"/>
            <p:cNvSpPr>
              <a:spLocks/>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gradFill rotWithShape="1">
              <a:gsLst>
                <a:gs pos="0">
                  <a:srgbClr val="FFFFFF"/>
                </a:gs>
                <a:gs pos="100000">
                  <a:srgbClr val="767676"/>
                </a:gs>
              </a:gsLst>
              <a:lin ang="0" scaled="1"/>
            </a:gradFill>
            <a:ln w="9525">
              <a:noFill/>
              <a:round/>
              <a:headEnd/>
              <a:tailEnd/>
            </a:ln>
          </p:spPr>
          <p:txBody>
            <a:bodyPr/>
            <a:lstStyle/>
            <a:p>
              <a:endParaRPr lang="en-US"/>
            </a:p>
          </p:txBody>
        </p:sp>
        <p:sp>
          <p:nvSpPr>
            <p:cNvPr id="9229" name="Freeform 16"/>
            <p:cNvSpPr>
              <a:spLocks/>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7"/>
            <p:cNvSpPr>
              <a:spLocks/>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8"/>
            <p:cNvSpPr>
              <a:spLocks/>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gradFill rotWithShape="1">
              <a:gsLst>
                <a:gs pos="0">
                  <a:srgbClr val="D8D8D8"/>
                </a:gs>
                <a:gs pos="100000">
                  <a:srgbClr val="FFFFFF"/>
                </a:gs>
              </a:gsLst>
              <a:lin ang="0" scaled="1"/>
            </a:gradFill>
            <a:ln w="9525">
              <a:noFill/>
              <a:round/>
              <a:headEnd/>
              <a:tailEnd/>
            </a:ln>
          </p:spPr>
          <p:txBody>
            <a:bodyPr/>
            <a:lstStyle/>
            <a:p>
              <a:endParaRPr lang="en-US"/>
            </a:p>
          </p:txBody>
        </p:sp>
        <p:sp>
          <p:nvSpPr>
            <p:cNvPr id="71699" name="Freeform 19"/>
            <p:cNvSpPr>
              <a:spLocks/>
            </p:cNvSpPr>
            <p:nvPr/>
          </p:nvSpPr>
          <p:spPr bwMode="auto">
            <a:xfrm>
              <a:off x="4290" y="2596"/>
              <a:ext cx="94" cy="241"/>
            </a:xfrm>
            <a:custGeom>
              <a:avLst/>
              <a:gdLst/>
              <a:ahLst/>
              <a:cxnLst>
                <a:cxn ang="0">
                  <a:pos x="0" y="0"/>
                </a:cxn>
                <a:cxn ang="0">
                  <a:pos x="98" y="399"/>
                </a:cxn>
                <a:cxn ang="0">
                  <a:pos x="103" y="404"/>
                </a:cxn>
                <a:cxn ang="0">
                  <a:pos x="111" y="413"/>
                </a:cxn>
                <a:cxn ang="0">
                  <a:pos x="121" y="425"/>
                </a:cxn>
                <a:cxn ang="0">
                  <a:pos x="132" y="437"/>
                </a:cxn>
                <a:cxn ang="0">
                  <a:pos x="145" y="449"/>
                </a:cxn>
                <a:cxn ang="0">
                  <a:pos x="160" y="462"/>
                </a:cxn>
                <a:cxn ang="0">
                  <a:pos x="175" y="472"/>
                </a:cxn>
                <a:cxn ang="0">
                  <a:pos x="190" y="481"/>
                </a:cxn>
                <a:cxn ang="0">
                  <a:pos x="45" y="55"/>
                </a:cxn>
                <a:cxn ang="0">
                  <a:pos x="40" y="51"/>
                </a:cxn>
                <a:cxn ang="0">
                  <a:pos x="35" y="44"/>
                </a:cxn>
                <a:cxn ang="0">
                  <a:pos x="28" y="37"/>
                </a:cxn>
                <a:cxn ang="0">
                  <a:pos x="21" y="29"/>
                </a:cxn>
                <a:cxn ang="0">
                  <a:pos x="15" y="21"/>
                </a:cxn>
                <a:cxn ang="0">
                  <a:pos x="9" y="14"/>
                </a:cxn>
                <a:cxn ang="0">
                  <a:pos x="4" y="6"/>
                </a:cxn>
                <a:cxn ang="0">
                  <a:pos x="0" y="0"/>
                </a:cxn>
              </a:cxnLst>
              <a:rect l="0" t="0" r="r" b="b"/>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pPr>
                <a:defRPr/>
              </a:pPr>
              <a:endParaRPr lang="en-US"/>
            </a:p>
          </p:txBody>
        </p:sp>
        <p:sp>
          <p:nvSpPr>
            <p:cNvPr id="9233" name="Freeform 20"/>
            <p:cNvSpPr>
              <a:spLocks/>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gradFill rotWithShape="1">
              <a:gsLst>
                <a:gs pos="0">
                  <a:srgbClr val="D1D1D1"/>
                </a:gs>
                <a:gs pos="100000">
                  <a:srgbClr val="FFFFFF"/>
                </a:gs>
              </a:gsLst>
              <a:lin ang="0" scaled="1"/>
            </a:gradFill>
            <a:ln w="9525">
              <a:noFill/>
              <a:round/>
              <a:headEnd/>
              <a:tailEnd/>
            </a:ln>
          </p:spPr>
          <p:txBody>
            <a:bodyPr/>
            <a:lstStyle/>
            <a:p>
              <a:endParaRPr lang="en-US"/>
            </a:p>
          </p:txBody>
        </p:sp>
        <p:sp>
          <p:nvSpPr>
            <p:cNvPr id="9234" name="Freeform 21"/>
            <p:cNvSpPr>
              <a:spLocks/>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B2B2B2"/>
            </a:solidFill>
            <a:ln w="9525">
              <a:noFill/>
              <a:round/>
              <a:headEnd/>
              <a:tailEnd/>
            </a:ln>
          </p:spPr>
          <p:txBody>
            <a:bodyPr/>
            <a:lstStyle/>
            <a:p>
              <a:endParaRPr lang="en-US"/>
            </a:p>
          </p:txBody>
        </p:sp>
        <p:sp>
          <p:nvSpPr>
            <p:cNvPr id="9235" name="Freeform 22"/>
            <p:cNvSpPr>
              <a:spLocks/>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gradFill rotWithShape="1">
              <a:gsLst>
                <a:gs pos="0">
                  <a:srgbClr val="FFFFFF"/>
                </a:gs>
                <a:gs pos="100000">
                  <a:srgbClr val="6C6C6C"/>
                </a:gs>
              </a:gsLst>
              <a:lin ang="0" scaled="1"/>
            </a:gradFill>
            <a:ln w="9525">
              <a:noFill/>
              <a:round/>
              <a:headEnd/>
              <a:tailEnd/>
            </a:ln>
          </p:spPr>
          <p:txBody>
            <a:bodyPr/>
            <a:lstStyle/>
            <a:p>
              <a:endParaRPr lang="en-US"/>
            </a:p>
          </p:txBody>
        </p:sp>
        <p:sp>
          <p:nvSpPr>
            <p:cNvPr id="9236" name="Freeform 23"/>
            <p:cNvSpPr>
              <a:spLocks/>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gradFill rotWithShape="1">
              <a:gsLst>
                <a:gs pos="0">
                  <a:srgbClr val="FFFFFF"/>
                </a:gs>
                <a:gs pos="100000">
                  <a:srgbClr val="D8D8D8"/>
                </a:gs>
              </a:gsLst>
              <a:lin ang="0" scaled="1"/>
            </a:gradFill>
            <a:ln w="9525">
              <a:noFill/>
              <a:round/>
              <a:headEnd/>
              <a:tailEnd/>
            </a:ln>
          </p:spPr>
          <p:txBody>
            <a:bodyPr/>
            <a:lstStyle/>
            <a:p>
              <a:endParaRPr lang="en-US"/>
            </a:p>
          </p:txBody>
        </p:sp>
        <p:sp>
          <p:nvSpPr>
            <p:cNvPr id="9237" name="Freeform 24"/>
            <p:cNvSpPr>
              <a:spLocks/>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gradFill rotWithShape="1">
              <a:gsLst>
                <a:gs pos="0">
                  <a:srgbClr val="FFFFFF"/>
                </a:gs>
                <a:gs pos="100000">
                  <a:srgbClr val="6C6C6C"/>
                </a:gs>
              </a:gsLst>
              <a:lin ang="0" scaled="1"/>
            </a:gra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Forecast Simulation Life Cycle</a:t>
            </a:r>
          </a:p>
        </p:txBody>
      </p:sp>
      <p:sp>
        <p:nvSpPr>
          <p:cNvPr id="10242" name="Footer Placeholder 3"/>
          <p:cNvSpPr>
            <a:spLocks noGrp="1"/>
          </p:cNvSpPr>
          <p:nvPr>
            <p:ph type="ftr" sz="quarter" idx="10"/>
          </p:nvPr>
        </p:nvSpPr>
        <p:spPr>
          <a:noFill/>
        </p:spPr>
        <p:txBody>
          <a:bodyPr/>
          <a:lstStyle/>
          <a:p>
            <a:pPr defTabSz="865188"/>
            <a:r>
              <a:rPr lang="en-US"/>
              <a:t>FS-IN-070</a:t>
            </a:r>
          </a:p>
        </p:txBody>
      </p:sp>
      <p:grpSp>
        <p:nvGrpSpPr>
          <p:cNvPr id="39" name="Group 38"/>
          <p:cNvGrpSpPr/>
          <p:nvPr/>
        </p:nvGrpSpPr>
        <p:grpSpPr>
          <a:xfrm>
            <a:off x="396875" y="1087438"/>
            <a:ext cx="8331200" cy="4867275"/>
            <a:chOff x="396875" y="1592263"/>
            <a:chExt cx="8331200" cy="4867275"/>
          </a:xfrm>
        </p:grpSpPr>
        <p:sp>
          <p:nvSpPr>
            <p:cNvPr id="73732" name="AutoShape 4"/>
            <p:cNvSpPr>
              <a:spLocks noChangeArrowheads="1"/>
            </p:cNvSpPr>
            <p:nvPr/>
          </p:nvSpPr>
          <p:spPr bwMode="auto">
            <a:xfrm>
              <a:off x="396875" y="260985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a:t>
              </a:r>
            </a:p>
            <a:p>
              <a:pPr>
                <a:lnSpc>
                  <a:spcPct val="90000"/>
                </a:lnSpc>
                <a:defRPr/>
              </a:pPr>
              <a:r>
                <a:rPr lang="en-US" sz="1600">
                  <a:latin typeface="+mj-lt"/>
                </a:rPr>
                <a:t>Criteria</a:t>
              </a:r>
            </a:p>
            <a:p>
              <a:pPr>
                <a:lnSpc>
                  <a:spcPct val="90000"/>
                </a:lnSpc>
                <a:defRPr/>
              </a:pPr>
              <a:r>
                <a:rPr lang="en-US" sz="1600">
                  <a:latin typeface="+mj-lt"/>
                </a:rPr>
                <a:t>Maintenance</a:t>
              </a:r>
            </a:p>
          </p:txBody>
        </p:sp>
        <p:sp>
          <p:nvSpPr>
            <p:cNvPr id="73734" name="AutoShape 6"/>
            <p:cNvSpPr>
              <a:spLocks noChangeArrowheads="1"/>
            </p:cNvSpPr>
            <p:nvPr/>
          </p:nvSpPr>
          <p:spPr bwMode="auto">
            <a:xfrm>
              <a:off x="396875" y="3987800"/>
              <a:ext cx="1600200" cy="731838"/>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a:latin typeface="+mj-lt"/>
                </a:rPr>
                <a:t>Simulation</a:t>
              </a:r>
            </a:p>
            <a:p>
              <a:pPr>
                <a:lnSpc>
                  <a:spcPct val="90000"/>
                </a:lnSpc>
                <a:defRPr/>
              </a:pPr>
              <a:r>
                <a:rPr lang="en-US" sz="1400">
                  <a:latin typeface="+mj-lt"/>
                </a:rPr>
                <a:t>Criteria Inquiry</a:t>
              </a:r>
            </a:p>
          </p:txBody>
        </p:sp>
        <p:cxnSp>
          <p:nvCxnSpPr>
            <p:cNvPr id="10246" name="AutoShape 7"/>
            <p:cNvCxnSpPr>
              <a:cxnSpLocks noChangeShapeType="1"/>
              <a:stCxn id="73732" idx="2"/>
              <a:endCxn id="73734" idx="0"/>
            </p:cNvCxnSpPr>
            <p:nvPr/>
          </p:nvCxnSpPr>
          <p:spPr bwMode="auto">
            <a:xfrm>
              <a:off x="1196975" y="3341688"/>
              <a:ext cx="0" cy="646112"/>
            </a:xfrm>
            <a:prstGeom prst="straightConnector1">
              <a:avLst/>
            </a:prstGeom>
            <a:noFill/>
            <a:ln w="38100">
              <a:solidFill>
                <a:srgbClr val="5A87C6"/>
              </a:solidFill>
              <a:prstDash val="sysDot"/>
              <a:round/>
              <a:headEnd/>
              <a:tailEnd type="triangle" w="med" len="med"/>
            </a:ln>
          </p:spPr>
        </p:cxnSp>
        <p:sp>
          <p:nvSpPr>
            <p:cNvPr id="73737" name="AutoShape 9"/>
            <p:cNvSpPr>
              <a:spLocks noChangeArrowheads="1"/>
            </p:cNvSpPr>
            <p:nvPr/>
          </p:nvSpPr>
          <p:spPr bwMode="auto">
            <a:xfrm>
              <a:off x="2574925" y="260985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Calculation</a:t>
              </a:r>
            </a:p>
          </p:txBody>
        </p:sp>
        <p:cxnSp>
          <p:nvCxnSpPr>
            <p:cNvPr id="10248" name="AutoShape 10"/>
            <p:cNvCxnSpPr>
              <a:cxnSpLocks noChangeShapeType="1"/>
              <a:stCxn id="73732" idx="3"/>
              <a:endCxn id="73737" idx="1"/>
            </p:cNvCxnSpPr>
            <p:nvPr/>
          </p:nvCxnSpPr>
          <p:spPr bwMode="auto">
            <a:xfrm>
              <a:off x="1997075" y="2976563"/>
              <a:ext cx="577850" cy="0"/>
            </a:xfrm>
            <a:prstGeom prst="straightConnector1">
              <a:avLst/>
            </a:prstGeom>
            <a:noFill/>
            <a:ln w="38100">
              <a:solidFill>
                <a:srgbClr val="5A87C6"/>
              </a:solidFill>
              <a:round/>
              <a:headEnd/>
              <a:tailEnd type="triangle" w="med" len="med"/>
            </a:ln>
          </p:spPr>
        </p:cxnSp>
        <p:sp>
          <p:nvSpPr>
            <p:cNvPr id="73740" name="AutoShape 12"/>
            <p:cNvSpPr>
              <a:spLocks noChangeArrowheads="1"/>
            </p:cNvSpPr>
            <p:nvPr/>
          </p:nvSpPr>
          <p:spPr bwMode="auto">
            <a:xfrm>
              <a:off x="2571750" y="1593850"/>
              <a:ext cx="1600200" cy="731838"/>
            </a:xfrm>
            <a:prstGeom prst="parallelogram">
              <a:avLst>
                <a:gd name="adj" fmla="val 20914"/>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Sales</a:t>
              </a:r>
            </a:p>
            <a:p>
              <a:pPr>
                <a:lnSpc>
                  <a:spcPct val="90000"/>
                </a:lnSpc>
                <a:defRPr/>
              </a:pPr>
              <a:r>
                <a:rPr lang="en-US" sz="1600">
                  <a:latin typeface="+mj-lt"/>
                </a:rPr>
                <a:t>History Data</a:t>
              </a:r>
            </a:p>
          </p:txBody>
        </p:sp>
        <p:cxnSp>
          <p:nvCxnSpPr>
            <p:cNvPr id="10250" name="AutoShape 13"/>
            <p:cNvCxnSpPr>
              <a:cxnSpLocks noChangeShapeType="1"/>
              <a:stCxn id="73740" idx="4"/>
              <a:endCxn id="73737" idx="0"/>
            </p:cNvCxnSpPr>
            <p:nvPr/>
          </p:nvCxnSpPr>
          <p:spPr bwMode="auto">
            <a:xfrm>
              <a:off x="3371850" y="2325688"/>
              <a:ext cx="3175" cy="284162"/>
            </a:xfrm>
            <a:prstGeom prst="straightConnector1">
              <a:avLst/>
            </a:prstGeom>
            <a:noFill/>
            <a:ln w="38100">
              <a:solidFill>
                <a:srgbClr val="5A87C6"/>
              </a:solidFill>
              <a:round/>
              <a:headEnd/>
              <a:tailEnd type="triangle" w="med" len="med"/>
            </a:ln>
          </p:spPr>
        </p:cxnSp>
        <p:sp>
          <p:nvSpPr>
            <p:cNvPr id="73743" name="AutoShape 15"/>
            <p:cNvSpPr>
              <a:spLocks noChangeArrowheads="1"/>
            </p:cNvSpPr>
            <p:nvPr/>
          </p:nvSpPr>
          <p:spPr bwMode="auto">
            <a:xfrm>
              <a:off x="2573338" y="3617913"/>
              <a:ext cx="1600200" cy="731837"/>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dirty="0">
                  <a:latin typeface="+mj-lt"/>
                </a:rPr>
                <a:t>Direct Simulated</a:t>
              </a:r>
            </a:p>
            <a:p>
              <a:pPr>
                <a:lnSpc>
                  <a:spcPct val="90000"/>
                </a:lnSpc>
                <a:defRPr/>
              </a:pPr>
              <a:r>
                <a:rPr lang="en-US" sz="1400" dirty="0">
                  <a:latin typeface="+mj-lt"/>
                </a:rPr>
                <a:t>Detail Entry</a:t>
              </a:r>
            </a:p>
            <a:p>
              <a:pPr>
                <a:lnSpc>
                  <a:spcPct val="90000"/>
                </a:lnSpc>
                <a:defRPr/>
              </a:pPr>
              <a:r>
                <a:rPr lang="en-US" sz="1400" dirty="0">
                  <a:solidFill>
                    <a:srgbClr val="FF0000"/>
                  </a:solidFill>
                  <a:latin typeface="+mj-lt"/>
                </a:rPr>
                <a:t>Manually Entered</a:t>
              </a:r>
            </a:p>
          </p:txBody>
        </p:sp>
        <p:sp>
          <p:nvSpPr>
            <p:cNvPr id="73744" name="AutoShape 16"/>
            <p:cNvSpPr>
              <a:spLocks noChangeArrowheads="1"/>
            </p:cNvSpPr>
            <p:nvPr/>
          </p:nvSpPr>
          <p:spPr bwMode="auto">
            <a:xfrm>
              <a:off x="2574925" y="4579938"/>
              <a:ext cx="1600200" cy="731837"/>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dirty="0">
                  <a:latin typeface="+mj-lt"/>
                </a:rPr>
                <a:t>Direct Simulated</a:t>
              </a:r>
            </a:p>
            <a:p>
              <a:pPr>
                <a:lnSpc>
                  <a:spcPct val="90000"/>
                </a:lnSpc>
                <a:defRPr/>
              </a:pPr>
              <a:r>
                <a:rPr lang="en-US" sz="1400" dirty="0">
                  <a:latin typeface="+mj-lt"/>
                </a:rPr>
                <a:t>Detail Entry</a:t>
              </a:r>
            </a:p>
            <a:p>
              <a:pPr>
                <a:lnSpc>
                  <a:spcPct val="90000"/>
                </a:lnSpc>
                <a:defRPr/>
              </a:pPr>
              <a:r>
                <a:rPr lang="en-US" sz="1400" dirty="0">
                  <a:solidFill>
                    <a:srgbClr val="FF0000"/>
                  </a:solidFill>
                  <a:latin typeface="+mj-lt"/>
                </a:rPr>
                <a:t>Manually Modified</a:t>
              </a:r>
            </a:p>
          </p:txBody>
        </p:sp>
        <p:sp>
          <p:nvSpPr>
            <p:cNvPr id="73746" name="AutoShape 18"/>
            <p:cNvSpPr>
              <a:spLocks noChangeArrowheads="1"/>
            </p:cNvSpPr>
            <p:nvPr/>
          </p:nvSpPr>
          <p:spPr bwMode="auto">
            <a:xfrm>
              <a:off x="4889500" y="2609850"/>
              <a:ext cx="1371600" cy="1371600"/>
            </a:xfrm>
            <a:prstGeom prst="flowChartMultidocument">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Detail</a:t>
              </a:r>
            </a:p>
          </p:txBody>
        </p:sp>
        <p:cxnSp>
          <p:nvCxnSpPr>
            <p:cNvPr id="10254" name="AutoShape 19"/>
            <p:cNvCxnSpPr>
              <a:cxnSpLocks noChangeShapeType="1"/>
              <a:stCxn id="73743" idx="3"/>
              <a:endCxn id="73746" idx="1"/>
            </p:cNvCxnSpPr>
            <p:nvPr/>
          </p:nvCxnSpPr>
          <p:spPr bwMode="auto">
            <a:xfrm flipV="1">
              <a:off x="4173538" y="3295650"/>
              <a:ext cx="715962" cy="688975"/>
            </a:xfrm>
            <a:prstGeom prst="bentConnector3">
              <a:avLst>
                <a:gd name="adj1" fmla="val 49889"/>
              </a:avLst>
            </a:prstGeom>
            <a:noFill/>
            <a:ln w="38100">
              <a:solidFill>
                <a:srgbClr val="5A87C6"/>
              </a:solidFill>
              <a:prstDash val="sysDot"/>
              <a:miter lim="800000"/>
              <a:headEnd/>
              <a:tailEnd type="triangle" w="med" len="med"/>
            </a:ln>
          </p:spPr>
        </p:cxnSp>
        <p:cxnSp>
          <p:nvCxnSpPr>
            <p:cNvPr id="10255" name="AutoShape 20"/>
            <p:cNvCxnSpPr>
              <a:cxnSpLocks noChangeShapeType="1"/>
              <a:stCxn id="73744" idx="3"/>
              <a:endCxn id="73746" idx="1"/>
            </p:cNvCxnSpPr>
            <p:nvPr/>
          </p:nvCxnSpPr>
          <p:spPr bwMode="auto">
            <a:xfrm flipV="1">
              <a:off x="4175125" y="3295650"/>
              <a:ext cx="714375" cy="1651000"/>
            </a:xfrm>
            <a:prstGeom prst="bentConnector3">
              <a:avLst>
                <a:gd name="adj1" fmla="val 50000"/>
              </a:avLst>
            </a:prstGeom>
            <a:noFill/>
            <a:ln w="38100">
              <a:solidFill>
                <a:srgbClr val="5A87C6"/>
              </a:solidFill>
              <a:prstDash val="sysDot"/>
              <a:miter lim="800000"/>
              <a:headEnd/>
              <a:tailEnd type="triangle" w="med" len="med"/>
            </a:ln>
          </p:spPr>
        </p:cxnSp>
        <p:cxnSp>
          <p:nvCxnSpPr>
            <p:cNvPr id="10256" name="AutoShape 21"/>
            <p:cNvCxnSpPr>
              <a:cxnSpLocks noChangeShapeType="1"/>
              <a:stCxn id="73737" idx="3"/>
              <a:endCxn id="73746" idx="1"/>
            </p:cNvCxnSpPr>
            <p:nvPr/>
          </p:nvCxnSpPr>
          <p:spPr bwMode="auto">
            <a:xfrm>
              <a:off x="4175125" y="2976563"/>
              <a:ext cx="714375" cy="319087"/>
            </a:xfrm>
            <a:prstGeom prst="bentConnector3">
              <a:avLst>
                <a:gd name="adj1" fmla="val 50000"/>
              </a:avLst>
            </a:prstGeom>
            <a:noFill/>
            <a:ln w="38100">
              <a:solidFill>
                <a:srgbClr val="5A87C6"/>
              </a:solidFill>
              <a:miter lim="800000"/>
              <a:headEnd/>
              <a:tailEnd type="triangle" w="med" len="med"/>
            </a:ln>
          </p:spPr>
        </p:cxnSp>
        <p:sp>
          <p:nvSpPr>
            <p:cNvPr id="73751" name="AutoShape 23"/>
            <p:cNvSpPr>
              <a:spLocks noChangeArrowheads="1"/>
            </p:cNvSpPr>
            <p:nvPr/>
          </p:nvSpPr>
          <p:spPr bwMode="auto">
            <a:xfrm>
              <a:off x="6819900" y="3025775"/>
              <a:ext cx="1371600" cy="1371600"/>
            </a:xfrm>
            <a:prstGeom prst="flowChartMultidocument">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Reports</a:t>
              </a:r>
            </a:p>
          </p:txBody>
        </p:sp>
        <p:cxnSp>
          <p:nvCxnSpPr>
            <p:cNvPr id="10258" name="AutoShape 24"/>
            <p:cNvCxnSpPr>
              <a:cxnSpLocks noChangeShapeType="1"/>
              <a:stCxn id="73746" idx="3"/>
              <a:endCxn id="73751" idx="1"/>
            </p:cNvCxnSpPr>
            <p:nvPr/>
          </p:nvCxnSpPr>
          <p:spPr bwMode="auto">
            <a:xfrm>
              <a:off x="6261100" y="3295650"/>
              <a:ext cx="558800" cy="415925"/>
            </a:xfrm>
            <a:prstGeom prst="bentConnector3">
              <a:avLst>
                <a:gd name="adj1" fmla="val 50000"/>
              </a:avLst>
            </a:prstGeom>
            <a:noFill/>
            <a:ln w="38100">
              <a:solidFill>
                <a:srgbClr val="5A87C6"/>
              </a:solidFill>
              <a:miter lim="800000"/>
              <a:headEnd/>
              <a:tailEnd type="triangle" w="med" len="med"/>
            </a:ln>
          </p:spPr>
        </p:cxnSp>
        <p:cxnSp>
          <p:nvCxnSpPr>
            <p:cNvPr id="10259" name="AutoShape 27"/>
            <p:cNvCxnSpPr>
              <a:cxnSpLocks noChangeShapeType="1"/>
              <a:stCxn id="73746" idx="2"/>
              <a:endCxn id="73754" idx="0"/>
            </p:cNvCxnSpPr>
            <p:nvPr/>
          </p:nvCxnSpPr>
          <p:spPr bwMode="auto">
            <a:xfrm rot="5400000">
              <a:off x="2783682" y="2936081"/>
              <a:ext cx="1854200" cy="3729037"/>
            </a:xfrm>
            <a:prstGeom prst="bentConnector3">
              <a:avLst>
                <a:gd name="adj1" fmla="val 89468"/>
              </a:avLst>
            </a:prstGeom>
            <a:noFill/>
            <a:ln w="38100">
              <a:solidFill>
                <a:srgbClr val="5A87C6"/>
              </a:solidFill>
              <a:miter lim="800000"/>
              <a:headEnd/>
              <a:tailEnd type="triangle" w="med" len="med"/>
            </a:ln>
          </p:spPr>
        </p:cxnSp>
        <p:sp>
          <p:nvSpPr>
            <p:cNvPr id="73760" name="AutoShape 32"/>
            <p:cNvSpPr>
              <a:spLocks noChangeArrowheads="1"/>
            </p:cNvSpPr>
            <p:nvPr/>
          </p:nvSpPr>
          <p:spPr bwMode="auto">
            <a:xfrm>
              <a:off x="4775200" y="1592263"/>
              <a:ext cx="1600200" cy="731837"/>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a:t>
              </a:r>
            </a:p>
            <a:p>
              <a:pPr>
                <a:lnSpc>
                  <a:spcPct val="90000"/>
                </a:lnSpc>
                <a:defRPr/>
              </a:pPr>
              <a:r>
                <a:rPr lang="en-US" sz="1600">
                  <a:latin typeface="+mj-lt"/>
                </a:rPr>
                <a:t>to Simulation </a:t>
              </a:r>
            </a:p>
            <a:p>
              <a:pPr>
                <a:lnSpc>
                  <a:spcPct val="90000"/>
                </a:lnSpc>
                <a:defRPr/>
              </a:pPr>
              <a:r>
                <a:rPr lang="en-US" sz="1600">
                  <a:latin typeface="+mj-lt"/>
                </a:rPr>
                <a:t>Copy</a:t>
              </a:r>
            </a:p>
          </p:txBody>
        </p:sp>
        <p:cxnSp>
          <p:nvCxnSpPr>
            <p:cNvPr id="10261" name="AutoShape 33"/>
            <p:cNvCxnSpPr>
              <a:cxnSpLocks noChangeShapeType="1"/>
              <a:stCxn id="73746" idx="0"/>
              <a:endCxn id="73760" idx="2"/>
            </p:cNvCxnSpPr>
            <p:nvPr/>
          </p:nvCxnSpPr>
          <p:spPr bwMode="auto">
            <a:xfrm flipV="1">
              <a:off x="5575300" y="2324100"/>
              <a:ext cx="0" cy="285750"/>
            </a:xfrm>
            <a:prstGeom prst="straightConnector1">
              <a:avLst/>
            </a:prstGeom>
            <a:noFill/>
            <a:ln w="38100">
              <a:solidFill>
                <a:srgbClr val="5A87C6"/>
              </a:solidFill>
              <a:round/>
              <a:headEnd/>
              <a:tailEnd type="triangle" w="med" len="med"/>
            </a:ln>
          </p:spPr>
        </p:cxnSp>
        <p:cxnSp>
          <p:nvCxnSpPr>
            <p:cNvPr id="10262" name="AutoShape 37"/>
            <p:cNvCxnSpPr>
              <a:cxnSpLocks noChangeShapeType="1"/>
            </p:cNvCxnSpPr>
            <p:nvPr/>
          </p:nvCxnSpPr>
          <p:spPr bwMode="auto">
            <a:xfrm>
              <a:off x="5718175" y="2324100"/>
              <a:ext cx="0" cy="285750"/>
            </a:xfrm>
            <a:prstGeom prst="straightConnector1">
              <a:avLst/>
            </a:prstGeom>
            <a:noFill/>
            <a:ln w="38100">
              <a:solidFill>
                <a:srgbClr val="5A87C6"/>
              </a:solidFill>
              <a:round/>
              <a:headEnd/>
              <a:tailEnd type="triangle" w="med" len="med"/>
            </a:ln>
          </p:spPr>
        </p:cxnSp>
        <p:grpSp>
          <p:nvGrpSpPr>
            <p:cNvPr id="10263" name="Group 53"/>
            <p:cNvGrpSpPr>
              <a:grpSpLocks/>
            </p:cNvGrpSpPr>
            <p:nvPr/>
          </p:nvGrpSpPr>
          <p:grpSpPr bwMode="auto">
            <a:xfrm>
              <a:off x="6834188" y="1598613"/>
              <a:ext cx="1893887" cy="1185862"/>
              <a:chOff x="4373" y="928"/>
              <a:chExt cx="1193" cy="747"/>
            </a:xfrm>
          </p:grpSpPr>
          <p:sp>
            <p:nvSpPr>
              <p:cNvPr id="10274" name="AutoShape 39"/>
              <p:cNvSpPr>
                <a:spLocks noChangeArrowheads="1"/>
              </p:cNvSpPr>
              <p:nvPr/>
            </p:nvSpPr>
            <p:spPr bwMode="auto">
              <a:xfrm>
                <a:off x="4373" y="928"/>
                <a:ext cx="1193" cy="747"/>
              </a:xfrm>
              <a:prstGeom prst="roundRect">
                <a:avLst>
                  <a:gd name="adj" fmla="val 9120"/>
                </a:avLst>
              </a:prstGeom>
              <a:solidFill>
                <a:schemeClr val="bg1"/>
              </a:solidFill>
              <a:ln w="38100">
                <a:solidFill>
                  <a:srgbClr val="5A87C6"/>
                </a:solidFill>
                <a:round/>
                <a:headEnd/>
                <a:tailEnd/>
              </a:ln>
            </p:spPr>
            <p:txBody>
              <a:bodyPr wrap="none" anchor="ctr"/>
              <a:lstStyle/>
              <a:p>
                <a:pPr algn="r"/>
                <a:r>
                  <a:rPr lang="en-US" sz="2400" b="1">
                    <a:solidFill>
                      <a:srgbClr val="FF3300"/>
                    </a:solidFill>
                    <a:latin typeface="+mj-lt"/>
                  </a:rPr>
                  <a:t>K</a:t>
                </a:r>
              </a:p>
              <a:p>
                <a:pPr algn="r"/>
                <a:r>
                  <a:rPr lang="en-US" sz="2400" b="1">
                    <a:solidFill>
                      <a:srgbClr val="FF3300"/>
                    </a:solidFill>
                    <a:latin typeface="+mj-lt"/>
                  </a:rPr>
                  <a:t>E</a:t>
                </a:r>
              </a:p>
              <a:p>
                <a:pPr algn="r"/>
                <a:r>
                  <a:rPr lang="en-US" sz="2400" b="1">
                    <a:solidFill>
                      <a:srgbClr val="FF3300"/>
                    </a:solidFill>
                    <a:latin typeface="+mj-lt"/>
                  </a:rPr>
                  <a:t>Y</a:t>
                </a:r>
              </a:p>
            </p:txBody>
          </p:sp>
          <p:sp>
            <p:nvSpPr>
              <p:cNvPr id="10275" name="AutoShape 40"/>
              <p:cNvSpPr>
                <a:spLocks noChangeArrowheads="1"/>
              </p:cNvSpPr>
              <p:nvPr/>
            </p:nvSpPr>
            <p:spPr bwMode="auto">
              <a:xfrm>
                <a:off x="4427" y="1234"/>
                <a:ext cx="369" cy="377"/>
              </a:xfrm>
              <a:prstGeom prst="flowChartMultidocument">
                <a:avLst/>
              </a:prstGeom>
              <a:solidFill>
                <a:schemeClr val="bg1"/>
              </a:solidFill>
              <a:ln w="12700">
                <a:solidFill>
                  <a:schemeClr val="tx1"/>
                </a:solidFill>
                <a:miter lim="800000"/>
                <a:headEnd/>
                <a:tailEnd/>
              </a:ln>
            </p:spPr>
            <p:txBody>
              <a:bodyPr wrap="none" anchor="ctr"/>
              <a:lstStyle/>
              <a:p>
                <a:r>
                  <a:rPr lang="en-US" sz="800">
                    <a:latin typeface="+mj-lt"/>
                  </a:rPr>
                  <a:t>Results</a:t>
                </a:r>
                <a:endParaRPr lang="en-US" sz="1600">
                  <a:latin typeface="+mj-lt"/>
                </a:endParaRPr>
              </a:p>
            </p:txBody>
          </p:sp>
          <p:sp>
            <p:nvSpPr>
              <p:cNvPr id="10276" name="AutoShape 41"/>
              <p:cNvSpPr>
                <a:spLocks noChangeArrowheads="1"/>
              </p:cNvSpPr>
              <p:nvPr/>
            </p:nvSpPr>
            <p:spPr bwMode="auto">
              <a:xfrm>
                <a:off x="4454" y="978"/>
                <a:ext cx="344" cy="200"/>
              </a:xfrm>
              <a:prstGeom prst="flowChartProcess">
                <a:avLst/>
              </a:prstGeom>
              <a:solidFill>
                <a:schemeClr val="bg1"/>
              </a:solidFill>
              <a:ln w="12700">
                <a:solidFill>
                  <a:schemeClr val="tx1"/>
                </a:solidFill>
                <a:miter lim="800000"/>
                <a:headEnd/>
                <a:tailEnd/>
              </a:ln>
            </p:spPr>
            <p:txBody>
              <a:bodyPr wrap="none" anchor="ctr"/>
              <a:lstStyle/>
              <a:p>
                <a:r>
                  <a:rPr lang="en-US" sz="800">
                    <a:latin typeface="+mj-lt"/>
                  </a:rPr>
                  <a:t>Action</a:t>
                </a:r>
                <a:endParaRPr lang="en-US" sz="1600">
                  <a:latin typeface="+mj-lt"/>
                </a:endParaRPr>
              </a:p>
            </p:txBody>
          </p:sp>
          <p:sp>
            <p:nvSpPr>
              <p:cNvPr id="10277" name="AutoShape 42"/>
              <p:cNvSpPr>
                <a:spLocks noChangeArrowheads="1"/>
              </p:cNvSpPr>
              <p:nvPr/>
            </p:nvSpPr>
            <p:spPr bwMode="auto">
              <a:xfrm>
                <a:off x="4866" y="977"/>
                <a:ext cx="376" cy="200"/>
              </a:xfrm>
              <a:prstGeom prst="parallelogram">
                <a:avLst>
                  <a:gd name="adj" fmla="val 17982"/>
                </a:avLst>
              </a:prstGeom>
              <a:solidFill>
                <a:schemeClr val="bg1"/>
              </a:solidFill>
              <a:ln w="12700">
                <a:solidFill>
                  <a:schemeClr val="tx1"/>
                </a:solidFill>
                <a:miter lim="800000"/>
                <a:headEnd/>
                <a:tailEnd/>
              </a:ln>
            </p:spPr>
            <p:txBody>
              <a:bodyPr wrap="none" anchor="ctr"/>
              <a:lstStyle/>
              <a:p>
                <a:r>
                  <a:rPr lang="en-US" sz="800">
                    <a:latin typeface="+mj-lt"/>
                  </a:rPr>
                  <a:t>Data</a:t>
                </a:r>
              </a:p>
            </p:txBody>
          </p:sp>
          <p:sp>
            <p:nvSpPr>
              <p:cNvPr id="10278" name="AutoShape 43"/>
              <p:cNvSpPr>
                <a:spLocks noChangeArrowheads="1"/>
              </p:cNvSpPr>
              <p:nvPr/>
            </p:nvSpPr>
            <p:spPr bwMode="auto">
              <a:xfrm>
                <a:off x="4877" y="1238"/>
                <a:ext cx="354" cy="175"/>
              </a:xfrm>
              <a:prstGeom prst="flowChartAlternateProcess">
                <a:avLst/>
              </a:prstGeom>
              <a:solidFill>
                <a:srgbClr val="EAEAEA"/>
              </a:solidFill>
              <a:ln w="12700">
                <a:solidFill>
                  <a:schemeClr val="tx1"/>
                </a:solidFill>
                <a:miter lim="800000"/>
                <a:headEnd/>
                <a:tailEnd/>
              </a:ln>
            </p:spPr>
            <p:txBody>
              <a:bodyPr wrap="none" anchor="ctr"/>
              <a:lstStyle/>
              <a:p>
                <a:r>
                  <a:rPr lang="en-US" sz="800">
                    <a:latin typeface="+mj-lt"/>
                  </a:rPr>
                  <a:t>Optional</a:t>
                </a:r>
              </a:p>
            </p:txBody>
          </p:sp>
        </p:grpSp>
        <p:sp>
          <p:nvSpPr>
            <p:cNvPr id="10264" name="AutoShape 45"/>
            <p:cNvSpPr>
              <a:spLocks noChangeArrowheads="1"/>
            </p:cNvSpPr>
            <p:nvPr/>
          </p:nvSpPr>
          <p:spPr bwMode="auto">
            <a:xfrm>
              <a:off x="625475" y="1731963"/>
              <a:ext cx="1143000" cy="457200"/>
            </a:xfrm>
            <a:prstGeom prst="flowChartTerminator">
              <a:avLst/>
            </a:prstGeom>
            <a:solidFill>
              <a:srgbClr val="EAEAEA"/>
            </a:solidFill>
            <a:ln w="38100">
              <a:solidFill>
                <a:srgbClr val="5A87C6"/>
              </a:solidFill>
              <a:miter lim="800000"/>
              <a:headEnd/>
              <a:tailEnd/>
            </a:ln>
          </p:spPr>
          <p:txBody>
            <a:bodyPr wrap="none" anchor="ctr"/>
            <a:lstStyle/>
            <a:p>
              <a:pPr>
                <a:lnSpc>
                  <a:spcPct val="90000"/>
                </a:lnSpc>
              </a:pPr>
              <a:r>
                <a:rPr lang="en-US" sz="2000" b="1">
                  <a:solidFill>
                    <a:srgbClr val="FF0000"/>
                  </a:solidFill>
                  <a:latin typeface="+mj-lt"/>
                </a:rPr>
                <a:t>Start</a:t>
              </a:r>
            </a:p>
          </p:txBody>
        </p:sp>
        <p:cxnSp>
          <p:nvCxnSpPr>
            <p:cNvPr id="10265" name="AutoShape 46"/>
            <p:cNvCxnSpPr>
              <a:cxnSpLocks noChangeShapeType="1"/>
              <a:stCxn id="10264" idx="2"/>
              <a:endCxn id="73732" idx="0"/>
            </p:cNvCxnSpPr>
            <p:nvPr/>
          </p:nvCxnSpPr>
          <p:spPr bwMode="auto">
            <a:xfrm>
              <a:off x="1196975" y="2208213"/>
              <a:ext cx="0" cy="401637"/>
            </a:xfrm>
            <a:prstGeom prst="straightConnector1">
              <a:avLst/>
            </a:prstGeom>
            <a:noFill/>
            <a:ln w="38100">
              <a:solidFill>
                <a:srgbClr val="5A87C6"/>
              </a:solidFill>
              <a:round/>
              <a:headEnd/>
              <a:tailEnd type="triangle" w="med" len="med"/>
            </a:ln>
          </p:spPr>
        </p:cxnSp>
        <p:cxnSp>
          <p:nvCxnSpPr>
            <p:cNvPr id="10266" name="AutoShape 47"/>
            <p:cNvCxnSpPr>
              <a:cxnSpLocks noChangeShapeType="1"/>
              <a:stCxn id="10264" idx="3"/>
              <a:endCxn id="73740" idx="5"/>
            </p:cNvCxnSpPr>
            <p:nvPr/>
          </p:nvCxnSpPr>
          <p:spPr bwMode="auto">
            <a:xfrm>
              <a:off x="1787525" y="1960563"/>
              <a:ext cx="860425" cy="0"/>
            </a:xfrm>
            <a:prstGeom prst="straightConnector1">
              <a:avLst/>
            </a:prstGeom>
            <a:noFill/>
            <a:ln w="38100">
              <a:solidFill>
                <a:srgbClr val="5A87C6"/>
              </a:solidFill>
              <a:round/>
              <a:headEnd/>
              <a:tailEnd type="triangle" w="med" len="med"/>
            </a:ln>
          </p:spPr>
        </p:cxnSp>
        <p:sp>
          <p:nvSpPr>
            <p:cNvPr id="73754" name="AutoShape 26"/>
            <p:cNvSpPr>
              <a:spLocks noChangeArrowheads="1"/>
            </p:cNvSpPr>
            <p:nvPr/>
          </p:nvSpPr>
          <p:spPr bwMode="auto">
            <a:xfrm>
              <a:off x="1046163"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 to</a:t>
              </a:r>
            </a:p>
            <a:p>
              <a:pPr>
                <a:lnSpc>
                  <a:spcPct val="90000"/>
                </a:lnSpc>
                <a:defRPr/>
              </a:pPr>
              <a:r>
                <a:rPr lang="en-US" sz="1600">
                  <a:latin typeface="+mj-lt"/>
                </a:rPr>
                <a:t>Summarized</a:t>
              </a:r>
            </a:p>
            <a:p>
              <a:pPr>
                <a:lnSpc>
                  <a:spcPct val="90000"/>
                </a:lnSpc>
                <a:defRPr/>
              </a:pPr>
              <a:r>
                <a:rPr lang="en-US" sz="1600">
                  <a:latin typeface="+mj-lt"/>
                </a:rPr>
                <a:t>Forecast</a:t>
              </a:r>
            </a:p>
          </p:txBody>
        </p:sp>
        <p:sp>
          <p:nvSpPr>
            <p:cNvPr id="73757" name="AutoShape 29"/>
            <p:cNvSpPr>
              <a:spLocks noChangeArrowheads="1"/>
            </p:cNvSpPr>
            <p:nvPr/>
          </p:nvSpPr>
          <p:spPr bwMode="auto">
            <a:xfrm>
              <a:off x="3068638"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Summary</a:t>
              </a:r>
            </a:p>
            <a:p>
              <a:pPr>
                <a:lnSpc>
                  <a:spcPct val="90000"/>
                </a:lnSpc>
                <a:defRPr/>
              </a:pPr>
              <a:r>
                <a:rPr lang="en-US" sz="1600">
                  <a:latin typeface="+mj-lt"/>
                </a:rPr>
                <a:t>Forecast</a:t>
              </a:r>
            </a:p>
            <a:p>
              <a:pPr>
                <a:lnSpc>
                  <a:spcPct val="90000"/>
                </a:lnSpc>
                <a:defRPr/>
              </a:pPr>
              <a:r>
                <a:rPr lang="en-US" sz="1600">
                  <a:latin typeface="+mj-lt"/>
                </a:rPr>
                <a:t>Maintenance</a:t>
              </a:r>
            </a:p>
          </p:txBody>
        </p:sp>
        <p:cxnSp>
          <p:nvCxnSpPr>
            <p:cNvPr id="10269" name="AutoShape 30"/>
            <p:cNvCxnSpPr>
              <a:cxnSpLocks noChangeShapeType="1"/>
              <a:stCxn id="73754" idx="3"/>
              <a:endCxn id="73757" idx="1"/>
            </p:cNvCxnSpPr>
            <p:nvPr/>
          </p:nvCxnSpPr>
          <p:spPr bwMode="auto">
            <a:xfrm>
              <a:off x="2646363" y="6094413"/>
              <a:ext cx="422275" cy="0"/>
            </a:xfrm>
            <a:prstGeom prst="straightConnector1">
              <a:avLst/>
            </a:prstGeom>
            <a:noFill/>
            <a:ln w="38100">
              <a:solidFill>
                <a:srgbClr val="5A87C6"/>
              </a:solidFill>
              <a:round/>
              <a:headEnd/>
              <a:tailEnd type="triangle" w="med" len="med"/>
            </a:ln>
          </p:spPr>
        </p:cxnSp>
        <p:cxnSp>
          <p:nvCxnSpPr>
            <p:cNvPr id="10270" name="AutoShape 35"/>
            <p:cNvCxnSpPr>
              <a:cxnSpLocks noChangeShapeType="1"/>
              <a:stCxn id="73757" idx="3"/>
              <a:endCxn id="73764" idx="1"/>
            </p:cNvCxnSpPr>
            <p:nvPr/>
          </p:nvCxnSpPr>
          <p:spPr bwMode="auto">
            <a:xfrm>
              <a:off x="4668838" y="6094413"/>
              <a:ext cx="431800" cy="0"/>
            </a:xfrm>
            <a:prstGeom prst="straightConnector1">
              <a:avLst/>
            </a:prstGeom>
            <a:noFill/>
            <a:ln w="38100">
              <a:solidFill>
                <a:srgbClr val="5A87C6"/>
              </a:solidFill>
              <a:round/>
              <a:headEnd/>
              <a:tailEnd type="triangle" w="med" len="med"/>
            </a:ln>
          </p:spPr>
        </p:cxnSp>
        <p:sp>
          <p:nvSpPr>
            <p:cNvPr id="73764" name="AutoShape 36"/>
            <p:cNvSpPr>
              <a:spLocks noChangeArrowheads="1"/>
            </p:cNvSpPr>
            <p:nvPr/>
          </p:nvSpPr>
          <p:spPr bwMode="auto">
            <a:xfrm>
              <a:off x="5100638"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MRP</a:t>
              </a:r>
            </a:p>
          </p:txBody>
        </p:sp>
        <p:sp>
          <p:nvSpPr>
            <p:cNvPr id="10272" name="AutoShape 49"/>
            <p:cNvSpPr>
              <a:spLocks noChangeArrowheads="1"/>
            </p:cNvSpPr>
            <p:nvPr/>
          </p:nvSpPr>
          <p:spPr bwMode="auto">
            <a:xfrm>
              <a:off x="7156450" y="5865813"/>
              <a:ext cx="1143000" cy="457200"/>
            </a:xfrm>
            <a:prstGeom prst="flowChartTerminator">
              <a:avLst/>
            </a:prstGeom>
            <a:solidFill>
              <a:srgbClr val="EAEAEA"/>
            </a:solidFill>
            <a:ln w="38100">
              <a:solidFill>
                <a:srgbClr val="5A87C6"/>
              </a:solidFill>
              <a:miter lim="800000"/>
              <a:headEnd/>
              <a:tailEnd/>
            </a:ln>
          </p:spPr>
          <p:txBody>
            <a:bodyPr wrap="none" anchor="ctr"/>
            <a:lstStyle/>
            <a:p>
              <a:pPr>
                <a:lnSpc>
                  <a:spcPct val="90000"/>
                </a:lnSpc>
              </a:pPr>
              <a:r>
                <a:rPr lang="en-US" sz="2000" b="1">
                  <a:solidFill>
                    <a:srgbClr val="FF0000"/>
                  </a:solidFill>
                  <a:latin typeface="+mj-lt"/>
                </a:rPr>
                <a:t>End</a:t>
              </a:r>
            </a:p>
          </p:txBody>
        </p:sp>
        <p:cxnSp>
          <p:nvCxnSpPr>
            <p:cNvPr id="10273" name="AutoShape 50"/>
            <p:cNvCxnSpPr>
              <a:cxnSpLocks noChangeShapeType="1"/>
              <a:stCxn id="73764" idx="3"/>
              <a:endCxn id="10272" idx="1"/>
            </p:cNvCxnSpPr>
            <p:nvPr/>
          </p:nvCxnSpPr>
          <p:spPr bwMode="auto">
            <a:xfrm>
              <a:off x="6700838" y="6094413"/>
              <a:ext cx="436562" cy="0"/>
            </a:xfrm>
            <a:prstGeom prst="straightConnector1">
              <a:avLst/>
            </a:prstGeom>
            <a:noFill/>
            <a:ln w="38100">
              <a:solidFill>
                <a:srgbClr val="5A87C6"/>
              </a:solidFill>
              <a:round/>
              <a:headEnd/>
              <a:tailEnd type="triangle" w="med" len="med"/>
            </a:ln>
          </p:spPr>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Forecast Simulation Users</a:t>
            </a:r>
          </a:p>
        </p:txBody>
      </p:sp>
      <p:sp>
        <p:nvSpPr>
          <p:cNvPr id="11266" name="Footer Placeholder 3"/>
          <p:cNvSpPr>
            <a:spLocks noGrp="1"/>
          </p:cNvSpPr>
          <p:nvPr>
            <p:ph type="ftr" sz="quarter" idx="10"/>
          </p:nvPr>
        </p:nvSpPr>
        <p:spPr>
          <a:noFill/>
        </p:spPr>
        <p:txBody>
          <a:bodyPr/>
          <a:lstStyle/>
          <a:p>
            <a:pPr defTabSz="865188"/>
            <a:r>
              <a:rPr lang="en-US"/>
              <a:t>FS-IN-080</a:t>
            </a:r>
          </a:p>
        </p:txBody>
      </p:sp>
      <p:grpSp>
        <p:nvGrpSpPr>
          <p:cNvPr id="25" name="Group 24"/>
          <p:cNvGrpSpPr/>
          <p:nvPr/>
        </p:nvGrpSpPr>
        <p:grpSpPr>
          <a:xfrm>
            <a:off x="904875" y="1149350"/>
            <a:ext cx="7327900" cy="4862513"/>
            <a:chOff x="904875" y="987425"/>
            <a:chExt cx="7327900" cy="4862513"/>
          </a:xfrm>
        </p:grpSpPr>
        <p:sp>
          <p:nvSpPr>
            <p:cNvPr id="74757" name="AutoShape 5"/>
            <p:cNvSpPr>
              <a:spLocks noChangeArrowheads="1"/>
            </p:cNvSpPr>
            <p:nvPr/>
          </p:nvSpPr>
          <p:spPr bwMode="auto">
            <a:xfrm>
              <a:off x="4443413" y="987425"/>
              <a:ext cx="3789362" cy="4862513"/>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a:lnSpc>
                  <a:spcPct val="90000"/>
                </a:lnSpc>
                <a:defRPr/>
              </a:pPr>
              <a:r>
                <a:rPr lang="en-US" sz="2000" b="1">
                  <a:latin typeface="+mj-lt"/>
                </a:rPr>
                <a:t>QAD Enterprise Applications</a:t>
              </a:r>
            </a:p>
          </p:txBody>
        </p:sp>
        <p:sp>
          <p:nvSpPr>
            <p:cNvPr id="74779" name="Text Box 27"/>
            <p:cNvSpPr txBox="1">
              <a:spLocks noChangeArrowheads="1"/>
            </p:cNvSpPr>
            <p:nvPr/>
          </p:nvSpPr>
          <p:spPr bwMode="auto">
            <a:xfrm>
              <a:off x="904875" y="121285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Sales/ Marketing</a:t>
              </a:r>
            </a:p>
          </p:txBody>
        </p:sp>
        <p:sp>
          <p:nvSpPr>
            <p:cNvPr id="74788" name="Text Box 36"/>
            <p:cNvSpPr txBox="1">
              <a:spLocks noChangeArrowheads="1"/>
            </p:cNvSpPr>
            <p:nvPr/>
          </p:nvSpPr>
          <p:spPr bwMode="auto">
            <a:xfrm>
              <a:off x="904875" y="441325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Forecasting</a:t>
              </a:r>
            </a:p>
            <a:p>
              <a:pPr>
                <a:lnSpc>
                  <a:spcPct val="90000"/>
                </a:lnSpc>
                <a:defRPr/>
              </a:pPr>
              <a:r>
                <a:rPr lang="en-US" sz="2000" b="1">
                  <a:latin typeface="+mj-lt"/>
                </a:rPr>
                <a:t>Manager</a:t>
              </a:r>
            </a:p>
          </p:txBody>
        </p:sp>
        <p:sp>
          <p:nvSpPr>
            <p:cNvPr id="74790" name="Text Box 38"/>
            <p:cNvSpPr txBox="1">
              <a:spLocks noChangeArrowheads="1"/>
            </p:cNvSpPr>
            <p:nvPr/>
          </p:nvSpPr>
          <p:spPr bwMode="auto">
            <a:xfrm>
              <a:off x="904875" y="228123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Master Scheduler/</a:t>
              </a:r>
            </a:p>
            <a:p>
              <a:pPr>
                <a:lnSpc>
                  <a:spcPct val="90000"/>
                </a:lnSpc>
                <a:defRPr/>
              </a:pPr>
              <a:r>
                <a:rPr lang="en-US" sz="2000" b="1">
                  <a:latin typeface="+mj-lt"/>
                </a:rPr>
                <a:t>Planner</a:t>
              </a:r>
            </a:p>
          </p:txBody>
        </p:sp>
        <p:sp>
          <p:nvSpPr>
            <p:cNvPr id="74806" name="Text Box 54"/>
            <p:cNvSpPr txBox="1">
              <a:spLocks noChangeArrowheads="1"/>
            </p:cNvSpPr>
            <p:nvPr/>
          </p:nvSpPr>
          <p:spPr bwMode="auto">
            <a:xfrm>
              <a:off x="904875" y="334803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Inventory Control Manager</a:t>
              </a:r>
            </a:p>
          </p:txBody>
        </p:sp>
        <p:sp>
          <p:nvSpPr>
            <p:cNvPr id="74822" name="AutoShape 70"/>
            <p:cNvSpPr>
              <a:spLocks noChangeArrowheads="1"/>
            </p:cNvSpPr>
            <p:nvPr/>
          </p:nvSpPr>
          <p:spPr bwMode="auto">
            <a:xfrm>
              <a:off x="4683125" y="14287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Sales History Data</a:t>
              </a:r>
            </a:p>
          </p:txBody>
        </p:sp>
        <p:sp>
          <p:nvSpPr>
            <p:cNvPr id="74823" name="AutoShape 71"/>
            <p:cNvSpPr>
              <a:spLocks noChangeArrowheads="1"/>
            </p:cNvSpPr>
            <p:nvPr/>
          </p:nvSpPr>
          <p:spPr bwMode="auto">
            <a:xfrm>
              <a:off x="4683125" y="20764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Forecasting Reports</a:t>
              </a:r>
            </a:p>
          </p:txBody>
        </p:sp>
        <p:sp>
          <p:nvSpPr>
            <p:cNvPr id="74824" name="AutoShape 72"/>
            <p:cNvSpPr>
              <a:spLocks noChangeArrowheads="1"/>
            </p:cNvSpPr>
            <p:nvPr/>
          </p:nvSpPr>
          <p:spPr bwMode="auto">
            <a:xfrm>
              <a:off x="4683125" y="27051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a:t>
              </a:r>
            </a:p>
          </p:txBody>
        </p:sp>
        <p:sp>
          <p:nvSpPr>
            <p:cNvPr id="74825" name="AutoShape 73"/>
            <p:cNvSpPr>
              <a:spLocks noChangeArrowheads="1"/>
            </p:cNvSpPr>
            <p:nvPr/>
          </p:nvSpPr>
          <p:spPr bwMode="auto">
            <a:xfrm>
              <a:off x="4683125" y="33337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MRP Calculation</a:t>
              </a:r>
            </a:p>
          </p:txBody>
        </p:sp>
        <p:sp>
          <p:nvSpPr>
            <p:cNvPr id="74826" name="AutoShape 74"/>
            <p:cNvSpPr>
              <a:spLocks noChangeArrowheads="1"/>
            </p:cNvSpPr>
            <p:nvPr/>
          </p:nvSpPr>
          <p:spPr bwMode="auto">
            <a:xfrm>
              <a:off x="4683125" y="39624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a:t>
              </a:r>
            </a:p>
          </p:txBody>
        </p:sp>
        <p:sp>
          <p:nvSpPr>
            <p:cNvPr id="74827" name="AutoShape 75"/>
            <p:cNvSpPr>
              <a:spLocks noChangeArrowheads="1"/>
            </p:cNvSpPr>
            <p:nvPr/>
          </p:nvSpPr>
          <p:spPr bwMode="auto">
            <a:xfrm>
              <a:off x="4683125" y="45910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Detail Entry</a:t>
              </a:r>
            </a:p>
          </p:txBody>
        </p:sp>
        <p:sp>
          <p:nvSpPr>
            <p:cNvPr id="74828" name="AutoShape 76"/>
            <p:cNvSpPr>
              <a:spLocks noChangeArrowheads="1"/>
            </p:cNvSpPr>
            <p:nvPr/>
          </p:nvSpPr>
          <p:spPr bwMode="auto">
            <a:xfrm>
              <a:off x="4683125" y="52197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 Rpts</a:t>
              </a:r>
            </a:p>
          </p:txBody>
        </p:sp>
        <p:cxnSp>
          <p:nvCxnSpPr>
            <p:cNvPr id="11280" name="AutoShape 12"/>
            <p:cNvCxnSpPr>
              <a:cxnSpLocks noChangeShapeType="1"/>
              <a:stCxn id="74788" idx="3"/>
              <a:endCxn id="74827" idx="1"/>
            </p:cNvCxnSpPr>
            <p:nvPr/>
          </p:nvCxnSpPr>
          <p:spPr bwMode="auto">
            <a:xfrm flipV="1">
              <a:off x="2733675" y="4819650"/>
              <a:ext cx="1949450" cy="28575"/>
            </a:xfrm>
            <a:prstGeom prst="straightConnector1">
              <a:avLst/>
            </a:prstGeom>
            <a:noFill/>
            <a:ln w="38100">
              <a:solidFill>
                <a:schemeClr val="tx2"/>
              </a:solidFill>
              <a:round/>
              <a:headEnd/>
              <a:tailEnd type="triangle" w="med" len="med"/>
            </a:ln>
          </p:spPr>
        </p:cxnSp>
        <p:cxnSp>
          <p:nvCxnSpPr>
            <p:cNvPr id="11281" name="AutoShape 15"/>
            <p:cNvCxnSpPr>
              <a:cxnSpLocks noChangeShapeType="1"/>
              <a:stCxn id="74788" idx="3"/>
              <a:endCxn id="74828" idx="1"/>
            </p:cNvCxnSpPr>
            <p:nvPr/>
          </p:nvCxnSpPr>
          <p:spPr bwMode="auto">
            <a:xfrm>
              <a:off x="2733675" y="4848225"/>
              <a:ext cx="1949450" cy="600075"/>
            </a:xfrm>
            <a:prstGeom prst="straightConnector1">
              <a:avLst/>
            </a:prstGeom>
            <a:noFill/>
            <a:ln w="38100">
              <a:solidFill>
                <a:schemeClr val="tx2"/>
              </a:solidFill>
              <a:round/>
              <a:headEnd/>
              <a:tailEnd type="triangle" w="med" len="med"/>
            </a:ln>
          </p:spPr>
        </p:cxnSp>
        <p:cxnSp>
          <p:nvCxnSpPr>
            <p:cNvPr id="11282" name="AutoShape 18"/>
            <p:cNvCxnSpPr>
              <a:cxnSpLocks noChangeShapeType="1"/>
              <a:stCxn id="74788" idx="3"/>
              <a:endCxn id="74826" idx="1"/>
            </p:cNvCxnSpPr>
            <p:nvPr/>
          </p:nvCxnSpPr>
          <p:spPr bwMode="auto">
            <a:xfrm flipV="1">
              <a:off x="2733675" y="4191000"/>
              <a:ext cx="1949450" cy="657225"/>
            </a:xfrm>
            <a:prstGeom prst="straightConnector1">
              <a:avLst/>
            </a:prstGeom>
            <a:noFill/>
            <a:ln w="38100">
              <a:solidFill>
                <a:schemeClr val="tx2"/>
              </a:solidFill>
              <a:round/>
              <a:headEnd/>
              <a:tailEnd type="triangle" w="med" len="med"/>
            </a:ln>
          </p:spPr>
        </p:cxnSp>
        <p:cxnSp>
          <p:nvCxnSpPr>
            <p:cNvPr id="11283" name="AutoShape 49"/>
            <p:cNvCxnSpPr>
              <a:cxnSpLocks noChangeShapeType="1"/>
              <a:stCxn id="74779" idx="3"/>
              <a:endCxn id="74822" idx="1"/>
            </p:cNvCxnSpPr>
            <p:nvPr/>
          </p:nvCxnSpPr>
          <p:spPr bwMode="auto">
            <a:xfrm>
              <a:off x="2733675" y="1647825"/>
              <a:ext cx="1949450" cy="9525"/>
            </a:xfrm>
            <a:prstGeom prst="straightConnector1">
              <a:avLst/>
            </a:prstGeom>
            <a:noFill/>
            <a:ln w="38100">
              <a:solidFill>
                <a:schemeClr val="tx2"/>
              </a:solidFill>
              <a:round/>
              <a:headEnd/>
              <a:tailEnd type="triangle" w="med" len="med"/>
            </a:ln>
          </p:spPr>
        </p:cxnSp>
        <p:cxnSp>
          <p:nvCxnSpPr>
            <p:cNvPr id="11284" name="AutoShape 52"/>
            <p:cNvCxnSpPr>
              <a:cxnSpLocks noChangeShapeType="1"/>
              <a:stCxn id="74779" idx="3"/>
              <a:endCxn id="74823" idx="1"/>
            </p:cNvCxnSpPr>
            <p:nvPr/>
          </p:nvCxnSpPr>
          <p:spPr bwMode="auto">
            <a:xfrm>
              <a:off x="2733675" y="1647825"/>
              <a:ext cx="1949450" cy="657225"/>
            </a:xfrm>
            <a:prstGeom prst="straightConnector1">
              <a:avLst/>
            </a:prstGeom>
            <a:noFill/>
            <a:ln w="38100">
              <a:solidFill>
                <a:schemeClr val="tx2"/>
              </a:solidFill>
              <a:round/>
              <a:headEnd/>
              <a:tailEnd type="triangle" w="med" len="med"/>
            </a:ln>
          </p:spPr>
        </p:cxnSp>
        <p:grpSp>
          <p:nvGrpSpPr>
            <p:cNvPr id="11285" name="Group 79"/>
            <p:cNvGrpSpPr>
              <a:grpSpLocks/>
            </p:cNvGrpSpPr>
            <p:nvPr/>
          </p:nvGrpSpPr>
          <p:grpSpPr bwMode="auto">
            <a:xfrm>
              <a:off x="2733675" y="2668588"/>
              <a:ext cx="1949450" cy="1162050"/>
              <a:chOff x="1758" y="2059"/>
              <a:chExt cx="1372" cy="732"/>
            </a:xfrm>
          </p:grpSpPr>
          <p:cxnSp>
            <p:nvCxnSpPr>
              <p:cNvPr id="11286" name="AutoShape 8"/>
              <p:cNvCxnSpPr>
                <a:cxnSpLocks noChangeShapeType="1"/>
              </p:cNvCxnSpPr>
              <p:nvPr/>
            </p:nvCxnSpPr>
            <p:spPr bwMode="auto">
              <a:xfrm>
                <a:off x="1758" y="2059"/>
                <a:ext cx="1372" cy="137"/>
              </a:xfrm>
              <a:prstGeom prst="straightConnector1">
                <a:avLst/>
              </a:prstGeom>
              <a:noFill/>
              <a:ln w="38100">
                <a:solidFill>
                  <a:schemeClr val="tx2"/>
                </a:solidFill>
                <a:round/>
                <a:headEnd/>
                <a:tailEnd type="triangle" w="med" len="med"/>
              </a:ln>
            </p:spPr>
          </p:cxnSp>
          <p:cxnSp>
            <p:nvCxnSpPr>
              <p:cNvPr id="11287" name="AutoShape 65"/>
              <p:cNvCxnSpPr>
                <a:cxnSpLocks noChangeShapeType="1"/>
              </p:cNvCxnSpPr>
              <p:nvPr/>
            </p:nvCxnSpPr>
            <p:spPr bwMode="auto">
              <a:xfrm>
                <a:off x="1758" y="2059"/>
                <a:ext cx="1372" cy="533"/>
              </a:xfrm>
              <a:prstGeom prst="straightConnector1">
                <a:avLst/>
              </a:prstGeom>
              <a:noFill/>
              <a:ln w="38100">
                <a:solidFill>
                  <a:schemeClr val="tx2"/>
                </a:solidFill>
                <a:round/>
                <a:headEnd/>
                <a:tailEnd type="triangle" w="med" len="med"/>
              </a:ln>
            </p:spPr>
          </p:cxnSp>
          <p:cxnSp>
            <p:nvCxnSpPr>
              <p:cNvPr id="11288" name="AutoShape 64"/>
              <p:cNvCxnSpPr>
                <a:cxnSpLocks noChangeShapeType="1"/>
              </p:cNvCxnSpPr>
              <p:nvPr/>
            </p:nvCxnSpPr>
            <p:spPr bwMode="auto">
              <a:xfrm flipV="1">
                <a:off x="1758" y="2652"/>
                <a:ext cx="1372" cy="139"/>
              </a:xfrm>
              <a:prstGeom prst="straightConnector1">
                <a:avLst/>
              </a:prstGeom>
              <a:noFill/>
              <a:ln w="38100">
                <a:solidFill>
                  <a:schemeClr val="tx2"/>
                </a:solidFill>
                <a:round/>
                <a:headEnd/>
                <a:tailEnd type="triangle" w="med" len="med"/>
              </a:ln>
            </p:spPr>
          </p:cxn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Font typeface="Webdings" pitchFamily="18" charset="2"/>
              <a:buNone/>
            </a:pPr>
            <a:r>
              <a:rPr lang="en-US" b="1" smtClean="0"/>
              <a:t>In this course you learn how to:</a:t>
            </a:r>
          </a:p>
          <a:p>
            <a:pPr eaLnBrk="1" hangingPunct="1"/>
            <a:r>
              <a:rPr lang="en-US" smtClean="0"/>
              <a:t>Identify some key business considerations before setting up Forecast Simulation in QAD Enterprise Applications</a:t>
            </a:r>
          </a:p>
          <a:p>
            <a:pPr eaLnBrk="1" hangingPunct="1"/>
            <a:r>
              <a:rPr lang="en-US" smtClean="0"/>
              <a:t>Set up Forecast Simulation in QAD Enterprise Applications</a:t>
            </a:r>
          </a:p>
          <a:p>
            <a:pPr eaLnBrk="1" hangingPunct="1"/>
            <a:r>
              <a:rPr lang="en-US" smtClean="0"/>
              <a:t>Use Forecast Simulation in QAD Enterprise Applications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Course Objectives</a:t>
            </a:r>
          </a:p>
        </p:txBody>
      </p:sp>
      <p:sp>
        <p:nvSpPr>
          <p:cNvPr id="12290" name="Footer Placeholder 3"/>
          <p:cNvSpPr>
            <a:spLocks noGrp="1"/>
          </p:cNvSpPr>
          <p:nvPr>
            <p:ph type="ftr" sz="quarter" idx="10"/>
          </p:nvPr>
        </p:nvSpPr>
        <p:spPr>
          <a:noFill/>
        </p:spPr>
        <p:txBody>
          <a:bodyPr/>
          <a:lstStyle/>
          <a:p>
            <a:pPr defTabSz="865188"/>
            <a:r>
              <a:rPr lang="en-US"/>
              <a:t>FS-IN-090</a:t>
            </a:r>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I:\train\Published Materials\MFG PRO Appl\eB2-mfgpro\Tools\eB2_sample\slides\eB2 Training.pot</Template>
  <TotalTime>1418</TotalTime>
  <Words>469</Words>
  <Application>Microsoft Office PowerPoint</Application>
  <PresentationFormat>On-screen Show (4:3)</PresentationFormat>
  <Paragraphs>140</Paragraphs>
  <Slides>11</Slides>
  <Notes>1</Notes>
  <HiddenSlides>0</HiddenSlides>
  <MMClips>0</MMClips>
  <ScaleCrop>false</ScaleCrop>
  <HeadingPairs>
    <vt:vector size="4" baseType="variant">
      <vt:variant>
        <vt:lpstr>Theme</vt:lpstr>
      </vt:variant>
      <vt:variant>
        <vt:i4>3</vt:i4>
      </vt:variant>
      <vt:variant>
        <vt:lpstr>Slide Titles</vt:lpstr>
      </vt:variant>
      <vt:variant>
        <vt:i4>11</vt:i4>
      </vt:variant>
    </vt:vector>
  </HeadingPairs>
  <TitlesOfParts>
    <vt:vector size="14" baseType="lpstr">
      <vt:lpstr>Custom Design</vt:lpstr>
      <vt:lpstr>1_EX06PP_template</vt:lpstr>
      <vt:lpstr>QAD 2010 Template</vt:lpstr>
      <vt:lpstr>Forecasting Simulation</vt:lpstr>
      <vt:lpstr>Slide 2</vt:lpstr>
      <vt:lpstr>Facilities</vt:lpstr>
      <vt:lpstr>Course Overview</vt:lpstr>
      <vt:lpstr>QAD Enterprise Applications General System Flow</vt:lpstr>
      <vt:lpstr>Terminology</vt:lpstr>
      <vt:lpstr>Forecast Simulation Life Cycle</vt:lpstr>
      <vt:lpstr>Forecast Simulation Users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cug</dc:creator>
  <cp:lastModifiedBy>Helen Ernst</cp:lastModifiedBy>
  <cp:revision>95</cp:revision>
  <dcterms:created xsi:type="dcterms:W3CDTF">1998-03-17T23:27:45Z</dcterms:created>
  <dcterms:modified xsi:type="dcterms:W3CDTF">2012-08-16T05:18:44Z</dcterms:modified>
</cp:coreProperties>
</file>