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78" r:id="rId2"/>
  </p:sldMasterIdLst>
  <p:notesMasterIdLst>
    <p:notesMasterId r:id="rId13"/>
  </p:notesMasterIdLst>
  <p:sldIdLst>
    <p:sldId id="293" r:id="rId3"/>
    <p:sldId id="284" r:id="rId4"/>
    <p:sldId id="285" r:id="rId5"/>
    <p:sldId id="286" r:id="rId6"/>
    <p:sldId id="287" r:id="rId7"/>
    <p:sldId id="288" r:id="rId8"/>
    <p:sldId id="294" r:id="rId9"/>
    <p:sldId id="290" r:id="rId10"/>
    <p:sldId id="291" r:id="rId11"/>
    <p:sldId id="292" r:id="rId1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79BCFF"/>
    <a:srgbClr val="6699FF"/>
    <a:srgbClr val="99CCFF"/>
    <a:srgbClr val="66CCFF"/>
    <a:srgbClr val="FEE9C6"/>
    <a:srgbClr val="FDE2B5"/>
    <a:srgbClr val="FCD59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4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A0701B5D-A16C-4DE1-A58F-F0CC6CD3D1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2008-FS-BU-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2008-FS-BU-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6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2008-FS-BU-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wmf"/><Relationship Id="rId5" Type="http://schemas.openxmlformats.org/officeDocument/2006/relationships/image" Target="../media/image11.jpeg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Identify key business considerations before setting up Forecast Simulation in QAD Enterprise Applications</a:t>
            </a:r>
          </a:p>
          <a:p>
            <a:pPr eaLnBrk="1" hangingPunct="1"/>
            <a:r>
              <a:rPr lang="en-US" dirty="0" smtClean="0"/>
              <a:t>Set up Forecast Simulation in QAD Enterprise Applications</a:t>
            </a:r>
          </a:p>
          <a:p>
            <a:pPr eaLnBrk="1" hangingPunct="1"/>
            <a:r>
              <a:rPr lang="en-US" dirty="0" smtClean="0"/>
              <a:t>Use Forecast Simulation in QAD Enterprise Applications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Forecast Simulation</a:t>
            </a:r>
          </a:p>
          <a:p>
            <a:pPr eaLnBrk="1" hangingPunct="1"/>
            <a:r>
              <a:rPr lang="en-US" dirty="0" smtClean="0"/>
              <a:t>Business Considerations</a:t>
            </a:r>
          </a:p>
          <a:p>
            <a:pPr eaLnBrk="1" hangingPunct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Forecast Simulation</a:t>
            </a:r>
          </a:p>
          <a:p>
            <a:pPr eaLnBrk="1" hangingPunct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Use Forecast </a:t>
            </a:r>
            <a:r>
              <a:rPr lang="en-US" dirty="0" smtClean="0">
                <a:solidFill>
                  <a:schemeClr val="bg2"/>
                </a:solidFill>
              </a:rPr>
              <a:t>Simulation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FS-BU-100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life cycle</a:t>
            </a:r>
          </a:p>
          <a:p>
            <a:pPr eaLnBrk="1" hangingPunct="1"/>
            <a:r>
              <a:rPr lang="en-US" smtClean="0"/>
              <a:t>Forecast consumption</a:t>
            </a:r>
          </a:p>
          <a:p>
            <a:pPr eaLnBrk="1" hangingPunct="1"/>
            <a:r>
              <a:rPr lang="en-US" smtClean="0"/>
              <a:t>MRP horizon</a:t>
            </a:r>
          </a:p>
          <a:p>
            <a:pPr eaLnBrk="1" hangingPunct="1"/>
            <a:r>
              <a:rPr lang="en-US" smtClean="0"/>
              <a:t>Production forecasts</a:t>
            </a:r>
          </a:p>
          <a:p>
            <a:pPr eaLnBrk="1" hangingPunct="1"/>
            <a:r>
              <a:rPr lang="en-US" smtClean="0"/>
              <a:t>Spare (service) parts</a:t>
            </a:r>
          </a:p>
          <a:p>
            <a:pPr eaLnBrk="1" hangingPunct="1"/>
            <a:r>
              <a:rPr lang="en-US" smtClean="0"/>
              <a:t>Multiple sites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Business Issues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Life Cycle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FS-BU-030</a:t>
            </a:r>
          </a:p>
        </p:txBody>
      </p:sp>
      <p:grpSp>
        <p:nvGrpSpPr>
          <p:cNvPr id="193" name="Group 192"/>
          <p:cNvGrpSpPr/>
          <p:nvPr/>
        </p:nvGrpSpPr>
        <p:grpSpPr>
          <a:xfrm>
            <a:off x="296863" y="839788"/>
            <a:ext cx="8535987" cy="5446712"/>
            <a:chOff x="163513" y="1220788"/>
            <a:chExt cx="8535987" cy="5446712"/>
          </a:xfrm>
        </p:grpSpPr>
        <p:grpSp>
          <p:nvGrpSpPr>
            <p:cNvPr id="1028" name="Group 496"/>
            <p:cNvGrpSpPr>
              <a:grpSpLocks/>
            </p:cNvGrpSpPr>
            <p:nvPr/>
          </p:nvGrpSpPr>
          <p:grpSpPr bwMode="auto">
            <a:xfrm>
              <a:off x="6607175" y="4151313"/>
              <a:ext cx="2049463" cy="1698625"/>
              <a:chOff x="3391" y="2352"/>
              <a:chExt cx="1330" cy="1344"/>
            </a:xfrm>
          </p:grpSpPr>
          <p:sp>
            <p:nvSpPr>
              <p:cNvPr id="1211" name="AutoShape 497"/>
              <p:cNvSpPr>
                <a:spLocks noChangeArrowheads="1"/>
              </p:cNvSpPr>
              <p:nvPr/>
            </p:nvSpPr>
            <p:spPr bwMode="auto">
              <a:xfrm>
                <a:off x="3391" y="3120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C1C100"/>
                  </a:gs>
                  <a:gs pos="50000">
                    <a:srgbClr val="FFFF00"/>
                  </a:gs>
                  <a:gs pos="100000">
                    <a:srgbClr val="C1C1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2" name="AutoShape 498"/>
              <p:cNvSpPr>
                <a:spLocks noChangeArrowheads="1"/>
              </p:cNvSpPr>
              <p:nvPr/>
            </p:nvSpPr>
            <p:spPr bwMode="auto">
              <a:xfrm>
                <a:off x="4224" y="3151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99CC00"/>
                  </a:gs>
                  <a:gs pos="50000">
                    <a:srgbClr val="C1E064"/>
                  </a:gs>
                  <a:gs pos="100000">
                    <a:srgbClr val="99CC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8867" name="AutoShape 499"/>
              <p:cNvSpPr>
                <a:spLocks noChangeArrowheads="1"/>
              </p:cNvSpPr>
              <p:nvPr/>
            </p:nvSpPr>
            <p:spPr bwMode="auto">
              <a:xfrm>
                <a:off x="3840" y="3199"/>
                <a:ext cx="499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66667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14" name="AutoShape 500"/>
              <p:cNvSpPr>
                <a:spLocks noChangeArrowheads="1"/>
              </p:cNvSpPr>
              <p:nvPr/>
            </p:nvSpPr>
            <p:spPr bwMode="auto">
              <a:xfrm>
                <a:off x="3552" y="2722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D88200"/>
                  </a:gs>
                  <a:gs pos="50000">
                    <a:srgbClr val="FF9900"/>
                  </a:gs>
                  <a:gs pos="100000">
                    <a:srgbClr val="D882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5" name="AutoShape 501"/>
              <p:cNvSpPr>
                <a:spLocks noChangeArrowheads="1"/>
              </p:cNvSpPr>
              <p:nvPr/>
            </p:nvSpPr>
            <p:spPr bwMode="auto">
              <a:xfrm>
                <a:off x="3984" y="2767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C10000"/>
                  </a:gs>
                  <a:gs pos="50000">
                    <a:srgbClr val="FF0000"/>
                  </a:gs>
                  <a:gs pos="100000">
                    <a:srgbClr val="C100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6" name="AutoShape 502"/>
              <p:cNvSpPr>
                <a:spLocks noChangeArrowheads="1"/>
              </p:cNvSpPr>
              <p:nvPr/>
            </p:nvSpPr>
            <p:spPr bwMode="auto">
              <a:xfrm>
                <a:off x="3792" y="2352"/>
                <a:ext cx="497" cy="499"/>
              </a:xfrm>
              <a:prstGeom prst="can">
                <a:avLst>
                  <a:gd name="adj" fmla="val 25101"/>
                </a:avLst>
              </a:prstGeom>
              <a:gradFill rotWithShape="1">
                <a:gsLst>
                  <a:gs pos="0">
                    <a:srgbClr val="7B00CD"/>
                  </a:gs>
                  <a:gs pos="50000">
                    <a:srgbClr val="9600FA"/>
                  </a:gs>
                  <a:gs pos="100000">
                    <a:srgbClr val="7B00CD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pic>
          <p:nvPicPr>
            <p:cNvPr id="1030" name="Picture 20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09888" y="3681413"/>
              <a:ext cx="2673350" cy="1133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grpSp>
          <p:nvGrpSpPr>
            <p:cNvPr id="1031" name="Group 208"/>
            <p:cNvGrpSpPr>
              <a:grpSpLocks/>
            </p:cNvGrpSpPr>
            <p:nvPr/>
          </p:nvGrpSpPr>
          <p:grpSpPr bwMode="auto">
            <a:xfrm>
              <a:off x="4695825" y="4338638"/>
              <a:ext cx="1058863" cy="877887"/>
              <a:chOff x="3391" y="2352"/>
              <a:chExt cx="1330" cy="1344"/>
            </a:xfrm>
          </p:grpSpPr>
          <p:sp>
            <p:nvSpPr>
              <p:cNvPr id="1205" name="AutoShape 209"/>
              <p:cNvSpPr>
                <a:spLocks noChangeArrowheads="1"/>
              </p:cNvSpPr>
              <p:nvPr/>
            </p:nvSpPr>
            <p:spPr bwMode="auto">
              <a:xfrm>
                <a:off x="3391" y="3120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C1C100"/>
                  </a:gs>
                  <a:gs pos="50000">
                    <a:srgbClr val="FFFF00"/>
                  </a:gs>
                  <a:gs pos="100000">
                    <a:srgbClr val="C1C1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6" name="AutoShape 210"/>
              <p:cNvSpPr>
                <a:spLocks noChangeArrowheads="1"/>
              </p:cNvSpPr>
              <p:nvPr/>
            </p:nvSpPr>
            <p:spPr bwMode="auto">
              <a:xfrm>
                <a:off x="4224" y="3151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99CC00"/>
                  </a:gs>
                  <a:gs pos="50000">
                    <a:srgbClr val="C1E064"/>
                  </a:gs>
                  <a:gs pos="100000">
                    <a:srgbClr val="99CC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8579" name="AutoShape 211"/>
              <p:cNvSpPr>
                <a:spLocks noChangeArrowheads="1"/>
              </p:cNvSpPr>
              <p:nvPr/>
            </p:nvSpPr>
            <p:spPr bwMode="auto">
              <a:xfrm>
                <a:off x="3840" y="3200"/>
                <a:ext cx="499" cy="496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66667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08" name="AutoShape 212"/>
              <p:cNvSpPr>
                <a:spLocks noChangeArrowheads="1"/>
              </p:cNvSpPr>
              <p:nvPr/>
            </p:nvSpPr>
            <p:spPr bwMode="auto">
              <a:xfrm>
                <a:off x="3552" y="2722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D88200"/>
                  </a:gs>
                  <a:gs pos="50000">
                    <a:srgbClr val="FF9900"/>
                  </a:gs>
                  <a:gs pos="100000">
                    <a:srgbClr val="D882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9" name="AutoShape 213"/>
              <p:cNvSpPr>
                <a:spLocks noChangeArrowheads="1"/>
              </p:cNvSpPr>
              <p:nvPr/>
            </p:nvSpPr>
            <p:spPr bwMode="auto">
              <a:xfrm>
                <a:off x="3984" y="2767"/>
                <a:ext cx="497" cy="497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C10000"/>
                  </a:gs>
                  <a:gs pos="50000">
                    <a:srgbClr val="FF0000"/>
                  </a:gs>
                  <a:gs pos="100000">
                    <a:srgbClr val="C10000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0" name="AutoShape 214"/>
              <p:cNvSpPr>
                <a:spLocks noChangeArrowheads="1"/>
              </p:cNvSpPr>
              <p:nvPr/>
            </p:nvSpPr>
            <p:spPr bwMode="auto">
              <a:xfrm>
                <a:off x="3792" y="2352"/>
                <a:ext cx="497" cy="499"/>
              </a:xfrm>
              <a:prstGeom prst="can">
                <a:avLst>
                  <a:gd name="adj" fmla="val 25101"/>
                </a:avLst>
              </a:prstGeom>
              <a:gradFill rotWithShape="1">
                <a:gsLst>
                  <a:gs pos="0">
                    <a:srgbClr val="7B00CD"/>
                  </a:gs>
                  <a:gs pos="50000">
                    <a:srgbClr val="9600FA"/>
                  </a:gs>
                  <a:gs pos="100000">
                    <a:srgbClr val="7B00CD"/>
                  </a:gs>
                </a:gsLst>
                <a:lin ang="0" scaled="1"/>
              </a:gradFill>
              <a:ln w="4826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032" name="Group 283"/>
            <p:cNvGrpSpPr>
              <a:grpSpLocks/>
            </p:cNvGrpSpPr>
            <p:nvPr/>
          </p:nvGrpSpPr>
          <p:grpSpPr bwMode="auto">
            <a:xfrm>
              <a:off x="6602413" y="3771900"/>
              <a:ext cx="2097087" cy="614363"/>
              <a:chOff x="6315" y="1118"/>
              <a:chExt cx="765" cy="379"/>
            </a:xfrm>
          </p:grpSpPr>
          <p:grpSp>
            <p:nvGrpSpPr>
              <p:cNvPr id="1197" name="Group 284"/>
              <p:cNvGrpSpPr>
                <a:grpSpLocks/>
              </p:cNvGrpSpPr>
              <p:nvPr/>
            </p:nvGrpSpPr>
            <p:grpSpPr bwMode="auto">
              <a:xfrm>
                <a:off x="6791" y="1118"/>
                <a:ext cx="289" cy="379"/>
                <a:chOff x="5228" y="833"/>
                <a:chExt cx="289" cy="379"/>
              </a:xfrm>
            </p:grpSpPr>
            <p:sp>
              <p:nvSpPr>
                <p:cNvPr id="1202" name="Freeform 285"/>
                <p:cNvSpPr>
                  <a:spLocks/>
                </p:cNvSpPr>
                <p:nvPr/>
              </p:nvSpPr>
              <p:spPr bwMode="auto">
                <a:xfrm>
                  <a:off x="5228" y="833"/>
                  <a:ext cx="106" cy="153"/>
                </a:xfrm>
                <a:custGeom>
                  <a:avLst/>
                  <a:gdLst>
                    <a:gd name="T0" fmla="*/ 0 w 178"/>
                    <a:gd name="T1" fmla="*/ 249 h 257"/>
                    <a:gd name="T2" fmla="*/ 24 w 178"/>
                    <a:gd name="T3" fmla="*/ 153 h 257"/>
                    <a:gd name="T4" fmla="*/ 95 w 178"/>
                    <a:gd name="T5" fmla="*/ 53 h 257"/>
                    <a:gd name="T6" fmla="*/ 158 w 178"/>
                    <a:gd name="T7" fmla="*/ 0 h 257"/>
                    <a:gd name="T8" fmla="*/ 178 w 178"/>
                    <a:gd name="T9" fmla="*/ 21 h 257"/>
                    <a:gd name="T10" fmla="*/ 111 w 178"/>
                    <a:gd name="T11" fmla="*/ 75 h 257"/>
                    <a:gd name="T12" fmla="*/ 83 w 178"/>
                    <a:gd name="T13" fmla="*/ 110 h 257"/>
                    <a:gd name="T14" fmla="*/ 47 w 178"/>
                    <a:gd name="T15" fmla="*/ 174 h 257"/>
                    <a:gd name="T16" fmla="*/ 28 w 178"/>
                    <a:gd name="T17" fmla="*/ 257 h 257"/>
                    <a:gd name="T18" fmla="*/ 0 w 178"/>
                    <a:gd name="T19" fmla="*/ 249 h 25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8"/>
                    <a:gd name="T31" fmla="*/ 0 h 257"/>
                    <a:gd name="T32" fmla="*/ 178 w 178"/>
                    <a:gd name="T33" fmla="*/ 257 h 25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8" h="257">
                      <a:moveTo>
                        <a:pt x="0" y="249"/>
                      </a:moveTo>
                      <a:lnTo>
                        <a:pt x="24" y="153"/>
                      </a:lnTo>
                      <a:lnTo>
                        <a:pt x="95" y="53"/>
                      </a:lnTo>
                      <a:lnTo>
                        <a:pt x="158" y="0"/>
                      </a:lnTo>
                      <a:lnTo>
                        <a:pt x="178" y="21"/>
                      </a:lnTo>
                      <a:lnTo>
                        <a:pt x="111" y="75"/>
                      </a:lnTo>
                      <a:lnTo>
                        <a:pt x="83" y="110"/>
                      </a:lnTo>
                      <a:lnTo>
                        <a:pt x="47" y="174"/>
                      </a:lnTo>
                      <a:lnTo>
                        <a:pt x="28" y="257"/>
                      </a:lnTo>
                      <a:lnTo>
                        <a:pt x="0" y="249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3" name="Freeform 286"/>
                <p:cNvSpPr>
                  <a:spLocks/>
                </p:cNvSpPr>
                <p:nvPr/>
              </p:nvSpPr>
              <p:spPr bwMode="auto">
                <a:xfrm>
                  <a:off x="5289" y="962"/>
                  <a:ext cx="175" cy="97"/>
                </a:xfrm>
                <a:custGeom>
                  <a:avLst/>
                  <a:gdLst>
                    <a:gd name="T0" fmla="*/ 0 w 293"/>
                    <a:gd name="T1" fmla="*/ 141 h 163"/>
                    <a:gd name="T2" fmla="*/ 83 w 293"/>
                    <a:gd name="T3" fmla="*/ 76 h 163"/>
                    <a:gd name="T4" fmla="*/ 190 w 293"/>
                    <a:gd name="T5" fmla="*/ 25 h 163"/>
                    <a:gd name="T6" fmla="*/ 281 w 293"/>
                    <a:gd name="T7" fmla="*/ 0 h 163"/>
                    <a:gd name="T8" fmla="*/ 293 w 293"/>
                    <a:gd name="T9" fmla="*/ 44 h 163"/>
                    <a:gd name="T10" fmla="*/ 163 w 293"/>
                    <a:gd name="T11" fmla="*/ 69 h 163"/>
                    <a:gd name="T12" fmla="*/ 55 w 293"/>
                    <a:gd name="T13" fmla="*/ 134 h 163"/>
                    <a:gd name="T14" fmla="*/ 8 w 293"/>
                    <a:gd name="T15" fmla="*/ 163 h 163"/>
                    <a:gd name="T16" fmla="*/ 0 w 293"/>
                    <a:gd name="T17" fmla="*/ 141 h 16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93"/>
                    <a:gd name="T28" fmla="*/ 0 h 163"/>
                    <a:gd name="T29" fmla="*/ 293 w 293"/>
                    <a:gd name="T30" fmla="*/ 163 h 16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93" h="163">
                      <a:moveTo>
                        <a:pt x="0" y="141"/>
                      </a:moveTo>
                      <a:lnTo>
                        <a:pt x="83" y="76"/>
                      </a:lnTo>
                      <a:lnTo>
                        <a:pt x="190" y="25"/>
                      </a:lnTo>
                      <a:lnTo>
                        <a:pt x="281" y="0"/>
                      </a:lnTo>
                      <a:lnTo>
                        <a:pt x="293" y="44"/>
                      </a:lnTo>
                      <a:lnTo>
                        <a:pt x="163" y="69"/>
                      </a:lnTo>
                      <a:lnTo>
                        <a:pt x="55" y="134"/>
                      </a:lnTo>
                      <a:lnTo>
                        <a:pt x="8" y="163"/>
                      </a:lnTo>
                      <a:lnTo>
                        <a:pt x="0" y="141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4" name="Freeform 287"/>
                <p:cNvSpPr>
                  <a:spLocks/>
                </p:cNvSpPr>
                <p:nvPr/>
              </p:nvSpPr>
              <p:spPr bwMode="auto">
                <a:xfrm>
                  <a:off x="5318" y="1148"/>
                  <a:ext cx="199" cy="64"/>
                </a:xfrm>
                <a:custGeom>
                  <a:avLst/>
                  <a:gdLst>
                    <a:gd name="T0" fmla="*/ 19 w 334"/>
                    <a:gd name="T1" fmla="*/ 0 h 108"/>
                    <a:gd name="T2" fmla="*/ 151 w 334"/>
                    <a:gd name="T3" fmla="*/ 4 h 108"/>
                    <a:gd name="T4" fmla="*/ 262 w 334"/>
                    <a:gd name="T5" fmla="*/ 22 h 108"/>
                    <a:gd name="T6" fmla="*/ 334 w 334"/>
                    <a:gd name="T7" fmla="*/ 47 h 108"/>
                    <a:gd name="T8" fmla="*/ 306 w 334"/>
                    <a:gd name="T9" fmla="*/ 108 h 108"/>
                    <a:gd name="T10" fmla="*/ 215 w 334"/>
                    <a:gd name="T11" fmla="*/ 47 h 108"/>
                    <a:gd name="T12" fmla="*/ 104 w 334"/>
                    <a:gd name="T13" fmla="*/ 36 h 108"/>
                    <a:gd name="T14" fmla="*/ 0 w 334"/>
                    <a:gd name="T15" fmla="*/ 25 h 108"/>
                    <a:gd name="T16" fmla="*/ 19 w 334"/>
                    <a:gd name="T17" fmla="*/ 0 h 10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34"/>
                    <a:gd name="T28" fmla="*/ 0 h 108"/>
                    <a:gd name="T29" fmla="*/ 334 w 334"/>
                    <a:gd name="T30" fmla="*/ 108 h 10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34" h="108">
                      <a:moveTo>
                        <a:pt x="19" y="0"/>
                      </a:moveTo>
                      <a:lnTo>
                        <a:pt x="151" y="4"/>
                      </a:lnTo>
                      <a:lnTo>
                        <a:pt x="262" y="22"/>
                      </a:lnTo>
                      <a:lnTo>
                        <a:pt x="334" y="47"/>
                      </a:lnTo>
                      <a:lnTo>
                        <a:pt x="306" y="108"/>
                      </a:lnTo>
                      <a:lnTo>
                        <a:pt x="215" y="47"/>
                      </a:lnTo>
                      <a:lnTo>
                        <a:pt x="104" y="36"/>
                      </a:lnTo>
                      <a:lnTo>
                        <a:pt x="0" y="2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98" name="Group 288"/>
              <p:cNvGrpSpPr>
                <a:grpSpLocks/>
              </p:cNvGrpSpPr>
              <p:nvPr/>
            </p:nvGrpSpPr>
            <p:grpSpPr bwMode="auto">
              <a:xfrm>
                <a:off x="6315" y="1121"/>
                <a:ext cx="385" cy="315"/>
                <a:chOff x="2389" y="915"/>
                <a:chExt cx="646" cy="529"/>
              </a:xfrm>
            </p:grpSpPr>
            <p:sp>
              <p:nvSpPr>
                <p:cNvPr id="1199" name="Freeform 289"/>
                <p:cNvSpPr>
                  <a:spLocks/>
                </p:cNvSpPr>
                <p:nvPr/>
              </p:nvSpPr>
              <p:spPr bwMode="auto">
                <a:xfrm>
                  <a:off x="2961" y="915"/>
                  <a:ext cx="74" cy="296"/>
                </a:xfrm>
                <a:custGeom>
                  <a:avLst/>
                  <a:gdLst>
                    <a:gd name="T0" fmla="*/ 24 w 74"/>
                    <a:gd name="T1" fmla="*/ 275 h 296"/>
                    <a:gd name="T2" fmla="*/ 10 w 74"/>
                    <a:gd name="T3" fmla="*/ 159 h 296"/>
                    <a:gd name="T4" fmla="*/ 0 w 74"/>
                    <a:gd name="T5" fmla="*/ 85 h 296"/>
                    <a:gd name="T6" fmla="*/ 0 w 74"/>
                    <a:gd name="T7" fmla="*/ 21 h 296"/>
                    <a:gd name="T8" fmla="*/ 24 w 74"/>
                    <a:gd name="T9" fmla="*/ 0 h 296"/>
                    <a:gd name="T10" fmla="*/ 56 w 74"/>
                    <a:gd name="T11" fmla="*/ 0 h 296"/>
                    <a:gd name="T12" fmla="*/ 74 w 74"/>
                    <a:gd name="T13" fmla="*/ 32 h 296"/>
                    <a:gd name="T14" fmla="*/ 63 w 74"/>
                    <a:gd name="T15" fmla="*/ 106 h 296"/>
                    <a:gd name="T16" fmla="*/ 56 w 74"/>
                    <a:gd name="T17" fmla="*/ 243 h 296"/>
                    <a:gd name="T18" fmla="*/ 42 w 74"/>
                    <a:gd name="T19" fmla="*/ 296 h 296"/>
                    <a:gd name="T20" fmla="*/ 24 w 74"/>
                    <a:gd name="T21" fmla="*/ 275 h 2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4"/>
                    <a:gd name="T34" fmla="*/ 0 h 296"/>
                    <a:gd name="T35" fmla="*/ 74 w 74"/>
                    <a:gd name="T36" fmla="*/ 296 h 2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4" h="296">
                      <a:moveTo>
                        <a:pt x="24" y="275"/>
                      </a:moveTo>
                      <a:lnTo>
                        <a:pt x="10" y="159"/>
                      </a:lnTo>
                      <a:lnTo>
                        <a:pt x="0" y="85"/>
                      </a:ln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56" y="0"/>
                      </a:lnTo>
                      <a:lnTo>
                        <a:pt x="74" y="32"/>
                      </a:lnTo>
                      <a:lnTo>
                        <a:pt x="63" y="106"/>
                      </a:lnTo>
                      <a:lnTo>
                        <a:pt x="56" y="243"/>
                      </a:lnTo>
                      <a:lnTo>
                        <a:pt x="42" y="296"/>
                      </a:lnTo>
                      <a:lnTo>
                        <a:pt x="24" y="275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0" name="Freeform 290"/>
                <p:cNvSpPr>
                  <a:spLocks/>
                </p:cNvSpPr>
                <p:nvPr/>
              </p:nvSpPr>
              <p:spPr bwMode="auto">
                <a:xfrm>
                  <a:off x="2547" y="1064"/>
                  <a:ext cx="258" cy="202"/>
                </a:xfrm>
                <a:custGeom>
                  <a:avLst/>
                  <a:gdLst>
                    <a:gd name="T0" fmla="*/ 216 w 258"/>
                    <a:gd name="T1" fmla="*/ 178 h 202"/>
                    <a:gd name="T2" fmla="*/ 174 w 258"/>
                    <a:gd name="T3" fmla="*/ 113 h 202"/>
                    <a:gd name="T4" fmla="*/ 96 w 258"/>
                    <a:gd name="T5" fmla="*/ 81 h 202"/>
                    <a:gd name="T6" fmla="*/ 33 w 258"/>
                    <a:gd name="T7" fmla="*/ 71 h 202"/>
                    <a:gd name="T8" fmla="*/ 0 w 258"/>
                    <a:gd name="T9" fmla="*/ 32 h 202"/>
                    <a:gd name="T10" fmla="*/ 12 w 258"/>
                    <a:gd name="T11" fmla="*/ 11 h 202"/>
                    <a:gd name="T12" fmla="*/ 44 w 258"/>
                    <a:gd name="T13" fmla="*/ 0 h 202"/>
                    <a:gd name="T14" fmla="*/ 100 w 258"/>
                    <a:gd name="T15" fmla="*/ 21 h 202"/>
                    <a:gd name="T16" fmla="*/ 163 w 258"/>
                    <a:gd name="T17" fmla="*/ 53 h 202"/>
                    <a:gd name="T18" fmla="*/ 205 w 258"/>
                    <a:gd name="T19" fmla="*/ 106 h 202"/>
                    <a:gd name="T20" fmla="*/ 258 w 258"/>
                    <a:gd name="T21" fmla="*/ 202 h 202"/>
                    <a:gd name="T22" fmla="*/ 216 w 258"/>
                    <a:gd name="T23" fmla="*/ 178 h 20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8"/>
                    <a:gd name="T37" fmla="*/ 0 h 202"/>
                    <a:gd name="T38" fmla="*/ 258 w 258"/>
                    <a:gd name="T39" fmla="*/ 202 h 20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8" h="202">
                      <a:moveTo>
                        <a:pt x="216" y="178"/>
                      </a:moveTo>
                      <a:lnTo>
                        <a:pt x="174" y="113"/>
                      </a:lnTo>
                      <a:lnTo>
                        <a:pt x="96" y="81"/>
                      </a:lnTo>
                      <a:lnTo>
                        <a:pt x="33" y="71"/>
                      </a:lnTo>
                      <a:lnTo>
                        <a:pt x="0" y="32"/>
                      </a:lnTo>
                      <a:lnTo>
                        <a:pt x="12" y="11"/>
                      </a:lnTo>
                      <a:lnTo>
                        <a:pt x="44" y="0"/>
                      </a:lnTo>
                      <a:lnTo>
                        <a:pt x="100" y="21"/>
                      </a:lnTo>
                      <a:lnTo>
                        <a:pt x="163" y="53"/>
                      </a:lnTo>
                      <a:lnTo>
                        <a:pt x="205" y="106"/>
                      </a:lnTo>
                      <a:lnTo>
                        <a:pt x="258" y="202"/>
                      </a:lnTo>
                      <a:lnTo>
                        <a:pt x="216" y="17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1" name="Freeform 291"/>
                <p:cNvSpPr>
                  <a:spLocks/>
                </p:cNvSpPr>
                <p:nvPr/>
              </p:nvSpPr>
              <p:spPr bwMode="auto">
                <a:xfrm>
                  <a:off x="2389" y="1303"/>
                  <a:ext cx="279" cy="141"/>
                </a:xfrm>
                <a:custGeom>
                  <a:avLst/>
                  <a:gdLst>
                    <a:gd name="T0" fmla="*/ 0 w 279"/>
                    <a:gd name="T1" fmla="*/ 53 h 141"/>
                    <a:gd name="T2" fmla="*/ 3 w 279"/>
                    <a:gd name="T3" fmla="*/ 25 h 141"/>
                    <a:gd name="T4" fmla="*/ 35 w 279"/>
                    <a:gd name="T5" fmla="*/ 11 h 141"/>
                    <a:gd name="T6" fmla="*/ 88 w 279"/>
                    <a:gd name="T7" fmla="*/ 0 h 141"/>
                    <a:gd name="T8" fmla="*/ 141 w 279"/>
                    <a:gd name="T9" fmla="*/ 4 h 141"/>
                    <a:gd name="T10" fmla="*/ 212 w 279"/>
                    <a:gd name="T11" fmla="*/ 36 h 141"/>
                    <a:gd name="T12" fmla="*/ 254 w 279"/>
                    <a:gd name="T13" fmla="*/ 85 h 141"/>
                    <a:gd name="T14" fmla="*/ 279 w 279"/>
                    <a:gd name="T15" fmla="*/ 127 h 141"/>
                    <a:gd name="T16" fmla="*/ 275 w 279"/>
                    <a:gd name="T17" fmla="*/ 141 h 141"/>
                    <a:gd name="T18" fmla="*/ 244 w 279"/>
                    <a:gd name="T19" fmla="*/ 120 h 141"/>
                    <a:gd name="T20" fmla="*/ 194 w 279"/>
                    <a:gd name="T21" fmla="*/ 85 h 141"/>
                    <a:gd name="T22" fmla="*/ 126 w 279"/>
                    <a:gd name="T23" fmla="*/ 67 h 141"/>
                    <a:gd name="T24" fmla="*/ 67 w 279"/>
                    <a:gd name="T25" fmla="*/ 78 h 141"/>
                    <a:gd name="T26" fmla="*/ 10 w 279"/>
                    <a:gd name="T27" fmla="*/ 75 h 141"/>
                    <a:gd name="T28" fmla="*/ 0 w 279"/>
                    <a:gd name="T29" fmla="*/ 53 h 14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79"/>
                    <a:gd name="T46" fmla="*/ 0 h 141"/>
                    <a:gd name="T47" fmla="*/ 279 w 279"/>
                    <a:gd name="T48" fmla="*/ 141 h 14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79" h="141">
                      <a:moveTo>
                        <a:pt x="0" y="53"/>
                      </a:moveTo>
                      <a:lnTo>
                        <a:pt x="3" y="25"/>
                      </a:lnTo>
                      <a:lnTo>
                        <a:pt x="35" y="11"/>
                      </a:lnTo>
                      <a:lnTo>
                        <a:pt x="88" y="0"/>
                      </a:lnTo>
                      <a:lnTo>
                        <a:pt x="141" y="4"/>
                      </a:lnTo>
                      <a:lnTo>
                        <a:pt x="212" y="36"/>
                      </a:lnTo>
                      <a:lnTo>
                        <a:pt x="254" y="85"/>
                      </a:lnTo>
                      <a:lnTo>
                        <a:pt x="279" y="127"/>
                      </a:lnTo>
                      <a:lnTo>
                        <a:pt x="275" y="141"/>
                      </a:lnTo>
                      <a:lnTo>
                        <a:pt x="244" y="120"/>
                      </a:lnTo>
                      <a:lnTo>
                        <a:pt x="194" y="85"/>
                      </a:lnTo>
                      <a:lnTo>
                        <a:pt x="126" y="67"/>
                      </a:lnTo>
                      <a:lnTo>
                        <a:pt x="67" y="78"/>
                      </a:lnTo>
                      <a:lnTo>
                        <a:pt x="10" y="75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pic>
          <p:nvPicPr>
            <p:cNvPr id="1033" name="Picture 3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93888" y="1690688"/>
              <a:ext cx="2673350" cy="1133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cxnSp>
          <p:nvCxnSpPr>
            <p:cNvPr id="1034" name="AutoShape 404"/>
            <p:cNvCxnSpPr>
              <a:cxnSpLocks noChangeShapeType="1"/>
              <a:stCxn id="1093" idx="8"/>
              <a:endCxn id="1162" idx="7"/>
            </p:cNvCxnSpPr>
            <p:nvPr/>
          </p:nvCxnSpPr>
          <p:spPr bwMode="auto">
            <a:xfrm rot="5400000">
              <a:off x="3988594" y="507207"/>
              <a:ext cx="990600" cy="5878512"/>
            </a:xfrm>
            <a:prstGeom prst="bentConnector3">
              <a:avLst>
                <a:gd name="adj1" fmla="val 52083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35" name="AutoShape 405"/>
            <p:cNvCxnSpPr>
              <a:cxnSpLocks noChangeShapeType="1"/>
            </p:cNvCxnSpPr>
            <p:nvPr/>
          </p:nvCxnSpPr>
          <p:spPr bwMode="auto">
            <a:xfrm rot="5400000">
              <a:off x="3837782" y="4902994"/>
              <a:ext cx="496887" cy="320675"/>
            </a:xfrm>
            <a:prstGeom prst="bentConnector3">
              <a:avLst>
                <a:gd name="adj1" fmla="val 4983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036" name="Rectangle 408"/>
            <p:cNvSpPr>
              <a:spLocks noChangeArrowheads="1"/>
            </p:cNvSpPr>
            <p:nvPr/>
          </p:nvSpPr>
          <p:spPr bwMode="auto">
            <a:xfrm>
              <a:off x="4105275" y="4133850"/>
              <a:ext cx="311150" cy="1730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037" name="AutoShape 409"/>
            <p:cNvCxnSpPr>
              <a:cxnSpLocks noChangeShapeType="1"/>
              <a:stCxn id="1151" idx="4"/>
              <a:endCxn id="1036" idx="0"/>
            </p:cNvCxnSpPr>
            <p:nvPr/>
          </p:nvCxnSpPr>
          <p:spPr bwMode="auto">
            <a:xfrm flipV="1">
              <a:off x="2065338" y="4133850"/>
              <a:ext cx="2195512" cy="528638"/>
            </a:xfrm>
            <a:prstGeom prst="bentConnector4">
              <a:avLst>
                <a:gd name="adj1" fmla="val 30005"/>
                <a:gd name="adj2" fmla="val 14324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38" name="AutoShape 413"/>
            <p:cNvCxnSpPr>
              <a:cxnSpLocks noChangeShapeType="1"/>
            </p:cNvCxnSpPr>
            <p:nvPr/>
          </p:nvCxnSpPr>
          <p:spPr bwMode="auto">
            <a:xfrm flipV="1">
              <a:off x="4572000" y="2312988"/>
              <a:ext cx="960438" cy="371475"/>
            </a:xfrm>
            <a:prstGeom prst="bentConnector3">
              <a:avLst>
                <a:gd name="adj1" fmla="val 4991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039" name="Rectangle 414"/>
            <p:cNvSpPr>
              <a:spLocks noChangeArrowheads="1"/>
            </p:cNvSpPr>
            <p:nvPr/>
          </p:nvSpPr>
          <p:spPr bwMode="auto">
            <a:xfrm>
              <a:off x="3052763" y="2157413"/>
              <a:ext cx="284162" cy="184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040" name="AutoShape 415"/>
            <p:cNvCxnSpPr>
              <a:cxnSpLocks noChangeShapeType="1"/>
              <a:stCxn id="1166" idx="4"/>
              <a:endCxn id="1039" idx="0"/>
            </p:cNvCxnSpPr>
            <p:nvPr/>
          </p:nvCxnSpPr>
          <p:spPr bwMode="auto">
            <a:xfrm flipV="1">
              <a:off x="815975" y="2157413"/>
              <a:ext cx="2379663" cy="92075"/>
            </a:xfrm>
            <a:prstGeom prst="bentConnector4">
              <a:avLst>
                <a:gd name="adj1" fmla="val 48968"/>
                <a:gd name="adj2" fmla="val 34827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41" name="AutoShape 419"/>
            <p:cNvCxnSpPr>
              <a:cxnSpLocks noChangeShapeType="1"/>
              <a:stCxn id="1210" idx="4"/>
              <a:endCxn id="1214" idx="2"/>
            </p:cNvCxnSpPr>
            <p:nvPr/>
          </p:nvCxnSpPr>
          <p:spPr bwMode="auto">
            <a:xfrm>
              <a:off x="5410200" y="4502150"/>
              <a:ext cx="1444625" cy="431800"/>
            </a:xfrm>
            <a:prstGeom prst="bentConnector3">
              <a:avLst>
                <a:gd name="adj1" fmla="val 4988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1042" name="Group 421"/>
            <p:cNvGrpSpPr>
              <a:grpSpLocks/>
            </p:cNvGrpSpPr>
            <p:nvPr/>
          </p:nvGrpSpPr>
          <p:grpSpPr bwMode="auto">
            <a:xfrm>
              <a:off x="2620963" y="2465388"/>
              <a:ext cx="822325" cy="665162"/>
              <a:chOff x="3655" y="429"/>
              <a:chExt cx="1046" cy="936"/>
            </a:xfrm>
          </p:grpSpPr>
          <p:grpSp>
            <p:nvGrpSpPr>
              <p:cNvPr id="1173" name="Group 422"/>
              <p:cNvGrpSpPr>
                <a:grpSpLocks/>
              </p:cNvGrpSpPr>
              <p:nvPr/>
            </p:nvGrpSpPr>
            <p:grpSpPr bwMode="auto">
              <a:xfrm>
                <a:off x="3655" y="1024"/>
                <a:ext cx="377" cy="341"/>
                <a:chOff x="3655" y="1024"/>
                <a:chExt cx="377" cy="341"/>
              </a:xfrm>
            </p:grpSpPr>
            <p:sp>
              <p:nvSpPr>
                <p:cNvPr id="1194" name="Rectangle 423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5" name="Freeform 424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6" name="Freeform 425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74" name="Group 426"/>
              <p:cNvGrpSpPr>
                <a:grpSpLocks/>
              </p:cNvGrpSpPr>
              <p:nvPr/>
            </p:nvGrpSpPr>
            <p:grpSpPr bwMode="auto">
              <a:xfrm>
                <a:off x="3993" y="1010"/>
                <a:ext cx="378" cy="340"/>
                <a:chOff x="3993" y="1010"/>
                <a:chExt cx="378" cy="340"/>
              </a:xfrm>
            </p:grpSpPr>
            <p:sp>
              <p:nvSpPr>
                <p:cNvPr id="58795" name="Rectangle 427"/>
                <p:cNvSpPr>
                  <a:spLocks noChangeArrowheads="1"/>
                </p:cNvSpPr>
                <p:nvPr/>
              </p:nvSpPr>
              <p:spPr bwMode="auto">
                <a:xfrm>
                  <a:off x="3992" y="1057"/>
                  <a:ext cx="295" cy="293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58796" name="Freeform 428"/>
                <p:cNvSpPr>
                  <a:spLocks/>
                </p:cNvSpPr>
                <p:nvPr/>
              </p:nvSpPr>
              <p:spPr bwMode="auto">
                <a:xfrm>
                  <a:off x="4287" y="1010"/>
                  <a:ext cx="83" cy="340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58797" name="Freeform 429"/>
                <p:cNvSpPr>
                  <a:spLocks/>
                </p:cNvSpPr>
                <p:nvPr/>
              </p:nvSpPr>
              <p:spPr bwMode="auto">
                <a:xfrm>
                  <a:off x="3992" y="1010"/>
                  <a:ext cx="380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75" name="Group 430"/>
              <p:cNvGrpSpPr>
                <a:grpSpLocks/>
              </p:cNvGrpSpPr>
              <p:nvPr/>
            </p:nvGrpSpPr>
            <p:grpSpPr bwMode="auto">
              <a:xfrm>
                <a:off x="3725" y="723"/>
                <a:ext cx="378" cy="330"/>
                <a:chOff x="3725" y="723"/>
                <a:chExt cx="378" cy="330"/>
              </a:xfrm>
            </p:grpSpPr>
            <p:sp>
              <p:nvSpPr>
                <p:cNvPr id="1188" name="Rectangle 431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9" name="Freeform 432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0" name="Freeform 433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76" name="Group 434"/>
              <p:cNvGrpSpPr>
                <a:grpSpLocks/>
              </p:cNvGrpSpPr>
              <p:nvPr/>
            </p:nvGrpSpPr>
            <p:grpSpPr bwMode="auto">
              <a:xfrm>
                <a:off x="4324" y="1010"/>
                <a:ext cx="377" cy="330"/>
                <a:chOff x="4324" y="1010"/>
                <a:chExt cx="377" cy="330"/>
              </a:xfrm>
            </p:grpSpPr>
            <p:sp>
              <p:nvSpPr>
                <p:cNvPr id="1185" name="Rectangle 435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6" name="Freeform 436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7" name="Freeform 437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77" name="Group 438"/>
              <p:cNvGrpSpPr>
                <a:grpSpLocks/>
              </p:cNvGrpSpPr>
              <p:nvPr/>
            </p:nvGrpSpPr>
            <p:grpSpPr bwMode="auto">
              <a:xfrm>
                <a:off x="4132" y="741"/>
                <a:ext cx="377" cy="317"/>
                <a:chOff x="4132" y="741"/>
                <a:chExt cx="377" cy="317"/>
              </a:xfrm>
            </p:grpSpPr>
            <p:sp>
              <p:nvSpPr>
                <p:cNvPr id="1182" name="Rectangle 439"/>
                <p:cNvSpPr>
                  <a:spLocks noChangeArrowheads="1"/>
                </p:cNvSpPr>
                <p:nvPr/>
              </p:nvSpPr>
              <p:spPr bwMode="auto">
                <a:xfrm>
                  <a:off x="4132" y="765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3" name="Freeform 440"/>
                <p:cNvSpPr>
                  <a:spLocks/>
                </p:cNvSpPr>
                <p:nvPr/>
              </p:nvSpPr>
              <p:spPr bwMode="auto">
                <a:xfrm>
                  <a:off x="4425" y="741"/>
                  <a:ext cx="84" cy="317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4" name="Freeform 441"/>
                <p:cNvSpPr>
                  <a:spLocks/>
                </p:cNvSpPr>
                <p:nvPr/>
              </p:nvSpPr>
              <p:spPr bwMode="auto">
                <a:xfrm>
                  <a:off x="4132" y="741"/>
                  <a:ext cx="377" cy="24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78" name="Group 442"/>
              <p:cNvGrpSpPr>
                <a:grpSpLocks/>
              </p:cNvGrpSpPr>
              <p:nvPr/>
            </p:nvGrpSpPr>
            <p:grpSpPr bwMode="auto">
              <a:xfrm>
                <a:off x="3946" y="429"/>
                <a:ext cx="377" cy="341"/>
                <a:chOff x="3946" y="429"/>
                <a:chExt cx="377" cy="341"/>
              </a:xfrm>
            </p:grpSpPr>
            <p:sp>
              <p:nvSpPr>
                <p:cNvPr id="1179" name="Rectangle 443"/>
                <p:cNvSpPr>
                  <a:spLocks noChangeArrowheads="1"/>
                </p:cNvSpPr>
                <p:nvPr/>
              </p:nvSpPr>
              <p:spPr bwMode="auto">
                <a:xfrm>
                  <a:off x="3946" y="476"/>
                  <a:ext cx="293" cy="294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0" name="Freeform 444"/>
                <p:cNvSpPr>
                  <a:spLocks/>
                </p:cNvSpPr>
                <p:nvPr/>
              </p:nvSpPr>
              <p:spPr bwMode="auto">
                <a:xfrm>
                  <a:off x="4239" y="431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1" name="Freeform 445"/>
                <p:cNvSpPr>
                  <a:spLocks/>
                </p:cNvSpPr>
                <p:nvPr/>
              </p:nvSpPr>
              <p:spPr bwMode="auto">
                <a:xfrm>
                  <a:off x="3946" y="429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043" name="Group 543"/>
            <p:cNvGrpSpPr>
              <a:grpSpLocks/>
            </p:cNvGrpSpPr>
            <p:nvPr/>
          </p:nvGrpSpPr>
          <p:grpSpPr bwMode="auto">
            <a:xfrm>
              <a:off x="446088" y="1685925"/>
              <a:ext cx="803275" cy="1090613"/>
              <a:chOff x="360" y="968"/>
              <a:chExt cx="427" cy="580"/>
            </a:xfrm>
          </p:grpSpPr>
          <p:grpSp>
            <p:nvGrpSpPr>
              <p:cNvPr id="1164" name="Group 540"/>
              <p:cNvGrpSpPr>
                <a:grpSpLocks/>
              </p:cNvGrpSpPr>
              <p:nvPr/>
            </p:nvGrpSpPr>
            <p:grpSpPr bwMode="auto">
              <a:xfrm>
                <a:off x="360" y="968"/>
                <a:ext cx="427" cy="376"/>
                <a:chOff x="183" y="968"/>
                <a:chExt cx="427" cy="376"/>
              </a:xfrm>
            </p:grpSpPr>
            <p:sp>
              <p:nvSpPr>
                <p:cNvPr id="1166" name="AutoShape 204"/>
                <p:cNvSpPr>
                  <a:spLocks noChangeArrowheads="1"/>
                </p:cNvSpPr>
                <p:nvPr/>
              </p:nvSpPr>
              <p:spPr bwMode="auto">
                <a:xfrm>
                  <a:off x="183" y="1141"/>
                  <a:ext cx="247" cy="203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hlink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167" name="Group 511"/>
                <p:cNvGrpSpPr>
                  <a:grpSpLocks/>
                </p:cNvGrpSpPr>
                <p:nvPr/>
              </p:nvGrpSpPr>
              <p:grpSpPr bwMode="auto">
                <a:xfrm>
                  <a:off x="326" y="968"/>
                  <a:ext cx="284" cy="229"/>
                  <a:chOff x="407" y="998"/>
                  <a:chExt cx="284" cy="229"/>
                </a:xfrm>
              </p:grpSpPr>
              <p:sp>
                <p:nvSpPr>
                  <p:cNvPr id="1168" name="Freeform 506"/>
                  <p:cNvSpPr>
                    <a:spLocks/>
                  </p:cNvSpPr>
                  <p:nvPr/>
                </p:nvSpPr>
                <p:spPr bwMode="auto">
                  <a:xfrm>
                    <a:off x="509" y="1087"/>
                    <a:ext cx="95" cy="140"/>
                  </a:xfrm>
                  <a:custGeom>
                    <a:avLst/>
                    <a:gdLst>
                      <a:gd name="T0" fmla="*/ 62 w 191"/>
                      <a:gd name="T1" fmla="*/ 252 h 278"/>
                      <a:gd name="T2" fmla="*/ 64 w 191"/>
                      <a:gd name="T3" fmla="*/ 207 h 278"/>
                      <a:gd name="T4" fmla="*/ 51 w 191"/>
                      <a:gd name="T5" fmla="*/ 172 h 278"/>
                      <a:gd name="T6" fmla="*/ 28 w 191"/>
                      <a:gd name="T7" fmla="*/ 142 h 278"/>
                      <a:gd name="T8" fmla="*/ 0 w 191"/>
                      <a:gd name="T9" fmla="*/ 97 h 278"/>
                      <a:gd name="T10" fmla="*/ 3 w 191"/>
                      <a:gd name="T11" fmla="*/ 68 h 278"/>
                      <a:gd name="T12" fmla="*/ 22 w 191"/>
                      <a:gd name="T13" fmla="*/ 31 h 278"/>
                      <a:gd name="T14" fmla="*/ 58 w 191"/>
                      <a:gd name="T15" fmla="*/ 7 h 278"/>
                      <a:gd name="T16" fmla="*/ 90 w 191"/>
                      <a:gd name="T17" fmla="*/ 0 h 278"/>
                      <a:gd name="T18" fmla="*/ 123 w 191"/>
                      <a:gd name="T19" fmla="*/ 5 h 278"/>
                      <a:gd name="T20" fmla="*/ 145 w 191"/>
                      <a:gd name="T21" fmla="*/ 15 h 278"/>
                      <a:gd name="T22" fmla="*/ 174 w 191"/>
                      <a:gd name="T23" fmla="*/ 36 h 278"/>
                      <a:gd name="T24" fmla="*/ 191 w 191"/>
                      <a:gd name="T25" fmla="*/ 68 h 278"/>
                      <a:gd name="T26" fmla="*/ 184 w 191"/>
                      <a:gd name="T27" fmla="*/ 100 h 278"/>
                      <a:gd name="T28" fmla="*/ 161 w 191"/>
                      <a:gd name="T29" fmla="*/ 129 h 278"/>
                      <a:gd name="T30" fmla="*/ 129 w 191"/>
                      <a:gd name="T31" fmla="*/ 174 h 278"/>
                      <a:gd name="T32" fmla="*/ 123 w 191"/>
                      <a:gd name="T33" fmla="*/ 207 h 278"/>
                      <a:gd name="T34" fmla="*/ 125 w 191"/>
                      <a:gd name="T35" fmla="*/ 233 h 278"/>
                      <a:gd name="T36" fmla="*/ 110 w 191"/>
                      <a:gd name="T37" fmla="*/ 259 h 278"/>
                      <a:gd name="T38" fmla="*/ 93 w 191"/>
                      <a:gd name="T39" fmla="*/ 278 h 278"/>
                      <a:gd name="T40" fmla="*/ 62 w 191"/>
                      <a:gd name="T41" fmla="*/ 252 h 278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91"/>
                      <a:gd name="T64" fmla="*/ 0 h 278"/>
                      <a:gd name="T65" fmla="*/ 191 w 191"/>
                      <a:gd name="T66" fmla="*/ 278 h 278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91" h="278">
                        <a:moveTo>
                          <a:pt x="62" y="252"/>
                        </a:moveTo>
                        <a:lnTo>
                          <a:pt x="64" y="207"/>
                        </a:lnTo>
                        <a:lnTo>
                          <a:pt x="51" y="172"/>
                        </a:lnTo>
                        <a:lnTo>
                          <a:pt x="28" y="142"/>
                        </a:lnTo>
                        <a:lnTo>
                          <a:pt x="0" y="97"/>
                        </a:lnTo>
                        <a:lnTo>
                          <a:pt x="3" y="68"/>
                        </a:lnTo>
                        <a:lnTo>
                          <a:pt x="22" y="31"/>
                        </a:lnTo>
                        <a:lnTo>
                          <a:pt x="58" y="7"/>
                        </a:lnTo>
                        <a:lnTo>
                          <a:pt x="90" y="0"/>
                        </a:lnTo>
                        <a:lnTo>
                          <a:pt x="123" y="5"/>
                        </a:lnTo>
                        <a:lnTo>
                          <a:pt x="145" y="15"/>
                        </a:lnTo>
                        <a:lnTo>
                          <a:pt x="174" y="36"/>
                        </a:lnTo>
                        <a:lnTo>
                          <a:pt x="191" y="68"/>
                        </a:lnTo>
                        <a:lnTo>
                          <a:pt x="184" y="100"/>
                        </a:lnTo>
                        <a:lnTo>
                          <a:pt x="161" y="129"/>
                        </a:lnTo>
                        <a:lnTo>
                          <a:pt x="129" y="174"/>
                        </a:lnTo>
                        <a:lnTo>
                          <a:pt x="123" y="207"/>
                        </a:lnTo>
                        <a:lnTo>
                          <a:pt x="125" y="233"/>
                        </a:lnTo>
                        <a:lnTo>
                          <a:pt x="110" y="259"/>
                        </a:lnTo>
                        <a:lnTo>
                          <a:pt x="93" y="278"/>
                        </a:lnTo>
                        <a:lnTo>
                          <a:pt x="62" y="252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793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69" name="Freeform 507"/>
                  <p:cNvSpPr>
                    <a:spLocks/>
                  </p:cNvSpPr>
                  <p:nvPr/>
                </p:nvSpPr>
                <p:spPr bwMode="auto">
                  <a:xfrm>
                    <a:off x="407" y="1080"/>
                    <a:ext cx="69" cy="27"/>
                  </a:xfrm>
                  <a:custGeom>
                    <a:avLst/>
                    <a:gdLst>
                      <a:gd name="T0" fmla="*/ 139 w 139"/>
                      <a:gd name="T1" fmla="*/ 53 h 53"/>
                      <a:gd name="T2" fmla="*/ 23 w 139"/>
                      <a:gd name="T3" fmla="*/ 37 h 53"/>
                      <a:gd name="T4" fmla="*/ 0 w 139"/>
                      <a:gd name="T5" fmla="*/ 18 h 53"/>
                      <a:gd name="T6" fmla="*/ 9 w 139"/>
                      <a:gd name="T7" fmla="*/ 2 h 53"/>
                      <a:gd name="T8" fmla="*/ 35 w 139"/>
                      <a:gd name="T9" fmla="*/ 0 h 53"/>
                      <a:gd name="T10" fmla="*/ 139 w 139"/>
                      <a:gd name="T11" fmla="*/ 53 h 5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39"/>
                      <a:gd name="T19" fmla="*/ 0 h 53"/>
                      <a:gd name="T20" fmla="*/ 139 w 139"/>
                      <a:gd name="T21" fmla="*/ 53 h 5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39" h="53">
                        <a:moveTo>
                          <a:pt x="139" y="53"/>
                        </a:moveTo>
                        <a:lnTo>
                          <a:pt x="23" y="37"/>
                        </a:lnTo>
                        <a:lnTo>
                          <a:pt x="0" y="18"/>
                        </a:lnTo>
                        <a:lnTo>
                          <a:pt x="9" y="2"/>
                        </a:lnTo>
                        <a:lnTo>
                          <a:pt x="35" y="0"/>
                        </a:lnTo>
                        <a:lnTo>
                          <a:pt x="139" y="5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70" name="Freeform 508"/>
                  <p:cNvSpPr>
                    <a:spLocks/>
                  </p:cNvSpPr>
                  <p:nvPr/>
                </p:nvSpPr>
                <p:spPr bwMode="auto">
                  <a:xfrm>
                    <a:off x="476" y="1010"/>
                    <a:ext cx="31" cy="44"/>
                  </a:xfrm>
                  <a:custGeom>
                    <a:avLst/>
                    <a:gdLst>
                      <a:gd name="T0" fmla="*/ 61 w 61"/>
                      <a:gd name="T1" fmla="*/ 88 h 88"/>
                      <a:gd name="T2" fmla="*/ 0 w 61"/>
                      <a:gd name="T3" fmla="*/ 33 h 88"/>
                      <a:gd name="T4" fmla="*/ 6 w 61"/>
                      <a:gd name="T5" fmla="*/ 8 h 88"/>
                      <a:gd name="T6" fmla="*/ 36 w 61"/>
                      <a:gd name="T7" fmla="*/ 0 h 88"/>
                      <a:gd name="T8" fmla="*/ 52 w 61"/>
                      <a:gd name="T9" fmla="*/ 17 h 88"/>
                      <a:gd name="T10" fmla="*/ 61 w 61"/>
                      <a:gd name="T11" fmla="*/ 88 h 8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61"/>
                      <a:gd name="T19" fmla="*/ 0 h 88"/>
                      <a:gd name="T20" fmla="*/ 61 w 61"/>
                      <a:gd name="T21" fmla="*/ 88 h 8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61" h="88">
                        <a:moveTo>
                          <a:pt x="61" y="88"/>
                        </a:moveTo>
                        <a:lnTo>
                          <a:pt x="0" y="33"/>
                        </a:lnTo>
                        <a:lnTo>
                          <a:pt x="6" y="8"/>
                        </a:lnTo>
                        <a:lnTo>
                          <a:pt x="36" y="0"/>
                        </a:lnTo>
                        <a:lnTo>
                          <a:pt x="52" y="17"/>
                        </a:lnTo>
                        <a:lnTo>
                          <a:pt x="61" y="8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71" name="Freeform 509"/>
                  <p:cNvSpPr>
                    <a:spLocks/>
                  </p:cNvSpPr>
                  <p:nvPr/>
                </p:nvSpPr>
                <p:spPr bwMode="auto">
                  <a:xfrm>
                    <a:off x="575" y="998"/>
                    <a:ext cx="26" cy="54"/>
                  </a:xfrm>
                  <a:custGeom>
                    <a:avLst/>
                    <a:gdLst>
                      <a:gd name="T0" fmla="*/ 8 w 52"/>
                      <a:gd name="T1" fmla="*/ 106 h 106"/>
                      <a:gd name="T2" fmla="*/ 0 w 52"/>
                      <a:gd name="T3" fmla="*/ 27 h 106"/>
                      <a:gd name="T4" fmla="*/ 28 w 52"/>
                      <a:gd name="T5" fmla="*/ 0 h 106"/>
                      <a:gd name="T6" fmla="*/ 52 w 52"/>
                      <a:gd name="T7" fmla="*/ 12 h 106"/>
                      <a:gd name="T8" fmla="*/ 48 w 52"/>
                      <a:gd name="T9" fmla="*/ 33 h 106"/>
                      <a:gd name="T10" fmla="*/ 8 w 52"/>
                      <a:gd name="T11" fmla="*/ 106 h 10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2"/>
                      <a:gd name="T19" fmla="*/ 0 h 106"/>
                      <a:gd name="T20" fmla="*/ 52 w 52"/>
                      <a:gd name="T21" fmla="*/ 106 h 10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2" h="106">
                        <a:moveTo>
                          <a:pt x="8" y="106"/>
                        </a:moveTo>
                        <a:lnTo>
                          <a:pt x="0" y="27"/>
                        </a:lnTo>
                        <a:lnTo>
                          <a:pt x="28" y="0"/>
                        </a:lnTo>
                        <a:lnTo>
                          <a:pt x="52" y="12"/>
                        </a:lnTo>
                        <a:lnTo>
                          <a:pt x="48" y="33"/>
                        </a:lnTo>
                        <a:lnTo>
                          <a:pt x="8" y="10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72" name="Freeform 510"/>
                  <p:cNvSpPr>
                    <a:spLocks/>
                  </p:cNvSpPr>
                  <p:nvPr/>
                </p:nvSpPr>
                <p:spPr bwMode="auto">
                  <a:xfrm>
                    <a:off x="629" y="1039"/>
                    <a:ext cx="62" cy="34"/>
                  </a:xfrm>
                  <a:custGeom>
                    <a:avLst/>
                    <a:gdLst>
                      <a:gd name="T0" fmla="*/ 0 w 126"/>
                      <a:gd name="T1" fmla="*/ 66 h 66"/>
                      <a:gd name="T2" fmla="*/ 94 w 126"/>
                      <a:gd name="T3" fmla="*/ 0 h 66"/>
                      <a:gd name="T4" fmla="*/ 126 w 126"/>
                      <a:gd name="T5" fmla="*/ 13 h 66"/>
                      <a:gd name="T6" fmla="*/ 123 w 126"/>
                      <a:gd name="T7" fmla="*/ 35 h 66"/>
                      <a:gd name="T8" fmla="*/ 106 w 126"/>
                      <a:gd name="T9" fmla="*/ 45 h 66"/>
                      <a:gd name="T10" fmla="*/ 0 w 126"/>
                      <a:gd name="T11" fmla="*/ 66 h 6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26"/>
                      <a:gd name="T19" fmla="*/ 0 h 66"/>
                      <a:gd name="T20" fmla="*/ 126 w 126"/>
                      <a:gd name="T21" fmla="*/ 66 h 6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26" h="66">
                        <a:moveTo>
                          <a:pt x="0" y="66"/>
                        </a:moveTo>
                        <a:lnTo>
                          <a:pt x="94" y="0"/>
                        </a:lnTo>
                        <a:lnTo>
                          <a:pt x="126" y="13"/>
                        </a:lnTo>
                        <a:lnTo>
                          <a:pt x="123" y="35"/>
                        </a:lnTo>
                        <a:lnTo>
                          <a:pt x="106" y="45"/>
                        </a:ln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165" name="Text Box 525"/>
              <p:cNvSpPr txBox="1">
                <a:spLocks noChangeArrowheads="1"/>
              </p:cNvSpPr>
              <p:nvPr/>
            </p:nvSpPr>
            <p:spPr bwMode="auto">
              <a:xfrm>
                <a:off x="368" y="1375"/>
                <a:ext cx="410" cy="17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r>
                  <a:rPr lang="en-US" sz="1800" b="1">
                    <a:latin typeface="+mj-lt"/>
                  </a:rPr>
                  <a:t>Idea</a:t>
                </a:r>
              </a:p>
            </p:txBody>
          </p:sp>
        </p:grpSp>
        <p:sp>
          <p:nvSpPr>
            <p:cNvPr id="1044" name="Text Box 526"/>
            <p:cNvSpPr txBox="1">
              <a:spLocks noChangeArrowheads="1"/>
            </p:cNvSpPr>
            <p:nvPr/>
          </p:nvSpPr>
          <p:spPr bwMode="auto">
            <a:xfrm>
              <a:off x="3489325" y="2792413"/>
              <a:ext cx="1154113" cy="274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r>
                <a:rPr lang="en-US" sz="1800" b="1">
                  <a:latin typeface="+mj-lt"/>
                </a:rPr>
                <a:t>Prototype</a:t>
              </a:r>
            </a:p>
          </p:txBody>
        </p:sp>
        <p:grpSp>
          <p:nvGrpSpPr>
            <p:cNvPr id="1045" name="Group 545"/>
            <p:cNvGrpSpPr>
              <a:grpSpLocks/>
            </p:cNvGrpSpPr>
            <p:nvPr/>
          </p:nvGrpSpPr>
          <p:grpSpPr bwMode="auto">
            <a:xfrm>
              <a:off x="163513" y="3241675"/>
              <a:ext cx="1905000" cy="1592263"/>
              <a:chOff x="103" y="2042"/>
              <a:chExt cx="1200" cy="1003"/>
            </a:xfrm>
          </p:grpSpPr>
          <p:sp>
            <p:nvSpPr>
              <p:cNvPr id="1151" name="AutoShape 331"/>
              <p:cNvSpPr>
                <a:spLocks noChangeArrowheads="1"/>
              </p:cNvSpPr>
              <p:nvPr/>
            </p:nvSpPr>
            <p:spPr bwMode="auto">
              <a:xfrm rot="1114174">
                <a:off x="1007" y="2732"/>
                <a:ext cx="296" cy="313"/>
              </a:xfrm>
              <a:prstGeom prst="can">
                <a:avLst>
                  <a:gd name="adj" fmla="val 26436"/>
                </a:avLst>
              </a:prstGeom>
              <a:gradFill rotWithShape="1">
                <a:gsLst>
                  <a:gs pos="0">
                    <a:srgbClr val="7C4A00"/>
                  </a:gs>
                  <a:gs pos="50000">
                    <a:srgbClr val="FF9900"/>
                  </a:gs>
                  <a:gs pos="100000">
                    <a:srgbClr val="7C4A00"/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152" name="Group 341"/>
              <p:cNvGrpSpPr>
                <a:grpSpLocks/>
              </p:cNvGrpSpPr>
              <p:nvPr/>
            </p:nvGrpSpPr>
            <p:grpSpPr bwMode="auto">
              <a:xfrm>
                <a:off x="595" y="2442"/>
                <a:ext cx="443" cy="364"/>
                <a:chOff x="652" y="2428"/>
                <a:chExt cx="443" cy="443"/>
              </a:xfrm>
            </p:grpSpPr>
            <p:sp>
              <p:nvSpPr>
                <p:cNvPr id="1160" name="AutoShape 342"/>
                <p:cNvSpPr>
                  <a:spLocks noChangeArrowheads="1"/>
                </p:cNvSpPr>
                <p:nvPr/>
              </p:nvSpPr>
              <p:spPr bwMode="auto">
                <a:xfrm>
                  <a:off x="755" y="2529"/>
                  <a:ext cx="247" cy="248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hlink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161" name="Group 343"/>
                <p:cNvGrpSpPr>
                  <a:grpSpLocks/>
                </p:cNvGrpSpPr>
                <p:nvPr/>
              </p:nvGrpSpPr>
              <p:grpSpPr bwMode="auto">
                <a:xfrm>
                  <a:off x="652" y="2428"/>
                  <a:ext cx="443" cy="443"/>
                  <a:chOff x="652" y="2428"/>
                  <a:chExt cx="443" cy="443"/>
                </a:xfrm>
              </p:grpSpPr>
              <p:sp>
                <p:nvSpPr>
                  <p:cNvPr id="1162" name="Oval 344"/>
                  <p:cNvSpPr>
                    <a:spLocks noChangeArrowheads="1"/>
                  </p:cNvSpPr>
                  <p:nvPr/>
                </p:nvSpPr>
                <p:spPr bwMode="auto">
                  <a:xfrm>
                    <a:off x="652" y="2428"/>
                    <a:ext cx="443" cy="443"/>
                  </a:xfrm>
                  <a:prstGeom prst="ellips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63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710" y="2494"/>
                    <a:ext cx="310" cy="325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153" name="Group 519"/>
              <p:cNvGrpSpPr>
                <a:grpSpLocks/>
              </p:cNvGrpSpPr>
              <p:nvPr/>
            </p:nvGrpSpPr>
            <p:grpSpPr bwMode="auto">
              <a:xfrm>
                <a:off x="103" y="2042"/>
                <a:ext cx="787" cy="601"/>
                <a:chOff x="407" y="998"/>
                <a:chExt cx="284" cy="229"/>
              </a:xfrm>
            </p:grpSpPr>
            <p:sp>
              <p:nvSpPr>
                <p:cNvPr id="1155" name="Freeform 520"/>
                <p:cNvSpPr>
                  <a:spLocks/>
                </p:cNvSpPr>
                <p:nvPr/>
              </p:nvSpPr>
              <p:spPr bwMode="auto">
                <a:xfrm>
                  <a:off x="509" y="1087"/>
                  <a:ext cx="95" cy="140"/>
                </a:xfrm>
                <a:custGeom>
                  <a:avLst/>
                  <a:gdLst>
                    <a:gd name="T0" fmla="*/ 62 w 191"/>
                    <a:gd name="T1" fmla="*/ 252 h 278"/>
                    <a:gd name="T2" fmla="*/ 64 w 191"/>
                    <a:gd name="T3" fmla="*/ 207 h 278"/>
                    <a:gd name="T4" fmla="*/ 51 w 191"/>
                    <a:gd name="T5" fmla="*/ 172 h 278"/>
                    <a:gd name="T6" fmla="*/ 28 w 191"/>
                    <a:gd name="T7" fmla="*/ 142 h 278"/>
                    <a:gd name="T8" fmla="*/ 0 w 191"/>
                    <a:gd name="T9" fmla="*/ 97 h 278"/>
                    <a:gd name="T10" fmla="*/ 3 w 191"/>
                    <a:gd name="T11" fmla="*/ 68 h 278"/>
                    <a:gd name="T12" fmla="*/ 22 w 191"/>
                    <a:gd name="T13" fmla="*/ 31 h 278"/>
                    <a:gd name="T14" fmla="*/ 58 w 191"/>
                    <a:gd name="T15" fmla="*/ 7 h 278"/>
                    <a:gd name="T16" fmla="*/ 90 w 191"/>
                    <a:gd name="T17" fmla="*/ 0 h 278"/>
                    <a:gd name="T18" fmla="*/ 123 w 191"/>
                    <a:gd name="T19" fmla="*/ 5 h 278"/>
                    <a:gd name="T20" fmla="*/ 145 w 191"/>
                    <a:gd name="T21" fmla="*/ 15 h 278"/>
                    <a:gd name="T22" fmla="*/ 174 w 191"/>
                    <a:gd name="T23" fmla="*/ 36 h 278"/>
                    <a:gd name="T24" fmla="*/ 191 w 191"/>
                    <a:gd name="T25" fmla="*/ 68 h 278"/>
                    <a:gd name="T26" fmla="*/ 184 w 191"/>
                    <a:gd name="T27" fmla="*/ 100 h 278"/>
                    <a:gd name="T28" fmla="*/ 161 w 191"/>
                    <a:gd name="T29" fmla="*/ 129 h 278"/>
                    <a:gd name="T30" fmla="*/ 129 w 191"/>
                    <a:gd name="T31" fmla="*/ 174 h 278"/>
                    <a:gd name="T32" fmla="*/ 123 w 191"/>
                    <a:gd name="T33" fmla="*/ 207 h 278"/>
                    <a:gd name="T34" fmla="*/ 125 w 191"/>
                    <a:gd name="T35" fmla="*/ 233 h 278"/>
                    <a:gd name="T36" fmla="*/ 110 w 191"/>
                    <a:gd name="T37" fmla="*/ 259 h 278"/>
                    <a:gd name="T38" fmla="*/ 93 w 191"/>
                    <a:gd name="T39" fmla="*/ 278 h 278"/>
                    <a:gd name="T40" fmla="*/ 62 w 191"/>
                    <a:gd name="T41" fmla="*/ 252 h 2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91"/>
                    <a:gd name="T64" fmla="*/ 0 h 278"/>
                    <a:gd name="T65" fmla="*/ 191 w 191"/>
                    <a:gd name="T66" fmla="*/ 278 h 2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91" h="278">
                      <a:moveTo>
                        <a:pt x="62" y="252"/>
                      </a:moveTo>
                      <a:lnTo>
                        <a:pt x="64" y="207"/>
                      </a:lnTo>
                      <a:lnTo>
                        <a:pt x="51" y="172"/>
                      </a:lnTo>
                      <a:lnTo>
                        <a:pt x="28" y="142"/>
                      </a:lnTo>
                      <a:lnTo>
                        <a:pt x="0" y="97"/>
                      </a:lnTo>
                      <a:lnTo>
                        <a:pt x="3" y="68"/>
                      </a:lnTo>
                      <a:lnTo>
                        <a:pt x="22" y="31"/>
                      </a:lnTo>
                      <a:lnTo>
                        <a:pt x="58" y="7"/>
                      </a:lnTo>
                      <a:lnTo>
                        <a:pt x="90" y="0"/>
                      </a:lnTo>
                      <a:lnTo>
                        <a:pt x="123" y="5"/>
                      </a:lnTo>
                      <a:lnTo>
                        <a:pt x="145" y="15"/>
                      </a:lnTo>
                      <a:lnTo>
                        <a:pt x="174" y="36"/>
                      </a:lnTo>
                      <a:lnTo>
                        <a:pt x="191" y="68"/>
                      </a:lnTo>
                      <a:lnTo>
                        <a:pt x="184" y="100"/>
                      </a:lnTo>
                      <a:lnTo>
                        <a:pt x="161" y="129"/>
                      </a:lnTo>
                      <a:lnTo>
                        <a:pt x="129" y="174"/>
                      </a:lnTo>
                      <a:lnTo>
                        <a:pt x="123" y="207"/>
                      </a:lnTo>
                      <a:lnTo>
                        <a:pt x="125" y="233"/>
                      </a:lnTo>
                      <a:lnTo>
                        <a:pt x="110" y="259"/>
                      </a:lnTo>
                      <a:lnTo>
                        <a:pt x="93" y="278"/>
                      </a:lnTo>
                      <a:lnTo>
                        <a:pt x="62" y="252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6" name="Freeform 521"/>
                <p:cNvSpPr>
                  <a:spLocks/>
                </p:cNvSpPr>
                <p:nvPr/>
              </p:nvSpPr>
              <p:spPr bwMode="auto">
                <a:xfrm>
                  <a:off x="407" y="1080"/>
                  <a:ext cx="69" cy="27"/>
                </a:xfrm>
                <a:custGeom>
                  <a:avLst/>
                  <a:gdLst>
                    <a:gd name="T0" fmla="*/ 139 w 139"/>
                    <a:gd name="T1" fmla="*/ 53 h 53"/>
                    <a:gd name="T2" fmla="*/ 23 w 139"/>
                    <a:gd name="T3" fmla="*/ 37 h 53"/>
                    <a:gd name="T4" fmla="*/ 0 w 139"/>
                    <a:gd name="T5" fmla="*/ 18 h 53"/>
                    <a:gd name="T6" fmla="*/ 9 w 139"/>
                    <a:gd name="T7" fmla="*/ 2 h 53"/>
                    <a:gd name="T8" fmla="*/ 35 w 139"/>
                    <a:gd name="T9" fmla="*/ 0 h 53"/>
                    <a:gd name="T10" fmla="*/ 139 w 139"/>
                    <a:gd name="T11" fmla="*/ 53 h 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53"/>
                    <a:gd name="T20" fmla="*/ 139 w 139"/>
                    <a:gd name="T21" fmla="*/ 53 h 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53">
                      <a:moveTo>
                        <a:pt x="139" y="53"/>
                      </a:moveTo>
                      <a:lnTo>
                        <a:pt x="23" y="37"/>
                      </a:lnTo>
                      <a:lnTo>
                        <a:pt x="0" y="18"/>
                      </a:lnTo>
                      <a:lnTo>
                        <a:pt x="9" y="2"/>
                      </a:lnTo>
                      <a:lnTo>
                        <a:pt x="35" y="0"/>
                      </a:lnTo>
                      <a:lnTo>
                        <a:pt x="139" y="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7" name="Freeform 522"/>
                <p:cNvSpPr>
                  <a:spLocks/>
                </p:cNvSpPr>
                <p:nvPr/>
              </p:nvSpPr>
              <p:spPr bwMode="auto">
                <a:xfrm>
                  <a:off x="476" y="1010"/>
                  <a:ext cx="31" cy="44"/>
                </a:xfrm>
                <a:custGeom>
                  <a:avLst/>
                  <a:gdLst>
                    <a:gd name="T0" fmla="*/ 61 w 61"/>
                    <a:gd name="T1" fmla="*/ 88 h 88"/>
                    <a:gd name="T2" fmla="*/ 0 w 61"/>
                    <a:gd name="T3" fmla="*/ 33 h 88"/>
                    <a:gd name="T4" fmla="*/ 6 w 61"/>
                    <a:gd name="T5" fmla="*/ 8 h 88"/>
                    <a:gd name="T6" fmla="*/ 36 w 61"/>
                    <a:gd name="T7" fmla="*/ 0 h 88"/>
                    <a:gd name="T8" fmla="*/ 52 w 61"/>
                    <a:gd name="T9" fmla="*/ 17 h 88"/>
                    <a:gd name="T10" fmla="*/ 61 w 61"/>
                    <a:gd name="T11" fmla="*/ 88 h 8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"/>
                    <a:gd name="T19" fmla="*/ 0 h 88"/>
                    <a:gd name="T20" fmla="*/ 61 w 61"/>
                    <a:gd name="T21" fmla="*/ 88 h 8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" h="88">
                      <a:moveTo>
                        <a:pt x="61" y="88"/>
                      </a:moveTo>
                      <a:lnTo>
                        <a:pt x="0" y="33"/>
                      </a:lnTo>
                      <a:lnTo>
                        <a:pt x="6" y="8"/>
                      </a:lnTo>
                      <a:lnTo>
                        <a:pt x="36" y="0"/>
                      </a:lnTo>
                      <a:lnTo>
                        <a:pt x="52" y="17"/>
                      </a:lnTo>
                      <a:lnTo>
                        <a:pt x="61" y="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8" name="Freeform 523"/>
                <p:cNvSpPr>
                  <a:spLocks/>
                </p:cNvSpPr>
                <p:nvPr/>
              </p:nvSpPr>
              <p:spPr bwMode="auto">
                <a:xfrm>
                  <a:off x="575" y="998"/>
                  <a:ext cx="26" cy="54"/>
                </a:xfrm>
                <a:custGeom>
                  <a:avLst/>
                  <a:gdLst>
                    <a:gd name="T0" fmla="*/ 8 w 52"/>
                    <a:gd name="T1" fmla="*/ 106 h 106"/>
                    <a:gd name="T2" fmla="*/ 0 w 52"/>
                    <a:gd name="T3" fmla="*/ 27 h 106"/>
                    <a:gd name="T4" fmla="*/ 28 w 52"/>
                    <a:gd name="T5" fmla="*/ 0 h 106"/>
                    <a:gd name="T6" fmla="*/ 52 w 52"/>
                    <a:gd name="T7" fmla="*/ 12 h 106"/>
                    <a:gd name="T8" fmla="*/ 48 w 52"/>
                    <a:gd name="T9" fmla="*/ 33 h 106"/>
                    <a:gd name="T10" fmla="*/ 8 w 52"/>
                    <a:gd name="T11" fmla="*/ 106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"/>
                    <a:gd name="T19" fmla="*/ 0 h 106"/>
                    <a:gd name="T20" fmla="*/ 52 w 52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" h="106">
                      <a:moveTo>
                        <a:pt x="8" y="106"/>
                      </a:moveTo>
                      <a:lnTo>
                        <a:pt x="0" y="27"/>
                      </a:lnTo>
                      <a:lnTo>
                        <a:pt x="28" y="0"/>
                      </a:lnTo>
                      <a:lnTo>
                        <a:pt x="52" y="12"/>
                      </a:lnTo>
                      <a:lnTo>
                        <a:pt x="48" y="33"/>
                      </a:lnTo>
                      <a:lnTo>
                        <a:pt x="8" y="10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9" name="Freeform 524"/>
                <p:cNvSpPr>
                  <a:spLocks/>
                </p:cNvSpPr>
                <p:nvPr/>
              </p:nvSpPr>
              <p:spPr bwMode="auto">
                <a:xfrm>
                  <a:off x="629" y="1039"/>
                  <a:ext cx="62" cy="34"/>
                </a:xfrm>
                <a:custGeom>
                  <a:avLst/>
                  <a:gdLst>
                    <a:gd name="T0" fmla="*/ 0 w 126"/>
                    <a:gd name="T1" fmla="*/ 66 h 66"/>
                    <a:gd name="T2" fmla="*/ 94 w 126"/>
                    <a:gd name="T3" fmla="*/ 0 h 66"/>
                    <a:gd name="T4" fmla="*/ 126 w 126"/>
                    <a:gd name="T5" fmla="*/ 13 h 66"/>
                    <a:gd name="T6" fmla="*/ 123 w 126"/>
                    <a:gd name="T7" fmla="*/ 35 h 66"/>
                    <a:gd name="T8" fmla="*/ 106 w 126"/>
                    <a:gd name="T9" fmla="*/ 45 h 66"/>
                    <a:gd name="T10" fmla="*/ 0 w 126"/>
                    <a:gd name="T11" fmla="*/ 66 h 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6"/>
                    <a:gd name="T19" fmla="*/ 0 h 66"/>
                    <a:gd name="T20" fmla="*/ 126 w 126"/>
                    <a:gd name="T21" fmla="*/ 66 h 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6" h="66">
                      <a:moveTo>
                        <a:pt x="0" y="66"/>
                      </a:moveTo>
                      <a:lnTo>
                        <a:pt x="94" y="0"/>
                      </a:lnTo>
                      <a:lnTo>
                        <a:pt x="126" y="13"/>
                      </a:lnTo>
                      <a:lnTo>
                        <a:pt x="123" y="35"/>
                      </a:lnTo>
                      <a:lnTo>
                        <a:pt x="106" y="45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154" name="Text Box 527"/>
              <p:cNvSpPr txBox="1">
                <a:spLocks noChangeArrowheads="1"/>
              </p:cNvSpPr>
              <p:nvPr/>
            </p:nvSpPr>
            <p:spPr bwMode="auto">
              <a:xfrm>
                <a:off x="103" y="2821"/>
                <a:ext cx="892" cy="17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r>
                  <a:rPr lang="en-US" sz="1800" b="1">
                    <a:latin typeface="+mj-lt"/>
                  </a:rPr>
                  <a:t>Better Idea</a:t>
                </a:r>
              </a:p>
            </p:txBody>
          </p:sp>
        </p:grpSp>
        <p:grpSp>
          <p:nvGrpSpPr>
            <p:cNvPr id="1046" name="Group 541"/>
            <p:cNvGrpSpPr>
              <a:grpSpLocks/>
            </p:cNvGrpSpPr>
            <p:nvPr/>
          </p:nvGrpSpPr>
          <p:grpSpPr bwMode="auto">
            <a:xfrm>
              <a:off x="2525713" y="5335588"/>
              <a:ext cx="1801812" cy="1331912"/>
              <a:chOff x="1591" y="3361"/>
              <a:chExt cx="1135" cy="839"/>
            </a:xfrm>
          </p:grpSpPr>
          <p:grpSp>
            <p:nvGrpSpPr>
              <p:cNvPr id="1100" name="Group 503"/>
              <p:cNvGrpSpPr>
                <a:grpSpLocks/>
              </p:cNvGrpSpPr>
              <p:nvPr/>
            </p:nvGrpSpPr>
            <p:grpSpPr bwMode="auto">
              <a:xfrm>
                <a:off x="2250" y="3361"/>
                <a:ext cx="476" cy="705"/>
                <a:chOff x="2250" y="3379"/>
                <a:chExt cx="476" cy="705"/>
              </a:xfrm>
            </p:grpSpPr>
            <p:sp>
              <p:nvSpPr>
                <p:cNvPr id="1142" name="Freeform 219"/>
                <p:cNvSpPr>
                  <a:spLocks/>
                </p:cNvSpPr>
                <p:nvPr/>
              </p:nvSpPr>
              <p:spPr bwMode="auto">
                <a:xfrm>
                  <a:off x="2297" y="3549"/>
                  <a:ext cx="393" cy="527"/>
                </a:xfrm>
                <a:custGeom>
                  <a:avLst/>
                  <a:gdLst>
                    <a:gd name="T0" fmla="*/ 14 w 1008"/>
                    <a:gd name="T1" fmla="*/ 238 h 1602"/>
                    <a:gd name="T2" fmla="*/ 43 w 1008"/>
                    <a:gd name="T3" fmla="*/ 370 h 1602"/>
                    <a:gd name="T4" fmla="*/ 71 w 1008"/>
                    <a:gd name="T5" fmla="*/ 509 h 1602"/>
                    <a:gd name="T6" fmla="*/ 94 w 1008"/>
                    <a:gd name="T7" fmla="*/ 645 h 1602"/>
                    <a:gd name="T8" fmla="*/ 111 w 1008"/>
                    <a:gd name="T9" fmla="*/ 782 h 1602"/>
                    <a:gd name="T10" fmla="*/ 127 w 1008"/>
                    <a:gd name="T11" fmla="*/ 980 h 1602"/>
                    <a:gd name="T12" fmla="*/ 151 w 1008"/>
                    <a:gd name="T13" fmla="*/ 1206 h 1602"/>
                    <a:gd name="T14" fmla="*/ 189 w 1008"/>
                    <a:gd name="T15" fmla="*/ 1411 h 1602"/>
                    <a:gd name="T16" fmla="*/ 226 w 1008"/>
                    <a:gd name="T17" fmla="*/ 1513 h 1602"/>
                    <a:gd name="T18" fmla="*/ 273 w 1008"/>
                    <a:gd name="T19" fmla="*/ 1553 h 1602"/>
                    <a:gd name="T20" fmla="*/ 339 w 1008"/>
                    <a:gd name="T21" fmla="*/ 1583 h 1602"/>
                    <a:gd name="T22" fmla="*/ 412 w 1008"/>
                    <a:gd name="T23" fmla="*/ 1600 h 1602"/>
                    <a:gd name="T24" fmla="*/ 495 w 1008"/>
                    <a:gd name="T25" fmla="*/ 1600 h 1602"/>
                    <a:gd name="T26" fmla="*/ 586 w 1008"/>
                    <a:gd name="T27" fmla="*/ 1583 h 1602"/>
                    <a:gd name="T28" fmla="*/ 664 w 1008"/>
                    <a:gd name="T29" fmla="*/ 1555 h 1602"/>
                    <a:gd name="T30" fmla="*/ 728 w 1008"/>
                    <a:gd name="T31" fmla="*/ 1520 h 1602"/>
                    <a:gd name="T32" fmla="*/ 777 w 1008"/>
                    <a:gd name="T33" fmla="*/ 1482 h 1602"/>
                    <a:gd name="T34" fmla="*/ 812 w 1008"/>
                    <a:gd name="T35" fmla="*/ 1444 h 1602"/>
                    <a:gd name="T36" fmla="*/ 838 w 1008"/>
                    <a:gd name="T37" fmla="*/ 1411 h 1602"/>
                    <a:gd name="T38" fmla="*/ 850 w 1008"/>
                    <a:gd name="T39" fmla="*/ 1383 h 1602"/>
                    <a:gd name="T40" fmla="*/ 855 w 1008"/>
                    <a:gd name="T41" fmla="*/ 1345 h 1602"/>
                    <a:gd name="T42" fmla="*/ 859 w 1008"/>
                    <a:gd name="T43" fmla="*/ 1228 h 1602"/>
                    <a:gd name="T44" fmla="*/ 793 w 1008"/>
                    <a:gd name="T45" fmla="*/ 1140 h 1602"/>
                    <a:gd name="T46" fmla="*/ 680 w 1008"/>
                    <a:gd name="T47" fmla="*/ 1100 h 1602"/>
                    <a:gd name="T48" fmla="*/ 608 w 1008"/>
                    <a:gd name="T49" fmla="*/ 1046 h 1602"/>
                    <a:gd name="T50" fmla="*/ 568 w 1008"/>
                    <a:gd name="T51" fmla="*/ 992 h 1602"/>
                    <a:gd name="T52" fmla="*/ 537 w 1008"/>
                    <a:gd name="T53" fmla="*/ 924 h 1602"/>
                    <a:gd name="T54" fmla="*/ 525 w 1008"/>
                    <a:gd name="T55" fmla="*/ 751 h 1602"/>
                    <a:gd name="T56" fmla="*/ 582 w 1008"/>
                    <a:gd name="T57" fmla="*/ 535 h 1602"/>
                    <a:gd name="T58" fmla="*/ 650 w 1008"/>
                    <a:gd name="T59" fmla="*/ 424 h 1602"/>
                    <a:gd name="T60" fmla="*/ 728 w 1008"/>
                    <a:gd name="T61" fmla="*/ 358 h 1602"/>
                    <a:gd name="T62" fmla="*/ 789 w 1008"/>
                    <a:gd name="T63" fmla="*/ 323 h 1602"/>
                    <a:gd name="T64" fmla="*/ 826 w 1008"/>
                    <a:gd name="T65" fmla="*/ 306 h 1602"/>
                    <a:gd name="T66" fmla="*/ 866 w 1008"/>
                    <a:gd name="T67" fmla="*/ 287 h 1602"/>
                    <a:gd name="T68" fmla="*/ 906 w 1008"/>
                    <a:gd name="T69" fmla="*/ 266 h 1602"/>
                    <a:gd name="T70" fmla="*/ 946 w 1008"/>
                    <a:gd name="T71" fmla="*/ 247 h 1602"/>
                    <a:gd name="T72" fmla="*/ 977 w 1008"/>
                    <a:gd name="T73" fmla="*/ 174 h 1602"/>
                    <a:gd name="T74" fmla="*/ 1001 w 1008"/>
                    <a:gd name="T75" fmla="*/ 35 h 1602"/>
                    <a:gd name="T76" fmla="*/ 942 w 1008"/>
                    <a:gd name="T77" fmla="*/ 59 h 1602"/>
                    <a:gd name="T78" fmla="*/ 793 w 1008"/>
                    <a:gd name="T79" fmla="*/ 146 h 1602"/>
                    <a:gd name="T80" fmla="*/ 633 w 1008"/>
                    <a:gd name="T81" fmla="*/ 200 h 1602"/>
                    <a:gd name="T82" fmla="*/ 473 w 1008"/>
                    <a:gd name="T83" fmla="*/ 228 h 1602"/>
                    <a:gd name="T84" fmla="*/ 320 w 1008"/>
                    <a:gd name="T85" fmla="*/ 235 h 1602"/>
                    <a:gd name="T86" fmla="*/ 186 w 1008"/>
                    <a:gd name="T87" fmla="*/ 226 h 1602"/>
                    <a:gd name="T88" fmla="*/ 83 w 1008"/>
                    <a:gd name="T89" fmla="*/ 209 h 1602"/>
                    <a:gd name="T90" fmla="*/ 17 w 1008"/>
                    <a:gd name="T91" fmla="*/ 188 h 160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08"/>
                    <a:gd name="T139" fmla="*/ 0 h 1602"/>
                    <a:gd name="T140" fmla="*/ 1008 w 1008"/>
                    <a:gd name="T141" fmla="*/ 1602 h 160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08" h="1602">
                      <a:moveTo>
                        <a:pt x="0" y="179"/>
                      </a:moveTo>
                      <a:lnTo>
                        <a:pt x="14" y="238"/>
                      </a:lnTo>
                      <a:lnTo>
                        <a:pt x="29" y="304"/>
                      </a:lnTo>
                      <a:lnTo>
                        <a:pt x="43" y="370"/>
                      </a:lnTo>
                      <a:lnTo>
                        <a:pt x="57" y="440"/>
                      </a:lnTo>
                      <a:lnTo>
                        <a:pt x="71" y="509"/>
                      </a:lnTo>
                      <a:lnTo>
                        <a:pt x="83" y="577"/>
                      </a:lnTo>
                      <a:lnTo>
                        <a:pt x="94" y="645"/>
                      </a:lnTo>
                      <a:lnTo>
                        <a:pt x="104" y="709"/>
                      </a:lnTo>
                      <a:lnTo>
                        <a:pt x="111" y="782"/>
                      </a:lnTo>
                      <a:lnTo>
                        <a:pt x="120" y="874"/>
                      </a:lnTo>
                      <a:lnTo>
                        <a:pt x="127" y="980"/>
                      </a:lnTo>
                      <a:lnTo>
                        <a:pt x="139" y="1093"/>
                      </a:lnTo>
                      <a:lnTo>
                        <a:pt x="151" y="1206"/>
                      </a:lnTo>
                      <a:lnTo>
                        <a:pt x="167" y="1315"/>
                      </a:lnTo>
                      <a:lnTo>
                        <a:pt x="189" y="1411"/>
                      </a:lnTo>
                      <a:lnTo>
                        <a:pt x="215" y="1489"/>
                      </a:lnTo>
                      <a:lnTo>
                        <a:pt x="226" y="1513"/>
                      </a:lnTo>
                      <a:lnTo>
                        <a:pt x="245" y="1534"/>
                      </a:lnTo>
                      <a:lnTo>
                        <a:pt x="273" y="1553"/>
                      </a:lnTo>
                      <a:lnTo>
                        <a:pt x="304" y="1569"/>
                      </a:lnTo>
                      <a:lnTo>
                        <a:pt x="339" y="1583"/>
                      </a:lnTo>
                      <a:lnTo>
                        <a:pt x="377" y="1593"/>
                      </a:lnTo>
                      <a:lnTo>
                        <a:pt x="412" y="1600"/>
                      </a:lnTo>
                      <a:lnTo>
                        <a:pt x="443" y="1602"/>
                      </a:lnTo>
                      <a:lnTo>
                        <a:pt x="495" y="1600"/>
                      </a:lnTo>
                      <a:lnTo>
                        <a:pt x="542" y="1593"/>
                      </a:lnTo>
                      <a:lnTo>
                        <a:pt x="586" y="1583"/>
                      </a:lnTo>
                      <a:lnTo>
                        <a:pt x="626" y="1569"/>
                      </a:lnTo>
                      <a:lnTo>
                        <a:pt x="664" y="1555"/>
                      </a:lnTo>
                      <a:lnTo>
                        <a:pt x="697" y="1539"/>
                      </a:lnTo>
                      <a:lnTo>
                        <a:pt x="728" y="1520"/>
                      </a:lnTo>
                      <a:lnTo>
                        <a:pt x="753" y="1501"/>
                      </a:lnTo>
                      <a:lnTo>
                        <a:pt x="777" y="1482"/>
                      </a:lnTo>
                      <a:lnTo>
                        <a:pt x="796" y="1463"/>
                      </a:lnTo>
                      <a:lnTo>
                        <a:pt x="812" y="1444"/>
                      </a:lnTo>
                      <a:lnTo>
                        <a:pt x="826" y="1428"/>
                      </a:lnTo>
                      <a:lnTo>
                        <a:pt x="838" y="1411"/>
                      </a:lnTo>
                      <a:lnTo>
                        <a:pt x="845" y="1395"/>
                      </a:lnTo>
                      <a:lnTo>
                        <a:pt x="850" y="1383"/>
                      </a:lnTo>
                      <a:lnTo>
                        <a:pt x="852" y="1374"/>
                      </a:lnTo>
                      <a:lnTo>
                        <a:pt x="855" y="1345"/>
                      </a:lnTo>
                      <a:lnTo>
                        <a:pt x="855" y="1296"/>
                      </a:lnTo>
                      <a:lnTo>
                        <a:pt x="859" y="1228"/>
                      </a:lnTo>
                      <a:lnTo>
                        <a:pt x="869" y="1150"/>
                      </a:lnTo>
                      <a:lnTo>
                        <a:pt x="793" y="1140"/>
                      </a:lnTo>
                      <a:lnTo>
                        <a:pt x="730" y="1124"/>
                      </a:lnTo>
                      <a:lnTo>
                        <a:pt x="680" y="1100"/>
                      </a:lnTo>
                      <a:lnTo>
                        <a:pt x="638" y="1074"/>
                      </a:lnTo>
                      <a:lnTo>
                        <a:pt x="608" y="1046"/>
                      </a:lnTo>
                      <a:lnTo>
                        <a:pt x="584" y="1018"/>
                      </a:lnTo>
                      <a:lnTo>
                        <a:pt x="568" y="992"/>
                      </a:lnTo>
                      <a:lnTo>
                        <a:pt x="556" y="971"/>
                      </a:lnTo>
                      <a:lnTo>
                        <a:pt x="537" y="924"/>
                      </a:lnTo>
                      <a:lnTo>
                        <a:pt x="523" y="853"/>
                      </a:lnTo>
                      <a:lnTo>
                        <a:pt x="525" y="751"/>
                      </a:lnTo>
                      <a:lnTo>
                        <a:pt x="556" y="610"/>
                      </a:lnTo>
                      <a:lnTo>
                        <a:pt x="582" y="535"/>
                      </a:lnTo>
                      <a:lnTo>
                        <a:pt x="615" y="473"/>
                      </a:lnTo>
                      <a:lnTo>
                        <a:pt x="650" y="424"/>
                      </a:lnTo>
                      <a:lnTo>
                        <a:pt x="690" y="386"/>
                      </a:lnTo>
                      <a:lnTo>
                        <a:pt x="728" y="358"/>
                      </a:lnTo>
                      <a:lnTo>
                        <a:pt x="761" y="337"/>
                      </a:lnTo>
                      <a:lnTo>
                        <a:pt x="789" y="323"/>
                      </a:lnTo>
                      <a:lnTo>
                        <a:pt x="810" y="313"/>
                      </a:lnTo>
                      <a:lnTo>
                        <a:pt x="826" y="306"/>
                      </a:lnTo>
                      <a:lnTo>
                        <a:pt x="845" y="297"/>
                      </a:lnTo>
                      <a:lnTo>
                        <a:pt x="866" y="287"/>
                      </a:lnTo>
                      <a:lnTo>
                        <a:pt x="885" y="275"/>
                      </a:lnTo>
                      <a:lnTo>
                        <a:pt x="906" y="266"/>
                      </a:lnTo>
                      <a:lnTo>
                        <a:pt x="928" y="257"/>
                      </a:lnTo>
                      <a:lnTo>
                        <a:pt x="946" y="247"/>
                      </a:lnTo>
                      <a:lnTo>
                        <a:pt x="965" y="240"/>
                      </a:lnTo>
                      <a:lnTo>
                        <a:pt x="977" y="174"/>
                      </a:lnTo>
                      <a:lnTo>
                        <a:pt x="991" y="99"/>
                      </a:lnTo>
                      <a:lnTo>
                        <a:pt x="1001" y="35"/>
                      </a:lnTo>
                      <a:lnTo>
                        <a:pt x="1008" y="0"/>
                      </a:lnTo>
                      <a:lnTo>
                        <a:pt x="942" y="59"/>
                      </a:lnTo>
                      <a:lnTo>
                        <a:pt x="869" y="106"/>
                      </a:lnTo>
                      <a:lnTo>
                        <a:pt x="793" y="146"/>
                      </a:lnTo>
                      <a:lnTo>
                        <a:pt x="716" y="176"/>
                      </a:lnTo>
                      <a:lnTo>
                        <a:pt x="633" y="200"/>
                      </a:lnTo>
                      <a:lnTo>
                        <a:pt x="553" y="219"/>
                      </a:lnTo>
                      <a:lnTo>
                        <a:pt x="473" y="228"/>
                      </a:lnTo>
                      <a:lnTo>
                        <a:pt x="396" y="233"/>
                      </a:lnTo>
                      <a:lnTo>
                        <a:pt x="320" y="235"/>
                      </a:lnTo>
                      <a:lnTo>
                        <a:pt x="252" y="233"/>
                      </a:lnTo>
                      <a:lnTo>
                        <a:pt x="186" y="226"/>
                      </a:lnTo>
                      <a:lnTo>
                        <a:pt x="130" y="219"/>
                      </a:lnTo>
                      <a:lnTo>
                        <a:pt x="83" y="209"/>
                      </a:lnTo>
                      <a:lnTo>
                        <a:pt x="43" y="198"/>
                      </a:lnTo>
                      <a:lnTo>
                        <a:pt x="17" y="188"/>
                      </a:lnTo>
                      <a:lnTo>
                        <a:pt x="0" y="17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87600"/>
                    </a:gs>
                    <a:gs pos="100000">
                      <a:srgbClr val="99CC00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3" name="Freeform 220"/>
                <p:cNvSpPr>
                  <a:spLocks/>
                </p:cNvSpPr>
                <p:nvPr/>
              </p:nvSpPr>
              <p:spPr bwMode="auto">
                <a:xfrm>
                  <a:off x="2250" y="3470"/>
                  <a:ext cx="462" cy="161"/>
                </a:xfrm>
                <a:custGeom>
                  <a:avLst/>
                  <a:gdLst>
                    <a:gd name="T0" fmla="*/ 9 w 1381"/>
                    <a:gd name="T1" fmla="*/ 33 h 521"/>
                    <a:gd name="T2" fmla="*/ 23 w 1381"/>
                    <a:gd name="T3" fmla="*/ 68 h 521"/>
                    <a:gd name="T4" fmla="*/ 54 w 1381"/>
                    <a:gd name="T5" fmla="*/ 123 h 521"/>
                    <a:gd name="T6" fmla="*/ 101 w 1381"/>
                    <a:gd name="T7" fmla="*/ 186 h 521"/>
                    <a:gd name="T8" fmla="*/ 172 w 1381"/>
                    <a:gd name="T9" fmla="*/ 255 h 521"/>
                    <a:gd name="T10" fmla="*/ 270 w 1381"/>
                    <a:gd name="T11" fmla="*/ 318 h 521"/>
                    <a:gd name="T12" fmla="*/ 402 w 1381"/>
                    <a:gd name="T13" fmla="*/ 370 h 521"/>
                    <a:gd name="T14" fmla="*/ 567 w 1381"/>
                    <a:gd name="T15" fmla="*/ 406 h 521"/>
                    <a:gd name="T16" fmla="*/ 729 w 1381"/>
                    <a:gd name="T17" fmla="*/ 415 h 521"/>
                    <a:gd name="T18" fmla="*/ 854 w 1381"/>
                    <a:gd name="T19" fmla="*/ 396 h 521"/>
                    <a:gd name="T20" fmla="*/ 969 w 1381"/>
                    <a:gd name="T21" fmla="*/ 356 h 521"/>
                    <a:gd name="T22" fmla="*/ 1073 w 1381"/>
                    <a:gd name="T23" fmla="*/ 299 h 521"/>
                    <a:gd name="T24" fmla="*/ 1165 w 1381"/>
                    <a:gd name="T25" fmla="*/ 236 h 521"/>
                    <a:gd name="T26" fmla="*/ 1242 w 1381"/>
                    <a:gd name="T27" fmla="*/ 163 h 521"/>
                    <a:gd name="T28" fmla="*/ 1301 w 1381"/>
                    <a:gd name="T29" fmla="*/ 94 h 521"/>
                    <a:gd name="T30" fmla="*/ 1341 w 1381"/>
                    <a:gd name="T31" fmla="*/ 28 h 521"/>
                    <a:gd name="T32" fmla="*/ 1362 w 1381"/>
                    <a:gd name="T33" fmla="*/ 47 h 521"/>
                    <a:gd name="T34" fmla="*/ 1381 w 1381"/>
                    <a:gd name="T35" fmla="*/ 151 h 521"/>
                    <a:gd name="T36" fmla="*/ 1374 w 1381"/>
                    <a:gd name="T37" fmla="*/ 205 h 521"/>
                    <a:gd name="T38" fmla="*/ 1353 w 1381"/>
                    <a:gd name="T39" fmla="*/ 252 h 521"/>
                    <a:gd name="T40" fmla="*/ 1318 w 1381"/>
                    <a:gd name="T41" fmla="*/ 311 h 521"/>
                    <a:gd name="T42" fmla="*/ 1261 w 1381"/>
                    <a:gd name="T43" fmla="*/ 370 h 521"/>
                    <a:gd name="T44" fmla="*/ 1205 w 1381"/>
                    <a:gd name="T45" fmla="*/ 413 h 521"/>
                    <a:gd name="T46" fmla="*/ 1148 w 1381"/>
                    <a:gd name="T47" fmla="*/ 439 h 521"/>
                    <a:gd name="T48" fmla="*/ 1078 w 1381"/>
                    <a:gd name="T49" fmla="*/ 464 h 521"/>
                    <a:gd name="T50" fmla="*/ 993 w 1381"/>
                    <a:gd name="T51" fmla="*/ 486 h 521"/>
                    <a:gd name="T52" fmla="*/ 904 w 1381"/>
                    <a:gd name="T53" fmla="*/ 505 h 521"/>
                    <a:gd name="T54" fmla="*/ 809 w 1381"/>
                    <a:gd name="T55" fmla="*/ 516 h 521"/>
                    <a:gd name="T56" fmla="*/ 713 w 1381"/>
                    <a:gd name="T57" fmla="*/ 521 h 521"/>
                    <a:gd name="T58" fmla="*/ 621 w 1381"/>
                    <a:gd name="T59" fmla="*/ 516 h 521"/>
                    <a:gd name="T60" fmla="*/ 536 w 1381"/>
                    <a:gd name="T61" fmla="*/ 505 h 521"/>
                    <a:gd name="T62" fmla="*/ 456 w 1381"/>
                    <a:gd name="T63" fmla="*/ 486 h 521"/>
                    <a:gd name="T64" fmla="*/ 381 w 1381"/>
                    <a:gd name="T65" fmla="*/ 464 h 521"/>
                    <a:gd name="T66" fmla="*/ 308 w 1381"/>
                    <a:gd name="T67" fmla="*/ 436 h 521"/>
                    <a:gd name="T68" fmla="*/ 240 w 1381"/>
                    <a:gd name="T69" fmla="*/ 401 h 521"/>
                    <a:gd name="T70" fmla="*/ 172 w 1381"/>
                    <a:gd name="T71" fmla="*/ 361 h 521"/>
                    <a:gd name="T72" fmla="*/ 108 w 1381"/>
                    <a:gd name="T73" fmla="*/ 311 h 521"/>
                    <a:gd name="T74" fmla="*/ 45 w 1381"/>
                    <a:gd name="T75" fmla="*/ 255 h 521"/>
                    <a:gd name="T76" fmla="*/ 0 w 1381"/>
                    <a:gd name="T77" fmla="*/ 175 h 521"/>
                    <a:gd name="T78" fmla="*/ 7 w 1381"/>
                    <a:gd name="T79" fmla="*/ 73 h 52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381"/>
                    <a:gd name="T121" fmla="*/ 0 h 521"/>
                    <a:gd name="T122" fmla="*/ 1381 w 1381"/>
                    <a:gd name="T123" fmla="*/ 521 h 52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381" h="521">
                      <a:moveTo>
                        <a:pt x="7" y="24"/>
                      </a:moveTo>
                      <a:lnTo>
                        <a:pt x="9" y="33"/>
                      </a:lnTo>
                      <a:lnTo>
                        <a:pt x="16" y="50"/>
                      </a:lnTo>
                      <a:lnTo>
                        <a:pt x="23" y="68"/>
                      </a:lnTo>
                      <a:lnTo>
                        <a:pt x="37" y="94"/>
                      </a:lnTo>
                      <a:lnTo>
                        <a:pt x="54" y="123"/>
                      </a:lnTo>
                      <a:lnTo>
                        <a:pt x="75" y="156"/>
                      </a:lnTo>
                      <a:lnTo>
                        <a:pt x="101" y="186"/>
                      </a:lnTo>
                      <a:lnTo>
                        <a:pt x="134" y="222"/>
                      </a:lnTo>
                      <a:lnTo>
                        <a:pt x="172" y="255"/>
                      </a:lnTo>
                      <a:lnTo>
                        <a:pt x="219" y="288"/>
                      </a:lnTo>
                      <a:lnTo>
                        <a:pt x="270" y="318"/>
                      </a:lnTo>
                      <a:lnTo>
                        <a:pt x="332" y="347"/>
                      </a:lnTo>
                      <a:lnTo>
                        <a:pt x="402" y="370"/>
                      </a:lnTo>
                      <a:lnTo>
                        <a:pt x="480" y="391"/>
                      </a:lnTo>
                      <a:lnTo>
                        <a:pt x="567" y="406"/>
                      </a:lnTo>
                      <a:lnTo>
                        <a:pt x="666" y="415"/>
                      </a:lnTo>
                      <a:lnTo>
                        <a:pt x="729" y="415"/>
                      </a:lnTo>
                      <a:lnTo>
                        <a:pt x="793" y="408"/>
                      </a:lnTo>
                      <a:lnTo>
                        <a:pt x="854" y="396"/>
                      </a:lnTo>
                      <a:lnTo>
                        <a:pt x="913" y="377"/>
                      </a:lnTo>
                      <a:lnTo>
                        <a:pt x="969" y="356"/>
                      </a:lnTo>
                      <a:lnTo>
                        <a:pt x="1024" y="330"/>
                      </a:lnTo>
                      <a:lnTo>
                        <a:pt x="1073" y="299"/>
                      </a:lnTo>
                      <a:lnTo>
                        <a:pt x="1122" y="269"/>
                      </a:lnTo>
                      <a:lnTo>
                        <a:pt x="1165" y="236"/>
                      </a:lnTo>
                      <a:lnTo>
                        <a:pt x="1205" y="200"/>
                      </a:lnTo>
                      <a:lnTo>
                        <a:pt x="1242" y="163"/>
                      </a:lnTo>
                      <a:lnTo>
                        <a:pt x="1273" y="127"/>
                      </a:lnTo>
                      <a:lnTo>
                        <a:pt x="1301" y="94"/>
                      </a:lnTo>
                      <a:lnTo>
                        <a:pt x="1322" y="59"/>
                      </a:lnTo>
                      <a:lnTo>
                        <a:pt x="1341" y="28"/>
                      </a:lnTo>
                      <a:lnTo>
                        <a:pt x="1353" y="0"/>
                      </a:lnTo>
                      <a:lnTo>
                        <a:pt x="1362" y="47"/>
                      </a:lnTo>
                      <a:lnTo>
                        <a:pt x="1374" y="101"/>
                      </a:lnTo>
                      <a:lnTo>
                        <a:pt x="1381" y="151"/>
                      </a:lnTo>
                      <a:lnTo>
                        <a:pt x="1379" y="189"/>
                      </a:lnTo>
                      <a:lnTo>
                        <a:pt x="1374" y="205"/>
                      </a:lnTo>
                      <a:lnTo>
                        <a:pt x="1365" y="226"/>
                      </a:lnTo>
                      <a:lnTo>
                        <a:pt x="1353" y="252"/>
                      </a:lnTo>
                      <a:lnTo>
                        <a:pt x="1339" y="281"/>
                      </a:lnTo>
                      <a:lnTo>
                        <a:pt x="1318" y="311"/>
                      </a:lnTo>
                      <a:lnTo>
                        <a:pt x="1292" y="342"/>
                      </a:lnTo>
                      <a:lnTo>
                        <a:pt x="1261" y="370"/>
                      </a:lnTo>
                      <a:lnTo>
                        <a:pt x="1226" y="398"/>
                      </a:lnTo>
                      <a:lnTo>
                        <a:pt x="1205" y="413"/>
                      </a:lnTo>
                      <a:lnTo>
                        <a:pt x="1179" y="424"/>
                      </a:lnTo>
                      <a:lnTo>
                        <a:pt x="1148" y="439"/>
                      </a:lnTo>
                      <a:lnTo>
                        <a:pt x="1113" y="450"/>
                      </a:lnTo>
                      <a:lnTo>
                        <a:pt x="1078" y="464"/>
                      </a:lnTo>
                      <a:lnTo>
                        <a:pt x="1035" y="476"/>
                      </a:lnTo>
                      <a:lnTo>
                        <a:pt x="993" y="486"/>
                      </a:lnTo>
                      <a:lnTo>
                        <a:pt x="948" y="495"/>
                      </a:lnTo>
                      <a:lnTo>
                        <a:pt x="904" y="505"/>
                      </a:lnTo>
                      <a:lnTo>
                        <a:pt x="856" y="512"/>
                      </a:lnTo>
                      <a:lnTo>
                        <a:pt x="809" y="516"/>
                      </a:lnTo>
                      <a:lnTo>
                        <a:pt x="760" y="519"/>
                      </a:lnTo>
                      <a:lnTo>
                        <a:pt x="713" y="521"/>
                      </a:lnTo>
                      <a:lnTo>
                        <a:pt x="668" y="521"/>
                      </a:lnTo>
                      <a:lnTo>
                        <a:pt x="621" y="516"/>
                      </a:lnTo>
                      <a:lnTo>
                        <a:pt x="579" y="512"/>
                      </a:lnTo>
                      <a:lnTo>
                        <a:pt x="536" y="505"/>
                      </a:lnTo>
                      <a:lnTo>
                        <a:pt x="496" y="495"/>
                      </a:lnTo>
                      <a:lnTo>
                        <a:pt x="456" y="486"/>
                      </a:lnTo>
                      <a:lnTo>
                        <a:pt x="419" y="476"/>
                      </a:lnTo>
                      <a:lnTo>
                        <a:pt x="381" y="464"/>
                      </a:lnTo>
                      <a:lnTo>
                        <a:pt x="343" y="450"/>
                      </a:lnTo>
                      <a:lnTo>
                        <a:pt x="308" y="436"/>
                      </a:lnTo>
                      <a:lnTo>
                        <a:pt x="273" y="420"/>
                      </a:lnTo>
                      <a:lnTo>
                        <a:pt x="240" y="401"/>
                      </a:lnTo>
                      <a:lnTo>
                        <a:pt x="205" y="382"/>
                      </a:lnTo>
                      <a:lnTo>
                        <a:pt x="172" y="361"/>
                      </a:lnTo>
                      <a:lnTo>
                        <a:pt x="141" y="337"/>
                      </a:lnTo>
                      <a:lnTo>
                        <a:pt x="108" y="311"/>
                      </a:lnTo>
                      <a:lnTo>
                        <a:pt x="75" y="285"/>
                      </a:lnTo>
                      <a:lnTo>
                        <a:pt x="45" y="255"/>
                      </a:lnTo>
                      <a:lnTo>
                        <a:pt x="14" y="224"/>
                      </a:lnTo>
                      <a:lnTo>
                        <a:pt x="0" y="175"/>
                      </a:lnTo>
                      <a:lnTo>
                        <a:pt x="0" y="123"/>
                      </a:lnTo>
                      <a:lnTo>
                        <a:pt x="7" y="73"/>
                      </a:lnTo>
                      <a:lnTo>
                        <a:pt x="7" y="24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4" name="Freeform 221"/>
                <p:cNvSpPr>
                  <a:spLocks/>
                </p:cNvSpPr>
                <p:nvPr/>
              </p:nvSpPr>
              <p:spPr bwMode="auto">
                <a:xfrm>
                  <a:off x="2310" y="3402"/>
                  <a:ext cx="359" cy="158"/>
                </a:xfrm>
                <a:custGeom>
                  <a:avLst/>
                  <a:gdLst>
                    <a:gd name="T0" fmla="*/ 866 w 904"/>
                    <a:gd name="T1" fmla="*/ 210 h 481"/>
                    <a:gd name="T2" fmla="*/ 897 w 904"/>
                    <a:gd name="T3" fmla="*/ 205 h 481"/>
                    <a:gd name="T4" fmla="*/ 897 w 904"/>
                    <a:gd name="T5" fmla="*/ 163 h 481"/>
                    <a:gd name="T6" fmla="*/ 855 w 904"/>
                    <a:gd name="T7" fmla="*/ 109 h 481"/>
                    <a:gd name="T8" fmla="*/ 791 w 904"/>
                    <a:gd name="T9" fmla="*/ 55 h 481"/>
                    <a:gd name="T10" fmla="*/ 716 w 904"/>
                    <a:gd name="T11" fmla="*/ 17 h 481"/>
                    <a:gd name="T12" fmla="*/ 641 w 904"/>
                    <a:gd name="T13" fmla="*/ 5 h 481"/>
                    <a:gd name="T14" fmla="*/ 556 w 904"/>
                    <a:gd name="T15" fmla="*/ 0 h 481"/>
                    <a:gd name="T16" fmla="*/ 464 w 904"/>
                    <a:gd name="T17" fmla="*/ 3 h 481"/>
                    <a:gd name="T18" fmla="*/ 372 w 904"/>
                    <a:gd name="T19" fmla="*/ 7 h 481"/>
                    <a:gd name="T20" fmla="*/ 285 w 904"/>
                    <a:gd name="T21" fmla="*/ 19 h 481"/>
                    <a:gd name="T22" fmla="*/ 200 w 904"/>
                    <a:gd name="T23" fmla="*/ 38 h 481"/>
                    <a:gd name="T24" fmla="*/ 127 w 904"/>
                    <a:gd name="T25" fmla="*/ 64 h 481"/>
                    <a:gd name="T26" fmla="*/ 66 w 904"/>
                    <a:gd name="T27" fmla="*/ 97 h 481"/>
                    <a:gd name="T28" fmla="*/ 17 w 904"/>
                    <a:gd name="T29" fmla="*/ 149 h 481"/>
                    <a:gd name="T30" fmla="*/ 0 w 904"/>
                    <a:gd name="T31" fmla="*/ 227 h 481"/>
                    <a:gd name="T32" fmla="*/ 24 w 904"/>
                    <a:gd name="T33" fmla="*/ 307 h 481"/>
                    <a:gd name="T34" fmla="*/ 73 w 904"/>
                    <a:gd name="T35" fmla="*/ 370 h 481"/>
                    <a:gd name="T36" fmla="*/ 132 w 904"/>
                    <a:gd name="T37" fmla="*/ 403 h 481"/>
                    <a:gd name="T38" fmla="*/ 196 w 904"/>
                    <a:gd name="T39" fmla="*/ 432 h 481"/>
                    <a:gd name="T40" fmla="*/ 271 w 904"/>
                    <a:gd name="T41" fmla="*/ 458 h 481"/>
                    <a:gd name="T42" fmla="*/ 363 w 904"/>
                    <a:gd name="T43" fmla="*/ 476 h 481"/>
                    <a:gd name="T44" fmla="*/ 400 w 904"/>
                    <a:gd name="T45" fmla="*/ 458 h 481"/>
                    <a:gd name="T46" fmla="*/ 353 w 904"/>
                    <a:gd name="T47" fmla="*/ 394 h 481"/>
                    <a:gd name="T48" fmla="*/ 299 w 904"/>
                    <a:gd name="T49" fmla="*/ 321 h 481"/>
                    <a:gd name="T50" fmla="*/ 255 w 904"/>
                    <a:gd name="T51" fmla="*/ 255 h 481"/>
                    <a:gd name="T52" fmla="*/ 219 w 904"/>
                    <a:gd name="T53" fmla="*/ 177 h 481"/>
                    <a:gd name="T54" fmla="*/ 184 w 904"/>
                    <a:gd name="T55" fmla="*/ 80 h 481"/>
                    <a:gd name="T56" fmla="*/ 196 w 904"/>
                    <a:gd name="T57" fmla="*/ 62 h 481"/>
                    <a:gd name="T58" fmla="*/ 262 w 904"/>
                    <a:gd name="T59" fmla="*/ 52 h 481"/>
                    <a:gd name="T60" fmla="*/ 353 w 904"/>
                    <a:gd name="T61" fmla="*/ 40 h 481"/>
                    <a:gd name="T62" fmla="*/ 462 w 904"/>
                    <a:gd name="T63" fmla="*/ 36 h 481"/>
                    <a:gd name="T64" fmla="*/ 575 w 904"/>
                    <a:gd name="T65" fmla="*/ 40 h 481"/>
                    <a:gd name="T66" fmla="*/ 681 w 904"/>
                    <a:gd name="T67" fmla="*/ 59 h 481"/>
                    <a:gd name="T68" fmla="*/ 772 w 904"/>
                    <a:gd name="T69" fmla="*/ 97 h 481"/>
                    <a:gd name="T70" fmla="*/ 836 w 904"/>
                    <a:gd name="T71" fmla="*/ 158 h 48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04"/>
                    <a:gd name="T109" fmla="*/ 0 h 481"/>
                    <a:gd name="T110" fmla="*/ 904 w 904"/>
                    <a:gd name="T111" fmla="*/ 481 h 48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04" h="481">
                      <a:moveTo>
                        <a:pt x="855" y="201"/>
                      </a:moveTo>
                      <a:lnTo>
                        <a:pt x="866" y="210"/>
                      </a:lnTo>
                      <a:lnTo>
                        <a:pt x="883" y="212"/>
                      </a:lnTo>
                      <a:lnTo>
                        <a:pt x="897" y="205"/>
                      </a:lnTo>
                      <a:lnTo>
                        <a:pt x="904" y="187"/>
                      </a:lnTo>
                      <a:lnTo>
                        <a:pt x="897" y="163"/>
                      </a:lnTo>
                      <a:lnTo>
                        <a:pt x="881" y="137"/>
                      </a:lnTo>
                      <a:lnTo>
                        <a:pt x="855" y="109"/>
                      </a:lnTo>
                      <a:lnTo>
                        <a:pt x="824" y="80"/>
                      </a:lnTo>
                      <a:lnTo>
                        <a:pt x="791" y="55"/>
                      </a:lnTo>
                      <a:lnTo>
                        <a:pt x="754" y="33"/>
                      </a:lnTo>
                      <a:lnTo>
                        <a:pt x="716" y="17"/>
                      </a:lnTo>
                      <a:lnTo>
                        <a:pt x="681" y="10"/>
                      </a:lnTo>
                      <a:lnTo>
                        <a:pt x="641" y="5"/>
                      </a:lnTo>
                      <a:lnTo>
                        <a:pt x="598" y="3"/>
                      </a:lnTo>
                      <a:lnTo>
                        <a:pt x="556" y="0"/>
                      </a:lnTo>
                      <a:lnTo>
                        <a:pt x="511" y="0"/>
                      </a:lnTo>
                      <a:lnTo>
                        <a:pt x="464" y="3"/>
                      </a:lnTo>
                      <a:lnTo>
                        <a:pt x="419" y="3"/>
                      </a:lnTo>
                      <a:lnTo>
                        <a:pt x="372" y="7"/>
                      </a:lnTo>
                      <a:lnTo>
                        <a:pt x="328" y="12"/>
                      </a:lnTo>
                      <a:lnTo>
                        <a:pt x="285" y="19"/>
                      </a:lnTo>
                      <a:lnTo>
                        <a:pt x="243" y="26"/>
                      </a:lnTo>
                      <a:lnTo>
                        <a:pt x="200" y="38"/>
                      </a:lnTo>
                      <a:lnTo>
                        <a:pt x="163" y="50"/>
                      </a:lnTo>
                      <a:lnTo>
                        <a:pt x="127" y="64"/>
                      </a:lnTo>
                      <a:lnTo>
                        <a:pt x="95" y="78"/>
                      </a:lnTo>
                      <a:lnTo>
                        <a:pt x="66" y="97"/>
                      </a:lnTo>
                      <a:lnTo>
                        <a:pt x="43" y="116"/>
                      </a:lnTo>
                      <a:lnTo>
                        <a:pt x="17" y="149"/>
                      </a:lnTo>
                      <a:lnTo>
                        <a:pt x="5" y="187"/>
                      </a:lnTo>
                      <a:lnTo>
                        <a:pt x="0" y="227"/>
                      </a:lnTo>
                      <a:lnTo>
                        <a:pt x="7" y="267"/>
                      </a:lnTo>
                      <a:lnTo>
                        <a:pt x="24" y="307"/>
                      </a:lnTo>
                      <a:lnTo>
                        <a:pt x="45" y="340"/>
                      </a:lnTo>
                      <a:lnTo>
                        <a:pt x="73" y="370"/>
                      </a:lnTo>
                      <a:lnTo>
                        <a:pt x="106" y="392"/>
                      </a:lnTo>
                      <a:lnTo>
                        <a:pt x="132" y="403"/>
                      </a:lnTo>
                      <a:lnTo>
                        <a:pt x="163" y="417"/>
                      </a:lnTo>
                      <a:lnTo>
                        <a:pt x="196" y="432"/>
                      </a:lnTo>
                      <a:lnTo>
                        <a:pt x="231" y="443"/>
                      </a:lnTo>
                      <a:lnTo>
                        <a:pt x="271" y="458"/>
                      </a:lnTo>
                      <a:lnTo>
                        <a:pt x="316" y="467"/>
                      </a:lnTo>
                      <a:lnTo>
                        <a:pt x="363" y="476"/>
                      </a:lnTo>
                      <a:lnTo>
                        <a:pt x="415" y="481"/>
                      </a:lnTo>
                      <a:lnTo>
                        <a:pt x="400" y="458"/>
                      </a:lnTo>
                      <a:lnTo>
                        <a:pt x="379" y="429"/>
                      </a:lnTo>
                      <a:lnTo>
                        <a:pt x="353" y="394"/>
                      </a:lnTo>
                      <a:lnTo>
                        <a:pt x="328" y="359"/>
                      </a:lnTo>
                      <a:lnTo>
                        <a:pt x="299" y="321"/>
                      </a:lnTo>
                      <a:lnTo>
                        <a:pt x="276" y="288"/>
                      </a:lnTo>
                      <a:lnTo>
                        <a:pt x="255" y="255"/>
                      </a:lnTo>
                      <a:lnTo>
                        <a:pt x="240" y="229"/>
                      </a:lnTo>
                      <a:lnTo>
                        <a:pt x="219" y="177"/>
                      </a:lnTo>
                      <a:lnTo>
                        <a:pt x="198" y="123"/>
                      </a:lnTo>
                      <a:lnTo>
                        <a:pt x="184" y="80"/>
                      </a:lnTo>
                      <a:lnTo>
                        <a:pt x="177" y="64"/>
                      </a:lnTo>
                      <a:lnTo>
                        <a:pt x="196" y="62"/>
                      </a:lnTo>
                      <a:lnTo>
                        <a:pt x="224" y="57"/>
                      </a:lnTo>
                      <a:lnTo>
                        <a:pt x="262" y="52"/>
                      </a:lnTo>
                      <a:lnTo>
                        <a:pt x="304" y="45"/>
                      </a:lnTo>
                      <a:lnTo>
                        <a:pt x="353" y="40"/>
                      </a:lnTo>
                      <a:lnTo>
                        <a:pt x="405" y="38"/>
                      </a:lnTo>
                      <a:lnTo>
                        <a:pt x="462" y="36"/>
                      </a:lnTo>
                      <a:lnTo>
                        <a:pt x="518" y="36"/>
                      </a:lnTo>
                      <a:lnTo>
                        <a:pt x="575" y="40"/>
                      </a:lnTo>
                      <a:lnTo>
                        <a:pt x="629" y="47"/>
                      </a:lnTo>
                      <a:lnTo>
                        <a:pt x="681" y="59"/>
                      </a:lnTo>
                      <a:lnTo>
                        <a:pt x="730" y="76"/>
                      </a:lnTo>
                      <a:lnTo>
                        <a:pt x="772" y="97"/>
                      </a:lnTo>
                      <a:lnTo>
                        <a:pt x="808" y="125"/>
                      </a:lnTo>
                      <a:lnTo>
                        <a:pt x="836" y="158"/>
                      </a:lnTo>
                      <a:lnTo>
                        <a:pt x="855" y="201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5" name="Freeform 222"/>
                <p:cNvSpPr>
                  <a:spLocks/>
                </p:cNvSpPr>
                <p:nvPr/>
              </p:nvSpPr>
              <p:spPr bwMode="auto">
                <a:xfrm>
                  <a:off x="2257" y="3531"/>
                  <a:ext cx="448" cy="106"/>
                </a:xfrm>
                <a:custGeom>
                  <a:avLst/>
                  <a:gdLst>
                    <a:gd name="T0" fmla="*/ 5 w 1341"/>
                    <a:gd name="T1" fmla="*/ 17 h 342"/>
                    <a:gd name="T2" fmla="*/ 40 w 1341"/>
                    <a:gd name="T3" fmla="*/ 73 h 342"/>
                    <a:gd name="T4" fmla="*/ 104 w 1341"/>
                    <a:gd name="T5" fmla="*/ 149 h 342"/>
                    <a:gd name="T6" fmla="*/ 200 w 1341"/>
                    <a:gd name="T7" fmla="*/ 226 h 342"/>
                    <a:gd name="T8" fmla="*/ 278 w 1341"/>
                    <a:gd name="T9" fmla="*/ 271 h 342"/>
                    <a:gd name="T10" fmla="*/ 325 w 1341"/>
                    <a:gd name="T11" fmla="*/ 290 h 342"/>
                    <a:gd name="T12" fmla="*/ 369 w 1341"/>
                    <a:gd name="T13" fmla="*/ 304 h 342"/>
                    <a:gd name="T14" fmla="*/ 417 w 1341"/>
                    <a:gd name="T15" fmla="*/ 316 h 342"/>
                    <a:gd name="T16" fmla="*/ 464 w 1341"/>
                    <a:gd name="T17" fmla="*/ 325 h 342"/>
                    <a:gd name="T18" fmla="*/ 513 w 1341"/>
                    <a:gd name="T19" fmla="*/ 332 h 342"/>
                    <a:gd name="T20" fmla="*/ 560 w 1341"/>
                    <a:gd name="T21" fmla="*/ 337 h 342"/>
                    <a:gd name="T22" fmla="*/ 610 w 1341"/>
                    <a:gd name="T23" fmla="*/ 342 h 342"/>
                    <a:gd name="T24" fmla="*/ 671 w 1341"/>
                    <a:gd name="T25" fmla="*/ 342 h 342"/>
                    <a:gd name="T26" fmla="*/ 748 w 1341"/>
                    <a:gd name="T27" fmla="*/ 342 h 342"/>
                    <a:gd name="T28" fmla="*/ 826 w 1341"/>
                    <a:gd name="T29" fmla="*/ 335 h 342"/>
                    <a:gd name="T30" fmla="*/ 904 w 1341"/>
                    <a:gd name="T31" fmla="*/ 325 h 342"/>
                    <a:gd name="T32" fmla="*/ 981 w 1341"/>
                    <a:gd name="T33" fmla="*/ 309 h 342"/>
                    <a:gd name="T34" fmla="*/ 1057 w 1341"/>
                    <a:gd name="T35" fmla="*/ 288 h 342"/>
                    <a:gd name="T36" fmla="*/ 1130 w 1341"/>
                    <a:gd name="T37" fmla="*/ 257 h 342"/>
                    <a:gd name="T38" fmla="*/ 1200 w 1341"/>
                    <a:gd name="T39" fmla="*/ 219 h 342"/>
                    <a:gd name="T40" fmla="*/ 1247 w 1341"/>
                    <a:gd name="T41" fmla="*/ 184 h 342"/>
                    <a:gd name="T42" fmla="*/ 1280 w 1341"/>
                    <a:gd name="T43" fmla="*/ 146 h 342"/>
                    <a:gd name="T44" fmla="*/ 1309 w 1341"/>
                    <a:gd name="T45" fmla="*/ 104 h 342"/>
                    <a:gd name="T46" fmla="*/ 1332 w 1341"/>
                    <a:gd name="T47" fmla="*/ 64 h 342"/>
                    <a:gd name="T48" fmla="*/ 1341 w 1341"/>
                    <a:gd name="T49" fmla="*/ 40 h 342"/>
                    <a:gd name="T50" fmla="*/ 1337 w 1341"/>
                    <a:gd name="T51" fmla="*/ 31 h 342"/>
                    <a:gd name="T52" fmla="*/ 1301 w 1341"/>
                    <a:gd name="T53" fmla="*/ 83 h 342"/>
                    <a:gd name="T54" fmla="*/ 1221 w 1341"/>
                    <a:gd name="T55" fmla="*/ 158 h 342"/>
                    <a:gd name="T56" fmla="*/ 1120 w 1341"/>
                    <a:gd name="T57" fmla="*/ 215 h 342"/>
                    <a:gd name="T58" fmla="*/ 1012 w 1341"/>
                    <a:gd name="T59" fmla="*/ 252 h 342"/>
                    <a:gd name="T60" fmla="*/ 918 w 1341"/>
                    <a:gd name="T61" fmla="*/ 274 h 342"/>
                    <a:gd name="T62" fmla="*/ 835 w 1341"/>
                    <a:gd name="T63" fmla="*/ 285 h 342"/>
                    <a:gd name="T64" fmla="*/ 753 w 1341"/>
                    <a:gd name="T65" fmla="*/ 292 h 342"/>
                    <a:gd name="T66" fmla="*/ 671 w 1341"/>
                    <a:gd name="T67" fmla="*/ 295 h 342"/>
                    <a:gd name="T68" fmla="*/ 581 w 1341"/>
                    <a:gd name="T69" fmla="*/ 290 h 342"/>
                    <a:gd name="T70" fmla="*/ 487 w 1341"/>
                    <a:gd name="T71" fmla="*/ 281 h 342"/>
                    <a:gd name="T72" fmla="*/ 395 w 1341"/>
                    <a:gd name="T73" fmla="*/ 262 h 342"/>
                    <a:gd name="T74" fmla="*/ 306 w 1341"/>
                    <a:gd name="T75" fmla="*/ 233 h 342"/>
                    <a:gd name="T76" fmla="*/ 224 w 1341"/>
                    <a:gd name="T77" fmla="*/ 189 h 342"/>
                    <a:gd name="T78" fmla="*/ 151 w 1341"/>
                    <a:gd name="T79" fmla="*/ 146 h 342"/>
                    <a:gd name="T80" fmla="*/ 89 w 1341"/>
                    <a:gd name="T81" fmla="*/ 97 h 342"/>
                    <a:gd name="T82" fmla="*/ 33 w 1341"/>
                    <a:gd name="T83" fmla="*/ 35 h 342"/>
                    <a:gd name="T84" fmla="*/ 5 w 1341"/>
                    <a:gd name="T85" fmla="*/ 0 h 342"/>
                    <a:gd name="T86" fmla="*/ 0 w 1341"/>
                    <a:gd name="T87" fmla="*/ 0 h 34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341"/>
                    <a:gd name="T133" fmla="*/ 0 h 342"/>
                    <a:gd name="T134" fmla="*/ 1341 w 1341"/>
                    <a:gd name="T135" fmla="*/ 342 h 34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341" h="342">
                      <a:moveTo>
                        <a:pt x="0" y="0"/>
                      </a:moveTo>
                      <a:lnTo>
                        <a:pt x="5" y="17"/>
                      </a:lnTo>
                      <a:lnTo>
                        <a:pt x="19" y="40"/>
                      </a:lnTo>
                      <a:lnTo>
                        <a:pt x="40" y="73"/>
                      </a:lnTo>
                      <a:lnTo>
                        <a:pt x="68" y="109"/>
                      </a:lnTo>
                      <a:lnTo>
                        <a:pt x="104" y="149"/>
                      </a:lnTo>
                      <a:lnTo>
                        <a:pt x="148" y="189"/>
                      </a:lnTo>
                      <a:lnTo>
                        <a:pt x="200" y="226"/>
                      </a:lnTo>
                      <a:lnTo>
                        <a:pt x="257" y="259"/>
                      </a:lnTo>
                      <a:lnTo>
                        <a:pt x="278" y="271"/>
                      </a:lnTo>
                      <a:lnTo>
                        <a:pt x="301" y="281"/>
                      </a:lnTo>
                      <a:lnTo>
                        <a:pt x="325" y="290"/>
                      </a:lnTo>
                      <a:lnTo>
                        <a:pt x="346" y="297"/>
                      </a:lnTo>
                      <a:lnTo>
                        <a:pt x="369" y="304"/>
                      </a:lnTo>
                      <a:lnTo>
                        <a:pt x="393" y="311"/>
                      </a:lnTo>
                      <a:lnTo>
                        <a:pt x="417" y="316"/>
                      </a:lnTo>
                      <a:lnTo>
                        <a:pt x="440" y="321"/>
                      </a:lnTo>
                      <a:lnTo>
                        <a:pt x="464" y="325"/>
                      </a:lnTo>
                      <a:lnTo>
                        <a:pt x="487" y="330"/>
                      </a:lnTo>
                      <a:lnTo>
                        <a:pt x="513" y="332"/>
                      </a:lnTo>
                      <a:lnTo>
                        <a:pt x="537" y="335"/>
                      </a:lnTo>
                      <a:lnTo>
                        <a:pt x="560" y="337"/>
                      </a:lnTo>
                      <a:lnTo>
                        <a:pt x="584" y="339"/>
                      </a:lnTo>
                      <a:lnTo>
                        <a:pt x="610" y="342"/>
                      </a:lnTo>
                      <a:lnTo>
                        <a:pt x="633" y="342"/>
                      </a:lnTo>
                      <a:lnTo>
                        <a:pt x="671" y="342"/>
                      </a:lnTo>
                      <a:lnTo>
                        <a:pt x="711" y="342"/>
                      </a:lnTo>
                      <a:lnTo>
                        <a:pt x="748" y="342"/>
                      </a:lnTo>
                      <a:lnTo>
                        <a:pt x="788" y="339"/>
                      </a:lnTo>
                      <a:lnTo>
                        <a:pt x="826" y="335"/>
                      </a:lnTo>
                      <a:lnTo>
                        <a:pt x="866" y="330"/>
                      </a:lnTo>
                      <a:lnTo>
                        <a:pt x="904" y="325"/>
                      </a:lnTo>
                      <a:lnTo>
                        <a:pt x="944" y="318"/>
                      </a:lnTo>
                      <a:lnTo>
                        <a:pt x="981" y="309"/>
                      </a:lnTo>
                      <a:lnTo>
                        <a:pt x="1019" y="299"/>
                      </a:lnTo>
                      <a:lnTo>
                        <a:pt x="1057" y="288"/>
                      </a:lnTo>
                      <a:lnTo>
                        <a:pt x="1092" y="274"/>
                      </a:lnTo>
                      <a:lnTo>
                        <a:pt x="1130" y="257"/>
                      </a:lnTo>
                      <a:lnTo>
                        <a:pt x="1165" y="238"/>
                      </a:lnTo>
                      <a:lnTo>
                        <a:pt x="1200" y="219"/>
                      </a:lnTo>
                      <a:lnTo>
                        <a:pt x="1233" y="196"/>
                      </a:lnTo>
                      <a:lnTo>
                        <a:pt x="1247" y="184"/>
                      </a:lnTo>
                      <a:lnTo>
                        <a:pt x="1264" y="165"/>
                      </a:lnTo>
                      <a:lnTo>
                        <a:pt x="1280" y="146"/>
                      </a:lnTo>
                      <a:lnTo>
                        <a:pt x="1294" y="125"/>
                      </a:lnTo>
                      <a:lnTo>
                        <a:pt x="1309" y="104"/>
                      </a:lnTo>
                      <a:lnTo>
                        <a:pt x="1320" y="83"/>
                      </a:lnTo>
                      <a:lnTo>
                        <a:pt x="1332" y="64"/>
                      </a:lnTo>
                      <a:lnTo>
                        <a:pt x="1341" y="47"/>
                      </a:lnTo>
                      <a:lnTo>
                        <a:pt x="1341" y="40"/>
                      </a:lnTo>
                      <a:lnTo>
                        <a:pt x="1339" y="33"/>
                      </a:lnTo>
                      <a:lnTo>
                        <a:pt x="1337" y="31"/>
                      </a:lnTo>
                      <a:lnTo>
                        <a:pt x="1330" y="38"/>
                      </a:lnTo>
                      <a:lnTo>
                        <a:pt x="1301" y="83"/>
                      </a:lnTo>
                      <a:lnTo>
                        <a:pt x="1264" y="123"/>
                      </a:lnTo>
                      <a:lnTo>
                        <a:pt x="1221" y="158"/>
                      </a:lnTo>
                      <a:lnTo>
                        <a:pt x="1172" y="189"/>
                      </a:lnTo>
                      <a:lnTo>
                        <a:pt x="1120" y="215"/>
                      </a:lnTo>
                      <a:lnTo>
                        <a:pt x="1066" y="236"/>
                      </a:lnTo>
                      <a:lnTo>
                        <a:pt x="1012" y="252"/>
                      </a:lnTo>
                      <a:lnTo>
                        <a:pt x="960" y="264"/>
                      </a:lnTo>
                      <a:lnTo>
                        <a:pt x="918" y="274"/>
                      </a:lnTo>
                      <a:lnTo>
                        <a:pt x="875" y="281"/>
                      </a:lnTo>
                      <a:lnTo>
                        <a:pt x="835" y="285"/>
                      </a:lnTo>
                      <a:lnTo>
                        <a:pt x="795" y="290"/>
                      </a:lnTo>
                      <a:lnTo>
                        <a:pt x="753" y="292"/>
                      </a:lnTo>
                      <a:lnTo>
                        <a:pt x="713" y="295"/>
                      </a:lnTo>
                      <a:lnTo>
                        <a:pt x="671" y="295"/>
                      </a:lnTo>
                      <a:lnTo>
                        <a:pt x="628" y="292"/>
                      </a:lnTo>
                      <a:lnTo>
                        <a:pt x="581" y="290"/>
                      </a:lnTo>
                      <a:lnTo>
                        <a:pt x="534" y="285"/>
                      </a:lnTo>
                      <a:lnTo>
                        <a:pt x="487" y="281"/>
                      </a:lnTo>
                      <a:lnTo>
                        <a:pt x="442" y="271"/>
                      </a:lnTo>
                      <a:lnTo>
                        <a:pt x="395" y="262"/>
                      </a:lnTo>
                      <a:lnTo>
                        <a:pt x="351" y="248"/>
                      </a:lnTo>
                      <a:lnTo>
                        <a:pt x="306" y="233"/>
                      </a:lnTo>
                      <a:lnTo>
                        <a:pt x="264" y="212"/>
                      </a:lnTo>
                      <a:lnTo>
                        <a:pt x="224" y="189"/>
                      </a:lnTo>
                      <a:lnTo>
                        <a:pt x="186" y="167"/>
                      </a:lnTo>
                      <a:lnTo>
                        <a:pt x="151" y="146"/>
                      </a:lnTo>
                      <a:lnTo>
                        <a:pt x="120" y="123"/>
                      </a:lnTo>
                      <a:lnTo>
                        <a:pt x="89" y="97"/>
                      </a:lnTo>
                      <a:lnTo>
                        <a:pt x="61" y="68"/>
                      </a:lnTo>
                      <a:lnTo>
                        <a:pt x="33" y="35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6" name="Freeform 223"/>
                <p:cNvSpPr>
                  <a:spLocks/>
                </p:cNvSpPr>
                <p:nvPr/>
              </p:nvSpPr>
              <p:spPr bwMode="auto">
                <a:xfrm>
                  <a:off x="2256" y="3418"/>
                  <a:ext cx="449" cy="168"/>
                </a:xfrm>
                <a:custGeom>
                  <a:avLst/>
                  <a:gdLst>
                    <a:gd name="T0" fmla="*/ 54 w 1343"/>
                    <a:gd name="T1" fmla="*/ 59 h 542"/>
                    <a:gd name="T2" fmla="*/ 40 w 1343"/>
                    <a:gd name="T3" fmla="*/ 78 h 542"/>
                    <a:gd name="T4" fmla="*/ 23 w 1343"/>
                    <a:gd name="T5" fmla="*/ 108 h 542"/>
                    <a:gd name="T6" fmla="*/ 33 w 1343"/>
                    <a:gd name="T7" fmla="*/ 188 h 542"/>
                    <a:gd name="T8" fmla="*/ 66 w 1343"/>
                    <a:gd name="T9" fmla="*/ 264 h 542"/>
                    <a:gd name="T10" fmla="*/ 115 w 1343"/>
                    <a:gd name="T11" fmla="*/ 330 h 542"/>
                    <a:gd name="T12" fmla="*/ 179 w 1343"/>
                    <a:gd name="T13" fmla="*/ 386 h 542"/>
                    <a:gd name="T14" fmla="*/ 249 w 1343"/>
                    <a:gd name="T15" fmla="*/ 431 h 542"/>
                    <a:gd name="T16" fmla="*/ 324 w 1343"/>
                    <a:gd name="T17" fmla="*/ 466 h 542"/>
                    <a:gd name="T18" fmla="*/ 397 w 1343"/>
                    <a:gd name="T19" fmla="*/ 492 h 542"/>
                    <a:gd name="T20" fmla="*/ 468 w 1343"/>
                    <a:gd name="T21" fmla="*/ 509 h 542"/>
                    <a:gd name="T22" fmla="*/ 536 w 1343"/>
                    <a:gd name="T23" fmla="*/ 518 h 542"/>
                    <a:gd name="T24" fmla="*/ 600 w 1343"/>
                    <a:gd name="T25" fmla="*/ 523 h 542"/>
                    <a:gd name="T26" fmla="*/ 654 w 1343"/>
                    <a:gd name="T27" fmla="*/ 523 h 542"/>
                    <a:gd name="T28" fmla="*/ 699 w 1343"/>
                    <a:gd name="T29" fmla="*/ 518 h 542"/>
                    <a:gd name="T30" fmla="*/ 779 w 1343"/>
                    <a:gd name="T31" fmla="*/ 518 h 542"/>
                    <a:gd name="T32" fmla="*/ 861 w 1343"/>
                    <a:gd name="T33" fmla="*/ 507 h 542"/>
                    <a:gd name="T34" fmla="*/ 939 w 1343"/>
                    <a:gd name="T35" fmla="*/ 485 h 542"/>
                    <a:gd name="T36" fmla="*/ 1016 w 1343"/>
                    <a:gd name="T37" fmla="*/ 457 h 542"/>
                    <a:gd name="T38" fmla="*/ 1101 w 1343"/>
                    <a:gd name="T39" fmla="*/ 410 h 542"/>
                    <a:gd name="T40" fmla="*/ 1188 w 1343"/>
                    <a:gd name="T41" fmla="*/ 342 h 542"/>
                    <a:gd name="T42" fmla="*/ 1263 w 1343"/>
                    <a:gd name="T43" fmla="*/ 261 h 542"/>
                    <a:gd name="T44" fmla="*/ 1315 w 1343"/>
                    <a:gd name="T45" fmla="*/ 172 h 542"/>
                    <a:gd name="T46" fmla="*/ 1322 w 1343"/>
                    <a:gd name="T47" fmla="*/ 89 h 542"/>
                    <a:gd name="T48" fmla="*/ 1296 w 1343"/>
                    <a:gd name="T49" fmla="*/ 9 h 542"/>
                    <a:gd name="T50" fmla="*/ 1299 w 1343"/>
                    <a:gd name="T51" fmla="*/ 2 h 542"/>
                    <a:gd name="T52" fmla="*/ 1308 w 1343"/>
                    <a:gd name="T53" fmla="*/ 5 h 542"/>
                    <a:gd name="T54" fmla="*/ 1343 w 1343"/>
                    <a:gd name="T55" fmla="*/ 137 h 542"/>
                    <a:gd name="T56" fmla="*/ 1294 w 1343"/>
                    <a:gd name="T57" fmla="*/ 271 h 542"/>
                    <a:gd name="T58" fmla="*/ 1271 w 1343"/>
                    <a:gd name="T59" fmla="*/ 299 h 542"/>
                    <a:gd name="T60" fmla="*/ 1238 w 1343"/>
                    <a:gd name="T61" fmla="*/ 334 h 542"/>
                    <a:gd name="T62" fmla="*/ 1193 w 1343"/>
                    <a:gd name="T63" fmla="*/ 372 h 542"/>
                    <a:gd name="T64" fmla="*/ 1141 w 1343"/>
                    <a:gd name="T65" fmla="*/ 412 h 542"/>
                    <a:gd name="T66" fmla="*/ 1078 w 1343"/>
                    <a:gd name="T67" fmla="*/ 452 h 542"/>
                    <a:gd name="T68" fmla="*/ 1005 w 1343"/>
                    <a:gd name="T69" fmla="*/ 488 h 542"/>
                    <a:gd name="T70" fmla="*/ 922 w 1343"/>
                    <a:gd name="T71" fmla="*/ 516 h 542"/>
                    <a:gd name="T72" fmla="*/ 828 w 1343"/>
                    <a:gd name="T73" fmla="*/ 535 h 542"/>
                    <a:gd name="T74" fmla="*/ 793 w 1343"/>
                    <a:gd name="T75" fmla="*/ 537 h 542"/>
                    <a:gd name="T76" fmla="*/ 748 w 1343"/>
                    <a:gd name="T77" fmla="*/ 542 h 542"/>
                    <a:gd name="T78" fmla="*/ 694 w 1343"/>
                    <a:gd name="T79" fmla="*/ 542 h 542"/>
                    <a:gd name="T80" fmla="*/ 633 w 1343"/>
                    <a:gd name="T81" fmla="*/ 542 h 542"/>
                    <a:gd name="T82" fmla="*/ 569 w 1343"/>
                    <a:gd name="T83" fmla="*/ 540 h 542"/>
                    <a:gd name="T84" fmla="*/ 503 w 1343"/>
                    <a:gd name="T85" fmla="*/ 532 h 542"/>
                    <a:gd name="T86" fmla="*/ 440 w 1343"/>
                    <a:gd name="T87" fmla="*/ 523 h 542"/>
                    <a:gd name="T88" fmla="*/ 379 w 1343"/>
                    <a:gd name="T89" fmla="*/ 511 h 542"/>
                    <a:gd name="T90" fmla="*/ 301 w 1343"/>
                    <a:gd name="T91" fmla="*/ 483 h 542"/>
                    <a:gd name="T92" fmla="*/ 202 w 1343"/>
                    <a:gd name="T93" fmla="*/ 431 h 542"/>
                    <a:gd name="T94" fmla="*/ 103 w 1343"/>
                    <a:gd name="T95" fmla="*/ 349 h 542"/>
                    <a:gd name="T96" fmla="*/ 28 w 1343"/>
                    <a:gd name="T97" fmla="*/ 233 h 542"/>
                    <a:gd name="T98" fmla="*/ 9 w 1343"/>
                    <a:gd name="T99" fmla="*/ 184 h 542"/>
                    <a:gd name="T100" fmla="*/ 0 w 1343"/>
                    <a:gd name="T101" fmla="*/ 132 h 542"/>
                    <a:gd name="T102" fmla="*/ 9 w 1343"/>
                    <a:gd name="T103" fmla="*/ 85 h 542"/>
                    <a:gd name="T104" fmla="*/ 47 w 1343"/>
                    <a:gd name="T105" fmla="*/ 52 h 542"/>
                    <a:gd name="T106" fmla="*/ 54 w 1343"/>
                    <a:gd name="T107" fmla="*/ 52 h 542"/>
                    <a:gd name="T108" fmla="*/ 54 w 1343"/>
                    <a:gd name="T109" fmla="*/ 59 h 542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343"/>
                    <a:gd name="T166" fmla="*/ 0 h 542"/>
                    <a:gd name="T167" fmla="*/ 1343 w 1343"/>
                    <a:gd name="T168" fmla="*/ 542 h 542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343" h="542">
                      <a:moveTo>
                        <a:pt x="54" y="59"/>
                      </a:moveTo>
                      <a:lnTo>
                        <a:pt x="54" y="59"/>
                      </a:lnTo>
                      <a:lnTo>
                        <a:pt x="49" y="63"/>
                      </a:lnTo>
                      <a:lnTo>
                        <a:pt x="40" y="78"/>
                      </a:lnTo>
                      <a:lnTo>
                        <a:pt x="28" y="94"/>
                      </a:lnTo>
                      <a:lnTo>
                        <a:pt x="23" y="108"/>
                      </a:lnTo>
                      <a:lnTo>
                        <a:pt x="26" y="148"/>
                      </a:lnTo>
                      <a:lnTo>
                        <a:pt x="33" y="188"/>
                      </a:lnTo>
                      <a:lnTo>
                        <a:pt x="47" y="228"/>
                      </a:lnTo>
                      <a:lnTo>
                        <a:pt x="66" y="264"/>
                      </a:lnTo>
                      <a:lnTo>
                        <a:pt x="87" y="299"/>
                      </a:lnTo>
                      <a:lnTo>
                        <a:pt x="115" y="330"/>
                      </a:lnTo>
                      <a:lnTo>
                        <a:pt x="146" y="360"/>
                      </a:lnTo>
                      <a:lnTo>
                        <a:pt x="179" y="386"/>
                      </a:lnTo>
                      <a:lnTo>
                        <a:pt x="214" y="410"/>
                      </a:lnTo>
                      <a:lnTo>
                        <a:pt x="249" y="431"/>
                      </a:lnTo>
                      <a:lnTo>
                        <a:pt x="287" y="450"/>
                      </a:lnTo>
                      <a:lnTo>
                        <a:pt x="324" y="466"/>
                      </a:lnTo>
                      <a:lnTo>
                        <a:pt x="360" y="481"/>
                      </a:lnTo>
                      <a:lnTo>
                        <a:pt x="397" y="492"/>
                      </a:lnTo>
                      <a:lnTo>
                        <a:pt x="433" y="502"/>
                      </a:lnTo>
                      <a:lnTo>
                        <a:pt x="468" y="509"/>
                      </a:lnTo>
                      <a:lnTo>
                        <a:pt x="503" y="514"/>
                      </a:lnTo>
                      <a:lnTo>
                        <a:pt x="536" y="518"/>
                      </a:lnTo>
                      <a:lnTo>
                        <a:pt x="569" y="521"/>
                      </a:lnTo>
                      <a:lnTo>
                        <a:pt x="600" y="523"/>
                      </a:lnTo>
                      <a:lnTo>
                        <a:pt x="628" y="523"/>
                      </a:lnTo>
                      <a:lnTo>
                        <a:pt x="654" y="523"/>
                      </a:lnTo>
                      <a:lnTo>
                        <a:pt x="677" y="521"/>
                      </a:lnTo>
                      <a:lnTo>
                        <a:pt x="699" y="518"/>
                      </a:lnTo>
                      <a:lnTo>
                        <a:pt x="739" y="518"/>
                      </a:lnTo>
                      <a:lnTo>
                        <a:pt x="779" y="518"/>
                      </a:lnTo>
                      <a:lnTo>
                        <a:pt x="821" y="514"/>
                      </a:lnTo>
                      <a:lnTo>
                        <a:pt x="861" y="507"/>
                      </a:lnTo>
                      <a:lnTo>
                        <a:pt x="901" y="497"/>
                      </a:lnTo>
                      <a:lnTo>
                        <a:pt x="939" y="485"/>
                      </a:lnTo>
                      <a:lnTo>
                        <a:pt x="979" y="471"/>
                      </a:lnTo>
                      <a:lnTo>
                        <a:pt x="1016" y="457"/>
                      </a:lnTo>
                      <a:lnTo>
                        <a:pt x="1059" y="436"/>
                      </a:lnTo>
                      <a:lnTo>
                        <a:pt x="1101" y="410"/>
                      </a:lnTo>
                      <a:lnTo>
                        <a:pt x="1146" y="379"/>
                      </a:lnTo>
                      <a:lnTo>
                        <a:pt x="1188" y="342"/>
                      </a:lnTo>
                      <a:lnTo>
                        <a:pt x="1228" y="304"/>
                      </a:lnTo>
                      <a:lnTo>
                        <a:pt x="1263" y="261"/>
                      </a:lnTo>
                      <a:lnTo>
                        <a:pt x="1294" y="217"/>
                      </a:lnTo>
                      <a:lnTo>
                        <a:pt x="1315" y="172"/>
                      </a:lnTo>
                      <a:lnTo>
                        <a:pt x="1322" y="134"/>
                      </a:lnTo>
                      <a:lnTo>
                        <a:pt x="1322" y="89"/>
                      </a:lnTo>
                      <a:lnTo>
                        <a:pt x="1313" y="47"/>
                      </a:lnTo>
                      <a:lnTo>
                        <a:pt x="1296" y="9"/>
                      </a:lnTo>
                      <a:lnTo>
                        <a:pt x="1296" y="5"/>
                      </a:lnTo>
                      <a:lnTo>
                        <a:pt x="1299" y="2"/>
                      </a:lnTo>
                      <a:lnTo>
                        <a:pt x="1303" y="0"/>
                      </a:lnTo>
                      <a:lnTo>
                        <a:pt x="1308" y="5"/>
                      </a:lnTo>
                      <a:lnTo>
                        <a:pt x="1336" y="66"/>
                      </a:lnTo>
                      <a:lnTo>
                        <a:pt x="1343" y="137"/>
                      </a:lnTo>
                      <a:lnTo>
                        <a:pt x="1329" y="210"/>
                      </a:lnTo>
                      <a:lnTo>
                        <a:pt x="1294" y="271"/>
                      </a:lnTo>
                      <a:lnTo>
                        <a:pt x="1282" y="285"/>
                      </a:lnTo>
                      <a:lnTo>
                        <a:pt x="1271" y="299"/>
                      </a:lnTo>
                      <a:lnTo>
                        <a:pt x="1254" y="316"/>
                      </a:lnTo>
                      <a:lnTo>
                        <a:pt x="1238" y="334"/>
                      </a:lnTo>
                      <a:lnTo>
                        <a:pt x="1216" y="353"/>
                      </a:lnTo>
                      <a:lnTo>
                        <a:pt x="1193" y="372"/>
                      </a:lnTo>
                      <a:lnTo>
                        <a:pt x="1169" y="393"/>
                      </a:lnTo>
                      <a:lnTo>
                        <a:pt x="1141" y="412"/>
                      </a:lnTo>
                      <a:lnTo>
                        <a:pt x="1110" y="433"/>
                      </a:lnTo>
                      <a:lnTo>
                        <a:pt x="1078" y="452"/>
                      </a:lnTo>
                      <a:lnTo>
                        <a:pt x="1042" y="469"/>
                      </a:lnTo>
                      <a:lnTo>
                        <a:pt x="1005" y="488"/>
                      </a:lnTo>
                      <a:lnTo>
                        <a:pt x="965" y="502"/>
                      </a:lnTo>
                      <a:lnTo>
                        <a:pt x="922" y="516"/>
                      </a:lnTo>
                      <a:lnTo>
                        <a:pt x="875" y="525"/>
                      </a:lnTo>
                      <a:lnTo>
                        <a:pt x="828" y="535"/>
                      </a:lnTo>
                      <a:lnTo>
                        <a:pt x="812" y="537"/>
                      </a:lnTo>
                      <a:lnTo>
                        <a:pt x="793" y="537"/>
                      </a:lnTo>
                      <a:lnTo>
                        <a:pt x="772" y="540"/>
                      </a:lnTo>
                      <a:lnTo>
                        <a:pt x="748" y="542"/>
                      </a:lnTo>
                      <a:lnTo>
                        <a:pt x="722" y="542"/>
                      </a:lnTo>
                      <a:lnTo>
                        <a:pt x="694" y="542"/>
                      </a:lnTo>
                      <a:lnTo>
                        <a:pt x="663" y="542"/>
                      </a:lnTo>
                      <a:lnTo>
                        <a:pt x="633" y="542"/>
                      </a:lnTo>
                      <a:lnTo>
                        <a:pt x="600" y="540"/>
                      </a:lnTo>
                      <a:lnTo>
                        <a:pt x="569" y="540"/>
                      </a:lnTo>
                      <a:lnTo>
                        <a:pt x="536" y="537"/>
                      </a:lnTo>
                      <a:lnTo>
                        <a:pt x="503" y="532"/>
                      </a:lnTo>
                      <a:lnTo>
                        <a:pt x="470" y="530"/>
                      </a:lnTo>
                      <a:lnTo>
                        <a:pt x="440" y="523"/>
                      </a:lnTo>
                      <a:lnTo>
                        <a:pt x="409" y="518"/>
                      </a:lnTo>
                      <a:lnTo>
                        <a:pt x="379" y="511"/>
                      </a:lnTo>
                      <a:lnTo>
                        <a:pt x="343" y="499"/>
                      </a:lnTo>
                      <a:lnTo>
                        <a:pt x="301" y="483"/>
                      </a:lnTo>
                      <a:lnTo>
                        <a:pt x="254" y="459"/>
                      </a:lnTo>
                      <a:lnTo>
                        <a:pt x="202" y="431"/>
                      </a:lnTo>
                      <a:lnTo>
                        <a:pt x="153" y="393"/>
                      </a:lnTo>
                      <a:lnTo>
                        <a:pt x="103" y="349"/>
                      </a:lnTo>
                      <a:lnTo>
                        <a:pt x="61" y="294"/>
                      </a:lnTo>
                      <a:lnTo>
                        <a:pt x="28" y="233"/>
                      </a:lnTo>
                      <a:lnTo>
                        <a:pt x="18" y="210"/>
                      </a:lnTo>
                      <a:lnTo>
                        <a:pt x="9" y="184"/>
                      </a:lnTo>
                      <a:lnTo>
                        <a:pt x="4" y="158"/>
                      </a:lnTo>
                      <a:lnTo>
                        <a:pt x="0" y="132"/>
                      </a:lnTo>
                      <a:lnTo>
                        <a:pt x="2" y="106"/>
                      </a:lnTo>
                      <a:lnTo>
                        <a:pt x="9" y="85"/>
                      </a:lnTo>
                      <a:lnTo>
                        <a:pt x="23" y="66"/>
                      </a:lnTo>
                      <a:lnTo>
                        <a:pt x="47" y="52"/>
                      </a:lnTo>
                      <a:lnTo>
                        <a:pt x="49" y="49"/>
                      </a:lnTo>
                      <a:lnTo>
                        <a:pt x="54" y="52"/>
                      </a:lnTo>
                      <a:lnTo>
                        <a:pt x="54" y="54"/>
                      </a:lnTo>
                      <a:lnTo>
                        <a:pt x="54" y="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7" name="Freeform 224"/>
                <p:cNvSpPr>
                  <a:spLocks/>
                </p:cNvSpPr>
                <p:nvPr/>
              </p:nvSpPr>
              <p:spPr bwMode="auto">
                <a:xfrm>
                  <a:off x="2266" y="3557"/>
                  <a:ext cx="358" cy="527"/>
                </a:xfrm>
                <a:custGeom>
                  <a:avLst/>
                  <a:gdLst>
                    <a:gd name="T0" fmla="*/ 325 w 1071"/>
                    <a:gd name="T1" fmla="*/ 1524 h 1708"/>
                    <a:gd name="T2" fmla="*/ 294 w 1071"/>
                    <a:gd name="T3" fmla="*/ 1442 h 1708"/>
                    <a:gd name="T4" fmla="*/ 276 w 1071"/>
                    <a:gd name="T5" fmla="*/ 1355 h 1708"/>
                    <a:gd name="T6" fmla="*/ 266 w 1071"/>
                    <a:gd name="T7" fmla="*/ 1265 h 1708"/>
                    <a:gd name="T8" fmla="*/ 254 w 1071"/>
                    <a:gd name="T9" fmla="*/ 1159 h 1708"/>
                    <a:gd name="T10" fmla="*/ 233 w 1071"/>
                    <a:gd name="T11" fmla="*/ 1018 h 1708"/>
                    <a:gd name="T12" fmla="*/ 207 w 1071"/>
                    <a:gd name="T13" fmla="*/ 881 h 1708"/>
                    <a:gd name="T14" fmla="*/ 191 w 1071"/>
                    <a:gd name="T15" fmla="*/ 791 h 1708"/>
                    <a:gd name="T16" fmla="*/ 184 w 1071"/>
                    <a:gd name="T17" fmla="*/ 740 h 1708"/>
                    <a:gd name="T18" fmla="*/ 153 w 1071"/>
                    <a:gd name="T19" fmla="*/ 516 h 1708"/>
                    <a:gd name="T20" fmla="*/ 118 w 1071"/>
                    <a:gd name="T21" fmla="*/ 348 h 1708"/>
                    <a:gd name="T22" fmla="*/ 87 w 1071"/>
                    <a:gd name="T23" fmla="*/ 249 h 1708"/>
                    <a:gd name="T24" fmla="*/ 50 w 1071"/>
                    <a:gd name="T25" fmla="*/ 150 h 1708"/>
                    <a:gd name="T26" fmla="*/ 19 w 1071"/>
                    <a:gd name="T27" fmla="*/ 51 h 1708"/>
                    <a:gd name="T28" fmla="*/ 3 w 1071"/>
                    <a:gd name="T29" fmla="*/ 0 h 1708"/>
                    <a:gd name="T30" fmla="*/ 0 w 1071"/>
                    <a:gd name="T31" fmla="*/ 2 h 1708"/>
                    <a:gd name="T32" fmla="*/ 7 w 1071"/>
                    <a:gd name="T33" fmla="*/ 54 h 1708"/>
                    <a:gd name="T34" fmla="*/ 26 w 1071"/>
                    <a:gd name="T35" fmla="*/ 153 h 1708"/>
                    <a:gd name="T36" fmla="*/ 52 w 1071"/>
                    <a:gd name="T37" fmla="*/ 254 h 1708"/>
                    <a:gd name="T38" fmla="*/ 80 w 1071"/>
                    <a:gd name="T39" fmla="*/ 353 h 1708"/>
                    <a:gd name="T40" fmla="*/ 111 w 1071"/>
                    <a:gd name="T41" fmla="*/ 499 h 1708"/>
                    <a:gd name="T42" fmla="*/ 137 w 1071"/>
                    <a:gd name="T43" fmla="*/ 711 h 1708"/>
                    <a:gd name="T44" fmla="*/ 167 w 1071"/>
                    <a:gd name="T45" fmla="*/ 914 h 1708"/>
                    <a:gd name="T46" fmla="*/ 198 w 1071"/>
                    <a:gd name="T47" fmla="*/ 1154 h 1708"/>
                    <a:gd name="T48" fmla="*/ 217 w 1071"/>
                    <a:gd name="T49" fmla="*/ 1317 h 1708"/>
                    <a:gd name="T50" fmla="*/ 231 w 1071"/>
                    <a:gd name="T51" fmla="*/ 1400 h 1708"/>
                    <a:gd name="T52" fmla="*/ 247 w 1071"/>
                    <a:gd name="T53" fmla="*/ 1480 h 1708"/>
                    <a:gd name="T54" fmla="*/ 271 w 1071"/>
                    <a:gd name="T55" fmla="*/ 1557 h 1708"/>
                    <a:gd name="T56" fmla="*/ 301 w 1071"/>
                    <a:gd name="T57" fmla="*/ 1607 h 1708"/>
                    <a:gd name="T58" fmla="*/ 374 w 1071"/>
                    <a:gd name="T59" fmla="*/ 1640 h 1708"/>
                    <a:gd name="T60" fmla="*/ 476 w 1071"/>
                    <a:gd name="T61" fmla="*/ 1675 h 1708"/>
                    <a:gd name="T62" fmla="*/ 572 w 1071"/>
                    <a:gd name="T63" fmla="*/ 1701 h 1708"/>
                    <a:gd name="T64" fmla="*/ 650 w 1071"/>
                    <a:gd name="T65" fmla="*/ 1708 h 1708"/>
                    <a:gd name="T66" fmla="*/ 727 w 1071"/>
                    <a:gd name="T67" fmla="*/ 1706 h 1708"/>
                    <a:gd name="T68" fmla="*/ 803 w 1071"/>
                    <a:gd name="T69" fmla="*/ 1694 h 1708"/>
                    <a:gd name="T70" fmla="*/ 876 w 1071"/>
                    <a:gd name="T71" fmla="*/ 1673 h 1708"/>
                    <a:gd name="T72" fmla="*/ 942 w 1071"/>
                    <a:gd name="T73" fmla="*/ 1642 h 1708"/>
                    <a:gd name="T74" fmla="*/ 993 w 1071"/>
                    <a:gd name="T75" fmla="*/ 1609 h 1708"/>
                    <a:gd name="T76" fmla="*/ 1031 w 1071"/>
                    <a:gd name="T77" fmla="*/ 1574 h 1708"/>
                    <a:gd name="T78" fmla="*/ 1059 w 1071"/>
                    <a:gd name="T79" fmla="*/ 1532 h 1708"/>
                    <a:gd name="T80" fmla="*/ 1071 w 1071"/>
                    <a:gd name="T81" fmla="*/ 1499 h 1708"/>
                    <a:gd name="T82" fmla="*/ 1062 w 1071"/>
                    <a:gd name="T83" fmla="*/ 1494 h 1708"/>
                    <a:gd name="T84" fmla="*/ 1045 w 1071"/>
                    <a:gd name="T85" fmla="*/ 1517 h 1708"/>
                    <a:gd name="T86" fmla="*/ 1017 w 1071"/>
                    <a:gd name="T87" fmla="*/ 1553 h 1708"/>
                    <a:gd name="T88" fmla="*/ 979 w 1071"/>
                    <a:gd name="T89" fmla="*/ 1583 h 1708"/>
                    <a:gd name="T90" fmla="*/ 932 w 1071"/>
                    <a:gd name="T91" fmla="*/ 1614 h 1708"/>
                    <a:gd name="T92" fmla="*/ 892 w 1071"/>
                    <a:gd name="T93" fmla="*/ 1635 h 1708"/>
                    <a:gd name="T94" fmla="*/ 850 w 1071"/>
                    <a:gd name="T95" fmla="*/ 1647 h 1708"/>
                    <a:gd name="T96" fmla="*/ 786 w 1071"/>
                    <a:gd name="T97" fmla="*/ 1656 h 1708"/>
                    <a:gd name="T98" fmla="*/ 706 w 1071"/>
                    <a:gd name="T99" fmla="*/ 1664 h 1708"/>
                    <a:gd name="T100" fmla="*/ 619 w 1071"/>
                    <a:gd name="T101" fmla="*/ 1661 h 1708"/>
                    <a:gd name="T102" fmla="*/ 532 w 1071"/>
                    <a:gd name="T103" fmla="*/ 1652 h 1708"/>
                    <a:gd name="T104" fmla="*/ 447 w 1071"/>
                    <a:gd name="T105" fmla="*/ 1628 h 1708"/>
                    <a:gd name="T106" fmla="*/ 377 w 1071"/>
                    <a:gd name="T107" fmla="*/ 1590 h 170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71"/>
                    <a:gd name="T163" fmla="*/ 0 h 1708"/>
                    <a:gd name="T164" fmla="*/ 1071 w 1071"/>
                    <a:gd name="T165" fmla="*/ 1708 h 170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71" h="1708">
                      <a:moveTo>
                        <a:pt x="346" y="1565"/>
                      </a:moveTo>
                      <a:lnTo>
                        <a:pt x="325" y="1524"/>
                      </a:lnTo>
                      <a:lnTo>
                        <a:pt x="309" y="1484"/>
                      </a:lnTo>
                      <a:lnTo>
                        <a:pt x="294" y="1442"/>
                      </a:lnTo>
                      <a:lnTo>
                        <a:pt x="283" y="1400"/>
                      </a:lnTo>
                      <a:lnTo>
                        <a:pt x="276" y="1355"/>
                      </a:lnTo>
                      <a:lnTo>
                        <a:pt x="271" y="1312"/>
                      </a:lnTo>
                      <a:lnTo>
                        <a:pt x="266" y="1265"/>
                      </a:lnTo>
                      <a:lnTo>
                        <a:pt x="261" y="1220"/>
                      </a:lnTo>
                      <a:lnTo>
                        <a:pt x="254" y="1159"/>
                      </a:lnTo>
                      <a:lnTo>
                        <a:pt x="245" y="1091"/>
                      </a:lnTo>
                      <a:lnTo>
                        <a:pt x="233" y="1018"/>
                      </a:lnTo>
                      <a:lnTo>
                        <a:pt x="219" y="945"/>
                      </a:lnTo>
                      <a:lnTo>
                        <a:pt x="207" y="881"/>
                      </a:lnTo>
                      <a:lnTo>
                        <a:pt x="198" y="827"/>
                      </a:lnTo>
                      <a:lnTo>
                        <a:pt x="191" y="791"/>
                      </a:lnTo>
                      <a:lnTo>
                        <a:pt x="189" y="780"/>
                      </a:lnTo>
                      <a:lnTo>
                        <a:pt x="184" y="740"/>
                      </a:lnTo>
                      <a:lnTo>
                        <a:pt x="172" y="638"/>
                      </a:lnTo>
                      <a:lnTo>
                        <a:pt x="153" y="516"/>
                      </a:lnTo>
                      <a:lnTo>
                        <a:pt x="132" y="400"/>
                      </a:lnTo>
                      <a:lnTo>
                        <a:pt x="118" y="348"/>
                      </a:lnTo>
                      <a:lnTo>
                        <a:pt x="104" y="299"/>
                      </a:lnTo>
                      <a:lnTo>
                        <a:pt x="87" y="249"/>
                      </a:lnTo>
                      <a:lnTo>
                        <a:pt x="68" y="200"/>
                      </a:lnTo>
                      <a:lnTo>
                        <a:pt x="50" y="150"/>
                      </a:lnTo>
                      <a:lnTo>
                        <a:pt x="33" y="101"/>
                      </a:lnTo>
                      <a:lnTo>
                        <a:pt x="19" y="51"/>
                      </a:lnTo>
                      <a:lnTo>
                        <a:pt x="5" y="2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7" y="54"/>
                      </a:lnTo>
                      <a:lnTo>
                        <a:pt x="14" y="103"/>
                      </a:lnTo>
                      <a:lnTo>
                        <a:pt x="26" y="153"/>
                      </a:lnTo>
                      <a:lnTo>
                        <a:pt x="38" y="202"/>
                      </a:lnTo>
                      <a:lnTo>
                        <a:pt x="52" y="254"/>
                      </a:lnTo>
                      <a:lnTo>
                        <a:pt x="66" y="304"/>
                      </a:lnTo>
                      <a:lnTo>
                        <a:pt x="80" y="353"/>
                      </a:lnTo>
                      <a:lnTo>
                        <a:pt x="94" y="405"/>
                      </a:lnTo>
                      <a:lnTo>
                        <a:pt x="111" y="499"/>
                      </a:lnTo>
                      <a:lnTo>
                        <a:pt x="125" y="608"/>
                      </a:lnTo>
                      <a:lnTo>
                        <a:pt x="137" y="711"/>
                      </a:lnTo>
                      <a:lnTo>
                        <a:pt x="149" y="791"/>
                      </a:lnTo>
                      <a:lnTo>
                        <a:pt x="167" y="914"/>
                      </a:lnTo>
                      <a:lnTo>
                        <a:pt x="184" y="1034"/>
                      </a:lnTo>
                      <a:lnTo>
                        <a:pt x="198" y="1154"/>
                      </a:lnTo>
                      <a:lnTo>
                        <a:pt x="212" y="1279"/>
                      </a:lnTo>
                      <a:lnTo>
                        <a:pt x="217" y="1317"/>
                      </a:lnTo>
                      <a:lnTo>
                        <a:pt x="224" y="1357"/>
                      </a:lnTo>
                      <a:lnTo>
                        <a:pt x="231" y="1400"/>
                      </a:lnTo>
                      <a:lnTo>
                        <a:pt x="238" y="1440"/>
                      </a:lnTo>
                      <a:lnTo>
                        <a:pt x="247" y="1480"/>
                      </a:lnTo>
                      <a:lnTo>
                        <a:pt x="259" y="1520"/>
                      </a:lnTo>
                      <a:lnTo>
                        <a:pt x="271" y="1557"/>
                      </a:lnTo>
                      <a:lnTo>
                        <a:pt x="287" y="1593"/>
                      </a:lnTo>
                      <a:lnTo>
                        <a:pt x="301" y="1607"/>
                      </a:lnTo>
                      <a:lnTo>
                        <a:pt x="332" y="1623"/>
                      </a:lnTo>
                      <a:lnTo>
                        <a:pt x="374" y="1640"/>
                      </a:lnTo>
                      <a:lnTo>
                        <a:pt x="424" y="1659"/>
                      </a:lnTo>
                      <a:lnTo>
                        <a:pt x="476" y="1675"/>
                      </a:lnTo>
                      <a:lnTo>
                        <a:pt x="527" y="1689"/>
                      </a:lnTo>
                      <a:lnTo>
                        <a:pt x="572" y="1701"/>
                      </a:lnTo>
                      <a:lnTo>
                        <a:pt x="610" y="1708"/>
                      </a:lnTo>
                      <a:lnTo>
                        <a:pt x="650" y="1708"/>
                      </a:lnTo>
                      <a:lnTo>
                        <a:pt x="690" y="1708"/>
                      </a:lnTo>
                      <a:lnTo>
                        <a:pt x="727" y="1706"/>
                      </a:lnTo>
                      <a:lnTo>
                        <a:pt x="765" y="1701"/>
                      </a:lnTo>
                      <a:lnTo>
                        <a:pt x="803" y="1694"/>
                      </a:lnTo>
                      <a:lnTo>
                        <a:pt x="838" y="1685"/>
                      </a:lnTo>
                      <a:lnTo>
                        <a:pt x="876" y="1673"/>
                      </a:lnTo>
                      <a:lnTo>
                        <a:pt x="911" y="1659"/>
                      </a:lnTo>
                      <a:lnTo>
                        <a:pt x="942" y="1642"/>
                      </a:lnTo>
                      <a:lnTo>
                        <a:pt x="970" y="1626"/>
                      </a:lnTo>
                      <a:lnTo>
                        <a:pt x="993" y="1609"/>
                      </a:lnTo>
                      <a:lnTo>
                        <a:pt x="1012" y="1593"/>
                      </a:lnTo>
                      <a:lnTo>
                        <a:pt x="1031" y="1574"/>
                      </a:lnTo>
                      <a:lnTo>
                        <a:pt x="1045" y="1553"/>
                      </a:lnTo>
                      <a:lnTo>
                        <a:pt x="1059" y="1532"/>
                      </a:lnTo>
                      <a:lnTo>
                        <a:pt x="1071" y="1506"/>
                      </a:lnTo>
                      <a:lnTo>
                        <a:pt x="1071" y="1499"/>
                      </a:lnTo>
                      <a:lnTo>
                        <a:pt x="1066" y="1494"/>
                      </a:lnTo>
                      <a:lnTo>
                        <a:pt x="1062" y="1494"/>
                      </a:lnTo>
                      <a:lnTo>
                        <a:pt x="1057" y="1496"/>
                      </a:lnTo>
                      <a:lnTo>
                        <a:pt x="1045" y="1517"/>
                      </a:lnTo>
                      <a:lnTo>
                        <a:pt x="1033" y="1536"/>
                      </a:lnTo>
                      <a:lnTo>
                        <a:pt x="1017" y="1553"/>
                      </a:lnTo>
                      <a:lnTo>
                        <a:pt x="1000" y="1567"/>
                      </a:lnTo>
                      <a:lnTo>
                        <a:pt x="979" y="1583"/>
                      </a:lnTo>
                      <a:lnTo>
                        <a:pt x="958" y="1598"/>
                      </a:lnTo>
                      <a:lnTo>
                        <a:pt x="932" y="1614"/>
                      </a:lnTo>
                      <a:lnTo>
                        <a:pt x="904" y="1631"/>
                      </a:lnTo>
                      <a:lnTo>
                        <a:pt x="892" y="1635"/>
                      </a:lnTo>
                      <a:lnTo>
                        <a:pt x="873" y="1642"/>
                      </a:lnTo>
                      <a:lnTo>
                        <a:pt x="850" y="1647"/>
                      </a:lnTo>
                      <a:lnTo>
                        <a:pt x="819" y="1652"/>
                      </a:lnTo>
                      <a:lnTo>
                        <a:pt x="786" y="1656"/>
                      </a:lnTo>
                      <a:lnTo>
                        <a:pt x="746" y="1661"/>
                      </a:lnTo>
                      <a:lnTo>
                        <a:pt x="706" y="1664"/>
                      </a:lnTo>
                      <a:lnTo>
                        <a:pt x="664" y="1664"/>
                      </a:lnTo>
                      <a:lnTo>
                        <a:pt x="619" y="1661"/>
                      </a:lnTo>
                      <a:lnTo>
                        <a:pt x="574" y="1656"/>
                      </a:lnTo>
                      <a:lnTo>
                        <a:pt x="532" y="1652"/>
                      </a:lnTo>
                      <a:lnTo>
                        <a:pt x="490" y="1640"/>
                      </a:lnTo>
                      <a:lnTo>
                        <a:pt x="447" y="1628"/>
                      </a:lnTo>
                      <a:lnTo>
                        <a:pt x="410" y="1612"/>
                      </a:lnTo>
                      <a:lnTo>
                        <a:pt x="377" y="1590"/>
                      </a:lnTo>
                      <a:lnTo>
                        <a:pt x="346" y="15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8" name="Freeform 225"/>
                <p:cNvSpPr>
                  <a:spLocks/>
                </p:cNvSpPr>
                <p:nvPr/>
              </p:nvSpPr>
              <p:spPr bwMode="auto">
                <a:xfrm>
                  <a:off x="2630" y="3560"/>
                  <a:ext cx="69" cy="443"/>
                </a:xfrm>
                <a:custGeom>
                  <a:avLst/>
                  <a:gdLst>
                    <a:gd name="T0" fmla="*/ 202 w 207"/>
                    <a:gd name="T1" fmla="*/ 19 h 1436"/>
                    <a:gd name="T2" fmla="*/ 193 w 207"/>
                    <a:gd name="T3" fmla="*/ 55 h 1436"/>
                    <a:gd name="T4" fmla="*/ 185 w 207"/>
                    <a:gd name="T5" fmla="*/ 99 h 1436"/>
                    <a:gd name="T6" fmla="*/ 181 w 207"/>
                    <a:gd name="T7" fmla="*/ 149 h 1436"/>
                    <a:gd name="T8" fmla="*/ 169 w 207"/>
                    <a:gd name="T9" fmla="*/ 201 h 1436"/>
                    <a:gd name="T10" fmla="*/ 155 w 207"/>
                    <a:gd name="T11" fmla="*/ 250 h 1436"/>
                    <a:gd name="T12" fmla="*/ 143 w 207"/>
                    <a:gd name="T13" fmla="*/ 349 h 1436"/>
                    <a:gd name="T14" fmla="*/ 124 w 207"/>
                    <a:gd name="T15" fmla="*/ 498 h 1436"/>
                    <a:gd name="T16" fmla="*/ 105 w 207"/>
                    <a:gd name="T17" fmla="*/ 644 h 1436"/>
                    <a:gd name="T18" fmla="*/ 87 w 207"/>
                    <a:gd name="T19" fmla="*/ 792 h 1436"/>
                    <a:gd name="T20" fmla="*/ 65 w 207"/>
                    <a:gd name="T21" fmla="*/ 943 h 1436"/>
                    <a:gd name="T22" fmla="*/ 42 w 207"/>
                    <a:gd name="T23" fmla="*/ 1096 h 1436"/>
                    <a:gd name="T24" fmla="*/ 25 w 207"/>
                    <a:gd name="T25" fmla="*/ 1242 h 1436"/>
                    <a:gd name="T26" fmla="*/ 4 w 207"/>
                    <a:gd name="T27" fmla="*/ 1353 h 1436"/>
                    <a:gd name="T28" fmla="*/ 0 w 207"/>
                    <a:gd name="T29" fmla="*/ 1426 h 1436"/>
                    <a:gd name="T30" fmla="*/ 7 w 207"/>
                    <a:gd name="T31" fmla="*/ 1433 h 1436"/>
                    <a:gd name="T32" fmla="*/ 16 w 207"/>
                    <a:gd name="T33" fmla="*/ 1436 h 1436"/>
                    <a:gd name="T34" fmla="*/ 23 w 207"/>
                    <a:gd name="T35" fmla="*/ 1429 h 1436"/>
                    <a:gd name="T36" fmla="*/ 35 w 207"/>
                    <a:gd name="T37" fmla="*/ 1356 h 1436"/>
                    <a:gd name="T38" fmla="*/ 54 w 207"/>
                    <a:gd name="T39" fmla="*/ 1242 h 1436"/>
                    <a:gd name="T40" fmla="*/ 68 w 207"/>
                    <a:gd name="T41" fmla="*/ 1099 h 1436"/>
                    <a:gd name="T42" fmla="*/ 89 w 207"/>
                    <a:gd name="T43" fmla="*/ 945 h 1436"/>
                    <a:gd name="T44" fmla="*/ 112 w 207"/>
                    <a:gd name="T45" fmla="*/ 764 h 1436"/>
                    <a:gd name="T46" fmla="*/ 138 w 207"/>
                    <a:gd name="T47" fmla="*/ 559 h 1436"/>
                    <a:gd name="T48" fmla="*/ 157 w 207"/>
                    <a:gd name="T49" fmla="*/ 385 h 1436"/>
                    <a:gd name="T50" fmla="*/ 176 w 207"/>
                    <a:gd name="T51" fmla="*/ 245 h 1436"/>
                    <a:gd name="T52" fmla="*/ 197 w 207"/>
                    <a:gd name="T53" fmla="*/ 156 h 1436"/>
                    <a:gd name="T54" fmla="*/ 197 w 207"/>
                    <a:gd name="T55" fmla="*/ 118 h 1436"/>
                    <a:gd name="T56" fmla="*/ 200 w 207"/>
                    <a:gd name="T57" fmla="*/ 78 h 1436"/>
                    <a:gd name="T58" fmla="*/ 207 w 207"/>
                    <a:gd name="T59" fmla="*/ 26 h 1436"/>
                    <a:gd name="T60" fmla="*/ 207 w 207"/>
                    <a:gd name="T61" fmla="*/ 0 h 1436"/>
                    <a:gd name="T62" fmla="*/ 204 w 207"/>
                    <a:gd name="T63" fmla="*/ 3 h 14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07"/>
                    <a:gd name="T97" fmla="*/ 0 h 1436"/>
                    <a:gd name="T98" fmla="*/ 207 w 207"/>
                    <a:gd name="T99" fmla="*/ 1436 h 14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07" h="1436">
                      <a:moveTo>
                        <a:pt x="204" y="3"/>
                      </a:moveTo>
                      <a:lnTo>
                        <a:pt x="202" y="19"/>
                      </a:lnTo>
                      <a:lnTo>
                        <a:pt x="197" y="38"/>
                      </a:lnTo>
                      <a:lnTo>
                        <a:pt x="193" y="55"/>
                      </a:lnTo>
                      <a:lnTo>
                        <a:pt x="188" y="73"/>
                      </a:lnTo>
                      <a:lnTo>
                        <a:pt x="185" y="99"/>
                      </a:lnTo>
                      <a:lnTo>
                        <a:pt x="183" y="123"/>
                      </a:lnTo>
                      <a:lnTo>
                        <a:pt x="181" y="149"/>
                      </a:lnTo>
                      <a:lnTo>
                        <a:pt x="176" y="175"/>
                      </a:lnTo>
                      <a:lnTo>
                        <a:pt x="169" y="201"/>
                      </a:lnTo>
                      <a:lnTo>
                        <a:pt x="160" y="224"/>
                      </a:lnTo>
                      <a:lnTo>
                        <a:pt x="155" y="250"/>
                      </a:lnTo>
                      <a:lnTo>
                        <a:pt x="150" y="276"/>
                      </a:lnTo>
                      <a:lnTo>
                        <a:pt x="143" y="349"/>
                      </a:lnTo>
                      <a:lnTo>
                        <a:pt x="134" y="425"/>
                      </a:lnTo>
                      <a:lnTo>
                        <a:pt x="124" y="498"/>
                      </a:lnTo>
                      <a:lnTo>
                        <a:pt x="115" y="571"/>
                      </a:lnTo>
                      <a:lnTo>
                        <a:pt x="105" y="644"/>
                      </a:lnTo>
                      <a:lnTo>
                        <a:pt x="96" y="717"/>
                      </a:lnTo>
                      <a:lnTo>
                        <a:pt x="87" y="792"/>
                      </a:lnTo>
                      <a:lnTo>
                        <a:pt x="77" y="865"/>
                      </a:lnTo>
                      <a:lnTo>
                        <a:pt x="65" y="943"/>
                      </a:lnTo>
                      <a:lnTo>
                        <a:pt x="51" y="1019"/>
                      </a:lnTo>
                      <a:lnTo>
                        <a:pt x="42" y="1096"/>
                      </a:lnTo>
                      <a:lnTo>
                        <a:pt x="35" y="1174"/>
                      </a:lnTo>
                      <a:lnTo>
                        <a:pt x="25" y="1242"/>
                      </a:lnTo>
                      <a:lnTo>
                        <a:pt x="14" y="1297"/>
                      </a:lnTo>
                      <a:lnTo>
                        <a:pt x="4" y="1353"/>
                      </a:lnTo>
                      <a:lnTo>
                        <a:pt x="0" y="1422"/>
                      </a:lnTo>
                      <a:lnTo>
                        <a:pt x="0" y="1426"/>
                      </a:lnTo>
                      <a:lnTo>
                        <a:pt x="2" y="1431"/>
                      </a:lnTo>
                      <a:lnTo>
                        <a:pt x="7" y="1433"/>
                      </a:lnTo>
                      <a:lnTo>
                        <a:pt x="11" y="1436"/>
                      </a:lnTo>
                      <a:lnTo>
                        <a:pt x="16" y="1436"/>
                      </a:lnTo>
                      <a:lnTo>
                        <a:pt x="21" y="1433"/>
                      </a:lnTo>
                      <a:lnTo>
                        <a:pt x="23" y="1429"/>
                      </a:lnTo>
                      <a:lnTo>
                        <a:pt x="25" y="1424"/>
                      </a:lnTo>
                      <a:lnTo>
                        <a:pt x="35" y="1356"/>
                      </a:lnTo>
                      <a:lnTo>
                        <a:pt x="44" y="1299"/>
                      </a:lnTo>
                      <a:lnTo>
                        <a:pt x="54" y="1242"/>
                      </a:lnTo>
                      <a:lnTo>
                        <a:pt x="61" y="1174"/>
                      </a:lnTo>
                      <a:lnTo>
                        <a:pt x="68" y="1099"/>
                      </a:lnTo>
                      <a:lnTo>
                        <a:pt x="77" y="1021"/>
                      </a:lnTo>
                      <a:lnTo>
                        <a:pt x="89" y="945"/>
                      </a:lnTo>
                      <a:lnTo>
                        <a:pt x="101" y="868"/>
                      </a:lnTo>
                      <a:lnTo>
                        <a:pt x="112" y="764"/>
                      </a:lnTo>
                      <a:lnTo>
                        <a:pt x="127" y="660"/>
                      </a:lnTo>
                      <a:lnTo>
                        <a:pt x="138" y="559"/>
                      </a:lnTo>
                      <a:lnTo>
                        <a:pt x="150" y="455"/>
                      </a:lnTo>
                      <a:lnTo>
                        <a:pt x="157" y="385"/>
                      </a:lnTo>
                      <a:lnTo>
                        <a:pt x="164" y="314"/>
                      </a:lnTo>
                      <a:lnTo>
                        <a:pt x="176" y="245"/>
                      </a:lnTo>
                      <a:lnTo>
                        <a:pt x="193" y="175"/>
                      </a:lnTo>
                      <a:lnTo>
                        <a:pt x="197" y="156"/>
                      </a:lnTo>
                      <a:lnTo>
                        <a:pt x="197" y="137"/>
                      </a:lnTo>
                      <a:lnTo>
                        <a:pt x="197" y="118"/>
                      </a:lnTo>
                      <a:lnTo>
                        <a:pt x="197" y="99"/>
                      </a:lnTo>
                      <a:lnTo>
                        <a:pt x="200" y="78"/>
                      </a:lnTo>
                      <a:lnTo>
                        <a:pt x="202" y="52"/>
                      </a:lnTo>
                      <a:lnTo>
                        <a:pt x="207" y="26"/>
                      </a:lnTo>
                      <a:lnTo>
                        <a:pt x="207" y="3"/>
                      </a:lnTo>
                      <a:lnTo>
                        <a:pt x="207" y="0"/>
                      </a:lnTo>
                      <a:lnTo>
                        <a:pt x="204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9" name="Freeform 226"/>
                <p:cNvSpPr>
                  <a:spLocks/>
                </p:cNvSpPr>
                <p:nvPr/>
              </p:nvSpPr>
              <p:spPr bwMode="auto">
                <a:xfrm>
                  <a:off x="2265" y="3379"/>
                  <a:ext cx="428" cy="71"/>
                </a:xfrm>
                <a:custGeom>
                  <a:avLst/>
                  <a:gdLst>
                    <a:gd name="T0" fmla="*/ 12 w 1198"/>
                    <a:gd name="T1" fmla="*/ 295 h 318"/>
                    <a:gd name="T2" fmla="*/ 43 w 1198"/>
                    <a:gd name="T3" fmla="*/ 238 h 318"/>
                    <a:gd name="T4" fmla="*/ 109 w 1198"/>
                    <a:gd name="T5" fmla="*/ 167 h 318"/>
                    <a:gd name="T6" fmla="*/ 221 w 1198"/>
                    <a:gd name="T7" fmla="*/ 97 h 318"/>
                    <a:gd name="T8" fmla="*/ 332 w 1198"/>
                    <a:gd name="T9" fmla="*/ 52 h 318"/>
                    <a:gd name="T10" fmla="*/ 403 w 1198"/>
                    <a:gd name="T11" fmla="*/ 38 h 318"/>
                    <a:gd name="T12" fmla="*/ 473 w 1198"/>
                    <a:gd name="T13" fmla="*/ 26 h 318"/>
                    <a:gd name="T14" fmla="*/ 544 w 1198"/>
                    <a:gd name="T15" fmla="*/ 21 h 318"/>
                    <a:gd name="T16" fmla="*/ 610 w 1198"/>
                    <a:gd name="T17" fmla="*/ 19 h 318"/>
                    <a:gd name="T18" fmla="*/ 673 w 1198"/>
                    <a:gd name="T19" fmla="*/ 19 h 318"/>
                    <a:gd name="T20" fmla="*/ 730 w 1198"/>
                    <a:gd name="T21" fmla="*/ 24 h 318"/>
                    <a:gd name="T22" fmla="*/ 779 w 1198"/>
                    <a:gd name="T23" fmla="*/ 28 h 318"/>
                    <a:gd name="T24" fmla="*/ 840 w 1198"/>
                    <a:gd name="T25" fmla="*/ 35 h 318"/>
                    <a:gd name="T26" fmla="*/ 918 w 1198"/>
                    <a:gd name="T27" fmla="*/ 52 h 318"/>
                    <a:gd name="T28" fmla="*/ 986 w 1198"/>
                    <a:gd name="T29" fmla="*/ 73 h 318"/>
                    <a:gd name="T30" fmla="*/ 1048 w 1198"/>
                    <a:gd name="T31" fmla="*/ 97 h 318"/>
                    <a:gd name="T32" fmla="*/ 1099 w 1198"/>
                    <a:gd name="T33" fmla="*/ 125 h 318"/>
                    <a:gd name="T34" fmla="*/ 1139 w 1198"/>
                    <a:gd name="T35" fmla="*/ 158 h 318"/>
                    <a:gd name="T36" fmla="*/ 1168 w 1198"/>
                    <a:gd name="T37" fmla="*/ 191 h 318"/>
                    <a:gd name="T38" fmla="*/ 1182 w 1198"/>
                    <a:gd name="T39" fmla="*/ 226 h 318"/>
                    <a:gd name="T40" fmla="*/ 1184 w 1198"/>
                    <a:gd name="T41" fmla="*/ 245 h 318"/>
                    <a:gd name="T42" fmla="*/ 1189 w 1198"/>
                    <a:gd name="T43" fmla="*/ 250 h 318"/>
                    <a:gd name="T44" fmla="*/ 1193 w 1198"/>
                    <a:gd name="T45" fmla="*/ 252 h 318"/>
                    <a:gd name="T46" fmla="*/ 1198 w 1198"/>
                    <a:gd name="T47" fmla="*/ 247 h 318"/>
                    <a:gd name="T48" fmla="*/ 1196 w 1198"/>
                    <a:gd name="T49" fmla="*/ 210 h 318"/>
                    <a:gd name="T50" fmla="*/ 1170 w 1198"/>
                    <a:gd name="T51" fmla="*/ 151 h 318"/>
                    <a:gd name="T52" fmla="*/ 1118 w 1198"/>
                    <a:gd name="T53" fmla="*/ 108 h 318"/>
                    <a:gd name="T54" fmla="*/ 1057 w 1198"/>
                    <a:gd name="T55" fmla="*/ 73 h 318"/>
                    <a:gd name="T56" fmla="*/ 998 w 1198"/>
                    <a:gd name="T57" fmla="*/ 52 h 318"/>
                    <a:gd name="T58" fmla="*/ 942 w 1198"/>
                    <a:gd name="T59" fmla="*/ 38 h 318"/>
                    <a:gd name="T60" fmla="*/ 885 w 1198"/>
                    <a:gd name="T61" fmla="*/ 26 h 318"/>
                    <a:gd name="T62" fmla="*/ 829 w 1198"/>
                    <a:gd name="T63" fmla="*/ 16 h 318"/>
                    <a:gd name="T64" fmla="*/ 772 w 1198"/>
                    <a:gd name="T65" fmla="*/ 9 h 318"/>
                    <a:gd name="T66" fmla="*/ 713 w 1198"/>
                    <a:gd name="T67" fmla="*/ 5 h 318"/>
                    <a:gd name="T68" fmla="*/ 657 w 1198"/>
                    <a:gd name="T69" fmla="*/ 2 h 318"/>
                    <a:gd name="T70" fmla="*/ 600 w 1198"/>
                    <a:gd name="T71" fmla="*/ 0 h 318"/>
                    <a:gd name="T72" fmla="*/ 530 w 1198"/>
                    <a:gd name="T73" fmla="*/ 2 h 318"/>
                    <a:gd name="T74" fmla="*/ 447 w 1198"/>
                    <a:gd name="T75" fmla="*/ 12 h 318"/>
                    <a:gd name="T76" fmla="*/ 365 w 1198"/>
                    <a:gd name="T77" fmla="*/ 33 h 318"/>
                    <a:gd name="T78" fmla="*/ 285 w 1198"/>
                    <a:gd name="T79" fmla="*/ 59 h 318"/>
                    <a:gd name="T80" fmla="*/ 203 w 1198"/>
                    <a:gd name="T81" fmla="*/ 90 h 318"/>
                    <a:gd name="T82" fmla="*/ 123 w 1198"/>
                    <a:gd name="T83" fmla="*/ 137 h 318"/>
                    <a:gd name="T84" fmla="*/ 57 w 1198"/>
                    <a:gd name="T85" fmla="*/ 198 h 318"/>
                    <a:gd name="T86" fmla="*/ 12 w 1198"/>
                    <a:gd name="T87" fmla="*/ 273 h 318"/>
                    <a:gd name="T88" fmla="*/ 0 w 1198"/>
                    <a:gd name="T89" fmla="*/ 318 h 318"/>
                    <a:gd name="T90" fmla="*/ 7 w 1198"/>
                    <a:gd name="T91" fmla="*/ 313 h 31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198"/>
                    <a:gd name="T139" fmla="*/ 0 h 318"/>
                    <a:gd name="T140" fmla="*/ 1198 w 1198"/>
                    <a:gd name="T141" fmla="*/ 318 h 31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198" h="318">
                      <a:moveTo>
                        <a:pt x="7" y="313"/>
                      </a:moveTo>
                      <a:lnTo>
                        <a:pt x="12" y="295"/>
                      </a:lnTo>
                      <a:lnTo>
                        <a:pt x="24" y="269"/>
                      </a:lnTo>
                      <a:lnTo>
                        <a:pt x="43" y="238"/>
                      </a:lnTo>
                      <a:lnTo>
                        <a:pt x="71" y="203"/>
                      </a:lnTo>
                      <a:lnTo>
                        <a:pt x="109" y="167"/>
                      </a:lnTo>
                      <a:lnTo>
                        <a:pt x="158" y="130"/>
                      </a:lnTo>
                      <a:lnTo>
                        <a:pt x="221" y="97"/>
                      </a:lnTo>
                      <a:lnTo>
                        <a:pt x="299" y="64"/>
                      </a:lnTo>
                      <a:lnTo>
                        <a:pt x="332" y="52"/>
                      </a:lnTo>
                      <a:lnTo>
                        <a:pt x="367" y="45"/>
                      </a:lnTo>
                      <a:lnTo>
                        <a:pt x="403" y="38"/>
                      </a:lnTo>
                      <a:lnTo>
                        <a:pt x="438" y="31"/>
                      </a:lnTo>
                      <a:lnTo>
                        <a:pt x="473" y="26"/>
                      </a:lnTo>
                      <a:lnTo>
                        <a:pt x="509" y="24"/>
                      </a:lnTo>
                      <a:lnTo>
                        <a:pt x="544" y="21"/>
                      </a:lnTo>
                      <a:lnTo>
                        <a:pt x="577" y="19"/>
                      </a:lnTo>
                      <a:lnTo>
                        <a:pt x="610" y="19"/>
                      </a:lnTo>
                      <a:lnTo>
                        <a:pt x="643" y="19"/>
                      </a:lnTo>
                      <a:lnTo>
                        <a:pt x="673" y="19"/>
                      </a:lnTo>
                      <a:lnTo>
                        <a:pt x="702" y="21"/>
                      </a:lnTo>
                      <a:lnTo>
                        <a:pt x="730" y="24"/>
                      </a:lnTo>
                      <a:lnTo>
                        <a:pt x="756" y="26"/>
                      </a:lnTo>
                      <a:lnTo>
                        <a:pt x="779" y="28"/>
                      </a:lnTo>
                      <a:lnTo>
                        <a:pt x="800" y="31"/>
                      </a:lnTo>
                      <a:lnTo>
                        <a:pt x="840" y="35"/>
                      </a:lnTo>
                      <a:lnTo>
                        <a:pt x="880" y="42"/>
                      </a:lnTo>
                      <a:lnTo>
                        <a:pt x="918" y="52"/>
                      </a:lnTo>
                      <a:lnTo>
                        <a:pt x="953" y="61"/>
                      </a:lnTo>
                      <a:lnTo>
                        <a:pt x="986" y="73"/>
                      </a:lnTo>
                      <a:lnTo>
                        <a:pt x="1019" y="85"/>
                      </a:lnTo>
                      <a:lnTo>
                        <a:pt x="1048" y="97"/>
                      </a:lnTo>
                      <a:lnTo>
                        <a:pt x="1076" y="111"/>
                      </a:lnTo>
                      <a:lnTo>
                        <a:pt x="1099" y="125"/>
                      </a:lnTo>
                      <a:lnTo>
                        <a:pt x="1120" y="141"/>
                      </a:lnTo>
                      <a:lnTo>
                        <a:pt x="1139" y="158"/>
                      </a:lnTo>
                      <a:lnTo>
                        <a:pt x="1156" y="174"/>
                      </a:lnTo>
                      <a:lnTo>
                        <a:pt x="1168" y="191"/>
                      </a:lnTo>
                      <a:lnTo>
                        <a:pt x="1177" y="207"/>
                      </a:lnTo>
                      <a:lnTo>
                        <a:pt x="1182" y="226"/>
                      </a:lnTo>
                      <a:lnTo>
                        <a:pt x="1184" y="243"/>
                      </a:lnTo>
                      <a:lnTo>
                        <a:pt x="1184" y="245"/>
                      </a:lnTo>
                      <a:lnTo>
                        <a:pt x="1186" y="247"/>
                      </a:lnTo>
                      <a:lnTo>
                        <a:pt x="1189" y="250"/>
                      </a:lnTo>
                      <a:lnTo>
                        <a:pt x="1191" y="252"/>
                      </a:lnTo>
                      <a:lnTo>
                        <a:pt x="1193" y="252"/>
                      </a:lnTo>
                      <a:lnTo>
                        <a:pt x="1196" y="250"/>
                      </a:lnTo>
                      <a:lnTo>
                        <a:pt x="1198" y="247"/>
                      </a:lnTo>
                      <a:lnTo>
                        <a:pt x="1198" y="245"/>
                      </a:lnTo>
                      <a:lnTo>
                        <a:pt x="1196" y="210"/>
                      </a:lnTo>
                      <a:lnTo>
                        <a:pt x="1186" y="177"/>
                      </a:lnTo>
                      <a:lnTo>
                        <a:pt x="1170" y="151"/>
                      </a:lnTo>
                      <a:lnTo>
                        <a:pt x="1146" y="127"/>
                      </a:lnTo>
                      <a:lnTo>
                        <a:pt x="1118" y="108"/>
                      </a:lnTo>
                      <a:lnTo>
                        <a:pt x="1088" y="90"/>
                      </a:lnTo>
                      <a:lnTo>
                        <a:pt x="1057" y="73"/>
                      </a:lnTo>
                      <a:lnTo>
                        <a:pt x="1026" y="59"/>
                      </a:lnTo>
                      <a:lnTo>
                        <a:pt x="998" y="52"/>
                      </a:lnTo>
                      <a:lnTo>
                        <a:pt x="970" y="45"/>
                      </a:lnTo>
                      <a:lnTo>
                        <a:pt x="942" y="38"/>
                      </a:lnTo>
                      <a:lnTo>
                        <a:pt x="913" y="31"/>
                      </a:lnTo>
                      <a:lnTo>
                        <a:pt x="885" y="26"/>
                      </a:lnTo>
                      <a:lnTo>
                        <a:pt x="857" y="21"/>
                      </a:lnTo>
                      <a:lnTo>
                        <a:pt x="829" y="16"/>
                      </a:lnTo>
                      <a:lnTo>
                        <a:pt x="800" y="14"/>
                      </a:lnTo>
                      <a:lnTo>
                        <a:pt x="772" y="9"/>
                      </a:lnTo>
                      <a:lnTo>
                        <a:pt x="744" y="7"/>
                      </a:lnTo>
                      <a:lnTo>
                        <a:pt x="713" y="5"/>
                      </a:lnTo>
                      <a:lnTo>
                        <a:pt x="685" y="2"/>
                      </a:lnTo>
                      <a:lnTo>
                        <a:pt x="657" y="2"/>
                      </a:lnTo>
                      <a:lnTo>
                        <a:pt x="629" y="0"/>
                      </a:lnTo>
                      <a:lnTo>
                        <a:pt x="600" y="0"/>
                      </a:lnTo>
                      <a:lnTo>
                        <a:pt x="572" y="0"/>
                      </a:lnTo>
                      <a:lnTo>
                        <a:pt x="530" y="2"/>
                      </a:lnTo>
                      <a:lnTo>
                        <a:pt x="487" y="5"/>
                      </a:lnTo>
                      <a:lnTo>
                        <a:pt x="447" y="12"/>
                      </a:lnTo>
                      <a:lnTo>
                        <a:pt x="405" y="21"/>
                      </a:lnTo>
                      <a:lnTo>
                        <a:pt x="365" y="33"/>
                      </a:lnTo>
                      <a:lnTo>
                        <a:pt x="325" y="45"/>
                      </a:lnTo>
                      <a:lnTo>
                        <a:pt x="285" y="59"/>
                      </a:lnTo>
                      <a:lnTo>
                        <a:pt x="245" y="73"/>
                      </a:lnTo>
                      <a:lnTo>
                        <a:pt x="203" y="90"/>
                      </a:lnTo>
                      <a:lnTo>
                        <a:pt x="163" y="111"/>
                      </a:lnTo>
                      <a:lnTo>
                        <a:pt x="123" y="137"/>
                      </a:lnTo>
                      <a:lnTo>
                        <a:pt x="87" y="165"/>
                      </a:lnTo>
                      <a:lnTo>
                        <a:pt x="57" y="198"/>
                      </a:lnTo>
                      <a:lnTo>
                        <a:pt x="31" y="233"/>
                      </a:lnTo>
                      <a:lnTo>
                        <a:pt x="12" y="273"/>
                      </a:lnTo>
                      <a:lnTo>
                        <a:pt x="0" y="318"/>
                      </a:lnTo>
                      <a:lnTo>
                        <a:pt x="5" y="316"/>
                      </a:lnTo>
                      <a:lnTo>
                        <a:pt x="7" y="3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0" name="Freeform 227"/>
                <p:cNvSpPr>
                  <a:spLocks/>
                </p:cNvSpPr>
                <p:nvPr/>
              </p:nvSpPr>
              <p:spPr bwMode="auto">
                <a:xfrm>
                  <a:off x="2710" y="3462"/>
                  <a:ext cx="16" cy="78"/>
                </a:xfrm>
                <a:custGeom>
                  <a:avLst/>
                  <a:gdLst>
                    <a:gd name="T0" fmla="*/ 0 w 47"/>
                    <a:gd name="T1" fmla="*/ 0 h 252"/>
                    <a:gd name="T2" fmla="*/ 21 w 47"/>
                    <a:gd name="T3" fmla="*/ 36 h 252"/>
                    <a:gd name="T4" fmla="*/ 35 w 47"/>
                    <a:gd name="T5" fmla="*/ 85 h 252"/>
                    <a:gd name="T6" fmla="*/ 44 w 47"/>
                    <a:gd name="T7" fmla="*/ 142 h 252"/>
                    <a:gd name="T8" fmla="*/ 47 w 47"/>
                    <a:gd name="T9" fmla="*/ 196 h 252"/>
                    <a:gd name="T10" fmla="*/ 44 w 47"/>
                    <a:gd name="T11" fmla="*/ 210 h 252"/>
                    <a:gd name="T12" fmla="*/ 44 w 47"/>
                    <a:gd name="T13" fmla="*/ 222 h 252"/>
                    <a:gd name="T14" fmla="*/ 40 w 47"/>
                    <a:gd name="T15" fmla="*/ 236 h 252"/>
                    <a:gd name="T16" fmla="*/ 33 w 47"/>
                    <a:gd name="T17" fmla="*/ 245 h 252"/>
                    <a:gd name="T18" fmla="*/ 23 w 47"/>
                    <a:gd name="T19" fmla="*/ 252 h 252"/>
                    <a:gd name="T20" fmla="*/ 16 w 47"/>
                    <a:gd name="T21" fmla="*/ 252 h 252"/>
                    <a:gd name="T22" fmla="*/ 11 w 47"/>
                    <a:gd name="T23" fmla="*/ 248 h 252"/>
                    <a:gd name="T24" fmla="*/ 18 w 47"/>
                    <a:gd name="T25" fmla="*/ 226 h 252"/>
                    <a:gd name="T26" fmla="*/ 23 w 47"/>
                    <a:gd name="T27" fmla="*/ 186 h 252"/>
                    <a:gd name="T28" fmla="*/ 18 w 47"/>
                    <a:gd name="T29" fmla="*/ 137 h 252"/>
                    <a:gd name="T30" fmla="*/ 9 w 47"/>
                    <a:gd name="T31" fmla="*/ 92 h 252"/>
                    <a:gd name="T32" fmla="*/ 2 w 47"/>
                    <a:gd name="T33" fmla="*/ 61 h 252"/>
                    <a:gd name="T34" fmla="*/ 0 w 47"/>
                    <a:gd name="T35" fmla="*/ 43 h 252"/>
                    <a:gd name="T36" fmla="*/ 0 w 47"/>
                    <a:gd name="T37" fmla="*/ 21 h 252"/>
                    <a:gd name="T38" fmla="*/ 0 w 47"/>
                    <a:gd name="T39" fmla="*/ 7 h 252"/>
                    <a:gd name="T40" fmla="*/ 0 w 47"/>
                    <a:gd name="T41" fmla="*/ 0 h 25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7"/>
                    <a:gd name="T64" fmla="*/ 0 h 252"/>
                    <a:gd name="T65" fmla="*/ 47 w 47"/>
                    <a:gd name="T66" fmla="*/ 252 h 25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7" h="252">
                      <a:moveTo>
                        <a:pt x="0" y="0"/>
                      </a:moveTo>
                      <a:lnTo>
                        <a:pt x="21" y="36"/>
                      </a:lnTo>
                      <a:lnTo>
                        <a:pt x="35" y="85"/>
                      </a:lnTo>
                      <a:lnTo>
                        <a:pt x="44" y="142"/>
                      </a:lnTo>
                      <a:lnTo>
                        <a:pt x="47" y="196"/>
                      </a:lnTo>
                      <a:lnTo>
                        <a:pt x="44" y="210"/>
                      </a:lnTo>
                      <a:lnTo>
                        <a:pt x="44" y="222"/>
                      </a:lnTo>
                      <a:lnTo>
                        <a:pt x="40" y="236"/>
                      </a:lnTo>
                      <a:lnTo>
                        <a:pt x="33" y="245"/>
                      </a:lnTo>
                      <a:lnTo>
                        <a:pt x="23" y="252"/>
                      </a:lnTo>
                      <a:lnTo>
                        <a:pt x="16" y="252"/>
                      </a:lnTo>
                      <a:lnTo>
                        <a:pt x="11" y="248"/>
                      </a:lnTo>
                      <a:lnTo>
                        <a:pt x="18" y="226"/>
                      </a:lnTo>
                      <a:lnTo>
                        <a:pt x="23" y="186"/>
                      </a:lnTo>
                      <a:lnTo>
                        <a:pt x="18" y="137"/>
                      </a:lnTo>
                      <a:lnTo>
                        <a:pt x="9" y="92"/>
                      </a:lnTo>
                      <a:lnTo>
                        <a:pt x="2" y="61"/>
                      </a:lnTo>
                      <a:lnTo>
                        <a:pt x="0" y="43"/>
                      </a:lnTo>
                      <a:lnTo>
                        <a:pt x="0" y="21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aphicFrame>
              <p:nvGraphicFramePr>
                <p:cNvPr id="1026" name="Object 228"/>
                <p:cNvGraphicFramePr>
                  <a:graphicFrameLocks noChangeAspect="1"/>
                </p:cNvGraphicFramePr>
                <p:nvPr/>
              </p:nvGraphicFramePr>
              <p:xfrm>
                <a:off x="2514" y="3728"/>
                <a:ext cx="146" cy="183"/>
              </p:xfrm>
              <a:graphic>
                <a:graphicData uri="http://schemas.openxmlformats.org/presentationml/2006/ole">
                  <p:oleObj spid="_x0000_s1026" name="Clip" r:id="rId4" imgW="830160" imgH="824760" progId="">
                    <p:embed/>
                  </p:oleObj>
                </a:graphicData>
              </a:graphic>
            </p:graphicFrame>
          </p:grpSp>
          <p:sp>
            <p:nvSpPr>
              <p:cNvPr id="1101" name="Freeform 232"/>
              <p:cNvSpPr>
                <a:spLocks/>
              </p:cNvSpPr>
              <p:nvPr/>
            </p:nvSpPr>
            <p:spPr bwMode="auto">
              <a:xfrm>
                <a:off x="1674" y="3673"/>
                <a:ext cx="498" cy="140"/>
              </a:xfrm>
              <a:custGeom>
                <a:avLst/>
                <a:gdLst>
                  <a:gd name="T0" fmla="*/ 132 w 672"/>
                  <a:gd name="T1" fmla="*/ 243 h 243"/>
                  <a:gd name="T2" fmla="*/ 321 w 672"/>
                  <a:gd name="T3" fmla="*/ 149 h 243"/>
                  <a:gd name="T4" fmla="*/ 494 w 672"/>
                  <a:gd name="T5" fmla="*/ 72 h 243"/>
                  <a:gd name="T6" fmla="*/ 672 w 672"/>
                  <a:gd name="T7" fmla="*/ 7 h 243"/>
                  <a:gd name="T8" fmla="*/ 488 w 672"/>
                  <a:gd name="T9" fmla="*/ 0 h 243"/>
                  <a:gd name="T10" fmla="*/ 395 w 672"/>
                  <a:gd name="T11" fmla="*/ 38 h 243"/>
                  <a:gd name="T12" fmla="*/ 224 w 672"/>
                  <a:gd name="T13" fmla="*/ 92 h 243"/>
                  <a:gd name="T14" fmla="*/ 123 w 672"/>
                  <a:gd name="T15" fmla="*/ 133 h 243"/>
                  <a:gd name="T16" fmla="*/ 0 w 672"/>
                  <a:gd name="T17" fmla="*/ 207 h 243"/>
                  <a:gd name="T18" fmla="*/ 132 w 672"/>
                  <a:gd name="T19" fmla="*/ 243 h 2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72"/>
                  <a:gd name="T31" fmla="*/ 0 h 243"/>
                  <a:gd name="T32" fmla="*/ 672 w 672"/>
                  <a:gd name="T33" fmla="*/ 243 h 24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72" h="243">
                    <a:moveTo>
                      <a:pt x="132" y="243"/>
                    </a:moveTo>
                    <a:lnTo>
                      <a:pt x="321" y="149"/>
                    </a:lnTo>
                    <a:lnTo>
                      <a:pt x="494" y="72"/>
                    </a:lnTo>
                    <a:lnTo>
                      <a:pt x="672" y="7"/>
                    </a:lnTo>
                    <a:lnTo>
                      <a:pt x="488" y="0"/>
                    </a:lnTo>
                    <a:lnTo>
                      <a:pt x="395" y="38"/>
                    </a:lnTo>
                    <a:lnTo>
                      <a:pt x="224" y="92"/>
                    </a:lnTo>
                    <a:lnTo>
                      <a:pt x="123" y="133"/>
                    </a:lnTo>
                    <a:lnTo>
                      <a:pt x="0" y="207"/>
                    </a:lnTo>
                    <a:lnTo>
                      <a:pt x="132" y="243"/>
                    </a:lnTo>
                    <a:close/>
                  </a:path>
                </a:pathLst>
              </a:custGeom>
              <a:solidFill>
                <a:srgbClr val="DCC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2" name="Freeform 233"/>
              <p:cNvSpPr>
                <a:spLocks/>
              </p:cNvSpPr>
              <p:nvPr/>
            </p:nvSpPr>
            <p:spPr bwMode="auto">
              <a:xfrm>
                <a:off x="2172" y="3621"/>
                <a:ext cx="297" cy="165"/>
              </a:xfrm>
              <a:custGeom>
                <a:avLst/>
                <a:gdLst>
                  <a:gd name="T0" fmla="*/ 0 w 401"/>
                  <a:gd name="T1" fmla="*/ 107 h 285"/>
                  <a:gd name="T2" fmla="*/ 160 w 401"/>
                  <a:gd name="T3" fmla="*/ 207 h 285"/>
                  <a:gd name="T4" fmla="*/ 273 w 401"/>
                  <a:gd name="T5" fmla="*/ 285 h 285"/>
                  <a:gd name="T6" fmla="*/ 401 w 401"/>
                  <a:gd name="T7" fmla="*/ 198 h 285"/>
                  <a:gd name="T8" fmla="*/ 188 w 401"/>
                  <a:gd name="T9" fmla="*/ 78 h 285"/>
                  <a:gd name="T10" fmla="*/ 66 w 401"/>
                  <a:gd name="T11" fmla="*/ 0 h 285"/>
                  <a:gd name="T12" fmla="*/ 0 w 401"/>
                  <a:gd name="T13" fmla="*/ 107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01"/>
                  <a:gd name="T22" fmla="*/ 0 h 285"/>
                  <a:gd name="T23" fmla="*/ 401 w 401"/>
                  <a:gd name="T24" fmla="*/ 285 h 2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01" h="285">
                    <a:moveTo>
                      <a:pt x="0" y="107"/>
                    </a:moveTo>
                    <a:lnTo>
                      <a:pt x="160" y="207"/>
                    </a:lnTo>
                    <a:lnTo>
                      <a:pt x="273" y="285"/>
                    </a:lnTo>
                    <a:lnTo>
                      <a:pt x="401" y="198"/>
                    </a:lnTo>
                    <a:lnTo>
                      <a:pt x="188" y="78"/>
                    </a:lnTo>
                    <a:lnTo>
                      <a:pt x="66" y="0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DCC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3" name="Freeform 234"/>
              <p:cNvSpPr>
                <a:spLocks/>
              </p:cNvSpPr>
              <p:nvPr/>
            </p:nvSpPr>
            <p:spPr bwMode="auto">
              <a:xfrm>
                <a:off x="1760" y="3680"/>
                <a:ext cx="620" cy="276"/>
              </a:xfrm>
              <a:custGeom>
                <a:avLst/>
                <a:gdLst>
                  <a:gd name="T0" fmla="*/ 24 w 838"/>
                  <a:gd name="T1" fmla="*/ 233 h 478"/>
                  <a:gd name="T2" fmla="*/ 118 w 838"/>
                  <a:gd name="T3" fmla="*/ 326 h 478"/>
                  <a:gd name="T4" fmla="*/ 247 w 838"/>
                  <a:gd name="T5" fmla="*/ 410 h 478"/>
                  <a:gd name="T6" fmla="*/ 365 w 838"/>
                  <a:gd name="T7" fmla="*/ 478 h 478"/>
                  <a:gd name="T8" fmla="*/ 505 w 838"/>
                  <a:gd name="T9" fmla="*/ 399 h 478"/>
                  <a:gd name="T10" fmla="*/ 584 w 838"/>
                  <a:gd name="T11" fmla="*/ 346 h 478"/>
                  <a:gd name="T12" fmla="*/ 694 w 838"/>
                  <a:gd name="T13" fmla="*/ 291 h 478"/>
                  <a:gd name="T14" fmla="*/ 838 w 838"/>
                  <a:gd name="T15" fmla="*/ 167 h 478"/>
                  <a:gd name="T16" fmla="*/ 615 w 838"/>
                  <a:gd name="T17" fmla="*/ 42 h 478"/>
                  <a:gd name="T18" fmla="*/ 543 w 838"/>
                  <a:gd name="T19" fmla="*/ 0 h 478"/>
                  <a:gd name="T20" fmla="*/ 309 w 838"/>
                  <a:gd name="T21" fmla="*/ 88 h 478"/>
                  <a:gd name="T22" fmla="*/ 138 w 838"/>
                  <a:gd name="T23" fmla="*/ 161 h 478"/>
                  <a:gd name="T24" fmla="*/ 0 w 838"/>
                  <a:gd name="T25" fmla="*/ 231 h 478"/>
                  <a:gd name="T26" fmla="*/ 24 w 838"/>
                  <a:gd name="T27" fmla="*/ 233 h 4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38"/>
                  <a:gd name="T43" fmla="*/ 0 h 478"/>
                  <a:gd name="T44" fmla="*/ 838 w 838"/>
                  <a:gd name="T45" fmla="*/ 478 h 4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38" h="478">
                    <a:moveTo>
                      <a:pt x="24" y="233"/>
                    </a:moveTo>
                    <a:lnTo>
                      <a:pt x="118" y="326"/>
                    </a:lnTo>
                    <a:lnTo>
                      <a:pt x="247" y="410"/>
                    </a:lnTo>
                    <a:lnTo>
                      <a:pt x="365" y="478"/>
                    </a:lnTo>
                    <a:lnTo>
                      <a:pt x="505" y="399"/>
                    </a:lnTo>
                    <a:lnTo>
                      <a:pt x="584" y="346"/>
                    </a:lnTo>
                    <a:lnTo>
                      <a:pt x="694" y="291"/>
                    </a:lnTo>
                    <a:lnTo>
                      <a:pt x="838" y="167"/>
                    </a:lnTo>
                    <a:lnTo>
                      <a:pt x="615" y="42"/>
                    </a:lnTo>
                    <a:lnTo>
                      <a:pt x="543" y="0"/>
                    </a:lnTo>
                    <a:lnTo>
                      <a:pt x="309" y="88"/>
                    </a:lnTo>
                    <a:lnTo>
                      <a:pt x="138" y="161"/>
                    </a:lnTo>
                    <a:lnTo>
                      <a:pt x="0" y="231"/>
                    </a:lnTo>
                    <a:lnTo>
                      <a:pt x="24" y="233"/>
                    </a:lnTo>
                    <a:close/>
                  </a:path>
                </a:pathLst>
              </a:custGeom>
              <a:solidFill>
                <a:srgbClr val="CAA6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4" name="Freeform 235"/>
              <p:cNvSpPr>
                <a:spLocks/>
              </p:cNvSpPr>
              <p:nvPr/>
            </p:nvSpPr>
            <p:spPr bwMode="auto">
              <a:xfrm>
                <a:off x="2168" y="3613"/>
                <a:ext cx="309" cy="176"/>
              </a:xfrm>
              <a:custGeom>
                <a:avLst/>
                <a:gdLst>
                  <a:gd name="T0" fmla="*/ 22 w 418"/>
                  <a:gd name="T1" fmla="*/ 106 h 305"/>
                  <a:gd name="T2" fmla="*/ 80 w 418"/>
                  <a:gd name="T3" fmla="*/ 33 h 305"/>
                  <a:gd name="T4" fmla="*/ 288 w 418"/>
                  <a:gd name="T5" fmla="*/ 153 h 305"/>
                  <a:gd name="T6" fmla="*/ 380 w 418"/>
                  <a:gd name="T7" fmla="*/ 210 h 305"/>
                  <a:gd name="T8" fmla="*/ 261 w 418"/>
                  <a:gd name="T9" fmla="*/ 285 h 305"/>
                  <a:gd name="T10" fmla="*/ 268 w 418"/>
                  <a:gd name="T11" fmla="*/ 303 h 305"/>
                  <a:gd name="T12" fmla="*/ 279 w 418"/>
                  <a:gd name="T13" fmla="*/ 305 h 305"/>
                  <a:gd name="T14" fmla="*/ 418 w 418"/>
                  <a:gd name="T15" fmla="*/ 212 h 305"/>
                  <a:gd name="T16" fmla="*/ 400 w 418"/>
                  <a:gd name="T17" fmla="*/ 186 h 305"/>
                  <a:gd name="T18" fmla="*/ 245 w 418"/>
                  <a:gd name="T19" fmla="*/ 106 h 305"/>
                  <a:gd name="T20" fmla="*/ 73 w 418"/>
                  <a:gd name="T21" fmla="*/ 0 h 305"/>
                  <a:gd name="T22" fmla="*/ 53 w 418"/>
                  <a:gd name="T23" fmla="*/ 20 h 305"/>
                  <a:gd name="T24" fmla="*/ 0 w 418"/>
                  <a:gd name="T25" fmla="*/ 111 h 305"/>
                  <a:gd name="T26" fmla="*/ 22 w 418"/>
                  <a:gd name="T27" fmla="*/ 106 h 3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18"/>
                  <a:gd name="T43" fmla="*/ 0 h 305"/>
                  <a:gd name="T44" fmla="*/ 418 w 418"/>
                  <a:gd name="T45" fmla="*/ 305 h 3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18" h="305">
                    <a:moveTo>
                      <a:pt x="22" y="106"/>
                    </a:moveTo>
                    <a:lnTo>
                      <a:pt x="80" y="33"/>
                    </a:lnTo>
                    <a:lnTo>
                      <a:pt x="288" y="153"/>
                    </a:lnTo>
                    <a:lnTo>
                      <a:pt x="380" y="210"/>
                    </a:lnTo>
                    <a:lnTo>
                      <a:pt x="261" y="285"/>
                    </a:lnTo>
                    <a:lnTo>
                      <a:pt x="268" y="303"/>
                    </a:lnTo>
                    <a:lnTo>
                      <a:pt x="279" y="305"/>
                    </a:lnTo>
                    <a:lnTo>
                      <a:pt x="418" y="212"/>
                    </a:lnTo>
                    <a:lnTo>
                      <a:pt x="400" y="186"/>
                    </a:lnTo>
                    <a:lnTo>
                      <a:pt x="245" y="106"/>
                    </a:lnTo>
                    <a:lnTo>
                      <a:pt x="73" y="0"/>
                    </a:lnTo>
                    <a:lnTo>
                      <a:pt x="53" y="20"/>
                    </a:lnTo>
                    <a:lnTo>
                      <a:pt x="0" y="111"/>
                    </a:lnTo>
                    <a:lnTo>
                      <a:pt x="22" y="1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5" name="Freeform 236"/>
              <p:cNvSpPr>
                <a:spLocks/>
              </p:cNvSpPr>
              <p:nvPr/>
            </p:nvSpPr>
            <p:spPr bwMode="auto">
              <a:xfrm>
                <a:off x="1659" y="3669"/>
                <a:ext cx="513" cy="147"/>
              </a:xfrm>
              <a:custGeom>
                <a:avLst/>
                <a:gdLst>
                  <a:gd name="T0" fmla="*/ 693 w 693"/>
                  <a:gd name="T1" fmla="*/ 13 h 256"/>
                  <a:gd name="T2" fmla="*/ 522 w 693"/>
                  <a:gd name="T3" fmla="*/ 0 h 256"/>
                  <a:gd name="T4" fmla="*/ 298 w 693"/>
                  <a:gd name="T5" fmla="*/ 73 h 256"/>
                  <a:gd name="T6" fmla="*/ 151 w 693"/>
                  <a:gd name="T7" fmla="*/ 127 h 256"/>
                  <a:gd name="T8" fmla="*/ 39 w 693"/>
                  <a:gd name="T9" fmla="*/ 189 h 256"/>
                  <a:gd name="T10" fmla="*/ 0 w 693"/>
                  <a:gd name="T11" fmla="*/ 216 h 256"/>
                  <a:gd name="T12" fmla="*/ 9 w 693"/>
                  <a:gd name="T13" fmla="*/ 223 h 256"/>
                  <a:gd name="T14" fmla="*/ 138 w 693"/>
                  <a:gd name="T15" fmla="*/ 256 h 256"/>
                  <a:gd name="T16" fmla="*/ 151 w 693"/>
                  <a:gd name="T17" fmla="*/ 240 h 256"/>
                  <a:gd name="T18" fmla="*/ 42 w 693"/>
                  <a:gd name="T19" fmla="*/ 209 h 256"/>
                  <a:gd name="T20" fmla="*/ 118 w 693"/>
                  <a:gd name="T21" fmla="*/ 163 h 256"/>
                  <a:gd name="T22" fmla="*/ 193 w 693"/>
                  <a:gd name="T23" fmla="*/ 129 h 256"/>
                  <a:gd name="T24" fmla="*/ 318 w 693"/>
                  <a:gd name="T25" fmla="*/ 87 h 256"/>
                  <a:gd name="T26" fmla="*/ 461 w 693"/>
                  <a:gd name="T27" fmla="*/ 42 h 256"/>
                  <a:gd name="T28" fmla="*/ 520 w 693"/>
                  <a:gd name="T29" fmla="*/ 16 h 256"/>
                  <a:gd name="T30" fmla="*/ 664 w 693"/>
                  <a:gd name="T31" fmla="*/ 22 h 256"/>
                  <a:gd name="T32" fmla="*/ 693 w 693"/>
                  <a:gd name="T33" fmla="*/ 13 h 2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3"/>
                  <a:gd name="T52" fmla="*/ 0 h 256"/>
                  <a:gd name="T53" fmla="*/ 693 w 693"/>
                  <a:gd name="T54" fmla="*/ 256 h 2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3" h="256">
                    <a:moveTo>
                      <a:pt x="693" y="13"/>
                    </a:moveTo>
                    <a:lnTo>
                      <a:pt x="522" y="0"/>
                    </a:lnTo>
                    <a:lnTo>
                      <a:pt x="298" y="73"/>
                    </a:lnTo>
                    <a:lnTo>
                      <a:pt x="151" y="127"/>
                    </a:lnTo>
                    <a:lnTo>
                      <a:pt x="39" y="189"/>
                    </a:lnTo>
                    <a:lnTo>
                      <a:pt x="0" y="216"/>
                    </a:lnTo>
                    <a:lnTo>
                      <a:pt x="9" y="223"/>
                    </a:lnTo>
                    <a:lnTo>
                      <a:pt x="138" y="256"/>
                    </a:lnTo>
                    <a:lnTo>
                      <a:pt x="151" y="240"/>
                    </a:lnTo>
                    <a:lnTo>
                      <a:pt x="42" y="209"/>
                    </a:lnTo>
                    <a:lnTo>
                      <a:pt x="118" y="163"/>
                    </a:lnTo>
                    <a:lnTo>
                      <a:pt x="193" y="129"/>
                    </a:lnTo>
                    <a:lnTo>
                      <a:pt x="318" y="87"/>
                    </a:lnTo>
                    <a:lnTo>
                      <a:pt x="461" y="42"/>
                    </a:lnTo>
                    <a:lnTo>
                      <a:pt x="520" y="16"/>
                    </a:lnTo>
                    <a:lnTo>
                      <a:pt x="664" y="22"/>
                    </a:lnTo>
                    <a:lnTo>
                      <a:pt x="693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6" name="Freeform 237"/>
              <p:cNvSpPr>
                <a:spLocks/>
              </p:cNvSpPr>
              <p:nvPr/>
            </p:nvSpPr>
            <p:spPr bwMode="auto">
              <a:xfrm>
                <a:off x="1756" y="3669"/>
                <a:ext cx="627" cy="294"/>
              </a:xfrm>
              <a:custGeom>
                <a:avLst/>
                <a:gdLst>
                  <a:gd name="T0" fmla="*/ 26 w 847"/>
                  <a:gd name="T1" fmla="*/ 245 h 510"/>
                  <a:gd name="T2" fmla="*/ 136 w 847"/>
                  <a:gd name="T3" fmla="*/ 331 h 510"/>
                  <a:gd name="T4" fmla="*/ 260 w 847"/>
                  <a:gd name="T5" fmla="*/ 417 h 510"/>
                  <a:gd name="T6" fmla="*/ 368 w 847"/>
                  <a:gd name="T7" fmla="*/ 481 h 510"/>
                  <a:gd name="T8" fmla="*/ 471 w 847"/>
                  <a:gd name="T9" fmla="*/ 428 h 510"/>
                  <a:gd name="T10" fmla="*/ 552 w 847"/>
                  <a:gd name="T11" fmla="*/ 369 h 510"/>
                  <a:gd name="T12" fmla="*/ 676 w 847"/>
                  <a:gd name="T13" fmla="*/ 305 h 510"/>
                  <a:gd name="T14" fmla="*/ 819 w 847"/>
                  <a:gd name="T15" fmla="*/ 199 h 510"/>
                  <a:gd name="T16" fmla="*/ 648 w 847"/>
                  <a:gd name="T17" fmla="*/ 84 h 510"/>
                  <a:gd name="T18" fmla="*/ 545 w 847"/>
                  <a:gd name="T19" fmla="*/ 20 h 510"/>
                  <a:gd name="T20" fmla="*/ 562 w 847"/>
                  <a:gd name="T21" fmla="*/ 0 h 510"/>
                  <a:gd name="T22" fmla="*/ 608 w 847"/>
                  <a:gd name="T23" fmla="*/ 38 h 510"/>
                  <a:gd name="T24" fmla="*/ 709 w 847"/>
                  <a:gd name="T25" fmla="*/ 99 h 510"/>
                  <a:gd name="T26" fmla="*/ 847 w 847"/>
                  <a:gd name="T27" fmla="*/ 199 h 510"/>
                  <a:gd name="T28" fmla="*/ 742 w 847"/>
                  <a:gd name="T29" fmla="*/ 283 h 510"/>
                  <a:gd name="T30" fmla="*/ 624 w 847"/>
                  <a:gd name="T31" fmla="*/ 355 h 510"/>
                  <a:gd name="T32" fmla="*/ 536 w 847"/>
                  <a:gd name="T33" fmla="*/ 404 h 510"/>
                  <a:gd name="T34" fmla="*/ 366 w 847"/>
                  <a:gd name="T35" fmla="*/ 510 h 510"/>
                  <a:gd name="T36" fmla="*/ 236 w 847"/>
                  <a:gd name="T37" fmla="*/ 431 h 510"/>
                  <a:gd name="T38" fmla="*/ 98 w 847"/>
                  <a:gd name="T39" fmla="*/ 331 h 510"/>
                  <a:gd name="T40" fmla="*/ 0 w 847"/>
                  <a:gd name="T41" fmla="*/ 265 h 510"/>
                  <a:gd name="T42" fmla="*/ 0 w 847"/>
                  <a:gd name="T43" fmla="*/ 238 h 510"/>
                  <a:gd name="T44" fmla="*/ 26 w 847"/>
                  <a:gd name="T45" fmla="*/ 245 h 51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47"/>
                  <a:gd name="T70" fmla="*/ 0 h 510"/>
                  <a:gd name="T71" fmla="*/ 847 w 847"/>
                  <a:gd name="T72" fmla="*/ 510 h 51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47" h="510">
                    <a:moveTo>
                      <a:pt x="26" y="245"/>
                    </a:moveTo>
                    <a:lnTo>
                      <a:pt x="136" y="331"/>
                    </a:lnTo>
                    <a:lnTo>
                      <a:pt x="260" y="417"/>
                    </a:lnTo>
                    <a:lnTo>
                      <a:pt x="368" y="481"/>
                    </a:lnTo>
                    <a:lnTo>
                      <a:pt x="471" y="428"/>
                    </a:lnTo>
                    <a:lnTo>
                      <a:pt x="552" y="369"/>
                    </a:lnTo>
                    <a:lnTo>
                      <a:pt x="676" y="305"/>
                    </a:lnTo>
                    <a:lnTo>
                      <a:pt x="819" y="199"/>
                    </a:lnTo>
                    <a:lnTo>
                      <a:pt x="648" y="84"/>
                    </a:lnTo>
                    <a:lnTo>
                      <a:pt x="545" y="20"/>
                    </a:lnTo>
                    <a:lnTo>
                      <a:pt x="562" y="0"/>
                    </a:lnTo>
                    <a:lnTo>
                      <a:pt x="608" y="38"/>
                    </a:lnTo>
                    <a:lnTo>
                      <a:pt x="709" y="99"/>
                    </a:lnTo>
                    <a:lnTo>
                      <a:pt x="847" y="199"/>
                    </a:lnTo>
                    <a:lnTo>
                      <a:pt x="742" y="283"/>
                    </a:lnTo>
                    <a:lnTo>
                      <a:pt x="624" y="355"/>
                    </a:lnTo>
                    <a:lnTo>
                      <a:pt x="536" y="404"/>
                    </a:lnTo>
                    <a:lnTo>
                      <a:pt x="366" y="510"/>
                    </a:lnTo>
                    <a:lnTo>
                      <a:pt x="236" y="431"/>
                    </a:lnTo>
                    <a:lnTo>
                      <a:pt x="98" y="331"/>
                    </a:lnTo>
                    <a:lnTo>
                      <a:pt x="0" y="265"/>
                    </a:lnTo>
                    <a:lnTo>
                      <a:pt x="0" y="238"/>
                    </a:lnTo>
                    <a:lnTo>
                      <a:pt x="26" y="2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7" name="Freeform 238"/>
              <p:cNvSpPr>
                <a:spLocks/>
              </p:cNvSpPr>
              <p:nvPr/>
            </p:nvSpPr>
            <p:spPr bwMode="auto">
              <a:xfrm>
                <a:off x="1756" y="3673"/>
                <a:ext cx="428" cy="146"/>
              </a:xfrm>
              <a:custGeom>
                <a:avLst/>
                <a:gdLst>
                  <a:gd name="T0" fmla="*/ 0 w 579"/>
                  <a:gd name="T1" fmla="*/ 239 h 252"/>
                  <a:gd name="T2" fmla="*/ 164 w 579"/>
                  <a:gd name="T3" fmla="*/ 154 h 252"/>
                  <a:gd name="T4" fmla="*/ 320 w 579"/>
                  <a:gd name="T5" fmla="*/ 87 h 252"/>
                  <a:gd name="T6" fmla="*/ 461 w 579"/>
                  <a:gd name="T7" fmla="*/ 33 h 252"/>
                  <a:gd name="T8" fmla="*/ 566 w 579"/>
                  <a:gd name="T9" fmla="*/ 0 h 252"/>
                  <a:gd name="T10" fmla="*/ 579 w 579"/>
                  <a:gd name="T11" fmla="*/ 18 h 252"/>
                  <a:gd name="T12" fmla="*/ 498 w 579"/>
                  <a:gd name="T13" fmla="*/ 40 h 252"/>
                  <a:gd name="T14" fmla="*/ 395 w 579"/>
                  <a:gd name="T15" fmla="*/ 80 h 252"/>
                  <a:gd name="T16" fmla="*/ 290 w 579"/>
                  <a:gd name="T17" fmla="*/ 120 h 252"/>
                  <a:gd name="T18" fmla="*/ 182 w 579"/>
                  <a:gd name="T19" fmla="*/ 165 h 252"/>
                  <a:gd name="T20" fmla="*/ 13 w 579"/>
                  <a:gd name="T21" fmla="*/ 252 h 252"/>
                  <a:gd name="T22" fmla="*/ 0 w 579"/>
                  <a:gd name="T23" fmla="*/ 239 h 2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79"/>
                  <a:gd name="T37" fmla="*/ 0 h 252"/>
                  <a:gd name="T38" fmla="*/ 579 w 579"/>
                  <a:gd name="T39" fmla="*/ 252 h 25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79" h="252">
                    <a:moveTo>
                      <a:pt x="0" y="239"/>
                    </a:moveTo>
                    <a:lnTo>
                      <a:pt x="164" y="154"/>
                    </a:lnTo>
                    <a:lnTo>
                      <a:pt x="320" y="87"/>
                    </a:lnTo>
                    <a:lnTo>
                      <a:pt x="461" y="33"/>
                    </a:lnTo>
                    <a:lnTo>
                      <a:pt x="566" y="0"/>
                    </a:lnTo>
                    <a:lnTo>
                      <a:pt x="579" y="18"/>
                    </a:lnTo>
                    <a:lnTo>
                      <a:pt x="498" y="40"/>
                    </a:lnTo>
                    <a:lnTo>
                      <a:pt x="395" y="80"/>
                    </a:lnTo>
                    <a:lnTo>
                      <a:pt x="290" y="120"/>
                    </a:lnTo>
                    <a:lnTo>
                      <a:pt x="182" y="165"/>
                    </a:lnTo>
                    <a:lnTo>
                      <a:pt x="13" y="252"/>
                    </a:lnTo>
                    <a:lnTo>
                      <a:pt x="0" y="2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108" name="Group 471"/>
              <p:cNvGrpSpPr>
                <a:grpSpLocks/>
              </p:cNvGrpSpPr>
              <p:nvPr/>
            </p:nvGrpSpPr>
            <p:grpSpPr bwMode="auto">
              <a:xfrm>
                <a:off x="1803" y="3550"/>
                <a:ext cx="519" cy="420"/>
                <a:chOff x="3655" y="429"/>
                <a:chExt cx="1046" cy="936"/>
              </a:xfrm>
            </p:grpSpPr>
            <p:grpSp>
              <p:nvGrpSpPr>
                <p:cNvPr id="1118" name="Group 472"/>
                <p:cNvGrpSpPr>
                  <a:grpSpLocks/>
                </p:cNvGrpSpPr>
                <p:nvPr/>
              </p:nvGrpSpPr>
              <p:grpSpPr bwMode="auto">
                <a:xfrm>
                  <a:off x="3655" y="1024"/>
                  <a:ext cx="377" cy="341"/>
                  <a:chOff x="3655" y="1024"/>
                  <a:chExt cx="377" cy="341"/>
                </a:xfrm>
              </p:grpSpPr>
              <p:sp>
                <p:nvSpPr>
                  <p:cNvPr id="1139" name="Rectangle 473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0" name="Freeform 474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1" name="Freeform 475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119" name="Group 476"/>
                <p:cNvGrpSpPr>
                  <a:grpSpLocks/>
                </p:cNvGrpSpPr>
                <p:nvPr/>
              </p:nvGrpSpPr>
              <p:grpSpPr bwMode="auto">
                <a:xfrm>
                  <a:off x="3993" y="1010"/>
                  <a:ext cx="378" cy="340"/>
                  <a:chOff x="3993" y="1010"/>
                  <a:chExt cx="378" cy="340"/>
                </a:xfrm>
              </p:grpSpPr>
              <p:sp>
                <p:nvSpPr>
                  <p:cNvPr id="58845" name="Rectangle 477"/>
                  <p:cNvSpPr>
                    <a:spLocks noChangeArrowheads="1"/>
                  </p:cNvSpPr>
                  <p:nvPr/>
                </p:nvSpPr>
                <p:spPr bwMode="auto">
                  <a:xfrm>
                    <a:off x="3994" y="1057"/>
                    <a:ext cx="292" cy="292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58846" name="Freeform 478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58847" name="Freeform 479"/>
                  <p:cNvSpPr>
                    <a:spLocks/>
                  </p:cNvSpPr>
                  <p:nvPr/>
                </p:nvSpPr>
                <p:spPr bwMode="auto">
                  <a:xfrm>
                    <a:off x="3994" y="1011"/>
                    <a:ext cx="377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120" name="Group 480"/>
                <p:cNvGrpSpPr>
                  <a:grpSpLocks/>
                </p:cNvGrpSpPr>
                <p:nvPr/>
              </p:nvGrpSpPr>
              <p:grpSpPr bwMode="auto">
                <a:xfrm>
                  <a:off x="3725" y="723"/>
                  <a:ext cx="378" cy="330"/>
                  <a:chOff x="3725" y="723"/>
                  <a:chExt cx="378" cy="330"/>
                </a:xfrm>
              </p:grpSpPr>
              <p:sp>
                <p:nvSpPr>
                  <p:cNvPr id="1133" name="Rectangle 481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4" name="Freeform 482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5" name="Freeform 483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121" name="Group 484"/>
                <p:cNvGrpSpPr>
                  <a:grpSpLocks/>
                </p:cNvGrpSpPr>
                <p:nvPr/>
              </p:nvGrpSpPr>
              <p:grpSpPr bwMode="auto">
                <a:xfrm>
                  <a:off x="4324" y="1010"/>
                  <a:ext cx="377" cy="330"/>
                  <a:chOff x="4324" y="1010"/>
                  <a:chExt cx="377" cy="330"/>
                </a:xfrm>
              </p:grpSpPr>
              <p:sp>
                <p:nvSpPr>
                  <p:cNvPr id="1130" name="Rectangle 485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" name="Freeform 486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" name="Freeform 487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122" name="Group 488"/>
                <p:cNvGrpSpPr>
                  <a:grpSpLocks/>
                </p:cNvGrpSpPr>
                <p:nvPr/>
              </p:nvGrpSpPr>
              <p:grpSpPr bwMode="auto">
                <a:xfrm>
                  <a:off x="4132" y="741"/>
                  <a:ext cx="377" cy="317"/>
                  <a:chOff x="4132" y="741"/>
                  <a:chExt cx="377" cy="317"/>
                </a:xfrm>
              </p:grpSpPr>
              <p:sp>
                <p:nvSpPr>
                  <p:cNvPr id="1127" name="Rectangle 489"/>
                  <p:cNvSpPr>
                    <a:spLocks noChangeArrowheads="1"/>
                  </p:cNvSpPr>
                  <p:nvPr/>
                </p:nvSpPr>
                <p:spPr bwMode="auto">
                  <a:xfrm>
                    <a:off x="4132" y="765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8" name="Freeform 490"/>
                  <p:cNvSpPr>
                    <a:spLocks/>
                  </p:cNvSpPr>
                  <p:nvPr/>
                </p:nvSpPr>
                <p:spPr bwMode="auto">
                  <a:xfrm>
                    <a:off x="4425" y="741"/>
                    <a:ext cx="84" cy="317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9" name="Freeform 491"/>
                  <p:cNvSpPr>
                    <a:spLocks/>
                  </p:cNvSpPr>
                  <p:nvPr/>
                </p:nvSpPr>
                <p:spPr bwMode="auto">
                  <a:xfrm>
                    <a:off x="4132" y="741"/>
                    <a:ext cx="377" cy="24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123" name="Group 492"/>
                <p:cNvGrpSpPr>
                  <a:grpSpLocks/>
                </p:cNvGrpSpPr>
                <p:nvPr/>
              </p:nvGrpSpPr>
              <p:grpSpPr bwMode="auto">
                <a:xfrm>
                  <a:off x="3946" y="429"/>
                  <a:ext cx="377" cy="341"/>
                  <a:chOff x="3946" y="429"/>
                  <a:chExt cx="377" cy="341"/>
                </a:xfrm>
              </p:grpSpPr>
              <p:sp>
                <p:nvSpPr>
                  <p:cNvPr id="1124" name="Rectangle 493"/>
                  <p:cNvSpPr>
                    <a:spLocks noChangeArrowheads="1"/>
                  </p:cNvSpPr>
                  <p:nvPr/>
                </p:nvSpPr>
                <p:spPr bwMode="auto">
                  <a:xfrm>
                    <a:off x="3946" y="476"/>
                    <a:ext cx="293" cy="29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5" name="Freeform 494"/>
                  <p:cNvSpPr>
                    <a:spLocks/>
                  </p:cNvSpPr>
                  <p:nvPr/>
                </p:nvSpPr>
                <p:spPr bwMode="auto">
                  <a:xfrm>
                    <a:off x="4239" y="431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6" name="Freeform 495"/>
                  <p:cNvSpPr>
                    <a:spLocks/>
                  </p:cNvSpPr>
                  <p:nvPr/>
                </p:nvSpPr>
                <p:spPr bwMode="auto">
                  <a:xfrm>
                    <a:off x="3946" y="429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109" name="Freeform 231"/>
              <p:cNvSpPr>
                <a:spLocks/>
              </p:cNvSpPr>
              <p:nvPr/>
            </p:nvSpPr>
            <p:spPr bwMode="auto">
              <a:xfrm>
                <a:off x="1773" y="3902"/>
                <a:ext cx="610" cy="293"/>
              </a:xfrm>
              <a:custGeom>
                <a:avLst/>
                <a:gdLst>
                  <a:gd name="T0" fmla="*/ 0 w 823"/>
                  <a:gd name="T1" fmla="*/ 112 h 509"/>
                  <a:gd name="T2" fmla="*/ 2 w 823"/>
                  <a:gd name="T3" fmla="*/ 315 h 509"/>
                  <a:gd name="T4" fmla="*/ 94 w 823"/>
                  <a:gd name="T5" fmla="*/ 388 h 509"/>
                  <a:gd name="T6" fmla="*/ 186 w 823"/>
                  <a:gd name="T7" fmla="*/ 436 h 509"/>
                  <a:gd name="T8" fmla="*/ 331 w 823"/>
                  <a:gd name="T9" fmla="*/ 509 h 509"/>
                  <a:gd name="T10" fmla="*/ 501 w 823"/>
                  <a:gd name="T11" fmla="*/ 397 h 509"/>
                  <a:gd name="T12" fmla="*/ 685 w 823"/>
                  <a:gd name="T13" fmla="*/ 256 h 509"/>
                  <a:gd name="T14" fmla="*/ 816 w 823"/>
                  <a:gd name="T15" fmla="*/ 159 h 509"/>
                  <a:gd name="T16" fmla="*/ 823 w 823"/>
                  <a:gd name="T17" fmla="*/ 0 h 509"/>
                  <a:gd name="T18" fmla="*/ 729 w 823"/>
                  <a:gd name="T19" fmla="*/ 59 h 509"/>
                  <a:gd name="T20" fmla="*/ 637 w 823"/>
                  <a:gd name="T21" fmla="*/ 123 h 509"/>
                  <a:gd name="T22" fmla="*/ 532 w 823"/>
                  <a:gd name="T23" fmla="*/ 203 h 509"/>
                  <a:gd name="T24" fmla="*/ 335 w 823"/>
                  <a:gd name="T25" fmla="*/ 97 h 509"/>
                  <a:gd name="T26" fmla="*/ 258 w 823"/>
                  <a:gd name="T27" fmla="*/ 132 h 509"/>
                  <a:gd name="T28" fmla="*/ 125 w 823"/>
                  <a:gd name="T29" fmla="*/ 183 h 509"/>
                  <a:gd name="T30" fmla="*/ 0 w 823"/>
                  <a:gd name="T31" fmla="*/ 112 h 50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23"/>
                  <a:gd name="T49" fmla="*/ 0 h 509"/>
                  <a:gd name="T50" fmla="*/ 823 w 823"/>
                  <a:gd name="T51" fmla="*/ 509 h 50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23" h="509">
                    <a:moveTo>
                      <a:pt x="0" y="112"/>
                    </a:moveTo>
                    <a:lnTo>
                      <a:pt x="2" y="315"/>
                    </a:lnTo>
                    <a:lnTo>
                      <a:pt x="94" y="388"/>
                    </a:lnTo>
                    <a:lnTo>
                      <a:pt x="186" y="436"/>
                    </a:lnTo>
                    <a:lnTo>
                      <a:pt x="331" y="509"/>
                    </a:lnTo>
                    <a:lnTo>
                      <a:pt x="501" y="397"/>
                    </a:lnTo>
                    <a:lnTo>
                      <a:pt x="685" y="256"/>
                    </a:lnTo>
                    <a:lnTo>
                      <a:pt x="816" y="159"/>
                    </a:lnTo>
                    <a:lnTo>
                      <a:pt x="823" y="0"/>
                    </a:lnTo>
                    <a:lnTo>
                      <a:pt x="729" y="59"/>
                    </a:lnTo>
                    <a:lnTo>
                      <a:pt x="637" y="123"/>
                    </a:lnTo>
                    <a:lnTo>
                      <a:pt x="532" y="203"/>
                    </a:lnTo>
                    <a:lnTo>
                      <a:pt x="335" y="97"/>
                    </a:lnTo>
                    <a:lnTo>
                      <a:pt x="258" y="132"/>
                    </a:lnTo>
                    <a:lnTo>
                      <a:pt x="125" y="183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CAA6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0" name="Freeform 239"/>
              <p:cNvSpPr>
                <a:spLocks/>
              </p:cNvSpPr>
              <p:nvPr/>
            </p:nvSpPr>
            <p:spPr bwMode="auto">
              <a:xfrm>
                <a:off x="1767" y="3897"/>
                <a:ext cx="621" cy="303"/>
              </a:xfrm>
              <a:custGeom>
                <a:avLst/>
                <a:gdLst>
                  <a:gd name="T0" fmla="*/ 0 w 839"/>
                  <a:gd name="T1" fmla="*/ 107 h 526"/>
                  <a:gd name="T2" fmla="*/ 0 w 839"/>
                  <a:gd name="T3" fmla="*/ 322 h 526"/>
                  <a:gd name="T4" fmla="*/ 79 w 839"/>
                  <a:gd name="T5" fmla="*/ 384 h 526"/>
                  <a:gd name="T6" fmla="*/ 191 w 839"/>
                  <a:gd name="T7" fmla="*/ 449 h 526"/>
                  <a:gd name="T8" fmla="*/ 338 w 839"/>
                  <a:gd name="T9" fmla="*/ 526 h 526"/>
                  <a:gd name="T10" fmla="*/ 534 w 839"/>
                  <a:gd name="T11" fmla="*/ 395 h 526"/>
                  <a:gd name="T12" fmla="*/ 692 w 839"/>
                  <a:gd name="T13" fmla="*/ 270 h 526"/>
                  <a:gd name="T14" fmla="*/ 830 w 839"/>
                  <a:gd name="T15" fmla="*/ 171 h 526"/>
                  <a:gd name="T16" fmla="*/ 839 w 839"/>
                  <a:gd name="T17" fmla="*/ 0 h 526"/>
                  <a:gd name="T18" fmla="*/ 813 w 839"/>
                  <a:gd name="T19" fmla="*/ 22 h 526"/>
                  <a:gd name="T20" fmla="*/ 810 w 839"/>
                  <a:gd name="T21" fmla="*/ 160 h 526"/>
                  <a:gd name="T22" fmla="*/ 562 w 839"/>
                  <a:gd name="T23" fmla="*/ 348 h 526"/>
                  <a:gd name="T24" fmla="*/ 402 w 839"/>
                  <a:gd name="T25" fmla="*/ 460 h 526"/>
                  <a:gd name="T26" fmla="*/ 351 w 839"/>
                  <a:gd name="T27" fmla="*/ 487 h 526"/>
                  <a:gd name="T28" fmla="*/ 358 w 839"/>
                  <a:gd name="T29" fmla="*/ 107 h 526"/>
                  <a:gd name="T30" fmla="*/ 332 w 839"/>
                  <a:gd name="T31" fmla="*/ 101 h 526"/>
                  <a:gd name="T32" fmla="*/ 325 w 839"/>
                  <a:gd name="T33" fmla="*/ 114 h 526"/>
                  <a:gd name="T34" fmla="*/ 336 w 839"/>
                  <a:gd name="T35" fmla="*/ 237 h 526"/>
                  <a:gd name="T36" fmla="*/ 336 w 839"/>
                  <a:gd name="T37" fmla="*/ 421 h 526"/>
                  <a:gd name="T38" fmla="*/ 323 w 839"/>
                  <a:gd name="T39" fmla="*/ 489 h 526"/>
                  <a:gd name="T40" fmla="*/ 206 w 839"/>
                  <a:gd name="T41" fmla="*/ 441 h 526"/>
                  <a:gd name="T42" fmla="*/ 132 w 839"/>
                  <a:gd name="T43" fmla="*/ 395 h 526"/>
                  <a:gd name="T44" fmla="*/ 46 w 839"/>
                  <a:gd name="T45" fmla="*/ 335 h 526"/>
                  <a:gd name="T46" fmla="*/ 22 w 839"/>
                  <a:gd name="T47" fmla="*/ 302 h 526"/>
                  <a:gd name="T48" fmla="*/ 20 w 839"/>
                  <a:gd name="T49" fmla="*/ 118 h 526"/>
                  <a:gd name="T50" fmla="*/ 0 w 839"/>
                  <a:gd name="T51" fmla="*/ 107 h 5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9"/>
                  <a:gd name="T79" fmla="*/ 0 h 526"/>
                  <a:gd name="T80" fmla="*/ 839 w 839"/>
                  <a:gd name="T81" fmla="*/ 526 h 5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9" h="526">
                    <a:moveTo>
                      <a:pt x="0" y="107"/>
                    </a:moveTo>
                    <a:lnTo>
                      <a:pt x="0" y="322"/>
                    </a:lnTo>
                    <a:lnTo>
                      <a:pt x="79" y="384"/>
                    </a:lnTo>
                    <a:lnTo>
                      <a:pt x="191" y="449"/>
                    </a:lnTo>
                    <a:lnTo>
                      <a:pt x="338" y="526"/>
                    </a:lnTo>
                    <a:lnTo>
                      <a:pt x="534" y="395"/>
                    </a:lnTo>
                    <a:lnTo>
                      <a:pt x="692" y="270"/>
                    </a:lnTo>
                    <a:lnTo>
                      <a:pt x="830" y="171"/>
                    </a:lnTo>
                    <a:lnTo>
                      <a:pt x="839" y="0"/>
                    </a:lnTo>
                    <a:lnTo>
                      <a:pt x="813" y="22"/>
                    </a:lnTo>
                    <a:lnTo>
                      <a:pt x="810" y="160"/>
                    </a:lnTo>
                    <a:lnTo>
                      <a:pt x="562" y="348"/>
                    </a:lnTo>
                    <a:lnTo>
                      <a:pt x="402" y="460"/>
                    </a:lnTo>
                    <a:lnTo>
                      <a:pt x="351" y="487"/>
                    </a:lnTo>
                    <a:lnTo>
                      <a:pt x="358" y="107"/>
                    </a:lnTo>
                    <a:lnTo>
                      <a:pt x="332" y="101"/>
                    </a:lnTo>
                    <a:lnTo>
                      <a:pt x="325" y="114"/>
                    </a:lnTo>
                    <a:lnTo>
                      <a:pt x="336" y="237"/>
                    </a:lnTo>
                    <a:lnTo>
                      <a:pt x="336" y="421"/>
                    </a:lnTo>
                    <a:lnTo>
                      <a:pt x="323" y="489"/>
                    </a:lnTo>
                    <a:lnTo>
                      <a:pt x="206" y="441"/>
                    </a:lnTo>
                    <a:lnTo>
                      <a:pt x="132" y="395"/>
                    </a:lnTo>
                    <a:lnTo>
                      <a:pt x="46" y="335"/>
                    </a:lnTo>
                    <a:lnTo>
                      <a:pt x="22" y="302"/>
                    </a:lnTo>
                    <a:lnTo>
                      <a:pt x="20" y="118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1" name="Freeform 265"/>
              <p:cNvSpPr>
                <a:spLocks/>
              </p:cNvSpPr>
              <p:nvPr/>
            </p:nvSpPr>
            <p:spPr bwMode="auto">
              <a:xfrm>
                <a:off x="1604" y="3814"/>
                <a:ext cx="426" cy="197"/>
              </a:xfrm>
              <a:custGeom>
                <a:avLst/>
                <a:gdLst>
                  <a:gd name="T0" fmla="*/ 220 w 575"/>
                  <a:gd name="T1" fmla="*/ 0 h 342"/>
                  <a:gd name="T2" fmla="*/ 0 w 575"/>
                  <a:gd name="T3" fmla="*/ 140 h 342"/>
                  <a:gd name="T4" fmla="*/ 134 w 575"/>
                  <a:gd name="T5" fmla="*/ 207 h 342"/>
                  <a:gd name="T6" fmla="*/ 245 w 575"/>
                  <a:gd name="T7" fmla="*/ 260 h 342"/>
                  <a:gd name="T8" fmla="*/ 359 w 575"/>
                  <a:gd name="T9" fmla="*/ 342 h 342"/>
                  <a:gd name="T10" fmla="*/ 575 w 575"/>
                  <a:gd name="T11" fmla="*/ 240 h 342"/>
                  <a:gd name="T12" fmla="*/ 432 w 575"/>
                  <a:gd name="T13" fmla="*/ 160 h 342"/>
                  <a:gd name="T14" fmla="*/ 317 w 575"/>
                  <a:gd name="T15" fmla="*/ 80 h 342"/>
                  <a:gd name="T16" fmla="*/ 220 w 575"/>
                  <a:gd name="T17" fmla="*/ 0 h 3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75"/>
                  <a:gd name="T28" fmla="*/ 0 h 342"/>
                  <a:gd name="T29" fmla="*/ 575 w 575"/>
                  <a:gd name="T30" fmla="*/ 342 h 3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75" h="342">
                    <a:moveTo>
                      <a:pt x="220" y="0"/>
                    </a:moveTo>
                    <a:lnTo>
                      <a:pt x="0" y="140"/>
                    </a:lnTo>
                    <a:lnTo>
                      <a:pt x="134" y="207"/>
                    </a:lnTo>
                    <a:lnTo>
                      <a:pt x="245" y="260"/>
                    </a:lnTo>
                    <a:lnTo>
                      <a:pt x="359" y="342"/>
                    </a:lnTo>
                    <a:lnTo>
                      <a:pt x="575" y="240"/>
                    </a:lnTo>
                    <a:lnTo>
                      <a:pt x="432" y="160"/>
                    </a:lnTo>
                    <a:lnTo>
                      <a:pt x="317" y="80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DCC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2" name="Freeform 266"/>
              <p:cNvSpPr>
                <a:spLocks/>
              </p:cNvSpPr>
              <p:nvPr/>
            </p:nvSpPr>
            <p:spPr bwMode="auto">
              <a:xfrm>
                <a:off x="2032" y="3778"/>
                <a:ext cx="480" cy="240"/>
              </a:xfrm>
              <a:custGeom>
                <a:avLst/>
                <a:gdLst>
                  <a:gd name="T0" fmla="*/ 0 w 648"/>
                  <a:gd name="T1" fmla="*/ 303 h 415"/>
                  <a:gd name="T2" fmla="*/ 178 w 648"/>
                  <a:gd name="T3" fmla="*/ 191 h 415"/>
                  <a:gd name="T4" fmla="*/ 305 w 648"/>
                  <a:gd name="T5" fmla="*/ 123 h 415"/>
                  <a:gd name="T6" fmla="*/ 398 w 648"/>
                  <a:gd name="T7" fmla="*/ 51 h 415"/>
                  <a:gd name="T8" fmla="*/ 463 w 648"/>
                  <a:gd name="T9" fmla="*/ 0 h 415"/>
                  <a:gd name="T10" fmla="*/ 600 w 648"/>
                  <a:gd name="T11" fmla="*/ 53 h 415"/>
                  <a:gd name="T12" fmla="*/ 648 w 648"/>
                  <a:gd name="T13" fmla="*/ 77 h 415"/>
                  <a:gd name="T14" fmla="*/ 580 w 648"/>
                  <a:gd name="T15" fmla="*/ 145 h 415"/>
                  <a:gd name="T16" fmla="*/ 455 w 648"/>
                  <a:gd name="T17" fmla="*/ 222 h 415"/>
                  <a:gd name="T18" fmla="*/ 338 w 648"/>
                  <a:gd name="T19" fmla="*/ 294 h 415"/>
                  <a:gd name="T20" fmla="*/ 237 w 648"/>
                  <a:gd name="T21" fmla="*/ 373 h 415"/>
                  <a:gd name="T22" fmla="*/ 178 w 648"/>
                  <a:gd name="T23" fmla="*/ 415 h 415"/>
                  <a:gd name="T24" fmla="*/ 13 w 648"/>
                  <a:gd name="T25" fmla="*/ 329 h 415"/>
                  <a:gd name="T26" fmla="*/ 0 w 648"/>
                  <a:gd name="T27" fmla="*/ 303 h 4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48"/>
                  <a:gd name="T43" fmla="*/ 0 h 415"/>
                  <a:gd name="T44" fmla="*/ 648 w 648"/>
                  <a:gd name="T45" fmla="*/ 415 h 41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48" h="415">
                    <a:moveTo>
                      <a:pt x="0" y="303"/>
                    </a:moveTo>
                    <a:lnTo>
                      <a:pt x="178" y="191"/>
                    </a:lnTo>
                    <a:lnTo>
                      <a:pt x="305" y="123"/>
                    </a:lnTo>
                    <a:lnTo>
                      <a:pt x="398" y="51"/>
                    </a:lnTo>
                    <a:lnTo>
                      <a:pt x="463" y="0"/>
                    </a:lnTo>
                    <a:lnTo>
                      <a:pt x="600" y="53"/>
                    </a:lnTo>
                    <a:lnTo>
                      <a:pt x="648" y="77"/>
                    </a:lnTo>
                    <a:lnTo>
                      <a:pt x="580" y="145"/>
                    </a:lnTo>
                    <a:lnTo>
                      <a:pt x="455" y="222"/>
                    </a:lnTo>
                    <a:lnTo>
                      <a:pt x="338" y="294"/>
                    </a:lnTo>
                    <a:lnTo>
                      <a:pt x="237" y="373"/>
                    </a:lnTo>
                    <a:lnTo>
                      <a:pt x="178" y="415"/>
                    </a:lnTo>
                    <a:lnTo>
                      <a:pt x="13" y="329"/>
                    </a:lnTo>
                    <a:lnTo>
                      <a:pt x="0" y="303"/>
                    </a:lnTo>
                    <a:close/>
                  </a:path>
                </a:pathLst>
              </a:custGeom>
              <a:solidFill>
                <a:srgbClr val="DCC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113" name="Group 269"/>
              <p:cNvGrpSpPr>
                <a:grpSpLocks/>
              </p:cNvGrpSpPr>
              <p:nvPr/>
            </p:nvGrpSpPr>
            <p:grpSpPr bwMode="auto">
              <a:xfrm>
                <a:off x="1912" y="3998"/>
                <a:ext cx="202" cy="157"/>
                <a:chOff x="652" y="2428"/>
                <a:chExt cx="443" cy="443"/>
              </a:xfrm>
            </p:grpSpPr>
            <p:sp>
              <p:nvSpPr>
                <p:cNvPr id="1116" name="Oval 270"/>
                <p:cNvSpPr>
                  <a:spLocks noChangeArrowheads="1"/>
                </p:cNvSpPr>
                <p:nvPr/>
              </p:nvSpPr>
              <p:spPr bwMode="auto">
                <a:xfrm>
                  <a:off x="652" y="2428"/>
                  <a:ext cx="443" cy="443"/>
                </a:xfrm>
                <a:prstGeom prst="ellips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7" name="Line 271"/>
                <p:cNvSpPr>
                  <a:spLocks noChangeShapeType="1"/>
                </p:cNvSpPr>
                <p:nvPr/>
              </p:nvSpPr>
              <p:spPr bwMode="auto">
                <a:xfrm>
                  <a:off x="710" y="2494"/>
                  <a:ext cx="310" cy="325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114" name="Freeform 267"/>
              <p:cNvSpPr>
                <a:spLocks/>
              </p:cNvSpPr>
              <p:nvPr/>
            </p:nvSpPr>
            <p:spPr bwMode="auto">
              <a:xfrm>
                <a:off x="1591" y="3809"/>
                <a:ext cx="439" cy="205"/>
              </a:xfrm>
              <a:custGeom>
                <a:avLst/>
                <a:gdLst>
                  <a:gd name="T0" fmla="*/ 229 w 592"/>
                  <a:gd name="T1" fmla="*/ 0 h 357"/>
                  <a:gd name="T2" fmla="*/ 110 w 592"/>
                  <a:gd name="T3" fmla="*/ 84 h 357"/>
                  <a:gd name="T4" fmla="*/ 0 w 592"/>
                  <a:gd name="T5" fmla="*/ 139 h 357"/>
                  <a:gd name="T6" fmla="*/ 20 w 592"/>
                  <a:gd name="T7" fmla="*/ 163 h 357"/>
                  <a:gd name="T8" fmla="*/ 238 w 592"/>
                  <a:gd name="T9" fmla="*/ 262 h 357"/>
                  <a:gd name="T10" fmla="*/ 361 w 592"/>
                  <a:gd name="T11" fmla="*/ 355 h 357"/>
                  <a:gd name="T12" fmla="*/ 381 w 592"/>
                  <a:gd name="T13" fmla="*/ 357 h 357"/>
                  <a:gd name="T14" fmla="*/ 592 w 592"/>
                  <a:gd name="T15" fmla="*/ 264 h 357"/>
                  <a:gd name="T16" fmla="*/ 581 w 592"/>
                  <a:gd name="T17" fmla="*/ 242 h 357"/>
                  <a:gd name="T18" fmla="*/ 381 w 592"/>
                  <a:gd name="T19" fmla="*/ 335 h 357"/>
                  <a:gd name="T20" fmla="*/ 341 w 592"/>
                  <a:gd name="T21" fmla="*/ 311 h 357"/>
                  <a:gd name="T22" fmla="*/ 251 w 592"/>
                  <a:gd name="T23" fmla="*/ 249 h 357"/>
                  <a:gd name="T24" fmla="*/ 196 w 592"/>
                  <a:gd name="T25" fmla="*/ 223 h 357"/>
                  <a:gd name="T26" fmla="*/ 123 w 592"/>
                  <a:gd name="T27" fmla="*/ 185 h 357"/>
                  <a:gd name="T28" fmla="*/ 33 w 592"/>
                  <a:gd name="T29" fmla="*/ 145 h 357"/>
                  <a:gd name="T30" fmla="*/ 238 w 592"/>
                  <a:gd name="T31" fmla="*/ 33 h 357"/>
                  <a:gd name="T32" fmla="*/ 229 w 592"/>
                  <a:gd name="T33" fmla="*/ 0 h 3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92"/>
                  <a:gd name="T52" fmla="*/ 0 h 357"/>
                  <a:gd name="T53" fmla="*/ 592 w 592"/>
                  <a:gd name="T54" fmla="*/ 357 h 3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92" h="357">
                    <a:moveTo>
                      <a:pt x="229" y="0"/>
                    </a:moveTo>
                    <a:lnTo>
                      <a:pt x="110" y="84"/>
                    </a:lnTo>
                    <a:lnTo>
                      <a:pt x="0" y="139"/>
                    </a:lnTo>
                    <a:lnTo>
                      <a:pt x="20" y="163"/>
                    </a:lnTo>
                    <a:lnTo>
                      <a:pt x="238" y="262"/>
                    </a:lnTo>
                    <a:lnTo>
                      <a:pt x="361" y="355"/>
                    </a:lnTo>
                    <a:lnTo>
                      <a:pt x="381" y="357"/>
                    </a:lnTo>
                    <a:lnTo>
                      <a:pt x="592" y="264"/>
                    </a:lnTo>
                    <a:lnTo>
                      <a:pt x="581" y="242"/>
                    </a:lnTo>
                    <a:lnTo>
                      <a:pt x="381" y="335"/>
                    </a:lnTo>
                    <a:lnTo>
                      <a:pt x="341" y="311"/>
                    </a:lnTo>
                    <a:lnTo>
                      <a:pt x="251" y="249"/>
                    </a:lnTo>
                    <a:lnTo>
                      <a:pt x="196" y="223"/>
                    </a:lnTo>
                    <a:lnTo>
                      <a:pt x="123" y="185"/>
                    </a:lnTo>
                    <a:lnTo>
                      <a:pt x="33" y="145"/>
                    </a:lnTo>
                    <a:lnTo>
                      <a:pt x="238" y="33"/>
                    </a:lnTo>
                    <a:lnTo>
                      <a:pt x="2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5" name="Freeform 268"/>
              <p:cNvSpPr>
                <a:spLocks/>
              </p:cNvSpPr>
              <p:nvPr/>
            </p:nvSpPr>
            <p:spPr bwMode="auto">
              <a:xfrm>
                <a:off x="2013" y="3778"/>
                <a:ext cx="509" cy="250"/>
              </a:xfrm>
              <a:custGeom>
                <a:avLst/>
                <a:gdLst>
                  <a:gd name="T0" fmla="*/ 35 w 687"/>
                  <a:gd name="T1" fmla="*/ 310 h 433"/>
                  <a:gd name="T2" fmla="*/ 211 w 687"/>
                  <a:gd name="T3" fmla="*/ 389 h 433"/>
                  <a:gd name="T4" fmla="*/ 323 w 687"/>
                  <a:gd name="T5" fmla="*/ 310 h 433"/>
                  <a:gd name="T6" fmla="*/ 417 w 687"/>
                  <a:gd name="T7" fmla="*/ 244 h 433"/>
                  <a:gd name="T8" fmla="*/ 522 w 687"/>
                  <a:gd name="T9" fmla="*/ 182 h 433"/>
                  <a:gd name="T10" fmla="*/ 615 w 687"/>
                  <a:gd name="T11" fmla="*/ 119 h 433"/>
                  <a:gd name="T12" fmla="*/ 652 w 687"/>
                  <a:gd name="T13" fmla="*/ 73 h 433"/>
                  <a:gd name="T14" fmla="*/ 542 w 687"/>
                  <a:gd name="T15" fmla="*/ 37 h 433"/>
                  <a:gd name="T16" fmla="*/ 468 w 687"/>
                  <a:gd name="T17" fmla="*/ 18 h 433"/>
                  <a:gd name="T18" fmla="*/ 481 w 687"/>
                  <a:gd name="T19" fmla="*/ 0 h 433"/>
                  <a:gd name="T20" fmla="*/ 560 w 687"/>
                  <a:gd name="T21" fmla="*/ 20 h 433"/>
                  <a:gd name="T22" fmla="*/ 634 w 687"/>
                  <a:gd name="T23" fmla="*/ 46 h 433"/>
                  <a:gd name="T24" fmla="*/ 687 w 687"/>
                  <a:gd name="T25" fmla="*/ 73 h 433"/>
                  <a:gd name="T26" fmla="*/ 641 w 687"/>
                  <a:gd name="T27" fmla="*/ 125 h 433"/>
                  <a:gd name="T28" fmla="*/ 595 w 687"/>
                  <a:gd name="T29" fmla="*/ 163 h 433"/>
                  <a:gd name="T30" fmla="*/ 529 w 687"/>
                  <a:gd name="T31" fmla="*/ 202 h 433"/>
                  <a:gd name="T32" fmla="*/ 468 w 687"/>
                  <a:gd name="T33" fmla="*/ 237 h 433"/>
                  <a:gd name="T34" fmla="*/ 395 w 687"/>
                  <a:gd name="T35" fmla="*/ 284 h 433"/>
                  <a:gd name="T36" fmla="*/ 336 w 687"/>
                  <a:gd name="T37" fmla="*/ 327 h 433"/>
                  <a:gd name="T38" fmla="*/ 279 w 687"/>
                  <a:gd name="T39" fmla="*/ 369 h 433"/>
                  <a:gd name="T40" fmla="*/ 204 w 687"/>
                  <a:gd name="T41" fmla="*/ 433 h 433"/>
                  <a:gd name="T42" fmla="*/ 0 w 687"/>
                  <a:gd name="T43" fmla="*/ 314 h 433"/>
                  <a:gd name="T44" fmla="*/ 35 w 687"/>
                  <a:gd name="T45" fmla="*/ 310 h 43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87"/>
                  <a:gd name="T70" fmla="*/ 0 h 433"/>
                  <a:gd name="T71" fmla="*/ 687 w 687"/>
                  <a:gd name="T72" fmla="*/ 433 h 43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87" h="433">
                    <a:moveTo>
                      <a:pt x="35" y="310"/>
                    </a:moveTo>
                    <a:lnTo>
                      <a:pt x="211" y="389"/>
                    </a:lnTo>
                    <a:lnTo>
                      <a:pt x="323" y="310"/>
                    </a:lnTo>
                    <a:lnTo>
                      <a:pt x="417" y="244"/>
                    </a:lnTo>
                    <a:lnTo>
                      <a:pt x="522" y="182"/>
                    </a:lnTo>
                    <a:lnTo>
                      <a:pt x="615" y="119"/>
                    </a:lnTo>
                    <a:lnTo>
                      <a:pt x="652" y="73"/>
                    </a:lnTo>
                    <a:lnTo>
                      <a:pt x="542" y="37"/>
                    </a:lnTo>
                    <a:lnTo>
                      <a:pt x="468" y="18"/>
                    </a:lnTo>
                    <a:lnTo>
                      <a:pt x="481" y="0"/>
                    </a:lnTo>
                    <a:lnTo>
                      <a:pt x="560" y="20"/>
                    </a:lnTo>
                    <a:lnTo>
                      <a:pt x="634" y="46"/>
                    </a:lnTo>
                    <a:lnTo>
                      <a:pt x="687" y="73"/>
                    </a:lnTo>
                    <a:lnTo>
                      <a:pt x="641" y="125"/>
                    </a:lnTo>
                    <a:lnTo>
                      <a:pt x="595" y="163"/>
                    </a:lnTo>
                    <a:lnTo>
                      <a:pt x="529" y="202"/>
                    </a:lnTo>
                    <a:lnTo>
                      <a:pt x="468" y="237"/>
                    </a:lnTo>
                    <a:lnTo>
                      <a:pt x="395" y="284"/>
                    </a:lnTo>
                    <a:lnTo>
                      <a:pt x="336" y="327"/>
                    </a:lnTo>
                    <a:lnTo>
                      <a:pt x="279" y="369"/>
                    </a:lnTo>
                    <a:lnTo>
                      <a:pt x="204" y="433"/>
                    </a:lnTo>
                    <a:lnTo>
                      <a:pt x="0" y="314"/>
                    </a:lnTo>
                    <a:lnTo>
                      <a:pt x="35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047" name="Text Box 529"/>
            <p:cNvSpPr txBox="1">
              <a:spLocks noChangeArrowheads="1"/>
            </p:cNvSpPr>
            <p:nvPr/>
          </p:nvSpPr>
          <p:spPr bwMode="auto">
            <a:xfrm>
              <a:off x="4229100" y="6107113"/>
              <a:ext cx="1154113" cy="274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r>
                <a:rPr lang="en-US" sz="1800" b="1">
                  <a:latin typeface="+mj-lt"/>
                </a:rPr>
                <a:t>Obsolete</a:t>
              </a:r>
            </a:p>
          </p:txBody>
        </p:sp>
        <p:sp>
          <p:nvSpPr>
            <p:cNvPr id="1048" name="Text Box 530"/>
            <p:cNvSpPr txBox="1">
              <a:spLocks noChangeArrowheads="1"/>
            </p:cNvSpPr>
            <p:nvPr/>
          </p:nvSpPr>
          <p:spPr bwMode="auto">
            <a:xfrm>
              <a:off x="5260975" y="3802063"/>
              <a:ext cx="1341438" cy="274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r>
                <a:rPr lang="en-US" sz="1800" b="1">
                  <a:latin typeface="+mj-lt"/>
                </a:rPr>
                <a:t>Production</a:t>
              </a:r>
            </a:p>
          </p:txBody>
        </p:sp>
        <p:grpSp>
          <p:nvGrpSpPr>
            <p:cNvPr id="1049" name="Group 538"/>
            <p:cNvGrpSpPr>
              <a:grpSpLocks/>
            </p:cNvGrpSpPr>
            <p:nvPr/>
          </p:nvGrpSpPr>
          <p:grpSpPr bwMode="auto">
            <a:xfrm>
              <a:off x="7029450" y="5392738"/>
              <a:ext cx="1438275" cy="1141412"/>
              <a:chOff x="3408" y="3517"/>
              <a:chExt cx="906" cy="719"/>
            </a:xfrm>
          </p:grpSpPr>
          <p:sp>
            <p:nvSpPr>
              <p:cNvPr id="1094" name="Freeform 532"/>
              <p:cNvSpPr>
                <a:spLocks/>
              </p:cNvSpPr>
              <p:nvPr/>
            </p:nvSpPr>
            <p:spPr bwMode="auto">
              <a:xfrm>
                <a:off x="3422" y="3598"/>
                <a:ext cx="880" cy="621"/>
              </a:xfrm>
              <a:custGeom>
                <a:avLst/>
                <a:gdLst>
                  <a:gd name="T0" fmla="*/ 736 w 2227"/>
                  <a:gd name="T1" fmla="*/ 267 h 2241"/>
                  <a:gd name="T2" fmla="*/ 652 w 2227"/>
                  <a:gd name="T3" fmla="*/ 323 h 2241"/>
                  <a:gd name="T4" fmla="*/ 572 w 2227"/>
                  <a:gd name="T5" fmla="*/ 383 h 2241"/>
                  <a:gd name="T6" fmla="*/ 520 w 2227"/>
                  <a:gd name="T7" fmla="*/ 435 h 2241"/>
                  <a:gd name="T8" fmla="*/ 468 w 2227"/>
                  <a:gd name="T9" fmla="*/ 499 h 2241"/>
                  <a:gd name="T10" fmla="*/ 448 w 2227"/>
                  <a:gd name="T11" fmla="*/ 519 h 2241"/>
                  <a:gd name="T12" fmla="*/ 372 w 2227"/>
                  <a:gd name="T13" fmla="*/ 607 h 2241"/>
                  <a:gd name="T14" fmla="*/ 284 w 2227"/>
                  <a:gd name="T15" fmla="*/ 727 h 2241"/>
                  <a:gd name="T16" fmla="*/ 216 w 2227"/>
                  <a:gd name="T17" fmla="*/ 815 h 2241"/>
                  <a:gd name="T18" fmla="*/ 132 w 2227"/>
                  <a:gd name="T19" fmla="*/ 883 h 2241"/>
                  <a:gd name="T20" fmla="*/ 84 w 2227"/>
                  <a:gd name="T21" fmla="*/ 1019 h 2241"/>
                  <a:gd name="T22" fmla="*/ 12 w 2227"/>
                  <a:gd name="T23" fmla="*/ 1227 h 2241"/>
                  <a:gd name="T24" fmla="*/ 4 w 2227"/>
                  <a:gd name="T25" fmla="*/ 1451 h 2241"/>
                  <a:gd name="T26" fmla="*/ 12 w 2227"/>
                  <a:gd name="T27" fmla="*/ 1611 h 2241"/>
                  <a:gd name="T28" fmla="*/ 104 w 2227"/>
                  <a:gd name="T29" fmla="*/ 1831 h 2241"/>
                  <a:gd name="T30" fmla="*/ 232 w 2227"/>
                  <a:gd name="T31" fmla="*/ 1943 h 2241"/>
                  <a:gd name="T32" fmla="*/ 360 w 2227"/>
                  <a:gd name="T33" fmla="*/ 2019 h 2241"/>
                  <a:gd name="T34" fmla="*/ 432 w 2227"/>
                  <a:gd name="T35" fmla="*/ 2051 h 2241"/>
                  <a:gd name="T36" fmla="*/ 640 w 2227"/>
                  <a:gd name="T37" fmla="*/ 2127 h 2241"/>
                  <a:gd name="T38" fmla="*/ 764 w 2227"/>
                  <a:gd name="T39" fmla="*/ 2175 h 2241"/>
                  <a:gd name="T40" fmla="*/ 896 w 2227"/>
                  <a:gd name="T41" fmla="*/ 2191 h 2241"/>
                  <a:gd name="T42" fmla="*/ 1136 w 2227"/>
                  <a:gd name="T43" fmla="*/ 2231 h 2241"/>
                  <a:gd name="T44" fmla="*/ 1548 w 2227"/>
                  <a:gd name="T45" fmla="*/ 2207 h 2241"/>
                  <a:gd name="T46" fmla="*/ 1672 w 2227"/>
                  <a:gd name="T47" fmla="*/ 2159 h 2241"/>
                  <a:gd name="T48" fmla="*/ 1872 w 2227"/>
                  <a:gd name="T49" fmla="*/ 2071 h 2241"/>
                  <a:gd name="T50" fmla="*/ 1984 w 2227"/>
                  <a:gd name="T51" fmla="*/ 1975 h 2241"/>
                  <a:gd name="T52" fmla="*/ 2084 w 2227"/>
                  <a:gd name="T53" fmla="*/ 1871 h 2241"/>
                  <a:gd name="T54" fmla="*/ 2148 w 2227"/>
                  <a:gd name="T55" fmla="*/ 1719 h 2241"/>
                  <a:gd name="T56" fmla="*/ 2168 w 2227"/>
                  <a:gd name="T57" fmla="*/ 1659 h 2241"/>
                  <a:gd name="T58" fmla="*/ 2216 w 2227"/>
                  <a:gd name="T59" fmla="*/ 1527 h 2241"/>
                  <a:gd name="T60" fmla="*/ 2212 w 2227"/>
                  <a:gd name="T61" fmla="*/ 1127 h 2241"/>
                  <a:gd name="T62" fmla="*/ 2148 w 2227"/>
                  <a:gd name="T63" fmla="*/ 935 h 2241"/>
                  <a:gd name="T64" fmla="*/ 2044 w 2227"/>
                  <a:gd name="T65" fmla="*/ 755 h 2241"/>
                  <a:gd name="T66" fmla="*/ 1948 w 2227"/>
                  <a:gd name="T67" fmla="*/ 631 h 2241"/>
                  <a:gd name="T68" fmla="*/ 1820 w 2227"/>
                  <a:gd name="T69" fmla="*/ 551 h 2241"/>
                  <a:gd name="T70" fmla="*/ 1684 w 2227"/>
                  <a:gd name="T71" fmla="*/ 431 h 2241"/>
                  <a:gd name="T72" fmla="*/ 1644 w 2227"/>
                  <a:gd name="T73" fmla="*/ 391 h 2241"/>
                  <a:gd name="T74" fmla="*/ 1568 w 2227"/>
                  <a:gd name="T75" fmla="*/ 359 h 2241"/>
                  <a:gd name="T76" fmla="*/ 1484 w 2227"/>
                  <a:gd name="T77" fmla="*/ 311 h 2241"/>
                  <a:gd name="T78" fmla="*/ 1412 w 2227"/>
                  <a:gd name="T79" fmla="*/ 271 h 2241"/>
                  <a:gd name="T80" fmla="*/ 1404 w 2227"/>
                  <a:gd name="T81" fmla="*/ 207 h 2241"/>
                  <a:gd name="T82" fmla="*/ 1492 w 2227"/>
                  <a:gd name="T83" fmla="*/ 111 h 2241"/>
                  <a:gd name="T84" fmla="*/ 1536 w 2227"/>
                  <a:gd name="T85" fmla="*/ 71 h 2241"/>
                  <a:gd name="T86" fmla="*/ 1596 w 2227"/>
                  <a:gd name="T87" fmla="*/ 11 h 2241"/>
                  <a:gd name="T88" fmla="*/ 1472 w 2227"/>
                  <a:gd name="T89" fmla="*/ 39 h 2241"/>
                  <a:gd name="T90" fmla="*/ 952 w 2227"/>
                  <a:gd name="T91" fmla="*/ 111 h 2241"/>
                  <a:gd name="T92" fmla="*/ 768 w 2227"/>
                  <a:gd name="T93" fmla="*/ 223 h 2241"/>
                  <a:gd name="T94" fmla="*/ 764 w 2227"/>
                  <a:gd name="T95" fmla="*/ 239 h 224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27"/>
                  <a:gd name="T145" fmla="*/ 0 h 2241"/>
                  <a:gd name="T146" fmla="*/ 2227 w 2227"/>
                  <a:gd name="T147" fmla="*/ 2241 h 224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27" h="2241">
                    <a:moveTo>
                      <a:pt x="764" y="239"/>
                    </a:moveTo>
                    <a:cubicBezTo>
                      <a:pt x="746" y="245"/>
                      <a:pt x="751" y="255"/>
                      <a:pt x="736" y="267"/>
                    </a:cubicBezTo>
                    <a:cubicBezTo>
                      <a:pt x="715" y="283"/>
                      <a:pt x="692" y="285"/>
                      <a:pt x="672" y="299"/>
                    </a:cubicBezTo>
                    <a:cubicBezTo>
                      <a:pt x="649" y="315"/>
                      <a:pt x="670" y="305"/>
                      <a:pt x="652" y="323"/>
                    </a:cubicBezTo>
                    <a:cubicBezTo>
                      <a:pt x="638" y="337"/>
                      <a:pt x="620" y="344"/>
                      <a:pt x="604" y="355"/>
                    </a:cubicBezTo>
                    <a:cubicBezTo>
                      <a:pt x="591" y="375"/>
                      <a:pt x="600" y="364"/>
                      <a:pt x="572" y="383"/>
                    </a:cubicBezTo>
                    <a:cubicBezTo>
                      <a:pt x="568" y="386"/>
                      <a:pt x="560" y="391"/>
                      <a:pt x="560" y="391"/>
                    </a:cubicBezTo>
                    <a:cubicBezTo>
                      <a:pt x="549" y="407"/>
                      <a:pt x="536" y="424"/>
                      <a:pt x="520" y="435"/>
                    </a:cubicBezTo>
                    <a:cubicBezTo>
                      <a:pt x="501" y="463"/>
                      <a:pt x="512" y="454"/>
                      <a:pt x="492" y="467"/>
                    </a:cubicBezTo>
                    <a:cubicBezTo>
                      <a:pt x="487" y="483"/>
                      <a:pt x="482" y="490"/>
                      <a:pt x="468" y="499"/>
                    </a:cubicBezTo>
                    <a:cubicBezTo>
                      <a:pt x="465" y="503"/>
                      <a:pt x="463" y="508"/>
                      <a:pt x="460" y="511"/>
                    </a:cubicBezTo>
                    <a:cubicBezTo>
                      <a:pt x="457" y="514"/>
                      <a:pt x="451" y="515"/>
                      <a:pt x="448" y="519"/>
                    </a:cubicBezTo>
                    <a:cubicBezTo>
                      <a:pt x="437" y="532"/>
                      <a:pt x="433" y="554"/>
                      <a:pt x="420" y="567"/>
                    </a:cubicBezTo>
                    <a:cubicBezTo>
                      <a:pt x="405" y="582"/>
                      <a:pt x="386" y="591"/>
                      <a:pt x="372" y="607"/>
                    </a:cubicBezTo>
                    <a:cubicBezTo>
                      <a:pt x="357" y="625"/>
                      <a:pt x="353" y="650"/>
                      <a:pt x="336" y="667"/>
                    </a:cubicBezTo>
                    <a:cubicBezTo>
                      <a:pt x="317" y="686"/>
                      <a:pt x="304" y="710"/>
                      <a:pt x="284" y="727"/>
                    </a:cubicBezTo>
                    <a:cubicBezTo>
                      <a:pt x="272" y="738"/>
                      <a:pt x="244" y="755"/>
                      <a:pt x="244" y="755"/>
                    </a:cubicBezTo>
                    <a:cubicBezTo>
                      <a:pt x="240" y="768"/>
                      <a:pt x="231" y="808"/>
                      <a:pt x="216" y="815"/>
                    </a:cubicBezTo>
                    <a:cubicBezTo>
                      <a:pt x="193" y="826"/>
                      <a:pt x="169" y="835"/>
                      <a:pt x="152" y="855"/>
                    </a:cubicBezTo>
                    <a:cubicBezTo>
                      <a:pt x="145" y="864"/>
                      <a:pt x="139" y="874"/>
                      <a:pt x="132" y="883"/>
                    </a:cubicBezTo>
                    <a:cubicBezTo>
                      <a:pt x="126" y="891"/>
                      <a:pt x="116" y="907"/>
                      <a:pt x="116" y="907"/>
                    </a:cubicBezTo>
                    <a:cubicBezTo>
                      <a:pt x="107" y="944"/>
                      <a:pt x="90" y="981"/>
                      <a:pt x="84" y="1019"/>
                    </a:cubicBezTo>
                    <a:cubicBezTo>
                      <a:pt x="75" y="1071"/>
                      <a:pt x="68" y="1110"/>
                      <a:pt x="24" y="1143"/>
                    </a:cubicBezTo>
                    <a:cubicBezTo>
                      <a:pt x="6" y="1198"/>
                      <a:pt x="26" y="1131"/>
                      <a:pt x="12" y="1227"/>
                    </a:cubicBezTo>
                    <a:cubicBezTo>
                      <a:pt x="10" y="1240"/>
                      <a:pt x="0" y="1263"/>
                      <a:pt x="0" y="1263"/>
                    </a:cubicBezTo>
                    <a:cubicBezTo>
                      <a:pt x="1" y="1326"/>
                      <a:pt x="2" y="1388"/>
                      <a:pt x="4" y="1451"/>
                    </a:cubicBezTo>
                    <a:cubicBezTo>
                      <a:pt x="4" y="1456"/>
                      <a:pt x="8" y="1462"/>
                      <a:pt x="8" y="1467"/>
                    </a:cubicBezTo>
                    <a:cubicBezTo>
                      <a:pt x="10" y="1515"/>
                      <a:pt x="10" y="1563"/>
                      <a:pt x="12" y="1611"/>
                    </a:cubicBezTo>
                    <a:cubicBezTo>
                      <a:pt x="14" y="1659"/>
                      <a:pt x="54" y="1721"/>
                      <a:pt x="80" y="1759"/>
                    </a:cubicBezTo>
                    <a:cubicBezTo>
                      <a:pt x="94" y="1780"/>
                      <a:pt x="86" y="1810"/>
                      <a:pt x="104" y="1831"/>
                    </a:cubicBezTo>
                    <a:cubicBezTo>
                      <a:pt x="122" y="1852"/>
                      <a:pt x="149" y="1860"/>
                      <a:pt x="168" y="1879"/>
                    </a:cubicBezTo>
                    <a:cubicBezTo>
                      <a:pt x="185" y="1930"/>
                      <a:pt x="176" y="1932"/>
                      <a:pt x="232" y="1943"/>
                    </a:cubicBezTo>
                    <a:cubicBezTo>
                      <a:pt x="250" y="1955"/>
                      <a:pt x="246" y="1972"/>
                      <a:pt x="272" y="1979"/>
                    </a:cubicBezTo>
                    <a:cubicBezTo>
                      <a:pt x="308" y="1988"/>
                      <a:pt x="330" y="1999"/>
                      <a:pt x="360" y="2019"/>
                    </a:cubicBezTo>
                    <a:cubicBezTo>
                      <a:pt x="375" y="2029"/>
                      <a:pt x="392" y="2036"/>
                      <a:pt x="408" y="2043"/>
                    </a:cubicBezTo>
                    <a:cubicBezTo>
                      <a:pt x="416" y="2046"/>
                      <a:pt x="432" y="2051"/>
                      <a:pt x="432" y="2051"/>
                    </a:cubicBezTo>
                    <a:cubicBezTo>
                      <a:pt x="462" y="2081"/>
                      <a:pt x="500" y="2089"/>
                      <a:pt x="540" y="2095"/>
                    </a:cubicBezTo>
                    <a:cubicBezTo>
                      <a:pt x="573" y="2106"/>
                      <a:pt x="607" y="2122"/>
                      <a:pt x="640" y="2127"/>
                    </a:cubicBezTo>
                    <a:cubicBezTo>
                      <a:pt x="660" y="2134"/>
                      <a:pt x="687" y="2135"/>
                      <a:pt x="704" y="2147"/>
                    </a:cubicBezTo>
                    <a:cubicBezTo>
                      <a:pt x="717" y="2155"/>
                      <a:pt x="748" y="2173"/>
                      <a:pt x="764" y="2175"/>
                    </a:cubicBezTo>
                    <a:cubicBezTo>
                      <a:pt x="780" y="2177"/>
                      <a:pt x="796" y="2178"/>
                      <a:pt x="812" y="2179"/>
                    </a:cubicBezTo>
                    <a:cubicBezTo>
                      <a:pt x="844" y="2187"/>
                      <a:pt x="856" y="2188"/>
                      <a:pt x="896" y="2191"/>
                    </a:cubicBezTo>
                    <a:cubicBezTo>
                      <a:pt x="915" y="2197"/>
                      <a:pt x="954" y="2227"/>
                      <a:pt x="964" y="2227"/>
                    </a:cubicBezTo>
                    <a:cubicBezTo>
                      <a:pt x="1021" y="2228"/>
                      <a:pt x="1079" y="2230"/>
                      <a:pt x="1136" y="2231"/>
                    </a:cubicBezTo>
                    <a:cubicBezTo>
                      <a:pt x="1229" y="2241"/>
                      <a:pt x="1322" y="2239"/>
                      <a:pt x="1416" y="2235"/>
                    </a:cubicBezTo>
                    <a:cubicBezTo>
                      <a:pt x="1458" y="2221"/>
                      <a:pt x="1504" y="2213"/>
                      <a:pt x="1548" y="2207"/>
                    </a:cubicBezTo>
                    <a:cubicBezTo>
                      <a:pt x="1565" y="2201"/>
                      <a:pt x="1582" y="2198"/>
                      <a:pt x="1600" y="2195"/>
                    </a:cubicBezTo>
                    <a:cubicBezTo>
                      <a:pt x="1638" y="2157"/>
                      <a:pt x="1635" y="2178"/>
                      <a:pt x="1672" y="2159"/>
                    </a:cubicBezTo>
                    <a:cubicBezTo>
                      <a:pt x="1724" y="2133"/>
                      <a:pt x="1781" y="2116"/>
                      <a:pt x="1832" y="2087"/>
                    </a:cubicBezTo>
                    <a:cubicBezTo>
                      <a:pt x="1844" y="2080"/>
                      <a:pt x="1860" y="2079"/>
                      <a:pt x="1872" y="2071"/>
                    </a:cubicBezTo>
                    <a:cubicBezTo>
                      <a:pt x="1904" y="2049"/>
                      <a:pt x="1925" y="2021"/>
                      <a:pt x="1964" y="2011"/>
                    </a:cubicBezTo>
                    <a:cubicBezTo>
                      <a:pt x="1971" y="2000"/>
                      <a:pt x="1974" y="1984"/>
                      <a:pt x="1984" y="1975"/>
                    </a:cubicBezTo>
                    <a:cubicBezTo>
                      <a:pt x="2006" y="1955"/>
                      <a:pt x="2035" y="1936"/>
                      <a:pt x="2060" y="1919"/>
                    </a:cubicBezTo>
                    <a:cubicBezTo>
                      <a:pt x="2071" y="1886"/>
                      <a:pt x="2063" y="1902"/>
                      <a:pt x="2084" y="1871"/>
                    </a:cubicBezTo>
                    <a:cubicBezTo>
                      <a:pt x="2093" y="1857"/>
                      <a:pt x="2091" y="1837"/>
                      <a:pt x="2100" y="1823"/>
                    </a:cubicBezTo>
                    <a:cubicBezTo>
                      <a:pt x="2123" y="1788"/>
                      <a:pt x="2138" y="1761"/>
                      <a:pt x="2148" y="1719"/>
                    </a:cubicBezTo>
                    <a:cubicBezTo>
                      <a:pt x="2149" y="1714"/>
                      <a:pt x="2154" y="1711"/>
                      <a:pt x="2156" y="1707"/>
                    </a:cubicBezTo>
                    <a:cubicBezTo>
                      <a:pt x="2165" y="1687"/>
                      <a:pt x="2164" y="1680"/>
                      <a:pt x="2168" y="1659"/>
                    </a:cubicBezTo>
                    <a:cubicBezTo>
                      <a:pt x="2174" y="1625"/>
                      <a:pt x="2190" y="1594"/>
                      <a:pt x="2204" y="1563"/>
                    </a:cubicBezTo>
                    <a:cubicBezTo>
                      <a:pt x="2204" y="1563"/>
                      <a:pt x="2214" y="1533"/>
                      <a:pt x="2216" y="1527"/>
                    </a:cubicBezTo>
                    <a:cubicBezTo>
                      <a:pt x="2217" y="1523"/>
                      <a:pt x="2220" y="1515"/>
                      <a:pt x="2220" y="1515"/>
                    </a:cubicBezTo>
                    <a:cubicBezTo>
                      <a:pt x="2225" y="1384"/>
                      <a:pt x="2227" y="1257"/>
                      <a:pt x="2212" y="1127"/>
                    </a:cubicBezTo>
                    <a:cubicBezTo>
                      <a:pt x="2208" y="1094"/>
                      <a:pt x="2182" y="1066"/>
                      <a:pt x="2172" y="1035"/>
                    </a:cubicBezTo>
                    <a:cubicBezTo>
                      <a:pt x="2161" y="1003"/>
                      <a:pt x="2163" y="965"/>
                      <a:pt x="2148" y="935"/>
                    </a:cubicBezTo>
                    <a:cubicBezTo>
                      <a:pt x="2136" y="911"/>
                      <a:pt x="2115" y="893"/>
                      <a:pt x="2100" y="871"/>
                    </a:cubicBezTo>
                    <a:cubicBezTo>
                      <a:pt x="2074" y="835"/>
                      <a:pt x="2076" y="787"/>
                      <a:pt x="2044" y="755"/>
                    </a:cubicBezTo>
                    <a:cubicBezTo>
                      <a:pt x="2033" y="722"/>
                      <a:pt x="2008" y="702"/>
                      <a:pt x="1980" y="683"/>
                    </a:cubicBezTo>
                    <a:cubicBezTo>
                      <a:pt x="1969" y="667"/>
                      <a:pt x="1964" y="642"/>
                      <a:pt x="1948" y="631"/>
                    </a:cubicBezTo>
                    <a:cubicBezTo>
                      <a:pt x="1936" y="623"/>
                      <a:pt x="1917" y="622"/>
                      <a:pt x="1904" y="615"/>
                    </a:cubicBezTo>
                    <a:cubicBezTo>
                      <a:pt x="1872" y="597"/>
                      <a:pt x="1850" y="571"/>
                      <a:pt x="1820" y="551"/>
                    </a:cubicBezTo>
                    <a:cubicBezTo>
                      <a:pt x="1808" y="516"/>
                      <a:pt x="1775" y="509"/>
                      <a:pt x="1748" y="491"/>
                    </a:cubicBezTo>
                    <a:cubicBezTo>
                      <a:pt x="1733" y="469"/>
                      <a:pt x="1706" y="446"/>
                      <a:pt x="1684" y="431"/>
                    </a:cubicBezTo>
                    <a:cubicBezTo>
                      <a:pt x="1676" y="426"/>
                      <a:pt x="1660" y="415"/>
                      <a:pt x="1660" y="415"/>
                    </a:cubicBezTo>
                    <a:cubicBezTo>
                      <a:pt x="1655" y="407"/>
                      <a:pt x="1649" y="399"/>
                      <a:pt x="1644" y="391"/>
                    </a:cubicBezTo>
                    <a:cubicBezTo>
                      <a:pt x="1642" y="387"/>
                      <a:pt x="1636" y="389"/>
                      <a:pt x="1632" y="387"/>
                    </a:cubicBezTo>
                    <a:cubicBezTo>
                      <a:pt x="1610" y="378"/>
                      <a:pt x="1591" y="367"/>
                      <a:pt x="1568" y="359"/>
                    </a:cubicBezTo>
                    <a:cubicBezTo>
                      <a:pt x="1549" y="353"/>
                      <a:pt x="1525" y="331"/>
                      <a:pt x="1508" y="319"/>
                    </a:cubicBezTo>
                    <a:cubicBezTo>
                      <a:pt x="1501" y="314"/>
                      <a:pt x="1491" y="316"/>
                      <a:pt x="1484" y="311"/>
                    </a:cubicBezTo>
                    <a:cubicBezTo>
                      <a:pt x="1473" y="304"/>
                      <a:pt x="1450" y="284"/>
                      <a:pt x="1436" y="279"/>
                    </a:cubicBezTo>
                    <a:cubicBezTo>
                      <a:pt x="1428" y="276"/>
                      <a:pt x="1420" y="274"/>
                      <a:pt x="1412" y="271"/>
                    </a:cubicBezTo>
                    <a:cubicBezTo>
                      <a:pt x="1408" y="270"/>
                      <a:pt x="1400" y="267"/>
                      <a:pt x="1400" y="267"/>
                    </a:cubicBezTo>
                    <a:cubicBezTo>
                      <a:pt x="1401" y="247"/>
                      <a:pt x="1400" y="227"/>
                      <a:pt x="1404" y="207"/>
                    </a:cubicBezTo>
                    <a:cubicBezTo>
                      <a:pt x="1407" y="193"/>
                      <a:pt x="1449" y="178"/>
                      <a:pt x="1460" y="171"/>
                    </a:cubicBezTo>
                    <a:cubicBezTo>
                      <a:pt x="1464" y="166"/>
                      <a:pt x="1490" y="113"/>
                      <a:pt x="1492" y="111"/>
                    </a:cubicBezTo>
                    <a:cubicBezTo>
                      <a:pt x="1499" y="104"/>
                      <a:pt x="1508" y="100"/>
                      <a:pt x="1516" y="95"/>
                    </a:cubicBezTo>
                    <a:cubicBezTo>
                      <a:pt x="1546" y="75"/>
                      <a:pt x="1512" y="92"/>
                      <a:pt x="1536" y="71"/>
                    </a:cubicBezTo>
                    <a:cubicBezTo>
                      <a:pt x="1543" y="65"/>
                      <a:pt x="1560" y="55"/>
                      <a:pt x="1560" y="55"/>
                    </a:cubicBezTo>
                    <a:cubicBezTo>
                      <a:pt x="1565" y="39"/>
                      <a:pt x="1583" y="24"/>
                      <a:pt x="1596" y="11"/>
                    </a:cubicBezTo>
                    <a:cubicBezTo>
                      <a:pt x="1580" y="0"/>
                      <a:pt x="1575" y="6"/>
                      <a:pt x="1556" y="11"/>
                    </a:cubicBezTo>
                    <a:cubicBezTo>
                      <a:pt x="1532" y="27"/>
                      <a:pt x="1499" y="29"/>
                      <a:pt x="1472" y="39"/>
                    </a:cubicBezTo>
                    <a:cubicBezTo>
                      <a:pt x="1418" y="59"/>
                      <a:pt x="1362" y="65"/>
                      <a:pt x="1304" y="71"/>
                    </a:cubicBezTo>
                    <a:cubicBezTo>
                      <a:pt x="1193" y="99"/>
                      <a:pt x="1066" y="105"/>
                      <a:pt x="952" y="111"/>
                    </a:cubicBezTo>
                    <a:cubicBezTo>
                      <a:pt x="887" y="124"/>
                      <a:pt x="868" y="152"/>
                      <a:pt x="816" y="187"/>
                    </a:cubicBezTo>
                    <a:cubicBezTo>
                      <a:pt x="802" y="207"/>
                      <a:pt x="791" y="216"/>
                      <a:pt x="768" y="223"/>
                    </a:cubicBezTo>
                    <a:cubicBezTo>
                      <a:pt x="760" y="225"/>
                      <a:pt x="736" y="228"/>
                      <a:pt x="744" y="231"/>
                    </a:cubicBezTo>
                    <a:cubicBezTo>
                      <a:pt x="751" y="234"/>
                      <a:pt x="757" y="236"/>
                      <a:pt x="764" y="2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6B8E00"/>
                  </a:gs>
                </a:gsLst>
                <a:path path="rect">
                  <a:fillToRect l="50000" t="50000" r="50000" b="50000"/>
                </a:path>
              </a:gradFill>
              <a:ln w="38100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5" name="Freeform 533"/>
              <p:cNvSpPr>
                <a:spLocks/>
              </p:cNvSpPr>
              <p:nvPr/>
            </p:nvSpPr>
            <p:spPr bwMode="auto">
              <a:xfrm>
                <a:off x="3659" y="3543"/>
                <a:ext cx="402" cy="109"/>
              </a:xfrm>
              <a:custGeom>
                <a:avLst/>
                <a:gdLst>
                  <a:gd name="T0" fmla="*/ 219 w 1019"/>
                  <a:gd name="T1" fmla="*/ 389 h 393"/>
                  <a:gd name="T2" fmla="*/ 187 w 1019"/>
                  <a:gd name="T3" fmla="*/ 357 h 393"/>
                  <a:gd name="T4" fmla="*/ 159 w 1019"/>
                  <a:gd name="T5" fmla="*/ 321 h 393"/>
                  <a:gd name="T6" fmla="*/ 103 w 1019"/>
                  <a:gd name="T7" fmla="*/ 265 h 393"/>
                  <a:gd name="T8" fmla="*/ 79 w 1019"/>
                  <a:gd name="T9" fmla="*/ 229 h 393"/>
                  <a:gd name="T10" fmla="*/ 47 w 1019"/>
                  <a:gd name="T11" fmla="*/ 141 h 393"/>
                  <a:gd name="T12" fmla="*/ 39 w 1019"/>
                  <a:gd name="T13" fmla="*/ 117 h 393"/>
                  <a:gd name="T14" fmla="*/ 3 w 1019"/>
                  <a:gd name="T15" fmla="*/ 53 h 393"/>
                  <a:gd name="T16" fmla="*/ 23 w 1019"/>
                  <a:gd name="T17" fmla="*/ 25 h 393"/>
                  <a:gd name="T18" fmla="*/ 47 w 1019"/>
                  <a:gd name="T19" fmla="*/ 9 h 393"/>
                  <a:gd name="T20" fmla="*/ 95 w 1019"/>
                  <a:gd name="T21" fmla="*/ 45 h 393"/>
                  <a:gd name="T22" fmla="*/ 119 w 1019"/>
                  <a:gd name="T23" fmla="*/ 61 h 393"/>
                  <a:gd name="T24" fmla="*/ 143 w 1019"/>
                  <a:gd name="T25" fmla="*/ 69 h 393"/>
                  <a:gd name="T26" fmla="*/ 171 w 1019"/>
                  <a:gd name="T27" fmla="*/ 101 h 393"/>
                  <a:gd name="T28" fmla="*/ 203 w 1019"/>
                  <a:gd name="T29" fmla="*/ 133 h 393"/>
                  <a:gd name="T30" fmla="*/ 231 w 1019"/>
                  <a:gd name="T31" fmla="*/ 181 h 393"/>
                  <a:gd name="T32" fmla="*/ 255 w 1019"/>
                  <a:gd name="T33" fmla="*/ 241 h 393"/>
                  <a:gd name="T34" fmla="*/ 299 w 1019"/>
                  <a:gd name="T35" fmla="*/ 253 h 393"/>
                  <a:gd name="T36" fmla="*/ 335 w 1019"/>
                  <a:gd name="T37" fmla="*/ 297 h 393"/>
                  <a:gd name="T38" fmla="*/ 359 w 1019"/>
                  <a:gd name="T39" fmla="*/ 305 h 393"/>
                  <a:gd name="T40" fmla="*/ 399 w 1019"/>
                  <a:gd name="T41" fmla="*/ 145 h 393"/>
                  <a:gd name="T42" fmla="*/ 411 w 1019"/>
                  <a:gd name="T43" fmla="*/ 121 h 393"/>
                  <a:gd name="T44" fmla="*/ 435 w 1019"/>
                  <a:gd name="T45" fmla="*/ 129 h 393"/>
                  <a:gd name="T46" fmla="*/ 483 w 1019"/>
                  <a:gd name="T47" fmla="*/ 249 h 393"/>
                  <a:gd name="T48" fmla="*/ 503 w 1019"/>
                  <a:gd name="T49" fmla="*/ 205 h 393"/>
                  <a:gd name="T50" fmla="*/ 523 w 1019"/>
                  <a:gd name="T51" fmla="*/ 145 h 393"/>
                  <a:gd name="T52" fmla="*/ 535 w 1019"/>
                  <a:gd name="T53" fmla="*/ 121 h 393"/>
                  <a:gd name="T54" fmla="*/ 559 w 1019"/>
                  <a:gd name="T55" fmla="*/ 105 h 393"/>
                  <a:gd name="T56" fmla="*/ 579 w 1019"/>
                  <a:gd name="T57" fmla="*/ 69 h 393"/>
                  <a:gd name="T58" fmla="*/ 607 w 1019"/>
                  <a:gd name="T59" fmla="*/ 97 h 393"/>
                  <a:gd name="T60" fmla="*/ 619 w 1019"/>
                  <a:gd name="T61" fmla="*/ 277 h 393"/>
                  <a:gd name="T62" fmla="*/ 627 w 1019"/>
                  <a:gd name="T63" fmla="*/ 265 h 393"/>
                  <a:gd name="T64" fmla="*/ 639 w 1019"/>
                  <a:gd name="T65" fmla="*/ 257 h 393"/>
                  <a:gd name="T66" fmla="*/ 703 w 1019"/>
                  <a:gd name="T67" fmla="*/ 165 h 393"/>
                  <a:gd name="T68" fmla="*/ 731 w 1019"/>
                  <a:gd name="T69" fmla="*/ 117 h 393"/>
                  <a:gd name="T70" fmla="*/ 803 w 1019"/>
                  <a:gd name="T71" fmla="*/ 73 h 393"/>
                  <a:gd name="T72" fmla="*/ 827 w 1019"/>
                  <a:gd name="T73" fmla="*/ 85 h 393"/>
                  <a:gd name="T74" fmla="*/ 811 w 1019"/>
                  <a:gd name="T75" fmla="*/ 209 h 393"/>
                  <a:gd name="T76" fmla="*/ 815 w 1019"/>
                  <a:gd name="T77" fmla="*/ 241 h 393"/>
                  <a:gd name="T78" fmla="*/ 863 w 1019"/>
                  <a:gd name="T79" fmla="*/ 217 h 393"/>
                  <a:gd name="T80" fmla="*/ 899 w 1019"/>
                  <a:gd name="T81" fmla="*/ 201 h 393"/>
                  <a:gd name="T82" fmla="*/ 931 w 1019"/>
                  <a:gd name="T83" fmla="*/ 193 h 393"/>
                  <a:gd name="T84" fmla="*/ 971 w 1019"/>
                  <a:gd name="T85" fmla="*/ 169 h 393"/>
                  <a:gd name="T86" fmla="*/ 1019 w 1019"/>
                  <a:gd name="T87" fmla="*/ 197 h 393"/>
                  <a:gd name="T88" fmla="*/ 995 w 1019"/>
                  <a:gd name="T89" fmla="*/ 225 h 393"/>
                  <a:gd name="T90" fmla="*/ 911 w 1019"/>
                  <a:gd name="T91" fmla="*/ 261 h 393"/>
                  <a:gd name="T92" fmla="*/ 783 w 1019"/>
                  <a:gd name="T93" fmla="*/ 305 h 393"/>
                  <a:gd name="T94" fmla="*/ 727 w 1019"/>
                  <a:gd name="T95" fmla="*/ 321 h 393"/>
                  <a:gd name="T96" fmla="*/ 631 w 1019"/>
                  <a:gd name="T97" fmla="*/ 345 h 393"/>
                  <a:gd name="T98" fmla="*/ 467 w 1019"/>
                  <a:gd name="T99" fmla="*/ 361 h 393"/>
                  <a:gd name="T100" fmla="*/ 307 w 1019"/>
                  <a:gd name="T101" fmla="*/ 393 h 393"/>
                  <a:gd name="T102" fmla="*/ 231 w 1019"/>
                  <a:gd name="T103" fmla="*/ 389 h 393"/>
                  <a:gd name="T104" fmla="*/ 219 w 1019"/>
                  <a:gd name="T105" fmla="*/ 389 h 39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19"/>
                  <a:gd name="T160" fmla="*/ 0 h 393"/>
                  <a:gd name="T161" fmla="*/ 1019 w 1019"/>
                  <a:gd name="T162" fmla="*/ 393 h 39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19" h="393">
                    <a:moveTo>
                      <a:pt x="219" y="389"/>
                    </a:moveTo>
                    <a:cubicBezTo>
                      <a:pt x="210" y="375"/>
                      <a:pt x="201" y="366"/>
                      <a:pt x="187" y="357"/>
                    </a:cubicBezTo>
                    <a:cubicBezTo>
                      <a:pt x="147" y="296"/>
                      <a:pt x="190" y="359"/>
                      <a:pt x="159" y="321"/>
                    </a:cubicBezTo>
                    <a:cubicBezTo>
                      <a:pt x="138" y="295"/>
                      <a:pt x="142" y="278"/>
                      <a:pt x="103" y="265"/>
                    </a:cubicBezTo>
                    <a:cubicBezTo>
                      <a:pt x="91" y="253"/>
                      <a:pt x="84" y="245"/>
                      <a:pt x="79" y="229"/>
                    </a:cubicBezTo>
                    <a:cubicBezTo>
                      <a:pt x="74" y="193"/>
                      <a:pt x="66" y="170"/>
                      <a:pt x="47" y="141"/>
                    </a:cubicBezTo>
                    <a:cubicBezTo>
                      <a:pt x="42" y="134"/>
                      <a:pt x="44" y="124"/>
                      <a:pt x="39" y="117"/>
                    </a:cubicBezTo>
                    <a:cubicBezTo>
                      <a:pt x="26" y="97"/>
                      <a:pt x="11" y="76"/>
                      <a:pt x="3" y="53"/>
                    </a:cubicBezTo>
                    <a:cubicBezTo>
                      <a:pt x="9" y="24"/>
                      <a:pt x="0" y="39"/>
                      <a:pt x="23" y="25"/>
                    </a:cubicBezTo>
                    <a:cubicBezTo>
                      <a:pt x="31" y="20"/>
                      <a:pt x="47" y="9"/>
                      <a:pt x="47" y="9"/>
                    </a:cubicBezTo>
                    <a:cubicBezTo>
                      <a:pt x="108" y="19"/>
                      <a:pt x="28" y="0"/>
                      <a:pt x="95" y="45"/>
                    </a:cubicBezTo>
                    <a:cubicBezTo>
                      <a:pt x="103" y="50"/>
                      <a:pt x="110" y="58"/>
                      <a:pt x="119" y="61"/>
                    </a:cubicBezTo>
                    <a:cubicBezTo>
                      <a:pt x="127" y="64"/>
                      <a:pt x="143" y="69"/>
                      <a:pt x="143" y="69"/>
                    </a:cubicBezTo>
                    <a:cubicBezTo>
                      <a:pt x="162" y="97"/>
                      <a:pt x="151" y="88"/>
                      <a:pt x="171" y="101"/>
                    </a:cubicBezTo>
                    <a:cubicBezTo>
                      <a:pt x="180" y="115"/>
                      <a:pt x="189" y="124"/>
                      <a:pt x="203" y="133"/>
                    </a:cubicBezTo>
                    <a:cubicBezTo>
                      <a:pt x="209" y="151"/>
                      <a:pt x="225" y="164"/>
                      <a:pt x="231" y="181"/>
                    </a:cubicBezTo>
                    <a:cubicBezTo>
                      <a:pt x="236" y="196"/>
                      <a:pt x="241" y="230"/>
                      <a:pt x="255" y="241"/>
                    </a:cubicBezTo>
                    <a:cubicBezTo>
                      <a:pt x="266" y="249"/>
                      <a:pt x="286" y="249"/>
                      <a:pt x="299" y="253"/>
                    </a:cubicBezTo>
                    <a:cubicBezTo>
                      <a:pt x="309" y="268"/>
                      <a:pt x="318" y="289"/>
                      <a:pt x="335" y="297"/>
                    </a:cubicBezTo>
                    <a:cubicBezTo>
                      <a:pt x="343" y="300"/>
                      <a:pt x="359" y="305"/>
                      <a:pt x="359" y="305"/>
                    </a:cubicBezTo>
                    <a:cubicBezTo>
                      <a:pt x="393" y="254"/>
                      <a:pt x="342" y="183"/>
                      <a:pt x="399" y="145"/>
                    </a:cubicBezTo>
                    <a:cubicBezTo>
                      <a:pt x="400" y="141"/>
                      <a:pt x="406" y="122"/>
                      <a:pt x="411" y="121"/>
                    </a:cubicBezTo>
                    <a:cubicBezTo>
                      <a:pt x="419" y="120"/>
                      <a:pt x="435" y="129"/>
                      <a:pt x="435" y="129"/>
                    </a:cubicBezTo>
                    <a:cubicBezTo>
                      <a:pt x="470" y="164"/>
                      <a:pt x="457" y="210"/>
                      <a:pt x="483" y="249"/>
                    </a:cubicBezTo>
                    <a:cubicBezTo>
                      <a:pt x="487" y="232"/>
                      <a:pt x="496" y="221"/>
                      <a:pt x="503" y="205"/>
                    </a:cubicBezTo>
                    <a:cubicBezTo>
                      <a:pt x="511" y="188"/>
                      <a:pt x="512" y="161"/>
                      <a:pt x="523" y="145"/>
                    </a:cubicBezTo>
                    <a:cubicBezTo>
                      <a:pt x="528" y="138"/>
                      <a:pt x="529" y="127"/>
                      <a:pt x="535" y="121"/>
                    </a:cubicBezTo>
                    <a:cubicBezTo>
                      <a:pt x="542" y="114"/>
                      <a:pt x="559" y="105"/>
                      <a:pt x="559" y="105"/>
                    </a:cubicBezTo>
                    <a:cubicBezTo>
                      <a:pt x="577" y="77"/>
                      <a:pt x="572" y="90"/>
                      <a:pt x="579" y="69"/>
                    </a:cubicBezTo>
                    <a:cubicBezTo>
                      <a:pt x="599" y="74"/>
                      <a:pt x="601" y="78"/>
                      <a:pt x="607" y="97"/>
                    </a:cubicBezTo>
                    <a:cubicBezTo>
                      <a:pt x="609" y="152"/>
                      <a:pt x="605" y="222"/>
                      <a:pt x="619" y="277"/>
                    </a:cubicBezTo>
                    <a:cubicBezTo>
                      <a:pt x="622" y="273"/>
                      <a:pt x="624" y="268"/>
                      <a:pt x="627" y="265"/>
                    </a:cubicBezTo>
                    <a:cubicBezTo>
                      <a:pt x="630" y="262"/>
                      <a:pt x="636" y="261"/>
                      <a:pt x="639" y="257"/>
                    </a:cubicBezTo>
                    <a:cubicBezTo>
                      <a:pt x="665" y="226"/>
                      <a:pt x="653" y="182"/>
                      <a:pt x="703" y="165"/>
                    </a:cubicBezTo>
                    <a:cubicBezTo>
                      <a:pt x="719" y="149"/>
                      <a:pt x="723" y="140"/>
                      <a:pt x="731" y="117"/>
                    </a:cubicBezTo>
                    <a:cubicBezTo>
                      <a:pt x="735" y="104"/>
                      <a:pt x="790" y="77"/>
                      <a:pt x="803" y="73"/>
                    </a:cubicBezTo>
                    <a:cubicBezTo>
                      <a:pt x="807" y="74"/>
                      <a:pt x="826" y="80"/>
                      <a:pt x="827" y="85"/>
                    </a:cubicBezTo>
                    <a:cubicBezTo>
                      <a:pt x="832" y="126"/>
                      <a:pt x="817" y="169"/>
                      <a:pt x="811" y="209"/>
                    </a:cubicBezTo>
                    <a:cubicBezTo>
                      <a:pt x="812" y="220"/>
                      <a:pt x="807" y="234"/>
                      <a:pt x="815" y="241"/>
                    </a:cubicBezTo>
                    <a:cubicBezTo>
                      <a:pt x="822" y="247"/>
                      <a:pt x="861" y="218"/>
                      <a:pt x="863" y="217"/>
                    </a:cubicBezTo>
                    <a:cubicBezTo>
                      <a:pt x="874" y="210"/>
                      <a:pt x="887" y="205"/>
                      <a:pt x="899" y="201"/>
                    </a:cubicBezTo>
                    <a:cubicBezTo>
                      <a:pt x="909" y="197"/>
                      <a:pt x="931" y="193"/>
                      <a:pt x="931" y="193"/>
                    </a:cubicBezTo>
                    <a:cubicBezTo>
                      <a:pt x="960" y="174"/>
                      <a:pt x="946" y="181"/>
                      <a:pt x="971" y="169"/>
                    </a:cubicBezTo>
                    <a:cubicBezTo>
                      <a:pt x="1007" y="173"/>
                      <a:pt x="1009" y="168"/>
                      <a:pt x="1019" y="197"/>
                    </a:cubicBezTo>
                    <a:cubicBezTo>
                      <a:pt x="1014" y="213"/>
                      <a:pt x="1011" y="220"/>
                      <a:pt x="995" y="225"/>
                    </a:cubicBezTo>
                    <a:cubicBezTo>
                      <a:pt x="971" y="249"/>
                      <a:pt x="942" y="251"/>
                      <a:pt x="911" y="261"/>
                    </a:cubicBezTo>
                    <a:cubicBezTo>
                      <a:pt x="860" y="278"/>
                      <a:pt x="842" y="298"/>
                      <a:pt x="783" y="305"/>
                    </a:cubicBezTo>
                    <a:cubicBezTo>
                      <a:pt x="764" y="310"/>
                      <a:pt x="746" y="317"/>
                      <a:pt x="727" y="321"/>
                    </a:cubicBezTo>
                    <a:cubicBezTo>
                      <a:pt x="696" y="336"/>
                      <a:pt x="665" y="341"/>
                      <a:pt x="631" y="345"/>
                    </a:cubicBezTo>
                    <a:cubicBezTo>
                      <a:pt x="582" y="361"/>
                      <a:pt x="515" y="359"/>
                      <a:pt x="467" y="361"/>
                    </a:cubicBezTo>
                    <a:cubicBezTo>
                      <a:pt x="409" y="373"/>
                      <a:pt x="367" y="389"/>
                      <a:pt x="307" y="393"/>
                    </a:cubicBezTo>
                    <a:cubicBezTo>
                      <a:pt x="282" y="392"/>
                      <a:pt x="256" y="391"/>
                      <a:pt x="231" y="389"/>
                    </a:cubicBezTo>
                    <a:cubicBezTo>
                      <a:pt x="218" y="388"/>
                      <a:pt x="219" y="380"/>
                      <a:pt x="219" y="3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6B8E00"/>
                  </a:gs>
                </a:gsLst>
                <a:path path="rect">
                  <a:fillToRect l="50000" t="50000" r="50000" b="50000"/>
                </a:path>
              </a:gradFill>
              <a:ln w="38100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6" name="Freeform 534"/>
              <p:cNvSpPr>
                <a:spLocks/>
              </p:cNvSpPr>
              <p:nvPr/>
            </p:nvSpPr>
            <p:spPr bwMode="auto">
              <a:xfrm>
                <a:off x="3408" y="3517"/>
                <a:ext cx="906" cy="719"/>
              </a:xfrm>
              <a:custGeom>
                <a:avLst/>
                <a:gdLst>
                  <a:gd name="T0" fmla="*/ 506 w 2294"/>
                  <a:gd name="T1" fmla="*/ 728 h 2600"/>
                  <a:gd name="T2" fmla="*/ 49 w 2294"/>
                  <a:gd name="T3" fmla="*/ 1405 h 2600"/>
                  <a:gd name="T4" fmla="*/ 13 w 2294"/>
                  <a:gd name="T5" fmla="*/ 1923 h 2600"/>
                  <a:gd name="T6" fmla="*/ 346 w 2294"/>
                  <a:gd name="T7" fmla="*/ 2343 h 2600"/>
                  <a:gd name="T8" fmla="*/ 900 w 2294"/>
                  <a:gd name="T9" fmla="*/ 2564 h 2600"/>
                  <a:gd name="T10" fmla="*/ 1800 w 2294"/>
                  <a:gd name="T11" fmla="*/ 2478 h 2600"/>
                  <a:gd name="T12" fmla="*/ 2195 w 2294"/>
                  <a:gd name="T13" fmla="*/ 2084 h 2600"/>
                  <a:gd name="T14" fmla="*/ 2294 w 2294"/>
                  <a:gd name="T15" fmla="*/ 1443 h 2600"/>
                  <a:gd name="T16" fmla="*/ 2010 w 2294"/>
                  <a:gd name="T17" fmla="*/ 913 h 2600"/>
                  <a:gd name="T18" fmla="*/ 1504 w 2294"/>
                  <a:gd name="T19" fmla="*/ 567 h 2600"/>
                  <a:gd name="T20" fmla="*/ 1689 w 2294"/>
                  <a:gd name="T21" fmla="*/ 185 h 2600"/>
                  <a:gd name="T22" fmla="*/ 1529 w 2294"/>
                  <a:gd name="T23" fmla="*/ 75 h 2600"/>
                  <a:gd name="T24" fmla="*/ 1258 w 2294"/>
                  <a:gd name="T25" fmla="*/ 308 h 2600"/>
                  <a:gd name="T26" fmla="*/ 1295 w 2294"/>
                  <a:gd name="T27" fmla="*/ 0 h 2600"/>
                  <a:gd name="T28" fmla="*/ 1085 w 2294"/>
                  <a:gd name="T29" fmla="*/ 161 h 2600"/>
                  <a:gd name="T30" fmla="*/ 950 w 2294"/>
                  <a:gd name="T31" fmla="*/ 320 h 2600"/>
                  <a:gd name="T32" fmla="*/ 593 w 2294"/>
                  <a:gd name="T33" fmla="*/ 37 h 2600"/>
                  <a:gd name="T34" fmla="*/ 715 w 2294"/>
                  <a:gd name="T35" fmla="*/ 358 h 2600"/>
                  <a:gd name="T36" fmla="*/ 838 w 2294"/>
                  <a:gd name="T37" fmla="*/ 666 h 2600"/>
                  <a:gd name="T38" fmla="*/ 1282 w 2294"/>
                  <a:gd name="T39" fmla="*/ 776 h 2600"/>
                  <a:gd name="T40" fmla="*/ 1529 w 2294"/>
                  <a:gd name="T41" fmla="*/ 654 h 2600"/>
                  <a:gd name="T42" fmla="*/ 1209 w 2294"/>
                  <a:gd name="T43" fmla="*/ 728 h 2600"/>
                  <a:gd name="T44" fmla="*/ 1430 w 2294"/>
                  <a:gd name="T45" fmla="*/ 629 h 2600"/>
                  <a:gd name="T46" fmla="*/ 1320 w 2294"/>
                  <a:gd name="T47" fmla="*/ 617 h 2600"/>
                  <a:gd name="T48" fmla="*/ 962 w 2294"/>
                  <a:gd name="T49" fmla="*/ 605 h 2600"/>
                  <a:gd name="T50" fmla="*/ 765 w 2294"/>
                  <a:gd name="T51" fmla="*/ 346 h 2600"/>
                  <a:gd name="T52" fmla="*/ 679 w 2294"/>
                  <a:gd name="T53" fmla="*/ 136 h 2600"/>
                  <a:gd name="T54" fmla="*/ 850 w 2294"/>
                  <a:gd name="T55" fmla="*/ 296 h 2600"/>
                  <a:gd name="T56" fmla="*/ 1036 w 2294"/>
                  <a:gd name="T57" fmla="*/ 444 h 2600"/>
                  <a:gd name="T58" fmla="*/ 1036 w 2294"/>
                  <a:gd name="T59" fmla="*/ 259 h 2600"/>
                  <a:gd name="T60" fmla="*/ 1097 w 2294"/>
                  <a:gd name="T61" fmla="*/ 382 h 2600"/>
                  <a:gd name="T62" fmla="*/ 1209 w 2294"/>
                  <a:gd name="T63" fmla="*/ 247 h 2600"/>
                  <a:gd name="T64" fmla="*/ 1258 w 2294"/>
                  <a:gd name="T65" fmla="*/ 432 h 2600"/>
                  <a:gd name="T66" fmla="*/ 1443 w 2294"/>
                  <a:gd name="T67" fmla="*/ 210 h 2600"/>
                  <a:gd name="T68" fmla="*/ 1368 w 2294"/>
                  <a:gd name="T69" fmla="*/ 407 h 2600"/>
                  <a:gd name="T70" fmla="*/ 1627 w 2294"/>
                  <a:gd name="T71" fmla="*/ 284 h 2600"/>
                  <a:gd name="T72" fmla="*/ 1394 w 2294"/>
                  <a:gd name="T73" fmla="*/ 567 h 2600"/>
                  <a:gd name="T74" fmla="*/ 1726 w 2294"/>
                  <a:gd name="T75" fmla="*/ 740 h 2600"/>
                  <a:gd name="T76" fmla="*/ 2109 w 2294"/>
                  <a:gd name="T77" fmla="*/ 1147 h 2600"/>
                  <a:gd name="T78" fmla="*/ 2219 w 2294"/>
                  <a:gd name="T79" fmla="*/ 1702 h 2600"/>
                  <a:gd name="T80" fmla="*/ 2059 w 2294"/>
                  <a:gd name="T81" fmla="*/ 2194 h 2600"/>
                  <a:gd name="T82" fmla="*/ 1689 w 2294"/>
                  <a:gd name="T83" fmla="*/ 2441 h 2600"/>
                  <a:gd name="T84" fmla="*/ 1147 w 2294"/>
                  <a:gd name="T85" fmla="*/ 2515 h 2600"/>
                  <a:gd name="T86" fmla="*/ 493 w 2294"/>
                  <a:gd name="T87" fmla="*/ 2329 h 2600"/>
                  <a:gd name="T88" fmla="*/ 111 w 2294"/>
                  <a:gd name="T89" fmla="*/ 2034 h 2600"/>
                  <a:gd name="T90" fmla="*/ 87 w 2294"/>
                  <a:gd name="T91" fmla="*/ 1517 h 2600"/>
                  <a:gd name="T92" fmla="*/ 432 w 2294"/>
                  <a:gd name="T93" fmla="*/ 937 h 2600"/>
                  <a:gd name="T94" fmla="*/ 826 w 2294"/>
                  <a:gd name="T95" fmla="*/ 543 h 26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4"/>
                  <a:gd name="T145" fmla="*/ 0 h 2600"/>
                  <a:gd name="T146" fmla="*/ 2294 w 2294"/>
                  <a:gd name="T147" fmla="*/ 2600 h 260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4" h="2600">
                    <a:moveTo>
                      <a:pt x="802" y="481"/>
                    </a:moveTo>
                    <a:lnTo>
                      <a:pt x="666" y="605"/>
                    </a:lnTo>
                    <a:lnTo>
                      <a:pt x="506" y="728"/>
                    </a:lnTo>
                    <a:lnTo>
                      <a:pt x="334" y="925"/>
                    </a:lnTo>
                    <a:lnTo>
                      <a:pt x="149" y="1184"/>
                    </a:lnTo>
                    <a:lnTo>
                      <a:pt x="49" y="1405"/>
                    </a:lnTo>
                    <a:lnTo>
                      <a:pt x="0" y="1578"/>
                    </a:lnTo>
                    <a:lnTo>
                      <a:pt x="0" y="1688"/>
                    </a:lnTo>
                    <a:lnTo>
                      <a:pt x="13" y="1923"/>
                    </a:lnTo>
                    <a:lnTo>
                      <a:pt x="49" y="2096"/>
                    </a:lnTo>
                    <a:lnTo>
                      <a:pt x="149" y="2206"/>
                    </a:lnTo>
                    <a:lnTo>
                      <a:pt x="346" y="2343"/>
                    </a:lnTo>
                    <a:lnTo>
                      <a:pt x="531" y="2429"/>
                    </a:lnTo>
                    <a:lnTo>
                      <a:pt x="765" y="2515"/>
                    </a:lnTo>
                    <a:lnTo>
                      <a:pt x="900" y="2564"/>
                    </a:lnTo>
                    <a:lnTo>
                      <a:pt x="1135" y="2600"/>
                    </a:lnTo>
                    <a:lnTo>
                      <a:pt x="1492" y="2564"/>
                    </a:lnTo>
                    <a:lnTo>
                      <a:pt x="1800" y="2478"/>
                    </a:lnTo>
                    <a:lnTo>
                      <a:pt x="1997" y="2355"/>
                    </a:lnTo>
                    <a:lnTo>
                      <a:pt x="2121" y="2219"/>
                    </a:lnTo>
                    <a:lnTo>
                      <a:pt x="2195" y="2084"/>
                    </a:lnTo>
                    <a:lnTo>
                      <a:pt x="2269" y="1911"/>
                    </a:lnTo>
                    <a:lnTo>
                      <a:pt x="2294" y="1714"/>
                    </a:lnTo>
                    <a:lnTo>
                      <a:pt x="2294" y="1443"/>
                    </a:lnTo>
                    <a:lnTo>
                      <a:pt x="2244" y="1270"/>
                    </a:lnTo>
                    <a:lnTo>
                      <a:pt x="2145" y="1085"/>
                    </a:lnTo>
                    <a:lnTo>
                      <a:pt x="2010" y="913"/>
                    </a:lnTo>
                    <a:lnTo>
                      <a:pt x="1862" y="776"/>
                    </a:lnTo>
                    <a:lnTo>
                      <a:pt x="1714" y="666"/>
                    </a:lnTo>
                    <a:lnTo>
                      <a:pt x="1504" y="567"/>
                    </a:lnTo>
                    <a:lnTo>
                      <a:pt x="1492" y="505"/>
                    </a:lnTo>
                    <a:lnTo>
                      <a:pt x="1677" y="308"/>
                    </a:lnTo>
                    <a:lnTo>
                      <a:pt x="1689" y="185"/>
                    </a:lnTo>
                    <a:lnTo>
                      <a:pt x="1480" y="308"/>
                    </a:lnTo>
                    <a:lnTo>
                      <a:pt x="1553" y="87"/>
                    </a:lnTo>
                    <a:lnTo>
                      <a:pt x="1529" y="75"/>
                    </a:lnTo>
                    <a:lnTo>
                      <a:pt x="1455" y="75"/>
                    </a:lnTo>
                    <a:lnTo>
                      <a:pt x="1332" y="222"/>
                    </a:lnTo>
                    <a:lnTo>
                      <a:pt x="1258" y="308"/>
                    </a:lnTo>
                    <a:lnTo>
                      <a:pt x="1282" y="149"/>
                    </a:lnTo>
                    <a:lnTo>
                      <a:pt x="1332" y="25"/>
                    </a:lnTo>
                    <a:lnTo>
                      <a:pt x="1295" y="0"/>
                    </a:lnTo>
                    <a:lnTo>
                      <a:pt x="1209" y="75"/>
                    </a:lnTo>
                    <a:lnTo>
                      <a:pt x="1123" y="259"/>
                    </a:lnTo>
                    <a:lnTo>
                      <a:pt x="1085" y="161"/>
                    </a:lnTo>
                    <a:lnTo>
                      <a:pt x="1011" y="123"/>
                    </a:lnTo>
                    <a:lnTo>
                      <a:pt x="962" y="247"/>
                    </a:lnTo>
                    <a:lnTo>
                      <a:pt x="950" y="320"/>
                    </a:lnTo>
                    <a:lnTo>
                      <a:pt x="814" y="149"/>
                    </a:lnTo>
                    <a:lnTo>
                      <a:pt x="641" y="13"/>
                    </a:lnTo>
                    <a:lnTo>
                      <a:pt x="593" y="37"/>
                    </a:lnTo>
                    <a:lnTo>
                      <a:pt x="579" y="111"/>
                    </a:lnTo>
                    <a:lnTo>
                      <a:pt x="641" y="222"/>
                    </a:lnTo>
                    <a:lnTo>
                      <a:pt x="715" y="358"/>
                    </a:lnTo>
                    <a:lnTo>
                      <a:pt x="900" y="592"/>
                    </a:lnTo>
                    <a:lnTo>
                      <a:pt x="876" y="641"/>
                    </a:lnTo>
                    <a:lnTo>
                      <a:pt x="838" y="666"/>
                    </a:lnTo>
                    <a:lnTo>
                      <a:pt x="864" y="715"/>
                    </a:lnTo>
                    <a:lnTo>
                      <a:pt x="1023" y="776"/>
                    </a:lnTo>
                    <a:lnTo>
                      <a:pt x="1282" y="776"/>
                    </a:lnTo>
                    <a:lnTo>
                      <a:pt x="1504" y="752"/>
                    </a:lnTo>
                    <a:lnTo>
                      <a:pt x="1579" y="678"/>
                    </a:lnTo>
                    <a:lnTo>
                      <a:pt x="1529" y="654"/>
                    </a:lnTo>
                    <a:lnTo>
                      <a:pt x="1480" y="691"/>
                    </a:lnTo>
                    <a:lnTo>
                      <a:pt x="1344" y="703"/>
                    </a:lnTo>
                    <a:lnTo>
                      <a:pt x="1209" y="728"/>
                    </a:lnTo>
                    <a:lnTo>
                      <a:pt x="1061" y="703"/>
                    </a:lnTo>
                    <a:lnTo>
                      <a:pt x="1282" y="678"/>
                    </a:lnTo>
                    <a:lnTo>
                      <a:pt x="1430" y="629"/>
                    </a:lnTo>
                    <a:lnTo>
                      <a:pt x="1455" y="605"/>
                    </a:lnTo>
                    <a:lnTo>
                      <a:pt x="1394" y="579"/>
                    </a:lnTo>
                    <a:lnTo>
                      <a:pt x="1320" y="617"/>
                    </a:lnTo>
                    <a:lnTo>
                      <a:pt x="1147" y="641"/>
                    </a:lnTo>
                    <a:lnTo>
                      <a:pt x="1023" y="629"/>
                    </a:lnTo>
                    <a:lnTo>
                      <a:pt x="962" y="605"/>
                    </a:lnTo>
                    <a:lnTo>
                      <a:pt x="987" y="543"/>
                    </a:lnTo>
                    <a:lnTo>
                      <a:pt x="876" y="457"/>
                    </a:lnTo>
                    <a:lnTo>
                      <a:pt x="765" y="346"/>
                    </a:lnTo>
                    <a:lnTo>
                      <a:pt x="703" y="235"/>
                    </a:lnTo>
                    <a:lnTo>
                      <a:pt x="679" y="161"/>
                    </a:lnTo>
                    <a:lnTo>
                      <a:pt x="679" y="136"/>
                    </a:lnTo>
                    <a:lnTo>
                      <a:pt x="703" y="136"/>
                    </a:lnTo>
                    <a:lnTo>
                      <a:pt x="765" y="185"/>
                    </a:lnTo>
                    <a:lnTo>
                      <a:pt x="850" y="296"/>
                    </a:lnTo>
                    <a:lnTo>
                      <a:pt x="962" y="432"/>
                    </a:lnTo>
                    <a:lnTo>
                      <a:pt x="987" y="469"/>
                    </a:lnTo>
                    <a:lnTo>
                      <a:pt x="1036" y="444"/>
                    </a:lnTo>
                    <a:lnTo>
                      <a:pt x="1011" y="370"/>
                    </a:lnTo>
                    <a:lnTo>
                      <a:pt x="1023" y="320"/>
                    </a:lnTo>
                    <a:lnTo>
                      <a:pt x="1036" y="259"/>
                    </a:lnTo>
                    <a:lnTo>
                      <a:pt x="1061" y="259"/>
                    </a:lnTo>
                    <a:lnTo>
                      <a:pt x="1085" y="334"/>
                    </a:lnTo>
                    <a:lnTo>
                      <a:pt x="1097" y="382"/>
                    </a:lnTo>
                    <a:lnTo>
                      <a:pt x="1135" y="395"/>
                    </a:lnTo>
                    <a:lnTo>
                      <a:pt x="1184" y="284"/>
                    </a:lnTo>
                    <a:lnTo>
                      <a:pt x="1209" y="247"/>
                    </a:lnTo>
                    <a:lnTo>
                      <a:pt x="1221" y="308"/>
                    </a:lnTo>
                    <a:lnTo>
                      <a:pt x="1221" y="407"/>
                    </a:lnTo>
                    <a:lnTo>
                      <a:pt x="1258" y="432"/>
                    </a:lnTo>
                    <a:lnTo>
                      <a:pt x="1320" y="346"/>
                    </a:lnTo>
                    <a:lnTo>
                      <a:pt x="1382" y="235"/>
                    </a:lnTo>
                    <a:lnTo>
                      <a:pt x="1443" y="210"/>
                    </a:lnTo>
                    <a:lnTo>
                      <a:pt x="1443" y="222"/>
                    </a:lnTo>
                    <a:lnTo>
                      <a:pt x="1406" y="296"/>
                    </a:lnTo>
                    <a:lnTo>
                      <a:pt x="1368" y="407"/>
                    </a:lnTo>
                    <a:lnTo>
                      <a:pt x="1406" y="420"/>
                    </a:lnTo>
                    <a:lnTo>
                      <a:pt x="1603" y="284"/>
                    </a:lnTo>
                    <a:lnTo>
                      <a:pt x="1627" y="284"/>
                    </a:lnTo>
                    <a:lnTo>
                      <a:pt x="1443" y="469"/>
                    </a:lnTo>
                    <a:lnTo>
                      <a:pt x="1406" y="505"/>
                    </a:lnTo>
                    <a:lnTo>
                      <a:pt x="1394" y="567"/>
                    </a:lnTo>
                    <a:lnTo>
                      <a:pt x="1430" y="592"/>
                    </a:lnTo>
                    <a:lnTo>
                      <a:pt x="1541" y="641"/>
                    </a:lnTo>
                    <a:lnTo>
                      <a:pt x="1726" y="740"/>
                    </a:lnTo>
                    <a:lnTo>
                      <a:pt x="1850" y="838"/>
                    </a:lnTo>
                    <a:lnTo>
                      <a:pt x="1997" y="987"/>
                    </a:lnTo>
                    <a:lnTo>
                      <a:pt x="2109" y="1147"/>
                    </a:lnTo>
                    <a:lnTo>
                      <a:pt x="2183" y="1319"/>
                    </a:lnTo>
                    <a:lnTo>
                      <a:pt x="2232" y="1541"/>
                    </a:lnTo>
                    <a:lnTo>
                      <a:pt x="2219" y="1702"/>
                    </a:lnTo>
                    <a:lnTo>
                      <a:pt x="2207" y="1873"/>
                    </a:lnTo>
                    <a:lnTo>
                      <a:pt x="2133" y="2059"/>
                    </a:lnTo>
                    <a:lnTo>
                      <a:pt x="2059" y="2194"/>
                    </a:lnTo>
                    <a:lnTo>
                      <a:pt x="1973" y="2268"/>
                    </a:lnTo>
                    <a:lnTo>
                      <a:pt x="1874" y="2367"/>
                    </a:lnTo>
                    <a:lnTo>
                      <a:pt x="1689" y="2441"/>
                    </a:lnTo>
                    <a:lnTo>
                      <a:pt x="1468" y="2502"/>
                    </a:lnTo>
                    <a:lnTo>
                      <a:pt x="1356" y="2515"/>
                    </a:lnTo>
                    <a:lnTo>
                      <a:pt x="1147" y="2515"/>
                    </a:lnTo>
                    <a:lnTo>
                      <a:pt x="950" y="2490"/>
                    </a:lnTo>
                    <a:lnTo>
                      <a:pt x="715" y="2429"/>
                    </a:lnTo>
                    <a:lnTo>
                      <a:pt x="493" y="2329"/>
                    </a:lnTo>
                    <a:lnTo>
                      <a:pt x="320" y="2231"/>
                    </a:lnTo>
                    <a:lnTo>
                      <a:pt x="173" y="2120"/>
                    </a:lnTo>
                    <a:lnTo>
                      <a:pt x="111" y="2034"/>
                    </a:lnTo>
                    <a:lnTo>
                      <a:pt x="99" y="1947"/>
                    </a:lnTo>
                    <a:lnTo>
                      <a:pt x="75" y="1688"/>
                    </a:lnTo>
                    <a:lnTo>
                      <a:pt x="87" y="1517"/>
                    </a:lnTo>
                    <a:lnTo>
                      <a:pt x="161" y="1332"/>
                    </a:lnTo>
                    <a:lnTo>
                      <a:pt x="259" y="1122"/>
                    </a:lnTo>
                    <a:lnTo>
                      <a:pt x="432" y="937"/>
                    </a:lnTo>
                    <a:lnTo>
                      <a:pt x="593" y="728"/>
                    </a:lnTo>
                    <a:lnTo>
                      <a:pt x="740" y="617"/>
                    </a:lnTo>
                    <a:lnTo>
                      <a:pt x="826" y="543"/>
                    </a:lnTo>
                    <a:lnTo>
                      <a:pt x="802" y="4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7" name="Freeform 535"/>
              <p:cNvSpPr>
                <a:spLocks/>
              </p:cNvSpPr>
              <p:nvPr/>
            </p:nvSpPr>
            <p:spPr bwMode="auto">
              <a:xfrm>
                <a:off x="3593" y="3790"/>
                <a:ext cx="77" cy="79"/>
              </a:xfrm>
              <a:custGeom>
                <a:avLst/>
                <a:gdLst>
                  <a:gd name="T0" fmla="*/ 0 w 197"/>
                  <a:gd name="T1" fmla="*/ 222 h 284"/>
                  <a:gd name="T2" fmla="*/ 86 w 197"/>
                  <a:gd name="T3" fmla="*/ 74 h 284"/>
                  <a:gd name="T4" fmla="*/ 197 w 197"/>
                  <a:gd name="T5" fmla="*/ 0 h 284"/>
                  <a:gd name="T6" fmla="*/ 197 w 197"/>
                  <a:gd name="T7" fmla="*/ 37 h 284"/>
                  <a:gd name="T8" fmla="*/ 123 w 197"/>
                  <a:gd name="T9" fmla="*/ 123 h 284"/>
                  <a:gd name="T10" fmla="*/ 37 w 197"/>
                  <a:gd name="T11" fmla="*/ 284 h 284"/>
                  <a:gd name="T12" fmla="*/ 0 w 197"/>
                  <a:gd name="T13" fmla="*/ 222 h 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284"/>
                  <a:gd name="T23" fmla="*/ 197 w 197"/>
                  <a:gd name="T24" fmla="*/ 284 h 2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284">
                    <a:moveTo>
                      <a:pt x="0" y="222"/>
                    </a:moveTo>
                    <a:lnTo>
                      <a:pt x="86" y="74"/>
                    </a:lnTo>
                    <a:lnTo>
                      <a:pt x="197" y="0"/>
                    </a:lnTo>
                    <a:lnTo>
                      <a:pt x="197" y="37"/>
                    </a:lnTo>
                    <a:lnTo>
                      <a:pt x="123" y="123"/>
                    </a:lnTo>
                    <a:lnTo>
                      <a:pt x="37" y="284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8" name="Freeform 536"/>
              <p:cNvSpPr>
                <a:spLocks/>
              </p:cNvSpPr>
              <p:nvPr/>
            </p:nvSpPr>
            <p:spPr bwMode="auto">
              <a:xfrm>
                <a:off x="4114" y="3988"/>
                <a:ext cx="49" cy="54"/>
              </a:xfrm>
              <a:custGeom>
                <a:avLst/>
                <a:gdLst>
                  <a:gd name="T0" fmla="*/ 124 w 124"/>
                  <a:gd name="T1" fmla="*/ 0 h 197"/>
                  <a:gd name="T2" fmla="*/ 38 w 124"/>
                  <a:gd name="T3" fmla="*/ 122 h 197"/>
                  <a:gd name="T4" fmla="*/ 0 w 124"/>
                  <a:gd name="T5" fmla="*/ 171 h 197"/>
                  <a:gd name="T6" fmla="*/ 50 w 124"/>
                  <a:gd name="T7" fmla="*/ 197 h 197"/>
                  <a:gd name="T8" fmla="*/ 86 w 124"/>
                  <a:gd name="T9" fmla="*/ 171 h 197"/>
                  <a:gd name="T10" fmla="*/ 124 w 124"/>
                  <a:gd name="T11" fmla="*/ 86 h 197"/>
                  <a:gd name="T12" fmla="*/ 124 w 124"/>
                  <a:gd name="T13" fmla="*/ 48 h 197"/>
                  <a:gd name="T14" fmla="*/ 124 w 124"/>
                  <a:gd name="T15" fmla="*/ 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4"/>
                  <a:gd name="T25" fmla="*/ 0 h 197"/>
                  <a:gd name="T26" fmla="*/ 124 w 124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4" h="197">
                    <a:moveTo>
                      <a:pt x="124" y="0"/>
                    </a:moveTo>
                    <a:lnTo>
                      <a:pt x="38" y="122"/>
                    </a:lnTo>
                    <a:lnTo>
                      <a:pt x="0" y="171"/>
                    </a:lnTo>
                    <a:lnTo>
                      <a:pt x="50" y="197"/>
                    </a:lnTo>
                    <a:lnTo>
                      <a:pt x="86" y="171"/>
                    </a:lnTo>
                    <a:lnTo>
                      <a:pt x="124" y="86"/>
                    </a:lnTo>
                    <a:lnTo>
                      <a:pt x="124" y="48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8905" name="Text Box 537"/>
              <p:cNvSpPr txBox="1">
                <a:spLocks noChangeArrowheads="1"/>
              </p:cNvSpPr>
              <p:nvPr/>
            </p:nvSpPr>
            <p:spPr bwMode="auto">
              <a:xfrm>
                <a:off x="3748" y="3692"/>
                <a:ext cx="216" cy="41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CC00"/>
                </a:outerShdw>
              </a:effectLst>
            </p:spPr>
            <p:txBody>
              <a:bodyPr wrap="none" lIns="0" tIns="0" rIns="0" bIns="457200"/>
              <a:lstStyle/>
              <a:p>
                <a:pPr eaLnBrk="0" hangingPunct="0">
                  <a:defRPr/>
                </a:pPr>
                <a:r>
                  <a:rPr lang="en-US" sz="4800" b="1">
                    <a:latin typeface="+mj-lt"/>
                  </a:rPr>
                  <a:t>$</a:t>
                </a:r>
              </a:p>
            </p:txBody>
          </p:sp>
        </p:grpSp>
        <p:grpSp>
          <p:nvGrpSpPr>
            <p:cNvPr id="1050" name="Group 549"/>
            <p:cNvGrpSpPr>
              <a:grpSpLocks/>
            </p:cNvGrpSpPr>
            <p:nvPr/>
          </p:nvGrpSpPr>
          <p:grpSpPr bwMode="auto">
            <a:xfrm>
              <a:off x="5535613" y="1220788"/>
              <a:ext cx="3054350" cy="1838325"/>
              <a:chOff x="3487" y="769"/>
              <a:chExt cx="1924" cy="1158"/>
            </a:xfrm>
          </p:grpSpPr>
          <p:sp>
            <p:nvSpPr>
              <p:cNvPr id="1051" name="Freeform 349"/>
              <p:cNvSpPr>
                <a:spLocks/>
              </p:cNvSpPr>
              <p:nvPr/>
            </p:nvSpPr>
            <p:spPr bwMode="auto">
              <a:xfrm>
                <a:off x="3495" y="1183"/>
                <a:ext cx="1905" cy="731"/>
              </a:xfrm>
              <a:custGeom>
                <a:avLst/>
                <a:gdLst>
                  <a:gd name="T0" fmla="*/ 0 w 2830"/>
                  <a:gd name="T1" fmla="*/ 504 h 1034"/>
                  <a:gd name="T2" fmla="*/ 4 w 2830"/>
                  <a:gd name="T3" fmla="*/ 366 h 1034"/>
                  <a:gd name="T4" fmla="*/ 4 w 2830"/>
                  <a:gd name="T5" fmla="*/ 360 h 1034"/>
                  <a:gd name="T6" fmla="*/ 18 w 2830"/>
                  <a:gd name="T7" fmla="*/ 260 h 1034"/>
                  <a:gd name="T8" fmla="*/ 48 w 2830"/>
                  <a:gd name="T9" fmla="*/ 190 h 1034"/>
                  <a:gd name="T10" fmla="*/ 84 w 2830"/>
                  <a:gd name="T11" fmla="*/ 166 h 1034"/>
                  <a:gd name="T12" fmla="*/ 164 w 2830"/>
                  <a:gd name="T13" fmla="*/ 156 h 1034"/>
                  <a:gd name="T14" fmla="*/ 402 w 2830"/>
                  <a:gd name="T15" fmla="*/ 142 h 1034"/>
                  <a:gd name="T16" fmla="*/ 782 w 2830"/>
                  <a:gd name="T17" fmla="*/ 126 h 1034"/>
                  <a:gd name="T18" fmla="*/ 1052 w 2830"/>
                  <a:gd name="T19" fmla="*/ 118 h 1034"/>
                  <a:gd name="T20" fmla="*/ 1414 w 2830"/>
                  <a:gd name="T21" fmla="*/ 84 h 1034"/>
                  <a:gd name="T22" fmla="*/ 1764 w 2830"/>
                  <a:gd name="T23" fmla="*/ 52 h 1034"/>
                  <a:gd name="T24" fmla="*/ 2138 w 2830"/>
                  <a:gd name="T25" fmla="*/ 10 h 1034"/>
                  <a:gd name="T26" fmla="*/ 2336 w 2830"/>
                  <a:gd name="T27" fmla="*/ 0 h 1034"/>
                  <a:gd name="T28" fmla="*/ 2376 w 2830"/>
                  <a:gd name="T29" fmla="*/ 8 h 1034"/>
                  <a:gd name="T30" fmla="*/ 2536 w 2830"/>
                  <a:gd name="T31" fmla="*/ 60 h 1034"/>
                  <a:gd name="T32" fmla="*/ 2730 w 2830"/>
                  <a:gd name="T33" fmla="*/ 132 h 1034"/>
                  <a:gd name="T34" fmla="*/ 2816 w 2830"/>
                  <a:gd name="T35" fmla="*/ 184 h 1034"/>
                  <a:gd name="T36" fmla="*/ 2830 w 2830"/>
                  <a:gd name="T37" fmla="*/ 208 h 1034"/>
                  <a:gd name="T38" fmla="*/ 2828 w 2830"/>
                  <a:gd name="T39" fmla="*/ 262 h 1034"/>
                  <a:gd name="T40" fmla="*/ 2808 w 2830"/>
                  <a:gd name="T41" fmla="*/ 350 h 1034"/>
                  <a:gd name="T42" fmla="*/ 2802 w 2830"/>
                  <a:gd name="T43" fmla="*/ 424 h 1034"/>
                  <a:gd name="T44" fmla="*/ 2804 w 2830"/>
                  <a:gd name="T45" fmla="*/ 564 h 1034"/>
                  <a:gd name="T46" fmla="*/ 2804 w 2830"/>
                  <a:gd name="T47" fmla="*/ 570 h 1034"/>
                  <a:gd name="T48" fmla="*/ 2818 w 2830"/>
                  <a:gd name="T49" fmla="*/ 722 h 1034"/>
                  <a:gd name="T50" fmla="*/ 2808 w 2830"/>
                  <a:gd name="T51" fmla="*/ 744 h 1034"/>
                  <a:gd name="T52" fmla="*/ 2792 w 2830"/>
                  <a:gd name="T53" fmla="*/ 758 h 1034"/>
                  <a:gd name="T54" fmla="*/ 2704 w 2830"/>
                  <a:gd name="T55" fmla="*/ 766 h 1034"/>
                  <a:gd name="T56" fmla="*/ 2416 w 2830"/>
                  <a:gd name="T57" fmla="*/ 818 h 1034"/>
                  <a:gd name="T58" fmla="*/ 2200 w 2830"/>
                  <a:gd name="T59" fmla="*/ 870 h 1034"/>
                  <a:gd name="T60" fmla="*/ 2194 w 2830"/>
                  <a:gd name="T61" fmla="*/ 872 h 1034"/>
                  <a:gd name="T62" fmla="*/ 1976 w 2830"/>
                  <a:gd name="T63" fmla="*/ 922 h 1034"/>
                  <a:gd name="T64" fmla="*/ 1764 w 2830"/>
                  <a:gd name="T65" fmla="*/ 942 h 1034"/>
                  <a:gd name="T66" fmla="*/ 1298 w 2830"/>
                  <a:gd name="T67" fmla="*/ 970 h 1034"/>
                  <a:gd name="T68" fmla="*/ 906 w 2830"/>
                  <a:gd name="T69" fmla="*/ 994 h 1034"/>
                  <a:gd name="T70" fmla="*/ 898 w 2830"/>
                  <a:gd name="T71" fmla="*/ 1000 h 1034"/>
                  <a:gd name="T72" fmla="*/ 740 w 2830"/>
                  <a:gd name="T73" fmla="*/ 1002 h 1034"/>
                  <a:gd name="T74" fmla="*/ 362 w 2830"/>
                  <a:gd name="T75" fmla="*/ 1034 h 1034"/>
                  <a:gd name="T76" fmla="*/ 328 w 2830"/>
                  <a:gd name="T77" fmla="*/ 1026 h 1034"/>
                  <a:gd name="T78" fmla="*/ 274 w 2830"/>
                  <a:gd name="T79" fmla="*/ 986 h 1034"/>
                  <a:gd name="T80" fmla="*/ 238 w 2830"/>
                  <a:gd name="T81" fmla="*/ 948 h 1034"/>
                  <a:gd name="T82" fmla="*/ 224 w 2830"/>
                  <a:gd name="T83" fmla="*/ 900 h 1034"/>
                  <a:gd name="T84" fmla="*/ 214 w 2830"/>
                  <a:gd name="T85" fmla="*/ 844 h 1034"/>
                  <a:gd name="T86" fmla="*/ 184 w 2830"/>
                  <a:gd name="T87" fmla="*/ 804 h 1034"/>
                  <a:gd name="T88" fmla="*/ 76 w 2830"/>
                  <a:gd name="T89" fmla="*/ 628 h 1034"/>
                  <a:gd name="T90" fmla="*/ 16 w 2830"/>
                  <a:gd name="T91" fmla="*/ 544 h 1034"/>
                  <a:gd name="T92" fmla="*/ 0 w 2830"/>
                  <a:gd name="T93" fmla="*/ 504 h 10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30"/>
                  <a:gd name="T142" fmla="*/ 0 h 1034"/>
                  <a:gd name="T143" fmla="*/ 2830 w 2830"/>
                  <a:gd name="T144" fmla="*/ 1034 h 103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30" h="1034">
                    <a:moveTo>
                      <a:pt x="0" y="504"/>
                    </a:moveTo>
                    <a:lnTo>
                      <a:pt x="4" y="366"/>
                    </a:lnTo>
                    <a:lnTo>
                      <a:pt x="4" y="360"/>
                    </a:lnTo>
                    <a:lnTo>
                      <a:pt x="18" y="260"/>
                    </a:lnTo>
                    <a:lnTo>
                      <a:pt x="48" y="190"/>
                    </a:lnTo>
                    <a:lnTo>
                      <a:pt x="84" y="166"/>
                    </a:lnTo>
                    <a:lnTo>
                      <a:pt x="164" y="156"/>
                    </a:lnTo>
                    <a:lnTo>
                      <a:pt x="402" y="142"/>
                    </a:lnTo>
                    <a:lnTo>
                      <a:pt x="782" y="126"/>
                    </a:lnTo>
                    <a:lnTo>
                      <a:pt x="1052" y="118"/>
                    </a:lnTo>
                    <a:lnTo>
                      <a:pt x="1414" y="84"/>
                    </a:lnTo>
                    <a:lnTo>
                      <a:pt x="1764" y="52"/>
                    </a:lnTo>
                    <a:lnTo>
                      <a:pt x="2138" y="10"/>
                    </a:lnTo>
                    <a:lnTo>
                      <a:pt x="2336" y="0"/>
                    </a:lnTo>
                    <a:lnTo>
                      <a:pt x="2376" y="8"/>
                    </a:lnTo>
                    <a:lnTo>
                      <a:pt x="2536" y="60"/>
                    </a:lnTo>
                    <a:lnTo>
                      <a:pt x="2730" y="132"/>
                    </a:lnTo>
                    <a:lnTo>
                      <a:pt x="2816" y="184"/>
                    </a:lnTo>
                    <a:lnTo>
                      <a:pt x="2830" y="208"/>
                    </a:lnTo>
                    <a:lnTo>
                      <a:pt x="2828" y="262"/>
                    </a:lnTo>
                    <a:lnTo>
                      <a:pt x="2808" y="350"/>
                    </a:lnTo>
                    <a:lnTo>
                      <a:pt x="2802" y="424"/>
                    </a:lnTo>
                    <a:lnTo>
                      <a:pt x="2804" y="564"/>
                    </a:lnTo>
                    <a:lnTo>
                      <a:pt x="2804" y="570"/>
                    </a:lnTo>
                    <a:lnTo>
                      <a:pt x="2818" y="722"/>
                    </a:lnTo>
                    <a:lnTo>
                      <a:pt x="2808" y="744"/>
                    </a:lnTo>
                    <a:lnTo>
                      <a:pt x="2792" y="758"/>
                    </a:lnTo>
                    <a:lnTo>
                      <a:pt x="2704" y="766"/>
                    </a:lnTo>
                    <a:lnTo>
                      <a:pt x="2416" y="818"/>
                    </a:lnTo>
                    <a:lnTo>
                      <a:pt x="2200" y="870"/>
                    </a:lnTo>
                    <a:lnTo>
                      <a:pt x="2194" y="872"/>
                    </a:lnTo>
                    <a:lnTo>
                      <a:pt x="1976" y="922"/>
                    </a:lnTo>
                    <a:lnTo>
                      <a:pt x="1764" y="942"/>
                    </a:lnTo>
                    <a:lnTo>
                      <a:pt x="1298" y="970"/>
                    </a:lnTo>
                    <a:lnTo>
                      <a:pt x="906" y="994"/>
                    </a:lnTo>
                    <a:lnTo>
                      <a:pt x="898" y="1000"/>
                    </a:lnTo>
                    <a:lnTo>
                      <a:pt x="740" y="1002"/>
                    </a:lnTo>
                    <a:lnTo>
                      <a:pt x="362" y="1034"/>
                    </a:lnTo>
                    <a:lnTo>
                      <a:pt x="328" y="1026"/>
                    </a:lnTo>
                    <a:lnTo>
                      <a:pt x="274" y="986"/>
                    </a:lnTo>
                    <a:lnTo>
                      <a:pt x="238" y="948"/>
                    </a:lnTo>
                    <a:lnTo>
                      <a:pt x="224" y="900"/>
                    </a:lnTo>
                    <a:lnTo>
                      <a:pt x="214" y="844"/>
                    </a:lnTo>
                    <a:lnTo>
                      <a:pt x="184" y="804"/>
                    </a:lnTo>
                    <a:lnTo>
                      <a:pt x="76" y="628"/>
                    </a:lnTo>
                    <a:lnTo>
                      <a:pt x="16" y="544"/>
                    </a:lnTo>
                    <a:lnTo>
                      <a:pt x="0" y="504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052" name="Group 350"/>
              <p:cNvGrpSpPr>
                <a:grpSpLocks/>
              </p:cNvGrpSpPr>
              <p:nvPr/>
            </p:nvGrpSpPr>
            <p:grpSpPr bwMode="auto">
              <a:xfrm>
                <a:off x="3487" y="1170"/>
                <a:ext cx="1924" cy="757"/>
                <a:chOff x="1680" y="3008"/>
                <a:chExt cx="2858" cy="1070"/>
              </a:xfrm>
            </p:grpSpPr>
            <p:sp>
              <p:nvSpPr>
                <p:cNvPr id="1092" name="Freeform 351"/>
                <p:cNvSpPr>
                  <a:spLocks/>
                </p:cNvSpPr>
                <p:nvPr/>
              </p:nvSpPr>
              <p:spPr bwMode="auto">
                <a:xfrm>
                  <a:off x="1680" y="3008"/>
                  <a:ext cx="2858" cy="894"/>
                </a:xfrm>
                <a:custGeom>
                  <a:avLst/>
                  <a:gdLst>
                    <a:gd name="T0" fmla="*/ 870 w 2858"/>
                    <a:gd name="T1" fmla="*/ 130 h 894"/>
                    <a:gd name="T2" fmla="*/ 400 w 2858"/>
                    <a:gd name="T3" fmla="*/ 148 h 894"/>
                    <a:gd name="T4" fmla="*/ 210 w 2858"/>
                    <a:gd name="T5" fmla="*/ 158 h 894"/>
                    <a:gd name="T6" fmla="*/ 66 w 2858"/>
                    <a:gd name="T7" fmla="*/ 176 h 894"/>
                    <a:gd name="T8" fmla="*/ 26 w 2858"/>
                    <a:gd name="T9" fmla="*/ 238 h 894"/>
                    <a:gd name="T10" fmla="*/ 0 w 2858"/>
                    <a:gd name="T11" fmla="*/ 460 h 894"/>
                    <a:gd name="T12" fmla="*/ 8 w 2858"/>
                    <a:gd name="T13" fmla="*/ 546 h 894"/>
                    <a:gd name="T14" fmla="*/ 22 w 2858"/>
                    <a:gd name="T15" fmla="*/ 580 h 894"/>
                    <a:gd name="T16" fmla="*/ 146 w 2858"/>
                    <a:gd name="T17" fmla="*/ 770 h 894"/>
                    <a:gd name="T18" fmla="*/ 202 w 2858"/>
                    <a:gd name="T19" fmla="*/ 874 h 894"/>
                    <a:gd name="T20" fmla="*/ 234 w 2858"/>
                    <a:gd name="T21" fmla="*/ 882 h 894"/>
                    <a:gd name="T22" fmla="*/ 194 w 2858"/>
                    <a:gd name="T23" fmla="*/ 796 h 894"/>
                    <a:gd name="T24" fmla="*/ 98 w 2858"/>
                    <a:gd name="T25" fmla="*/ 636 h 894"/>
                    <a:gd name="T26" fmla="*/ 28 w 2858"/>
                    <a:gd name="T27" fmla="*/ 534 h 894"/>
                    <a:gd name="T28" fmla="*/ 34 w 2858"/>
                    <a:gd name="T29" fmla="*/ 408 h 894"/>
                    <a:gd name="T30" fmla="*/ 46 w 2858"/>
                    <a:gd name="T31" fmla="*/ 294 h 894"/>
                    <a:gd name="T32" fmla="*/ 66 w 2858"/>
                    <a:gd name="T33" fmla="*/ 246 h 894"/>
                    <a:gd name="T34" fmla="*/ 166 w 2858"/>
                    <a:gd name="T35" fmla="*/ 382 h 894"/>
                    <a:gd name="T36" fmla="*/ 250 w 2858"/>
                    <a:gd name="T37" fmla="*/ 514 h 894"/>
                    <a:gd name="T38" fmla="*/ 190 w 2858"/>
                    <a:gd name="T39" fmla="*/ 376 h 894"/>
                    <a:gd name="T40" fmla="*/ 110 w 2858"/>
                    <a:gd name="T41" fmla="*/ 216 h 894"/>
                    <a:gd name="T42" fmla="*/ 148 w 2858"/>
                    <a:gd name="T43" fmla="*/ 190 h 894"/>
                    <a:gd name="T44" fmla="*/ 400 w 2858"/>
                    <a:gd name="T45" fmla="*/ 174 h 894"/>
                    <a:gd name="T46" fmla="*/ 998 w 2858"/>
                    <a:gd name="T47" fmla="*/ 152 h 894"/>
                    <a:gd name="T48" fmla="*/ 1700 w 2858"/>
                    <a:gd name="T49" fmla="*/ 94 h 894"/>
                    <a:gd name="T50" fmla="*/ 2264 w 2858"/>
                    <a:gd name="T51" fmla="*/ 34 h 894"/>
                    <a:gd name="T52" fmla="*/ 2390 w 2858"/>
                    <a:gd name="T53" fmla="*/ 44 h 894"/>
                    <a:gd name="T54" fmla="*/ 2608 w 2858"/>
                    <a:gd name="T55" fmla="*/ 118 h 894"/>
                    <a:gd name="T56" fmla="*/ 2810 w 2858"/>
                    <a:gd name="T57" fmla="*/ 208 h 894"/>
                    <a:gd name="T58" fmla="*/ 2822 w 2858"/>
                    <a:gd name="T59" fmla="*/ 264 h 894"/>
                    <a:gd name="T60" fmla="*/ 2802 w 2858"/>
                    <a:gd name="T61" fmla="*/ 468 h 894"/>
                    <a:gd name="T62" fmla="*/ 2806 w 2858"/>
                    <a:gd name="T63" fmla="*/ 694 h 894"/>
                    <a:gd name="T64" fmla="*/ 2832 w 2858"/>
                    <a:gd name="T65" fmla="*/ 718 h 894"/>
                    <a:gd name="T66" fmla="*/ 2842 w 2858"/>
                    <a:gd name="T67" fmla="*/ 634 h 894"/>
                    <a:gd name="T68" fmla="*/ 2834 w 2858"/>
                    <a:gd name="T69" fmla="*/ 488 h 894"/>
                    <a:gd name="T70" fmla="*/ 2846 w 2858"/>
                    <a:gd name="T71" fmla="*/ 304 h 894"/>
                    <a:gd name="T72" fmla="*/ 2856 w 2858"/>
                    <a:gd name="T73" fmla="*/ 210 h 894"/>
                    <a:gd name="T74" fmla="*/ 2812 w 2858"/>
                    <a:gd name="T75" fmla="*/ 172 h 894"/>
                    <a:gd name="T76" fmla="*/ 2658 w 2858"/>
                    <a:gd name="T77" fmla="*/ 106 h 894"/>
                    <a:gd name="T78" fmla="*/ 2436 w 2858"/>
                    <a:gd name="T79" fmla="*/ 30 h 894"/>
                    <a:gd name="T80" fmla="*/ 2354 w 2858"/>
                    <a:gd name="T81" fmla="*/ 2 h 894"/>
                    <a:gd name="T82" fmla="*/ 2246 w 2858"/>
                    <a:gd name="T83" fmla="*/ 8 h 894"/>
                    <a:gd name="T84" fmla="*/ 2066 w 2858"/>
                    <a:gd name="T85" fmla="*/ 22 h 894"/>
                    <a:gd name="T86" fmla="*/ 1506 w 2858"/>
                    <a:gd name="T87" fmla="*/ 82 h 894"/>
                    <a:gd name="T88" fmla="*/ 1054 w 2858"/>
                    <a:gd name="T89" fmla="*/ 126 h 89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858"/>
                    <a:gd name="T136" fmla="*/ 0 h 894"/>
                    <a:gd name="T137" fmla="*/ 2858 w 2858"/>
                    <a:gd name="T138" fmla="*/ 894 h 89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858" h="894">
                      <a:moveTo>
                        <a:pt x="1054" y="126"/>
                      </a:moveTo>
                      <a:lnTo>
                        <a:pt x="870" y="130"/>
                      </a:lnTo>
                      <a:lnTo>
                        <a:pt x="660" y="136"/>
                      </a:lnTo>
                      <a:lnTo>
                        <a:pt x="400" y="148"/>
                      </a:lnTo>
                      <a:lnTo>
                        <a:pt x="216" y="156"/>
                      </a:lnTo>
                      <a:lnTo>
                        <a:pt x="210" y="158"/>
                      </a:lnTo>
                      <a:lnTo>
                        <a:pt x="120" y="166"/>
                      </a:lnTo>
                      <a:lnTo>
                        <a:pt x="66" y="176"/>
                      </a:lnTo>
                      <a:lnTo>
                        <a:pt x="44" y="196"/>
                      </a:lnTo>
                      <a:lnTo>
                        <a:pt x="26" y="238"/>
                      </a:lnTo>
                      <a:lnTo>
                        <a:pt x="6" y="346"/>
                      </a:lnTo>
                      <a:lnTo>
                        <a:pt x="0" y="460"/>
                      </a:lnTo>
                      <a:lnTo>
                        <a:pt x="2" y="518"/>
                      </a:lnTo>
                      <a:lnTo>
                        <a:pt x="8" y="546"/>
                      </a:lnTo>
                      <a:lnTo>
                        <a:pt x="22" y="574"/>
                      </a:lnTo>
                      <a:lnTo>
                        <a:pt x="22" y="580"/>
                      </a:lnTo>
                      <a:lnTo>
                        <a:pt x="78" y="662"/>
                      </a:lnTo>
                      <a:lnTo>
                        <a:pt x="146" y="770"/>
                      </a:lnTo>
                      <a:lnTo>
                        <a:pt x="184" y="824"/>
                      </a:lnTo>
                      <a:lnTo>
                        <a:pt x="202" y="874"/>
                      </a:lnTo>
                      <a:lnTo>
                        <a:pt x="224" y="894"/>
                      </a:lnTo>
                      <a:lnTo>
                        <a:pt x="234" y="882"/>
                      </a:lnTo>
                      <a:lnTo>
                        <a:pt x="230" y="844"/>
                      </a:lnTo>
                      <a:lnTo>
                        <a:pt x="194" y="796"/>
                      </a:lnTo>
                      <a:lnTo>
                        <a:pt x="144" y="700"/>
                      </a:lnTo>
                      <a:lnTo>
                        <a:pt x="98" y="636"/>
                      </a:lnTo>
                      <a:lnTo>
                        <a:pt x="52" y="578"/>
                      </a:lnTo>
                      <a:lnTo>
                        <a:pt x="28" y="534"/>
                      </a:lnTo>
                      <a:lnTo>
                        <a:pt x="34" y="482"/>
                      </a:lnTo>
                      <a:lnTo>
                        <a:pt x="34" y="408"/>
                      </a:lnTo>
                      <a:lnTo>
                        <a:pt x="40" y="352"/>
                      </a:lnTo>
                      <a:lnTo>
                        <a:pt x="46" y="294"/>
                      </a:lnTo>
                      <a:lnTo>
                        <a:pt x="54" y="256"/>
                      </a:lnTo>
                      <a:lnTo>
                        <a:pt x="66" y="246"/>
                      </a:lnTo>
                      <a:lnTo>
                        <a:pt x="86" y="252"/>
                      </a:lnTo>
                      <a:lnTo>
                        <a:pt x="166" y="382"/>
                      </a:lnTo>
                      <a:lnTo>
                        <a:pt x="232" y="502"/>
                      </a:lnTo>
                      <a:lnTo>
                        <a:pt x="250" y="514"/>
                      </a:lnTo>
                      <a:lnTo>
                        <a:pt x="252" y="492"/>
                      </a:lnTo>
                      <a:lnTo>
                        <a:pt x="190" y="376"/>
                      </a:lnTo>
                      <a:lnTo>
                        <a:pt x="146" y="280"/>
                      </a:lnTo>
                      <a:lnTo>
                        <a:pt x="110" y="216"/>
                      </a:lnTo>
                      <a:lnTo>
                        <a:pt x="112" y="200"/>
                      </a:lnTo>
                      <a:lnTo>
                        <a:pt x="148" y="190"/>
                      </a:lnTo>
                      <a:lnTo>
                        <a:pt x="242" y="184"/>
                      </a:lnTo>
                      <a:lnTo>
                        <a:pt x="400" y="174"/>
                      </a:lnTo>
                      <a:lnTo>
                        <a:pt x="554" y="168"/>
                      </a:lnTo>
                      <a:lnTo>
                        <a:pt x="998" y="152"/>
                      </a:lnTo>
                      <a:lnTo>
                        <a:pt x="1484" y="114"/>
                      </a:lnTo>
                      <a:lnTo>
                        <a:pt x="1700" y="94"/>
                      </a:lnTo>
                      <a:lnTo>
                        <a:pt x="1956" y="62"/>
                      </a:lnTo>
                      <a:lnTo>
                        <a:pt x="2264" y="34"/>
                      </a:lnTo>
                      <a:lnTo>
                        <a:pt x="2346" y="38"/>
                      </a:lnTo>
                      <a:lnTo>
                        <a:pt x="2390" y="44"/>
                      </a:lnTo>
                      <a:lnTo>
                        <a:pt x="2436" y="66"/>
                      </a:lnTo>
                      <a:lnTo>
                        <a:pt x="2608" y="118"/>
                      </a:lnTo>
                      <a:lnTo>
                        <a:pt x="2760" y="176"/>
                      </a:lnTo>
                      <a:lnTo>
                        <a:pt x="2810" y="208"/>
                      </a:lnTo>
                      <a:lnTo>
                        <a:pt x="2822" y="230"/>
                      </a:lnTo>
                      <a:lnTo>
                        <a:pt x="2822" y="264"/>
                      </a:lnTo>
                      <a:lnTo>
                        <a:pt x="2806" y="364"/>
                      </a:lnTo>
                      <a:lnTo>
                        <a:pt x="2802" y="468"/>
                      </a:lnTo>
                      <a:lnTo>
                        <a:pt x="2804" y="610"/>
                      </a:lnTo>
                      <a:lnTo>
                        <a:pt x="2806" y="694"/>
                      </a:lnTo>
                      <a:lnTo>
                        <a:pt x="2818" y="718"/>
                      </a:lnTo>
                      <a:lnTo>
                        <a:pt x="2832" y="718"/>
                      </a:lnTo>
                      <a:lnTo>
                        <a:pt x="2844" y="698"/>
                      </a:lnTo>
                      <a:lnTo>
                        <a:pt x="2842" y="634"/>
                      </a:lnTo>
                      <a:lnTo>
                        <a:pt x="2834" y="494"/>
                      </a:lnTo>
                      <a:lnTo>
                        <a:pt x="2834" y="488"/>
                      </a:lnTo>
                      <a:lnTo>
                        <a:pt x="2834" y="396"/>
                      </a:lnTo>
                      <a:lnTo>
                        <a:pt x="2846" y="304"/>
                      </a:lnTo>
                      <a:lnTo>
                        <a:pt x="2858" y="236"/>
                      </a:lnTo>
                      <a:lnTo>
                        <a:pt x="2856" y="210"/>
                      </a:lnTo>
                      <a:lnTo>
                        <a:pt x="2832" y="188"/>
                      </a:lnTo>
                      <a:lnTo>
                        <a:pt x="2812" y="172"/>
                      </a:lnTo>
                      <a:lnTo>
                        <a:pt x="2750" y="144"/>
                      </a:lnTo>
                      <a:lnTo>
                        <a:pt x="2658" y="106"/>
                      </a:lnTo>
                      <a:lnTo>
                        <a:pt x="2544" y="66"/>
                      </a:lnTo>
                      <a:lnTo>
                        <a:pt x="2436" y="30"/>
                      </a:lnTo>
                      <a:lnTo>
                        <a:pt x="2382" y="10"/>
                      </a:lnTo>
                      <a:lnTo>
                        <a:pt x="2354" y="2"/>
                      </a:lnTo>
                      <a:lnTo>
                        <a:pt x="2318" y="0"/>
                      </a:lnTo>
                      <a:lnTo>
                        <a:pt x="2246" y="8"/>
                      </a:lnTo>
                      <a:lnTo>
                        <a:pt x="2072" y="20"/>
                      </a:lnTo>
                      <a:lnTo>
                        <a:pt x="2066" y="22"/>
                      </a:lnTo>
                      <a:lnTo>
                        <a:pt x="1782" y="56"/>
                      </a:lnTo>
                      <a:lnTo>
                        <a:pt x="1506" y="82"/>
                      </a:lnTo>
                      <a:lnTo>
                        <a:pt x="1162" y="112"/>
                      </a:lnTo>
                      <a:lnTo>
                        <a:pt x="1054" y="126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93" name="Freeform 352"/>
                <p:cNvSpPr>
                  <a:spLocks/>
                </p:cNvSpPr>
                <p:nvPr/>
              </p:nvSpPr>
              <p:spPr bwMode="auto">
                <a:xfrm>
                  <a:off x="1902" y="3266"/>
                  <a:ext cx="2626" cy="812"/>
                </a:xfrm>
                <a:custGeom>
                  <a:avLst/>
                  <a:gdLst>
                    <a:gd name="T0" fmla="*/ 2626 w 2626"/>
                    <a:gd name="T1" fmla="*/ 462 h 812"/>
                    <a:gd name="T2" fmla="*/ 2618 w 2626"/>
                    <a:gd name="T3" fmla="*/ 522 h 812"/>
                    <a:gd name="T4" fmla="*/ 2588 w 2626"/>
                    <a:gd name="T5" fmla="*/ 536 h 812"/>
                    <a:gd name="T6" fmla="*/ 2520 w 2626"/>
                    <a:gd name="T7" fmla="*/ 544 h 812"/>
                    <a:gd name="T8" fmla="*/ 2364 w 2626"/>
                    <a:gd name="T9" fmla="*/ 564 h 812"/>
                    <a:gd name="T10" fmla="*/ 2222 w 2626"/>
                    <a:gd name="T11" fmla="*/ 592 h 812"/>
                    <a:gd name="T12" fmla="*/ 1982 w 2626"/>
                    <a:gd name="T13" fmla="*/ 656 h 812"/>
                    <a:gd name="T14" fmla="*/ 1800 w 2626"/>
                    <a:gd name="T15" fmla="*/ 696 h 812"/>
                    <a:gd name="T16" fmla="*/ 1544 w 2626"/>
                    <a:gd name="T17" fmla="*/ 716 h 812"/>
                    <a:gd name="T18" fmla="*/ 1088 w 2626"/>
                    <a:gd name="T19" fmla="*/ 742 h 812"/>
                    <a:gd name="T20" fmla="*/ 904 w 2626"/>
                    <a:gd name="T21" fmla="*/ 758 h 812"/>
                    <a:gd name="T22" fmla="*/ 452 w 2626"/>
                    <a:gd name="T23" fmla="*/ 782 h 812"/>
                    <a:gd name="T24" fmla="*/ 246 w 2626"/>
                    <a:gd name="T25" fmla="*/ 806 h 812"/>
                    <a:gd name="T26" fmla="*/ 148 w 2626"/>
                    <a:gd name="T27" fmla="*/ 812 h 812"/>
                    <a:gd name="T28" fmla="*/ 108 w 2626"/>
                    <a:gd name="T29" fmla="*/ 802 h 812"/>
                    <a:gd name="T30" fmla="*/ 32 w 2626"/>
                    <a:gd name="T31" fmla="*/ 742 h 812"/>
                    <a:gd name="T32" fmla="*/ 8 w 2626"/>
                    <a:gd name="T33" fmla="*/ 678 h 812"/>
                    <a:gd name="T34" fmla="*/ 0 w 2626"/>
                    <a:gd name="T35" fmla="*/ 572 h 812"/>
                    <a:gd name="T36" fmla="*/ 24 w 2626"/>
                    <a:gd name="T37" fmla="*/ 350 h 812"/>
                    <a:gd name="T38" fmla="*/ 8 w 2626"/>
                    <a:gd name="T39" fmla="*/ 226 h 812"/>
                    <a:gd name="T40" fmla="*/ 20 w 2626"/>
                    <a:gd name="T41" fmla="*/ 212 h 812"/>
                    <a:gd name="T42" fmla="*/ 70 w 2626"/>
                    <a:gd name="T43" fmla="*/ 244 h 812"/>
                    <a:gd name="T44" fmla="*/ 188 w 2626"/>
                    <a:gd name="T45" fmla="*/ 248 h 812"/>
                    <a:gd name="T46" fmla="*/ 516 w 2626"/>
                    <a:gd name="T47" fmla="*/ 230 h 812"/>
                    <a:gd name="T48" fmla="*/ 1194 w 2626"/>
                    <a:gd name="T49" fmla="*/ 172 h 812"/>
                    <a:gd name="T50" fmla="*/ 1714 w 2626"/>
                    <a:gd name="T51" fmla="*/ 98 h 812"/>
                    <a:gd name="T52" fmla="*/ 2220 w 2626"/>
                    <a:gd name="T53" fmla="*/ 4 h 812"/>
                    <a:gd name="T54" fmla="*/ 2250 w 2626"/>
                    <a:gd name="T55" fmla="*/ 6 h 812"/>
                    <a:gd name="T56" fmla="*/ 2158 w 2626"/>
                    <a:gd name="T57" fmla="*/ 42 h 812"/>
                    <a:gd name="T58" fmla="*/ 1806 w 2626"/>
                    <a:gd name="T59" fmla="*/ 106 h 812"/>
                    <a:gd name="T60" fmla="*/ 1394 w 2626"/>
                    <a:gd name="T61" fmla="*/ 172 h 812"/>
                    <a:gd name="T62" fmla="*/ 1064 w 2626"/>
                    <a:gd name="T63" fmla="*/ 210 h 812"/>
                    <a:gd name="T64" fmla="*/ 806 w 2626"/>
                    <a:gd name="T65" fmla="*/ 236 h 812"/>
                    <a:gd name="T66" fmla="*/ 334 w 2626"/>
                    <a:gd name="T67" fmla="*/ 264 h 812"/>
                    <a:gd name="T68" fmla="*/ 112 w 2626"/>
                    <a:gd name="T69" fmla="*/ 276 h 812"/>
                    <a:gd name="T70" fmla="*/ 60 w 2626"/>
                    <a:gd name="T71" fmla="*/ 308 h 812"/>
                    <a:gd name="T72" fmla="*/ 38 w 2626"/>
                    <a:gd name="T73" fmla="*/ 482 h 812"/>
                    <a:gd name="T74" fmla="*/ 30 w 2626"/>
                    <a:gd name="T75" fmla="*/ 634 h 812"/>
                    <a:gd name="T76" fmla="*/ 40 w 2626"/>
                    <a:gd name="T77" fmla="*/ 696 h 812"/>
                    <a:gd name="T78" fmla="*/ 84 w 2626"/>
                    <a:gd name="T79" fmla="*/ 748 h 812"/>
                    <a:gd name="T80" fmla="*/ 152 w 2626"/>
                    <a:gd name="T81" fmla="*/ 772 h 812"/>
                    <a:gd name="T82" fmla="*/ 384 w 2626"/>
                    <a:gd name="T83" fmla="*/ 762 h 812"/>
                    <a:gd name="T84" fmla="*/ 628 w 2626"/>
                    <a:gd name="T85" fmla="*/ 742 h 812"/>
                    <a:gd name="T86" fmla="*/ 910 w 2626"/>
                    <a:gd name="T87" fmla="*/ 720 h 812"/>
                    <a:gd name="T88" fmla="*/ 1282 w 2626"/>
                    <a:gd name="T89" fmla="*/ 700 h 812"/>
                    <a:gd name="T90" fmla="*/ 1684 w 2626"/>
                    <a:gd name="T91" fmla="*/ 680 h 812"/>
                    <a:gd name="T92" fmla="*/ 1954 w 2626"/>
                    <a:gd name="T93" fmla="*/ 630 h 812"/>
                    <a:gd name="T94" fmla="*/ 2300 w 2626"/>
                    <a:gd name="T95" fmla="*/ 546 h 812"/>
                    <a:gd name="T96" fmla="*/ 2578 w 2626"/>
                    <a:gd name="T97" fmla="*/ 498 h 812"/>
                    <a:gd name="T98" fmla="*/ 2588 w 2626"/>
                    <a:gd name="T99" fmla="*/ 434 h 812"/>
                    <a:gd name="T100" fmla="*/ 2618 w 2626"/>
                    <a:gd name="T101" fmla="*/ 420 h 81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626"/>
                    <a:gd name="T154" fmla="*/ 0 h 812"/>
                    <a:gd name="T155" fmla="*/ 2626 w 2626"/>
                    <a:gd name="T156" fmla="*/ 812 h 81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626" h="812">
                      <a:moveTo>
                        <a:pt x="2618" y="420"/>
                      </a:moveTo>
                      <a:lnTo>
                        <a:pt x="2626" y="462"/>
                      </a:lnTo>
                      <a:lnTo>
                        <a:pt x="2626" y="502"/>
                      </a:lnTo>
                      <a:lnTo>
                        <a:pt x="2618" y="522"/>
                      </a:lnTo>
                      <a:lnTo>
                        <a:pt x="2594" y="534"/>
                      </a:lnTo>
                      <a:lnTo>
                        <a:pt x="2588" y="536"/>
                      </a:lnTo>
                      <a:lnTo>
                        <a:pt x="2582" y="536"/>
                      </a:lnTo>
                      <a:lnTo>
                        <a:pt x="2520" y="544"/>
                      </a:lnTo>
                      <a:lnTo>
                        <a:pt x="2370" y="562"/>
                      </a:lnTo>
                      <a:lnTo>
                        <a:pt x="2364" y="564"/>
                      </a:lnTo>
                      <a:lnTo>
                        <a:pt x="2358" y="564"/>
                      </a:lnTo>
                      <a:lnTo>
                        <a:pt x="2222" y="592"/>
                      </a:lnTo>
                      <a:lnTo>
                        <a:pt x="2098" y="622"/>
                      </a:lnTo>
                      <a:lnTo>
                        <a:pt x="1982" y="656"/>
                      </a:lnTo>
                      <a:lnTo>
                        <a:pt x="1878" y="680"/>
                      </a:lnTo>
                      <a:lnTo>
                        <a:pt x="1800" y="696"/>
                      </a:lnTo>
                      <a:lnTo>
                        <a:pt x="1690" y="706"/>
                      </a:lnTo>
                      <a:lnTo>
                        <a:pt x="1544" y="716"/>
                      </a:lnTo>
                      <a:lnTo>
                        <a:pt x="1364" y="724"/>
                      </a:lnTo>
                      <a:lnTo>
                        <a:pt x="1088" y="742"/>
                      </a:lnTo>
                      <a:lnTo>
                        <a:pt x="916" y="754"/>
                      </a:lnTo>
                      <a:lnTo>
                        <a:pt x="904" y="758"/>
                      </a:lnTo>
                      <a:lnTo>
                        <a:pt x="704" y="770"/>
                      </a:lnTo>
                      <a:lnTo>
                        <a:pt x="452" y="782"/>
                      </a:lnTo>
                      <a:lnTo>
                        <a:pt x="252" y="802"/>
                      </a:lnTo>
                      <a:lnTo>
                        <a:pt x="246" y="806"/>
                      </a:lnTo>
                      <a:lnTo>
                        <a:pt x="154" y="812"/>
                      </a:lnTo>
                      <a:lnTo>
                        <a:pt x="148" y="812"/>
                      </a:lnTo>
                      <a:lnTo>
                        <a:pt x="114" y="800"/>
                      </a:lnTo>
                      <a:lnTo>
                        <a:pt x="108" y="802"/>
                      </a:lnTo>
                      <a:lnTo>
                        <a:pt x="64" y="772"/>
                      </a:lnTo>
                      <a:lnTo>
                        <a:pt x="32" y="742"/>
                      </a:lnTo>
                      <a:lnTo>
                        <a:pt x="16" y="708"/>
                      </a:lnTo>
                      <a:lnTo>
                        <a:pt x="8" y="678"/>
                      </a:lnTo>
                      <a:lnTo>
                        <a:pt x="4" y="620"/>
                      </a:lnTo>
                      <a:lnTo>
                        <a:pt x="0" y="572"/>
                      </a:lnTo>
                      <a:lnTo>
                        <a:pt x="4" y="512"/>
                      </a:lnTo>
                      <a:lnTo>
                        <a:pt x="24" y="350"/>
                      </a:lnTo>
                      <a:lnTo>
                        <a:pt x="34" y="280"/>
                      </a:lnTo>
                      <a:lnTo>
                        <a:pt x="8" y="226"/>
                      </a:lnTo>
                      <a:lnTo>
                        <a:pt x="6" y="202"/>
                      </a:lnTo>
                      <a:lnTo>
                        <a:pt x="20" y="212"/>
                      </a:lnTo>
                      <a:lnTo>
                        <a:pt x="46" y="234"/>
                      </a:lnTo>
                      <a:lnTo>
                        <a:pt x="70" y="244"/>
                      </a:lnTo>
                      <a:lnTo>
                        <a:pt x="100" y="252"/>
                      </a:lnTo>
                      <a:lnTo>
                        <a:pt x="188" y="248"/>
                      </a:lnTo>
                      <a:lnTo>
                        <a:pt x="330" y="242"/>
                      </a:lnTo>
                      <a:lnTo>
                        <a:pt x="516" y="230"/>
                      </a:lnTo>
                      <a:lnTo>
                        <a:pt x="972" y="196"/>
                      </a:lnTo>
                      <a:lnTo>
                        <a:pt x="1194" y="172"/>
                      </a:lnTo>
                      <a:lnTo>
                        <a:pt x="1514" y="128"/>
                      </a:lnTo>
                      <a:lnTo>
                        <a:pt x="1714" y="98"/>
                      </a:lnTo>
                      <a:lnTo>
                        <a:pt x="2040" y="38"/>
                      </a:lnTo>
                      <a:lnTo>
                        <a:pt x="2220" y="4"/>
                      </a:lnTo>
                      <a:lnTo>
                        <a:pt x="2248" y="0"/>
                      </a:lnTo>
                      <a:lnTo>
                        <a:pt x="2250" y="6"/>
                      </a:lnTo>
                      <a:lnTo>
                        <a:pt x="2232" y="24"/>
                      </a:lnTo>
                      <a:lnTo>
                        <a:pt x="2158" y="42"/>
                      </a:lnTo>
                      <a:lnTo>
                        <a:pt x="2010" y="68"/>
                      </a:lnTo>
                      <a:lnTo>
                        <a:pt x="1806" y="106"/>
                      </a:lnTo>
                      <a:lnTo>
                        <a:pt x="1592" y="140"/>
                      </a:lnTo>
                      <a:lnTo>
                        <a:pt x="1394" y="172"/>
                      </a:lnTo>
                      <a:lnTo>
                        <a:pt x="1388" y="172"/>
                      </a:lnTo>
                      <a:lnTo>
                        <a:pt x="1064" y="210"/>
                      </a:lnTo>
                      <a:lnTo>
                        <a:pt x="812" y="234"/>
                      </a:lnTo>
                      <a:lnTo>
                        <a:pt x="806" y="236"/>
                      </a:lnTo>
                      <a:lnTo>
                        <a:pt x="546" y="252"/>
                      </a:lnTo>
                      <a:lnTo>
                        <a:pt x="334" y="264"/>
                      </a:lnTo>
                      <a:lnTo>
                        <a:pt x="326" y="266"/>
                      </a:lnTo>
                      <a:lnTo>
                        <a:pt x="112" y="276"/>
                      </a:lnTo>
                      <a:lnTo>
                        <a:pt x="74" y="286"/>
                      </a:lnTo>
                      <a:lnTo>
                        <a:pt x="60" y="308"/>
                      </a:lnTo>
                      <a:lnTo>
                        <a:pt x="48" y="382"/>
                      </a:lnTo>
                      <a:lnTo>
                        <a:pt x="38" y="482"/>
                      </a:lnTo>
                      <a:lnTo>
                        <a:pt x="24" y="564"/>
                      </a:lnTo>
                      <a:lnTo>
                        <a:pt x="30" y="634"/>
                      </a:lnTo>
                      <a:lnTo>
                        <a:pt x="30" y="640"/>
                      </a:lnTo>
                      <a:lnTo>
                        <a:pt x="40" y="696"/>
                      </a:lnTo>
                      <a:lnTo>
                        <a:pt x="60" y="722"/>
                      </a:lnTo>
                      <a:lnTo>
                        <a:pt x="84" y="748"/>
                      </a:lnTo>
                      <a:lnTo>
                        <a:pt x="116" y="764"/>
                      </a:lnTo>
                      <a:lnTo>
                        <a:pt x="152" y="772"/>
                      </a:lnTo>
                      <a:lnTo>
                        <a:pt x="280" y="776"/>
                      </a:lnTo>
                      <a:lnTo>
                        <a:pt x="384" y="762"/>
                      </a:lnTo>
                      <a:lnTo>
                        <a:pt x="480" y="756"/>
                      </a:lnTo>
                      <a:lnTo>
                        <a:pt x="628" y="742"/>
                      </a:lnTo>
                      <a:lnTo>
                        <a:pt x="788" y="732"/>
                      </a:lnTo>
                      <a:lnTo>
                        <a:pt x="910" y="720"/>
                      </a:lnTo>
                      <a:lnTo>
                        <a:pt x="1108" y="712"/>
                      </a:lnTo>
                      <a:lnTo>
                        <a:pt x="1282" y="700"/>
                      </a:lnTo>
                      <a:lnTo>
                        <a:pt x="1506" y="690"/>
                      </a:lnTo>
                      <a:lnTo>
                        <a:pt x="1684" y="680"/>
                      </a:lnTo>
                      <a:lnTo>
                        <a:pt x="1816" y="662"/>
                      </a:lnTo>
                      <a:lnTo>
                        <a:pt x="1954" y="630"/>
                      </a:lnTo>
                      <a:lnTo>
                        <a:pt x="2196" y="568"/>
                      </a:lnTo>
                      <a:lnTo>
                        <a:pt x="2300" y="546"/>
                      </a:lnTo>
                      <a:lnTo>
                        <a:pt x="2450" y="524"/>
                      </a:lnTo>
                      <a:lnTo>
                        <a:pt x="2578" y="498"/>
                      </a:lnTo>
                      <a:lnTo>
                        <a:pt x="2584" y="480"/>
                      </a:lnTo>
                      <a:lnTo>
                        <a:pt x="2588" y="434"/>
                      </a:lnTo>
                      <a:lnTo>
                        <a:pt x="2602" y="408"/>
                      </a:lnTo>
                      <a:lnTo>
                        <a:pt x="2618" y="420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053" name="Group 546"/>
              <p:cNvGrpSpPr>
                <a:grpSpLocks/>
              </p:cNvGrpSpPr>
              <p:nvPr/>
            </p:nvGrpSpPr>
            <p:grpSpPr bwMode="auto">
              <a:xfrm>
                <a:off x="3663" y="1029"/>
                <a:ext cx="391" cy="326"/>
                <a:chOff x="3663" y="1029"/>
                <a:chExt cx="391" cy="326"/>
              </a:xfrm>
            </p:grpSpPr>
            <p:sp>
              <p:nvSpPr>
                <p:cNvPr id="1089" name="Freeform 394"/>
                <p:cNvSpPr>
                  <a:spLocks/>
                </p:cNvSpPr>
                <p:nvPr/>
              </p:nvSpPr>
              <p:spPr bwMode="auto">
                <a:xfrm>
                  <a:off x="3663" y="1029"/>
                  <a:ext cx="391" cy="326"/>
                </a:xfrm>
                <a:custGeom>
                  <a:avLst/>
                  <a:gdLst>
                    <a:gd name="T0" fmla="*/ 87 w 439"/>
                    <a:gd name="T1" fmla="*/ 2 h 446"/>
                    <a:gd name="T2" fmla="*/ 168 w 439"/>
                    <a:gd name="T3" fmla="*/ 6 h 446"/>
                    <a:gd name="T4" fmla="*/ 256 w 439"/>
                    <a:gd name="T5" fmla="*/ 8 h 446"/>
                    <a:gd name="T6" fmla="*/ 355 w 439"/>
                    <a:gd name="T7" fmla="*/ 0 h 446"/>
                    <a:gd name="T8" fmla="*/ 417 w 439"/>
                    <a:gd name="T9" fmla="*/ 2 h 446"/>
                    <a:gd name="T10" fmla="*/ 424 w 439"/>
                    <a:gd name="T11" fmla="*/ 8 h 446"/>
                    <a:gd name="T12" fmla="*/ 429 w 439"/>
                    <a:gd name="T13" fmla="*/ 23 h 446"/>
                    <a:gd name="T14" fmla="*/ 426 w 439"/>
                    <a:gd name="T15" fmla="*/ 119 h 446"/>
                    <a:gd name="T16" fmla="*/ 426 w 439"/>
                    <a:gd name="T17" fmla="*/ 218 h 446"/>
                    <a:gd name="T18" fmla="*/ 433 w 439"/>
                    <a:gd name="T19" fmla="*/ 303 h 446"/>
                    <a:gd name="T20" fmla="*/ 439 w 439"/>
                    <a:gd name="T21" fmla="*/ 393 h 446"/>
                    <a:gd name="T22" fmla="*/ 439 w 439"/>
                    <a:gd name="T23" fmla="*/ 418 h 446"/>
                    <a:gd name="T24" fmla="*/ 427 w 439"/>
                    <a:gd name="T25" fmla="*/ 434 h 446"/>
                    <a:gd name="T26" fmla="*/ 399 w 439"/>
                    <a:gd name="T27" fmla="*/ 436 h 446"/>
                    <a:gd name="T28" fmla="*/ 279 w 439"/>
                    <a:gd name="T29" fmla="*/ 434 h 446"/>
                    <a:gd name="T30" fmla="*/ 274 w 439"/>
                    <a:gd name="T31" fmla="*/ 436 h 446"/>
                    <a:gd name="T32" fmla="*/ 270 w 439"/>
                    <a:gd name="T33" fmla="*/ 436 h 446"/>
                    <a:gd name="T34" fmla="*/ 156 w 439"/>
                    <a:gd name="T35" fmla="*/ 440 h 446"/>
                    <a:gd name="T36" fmla="*/ 151 w 439"/>
                    <a:gd name="T37" fmla="*/ 442 h 446"/>
                    <a:gd name="T38" fmla="*/ 49 w 439"/>
                    <a:gd name="T39" fmla="*/ 446 h 446"/>
                    <a:gd name="T40" fmla="*/ 7 w 439"/>
                    <a:gd name="T41" fmla="*/ 436 h 446"/>
                    <a:gd name="T42" fmla="*/ 0 w 439"/>
                    <a:gd name="T43" fmla="*/ 410 h 446"/>
                    <a:gd name="T44" fmla="*/ 7 w 439"/>
                    <a:gd name="T45" fmla="*/ 351 h 446"/>
                    <a:gd name="T46" fmla="*/ 19 w 439"/>
                    <a:gd name="T47" fmla="*/ 246 h 446"/>
                    <a:gd name="T48" fmla="*/ 22 w 439"/>
                    <a:gd name="T49" fmla="*/ 125 h 446"/>
                    <a:gd name="T50" fmla="*/ 22 w 439"/>
                    <a:gd name="T51" fmla="*/ 120 h 446"/>
                    <a:gd name="T52" fmla="*/ 27 w 439"/>
                    <a:gd name="T53" fmla="*/ 44 h 446"/>
                    <a:gd name="T54" fmla="*/ 31 w 439"/>
                    <a:gd name="T55" fmla="*/ 8 h 446"/>
                    <a:gd name="T56" fmla="*/ 49 w 439"/>
                    <a:gd name="T57" fmla="*/ 0 h 446"/>
                    <a:gd name="T58" fmla="*/ 78 w 439"/>
                    <a:gd name="T59" fmla="*/ 3 h 446"/>
                    <a:gd name="T60" fmla="*/ 93 w 439"/>
                    <a:gd name="T61" fmla="*/ 3 h 446"/>
                    <a:gd name="T62" fmla="*/ 87 w 439"/>
                    <a:gd name="T63" fmla="*/ 2 h 44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439"/>
                    <a:gd name="T97" fmla="*/ 0 h 446"/>
                    <a:gd name="T98" fmla="*/ 439 w 439"/>
                    <a:gd name="T99" fmla="*/ 446 h 44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439" h="446">
                      <a:moveTo>
                        <a:pt x="87" y="2"/>
                      </a:moveTo>
                      <a:lnTo>
                        <a:pt x="168" y="6"/>
                      </a:lnTo>
                      <a:lnTo>
                        <a:pt x="256" y="8"/>
                      </a:lnTo>
                      <a:lnTo>
                        <a:pt x="355" y="0"/>
                      </a:lnTo>
                      <a:lnTo>
                        <a:pt x="417" y="2"/>
                      </a:lnTo>
                      <a:lnTo>
                        <a:pt x="424" y="8"/>
                      </a:lnTo>
                      <a:lnTo>
                        <a:pt x="429" y="23"/>
                      </a:lnTo>
                      <a:lnTo>
                        <a:pt x="426" y="119"/>
                      </a:lnTo>
                      <a:lnTo>
                        <a:pt x="426" y="218"/>
                      </a:lnTo>
                      <a:lnTo>
                        <a:pt x="433" y="303"/>
                      </a:lnTo>
                      <a:lnTo>
                        <a:pt x="439" y="393"/>
                      </a:lnTo>
                      <a:lnTo>
                        <a:pt x="439" y="418"/>
                      </a:lnTo>
                      <a:lnTo>
                        <a:pt x="427" y="434"/>
                      </a:lnTo>
                      <a:lnTo>
                        <a:pt x="399" y="436"/>
                      </a:lnTo>
                      <a:lnTo>
                        <a:pt x="279" y="434"/>
                      </a:lnTo>
                      <a:lnTo>
                        <a:pt x="274" y="436"/>
                      </a:lnTo>
                      <a:lnTo>
                        <a:pt x="270" y="436"/>
                      </a:lnTo>
                      <a:lnTo>
                        <a:pt x="156" y="440"/>
                      </a:lnTo>
                      <a:lnTo>
                        <a:pt x="151" y="442"/>
                      </a:lnTo>
                      <a:lnTo>
                        <a:pt x="49" y="446"/>
                      </a:lnTo>
                      <a:lnTo>
                        <a:pt x="7" y="436"/>
                      </a:lnTo>
                      <a:lnTo>
                        <a:pt x="0" y="410"/>
                      </a:lnTo>
                      <a:lnTo>
                        <a:pt x="7" y="351"/>
                      </a:lnTo>
                      <a:lnTo>
                        <a:pt x="19" y="246"/>
                      </a:lnTo>
                      <a:lnTo>
                        <a:pt x="22" y="125"/>
                      </a:lnTo>
                      <a:lnTo>
                        <a:pt x="22" y="120"/>
                      </a:lnTo>
                      <a:lnTo>
                        <a:pt x="27" y="44"/>
                      </a:lnTo>
                      <a:lnTo>
                        <a:pt x="31" y="8"/>
                      </a:lnTo>
                      <a:lnTo>
                        <a:pt x="49" y="0"/>
                      </a:lnTo>
                      <a:lnTo>
                        <a:pt x="78" y="3"/>
                      </a:lnTo>
                      <a:lnTo>
                        <a:pt x="93" y="3"/>
                      </a:lnTo>
                      <a:lnTo>
                        <a:pt x="87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90" name="Freeform 395"/>
                <p:cNvSpPr>
                  <a:spLocks/>
                </p:cNvSpPr>
                <p:nvPr/>
              </p:nvSpPr>
              <p:spPr bwMode="auto">
                <a:xfrm>
                  <a:off x="3678" y="1046"/>
                  <a:ext cx="353" cy="293"/>
                </a:xfrm>
                <a:custGeom>
                  <a:avLst/>
                  <a:gdLst>
                    <a:gd name="T0" fmla="*/ 38 w 396"/>
                    <a:gd name="T1" fmla="*/ 2 h 400"/>
                    <a:gd name="T2" fmla="*/ 126 w 396"/>
                    <a:gd name="T3" fmla="*/ 5 h 400"/>
                    <a:gd name="T4" fmla="*/ 210 w 396"/>
                    <a:gd name="T5" fmla="*/ 6 h 400"/>
                    <a:gd name="T6" fmla="*/ 299 w 396"/>
                    <a:gd name="T7" fmla="*/ 2 h 400"/>
                    <a:gd name="T8" fmla="*/ 369 w 396"/>
                    <a:gd name="T9" fmla="*/ 0 h 400"/>
                    <a:gd name="T10" fmla="*/ 381 w 396"/>
                    <a:gd name="T11" fmla="*/ 3 h 400"/>
                    <a:gd name="T12" fmla="*/ 384 w 396"/>
                    <a:gd name="T13" fmla="*/ 20 h 400"/>
                    <a:gd name="T14" fmla="*/ 381 w 396"/>
                    <a:gd name="T15" fmla="*/ 113 h 400"/>
                    <a:gd name="T16" fmla="*/ 383 w 396"/>
                    <a:gd name="T17" fmla="*/ 206 h 400"/>
                    <a:gd name="T18" fmla="*/ 390 w 396"/>
                    <a:gd name="T19" fmla="*/ 288 h 400"/>
                    <a:gd name="T20" fmla="*/ 396 w 396"/>
                    <a:gd name="T21" fmla="*/ 371 h 400"/>
                    <a:gd name="T22" fmla="*/ 393 w 396"/>
                    <a:gd name="T23" fmla="*/ 383 h 400"/>
                    <a:gd name="T24" fmla="*/ 372 w 396"/>
                    <a:gd name="T25" fmla="*/ 387 h 400"/>
                    <a:gd name="T26" fmla="*/ 272 w 396"/>
                    <a:gd name="T27" fmla="*/ 387 h 400"/>
                    <a:gd name="T28" fmla="*/ 174 w 396"/>
                    <a:gd name="T29" fmla="*/ 390 h 400"/>
                    <a:gd name="T30" fmla="*/ 83 w 396"/>
                    <a:gd name="T31" fmla="*/ 398 h 400"/>
                    <a:gd name="T32" fmla="*/ 24 w 396"/>
                    <a:gd name="T33" fmla="*/ 400 h 400"/>
                    <a:gd name="T34" fmla="*/ 6 w 396"/>
                    <a:gd name="T35" fmla="*/ 397 h 400"/>
                    <a:gd name="T36" fmla="*/ 0 w 396"/>
                    <a:gd name="T37" fmla="*/ 386 h 400"/>
                    <a:gd name="T38" fmla="*/ 15 w 396"/>
                    <a:gd name="T39" fmla="*/ 288 h 400"/>
                    <a:gd name="T40" fmla="*/ 24 w 396"/>
                    <a:gd name="T41" fmla="*/ 203 h 400"/>
                    <a:gd name="T42" fmla="*/ 29 w 396"/>
                    <a:gd name="T43" fmla="*/ 117 h 400"/>
                    <a:gd name="T44" fmla="*/ 30 w 396"/>
                    <a:gd name="T45" fmla="*/ 33 h 400"/>
                    <a:gd name="T46" fmla="*/ 35 w 396"/>
                    <a:gd name="T47" fmla="*/ 8 h 400"/>
                    <a:gd name="T48" fmla="*/ 38 w 396"/>
                    <a:gd name="T49" fmla="*/ 2 h 4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96"/>
                    <a:gd name="T76" fmla="*/ 0 h 400"/>
                    <a:gd name="T77" fmla="*/ 396 w 396"/>
                    <a:gd name="T78" fmla="*/ 400 h 4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96" h="400">
                      <a:moveTo>
                        <a:pt x="38" y="2"/>
                      </a:moveTo>
                      <a:lnTo>
                        <a:pt x="126" y="5"/>
                      </a:lnTo>
                      <a:lnTo>
                        <a:pt x="210" y="6"/>
                      </a:lnTo>
                      <a:lnTo>
                        <a:pt x="299" y="2"/>
                      </a:lnTo>
                      <a:lnTo>
                        <a:pt x="369" y="0"/>
                      </a:lnTo>
                      <a:lnTo>
                        <a:pt x="381" y="3"/>
                      </a:lnTo>
                      <a:lnTo>
                        <a:pt x="384" y="20"/>
                      </a:lnTo>
                      <a:lnTo>
                        <a:pt x="381" y="113"/>
                      </a:lnTo>
                      <a:lnTo>
                        <a:pt x="383" y="206"/>
                      </a:lnTo>
                      <a:lnTo>
                        <a:pt x="390" y="288"/>
                      </a:lnTo>
                      <a:lnTo>
                        <a:pt x="396" y="371"/>
                      </a:lnTo>
                      <a:lnTo>
                        <a:pt x="393" y="383"/>
                      </a:lnTo>
                      <a:lnTo>
                        <a:pt x="372" y="387"/>
                      </a:lnTo>
                      <a:lnTo>
                        <a:pt x="272" y="387"/>
                      </a:lnTo>
                      <a:lnTo>
                        <a:pt x="174" y="390"/>
                      </a:lnTo>
                      <a:lnTo>
                        <a:pt x="83" y="398"/>
                      </a:lnTo>
                      <a:lnTo>
                        <a:pt x="24" y="400"/>
                      </a:lnTo>
                      <a:lnTo>
                        <a:pt x="6" y="397"/>
                      </a:lnTo>
                      <a:lnTo>
                        <a:pt x="0" y="386"/>
                      </a:lnTo>
                      <a:lnTo>
                        <a:pt x="15" y="288"/>
                      </a:lnTo>
                      <a:lnTo>
                        <a:pt x="24" y="203"/>
                      </a:lnTo>
                      <a:lnTo>
                        <a:pt x="29" y="117"/>
                      </a:lnTo>
                      <a:lnTo>
                        <a:pt x="30" y="33"/>
                      </a:lnTo>
                      <a:lnTo>
                        <a:pt x="35" y="8"/>
                      </a:lnTo>
                      <a:lnTo>
                        <a:pt x="38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pic>
              <p:nvPicPr>
                <p:cNvPr id="1091" name="Picture 398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3760" y="1054"/>
                  <a:ext cx="198" cy="271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054" name="Group 547"/>
              <p:cNvGrpSpPr>
                <a:grpSpLocks/>
              </p:cNvGrpSpPr>
              <p:nvPr/>
            </p:nvGrpSpPr>
            <p:grpSpPr bwMode="auto">
              <a:xfrm>
                <a:off x="4114" y="969"/>
                <a:ext cx="765" cy="451"/>
                <a:chOff x="4114" y="969"/>
                <a:chExt cx="765" cy="451"/>
              </a:xfrm>
            </p:grpSpPr>
            <p:grpSp>
              <p:nvGrpSpPr>
                <p:cNvPr id="1056" name="Group 379"/>
                <p:cNvGrpSpPr>
                  <a:grpSpLocks/>
                </p:cNvGrpSpPr>
                <p:nvPr/>
              </p:nvGrpSpPr>
              <p:grpSpPr bwMode="auto">
                <a:xfrm>
                  <a:off x="4590" y="986"/>
                  <a:ext cx="289" cy="312"/>
                  <a:chOff x="5228" y="833"/>
                  <a:chExt cx="289" cy="379"/>
                </a:xfrm>
              </p:grpSpPr>
              <p:sp>
                <p:nvSpPr>
                  <p:cNvPr id="1086" name="Freeform 380"/>
                  <p:cNvSpPr>
                    <a:spLocks/>
                  </p:cNvSpPr>
                  <p:nvPr/>
                </p:nvSpPr>
                <p:spPr bwMode="auto">
                  <a:xfrm>
                    <a:off x="5228" y="833"/>
                    <a:ext cx="106" cy="153"/>
                  </a:xfrm>
                  <a:custGeom>
                    <a:avLst/>
                    <a:gdLst>
                      <a:gd name="T0" fmla="*/ 0 w 178"/>
                      <a:gd name="T1" fmla="*/ 249 h 257"/>
                      <a:gd name="T2" fmla="*/ 24 w 178"/>
                      <a:gd name="T3" fmla="*/ 153 h 257"/>
                      <a:gd name="T4" fmla="*/ 95 w 178"/>
                      <a:gd name="T5" fmla="*/ 53 h 257"/>
                      <a:gd name="T6" fmla="*/ 158 w 178"/>
                      <a:gd name="T7" fmla="*/ 0 h 257"/>
                      <a:gd name="T8" fmla="*/ 178 w 178"/>
                      <a:gd name="T9" fmla="*/ 21 h 257"/>
                      <a:gd name="T10" fmla="*/ 111 w 178"/>
                      <a:gd name="T11" fmla="*/ 75 h 257"/>
                      <a:gd name="T12" fmla="*/ 83 w 178"/>
                      <a:gd name="T13" fmla="*/ 110 h 257"/>
                      <a:gd name="T14" fmla="*/ 47 w 178"/>
                      <a:gd name="T15" fmla="*/ 174 h 257"/>
                      <a:gd name="T16" fmla="*/ 28 w 178"/>
                      <a:gd name="T17" fmla="*/ 257 h 257"/>
                      <a:gd name="T18" fmla="*/ 0 w 178"/>
                      <a:gd name="T19" fmla="*/ 249 h 25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78"/>
                      <a:gd name="T31" fmla="*/ 0 h 257"/>
                      <a:gd name="T32" fmla="*/ 178 w 178"/>
                      <a:gd name="T33" fmla="*/ 257 h 25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78" h="257">
                        <a:moveTo>
                          <a:pt x="0" y="249"/>
                        </a:moveTo>
                        <a:lnTo>
                          <a:pt x="24" y="153"/>
                        </a:lnTo>
                        <a:lnTo>
                          <a:pt x="95" y="53"/>
                        </a:lnTo>
                        <a:lnTo>
                          <a:pt x="158" y="0"/>
                        </a:lnTo>
                        <a:lnTo>
                          <a:pt x="178" y="21"/>
                        </a:lnTo>
                        <a:lnTo>
                          <a:pt x="111" y="75"/>
                        </a:lnTo>
                        <a:lnTo>
                          <a:pt x="83" y="110"/>
                        </a:lnTo>
                        <a:lnTo>
                          <a:pt x="47" y="174"/>
                        </a:lnTo>
                        <a:lnTo>
                          <a:pt x="28" y="257"/>
                        </a:lnTo>
                        <a:lnTo>
                          <a:pt x="0" y="249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87" name="Freeform 381"/>
                  <p:cNvSpPr>
                    <a:spLocks/>
                  </p:cNvSpPr>
                  <p:nvPr/>
                </p:nvSpPr>
                <p:spPr bwMode="auto">
                  <a:xfrm>
                    <a:off x="5289" y="962"/>
                    <a:ext cx="175" cy="97"/>
                  </a:xfrm>
                  <a:custGeom>
                    <a:avLst/>
                    <a:gdLst>
                      <a:gd name="T0" fmla="*/ 0 w 293"/>
                      <a:gd name="T1" fmla="*/ 141 h 163"/>
                      <a:gd name="T2" fmla="*/ 83 w 293"/>
                      <a:gd name="T3" fmla="*/ 76 h 163"/>
                      <a:gd name="T4" fmla="*/ 190 w 293"/>
                      <a:gd name="T5" fmla="*/ 25 h 163"/>
                      <a:gd name="T6" fmla="*/ 281 w 293"/>
                      <a:gd name="T7" fmla="*/ 0 h 163"/>
                      <a:gd name="T8" fmla="*/ 293 w 293"/>
                      <a:gd name="T9" fmla="*/ 44 h 163"/>
                      <a:gd name="T10" fmla="*/ 163 w 293"/>
                      <a:gd name="T11" fmla="*/ 69 h 163"/>
                      <a:gd name="T12" fmla="*/ 55 w 293"/>
                      <a:gd name="T13" fmla="*/ 134 h 163"/>
                      <a:gd name="T14" fmla="*/ 8 w 293"/>
                      <a:gd name="T15" fmla="*/ 163 h 163"/>
                      <a:gd name="T16" fmla="*/ 0 w 293"/>
                      <a:gd name="T17" fmla="*/ 141 h 16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293"/>
                      <a:gd name="T28" fmla="*/ 0 h 163"/>
                      <a:gd name="T29" fmla="*/ 293 w 293"/>
                      <a:gd name="T30" fmla="*/ 163 h 16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293" h="163">
                        <a:moveTo>
                          <a:pt x="0" y="141"/>
                        </a:moveTo>
                        <a:lnTo>
                          <a:pt x="83" y="76"/>
                        </a:lnTo>
                        <a:lnTo>
                          <a:pt x="190" y="25"/>
                        </a:lnTo>
                        <a:lnTo>
                          <a:pt x="281" y="0"/>
                        </a:lnTo>
                        <a:lnTo>
                          <a:pt x="293" y="44"/>
                        </a:lnTo>
                        <a:lnTo>
                          <a:pt x="163" y="69"/>
                        </a:lnTo>
                        <a:lnTo>
                          <a:pt x="55" y="134"/>
                        </a:lnTo>
                        <a:lnTo>
                          <a:pt x="8" y="163"/>
                        </a:lnTo>
                        <a:lnTo>
                          <a:pt x="0" y="141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88" name="Freeform 382"/>
                  <p:cNvSpPr>
                    <a:spLocks/>
                  </p:cNvSpPr>
                  <p:nvPr/>
                </p:nvSpPr>
                <p:spPr bwMode="auto">
                  <a:xfrm>
                    <a:off x="5318" y="1148"/>
                    <a:ext cx="199" cy="64"/>
                  </a:xfrm>
                  <a:custGeom>
                    <a:avLst/>
                    <a:gdLst>
                      <a:gd name="T0" fmla="*/ 19 w 334"/>
                      <a:gd name="T1" fmla="*/ 0 h 108"/>
                      <a:gd name="T2" fmla="*/ 151 w 334"/>
                      <a:gd name="T3" fmla="*/ 4 h 108"/>
                      <a:gd name="T4" fmla="*/ 262 w 334"/>
                      <a:gd name="T5" fmla="*/ 22 h 108"/>
                      <a:gd name="T6" fmla="*/ 334 w 334"/>
                      <a:gd name="T7" fmla="*/ 47 h 108"/>
                      <a:gd name="T8" fmla="*/ 306 w 334"/>
                      <a:gd name="T9" fmla="*/ 108 h 108"/>
                      <a:gd name="T10" fmla="*/ 215 w 334"/>
                      <a:gd name="T11" fmla="*/ 47 h 108"/>
                      <a:gd name="T12" fmla="*/ 104 w 334"/>
                      <a:gd name="T13" fmla="*/ 36 h 108"/>
                      <a:gd name="T14" fmla="*/ 0 w 334"/>
                      <a:gd name="T15" fmla="*/ 25 h 108"/>
                      <a:gd name="T16" fmla="*/ 19 w 334"/>
                      <a:gd name="T17" fmla="*/ 0 h 10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334"/>
                      <a:gd name="T28" fmla="*/ 0 h 108"/>
                      <a:gd name="T29" fmla="*/ 334 w 334"/>
                      <a:gd name="T30" fmla="*/ 108 h 10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334" h="108">
                        <a:moveTo>
                          <a:pt x="19" y="0"/>
                        </a:moveTo>
                        <a:lnTo>
                          <a:pt x="151" y="4"/>
                        </a:lnTo>
                        <a:lnTo>
                          <a:pt x="262" y="22"/>
                        </a:lnTo>
                        <a:lnTo>
                          <a:pt x="334" y="47"/>
                        </a:lnTo>
                        <a:lnTo>
                          <a:pt x="306" y="108"/>
                        </a:lnTo>
                        <a:lnTo>
                          <a:pt x="215" y="47"/>
                        </a:lnTo>
                        <a:lnTo>
                          <a:pt x="104" y="36"/>
                        </a:lnTo>
                        <a:lnTo>
                          <a:pt x="0" y="25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57" name="Group 383"/>
                <p:cNvGrpSpPr>
                  <a:grpSpLocks/>
                </p:cNvGrpSpPr>
                <p:nvPr/>
              </p:nvGrpSpPr>
              <p:grpSpPr bwMode="auto">
                <a:xfrm>
                  <a:off x="4114" y="969"/>
                  <a:ext cx="385" cy="259"/>
                  <a:chOff x="2389" y="915"/>
                  <a:chExt cx="646" cy="529"/>
                </a:xfrm>
              </p:grpSpPr>
              <p:sp>
                <p:nvSpPr>
                  <p:cNvPr id="1083" name="Freeform 384"/>
                  <p:cNvSpPr>
                    <a:spLocks/>
                  </p:cNvSpPr>
                  <p:nvPr/>
                </p:nvSpPr>
                <p:spPr bwMode="auto">
                  <a:xfrm>
                    <a:off x="2961" y="915"/>
                    <a:ext cx="74" cy="296"/>
                  </a:xfrm>
                  <a:custGeom>
                    <a:avLst/>
                    <a:gdLst>
                      <a:gd name="T0" fmla="*/ 24 w 74"/>
                      <a:gd name="T1" fmla="*/ 275 h 296"/>
                      <a:gd name="T2" fmla="*/ 10 w 74"/>
                      <a:gd name="T3" fmla="*/ 159 h 296"/>
                      <a:gd name="T4" fmla="*/ 0 w 74"/>
                      <a:gd name="T5" fmla="*/ 85 h 296"/>
                      <a:gd name="T6" fmla="*/ 0 w 74"/>
                      <a:gd name="T7" fmla="*/ 21 h 296"/>
                      <a:gd name="T8" fmla="*/ 24 w 74"/>
                      <a:gd name="T9" fmla="*/ 0 h 296"/>
                      <a:gd name="T10" fmla="*/ 56 w 74"/>
                      <a:gd name="T11" fmla="*/ 0 h 296"/>
                      <a:gd name="T12" fmla="*/ 74 w 74"/>
                      <a:gd name="T13" fmla="*/ 32 h 296"/>
                      <a:gd name="T14" fmla="*/ 63 w 74"/>
                      <a:gd name="T15" fmla="*/ 106 h 296"/>
                      <a:gd name="T16" fmla="*/ 56 w 74"/>
                      <a:gd name="T17" fmla="*/ 243 h 296"/>
                      <a:gd name="T18" fmla="*/ 42 w 74"/>
                      <a:gd name="T19" fmla="*/ 296 h 296"/>
                      <a:gd name="T20" fmla="*/ 24 w 74"/>
                      <a:gd name="T21" fmla="*/ 275 h 29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4"/>
                      <a:gd name="T34" fmla="*/ 0 h 296"/>
                      <a:gd name="T35" fmla="*/ 74 w 74"/>
                      <a:gd name="T36" fmla="*/ 296 h 29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4" h="296">
                        <a:moveTo>
                          <a:pt x="24" y="275"/>
                        </a:moveTo>
                        <a:lnTo>
                          <a:pt x="10" y="159"/>
                        </a:lnTo>
                        <a:lnTo>
                          <a:pt x="0" y="85"/>
                        </a:lnTo>
                        <a:lnTo>
                          <a:pt x="0" y="21"/>
                        </a:lnTo>
                        <a:lnTo>
                          <a:pt x="24" y="0"/>
                        </a:lnTo>
                        <a:lnTo>
                          <a:pt x="56" y="0"/>
                        </a:lnTo>
                        <a:lnTo>
                          <a:pt x="74" y="32"/>
                        </a:lnTo>
                        <a:lnTo>
                          <a:pt x="63" y="106"/>
                        </a:lnTo>
                        <a:lnTo>
                          <a:pt x="56" y="243"/>
                        </a:lnTo>
                        <a:lnTo>
                          <a:pt x="42" y="296"/>
                        </a:lnTo>
                        <a:lnTo>
                          <a:pt x="24" y="275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84" name="Freeform 385"/>
                  <p:cNvSpPr>
                    <a:spLocks/>
                  </p:cNvSpPr>
                  <p:nvPr/>
                </p:nvSpPr>
                <p:spPr bwMode="auto">
                  <a:xfrm>
                    <a:off x="2547" y="1064"/>
                    <a:ext cx="258" cy="202"/>
                  </a:xfrm>
                  <a:custGeom>
                    <a:avLst/>
                    <a:gdLst>
                      <a:gd name="T0" fmla="*/ 216 w 258"/>
                      <a:gd name="T1" fmla="*/ 178 h 202"/>
                      <a:gd name="T2" fmla="*/ 174 w 258"/>
                      <a:gd name="T3" fmla="*/ 113 h 202"/>
                      <a:gd name="T4" fmla="*/ 96 w 258"/>
                      <a:gd name="T5" fmla="*/ 81 h 202"/>
                      <a:gd name="T6" fmla="*/ 33 w 258"/>
                      <a:gd name="T7" fmla="*/ 71 h 202"/>
                      <a:gd name="T8" fmla="*/ 0 w 258"/>
                      <a:gd name="T9" fmla="*/ 32 h 202"/>
                      <a:gd name="T10" fmla="*/ 12 w 258"/>
                      <a:gd name="T11" fmla="*/ 11 h 202"/>
                      <a:gd name="T12" fmla="*/ 44 w 258"/>
                      <a:gd name="T13" fmla="*/ 0 h 202"/>
                      <a:gd name="T14" fmla="*/ 100 w 258"/>
                      <a:gd name="T15" fmla="*/ 21 h 202"/>
                      <a:gd name="T16" fmla="*/ 163 w 258"/>
                      <a:gd name="T17" fmla="*/ 53 h 202"/>
                      <a:gd name="T18" fmla="*/ 205 w 258"/>
                      <a:gd name="T19" fmla="*/ 106 h 202"/>
                      <a:gd name="T20" fmla="*/ 258 w 258"/>
                      <a:gd name="T21" fmla="*/ 202 h 202"/>
                      <a:gd name="T22" fmla="*/ 216 w 258"/>
                      <a:gd name="T23" fmla="*/ 178 h 20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58"/>
                      <a:gd name="T37" fmla="*/ 0 h 202"/>
                      <a:gd name="T38" fmla="*/ 258 w 258"/>
                      <a:gd name="T39" fmla="*/ 202 h 20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58" h="202">
                        <a:moveTo>
                          <a:pt x="216" y="178"/>
                        </a:moveTo>
                        <a:lnTo>
                          <a:pt x="174" y="113"/>
                        </a:lnTo>
                        <a:lnTo>
                          <a:pt x="96" y="81"/>
                        </a:lnTo>
                        <a:lnTo>
                          <a:pt x="33" y="71"/>
                        </a:lnTo>
                        <a:lnTo>
                          <a:pt x="0" y="32"/>
                        </a:lnTo>
                        <a:lnTo>
                          <a:pt x="12" y="11"/>
                        </a:lnTo>
                        <a:lnTo>
                          <a:pt x="44" y="0"/>
                        </a:lnTo>
                        <a:lnTo>
                          <a:pt x="100" y="21"/>
                        </a:lnTo>
                        <a:lnTo>
                          <a:pt x="163" y="53"/>
                        </a:lnTo>
                        <a:lnTo>
                          <a:pt x="205" y="106"/>
                        </a:lnTo>
                        <a:lnTo>
                          <a:pt x="258" y="202"/>
                        </a:lnTo>
                        <a:lnTo>
                          <a:pt x="216" y="178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85" name="Freeform 386"/>
                  <p:cNvSpPr>
                    <a:spLocks/>
                  </p:cNvSpPr>
                  <p:nvPr/>
                </p:nvSpPr>
                <p:spPr bwMode="auto">
                  <a:xfrm>
                    <a:off x="2389" y="1303"/>
                    <a:ext cx="279" cy="141"/>
                  </a:xfrm>
                  <a:custGeom>
                    <a:avLst/>
                    <a:gdLst>
                      <a:gd name="T0" fmla="*/ 0 w 279"/>
                      <a:gd name="T1" fmla="*/ 53 h 141"/>
                      <a:gd name="T2" fmla="*/ 3 w 279"/>
                      <a:gd name="T3" fmla="*/ 25 h 141"/>
                      <a:gd name="T4" fmla="*/ 35 w 279"/>
                      <a:gd name="T5" fmla="*/ 11 h 141"/>
                      <a:gd name="T6" fmla="*/ 88 w 279"/>
                      <a:gd name="T7" fmla="*/ 0 h 141"/>
                      <a:gd name="T8" fmla="*/ 141 w 279"/>
                      <a:gd name="T9" fmla="*/ 4 h 141"/>
                      <a:gd name="T10" fmla="*/ 212 w 279"/>
                      <a:gd name="T11" fmla="*/ 36 h 141"/>
                      <a:gd name="T12" fmla="*/ 254 w 279"/>
                      <a:gd name="T13" fmla="*/ 85 h 141"/>
                      <a:gd name="T14" fmla="*/ 279 w 279"/>
                      <a:gd name="T15" fmla="*/ 127 h 141"/>
                      <a:gd name="T16" fmla="*/ 275 w 279"/>
                      <a:gd name="T17" fmla="*/ 141 h 141"/>
                      <a:gd name="T18" fmla="*/ 244 w 279"/>
                      <a:gd name="T19" fmla="*/ 120 h 141"/>
                      <a:gd name="T20" fmla="*/ 194 w 279"/>
                      <a:gd name="T21" fmla="*/ 85 h 141"/>
                      <a:gd name="T22" fmla="*/ 126 w 279"/>
                      <a:gd name="T23" fmla="*/ 67 h 141"/>
                      <a:gd name="T24" fmla="*/ 67 w 279"/>
                      <a:gd name="T25" fmla="*/ 78 h 141"/>
                      <a:gd name="T26" fmla="*/ 10 w 279"/>
                      <a:gd name="T27" fmla="*/ 75 h 141"/>
                      <a:gd name="T28" fmla="*/ 0 w 279"/>
                      <a:gd name="T29" fmla="*/ 53 h 14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79"/>
                      <a:gd name="T46" fmla="*/ 0 h 141"/>
                      <a:gd name="T47" fmla="*/ 279 w 279"/>
                      <a:gd name="T48" fmla="*/ 141 h 14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79" h="141">
                        <a:moveTo>
                          <a:pt x="0" y="53"/>
                        </a:moveTo>
                        <a:lnTo>
                          <a:pt x="3" y="25"/>
                        </a:lnTo>
                        <a:lnTo>
                          <a:pt x="35" y="11"/>
                        </a:lnTo>
                        <a:lnTo>
                          <a:pt x="88" y="0"/>
                        </a:lnTo>
                        <a:lnTo>
                          <a:pt x="141" y="4"/>
                        </a:lnTo>
                        <a:lnTo>
                          <a:pt x="212" y="36"/>
                        </a:lnTo>
                        <a:lnTo>
                          <a:pt x="254" y="85"/>
                        </a:lnTo>
                        <a:lnTo>
                          <a:pt x="279" y="127"/>
                        </a:lnTo>
                        <a:lnTo>
                          <a:pt x="275" y="141"/>
                        </a:lnTo>
                        <a:lnTo>
                          <a:pt x="244" y="120"/>
                        </a:lnTo>
                        <a:lnTo>
                          <a:pt x="194" y="85"/>
                        </a:lnTo>
                        <a:lnTo>
                          <a:pt x="126" y="67"/>
                        </a:lnTo>
                        <a:lnTo>
                          <a:pt x="67" y="78"/>
                        </a:lnTo>
                        <a:lnTo>
                          <a:pt x="10" y="75"/>
                        </a:lnTo>
                        <a:lnTo>
                          <a:pt x="0" y="53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58" name="Group 446"/>
                <p:cNvGrpSpPr>
                  <a:grpSpLocks/>
                </p:cNvGrpSpPr>
                <p:nvPr/>
              </p:nvGrpSpPr>
              <p:grpSpPr bwMode="auto">
                <a:xfrm>
                  <a:off x="4311" y="1112"/>
                  <a:ext cx="381" cy="308"/>
                  <a:chOff x="3655" y="429"/>
                  <a:chExt cx="1046" cy="936"/>
                </a:xfrm>
              </p:grpSpPr>
              <p:grpSp>
                <p:nvGrpSpPr>
                  <p:cNvPr id="1059" name="Group 447"/>
                  <p:cNvGrpSpPr>
                    <a:grpSpLocks/>
                  </p:cNvGrpSpPr>
                  <p:nvPr/>
                </p:nvGrpSpPr>
                <p:grpSpPr bwMode="auto">
                  <a:xfrm>
                    <a:off x="3655" y="1024"/>
                    <a:ext cx="377" cy="341"/>
                    <a:chOff x="3655" y="1024"/>
                    <a:chExt cx="377" cy="341"/>
                  </a:xfrm>
                </p:grpSpPr>
                <p:sp>
                  <p:nvSpPr>
                    <p:cNvPr id="1080" name="Rectangle 4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1" name="Freeform 449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2" name="Freeform 450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60" name="Group 451"/>
                  <p:cNvGrpSpPr>
                    <a:grpSpLocks/>
                  </p:cNvGrpSpPr>
                  <p:nvPr/>
                </p:nvGrpSpPr>
                <p:grpSpPr bwMode="auto">
                  <a:xfrm>
                    <a:off x="3993" y="1010"/>
                    <a:ext cx="378" cy="340"/>
                    <a:chOff x="3993" y="1010"/>
                    <a:chExt cx="378" cy="340"/>
                  </a:xfrm>
                </p:grpSpPr>
                <p:sp>
                  <p:nvSpPr>
                    <p:cNvPr id="58820" name="Rectangle 4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3" y="1055"/>
                      <a:ext cx="294" cy="29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8821" name="Freeform 453"/>
                    <p:cNvSpPr>
                      <a:spLocks/>
                    </p:cNvSpPr>
                    <p:nvPr/>
                  </p:nvSpPr>
                  <p:spPr bwMode="auto">
                    <a:xfrm>
                      <a:off x="4286" y="1009"/>
                      <a:ext cx="82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58822" name="Freeform 454"/>
                    <p:cNvSpPr>
                      <a:spLocks/>
                    </p:cNvSpPr>
                    <p:nvPr/>
                  </p:nvSpPr>
                  <p:spPr bwMode="auto">
                    <a:xfrm>
                      <a:off x="3993" y="1009"/>
                      <a:ext cx="379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61" name="Group 455"/>
                  <p:cNvGrpSpPr>
                    <a:grpSpLocks/>
                  </p:cNvGrpSpPr>
                  <p:nvPr/>
                </p:nvGrpSpPr>
                <p:grpSpPr bwMode="auto">
                  <a:xfrm>
                    <a:off x="3725" y="723"/>
                    <a:ext cx="378" cy="330"/>
                    <a:chOff x="3725" y="723"/>
                    <a:chExt cx="378" cy="330"/>
                  </a:xfrm>
                </p:grpSpPr>
                <p:sp>
                  <p:nvSpPr>
                    <p:cNvPr id="1074" name="Rectangle 4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5" name="Freeform 457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6" name="Freeform 458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62" name="Group 459"/>
                  <p:cNvGrpSpPr>
                    <a:grpSpLocks/>
                  </p:cNvGrpSpPr>
                  <p:nvPr/>
                </p:nvGrpSpPr>
                <p:grpSpPr bwMode="auto">
                  <a:xfrm>
                    <a:off x="4324" y="1010"/>
                    <a:ext cx="377" cy="330"/>
                    <a:chOff x="4324" y="1010"/>
                    <a:chExt cx="377" cy="330"/>
                  </a:xfrm>
                </p:grpSpPr>
                <p:sp>
                  <p:nvSpPr>
                    <p:cNvPr id="1071" name="Rectangle 4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4826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2" name="Freeform 461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3" name="Freeform 462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63" name="Group 463"/>
                  <p:cNvGrpSpPr>
                    <a:grpSpLocks/>
                  </p:cNvGrpSpPr>
                  <p:nvPr/>
                </p:nvGrpSpPr>
                <p:grpSpPr bwMode="auto">
                  <a:xfrm>
                    <a:off x="4132" y="741"/>
                    <a:ext cx="377" cy="317"/>
                    <a:chOff x="4132" y="741"/>
                    <a:chExt cx="377" cy="317"/>
                  </a:xfrm>
                </p:grpSpPr>
                <p:sp>
                  <p:nvSpPr>
                    <p:cNvPr id="1068" name="Rectangle 4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32" y="765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9" name="Freeform 465"/>
                    <p:cNvSpPr>
                      <a:spLocks/>
                    </p:cNvSpPr>
                    <p:nvPr/>
                  </p:nvSpPr>
                  <p:spPr bwMode="auto">
                    <a:xfrm>
                      <a:off x="4425" y="741"/>
                      <a:ext cx="84" cy="317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0" name="Freeform 466"/>
                    <p:cNvSpPr>
                      <a:spLocks/>
                    </p:cNvSpPr>
                    <p:nvPr/>
                  </p:nvSpPr>
                  <p:spPr bwMode="auto">
                    <a:xfrm>
                      <a:off x="4132" y="741"/>
                      <a:ext cx="377" cy="24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64" name="Group 467"/>
                  <p:cNvGrpSpPr>
                    <a:grpSpLocks/>
                  </p:cNvGrpSpPr>
                  <p:nvPr/>
                </p:nvGrpSpPr>
                <p:grpSpPr bwMode="auto">
                  <a:xfrm>
                    <a:off x="3946" y="429"/>
                    <a:ext cx="377" cy="341"/>
                    <a:chOff x="3946" y="429"/>
                    <a:chExt cx="377" cy="341"/>
                  </a:xfrm>
                </p:grpSpPr>
                <p:sp>
                  <p:nvSpPr>
                    <p:cNvPr id="1065" name="Rectangle 4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476"/>
                      <a:ext cx="293" cy="294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6" name="Freeform 469"/>
                    <p:cNvSpPr>
                      <a:spLocks/>
                    </p:cNvSpPr>
                    <p:nvPr/>
                  </p:nvSpPr>
                  <p:spPr bwMode="auto">
                    <a:xfrm>
                      <a:off x="4239" y="431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7" name="Freeform 470"/>
                    <p:cNvSpPr>
                      <a:spLocks/>
                    </p:cNvSpPr>
                    <p:nvPr/>
                  </p:nvSpPr>
                  <p:spPr bwMode="auto">
                    <a:xfrm>
                      <a:off x="3946" y="429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4826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1055" name="Text Box 528"/>
              <p:cNvSpPr txBox="1">
                <a:spLocks noChangeArrowheads="1"/>
              </p:cNvSpPr>
              <p:nvPr/>
            </p:nvSpPr>
            <p:spPr bwMode="auto">
              <a:xfrm>
                <a:off x="3929" y="769"/>
                <a:ext cx="1005" cy="17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r>
                  <a:rPr lang="en-US" sz="1800" b="1">
                    <a:latin typeface="+mj-lt"/>
                  </a:rPr>
                  <a:t>Test Market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Consumption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FS-BU-040</a:t>
            </a: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5411788" y="2476500"/>
            <a:ext cx="3113087" cy="2986088"/>
            <a:chOff x="461" y="1387"/>
            <a:chExt cx="1478" cy="1863"/>
          </a:xfrm>
        </p:grpSpPr>
        <p:sp>
          <p:nvSpPr>
            <p:cNvPr id="6275" name="Freeform 5"/>
            <p:cNvSpPr>
              <a:spLocks/>
            </p:cNvSpPr>
            <p:nvPr/>
          </p:nvSpPr>
          <p:spPr bwMode="auto">
            <a:xfrm rot="7223538">
              <a:off x="99" y="1749"/>
              <a:ext cx="1152" cy="427"/>
            </a:xfrm>
            <a:custGeom>
              <a:avLst/>
              <a:gdLst>
                <a:gd name="T0" fmla="*/ 21 w 550"/>
                <a:gd name="T1" fmla="*/ 181 h 204"/>
                <a:gd name="T2" fmla="*/ 47 w 550"/>
                <a:gd name="T3" fmla="*/ 185 h 204"/>
                <a:gd name="T4" fmla="*/ 114 w 550"/>
                <a:gd name="T5" fmla="*/ 180 h 204"/>
                <a:gd name="T6" fmla="*/ 130 w 550"/>
                <a:gd name="T7" fmla="*/ 162 h 204"/>
                <a:gd name="T8" fmla="*/ 123 w 550"/>
                <a:gd name="T9" fmla="*/ 132 h 204"/>
                <a:gd name="T10" fmla="*/ 106 w 550"/>
                <a:gd name="T11" fmla="*/ 112 h 204"/>
                <a:gd name="T12" fmla="*/ 106 w 550"/>
                <a:gd name="T13" fmla="*/ 98 h 204"/>
                <a:gd name="T14" fmla="*/ 147 w 550"/>
                <a:gd name="T15" fmla="*/ 80 h 204"/>
                <a:gd name="T16" fmla="*/ 197 w 550"/>
                <a:gd name="T17" fmla="*/ 79 h 204"/>
                <a:gd name="T18" fmla="*/ 262 w 550"/>
                <a:gd name="T19" fmla="*/ 87 h 204"/>
                <a:gd name="T20" fmla="*/ 313 w 550"/>
                <a:gd name="T21" fmla="*/ 108 h 204"/>
                <a:gd name="T22" fmla="*/ 339 w 550"/>
                <a:gd name="T23" fmla="*/ 122 h 204"/>
                <a:gd name="T24" fmla="*/ 337 w 550"/>
                <a:gd name="T25" fmla="*/ 136 h 204"/>
                <a:gd name="T26" fmla="*/ 332 w 550"/>
                <a:gd name="T27" fmla="*/ 158 h 204"/>
                <a:gd name="T28" fmla="*/ 336 w 550"/>
                <a:gd name="T29" fmla="*/ 186 h 204"/>
                <a:gd name="T30" fmla="*/ 364 w 550"/>
                <a:gd name="T31" fmla="*/ 200 h 204"/>
                <a:gd name="T32" fmla="*/ 421 w 550"/>
                <a:gd name="T33" fmla="*/ 204 h 204"/>
                <a:gd name="T34" fmla="*/ 463 w 550"/>
                <a:gd name="T35" fmla="*/ 179 h 204"/>
                <a:gd name="T36" fmla="*/ 470 w 550"/>
                <a:gd name="T37" fmla="*/ 156 h 204"/>
                <a:gd name="T38" fmla="*/ 458 w 550"/>
                <a:gd name="T39" fmla="*/ 120 h 204"/>
                <a:gd name="T40" fmla="*/ 438 w 550"/>
                <a:gd name="T41" fmla="*/ 101 h 204"/>
                <a:gd name="T42" fmla="*/ 440 w 550"/>
                <a:gd name="T43" fmla="*/ 79 h 204"/>
                <a:gd name="T44" fmla="*/ 462 w 550"/>
                <a:gd name="T45" fmla="*/ 75 h 204"/>
                <a:gd name="T46" fmla="*/ 484 w 550"/>
                <a:gd name="T47" fmla="*/ 68 h 204"/>
                <a:gd name="T48" fmla="*/ 491 w 550"/>
                <a:gd name="T49" fmla="*/ 37 h 204"/>
                <a:gd name="T50" fmla="*/ 508 w 550"/>
                <a:gd name="T51" fmla="*/ 14 h 204"/>
                <a:gd name="T52" fmla="*/ 550 w 550"/>
                <a:gd name="T53" fmla="*/ 19 h 204"/>
                <a:gd name="T54" fmla="*/ 549 w 550"/>
                <a:gd name="T55" fmla="*/ 7 h 204"/>
                <a:gd name="T56" fmla="*/ 510 w 550"/>
                <a:gd name="T57" fmla="*/ 0 h 204"/>
                <a:gd name="T58" fmla="*/ 493 w 550"/>
                <a:gd name="T59" fmla="*/ 4 h 204"/>
                <a:gd name="T60" fmla="*/ 485 w 550"/>
                <a:gd name="T61" fmla="*/ 21 h 204"/>
                <a:gd name="T62" fmla="*/ 481 w 550"/>
                <a:gd name="T63" fmla="*/ 43 h 204"/>
                <a:gd name="T64" fmla="*/ 475 w 550"/>
                <a:gd name="T65" fmla="*/ 61 h 204"/>
                <a:gd name="T66" fmla="*/ 451 w 550"/>
                <a:gd name="T67" fmla="*/ 66 h 204"/>
                <a:gd name="T68" fmla="*/ 430 w 550"/>
                <a:gd name="T69" fmla="*/ 67 h 204"/>
                <a:gd name="T70" fmla="*/ 423 w 550"/>
                <a:gd name="T71" fmla="*/ 93 h 204"/>
                <a:gd name="T72" fmla="*/ 402 w 550"/>
                <a:gd name="T73" fmla="*/ 74 h 204"/>
                <a:gd name="T74" fmla="*/ 328 w 550"/>
                <a:gd name="T75" fmla="*/ 54 h 204"/>
                <a:gd name="T76" fmla="*/ 249 w 550"/>
                <a:gd name="T77" fmla="*/ 37 h 204"/>
                <a:gd name="T78" fmla="*/ 181 w 550"/>
                <a:gd name="T79" fmla="*/ 34 h 204"/>
                <a:gd name="T80" fmla="*/ 122 w 550"/>
                <a:gd name="T81" fmla="*/ 42 h 204"/>
                <a:gd name="T82" fmla="*/ 73 w 550"/>
                <a:gd name="T83" fmla="*/ 55 h 204"/>
                <a:gd name="T84" fmla="*/ 28 w 550"/>
                <a:gd name="T85" fmla="*/ 70 h 204"/>
                <a:gd name="T86" fmla="*/ 2 w 550"/>
                <a:gd name="T87" fmla="*/ 122 h 204"/>
                <a:gd name="T88" fmla="*/ 0 w 550"/>
                <a:gd name="T89" fmla="*/ 144 h 204"/>
                <a:gd name="T90" fmla="*/ 4 w 550"/>
                <a:gd name="T91" fmla="*/ 164 h 204"/>
                <a:gd name="T92" fmla="*/ 21 w 550"/>
                <a:gd name="T93" fmla="*/ 181 h 2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50"/>
                <a:gd name="T142" fmla="*/ 0 h 204"/>
                <a:gd name="T143" fmla="*/ 550 w 550"/>
                <a:gd name="T144" fmla="*/ 204 h 2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50" h="204">
                  <a:moveTo>
                    <a:pt x="21" y="181"/>
                  </a:moveTo>
                  <a:lnTo>
                    <a:pt x="47" y="185"/>
                  </a:lnTo>
                  <a:lnTo>
                    <a:pt x="114" y="180"/>
                  </a:lnTo>
                  <a:lnTo>
                    <a:pt x="130" y="162"/>
                  </a:lnTo>
                  <a:lnTo>
                    <a:pt x="123" y="132"/>
                  </a:lnTo>
                  <a:lnTo>
                    <a:pt x="106" y="112"/>
                  </a:lnTo>
                  <a:lnTo>
                    <a:pt x="106" y="98"/>
                  </a:lnTo>
                  <a:lnTo>
                    <a:pt x="147" y="80"/>
                  </a:lnTo>
                  <a:lnTo>
                    <a:pt x="197" y="79"/>
                  </a:lnTo>
                  <a:lnTo>
                    <a:pt x="262" y="87"/>
                  </a:lnTo>
                  <a:lnTo>
                    <a:pt x="313" y="108"/>
                  </a:lnTo>
                  <a:lnTo>
                    <a:pt x="339" y="122"/>
                  </a:lnTo>
                  <a:lnTo>
                    <a:pt x="337" y="136"/>
                  </a:lnTo>
                  <a:lnTo>
                    <a:pt x="332" y="158"/>
                  </a:lnTo>
                  <a:lnTo>
                    <a:pt x="336" y="186"/>
                  </a:lnTo>
                  <a:lnTo>
                    <a:pt x="364" y="200"/>
                  </a:lnTo>
                  <a:lnTo>
                    <a:pt x="421" y="204"/>
                  </a:lnTo>
                  <a:lnTo>
                    <a:pt x="463" y="179"/>
                  </a:lnTo>
                  <a:lnTo>
                    <a:pt x="470" y="156"/>
                  </a:lnTo>
                  <a:lnTo>
                    <a:pt x="458" y="120"/>
                  </a:lnTo>
                  <a:lnTo>
                    <a:pt x="438" y="101"/>
                  </a:lnTo>
                  <a:lnTo>
                    <a:pt x="440" y="79"/>
                  </a:lnTo>
                  <a:lnTo>
                    <a:pt x="462" y="75"/>
                  </a:lnTo>
                  <a:lnTo>
                    <a:pt x="484" y="68"/>
                  </a:lnTo>
                  <a:lnTo>
                    <a:pt x="491" y="37"/>
                  </a:lnTo>
                  <a:lnTo>
                    <a:pt x="508" y="14"/>
                  </a:lnTo>
                  <a:lnTo>
                    <a:pt x="550" y="19"/>
                  </a:lnTo>
                  <a:lnTo>
                    <a:pt x="549" y="7"/>
                  </a:lnTo>
                  <a:lnTo>
                    <a:pt x="510" y="0"/>
                  </a:lnTo>
                  <a:lnTo>
                    <a:pt x="493" y="4"/>
                  </a:lnTo>
                  <a:lnTo>
                    <a:pt x="485" y="21"/>
                  </a:lnTo>
                  <a:lnTo>
                    <a:pt x="481" y="43"/>
                  </a:lnTo>
                  <a:lnTo>
                    <a:pt x="475" y="61"/>
                  </a:lnTo>
                  <a:lnTo>
                    <a:pt x="451" y="66"/>
                  </a:lnTo>
                  <a:lnTo>
                    <a:pt x="430" y="67"/>
                  </a:lnTo>
                  <a:lnTo>
                    <a:pt x="423" y="93"/>
                  </a:lnTo>
                  <a:lnTo>
                    <a:pt x="402" y="74"/>
                  </a:lnTo>
                  <a:lnTo>
                    <a:pt x="328" y="54"/>
                  </a:lnTo>
                  <a:lnTo>
                    <a:pt x="249" y="37"/>
                  </a:lnTo>
                  <a:lnTo>
                    <a:pt x="181" y="34"/>
                  </a:lnTo>
                  <a:lnTo>
                    <a:pt x="122" y="42"/>
                  </a:lnTo>
                  <a:lnTo>
                    <a:pt x="73" y="55"/>
                  </a:lnTo>
                  <a:lnTo>
                    <a:pt x="28" y="70"/>
                  </a:lnTo>
                  <a:lnTo>
                    <a:pt x="2" y="122"/>
                  </a:lnTo>
                  <a:lnTo>
                    <a:pt x="0" y="144"/>
                  </a:lnTo>
                  <a:lnTo>
                    <a:pt x="4" y="164"/>
                  </a:lnTo>
                  <a:lnTo>
                    <a:pt x="21" y="18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6276" name="Group 6"/>
            <p:cNvGrpSpPr>
              <a:grpSpLocks/>
            </p:cNvGrpSpPr>
            <p:nvPr/>
          </p:nvGrpSpPr>
          <p:grpSpPr bwMode="auto">
            <a:xfrm>
              <a:off x="758" y="2094"/>
              <a:ext cx="1181" cy="1156"/>
              <a:chOff x="3121" y="978"/>
              <a:chExt cx="564" cy="552"/>
            </a:xfrm>
          </p:grpSpPr>
          <p:grpSp>
            <p:nvGrpSpPr>
              <p:cNvPr id="6277" name="Group 7"/>
              <p:cNvGrpSpPr>
                <a:grpSpLocks/>
              </p:cNvGrpSpPr>
              <p:nvPr/>
            </p:nvGrpSpPr>
            <p:grpSpPr bwMode="auto">
              <a:xfrm>
                <a:off x="3121" y="978"/>
                <a:ext cx="483" cy="322"/>
                <a:chOff x="3121" y="978"/>
                <a:chExt cx="483" cy="322"/>
              </a:xfrm>
            </p:grpSpPr>
            <p:sp>
              <p:nvSpPr>
                <p:cNvPr id="59400" name="Freeform 8"/>
                <p:cNvSpPr>
                  <a:spLocks/>
                </p:cNvSpPr>
                <p:nvPr/>
              </p:nvSpPr>
              <p:spPr bwMode="auto">
                <a:xfrm>
                  <a:off x="3132" y="987"/>
                  <a:ext cx="464" cy="307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14" y="123"/>
                    </a:cxn>
                    <a:cxn ang="0">
                      <a:pos x="0" y="206"/>
                    </a:cxn>
                    <a:cxn ang="0">
                      <a:pos x="1" y="228"/>
                    </a:cxn>
                    <a:cxn ang="0">
                      <a:pos x="120" y="244"/>
                    </a:cxn>
                    <a:cxn ang="0">
                      <a:pos x="261" y="273"/>
                    </a:cxn>
                    <a:cxn ang="0">
                      <a:pos x="347" y="292"/>
                    </a:cxn>
                    <a:cxn ang="0">
                      <a:pos x="403" y="306"/>
                    </a:cxn>
                    <a:cxn ang="0">
                      <a:pos x="413" y="307"/>
                    </a:cxn>
                    <a:cxn ang="0">
                      <a:pos x="422" y="297"/>
                    </a:cxn>
                    <a:cxn ang="0">
                      <a:pos x="431" y="249"/>
                    </a:cxn>
                    <a:cxn ang="0">
                      <a:pos x="442" y="199"/>
                    </a:cxn>
                    <a:cxn ang="0">
                      <a:pos x="452" y="152"/>
                    </a:cxn>
                    <a:cxn ang="0">
                      <a:pos x="458" y="118"/>
                    </a:cxn>
                    <a:cxn ang="0">
                      <a:pos x="464" y="87"/>
                    </a:cxn>
                    <a:cxn ang="0">
                      <a:pos x="455" y="76"/>
                    </a:cxn>
                    <a:cxn ang="0">
                      <a:pos x="315" y="54"/>
                    </a:cxn>
                    <a:cxn ang="0">
                      <a:pos x="254" y="43"/>
                    </a:cxn>
                    <a:cxn ang="0">
                      <a:pos x="149" y="21"/>
                    </a:cxn>
                    <a:cxn ang="0">
                      <a:pos x="92" y="6"/>
                    </a:cxn>
                    <a:cxn ang="0">
                      <a:pos x="47" y="2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464" h="307">
                      <a:moveTo>
                        <a:pt x="35" y="0"/>
                      </a:moveTo>
                      <a:lnTo>
                        <a:pt x="14" y="123"/>
                      </a:lnTo>
                      <a:lnTo>
                        <a:pt x="0" y="206"/>
                      </a:lnTo>
                      <a:lnTo>
                        <a:pt x="1" y="228"/>
                      </a:lnTo>
                      <a:lnTo>
                        <a:pt x="120" y="244"/>
                      </a:lnTo>
                      <a:lnTo>
                        <a:pt x="261" y="273"/>
                      </a:lnTo>
                      <a:lnTo>
                        <a:pt x="347" y="292"/>
                      </a:lnTo>
                      <a:lnTo>
                        <a:pt x="403" y="306"/>
                      </a:lnTo>
                      <a:lnTo>
                        <a:pt x="413" y="307"/>
                      </a:lnTo>
                      <a:lnTo>
                        <a:pt x="422" y="297"/>
                      </a:lnTo>
                      <a:lnTo>
                        <a:pt x="431" y="249"/>
                      </a:lnTo>
                      <a:lnTo>
                        <a:pt x="442" y="199"/>
                      </a:lnTo>
                      <a:lnTo>
                        <a:pt x="452" y="152"/>
                      </a:lnTo>
                      <a:lnTo>
                        <a:pt x="458" y="118"/>
                      </a:lnTo>
                      <a:lnTo>
                        <a:pt x="464" y="87"/>
                      </a:lnTo>
                      <a:lnTo>
                        <a:pt x="455" y="76"/>
                      </a:lnTo>
                      <a:lnTo>
                        <a:pt x="315" y="54"/>
                      </a:lnTo>
                      <a:lnTo>
                        <a:pt x="254" y="43"/>
                      </a:lnTo>
                      <a:lnTo>
                        <a:pt x="149" y="21"/>
                      </a:lnTo>
                      <a:lnTo>
                        <a:pt x="92" y="6"/>
                      </a:lnTo>
                      <a:lnTo>
                        <a:pt x="47" y="2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89803" dir="27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6285" name="Freeform 9"/>
                <p:cNvSpPr>
                  <a:spLocks/>
                </p:cNvSpPr>
                <p:nvPr/>
              </p:nvSpPr>
              <p:spPr bwMode="auto">
                <a:xfrm>
                  <a:off x="3121" y="978"/>
                  <a:ext cx="483" cy="322"/>
                </a:xfrm>
                <a:custGeom>
                  <a:avLst/>
                  <a:gdLst>
                    <a:gd name="T0" fmla="*/ 50 w 483"/>
                    <a:gd name="T1" fmla="*/ 0 h 322"/>
                    <a:gd name="T2" fmla="*/ 152 w 483"/>
                    <a:gd name="T3" fmla="*/ 22 h 322"/>
                    <a:gd name="T4" fmla="*/ 274 w 483"/>
                    <a:gd name="T5" fmla="*/ 50 h 322"/>
                    <a:gd name="T6" fmla="*/ 349 w 483"/>
                    <a:gd name="T7" fmla="*/ 60 h 322"/>
                    <a:gd name="T8" fmla="*/ 426 w 483"/>
                    <a:gd name="T9" fmla="*/ 70 h 322"/>
                    <a:gd name="T10" fmla="*/ 475 w 483"/>
                    <a:gd name="T11" fmla="*/ 77 h 322"/>
                    <a:gd name="T12" fmla="*/ 483 w 483"/>
                    <a:gd name="T13" fmla="*/ 92 h 322"/>
                    <a:gd name="T14" fmla="*/ 475 w 483"/>
                    <a:gd name="T15" fmla="*/ 129 h 322"/>
                    <a:gd name="T16" fmla="*/ 459 w 483"/>
                    <a:gd name="T17" fmla="*/ 210 h 322"/>
                    <a:gd name="T18" fmla="*/ 448 w 483"/>
                    <a:gd name="T19" fmla="*/ 279 h 322"/>
                    <a:gd name="T20" fmla="*/ 439 w 483"/>
                    <a:gd name="T21" fmla="*/ 315 h 322"/>
                    <a:gd name="T22" fmla="*/ 424 w 483"/>
                    <a:gd name="T23" fmla="*/ 322 h 322"/>
                    <a:gd name="T24" fmla="*/ 177 w 483"/>
                    <a:gd name="T25" fmla="*/ 270 h 322"/>
                    <a:gd name="T26" fmla="*/ 8 w 483"/>
                    <a:gd name="T27" fmla="*/ 245 h 322"/>
                    <a:gd name="T28" fmla="*/ 0 w 483"/>
                    <a:gd name="T29" fmla="*/ 235 h 322"/>
                    <a:gd name="T30" fmla="*/ 17 w 483"/>
                    <a:gd name="T31" fmla="*/ 152 h 322"/>
                    <a:gd name="T32" fmla="*/ 30 w 483"/>
                    <a:gd name="T33" fmla="*/ 80 h 322"/>
                    <a:gd name="T34" fmla="*/ 40 w 483"/>
                    <a:gd name="T35" fmla="*/ 14 h 322"/>
                    <a:gd name="T36" fmla="*/ 51 w 483"/>
                    <a:gd name="T37" fmla="*/ 21 h 322"/>
                    <a:gd name="T38" fmla="*/ 57 w 483"/>
                    <a:gd name="T39" fmla="*/ 43 h 322"/>
                    <a:gd name="T40" fmla="*/ 242 w 483"/>
                    <a:gd name="T41" fmla="*/ 184 h 322"/>
                    <a:gd name="T42" fmla="*/ 470 w 483"/>
                    <a:gd name="T43" fmla="*/ 129 h 322"/>
                    <a:gd name="T44" fmla="*/ 465 w 483"/>
                    <a:gd name="T45" fmla="*/ 139 h 322"/>
                    <a:gd name="T46" fmla="*/ 246 w 483"/>
                    <a:gd name="T47" fmla="*/ 201 h 322"/>
                    <a:gd name="T48" fmla="*/ 233 w 483"/>
                    <a:gd name="T49" fmla="*/ 197 h 322"/>
                    <a:gd name="T50" fmla="*/ 54 w 483"/>
                    <a:gd name="T51" fmla="*/ 60 h 322"/>
                    <a:gd name="T52" fmla="*/ 43 w 483"/>
                    <a:gd name="T53" fmla="*/ 67 h 322"/>
                    <a:gd name="T54" fmla="*/ 28 w 483"/>
                    <a:gd name="T55" fmla="*/ 153 h 322"/>
                    <a:gd name="T56" fmla="*/ 133 w 483"/>
                    <a:gd name="T57" fmla="*/ 145 h 322"/>
                    <a:gd name="T58" fmla="*/ 23 w 483"/>
                    <a:gd name="T59" fmla="*/ 165 h 322"/>
                    <a:gd name="T60" fmla="*/ 18 w 483"/>
                    <a:gd name="T61" fmla="*/ 223 h 322"/>
                    <a:gd name="T62" fmla="*/ 22 w 483"/>
                    <a:gd name="T63" fmla="*/ 229 h 322"/>
                    <a:gd name="T64" fmla="*/ 144 w 483"/>
                    <a:gd name="T65" fmla="*/ 251 h 322"/>
                    <a:gd name="T66" fmla="*/ 262 w 483"/>
                    <a:gd name="T67" fmla="*/ 271 h 322"/>
                    <a:gd name="T68" fmla="*/ 351 w 483"/>
                    <a:gd name="T69" fmla="*/ 291 h 322"/>
                    <a:gd name="T70" fmla="*/ 414 w 483"/>
                    <a:gd name="T71" fmla="*/ 310 h 322"/>
                    <a:gd name="T72" fmla="*/ 429 w 483"/>
                    <a:gd name="T73" fmla="*/ 306 h 322"/>
                    <a:gd name="T74" fmla="*/ 437 w 483"/>
                    <a:gd name="T75" fmla="*/ 258 h 322"/>
                    <a:gd name="T76" fmla="*/ 313 w 483"/>
                    <a:gd name="T77" fmla="*/ 182 h 322"/>
                    <a:gd name="T78" fmla="*/ 326 w 483"/>
                    <a:gd name="T79" fmla="*/ 173 h 322"/>
                    <a:gd name="T80" fmla="*/ 441 w 483"/>
                    <a:gd name="T81" fmla="*/ 236 h 322"/>
                    <a:gd name="T82" fmla="*/ 453 w 483"/>
                    <a:gd name="T83" fmla="*/ 182 h 322"/>
                    <a:gd name="T84" fmla="*/ 467 w 483"/>
                    <a:gd name="T85" fmla="*/ 132 h 322"/>
                    <a:gd name="T86" fmla="*/ 470 w 483"/>
                    <a:gd name="T87" fmla="*/ 98 h 322"/>
                    <a:gd name="T88" fmla="*/ 417 w 483"/>
                    <a:gd name="T89" fmla="*/ 90 h 322"/>
                    <a:gd name="T90" fmla="*/ 278 w 483"/>
                    <a:gd name="T91" fmla="*/ 61 h 322"/>
                    <a:gd name="T92" fmla="*/ 100 w 483"/>
                    <a:gd name="T93" fmla="*/ 22 h 322"/>
                    <a:gd name="T94" fmla="*/ 49 w 483"/>
                    <a:gd name="T95" fmla="*/ 11 h 322"/>
                    <a:gd name="T96" fmla="*/ 50 w 483"/>
                    <a:gd name="T97" fmla="*/ 0 h 32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83"/>
                    <a:gd name="T148" fmla="*/ 0 h 322"/>
                    <a:gd name="T149" fmla="*/ 483 w 483"/>
                    <a:gd name="T150" fmla="*/ 322 h 32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83" h="322">
                      <a:moveTo>
                        <a:pt x="50" y="0"/>
                      </a:moveTo>
                      <a:lnTo>
                        <a:pt x="152" y="22"/>
                      </a:lnTo>
                      <a:lnTo>
                        <a:pt x="274" y="50"/>
                      </a:lnTo>
                      <a:lnTo>
                        <a:pt x="349" y="60"/>
                      </a:lnTo>
                      <a:lnTo>
                        <a:pt x="426" y="70"/>
                      </a:lnTo>
                      <a:lnTo>
                        <a:pt x="475" y="77"/>
                      </a:lnTo>
                      <a:lnTo>
                        <a:pt x="483" y="92"/>
                      </a:lnTo>
                      <a:lnTo>
                        <a:pt x="475" y="129"/>
                      </a:lnTo>
                      <a:lnTo>
                        <a:pt x="459" y="210"/>
                      </a:lnTo>
                      <a:lnTo>
                        <a:pt x="448" y="279"/>
                      </a:lnTo>
                      <a:lnTo>
                        <a:pt x="439" y="315"/>
                      </a:lnTo>
                      <a:lnTo>
                        <a:pt x="424" y="322"/>
                      </a:lnTo>
                      <a:lnTo>
                        <a:pt x="177" y="270"/>
                      </a:lnTo>
                      <a:lnTo>
                        <a:pt x="8" y="245"/>
                      </a:lnTo>
                      <a:lnTo>
                        <a:pt x="0" y="235"/>
                      </a:lnTo>
                      <a:lnTo>
                        <a:pt x="17" y="152"/>
                      </a:lnTo>
                      <a:lnTo>
                        <a:pt x="30" y="80"/>
                      </a:lnTo>
                      <a:lnTo>
                        <a:pt x="40" y="14"/>
                      </a:lnTo>
                      <a:lnTo>
                        <a:pt x="51" y="21"/>
                      </a:lnTo>
                      <a:lnTo>
                        <a:pt x="57" y="43"/>
                      </a:lnTo>
                      <a:lnTo>
                        <a:pt x="242" y="184"/>
                      </a:lnTo>
                      <a:lnTo>
                        <a:pt x="470" y="129"/>
                      </a:lnTo>
                      <a:lnTo>
                        <a:pt x="465" y="139"/>
                      </a:lnTo>
                      <a:lnTo>
                        <a:pt x="246" y="201"/>
                      </a:lnTo>
                      <a:lnTo>
                        <a:pt x="233" y="197"/>
                      </a:lnTo>
                      <a:lnTo>
                        <a:pt x="54" y="60"/>
                      </a:lnTo>
                      <a:lnTo>
                        <a:pt x="43" y="67"/>
                      </a:lnTo>
                      <a:lnTo>
                        <a:pt x="28" y="153"/>
                      </a:lnTo>
                      <a:lnTo>
                        <a:pt x="133" y="145"/>
                      </a:lnTo>
                      <a:lnTo>
                        <a:pt x="23" y="165"/>
                      </a:lnTo>
                      <a:lnTo>
                        <a:pt x="18" y="223"/>
                      </a:lnTo>
                      <a:lnTo>
                        <a:pt x="22" y="229"/>
                      </a:lnTo>
                      <a:lnTo>
                        <a:pt x="144" y="251"/>
                      </a:lnTo>
                      <a:lnTo>
                        <a:pt x="262" y="271"/>
                      </a:lnTo>
                      <a:lnTo>
                        <a:pt x="351" y="291"/>
                      </a:lnTo>
                      <a:lnTo>
                        <a:pt x="414" y="310"/>
                      </a:lnTo>
                      <a:lnTo>
                        <a:pt x="429" y="306"/>
                      </a:lnTo>
                      <a:lnTo>
                        <a:pt x="437" y="258"/>
                      </a:lnTo>
                      <a:lnTo>
                        <a:pt x="313" y="182"/>
                      </a:lnTo>
                      <a:lnTo>
                        <a:pt x="326" y="173"/>
                      </a:lnTo>
                      <a:lnTo>
                        <a:pt x="441" y="236"/>
                      </a:lnTo>
                      <a:lnTo>
                        <a:pt x="453" y="182"/>
                      </a:lnTo>
                      <a:lnTo>
                        <a:pt x="467" y="132"/>
                      </a:lnTo>
                      <a:lnTo>
                        <a:pt x="470" y="98"/>
                      </a:lnTo>
                      <a:lnTo>
                        <a:pt x="417" y="90"/>
                      </a:lnTo>
                      <a:lnTo>
                        <a:pt x="278" y="61"/>
                      </a:lnTo>
                      <a:lnTo>
                        <a:pt x="100" y="22"/>
                      </a:lnTo>
                      <a:lnTo>
                        <a:pt x="49" y="11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6278" name="Group 10"/>
              <p:cNvGrpSpPr>
                <a:grpSpLocks/>
              </p:cNvGrpSpPr>
              <p:nvPr/>
            </p:nvGrpSpPr>
            <p:grpSpPr bwMode="auto">
              <a:xfrm>
                <a:off x="3172" y="1036"/>
                <a:ext cx="500" cy="388"/>
                <a:chOff x="3172" y="1036"/>
                <a:chExt cx="500" cy="388"/>
              </a:xfrm>
            </p:grpSpPr>
            <p:sp>
              <p:nvSpPr>
                <p:cNvPr id="59403" name="Freeform 11"/>
                <p:cNvSpPr>
                  <a:spLocks/>
                </p:cNvSpPr>
                <p:nvPr/>
              </p:nvSpPr>
              <p:spPr bwMode="auto">
                <a:xfrm>
                  <a:off x="3182" y="1044"/>
                  <a:ext cx="484" cy="372"/>
                </a:xfrm>
                <a:custGeom>
                  <a:avLst/>
                  <a:gdLst/>
                  <a:ahLst/>
                  <a:cxnLst>
                    <a:cxn ang="0">
                      <a:pos x="78" y="0"/>
                    </a:cxn>
                    <a:cxn ang="0">
                      <a:pos x="34" y="115"/>
                    </a:cxn>
                    <a:cxn ang="0">
                      <a:pos x="4" y="193"/>
                    </a:cxn>
                    <a:cxn ang="0">
                      <a:pos x="0" y="217"/>
                    </a:cxn>
                    <a:cxn ang="0">
                      <a:pos x="115" y="255"/>
                    </a:cxn>
                    <a:cxn ang="0">
                      <a:pos x="248" y="310"/>
                    </a:cxn>
                    <a:cxn ang="0">
                      <a:pos x="330" y="344"/>
                    </a:cxn>
                    <a:cxn ang="0">
                      <a:pos x="382" y="368"/>
                    </a:cxn>
                    <a:cxn ang="0">
                      <a:pos x="392" y="372"/>
                    </a:cxn>
                    <a:cxn ang="0">
                      <a:pos x="403" y="364"/>
                    </a:cxn>
                    <a:cxn ang="0">
                      <a:pos x="420" y="320"/>
                    </a:cxn>
                    <a:cxn ang="0">
                      <a:pos x="440" y="272"/>
                    </a:cxn>
                    <a:cxn ang="0">
                      <a:pos x="460" y="228"/>
                    </a:cxn>
                    <a:cxn ang="0">
                      <a:pos x="473" y="196"/>
                    </a:cxn>
                    <a:cxn ang="0">
                      <a:pos x="484" y="167"/>
                    </a:cxn>
                    <a:cxn ang="0">
                      <a:pos x="476" y="153"/>
                    </a:cxn>
                    <a:cxn ang="0">
                      <a:pos x="343" y="107"/>
                    </a:cxn>
                    <a:cxn ang="0">
                      <a:pos x="286" y="84"/>
                    </a:cxn>
                    <a:cxn ang="0">
                      <a:pos x="186" y="42"/>
                    </a:cxn>
                    <a:cxn ang="0">
                      <a:pos x="132" y="16"/>
                    </a:cxn>
                    <a:cxn ang="0">
                      <a:pos x="89" y="4"/>
                    </a:cxn>
                    <a:cxn ang="0">
                      <a:pos x="78" y="0"/>
                    </a:cxn>
                  </a:cxnLst>
                  <a:rect l="0" t="0" r="r" b="b"/>
                  <a:pathLst>
                    <a:path w="484" h="372">
                      <a:moveTo>
                        <a:pt x="78" y="0"/>
                      </a:moveTo>
                      <a:lnTo>
                        <a:pt x="34" y="115"/>
                      </a:lnTo>
                      <a:lnTo>
                        <a:pt x="4" y="193"/>
                      </a:lnTo>
                      <a:lnTo>
                        <a:pt x="0" y="217"/>
                      </a:lnTo>
                      <a:lnTo>
                        <a:pt x="115" y="255"/>
                      </a:lnTo>
                      <a:lnTo>
                        <a:pt x="248" y="310"/>
                      </a:lnTo>
                      <a:lnTo>
                        <a:pt x="330" y="344"/>
                      </a:lnTo>
                      <a:lnTo>
                        <a:pt x="382" y="368"/>
                      </a:lnTo>
                      <a:lnTo>
                        <a:pt x="392" y="372"/>
                      </a:lnTo>
                      <a:lnTo>
                        <a:pt x="403" y="364"/>
                      </a:lnTo>
                      <a:lnTo>
                        <a:pt x="420" y="320"/>
                      </a:lnTo>
                      <a:lnTo>
                        <a:pt x="440" y="272"/>
                      </a:lnTo>
                      <a:lnTo>
                        <a:pt x="460" y="228"/>
                      </a:lnTo>
                      <a:lnTo>
                        <a:pt x="473" y="196"/>
                      </a:lnTo>
                      <a:lnTo>
                        <a:pt x="484" y="167"/>
                      </a:lnTo>
                      <a:lnTo>
                        <a:pt x="476" y="153"/>
                      </a:lnTo>
                      <a:lnTo>
                        <a:pt x="343" y="107"/>
                      </a:lnTo>
                      <a:lnTo>
                        <a:pt x="286" y="84"/>
                      </a:lnTo>
                      <a:lnTo>
                        <a:pt x="186" y="42"/>
                      </a:lnTo>
                      <a:lnTo>
                        <a:pt x="132" y="16"/>
                      </a:lnTo>
                      <a:lnTo>
                        <a:pt x="89" y="4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  <a:effectLst>
                  <a:outerShdw dist="89803" dir="27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6283" name="Freeform 12"/>
                <p:cNvSpPr>
                  <a:spLocks/>
                </p:cNvSpPr>
                <p:nvPr/>
              </p:nvSpPr>
              <p:spPr bwMode="auto">
                <a:xfrm>
                  <a:off x="3172" y="1036"/>
                  <a:ext cx="500" cy="388"/>
                </a:xfrm>
                <a:custGeom>
                  <a:avLst/>
                  <a:gdLst>
                    <a:gd name="T0" fmla="*/ 93 w 500"/>
                    <a:gd name="T1" fmla="*/ 0 h 388"/>
                    <a:gd name="T2" fmla="*/ 189 w 500"/>
                    <a:gd name="T3" fmla="*/ 41 h 388"/>
                    <a:gd name="T4" fmla="*/ 304 w 500"/>
                    <a:gd name="T5" fmla="*/ 91 h 388"/>
                    <a:gd name="T6" fmla="*/ 375 w 500"/>
                    <a:gd name="T7" fmla="*/ 116 h 388"/>
                    <a:gd name="T8" fmla="*/ 447 w 500"/>
                    <a:gd name="T9" fmla="*/ 141 h 388"/>
                    <a:gd name="T10" fmla="*/ 496 w 500"/>
                    <a:gd name="T11" fmla="*/ 156 h 388"/>
                    <a:gd name="T12" fmla="*/ 500 w 500"/>
                    <a:gd name="T13" fmla="*/ 171 h 388"/>
                    <a:gd name="T14" fmla="*/ 485 w 500"/>
                    <a:gd name="T15" fmla="*/ 208 h 388"/>
                    <a:gd name="T16" fmla="*/ 453 w 500"/>
                    <a:gd name="T17" fmla="*/ 285 h 388"/>
                    <a:gd name="T18" fmla="*/ 429 w 500"/>
                    <a:gd name="T19" fmla="*/ 351 h 388"/>
                    <a:gd name="T20" fmla="*/ 414 w 500"/>
                    <a:gd name="T21" fmla="*/ 384 h 388"/>
                    <a:gd name="T22" fmla="*/ 398 w 500"/>
                    <a:gd name="T23" fmla="*/ 388 h 388"/>
                    <a:gd name="T24" fmla="*/ 166 w 500"/>
                    <a:gd name="T25" fmla="*/ 291 h 388"/>
                    <a:gd name="T26" fmla="*/ 5 w 500"/>
                    <a:gd name="T27" fmla="*/ 232 h 388"/>
                    <a:gd name="T28" fmla="*/ 0 w 500"/>
                    <a:gd name="T29" fmla="*/ 221 h 388"/>
                    <a:gd name="T30" fmla="*/ 31 w 500"/>
                    <a:gd name="T31" fmla="*/ 142 h 388"/>
                    <a:gd name="T32" fmla="*/ 58 w 500"/>
                    <a:gd name="T33" fmla="*/ 75 h 388"/>
                    <a:gd name="T34" fmla="*/ 81 w 500"/>
                    <a:gd name="T35" fmla="*/ 11 h 388"/>
                    <a:gd name="T36" fmla="*/ 90 w 500"/>
                    <a:gd name="T37" fmla="*/ 20 h 388"/>
                    <a:gd name="T38" fmla="*/ 92 w 500"/>
                    <a:gd name="T39" fmla="*/ 44 h 388"/>
                    <a:gd name="T40" fmla="*/ 246 w 500"/>
                    <a:gd name="T41" fmla="*/ 217 h 388"/>
                    <a:gd name="T42" fmla="*/ 479 w 500"/>
                    <a:gd name="T43" fmla="*/ 207 h 388"/>
                    <a:gd name="T44" fmla="*/ 473 w 500"/>
                    <a:gd name="T45" fmla="*/ 216 h 388"/>
                    <a:gd name="T46" fmla="*/ 247 w 500"/>
                    <a:gd name="T47" fmla="*/ 235 h 388"/>
                    <a:gd name="T48" fmla="*/ 234 w 500"/>
                    <a:gd name="T49" fmla="*/ 229 h 388"/>
                    <a:gd name="T50" fmla="*/ 86 w 500"/>
                    <a:gd name="T51" fmla="*/ 60 h 388"/>
                    <a:gd name="T52" fmla="*/ 73 w 500"/>
                    <a:gd name="T53" fmla="*/ 65 h 388"/>
                    <a:gd name="T54" fmla="*/ 42 w 500"/>
                    <a:gd name="T55" fmla="*/ 146 h 388"/>
                    <a:gd name="T56" fmla="*/ 148 w 500"/>
                    <a:gd name="T57" fmla="*/ 158 h 388"/>
                    <a:gd name="T58" fmla="*/ 37 w 500"/>
                    <a:gd name="T59" fmla="*/ 156 h 388"/>
                    <a:gd name="T60" fmla="*/ 19 w 500"/>
                    <a:gd name="T61" fmla="*/ 213 h 388"/>
                    <a:gd name="T62" fmla="*/ 23 w 500"/>
                    <a:gd name="T63" fmla="*/ 220 h 388"/>
                    <a:gd name="T64" fmla="*/ 139 w 500"/>
                    <a:gd name="T65" fmla="*/ 265 h 388"/>
                    <a:gd name="T66" fmla="*/ 249 w 500"/>
                    <a:gd name="T67" fmla="*/ 307 h 388"/>
                    <a:gd name="T68" fmla="*/ 332 w 500"/>
                    <a:gd name="T69" fmla="*/ 345 h 388"/>
                    <a:gd name="T70" fmla="*/ 391 w 500"/>
                    <a:gd name="T71" fmla="*/ 374 h 388"/>
                    <a:gd name="T72" fmla="*/ 405 w 500"/>
                    <a:gd name="T73" fmla="*/ 373 h 388"/>
                    <a:gd name="T74" fmla="*/ 422 w 500"/>
                    <a:gd name="T75" fmla="*/ 329 h 388"/>
                    <a:gd name="T76" fmla="*/ 318 w 500"/>
                    <a:gd name="T77" fmla="*/ 228 h 388"/>
                    <a:gd name="T78" fmla="*/ 330 w 500"/>
                    <a:gd name="T79" fmla="*/ 222 h 388"/>
                    <a:gd name="T80" fmla="*/ 431 w 500"/>
                    <a:gd name="T81" fmla="*/ 307 h 388"/>
                    <a:gd name="T82" fmla="*/ 454 w 500"/>
                    <a:gd name="T83" fmla="*/ 256 h 388"/>
                    <a:gd name="T84" fmla="*/ 476 w 500"/>
                    <a:gd name="T85" fmla="*/ 208 h 388"/>
                    <a:gd name="T86" fmla="*/ 485 w 500"/>
                    <a:gd name="T87" fmla="*/ 176 h 388"/>
                    <a:gd name="T88" fmla="*/ 436 w 500"/>
                    <a:gd name="T89" fmla="*/ 158 h 388"/>
                    <a:gd name="T90" fmla="*/ 306 w 500"/>
                    <a:gd name="T91" fmla="*/ 103 h 388"/>
                    <a:gd name="T92" fmla="*/ 139 w 500"/>
                    <a:gd name="T93" fmla="*/ 32 h 388"/>
                    <a:gd name="T94" fmla="*/ 90 w 500"/>
                    <a:gd name="T95" fmla="*/ 11 h 388"/>
                    <a:gd name="T96" fmla="*/ 93 w 500"/>
                    <a:gd name="T97" fmla="*/ 0 h 38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00"/>
                    <a:gd name="T148" fmla="*/ 0 h 388"/>
                    <a:gd name="T149" fmla="*/ 500 w 500"/>
                    <a:gd name="T150" fmla="*/ 388 h 38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00" h="388">
                      <a:moveTo>
                        <a:pt x="93" y="0"/>
                      </a:moveTo>
                      <a:lnTo>
                        <a:pt x="189" y="41"/>
                      </a:lnTo>
                      <a:lnTo>
                        <a:pt x="304" y="91"/>
                      </a:lnTo>
                      <a:lnTo>
                        <a:pt x="375" y="116"/>
                      </a:lnTo>
                      <a:lnTo>
                        <a:pt x="447" y="141"/>
                      </a:lnTo>
                      <a:lnTo>
                        <a:pt x="496" y="156"/>
                      </a:lnTo>
                      <a:lnTo>
                        <a:pt x="500" y="171"/>
                      </a:lnTo>
                      <a:lnTo>
                        <a:pt x="485" y="208"/>
                      </a:lnTo>
                      <a:lnTo>
                        <a:pt x="453" y="285"/>
                      </a:lnTo>
                      <a:lnTo>
                        <a:pt x="429" y="351"/>
                      </a:lnTo>
                      <a:lnTo>
                        <a:pt x="414" y="384"/>
                      </a:lnTo>
                      <a:lnTo>
                        <a:pt x="398" y="388"/>
                      </a:lnTo>
                      <a:lnTo>
                        <a:pt x="166" y="291"/>
                      </a:lnTo>
                      <a:lnTo>
                        <a:pt x="5" y="232"/>
                      </a:lnTo>
                      <a:lnTo>
                        <a:pt x="0" y="221"/>
                      </a:lnTo>
                      <a:lnTo>
                        <a:pt x="31" y="142"/>
                      </a:lnTo>
                      <a:lnTo>
                        <a:pt x="58" y="75"/>
                      </a:lnTo>
                      <a:lnTo>
                        <a:pt x="81" y="11"/>
                      </a:lnTo>
                      <a:lnTo>
                        <a:pt x="90" y="20"/>
                      </a:lnTo>
                      <a:lnTo>
                        <a:pt x="92" y="44"/>
                      </a:lnTo>
                      <a:lnTo>
                        <a:pt x="246" y="217"/>
                      </a:lnTo>
                      <a:lnTo>
                        <a:pt x="479" y="207"/>
                      </a:lnTo>
                      <a:lnTo>
                        <a:pt x="473" y="216"/>
                      </a:lnTo>
                      <a:lnTo>
                        <a:pt x="247" y="235"/>
                      </a:lnTo>
                      <a:lnTo>
                        <a:pt x="234" y="229"/>
                      </a:lnTo>
                      <a:lnTo>
                        <a:pt x="86" y="60"/>
                      </a:lnTo>
                      <a:lnTo>
                        <a:pt x="73" y="65"/>
                      </a:lnTo>
                      <a:lnTo>
                        <a:pt x="42" y="146"/>
                      </a:lnTo>
                      <a:lnTo>
                        <a:pt x="148" y="158"/>
                      </a:lnTo>
                      <a:lnTo>
                        <a:pt x="37" y="156"/>
                      </a:lnTo>
                      <a:lnTo>
                        <a:pt x="19" y="213"/>
                      </a:lnTo>
                      <a:lnTo>
                        <a:pt x="23" y="220"/>
                      </a:lnTo>
                      <a:lnTo>
                        <a:pt x="139" y="265"/>
                      </a:lnTo>
                      <a:lnTo>
                        <a:pt x="249" y="307"/>
                      </a:lnTo>
                      <a:lnTo>
                        <a:pt x="332" y="345"/>
                      </a:lnTo>
                      <a:lnTo>
                        <a:pt x="391" y="374"/>
                      </a:lnTo>
                      <a:lnTo>
                        <a:pt x="405" y="373"/>
                      </a:lnTo>
                      <a:lnTo>
                        <a:pt x="422" y="329"/>
                      </a:lnTo>
                      <a:lnTo>
                        <a:pt x="318" y="228"/>
                      </a:lnTo>
                      <a:lnTo>
                        <a:pt x="330" y="222"/>
                      </a:lnTo>
                      <a:lnTo>
                        <a:pt x="431" y="307"/>
                      </a:lnTo>
                      <a:lnTo>
                        <a:pt x="454" y="256"/>
                      </a:lnTo>
                      <a:lnTo>
                        <a:pt x="476" y="208"/>
                      </a:lnTo>
                      <a:lnTo>
                        <a:pt x="485" y="176"/>
                      </a:lnTo>
                      <a:lnTo>
                        <a:pt x="436" y="158"/>
                      </a:lnTo>
                      <a:lnTo>
                        <a:pt x="306" y="103"/>
                      </a:lnTo>
                      <a:lnTo>
                        <a:pt x="139" y="32"/>
                      </a:lnTo>
                      <a:lnTo>
                        <a:pt x="90" y="11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6279" name="Group 13"/>
              <p:cNvGrpSpPr>
                <a:grpSpLocks/>
              </p:cNvGrpSpPr>
              <p:nvPr/>
            </p:nvGrpSpPr>
            <p:grpSpPr bwMode="auto">
              <a:xfrm>
                <a:off x="3185" y="1083"/>
                <a:ext cx="500" cy="447"/>
                <a:chOff x="3185" y="1083"/>
                <a:chExt cx="500" cy="447"/>
              </a:xfrm>
            </p:grpSpPr>
            <p:sp>
              <p:nvSpPr>
                <p:cNvPr id="59406" name="Freeform 14"/>
                <p:cNvSpPr>
                  <a:spLocks/>
                </p:cNvSpPr>
                <p:nvPr/>
              </p:nvSpPr>
              <p:spPr bwMode="auto">
                <a:xfrm>
                  <a:off x="3195" y="1090"/>
                  <a:ext cx="481" cy="432"/>
                </a:xfrm>
                <a:custGeom>
                  <a:avLst/>
                  <a:gdLst/>
                  <a:ahLst/>
                  <a:cxnLst>
                    <a:cxn ang="0">
                      <a:pos x="125" y="0"/>
                    </a:cxn>
                    <a:cxn ang="0">
                      <a:pos x="56" y="102"/>
                    </a:cxn>
                    <a:cxn ang="0">
                      <a:pos x="9" y="172"/>
                    </a:cxn>
                    <a:cxn ang="0">
                      <a:pos x="0" y="194"/>
                    </a:cxn>
                    <a:cxn ang="0">
                      <a:pos x="103" y="257"/>
                    </a:cxn>
                    <a:cxn ang="0">
                      <a:pos x="220" y="340"/>
                    </a:cxn>
                    <a:cxn ang="0">
                      <a:pos x="292" y="391"/>
                    </a:cxn>
                    <a:cxn ang="0">
                      <a:pos x="337" y="426"/>
                    </a:cxn>
                    <a:cxn ang="0">
                      <a:pos x="347" y="432"/>
                    </a:cxn>
                    <a:cxn ang="0">
                      <a:pos x="360" y="426"/>
                    </a:cxn>
                    <a:cxn ang="0">
                      <a:pos x="386" y="387"/>
                    </a:cxn>
                    <a:cxn ang="0">
                      <a:pos x="416" y="346"/>
                    </a:cxn>
                    <a:cxn ang="0">
                      <a:pos x="445" y="308"/>
                    </a:cxn>
                    <a:cxn ang="0">
                      <a:pos x="464" y="280"/>
                    </a:cxn>
                    <a:cxn ang="0">
                      <a:pos x="481" y="254"/>
                    </a:cxn>
                    <a:cxn ang="0">
                      <a:pos x="478" y="239"/>
                    </a:cxn>
                    <a:cxn ang="0">
                      <a:pos x="359" y="163"/>
                    </a:cxn>
                    <a:cxn ang="0">
                      <a:pos x="308" y="127"/>
                    </a:cxn>
                    <a:cxn ang="0">
                      <a:pos x="220" y="64"/>
                    </a:cxn>
                    <a:cxn ang="0">
                      <a:pos x="174" y="28"/>
                    </a:cxn>
                    <a:cxn ang="0">
                      <a:pos x="135" y="6"/>
                    </a:cxn>
                    <a:cxn ang="0">
                      <a:pos x="125" y="0"/>
                    </a:cxn>
                  </a:cxnLst>
                  <a:rect l="0" t="0" r="r" b="b"/>
                  <a:pathLst>
                    <a:path w="481" h="432">
                      <a:moveTo>
                        <a:pt x="125" y="0"/>
                      </a:moveTo>
                      <a:lnTo>
                        <a:pt x="56" y="102"/>
                      </a:lnTo>
                      <a:lnTo>
                        <a:pt x="9" y="172"/>
                      </a:lnTo>
                      <a:lnTo>
                        <a:pt x="0" y="194"/>
                      </a:lnTo>
                      <a:lnTo>
                        <a:pt x="103" y="257"/>
                      </a:lnTo>
                      <a:lnTo>
                        <a:pt x="220" y="340"/>
                      </a:lnTo>
                      <a:lnTo>
                        <a:pt x="292" y="391"/>
                      </a:lnTo>
                      <a:lnTo>
                        <a:pt x="337" y="426"/>
                      </a:lnTo>
                      <a:lnTo>
                        <a:pt x="347" y="432"/>
                      </a:lnTo>
                      <a:lnTo>
                        <a:pt x="360" y="426"/>
                      </a:lnTo>
                      <a:lnTo>
                        <a:pt x="386" y="387"/>
                      </a:lnTo>
                      <a:lnTo>
                        <a:pt x="416" y="346"/>
                      </a:lnTo>
                      <a:lnTo>
                        <a:pt x="445" y="308"/>
                      </a:lnTo>
                      <a:lnTo>
                        <a:pt x="464" y="280"/>
                      </a:lnTo>
                      <a:lnTo>
                        <a:pt x="481" y="254"/>
                      </a:lnTo>
                      <a:lnTo>
                        <a:pt x="478" y="239"/>
                      </a:lnTo>
                      <a:lnTo>
                        <a:pt x="359" y="163"/>
                      </a:lnTo>
                      <a:lnTo>
                        <a:pt x="308" y="127"/>
                      </a:lnTo>
                      <a:lnTo>
                        <a:pt x="220" y="64"/>
                      </a:lnTo>
                      <a:lnTo>
                        <a:pt x="174" y="28"/>
                      </a:lnTo>
                      <a:lnTo>
                        <a:pt x="135" y="6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dist="89803" dir="27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6281" name="Freeform 15"/>
                <p:cNvSpPr>
                  <a:spLocks/>
                </p:cNvSpPr>
                <p:nvPr/>
              </p:nvSpPr>
              <p:spPr bwMode="auto">
                <a:xfrm>
                  <a:off x="3185" y="1083"/>
                  <a:ext cx="500" cy="447"/>
                </a:xfrm>
                <a:custGeom>
                  <a:avLst/>
                  <a:gdLst>
                    <a:gd name="T0" fmla="*/ 141 w 500"/>
                    <a:gd name="T1" fmla="*/ 0 h 447"/>
                    <a:gd name="T2" fmla="*/ 226 w 500"/>
                    <a:gd name="T3" fmla="*/ 62 h 447"/>
                    <a:gd name="T4" fmla="*/ 327 w 500"/>
                    <a:gd name="T5" fmla="*/ 136 h 447"/>
                    <a:gd name="T6" fmla="*/ 391 w 500"/>
                    <a:gd name="T7" fmla="*/ 176 h 447"/>
                    <a:gd name="T8" fmla="*/ 456 w 500"/>
                    <a:gd name="T9" fmla="*/ 217 h 447"/>
                    <a:gd name="T10" fmla="*/ 499 w 500"/>
                    <a:gd name="T11" fmla="*/ 243 h 447"/>
                    <a:gd name="T12" fmla="*/ 500 w 500"/>
                    <a:gd name="T13" fmla="*/ 260 h 447"/>
                    <a:gd name="T14" fmla="*/ 477 w 500"/>
                    <a:gd name="T15" fmla="*/ 292 h 447"/>
                    <a:gd name="T16" fmla="*/ 430 w 500"/>
                    <a:gd name="T17" fmla="*/ 358 h 447"/>
                    <a:gd name="T18" fmla="*/ 392 w 500"/>
                    <a:gd name="T19" fmla="*/ 418 h 447"/>
                    <a:gd name="T20" fmla="*/ 369 w 500"/>
                    <a:gd name="T21" fmla="*/ 447 h 447"/>
                    <a:gd name="T22" fmla="*/ 352 w 500"/>
                    <a:gd name="T23" fmla="*/ 447 h 447"/>
                    <a:gd name="T24" fmla="*/ 148 w 500"/>
                    <a:gd name="T25" fmla="*/ 300 h 447"/>
                    <a:gd name="T26" fmla="*/ 4 w 500"/>
                    <a:gd name="T27" fmla="*/ 207 h 447"/>
                    <a:gd name="T28" fmla="*/ 0 w 500"/>
                    <a:gd name="T29" fmla="*/ 196 h 447"/>
                    <a:gd name="T30" fmla="*/ 50 w 500"/>
                    <a:gd name="T31" fmla="*/ 126 h 447"/>
                    <a:gd name="T32" fmla="*/ 91 w 500"/>
                    <a:gd name="T33" fmla="*/ 66 h 447"/>
                    <a:gd name="T34" fmla="*/ 127 w 500"/>
                    <a:gd name="T35" fmla="*/ 8 h 447"/>
                    <a:gd name="T36" fmla="*/ 134 w 500"/>
                    <a:gd name="T37" fmla="*/ 19 h 447"/>
                    <a:gd name="T38" fmla="*/ 130 w 500"/>
                    <a:gd name="T39" fmla="*/ 42 h 447"/>
                    <a:gd name="T40" fmla="*/ 242 w 500"/>
                    <a:gd name="T41" fmla="*/ 247 h 447"/>
                    <a:gd name="T42" fmla="*/ 473 w 500"/>
                    <a:gd name="T43" fmla="*/ 290 h 447"/>
                    <a:gd name="T44" fmla="*/ 464 w 500"/>
                    <a:gd name="T45" fmla="*/ 298 h 447"/>
                    <a:gd name="T46" fmla="*/ 239 w 500"/>
                    <a:gd name="T47" fmla="*/ 265 h 447"/>
                    <a:gd name="T48" fmla="*/ 228 w 500"/>
                    <a:gd name="T49" fmla="*/ 256 h 447"/>
                    <a:gd name="T50" fmla="*/ 122 w 500"/>
                    <a:gd name="T51" fmla="*/ 57 h 447"/>
                    <a:gd name="T52" fmla="*/ 108 w 500"/>
                    <a:gd name="T53" fmla="*/ 59 h 447"/>
                    <a:gd name="T54" fmla="*/ 60 w 500"/>
                    <a:gd name="T55" fmla="*/ 131 h 447"/>
                    <a:gd name="T56" fmla="*/ 159 w 500"/>
                    <a:gd name="T57" fmla="*/ 166 h 447"/>
                    <a:gd name="T58" fmla="*/ 51 w 500"/>
                    <a:gd name="T59" fmla="*/ 140 h 447"/>
                    <a:gd name="T60" fmla="*/ 22 w 500"/>
                    <a:gd name="T61" fmla="*/ 192 h 447"/>
                    <a:gd name="T62" fmla="*/ 24 w 500"/>
                    <a:gd name="T63" fmla="*/ 200 h 447"/>
                    <a:gd name="T64" fmla="*/ 127 w 500"/>
                    <a:gd name="T65" fmla="*/ 269 h 447"/>
                    <a:gd name="T66" fmla="*/ 225 w 500"/>
                    <a:gd name="T67" fmla="*/ 335 h 447"/>
                    <a:gd name="T68" fmla="*/ 298 w 500"/>
                    <a:gd name="T69" fmla="*/ 390 h 447"/>
                    <a:gd name="T70" fmla="*/ 348 w 500"/>
                    <a:gd name="T71" fmla="*/ 432 h 447"/>
                    <a:gd name="T72" fmla="*/ 363 w 500"/>
                    <a:gd name="T73" fmla="*/ 434 h 447"/>
                    <a:gd name="T74" fmla="*/ 389 w 500"/>
                    <a:gd name="T75" fmla="*/ 394 h 447"/>
                    <a:gd name="T76" fmla="*/ 310 w 500"/>
                    <a:gd name="T77" fmla="*/ 273 h 447"/>
                    <a:gd name="T78" fmla="*/ 324 w 500"/>
                    <a:gd name="T79" fmla="*/ 272 h 447"/>
                    <a:gd name="T80" fmla="*/ 404 w 500"/>
                    <a:gd name="T81" fmla="*/ 376 h 447"/>
                    <a:gd name="T82" fmla="*/ 436 w 500"/>
                    <a:gd name="T83" fmla="*/ 330 h 447"/>
                    <a:gd name="T84" fmla="*/ 469 w 500"/>
                    <a:gd name="T85" fmla="*/ 291 h 447"/>
                    <a:gd name="T86" fmla="*/ 486 w 500"/>
                    <a:gd name="T87" fmla="*/ 261 h 447"/>
                    <a:gd name="T88" fmla="*/ 441 w 500"/>
                    <a:gd name="T89" fmla="*/ 231 h 447"/>
                    <a:gd name="T90" fmla="*/ 326 w 500"/>
                    <a:gd name="T91" fmla="*/ 148 h 447"/>
                    <a:gd name="T92" fmla="*/ 180 w 500"/>
                    <a:gd name="T93" fmla="*/ 41 h 447"/>
                    <a:gd name="T94" fmla="*/ 136 w 500"/>
                    <a:gd name="T95" fmla="*/ 10 h 447"/>
                    <a:gd name="T96" fmla="*/ 141 w 500"/>
                    <a:gd name="T97" fmla="*/ 0 h 44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00"/>
                    <a:gd name="T148" fmla="*/ 0 h 447"/>
                    <a:gd name="T149" fmla="*/ 500 w 500"/>
                    <a:gd name="T150" fmla="*/ 447 h 44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00" h="447">
                      <a:moveTo>
                        <a:pt x="141" y="0"/>
                      </a:moveTo>
                      <a:lnTo>
                        <a:pt x="226" y="62"/>
                      </a:lnTo>
                      <a:lnTo>
                        <a:pt x="327" y="136"/>
                      </a:lnTo>
                      <a:lnTo>
                        <a:pt x="391" y="176"/>
                      </a:lnTo>
                      <a:lnTo>
                        <a:pt x="456" y="217"/>
                      </a:lnTo>
                      <a:lnTo>
                        <a:pt x="499" y="243"/>
                      </a:lnTo>
                      <a:lnTo>
                        <a:pt x="500" y="260"/>
                      </a:lnTo>
                      <a:lnTo>
                        <a:pt x="477" y="292"/>
                      </a:lnTo>
                      <a:lnTo>
                        <a:pt x="430" y="358"/>
                      </a:lnTo>
                      <a:lnTo>
                        <a:pt x="392" y="418"/>
                      </a:lnTo>
                      <a:lnTo>
                        <a:pt x="369" y="447"/>
                      </a:lnTo>
                      <a:lnTo>
                        <a:pt x="352" y="447"/>
                      </a:lnTo>
                      <a:lnTo>
                        <a:pt x="148" y="300"/>
                      </a:lnTo>
                      <a:lnTo>
                        <a:pt x="4" y="207"/>
                      </a:lnTo>
                      <a:lnTo>
                        <a:pt x="0" y="196"/>
                      </a:lnTo>
                      <a:lnTo>
                        <a:pt x="50" y="126"/>
                      </a:lnTo>
                      <a:lnTo>
                        <a:pt x="91" y="66"/>
                      </a:lnTo>
                      <a:lnTo>
                        <a:pt x="127" y="8"/>
                      </a:lnTo>
                      <a:lnTo>
                        <a:pt x="134" y="19"/>
                      </a:lnTo>
                      <a:lnTo>
                        <a:pt x="130" y="42"/>
                      </a:lnTo>
                      <a:lnTo>
                        <a:pt x="242" y="247"/>
                      </a:lnTo>
                      <a:lnTo>
                        <a:pt x="473" y="290"/>
                      </a:lnTo>
                      <a:lnTo>
                        <a:pt x="464" y="298"/>
                      </a:lnTo>
                      <a:lnTo>
                        <a:pt x="239" y="265"/>
                      </a:lnTo>
                      <a:lnTo>
                        <a:pt x="228" y="256"/>
                      </a:lnTo>
                      <a:lnTo>
                        <a:pt x="122" y="57"/>
                      </a:lnTo>
                      <a:lnTo>
                        <a:pt x="108" y="59"/>
                      </a:lnTo>
                      <a:lnTo>
                        <a:pt x="60" y="131"/>
                      </a:lnTo>
                      <a:lnTo>
                        <a:pt x="159" y="166"/>
                      </a:lnTo>
                      <a:lnTo>
                        <a:pt x="51" y="140"/>
                      </a:lnTo>
                      <a:lnTo>
                        <a:pt x="22" y="192"/>
                      </a:lnTo>
                      <a:lnTo>
                        <a:pt x="24" y="200"/>
                      </a:lnTo>
                      <a:lnTo>
                        <a:pt x="127" y="269"/>
                      </a:lnTo>
                      <a:lnTo>
                        <a:pt x="225" y="335"/>
                      </a:lnTo>
                      <a:lnTo>
                        <a:pt x="298" y="390"/>
                      </a:lnTo>
                      <a:lnTo>
                        <a:pt x="348" y="432"/>
                      </a:lnTo>
                      <a:lnTo>
                        <a:pt x="363" y="434"/>
                      </a:lnTo>
                      <a:lnTo>
                        <a:pt x="389" y="394"/>
                      </a:lnTo>
                      <a:lnTo>
                        <a:pt x="310" y="273"/>
                      </a:lnTo>
                      <a:lnTo>
                        <a:pt x="324" y="272"/>
                      </a:lnTo>
                      <a:lnTo>
                        <a:pt x="404" y="376"/>
                      </a:lnTo>
                      <a:lnTo>
                        <a:pt x="436" y="330"/>
                      </a:lnTo>
                      <a:lnTo>
                        <a:pt x="469" y="291"/>
                      </a:lnTo>
                      <a:lnTo>
                        <a:pt x="486" y="261"/>
                      </a:lnTo>
                      <a:lnTo>
                        <a:pt x="441" y="231"/>
                      </a:lnTo>
                      <a:lnTo>
                        <a:pt x="326" y="148"/>
                      </a:lnTo>
                      <a:lnTo>
                        <a:pt x="180" y="41"/>
                      </a:lnTo>
                      <a:lnTo>
                        <a:pt x="136" y="10"/>
                      </a:lnTo>
                      <a:lnTo>
                        <a:pt x="14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6149" name="AutoShape 17"/>
          <p:cNvSpPr>
            <a:spLocks noChangeArrowheads="1"/>
          </p:cNvSpPr>
          <p:nvPr/>
        </p:nvSpPr>
        <p:spPr bwMode="auto">
          <a:xfrm>
            <a:off x="155575" y="2871788"/>
            <a:ext cx="4406900" cy="3195637"/>
          </a:xfrm>
          <a:prstGeom prst="roundRect">
            <a:avLst>
              <a:gd name="adj" fmla="val 3843"/>
            </a:avLst>
          </a:prstGeom>
          <a:solidFill>
            <a:schemeClr val="bg1"/>
          </a:solidFill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0" name="AutoShape 93"/>
          <p:cNvSpPr>
            <a:spLocks noChangeArrowheads="1"/>
          </p:cNvSpPr>
          <p:nvPr/>
        </p:nvSpPr>
        <p:spPr bwMode="auto">
          <a:xfrm>
            <a:off x="6689725" y="1497013"/>
            <a:ext cx="2287588" cy="1835150"/>
          </a:xfrm>
          <a:prstGeom prst="wedgeRoundRectCallout">
            <a:avLst>
              <a:gd name="adj1" fmla="val -44519"/>
              <a:gd name="adj2" fmla="val 68301"/>
              <a:gd name="adj3" fmla="val 16667"/>
            </a:avLst>
          </a:prstGeom>
          <a:solidFill>
            <a:srgbClr val="EAEAEA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800" b="1">
              <a:latin typeface="+mj-lt"/>
            </a:endParaRPr>
          </a:p>
        </p:txBody>
      </p:sp>
      <p:sp>
        <p:nvSpPr>
          <p:cNvPr id="59523" name="Freeform 131"/>
          <p:cNvSpPr>
            <a:spLocks/>
          </p:cNvSpPr>
          <p:nvPr/>
        </p:nvSpPr>
        <p:spPr bwMode="auto">
          <a:xfrm>
            <a:off x="1224307" y="1182264"/>
            <a:ext cx="2014772" cy="2037186"/>
          </a:xfrm>
          <a:custGeom>
            <a:avLst/>
            <a:gdLst/>
            <a:ahLst/>
            <a:cxnLst>
              <a:cxn ang="0">
                <a:pos x="230" y="0"/>
              </a:cxn>
              <a:cxn ang="0">
                <a:pos x="171" y="3"/>
              </a:cxn>
              <a:cxn ang="0">
                <a:pos x="137" y="56"/>
              </a:cxn>
              <a:cxn ang="0">
                <a:pos x="42" y="143"/>
              </a:cxn>
              <a:cxn ang="0">
                <a:pos x="0" y="191"/>
              </a:cxn>
              <a:cxn ang="0">
                <a:pos x="28" y="317"/>
              </a:cxn>
              <a:cxn ang="0">
                <a:pos x="50" y="412"/>
              </a:cxn>
              <a:cxn ang="0">
                <a:pos x="107" y="523"/>
              </a:cxn>
              <a:cxn ang="0">
                <a:pos x="205" y="601"/>
              </a:cxn>
              <a:cxn ang="0">
                <a:pos x="315" y="666"/>
              </a:cxn>
              <a:cxn ang="0">
                <a:pos x="318" y="649"/>
              </a:cxn>
              <a:cxn ang="0">
                <a:pos x="326" y="646"/>
              </a:cxn>
              <a:cxn ang="0">
                <a:pos x="326" y="638"/>
              </a:cxn>
              <a:cxn ang="0">
                <a:pos x="326" y="629"/>
              </a:cxn>
              <a:cxn ang="0">
                <a:pos x="326" y="621"/>
              </a:cxn>
              <a:cxn ang="0">
                <a:pos x="326" y="613"/>
              </a:cxn>
              <a:cxn ang="0">
                <a:pos x="335" y="610"/>
              </a:cxn>
              <a:cxn ang="0">
                <a:pos x="343" y="610"/>
              </a:cxn>
              <a:cxn ang="0">
                <a:pos x="352" y="610"/>
              </a:cxn>
              <a:cxn ang="0">
                <a:pos x="360" y="604"/>
              </a:cxn>
              <a:cxn ang="0">
                <a:pos x="360" y="596"/>
              </a:cxn>
              <a:cxn ang="0">
                <a:pos x="360" y="587"/>
              </a:cxn>
              <a:cxn ang="0">
                <a:pos x="360" y="579"/>
              </a:cxn>
              <a:cxn ang="0">
                <a:pos x="369" y="576"/>
              </a:cxn>
              <a:cxn ang="0">
                <a:pos x="377" y="576"/>
              </a:cxn>
              <a:cxn ang="0">
                <a:pos x="385" y="576"/>
              </a:cxn>
              <a:cxn ang="0">
                <a:pos x="391" y="568"/>
              </a:cxn>
              <a:cxn ang="0">
                <a:pos x="388" y="559"/>
              </a:cxn>
              <a:cxn ang="0">
                <a:pos x="388" y="551"/>
              </a:cxn>
              <a:cxn ang="0">
                <a:pos x="397" y="545"/>
              </a:cxn>
              <a:cxn ang="0">
                <a:pos x="405" y="543"/>
              </a:cxn>
              <a:cxn ang="0">
                <a:pos x="255" y="478"/>
              </a:cxn>
              <a:cxn ang="0">
                <a:pos x="109" y="289"/>
              </a:cxn>
              <a:cxn ang="0">
                <a:pos x="115" y="177"/>
              </a:cxn>
              <a:cxn ang="0">
                <a:pos x="216" y="59"/>
              </a:cxn>
              <a:cxn ang="0">
                <a:pos x="230" y="0"/>
              </a:cxn>
            </a:cxnLst>
            <a:rect l="0" t="0" r="r" b="b"/>
            <a:pathLst>
              <a:path w="405" h="666">
                <a:moveTo>
                  <a:pt x="230" y="0"/>
                </a:moveTo>
                <a:lnTo>
                  <a:pt x="171" y="3"/>
                </a:lnTo>
                <a:lnTo>
                  <a:pt x="137" y="56"/>
                </a:lnTo>
                <a:lnTo>
                  <a:pt x="42" y="143"/>
                </a:lnTo>
                <a:lnTo>
                  <a:pt x="0" y="191"/>
                </a:lnTo>
                <a:lnTo>
                  <a:pt x="28" y="317"/>
                </a:lnTo>
                <a:lnTo>
                  <a:pt x="50" y="412"/>
                </a:lnTo>
                <a:lnTo>
                  <a:pt x="107" y="523"/>
                </a:lnTo>
                <a:lnTo>
                  <a:pt x="205" y="601"/>
                </a:lnTo>
                <a:lnTo>
                  <a:pt x="315" y="666"/>
                </a:lnTo>
                <a:lnTo>
                  <a:pt x="318" y="649"/>
                </a:lnTo>
                <a:lnTo>
                  <a:pt x="326" y="646"/>
                </a:lnTo>
                <a:lnTo>
                  <a:pt x="326" y="638"/>
                </a:lnTo>
                <a:lnTo>
                  <a:pt x="326" y="629"/>
                </a:lnTo>
                <a:lnTo>
                  <a:pt x="326" y="621"/>
                </a:lnTo>
                <a:lnTo>
                  <a:pt x="326" y="613"/>
                </a:lnTo>
                <a:lnTo>
                  <a:pt x="335" y="610"/>
                </a:lnTo>
                <a:lnTo>
                  <a:pt x="343" y="610"/>
                </a:lnTo>
                <a:lnTo>
                  <a:pt x="352" y="610"/>
                </a:lnTo>
                <a:lnTo>
                  <a:pt x="360" y="604"/>
                </a:lnTo>
                <a:lnTo>
                  <a:pt x="360" y="596"/>
                </a:lnTo>
                <a:lnTo>
                  <a:pt x="360" y="587"/>
                </a:lnTo>
                <a:lnTo>
                  <a:pt x="360" y="579"/>
                </a:lnTo>
                <a:lnTo>
                  <a:pt x="369" y="576"/>
                </a:lnTo>
                <a:lnTo>
                  <a:pt x="377" y="576"/>
                </a:lnTo>
                <a:lnTo>
                  <a:pt x="385" y="576"/>
                </a:lnTo>
                <a:lnTo>
                  <a:pt x="391" y="568"/>
                </a:lnTo>
                <a:lnTo>
                  <a:pt x="388" y="559"/>
                </a:lnTo>
                <a:lnTo>
                  <a:pt x="388" y="551"/>
                </a:lnTo>
                <a:lnTo>
                  <a:pt x="397" y="545"/>
                </a:lnTo>
                <a:lnTo>
                  <a:pt x="405" y="543"/>
                </a:lnTo>
                <a:lnTo>
                  <a:pt x="255" y="478"/>
                </a:lnTo>
                <a:lnTo>
                  <a:pt x="109" y="289"/>
                </a:lnTo>
                <a:lnTo>
                  <a:pt x="115" y="177"/>
                </a:lnTo>
                <a:lnTo>
                  <a:pt x="216" y="59"/>
                </a:lnTo>
                <a:lnTo>
                  <a:pt x="230" y="0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9524" name="Freeform 132"/>
          <p:cNvSpPr>
            <a:spLocks/>
          </p:cNvSpPr>
          <p:nvPr/>
        </p:nvSpPr>
        <p:spPr bwMode="auto">
          <a:xfrm>
            <a:off x="1461628" y="1147419"/>
            <a:ext cx="2459953" cy="1688736"/>
          </a:xfrm>
          <a:custGeom>
            <a:avLst/>
            <a:gdLst/>
            <a:ahLst/>
            <a:cxnLst>
              <a:cxn ang="0">
                <a:pos x="191" y="59"/>
              </a:cxn>
              <a:cxn ang="0">
                <a:pos x="220" y="152"/>
              </a:cxn>
              <a:cxn ang="0">
                <a:pos x="253" y="194"/>
              </a:cxn>
              <a:cxn ang="0">
                <a:pos x="329" y="242"/>
              </a:cxn>
              <a:cxn ang="0">
                <a:pos x="439" y="253"/>
              </a:cxn>
              <a:cxn ang="0">
                <a:pos x="492" y="256"/>
              </a:cxn>
              <a:cxn ang="0">
                <a:pos x="484" y="343"/>
              </a:cxn>
              <a:cxn ang="0">
                <a:pos x="444" y="444"/>
              </a:cxn>
              <a:cxn ang="0">
                <a:pos x="374" y="527"/>
              </a:cxn>
              <a:cxn ang="0">
                <a:pos x="352" y="549"/>
              </a:cxn>
              <a:cxn ang="0">
                <a:pos x="216" y="530"/>
              </a:cxn>
              <a:cxn ang="0">
                <a:pos x="112" y="474"/>
              </a:cxn>
              <a:cxn ang="0">
                <a:pos x="64" y="416"/>
              </a:cxn>
              <a:cxn ang="0">
                <a:pos x="22" y="293"/>
              </a:cxn>
              <a:cxn ang="0">
                <a:pos x="0" y="194"/>
              </a:cxn>
              <a:cxn ang="0">
                <a:pos x="121" y="74"/>
              </a:cxn>
              <a:cxn ang="0">
                <a:pos x="180" y="0"/>
              </a:cxn>
              <a:cxn ang="0">
                <a:pos x="191" y="59"/>
              </a:cxn>
            </a:cxnLst>
            <a:rect l="0" t="0" r="r" b="b"/>
            <a:pathLst>
              <a:path w="492" h="549">
                <a:moveTo>
                  <a:pt x="191" y="59"/>
                </a:moveTo>
                <a:lnTo>
                  <a:pt x="220" y="152"/>
                </a:lnTo>
                <a:lnTo>
                  <a:pt x="253" y="194"/>
                </a:lnTo>
                <a:lnTo>
                  <a:pt x="329" y="242"/>
                </a:lnTo>
                <a:lnTo>
                  <a:pt x="439" y="253"/>
                </a:lnTo>
                <a:lnTo>
                  <a:pt x="492" y="256"/>
                </a:lnTo>
                <a:lnTo>
                  <a:pt x="484" y="343"/>
                </a:lnTo>
                <a:lnTo>
                  <a:pt x="444" y="444"/>
                </a:lnTo>
                <a:lnTo>
                  <a:pt x="374" y="527"/>
                </a:lnTo>
                <a:lnTo>
                  <a:pt x="352" y="549"/>
                </a:lnTo>
                <a:lnTo>
                  <a:pt x="216" y="530"/>
                </a:lnTo>
                <a:lnTo>
                  <a:pt x="112" y="474"/>
                </a:lnTo>
                <a:lnTo>
                  <a:pt x="64" y="416"/>
                </a:lnTo>
                <a:lnTo>
                  <a:pt x="22" y="293"/>
                </a:lnTo>
                <a:lnTo>
                  <a:pt x="0" y="194"/>
                </a:lnTo>
                <a:lnTo>
                  <a:pt x="121" y="74"/>
                </a:lnTo>
                <a:lnTo>
                  <a:pt x="180" y="0"/>
                </a:lnTo>
                <a:lnTo>
                  <a:pt x="191" y="59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264" name="Freeform 133"/>
          <p:cNvSpPr>
            <a:spLocks/>
          </p:cNvSpPr>
          <p:nvPr/>
        </p:nvSpPr>
        <p:spPr bwMode="auto">
          <a:xfrm>
            <a:off x="1212850" y="1146175"/>
            <a:ext cx="2746375" cy="2073275"/>
          </a:xfrm>
          <a:custGeom>
            <a:avLst/>
            <a:gdLst>
              <a:gd name="T0" fmla="*/ 171 w 563"/>
              <a:gd name="T1" fmla="*/ 76 h 678"/>
              <a:gd name="T2" fmla="*/ 146 w 563"/>
              <a:gd name="T3" fmla="*/ 76 h 678"/>
              <a:gd name="T4" fmla="*/ 14 w 563"/>
              <a:gd name="T5" fmla="*/ 202 h 678"/>
              <a:gd name="T6" fmla="*/ 65 w 563"/>
              <a:gd name="T7" fmla="*/ 421 h 678"/>
              <a:gd name="T8" fmla="*/ 141 w 563"/>
              <a:gd name="T9" fmla="*/ 549 h 678"/>
              <a:gd name="T10" fmla="*/ 304 w 563"/>
              <a:gd name="T11" fmla="*/ 655 h 678"/>
              <a:gd name="T12" fmla="*/ 244 w 563"/>
              <a:gd name="T13" fmla="*/ 602 h 678"/>
              <a:gd name="T14" fmla="*/ 84 w 563"/>
              <a:gd name="T15" fmla="*/ 444 h 678"/>
              <a:gd name="T16" fmla="*/ 124 w 563"/>
              <a:gd name="T17" fmla="*/ 498 h 678"/>
              <a:gd name="T18" fmla="*/ 242 w 563"/>
              <a:gd name="T19" fmla="*/ 582 h 678"/>
              <a:gd name="T20" fmla="*/ 324 w 563"/>
              <a:gd name="T21" fmla="*/ 613 h 678"/>
              <a:gd name="T22" fmla="*/ 335 w 563"/>
              <a:gd name="T23" fmla="*/ 605 h 678"/>
              <a:gd name="T24" fmla="*/ 278 w 563"/>
              <a:gd name="T25" fmla="*/ 566 h 678"/>
              <a:gd name="T26" fmla="*/ 141 w 563"/>
              <a:gd name="T27" fmla="*/ 481 h 678"/>
              <a:gd name="T28" fmla="*/ 216 w 563"/>
              <a:gd name="T29" fmla="*/ 526 h 678"/>
              <a:gd name="T30" fmla="*/ 355 w 563"/>
              <a:gd name="T31" fmla="*/ 571 h 678"/>
              <a:gd name="T32" fmla="*/ 389 w 563"/>
              <a:gd name="T33" fmla="*/ 563 h 678"/>
              <a:gd name="T34" fmla="*/ 256 w 563"/>
              <a:gd name="T35" fmla="*/ 529 h 678"/>
              <a:gd name="T36" fmla="*/ 169 w 563"/>
              <a:gd name="T37" fmla="*/ 476 h 678"/>
              <a:gd name="T38" fmla="*/ 101 w 563"/>
              <a:gd name="T39" fmla="*/ 371 h 678"/>
              <a:gd name="T40" fmla="*/ 56 w 563"/>
              <a:gd name="T41" fmla="*/ 211 h 678"/>
              <a:gd name="T42" fmla="*/ 84 w 563"/>
              <a:gd name="T43" fmla="*/ 278 h 678"/>
              <a:gd name="T44" fmla="*/ 149 w 563"/>
              <a:gd name="T45" fmla="*/ 435 h 678"/>
              <a:gd name="T46" fmla="*/ 273 w 563"/>
              <a:gd name="T47" fmla="*/ 518 h 678"/>
              <a:gd name="T48" fmla="*/ 414 w 563"/>
              <a:gd name="T49" fmla="*/ 540 h 678"/>
              <a:gd name="T50" fmla="*/ 504 w 563"/>
              <a:gd name="T51" fmla="*/ 433 h 678"/>
              <a:gd name="T52" fmla="*/ 543 w 563"/>
              <a:gd name="T53" fmla="*/ 303 h 678"/>
              <a:gd name="T54" fmla="*/ 442 w 563"/>
              <a:gd name="T55" fmla="*/ 256 h 678"/>
              <a:gd name="T56" fmla="*/ 352 w 563"/>
              <a:gd name="T57" fmla="*/ 230 h 678"/>
              <a:gd name="T58" fmla="*/ 270 w 563"/>
              <a:gd name="T59" fmla="*/ 152 h 678"/>
              <a:gd name="T60" fmla="*/ 236 w 563"/>
              <a:gd name="T61" fmla="*/ 31 h 678"/>
              <a:gd name="T62" fmla="*/ 253 w 563"/>
              <a:gd name="T63" fmla="*/ 45 h 678"/>
              <a:gd name="T64" fmla="*/ 288 w 563"/>
              <a:gd name="T65" fmla="*/ 152 h 678"/>
              <a:gd name="T66" fmla="*/ 363 w 563"/>
              <a:gd name="T67" fmla="*/ 216 h 678"/>
              <a:gd name="T68" fmla="*/ 470 w 563"/>
              <a:gd name="T69" fmla="*/ 242 h 678"/>
              <a:gd name="T70" fmla="*/ 563 w 563"/>
              <a:gd name="T71" fmla="*/ 250 h 678"/>
              <a:gd name="T72" fmla="*/ 543 w 563"/>
              <a:gd name="T73" fmla="*/ 396 h 678"/>
              <a:gd name="T74" fmla="*/ 462 w 563"/>
              <a:gd name="T75" fmla="*/ 518 h 678"/>
              <a:gd name="T76" fmla="*/ 406 w 563"/>
              <a:gd name="T77" fmla="*/ 574 h 678"/>
              <a:gd name="T78" fmla="*/ 392 w 563"/>
              <a:gd name="T79" fmla="*/ 599 h 678"/>
              <a:gd name="T80" fmla="*/ 375 w 563"/>
              <a:gd name="T81" fmla="*/ 613 h 678"/>
              <a:gd name="T82" fmla="*/ 344 w 563"/>
              <a:gd name="T83" fmla="*/ 636 h 678"/>
              <a:gd name="T84" fmla="*/ 327 w 563"/>
              <a:gd name="T85" fmla="*/ 670 h 678"/>
              <a:gd name="T86" fmla="*/ 194 w 563"/>
              <a:gd name="T87" fmla="*/ 608 h 678"/>
              <a:gd name="T88" fmla="*/ 90 w 563"/>
              <a:gd name="T89" fmla="*/ 515 h 678"/>
              <a:gd name="T90" fmla="*/ 42 w 563"/>
              <a:gd name="T91" fmla="*/ 399 h 678"/>
              <a:gd name="T92" fmla="*/ 3 w 563"/>
              <a:gd name="T93" fmla="*/ 228 h 678"/>
              <a:gd name="T94" fmla="*/ 101 w 563"/>
              <a:gd name="T95" fmla="*/ 95 h 678"/>
              <a:gd name="T96" fmla="*/ 171 w 563"/>
              <a:gd name="T97" fmla="*/ 0 h 678"/>
              <a:gd name="T98" fmla="*/ 188 w 563"/>
              <a:gd name="T99" fmla="*/ 79 h 678"/>
              <a:gd name="T100" fmla="*/ 56 w 563"/>
              <a:gd name="T101" fmla="*/ 191 h 67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63"/>
              <a:gd name="T154" fmla="*/ 0 h 678"/>
              <a:gd name="T155" fmla="*/ 563 w 563"/>
              <a:gd name="T156" fmla="*/ 678 h 67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63" h="678">
                <a:moveTo>
                  <a:pt x="56" y="191"/>
                </a:moveTo>
                <a:lnTo>
                  <a:pt x="135" y="115"/>
                </a:lnTo>
                <a:lnTo>
                  <a:pt x="171" y="76"/>
                </a:lnTo>
                <a:lnTo>
                  <a:pt x="216" y="17"/>
                </a:lnTo>
                <a:lnTo>
                  <a:pt x="183" y="20"/>
                </a:lnTo>
                <a:lnTo>
                  <a:pt x="146" y="76"/>
                </a:lnTo>
                <a:lnTo>
                  <a:pt x="110" y="107"/>
                </a:lnTo>
                <a:lnTo>
                  <a:pt x="39" y="174"/>
                </a:lnTo>
                <a:lnTo>
                  <a:pt x="14" y="202"/>
                </a:lnTo>
                <a:lnTo>
                  <a:pt x="34" y="284"/>
                </a:lnTo>
                <a:lnTo>
                  <a:pt x="56" y="371"/>
                </a:lnTo>
                <a:lnTo>
                  <a:pt x="65" y="421"/>
                </a:lnTo>
                <a:lnTo>
                  <a:pt x="84" y="470"/>
                </a:lnTo>
                <a:lnTo>
                  <a:pt x="107" y="515"/>
                </a:lnTo>
                <a:lnTo>
                  <a:pt x="141" y="549"/>
                </a:lnTo>
                <a:lnTo>
                  <a:pt x="200" y="591"/>
                </a:lnTo>
                <a:lnTo>
                  <a:pt x="253" y="627"/>
                </a:lnTo>
                <a:lnTo>
                  <a:pt x="304" y="655"/>
                </a:lnTo>
                <a:lnTo>
                  <a:pt x="316" y="655"/>
                </a:lnTo>
                <a:lnTo>
                  <a:pt x="316" y="644"/>
                </a:lnTo>
                <a:lnTo>
                  <a:pt x="244" y="602"/>
                </a:lnTo>
                <a:lnTo>
                  <a:pt x="163" y="552"/>
                </a:lnTo>
                <a:lnTo>
                  <a:pt x="118" y="509"/>
                </a:lnTo>
                <a:lnTo>
                  <a:pt x="84" y="444"/>
                </a:lnTo>
                <a:lnTo>
                  <a:pt x="73" y="388"/>
                </a:lnTo>
                <a:lnTo>
                  <a:pt x="90" y="430"/>
                </a:lnTo>
                <a:lnTo>
                  <a:pt x="124" y="498"/>
                </a:lnTo>
                <a:lnTo>
                  <a:pt x="163" y="532"/>
                </a:lnTo>
                <a:lnTo>
                  <a:pt x="200" y="557"/>
                </a:lnTo>
                <a:lnTo>
                  <a:pt x="242" y="582"/>
                </a:lnTo>
                <a:lnTo>
                  <a:pt x="293" y="619"/>
                </a:lnTo>
                <a:lnTo>
                  <a:pt x="319" y="627"/>
                </a:lnTo>
                <a:lnTo>
                  <a:pt x="324" y="613"/>
                </a:lnTo>
                <a:lnTo>
                  <a:pt x="259" y="577"/>
                </a:lnTo>
                <a:lnTo>
                  <a:pt x="302" y="591"/>
                </a:lnTo>
                <a:lnTo>
                  <a:pt x="335" y="605"/>
                </a:lnTo>
                <a:lnTo>
                  <a:pt x="352" y="605"/>
                </a:lnTo>
                <a:lnTo>
                  <a:pt x="355" y="585"/>
                </a:lnTo>
                <a:lnTo>
                  <a:pt x="278" y="566"/>
                </a:lnTo>
                <a:lnTo>
                  <a:pt x="219" y="546"/>
                </a:lnTo>
                <a:lnTo>
                  <a:pt x="171" y="515"/>
                </a:lnTo>
                <a:lnTo>
                  <a:pt x="141" y="481"/>
                </a:lnTo>
                <a:lnTo>
                  <a:pt x="121" y="441"/>
                </a:lnTo>
                <a:lnTo>
                  <a:pt x="163" y="487"/>
                </a:lnTo>
                <a:lnTo>
                  <a:pt x="216" y="526"/>
                </a:lnTo>
                <a:lnTo>
                  <a:pt x="273" y="549"/>
                </a:lnTo>
                <a:lnTo>
                  <a:pt x="330" y="563"/>
                </a:lnTo>
                <a:lnTo>
                  <a:pt x="355" y="571"/>
                </a:lnTo>
                <a:lnTo>
                  <a:pt x="372" y="574"/>
                </a:lnTo>
                <a:lnTo>
                  <a:pt x="386" y="574"/>
                </a:lnTo>
                <a:lnTo>
                  <a:pt x="389" y="563"/>
                </a:lnTo>
                <a:lnTo>
                  <a:pt x="386" y="554"/>
                </a:lnTo>
                <a:lnTo>
                  <a:pt x="313" y="543"/>
                </a:lnTo>
                <a:lnTo>
                  <a:pt x="256" y="529"/>
                </a:lnTo>
                <a:lnTo>
                  <a:pt x="230" y="515"/>
                </a:lnTo>
                <a:lnTo>
                  <a:pt x="191" y="490"/>
                </a:lnTo>
                <a:lnTo>
                  <a:pt x="169" y="476"/>
                </a:lnTo>
                <a:lnTo>
                  <a:pt x="149" y="452"/>
                </a:lnTo>
                <a:lnTo>
                  <a:pt x="124" y="424"/>
                </a:lnTo>
                <a:lnTo>
                  <a:pt x="101" y="371"/>
                </a:lnTo>
                <a:lnTo>
                  <a:pt x="84" y="317"/>
                </a:lnTo>
                <a:lnTo>
                  <a:pt x="67" y="253"/>
                </a:lnTo>
                <a:lnTo>
                  <a:pt x="56" y="211"/>
                </a:lnTo>
                <a:lnTo>
                  <a:pt x="59" y="202"/>
                </a:lnTo>
                <a:lnTo>
                  <a:pt x="67" y="208"/>
                </a:lnTo>
                <a:lnTo>
                  <a:pt x="84" y="278"/>
                </a:lnTo>
                <a:lnTo>
                  <a:pt x="101" y="337"/>
                </a:lnTo>
                <a:lnTo>
                  <a:pt x="124" y="396"/>
                </a:lnTo>
                <a:lnTo>
                  <a:pt x="149" y="435"/>
                </a:lnTo>
                <a:lnTo>
                  <a:pt x="180" y="470"/>
                </a:lnTo>
                <a:lnTo>
                  <a:pt x="230" y="501"/>
                </a:lnTo>
                <a:lnTo>
                  <a:pt x="273" y="518"/>
                </a:lnTo>
                <a:lnTo>
                  <a:pt x="321" y="532"/>
                </a:lnTo>
                <a:lnTo>
                  <a:pt x="372" y="538"/>
                </a:lnTo>
                <a:lnTo>
                  <a:pt x="414" y="540"/>
                </a:lnTo>
                <a:lnTo>
                  <a:pt x="451" y="504"/>
                </a:lnTo>
                <a:lnTo>
                  <a:pt x="476" y="473"/>
                </a:lnTo>
                <a:lnTo>
                  <a:pt x="504" y="433"/>
                </a:lnTo>
                <a:lnTo>
                  <a:pt x="524" y="390"/>
                </a:lnTo>
                <a:lnTo>
                  <a:pt x="538" y="345"/>
                </a:lnTo>
                <a:lnTo>
                  <a:pt x="543" y="303"/>
                </a:lnTo>
                <a:lnTo>
                  <a:pt x="546" y="264"/>
                </a:lnTo>
                <a:lnTo>
                  <a:pt x="484" y="258"/>
                </a:lnTo>
                <a:lnTo>
                  <a:pt x="442" y="256"/>
                </a:lnTo>
                <a:lnTo>
                  <a:pt x="411" y="253"/>
                </a:lnTo>
                <a:lnTo>
                  <a:pt x="386" y="244"/>
                </a:lnTo>
                <a:lnTo>
                  <a:pt x="352" y="230"/>
                </a:lnTo>
                <a:lnTo>
                  <a:pt x="321" y="211"/>
                </a:lnTo>
                <a:lnTo>
                  <a:pt x="290" y="185"/>
                </a:lnTo>
                <a:lnTo>
                  <a:pt x="270" y="152"/>
                </a:lnTo>
                <a:lnTo>
                  <a:pt x="261" y="121"/>
                </a:lnTo>
                <a:lnTo>
                  <a:pt x="247" y="67"/>
                </a:lnTo>
                <a:lnTo>
                  <a:pt x="236" y="31"/>
                </a:lnTo>
                <a:lnTo>
                  <a:pt x="236" y="22"/>
                </a:lnTo>
                <a:lnTo>
                  <a:pt x="242" y="6"/>
                </a:lnTo>
                <a:lnTo>
                  <a:pt x="253" y="45"/>
                </a:lnTo>
                <a:lnTo>
                  <a:pt x="261" y="73"/>
                </a:lnTo>
                <a:lnTo>
                  <a:pt x="273" y="115"/>
                </a:lnTo>
                <a:lnTo>
                  <a:pt x="288" y="152"/>
                </a:lnTo>
                <a:lnTo>
                  <a:pt x="307" y="183"/>
                </a:lnTo>
                <a:lnTo>
                  <a:pt x="333" y="199"/>
                </a:lnTo>
                <a:lnTo>
                  <a:pt x="363" y="216"/>
                </a:lnTo>
                <a:lnTo>
                  <a:pt x="392" y="230"/>
                </a:lnTo>
                <a:lnTo>
                  <a:pt x="425" y="236"/>
                </a:lnTo>
                <a:lnTo>
                  <a:pt x="470" y="242"/>
                </a:lnTo>
                <a:lnTo>
                  <a:pt x="518" y="247"/>
                </a:lnTo>
                <a:lnTo>
                  <a:pt x="557" y="250"/>
                </a:lnTo>
                <a:lnTo>
                  <a:pt x="563" y="250"/>
                </a:lnTo>
                <a:lnTo>
                  <a:pt x="563" y="267"/>
                </a:lnTo>
                <a:lnTo>
                  <a:pt x="557" y="331"/>
                </a:lnTo>
                <a:lnTo>
                  <a:pt x="543" y="396"/>
                </a:lnTo>
                <a:lnTo>
                  <a:pt x="512" y="449"/>
                </a:lnTo>
                <a:lnTo>
                  <a:pt x="490" y="484"/>
                </a:lnTo>
                <a:lnTo>
                  <a:pt x="462" y="518"/>
                </a:lnTo>
                <a:lnTo>
                  <a:pt x="434" y="546"/>
                </a:lnTo>
                <a:lnTo>
                  <a:pt x="423" y="566"/>
                </a:lnTo>
                <a:lnTo>
                  <a:pt x="406" y="574"/>
                </a:lnTo>
                <a:lnTo>
                  <a:pt x="406" y="585"/>
                </a:lnTo>
                <a:lnTo>
                  <a:pt x="400" y="594"/>
                </a:lnTo>
                <a:lnTo>
                  <a:pt x="392" y="599"/>
                </a:lnTo>
                <a:lnTo>
                  <a:pt x="378" y="599"/>
                </a:lnTo>
                <a:lnTo>
                  <a:pt x="375" y="605"/>
                </a:lnTo>
                <a:lnTo>
                  <a:pt x="375" y="613"/>
                </a:lnTo>
                <a:lnTo>
                  <a:pt x="366" y="622"/>
                </a:lnTo>
                <a:lnTo>
                  <a:pt x="349" y="622"/>
                </a:lnTo>
                <a:lnTo>
                  <a:pt x="344" y="636"/>
                </a:lnTo>
                <a:lnTo>
                  <a:pt x="341" y="647"/>
                </a:lnTo>
                <a:lnTo>
                  <a:pt x="335" y="655"/>
                </a:lnTo>
                <a:lnTo>
                  <a:pt x="327" y="670"/>
                </a:lnTo>
                <a:lnTo>
                  <a:pt x="310" y="678"/>
                </a:lnTo>
                <a:lnTo>
                  <a:pt x="267" y="653"/>
                </a:lnTo>
                <a:lnTo>
                  <a:pt x="194" y="608"/>
                </a:lnTo>
                <a:lnTo>
                  <a:pt x="160" y="577"/>
                </a:lnTo>
                <a:lnTo>
                  <a:pt x="112" y="543"/>
                </a:lnTo>
                <a:lnTo>
                  <a:pt x="90" y="515"/>
                </a:lnTo>
                <a:lnTo>
                  <a:pt x="70" y="473"/>
                </a:lnTo>
                <a:lnTo>
                  <a:pt x="53" y="430"/>
                </a:lnTo>
                <a:lnTo>
                  <a:pt x="42" y="399"/>
                </a:lnTo>
                <a:lnTo>
                  <a:pt x="34" y="340"/>
                </a:lnTo>
                <a:lnTo>
                  <a:pt x="20" y="281"/>
                </a:lnTo>
                <a:lnTo>
                  <a:pt x="3" y="228"/>
                </a:lnTo>
                <a:lnTo>
                  <a:pt x="0" y="194"/>
                </a:lnTo>
                <a:lnTo>
                  <a:pt x="51" y="140"/>
                </a:lnTo>
                <a:lnTo>
                  <a:pt x="101" y="95"/>
                </a:lnTo>
                <a:lnTo>
                  <a:pt x="138" y="62"/>
                </a:lnTo>
                <a:lnTo>
                  <a:pt x="152" y="36"/>
                </a:lnTo>
                <a:lnTo>
                  <a:pt x="171" y="0"/>
                </a:lnTo>
                <a:lnTo>
                  <a:pt x="242" y="6"/>
                </a:lnTo>
                <a:lnTo>
                  <a:pt x="219" y="39"/>
                </a:lnTo>
                <a:lnTo>
                  <a:pt x="188" y="79"/>
                </a:lnTo>
                <a:lnTo>
                  <a:pt x="135" y="129"/>
                </a:lnTo>
                <a:lnTo>
                  <a:pt x="96" y="166"/>
                </a:lnTo>
                <a:lnTo>
                  <a:pt x="56" y="19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6265" name="Group 134"/>
          <p:cNvGrpSpPr>
            <a:grpSpLocks/>
          </p:cNvGrpSpPr>
          <p:nvPr/>
        </p:nvGrpSpPr>
        <p:grpSpPr bwMode="auto">
          <a:xfrm>
            <a:off x="1726772" y="1447335"/>
            <a:ext cx="1939484" cy="1202151"/>
            <a:chOff x="806" y="878"/>
            <a:chExt cx="918" cy="927"/>
          </a:xfrm>
        </p:grpSpPr>
        <p:sp>
          <p:nvSpPr>
            <p:cNvPr id="6266" name="Freeform 135"/>
            <p:cNvSpPr>
              <a:spLocks/>
            </p:cNvSpPr>
            <p:nvPr/>
          </p:nvSpPr>
          <p:spPr bwMode="auto">
            <a:xfrm>
              <a:off x="806" y="878"/>
              <a:ext cx="918" cy="927"/>
            </a:xfrm>
            <a:custGeom>
              <a:avLst/>
              <a:gdLst>
                <a:gd name="T0" fmla="*/ 0 w 375"/>
                <a:gd name="T1" fmla="*/ 110 h 379"/>
                <a:gd name="T2" fmla="*/ 107 w 375"/>
                <a:gd name="T3" fmla="*/ 0 h 379"/>
                <a:gd name="T4" fmla="*/ 119 w 375"/>
                <a:gd name="T5" fmla="*/ 51 h 379"/>
                <a:gd name="T6" fmla="*/ 138 w 375"/>
                <a:gd name="T7" fmla="*/ 104 h 379"/>
                <a:gd name="T8" fmla="*/ 170 w 375"/>
                <a:gd name="T9" fmla="*/ 138 h 379"/>
                <a:gd name="T10" fmla="*/ 218 w 375"/>
                <a:gd name="T11" fmla="*/ 164 h 379"/>
                <a:gd name="T12" fmla="*/ 274 w 375"/>
                <a:gd name="T13" fmla="*/ 183 h 379"/>
                <a:gd name="T14" fmla="*/ 328 w 375"/>
                <a:gd name="T15" fmla="*/ 183 h 379"/>
                <a:gd name="T16" fmla="*/ 375 w 375"/>
                <a:gd name="T17" fmla="*/ 186 h 379"/>
                <a:gd name="T18" fmla="*/ 373 w 375"/>
                <a:gd name="T19" fmla="*/ 223 h 379"/>
                <a:gd name="T20" fmla="*/ 356 w 375"/>
                <a:gd name="T21" fmla="*/ 279 h 379"/>
                <a:gd name="T22" fmla="*/ 325 w 375"/>
                <a:gd name="T23" fmla="*/ 324 h 379"/>
                <a:gd name="T24" fmla="*/ 291 w 375"/>
                <a:gd name="T25" fmla="*/ 362 h 379"/>
                <a:gd name="T26" fmla="*/ 277 w 375"/>
                <a:gd name="T27" fmla="*/ 379 h 379"/>
                <a:gd name="T28" fmla="*/ 204 w 375"/>
                <a:gd name="T29" fmla="*/ 373 h 379"/>
                <a:gd name="T30" fmla="*/ 138 w 375"/>
                <a:gd name="T31" fmla="*/ 359 h 379"/>
                <a:gd name="T32" fmla="*/ 90 w 375"/>
                <a:gd name="T33" fmla="*/ 327 h 379"/>
                <a:gd name="T34" fmla="*/ 65 w 375"/>
                <a:gd name="T35" fmla="*/ 293 h 379"/>
                <a:gd name="T36" fmla="*/ 40 w 375"/>
                <a:gd name="T37" fmla="*/ 251 h 379"/>
                <a:gd name="T38" fmla="*/ 23 w 375"/>
                <a:gd name="T39" fmla="*/ 200 h 379"/>
                <a:gd name="T40" fmla="*/ 9 w 375"/>
                <a:gd name="T41" fmla="*/ 147 h 379"/>
                <a:gd name="T42" fmla="*/ 0 w 375"/>
                <a:gd name="T43" fmla="*/ 110 h 37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75"/>
                <a:gd name="T67" fmla="*/ 0 h 379"/>
                <a:gd name="T68" fmla="*/ 375 w 375"/>
                <a:gd name="T69" fmla="*/ 379 h 37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75" h="379">
                  <a:moveTo>
                    <a:pt x="0" y="110"/>
                  </a:moveTo>
                  <a:lnTo>
                    <a:pt x="107" y="0"/>
                  </a:lnTo>
                  <a:lnTo>
                    <a:pt x="119" y="51"/>
                  </a:lnTo>
                  <a:lnTo>
                    <a:pt x="138" y="104"/>
                  </a:lnTo>
                  <a:lnTo>
                    <a:pt x="170" y="138"/>
                  </a:lnTo>
                  <a:lnTo>
                    <a:pt x="218" y="164"/>
                  </a:lnTo>
                  <a:lnTo>
                    <a:pt x="274" y="183"/>
                  </a:lnTo>
                  <a:lnTo>
                    <a:pt x="328" y="183"/>
                  </a:lnTo>
                  <a:lnTo>
                    <a:pt x="375" y="186"/>
                  </a:lnTo>
                  <a:lnTo>
                    <a:pt x="373" y="223"/>
                  </a:lnTo>
                  <a:lnTo>
                    <a:pt x="356" y="279"/>
                  </a:lnTo>
                  <a:lnTo>
                    <a:pt x="325" y="324"/>
                  </a:lnTo>
                  <a:lnTo>
                    <a:pt x="291" y="362"/>
                  </a:lnTo>
                  <a:lnTo>
                    <a:pt x="277" y="379"/>
                  </a:lnTo>
                  <a:lnTo>
                    <a:pt x="204" y="373"/>
                  </a:lnTo>
                  <a:lnTo>
                    <a:pt x="138" y="359"/>
                  </a:lnTo>
                  <a:lnTo>
                    <a:pt x="90" y="327"/>
                  </a:lnTo>
                  <a:lnTo>
                    <a:pt x="65" y="293"/>
                  </a:lnTo>
                  <a:lnTo>
                    <a:pt x="40" y="251"/>
                  </a:lnTo>
                  <a:lnTo>
                    <a:pt x="23" y="200"/>
                  </a:lnTo>
                  <a:lnTo>
                    <a:pt x="9" y="147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1D1D1"/>
                </a:gs>
              </a:gsLst>
              <a:lin ang="27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7" name="Line 136"/>
            <p:cNvSpPr>
              <a:spLocks noChangeShapeType="1"/>
            </p:cNvSpPr>
            <p:nvPr/>
          </p:nvSpPr>
          <p:spPr bwMode="auto">
            <a:xfrm flipV="1">
              <a:off x="853" y="1022"/>
              <a:ext cx="242" cy="27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8" name="Freeform 137"/>
            <p:cNvSpPr>
              <a:spLocks/>
            </p:cNvSpPr>
            <p:nvPr/>
          </p:nvSpPr>
          <p:spPr bwMode="auto">
            <a:xfrm>
              <a:off x="897" y="1150"/>
              <a:ext cx="247" cy="298"/>
            </a:xfrm>
            <a:custGeom>
              <a:avLst/>
              <a:gdLst>
                <a:gd name="T0" fmla="*/ 101 w 101"/>
                <a:gd name="T1" fmla="*/ 0 h 122"/>
                <a:gd name="T2" fmla="*/ 64 w 101"/>
                <a:gd name="T3" fmla="*/ 50 h 122"/>
                <a:gd name="T4" fmla="*/ 19 w 101"/>
                <a:gd name="T5" fmla="*/ 100 h 122"/>
                <a:gd name="T6" fmla="*/ 0 w 101"/>
                <a:gd name="T7" fmla="*/ 122 h 1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122"/>
                <a:gd name="T14" fmla="*/ 101 w 101"/>
                <a:gd name="T15" fmla="*/ 122 h 1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122">
                  <a:moveTo>
                    <a:pt x="101" y="0"/>
                  </a:moveTo>
                  <a:lnTo>
                    <a:pt x="64" y="50"/>
                  </a:lnTo>
                  <a:lnTo>
                    <a:pt x="19" y="100"/>
                  </a:lnTo>
                  <a:lnTo>
                    <a:pt x="0" y="12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9" name="Freeform 138"/>
            <p:cNvSpPr>
              <a:spLocks/>
            </p:cNvSpPr>
            <p:nvPr/>
          </p:nvSpPr>
          <p:spPr bwMode="auto">
            <a:xfrm>
              <a:off x="988" y="1243"/>
              <a:ext cx="254" cy="357"/>
            </a:xfrm>
            <a:custGeom>
              <a:avLst/>
              <a:gdLst>
                <a:gd name="T0" fmla="*/ 104 w 104"/>
                <a:gd name="T1" fmla="*/ 0 h 146"/>
                <a:gd name="T2" fmla="*/ 81 w 104"/>
                <a:gd name="T3" fmla="*/ 48 h 146"/>
                <a:gd name="T4" fmla="*/ 42 w 104"/>
                <a:gd name="T5" fmla="*/ 107 h 146"/>
                <a:gd name="T6" fmla="*/ 0 w 104"/>
                <a:gd name="T7" fmla="*/ 146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4"/>
                <a:gd name="T13" fmla="*/ 0 h 146"/>
                <a:gd name="T14" fmla="*/ 104 w 104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4" h="146">
                  <a:moveTo>
                    <a:pt x="104" y="0"/>
                  </a:moveTo>
                  <a:lnTo>
                    <a:pt x="81" y="48"/>
                  </a:lnTo>
                  <a:lnTo>
                    <a:pt x="42" y="107"/>
                  </a:lnTo>
                  <a:lnTo>
                    <a:pt x="0" y="14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0" name="Freeform 139"/>
            <p:cNvSpPr>
              <a:spLocks/>
            </p:cNvSpPr>
            <p:nvPr/>
          </p:nvSpPr>
          <p:spPr bwMode="auto">
            <a:xfrm>
              <a:off x="1125" y="1311"/>
              <a:ext cx="262" cy="423"/>
            </a:xfrm>
            <a:custGeom>
              <a:avLst/>
              <a:gdLst>
                <a:gd name="T0" fmla="*/ 107 w 107"/>
                <a:gd name="T1" fmla="*/ 0 h 173"/>
                <a:gd name="T2" fmla="*/ 90 w 107"/>
                <a:gd name="T3" fmla="*/ 62 h 173"/>
                <a:gd name="T4" fmla="*/ 57 w 107"/>
                <a:gd name="T5" fmla="*/ 111 h 173"/>
                <a:gd name="T6" fmla="*/ 20 w 107"/>
                <a:gd name="T7" fmla="*/ 153 h 173"/>
                <a:gd name="T8" fmla="*/ 0 w 107"/>
                <a:gd name="T9" fmla="*/ 173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73"/>
                <a:gd name="T17" fmla="*/ 107 w 107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73">
                  <a:moveTo>
                    <a:pt x="107" y="0"/>
                  </a:moveTo>
                  <a:lnTo>
                    <a:pt x="90" y="62"/>
                  </a:lnTo>
                  <a:lnTo>
                    <a:pt x="57" y="111"/>
                  </a:lnTo>
                  <a:lnTo>
                    <a:pt x="20" y="153"/>
                  </a:lnTo>
                  <a:lnTo>
                    <a:pt x="0" y="17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1" name="Freeform 140"/>
            <p:cNvSpPr>
              <a:spLocks/>
            </p:cNvSpPr>
            <p:nvPr/>
          </p:nvSpPr>
          <p:spPr bwMode="auto">
            <a:xfrm>
              <a:off x="1296" y="1348"/>
              <a:ext cx="257" cy="435"/>
            </a:xfrm>
            <a:custGeom>
              <a:avLst/>
              <a:gdLst>
                <a:gd name="T0" fmla="*/ 105 w 105"/>
                <a:gd name="T1" fmla="*/ 0 h 178"/>
                <a:gd name="T2" fmla="*/ 99 w 105"/>
                <a:gd name="T3" fmla="*/ 39 h 178"/>
                <a:gd name="T4" fmla="*/ 82 w 105"/>
                <a:gd name="T5" fmla="*/ 84 h 178"/>
                <a:gd name="T6" fmla="*/ 48 w 105"/>
                <a:gd name="T7" fmla="*/ 124 h 178"/>
                <a:gd name="T8" fmla="*/ 26 w 105"/>
                <a:gd name="T9" fmla="*/ 149 h 178"/>
                <a:gd name="T10" fmla="*/ 0 w 105"/>
                <a:gd name="T11" fmla="*/ 178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178"/>
                <a:gd name="T20" fmla="*/ 105 w 105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178">
                  <a:moveTo>
                    <a:pt x="105" y="0"/>
                  </a:moveTo>
                  <a:lnTo>
                    <a:pt x="99" y="39"/>
                  </a:lnTo>
                  <a:lnTo>
                    <a:pt x="82" y="84"/>
                  </a:lnTo>
                  <a:lnTo>
                    <a:pt x="48" y="124"/>
                  </a:lnTo>
                  <a:lnTo>
                    <a:pt x="26" y="149"/>
                  </a:lnTo>
                  <a:lnTo>
                    <a:pt x="0" y="17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2" name="Freeform 141"/>
            <p:cNvSpPr>
              <a:spLocks/>
            </p:cNvSpPr>
            <p:nvPr/>
          </p:nvSpPr>
          <p:spPr bwMode="auto">
            <a:xfrm>
              <a:off x="1019" y="961"/>
              <a:ext cx="686" cy="477"/>
            </a:xfrm>
            <a:custGeom>
              <a:avLst/>
              <a:gdLst>
                <a:gd name="T0" fmla="*/ 0 w 280"/>
                <a:gd name="T1" fmla="*/ 0 h 195"/>
                <a:gd name="T2" fmla="*/ 6 w 280"/>
                <a:gd name="T3" fmla="*/ 45 h 195"/>
                <a:gd name="T4" fmla="*/ 17 w 280"/>
                <a:gd name="T5" fmla="*/ 90 h 195"/>
                <a:gd name="T6" fmla="*/ 34 w 280"/>
                <a:gd name="T7" fmla="*/ 124 h 195"/>
                <a:gd name="T8" fmla="*/ 56 w 280"/>
                <a:gd name="T9" fmla="*/ 150 h 195"/>
                <a:gd name="T10" fmla="*/ 100 w 280"/>
                <a:gd name="T11" fmla="*/ 164 h 195"/>
                <a:gd name="T12" fmla="*/ 136 w 280"/>
                <a:gd name="T13" fmla="*/ 178 h 195"/>
                <a:gd name="T14" fmla="*/ 173 w 280"/>
                <a:gd name="T15" fmla="*/ 189 h 195"/>
                <a:gd name="T16" fmla="*/ 226 w 280"/>
                <a:gd name="T17" fmla="*/ 192 h 195"/>
                <a:gd name="T18" fmla="*/ 280 w 280"/>
                <a:gd name="T19" fmla="*/ 195 h 1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0"/>
                <a:gd name="T31" fmla="*/ 0 h 195"/>
                <a:gd name="T32" fmla="*/ 280 w 280"/>
                <a:gd name="T33" fmla="*/ 195 h 1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0" h="195">
                  <a:moveTo>
                    <a:pt x="0" y="0"/>
                  </a:moveTo>
                  <a:lnTo>
                    <a:pt x="6" y="45"/>
                  </a:lnTo>
                  <a:lnTo>
                    <a:pt x="17" y="90"/>
                  </a:lnTo>
                  <a:lnTo>
                    <a:pt x="34" y="124"/>
                  </a:lnTo>
                  <a:lnTo>
                    <a:pt x="56" y="150"/>
                  </a:lnTo>
                  <a:lnTo>
                    <a:pt x="100" y="164"/>
                  </a:lnTo>
                  <a:lnTo>
                    <a:pt x="136" y="178"/>
                  </a:lnTo>
                  <a:lnTo>
                    <a:pt x="173" y="189"/>
                  </a:lnTo>
                  <a:lnTo>
                    <a:pt x="226" y="192"/>
                  </a:lnTo>
                  <a:lnTo>
                    <a:pt x="280" y="19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3" name="Freeform 142"/>
            <p:cNvSpPr>
              <a:spLocks/>
            </p:cNvSpPr>
            <p:nvPr/>
          </p:nvSpPr>
          <p:spPr bwMode="auto">
            <a:xfrm>
              <a:off x="936" y="1044"/>
              <a:ext cx="739" cy="517"/>
            </a:xfrm>
            <a:custGeom>
              <a:avLst/>
              <a:gdLst>
                <a:gd name="T0" fmla="*/ 0 w 302"/>
                <a:gd name="T1" fmla="*/ 0 h 211"/>
                <a:gd name="T2" fmla="*/ 14 w 302"/>
                <a:gd name="T3" fmla="*/ 67 h 211"/>
                <a:gd name="T4" fmla="*/ 31 w 302"/>
                <a:gd name="T5" fmla="*/ 107 h 211"/>
                <a:gd name="T6" fmla="*/ 51 w 302"/>
                <a:gd name="T7" fmla="*/ 138 h 211"/>
                <a:gd name="T8" fmla="*/ 84 w 302"/>
                <a:gd name="T9" fmla="*/ 160 h 211"/>
                <a:gd name="T10" fmla="*/ 125 w 302"/>
                <a:gd name="T11" fmla="*/ 180 h 211"/>
                <a:gd name="T12" fmla="*/ 173 w 302"/>
                <a:gd name="T13" fmla="*/ 197 h 211"/>
                <a:gd name="T14" fmla="*/ 240 w 302"/>
                <a:gd name="T15" fmla="*/ 205 h 211"/>
                <a:gd name="T16" fmla="*/ 302 w 302"/>
                <a:gd name="T17" fmla="*/ 211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2"/>
                <a:gd name="T28" fmla="*/ 0 h 211"/>
                <a:gd name="T29" fmla="*/ 302 w 302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2" h="211">
                  <a:moveTo>
                    <a:pt x="0" y="0"/>
                  </a:moveTo>
                  <a:lnTo>
                    <a:pt x="14" y="67"/>
                  </a:lnTo>
                  <a:lnTo>
                    <a:pt x="31" y="107"/>
                  </a:lnTo>
                  <a:lnTo>
                    <a:pt x="51" y="138"/>
                  </a:lnTo>
                  <a:lnTo>
                    <a:pt x="84" y="160"/>
                  </a:lnTo>
                  <a:lnTo>
                    <a:pt x="125" y="180"/>
                  </a:lnTo>
                  <a:lnTo>
                    <a:pt x="173" y="197"/>
                  </a:lnTo>
                  <a:lnTo>
                    <a:pt x="240" y="205"/>
                  </a:lnTo>
                  <a:lnTo>
                    <a:pt x="302" y="21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4" name="Freeform 143"/>
            <p:cNvSpPr>
              <a:spLocks/>
            </p:cNvSpPr>
            <p:nvPr/>
          </p:nvSpPr>
          <p:spPr bwMode="auto">
            <a:xfrm>
              <a:off x="875" y="1128"/>
              <a:ext cx="629" cy="548"/>
            </a:xfrm>
            <a:custGeom>
              <a:avLst/>
              <a:gdLst>
                <a:gd name="T0" fmla="*/ 0 w 257"/>
                <a:gd name="T1" fmla="*/ 0 h 224"/>
                <a:gd name="T2" fmla="*/ 26 w 257"/>
                <a:gd name="T3" fmla="*/ 98 h 224"/>
                <a:gd name="T4" fmla="*/ 65 w 257"/>
                <a:gd name="T5" fmla="*/ 151 h 224"/>
                <a:gd name="T6" fmla="*/ 113 w 257"/>
                <a:gd name="T7" fmla="*/ 190 h 224"/>
                <a:gd name="T8" fmla="*/ 159 w 257"/>
                <a:gd name="T9" fmla="*/ 210 h 224"/>
                <a:gd name="T10" fmla="*/ 207 w 257"/>
                <a:gd name="T11" fmla="*/ 221 h 224"/>
                <a:gd name="T12" fmla="*/ 257 w 257"/>
                <a:gd name="T13" fmla="*/ 224 h 2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7"/>
                <a:gd name="T22" fmla="*/ 0 h 224"/>
                <a:gd name="T23" fmla="*/ 257 w 257"/>
                <a:gd name="T24" fmla="*/ 224 h 2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7" h="224">
                  <a:moveTo>
                    <a:pt x="0" y="0"/>
                  </a:moveTo>
                  <a:lnTo>
                    <a:pt x="26" y="98"/>
                  </a:lnTo>
                  <a:lnTo>
                    <a:pt x="65" y="151"/>
                  </a:lnTo>
                  <a:lnTo>
                    <a:pt x="113" y="190"/>
                  </a:lnTo>
                  <a:lnTo>
                    <a:pt x="159" y="210"/>
                  </a:lnTo>
                  <a:lnTo>
                    <a:pt x="207" y="221"/>
                  </a:lnTo>
                  <a:lnTo>
                    <a:pt x="257" y="22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152" name="Group 172"/>
          <p:cNvGrpSpPr>
            <a:grpSpLocks/>
          </p:cNvGrpSpPr>
          <p:nvPr/>
        </p:nvGrpSpPr>
        <p:grpSpPr bwMode="auto">
          <a:xfrm>
            <a:off x="8134350" y="1863725"/>
            <a:ext cx="485775" cy="384175"/>
            <a:chOff x="4324" y="1010"/>
            <a:chExt cx="377" cy="330"/>
          </a:xfrm>
        </p:grpSpPr>
        <p:sp>
          <p:nvSpPr>
            <p:cNvPr id="6259" name="Rectangle 173"/>
            <p:cNvSpPr>
              <a:spLocks noChangeArrowheads="1"/>
            </p:cNvSpPr>
            <p:nvPr/>
          </p:nvSpPr>
          <p:spPr bwMode="auto">
            <a:xfrm>
              <a:off x="4324" y="1047"/>
              <a:ext cx="293" cy="293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6F9400"/>
                </a:gs>
              </a:gsLst>
              <a:lin ang="540000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0" name="Freeform 174"/>
            <p:cNvSpPr>
              <a:spLocks/>
            </p:cNvSpPr>
            <p:nvPr/>
          </p:nvSpPr>
          <p:spPr bwMode="auto">
            <a:xfrm>
              <a:off x="4617" y="1010"/>
              <a:ext cx="83" cy="330"/>
            </a:xfrm>
            <a:custGeom>
              <a:avLst/>
              <a:gdLst>
                <a:gd name="T0" fmla="*/ 0 w 83"/>
                <a:gd name="T1" fmla="*/ 37 h 330"/>
                <a:gd name="T2" fmla="*/ 0 w 83"/>
                <a:gd name="T3" fmla="*/ 330 h 330"/>
                <a:gd name="T4" fmla="*/ 83 w 83"/>
                <a:gd name="T5" fmla="*/ 281 h 330"/>
                <a:gd name="T6" fmla="*/ 83 w 83"/>
                <a:gd name="T7" fmla="*/ 0 h 330"/>
                <a:gd name="T8" fmla="*/ 0 w 83"/>
                <a:gd name="T9" fmla="*/ 37 h 3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330"/>
                <a:gd name="T17" fmla="*/ 83 w 83"/>
                <a:gd name="T18" fmla="*/ 330 h 3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330">
                  <a:moveTo>
                    <a:pt x="0" y="37"/>
                  </a:moveTo>
                  <a:lnTo>
                    <a:pt x="0" y="330"/>
                  </a:lnTo>
                  <a:lnTo>
                    <a:pt x="83" y="281"/>
                  </a:lnTo>
                  <a:lnTo>
                    <a:pt x="83" y="0"/>
                  </a:ln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6F9400"/>
                </a:gs>
              </a:gsLst>
              <a:lin ang="540000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1" name="Freeform 175"/>
            <p:cNvSpPr>
              <a:spLocks/>
            </p:cNvSpPr>
            <p:nvPr/>
          </p:nvSpPr>
          <p:spPr bwMode="auto">
            <a:xfrm>
              <a:off x="4324" y="1010"/>
              <a:ext cx="377" cy="36"/>
            </a:xfrm>
            <a:custGeom>
              <a:avLst/>
              <a:gdLst>
                <a:gd name="T0" fmla="*/ 0 w 377"/>
                <a:gd name="T1" fmla="*/ 36 h 36"/>
                <a:gd name="T2" fmla="*/ 293 w 377"/>
                <a:gd name="T3" fmla="*/ 36 h 36"/>
                <a:gd name="T4" fmla="*/ 377 w 377"/>
                <a:gd name="T5" fmla="*/ 0 h 36"/>
                <a:gd name="T6" fmla="*/ 95 w 377"/>
                <a:gd name="T7" fmla="*/ 0 h 36"/>
                <a:gd name="T8" fmla="*/ 0 w 377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7"/>
                <a:gd name="T16" fmla="*/ 0 h 36"/>
                <a:gd name="T17" fmla="*/ 377 w 37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7" h="36">
                  <a:moveTo>
                    <a:pt x="0" y="36"/>
                  </a:moveTo>
                  <a:lnTo>
                    <a:pt x="293" y="36"/>
                  </a:lnTo>
                  <a:lnTo>
                    <a:pt x="377" y="0"/>
                  </a:lnTo>
                  <a:lnTo>
                    <a:pt x="95" y="0"/>
                  </a:lnTo>
                  <a:lnTo>
                    <a:pt x="0" y="36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6F9400"/>
                </a:gs>
              </a:gsLst>
              <a:lin ang="540000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153" name="Group 176"/>
          <p:cNvGrpSpPr>
            <a:grpSpLocks/>
          </p:cNvGrpSpPr>
          <p:nvPr/>
        </p:nvGrpSpPr>
        <p:grpSpPr bwMode="auto">
          <a:xfrm>
            <a:off x="3654425" y="3563938"/>
            <a:ext cx="752475" cy="595312"/>
            <a:chOff x="4324" y="1010"/>
            <a:chExt cx="377" cy="330"/>
          </a:xfrm>
        </p:grpSpPr>
        <p:sp>
          <p:nvSpPr>
            <p:cNvPr id="59569" name="Rectangle 177"/>
            <p:cNvSpPr>
              <a:spLocks noChangeArrowheads="1"/>
            </p:cNvSpPr>
            <p:nvPr/>
          </p:nvSpPr>
          <p:spPr bwMode="auto">
            <a:xfrm>
              <a:off x="4324" y="1047"/>
              <a:ext cx="293" cy="293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72549"/>
                    <a:invGamma/>
                  </a:srgbClr>
                </a:gs>
              </a:gsLst>
              <a:lin ang="5400000" scaled="1"/>
            </a:gradFill>
            <a:ln w="4826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9570" name="Freeform 178"/>
            <p:cNvSpPr>
              <a:spLocks/>
            </p:cNvSpPr>
            <p:nvPr/>
          </p:nvSpPr>
          <p:spPr bwMode="auto">
            <a:xfrm>
              <a:off x="4617" y="1010"/>
              <a:ext cx="84" cy="33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0" y="330"/>
                </a:cxn>
                <a:cxn ang="0">
                  <a:pos x="83" y="281"/>
                </a:cxn>
                <a:cxn ang="0">
                  <a:pos x="83" y="0"/>
                </a:cxn>
                <a:cxn ang="0">
                  <a:pos x="0" y="37"/>
                </a:cxn>
              </a:cxnLst>
              <a:rect l="0" t="0" r="r" b="b"/>
              <a:pathLst>
                <a:path w="83" h="330">
                  <a:moveTo>
                    <a:pt x="0" y="37"/>
                  </a:moveTo>
                  <a:lnTo>
                    <a:pt x="0" y="330"/>
                  </a:lnTo>
                  <a:lnTo>
                    <a:pt x="83" y="281"/>
                  </a:lnTo>
                  <a:lnTo>
                    <a:pt x="83" y="0"/>
                  </a:ln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72549"/>
                    <a:invGamma/>
                  </a:srgbClr>
                </a:gs>
              </a:gsLst>
              <a:lin ang="5400000" scaled="1"/>
            </a:gradFill>
            <a:ln w="4826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258" name="Freeform 179"/>
            <p:cNvSpPr>
              <a:spLocks/>
            </p:cNvSpPr>
            <p:nvPr/>
          </p:nvSpPr>
          <p:spPr bwMode="auto">
            <a:xfrm>
              <a:off x="4324" y="1010"/>
              <a:ext cx="377" cy="36"/>
            </a:xfrm>
            <a:custGeom>
              <a:avLst/>
              <a:gdLst>
                <a:gd name="T0" fmla="*/ 0 w 377"/>
                <a:gd name="T1" fmla="*/ 36 h 36"/>
                <a:gd name="T2" fmla="*/ 293 w 377"/>
                <a:gd name="T3" fmla="*/ 36 h 36"/>
                <a:gd name="T4" fmla="*/ 377 w 377"/>
                <a:gd name="T5" fmla="*/ 0 h 36"/>
                <a:gd name="T6" fmla="*/ 95 w 377"/>
                <a:gd name="T7" fmla="*/ 0 h 36"/>
                <a:gd name="T8" fmla="*/ 0 w 377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7"/>
                <a:gd name="T16" fmla="*/ 0 h 36"/>
                <a:gd name="T17" fmla="*/ 377 w 37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7" h="36">
                  <a:moveTo>
                    <a:pt x="0" y="36"/>
                  </a:moveTo>
                  <a:lnTo>
                    <a:pt x="293" y="36"/>
                  </a:lnTo>
                  <a:lnTo>
                    <a:pt x="377" y="0"/>
                  </a:lnTo>
                  <a:lnTo>
                    <a:pt x="95" y="0"/>
                  </a:lnTo>
                  <a:lnTo>
                    <a:pt x="0" y="36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6F9400"/>
                </a:gs>
              </a:gsLst>
              <a:lin ang="5400000" scaled="1"/>
            </a:gradFill>
            <a:ln w="48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154" name="Group 192"/>
          <p:cNvGrpSpPr>
            <a:grpSpLocks/>
          </p:cNvGrpSpPr>
          <p:nvPr/>
        </p:nvGrpSpPr>
        <p:grpSpPr bwMode="auto">
          <a:xfrm>
            <a:off x="6946900" y="1770063"/>
            <a:ext cx="682625" cy="625475"/>
            <a:chOff x="3418" y="708"/>
            <a:chExt cx="707" cy="648"/>
          </a:xfrm>
        </p:grpSpPr>
        <p:grpSp>
          <p:nvGrpSpPr>
            <p:cNvPr id="6244" name="Group 180"/>
            <p:cNvGrpSpPr>
              <a:grpSpLocks/>
            </p:cNvGrpSpPr>
            <p:nvPr/>
          </p:nvGrpSpPr>
          <p:grpSpPr bwMode="auto">
            <a:xfrm>
              <a:off x="3418" y="972"/>
              <a:ext cx="416" cy="340"/>
              <a:chOff x="3655" y="1024"/>
              <a:chExt cx="377" cy="341"/>
            </a:xfrm>
          </p:grpSpPr>
          <p:sp>
            <p:nvSpPr>
              <p:cNvPr id="6253" name="Rectangle 181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4" name="Freeform 182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5" name="Freeform 183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245" name="Group 184"/>
            <p:cNvGrpSpPr>
              <a:grpSpLocks/>
            </p:cNvGrpSpPr>
            <p:nvPr/>
          </p:nvGrpSpPr>
          <p:grpSpPr bwMode="auto">
            <a:xfrm>
              <a:off x="3709" y="1016"/>
              <a:ext cx="416" cy="340"/>
              <a:chOff x="3655" y="1024"/>
              <a:chExt cx="377" cy="341"/>
            </a:xfrm>
          </p:grpSpPr>
          <p:sp>
            <p:nvSpPr>
              <p:cNvPr id="6250" name="Rectangle 185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1" name="Freeform 186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2" name="Freeform 187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246" name="Group 188"/>
            <p:cNvGrpSpPr>
              <a:grpSpLocks/>
            </p:cNvGrpSpPr>
            <p:nvPr/>
          </p:nvGrpSpPr>
          <p:grpSpPr bwMode="auto">
            <a:xfrm>
              <a:off x="3622" y="708"/>
              <a:ext cx="416" cy="340"/>
              <a:chOff x="3655" y="1024"/>
              <a:chExt cx="377" cy="341"/>
            </a:xfrm>
          </p:grpSpPr>
          <p:sp>
            <p:nvSpPr>
              <p:cNvPr id="6247" name="Rectangle 189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8" name="Freeform 190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9" name="Freeform 191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6155" name="Group 210"/>
          <p:cNvGrpSpPr>
            <a:grpSpLocks/>
          </p:cNvGrpSpPr>
          <p:nvPr/>
        </p:nvGrpSpPr>
        <p:grpSpPr bwMode="auto">
          <a:xfrm>
            <a:off x="7229475" y="2641600"/>
            <a:ext cx="565150" cy="455613"/>
            <a:chOff x="3079" y="3378"/>
            <a:chExt cx="512" cy="413"/>
          </a:xfrm>
        </p:grpSpPr>
        <p:grpSp>
          <p:nvGrpSpPr>
            <p:cNvPr id="6236" name="Group 193"/>
            <p:cNvGrpSpPr>
              <a:grpSpLocks/>
            </p:cNvGrpSpPr>
            <p:nvPr/>
          </p:nvGrpSpPr>
          <p:grpSpPr bwMode="auto">
            <a:xfrm>
              <a:off x="3079" y="3378"/>
              <a:ext cx="416" cy="317"/>
              <a:chOff x="4132" y="741"/>
              <a:chExt cx="377" cy="317"/>
            </a:xfrm>
          </p:grpSpPr>
          <p:sp>
            <p:nvSpPr>
              <p:cNvPr id="6241" name="Rectangle 194"/>
              <p:cNvSpPr>
                <a:spLocks noChangeArrowheads="1"/>
              </p:cNvSpPr>
              <p:nvPr/>
            </p:nvSpPr>
            <p:spPr bwMode="auto">
              <a:xfrm>
                <a:off x="4132" y="765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2" name="Freeform 195"/>
              <p:cNvSpPr>
                <a:spLocks/>
              </p:cNvSpPr>
              <p:nvPr/>
            </p:nvSpPr>
            <p:spPr bwMode="auto">
              <a:xfrm>
                <a:off x="4425" y="741"/>
                <a:ext cx="84" cy="317"/>
              </a:xfrm>
              <a:custGeom>
                <a:avLst/>
                <a:gdLst>
                  <a:gd name="T0" fmla="*/ 0 w 84"/>
                  <a:gd name="T1" fmla="*/ 24 h 317"/>
                  <a:gd name="T2" fmla="*/ 0 w 84"/>
                  <a:gd name="T3" fmla="*/ 317 h 317"/>
                  <a:gd name="T4" fmla="*/ 84 w 84"/>
                  <a:gd name="T5" fmla="*/ 279 h 317"/>
                  <a:gd name="T6" fmla="*/ 84 w 84"/>
                  <a:gd name="T7" fmla="*/ 0 h 317"/>
                  <a:gd name="T8" fmla="*/ 0 w 84"/>
                  <a:gd name="T9" fmla="*/ 24 h 3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317"/>
                  <a:gd name="T17" fmla="*/ 84 w 84"/>
                  <a:gd name="T18" fmla="*/ 317 h 3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317">
                    <a:moveTo>
                      <a:pt x="0" y="24"/>
                    </a:moveTo>
                    <a:lnTo>
                      <a:pt x="0" y="317"/>
                    </a:lnTo>
                    <a:lnTo>
                      <a:pt x="84" y="279"/>
                    </a:lnTo>
                    <a:lnTo>
                      <a:pt x="84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3" name="Freeform 196"/>
              <p:cNvSpPr>
                <a:spLocks/>
              </p:cNvSpPr>
              <p:nvPr/>
            </p:nvSpPr>
            <p:spPr bwMode="auto">
              <a:xfrm>
                <a:off x="4132" y="741"/>
                <a:ext cx="377" cy="24"/>
              </a:xfrm>
              <a:custGeom>
                <a:avLst/>
                <a:gdLst>
                  <a:gd name="T0" fmla="*/ 0 w 377"/>
                  <a:gd name="T1" fmla="*/ 24 h 24"/>
                  <a:gd name="T2" fmla="*/ 293 w 377"/>
                  <a:gd name="T3" fmla="*/ 24 h 24"/>
                  <a:gd name="T4" fmla="*/ 377 w 377"/>
                  <a:gd name="T5" fmla="*/ 0 h 24"/>
                  <a:gd name="T6" fmla="*/ 92 w 377"/>
                  <a:gd name="T7" fmla="*/ 0 h 24"/>
                  <a:gd name="T8" fmla="*/ 0 w 377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24"/>
                  <a:gd name="T17" fmla="*/ 377 w 377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24">
                    <a:moveTo>
                      <a:pt x="0" y="24"/>
                    </a:moveTo>
                    <a:lnTo>
                      <a:pt x="293" y="24"/>
                    </a:lnTo>
                    <a:lnTo>
                      <a:pt x="377" y="0"/>
                    </a:lnTo>
                    <a:lnTo>
                      <a:pt x="92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237" name="Group 197"/>
            <p:cNvGrpSpPr>
              <a:grpSpLocks/>
            </p:cNvGrpSpPr>
            <p:nvPr/>
          </p:nvGrpSpPr>
          <p:grpSpPr bwMode="auto">
            <a:xfrm>
              <a:off x="3175" y="3474"/>
              <a:ext cx="416" cy="317"/>
              <a:chOff x="4132" y="741"/>
              <a:chExt cx="377" cy="317"/>
            </a:xfrm>
          </p:grpSpPr>
          <p:sp>
            <p:nvSpPr>
              <p:cNvPr id="6238" name="Rectangle 198"/>
              <p:cNvSpPr>
                <a:spLocks noChangeArrowheads="1"/>
              </p:cNvSpPr>
              <p:nvPr/>
            </p:nvSpPr>
            <p:spPr bwMode="auto">
              <a:xfrm>
                <a:off x="4132" y="765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39" name="Freeform 199"/>
              <p:cNvSpPr>
                <a:spLocks/>
              </p:cNvSpPr>
              <p:nvPr/>
            </p:nvSpPr>
            <p:spPr bwMode="auto">
              <a:xfrm>
                <a:off x="4425" y="741"/>
                <a:ext cx="84" cy="317"/>
              </a:xfrm>
              <a:custGeom>
                <a:avLst/>
                <a:gdLst>
                  <a:gd name="T0" fmla="*/ 0 w 84"/>
                  <a:gd name="T1" fmla="*/ 24 h 317"/>
                  <a:gd name="T2" fmla="*/ 0 w 84"/>
                  <a:gd name="T3" fmla="*/ 317 h 317"/>
                  <a:gd name="T4" fmla="*/ 84 w 84"/>
                  <a:gd name="T5" fmla="*/ 279 h 317"/>
                  <a:gd name="T6" fmla="*/ 84 w 84"/>
                  <a:gd name="T7" fmla="*/ 0 h 317"/>
                  <a:gd name="T8" fmla="*/ 0 w 84"/>
                  <a:gd name="T9" fmla="*/ 24 h 3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317"/>
                  <a:gd name="T17" fmla="*/ 84 w 84"/>
                  <a:gd name="T18" fmla="*/ 317 h 3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317">
                    <a:moveTo>
                      <a:pt x="0" y="24"/>
                    </a:moveTo>
                    <a:lnTo>
                      <a:pt x="0" y="317"/>
                    </a:lnTo>
                    <a:lnTo>
                      <a:pt x="84" y="279"/>
                    </a:lnTo>
                    <a:lnTo>
                      <a:pt x="84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0" name="Freeform 200"/>
              <p:cNvSpPr>
                <a:spLocks/>
              </p:cNvSpPr>
              <p:nvPr/>
            </p:nvSpPr>
            <p:spPr bwMode="auto">
              <a:xfrm>
                <a:off x="4132" y="741"/>
                <a:ext cx="377" cy="24"/>
              </a:xfrm>
              <a:custGeom>
                <a:avLst/>
                <a:gdLst>
                  <a:gd name="T0" fmla="*/ 0 w 377"/>
                  <a:gd name="T1" fmla="*/ 24 h 24"/>
                  <a:gd name="T2" fmla="*/ 293 w 377"/>
                  <a:gd name="T3" fmla="*/ 24 h 24"/>
                  <a:gd name="T4" fmla="*/ 377 w 377"/>
                  <a:gd name="T5" fmla="*/ 0 h 24"/>
                  <a:gd name="T6" fmla="*/ 92 w 377"/>
                  <a:gd name="T7" fmla="*/ 0 h 24"/>
                  <a:gd name="T8" fmla="*/ 0 w 377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24"/>
                  <a:gd name="T17" fmla="*/ 377 w 377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24">
                    <a:moveTo>
                      <a:pt x="0" y="24"/>
                    </a:moveTo>
                    <a:lnTo>
                      <a:pt x="293" y="24"/>
                    </a:lnTo>
                    <a:lnTo>
                      <a:pt x="377" y="0"/>
                    </a:lnTo>
                    <a:lnTo>
                      <a:pt x="92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6156" name="Group 209"/>
          <p:cNvGrpSpPr>
            <a:grpSpLocks/>
          </p:cNvGrpSpPr>
          <p:nvPr/>
        </p:nvGrpSpPr>
        <p:grpSpPr bwMode="auto">
          <a:xfrm>
            <a:off x="8020050" y="2566988"/>
            <a:ext cx="566738" cy="481012"/>
            <a:chOff x="3796" y="3492"/>
            <a:chExt cx="513" cy="435"/>
          </a:xfrm>
          <a:solidFill>
            <a:schemeClr val="bg1">
              <a:lumMod val="65000"/>
            </a:schemeClr>
          </a:solidFill>
        </p:grpSpPr>
        <p:grpSp>
          <p:nvGrpSpPr>
            <p:cNvPr id="6228" name="Group 201"/>
            <p:cNvGrpSpPr>
              <a:grpSpLocks/>
            </p:cNvGrpSpPr>
            <p:nvPr/>
          </p:nvGrpSpPr>
          <p:grpSpPr bwMode="auto">
            <a:xfrm>
              <a:off x="3796" y="3492"/>
              <a:ext cx="417" cy="339"/>
              <a:chOff x="3993" y="1010"/>
              <a:chExt cx="378" cy="340"/>
            </a:xfrm>
            <a:grpFill/>
          </p:grpSpPr>
          <p:sp>
            <p:nvSpPr>
              <p:cNvPr id="59594" name="Rectangle 202"/>
              <p:cNvSpPr>
                <a:spLocks noChangeArrowheads="1"/>
              </p:cNvSpPr>
              <p:nvPr/>
            </p:nvSpPr>
            <p:spPr bwMode="auto">
              <a:xfrm>
                <a:off x="3993" y="1058"/>
                <a:ext cx="294" cy="292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595" name="Freeform 203"/>
              <p:cNvSpPr>
                <a:spLocks/>
              </p:cNvSpPr>
              <p:nvPr/>
            </p:nvSpPr>
            <p:spPr bwMode="auto">
              <a:xfrm>
                <a:off x="4286" y="1011"/>
                <a:ext cx="82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596" name="Freeform 204"/>
              <p:cNvSpPr>
                <a:spLocks/>
              </p:cNvSpPr>
              <p:nvPr/>
            </p:nvSpPr>
            <p:spPr bwMode="auto">
              <a:xfrm>
                <a:off x="3993" y="1010"/>
                <a:ext cx="378" cy="48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6229" name="Group 205"/>
            <p:cNvGrpSpPr>
              <a:grpSpLocks/>
            </p:cNvGrpSpPr>
            <p:nvPr/>
          </p:nvGrpSpPr>
          <p:grpSpPr bwMode="auto">
            <a:xfrm>
              <a:off x="3892" y="3588"/>
              <a:ext cx="417" cy="339"/>
              <a:chOff x="3993" y="1010"/>
              <a:chExt cx="378" cy="340"/>
            </a:xfrm>
            <a:grpFill/>
          </p:grpSpPr>
          <p:sp>
            <p:nvSpPr>
              <p:cNvPr id="59598" name="Rectangle 206"/>
              <p:cNvSpPr>
                <a:spLocks noChangeArrowheads="1"/>
              </p:cNvSpPr>
              <p:nvPr/>
            </p:nvSpPr>
            <p:spPr bwMode="auto">
              <a:xfrm>
                <a:off x="3993" y="1058"/>
                <a:ext cx="294" cy="292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599" name="Freeform 207"/>
              <p:cNvSpPr>
                <a:spLocks/>
              </p:cNvSpPr>
              <p:nvPr/>
            </p:nvSpPr>
            <p:spPr bwMode="auto">
              <a:xfrm>
                <a:off x="4286" y="1012"/>
                <a:ext cx="82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00" name="Freeform 208"/>
              <p:cNvSpPr>
                <a:spLocks/>
              </p:cNvSpPr>
              <p:nvPr/>
            </p:nvSpPr>
            <p:spPr bwMode="auto">
              <a:xfrm>
                <a:off x="3993" y="1010"/>
                <a:ext cx="378" cy="48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6157" name="Group 211"/>
          <p:cNvGrpSpPr>
            <a:grpSpLocks/>
          </p:cNvGrpSpPr>
          <p:nvPr/>
        </p:nvGrpSpPr>
        <p:grpSpPr bwMode="auto">
          <a:xfrm>
            <a:off x="377825" y="3625850"/>
            <a:ext cx="893763" cy="720725"/>
            <a:chOff x="3079" y="3378"/>
            <a:chExt cx="512" cy="413"/>
          </a:xfrm>
        </p:grpSpPr>
        <p:grpSp>
          <p:nvGrpSpPr>
            <p:cNvPr id="6220" name="Group 212"/>
            <p:cNvGrpSpPr>
              <a:grpSpLocks/>
            </p:cNvGrpSpPr>
            <p:nvPr/>
          </p:nvGrpSpPr>
          <p:grpSpPr bwMode="auto">
            <a:xfrm>
              <a:off x="3079" y="3378"/>
              <a:ext cx="416" cy="317"/>
              <a:chOff x="4132" y="741"/>
              <a:chExt cx="377" cy="317"/>
            </a:xfrm>
          </p:grpSpPr>
          <p:sp>
            <p:nvSpPr>
              <p:cNvPr id="59605" name="Rectangle 213"/>
              <p:cNvSpPr>
                <a:spLocks noChangeArrowheads="1"/>
              </p:cNvSpPr>
              <p:nvPr/>
            </p:nvSpPr>
            <p:spPr bwMode="auto">
              <a:xfrm>
                <a:off x="4132" y="765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06" name="Freeform 214"/>
              <p:cNvSpPr>
                <a:spLocks/>
              </p:cNvSpPr>
              <p:nvPr/>
            </p:nvSpPr>
            <p:spPr bwMode="auto">
              <a:xfrm>
                <a:off x="4425" y="741"/>
                <a:ext cx="84" cy="317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317"/>
                  </a:cxn>
                  <a:cxn ang="0">
                    <a:pos x="84" y="279"/>
                  </a:cxn>
                  <a:cxn ang="0">
                    <a:pos x="84" y="0"/>
                  </a:cxn>
                  <a:cxn ang="0">
                    <a:pos x="0" y="24"/>
                  </a:cxn>
                </a:cxnLst>
                <a:rect l="0" t="0" r="r" b="b"/>
                <a:pathLst>
                  <a:path w="84" h="317">
                    <a:moveTo>
                      <a:pt x="0" y="24"/>
                    </a:moveTo>
                    <a:lnTo>
                      <a:pt x="0" y="317"/>
                    </a:lnTo>
                    <a:lnTo>
                      <a:pt x="84" y="279"/>
                    </a:lnTo>
                    <a:lnTo>
                      <a:pt x="84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227" name="Freeform 215"/>
              <p:cNvSpPr>
                <a:spLocks/>
              </p:cNvSpPr>
              <p:nvPr/>
            </p:nvSpPr>
            <p:spPr bwMode="auto">
              <a:xfrm>
                <a:off x="4132" y="741"/>
                <a:ext cx="377" cy="24"/>
              </a:xfrm>
              <a:custGeom>
                <a:avLst/>
                <a:gdLst>
                  <a:gd name="T0" fmla="*/ 0 w 377"/>
                  <a:gd name="T1" fmla="*/ 24 h 24"/>
                  <a:gd name="T2" fmla="*/ 293 w 377"/>
                  <a:gd name="T3" fmla="*/ 24 h 24"/>
                  <a:gd name="T4" fmla="*/ 377 w 377"/>
                  <a:gd name="T5" fmla="*/ 0 h 24"/>
                  <a:gd name="T6" fmla="*/ 92 w 377"/>
                  <a:gd name="T7" fmla="*/ 0 h 24"/>
                  <a:gd name="T8" fmla="*/ 0 w 377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24"/>
                  <a:gd name="T17" fmla="*/ 377 w 377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24">
                    <a:moveTo>
                      <a:pt x="0" y="24"/>
                    </a:moveTo>
                    <a:lnTo>
                      <a:pt x="293" y="24"/>
                    </a:lnTo>
                    <a:lnTo>
                      <a:pt x="377" y="0"/>
                    </a:lnTo>
                    <a:lnTo>
                      <a:pt x="92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221" name="Group 216"/>
            <p:cNvGrpSpPr>
              <a:grpSpLocks/>
            </p:cNvGrpSpPr>
            <p:nvPr/>
          </p:nvGrpSpPr>
          <p:grpSpPr bwMode="auto">
            <a:xfrm>
              <a:off x="3175" y="3474"/>
              <a:ext cx="416" cy="317"/>
              <a:chOff x="4132" y="741"/>
              <a:chExt cx="377" cy="317"/>
            </a:xfrm>
          </p:grpSpPr>
          <p:sp>
            <p:nvSpPr>
              <p:cNvPr id="59609" name="Rectangle 217"/>
              <p:cNvSpPr>
                <a:spLocks noChangeArrowheads="1"/>
              </p:cNvSpPr>
              <p:nvPr/>
            </p:nvSpPr>
            <p:spPr bwMode="auto">
              <a:xfrm>
                <a:off x="4132" y="765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10" name="Freeform 218"/>
              <p:cNvSpPr>
                <a:spLocks/>
              </p:cNvSpPr>
              <p:nvPr/>
            </p:nvSpPr>
            <p:spPr bwMode="auto">
              <a:xfrm>
                <a:off x="4425" y="741"/>
                <a:ext cx="84" cy="317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317"/>
                  </a:cxn>
                  <a:cxn ang="0">
                    <a:pos x="84" y="279"/>
                  </a:cxn>
                  <a:cxn ang="0">
                    <a:pos x="84" y="0"/>
                  </a:cxn>
                  <a:cxn ang="0">
                    <a:pos x="0" y="24"/>
                  </a:cxn>
                </a:cxnLst>
                <a:rect l="0" t="0" r="r" b="b"/>
                <a:pathLst>
                  <a:path w="84" h="317">
                    <a:moveTo>
                      <a:pt x="0" y="24"/>
                    </a:moveTo>
                    <a:lnTo>
                      <a:pt x="0" y="317"/>
                    </a:lnTo>
                    <a:lnTo>
                      <a:pt x="84" y="279"/>
                    </a:lnTo>
                    <a:lnTo>
                      <a:pt x="84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224" name="Freeform 219"/>
              <p:cNvSpPr>
                <a:spLocks/>
              </p:cNvSpPr>
              <p:nvPr/>
            </p:nvSpPr>
            <p:spPr bwMode="auto">
              <a:xfrm>
                <a:off x="4132" y="741"/>
                <a:ext cx="377" cy="24"/>
              </a:xfrm>
              <a:custGeom>
                <a:avLst/>
                <a:gdLst>
                  <a:gd name="T0" fmla="*/ 0 w 377"/>
                  <a:gd name="T1" fmla="*/ 24 h 24"/>
                  <a:gd name="T2" fmla="*/ 293 w 377"/>
                  <a:gd name="T3" fmla="*/ 24 h 24"/>
                  <a:gd name="T4" fmla="*/ 377 w 377"/>
                  <a:gd name="T5" fmla="*/ 0 h 24"/>
                  <a:gd name="T6" fmla="*/ 92 w 377"/>
                  <a:gd name="T7" fmla="*/ 0 h 24"/>
                  <a:gd name="T8" fmla="*/ 0 w 377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24"/>
                  <a:gd name="T17" fmla="*/ 377 w 377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24">
                    <a:moveTo>
                      <a:pt x="0" y="24"/>
                    </a:moveTo>
                    <a:lnTo>
                      <a:pt x="293" y="24"/>
                    </a:lnTo>
                    <a:lnTo>
                      <a:pt x="377" y="0"/>
                    </a:lnTo>
                    <a:lnTo>
                      <a:pt x="92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6158" name="Group 232"/>
          <p:cNvGrpSpPr>
            <a:grpSpLocks/>
          </p:cNvGrpSpPr>
          <p:nvPr/>
        </p:nvGrpSpPr>
        <p:grpSpPr bwMode="auto">
          <a:xfrm>
            <a:off x="1539875" y="4021138"/>
            <a:ext cx="1068388" cy="1046162"/>
            <a:chOff x="3078" y="3105"/>
            <a:chExt cx="673" cy="659"/>
          </a:xfrm>
        </p:grpSpPr>
        <p:grpSp>
          <p:nvGrpSpPr>
            <p:cNvPr id="6208" name="Group 220"/>
            <p:cNvGrpSpPr>
              <a:grpSpLocks/>
            </p:cNvGrpSpPr>
            <p:nvPr/>
          </p:nvGrpSpPr>
          <p:grpSpPr bwMode="auto">
            <a:xfrm>
              <a:off x="3078" y="3391"/>
              <a:ext cx="416" cy="340"/>
              <a:chOff x="3655" y="1024"/>
              <a:chExt cx="377" cy="341"/>
            </a:xfrm>
          </p:grpSpPr>
          <p:sp>
            <p:nvSpPr>
              <p:cNvPr id="59613" name="Rectangle 221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FF00">
                      <a:gamma/>
                      <a:shade val="72549"/>
                      <a:invGamma/>
                    </a:srgbClr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218" name="Freeform 222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9" name="Freeform 223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209" name="Group 224"/>
            <p:cNvGrpSpPr>
              <a:grpSpLocks/>
            </p:cNvGrpSpPr>
            <p:nvPr/>
          </p:nvGrpSpPr>
          <p:grpSpPr bwMode="auto">
            <a:xfrm>
              <a:off x="3335" y="3424"/>
              <a:ext cx="416" cy="340"/>
              <a:chOff x="3655" y="1024"/>
              <a:chExt cx="377" cy="341"/>
            </a:xfrm>
          </p:grpSpPr>
          <p:sp>
            <p:nvSpPr>
              <p:cNvPr id="59617" name="Rectangle 225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FF00">
                      <a:gamma/>
                      <a:shade val="72549"/>
                      <a:invGamma/>
                    </a:srgbClr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18" name="Freeform 226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>
                      <a:gamma/>
                      <a:shade val="72549"/>
                      <a:invGamma/>
                    </a:srgbClr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216" name="Freeform 227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210" name="Group 228"/>
            <p:cNvGrpSpPr>
              <a:grpSpLocks/>
            </p:cNvGrpSpPr>
            <p:nvPr/>
          </p:nvGrpSpPr>
          <p:grpSpPr bwMode="auto">
            <a:xfrm>
              <a:off x="3257" y="3105"/>
              <a:ext cx="416" cy="340"/>
              <a:chOff x="3655" y="1024"/>
              <a:chExt cx="377" cy="341"/>
            </a:xfrm>
          </p:grpSpPr>
          <p:sp>
            <p:nvSpPr>
              <p:cNvPr id="6211" name="Rectangle 229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2" name="Freeform 230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3" name="Freeform 231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6159" name="Group 241"/>
          <p:cNvGrpSpPr>
            <a:grpSpLocks/>
          </p:cNvGrpSpPr>
          <p:nvPr/>
        </p:nvGrpSpPr>
        <p:grpSpPr bwMode="auto">
          <a:xfrm>
            <a:off x="2727325" y="4086225"/>
            <a:ext cx="909638" cy="750888"/>
            <a:chOff x="3143" y="3297"/>
            <a:chExt cx="573" cy="473"/>
          </a:xfrm>
        </p:grpSpPr>
        <p:grpSp>
          <p:nvGrpSpPr>
            <p:cNvPr id="6200" name="Group 233"/>
            <p:cNvGrpSpPr>
              <a:grpSpLocks/>
            </p:cNvGrpSpPr>
            <p:nvPr/>
          </p:nvGrpSpPr>
          <p:grpSpPr bwMode="auto">
            <a:xfrm>
              <a:off x="3143" y="3297"/>
              <a:ext cx="477" cy="377"/>
              <a:chOff x="3725" y="723"/>
              <a:chExt cx="378" cy="330"/>
            </a:xfrm>
          </p:grpSpPr>
          <p:sp>
            <p:nvSpPr>
              <p:cNvPr id="6205" name="Rectangle 234"/>
              <p:cNvSpPr>
                <a:spLocks noChangeArrowheads="1"/>
              </p:cNvSpPr>
              <p:nvPr/>
            </p:nvSpPr>
            <p:spPr bwMode="auto">
              <a:xfrm>
                <a:off x="3726" y="760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B96F00"/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9627" name="Freeform 235"/>
              <p:cNvSpPr>
                <a:spLocks/>
              </p:cNvSpPr>
              <p:nvPr/>
            </p:nvSpPr>
            <p:spPr bwMode="auto">
              <a:xfrm>
                <a:off x="4019" y="723"/>
                <a:ext cx="83" cy="330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0" y="330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37"/>
                  </a:cxn>
                </a:cxnLst>
                <a:rect l="0" t="0" r="r" b="b"/>
                <a:pathLst>
                  <a:path w="83" h="330">
                    <a:moveTo>
                      <a:pt x="0" y="37"/>
                    </a:moveTo>
                    <a:lnTo>
                      <a:pt x="0" y="330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>
                      <a:gamma/>
                      <a:shade val="72549"/>
                      <a:invGamma/>
                    </a:srgbClr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207" name="Freeform 236"/>
              <p:cNvSpPr>
                <a:spLocks/>
              </p:cNvSpPr>
              <p:nvPr/>
            </p:nvSpPr>
            <p:spPr bwMode="auto">
              <a:xfrm>
                <a:off x="3725" y="723"/>
                <a:ext cx="378" cy="37"/>
              </a:xfrm>
              <a:custGeom>
                <a:avLst/>
                <a:gdLst>
                  <a:gd name="T0" fmla="*/ 0 w 378"/>
                  <a:gd name="T1" fmla="*/ 37 h 37"/>
                  <a:gd name="T2" fmla="*/ 294 w 378"/>
                  <a:gd name="T3" fmla="*/ 37 h 37"/>
                  <a:gd name="T4" fmla="*/ 378 w 378"/>
                  <a:gd name="T5" fmla="*/ 0 h 37"/>
                  <a:gd name="T6" fmla="*/ 95 w 378"/>
                  <a:gd name="T7" fmla="*/ 0 h 37"/>
                  <a:gd name="T8" fmla="*/ 0 w 378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8"/>
                  <a:gd name="T16" fmla="*/ 0 h 37"/>
                  <a:gd name="T17" fmla="*/ 378 w 37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8" h="37">
                    <a:moveTo>
                      <a:pt x="0" y="37"/>
                    </a:moveTo>
                    <a:lnTo>
                      <a:pt x="294" y="3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6F00"/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201" name="Group 237"/>
            <p:cNvGrpSpPr>
              <a:grpSpLocks/>
            </p:cNvGrpSpPr>
            <p:nvPr/>
          </p:nvGrpSpPr>
          <p:grpSpPr bwMode="auto">
            <a:xfrm>
              <a:off x="3239" y="3393"/>
              <a:ext cx="477" cy="377"/>
              <a:chOff x="3725" y="723"/>
              <a:chExt cx="378" cy="330"/>
            </a:xfrm>
          </p:grpSpPr>
          <p:sp>
            <p:nvSpPr>
              <p:cNvPr id="59630" name="Rectangle 238"/>
              <p:cNvSpPr>
                <a:spLocks noChangeArrowheads="1"/>
              </p:cNvSpPr>
              <p:nvPr/>
            </p:nvSpPr>
            <p:spPr bwMode="auto">
              <a:xfrm>
                <a:off x="3726" y="760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9900">
                      <a:gamma/>
                      <a:shade val="72549"/>
                      <a:invGamma/>
                    </a:srgbClr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31" name="Freeform 239"/>
              <p:cNvSpPr>
                <a:spLocks/>
              </p:cNvSpPr>
              <p:nvPr/>
            </p:nvSpPr>
            <p:spPr bwMode="auto">
              <a:xfrm>
                <a:off x="4019" y="723"/>
                <a:ext cx="83" cy="330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0" y="330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37"/>
                  </a:cxn>
                </a:cxnLst>
                <a:rect l="0" t="0" r="r" b="b"/>
                <a:pathLst>
                  <a:path w="83" h="330">
                    <a:moveTo>
                      <a:pt x="0" y="37"/>
                    </a:moveTo>
                    <a:lnTo>
                      <a:pt x="0" y="330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>
                      <a:gamma/>
                      <a:shade val="72549"/>
                      <a:invGamma/>
                    </a:srgbClr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204" name="Freeform 240"/>
              <p:cNvSpPr>
                <a:spLocks/>
              </p:cNvSpPr>
              <p:nvPr/>
            </p:nvSpPr>
            <p:spPr bwMode="auto">
              <a:xfrm>
                <a:off x="3725" y="723"/>
                <a:ext cx="378" cy="37"/>
              </a:xfrm>
              <a:custGeom>
                <a:avLst/>
                <a:gdLst>
                  <a:gd name="T0" fmla="*/ 0 w 378"/>
                  <a:gd name="T1" fmla="*/ 37 h 37"/>
                  <a:gd name="T2" fmla="*/ 294 w 378"/>
                  <a:gd name="T3" fmla="*/ 37 h 37"/>
                  <a:gd name="T4" fmla="*/ 378 w 378"/>
                  <a:gd name="T5" fmla="*/ 0 h 37"/>
                  <a:gd name="T6" fmla="*/ 95 w 378"/>
                  <a:gd name="T7" fmla="*/ 0 h 37"/>
                  <a:gd name="T8" fmla="*/ 0 w 378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8"/>
                  <a:gd name="T16" fmla="*/ 0 h 37"/>
                  <a:gd name="T17" fmla="*/ 378 w 37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8" h="37">
                    <a:moveTo>
                      <a:pt x="0" y="37"/>
                    </a:moveTo>
                    <a:lnTo>
                      <a:pt x="294" y="3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6F00"/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6160" name="Group 270"/>
          <p:cNvGrpSpPr>
            <a:grpSpLocks/>
          </p:cNvGrpSpPr>
          <p:nvPr/>
        </p:nvGrpSpPr>
        <p:grpSpPr bwMode="auto">
          <a:xfrm>
            <a:off x="2922588" y="4900613"/>
            <a:ext cx="1322387" cy="1077912"/>
            <a:chOff x="3114" y="3217"/>
            <a:chExt cx="833" cy="679"/>
          </a:xfrm>
          <a:solidFill>
            <a:schemeClr val="bg1">
              <a:lumMod val="75000"/>
            </a:schemeClr>
          </a:solidFill>
        </p:grpSpPr>
        <p:grpSp>
          <p:nvGrpSpPr>
            <p:cNvPr id="6180" name="Group 242"/>
            <p:cNvGrpSpPr>
              <a:grpSpLocks/>
            </p:cNvGrpSpPr>
            <p:nvPr/>
          </p:nvGrpSpPr>
          <p:grpSpPr bwMode="auto">
            <a:xfrm>
              <a:off x="3458" y="3461"/>
              <a:ext cx="417" cy="339"/>
              <a:chOff x="3993" y="1010"/>
              <a:chExt cx="378" cy="340"/>
            </a:xfrm>
            <a:grpFill/>
          </p:grpSpPr>
          <p:sp>
            <p:nvSpPr>
              <p:cNvPr id="59635" name="Rectangle 243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36" name="Freeform 244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37" name="Freeform 245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6181" name="Group 254"/>
            <p:cNvGrpSpPr>
              <a:grpSpLocks/>
            </p:cNvGrpSpPr>
            <p:nvPr/>
          </p:nvGrpSpPr>
          <p:grpSpPr bwMode="auto">
            <a:xfrm>
              <a:off x="3114" y="3509"/>
              <a:ext cx="417" cy="339"/>
              <a:chOff x="3993" y="1010"/>
              <a:chExt cx="378" cy="340"/>
            </a:xfrm>
            <a:grpFill/>
          </p:grpSpPr>
          <p:sp>
            <p:nvSpPr>
              <p:cNvPr id="59647" name="Rectangle 255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48" name="Freeform 256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49" name="Freeform 257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6182" name="Group 258"/>
            <p:cNvGrpSpPr>
              <a:grpSpLocks/>
            </p:cNvGrpSpPr>
            <p:nvPr/>
          </p:nvGrpSpPr>
          <p:grpSpPr bwMode="auto">
            <a:xfrm>
              <a:off x="3530" y="3509"/>
              <a:ext cx="417" cy="339"/>
              <a:chOff x="3993" y="1010"/>
              <a:chExt cx="378" cy="340"/>
            </a:xfrm>
            <a:grpFill/>
          </p:grpSpPr>
          <p:sp>
            <p:nvSpPr>
              <p:cNvPr id="59651" name="Rectangle 259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52" name="Freeform 260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53" name="Freeform 261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6183" name="Group 262"/>
            <p:cNvGrpSpPr>
              <a:grpSpLocks/>
            </p:cNvGrpSpPr>
            <p:nvPr/>
          </p:nvGrpSpPr>
          <p:grpSpPr bwMode="auto">
            <a:xfrm>
              <a:off x="3258" y="3557"/>
              <a:ext cx="417" cy="339"/>
              <a:chOff x="3993" y="1010"/>
              <a:chExt cx="378" cy="340"/>
            </a:xfrm>
            <a:grpFill/>
          </p:grpSpPr>
          <p:sp>
            <p:nvSpPr>
              <p:cNvPr id="59655" name="Rectangle 263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56" name="Freeform 264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54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57" name="Freeform 265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6184" name="Group 266"/>
            <p:cNvGrpSpPr>
              <a:grpSpLocks/>
            </p:cNvGrpSpPr>
            <p:nvPr/>
          </p:nvGrpSpPr>
          <p:grpSpPr bwMode="auto">
            <a:xfrm>
              <a:off x="3294" y="3217"/>
              <a:ext cx="417" cy="339"/>
              <a:chOff x="3993" y="1010"/>
              <a:chExt cx="378" cy="340"/>
            </a:xfrm>
            <a:grpFill/>
          </p:grpSpPr>
          <p:sp>
            <p:nvSpPr>
              <p:cNvPr id="59659" name="Rectangle 267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60" name="Freeform 268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8398" dir="20006097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61" name="Freeform 269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6161" name="Group 291"/>
          <p:cNvGrpSpPr>
            <a:grpSpLocks/>
          </p:cNvGrpSpPr>
          <p:nvPr/>
        </p:nvGrpSpPr>
        <p:grpSpPr bwMode="auto">
          <a:xfrm>
            <a:off x="317500" y="4692650"/>
            <a:ext cx="1512888" cy="1241425"/>
            <a:chOff x="2970" y="3039"/>
            <a:chExt cx="953" cy="782"/>
          </a:xfrm>
        </p:grpSpPr>
        <p:grpSp>
          <p:nvGrpSpPr>
            <p:cNvPr id="6164" name="Group 279"/>
            <p:cNvGrpSpPr>
              <a:grpSpLocks/>
            </p:cNvGrpSpPr>
            <p:nvPr/>
          </p:nvGrpSpPr>
          <p:grpSpPr bwMode="auto">
            <a:xfrm>
              <a:off x="2970" y="3364"/>
              <a:ext cx="486" cy="397"/>
              <a:chOff x="3946" y="429"/>
              <a:chExt cx="377" cy="341"/>
            </a:xfrm>
          </p:grpSpPr>
          <p:sp>
            <p:nvSpPr>
              <p:cNvPr id="59672" name="Rectangle 280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78" name="Freeform 281"/>
              <p:cNvSpPr>
                <a:spLocks/>
              </p:cNvSpPr>
              <p:nvPr/>
            </p:nvSpPr>
            <p:spPr bwMode="auto">
              <a:xfrm>
                <a:off x="4239" y="431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9" name="Freeform 282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165" name="Group 283"/>
            <p:cNvGrpSpPr>
              <a:grpSpLocks/>
            </p:cNvGrpSpPr>
            <p:nvPr/>
          </p:nvGrpSpPr>
          <p:grpSpPr bwMode="auto">
            <a:xfrm>
              <a:off x="3437" y="3370"/>
              <a:ext cx="486" cy="397"/>
              <a:chOff x="3946" y="429"/>
              <a:chExt cx="377" cy="341"/>
            </a:xfrm>
          </p:grpSpPr>
          <p:sp>
            <p:nvSpPr>
              <p:cNvPr id="59676" name="Rectangle 284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77" name="Freeform 285"/>
              <p:cNvSpPr>
                <a:spLocks/>
              </p:cNvSpPr>
              <p:nvPr/>
            </p:nvSpPr>
            <p:spPr bwMode="auto">
              <a:xfrm>
                <a:off x="4239" y="431"/>
                <a:ext cx="83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76" name="Freeform 286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166" name="Group 271"/>
            <p:cNvGrpSpPr>
              <a:grpSpLocks/>
            </p:cNvGrpSpPr>
            <p:nvPr/>
          </p:nvGrpSpPr>
          <p:grpSpPr bwMode="auto">
            <a:xfrm>
              <a:off x="3167" y="3424"/>
              <a:ext cx="486" cy="397"/>
              <a:chOff x="3946" y="429"/>
              <a:chExt cx="377" cy="341"/>
            </a:xfrm>
          </p:grpSpPr>
          <p:sp>
            <p:nvSpPr>
              <p:cNvPr id="59664" name="Rectangle 272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59665" name="Freeform 273"/>
              <p:cNvSpPr>
                <a:spLocks/>
              </p:cNvSpPr>
              <p:nvPr/>
            </p:nvSpPr>
            <p:spPr bwMode="auto">
              <a:xfrm>
                <a:off x="4239" y="431"/>
                <a:ext cx="83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54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73" name="Freeform 274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167" name="Group 287"/>
            <p:cNvGrpSpPr>
              <a:grpSpLocks/>
            </p:cNvGrpSpPr>
            <p:nvPr/>
          </p:nvGrpSpPr>
          <p:grpSpPr bwMode="auto">
            <a:xfrm>
              <a:off x="3191" y="3039"/>
              <a:ext cx="486" cy="397"/>
              <a:chOff x="3946" y="429"/>
              <a:chExt cx="377" cy="341"/>
            </a:xfrm>
          </p:grpSpPr>
          <p:sp>
            <p:nvSpPr>
              <p:cNvPr id="6168" name="Rectangle 288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9681" name="Freeform 289"/>
              <p:cNvSpPr>
                <a:spLocks/>
              </p:cNvSpPr>
              <p:nvPr/>
            </p:nvSpPr>
            <p:spPr bwMode="auto">
              <a:xfrm>
                <a:off x="4239" y="431"/>
                <a:ext cx="83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8398" dir="20006097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70" name="Freeform 290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6162" name="Text Box 292"/>
          <p:cNvSpPr txBox="1">
            <a:spLocks noChangeArrowheads="1"/>
          </p:cNvSpPr>
          <p:nvPr/>
        </p:nvSpPr>
        <p:spPr bwMode="auto">
          <a:xfrm>
            <a:off x="6673850" y="915988"/>
            <a:ext cx="21336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r>
              <a:rPr lang="en-US" sz="2000" b="1">
                <a:latin typeface="+mj-lt"/>
              </a:rPr>
              <a:t>Actual orders</a:t>
            </a:r>
          </a:p>
        </p:txBody>
      </p:sp>
      <p:sp>
        <p:nvSpPr>
          <p:cNvPr id="6163" name="Text Box 293"/>
          <p:cNvSpPr txBox="1">
            <a:spLocks noChangeArrowheads="1"/>
          </p:cNvSpPr>
          <p:nvPr/>
        </p:nvSpPr>
        <p:spPr bwMode="auto">
          <a:xfrm>
            <a:off x="298450" y="3154363"/>
            <a:ext cx="39751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r>
              <a:rPr lang="en-US" sz="2000" b="1">
                <a:latin typeface="+mj-lt"/>
              </a:rPr>
              <a:t>Consume forecast 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MRP Horizon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FS-BU-050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841375" y="2205038"/>
            <a:ext cx="7445375" cy="2790825"/>
            <a:chOff x="841375" y="2376488"/>
            <a:chExt cx="7445375" cy="2790825"/>
          </a:xfrm>
        </p:grpSpPr>
        <p:sp>
          <p:nvSpPr>
            <p:cNvPr id="60510" name="Freeform 94"/>
            <p:cNvSpPr>
              <a:spLocks/>
            </p:cNvSpPr>
            <p:nvPr/>
          </p:nvSpPr>
          <p:spPr bwMode="auto">
            <a:xfrm>
              <a:off x="904875" y="2424113"/>
              <a:ext cx="7305675" cy="19288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2" y="30"/>
                </a:cxn>
                <a:cxn ang="0">
                  <a:pos x="0" y="156"/>
                </a:cxn>
                <a:cxn ang="0">
                  <a:pos x="6" y="306"/>
                </a:cxn>
                <a:cxn ang="0">
                  <a:pos x="54" y="510"/>
                </a:cxn>
                <a:cxn ang="0">
                  <a:pos x="63" y="777"/>
                </a:cxn>
                <a:cxn ang="0">
                  <a:pos x="132" y="1050"/>
                </a:cxn>
                <a:cxn ang="0">
                  <a:pos x="153" y="1176"/>
                </a:cxn>
                <a:cxn ang="0">
                  <a:pos x="933" y="1182"/>
                </a:cxn>
                <a:cxn ang="0">
                  <a:pos x="1695" y="1188"/>
                </a:cxn>
                <a:cxn ang="0">
                  <a:pos x="3492" y="1194"/>
                </a:cxn>
                <a:cxn ang="0">
                  <a:pos x="4383" y="1203"/>
                </a:cxn>
                <a:cxn ang="0">
                  <a:pos x="4602" y="1215"/>
                </a:cxn>
                <a:cxn ang="0">
                  <a:pos x="4593" y="1047"/>
                </a:cxn>
                <a:cxn ang="0">
                  <a:pos x="4536" y="912"/>
                </a:cxn>
                <a:cxn ang="0">
                  <a:pos x="4467" y="642"/>
                </a:cxn>
                <a:cxn ang="0">
                  <a:pos x="4422" y="450"/>
                </a:cxn>
                <a:cxn ang="0">
                  <a:pos x="4431" y="222"/>
                </a:cxn>
                <a:cxn ang="0">
                  <a:pos x="4494" y="60"/>
                </a:cxn>
                <a:cxn ang="0">
                  <a:pos x="4458" y="15"/>
                </a:cxn>
                <a:cxn ang="0">
                  <a:pos x="3234" y="39"/>
                </a:cxn>
                <a:cxn ang="0">
                  <a:pos x="1647" y="21"/>
                </a:cxn>
                <a:cxn ang="0">
                  <a:pos x="36" y="0"/>
                </a:cxn>
              </a:cxnLst>
              <a:rect l="0" t="0" r="r" b="b"/>
              <a:pathLst>
                <a:path w="4602" h="1215">
                  <a:moveTo>
                    <a:pt x="36" y="0"/>
                  </a:moveTo>
                  <a:lnTo>
                    <a:pt x="12" y="30"/>
                  </a:lnTo>
                  <a:lnTo>
                    <a:pt x="0" y="156"/>
                  </a:lnTo>
                  <a:lnTo>
                    <a:pt x="6" y="306"/>
                  </a:lnTo>
                  <a:lnTo>
                    <a:pt x="54" y="510"/>
                  </a:lnTo>
                  <a:lnTo>
                    <a:pt x="63" y="777"/>
                  </a:lnTo>
                  <a:lnTo>
                    <a:pt x="132" y="1050"/>
                  </a:lnTo>
                  <a:lnTo>
                    <a:pt x="153" y="1176"/>
                  </a:lnTo>
                  <a:lnTo>
                    <a:pt x="933" y="1182"/>
                  </a:lnTo>
                  <a:lnTo>
                    <a:pt x="1695" y="1188"/>
                  </a:lnTo>
                  <a:lnTo>
                    <a:pt x="3492" y="1194"/>
                  </a:lnTo>
                  <a:lnTo>
                    <a:pt x="4383" y="1203"/>
                  </a:lnTo>
                  <a:lnTo>
                    <a:pt x="4602" y="1215"/>
                  </a:lnTo>
                  <a:lnTo>
                    <a:pt x="4593" y="1047"/>
                  </a:lnTo>
                  <a:lnTo>
                    <a:pt x="4536" y="912"/>
                  </a:lnTo>
                  <a:lnTo>
                    <a:pt x="4467" y="642"/>
                  </a:lnTo>
                  <a:lnTo>
                    <a:pt x="4422" y="450"/>
                  </a:lnTo>
                  <a:lnTo>
                    <a:pt x="4431" y="222"/>
                  </a:lnTo>
                  <a:lnTo>
                    <a:pt x="4494" y="60"/>
                  </a:lnTo>
                  <a:lnTo>
                    <a:pt x="4458" y="15"/>
                  </a:lnTo>
                  <a:lnTo>
                    <a:pt x="3234" y="39"/>
                  </a:lnTo>
                  <a:lnTo>
                    <a:pt x="1647" y="2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90500" dir="2212194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7172" name="Group 52"/>
            <p:cNvGrpSpPr>
              <a:grpSpLocks/>
            </p:cNvGrpSpPr>
            <p:nvPr/>
          </p:nvGrpSpPr>
          <p:grpSpPr bwMode="auto">
            <a:xfrm>
              <a:off x="841375" y="2376488"/>
              <a:ext cx="7445375" cy="2027237"/>
              <a:chOff x="744" y="1116"/>
              <a:chExt cx="2029" cy="1349"/>
            </a:xfrm>
          </p:grpSpPr>
          <p:sp>
            <p:nvSpPr>
              <p:cNvPr id="7222" name="Freeform 53"/>
              <p:cNvSpPr>
                <a:spLocks/>
              </p:cNvSpPr>
              <p:nvPr/>
            </p:nvSpPr>
            <p:spPr bwMode="auto">
              <a:xfrm>
                <a:off x="744" y="1116"/>
                <a:ext cx="1981" cy="1312"/>
              </a:xfrm>
              <a:custGeom>
                <a:avLst/>
                <a:gdLst>
                  <a:gd name="T0" fmla="*/ 1960 w 1981"/>
                  <a:gd name="T1" fmla="*/ 47 h 1312"/>
                  <a:gd name="T2" fmla="*/ 1674 w 1981"/>
                  <a:gd name="T3" fmla="*/ 60 h 1312"/>
                  <a:gd name="T4" fmla="*/ 1315 w 1981"/>
                  <a:gd name="T5" fmla="*/ 66 h 1312"/>
                  <a:gd name="T6" fmla="*/ 921 w 1981"/>
                  <a:gd name="T7" fmla="*/ 63 h 1312"/>
                  <a:gd name="T8" fmla="*/ 517 w 1981"/>
                  <a:gd name="T9" fmla="*/ 47 h 1312"/>
                  <a:gd name="T10" fmla="*/ 262 w 1981"/>
                  <a:gd name="T11" fmla="*/ 34 h 1312"/>
                  <a:gd name="T12" fmla="*/ 55 w 1981"/>
                  <a:gd name="T13" fmla="*/ 37 h 1312"/>
                  <a:gd name="T14" fmla="*/ 26 w 1981"/>
                  <a:gd name="T15" fmla="*/ 60 h 1312"/>
                  <a:gd name="T16" fmla="*/ 21 w 1981"/>
                  <a:gd name="T17" fmla="*/ 129 h 1312"/>
                  <a:gd name="T18" fmla="*/ 21 w 1981"/>
                  <a:gd name="T19" fmla="*/ 359 h 1312"/>
                  <a:gd name="T20" fmla="*/ 45 w 1981"/>
                  <a:gd name="T21" fmla="*/ 609 h 1312"/>
                  <a:gd name="T22" fmla="*/ 48 w 1981"/>
                  <a:gd name="T23" fmla="*/ 824 h 1312"/>
                  <a:gd name="T24" fmla="*/ 71 w 1981"/>
                  <a:gd name="T25" fmla="*/ 1031 h 1312"/>
                  <a:gd name="T26" fmla="*/ 81 w 1981"/>
                  <a:gd name="T27" fmla="*/ 1238 h 1312"/>
                  <a:gd name="T28" fmla="*/ 92 w 1981"/>
                  <a:gd name="T29" fmla="*/ 1286 h 1312"/>
                  <a:gd name="T30" fmla="*/ 97 w 1981"/>
                  <a:gd name="T31" fmla="*/ 1312 h 1312"/>
                  <a:gd name="T32" fmla="*/ 40 w 1981"/>
                  <a:gd name="T33" fmla="*/ 1309 h 1312"/>
                  <a:gd name="T34" fmla="*/ 45 w 1981"/>
                  <a:gd name="T35" fmla="*/ 1260 h 1312"/>
                  <a:gd name="T36" fmla="*/ 48 w 1981"/>
                  <a:gd name="T37" fmla="*/ 1138 h 1312"/>
                  <a:gd name="T38" fmla="*/ 34 w 1981"/>
                  <a:gd name="T39" fmla="*/ 942 h 1312"/>
                  <a:gd name="T40" fmla="*/ 18 w 1981"/>
                  <a:gd name="T41" fmla="*/ 721 h 1312"/>
                  <a:gd name="T42" fmla="*/ 8 w 1981"/>
                  <a:gd name="T43" fmla="*/ 532 h 1312"/>
                  <a:gd name="T44" fmla="*/ 3 w 1981"/>
                  <a:gd name="T45" fmla="*/ 328 h 1312"/>
                  <a:gd name="T46" fmla="*/ 0 w 1981"/>
                  <a:gd name="T47" fmla="*/ 126 h 1312"/>
                  <a:gd name="T48" fmla="*/ 8 w 1981"/>
                  <a:gd name="T49" fmla="*/ 37 h 1312"/>
                  <a:gd name="T50" fmla="*/ 18 w 1981"/>
                  <a:gd name="T51" fmla="*/ 3 h 1312"/>
                  <a:gd name="T52" fmla="*/ 63 w 1981"/>
                  <a:gd name="T53" fmla="*/ 0 h 1312"/>
                  <a:gd name="T54" fmla="*/ 189 w 1981"/>
                  <a:gd name="T55" fmla="*/ 18 h 1312"/>
                  <a:gd name="T56" fmla="*/ 359 w 1981"/>
                  <a:gd name="T57" fmla="*/ 15 h 1312"/>
                  <a:gd name="T58" fmla="*/ 603 w 1981"/>
                  <a:gd name="T59" fmla="*/ 29 h 1312"/>
                  <a:gd name="T60" fmla="*/ 887 w 1981"/>
                  <a:gd name="T61" fmla="*/ 40 h 1312"/>
                  <a:gd name="T62" fmla="*/ 1278 w 1981"/>
                  <a:gd name="T63" fmla="*/ 47 h 1312"/>
                  <a:gd name="T64" fmla="*/ 1541 w 1981"/>
                  <a:gd name="T65" fmla="*/ 40 h 1312"/>
                  <a:gd name="T66" fmla="*/ 1826 w 1981"/>
                  <a:gd name="T67" fmla="*/ 34 h 1312"/>
                  <a:gd name="T68" fmla="*/ 1981 w 1981"/>
                  <a:gd name="T69" fmla="*/ 21 h 1312"/>
                  <a:gd name="T70" fmla="*/ 1960 w 1981"/>
                  <a:gd name="T71" fmla="*/ 47 h 131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81"/>
                  <a:gd name="T109" fmla="*/ 0 h 1312"/>
                  <a:gd name="T110" fmla="*/ 1981 w 1981"/>
                  <a:gd name="T111" fmla="*/ 1312 h 131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81" h="1312">
                    <a:moveTo>
                      <a:pt x="1960" y="47"/>
                    </a:moveTo>
                    <a:lnTo>
                      <a:pt x="1674" y="60"/>
                    </a:lnTo>
                    <a:lnTo>
                      <a:pt x="1315" y="66"/>
                    </a:lnTo>
                    <a:lnTo>
                      <a:pt x="921" y="63"/>
                    </a:lnTo>
                    <a:lnTo>
                      <a:pt x="517" y="47"/>
                    </a:lnTo>
                    <a:lnTo>
                      <a:pt x="262" y="34"/>
                    </a:lnTo>
                    <a:lnTo>
                      <a:pt x="55" y="37"/>
                    </a:lnTo>
                    <a:lnTo>
                      <a:pt x="26" y="60"/>
                    </a:lnTo>
                    <a:lnTo>
                      <a:pt x="21" y="129"/>
                    </a:lnTo>
                    <a:lnTo>
                      <a:pt x="21" y="359"/>
                    </a:lnTo>
                    <a:lnTo>
                      <a:pt x="45" y="609"/>
                    </a:lnTo>
                    <a:lnTo>
                      <a:pt x="48" y="824"/>
                    </a:lnTo>
                    <a:lnTo>
                      <a:pt x="71" y="1031"/>
                    </a:lnTo>
                    <a:lnTo>
                      <a:pt x="81" y="1238"/>
                    </a:lnTo>
                    <a:lnTo>
                      <a:pt x="92" y="1286"/>
                    </a:lnTo>
                    <a:lnTo>
                      <a:pt x="97" y="1312"/>
                    </a:lnTo>
                    <a:lnTo>
                      <a:pt x="40" y="1309"/>
                    </a:lnTo>
                    <a:lnTo>
                      <a:pt x="45" y="1260"/>
                    </a:lnTo>
                    <a:lnTo>
                      <a:pt x="48" y="1138"/>
                    </a:lnTo>
                    <a:lnTo>
                      <a:pt x="34" y="942"/>
                    </a:lnTo>
                    <a:lnTo>
                      <a:pt x="18" y="721"/>
                    </a:lnTo>
                    <a:lnTo>
                      <a:pt x="8" y="532"/>
                    </a:lnTo>
                    <a:lnTo>
                      <a:pt x="3" y="328"/>
                    </a:lnTo>
                    <a:lnTo>
                      <a:pt x="0" y="126"/>
                    </a:lnTo>
                    <a:lnTo>
                      <a:pt x="8" y="37"/>
                    </a:lnTo>
                    <a:lnTo>
                      <a:pt x="18" y="3"/>
                    </a:lnTo>
                    <a:lnTo>
                      <a:pt x="63" y="0"/>
                    </a:lnTo>
                    <a:lnTo>
                      <a:pt x="189" y="18"/>
                    </a:lnTo>
                    <a:lnTo>
                      <a:pt x="359" y="15"/>
                    </a:lnTo>
                    <a:lnTo>
                      <a:pt x="603" y="29"/>
                    </a:lnTo>
                    <a:lnTo>
                      <a:pt x="887" y="40"/>
                    </a:lnTo>
                    <a:lnTo>
                      <a:pt x="1278" y="47"/>
                    </a:lnTo>
                    <a:lnTo>
                      <a:pt x="1541" y="40"/>
                    </a:lnTo>
                    <a:lnTo>
                      <a:pt x="1826" y="34"/>
                    </a:lnTo>
                    <a:lnTo>
                      <a:pt x="1981" y="21"/>
                    </a:lnTo>
                    <a:lnTo>
                      <a:pt x="1960" y="47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223" name="Freeform 54"/>
              <p:cNvSpPr>
                <a:spLocks/>
              </p:cNvSpPr>
              <p:nvPr/>
            </p:nvSpPr>
            <p:spPr bwMode="auto">
              <a:xfrm>
                <a:off x="799" y="1148"/>
                <a:ext cx="1974" cy="1317"/>
              </a:xfrm>
              <a:custGeom>
                <a:avLst/>
                <a:gdLst>
                  <a:gd name="T0" fmla="*/ 22 w 1974"/>
                  <a:gd name="T1" fmla="*/ 1246 h 1317"/>
                  <a:gd name="T2" fmla="*/ 473 w 1974"/>
                  <a:gd name="T3" fmla="*/ 1254 h 1317"/>
                  <a:gd name="T4" fmla="*/ 939 w 1974"/>
                  <a:gd name="T5" fmla="*/ 1257 h 1317"/>
                  <a:gd name="T6" fmla="*/ 1228 w 1974"/>
                  <a:gd name="T7" fmla="*/ 1257 h 1317"/>
                  <a:gd name="T8" fmla="*/ 1504 w 1974"/>
                  <a:gd name="T9" fmla="*/ 1261 h 1317"/>
                  <a:gd name="T10" fmla="*/ 1892 w 1974"/>
                  <a:gd name="T11" fmla="*/ 1272 h 1317"/>
                  <a:gd name="T12" fmla="*/ 1952 w 1974"/>
                  <a:gd name="T13" fmla="*/ 1283 h 1317"/>
                  <a:gd name="T14" fmla="*/ 1948 w 1974"/>
                  <a:gd name="T15" fmla="*/ 1106 h 1317"/>
                  <a:gd name="T16" fmla="*/ 1911 w 1974"/>
                  <a:gd name="T17" fmla="*/ 881 h 1317"/>
                  <a:gd name="T18" fmla="*/ 1882 w 1974"/>
                  <a:gd name="T19" fmla="*/ 680 h 1317"/>
                  <a:gd name="T20" fmla="*/ 1874 w 1974"/>
                  <a:gd name="T21" fmla="*/ 381 h 1317"/>
                  <a:gd name="T22" fmla="*/ 1882 w 1974"/>
                  <a:gd name="T23" fmla="*/ 223 h 1317"/>
                  <a:gd name="T24" fmla="*/ 1908 w 1974"/>
                  <a:gd name="T25" fmla="*/ 60 h 1317"/>
                  <a:gd name="T26" fmla="*/ 1895 w 1974"/>
                  <a:gd name="T27" fmla="*/ 8 h 1317"/>
                  <a:gd name="T28" fmla="*/ 1911 w 1974"/>
                  <a:gd name="T29" fmla="*/ 0 h 1317"/>
                  <a:gd name="T30" fmla="*/ 1929 w 1974"/>
                  <a:gd name="T31" fmla="*/ 66 h 1317"/>
                  <a:gd name="T32" fmla="*/ 1918 w 1974"/>
                  <a:gd name="T33" fmla="*/ 163 h 1317"/>
                  <a:gd name="T34" fmla="*/ 1895 w 1974"/>
                  <a:gd name="T35" fmla="*/ 292 h 1317"/>
                  <a:gd name="T36" fmla="*/ 1892 w 1974"/>
                  <a:gd name="T37" fmla="*/ 433 h 1317"/>
                  <a:gd name="T38" fmla="*/ 1908 w 1974"/>
                  <a:gd name="T39" fmla="*/ 655 h 1317"/>
                  <a:gd name="T40" fmla="*/ 1921 w 1974"/>
                  <a:gd name="T41" fmla="*/ 803 h 1317"/>
                  <a:gd name="T42" fmla="*/ 1940 w 1974"/>
                  <a:gd name="T43" fmla="*/ 928 h 1317"/>
                  <a:gd name="T44" fmla="*/ 1958 w 1974"/>
                  <a:gd name="T45" fmla="*/ 1070 h 1317"/>
                  <a:gd name="T46" fmla="*/ 1971 w 1974"/>
                  <a:gd name="T47" fmla="*/ 1169 h 1317"/>
                  <a:gd name="T48" fmla="*/ 1974 w 1974"/>
                  <a:gd name="T49" fmla="*/ 1306 h 1317"/>
                  <a:gd name="T50" fmla="*/ 1955 w 1974"/>
                  <a:gd name="T51" fmla="*/ 1317 h 1317"/>
                  <a:gd name="T52" fmla="*/ 1892 w 1974"/>
                  <a:gd name="T53" fmla="*/ 1298 h 1317"/>
                  <a:gd name="T54" fmla="*/ 1708 w 1974"/>
                  <a:gd name="T55" fmla="*/ 1291 h 1317"/>
                  <a:gd name="T56" fmla="*/ 1409 w 1974"/>
                  <a:gd name="T57" fmla="*/ 1283 h 1317"/>
                  <a:gd name="T58" fmla="*/ 1197 w 1974"/>
                  <a:gd name="T59" fmla="*/ 1275 h 1317"/>
                  <a:gd name="T60" fmla="*/ 1013 w 1974"/>
                  <a:gd name="T61" fmla="*/ 1275 h 1317"/>
                  <a:gd name="T62" fmla="*/ 758 w 1974"/>
                  <a:gd name="T63" fmla="*/ 1269 h 1317"/>
                  <a:gd name="T64" fmla="*/ 504 w 1974"/>
                  <a:gd name="T65" fmla="*/ 1269 h 1317"/>
                  <a:gd name="T66" fmla="*/ 221 w 1974"/>
                  <a:gd name="T67" fmla="*/ 1269 h 1317"/>
                  <a:gd name="T68" fmla="*/ 0 w 1974"/>
                  <a:gd name="T69" fmla="*/ 1275 h 1317"/>
                  <a:gd name="T70" fmla="*/ 22 w 1974"/>
                  <a:gd name="T71" fmla="*/ 1246 h 131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74"/>
                  <a:gd name="T109" fmla="*/ 0 h 1317"/>
                  <a:gd name="T110" fmla="*/ 1974 w 1974"/>
                  <a:gd name="T111" fmla="*/ 1317 h 131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74" h="1317">
                    <a:moveTo>
                      <a:pt x="22" y="1246"/>
                    </a:moveTo>
                    <a:lnTo>
                      <a:pt x="473" y="1254"/>
                    </a:lnTo>
                    <a:lnTo>
                      <a:pt x="939" y="1257"/>
                    </a:lnTo>
                    <a:lnTo>
                      <a:pt x="1228" y="1257"/>
                    </a:lnTo>
                    <a:lnTo>
                      <a:pt x="1504" y="1261"/>
                    </a:lnTo>
                    <a:lnTo>
                      <a:pt x="1892" y="1272"/>
                    </a:lnTo>
                    <a:lnTo>
                      <a:pt x="1952" y="1283"/>
                    </a:lnTo>
                    <a:lnTo>
                      <a:pt x="1948" y="1106"/>
                    </a:lnTo>
                    <a:lnTo>
                      <a:pt x="1911" y="881"/>
                    </a:lnTo>
                    <a:lnTo>
                      <a:pt x="1882" y="680"/>
                    </a:lnTo>
                    <a:lnTo>
                      <a:pt x="1874" y="381"/>
                    </a:lnTo>
                    <a:lnTo>
                      <a:pt x="1882" y="223"/>
                    </a:lnTo>
                    <a:lnTo>
                      <a:pt x="1908" y="60"/>
                    </a:lnTo>
                    <a:lnTo>
                      <a:pt x="1895" y="8"/>
                    </a:lnTo>
                    <a:lnTo>
                      <a:pt x="1911" y="0"/>
                    </a:lnTo>
                    <a:lnTo>
                      <a:pt x="1929" y="66"/>
                    </a:lnTo>
                    <a:lnTo>
                      <a:pt x="1918" y="163"/>
                    </a:lnTo>
                    <a:lnTo>
                      <a:pt x="1895" y="292"/>
                    </a:lnTo>
                    <a:lnTo>
                      <a:pt x="1892" y="433"/>
                    </a:lnTo>
                    <a:lnTo>
                      <a:pt x="1908" y="655"/>
                    </a:lnTo>
                    <a:lnTo>
                      <a:pt x="1921" y="803"/>
                    </a:lnTo>
                    <a:lnTo>
                      <a:pt x="1940" y="928"/>
                    </a:lnTo>
                    <a:lnTo>
                      <a:pt x="1958" y="1070"/>
                    </a:lnTo>
                    <a:lnTo>
                      <a:pt x="1971" y="1169"/>
                    </a:lnTo>
                    <a:lnTo>
                      <a:pt x="1974" y="1306"/>
                    </a:lnTo>
                    <a:lnTo>
                      <a:pt x="1955" y="1317"/>
                    </a:lnTo>
                    <a:lnTo>
                      <a:pt x="1892" y="1298"/>
                    </a:lnTo>
                    <a:lnTo>
                      <a:pt x="1708" y="1291"/>
                    </a:lnTo>
                    <a:lnTo>
                      <a:pt x="1409" y="1283"/>
                    </a:lnTo>
                    <a:lnTo>
                      <a:pt x="1197" y="1275"/>
                    </a:lnTo>
                    <a:lnTo>
                      <a:pt x="1013" y="1275"/>
                    </a:lnTo>
                    <a:lnTo>
                      <a:pt x="758" y="1269"/>
                    </a:lnTo>
                    <a:lnTo>
                      <a:pt x="504" y="1269"/>
                    </a:lnTo>
                    <a:lnTo>
                      <a:pt x="221" y="1269"/>
                    </a:lnTo>
                    <a:lnTo>
                      <a:pt x="0" y="1275"/>
                    </a:lnTo>
                    <a:lnTo>
                      <a:pt x="22" y="1246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174" name="Freeform 33"/>
            <p:cNvSpPr>
              <a:spLocks/>
            </p:cNvSpPr>
            <p:nvPr/>
          </p:nvSpPr>
          <p:spPr bwMode="auto">
            <a:xfrm>
              <a:off x="5646738" y="3422650"/>
              <a:ext cx="2370137" cy="93663"/>
            </a:xfrm>
            <a:custGeom>
              <a:avLst/>
              <a:gdLst>
                <a:gd name="T0" fmla="*/ 0 w 1493"/>
                <a:gd name="T1" fmla="*/ 52 h 72"/>
                <a:gd name="T2" fmla="*/ 1213 w 1493"/>
                <a:gd name="T3" fmla="*/ 72 h 72"/>
                <a:gd name="T4" fmla="*/ 1493 w 1493"/>
                <a:gd name="T5" fmla="*/ 65 h 72"/>
                <a:gd name="T6" fmla="*/ 0 60000 65536"/>
                <a:gd name="T7" fmla="*/ 0 60000 65536"/>
                <a:gd name="T8" fmla="*/ 0 60000 65536"/>
                <a:gd name="T9" fmla="*/ 0 w 1493"/>
                <a:gd name="T10" fmla="*/ 0 h 72"/>
                <a:gd name="T11" fmla="*/ 1493 w 1493"/>
                <a:gd name="T12" fmla="*/ 72 h 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93" h="72">
                  <a:moveTo>
                    <a:pt x="0" y="52"/>
                  </a:moveTo>
                  <a:cubicBezTo>
                    <a:pt x="381" y="60"/>
                    <a:pt x="874" y="0"/>
                    <a:pt x="1213" y="72"/>
                  </a:cubicBezTo>
                  <a:cubicBezTo>
                    <a:pt x="1398" y="63"/>
                    <a:pt x="1304" y="65"/>
                    <a:pt x="1493" y="65"/>
                  </a:cubicBezTo>
                </a:path>
              </a:pathLst>
            </a:cu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5" name="Freeform 34"/>
            <p:cNvSpPr>
              <a:spLocks/>
            </p:cNvSpPr>
            <p:nvPr/>
          </p:nvSpPr>
          <p:spPr bwMode="auto">
            <a:xfrm flipV="1">
              <a:off x="7623175" y="3714750"/>
              <a:ext cx="496888" cy="61913"/>
            </a:xfrm>
            <a:custGeom>
              <a:avLst/>
              <a:gdLst>
                <a:gd name="T0" fmla="*/ 0 w 1141"/>
                <a:gd name="T1" fmla="*/ 0 h 1"/>
                <a:gd name="T2" fmla="*/ 1141 w 1141"/>
                <a:gd name="T3" fmla="*/ 0 h 1"/>
                <a:gd name="T4" fmla="*/ 0 60000 65536"/>
                <a:gd name="T5" fmla="*/ 0 60000 65536"/>
                <a:gd name="T6" fmla="*/ 0 w 1141"/>
                <a:gd name="T7" fmla="*/ 0 h 1"/>
                <a:gd name="T8" fmla="*/ 1141 w 114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41" h="1">
                  <a:moveTo>
                    <a:pt x="0" y="0"/>
                  </a:moveTo>
                  <a:cubicBezTo>
                    <a:pt x="380" y="0"/>
                    <a:pt x="761" y="0"/>
                    <a:pt x="1141" y="0"/>
                  </a:cubicBezTo>
                </a:path>
              </a:pathLst>
            </a:cu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6" name="Freeform 35"/>
            <p:cNvSpPr>
              <a:spLocks/>
            </p:cNvSpPr>
            <p:nvPr/>
          </p:nvSpPr>
          <p:spPr bwMode="auto">
            <a:xfrm>
              <a:off x="3536950" y="3889375"/>
              <a:ext cx="1811338" cy="0"/>
            </a:xfrm>
            <a:custGeom>
              <a:avLst/>
              <a:gdLst>
                <a:gd name="T0" fmla="*/ 0 w 1141"/>
                <a:gd name="T1" fmla="*/ 0 h 1"/>
                <a:gd name="T2" fmla="*/ 1141 w 1141"/>
                <a:gd name="T3" fmla="*/ 0 h 1"/>
                <a:gd name="T4" fmla="*/ 0 60000 65536"/>
                <a:gd name="T5" fmla="*/ 0 60000 65536"/>
                <a:gd name="T6" fmla="*/ 0 w 1141"/>
                <a:gd name="T7" fmla="*/ 0 h 1"/>
                <a:gd name="T8" fmla="*/ 1141 w 1141"/>
                <a:gd name="T9" fmla="*/ 0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41" h="1">
                  <a:moveTo>
                    <a:pt x="0" y="0"/>
                  </a:moveTo>
                  <a:cubicBezTo>
                    <a:pt x="380" y="0"/>
                    <a:pt x="761" y="0"/>
                    <a:pt x="1141" y="0"/>
                  </a:cubicBezTo>
                </a:path>
              </a:pathLst>
            </a:cu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7" name="Freeform 36"/>
            <p:cNvSpPr>
              <a:spLocks/>
            </p:cNvSpPr>
            <p:nvPr/>
          </p:nvSpPr>
          <p:spPr bwMode="auto">
            <a:xfrm>
              <a:off x="2087563" y="3441700"/>
              <a:ext cx="2370137" cy="93663"/>
            </a:xfrm>
            <a:custGeom>
              <a:avLst/>
              <a:gdLst>
                <a:gd name="T0" fmla="*/ 0 w 1493"/>
                <a:gd name="T1" fmla="*/ 52 h 72"/>
                <a:gd name="T2" fmla="*/ 1213 w 1493"/>
                <a:gd name="T3" fmla="*/ 72 h 72"/>
                <a:gd name="T4" fmla="*/ 1493 w 1493"/>
                <a:gd name="T5" fmla="*/ 65 h 72"/>
                <a:gd name="T6" fmla="*/ 0 60000 65536"/>
                <a:gd name="T7" fmla="*/ 0 60000 65536"/>
                <a:gd name="T8" fmla="*/ 0 60000 65536"/>
                <a:gd name="T9" fmla="*/ 0 w 1493"/>
                <a:gd name="T10" fmla="*/ 0 h 72"/>
                <a:gd name="T11" fmla="*/ 1493 w 1493"/>
                <a:gd name="T12" fmla="*/ 72 h 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93" h="72">
                  <a:moveTo>
                    <a:pt x="0" y="52"/>
                  </a:moveTo>
                  <a:cubicBezTo>
                    <a:pt x="381" y="60"/>
                    <a:pt x="874" y="0"/>
                    <a:pt x="1213" y="72"/>
                  </a:cubicBezTo>
                  <a:cubicBezTo>
                    <a:pt x="1398" y="63"/>
                    <a:pt x="1304" y="65"/>
                    <a:pt x="1493" y="65"/>
                  </a:cubicBezTo>
                </a:path>
              </a:pathLst>
            </a:cu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178" name="Group 37"/>
            <p:cNvGrpSpPr>
              <a:grpSpLocks/>
            </p:cNvGrpSpPr>
            <p:nvPr/>
          </p:nvGrpSpPr>
          <p:grpSpPr bwMode="auto">
            <a:xfrm>
              <a:off x="3471863" y="3024188"/>
              <a:ext cx="612775" cy="444500"/>
              <a:chOff x="2268" y="1639"/>
              <a:chExt cx="386" cy="341"/>
            </a:xfrm>
          </p:grpSpPr>
          <p:sp>
            <p:nvSpPr>
              <p:cNvPr id="7218" name="Freeform 38"/>
              <p:cNvSpPr>
                <a:spLocks/>
              </p:cNvSpPr>
              <p:nvPr/>
            </p:nvSpPr>
            <p:spPr bwMode="auto">
              <a:xfrm>
                <a:off x="2275" y="1659"/>
                <a:ext cx="366" cy="312"/>
              </a:xfrm>
              <a:custGeom>
                <a:avLst/>
                <a:gdLst>
                  <a:gd name="T0" fmla="*/ 221 w 366"/>
                  <a:gd name="T1" fmla="*/ 0 h 312"/>
                  <a:gd name="T2" fmla="*/ 366 w 366"/>
                  <a:gd name="T3" fmla="*/ 312 h 312"/>
                  <a:gd name="T4" fmla="*/ 22 w 366"/>
                  <a:gd name="T5" fmla="*/ 312 h 312"/>
                  <a:gd name="T6" fmla="*/ 0 w 366"/>
                  <a:gd name="T7" fmla="*/ 289 h 312"/>
                  <a:gd name="T8" fmla="*/ 92 w 366"/>
                  <a:gd name="T9" fmla="*/ 161 h 312"/>
                  <a:gd name="T10" fmla="*/ 221 w 366"/>
                  <a:gd name="T11" fmla="*/ 0 h 3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312"/>
                  <a:gd name="T20" fmla="*/ 366 w 366"/>
                  <a:gd name="T21" fmla="*/ 312 h 3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312">
                    <a:moveTo>
                      <a:pt x="221" y="0"/>
                    </a:moveTo>
                    <a:lnTo>
                      <a:pt x="366" y="312"/>
                    </a:lnTo>
                    <a:lnTo>
                      <a:pt x="22" y="312"/>
                    </a:lnTo>
                    <a:lnTo>
                      <a:pt x="0" y="289"/>
                    </a:lnTo>
                    <a:lnTo>
                      <a:pt x="92" y="161"/>
                    </a:lnTo>
                    <a:lnTo>
                      <a:pt x="22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BDA"/>
                  </a:gs>
                  <a:gs pos="100000">
                    <a:srgbClr val="A8A49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219" name="Group 39"/>
              <p:cNvGrpSpPr>
                <a:grpSpLocks/>
              </p:cNvGrpSpPr>
              <p:nvPr/>
            </p:nvGrpSpPr>
            <p:grpSpPr bwMode="auto">
              <a:xfrm>
                <a:off x="2268" y="1639"/>
                <a:ext cx="386" cy="341"/>
                <a:chOff x="2268" y="1639"/>
                <a:chExt cx="386" cy="341"/>
              </a:xfrm>
            </p:grpSpPr>
            <p:sp>
              <p:nvSpPr>
                <p:cNvPr id="7220" name="Freeform 40"/>
                <p:cNvSpPr>
                  <a:spLocks/>
                </p:cNvSpPr>
                <p:nvPr/>
              </p:nvSpPr>
              <p:spPr bwMode="auto">
                <a:xfrm>
                  <a:off x="2469" y="1645"/>
                  <a:ext cx="185" cy="326"/>
                </a:xfrm>
                <a:custGeom>
                  <a:avLst/>
                  <a:gdLst>
                    <a:gd name="T0" fmla="*/ 0 w 185"/>
                    <a:gd name="T1" fmla="*/ 10 h 326"/>
                    <a:gd name="T2" fmla="*/ 152 w 185"/>
                    <a:gd name="T3" fmla="*/ 319 h 326"/>
                    <a:gd name="T4" fmla="*/ 185 w 185"/>
                    <a:gd name="T5" fmla="*/ 326 h 326"/>
                    <a:gd name="T6" fmla="*/ 23 w 185"/>
                    <a:gd name="T7" fmla="*/ 0 h 326"/>
                    <a:gd name="T8" fmla="*/ 0 w 185"/>
                    <a:gd name="T9" fmla="*/ 10 h 3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26"/>
                    <a:gd name="T17" fmla="*/ 185 w 185"/>
                    <a:gd name="T18" fmla="*/ 326 h 3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26">
                      <a:moveTo>
                        <a:pt x="0" y="10"/>
                      </a:moveTo>
                      <a:lnTo>
                        <a:pt x="152" y="319"/>
                      </a:lnTo>
                      <a:lnTo>
                        <a:pt x="185" y="326"/>
                      </a:lnTo>
                      <a:lnTo>
                        <a:pt x="23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1" name="Freeform 41"/>
                <p:cNvSpPr>
                  <a:spLocks/>
                </p:cNvSpPr>
                <p:nvPr/>
              </p:nvSpPr>
              <p:spPr bwMode="auto">
                <a:xfrm>
                  <a:off x="2268" y="1639"/>
                  <a:ext cx="386" cy="341"/>
                </a:xfrm>
                <a:custGeom>
                  <a:avLst/>
                  <a:gdLst>
                    <a:gd name="T0" fmla="*/ 222 w 386"/>
                    <a:gd name="T1" fmla="*/ 0 h 341"/>
                    <a:gd name="T2" fmla="*/ 0 w 386"/>
                    <a:gd name="T3" fmla="*/ 295 h 341"/>
                    <a:gd name="T4" fmla="*/ 1 w 386"/>
                    <a:gd name="T5" fmla="*/ 324 h 341"/>
                    <a:gd name="T6" fmla="*/ 29 w 386"/>
                    <a:gd name="T7" fmla="*/ 338 h 341"/>
                    <a:gd name="T8" fmla="*/ 386 w 386"/>
                    <a:gd name="T9" fmla="*/ 341 h 341"/>
                    <a:gd name="T10" fmla="*/ 380 w 386"/>
                    <a:gd name="T11" fmla="*/ 319 h 341"/>
                    <a:gd name="T12" fmla="*/ 35 w 386"/>
                    <a:gd name="T13" fmla="*/ 318 h 341"/>
                    <a:gd name="T14" fmla="*/ 24 w 386"/>
                    <a:gd name="T15" fmla="*/ 302 h 341"/>
                    <a:gd name="T16" fmla="*/ 103 w 386"/>
                    <a:gd name="T17" fmla="*/ 189 h 341"/>
                    <a:gd name="T18" fmla="*/ 227 w 386"/>
                    <a:gd name="T19" fmla="*/ 40 h 341"/>
                    <a:gd name="T20" fmla="*/ 222 w 386"/>
                    <a:gd name="T21" fmla="*/ 0 h 34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86"/>
                    <a:gd name="T34" fmla="*/ 0 h 341"/>
                    <a:gd name="T35" fmla="*/ 386 w 386"/>
                    <a:gd name="T36" fmla="*/ 341 h 34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86" h="341">
                      <a:moveTo>
                        <a:pt x="222" y="0"/>
                      </a:moveTo>
                      <a:lnTo>
                        <a:pt x="0" y="295"/>
                      </a:lnTo>
                      <a:lnTo>
                        <a:pt x="1" y="324"/>
                      </a:lnTo>
                      <a:lnTo>
                        <a:pt x="29" y="338"/>
                      </a:lnTo>
                      <a:lnTo>
                        <a:pt x="386" y="341"/>
                      </a:lnTo>
                      <a:lnTo>
                        <a:pt x="380" y="319"/>
                      </a:lnTo>
                      <a:lnTo>
                        <a:pt x="35" y="318"/>
                      </a:lnTo>
                      <a:lnTo>
                        <a:pt x="24" y="302"/>
                      </a:lnTo>
                      <a:lnTo>
                        <a:pt x="103" y="189"/>
                      </a:lnTo>
                      <a:lnTo>
                        <a:pt x="227" y="40"/>
                      </a:lnTo>
                      <a:lnTo>
                        <a:pt x="22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79" name="Group 42"/>
            <p:cNvGrpSpPr>
              <a:grpSpLocks/>
            </p:cNvGrpSpPr>
            <p:nvPr/>
          </p:nvGrpSpPr>
          <p:grpSpPr bwMode="auto">
            <a:xfrm>
              <a:off x="1212850" y="3046413"/>
              <a:ext cx="1335088" cy="317500"/>
              <a:chOff x="845" y="1628"/>
              <a:chExt cx="841" cy="244"/>
            </a:xfrm>
          </p:grpSpPr>
          <p:sp>
            <p:nvSpPr>
              <p:cNvPr id="7214" name="Freeform 43"/>
              <p:cNvSpPr>
                <a:spLocks/>
              </p:cNvSpPr>
              <p:nvPr/>
            </p:nvSpPr>
            <p:spPr bwMode="auto">
              <a:xfrm>
                <a:off x="850" y="1644"/>
                <a:ext cx="821" cy="222"/>
              </a:xfrm>
              <a:custGeom>
                <a:avLst/>
                <a:gdLst>
                  <a:gd name="T0" fmla="*/ 23 w 821"/>
                  <a:gd name="T1" fmla="*/ 0 h 222"/>
                  <a:gd name="T2" fmla="*/ 6 w 821"/>
                  <a:gd name="T3" fmla="*/ 60 h 222"/>
                  <a:gd name="T4" fmla="*/ 0 w 821"/>
                  <a:gd name="T5" fmla="*/ 158 h 222"/>
                  <a:gd name="T6" fmla="*/ 6 w 821"/>
                  <a:gd name="T7" fmla="*/ 215 h 222"/>
                  <a:gd name="T8" fmla="*/ 535 w 821"/>
                  <a:gd name="T9" fmla="*/ 216 h 222"/>
                  <a:gd name="T10" fmla="*/ 805 w 821"/>
                  <a:gd name="T11" fmla="*/ 222 h 222"/>
                  <a:gd name="T12" fmla="*/ 821 w 821"/>
                  <a:gd name="T13" fmla="*/ 64 h 222"/>
                  <a:gd name="T14" fmla="*/ 821 w 821"/>
                  <a:gd name="T15" fmla="*/ 1 h 222"/>
                  <a:gd name="T16" fmla="*/ 403 w 821"/>
                  <a:gd name="T17" fmla="*/ 6 h 222"/>
                  <a:gd name="T18" fmla="*/ 23 w 821"/>
                  <a:gd name="T19" fmla="*/ 0 h 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21"/>
                  <a:gd name="T31" fmla="*/ 0 h 222"/>
                  <a:gd name="T32" fmla="*/ 821 w 821"/>
                  <a:gd name="T33" fmla="*/ 222 h 2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21" h="222">
                    <a:moveTo>
                      <a:pt x="23" y="0"/>
                    </a:moveTo>
                    <a:lnTo>
                      <a:pt x="6" y="60"/>
                    </a:lnTo>
                    <a:lnTo>
                      <a:pt x="0" y="158"/>
                    </a:lnTo>
                    <a:lnTo>
                      <a:pt x="6" y="215"/>
                    </a:lnTo>
                    <a:lnTo>
                      <a:pt x="535" y="216"/>
                    </a:lnTo>
                    <a:lnTo>
                      <a:pt x="805" y="222"/>
                    </a:lnTo>
                    <a:lnTo>
                      <a:pt x="821" y="64"/>
                    </a:lnTo>
                    <a:lnTo>
                      <a:pt x="821" y="1"/>
                    </a:lnTo>
                    <a:lnTo>
                      <a:pt x="403" y="6"/>
                    </a:lnTo>
                    <a:lnTo>
                      <a:pt x="2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7647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215" name="Group 44"/>
              <p:cNvGrpSpPr>
                <a:grpSpLocks/>
              </p:cNvGrpSpPr>
              <p:nvPr/>
            </p:nvGrpSpPr>
            <p:grpSpPr bwMode="auto">
              <a:xfrm>
                <a:off x="845" y="1628"/>
                <a:ext cx="841" cy="244"/>
                <a:chOff x="845" y="1628"/>
                <a:chExt cx="841" cy="244"/>
              </a:xfrm>
            </p:grpSpPr>
            <p:sp>
              <p:nvSpPr>
                <p:cNvPr id="7216" name="Freeform 45"/>
                <p:cNvSpPr>
                  <a:spLocks/>
                </p:cNvSpPr>
                <p:nvPr/>
              </p:nvSpPr>
              <p:spPr bwMode="auto">
                <a:xfrm>
                  <a:off x="845" y="1639"/>
                  <a:ext cx="841" cy="233"/>
                </a:xfrm>
                <a:custGeom>
                  <a:avLst/>
                  <a:gdLst>
                    <a:gd name="T0" fmla="*/ 798 w 841"/>
                    <a:gd name="T1" fmla="*/ 163 h 233"/>
                    <a:gd name="T2" fmla="*/ 809 w 841"/>
                    <a:gd name="T3" fmla="*/ 86 h 233"/>
                    <a:gd name="T4" fmla="*/ 814 w 841"/>
                    <a:gd name="T5" fmla="*/ 5 h 233"/>
                    <a:gd name="T6" fmla="*/ 841 w 841"/>
                    <a:gd name="T7" fmla="*/ 0 h 233"/>
                    <a:gd name="T8" fmla="*/ 821 w 841"/>
                    <a:gd name="T9" fmla="*/ 213 h 233"/>
                    <a:gd name="T10" fmla="*/ 781 w 841"/>
                    <a:gd name="T11" fmla="*/ 233 h 233"/>
                    <a:gd name="T12" fmla="*/ 0 w 841"/>
                    <a:gd name="T13" fmla="*/ 227 h 233"/>
                    <a:gd name="T14" fmla="*/ 3 w 841"/>
                    <a:gd name="T15" fmla="*/ 198 h 233"/>
                    <a:gd name="T16" fmla="*/ 769 w 841"/>
                    <a:gd name="T17" fmla="*/ 213 h 233"/>
                    <a:gd name="T18" fmla="*/ 803 w 841"/>
                    <a:gd name="T19" fmla="*/ 187 h 233"/>
                    <a:gd name="T20" fmla="*/ 798 w 841"/>
                    <a:gd name="T21" fmla="*/ 163 h 23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1"/>
                    <a:gd name="T34" fmla="*/ 0 h 233"/>
                    <a:gd name="T35" fmla="*/ 841 w 841"/>
                    <a:gd name="T36" fmla="*/ 233 h 23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1" h="233">
                      <a:moveTo>
                        <a:pt x="798" y="163"/>
                      </a:moveTo>
                      <a:lnTo>
                        <a:pt x="809" y="86"/>
                      </a:lnTo>
                      <a:lnTo>
                        <a:pt x="814" y="5"/>
                      </a:lnTo>
                      <a:lnTo>
                        <a:pt x="841" y="0"/>
                      </a:lnTo>
                      <a:lnTo>
                        <a:pt x="821" y="213"/>
                      </a:lnTo>
                      <a:lnTo>
                        <a:pt x="781" y="233"/>
                      </a:lnTo>
                      <a:lnTo>
                        <a:pt x="0" y="227"/>
                      </a:lnTo>
                      <a:lnTo>
                        <a:pt x="3" y="198"/>
                      </a:lnTo>
                      <a:lnTo>
                        <a:pt x="769" y="213"/>
                      </a:lnTo>
                      <a:lnTo>
                        <a:pt x="803" y="187"/>
                      </a:lnTo>
                      <a:lnTo>
                        <a:pt x="798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17" name="Freeform 46"/>
                <p:cNvSpPr>
                  <a:spLocks/>
                </p:cNvSpPr>
                <p:nvPr/>
              </p:nvSpPr>
              <p:spPr bwMode="auto">
                <a:xfrm>
                  <a:off x="845" y="1628"/>
                  <a:ext cx="841" cy="241"/>
                </a:xfrm>
                <a:custGeom>
                  <a:avLst/>
                  <a:gdLst>
                    <a:gd name="T0" fmla="*/ 23 w 841"/>
                    <a:gd name="T1" fmla="*/ 220 h 241"/>
                    <a:gd name="T2" fmla="*/ 17 w 841"/>
                    <a:gd name="T3" fmla="*/ 114 h 241"/>
                    <a:gd name="T4" fmla="*/ 34 w 841"/>
                    <a:gd name="T5" fmla="*/ 23 h 241"/>
                    <a:gd name="T6" fmla="*/ 824 w 841"/>
                    <a:gd name="T7" fmla="*/ 36 h 241"/>
                    <a:gd name="T8" fmla="*/ 841 w 841"/>
                    <a:gd name="T9" fmla="*/ 13 h 241"/>
                    <a:gd name="T10" fmla="*/ 657 w 841"/>
                    <a:gd name="T11" fmla="*/ 10 h 241"/>
                    <a:gd name="T12" fmla="*/ 356 w 841"/>
                    <a:gd name="T13" fmla="*/ 10 h 241"/>
                    <a:gd name="T14" fmla="*/ 17 w 841"/>
                    <a:gd name="T15" fmla="*/ 0 h 241"/>
                    <a:gd name="T16" fmla="*/ 0 w 841"/>
                    <a:gd name="T17" fmla="*/ 59 h 241"/>
                    <a:gd name="T18" fmla="*/ 0 w 841"/>
                    <a:gd name="T19" fmla="*/ 145 h 241"/>
                    <a:gd name="T20" fmla="*/ 0 w 841"/>
                    <a:gd name="T21" fmla="*/ 241 h 241"/>
                    <a:gd name="T22" fmla="*/ 23 w 841"/>
                    <a:gd name="T23" fmla="*/ 220 h 24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41"/>
                    <a:gd name="T37" fmla="*/ 0 h 241"/>
                    <a:gd name="T38" fmla="*/ 841 w 841"/>
                    <a:gd name="T39" fmla="*/ 241 h 24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41" h="241">
                      <a:moveTo>
                        <a:pt x="23" y="220"/>
                      </a:moveTo>
                      <a:lnTo>
                        <a:pt x="17" y="114"/>
                      </a:lnTo>
                      <a:lnTo>
                        <a:pt x="34" y="23"/>
                      </a:lnTo>
                      <a:lnTo>
                        <a:pt x="824" y="36"/>
                      </a:lnTo>
                      <a:lnTo>
                        <a:pt x="841" y="13"/>
                      </a:lnTo>
                      <a:lnTo>
                        <a:pt x="657" y="10"/>
                      </a:lnTo>
                      <a:lnTo>
                        <a:pt x="356" y="10"/>
                      </a:lnTo>
                      <a:lnTo>
                        <a:pt x="17" y="0"/>
                      </a:lnTo>
                      <a:lnTo>
                        <a:pt x="0" y="59"/>
                      </a:lnTo>
                      <a:lnTo>
                        <a:pt x="0" y="145"/>
                      </a:lnTo>
                      <a:lnTo>
                        <a:pt x="0" y="241"/>
                      </a:lnTo>
                      <a:lnTo>
                        <a:pt x="23" y="2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80" name="Group 47"/>
            <p:cNvGrpSpPr>
              <a:grpSpLocks/>
            </p:cNvGrpSpPr>
            <p:nvPr/>
          </p:nvGrpSpPr>
          <p:grpSpPr bwMode="auto">
            <a:xfrm>
              <a:off x="2085975" y="2682875"/>
              <a:ext cx="1658938" cy="258763"/>
              <a:chOff x="1284" y="874"/>
              <a:chExt cx="1045" cy="198"/>
            </a:xfrm>
          </p:grpSpPr>
          <p:sp>
            <p:nvSpPr>
              <p:cNvPr id="7210" name="Freeform 48"/>
              <p:cNvSpPr>
                <a:spLocks/>
              </p:cNvSpPr>
              <p:nvPr/>
            </p:nvSpPr>
            <p:spPr bwMode="auto">
              <a:xfrm>
                <a:off x="1294" y="888"/>
                <a:ext cx="1024" cy="176"/>
              </a:xfrm>
              <a:custGeom>
                <a:avLst/>
                <a:gdLst>
                  <a:gd name="T0" fmla="*/ 6 w 1024"/>
                  <a:gd name="T1" fmla="*/ 0 h 176"/>
                  <a:gd name="T2" fmla="*/ 0 w 1024"/>
                  <a:gd name="T3" fmla="*/ 161 h 176"/>
                  <a:gd name="T4" fmla="*/ 528 w 1024"/>
                  <a:gd name="T5" fmla="*/ 170 h 176"/>
                  <a:gd name="T6" fmla="*/ 1024 w 1024"/>
                  <a:gd name="T7" fmla="*/ 176 h 176"/>
                  <a:gd name="T8" fmla="*/ 1016 w 1024"/>
                  <a:gd name="T9" fmla="*/ 12 h 176"/>
                  <a:gd name="T10" fmla="*/ 688 w 1024"/>
                  <a:gd name="T11" fmla="*/ 7 h 176"/>
                  <a:gd name="T12" fmla="*/ 333 w 1024"/>
                  <a:gd name="T13" fmla="*/ 1 h 176"/>
                  <a:gd name="T14" fmla="*/ 6 w 1024"/>
                  <a:gd name="T15" fmla="*/ 0 h 1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24"/>
                  <a:gd name="T25" fmla="*/ 0 h 176"/>
                  <a:gd name="T26" fmla="*/ 1024 w 1024"/>
                  <a:gd name="T27" fmla="*/ 176 h 17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24" h="176">
                    <a:moveTo>
                      <a:pt x="6" y="0"/>
                    </a:moveTo>
                    <a:lnTo>
                      <a:pt x="0" y="161"/>
                    </a:lnTo>
                    <a:lnTo>
                      <a:pt x="528" y="170"/>
                    </a:lnTo>
                    <a:lnTo>
                      <a:pt x="1024" y="176"/>
                    </a:lnTo>
                    <a:lnTo>
                      <a:pt x="1016" y="12"/>
                    </a:lnTo>
                    <a:lnTo>
                      <a:pt x="688" y="7"/>
                    </a:lnTo>
                    <a:lnTo>
                      <a:pt x="333" y="1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015FF"/>
                  </a:gs>
                  <a:gs pos="100000">
                    <a:srgbClr val="4A0A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211" name="Group 49"/>
              <p:cNvGrpSpPr>
                <a:grpSpLocks/>
              </p:cNvGrpSpPr>
              <p:nvPr/>
            </p:nvGrpSpPr>
            <p:grpSpPr bwMode="auto">
              <a:xfrm>
                <a:off x="1284" y="874"/>
                <a:ext cx="1045" cy="198"/>
                <a:chOff x="1369" y="1245"/>
                <a:chExt cx="1045" cy="198"/>
              </a:xfrm>
            </p:grpSpPr>
            <p:sp>
              <p:nvSpPr>
                <p:cNvPr id="7212" name="Freeform 50"/>
                <p:cNvSpPr>
                  <a:spLocks/>
                </p:cNvSpPr>
                <p:nvPr/>
              </p:nvSpPr>
              <p:spPr bwMode="auto">
                <a:xfrm>
                  <a:off x="1369" y="1245"/>
                  <a:ext cx="1040" cy="182"/>
                </a:xfrm>
                <a:custGeom>
                  <a:avLst/>
                  <a:gdLst>
                    <a:gd name="T0" fmla="*/ 0 w 1040"/>
                    <a:gd name="T1" fmla="*/ 182 h 182"/>
                    <a:gd name="T2" fmla="*/ 9 w 1040"/>
                    <a:gd name="T3" fmla="*/ 0 h 182"/>
                    <a:gd name="T4" fmla="*/ 1040 w 1040"/>
                    <a:gd name="T5" fmla="*/ 18 h 182"/>
                    <a:gd name="T6" fmla="*/ 1029 w 1040"/>
                    <a:gd name="T7" fmla="*/ 41 h 182"/>
                    <a:gd name="T8" fmla="*/ 32 w 1040"/>
                    <a:gd name="T9" fmla="*/ 27 h 182"/>
                    <a:gd name="T10" fmla="*/ 19 w 1040"/>
                    <a:gd name="T11" fmla="*/ 181 h 182"/>
                    <a:gd name="T12" fmla="*/ 0 w 1040"/>
                    <a:gd name="T13" fmla="*/ 182 h 1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40"/>
                    <a:gd name="T22" fmla="*/ 0 h 182"/>
                    <a:gd name="T23" fmla="*/ 1040 w 1040"/>
                    <a:gd name="T24" fmla="*/ 182 h 18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40" h="182">
                      <a:moveTo>
                        <a:pt x="0" y="182"/>
                      </a:moveTo>
                      <a:lnTo>
                        <a:pt x="9" y="0"/>
                      </a:lnTo>
                      <a:lnTo>
                        <a:pt x="1040" y="18"/>
                      </a:lnTo>
                      <a:lnTo>
                        <a:pt x="1029" y="41"/>
                      </a:lnTo>
                      <a:lnTo>
                        <a:pt x="32" y="27"/>
                      </a:lnTo>
                      <a:lnTo>
                        <a:pt x="19" y="181"/>
                      </a:lnTo>
                      <a:lnTo>
                        <a:pt x="0" y="18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13" name="Freeform 51"/>
                <p:cNvSpPr>
                  <a:spLocks/>
                </p:cNvSpPr>
                <p:nvPr/>
              </p:nvSpPr>
              <p:spPr bwMode="auto">
                <a:xfrm>
                  <a:off x="1372" y="1266"/>
                  <a:ext cx="1042" cy="177"/>
                </a:xfrm>
                <a:custGeom>
                  <a:avLst/>
                  <a:gdLst>
                    <a:gd name="T0" fmla="*/ 0 w 1042"/>
                    <a:gd name="T1" fmla="*/ 164 h 177"/>
                    <a:gd name="T2" fmla="*/ 1042 w 1042"/>
                    <a:gd name="T3" fmla="*/ 177 h 177"/>
                    <a:gd name="T4" fmla="*/ 1035 w 1042"/>
                    <a:gd name="T5" fmla="*/ 0 h 177"/>
                    <a:gd name="T6" fmla="*/ 1009 w 1042"/>
                    <a:gd name="T7" fmla="*/ 16 h 177"/>
                    <a:gd name="T8" fmla="*/ 1022 w 1042"/>
                    <a:gd name="T9" fmla="*/ 157 h 177"/>
                    <a:gd name="T10" fmla="*/ 1 w 1042"/>
                    <a:gd name="T11" fmla="*/ 141 h 177"/>
                    <a:gd name="T12" fmla="*/ 0 w 1042"/>
                    <a:gd name="T13" fmla="*/ 164 h 1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42"/>
                    <a:gd name="T22" fmla="*/ 0 h 177"/>
                    <a:gd name="T23" fmla="*/ 1042 w 1042"/>
                    <a:gd name="T24" fmla="*/ 177 h 1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42" h="177">
                      <a:moveTo>
                        <a:pt x="0" y="164"/>
                      </a:moveTo>
                      <a:lnTo>
                        <a:pt x="1042" y="177"/>
                      </a:lnTo>
                      <a:lnTo>
                        <a:pt x="1035" y="0"/>
                      </a:lnTo>
                      <a:lnTo>
                        <a:pt x="1009" y="16"/>
                      </a:lnTo>
                      <a:lnTo>
                        <a:pt x="1022" y="157"/>
                      </a:lnTo>
                      <a:lnTo>
                        <a:pt x="1" y="141"/>
                      </a:lnTo>
                      <a:lnTo>
                        <a:pt x="0" y="1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7181" name="Freeform 55"/>
            <p:cNvSpPr>
              <a:spLocks/>
            </p:cNvSpPr>
            <p:nvPr/>
          </p:nvSpPr>
          <p:spPr bwMode="auto">
            <a:xfrm>
              <a:off x="2066925" y="2978150"/>
              <a:ext cx="5332413" cy="33338"/>
            </a:xfrm>
            <a:custGeom>
              <a:avLst/>
              <a:gdLst>
                <a:gd name="T0" fmla="*/ 0 w 3359"/>
                <a:gd name="T1" fmla="*/ 0 h 26"/>
                <a:gd name="T2" fmla="*/ 1357 w 3359"/>
                <a:gd name="T3" fmla="*/ 26 h 26"/>
                <a:gd name="T4" fmla="*/ 3359 w 3359"/>
                <a:gd name="T5" fmla="*/ 6 h 26"/>
                <a:gd name="T6" fmla="*/ 0 60000 65536"/>
                <a:gd name="T7" fmla="*/ 0 60000 65536"/>
                <a:gd name="T8" fmla="*/ 0 60000 65536"/>
                <a:gd name="T9" fmla="*/ 0 w 3359"/>
                <a:gd name="T10" fmla="*/ 0 h 26"/>
                <a:gd name="T11" fmla="*/ 3359 w 3359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59" h="26">
                  <a:moveTo>
                    <a:pt x="0" y="0"/>
                  </a:moveTo>
                  <a:cubicBezTo>
                    <a:pt x="459" y="3"/>
                    <a:pt x="902" y="11"/>
                    <a:pt x="1357" y="26"/>
                  </a:cubicBezTo>
                  <a:cubicBezTo>
                    <a:pt x="2023" y="23"/>
                    <a:pt x="2692" y="6"/>
                    <a:pt x="3359" y="6"/>
                  </a:cubicBezTo>
                </a:path>
              </a:pathLst>
            </a:cu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2" name="Freeform 56"/>
            <p:cNvSpPr>
              <a:spLocks/>
            </p:cNvSpPr>
            <p:nvPr/>
          </p:nvSpPr>
          <p:spPr bwMode="auto">
            <a:xfrm>
              <a:off x="1058863" y="2574925"/>
              <a:ext cx="5332412" cy="34925"/>
            </a:xfrm>
            <a:custGeom>
              <a:avLst/>
              <a:gdLst>
                <a:gd name="T0" fmla="*/ 0 w 3359"/>
                <a:gd name="T1" fmla="*/ 0 h 26"/>
                <a:gd name="T2" fmla="*/ 1357 w 3359"/>
                <a:gd name="T3" fmla="*/ 26 h 26"/>
                <a:gd name="T4" fmla="*/ 3359 w 3359"/>
                <a:gd name="T5" fmla="*/ 6 h 26"/>
                <a:gd name="T6" fmla="*/ 0 60000 65536"/>
                <a:gd name="T7" fmla="*/ 0 60000 65536"/>
                <a:gd name="T8" fmla="*/ 0 60000 65536"/>
                <a:gd name="T9" fmla="*/ 0 w 3359"/>
                <a:gd name="T10" fmla="*/ 0 h 26"/>
                <a:gd name="T11" fmla="*/ 3359 w 3359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59" h="26">
                  <a:moveTo>
                    <a:pt x="0" y="0"/>
                  </a:moveTo>
                  <a:cubicBezTo>
                    <a:pt x="459" y="3"/>
                    <a:pt x="902" y="11"/>
                    <a:pt x="1357" y="26"/>
                  </a:cubicBezTo>
                  <a:cubicBezTo>
                    <a:pt x="2023" y="23"/>
                    <a:pt x="2692" y="6"/>
                    <a:pt x="3359" y="6"/>
                  </a:cubicBezTo>
                </a:path>
              </a:pathLst>
            </a:cu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183" name="Group 57"/>
            <p:cNvGrpSpPr>
              <a:grpSpLocks/>
            </p:cNvGrpSpPr>
            <p:nvPr/>
          </p:nvGrpSpPr>
          <p:grpSpPr bwMode="auto">
            <a:xfrm>
              <a:off x="3973513" y="3563938"/>
              <a:ext cx="815975" cy="241300"/>
              <a:chOff x="2728" y="1672"/>
              <a:chExt cx="514" cy="185"/>
            </a:xfrm>
          </p:grpSpPr>
          <p:sp>
            <p:nvSpPr>
              <p:cNvPr id="7206" name="Freeform 58"/>
              <p:cNvSpPr>
                <a:spLocks/>
              </p:cNvSpPr>
              <p:nvPr/>
            </p:nvSpPr>
            <p:spPr bwMode="auto">
              <a:xfrm>
                <a:off x="2731" y="1684"/>
                <a:ext cx="502" cy="168"/>
              </a:xfrm>
              <a:custGeom>
                <a:avLst/>
                <a:gdLst>
                  <a:gd name="T0" fmla="*/ 23 w 821"/>
                  <a:gd name="T1" fmla="*/ 0 h 222"/>
                  <a:gd name="T2" fmla="*/ 6 w 821"/>
                  <a:gd name="T3" fmla="*/ 60 h 222"/>
                  <a:gd name="T4" fmla="*/ 0 w 821"/>
                  <a:gd name="T5" fmla="*/ 158 h 222"/>
                  <a:gd name="T6" fmla="*/ 6 w 821"/>
                  <a:gd name="T7" fmla="*/ 215 h 222"/>
                  <a:gd name="T8" fmla="*/ 535 w 821"/>
                  <a:gd name="T9" fmla="*/ 216 h 222"/>
                  <a:gd name="T10" fmla="*/ 805 w 821"/>
                  <a:gd name="T11" fmla="*/ 222 h 222"/>
                  <a:gd name="T12" fmla="*/ 821 w 821"/>
                  <a:gd name="T13" fmla="*/ 64 h 222"/>
                  <a:gd name="T14" fmla="*/ 821 w 821"/>
                  <a:gd name="T15" fmla="*/ 1 h 222"/>
                  <a:gd name="T16" fmla="*/ 403 w 821"/>
                  <a:gd name="T17" fmla="*/ 6 h 222"/>
                  <a:gd name="T18" fmla="*/ 23 w 821"/>
                  <a:gd name="T19" fmla="*/ 0 h 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21"/>
                  <a:gd name="T31" fmla="*/ 0 h 222"/>
                  <a:gd name="T32" fmla="*/ 821 w 821"/>
                  <a:gd name="T33" fmla="*/ 222 h 2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21" h="222">
                    <a:moveTo>
                      <a:pt x="23" y="0"/>
                    </a:moveTo>
                    <a:lnTo>
                      <a:pt x="6" y="60"/>
                    </a:lnTo>
                    <a:lnTo>
                      <a:pt x="0" y="158"/>
                    </a:lnTo>
                    <a:lnTo>
                      <a:pt x="6" y="215"/>
                    </a:lnTo>
                    <a:lnTo>
                      <a:pt x="535" y="216"/>
                    </a:lnTo>
                    <a:lnTo>
                      <a:pt x="805" y="222"/>
                    </a:lnTo>
                    <a:lnTo>
                      <a:pt x="821" y="64"/>
                    </a:lnTo>
                    <a:lnTo>
                      <a:pt x="821" y="1"/>
                    </a:lnTo>
                    <a:lnTo>
                      <a:pt x="403" y="6"/>
                    </a:lnTo>
                    <a:lnTo>
                      <a:pt x="2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475E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207" name="Group 59"/>
              <p:cNvGrpSpPr>
                <a:grpSpLocks/>
              </p:cNvGrpSpPr>
              <p:nvPr/>
            </p:nvGrpSpPr>
            <p:grpSpPr bwMode="auto">
              <a:xfrm>
                <a:off x="2728" y="1672"/>
                <a:ext cx="514" cy="185"/>
                <a:chOff x="845" y="1628"/>
                <a:chExt cx="841" cy="244"/>
              </a:xfrm>
            </p:grpSpPr>
            <p:sp>
              <p:nvSpPr>
                <p:cNvPr id="7208" name="Freeform 60"/>
                <p:cNvSpPr>
                  <a:spLocks/>
                </p:cNvSpPr>
                <p:nvPr/>
              </p:nvSpPr>
              <p:spPr bwMode="auto">
                <a:xfrm>
                  <a:off x="845" y="1639"/>
                  <a:ext cx="841" cy="233"/>
                </a:xfrm>
                <a:custGeom>
                  <a:avLst/>
                  <a:gdLst>
                    <a:gd name="T0" fmla="*/ 798 w 841"/>
                    <a:gd name="T1" fmla="*/ 163 h 233"/>
                    <a:gd name="T2" fmla="*/ 809 w 841"/>
                    <a:gd name="T3" fmla="*/ 86 h 233"/>
                    <a:gd name="T4" fmla="*/ 814 w 841"/>
                    <a:gd name="T5" fmla="*/ 5 h 233"/>
                    <a:gd name="T6" fmla="*/ 841 w 841"/>
                    <a:gd name="T7" fmla="*/ 0 h 233"/>
                    <a:gd name="T8" fmla="*/ 821 w 841"/>
                    <a:gd name="T9" fmla="*/ 213 h 233"/>
                    <a:gd name="T10" fmla="*/ 781 w 841"/>
                    <a:gd name="T11" fmla="*/ 233 h 233"/>
                    <a:gd name="T12" fmla="*/ 0 w 841"/>
                    <a:gd name="T13" fmla="*/ 227 h 233"/>
                    <a:gd name="T14" fmla="*/ 3 w 841"/>
                    <a:gd name="T15" fmla="*/ 198 h 233"/>
                    <a:gd name="T16" fmla="*/ 769 w 841"/>
                    <a:gd name="T17" fmla="*/ 213 h 233"/>
                    <a:gd name="T18" fmla="*/ 803 w 841"/>
                    <a:gd name="T19" fmla="*/ 187 h 233"/>
                    <a:gd name="T20" fmla="*/ 798 w 841"/>
                    <a:gd name="T21" fmla="*/ 163 h 23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1"/>
                    <a:gd name="T34" fmla="*/ 0 h 233"/>
                    <a:gd name="T35" fmla="*/ 841 w 841"/>
                    <a:gd name="T36" fmla="*/ 233 h 23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1" h="233">
                      <a:moveTo>
                        <a:pt x="798" y="163"/>
                      </a:moveTo>
                      <a:lnTo>
                        <a:pt x="809" y="86"/>
                      </a:lnTo>
                      <a:lnTo>
                        <a:pt x="814" y="5"/>
                      </a:lnTo>
                      <a:lnTo>
                        <a:pt x="841" y="0"/>
                      </a:lnTo>
                      <a:lnTo>
                        <a:pt x="821" y="213"/>
                      </a:lnTo>
                      <a:lnTo>
                        <a:pt x="781" y="233"/>
                      </a:lnTo>
                      <a:lnTo>
                        <a:pt x="0" y="227"/>
                      </a:lnTo>
                      <a:lnTo>
                        <a:pt x="3" y="198"/>
                      </a:lnTo>
                      <a:lnTo>
                        <a:pt x="769" y="213"/>
                      </a:lnTo>
                      <a:lnTo>
                        <a:pt x="803" y="187"/>
                      </a:lnTo>
                      <a:lnTo>
                        <a:pt x="798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09" name="Freeform 61"/>
                <p:cNvSpPr>
                  <a:spLocks/>
                </p:cNvSpPr>
                <p:nvPr/>
              </p:nvSpPr>
              <p:spPr bwMode="auto">
                <a:xfrm>
                  <a:off x="845" y="1628"/>
                  <a:ext cx="841" cy="241"/>
                </a:xfrm>
                <a:custGeom>
                  <a:avLst/>
                  <a:gdLst>
                    <a:gd name="T0" fmla="*/ 23 w 841"/>
                    <a:gd name="T1" fmla="*/ 220 h 241"/>
                    <a:gd name="T2" fmla="*/ 17 w 841"/>
                    <a:gd name="T3" fmla="*/ 114 h 241"/>
                    <a:gd name="T4" fmla="*/ 34 w 841"/>
                    <a:gd name="T5" fmla="*/ 23 h 241"/>
                    <a:gd name="T6" fmla="*/ 824 w 841"/>
                    <a:gd name="T7" fmla="*/ 36 h 241"/>
                    <a:gd name="T8" fmla="*/ 841 w 841"/>
                    <a:gd name="T9" fmla="*/ 13 h 241"/>
                    <a:gd name="T10" fmla="*/ 657 w 841"/>
                    <a:gd name="T11" fmla="*/ 10 h 241"/>
                    <a:gd name="T12" fmla="*/ 356 w 841"/>
                    <a:gd name="T13" fmla="*/ 10 h 241"/>
                    <a:gd name="T14" fmla="*/ 17 w 841"/>
                    <a:gd name="T15" fmla="*/ 0 h 241"/>
                    <a:gd name="T16" fmla="*/ 0 w 841"/>
                    <a:gd name="T17" fmla="*/ 59 h 241"/>
                    <a:gd name="T18" fmla="*/ 0 w 841"/>
                    <a:gd name="T19" fmla="*/ 145 h 241"/>
                    <a:gd name="T20" fmla="*/ 0 w 841"/>
                    <a:gd name="T21" fmla="*/ 241 h 241"/>
                    <a:gd name="T22" fmla="*/ 23 w 841"/>
                    <a:gd name="T23" fmla="*/ 220 h 24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41"/>
                    <a:gd name="T37" fmla="*/ 0 h 241"/>
                    <a:gd name="T38" fmla="*/ 841 w 841"/>
                    <a:gd name="T39" fmla="*/ 241 h 24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41" h="241">
                      <a:moveTo>
                        <a:pt x="23" y="220"/>
                      </a:moveTo>
                      <a:lnTo>
                        <a:pt x="17" y="114"/>
                      </a:lnTo>
                      <a:lnTo>
                        <a:pt x="34" y="23"/>
                      </a:lnTo>
                      <a:lnTo>
                        <a:pt x="824" y="36"/>
                      </a:lnTo>
                      <a:lnTo>
                        <a:pt x="841" y="13"/>
                      </a:lnTo>
                      <a:lnTo>
                        <a:pt x="657" y="10"/>
                      </a:lnTo>
                      <a:lnTo>
                        <a:pt x="356" y="10"/>
                      </a:lnTo>
                      <a:lnTo>
                        <a:pt x="17" y="0"/>
                      </a:lnTo>
                      <a:lnTo>
                        <a:pt x="0" y="59"/>
                      </a:lnTo>
                      <a:lnTo>
                        <a:pt x="0" y="145"/>
                      </a:lnTo>
                      <a:lnTo>
                        <a:pt x="0" y="241"/>
                      </a:lnTo>
                      <a:lnTo>
                        <a:pt x="23" y="2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84" name="Group 62"/>
            <p:cNvGrpSpPr>
              <a:grpSpLocks/>
            </p:cNvGrpSpPr>
            <p:nvPr/>
          </p:nvGrpSpPr>
          <p:grpSpPr bwMode="auto">
            <a:xfrm>
              <a:off x="4737100" y="3962400"/>
              <a:ext cx="1001713" cy="241300"/>
              <a:chOff x="3058" y="2198"/>
              <a:chExt cx="631" cy="185"/>
            </a:xfrm>
          </p:grpSpPr>
          <p:sp>
            <p:nvSpPr>
              <p:cNvPr id="60479" name="Freeform 63"/>
              <p:cNvSpPr>
                <a:spLocks/>
              </p:cNvSpPr>
              <p:nvPr/>
            </p:nvSpPr>
            <p:spPr bwMode="auto">
              <a:xfrm>
                <a:off x="3062" y="2210"/>
                <a:ext cx="616" cy="168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6" y="60"/>
                  </a:cxn>
                  <a:cxn ang="0">
                    <a:pos x="0" y="158"/>
                  </a:cxn>
                  <a:cxn ang="0">
                    <a:pos x="6" y="215"/>
                  </a:cxn>
                  <a:cxn ang="0">
                    <a:pos x="535" y="216"/>
                  </a:cxn>
                  <a:cxn ang="0">
                    <a:pos x="805" y="222"/>
                  </a:cxn>
                  <a:cxn ang="0">
                    <a:pos x="821" y="64"/>
                  </a:cxn>
                  <a:cxn ang="0">
                    <a:pos x="821" y="1"/>
                  </a:cxn>
                  <a:cxn ang="0">
                    <a:pos x="403" y="6"/>
                  </a:cxn>
                  <a:cxn ang="0">
                    <a:pos x="23" y="0"/>
                  </a:cxn>
                </a:cxnLst>
                <a:rect l="0" t="0" r="r" b="b"/>
                <a:pathLst>
                  <a:path w="821" h="222">
                    <a:moveTo>
                      <a:pt x="23" y="0"/>
                    </a:moveTo>
                    <a:lnTo>
                      <a:pt x="6" y="60"/>
                    </a:lnTo>
                    <a:lnTo>
                      <a:pt x="0" y="158"/>
                    </a:lnTo>
                    <a:lnTo>
                      <a:pt x="6" y="215"/>
                    </a:lnTo>
                    <a:lnTo>
                      <a:pt x="535" y="216"/>
                    </a:lnTo>
                    <a:lnTo>
                      <a:pt x="805" y="222"/>
                    </a:lnTo>
                    <a:lnTo>
                      <a:pt x="821" y="64"/>
                    </a:lnTo>
                    <a:lnTo>
                      <a:pt x="821" y="1"/>
                    </a:lnTo>
                    <a:lnTo>
                      <a:pt x="403" y="6"/>
                    </a:lnTo>
                    <a:lnTo>
                      <a:pt x="2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grpSp>
            <p:nvGrpSpPr>
              <p:cNvPr id="7203" name="Group 64"/>
              <p:cNvGrpSpPr>
                <a:grpSpLocks/>
              </p:cNvGrpSpPr>
              <p:nvPr/>
            </p:nvGrpSpPr>
            <p:grpSpPr bwMode="auto">
              <a:xfrm>
                <a:off x="3058" y="2198"/>
                <a:ext cx="631" cy="185"/>
                <a:chOff x="845" y="1628"/>
                <a:chExt cx="841" cy="244"/>
              </a:xfrm>
            </p:grpSpPr>
            <p:sp>
              <p:nvSpPr>
                <p:cNvPr id="7204" name="Freeform 65"/>
                <p:cNvSpPr>
                  <a:spLocks/>
                </p:cNvSpPr>
                <p:nvPr/>
              </p:nvSpPr>
              <p:spPr bwMode="auto">
                <a:xfrm>
                  <a:off x="845" y="1639"/>
                  <a:ext cx="841" cy="233"/>
                </a:xfrm>
                <a:custGeom>
                  <a:avLst/>
                  <a:gdLst>
                    <a:gd name="T0" fmla="*/ 798 w 841"/>
                    <a:gd name="T1" fmla="*/ 163 h 233"/>
                    <a:gd name="T2" fmla="*/ 809 w 841"/>
                    <a:gd name="T3" fmla="*/ 86 h 233"/>
                    <a:gd name="T4" fmla="*/ 814 w 841"/>
                    <a:gd name="T5" fmla="*/ 5 h 233"/>
                    <a:gd name="T6" fmla="*/ 841 w 841"/>
                    <a:gd name="T7" fmla="*/ 0 h 233"/>
                    <a:gd name="T8" fmla="*/ 821 w 841"/>
                    <a:gd name="T9" fmla="*/ 213 h 233"/>
                    <a:gd name="T10" fmla="*/ 781 w 841"/>
                    <a:gd name="T11" fmla="*/ 233 h 233"/>
                    <a:gd name="T12" fmla="*/ 0 w 841"/>
                    <a:gd name="T13" fmla="*/ 227 h 233"/>
                    <a:gd name="T14" fmla="*/ 3 w 841"/>
                    <a:gd name="T15" fmla="*/ 198 h 233"/>
                    <a:gd name="T16" fmla="*/ 769 w 841"/>
                    <a:gd name="T17" fmla="*/ 213 h 233"/>
                    <a:gd name="T18" fmla="*/ 803 w 841"/>
                    <a:gd name="T19" fmla="*/ 187 h 233"/>
                    <a:gd name="T20" fmla="*/ 798 w 841"/>
                    <a:gd name="T21" fmla="*/ 163 h 23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1"/>
                    <a:gd name="T34" fmla="*/ 0 h 233"/>
                    <a:gd name="T35" fmla="*/ 841 w 841"/>
                    <a:gd name="T36" fmla="*/ 233 h 23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1" h="233">
                      <a:moveTo>
                        <a:pt x="798" y="163"/>
                      </a:moveTo>
                      <a:lnTo>
                        <a:pt x="809" y="86"/>
                      </a:lnTo>
                      <a:lnTo>
                        <a:pt x="814" y="5"/>
                      </a:lnTo>
                      <a:lnTo>
                        <a:pt x="841" y="0"/>
                      </a:lnTo>
                      <a:lnTo>
                        <a:pt x="821" y="213"/>
                      </a:lnTo>
                      <a:lnTo>
                        <a:pt x="781" y="233"/>
                      </a:lnTo>
                      <a:lnTo>
                        <a:pt x="0" y="227"/>
                      </a:lnTo>
                      <a:lnTo>
                        <a:pt x="3" y="198"/>
                      </a:lnTo>
                      <a:lnTo>
                        <a:pt x="769" y="213"/>
                      </a:lnTo>
                      <a:lnTo>
                        <a:pt x="803" y="187"/>
                      </a:lnTo>
                      <a:lnTo>
                        <a:pt x="798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05" name="Freeform 66"/>
                <p:cNvSpPr>
                  <a:spLocks/>
                </p:cNvSpPr>
                <p:nvPr/>
              </p:nvSpPr>
              <p:spPr bwMode="auto">
                <a:xfrm>
                  <a:off x="845" y="1628"/>
                  <a:ext cx="841" cy="241"/>
                </a:xfrm>
                <a:custGeom>
                  <a:avLst/>
                  <a:gdLst>
                    <a:gd name="T0" fmla="*/ 23 w 841"/>
                    <a:gd name="T1" fmla="*/ 220 h 241"/>
                    <a:gd name="T2" fmla="*/ 17 w 841"/>
                    <a:gd name="T3" fmla="*/ 114 h 241"/>
                    <a:gd name="T4" fmla="*/ 34 w 841"/>
                    <a:gd name="T5" fmla="*/ 23 h 241"/>
                    <a:gd name="T6" fmla="*/ 824 w 841"/>
                    <a:gd name="T7" fmla="*/ 36 h 241"/>
                    <a:gd name="T8" fmla="*/ 841 w 841"/>
                    <a:gd name="T9" fmla="*/ 13 h 241"/>
                    <a:gd name="T10" fmla="*/ 657 w 841"/>
                    <a:gd name="T11" fmla="*/ 10 h 241"/>
                    <a:gd name="T12" fmla="*/ 356 w 841"/>
                    <a:gd name="T13" fmla="*/ 10 h 241"/>
                    <a:gd name="T14" fmla="*/ 17 w 841"/>
                    <a:gd name="T15" fmla="*/ 0 h 241"/>
                    <a:gd name="T16" fmla="*/ 0 w 841"/>
                    <a:gd name="T17" fmla="*/ 59 h 241"/>
                    <a:gd name="T18" fmla="*/ 0 w 841"/>
                    <a:gd name="T19" fmla="*/ 145 h 241"/>
                    <a:gd name="T20" fmla="*/ 0 w 841"/>
                    <a:gd name="T21" fmla="*/ 241 h 241"/>
                    <a:gd name="T22" fmla="*/ 23 w 841"/>
                    <a:gd name="T23" fmla="*/ 220 h 24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41"/>
                    <a:gd name="T37" fmla="*/ 0 h 241"/>
                    <a:gd name="T38" fmla="*/ 841 w 841"/>
                    <a:gd name="T39" fmla="*/ 241 h 24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41" h="241">
                      <a:moveTo>
                        <a:pt x="23" y="220"/>
                      </a:moveTo>
                      <a:lnTo>
                        <a:pt x="17" y="114"/>
                      </a:lnTo>
                      <a:lnTo>
                        <a:pt x="34" y="23"/>
                      </a:lnTo>
                      <a:lnTo>
                        <a:pt x="824" y="36"/>
                      </a:lnTo>
                      <a:lnTo>
                        <a:pt x="841" y="13"/>
                      </a:lnTo>
                      <a:lnTo>
                        <a:pt x="657" y="10"/>
                      </a:lnTo>
                      <a:lnTo>
                        <a:pt x="356" y="10"/>
                      </a:lnTo>
                      <a:lnTo>
                        <a:pt x="17" y="0"/>
                      </a:lnTo>
                      <a:lnTo>
                        <a:pt x="0" y="59"/>
                      </a:lnTo>
                      <a:lnTo>
                        <a:pt x="0" y="145"/>
                      </a:lnTo>
                      <a:lnTo>
                        <a:pt x="0" y="241"/>
                      </a:lnTo>
                      <a:lnTo>
                        <a:pt x="23" y="2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85" name="Group 67"/>
            <p:cNvGrpSpPr>
              <a:grpSpLocks/>
            </p:cNvGrpSpPr>
            <p:nvPr/>
          </p:nvGrpSpPr>
          <p:grpSpPr bwMode="auto">
            <a:xfrm>
              <a:off x="5872163" y="2689225"/>
              <a:ext cx="1658937" cy="258763"/>
              <a:chOff x="3669" y="879"/>
              <a:chExt cx="1045" cy="198"/>
            </a:xfrm>
          </p:grpSpPr>
          <p:sp>
            <p:nvSpPr>
              <p:cNvPr id="7198" name="Freeform 68"/>
              <p:cNvSpPr>
                <a:spLocks/>
              </p:cNvSpPr>
              <p:nvPr/>
            </p:nvSpPr>
            <p:spPr bwMode="auto">
              <a:xfrm>
                <a:off x="3679" y="893"/>
                <a:ext cx="1024" cy="176"/>
              </a:xfrm>
              <a:custGeom>
                <a:avLst/>
                <a:gdLst>
                  <a:gd name="T0" fmla="*/ 6 w 1024"/>
                  <a:gd name="T1" fmla="*/ 0 h 176"/>
                  <a:gd name="T2" fmla="*/ 0 w 1024"/>
                  <a:gd name="T3" fmla="*/ 161 h 176"/>
                  <a:gd name="T4" fmla="*/ 528 w 1024"/>
                  <a:gd name="T5" fmla="*/ 170 h 176"/>
                  <a:gd name="T6" fmla="*/ 1024 w 1024"/>
                  <a:gd name="T7" fmla="*/ 176 h 176"/>
                  <a:gd name="T8" fmla="*/ 1016 w 1024"/>
                  <a:gd name="T9" fmla="*/ 12 h 176"/>
                  <a:gd name="T10" fmla="*/ 688 w 1024"/>
                  <a:gd name="T11" fmla="*/ 7 h 176"/>
                  <a:gd name="T12" fmla="*/ 333 w 1024"/>
                  <a:gd name="T13" fmla="*/ 1 h 176"/>
                  <a:gd name="T14" fmla="*/ 6 w 1024"/>
                  <a:gd name="T15" fmla="*/ 0 h 1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24"/>
                  <a:gd name="T25" fmla="*/ 0 h 176"/>
                  <a:gd name="T26" fmla="*/ 1024 w 1024"/>
                  <a:gd name="T27" fmla="*/ 176 h 17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24" h="176">
                    <a:moveTo>
                      <a:pt x="6" y="0"/>
                    </a:moveTo>
                    <a:lnTo>
                      <a:pt x="0" y="161"/>
                    </a:lnTo>
                    <a:lnTo>
                      <a:pt x="528" y="170"/>
                    </a:lnTo>
                    <a:lnTo>
                      <a:pt x="1024" y="176"/>
                    </a:lnTo>
                    <a:lnTo>
                      <a:pt x="1016" y="12"/>
                    </a:lnTo>
                    <a:lnTo>
                      <a:pt x="688" y="7"/>
                    </a:lnTo>
                    <a:lnTo>
                      <a:pt x="333" y="1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76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199" name="Group 69"/>
              <p:cNvGrpSpPr>
                <a:grpSpLocks/>
              </p:cNvGrpSpPr>
              <p:nvPr/>
            </p:nvGrpSpPr>
            <p:grpSpPr bwMode="auto">
              <a:xfrm>
                <a:off x="3669" y="879"/>
                <a:ext cx="1045" cy="198"/>
                <a:chOff x="1369" y="1245"/>
                <a:chExt cx="1045" cy="198"/>
              </a:xfrm>
            </p:grpSpPr>
            <p:sp>
              <p:nvSpPr>
                <p:cNvPr id="7200" name="Freeform 70"/>
                <p:cNvSpPr>
                  <a:spLocks/>
                </p:cNvSpPr>
                <p:nvPr/>
              </p:nvSpPr>
              <p:spPr bwMode="auto">
                <a:xfrm>
                  <a:off x="1369" y="1245"/>
                  <a:ext cx="1040" cy="182"/>
                </a:xfrm>
                <a:custGeom>
                  <a:avLst/>
                  <a:gdLst>
                    <a:gd name="T0" fmla="*/ 0 w 1040"/>
                    <a:gd name="T1" fmla="*/ 182 h 182"/>
                    <a:gd name="T2" fmla="*/ 9 w 1040"/>
                    <a:gd name="T3" fmla="*/ 0 h 182"/>
                    <a:gd name="T4" fmla="*/ 1040 w 1040"/>
                    <a:gd name="T5" fmla="*/ 18 h 182"/>
                    <a:gd name="T6" fmla="*/ 1029 w 1040"/>
                    <a:gd name="T7" fmla="*/ 41 h 182"/>
                    <a:gd name="T8" fmla="*/ 32 w 1040"/>
                    <a:gd name="T9" fmla="*/ 27 h 182"/>
                    <a:gd name="T10" fmla="*/ 19 w 1040"/>
                    <a:gd name="T11" fmla="*/ 181 h 182"/>
                    <a:gd name="T12" fmla="*/ 0 w 1040"/>
                    <a:gd name="T13" fmla="*/ 182 h 1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40"/>
                    <a:gd name="T22" fmla="*/ 0 h 182"/>
                    <a:gd name="T23" fmla="*/ 1040 w 1040"/>
                    <a:gd name="T24" fmla="*/ 182 h 18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40" h="182">
                      <a:moveTo>
                        <a:pt x="0" y="182"/>
                      </a:moveTo>
                      <a:lnTo>
                        <a:pt x="9" y="0"/>
                      </a:lnTo>
                      <a:lnTo>
                        <a:pt x="1040" y="18"/>
                      </a:lnTo>
                      <a:lnTo>
                        <a:pt x="1029" y="41"/>
                      </a:lnTo>
                      <a:lnTo>
                        <a:pt x="32" y="27"/>
                      </a:lnTo>
                      <a:lnTo>
                        <a:pt x="19" y="181"/>
                      </a:lnTo>
                      <a:lnTo>
                        <a:pt x="0" y="18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01" name="Freeform 71"/>
                <p:cNvSpPr>
                  <a:spLocks/>
                </p:cNvSpPr>
                <p:nvPr/>
              </p:nvSpPr>
              <p:spPr bwMode="auto">
                <a:xfrm>
                  <a:off x="1372" y="1266"/>
                  <a:ext cx="1042" cy="177"/>
                </a:xfrm>
                <a:custGeom>
                  <a:avLst/>
                  <a:gdLst>
                    <a:gd name="T0" fmla="*/ 0 w 1042"/>
                    <a:gd name="T1" fmla="*/ 164 h 177"/>
                    <a:gd name="T2" fmla="*/ 1042 w 1042"/>
                    <a:gd name="T3" fmla="*/ 177 h 177"/>
                    <a:gd name="T4" fmla="*/ 1035 w 1042"/>
                    <a:gd name="T5" fmla="*/ 0 h 177"/>
                    <a:gd name="T6" fmla="*/ 1009 w 1042"/>
                    <a:gd name="T7" fmla="*/ 16 h 177"/>
                    <a:gd name="T8" fmla="*/ 1022 w 1042"/>
                    <a:gd name="T9" fmla="*/ 157 h 177"/>
                    <a:gd name="T10" fmla="*/ 1 w 1042"/>
                    <a:gd name="T11" fmla="*/ 141 h 177"/>
                    <a:gd name="T12" fmla="*/ 0 w 1042"/>
                    <a:gd name="T13" fmla="*/ 164 h 1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42"/>
                    <a:gd name="T22" fmla="*/ 0 h 177"/>
                    <a:gd name="T23" fmla="*/ 1042 w 1042"/>
                    <a:gd name="T24" fmla="*/ 177 h 1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42" h="177">
                      <a:moveTo>
                        <a:pt x="0" y="164"/>
                      </a:moveTo>
                      <a:lnTo>
                        <a:pt x="1042" y="177"/>
                      </a:lnTo>
                      <a:lnTo>
                        <a:pt x="1035" y="0"/>
                      </a:lnTo>
                      <a:lnTo>
                        <a:pt x="1009" y="16"/>
                      </a:lnTo>
                      <a:lnTo>
                        <a:pt x="1022" y="157"/>
                      </a:lnTo>
                      <a:lnTo>
                        <a:pt x="1" y="141"/>
                      </a:lnTo>
                      <a:lnTo>
                        <a:pt x="0" y="1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86" name="Group 72"/>
            <p:cNvGrpSpPr>
              <a:grpSpLocks/>
            </p:cNvGrpSpPr>
            <p:nvPr/>
          </p:nvGrpSpPr>
          <p:grpSpPr bwMode="auto">
            <a:xfrm>
              <a:off x="5145088" y="3043238"/>
              <a:ext cx="1335087" cy="319087"/>
              <a:chOff x="3211" y="1150"/>
              <a:chExt cx="841" cy="244"/>
            </a:xfrm>
          </p:grpSpPr>
          <p:sp>
            <p:nvSpPr>
              <p:cNvPr id="7194" name="Freeform 73"/>
              <p:cNvSpPr>
                <a:spLocks/>
              </p:cNvSpPr>
              <p:nvPr/>
            </p:nvSpPr>
            <p:spPr bwMode="auto">
              <a:xfrm>
                <a:off x="3216" y="1166"/>
                <a:ext cx="821" cy="222"/>
              </a:xfrm>
              <a:custGeom>
                <a:avLst/>
                <a:gdLst>
                  <a:gd name="T0" fmla="*/ 23 w 821"/>
                  <a:gd name="T1" fmla="*/ 0 h 222"/>
                  <a:gd name="T2" fmla="*/ 6 w 821"/>
                  <a:gd name="T3" fmla="*/ 60 h 222"/>
                  <a:gd name="T4" fmla="*/ 0 w 821"/>
                  <a:gd name="T5" fmla="*/ 158 h 222"/>
                  <a:gd name="T6" fmla="*/ 6 w 821"/>
                  <a:gd name="T7" fmla="*/ 215 h 222"/>
                  <a:gd name="T8" fmla="*/ 535 w 821"/>
                  <a:gd name="T9" fmla="*/ 216 h 222"/>
                  <a:gd name="T10" fmla="*/ 805 w 821"/>
                  <a:gd name="T11" fmla="*/ 222 h 222"/>
                  <a:gd name="T12" fmla="*/ 821 w 821"/>
                  <a:gd name="T13" fmla="*/ 64 h 222"/>
                  <a:gd name="T14" fmla="*/ 821 w 821"/>
                  <a:gd name="T15" fmla="*/ 1 h 222"/>
                  <a:gd name="T16" fmla="*/ 403 w 821"/>
                  <a:gd name="T17" fmla="*/ 6 h 222"/>
                  <a:gd name="T18" fmla="*/ 23 w 821"/>
                  <a:gd name="T19" fmla="*/ 0 h 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21"/>
                  <a:gd name="T31" fmla="*/ 0 h 222"/>
                  <a:gd name="T32" fmla="*/ 821 w 821"/>
                  <a:gd name="T33" fmla="*/ 222 h 2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21" h="222">
                    <a:moveTo>
                      <a:pt x="23" y="0"/>
                    </a:moveTo>
                    <a:lnTo>
                      <a:pt x="6" y="60"/>
                    </a:lnTo>
                    <a:lnTo>
                      <a:pt x="0" y="158"/>
                    </a:lnTo>
                    <a:lnTo>
                      <a:pt x="6" y="215"/>
                    </a:lnTo>
                    <a:lnTo>
                      <a:pt x="535" y="216"/>
                    </a:lnTo>
                    <a:lnTo>
                      <a:pt x="805" y="222"/>
                    </a:lnTo>
                    <a:lnTo>
                      <a:pt x="821" y="64"/>
                    </a:lnTo>
                    <a:lnTo>
                      <a:pt x="821" y="1"/>
                    </a:lnTo>
                    <a:lnTo>
                      <a:pt x="403" y="6"/>
                    </a:lnTo>
                    <a:lnTo>
                      <a:pt x="2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195" name="Group 74"/>
              <p:cNvGrpSpPr>
                <a:grpSpLocks/>
              </p:cNvGrpSpPr>
              <p:nvPr/>
            </p:nvGrpSpPr>
            <p:grpSpPr bwMode="auto">
              <a:xfrm>
                <a:off x="3211" y="1150"/>
                <a:ext cx="841" cy="244"/>
                <a:chOff x="845" y="1628"/>
                <a:chExt cx="841" cy="244"/>
              </a:xfrm>
            </p:grpSpPr>
            <p:sp>
              <p:nvSpPr>
                <p:cNvPr id="7196" name="Freeform 75"/>
                <p:cNvSpPr>
                  <a:spLocks/>
                </p:cNvSpPr>
                <p:nvPr/>
              </p:nvSpPr>
              <p:spPr bwMode="auto">
                <a:xfrm>
                  <a:off x="845" y="1639"/>
                  <a:ext cx="841" cy="233"/>
                </a:xfrm>
                <a:custGeom>
                  <a:avLst/>
                  <a:gdLst>
                    <a:gd name="T0" fmla="*/ 798 w 841"/>
                    <a:gd name="T1" fmla="*/ 163 h 233"/>
                    <a:gd name="T2" fmla="*/ 809 w 841"/>
                    <a:gd name="T3" fmla="*/ 86 h 233"/>
                    <a:gd name="T4" fmla="*/ 814 w 841"/>
                    <a:gd name="T5" fmla="*/ 5 h 233"/>
                    <a:gd name="T6" fmla="*/ 841 w 841"/>
                    <a:gd name="T7" fmla="*/ 0 h 233"/>
                    <a:gd name="T8" fmla="*/ 821 w 841"/>
                    <a:gd name="T9" fmla="*/ 213 h 233"/>
                    <a:gd name="T10" fmla="*/ 781 w 841"/>
                    <a:gd name="T11" fmla="*/ 233 h 233"/>
                    <a:gd name="T12" fmla="*/ 0 w 841"/>
                    <a:gd name="T13" fmla="*/ 227 h 233"/>
                    <a:gd name="T14" fmla="*/ 3 w 841"/>
                    <a:gd name="T15" fmla="*/ 198 h 233"/>
                    <a:gd name="T16" fmla="*/ 769 w 841"/>
                    <a:gd name="T17" fmla="*/ 213 h 233"/>
                    <a:gd name="T18" fmla="*/ 803 w 841"/>
                    <a:gd name="T19" fmla="*/ 187 h 233"/>
                    <a:gd name="T20" fmla="*/ 798 w 841"/>
                    <a:gd name="T21" fmla="*/ 163 h 23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1"/>
                    <a:gd name="T34" fmla="*/ 0 h 233"/>
                    <a:gd name="T35" fmla="*/ 841 w 841"/>
                    <a:gd name="T36" fmla="*/ 233 h 23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1" h="233">
                      <a:moveTo>
                        <a:pt x="798" y="163"/>
                      </a:moveTo>
                      <a:lnTo>
                        <a:pt x="809" y="86"/>
                      </a:lnTo>
                      <a:lnTo>
                        <a:pt x="814" y="5"/>
                      </a:lnTo>
                      <a:lnTo>
                        <a:pt x="841" y="0"/>
                      </a:lnTo>
                      <a:lnTo>
                        <a:pt x="821" y="213"/>
                      </a:lnTo>
                      <a:lnTo>
                        <a:pt x="781" y="233"/>
                      </a:lnTo>
                      <a:lnTo>
                        <a:pt x="0" y="227"/>
                      </a:lnTo>
                      <a:lnTo>
                        <a:pt x="3" y="198"/>
                      </a:lnTo>
                      <a:lnTo>
                        <a:pt x="769" y="213"/>
                      </a:lnTo>
                      <a:lnTo>
                        <a:pt x="803" y="187"/>
                      </a:lnTo>
                      <a:lnTo>
                        <a:pt x="798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97" name="Freeform 76"/>
                <p:cNvSpPr>
                  <a:spLocks/>
                </p:cNvSpPr>
                <p:nvPr/>
              </p:nvSpPr>
              <p:spPr bwMode="auto">
                <a:xfrm>
                  <a:off x="845" y="1628"/>
                  <a:ext cx="841" cy="241"/>
                </a:xfrm>
                <a:custGeom>
                  <a:avLst/>
                  <a:gdLst>
                    <a:gd name="T0" fmla="*/ 23 w 841"/>
                    <a:gd name="T1" fmla="*/ 220 h 241"/>
                    <a:gd name="T2" fmla="*/ 17 w 841"/>
                    <a:gd name="T3" fmla="*/ 114 h 241"/>
                    <a:gd name="T4" fmla="*/ 34 w 841"/>
                    <a:gd name="T5" fmla="*/ 23 h 241"/>
                    <a:gd name="T6" fmla="*/ 824 w 841"/>
                    <a:gd name="T7" fmla="*/ 36 h 241"/>
                    <a:gd name="T8" fmla="*/ 841 w 841"/>
                    <a:gd name="T9" fmla="*/ 13 h 241"/>
                    <a:gd name="T10" fmla="*/ 657 w 841"/>
                    <a:gd name="T11" fmla="*/ 10 h 241"/>
                    <a:gd name="T12" fmla="*/ 356 w 841"/>
                    <a:gd name="T13" fmla="*/ 10 h 241"/>
                    <a:gd name="T14" fmla="*/ 17 w 841"/>
                    <a:gd name="T15" fmla="*/ 0 h 241"/>
                    <a:gd name="T16" fmla="*/ 0 w 841"/>
                    <a:gd name="T17" fmla="*/ 59 h 241"/>
                    <a:gd name="T18" fmla="*/ 0 w 841"/>
                    <a:gd name="T19" fmla="*/ 145 h 241"/>
                    <a:gd name="T20" fmla="*/ 0 w 841"/>
                    <a:gd name="T21" fmla="*/ 241 h 241"/>
                    <a:gd name="T22" fmla="*/ 23 w 841"/>
                    <a:gd name="T23" fmla="*/ 220 h 24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41"/>
                    <a:gd name="T37" fmla="*/ 0 h 241"/>
                    <a:gd name="T38" fmla="*/ 841 w 841"/>
                    <a:gd name="T39" fmla="*/ 241 h 24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41" h="241">
                      <a:moveTo>
                        <a:pt x="23" y="220"/>
                      </a:moveTo>
                      <a:lnTo>
                        <a:pt x="17" y="114"/>
                      </a:lnTo>
                      <a:lnTo>
                        <a:pt x="34" y="23"/>
                      </a:lnTo>
                      <a:lnTo>
                        <a:pt x="824" y="36"/>
                      </a:lnTo>
                      <a:lnTo>
                        <a:pt x="841" y="13"/>
                      </a:lnTo>
                      <a:lnTo>
                        <a:pt x="657" y="10"/>
                      </a:lnTo>
                      <a:lnTo>
                        <a:pt x="356" y="10"/>
                      </a:lnTo>
                      <a:lnTo>
                        <a:pt x="17" y="0"/>
                      </a:lnTo>
                      <a:lnTo>
                        <a:pt x="0" y="59"/>
                      </a:lnTo>
                      <a:lnTo>
                        <a:pt x="0" y="145"/>
                      </a:lnTo>
                      <a:lnTo>
                        <a:pt x="0" y="241"/>
                      </a:lnTo>
                      <a:lnTo>
                        <a:pt x="23" y="2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87" name="Group 77"/>
            <p:cNvGrpSpPr>
              <a:grpSpLocks/>
            </p:cNvGrpSpPr>
            <p:nvPr/>
          </p:nvGrpSpPr>
          <p:grpSpPr bwMode="auto">
            <a:xfrm>
              <a:off x="7383463" y="2998788"/>
              <a:ext cx="612775" cy="446087"/>
              <a:chOff x="4621" y="1116"/>
              <a:chExt cx="386" cy="341"/>
            </a:xfrm>
          </p:grpSpPr>
          <p:sp>
            <p:nvSpPr>
              <p:cNvPr id="7190" name="Freeform 78"/>
              <p:cNvSpPr>
                <a:spLocks/>
              </p:cNvSpPr>
              <p:nvPr/>
            </p:nvSpPr>
            <p:spPr bwMode="auto">
              <a:xfrm>
                <a:off x="4628" y="1136"/>
                <a:ext cx="366" cy="312"/>
              </a:xfrm>
              <a:custGeom>
                <a:avLst/>
                <a:gdLst>
                  <a:gd name="T0" fmla="*/ 221 w 366"/>
                  <a:gd name="T1" fmla="*/ 0 h 312"/>
                  <a:gd name="T2" fmla="*/ 366 w 366"/>
                  <a:gd name="T3" fmla="*/ 312 h 312"/>
                  <a:gd name="T4" fmla="*/ 22 w 366"/>
                  <a:gd name="T5" fmla="*/ 312 h 312"/>
                  <a:gd name="T6" fmla="*/ 0 w 366"/>
                  <a:gd name="T7" fmla="*/ 289 h 312"/>
                  <a:gd name="T8" fmla="*/ 92 w 366"/>
                  <a:gd name="T9" fmla="*/ 161 h 312"/>
                  <a:gd name="T10" fmla="*/ 221 w 366"/>
                  <a:gd name="T11" fmla="*/ 0 h 3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312"/>
                  <a:gd name="T20" fmla="*/ 366 w 366"/>
                  <a:gd name="T21" fmla="*/ 312 h 3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312">
                    <a:moveTo>
                      <a:pt x="221" y="0"/>
                    </a:moveTo>
                    <a:lnTo>
                      <a:pt x="366" y="312"/>
                    </a:lnTo>
                    <a:lnTo>
                      <a:pt x="22" y="312"/>
                    </a:lnTo>
                    <a:lnTo>
                      <a:pt x="0" y="289"/>
                    </a:lnTo>
                    <a:lnTo>
                      <a:pt x="92" y="161"/>
                    </a:lnTo>
                    <a:lnTo>
                      <a:pt x="22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A55A"/>
                  </a:gs>
                  <a:gs pos="100000">
                    <a:srgbClr val="594C2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191" name="Group 79"/>
              <p:cNvGrpSpPr>
                <a:grpSpLocks/>
              </p:cNvGrpSpPr>
              <p:nvPr/>
            </p:nvGrpSpPr>
            <p:grpSpPr bwMode="auto">
              <a:xfrm>
                <a:off x="4621" y="1116"/>
                <a:ext cx="386" cy="341"/>
                <a:chOff x="2268" y="1639"/>
                <a:chExt cx="386" cy="341"/>
              </a:xfrm>
            </p:grpSpPr>
            <p:sp>
              <p:nvSpPr>
                <p:cNvPr id="7192" name="Freeform 80"/>
                <p:cNvSpPr>
                  <a:spLocks/>
                </p:cNvSpPr>
                <p:nvPr/>
              </p:nvSpPr>
              <p:spPr bwMode="auto">
                <a:xfrm>
                  <a:off x="2469" y="1645"/>
                  <a:ext cx="185" cy="326"/>
                </a:xfrm>
                <a:custGeom>
                  <a:avLst/>
                  <a:gdLst>
                    <a:gd name="T0" fmla="*/ 0 w 185"/>
                    <a:gd name="T1" fmla="*/ 10 h 326"/>
                    <a:gd name="T2" fmla="*/ 152 w 185"/>
                    <a:gd name="T3" fmla="*/ 319 h 326"/>
                    <a:gd name="T4" fmla="*/ 185 w 185"/>
                    <a:gd name="T5" fmla="*/ 326 h 326"/>
                    <a:gd name="T6" fmla="*/ 23 w 185"/>
                    <a:gd name="T7" fmla="*/ 0 h 326"/>
                    <a:gd name="T8" fmla="*/ 0 w 185"/>
                    <a:gd name="T9" fmla="*/ 10 h 3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26"/>
                    <a:gd name="T17" fmla="*/ 185 w 185"/>
                    <a:gd name="T18" fmla="*/ 326 h 3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26">
                      <a:moveTo>
                        <a:pt x="0" y="10"/>
                      </a:moveTo>
                      <a:lnTo>
                        <a:pt x="152" y="319"/>
                      </a:lnTo>
                      <a:lnTo>
                        <a:pt x="185" y="326"/>
                      </a:lnTo>
                      <a:lnTo>
                        <a:pt x="23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93" name="Freeform 81"/>
                <p:cNvSpPr>
                  <a:spLocks/>
                </p:cNvSpPr>
                <p:nvPr/>
              </p:nvSpPr>
              <p:spPr bwMode="auto">
                <a:xfrm>
                  <a:off x="2268" y="1639"/>
                  <a:ext cx="386" cy="341"/>
                </a:xfrm>
                <a:custGeom>
                  <a:avLst/>
                  <a:gdLst>
                    <a:gd name="T0" fmla="*/ 222 w 386"/>
                    <a:gd name="T1" fmla="*/ 0 h 341"/>
                    <a:gd name="T2" fmla="*/ 0 w 386"/>
                    <a:gd name="T3" fmla="*/ 295 h 341"/>
                    <a:gd name="T4" fmla="*/ 1 w 386"/>
                    <a:gd name="T5" fmla="*/ 324 h 341"/>
                    <a:gd name="T6" fmla="*/ 29 w 386"/>
                    <a:gd name="T7" fmla="*/ 338 h 341"/>
                    <a:gd name="T8" fmla="*/ 386 w 386"/>
                    <a:gd name="T9" fmla="*/ 341 h 341"/>
                    <a:gd name="T10" fmla="*/ 380 w 386"/>
                    <a:gd name="T11" fmla="*/ 319 h 341"/>
                    <a:gd name="T12" fmla="*/ 35 w 386"/>
                    <a:gd name="T13" fmla="*/ 318 h 341"/>
                    <a:gd name="T14" fmla="*/ 24 w 386"/>
                    <a:gd name="T15" fmla="*/ 302 h 341"/>
                    <a:gd name="T16" fmla="*/ 103 w 386"/>
                    <a:gd name="T17" fmla="*/ 189 h 341"/>
                    <a:gd name="T18" fmla="*/ 227 w 386"/>
                    <a:gd name="T19" fmla="*/ 40 h 341"/>
                    <a:gd name="T20" fmla="*/ 222 w 386"/>
                    <a:gd name="T21" fmla="*/ 0 h 34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86"/>
                    <a:gd name="T34" fmla="*/ 0 h 341"/>
                    <a:gd name="T35" fmla="*/ 386 w 386"/>
                    <a:gd name="T36" fmla="*/ 341 h 34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86" h="341">
                      <a:moveTo>
                        <a:pt x="222" y="0"/>
                      </a:moveTo>
                      <a:lnTo>
                        <a:pt x="0" y="295"/>
                      </a:lnTo>
                      <a:lnTo>
                        <a:pt x="1" y="324"/>
                      </a:lnTo>
                      <a:lnTo>
                        <a:pt x="29" y="338"/>
                      </a:lnTo>
                      <a:lnTo>
                        <a:pt x="386" y="341"/>
                      </a:lnTo>
                      <a:lnTo>
                        <a:pt x="380" y="319"/>
                      </a:lnTo>
                      <a:lnTo>
                        <a:pt x="35" y="318"/>
                      </a:lnTo>
                      <a:lnTo>
                        <a:pt x="24" y="302"/>
                      </a:lnTo>
                      <a:lnTo>
                        <a:pt x="103" y="189"/>
                      </a:lnTo>
                      <a:lnTo>
                        <a:pt x="227" y="40"/>
                      </a:lnTo>
                      <a:lnTo>
                        <a:pt x="22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7188" name="Freeform 82"/>
            <p:cNvSpPr>
              <a:spLocks/>
            </p:cNvSpPr>
            <p:nvPr/>
          </p:nvSpPr>
          <p:spPr bwMode="auto">
            <a:xfrm>
              <a:off x="4662488" y="4244975"/>
              <a:ext cx="1811337" cy="1588"/>
            </a:xfrm>
            <a:custGeom>
              <a:avLst/>
              <a:gdLst>
                <a:gd name="T0" fmla="*/ 0 w 1141"/>
                <a:gd name="T1" fmla="*/ 0 h 1"/>
                <a:gd name="T2" fmla="*/ 1141 w 1141"/>
                <a:gd name="T3" fmla="*/ 0 h 1"/>
                <a:gd name="T4" fmla="*/ 0 60000 65536"/>
                <a:gd name="T5" fmla="*/ 0 60000 65536"/>
                <a:gd name="T6" fmla="*/ 0 w 1141"/>
                <a:gd name="T7" fmla="*/ 0 h 1"/>
                <a:gd name="T8" fmla="*/ 1141 w 114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41" h="1">
                  <a:moveTo>
                    <a:pt x="0" y="0"/>
                  </a:moveTo>
                  <a:cubicBezTo>
                    <a:pt x="380" y="0"/>
                    <a:pt x="761" y="0"/>
                    <a:pt x="1141" y="0"/>
                  </a:cubicBezTo>
                </a:path>
              </a:pathLst>
            </a:cu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9" name="Text Box 92"/>
            <p:cNvSpPr txBox="1">
              <a:spLocks noChangeArrowheads="1"/>
            </p:cNvSpPr>
            <p:nvPr/>
          </p:nvSpPr>
          <p:spPr bwMode="auto">
            <a:xfrm>
              <a:off x="1012825" y="4678363"/>
              <a:ext cx="7089775" cy="488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sz="2000" b="1">
                  <a:latin typeface="+mj-lt"/>
                </a:rPr>
                <a:t>One day longer than longest cumulative lead time.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Production Forecasts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FS-BU-060</a:t>
            </a:r>
          </a:p>
        </p:txBody>
      </p:sp>
      <p:sp>
        <p:nvSpPr>
          <p:cNvPr id="8196" name="AutoShape 61"/>
          <p:cNvSpPr>
            <a:spLocks noChangeArrowheads="1"/>
          </p:cNvSpPr>
          <p:nvPr/>
        </p:nvSpPr>
        <p:spPr bwMode="auto">
          <a:xfrm>
            <a:off x="269875" y="2568575"/>
            <a:ext cx="8588375" cy="2890838"/>
          </a:xfrm>
          <a:prstGeom prst="roundRect">
            <a:avLst>
              <a:gd name="adj" fmla="val 3843"/>
            </a:avLst>
          </a:prstGeom>
          <a:solidFill>
            <a:schemeClr val="bg1"/>
          </a:solidFill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8197" name="Group 62"/>
          <p:cNvGrpSpPr>
            <a:grpSpLocks/>
          </p:cNvGrpSpPr>
          <p:nvPr/>
        </p:nvGrpSpPr>
        <p:grpSpPr bwMode="auto">
          <a:xfrm>
            <a:off x="6321425" y="4624388"/>
            <a:ext cx="752475" cy="595312"/>
            <a:chOff x="4324" y="1010"/>
            <a:chExt cx="377" cy="330"/>
          </a:xfrm>
        </p:grpSpPr>
        <p:sp>
          <p:nvSpPr>
            <p:cNvPr id="61503" name="Rectangle 63"/>
            <p:cNvSpPr>
              <a:spLocks noChangeArrowheads="1"/>
            </p:cNvSpPr>
            <p:nvPr/>
          </p:nvSpPr>
          <p:spPr bwMode="auto">
            <a:xfrm>
              <a:off x="4324" y="1047"/>
              <a:ext cx="293" cy="293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72549"/>
                    <a:invGamma/>
                  </a:srgbClr>
                </a:gs>
              </a:gsLst>
              <a:lin ang="5400000" scaled="1"/>
            </a:gradFill>
            <a:ln w="4826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504" name="Freeform 64"/>
            <p:cNvSpPr>
              <a:spLocks/>
            </p:cNvSpPr>
            <p:nvPr/>
          </p:nvSpPr>
          <p:spPr bwMode="auto">
            <a:xfrm>
              <a:off x="4617" y="1010"/>
              <a:ext cx="84" cy="33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0" y="330"/>
                </a:cxn>
                <a:cxn ang="0">
                  <a:pos x="83" y="281"/>
                </a:cxn>
                <a:cxn ang="0">
                  <a:pos x="83" y="0"/>
                </a:cxn>
                <a:cxn ang="0">
                  <a:pos x="0" y="37"/>
                </a:cxn>
              </a:cxnLst>
              <a:rect l="0" t="0" r="r" b="b"/>
              <a:pathLst>
                <a:path w="83" h="330">
                  <a:moveTo>
                    <a:pt x="0" y="37"/>
                  </a:moveTo>
                  <a:lnTo>
                    <a:pt x="0" y="330"/>
                  </a:lnTo>
                  <a:lnTo>
                    <a:pt x="83" y="281"/>
                  </a:lnTo>
                  <a:lnTo>
                    <a:pt x="83" y="0"/>
                  </a:ln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72549"/>
                    <a:invGamma/>
                  </a:srgbClr>
                </a:gs>
              </a:gsLst>
              <a:lin ang="5400000" scaled="1"/>
            </a:gradFill>
            <a:ln w="4826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277" name="Freeform 65"/>
            <p:cNvSpPr>
              <a:spLocks/>
            </p:cNvSpPr>
            <p:nvPr/>
          </p:nvSpPr>
          <p:spPr bwMode="auto">
            <a:xfrm>
              <a:off x="4324" y="1010"/>
              <a:ext cx="377" cy="36"/>
            </a:xfrm>
            <a:custGeom>
              <a:avLst/>
              <a:gdLst>
                <a:gd name="T0" fmla="*/ 0 w 377"/>
                <a:gd name="T1" fmla="*/ 36 h 36"/>
                <a:gd name="T2" fmla="*/ 293 w 377"/>
                <a:gd name="T3" fmla="*/ 36 h 36"/>
                <a:gd name="T4" fmla="*/ 377 w 377"/>
                <a:gd name="T5" fmla="*/ 0 h 36"/>
                <a:gd name="T6" fmla="*/ 95 w 377"/>
                <a:gd name="T7" fmla="*/ 0 h 36"/>
                <a:gd name="T8" fmla="*/ 0 w 377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7"/>
                <a:gd name="T16" fmla="*/ 0 h 36"/>
                <a:gd name="T17" fmla="*/ 377 w 37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7" h="36">
                  <a:moveTo>
                    <a:pt x="0" y="36"/>
                  </a:moveTo>
                  <a:lnTo>
                    <a:pt x="293" y="36"/>
                  </a:lnTo>
                  <a:lnTo>
                    <a:pt x="377" y="0"/>
                  </a:lnTo>
                  <a:lnTo>
                    <a:pt x="95" y="0"/>
                  </a:lnTo>
                  <a:lnTo>
                    <a:pt x="0" y="36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6F9400"/>
                </a:gs>
              </a:gsLst>
              <a:lin ang="5400000" scaled="1"/>
            </a:gradFill>
            <a:ln w="48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8198" name="Group 66"/>
          <p:cNvGrpSpPr>
            <a:grpSpLocks/>
          </p:cNvGrpSpPr>
          <p:nvPr/>
        </p:nvGrpSpPr>
        <p:grpSpPr bwMode="auto">
          <a:xfrm>
            <a:off x="4787900" y="4498975"/>
            <a:ext cx="893763" cy="720725"/>
            <a:chOff x="3079" y="3378"/>
            <a:chExt cx="512" cy="413"/>
          </a:xfrm>
        </p:grpSpPr>
        <p:grpSp>
          <p:nvGrpSpPr>
            <p:cNvPr id="8267" name="Group 67"/>
            <p:cNvGrpSpPr>
              <a:grpSpLocks/>
            </p:cNvGrpSpPr>
            <p:nvPr/>
          </p:nvGrpSpPr>
          <p:grpSpPr bwMode="auto">
            <a:xfrm>
              <a:off x="3079" y="3378"/>
              <a:ext cx="416" cy="317"/>
              <a:chOff x="4132" y="741"/>
              <a:chExt cx="377" cy="317"/>
            </a:xfrm>
          </p:grpSpPr>
          <p:sp>
            <p:nvSpPr>
              <p:cNvPr id="61508" name="Rectangle 68"/>
              <p:cNvSpPr>
                <a:spLocks noChangeArrowheads="1"/>
              </p:cNvSpPr>
              <p:nvPr/>
            </p:nvSpPr>
            <p:spPr bwMode="auto">
              <a:xfrm>
                <a:off x="4132" y="765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09" name="Freeform 69"/>
              <p:cNvSpPr>
                <a:spLocks/>
              </p:cNvSpPr>
              <p:nvPr/>
            </p:nvSpPr>
            <p:spPr bwMode="auto">
              <a:xfrm>
                <a:off x="4425" y="741"/>
                <a:ext cx="84" cy="317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317"/>
                  </a:cxn>
                  <a:cxn ang="0">
                    <a:pos x="84" y="279"/>
                  </a:cxn>
                  <a:cxn ang="0">
                    <a:pos x="84" y="0"/>
                  </a:cxn>
                  <a:cxn ang="0">
                    <a:pos x="0" y="24"/>
                  </a:cxn>
                </a:cxnLst>
                <a:rect l="0" t="0" r="r" b="b"/>
                <a:pathLst>
                  <a:path w="84" h="317">
                    <a:moveTo>
                      <a:pt x="0" y="24"/>
                    </a:moveTo>
                    <a:lnTo>
                      <a:pt x="0" y="317"/>
                    </a:lnTo>
                    <a:lnTo>
                      <a:pt x="84" y="279"/>
                    </a:lnTo>
                    <a:lnTo>
                      <a:pt x="84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74" name="Freeform 70"/>
              <p:cNvSpPr>
                <a:spLocks/>
              </p:cNvSpPr>
              <p:nvPr/>
            </p:nvSpPr>
            <p:spPr bwMode="auto">
              <a:xfrm>
                <a:off x="4132" y="741"/>
                <a:ext cx="377" cy="24"/>
              </a:xfrm>
              <a:custGeom>
                <a:avLst/>
                <a:gdLst>
                  <a:gd name="T0" fmla="*/ 0 w 377"/>
                  <a:gd name="T1" fmla="*/ 24 h 24"/>
                  <a:gd name="T2" fmla="*/ 293 w 377"/>
                  <a:gd name="T3" fmla="*/ 24 h 24"/>
                  <a:gd name="T4" fmla="*/ 377 w 377"/>
                  <a:gd name="T5" fmla="*/ 0 h 24"/>
                  <a:gd name="T6" fmla="*/ 92 w 377"/>
                  <a:gd name="T7" fmla="*/ 0 h 24"/>
                  <a:gd name="T8" fmla="*/ 0 w 377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24"/>
                  <a:gd name="T17" fmla="*/ 377 w 377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24">
                    <a:moveTo>
                      <a:pt x="0" y="24"/>
                    </a:moveTo>
                    <a:lnTo>
                      <a:pt x="293" y="24"/>
                    </a:lnTo>
                    <a:lnTo>
                      <a:pt x="377" y="0"/>
                    </a:lnTo>
                    <a:lnTo>
                      <a:pt x="92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68" name="Group 71"/>
            <p:cNvGrpSpPr>
              <a:grpSpLocks/>
            </p:cNvGrpSpPr>
            <p:nvPr/>
          </p:nvGrpSpPr>
          <p:grpSpPr bwMode="auto">
            <a:xfrm>
              <a:off x="3175" y="3474"/>
              <a:ext cx="416" cy="317"/>
              <a:chOff x="4132" y="741"/>
              <a:chExt cx="377" cy="317"/>
            </a:xfrm>
          </p:grpSpPr>
          <p:sp>
            <p:nvSpPr>
              <p:cNvPr id="61512" name="Rectangle 72"/>
              <p:cNvSpPr>
                <a:spLocks noChangeArrowheads="1"/>
              </p:cNvSpPr>
              <p:nvPr/>
            </p:nvSpPr>
            <p:spPr bwMode="auto">
              <a:xfrm>
                <a:off x="4132" y="765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13" name="Freeform 73"/>
              <p:cNvSpPr>
                <a:spLocks/>
              </p:cNvSpPr>
              <p:nvPr/>
            </p:nvSpPr>
            <p:spPr bwMode="auto">
              <a:xfrm>
                <a:off x="4425" y="741"/>
                <a:ext cx="84" cy="317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317"/>
                  </a:cxn>
                  <a:cxn ang="0">
                    <a:pos x="84" y="279"/>
                  </a:cxn>
                  <a:cxn ang="0">
                    <a:pos x="84" y="0"/>
                  </a:cxn>
                  <a:cxn ang="0">
                    <a:pos x="0" y="24"/>
                  </a:cxn>
                </a:cxnLst>
                <a:rect l="0" t="0" r="r" b="b"/>
                <a:pathLst>
                  <a:path w="84" h="317">
                    <a:moveTo>
                      <a:pt x="0" y="24"/>
                    </a:moveTo>
                    <a:lnTo>
                      <a:pt x="0" y="317"/>
                    </a:lnTo>
                    <a:lnTo>
                      <a:pt x="84" y="279"/>
                    </a:lnTo>
                    <a:lnTo>
                      <a:pt x="84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>
                      <a:gamma/>
                      <a:shade val="78824"/>
                      <a:invGamma/>
                    </a:srgbClr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71" name="Freeform 74"/>
              <p:cNvSpPr>
                <a:spLocks/>
              </p:cNvSpPr>
              <p:nvPr/>
            </p:nvSpPr>
            <p:spPr bwMode="auto">
              <a:xfrm>
                <a:off x="4132" y="741"/>
                <a:ext cx="377" cy="24"/>
              </a:xfrm>
              <a:custGeom>
                <a:avLst/>
                <a:gdLst>
                  <a:gd name="T0" fmla="*/ 0 w 377"/>
                  <a:gd name="T1" fmla="*/ 24 h 24"/>
                  <a:gd name="T2" fmla="*/ 293 w 377"/>
                  <a:gd name="T3" fmla="*/ 24 h 24"/>
                  <a:gd name="T4" fmla="*/ 377 w 377"/>
                  <a:gd name="T5" fmla="*/ 0 h 24"/>
                  <a:gd name="T6" fmla="*/ 92 w 377"/>
                  <a:gd name="T7" fmla="*/ 0 h 24"/>
                  <a:gd name="T8" fmla="*/ 0 w 377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24"/>
                  <a:gd name="T17" fmla="*/ 377 w 377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24">
                    <a:moveTo>
                      <a:pt x="0" y="24"/>
                    </a:moveTo>
                    <a:lnTo>
                      <a:pt x="293" y="24"/>
                    </a:lnTo>
                    <a:lnTo>
                      <a:pt x="377" y="0"/>
                    </a:lnTo>
                    <a:lnTo>
                      <a:pt x="92" y="0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9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8199" name="Group 75"/>
          <p:cNvGrpSpPr>
            <a:grpSpLocks/>
          </p:cNvGrpSpPr>
          <p:nvPr/>
        </p:nvGrpSpPr>
        <p:grpSpPr bwMode="auto">
          <a:xfrm>
            <a:off x="2254250" y="4173538"/>
            <a:ext cx="1068388" cy="1046162"/>
            <a:chOff x="3078" y="3105"/>
            <a:chExt cx="673" cy="659"/>
          </a:xfrm>
        </p:grpSpPr>
        <p:grpSp>
          <p:nvGrpSpPr>
            <p:cNvPr id="8255" name="Group 76"/>
            <p:cNvGrpSpPr>
              <a:grpSpLocks/>
            </p:cNvGrpSpPr>
            <p:nvPr/>
          </p:nvGrpSpPr>
          <p:grpSpPr bwMode="auto">
            <a:xfrm>
              <a:off x="3078" y="3391"/>
              <a:ext cx="416" cy="340"/>
              <a:chOff x="3655" y="1024"/>
              <a:chExt cx="377" cy="341"/>
            </a:xfrm>
          </p:grpSpPr>
          <p:sp>
            <p:nvSpPr>
              <p:cNvPr id="61517" name="Rectangle 77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FF00">
                      <a:gamma/>
                      <a:shade val="72549"/>
                      <a:invGamma/>
                    </a:srgbClr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65" name="Freeform 78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6" name="Freeform 79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56" name="Group 80"/>
            <p:cNvGrpSpPr>
              <a:grpSpLocks/>
            </p:cNvGrpSpPr>
            <p:nvPr/>
          </p:nvGrpSpPr>
          <p:grpSpPr bwMode="auto">
            <a:xfrm>
              <a:off x="3335" y="3424"/>
              <a:ext cx="416" cy="340"/>
              <a:chOff x="3655" y="1024"/>
              <a:chExt cx="377" cy="341"/>
            </a:xfrm>
          </p:grpSpPr>
          <p:sp>
            <p:nvSpPr>
              <p:cNvPr id="61521" name="Rectangle 81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FF00">
                      <a:gamma/>
                      <a:shade val="72549"/>
                      <a:invGamma/>
                    </a:srgbClr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22" name="Freeform 82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>
                      <a:gamma/>
                      <a:shade val="72549"/>
                      <a:invGamma/>
                    </a:srgbClr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63" name="Freeform 83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57" name="Group 84"/>
            <p:cNvGrpSpPr>
              <a:grpSpLocks/>
            </p:cNvGrpSpPr>
            <p:nvPr/>
          </p:nvGrpSpPr>
          <p:grpSpPr bwMode="auto">
            <a:xfrm>
              <a:off x="3257" y="3105"/>
              <a:ext cx="416" cy="340"/>
              <a:chOff x="3655" y="1024"/>
              <a:chExt cx="377" cy="341"/>
            </a:xfrm>
          </p:grpSpPr>
          <p:sp>
            <p:nvSpPr>
              <p:cNvPr id="8258" name="Rectangle 85"/>
              <p:cNvSpPr>
                <a:spLocks noChangeArrowheads="1"/>
              </p:cNvSpPr>
              <p:nvPr/>
            </p:nvSpPr>
            <p:spPr bwMode="auto">
              <a:xfrm>
                <a:off x="3655" y="1072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59" name="Freeform 86"/>
              <p:cNvSpPr>
                <a:spLocks/>
              </p:cNvSpPr>
              <p:nvPr/>
            </p:nvSpPr>
            <p:spPr bwMode="auto">
              <a:xfrm>
                <a:off x="3948" y="1026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60" name="Freeform 87"/>
              <p:cNvSpPr>
                <a:spLocks/>
              </p:cNvSpPr>
              <p:nvPr/>
            </p:nvSpPr>
            <p:spPr bwMode="auto">
              <a:xfrm>
                <a:off x="3655" y="1024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B900"/>
                  </a:gs>
                  <a:gs pos="100000">
                    <a:srgbClr val="FFFF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8200" name="Group 88"/>
          <p:cNvGrpSpPr>
            <a:grpSpLocks/>
          </p:cNvGrpSpPr>
          <p:nvPr/>
        </p:nvGrpSpPr>
        <p:grpSpPr bwMode="auto">
          <a:xfrm>
            <a:off x="3584575" y="4468813"/>
            <a:ext cx="909638" cy="750887"/>
            <a:chOff x="3143" y="3297"/>
            <a:chExt cx="573" cy="473"/>
          </a:xfrm>
        </p:grpSpPr>
        <p:grpSp>
          <p:nvGrpSpPr>
            <p:cNvPr id="8247" name="Group 89"/>
            <p:cNvGrpSpPr>
              <a:grpSpLocks/>
            </p:cNvGrpSpPr>
            <p:nvPr/>
          </p:nvGrpSpPr>
          <p:grpSpPr bwMode="auto">
            <a:xfrm>
              <a:off x="3143" y="3297"/>
              <a:ext cx="477" cy="377"/>
              <a:chOff x="3725" y="723"/>
              <a:chExt cx="378" cy="330"/>
            </a:xfrm>
          </p:grpSpPr>
          <p:sp>
            <p:nvSpPr>
              <p:cNvPr id="8252" name="Rectangle 90"/>
              <p:cNvSpPr>
                <a:spLocks noChangeArrowheads="1"/>
              </p:cNvSpPr>
              <p:nvPr/>
            </p:nvSpPr>
            <p:spPr bwMode="auto">
              <a:xfrm>
                <a:off x="3726" y="760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B96F00"/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31" name="Freeform 91"/>
              <p:cNvSpPr>
                <a:spLocks/>
              </p:cNvSpPr>
              <p:nvPr/>
            </p:nvSpPr>
            <p:spPr bwMode="auto">
              <a:xfrm>
                <a:off x="4019" y="723"/>
                <a:ext cx="83" cy="330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0" y="330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37"/>
                  </a:cxn>
                </a:cxnLst>
                <a:rect l="0" t="0" r="r" b="b"/>
                <a:pathLst>
                  <a:path w="83" h="330">
                    <a:moveTo>
                      <a:pt x="0" y="37"/>
                    </a:moveTo>
                    <a:lnTo>
                      <a:pt x="0" y="330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>
                      <a:gamma/>
                      <a:shade val="72549"/>
                      <a:invGamma/>
                    </a:srgbClr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54" name="Freeform 92"/>
              <p:cNvSpPr>
                <a:spLocks/>
              </p:cNvSpPr>
              <p:nvPr/>
            </p:nvSpPr>
            <p:spPr bwMode="auto">
              <a:xfrm>
                <a:off x="3725" y="723"/>
                <a:ext cx="378" cy="37"/>
              </a:xfrm>
              <a:custGeom>
                <a:avLst/>
                <a:gdLst>
                  <a:gd name="T0" fmla="*/ 0 w 378"/>
                  <a:gd name="T1" fmla="*/ 37 h 37"/>
                  <a:gd name="T2" fmla="*/ 294 w 378"/>
                  <a:gd name="T3" fmla="*/ 37 h 37"/>
                  <a:gd name="T4" fmla="*/ 378 w 378"/>
                  <a:gd name="T5" fmla="*/ 0 h 37"/>
                  <a:gd name="T6" fmla="*/ 95 w 378"/>
                  <a:gd name="T7" fmla="*/ 0 h 37"/>
                  <a:gd name="T8" fmla="*/ 0 w 378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8"/>
                  <a:gd name="T16" fmla="*/ 0 h 37"/>
                  <a:gd name="T17" fmla="*/ 378 w 37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8" h="37">
                    <a:moveTo>
                      <a:pt x="0" y="37"/>
                    </a:moveTo>
                    <a:lnTo>
                      <a:pt x="294" y="3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6F00"/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48" name="Group 93"/>
            <p:cNvGrpSpPr>
              <a:grpSpLocks/>
            </p:cNvGrpSpPr>
            <p:nvPr/>
          </p:nvGrpSpPr>
          <p:grpSpPr bwMode="auto">
            <a:xfrm>
              <a:off x="3239" y="3393"/>
              <a:ext cx="477" cy="377"/>
              <a:chOff x="3725" y="723"/>
              <a:chExt cx="378" cy="330"/>
            </a:xfrm>
          </p:grpSpPr>
          <p:sp>
            <p:nvSpPr>
              <p:cNvPr id="61534" name="Rectangle 94"/>
              <p:cNvSpPr>
                <a:spLocks noChangeArrowheads="1"/>
              </p:cNvSpPr>
              <p:nvPr/>
            </p:nvSpPr>
            <p:spPr bwMode="auto">
              <a:xfrm>
                <a:off x="3726" y="760"/>
                <a:ext cx="293" cy="293"/>
              </a:xfrm>
              <a:prstGeom prst="rect">
                <a:avLst/>
              </a:prstGeom>
              <a:gradFill rotWithShape="1">
                <a:gsLst>
                  <a:gs pos="0">
                    <a:srgbClr val="FF9900">
                      <a:gamma/>
                      <a:shade val="72549"/>
                      <a:invGamma/>
                    </a:srgbClr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35" name="Freeform 95"/>
              <p:cNvSpPr>
                <a:spLocks/>
              </p:cNvSpPr>
              <p:nvPr/>
            </p:nvSpPr>
            <p:spPr bwMode="auto">
              <a:xfrm>
                <a:off x="4019" y="723"/>
                <a:ext cx="83" cy="330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0" y="330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37"/>
                  </a:cxn>
                </a:cxnLst>
                <a:rect l="0" t="0" r="r" b="b"/>
                <a:pathLst>
                  <a:path w="83" h="330">
                    <a:moveTo>
                      <a:pt x="0" y="37"/>
                    </a:moveTo>
                    <a:lnTo>
                      <a:pt x="0" y="330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>
                      <a:gamma/>
                      <a:shade val="72549"/>
                      <a:invGamma/>
                    </a:srgbClr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51" name="Freeform 96"/>
              <p:cNvSpPr>
                <a:spLocks/>
              </p:cNvSpPr>
              <p:nvPr/>
            </p:nvSpPr>
            <p:spPr bwMode="auto">
              <a:xfrm>
                <a:off x="3725" y="723"/>
                <a:ext cx="378" cy="37"/>
              </a:xfrm>
              <a:custGeom>
                <a:avLst/>
                <a:gdLst>
                  <a:gd name="T0" fmla="*/ 0 w 378"/>
                  <a:gd name="T1" fmla="*/ 37 h 37"/>
                  <a:gd name="T2" fmla="*/ 294 w 378"/>
                  <a:gd name="T3" fmla="*/ 37 h 37"/>
                  <a:gd name="T4" fmla="*/ 378 w 378"/>
                  <a:gd name="T5" fmla="*/ 0 h 37"/>
                  <a:gd name="T6" fmla="*/ 95 w 378"/>
                  <a:gd name="T7" fmla="*/ 0 h 37"/>
                  <a:gd name="T8" fmla="*/ 0 w 378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8"/>
                  <a:gd name="T16" fmla="*/ 0 h 37"/>
                  <a:gd name="T17" fmla="*/ 378 w 37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8" h="37">
                    <a:moveTo>
                      <a:pt x="0" y="37"/>
                    </a:moveTo>
                    <a:lnTo>
                      <a:pt x="294" y="3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6F00"/>
                  </a:gs>
                  <a:gs pos="100000">
                    <a:srgbClr val="FF99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8201" name="Group 97"/>
          <p:cNvGrpSpPr>
            <a:grpSpLocks/>
          </p:cNvGrpSpPr>
          <p:nvPr/>
        </p:nvGrpSpPr>
        <p:grpSpPr bwMode="auto">
          <a:xfrm>
            <a:off x="7332663" y="4141788"/>
            <a:ext cx="1322387" cy="1077912"/>
            <a:chOff x="3114" y="3217"/>
            <a:chExt cx="833" cy="679"/>
          </a:xfrm>
          <a:solidFill>
            <a:schemeClr val="bg1">
              <a:lumMod val="65000"/>
            </a:schemeClr>
          </a:solidFill>
        </p:grpSpPr>
        <p:grpSp>
          <p:nvGrpSpPr>
            <p:cNvPr id="8227" name="Group 98"/>
            <p:cNvGrpSpPr>
              <a:grpSpLocks/>
            </p:cNvGrpSpPr>
            <p:nvPr/>
          </p:nvGrpSpPr>
          <p:grpSpPr bwMode="auto">
            <a:xfrm>
              <a:off x="3458" y="3461"/>
              <a:ext cx="417" cy="339"/>
              <a:chOff x="3993" y="1010"/>
              <a:chExt cx="378" cy="340"/>
            </a:xfrm>
            <a:grpFill/>
          </p:grpSpPr>
          <p:sp>
            <p:nvSpPr>
              <p:cNvPr id="61539" name="Rectangle 99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40" name="Freeform 100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41" name="Freeform 101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8228" name="Group 102"/>
            <p:cNvGrpSpPr>
              <a:grpSpLocks/>
            </p:cNvGrpSpPr>
            <p:nvPr/>
          </p:nvGrpSpPr>
          <p:grpSpPr bwMode="auto">
            <a:xfrm>
              <a:off x="3114" y="3509"/>
              <a:ext cx="417" cy="339"/>
              <a:chOff x="3993" y="1010"/>
              <a:chExt cx="378" cy="340"/>
            </a:xfrm>
            <a:grpFill/>
          </p:grpSpPr>
          <p:sp>
            <p:nvSpPr>
              <p:cNvPr id="61543" name="Rectangle 103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44" name="Freeform 104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45" name="Freeform 105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8229" name="Group 106"/>
            <p:cNvGrpSpPr>
              <a:grpSpLocks/>
            </p:cNvGrpSpPr>
            <p:nvPr/>
          </p:nvGrpSpPr>
          <p:grpSpPr bwMode="auto">
            <a:xfrm>
              <a:off x="3530" y="3509"/>
              <a:ext cx="417" cy="339"/>
              <a:chOff x="3993" y="1010"/>
              <a:chExt cx="378" cy="340"/>
            </a:xfrm>
            <a:grpFill/>
          </p:grpSpPr>
          <p:sp>
            <p:nvSpPr>
              <p:cNvPr id="61547" name="Rectangle 107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48" name="Freeform 108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49" name="Freeform 109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8230" name="Group 110"/>
            <p:cNvGrpSpPr>
              <a:grpSpLocks/>
            </p:cNvGrpSpPr>
            <p:nvPr/>
          </p:nvGrpSpPr>
          <p:grpSpPr bwMode="auto">
            <a:xfrm>
              <a:off x="3258" y="3557"/>
              <a:ext cx="417" cy="339"/>
              <a:chOff x="3993" y="1010"/>
              <a:chExt cx="378" cy="340"/>
            </a:xfrm>
            <a:grpFill/>
          </p:grpSpPr>
          <p:sp>
            <p:nvSpPr>
              <p:cNvPr id="61551" name="Rectangle 111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52" name="Freeform 112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54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53" name="Freeform 113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8231" name="Group 114"/>
            <p:cNvGrpSpPr>
              <a:grpSpLocks/>
            </p:cNvGrpSpPr>
            <p:nvPr/>
          </p:nvGrpSpPr>
          <p:grpSpPr bwMode="auto">
            <a:xfrm>
              <a:off x="3294" y="3217"/>
              <a:ext cx="417" cy="339"/>
              <a:chOff x="3993" y="1010"/>
              <a:chExt cx="378" cy="340"/>
            </a:xfrm>
            <a:grpFill/>
          </p:grpSpPr>
          <p:sp>
            <p:nvSpPr>
              <p:cNvPr id="61555" name="Rectangle 115"/>
              <p:cNvSpPr>
                <a:spLocks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grp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56" name="Freeform 116"/>
              <p:cNvSpPr>
                <a:spLocks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8398" dir="20006097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57" name="Freeform 117"/>
              <p:cNvSpPr>
                <a:spLocks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8202" name="Group 118"/>
          <p:cNvGrpSpPr>
            <a:grpSpLocks/>
          </p:cNvGrpSpPr>
          <p:nvPr/>
        </p:nvGrpSpPr>
        <p:grpSpPr bwMode="auto">
          <a:xfrm>
            <a:off x="460375" y="4073525"/>
            <a:ext cx="1360488" cy="1146175"/>
            <a:chOff x="2970" y="3039"/>
            <a:chExt cx="953" cy="782"/>
          </a:xfrm>
        </p:grpSpPr>
        <p:grpSp>
          <p:nvGrpSpPr>
            <p:cNvPr id="8211" name="Group 119"/>
            <p:cNvGrpSpPr>
              <a:grpSpLocks/>
            </p:cNvGrpSpPr>
            <p:nvPr/>
          </p:nvGrpSpPr>
          <p:grpSpPr bwMode="auto">
            <a:xfrm>
              <a:off x="2970" y="3364"/>
              <a:ext cx="486" cy="397"/>
              <a:chOff x="3946" y="429"/>
              <a:chExt cx="377" cy="341"/>
            </a:xfrm>
          </p:grpSpPr>
          <p:sp>
            <p:nvSpPr>
              <p:cNvPr id="61560" name="Rectangle 120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25" name="Freeform 121"/>
              <p:cNvSpPr>
                <a:spLocks/>
              </p:cNvSpPr>
              <p:nvPr/>
            </p:nvSpPr>
            <p:spPr bwMode="auto">
              <a:xfrm>
                <a:off x="4239" y="431"/>
                <a:ext cx="83" cy="338"/>
              </a:xfrm>
              <a:custGeom>
                <a:avLst/>
                <a:gdLst>
                  <a:gd name="T0" fmla="*/ 0 w 83"/>
                  <a:gd name="T1" fmla="*/ 46 h 338"/>
                  <a:gd name="T2" fmla="*/ 0 w 83"/>
                  <a:gd name="T3" fmla="*/ 338 h 338"/>
                  <a:gd name="T4" fmla="*/ 83 w 83"/>
                  <a:gd name="T5" fmla="*/ 281 h 338"/>
                  <a:gd name="T6" fmla="*/ 83 w 83"/>
                  <a:gd name="T7" fmla="*/ 0 h 338"/>
                  <a:gd name="T8" fmla="*/ 0 w 83"/>
                  <a:gd name="T9" fmla="*/ 46 h 3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338"/>
                  <a:gd name="T17" fmla="*/ 83 w 83"/>
                  <a:gd name="T18" fmla="*/ 338 h 3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26" name="Freeform 122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12" name="Group 123"/>
            <p:cNvGrpSpPr>
              <a:grpSpLocks/>
            </p:cNvGrpSpPr>
            <p:nvPr/>
          </p:nvGrpSpPr>
          <p:grpSpPr bwMode="auto">
            <a:xfrm>
              <a:off x="3437" y="3370"/>
              <a:ext cx="486" cy="397"/>
              <a:chOff x="3946" y="429"/>
              <a:chExt cx="377" cy="341"/>
            </a:xfrm>
          </p:grpSpPr>
          <p:sp>
            <p:nvSpPr>
              <p:cNvPr id="61564" name="Rectangle 124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65" name="Freeform 125"/>
              <p:cNvSpPr>
                <a:spLocks/>
              </p:cNvSpPr>
              <p:nvPr/>
            </p:nvSpPr>
            <p:spPr bwMode="auto">
              <a:xfrm>
                <a:off x="4239" y="431"/>
                <a:ext cx="83" cy="33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23" name="Freeform 126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13" name="Group 127"/>
            <p:cNvGrpSpPr>
              <a:grpSpLocks/>
            </p:cNvGrpSpPr>
            <p:nvPr/>
          </p:nvGrpSpPr>
          <p:grpSpPr bwMode="auto">
            <a:xfrm>
              <a:off x="3167" y="3424"/>
              <a:ext cx="486" cy="397"/>
              <a:chOff x="3946" y="429"/>
              <a:chExt cx="377" cy="341"/>
            </a:xfrm>
          </p:grpSpPr>
          <p:sp>
            <p:nvSpPr>
              <p:cNvPr id="61568" name="Rectangle 128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61569" name="Freeform 129"/>
              <p:cNvSpPr>
                <a:spLocks/>
              </p:cNvSpPr>
              <p:nvPr/>
            </p:nvSpPr>
            <p:spPr bwMode="auto">
              <a:xfrm>
                <a:off x="4239" y="430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54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20" name="Freeform 130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14" name="Group 131"/>
            <p:cNvGrpSpPr>
              <a:grpSpLocks/>
            </p:cNvGrpSpPr>
            <p:nvPr/>
          </p:nvGrpSpPr>
          <p:grpSpPr bwMode="auto">
            <a:xfrm>
              <a:off x="3191" y="3039"/>
              <a:ext cx="486" cy="397"/>
              <a:chOff x="3946" y="429"/>
              <a:chExt cx="377" cy="341"/>
            </a:xfrm>
          </p:grpSpPr>
          <p:sp>
            <p:nvSpPr>
              <p:cNvPr id="8215" name="Rectangle 132"/>
              <p:cNvSpPr>
                <a:spLocks noChangeArrowheads="1"/>
              </p:cNvSpPr>
              <p:nvPr/>
            </p:nvSpPr>
            <p:spPr bwMode="auto">
              <a:xfrm>
                <a:off x="3946" y="476"/>
                <a:ext cx="293" cy="294"/>
              </a:xfrm>
              <a:prstGeom prst="rect">
                <a:avLst/>
              </a:pr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73" name="Freeform 133"/>
              <p:cNvSpPr>
                <a:spLocks/>
              </p:cNvSpPr>
              <p:nvPr/>
            </p:nvSpPr>
            <p:spPr bwMode="auto">
              <a:xfrm>
                <a:off x="4240" y="43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8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8">
                    <a:moveTo>
                      <a:pt x="0" y="46"/>
                    </a:moveTo>
                    <a:lnTo>
                      <a:pt x="0" y="338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00FA">
                      <a:gamma/>
                      <a:shade val="72549"/>
                      <a:invGamma/>
                    </a:srgbClr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8398" dir="20006097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8217" name="Freeform 134"/>
              <p:cNvSpPr>
                <a:spLocks/>
              </p:cNvSpPr>
              <p:nvPr/>
            </p:nvSpPr>
            <p:spPr bwMode="auto">
              <a:xfrm>
                <a:off x="3946" y="429"/>
                <a:ext cx="377" cy="47"/>
              </a:xfrm>
              <a:custGeom>
                <a:avLst/>
                <a:gdLst>
                  <a:gd name="T0" fmla="*/ 0 w 377"/>
                  <a:gd name="T1" fmla="*/ 47 h 47"/>
                  <a:gd name="T2" fmla="*/ 293 w 377"/>
                  <a:gd name="T3" fmla="*/ 47 h 47"/>
                  <a:gd name="T4" fmla="*/ 377 w 377"/>
                  <a:gd name="T5" fmla="*/ 0 h 47"/>
                  <a:gd name="T6" fmla="*/ 95 w 377"/>
                  <a:gd name="T7" fmla="*/ 0 h 47"/>
                  <a:gd name="T8" fmla="*/ 0 w 377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7"/>
                  <a:gd name="T16" fmla="*/ 0 h 47"/>
                  <a:gd name="T17" fmla="*/ 377 w 377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7" h="47">
                    <a:moveTo>
                      <a:pt x="0" y="47"/>
                    </a:moveTo>
                    <a:lnTo>
                      <a:pt x="293" y="47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0B5"/>
                  </a:gs>
                  <a:gs pos="100000">
                    <a:srgbClr val="9600F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8203" name="Text Box 135"/>
          <p:cNvSpPr txBox="1">
            <a:spLocks noChangeArrowheads="1"/>
          </p:cNvSpPr>
          <p:nvPr/>
        </p:nvSpPr>
        <p:spPr bwMode="auto">
          <a:xfrm>
            <a:off x="2651125" y="1465263"/>
            <a:ext cx="3822700" cy="733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r>
              <a:rPr lang="en-US" sz="1800" b="1">
                <a:latin typeface="+mj-lt"/>
              </a:rPr>
              <a:t>Colored Box Product Line</a:t>
            </a:r>
          </a:p>
          <a:p>
            <a:r>
              <a:rPr lang="en-US" sz="1800" b="1">
                <a:latin typeface="+mj-lt"/>
              </a:rPr>
              <a:t>Forecast = 100</a:t>
            </a:r>
          </a:p>
        </p:txBody>
      </p:sp>
      <p:sp>
        <p:nvSpPr>
          <p:cNvPr id="8204" name="Line 137"/>
          <p:cNvSpPr>
            <a:spLocks noChangeShapeType="1"/>
          </p:cNvSpPr>
          <p:nvPr/>
        </p:nvSpPr>
        <p:spPr bwMode="auto">
          <a:xfrm>
            <a:off x="4567238" y="2168525"/>
            <a:ext cx="0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5" name="Freeform 136"/>
          <p:cNvSpPr>
            <a:spLocks/>
          </p:cNvSpPr>
          <p:nvPr/>
        </p:nvSpPr>
        <p:spPr bwMode="auto">
          <a:xfrm>
            <a:off x="1152525" y="3073400"/>
            <a:ext cx="6819900" cy="514350"/>
          </a:xfrm>
          <a:custGeom>
            <a:avLst/>
            <a:gdLst>
              <a:gd name="T0" fmla="*/ 0 w 4296"/>
              <a:gd name="T1" fmla="*/ 318 h 324"/>
              <a:gd name="T2" fmla="*/ 0 w 4296"/>
              <a:gd name="T3" fmla="*/ 0 h 324"/>
              <a:gd name="T4" fmla="*/ 4296 w 4296"/>
              <a:gd name="T5" fmla="*/ 12 h 324"/>
              <a:gd name="T6" fmla="*/ 4296 w 4296"/>
              <a:gd name="T7" fmla="*/ 324 h 324"/>
              <a:gd name="T8" fmla="*/ 4296 w 4296"/>
              <a:gd name="T9" fmla="*/ 246 h 3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96"/>
              <a:gd name="T16" fmla="*/ 0 h 324"/>
              <a:gd name="T17" fmla="*/ 4296 w 4296"/>
              <a:gd name="T18" fmla="*/ 324 h 3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96" h="324">
                <a:moveTo>
                  <a:pt x="0" y="318"/>
                </a:moveTo>
                <a:lnTo>
                  <a:pt x="0" y="0"/>
                </a:lnTo>
                <a:lnTo>
                  <a:pt x="4296" y="12"/>
                </a:lnTo>
                <a:lnTo>
                  <a:pt x="4296" y="324"/>
                </a:lnTo>
                <a:lnTo>
                  <a:pt x="4296" y="246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6" name="Line 140"/>
          <p:cNvSpPr>
            <a:spLocks noChangeShapeType="1"/>
          </p:cNvSpPr>
          <p:nvPr/>
        </p:nvSpPr>
        <p:spPr bwMode="auto">
          <a:xfrm>
            <a:off x="2847975" y="3068638"/>
            <a:ext cx="9525" cy="514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7" name="Line 141"/>
          <p:cNvSpPr>
            <a:spLocks noChangeShapeType="1"/>
          </p:cNvSpPr>
          <p:nvPr/>
        </p:nvSpPr>
        <p:spPr bwMode="auto">
          <a:xfrm>
            <a:off x="3914775" y="3087688"/>
            <a:ext cx="9525" cy="514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8" name="Line 142"/>
          <p:cNvSpPr>
            <a:spLocks noChangeShapeType="1"/>
          </p:cNvSpPr>
          <p:nvPr/>
        </p:nvSpPr>
        <p:spPr bwMode="auto">
          <a:xfrm>
            <a:off x="5153025" y="3097213"/>
            <a:ext cx="9525" cy="514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9" name="Line 143"/>
          <p:cNvSpPr>
            <a:spLocks noChangeShapeType="1"/>
          </p:cNvSpPr>
          <p:nvPr/>
        </p:nvSpPr>
        <p:spPr bwMode="auto">
          <a:xfrm>
            <a:off x="6619875" y="3068638"/>
            <a:ext cx="9525" cy="514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10" name="Text Box 144"/>
          <p:cNvSpPr txBox="1">
            <a:spLocks noChangeArrowheads="1"/>
          </p:cNvSpPr>
          <p:nvPr/>
        </p:nvSpPr>
        <p:spPr bwMode="auto">
          <a:xfrm>
            <a:off x="812800" y="3603625"/>
            <a:ext cx="7680325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/>
            <a:r>
              <a:rPr lang="en-US" sz="1800" b="1" dirty="0">
                <a:latin typeface="+mj-lt"/>
              </a:rPr>
              <a:t>24%		18%	  12%	       12</a:t>
            </a:r>
            <a:r>
              <a:rPr lang="en-US" sz="1800" b="1" dirty="0" smtClean="0">
                <a:latin typeface="+mj-lt"/>
              </a:rPr>
              <a:t>%	</a:t>
            </a:r>
            <a:r>
              <a:rPr lang="en-US" sz="1800" b="1" dirty="0">
                <a:latin typeface="+mj-lt"/>
              </a:rPr>
              <a:t>	</a:t>
            </a:r>
            <a:r>
              <a:rPr lang="en-US" sz="1800" b="1" dirty="0" smtClean="0">
                <a:latin typeface="+mj-lt"/>
              </a:rPr>
              <a:t>  6</a:t>
            </a:r>
            <a:r>
              <a:rPr lang="en-US" sz="1800" b="1" dirty="0">
                <a:latin typeface="+mj-lt"/>
              </a:rPr>
              <a:t>%	       </a:t>
            </a:r>
            <a:r>
              <a:rPr lang="en-US" sz="1800" b="1" dirty="0" smtClean="0">
                <a:latin typeface="+mj-lt"/>
              </a:rPr>
              <a:t> 28</a:t>
            </a:r>
            <a:r>
              <a:rPr lang="en-US" sz="1800" b="1" dirty="0">
                <a:latin typeface="+mj-lt"/>
              </a:rPr>
              <a:t>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Spare Parts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FS-BU-070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298575" y="1754188"/>
            <a:ext cx="6540500" cy="3563937"/>
            <a:chOff x="1222375" y="2097088"/>
            <a:chExt cx="6540500" cy="3563937"/>
          </a:xfrm>
        </p:grpSpPr>
        <p:grpSp>
          <p:nvGrpSpPr>
            <p:cNvPr id="9220" name="Group 97"/>
            <p:cNvGrpSpPr>
              <a:grpSpLocks/>
            </p:cNvGrpSpPr>
            <p:nvPr/>
          </p:nvGrpSpPr>
          <p:grpSpPr bwMode="auto">
            <a:xfrm>
              <a:off x="1222375" y="2460625"/>
              <a:ext cx="1493838" cy="1104900"/>
              <a:chOff x="299" y="1590"/>
              <a:chExt cx="941" cy="696"/>
            </a:xfrm>
          </p:grpSpPr>
          <p:pic>
            <p:nvPicPr>
              <p:cNvPr id="9225" name="Picture 91" descr="MPj03057390000[1]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33" y="1590"/>
                <a:ext cx="245" cy="6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26" name="Picture 90" descr="MPj03057390000[1]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" y="1596"/>
                <a:ext cx="245" cy="6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27" name="Picture 92" descr="MPj03057390000[1]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61" y="1590"/>
                <a:ext cx="245" cy="6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28" name="Picture 93" descr="MPj03057390000[1]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95" y="1590"/>
                <a:ext cx="245" cy="6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221" name="Picture 95" descr="MCIN00572_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40513" y="2097088"/>
              <a:ext cx="1122362" cy="1716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2" name="Picture 96" descr="MCj0279506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52838" y="2195513"/>
              <a:ext cx="1827212" cy="128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3" name="Picture 100" descr="MPj031645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03675" y="3732213"/>
              <a:ext cx="2828925" cy="1928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4" name="Picture 98" descr="MCj02805380000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36850" y="4195763"/>
              <a:ext cx="1339850" cy="1306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Sites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FS-BU-080</a:t>
            </a:r>
          </a:p>
        </p:txBody>
      </p:sp>
      <p:grpSp>
        <p:nvGrpSpPr>
          <p:cNvPr id="1046" name="Group 1045"/>
          <p:cNvGrpSpPr/>
          <p:nvPr/>
        </p:nvGrpSpPr>
        <p:grpSpPr>
          <a:xfrm>
            <a:off x="463550" y="1217613"/>
            <a:ext cx="8207375" cy="4724400"/>
            <a:chOff x="587375" y="1855788"/>
            <a:chExt cx="8207375" cy="4724400"/>
          </a:xfrm>
        </p:grpSpPr>
        <p:cxnSp>
          <p:nvCxnSpPr>
            <p:cNvPr id="10243" name="AutoShape 572"/>
            <p:cNvCxnSpPr>
              <a:cxnSpLocks noChangeShapeType="1"/>
              <a:stCxn id="11037" idx="42"/>
              <a:endCxn id="11268" idx="48"/>
            </p:cNvCxnSpPr>
            <p:nvPr/>
          </p:nvCxnSpPr>
          <p:spPr bwMode="auto">
            <a:xfrm rot="16200000">
              <a:off x="2953544" y="932657"/>
              <a:ext cx="260350" cy="2106612"/>
            </a:xfrm>
            <a:prstGeom prst="bentConnector3">
              <a:avLst>
                <a:gd name="adj1" fmla="val 187806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4" name="AutoShape 577"/>
            <p:cNvCxnSpPr>
              <a:cxnSpLocks noChangeShapeType="1"/>
              <a:stCxn id="11268" idx="30"/>
              <a:endCxn id="10249" idx="0"/>
            </p:cNvCxnSpPr>
            <p:nvPr/>
          </p:nvCxnSpPr>
          <p:spPr bwMode="auto">
            <a:xfrm rot="5400000" flipV="1">
              <a:off x="5030788" y="1112837"/>
              <a:ext cx="520700" cy="2079625"/>
            </a:xfrm>
            <a:prstGeom prst="bentConnector3">
              <a:avLst>
                <a:gd name="adj1" fmla="val -5091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10246" name="Group 79"/>
            <p:cNvGrpSpPr>
              <a:grpSpLocks/>
            </p:cNvGrpSpPr>
            <p:nvPr/>
          </p:nvGrpSpPr>
          <p:grpSpPr bwMode="auto">
            <a:xfrm>
              <a:off x="6838950" y="5729288"/>
              <a:ext cx="876300" cy="695325"/>
              <a:chOff x="5098" y="607"/>
              <a:chExt cx="694" cy="787"/>
            </a:xfrm>
          </p:grpSpPr>
          <p:sp>
            <p:nvSpPr>
              <p:cNvPr id="11279" name="Freeform 80"/>
              <p:cNvSpPr>
                <a:spLocks/>
              </p:cNvSpPr>
              <p:nvPr/>
            </p:nvSpPr>
            <p:spPr bwMode="auto">
              <a:xfrm>
                <a:off x="5109" y="696"/>
                <a:ext cx="674" cy="679"/>
              </a:xfrm>
              <a:custGeom>
                <a:avLst/>
                <a:gdLst>
                  <a:gd name="T0" fmla="*/ 736 w 2227"/>
                  <a:gd name="T1" fmla="*/ 267 h 2241"/>
                  <a:gd name="T2" fmla="*/ 652 w 2227"/>
                  <a:gd name="T3" fmla="*/ 323 h 2241"/>
                  <a:gd name="T4" fmla="*/ 572 w 2227"/>
                  <a:gd name="T5" fmla="*/ 383 h 2241"/>
                  <a:gd name="T6" fmla="*/ 520 w 2227"/>
                  <a:gd name="T7" fmla="*/ 435 h 2241"/>
                  <a:gd name="T8" fmla="*/ 468 w 2227"/>
                  <a:gd name="T9" fmla="*/ 499 h 2241"/>
                  <a:gd name="T10" fmla="*/ 448 w 2227"/>
                  <a:gd name="T11" fmla="*/ 519 h 2241"/>
                  <a:gd name="T12" fmla="*/ 372 w 2227"/>
                  <a:gd name="T13" fmla="*/ 607 h 2241"/>
                  <a:gd name="T14" fmla="*/ 284 w 2227"/>
                  <a:gd name="T15" fmla="*/ 727 h 2241"/>
                  <a:gd name="T16" fmla="*/ 216 w 2227"/>
                  <a:gd name="T17" fmla="*/ 815 h 2241"/>
                  <a:gd name="T18" fmla="*/ 132 w 2227"/>
                  <a:gd name="T19" fmla="*/ 883 h 2241"/>
                  <a:gd name="T20" fmla="*/ 84 w 2227"/>
                  <a:gd name="T21" fmla="*/ 1019 h 2241"/>
                  <a:gd name="T22" fmla="*/ 12 w 2227"/>
                  <a:gd name="T23" fmla="*/ 1227 h 2241"/>
                  <a:gd name="T24" fmla="*/ 4 w 2227"/>
                  <a:gd name="T25" fmla="*/ 1451 h 2241"/>
                  <a:gd name="T26" fmla="*/ 12 w 2227"/>
                  <a:gd name="T27" fmla="*/ 1611 h 2241"/>
                  <a:gd name="T28" fmla="*/ 104 w 2227"/>
                  <a:gd name="T29" fmla="*/ 1831 h 2241"/>
                  <a:gd name="T30" fmla="*/ 232 w 2227"/>
                  <a:gd name="T31" fmla="*/ 1943 h 2241"/>
                  <a:gd name="T32" fmla="*/ 360 w 2227"/>
                  <a:gd name="T33" fmla="*/ 2019 h 2241"/>
                  <a:gd name="T34" fmla="*/ 432 w 2227"/>
                  <a:gd name="T35" fmla="*/ 2051 h 2241"/>
                  <a:gd name="T36" fmla="*/ 640 w 2227"/>
                  <a:gd name="T37" fmla="*/ 2127 h 2241"/>
                  <a:gd name="T38" fmla="*/ 764 w 2227"/>
                  <a:gd name="T39" fmla="*/ 2175 h 2241"/>
                  <a:gd name="T40" fmla="*/ 896 w 2227"/>
                  <a:gd name="T41" fmla="*/ 2191 h 2241"/>
                  <a:gd name="T42" fmla="*/ 1136 w 2227"/>
                  <a:gd name="T43" fmla="*/ 2231 h 2241"/>
                  <a:gd name="T44" fmla="*/ 1548 w 2227"/>
                  <a:gd name="T45" fmla="*/ 2207 h 2241"/>
                  <a:gd name="T46" fmla="*/ 1672 w 2227"/>
                  <a:gd name="T47" fmla="*/ 2159 h 2241"/>
                  <a:gd name="T48" fmla="*/ 1872 w 2227"/>
                  <a:gd name="T49" fmla="*/ 2071 h 2241"/>
                  <a:gd name="T50" fmla="*/ 1984 w 2227"/>
                  <a:gd name="T51" fmla="*/ 1975 h 2241"/>
                  <a:gd name="T52" fmla="*/ 2084 w 2227"/>
                  <a:gd name="T53" fmla="*/ 1871 h 2241"/>
                  <a:gd name="T54" fmla="*/ 2148 w 2227"/>
                  <a:gd name="T55" fmla="*/ 1719 h 2241"/>
                  <a:gd name="T56" fmla="*/ 2168 w 2227"/>
                  <a:gd name="T57" fmla="*/ 1659 h 2241"/>
                  <a:gd name="T58" fmla="*/ 2216 w 2227"/>
                  <a:gd name="T59" fmla="*/ 1527 h 2241"/>
                  <a:gd name="T60" fmla="*/ 2212 w 2227"/>
                  <a:gd name="T61" fmla="*/ 1127 h 2241"/>
                  <a:gd name="T62" fmla="*/ 2148 w 2227"/>
                  <a:gd name="T63" fmla="*/ 935 h 2241"/>
                  <a:gd name="T64" fmla="*/ 2044 w 2227"/>
                  <a:gd name="T65" fmla="*/ 755 h 2241"/>
                  <a:gd name="T66" fmla="*/ 1948 w 2227"/>
                  <a:gd name="T67" fmla="*/ 631 h 2241"/>
                  <a:gd name="T68" fmla="*/ 1820 w 2227"/>
                  <a:gd name="T69" fmla="*/ 551 h 2241"/>
                  <a:gd name="T70" fmla="*/ 1684 w 2227"/>
                  <a:gd name="T71" fmla="*/ 431 h 2241"/>
                  <a:gd name="T72" fmla="*/ 1644 w 2227"/>
                  <a:gd name="T73" fmla="*/ 391 h 2241"/>
                  <a:gd name="T74" fmla="*/ 1568 w 2227"/>
                  <a:gd name="T75" fmla="*/ 359 h 2241"/>
                  <a:gd name="T76" fmla="*/ 1484 w 2227"/>
                  <a:gd name="T77" fmla="*/ 311 h 2241"/>
                  <a:gd name="T78" fmla="*/ 1412 w 2227"/>
                  <a:gd name="T79" fmla="*/ 271 h 2241"/>
                  <a:gd name="T80" fmla="*/ 1404 w 2227"/>
                  <a:gd name="T81" fmla="*/ 207 h 2241"/>
                  <a:gd name="T82" fmla="*/ 1492 w 2227"/>
                  <a:gd name="T83" fmla="*/ 111 h 2241"/>
                  <a:gd name="T84" fmla="*/ 1536 w 2227"/>
                  <a:gd name="T85" fmla="*/ 71 h 2241"/>
                  <a:gd name="T86" fmla="*/ 1596 w 2227"/>
                  <a:gd name="T87" fmla="*/ 11 h 2241"/>
                  <a:gd name="T88" fmla="*/ 1472 w 2227"/>
                  <a:gd name="T89" fmla="*/ 39 h 2241"/>
                  <a:gd name="T90" fmla="*/ 952 w 2227"/>
                  <a:gd name="T91" fmla="*/ 111 h 2241"/>
                  <a:gd name="T92" fmla="*/ 768 w 2227"/>
                  <a:gd name="T93" fmla="*/ 223 h 2241"/>
                  <a:gd name="T94" fmla="*/ 764 w 2227"/>
                  <a:gd name="T95" fmla="*/ 239 h 224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27"/>
                  <a:gd name="T145" fmla="*/ 0 h 2241"/>
                  <a:gd name="T146" fmla="*/ 2227 w 2227"/>
                  <a:gd name="T147" fmla="*/ 2241 h 224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27" h="2241">
                    <a:moveTo>
                      <a:pt x="764" y="239"/>
                    </a:moveTo>
                    <a:cubicBezTo>
                      <a:pt x="746" y="245"/>
                      <a:pt x="751" y="255"/>
                      <a:pt x="736" y="267"/>
                    </a:cubicBezTo>
                    <a:cubicBezTo>
                      <a:pt x="715" y="283"/>
                      <a:pt x="692" y="285"/>
                      <a:pt x="672" y="299"/>
                    </a:cubicBezTo>
                    <a:cubicBezTo>
                      <a:pt x="649" y="315"/>
                      <a:pt x="670" y="305"/>
                      <a:pt x="652" y="323"/>
                    </a:cubicBezTo>
                    <a:cubicBezTo>
                      <a:pt x="638" y="337"/>
                      <a:pt x="620" y="344"/>
                      <a:pt x="604" y="355"/>
                    </a:cubicBezTo>
                    <a:cubicBezTo>
                      <a:pt x="591" y="375"/>
                      <a:pt x="600" y="364"/>
                      <a:pt x="572" y="383"/>
                    </a:cubicBezTo>
                    <a:cubicBezTo>
                      <a:pt x="568" y="386"/>
                      <a:pt x="560" y="391"/>
                      <a:pt x="560" y="391"/>
                    </a:cubicBezTo>
                    <a:cubicBezTo>
                      <a:pt x="549" y="407"/>
                      <a:pt x="536" y="424"/>
                      <a:pt x="520" y="435"/>
                    </a:cubicBezTo>
                    <a:cubicBezTo>
                      <a:pt x="501" y="463"/>
                      <a:pt x="512" y="454"/>
                      <a:pt x="492" y="467"/>
                    </a:cubicBezTo>
                    <a:cubicBezTo>
                      <a:pt x="487" y="483"/>
                      <a:pt x="482" y="490"/>
                      <a:pt x="468" y="499"/>
                    </a:cubicBezTo>
                    <a:cubicBezTo>
                      <a:pt x="465" y="503"/>
                      <a:pt x="463" y="508"/>
                      <a:pt x="460" y="511"/>
                    </a:cubicBezTo>
                    <a:cubicBezTo>
                      <a:pt x="457" y="514"/>
                      <a:pt x="451" y="515"/>
                      <a:pt x="448" y="519"/>
                    </a:cubicBezTo>
                    <a:cubicBezTo>
                      <a:pt x="437" y="532"/>
                      <a:pt x="433" y="554"/>
                      <a:pt x="420" y="567"/>
                    </a:cubicBezTo>
                    <a:cubicBezTo>
                      <a:pt x="405" y="582"/>
                      <a:pt x="386" y="591"/>
                      <a:pt x="372" y="607"/>
                    </a:cubicBezTo>
                    <a:cubicBezTo>
                      <a:pt x="357" y="625"/>
                      <a:pt x="353" y="650"/>
                      <a:pt x="336" y="667"/>
                    </a:cubicBezTo>
                    <a:cubicBezTo>
                      <a:pt x="317" y="686"/>
                      <a:pt x="304" y="710"/>
                      <a:pt x="284" y="727"/>
                    </a:cubicBezTo>
                    <a:cubicBezTo>
                      <a:pt x="272" y="738"/>
                      <a:pt x="244" y="755"/>
                      <a:pt x="244" y="755"/>
                    </a:cubicBezTo>
                    <a:cubicBezTo>
                      <a:pt x="240" y="768"/>
                      <a:pt x="231" y="808"/>
                      <a:pt x="216" y="815"/>
                    </a:cubicBezTo>
                    <a:cubicBezTo>
                      <a:pt x="193" y="826"/>
                      <a:pt x="169" y="835"/>
                      <a:pt x="152" y="855"/>
                    </a:cubicBezTo>
                    <a:cubicBezTo>
                      <a:pt x="145" y="864"/>
                      <a:pt x="139" y="874"/>
                      <a:pt x="132" y="883"/>
                    </a:cubicBezTo>
                    <a:cubicBezTo>
                      <a:pt x="126" y="891"/>
                      <a:pt x="116" y="907"/>
                      <a:pt x="116" y="907"/>
                    </a:cubicBezTo>
                    <a:cubicBezTo>
                      <a:pt x="107" y="944"/>
                      <a:pt x="90" y="981"/>
                      <a:pt x="84" y="1019"/>
                    </a:cubicBezTo>
                    <a:cubicBezTo>
                      <a:pt x="75" y="1071"/>
                      <a:pt x="68" y="1110"/>
                      <a:pt x="24" y="1143"/>
                    </a:cubicBezTo>
                    <a:cubicBezTo>
                      <a:pt x="6" y="1198"/>
                      <a:pt x="26" y="1131"/>
                      <a:pt x="12" y="1227"/>
                    </a:cubicBezTo>
                    <a:cubicBezTo>
                      <a:pt x="10" y="1240"/>
                      <a:pt x="0" y="1263"/>
                      <a:pt x="0" y="1263"/>
                    </a:cubicBezTo>
                    <a:cubicBezTo>
                      <a:pt x="1" y="1326"/>
                      <a:pt x="2" y="1388"/>
                      <a:pt x="4" y="1451"/>
                    </a:cubicBezTo>
                    <a:cubicBezTo>
                      <a:pt x="4" y="1456"/>
                      <a:pt x="8" y="1462"/>
                      <a:pt x="8" y="1467"/>
                    </a:cubicBezTo>
                    <a:cubicBezTo>
                      <a:pt x="10" y="1515"/>
                      <a:pt x="10" y="1563"/>
                      <a:pt x="12" y="1611"/>
                    </a:cubicBezTo>
                    <a:cubicBezTo>
                      <a:pt x="14" y="1659"/>
                      <a:pt x="54" y="1721"/>
                      <a:pt x="80" y="1759"/>
                    </a:cubicBezTo>
                    <a:cubicBezTo>
                      <a:pt x="94" y="1780"/>
                      <a:pt x="86" y="1810"/>
                      <a:pt x="104" y="1831"/>
                    </a:cubicBezTo>
                    <a:cubicBezTo>
                      <a:pt x="122" y="1852"/>
                      <a:pt x="149" y="1860"/>
                      <a:pt x="168" y="1879"/>
                    </a:cubicBezTo>
                    <a:cubicBezTo>
                      <a:pt x="185" y="1930"/>
                      <a:pt x="176" y="1932"/>
                      <a:pt x="232" y="1943"/>
                    </a:cubicBezTo>
                    <a:cubicBezTo>
                      <a:pt x="250" y="1955"/>
                      <a:pt x="246" y="1972"/>
                      <a:pt x="272" y="1979"/>
                    </a:cubicBezTo>
                    <a:cubicBezTo>
                      <a:pt x="308" y="1988"/>
                      <a:pt x="330" y="1999"/>
                      <a:pt x="360" y="2019"/>
                    </a:cubicBezTo>
                    <a:cubicBezTo>
                      <a:pt x="375" y="2029"/>
                      <a:pt x="392" y="2036"/>
                      <a:pt x="408" y="2043"/>
                    </a:cubicBezTo>
                    <a:cubicBezTo>
                      <a:pt x="416" y="2046"/>
                      <a:pt x="432" y="2051"/>
                      <a:pt x="432" y="2051"/>
                    </a:cubicBezTo>
                    <a:cubicBezTo>
                      <a:pt x="462" y="2081"/>
                      <a:pt x="500" y="2089"/>
                      <a:pt x="540" y="2095"/>
                    </a:cubicBezTo>
                    <a:cubicBezTo>
                      <a:pt x="573" y="2106"/>
                      <a:pt x="607" y="2122"/>
                      <a:pt x="640" y="2127"/>
                    </a:cubicBezTo>
                    <a:cubicBezTo>
                      <a:pt x="660" y="2134"/>
                      <a:pt x="687" y="2135"/>
                      <a:pt x="704" y="2147"/>
                    </a:cubicBezTo>
                    <a:cubicBezTo>
                      <a:pt x="717" y="2155"/>
                      <a:pt x="748" y="2173"/>
                      <a:pt x="764" y="2175"/>
                    </a:cubicBezTo>
                    <a:cubicBezTo>
                      <a:pt x="780" y="2177"/>
                      <a:pt x="796" y="2178"/>
                      <a:pt x="812" y="2179"/>
                    </a:cubicBezTo>
                    <a:cubicBezTo>
                      <a:pt x="844" y="2187"/>
                      <a:pt x="856" y="2188"/>
                      <a:pt x="896" y="2191"/>
                    </a:cubicBezTo>
                    <a:cubicBezTo>
                      <a:pt x="915" y="2197"/>
                      <a:pt x="954" y="2227"/>
                      <a:pt x="964" y="2227"/>
                    </a:cubicBezTo>
                    <a:cubicBezTo>
                      <a:pt x="1021" y="2228"/>
                      <a:pt x="1079" y="2230"/>
                      <a:pt x="1136" y="2231"/>
                    </a:cubicBezTo>
                    <a:cubicBezTo>
                      <a:pt x="1229" y="2241"/>
                      <a:pt x="1322" y="2239"/>
                      <a:pt x="1416" y="2235"/>
                    </a:cubicBezTo>
                    <a:cubicBezTo>
                      <a:pt x="1458" y="2221"/>
                      <a:pt x="1504" y="2213"/>
                      <a:pt x="1548" y="2207"/>
                    </a:cubicBezTo>
                    <a:cubicBezTo>
                      <a:pt x="1565" y="2201"/>
                      <a:pt x="1582" y="2198"/>
                      <a:pt x="1600" y="2195"/>
                    </a:cubicBezTo>
                    <a:cubicBezTo>
                      <a:pt x="1638" y="2157"/>
                      <a:pt x="1635" y="2178"/>
                      <a:pt x="1672" y="2159"/>
                    </a:cubicBezTo>
                    <a:cubicBezTo>
                      <a:pt x="1724" y="2133"/>
                      <a:pt x="1781" y="2116"/>
                      <a:pt x="1832" y="2087"/>
                    </a:cubicBezTo>
                    <a:cubicBezTo>
                      <a:pt x="1844" y="2080"/>
                      <a:pt x="1860" y="2079"/>
                      <a:pt x="1872" y="2071"/>
                    </a:cubicBezTo>
                    <a:cubicBezTo>
                      <a:pt x="1904" y="2049"/>
                      <a:pt x="1925" y="2021"/>
                      <a:pt x="1964" y="2011"/>
                    </a:cubicBezTo>
                    <a:cubicBezTo>
                      <a:pt x="1971" y="2000"/>
                      <a:pt x="1974" y="1984"/>
                      <a:pt x="1984" y="1975"/>
                    </a:cubicBezTo>
                    <a:cubicBezTo>
                      <a:pt x="2006" y="1955"/>
                      <a:pt x="2035" y="1936"/>
                      <a:pt x="2060" y="1919"/>
                    </a:cubicBezTo>
                    <a:cubicBezTo>
                      <a:pt x="2071" y="1886"/>
                      <a:pt x="2063" y="1902"/>
                      <a:pt x="2084" y="1871"/>
                    </a:cubicBezTo>
                    <a:cubicBezTo>
                      <a:pt x="2093" y="1857"/>
                      <a:pt x="2091" y="1837"/>
                      <a:pt x="2100" y="1823"/>
                    </a:cubicBezTo>
                    <a:cubicBezTo>
                      <a:pt x="2123" y="1788"/>
                      <a:pt x="2138" y="1761"/>
                      <a:pt x="2148" y="1719"/>
                    </a:cubicBezTo>
                    <a:cubicBezTo>
                      <a:pt x="2149" y="1714"/>
                      <a:pt x="2154" y="1711"/>
                      <a:pt x="2156" y="1707"/>
                    </a:cubicBezTo>
                    <a:cubicBezTo>
                      <a:pt x="2165" y="1687"/>
                      <a:pt x="2164" y="1680"/>
                      <a:pt x="2168" y="1659"/>
                    </a:cubicBezTo>
                    <a:cubicBezTo>
                      <a:pt x="2174" y="1625"/>
                      <a:pt x="2190" y="1594"/>
                      <a:pt x="2204" y="1563"/>
                    </a:cubicBezTo>
                    <a:cubicBezTo>
                      <a:pt x="2204" y="1563"/>
                      <a:pt x="2214" y="1533"/>
                      <a:pt x="2216" y="1527"/>
                    </a:cubicBezTo>
                    <a:cubicBezTo>
                      <a:pt x="2217" y="1523"/>
                      <a:pt x="2220" y="1515"/>
                      <a:pt x="2220" y="1515"/>
                    </a:cubicBezTo>
                    <a:cubicBezTo>
                      <a:pt x="2225" y="1384"/>
                      <a:pt x="2227" y="1257"/>
                      <a:pt x="2212" y="1127"/>
                    </a:cubicBezTo>
                    <a:cubicBezTo>
                      <a:pt x="2208" y="1094"/>
                      <a:pt x="2182" y="1066"/>
                      <a:pt x="2172" y="1035"/>
                    </a:cubicBezTo>
                    <a:cubicBezTo>
                      <a:pt x="2161" y="1003"/>
                      <a:pt x="2163" y="965"/>
                      <a:pt x="2148" y="935"/>
                    </a:cubicBezTo>
                    <a:cubicBezTo>
                      <a:pt x="2136" y="911"/>
                      <a:pt x="2115" y="893"/>
                      <a:pt x="2100" y="871"/>
                    </a:cubicBezTo>
                    <a:cubicBezTo>
                      <a:pt x="2074" y="835"/>
                      <a:pt x="2076" y="787"/>
                      <a:pt x="2044" y="755"/>
                    </a:cubicBezTo>
                    <a:cubicBezTo>
                      <a:pt x="2033" y="722"/>
                      <a:pt x="2008" y="702"/>
                      <a:pt x="1980" y="683"/>
                    </a:cubicBezTo>
                    <a:cubicBezTo>
                      <a:pt x="1969" y="667"/>
                      <a:pt x="1964" y="642"/>
                      <a:pt x="1948" y="631"/>
                    </a:cubicBezTo>
                    <a:cubicBezTo>
                      <a:pt x="1936" y="623"/>
                      <a:pt x="1917" y="622"/>
                      <a:pt x="1904" y="615"/>
                    </a:cubicBezTo>
                    <a:cubicBezTo>
                      <a:pt x="1872" y="597"/>
                      <a:pt x="1850" y="571"/>
                      <a:pt x="1820" y="551"/>
                    </a:cubicBezTo>
                    <a:cubicBezTo>
                      <a:pt x="1808" y="516"/>
                      <a:pt x="1775" y="509"/>
                      <a:pt x="1748" y="491"/>
                    </a:cubicBezTo>
                    <a:cubicBezTo>
                      <a:pt x="1733" y="469"/>
                      <a:pt x="1706" y="446"/>
                      <a:pt x="1684" y="431"/>
                    </a:cubicBezTo>
                    <a:cubicBezTo>
                      <a:pt x="1676" y="426"/>
                      <a:pt x="1660" y="415"/>
                      <a:pt x="1660" y="415"/>
                    </a:cubicBezTo>
                    <a:cubicBezTo>
                      <a:pt x="1655" y="407"/>
                      <a:pt x="1649" y="399"/>
                      <a:pt x="1644" y="391"/>
                    </a:cubicBezTo>
                    <a:cubicBezTo>
                      <a:pt x="1642" y="387"/>
                      <a:pt x="1636" y="389"/>
                      <a:pt x="1632" y="387"/>
                    </a:cubicBezTo>
                    <a:cubicBezTo>
                      <a:pt x="1610" y="378"/>
                      <a:pt x="1591" y="367"/>
                      <a:pt x="1568" y="359"/>
                    </a:cubicBezTo>
                    <a:cubicBezTo>
                      <a:pt x="1549" y="353"/>
                      <a:pt x="1525" y="331"/>
                      <a:pt x="1508" y="319"/>
                    </a:cubicBezTo>
                    <a:cubicBezTo>
                      <a:pt x="1501" y="314"/>
                      <a:pt x="1491" y="316"/>
                      <a:pt x="1484" y="311"/>
                    </a:cubicBezTo>
                    <a:cubicBezTo>
                      <a:pt x="1473" y="304"/>
                      <a:pt x="1450" y="284"/>
                      <a:pt x="1436" y="279"/>
                    </a:cubicBezTo>
                    <a:cubicBezTo>
                      <a:pt x="1428" y="276"/>
                      <a:pt x="1420" y="274"/>
                      <a:pt x="1412" y="271"/>
                    </a:cubicBezTo>
                    <a:cubicBezTo>
                      <a:pt x="1408" y="270"/>
                      <a:pt x="1400" y="267"/>
                      <a:pt x="1400" y="267"/>
                    </a:cubicBezTo>
                    <a:cubicBezTo>
                      <a:pt x="1401" y="247"/>
                      <a:pt x="1400" y="227"/>
                      <a:pt x="1404" y="207"/>
                    </a:cubicBezTo>
                    <a:cubicBezTo>
                      <a:pt x="1407" y="193"/>
                      <a:pt x="1449" y="178"/>
                      <a:pt x="1460" y="171"/>
                    </a:cubicBezTo>
                    <a:cubicBezTo>
                      <a:pt x="1464" y="166"/>
                      <a:pt x="1490" y="113"/>
                      <a:pt x="1492" y="111"/>
                    </a:cubicBezTo>
                    <a:cubicBezTo>
                      <a:pt x="1499" y="104"/>
                      <a:pt x="1508" y="100"/>
                      <a:pt x="1516" y="95"/>
                    </a:cubicBezTo>
                    <a:cubicBezTo>
                      <a:pt x="1546" y="75"/>
                      <a:pt x="1512" y="92"/>
                      <a:pt x="1536" y="71"/>
                    </a:cubicBezTo>
                    <a:cubicBezTo>
                      <a:pt x="1543" y="65"/>
                      <a:pt x="1560" y="55"/>
                      <a:pt x="1560" y="55"/>
                    </a:cubicBezTo>
                    <a:cubicBezTo>
                      <a:pt x="1565" y="39"/>
                      <a:pt x="1583" y="24"/>
                      <a:pt x="1596" y="11"/>
                    </a:cubicBezTo>
                    <a:cubicBezTo>
                      <a:pt x="1580" y="0"/>
                      <a:pt x="1575" y="6"/>
                      <a:pt x="1556" y="11"/>
                    </a:cubicBezTo>
                    <a:cubicBezTo>
                      <a:pt x="1532" y="27"/>
                      <a:pt x="1499" y="29"/>
                      <a:pt x="1472" y="39"/>
                    </a:cubicBezTo>
                    <a:cubicBezTo>
                      <a:pt x="1418" y="59"/>
                      <a:pt x="1362" y="65"/>
                      <a:pt x="1304" y="71"/>
                    </a:cubicBezTo>
                    <a:cubicBezTo>
                      <a:pt x="1193" y="99"/>
                      <a:pt x="1066" y="105"/>
                      <a:pt x="952" y="111"/>
                    </a:cubicBezTo>
                    <a:cubicBezTo>
                      <a:pt x="887" y="124"/>
                      <a:pt x="868" y="152"/>
                      <a:pt x="816" y="187"/>
                    </a:cubicBezTo>
                    <a:cubicBezTo>
                      <a:pt x="802" y="207"/>
                      <a:pt x="791" y="216"/>
                      <a:pt x="768" y="223"/>
                    </a:cubicBezTo>
                    <a:cubicBezTo>
                      <a:pt x="760" y="225"/>
                      <a:pt x="736" y="228"/>
                      <a:pt x="744" y="231"/>
                    </a:cubicBezTo>
                    <a:cubicBezTo>
                      <a:pt x="751" y="234"/>
                      <a:pt x="757" y="236"/>
                      <a:pt x="764" y="2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6B8E00"/>
                  </a:gs>
                </a:gsLst>
                <a:path path="rect">
                  <a:fillToRect l="50000" t="50000" r="50000" b="50000"/>
                </a:path>
              </a:gradFill>
              <a:ln w="38100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1280" name="Freeform 81"/>
              <p:cNvSpPr>
                <a:spLocks/>
              </p:cNvSpPr>
              <p:nvPr/>
            </p:nvSpPr>
            <p:spPr bwMode="auto">
              <a:xfrm>
                <a:off x="5290" y="636"/>
                <a:ext cx="308" cy="119"/>
              </a:xfrm>
              <a:custGeom>
                <a:avLst/>
                <a:gdLst>
                  <a:gd name="T0" fmla="*/ 219 w 1019"/>
                  <a:gd name="T1" fmla="*/ 389 h 393"/>
                  <a:gd name="T2" fmla="*/ 187 w 1019"/>
                  <a:gd name="T3" fmla="*/ 357 h 393"/>
                  <a:gd name="T4" fmla="*/ 159 w 1019"/>
                  <a:gd name="T5" fmla="*/ 321 h 393"/>
                  <a:gd name="T6" fmla="*/ 103 w 1019"/>
                  <a:gd name="T7" fmla="*/ 265 h 393"/>
                  <a:gd name="T8" fmla="*/ 79 w 1019"/>
                  <a:gd name="T9" fmla="*/ 229 h 393"/>
                  <a:gd name="T10" fmla="*/ 47 w 1019"/>
                  <a:gd name="T11" fmla="*/ 141 h 393"/>
                  <a:gd name="T12" fmla="*/ 39 w 1019"/>
                  <a:gd name="T13" fmla="*/ 117 h 393"/>
                  <a:gd name="T14" fmla="*/ 3 w 1019"/>
                  <a:gd name="T15" fmla="*/ 53 h 393"/>
                  <a:gd name="T16" fmla="*/ 23 w 1019"/>
                  <a:gd name="T17" fmla="*/ 25 h 393"/>
                  <a:gd name="T18" fmla="*/ 47 w 1019"/>
                  <a:gd name="T19" fmla="*/ 9 h 393"/>
                  <a:gd name="T20" fmla="*/ 95 w 1019"/>
                  <a:gd name="T21" fmla="*/ 45 h 393"/>
                  <a:gd name="T22" fmla="*/ 119 w 1019"/>
                  <a:gd name="T23" fmla="*/ 61 h 393"/>
                  <a:gd name="T24" fmla="*/ 143 w 1019"/>
                  <a:gd name="T25" fmla="*/ 69 h 393"/>
                  <a:gd name="T26" fmla="*/ 171 w 1019"/>
                  <a:gd name="T27" fmla="*/ 101 h 393"/>
                  <a:gd name="T28" fmla="*/ 203 w 1019"/>
                  <a:gd name="T29" fmla="*/ 133 h 393"/>
                  <a:gd name="T30" fmla="*/ 231 w 1019"/>
                  <a:gd name="T31" fmla="*/ 181 h 393"/>
                  <a:gd name="T32" fmla="*/ 255 w 1019"/>
                  <a:gd name="T33" fmla="*/ 241 h 393"/>
                  <a:gd name="T34" fmla="*/ 299 w 1019"/>
                  <a:gd name="T35" fmla="*/ 253 h 393"/>
                  <a:gd name="T36" fmla="*/ 335 w 1019"/>
                  <a:gd name="T37" fmla="*/ 297 h 393"/>
                  <a:gd name="T38" fmla="*/ 359 w 1019"/>
                  <a:gd name="T39" fmla="*/ 305 h 393"/>
                  <a:gd name="T40" fmla="*/ 399 w 1019"/>
                  <a:gd name="T41" fmla="*/ 145 h 393"/>
                  <a:gd name="T42" fmla="*/ 411 w 1019"/>
                  <a:gd name="T43" fmla="*/ 121 h 393"/>
                  <a:gd name="T44" fmla="*/ 435 w 1019"/>
                  <a:gd name="T45" fmla="*/ 129 h 393"/>
                  <a:gd name="T46" fmla="*/ 483 w 1019"/>
                  <a:gd name="T47" fmla="*/ 249 h 393"/>
                  <a:gd name="T48" fmla="*/ 503 w 1019"/>
                  <a:gd name="T49" fmla="*/ 205 h 393"/>
                  <a:gd name="T50" fmla="*/ 523 w 1019"/>
                  <a:gd name="T51" fmla="*/ 145 h 393"/>
                  <a:gd name="T52" fmla="*/ 535 w 1019"/>
                  <a:gd name="T53" fmla="*/ 121 h 393"/>
                  <a:gd name="T54" fmla="*/ 559 w 1019"/>
                  <a:gd name="T55" fmla="*/ 105 h 393"/>
                  <a:gd name="T56" fmla="*/ 579 w 1019"/>
                  <a:gd name="T57" fmla="*/ 69 h 393"/>
                  <a:gd name="T58" fmla="*/ 607 w 1019"/>
                  <a:gd name="T59" fmla="*/ 97 h 393"/>
                  <a:gd name="T60" fmla="*/ 619 w 1019"/>
                  <a:gd name="T61" fmla="*/ 277 h 393"/>
                  <a:gd name="T62" fmla="*/ 627 w 1019"/>
                  <a:gd name="T63" fmla="*/ 265 h 393"/>
                  <a:gd name="T64" fmla="*/ 639 w 1019"/>
                  <a:gd name="T65" fmla="*/ 257 h 393"/>
                  <a:gd name="T66" fmla="*/ 703 w 1019"/>
                  <a:gd name="T67" fmla="*/ 165 h 393"/>
                  <a:gd name="T68" fmla="*/ 731 w 1019"/>
                  <a:gd name="T69" fmla="*/ 117 h 393"/>
                  <a:gd name="T70" fmla="*/ 803 w 1019"/>
                  <a:gd name="T71" fmla="*/ 73 h 393"/>
                  <a:gd name="T72" fmla="*/ 827 w 1019"/>
                  <a:gd name="T73" fmla="*/ 85 h 393"/>
                  <a:gd name="T74" fmla="*/ 811 w 1019"/>
                  <a:gd name="T75" fmla="*/ 209 h 393"/>
                  <a:gd name="T76" fmla="*/ 815 w 1019"/>
                  <a:gd name="T77" fmla="*/ 241 h 393"/>
                  <a:gd name="T78" fmla="*/ 863 w 1019"/>
                  <a:gd name="T79" fmla="*/ 217 h 393"/>
                  <a:gd name="T80" fmla="*/ 899 w 1019"/>
                  <a:gd name="T81" fmla="*/ 201 h 393"/>
                  <a:gd name="T82" fmla="*/ 931 w 1019"/>
                  <a:gd name="T83" fmla="*/ 193 h 393"/>
                  <a:gd name="T84" fmla="*/ 971 w 1019"/>
                  <a:gd name="T85" fmla="*/ 169 h 393"/>
                  <a:gd name="T86" fmla="*/ 1019 w 1019"/>
                  <a:gd name="T87" fmla="*/ 197 h 393"/>
                  <a:gd name="T88" fmla="*/ 995 w 1019"/>
                  <a:gd name="T89" fmla="*/ 225 h 393"/>
                  <a:gd name="T90" fmla="*/ 911 w 1019"/>
                  <a:gd name="T91" fmla="*/ 261 h 393"/>
                  <a:gd name="T92" fmla="*/ 783 w 1019"/>
                  <a:gd name="T93" fmla="*/ 305 h 393"/>
                  <a:gd name="T94" fmla="*/ 727 w 1019"/>
                  <a:gd name="T95" fmla="*/ 321 h 393"/>
                  <a:gd name="T96" fmla="*/ 631 w 1019"/>
                  <a:gd name="T97" fmla="*/ 345 h 393"/>
                  <a:gd name="T98" fmla="*/ 467 w 1019"/>
                  <a:gd name="T99" fmla="*/ 361 h 393"/>
                  <a:gd name="T100" fmla="*/ 307 w 1019"/>
                  <a:gd name="T101" fmla="*/ 393 h 393"/>
                  <a:gd name="T102" fmla="*/ 231 w 1019"/>
                  <a:gd name="T103" fmla="*/ 389 h 393"/>
                  <a:gd name="T104" fmla="*/ 219 w 1019"/>
                  <a:gd name="T105" fmla="*/ 389 h 39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19"/>
                  <a:gd name="T160" fmla="*/ 0 h 393"/>
                  <a:gd name="T161" fmla="*/ 1019 w 1019"/>
                  <a:gd name="T162" fmla="*/ 393 h 39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19" h="393">
                    <a:moveTo>
                      <a:pt x="219" y="389"/>
                    </a:moveTo>
                    <a:cubicBezTo>
                      <a:pt x="210" y="375"/>
                      <a:pt x="201" y="366"/>
                      <a:pt x="187" y="357"/>
                    </a:cubicBezTo>
                    <a:cubicBezTo>
                      <a:pt x="147" y="296"/>
                      <a:pt x="190" y="359"/>
                      <a:pt x="159" y="321"/>
                    </a:cubicBezTo>
                    <a:cubicBezTo>
                      <a:pt x="138" y="295"/>
                      <a:pt x="142" y="278"/>
                      <a:pt x="103" y="265"/>
                    </a:cubicBezTo>
                    <a:cubicBezTo>
                      <a:pt x="91" y="253"/>
                      <a:pt x="84" y="245"/>
                      <a:pt x="79" y="229"/>
                    </a:cubicBezTo>
                    <a:cubicBezTo>
                      <a:pt x="74" y="193"/>
                      <a:pt x="66" y="170"/>
                      <a:pt x="47" y="141"/>
                    </a:cubicBezTo>
                    <a:cubicBezTo>
                      <a:pt x="42" y="134"/>
                      <a:pt x="44" y="124"/>
                      <a:pt x="39" y="117"/>
                    </a:cubicBezTo>
                    <a:cubicBezTo>
                      <a:pt x="26" y="97"/>
                      <a:pt x="11" y="76"/>
                      <a:pt x="3" y="53"/>
                    </a:cubicBezTo>
                    <a:cubicBezTo>
                      <a:pt x="9" y="24"/>
                      <a:pt x="0" y="39"/>
                      <a:pt x="23" y="25"/>
                    </a:cubicBezTo>
                    <a:cubicBezTo>
                      <a:pt x="31" y="20"/>
                      <a:pt x="47" y="9"/>
                      <a:pt x="47" y="9"/>
                    </a:cubicBezTo>
                    <a:cubicBezTo>
                      <a:pt x="108" y="19"/>
                      <a:pt x="28" y="0"/>
                      <a:pt x="95" y="45"/>
                    </a:cubicBezTo>
                    <a:cubicBezTo>
                      <a:pt x="103" y="50"/>
                      <a:pt x="110" y="58"/>
                      <a:pt x="119" y="61"/>
                    </a:cubicBezTo>
                    <a:cubicBezTo>
                      <a:pt x="127" y="64"/>
                      <a:pt x="143" y="69"/>
                      <a:pt x="143" y="69"/>
                    </a:cubicBezTo>
                    <a:cubicBezTo>
                      <a:pt x="162" y="97"/>
                      <a:pt x="151" y="88"/>
                      <a:pt x="171" y="101"/>
                    </a:cubicBezTo>
                    <a:cubicBezTo>
                      <a:pt x="180" y="115"/>
                      <a:pt x="189" y="124"/>
                      <a:pt x="203" y="133"/>
                    </a:cubicBezTo>
                    <a:cubicBezTo>
                      <a:pt x="209" y="151"/>
                      <a:pt x="225" y="164"/>
                      <a:pt x="231" y="181"/>
                    </a:cubicBezTo>
                    <a:cubicBezTo>
                      <a:pt x="236" y="196"/>
                      <a:pt x="241" y="230"/>
                      <a:pt x="255" y="241"/>
                    </a:cubicBezTo>
                    <a:cubicBezTo>
                      <a:pt x="266" y="249"/>
                      <a:pt x="286" y="249"/>
                      <a:pt x="299" y="253"/>
                    </a:cubicBezTo>
                    <a:cubicBezTo>
                      <a:pt x="309" y="268"/>
                      <a:pt x="318" y="289"/>
                      <a:pt x="335" y="297"/>
                    </a:cubicBezTo>
                    <a:cubicBezTo>
                      <a:pt x="343" y="300"/>
                      <a:pt x="359" y="305"/>
                      <a:pt x="359" y="305"/>
                    </a:cubicBezTo>
                    <a:cubicBezTo>
                      <a:pt x="393" y="254"/>
                      <a:pt x="342" y="183"/>
                      <a:pt x="399" y="145"/>
                    </a:cubicBezTo>
                    <a:cubicBezTo>
                      <a:pt x="400" y="141"/>
                      <a:pt x="406" y="122"/>
                      <a:pt x="411" y="121"/>
                    </a:cubicBezTo>
                    <a:cubicBezTo>
                      <a:pt x="419" y="120"/>
                      <a:pt x="435" y="129"/>
                      <a:pt x="435" y="129"/>
                    </a:cubicBezTo>
                    <a:cubicBezTo>
                      <a:pt x="470" y="164"/>
                      <a:pt x="457" y="210"/>
                      <a:pt x="483" y="249"/>
                    </a:cubicBezTo>
                    <a:cubicBezTo>
                      <a:pt x="487" y="232"/>
                      <a:pt x="496" y="221"/>
                      <a:pt x="503" y="205"/>
                    </a:cubicBezTo>
                    <a:cubicBezTo>
                      <a:pt x="511" y="188"/>
                      <a:pt x="512" y="161"/>
                      <a:pt x="523" y="145"/>
                    </a:cubicBezTo>
                    <a:cubicBezTo>
                      <a:pt x="528" y="138"/>
                      <a:pt x="529" y="127"/>
                      <a:pt x="535" y="121"/>
                    </a:cubicBezTo>
                    <a:cubicBezTo>
                      <a:pt x="542" y="114"/>
                      <a:pt x="559" y="105"/>
                      <a:pt x="559" y="105"/>
                    </a:cubicBezTo>
                    <a:cubicBezTo>
                      <a:pt x="577" y="77"/>
                      <a:pt x="572" y="90"/>
                      <a:pt x="579" y="69"/>
                    </a:cubicBezTo>
                    <a:cubicBezTo>
                      <a:pt x="599" y="74"/>
                      <a:pt x="601" y="78"/>
                      <a:pt x="607" y="97"/>
                    </a:cubicBezTo>
                    <a:cubicBezTo>
                      <a:pt x="609" y="152"/>
                      <a:pt x="605" y="222"/>
                      <a:pt x="619" y="277"/>
                    </a:cubicBezTo>
                    <a:cubicBezTo>
                      <a:pt x="622" y="273"/>
                      <a:pt x="624" y="268"/>
                      <a:pt x="627" y="265"/>
                    </a:cubicBezTo>
                    <a:cubicBezTo>
                      <a:pt x="630" y="262"/>
                      <a:pt x="636" y="261"/>
                      <a:pt x="639" y="257"/>
                    </a:cubicBezTo>
                    <a:cubicBezTo>
                      <a:pt x="665" y="226"/>
                      <a:pt x="653" y="182"/>
                      <a:pt x="703" y="165"/>
                    </a:cubicBezTo>
                    <a:cubicBezTo>
                      <a:pt x="719" y="149"/>
                      <a:pt x="723" y="140"/>
                      <a:pt x="731" y="117"/>
                    </a:cubicBezTo>
                    <a:cubicBezTo>
                      <a:pt x="735" y="104"/>
                      <a:pt x="790" y="77"/>
                      <a:pt x="803" y="73"/>
                    </a:cubicBezTo>
                    <a:cubicBezTo>
                      <a:pt x="807" y="74"/>
                      <a:pt x="826" y="80"/>
                      <a:pt x="827" y="85"/>
                    </a:cubicBezTo>
                    <a:cubicBezTo>
                      <a:pt x="832" y="126"/>
                      <a:pt x="817" y="169"/>
                      <a:pt x="811" y="209"/>
                    </a:cubicBezTo>
                    <a:cubicBezTo>
                      <a:pt x="812" y="220"/>
                      <a:pt x="807" y="234"/>
                      <a:pt x="815" y="241"/>
                    </a:cubicBezTo>
                    <a:cubicBezTo>
                      <a:pt x="822" y="247"/>
                      <a:pt x="861" y="218"/>
                      <a:pt x="863" y="217"/>
                    </a:cubicBezTo>
                    <a:cubicBezTo>
                      <a:pt x="874" y="210"/>
                      <a:pt x="887" y="205"/>
                      <a:pt x="899" y="201"/>
                    </a:cubicBezTo>
                    <a:cubicBezTo>
                      <a:pt x="909" y="197"/>
                      <a:pt x="931" y="193"/>
                      <a:pt x="931" y="193"/>
                    </a:cubicBezTo>
                    <a:cubicBezTo>
                      <a:pt x="960" y="174"/>
                      <a:pt x="946" y="181"/>
                      <a:pt x="971" y="169"/>
                    </a:cubicBezTo>
                    <a:cubicBezTo>
                      <a:pt x="1007" y="173"/>
                      <a:pt x="1009" y="168"/>
                      <a:pt x="1019" y="197"/>
                    </a:cubicBezTo>
                    <a:cubicBezTo>
                      <a:pt x="1014" y="213"/>
                      <a:pt x="1011" y="220"/>
                      <a:pt x="995" y="225"/>
                    </a:cubicBezTo>
                    <a:cubicBezTo>
                      <a:pt x="971" y="249"/>
                      <a:pt x="942" y="251"/>
                      <a:pt x="911" y="261"/>
                    </a:cubicBezTo>
                    <a:cubicBezTo>
                      <a:pt x="860" y="278"/>
                      <a:pt x="842" y="298"/>
                      <a:pt x="783" y="305"/>
                    </a:cubicBezTo>
                    <a:cubicBezTo>
                      <a:pt x="764" y="310"/>
                      <a:pt x="746" y="317"/>
                      <a:pt x="727" y="321"/>
                    </a:cubicBezTo>
                    <a:cubicBezTo>
                      <a:pt x="696" y="336"/>
                      <a:pt x="665" y="341"/>
                      <a:pt x="631" y="345"/>
                    </a:cubicBezTo>
                    <a:cubicBezTo>
                      <a:pt x="582" y="361"/>
                      <a:pt x="515" y="359"/>
                      <a:pt x="467" y="361"/>
                    </a:cubicBezTo>
                    <a:cubicBezTo>
                      <a:pt x="409" y="373"/>
                      <a:pt x="367" y="389"/>
                      <a:pt x="307" y="393"/>
                    </a:cubicBezTo>
                    <a:cubicBezTo>
                      <a:pt x="282" y="392"/>
                      <a:pt x="256" y="391"/>
                      <a:pt x="231" y="389"/>
                    </a:cubicBezTo>
                    <a:cubicBezTo>
                      <a:pt x="218" y="388"/>
                      <a:pt x="219" y="380"/>
                      <a:pt x="219" y="3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6B8E00"/>
                  </a:gs>
                </a:gsLst>
                <a:path path="rect">
                  <a:fillToRect l="50000" t="50000" r="50000" b="50000"/>
                </a:path>
              </a:gradFill>
              <a:ln w="38100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1281" name="Freeform 82"/>
              <p:cNvSpPr>
                <a:spLocks/>
              </p:cNvSpPr>
              <p:nvPr/>
            </p:nvSpPr>
            <p:spPr bwMode="auto">
              <a:xfrm>
                <a:off x="5098" y="607"/>
                <a:ext cx="694" cy="787"/>
              </a:xfrm>
              <a:custGeom>
                <a:avLst/>
                <a:gdLst>
                  <a:gd name="T0" fmla="*/ 506 w 2294"/>
                  <a:gd name="T1" fmla="*/ 728 h 2600"/>
                  <a:gd name="T2" fmla="*/ 49 w 2294"/>
                  <a:gd name="T3" fmla="*/ 1405 h 2600"/>
                  <a:gd name="T4" fmla="*/ 13 w 2294"/>
                  <a:gd name="T5" fmla="*/ 1923 h 2600"/>
                  <a:gd name="T6" fmla="*/ 346 w 2294"/>
                  <a:gd name="T7" fmla="*/ 2343 h 2600"/>
                  <a:gd name="T8" fmla="*/ 900 w 2294"/>
                  <a:gd name="T9" fmla="*/ 2564 h 2600"/>
                  <a:gd name="T10" fmla="*/ 1800 w 2294"/>
                  <a:gd name="T11" fmla="*/ 2478 h 2600"/>
                  <a:gd name="T12" fmla="*/ 2195 w 2294"/>
                  <a:gd name="T13" fmla="*/ 2084 h 2600"/>
                  <a:gd name="T14" fmla="*/ 2294 w 2294"/>
                  <a:gd name="T15" fmla="*/ 1443 h 2600"/>
                  <a:gd name="T16" fmla="*/ 2010 w 2294"/>
                  <a:gd name="T17" fmla="*/ 913 h 2600"/>
                  <a:gd name="T18" fmla="*/ 1504 w 2294"/>
                  <a:gd name="T19" fmla="*/ 567 h 2600"/>
                  <a:gd name="T20" fmla="*/ 1689 w 2294"/>
                  <a:gd name="T21" fmla="*/ 185 h 2600"/>
                  <a:gd name="T22" fmla="*/ 1529 w 2294"/>
                  <a:gd name="T23" fmla="*/ 75 h 2600"/>
                  <a:gd name="T24" fmla="*/ 1258 w 2294"/>
                  <a:gd name="T25" fmla="*/ 308 h 2600"/>
                  <a:gd name="T26" fmla="*/ 1295 w 2294"/>
                  <a:gd name="T27" fmla="*/ 0 h 2600"/>
                  <a:gd name="T28" fmla="*/ 1085 w 2294"/>
                  <a:gd name="T29" fmla="*/ 161 h 2600"/>
                  <a:gd name="T30" fmla="*/ 950 w 2294"/>
                  <a:gd name="T31" fmla="*/ 320 h 2600"/>
                  <a:gd name="T32" fmla="*/ 593 w 2294"/>
                  <a:gd name="T33" fmla="*/ 37 h 2600"/>
                  <a:gd name="T34" fmla="*/ 715 w 2294"/>
                  <a:gd name="T35" fmla="*/ 358 h 2600"/>
                  <a:gd name="T36" fmla="*/ 838 w 2294"/>
                  <a:gd name="T37" fmla="*/ 666 h 2600"/>
                  <a:gd name="T38" fmla="*/ 1282 w 2294"/>
                  <a:gd name="T39" fmla="*/ 776 h 2600"/>
                  <a:gd name="T40" fmla="*/ 1529 w 2294"/>
                  <a:gd name="T41" fmla="*/ 654 h 2600"/>
                  <a:gd name="T42" fmla="*/ 1209 w 2294"/>
                  <a:gd name="T43" fmla="*/ 728 h 2600"/>
                  <a:gd name="T44" fmla="*/ 1430 w 2294"/>
                  <a:gd name="T45" fmla="*/ 629 h 2600"/>
                  <a:gd name="T46" fmla="*/ 1320 w 2294"/>
                  <a:gd name="T47" fmla="*/ 617 h 2600"/>
                  <a:gd name="T48" fmla="*/ 962 w 2294"/>
                  <a:gd name="T49" fmla="*/ 605 h 2600"/>
                  <a:gd name="T50" fmla="*/ 765 w 2294"/>
                  <a:gd name="T51" fmla="*/ 346 h 2600"/>
                  <a:gd name="T52" fmla="*/ 679 w 2294"/>
                  <a:gd name="T53" fmla="*/ 136 h 2600"/>
                  <a:gd name="T54" fmla="*/ 850 w 2294"/>
                  <a:gd name="T55" fmla="*/ 296 h 2600"/>
                  <a:gd name="T56" fmla="*/ 1036 w 2294"/>
                  <a:gd name="T57" fmla="*/ 444 h 2600"/>
                  <a:gd name="T58" fmla="*/ 1036 w 2294"/>
                  <a:gd name="T59" fmla="*/ 259 h 2600"/>
                  <a:gd name="T60" fmla="*/ 1097 w 2294"/>
                  <a:gd name="T61" fmla="*/ 382 h 2600"/>
                  <a:gd name="T62" fmla="*/ 1209 w 2294"/>
                  <a:gd name="T63" fmla="*/ 247 h 2600"/>
                  <a:gd name="T64" fmla="*/ 1258 w 2294"/>
                  <a:gd name="T65" fmla="*/ 432 h 2600"/>
                  <a:gd name="T66" fmla="*/ 1443 w 2294"/>
                  <a:gd name="T67" fmla="*/ 210 h 2600"/>
                  <a:gd name="T68" fmla="*/ 1368 w 2294"/>
                  <a:gd name="T69" fmla="*/ 407 h 2600"/>
                  <a:gd name="T70" fmla="*/ 1627 w 2294"/>
                  <a:gd name="T71" fmla="*/ 284 h 2600"/>
                  <a:gd name="T72" fmla="*/ 1394 w 2294"/>
                  <a:gd name="T73" fmla="*/ 567 h 2600"/>
                  <a:gd name="T74" fmla="*/ 1726 w 2294"/>
                  <a:gd name="T75" fmla="*/ 740 h 2600"/>
                  <a:gd name="T76" fmla="*/ 2109 w 2294"/>
                  <a:gd name="T77" fmla="*/ 1147 h 2600"/>
                  <a:gd name="T78" fmla="*/ 2219 w 2294"/>
                  <a:gd name="T79" fmla="*/ 1702 h 2600"/>
                  <a:gd name="T80" fmla="*/ 2059 w 2294"/>
                  <a:gd name="T81" fmla="*/ 2194 h 2600"/>
                  <a:gd name="T82" fmla="*/ 1689 w 2294"/>
                  <a:gd name="T83" fmla="*/ 2441 h 2600"/>
                  <a:gd name="T84" fmla="*/ 1147 w 2294"/>
                  <a:gd name="T85" fmla="*/ 2515 h 2600"/>
                  <a:gd name="T86" fmla="*/ 493 w 2294"/>
                  <a:gd name="T87" fmla="*/ 2329 h 2600"/>
                  <a:gd name="T88" fmla="*/ 111 w 2294"/>
                  <a:gd name="T89" fmla="*/ 2034 h 2600"/>
                  <a:gd name="T90" fmla="*/ 87 w 2294"/>
                  <a:gd name="T91" fmla="*/ 1517 h 2600"/>
                  <a:gd name="T92" fmla="*/ 432 w 2294"/>
                  <a:gd name="T93" fmla="*/ 937 h 2600"/>
                  <a:gd name="T94" fmla="*/ 826 w 2294"/>
                  <a:gd name="T95" fmla="*/ 543 h 26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4"/>
                  <a:gd name="T145" fmla="*/ 0 h 2600"/>
                  <a:gd name="T146" fmla="*/ 2294 w 2294"/>
                  <a:gd name="T147" fmla="*/ 2600 h 260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4" h="2600">
                    <a:moveTo>
                      <a:pt x="802" y="481"/>
                    </a:moveTo>
                    <a:lnTo>
                      <a:pt x="666" y="605"/>
                    </a:lnTo>
                    <a:lnTo>
                      <a:pt x="506" y="728"/>
                    </a:lnTo>
                    <a:lnTo>
                      <a:pt x="334" y="925"/>
                    </a:lnTo>
                    <a:lnTo>
                      <a:pt x="149" y="1184"/>
                    </a:lnTo>
                    <a:lnTo>
                      <a:pt x="49" y="1405"/>
                    </a:lnTo>
                    <a:lnTo>
                      <a:pt x="0" y="1578"/>
                    </a:lnTo>
                    <a:lnTo>
                      <a:pt x="0" y="1688"/>
                    </a:lnTo>
                    <a:lnTo>
                      <a:pt x="13" y="1923"/>
                    </a:lnTo>
                    <a:lnTo>
                      <a:pt x="49" y="2096"/>
                    </a:lnTo>
                    <a:lnTo>
                      <a:pt x="149" y="2206"/>
                    </a:lnTo>
                    <a:lnTo>
                      <a:pt x="346" y="2343"/>
                    </a:lnTo>
                    <a:lnTo>
                      <a:pt x="531" y="2429"/>
                    </a:lnTo>
                    <a:lnTo>
                      <a:pt x="765" y="2515"/>
                    </a:lnTo>
                    <a:lnTo>
                      <a:pt x="900" y="2564"/>
                    </a:lnTo>
                    <a:lnTo>
                      <a:pt x="1135" y="2600"/>
                    </a:lnTo>
                    <a:lnTo>
                      <a:pt x="1492" y="2564"/>
                    </a:lnTo>
                    <a:lnTo>
                      <a:pt x="1800" y="2478"/>
                    </a:lnTo>
                    <a:lnTo>
                      <a:pt x="1997" y="2355"/>
                    </a:lnTo>
                    <a:lnTo>
                      <a:pt x="2121" y="2219"/>
                    </a:lnTo>
                    <a:lnTo>
                      <a:pt x="2195" y="2084"/>
                    </a:lnTo>
                    <a:lnTo>
                      <a:pt x="2269" y="1911"/>
                    </a:lnTo>
                    <a:lnTo>
                      <a:pt x="2294" y="1714"/>
                    </a:lnTo>
                    <a:lnTo>
                      <a:pt x="2294" y="1443"/>
                    </a:lnTo>
                    <a:lnTo>
                      <a:pt x="2244" y="1270"/>
                    </a:lnTo>
                    <a:lnTo>
                      <a:pt x="2145" y="1085"/>
                    </a:lnTo>
                    <a:lnTo>
                      <a:pt x="2010" y="913"/>
                    </a:lnTo>
                    <a:lnTo>
                      <a:pt x="1862" y="776"/>
                    </a:lnTo>
                    <a:lnTo>
                      <a:pt x="1714" y="666"/>
                    </a:lnTo>
                    <a:lnTo>
                      <a:pt x="1504" y="567"/>
                    </a:lnTo>
                    <a:lnTo>
                      <a:pt x="1492" y="505"/>
                    </a:lnTo>
                    <a:lnTo>
                      <a:pt x="1677" y="308"/>
                    </a:lnTo>
                    <a:lnTo>
                      <a:pt x="1689" y="185"/>
                    </a:lnTo>
                    <a:lnTo>
                      <a:pt x="1480" y="308"/>
                    </a:lnTo>
                    <a:lnTo>
                      <a:pt x="1553" y="87"/>
                    </a:lnTo>
                    <a:lnTo>
                      <a:pt x="1529" y="75"/>
                    </a:lnTo>
                    <a:lnTo>
                      <a:pt x="1455" y="75"/>
                    </a:lnTo>
                    <a:lnTo>
                      <a:pt x="1332" y="222"/>
                    </a:lnTo>
                    <a:lnTo>
                      <a:pt x="1258" y="308"/>
                    </a:lnTo>
                    <a:lnTo>
                      <a:pt x="1282" y="149"/>
                    </a:lnTo>
                    <a:lnTo>
                      <a:pt x="1332" y="25"/>
                    </a:lnTo>
                    <a:lnTo>
                      <a:pt x="1295" y="0"/>
                    </a:lnTo>
                    <a:lnTo>
                      <a:pt x="1209" y="75"/>
                    </a:lnTo>
                    <a:lnTo>
                      <a:pt x="1123" y="259"/>
                    </a:lnTo>
                    <a:lnTo>
                      <a:pt x="1085" y="161"/>
                    </a:lnTo>
                    <a:lnTo>
                      <a:pt x="1011" y="123"/>
                    </a:lnTo>
                    <a:lnTo>
                      <a:pt x="962" y="247"/>
                    </a:lnTo>
                    <a:lnTo>
                      <a:pt x="950" y="320"/>
                    </a:lnTo>
                    <a:lnTo>
                      <a:pt x="814" y="149"/>
                    </a:lnTo>
                    <a:lnTo>
                      <a:pt x="641" y="13"/>
                    </a:lnTo>
                    <a:lnTo>
                      <a:pt x="593" y="37"/>
                    </a:lnTo>
                    <a:lnTo>
                      <a:pt x="579" y="111"/>
                    </a:lnTo>
                    <a:lnTo>
                      <a:pt x="641" y="222"/>
                    </a:lnTo>
                    <a:lnTo>
                      <a:pt x="715" y="358"/>
                    </a:lnTo>
                    <a:lnTo>
                      <a:pt x="900" y="592"/>
                    </a:lnTo>
                    <a:lnTo>
                      <a:pt x="876" y="641"/>
                    </a:lnTo>
                    <a:lnTo>
                      <a:pt x="838" y="666"/>
                    </a:lnTo>
                    <a:lnTo>
                      <a:pt x="864" y="715"/>
                    </a:lnTo>
                    <a:lnTo>
                      <a:pt x="1023" y="776"/>
                    </a:lnTo>
                    <a:lnTo>
                      <a:pt x="1282" y="776"/>
                    </a:lnTo>
                    <a:lnTo>
                      <a:pt x="1504" y="752"/>
                    </a:lnTo>
                    <a:lnTo>
                      <a:pt x="1579" y="678"/>
                    </a:lnTo>
                    <a:lnTo>
                      <a:pt x="1529" y="654"/>
                    </a:lnTo>
                    <a:lnTo>
                      <a:pt x="1480" y="691"/>
                    </a:lnTo>
                    <a:lnTo>
                      <a:pt x="1344" y="703"/>
                    </a:lnTo>
                    <a:lnTo>
                      <a:pt x="1209" y="728"/>
                    </a:lnTo>
                    <a:lnTo>
                      <a:pt x="1061" y="703"/>
                    </a:lnTo>
                    <a:lnTo>
                      <a:pt x="1282" y="678"/>
                    </a:lnTo>
                    <a:lnTo>
                      <a:pt x="1430" y="629"/>
                    </a:lnTo>
                    <a:lnTo>
                      <a:pt x="1455" y="605"/>
                    </a:lnTo>
                    <a:lnTo>
                      <a:pt x="1394" y="579"/>
                    </a:lnTo>
                    <a:lnTo>
                      <a:pt x="1320" y="617"/>
                    </a:lnTo>
                    <a:lnTo>
                      <a:pt x="1147" y="641"/>
                    </a:lnTo>
                    <a:lnTo>
                      <a:pt x="1023" y="629"/>
                    </a:lnTo>
                    <a:lnTo>
                      <a:pt x="962" y="605"/>
                    </a:lnTo>
                    <a:lnTo>
                      <a:pt x="987" y="543"/>
                    </a:lnTo>
                    <a:lnTo>
                      <a:pt x="876" y="457"/>
                    </a:lnTo>
                    <a:lnTo>
                      <a:pt x="765" y="346"/>
                    </a:lnTo>
                    <a:lnTo>
                      <a:pt x="703" y="235"/>
                    </a:lnTo>
                    <a:lnTo>
                      <a:pt x="679" y="161"/>
                    </a:lnTo>
                    <a:lnTo>
                      <a:pt x="679" y="136"/>
                    </a:lnTo>
                    <a:lnTo>
                      <a:pt x="703" y="136"/>
                    </a:lnTo>
                    <a:lnTo>
                      <a:pt x="765" y="185"/>
                    </a:lnTo>
                    <a:lnTo>
                      <a:pt x="850" y="296"/>
                    </a:lnTo>
                    <a:lnTo>
                      <a:pt x="962" y="432"/>
                    </a:lnTo>
                    <a:lnTo>
                      <a:pt x="987" y="469"/>
                    </a:lnTo>
                    <a:lnTo>
                      <a:pt x="1036" y="444"/>
                    </a:lnTo>
                    <a:lnTo>
                      <a:pt x="1011" y="370"/>
                    </a:lnTo>
                    <a:lnTo>
                      <a:pt x="1023" y="320"/>
                    </a:lnTo>
                    <a:lnTo>
                      <a:pt x="1036" y="259"/>
                    </a:lnTo>
                    <a:lnTo>
                      <a:pt x="1061" y="259"/>
                    </a:lnTo>
                    <a:lnTo>
                      <a:pt x="1085" y="334"/>
                    </a:lnTo>
                    <a:lnTo>
                      <a:pt x="1097" y="382"/>
                    </a:lnTo>
                    <a:lnTo>
                      <a:pt x="1135" y="395"/>
                    </a:lnTo>
                    <a:lnTo>
                      <a:pt x="1184" y="284"/>
                    </a:lnTo>
                    <a:lnTo>
                      <a:pt x="1209" y="247"/>
                    </a:lnTo>
                    <a:lnTo>
                      <a:pt x="1221" y="308"/>
                    </a:lnTo>
                    <a:lnTo>
                      <a:pt x="1221" y="407"/>
                    </a:lnTo>
                    <a:lnTo>
                      <a:pt x="1258" y="432"/>
                    </a:lnTo>
                    <a:lnTo>
                      <a:pt x="1320" y="346"/>
                    </a:lnTo>
                    <a:lnTo>
                      <a:pt x="1382" y="235"/>
                    </a:lnTo>
                    <a:lnTo>
                      <a:pt x="1443" y="210"/>
                    </a:lnTo>
                    <a:lnTo>
                      <a:pt x="1443" y="222"/>
                    </a:lnTo>
                    <a:lnTo>
                      <a:pt x="1406" y="296"/>
                    </a:lnTo>
                    <a:lnTo>
                      <a:pt x="1368" y="407"/>
                    </a:lnTo>
                    <a:lnTo>
                      <a:pt x="1406" y="420"/>
                    </a:lnTo>
                    <a:lnTo>
                      <a:pt x="1603" y="284"/>
                    </a:lnTo>
                    <a:lnTo>
                      <a:pt x="1627" y="284"/>
                    </a:lnTo>
                    <a:lnTo>
                      <a:pt x="1443" y="469"/>
                    </a:lnTo>
                    <a:lnTo>
                      <a:pt x="1406" y="505"/>
                    </a:lnTo>
                    <a:lnTo>
                      <a:pt x="1394" y="567"/>
                    </a:lnTo>
                    <a:lnTo>
                      <a:pt x="1430" y="592"/>
                    </a:lnTo>
                    <a:lnTo>
                      <a:pt x="1541" y="641"/>
                    </a:lnTo>
                    <a:lnTo>
                      <a:pt x="1726" y="740"/>
                    </a:lnTo>
                    <a:lnTo>
                      <a:pt x="1850" y="838"/>
                    </a:lnTo>
                    <a:lnTo>
                      <a:pt x="1997" y="987"/>
                    </a:lnTo>
                    <a:lnTo>
                      <a:pt x="2109" y="1147"/>
                    </a:lnTo>
                    <a:lnTo>
                      <a:pt x="2183" y="1319"/>
                    </a:lnTo>
                    <a:lnTo>
                      <a:pt x="2232" y="1541"/>
                    </a:lnTo>
                    <a:lnTo>
                      <a:pt x="2219" y="1702"/>
                    </a:lnTo>
                    <a:lnTo>
                      <a:pt x="2207" y="1873"/>
                    </a:lnTo>
                    <a:lnTo>
                      <a:pt x="2133" y="2059"/>
                    </a:lnTo>
                    <a:lnTo>
                      <a:pt x="2059" y="2194"/>
                    </a:lnTo>
                    <a:lnTo>
                      <a:pt x="1973" y="2268"/>
                    </a:lnTo>
                    <a:lnTo>
                      <a:pt x="1874" y="2367"/>
                    </a:lnTo>
                    <a:lnTo>
                      <a:pt x="1689" y="2441"/>
                    </a:lnTo>
                    <a:lnTo>
                      <a:pt x="1468" y="2502"/>
                    </a:lnTo>
                    <a:lnTo>
                      <a:pt x="1356" y="2515"/>
                    </a:lnTo>
                    <a:lnTo>
                      <a:pt x="1147" y="2515"/>
                    </a:lnTo>
                    <a:lnTo>
                      <a:pt x="950" y="2490"/>
                    </a:lnTo>
                    <a:lnTo>
                      <a:pt x="715" y="2429"/>
                    </a:lnTo>
                    <a:lnTo>
                      <a:pt x="493" y="2329"/>
                    </a:lnTo>
                    <a:lnTo>
                      <a:pt x="320" y="2231"/>
                    </a:lnTo>
                    <a:lnTo>
                      <a:pt x="173" y="2120"/>
                    </a:lnTo>
                    <a:lnTo>
                      <a:pt x="111" y="2034"/>
                    </a:lnTo>
                    <a:lnTo>
                      <a:pt x="99" y="1947"/>
                    </a:lnTo>
                    <a:lnTo>
                      <a:pt x="75" y="1688"/>
                    </a:lnTo>
                    <a:lnTo>
                      <a:pt x="87" y="1517"/>
                    </a:lnTo>
                    <a:lnTo>
                      <a:pt x="161" y="1332"/>
                    </a:lnTo>
                    <a:lnTo>
                      <a:pt x="259" y="1122"/>
                    </a:lnTo>
                    <a:lnTo>
                      <a:pt x="432" y="937"/>
                    </a:lnTo>
                    <a:lnTo>
                      <a:pt x="593" y="728"/>
                    </a:lnTo>
                    <a:lnTo>
                      <a:pt x="740" y="617"/>
                    </a:lnTo>
                    <a:lnTo>
                      <a:pt x="826" y="543"/>
                    </a:lnTo>
                    <a:lnTo>
                      <a:pt x="802" y="4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1282" name="Freeform 83"/>
              <p:cNvSpPr>
                <a:spLocks/>
              </p:cNvSpPr>
              <p:nvPr/>
            </p:nvSpPr>
            <p:spPr bwMode="auto">
              <a:xfrm>
                <a:off x="5240" y="906"/>
                <a:ext cx="59" cy="86"/>
              </a:xfrm>
              <a:custGeom>
                <a:avLst/>
                <a:gdLst>
                  <a:gd name="T0" fmla="*/ 0 w 197"/>
                  <a:gd name="T1" fmla="*/ 222 h 284"/>
                  <a:gd name="T2" fmla="*/ 86 w 197"/>
                  <a:gd name="T3" fmla="*/ 74 h 284"/>
                  <a:gd name="T4" fmla="*/ 197 w 197"/>
                  <a:gd name="T5" fmla="*/ 0 h 284"/>
                  <a:gd name="T6" fmla="*/ 197 w 197"/>
                  <a:gd name="T7" fmla="*/ 37 h 284"/>
                  <a:gd name="T8" fmla="*/ 123 w 197"/>
                  <a:gd name="T9" fmla="*/ 123 h 284"/>
                  <a:gd name="T10" fmla="*/ 37 w 197"/>
                  <a:gd name="T11" fmla="*/ 284 h 284"/>
                  <a:gd name="T12" fmla="*/ 0 w 197"/>
                  <a:gd name="T13" fmla="*/ 222 h 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7"/>
                  <a:gd name="T22" fmla="*/ 0 h 284"/>
                  <a:gd name="T23" fmla="*/ 197 w 197"/>
                  <a:gd name="T24" fmla="*/ 284 h 2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7" h="284">
                    <a:moveTo>
                      <a:pt x="0" y="222"/>
                    </a:moveTo>
                    <a:lnTo>
                      <a:pt x="86" y="74"/>
                    </a:lnTo>
                    <a:lnTo>
                      <a:pt x="197" y="0"/>
                    </a:lnTo>
                    <a:lnTo>
                      <a:pt x="197" y="37"/>
                    </a:lnTo>
                    <a:lnTo>
                      <a:pt x="123" y="123"/>
                    </a:lnTo>
                    <a:lnTo>
                      <a:pt x="37" y="284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1283" name="Freeform 84"/>
              <p:cNvSpPr>
                <a:spLocks/>
              </p:cNvSpPr>
              <p:nvPr/>
            </p:nvSpPr>
            <p:spPr bwMode="auto">
              <a:xfrm>
                <a:off x="5639" y="1122"/>
                <a:ext cx="37" cy="60"/>
              </a:xfrm>
              <a:custGeom>
                <a:avLst/>
                <a:gdLst>
                  <a:gd name="T0" fmla="*/ 124 w 124"/>
                  <a:gd name="T1" fmla="*/ 0 h 197"/>
                  <a:gd name="T2" fmla="*/ 38 w 124"/>
                  <a:gd name="T3" fmla="*/ 122 h 197"/>
                  <a:gd name="T4" fmla="*/ 0 w 124"/>
                  <a:gd name="T5" fmla="*/ 171 h 197"/>
                  <a:gd name="T6" fmla="*/ 50 w 124"/>
                  <a:gd name="T7" fmla="*/ 197 h 197"/>
                  <a:gd name="T8" fmla="*/ 86 w 124"/>
                  <a:gd name="T9" fmla="*/ 171 h 197"/>
                  <a:gd name="T10" fmla="*/ 124 w 124"/>
                  <a:gd name="T11" fmla="*/ 86 h 197"/>
                  <a:gd name="T12" fmla="*/ 124 w 124"/>
                  <a:gd name="T13" fmla="*/ 48 h 197"/>
                  <a:gd name="T14" fmla="*/ 124 w 124"/>
                  <a:gd name="T15" fmla="*/ 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4"/>
                  <a:gd name="T25" fmla="*/ 0 h 197"/>
                  <a:gd name="T26" fmla="*/ 124 w 124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4" h="197">
                    <a:moveTo>
                      <a:pt x="124" y="0"/>
                    </a:moveTo>
                    <a:lnTo>
                      <a:pt x="38" y="122"/>
                    </a:lnTo>
                    <a:lnTo>
                      <a:pt x="0" y="171"/>
                    </a:lnTo>
                    <a:lnTo>
                      <a:pt x="50" y="197"/>
                    </a:lnTo>
                    <a:lnTo>
                      <a:pt x="86" y="171"/>
                    </a:lnTo>
                    <a:lnTo>
                      <a:pt x="124" y="86"/>
                    </a:lnTo>
                    <a:lnTo>
                      <a:pt x="124" y="48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3573" name="Text Box 85"/>
              <p:cNvSpPr txBox="1">
                <a:spLocks noChangeArrowheads="1"/>
              </p:cNvSpPr>
              <p:nvPr/>
            </p:nvSpPr>
            <p:spPr bwMode="auto">
              <a:xfrm>
                <a:off x="5349" y="877"/>
                <a:ext cx="166" cy="4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CC00"/>
                </a:outerShdw>
              </a:effectLst>
            </p:spPr>
            <p:txBody>
              <a:bodyPr wrap="none" lIns="0" tIns="0" rIns="0" bIns="457200"/>
              <a:lstStyle/>
              <a:p>
                <a:pPr eaLnBrk="0" hangingPunct="0">
                  <a:defRPr/>
                </a:pPr>
                <a:r>
                  <a:rPr lang="en-US" sz="2600" b="1"/>
                  <a:t>$</a:t>
                </a:r>
              </a:p>
            </p:txBody>
          </p:sp>
        </p:grpSp>
        <p:grpSp>
          <p:nvGrpSpPr>
            <p:cNvPr id="10247" name="Group 105"/>
            <p:cNvGrpSpPr>
              <a:grpSpLocks/>
            </p:cNvGrpSpPr>
            <p:nvPr/>
          </p:nvGrpSpPr>
          <p:grpSpPr bwMode="auto">
            <a:xfrm>
              <a:off x="3835400" y="1855788"/>
              <a:ext cx="993775" cy="792162"/>
              <a:chOff x="654" y="2556"/>
              <a:chExt cx="1678" cy="1666"/>
            </a:xfrm>
          </p:grpSpPr>
          <p:sp>
            <p:nvSpPr>
              <p:cNvPr id="11266" name="Freeform 106"/>
              <p:cNvSpPr>
                <a:spLocks/>
              </p:cNvSpPr>
              <p:nvPr/>
            </p:nvSpPr>
            <p:spPr bwMode="auto">
              <a:xfrm>
                <a:off x="661" y="2585"/>
                <a:ext cx="1231" cy="1637"/>
              </a:xfrm>
              <a:custGeom>
                <a:avLst/>
                <a:gdLst>
                  <a:gd name="T0" fmla="*/ 230 w 405"/>
                  <a:gd name="T1" fmla="*/ 0 h 666"/>
                  <a:gd name="T2" fmla="*/ 171 w 405"/>
                  <a:gd name="T3" fmla="*/ 3 h 666"/>
                  <a:gd name="T4" fmla="*/ 137 w 405"/>
                  <a:gd name="T5" fmla="*/ 56 h 666"/>
                  <a:gd name="T6" fmla="*/ 42 w 405"/>
                  <a:gd name="T7" fmla="*/ 143 h 666"/>
                  <a:gd name="T8" fmla="*/ 0 w 405"/>
                  <a:gd name="T9" fmla="*/ 191 h 666"/>
                  <a:gd name="T10" fmla="*/ 28 w 405"/>
                  <a:gd name="T11" fmla="*/ 317 h 666"/>
                  <a:gd name="T12" fmla="*/ 50 w 405"/>
                  <a:gd name="T13" fmla="*/ 412 h 666"/>
                  <a:gd name="T14" fmla="*/ 107 w 405"/>
                  <a:gd name="T15" fmla="*/ 523 h 666"/>
                  <a:gd name="T16" fmla="*/ 205 w 405"/>
                  <a:gd name="T17" fmla="*/ 601 h 666"/>
                  <a:gd name="T18" fmla="*/ 315 w 405"/>
                  <a:gd name="T19" fmla="*/ 666 h 666"/>
                  <a:gd name="T20" fmla="*/ 318 w 405"/>
                  <a:gd name="T21" fmla="*/ 649 h 666"/>
                  <a:gd name="T22" fmla="*/ 326 w 405"/>
                  <a:gd name="T23" fmla="*/ 646 h 666"/>
                  <a:gd name="T24" fmla="*/ 326 w 405"/>
                  <a:gd name="T25" fmla="*/ 638 h 666"/>
                  <a:gd name="T26" fmla="*/ 326 w 405"/>
                  <a:gd name="T27" fmla="*/ 629 h 666"/>
                  <a:gd name="T28" fmla="*/ 326 w 405"/>
                  <a:gd name="T29" fmla="*/ 621 h 666"/>
                  <a:gd name="T30" fmla="*/ 326 w 405"/>
                  <a:gd name="T31" fmla="*/ 613 h 666"/>
                  <a:gd name="T32" fmla="*/ 335 w 405"/>
                  <a:gd name="T33" fmla="*/ 610 h 666"/>
                  <a:gd name="T34" fmla="*/ 343 w 405"/>
                  <a:gd name="T35" fmla="*/ 610 h 666"/>
                  <a:gd name="T36" fmla="*/ 352 w 405"/>
                  <a:gd name="T37" fmla="*/ 610 h 666"/>
                  <a:gd name="T38" fmla="*/ 360 w 405"/>
                  <a:gd name="T39" fmla="*/ 604 h 666"/>
                  <a:gd name="T40" fmla="*/ 360 w 405"/>
                  <a:gd name="T41" fmla="*/ 596 h 666"/>
                  <a:gd name="T42" fmla="*/ 360 w 405"/>
                  <a:gd name="T43" fmla="*/ 587 h 666"/>
                  <a:gd name="T44" fmla="*/ 360 w 405"/>
                  <a:gd name="T45" fmla="*/ 579 h 666"/>
                  <a:gd name="T46" fmla="*/ 369 w 405"/>
                  <a:gd name="T47" fmla="*/ 576 h 666"/>
                  <a:gd name="T48" fmla="*/ 377 w 405"/>
                  <a:gd name="T49" fmla="*/ 576 h 666"/>
                  <a:gd name="T50" fmla="*/ 385 w 405"/>
                  <a:gd name="T51" fmla="*/ 576 h 666"/>
                  <a:gd name="T52" fmla="*/ 391 w 405"/>
                  <a:gd name="T53" fmla="*/ 568 h 666"/>
                  <a:gd name="T54" fmla="*/ 388 w 405"/>
                  <a:gd name="T55" fmla="*/ 559 h 666"/>
                  <a:gd name="T56" fmla="*/ 388 w 405"/>
                  <a:gd name="T57" fmla="*/ 551 h 666"/>
                  <a:gd name="T58" fmla="*/ 397 w 405"/>
                  <a:gd name="T59" fmla="*/ 545 h 666"/>
                  <a:gd name="T60" fmla="*/ 405 w 405"/>
                  <a:gd name="T61" fmla="*/ 543 h 666"/>
                  <a:gd name="T62" fmla="*/ 255 w 405"/>
                  <a:gd name="T63" fmla="*/ 478 h 666"/>
                  <a:gd name="T64" fmla="*/ 109 w 405"/>
                  <a:gd name="T65" fmla="*/ 289 h 666"/>
                  <a:gd name="T66" fmla="*/ 115 w 405"/>
                  <a:gd name="T67" fmla="*/ 177 h 666"/>
                  <a:gd name="T68" fmla="*/ 216 w 405"/>
                  <a:gd name="T69" fmla="*/ 59 h 666"/>
                  <a:gd name="T70" fmla="*/ 230 w 405"/>
                  <a:gd name="T71" fmla="*/ 0 h 66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05"/>
                  <a:gd name="T109" fmla="*/ 0 h 666"/>
                  <a:gd name="T110" fmla="*/ 405 w 405"/>
                  <a:gd name="T111" fmla="*/ 666 h 66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05" h="666">
                    <a:moveTo>
                      <a:pt x="230" y="0"/>
                    </a:moveTo>
                    <a:lnTo>
                      <a:pt x="171" y="3"/>
                    </a:lnTo>
                    <a:lnTo>
                      <a:pt x="137" y="56"/>
                    </a:lnTo>
                    <a:lnTo>
                      <a:pt x="42" y="143"/>
                    </a:lnTo>
                    <a:lnTo>
                      <a:pt x="0" y="191"/>
                    </a:lnTo>
                    <a:lnTo>
                      <a:pt x="28" y="317"/>
                    </a:lnTo>
                    <a:lnTo>
                      <a:pt x="50" y="412"/>
                    </a:lnTo>
                    <a:lnTo>
                      <a:pt x="107" y="523"/>
                    </a:lnTo>
                    <a:lnTo>
                      <a:pt x="205" y="601"/>
                    </a:lnTo>
                    <a:lnTo>
                      <a:pt x="315" y="666"/>
                    </a:lnTo>
                    <a:lnTo>
                      <a:pt x="318" y="649"/>
                    </a:lnTo>
                    <a:lnTo>
                      <a:pt x="326" y="646"/>
                    </a:lnTo>
                    <a:lnTo>
                      <a:pt x="326" y="638"/>
                    </a:lnTo>
                    <a:lnTo>
                      <a:pt x="326" y="629"/>
                    </a:lnTo>
                    <a:lnTo>
                      <a:pt x="326" y="621"/>
                    </a:lnTo>
                    <a:lnTo>
                      <a:pt x="326" y="613"/>
                    </a:lnTo>
                    <a:lnTo>
                      <a:pt x="335" y="610"/>
                    </a:lnTo>
                    <a:lnTo>
                      <a:pt x="343" y="610"/>
                    </a:lnTo>
                    <a:lnTo>
                      <a:pt x="352" y="610"/>
                    </a:lnTo>
                    <a:lnTo>
                      <a:pt x="360" y="604"/>
                    </a:lnTo>
                    <a:lnTo>
                      <a:pt x="360" y="596"/>
                    </a:lnTo>
                    <a:lnTo>
                      <a:pt x="360" y="587"/>
                    </a:lnTo>
                    <a:lnTo>
                      <a:pt x="360" y="579"/>
                    </a:lnTo>
                    <a:lnTo>
                      <a:pt x="369" y="576"/>
                    </a:lnTo>
                    <a:lnTo>
                      <a:pt x="377" y="576"/>
                    </a:lnTo>
                    <a:lnTo>
                      <a:pt x="385" y="576"/>
                    </a:lnTo>
                    <a:lnTo>
                      <a:pt x="391" y="568"/>
                    </a:lnTo>
                    <a:lnTo>
                      <a:pt x="388" y="559"/>
                    </a:lnTo>
                    <a:lnTo>
                      <a:pt x="388" y="551"/>
                    </a:lnTo>
                    <a:lnTo>
                      <a:pt x="397" y="545"/>
                    </a:lnTo>
                    <a:lnTo>
                      <a:pt x="405" y="543"/>
                    </a:lnTo>
                    <a:lnTo>
                      <a:pt x="255" y="478"/>
                    </a:lnTo>
                    <a:lnTo>
                      <a:pt x="109" y="289"/>
                    </a:lnTo>
                    <a:lnTo>
                      <a:pt x="115" y="177"/>
                    </a:lnTo>
                    <a:lnTo>
                      <a:pt x="216" y="59"/>
                    </a:lnTo>
                    <a:lnTo>
                      <a:pt x="23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9DFF"/>
                  </a:gs>
                  <a:gs pos="100000">
                    <a:srgbClr val="6E6EB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67" name="Freeform 107"/>
              <p:cNvSpPr>
                <a:spLocks/>
              </p:cNvSpPr>
              <p:nvPr/>
            </p:nvSpPr>
            <p:spPr bwMode="auto">
              <a:xfrm>
                <a:off x="806" y="2557"/>
                <a:ext cx="1504" cy="1357"/>
              </a:xfrm>
              <a:custGeom>
                <a:avLst/>
                <a:gdLst>
                  <a:gd name="T0" fmla="*/ 191 w 492"/>
                  <a:gd name="T1" fmla="*/ 59 h 549"/>
                  <a:gd name="T2" fmla="*/ 220 w 492"/>
                  <a:gd name="T3" fmla="*/ 152 h 549"/>
                  <a:gd name="T4" fmla="*/ 253 w 492"/>
                  <a:gd name="T5" fmla="*/ 194 h 549"/>
                  <a:gd name="T6" fmla="*/ 329 w 492"/>
                  <a:gd name="T7" fmla="*/ 242 h 549"/>
                  <a:gd name="T8" fmla="*/ 439 w 492"/>
                  <a:gd name="T9" fmla="*/ 253 h 549"/>
                  <a:gd name="T10" fmla="*/ 492 w 492"/>
                  <a:gd name="T11" fmla="*/ 256 h 549"/>
                  <a:gd name="T12" fmla="*/ 484 w 492"/>
                  <a:gd name="T13" fmla="*/ 343 h 549"/>
                  <a:gd name="T14" fmla="*/ 444 w 492"/>
                  <a:gd name="T15" fmla="*/ 444 h 549"/>
                  <a:gd name="T16" fmla="*/ 374 w 492"/>
                  <a:gd name="T17" fmla="*/ 527 h 549"/>
                  <a:gd name="T18" fmla="*/ 352 w 492"/>
                  <a:gd name="T19" fmla="*/ 549 h 549"/>
                  <a:gd name="T20" fmla="*/ 216 w 492"/>
                  <a:gd name="T21" fmla="*/ 530 h 549"/>
                  <a:gd name="T22" fmla="*/ 112 w 492"/>
                  <a:gd name="T23" fmla="*/ 474 h 549"/>
                  <a:gd name="T24" fmla="*/ 64 w 492"/>
                  <a:gd name="T25" fmla="*/ 416 h 549"/>
                  <a:gd name="T26" fmla="*/ 22 w 492"/>
                  <a:gd name="T27" fmla="*/ 293 h 549"/>
                  <a:gd name="T28" fmla="*/ 0 w 492"/>
                  <a:gd name="T29" fmla="*/ 194 h 549"/>
                  <a:gd name="T30" fmla="*/ 121 w 492"/>
                  <a:gd name="T31" fmla="*/ 74 h 549"/>
                  <a:gd name="T32" fmla="*/ 180 w 492"/>
                  <a:gd name="T33" fmla="*/ 0 h 549"/>
                  <a:gd name="T34" fmla="*/ 191 w 492"/>
                  <a:gd name="T35" fmla="*/ 59 h 54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92"/>
                  <a:gd name="T55" fmla="*/ 0 h 549"/>
                  <a:gd name="T56" fmla="*/ 492 w 492"/>
                  <a:gd name="T57" fmla="*/ 549 h 54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92" h="549">
                    <a:moveTo>
                      <a:pt x="191" y="59"/>
                    </a:moveTo>
                    <a:lnTo>
                      <a:pt x="220" y="152"/>
                    </a:lnTo>
                    <a:lnTo>
                      <a:pt x="253" y="194"/>
                    </a:lnTo>
                    <a:lnTo>
                      <a:pt x="329" y="242"/>
                    </a:lnTo>
                    <a:lnTo>
                      <a:pt x="439" y="253"/>
                    </a:lnTo>
                    <a:lnTo>
                      <a:pt x="492" y="256"/>
                    </a:lnTo>
                    <a:lnTo>
                      <a:pt x="484" y="343"/>
                    </a:lnTo>
                    <a:lnTo>
                      <a:pt x="444" y="444"/>
                    </a:lnTo>
                    <a:lnTo>
                      <a:pt x="374" y="527"/>
                    </a:lnTo>
                    <a:lnTo>
                      <a:pt x="352" y="549"/>
                    </a:lnTo>
                    <a:lnTo>
                      <a:pt x="216" y="530"/>
                    </a:lnTo>
                    <a:lnTo>
                      <a:pt x="112" y="474"/>
                    </a:lnTo>
                    <a:lnTo>
                      <a:pt x="64" y="416"/>
                    </a:lnTo>
                    <a:lnTo>
                      <a:pt x="22" y="293"/>
                    </a:lnTo>
                    <a:lnTo>
                      <a:pt x="0" y="194"/>
                    </a:lnTo>
                    <a:lnTo>
                      <a:pt x="121" y="74"/>
                    </a:lnTo>
                    <a:lnTo>
                      <a:pt x="180" y="0"/>
                    </a:lnTo>
                    <a:lnTo>
                      <a:pt x="191" y="59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68" name="Freeform 108"/>
              <p:cNvSpPr>
                <a:spLocks/>
              </p:cNvSpPr>
              <p:nvPr/>
            </p:nvSpPr>
            <p:spPr bwMode="auto">
              <a:xfrm>
                <a:off x="654" y="2556"/>
                <a:ext cx="1678" cy="1666"/>
              </a:xfrm>
              <a:custGeom>
                <a:avLst/>
                <a:gdLst>
                  <a:gd name="T0" fmla="*/ 171 w 563"/>
                  <a:gd name="T1" fmla="*/ 76 h 678"/>
                  <a:gd name="T2" fmla="*/ 146 w 563"/>
                  <a:gd name="T3" fmla="*/ 76 h 678"/>
                  <a:gd name="T4" fmla="*/ 14 w 563"/>
                  <a:gd name="T5" fmla="*/ 202 h 678"/>
                  <a:gd name="T6" fmla="*/ 65 w 563"/>
                  <a:gd name="T7" fmla="*/ 421 h 678"/>
                  <a:gd name="T8" fmla="*/ 141 w 563"/>
                  <a:gd name="T9" fmla="*/ 549 h 678"/>
                  <a:gd name="T10" fmla="*/ 304 w 563"/>
                  <a:gd name="T11" fmla="*/ 655 h 678"/>
                  <a:gd name="T12" fmla="*/ 244 w 563"/>
                  <a:gd name="T13" fmla="*/ 602 h 678"/>
                  <a:gd name="T14" fmla="*/ 84 w 563"/>
                  <a:gd name="T15" fmla="*/ 444 h 678"/>
                  <a:gd name="T16" fmla="*/ 124 w 563"/>
                  <a:gd name="T17" fmla="*/ 498 h 678"/>
                  <a:gd name="T18" fmla="*/ 242 w 563"/>
                  <a:gd name="T19" fmla="*/ 582 h 678"/>
                  <a:gd name="T20" fmla="*/ 324 w 563"/>
                  <a:gd name="T21" fmla="*/ 613 h 678"/>
                  <a:gd name="T22" fmla="*/ 335 w 563"/>
                  <a:gd name="T23" fmla="*/ 605 h 678"/>
                  <a:gd name="T24" fmla="*/ 278 w 563"/>
                  <a:gd name="T25" fmla="*/ 566 h 678"/>
                  <a:gd name="T26" fmla="*/ 141 w 563"/>
                  <a:gd name="T27" fmla="*/ 481 h 678"/>
                  <a:gd name="T28" fmla="*/ 216 w 563"/>
                  <a:gd name="T29" fmla="*/ 526 h 678"/>
                  <a:gd name="T30" fmla="*/ 355 w 563"/>
                  <a:gd name="T31" fmla="*/ 571 h 678"/>
                  <a:gd name="T32" fmla="*/ 389 w 563"/>
                  <a:gd name="T33" fmla="*/ 563 h 678"/>
                  <a:gd name="T34" fmla="*/ 256 w 563"/>
                  <a:gd name="T35" fmla="*/ 529 h 678"/>
                  <a:gd name="T36" fmla="*/ 169 w 563"/>
                  <a:gd name="T37" fmla="*/ 476 h 678"/>
                  <a:gd name="T38" fmla="*/ 101 w 563"/>
                  <a:gd name="T39" fmla="*/ 371 h 678"/>
                  <a:gd name="T40" fmla="*/ 56 w 563"/>
                  <a:gd name="T41" fmla="*/ 211 h 678"/>
                  <a:gd name="T42" fmla="*/ 84 w 563"/>
                  <a:gd name="T43" fmla="*/ 278 h 678"/>
                  <a:gd name="T44" fmla="*/ 149 w 563"/>
                  <a:gd name="T45" fmla="*/ 435 h 678"/>
                  <a:gd name="T46" fmla="*/ 273 w 563"/>
                  <a:gd name="T47" fmla="*/ 518 h 678"/>
                  <a:gd name="T48" fmla="*/ 414 w 563"/>
                  <a:gd name="T49" fmla="*/ 540 h 678"/>
                  <a:gd name="T50" fmla="*/ 504 w 563"/>
                  <a:gd name="T51" fmla="*/ 433 h 678"/>
                  <a:gd name="T52" fmla="*/ 543 w 563"/>
                  <a:gd name="T53" fmla="*/ 303 h 678"/>
                  <a:gd name="T54" fmla="*/ 442 w 563"/>
                  <a:gd name="T55" fmla="*/ 256 h 678"/>
                  <a:gd name="T56" fmla="*/ 352 w 563"/>
                  <a:gd name="T57" fmla="*/ 230 h 678"/>
                  <a:gd name="T58" fmla="*/ 270 w 563"/>
                  <a:gd name="T59" fmla="*/ 152 h 678"/>
                  <a:gd name="T60" fmla="*/ 236 w 563"/>
                  <a:gd name="T61" fmla="*/ 31 h 678"/>
                  <a:gd name="T62" fmla="*/ 253 w 563"/>
                  <a:gd name="T63" fmla="*/ 45 h 678"/>
                  <a:gd name="T64" fmla="*/ 288 w 563"/>
                  <a:gd name="T65" fmla="*/ 152 h 678"/>
                  <a:gd name="T66" fmla="*/ 363 w 563"/>
                  <a:gd name="T67" fmla="*/ 216 h 678"/>
                  <a:gd name="T68" fmla="*/ 470 w 563"/>
                  <a:gd name="T69" fmla="*/ 242 h 678"/>
                  <a:gd name="T70" fmla="*/ 563 w 563"/>
                  <a:gd name="T71" fmla="*/ 250 h 678"/>
                  <a:gd name="T72" fmla="*/ 543 w 563"/>
                  <a:gd name="T73" fmla="*/ 396 h 678"/>
                  <a:gd name="T74" fmla="*/ 462 w 563"/>
                  <a:gd name="T75" fmla="*/ 518 h 678"/>
                  <a:gd name="T76" fmla="*/ 406 w 563"/>
                  <a:gd name="T77" fmla="*/ 574 h 678"/>
                  <a:gd name="T78" fmla="*/ 392 w 563"/>
                  <a:gd name="T79" fmla="*/ 599 h 678"/>
                  <a:gd name="T80" fmla="*/ 375 w 563"/>
                  <a:gd name="T81" fmla="*/ 613 h 678"/>
                  <a:gd name="T82" fmla="*/ 344 w 563"/>
                  <a:gd name="T83" fmla="*/ 636 h 678"/>
                  <a:gd name="T84" fmla="*/ 327 w 563"/>
                  <a:gd name="T85" fmla="*/ 670 h 678"/>
                  <a:gd name="T86" fmla="*/ 194 w 563"/>
                  <a:gd name="T87" fmla="*/ 608 h 678"/>
                  <a:gd name="T88" fmla="*/ 90 w 563"/>
                  <a:gd name="T89" fmla="*/ 515 h 678"/>
                  <a:gd name="T90" fmla="*/ 42 w 563"/>
                  <a:gd name="T91" fmla="*/ 399 h 678"/>
                  <a:gd name="T92" fmla="*/ 3 w 563"/>
                  <a:gd name="T93" fmla="*/ 228 h 678"/>
                  <a:gd name="T94" fmla="*/ 101 w 563"/>
                  <a:gd name="T95" fmla="*/ 95 h 678"/>
                  <a:gd name="T96" fmla="*/ 171 w 563"/>
                  <a:gd name="T97" fmla="*/ 0 h 678"/>
                  <a:gd name="T98" fmla="*/ 188 w 563"/>
                  <a:gd name="T99" fmla="*/ 79 h 678"/>
                  <a:gd name="T100" fmla="*/ 56 w 563"/>
                  <a:gd name="T101" fmla="*/ 191 h 67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63"/>
                  <a:gd name="T154" fmla="*/ 0 h 678"/>
                  <a:gd name="T155" fmla="*/ 563 w 563"/>
                  <a:gd name="T156" fmla="*/ 678 h 67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63" h="678">
                    <a:moveTo>
                      <a:pt x="56" y="191"/>
                    </a:moveTo>
                    <a:lnTo>
                      <a:pt x="135" y="115"/>
                    </a:lnTo>
                    <a:lnTo>
                      <a:pt x="171" y="76"/>
                    </a:lnTo>
                    <a:lnTo>
                      <a:pt x="216" y="17"/>
                    </a:lnTo>
                    <a:lnTo>
                      <a:pt x="183" y="20"/>
                    </a:lnTo>
                    <a:lnTo>
                      <a:pt x="146" y="76"/>
                    </a:lnTo>
                    <a:lnTo>
                      <a:pt x="110" y="107"/>
                    </a:lnTo>
                    <a:lnTo>
                      <a:pt x="39" y="174"/>
                    </a:lnTo>
                    <a:lnTo>
                      <a:pt x="14" y="202"/>
                    </a:lnTo>
                    <a:lnTo>
                      <a:pt x="34" y="284"/>
                    </a:lnTo>
                    <a:lnTo>
                      <a:pt x="56" y="371"/>
                    </a:lnTo>
                    <a:lnTo>
                      <a:pt x="65" y="421"/>
                    </a:lnTo>
                    <a:lnTo>
                      <a:pt x="84" y="470"/>
                    </a:lnTo>
                    <a:lnTo>
                      <a:pt x="107" y="515"/>
                    </a:lnTo>
                    <a:lnTo>
                      <a:pt x="141" y="549"/>
                    </a:lnTo>
                    <a:lnTo>
                      <a:pt x="200" y="591"/>
                    </a:lnTo>
                    <a:lnTo>
                      <a:pt x="253" y="627"/>
                    </a:lnTo>
                    <a:lnTo>
                      <a:pt x="304" y="655"/>
                    </a:lnTo>
                    <a:lnTo>
                      <a:pt x="316" y="655"/>
                    </a:lnTo>
                    <a:lnTo>
                      <a:pt x="316" y="644"/>
                    </a:lnTo>
                    <a:lnTo>
                      <a:pt x="244" y="602"/>
                    </a:lnTo>
                    <a:lnTo>
                      <a:pt x="163" y="552"/>
                    </a:lnTo>
                    <a:lnTo>
                      <a:pt x="118" y="509"/>
                    </a:lnTo>
                    <a:lnTo>
                      <a:pt x="84" y="444"/>
                    </a:lnTo>
                    <a:lnTo>
                      <a:pt x="73" y="388"/>
                    </a:lnTo>
                    <a:lnTo>
                      <a:pt x="90" y="430"/>
                    </a:lnTo>
                    <a:lnTo>
                      <a:pt x="124" y="498"/>
                    </a:lnTo>
                    <a:lnTo>
                      <a:pt x="163" y="532"/>
                    </a:lnTo>
                    <a:lnTo>
                      <a:pt x="200" y="557"/>
                    </a:lnTo>
                    <a:lnTo>
                      <a:pt x="242" y="582"/>
                    </a:lnTo>
                    <a:lnTo>
                      <a:pt x="293" y="619"/>
                    </a:lnTo>
                    <a:lnTo>
                      <a:pt x="319" y="627"/>
                    </a:lnTo>
                    <a:lnTo>
                      <a:pt x="324" y="613"/>
                    </a:lnTo>
                    <a:lnTo>
                      <a:pt x="259" y="577"/>
                    </a:lnTo>
                    <a:lnTo>
                      <a:pt x="302" y="591"/>
                    </a:lnTo>
                    <a:lnTo>
                      <a:pt x="335" y="605"/>
                    </a:lnTo>
                    <a:lnTo>
                      <a:pt x="352" y="605"/>
                    </a:lnTo>
                    <a:lnTo>
                      <a:pt x="355" y="585"/>
                    </a:lnTo>
                    <a:lnTo>
                      <a:pt x="278" y="566"/>
                    </a:lnTo>
                    <a:lnTo>
                      <a:pt x="219" y="546"/>
                    </a:lnTo>
                    <a:lnTo>
                      <a:pt x="171" y="515"/>
                    </a:lnTo>
                    <a:lnTo>
                      <a:pt x="141" y="481"/>
                    </a:lnTo>
                    <a:lnTo>
                      <a:pt x="121" y="441"/>
                    </a:lnTo>
                    <a:lnTo>
                      <a:pt x="163" y="487"/>
                    </a:lnTo>
                    <a:lnTo>
                      <a:pt x="216" y="526"/>
                    </a:lnTo>
                    <a:lnTo>
                      <a:pt x="273" y="549"/>
                    </a:lnTo>
                    <a:lnTo>
                      <a:pt x="330" y="563"/>
                    </a:lnTo>
                    <a:lnTo>
                      <a:pt x="355" y="571"/>
                    </a:lnTo>
                    <a:lnTo>
                      <a:pt x="372" y="574"/>
                    </a:lnTo>
                    <a:lnTo>
                      <a:pt x="386" y="574"/>
                    </a:lnTo>
                    <a:lnTo>
                      <a:pt x="389" y="563"/>
                    </a:lnTo>
                    <a:lnTo>
                      <a:pt x="386" y="554"/>
                    </a:lnTo>
                    <a:lnTo>
                      <a:pt x="313" y="543"/>
                    </a:lnTo>
                    <a:lnTo>
                      <a:pt x="256" y="529"/>
                    </a:lnTo>
                    <a:lnTo>
                      <a:pt x="230" y="515"/>
                    </a:lnTo>
                    <a:lnTo>
                      <a:pt x="191" y="490"/>
                    </a:lnTo>
                    <a:lnTo>
                      <a:pt x="169" y="476"/>
                    </a:lnTo>
                    <a:lnTo>
                      <a:pt x="149" y="452"/>
                    </a:lnTo>
                    <a:lnTo>
                      <a:pt x="124" y="424"/>
                    </a:lnTo>
                    <a:lnTo>
                      <a:pt x="101" y="371"/>
                    </a:lnTo>
                    <a:lnTo>
                      <a:pt x="84" y="317"/>
                    </a:lnTo>
                    <a:lnTo>
                      <a:pt x="67" y="253"/>
                    </a:lnTo>
                    <a:lnTo>
                      <a:pt x="56" y="211"/>
                    </a:lnTo>
                    <a:lnTo>
                      <a:pt x="59" y="202"/>
                    </a:lnTo>
                    <a:lnTo>
                      <a:pt x="67" y="208"/>
                    </a:lnTo>
                    <a:lnTo>
                      <a:pt x="84" y="278"/>
                    </a:lnTo>
                    <a:lnTo>
                      <a:pt x="101" y="337"/>
                    </a:lnTo>
                    <a:lnTo>
                      <a:pt x="124" y="396"/>
                    </a:lnTo>
                    <a:lnTo>
                      <a:pt x="149" y="435"/>
                    </a:lnTo>
                    <a:lnTo>
                      <a:pt x="180" y="470"/>
                    </a:lnTo>
                    <a:lnTo>
                      <a:pt x="230" y="501"/>
                    </a:lnTo>
                    <a:lnTo>
                      <a:pt x="273" y="518"/>
                    </a:lnTo>
                    <a:lnTo>
                      <a:pt x="321" y="532"/>
                    </a:lnTo>
                    <a:lnTo>
                      <a:pt x="372" y="538"/>
                    </a:lnTo>
                    <a:lnTo>
                      <a:pt x="414" y="540"/>
                    </a:lnTo>
                    <a:lnTo>
                      <a:pt x="451" y="504"/>
                    </a:lnTo>
                    <a:lnTo>
                      <a:pt x="476" y="473"/>
                    </a:lnTo>
                    <a:lnTo>
                      <a:pt x="504" y="433"/>
                    </a:lnTo>
                    <a:lnTo>
                      <a:pt x="524" y="390"/>
                    </a:lnTo>
                    <a:lnTo>
                      <a:pt x="538" y="345"/>
                    </a:lnTo>
                    <a:lnTo>
                      <a:pt x="543" y="303"/>
                    </a:lnTo>
                    <a:lnTo>
                      <a:pt x="546" y="264"/>
                    </a:lnTo>
                    <a:lnTo>
                      <a:pt x="484" y="258"/>
                    </a:lnTo>
                    <a:lnTo>
                      <a:pt x="442" y="256"/>
                    </a:lnTo>
                    <a:lnTo>
                      <a:pt x="411" y="253"/>
                    </a:lnTo>
                    <a:lnTo>
                      <a:pt x="386" y="244"/>
                    </a:lnTo>
                    <a:lnTo>
                      <a:pt x="352" y="230"/>
                    </a:lnTo>
                    <a:lnTo>
                      <a:pt x="321" y="211"/>
                    </a:lnTo>
                    <a:lnTo>
                      <a:pt x="290" y="185"/>
                    </a:lnTo>
                    <a:lnTo>
                      <a:pt x="270" y="152"/>
                    </a:lnTo>
                    <a:lnTo>
                      <a:pt x="261" y="121"/>
                    </a:lnTo>
                    <a:lnTo>
                      <a:pt x="247" y="67"/>
                    </a:lnTo>
                    <a:lnTo>
                      <a:pt x="236" y="31"/>
                    </a:lnTo>
                    <a:lnTo>
                      <a:pt x="236" y="22"/>
                    </a:lnTo>
                    <a:lnTo>
                      <a:pt x="242" y="6"/>
                    </a:lnTo>
                    <a:lnTo>
                      <a:pt x="253" y="45"/>
                    </a:lnTo>
                    <a:lnTo>
                      <a:pt x="261" y="73"/>
                    </a:lnTo>
                    <a:lnTo>
                      <a:pt x="273" y="115"/>
                    </a:lnTo>
                    <a:lnTo>
                      <a:pt x="288" y="152"/>
                    </a:lnTo>
                    <a:lnTo>
                      <a:pt x="307" y="183"/>
                    </a:lnTo>
                    <a:lnTo>
                      <a:pt x="333" y="199"/>
                    </a:lnTo>
                    <a:lnTo>
                      <a:pt x="363" y="216"/>
                    </a:lnTo>
                    <a:lnTo>
                      <a:pt x="392" y="230"/>
                    </a:lnTo>
                    <a:lnTo>
                      <a:pt x="425" y="236"/>
                    </a:lnTo>
                    <a:lnTo>
                      <a:pt x="470" y="242"/>
                    </a:lnTo>
                    <a:lnTo>
                      <a:pt x="518" y="247"/>
                    </a:lnTo>
                    <a:lnTo>
                      <a:pt x="557" y="250"/>
                    </a:lnTo>
                    <a:lnTo>
                      <a:pt x="563" y="250"/>
                    </a:lnTo>
                    <a:lnTo>
                      <a:pt x="563" y="267"/>
                    </a:lnTo>
                    <a:lnTo>
                      <a:pt x="557" y="331"/>
                    </a:lnTo>
                    <a:lnTo>
                      <a:pt x="543" y="396"/>
                    </a:lnTo>
                    <a:lnTo>
                      <a:pt x="512" y="449"/>
                    </a:lnTo>
                    <a:lnTo>
                      <a:pt x="490" y="484"/>
                    </a:lnTo>
                    <a:lnTo>
                      <a:pt x="462" y="518"/>
                    </a:lnTo>
                    <a:lnTo>
                      <a:pt x="434" y="546"/>
                    </a:lnTo>
                    <a:lnTo>
                      <a:pt x="423" y="566"/>
                    </a:lnTo>
                    <a:lnTo>
                      <a:pt x="406" y="574"/>
                    </a:lnTo>
                    <a:lnTo>
                      <a:pt x="406" y="585"/>
                    </a:lnTo>
                    <a:lnTo>
                      <a:pt x="400" y="594"/>
                    </a:lnTo>
                    <a:lnTo>
                      <a:pt x="392" y="599"/>
                    </a:lnTo>
                    <a:lnTo>
                      <a:pt x="378" y="599"/>
                    </a:lnTo>
                    <a:lnTo>
                      <a:pt x="375" y="605"/>
                    </a:lnTo>
                    <a:lnTo>
                      <a:pt x="375" y="613"/>
                    </a:lnTo>
                    <a:lnTo>
                      <a:pt x="366" y="622"/>
                    </a:lnTo>
                    <a:lnTo>
                      <a:pt x="349" y="622"/>
                    </a:lnTo>
                    <a:lnTo>
                      <a:pt x="344" y="636"/>
                    </a:lnTo>
                    <a:lnTo>
                      <a:pt x="341" y="647"/>
                    </a:lnTo>
                    <a:lnTo>
                      <a:pt x="335" y="655"/>
                    </a:lnTo>
                    <a:lnTo>
                      <a:pt x="327" y="670"/>
                    </a:lnTo>
                    <a:lnTo>
                      <a:pt x="310" y="678"/>
                    </a:lnTo>
                    <a:lnTo>
                      <a:pt x="267" y="653"/>
                    </a:lnTo>
                    <a:lnTo>
                      <a:pt x="194" y="608"/>
                    </a:lnTo>
                    <a:lnTo>
                      <a:pt x="160" y="577"/>
                    </a:lnTo>
                    <a:lnTo>
                      <a:pt x="112" y="543"/>
                    </a:lnTo>
                    <a:lnTo>
                      <a:pt x="90" y="515"/>
                    </a:lnTo>
                    <a:lnTo>
                      <a:pt x="70" y="473"/>
                    </a:lnTo>
                    <a:lnTo>
                      <a:pt x="53" y="430"/>
                    </a:lnTo>
                    <a:lnTo>
                      <a:pt x="42" y="399"/>
                    </a:lnTo>
                    <a:lnTo>
                      <a:pt x="34" y="340"/>
                    </a:lnTo>
                    <a:lnTo>
                      <a:pt x="20" y="281"/>
                    </a:lnTo>
                    <a:lnTo>
                      <a:pt x="3" y="228"/>
                    </a:lnTo>
                    <a:lnTo>
                      <a:pt x="0" y="194"/>
                    </a:lnTo>
                    <a:lnTo>
                      <a:pt x="51" y="140"/>
                    </a:lnTo>
                    <a:lnTo>
                      <a:pt x="101" y="95"/>
                    </a:lnTo>
                    <a:lnTo>
                      <a:pt x="138" y="62"/>
                    </a:lnTo>
                    <a:lnTo>
                      <a:pt x="152" y="36"/>
                    </a:lnTo>
                    <a:lnTo>
                      <a:pt x="171" y="0"/>
                    </a:lnTo>
                    <a:lnTo>
                      <a:pt x="242" y="6"/>
                    </a:lnTo>
                    <a:lnTo>
                      <a:pt x="219" y="39"/>
                    </a:lnTo>
                    <a:lnTo>
                      <a:pt x="188" y="79"/>
                    </a:lnTo>
                    <a:lnTo>
                      <a:pt x="135" y="129"/>
                    </a:lnTo>
                    <a:lnTo>
                      <a:pt x="96" y="166"/>
                    </a:lnTo>
                    <a:lnTo>
                      <a:pt x="56" y="1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269" name="Group 109"/>
              <p:cNvGrpSpPr>
                <a:grpSpLocks/>
              </p:cNvGrpSpPr>
              <p:nvPr/>
            </p:nvGrpSpPr>
            <p:grpSpPr bwMode="auto">
              <a:xfrm>
                <a:off x="968" y="2798"/>
                <a:ext cx="1185" cy="966"/>
                <a:chOff x="806" y="878"/>
                <a:chExt cx="918" cy="927"/>
              </a:xfrm>
            </p:grpSpPr>
            <p:sp>
              <p:nvSpPr>
                <p:cNvPr id="11270" name="Freeform 110"/>
                <p:cNvSpPr>
                  <a:spLocks/>
                </p:cNvSpPr>
                <p:nvPr/>
              </p:nvSpPr>
              <p:spPr bwMode="auto">
                <a:xfrm>
                  <a:off x="806" y="878"/>
                  <a:ext cx="918" cy="927"/>
                </a:xfrm>
                <a:custGeom>
                  <a:avLst/>
                  <a:gdLst>
                    <a:gd name="T0" fmla="*/ 0 w 375"/>
                    <a:gd name="T1" fmla="*/ 110 h 379"/>
                    <a:gd name="T2" fmla="*/ 107 w 375"/>
                    <a:gd name="T3" fmla="*/ 0 h 379"/>
                    <a:gd name="T4" fmla="*/ 119 w 375"/>
                    <a:gd name="T5" fmla="*/ 51 h 379"/>
                    <a:gd name="T6" fmla="*/ 138 w 375"/>
                    <a:gd name="T7" fmla="*/ 104 h 379"/>
                    <a:gd name="T8" fmla="*/ 170 w 375"/>
                    <a:gd name="T9" fmla="*/ 138 h 379"/>
                    <a:gd name="T10" fmla="*/ 218 w 375"/>
                    <a:gd name="T11" fmla="*/ 164 h 379"/>
                    <a:gd name="T12" fmla="*/ 274 w 375"/>
                    <a:gd name="T13" fmla="*/ 183 h 379"/>
                    <a:gd name="T14" fmla="*/ 328 w 375"/>
                    <a:gd name="T15" fmla="*/ 183 h 379"/>
                    <a:gd name="T16" fmla="*/ 375 w 375"/>
                    <a:gd name="T17" fmla="*/ 186 h 379"/>
                    <a:gd name="T18" fmla="*/ 373 w 375"/>
                    <a:gd name="T19" fmla="*/ 223 h 379"/>
                    <a:gd name="T20" fmla="*/ 356 w 375"/>
                    <a:gd name="T21" fmla="*/ 279 h 379"/>
                    <a:gd name="T22" fmla="*/ 325 w 375"/>
                    <a:gd name="T23" fmla="*/ 324 h 379"/>
                    <a:gd name="T24" fmla="*/ 291 w 375"/>
                    <a:gd name="T25" fmla="*/ 362 h 379"/>
                    <a:gd name="T26" fmla="*/ 277 w 375"/>
                    <a:gd name="T27" fmla="*/ 379 h 379"/>
                    <a:gd name="T28" fmla="*/ 204 w 375"/>
                    <a:gd name="T29" fmla="*/ 373 h 379"/>
                    <a:gd name="T30" fmla="*/ 138 w 375"/>
                    <a:gd name="T31" fmla="*/ 359 h 379"/>
                    <a:gd name="T32" fmla="*/ 90 w 375"/>
                    <a:gd name="T33" fmla="*/ 327 h 379"/>
                    <a:gd name="T34" fmla="*/ 65 w 375"/>
                    <a:gd name="T35" fmla="*/ 293 h 379"/>
                    <a:gd name="T36" fmla="*/ 40 w 375"/>
                    <a:gd name="T37" fmla="*/ 251 h 379"/>
                    <a:gd name="T38" fmla="*/ 23 w 375"/>
                    <a:gd name="T39" fmla="*/ 200 h 379"/>
                    <a:gd name="T40" fmla="*/ 9 w 375"/>
                    <a:gd name="T41" fmla="*/ 147 h 379"/>
                    <a:gd name="T42" fmla="*/ 0 w 375"/>
                    <a:gd name="T43" fmla="*/ 110 h 379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75"/>
                    <a:gd name="T67" fmla="*/ 0 h 379"/>
                    <a:gd name="T68" fmla="*/ 375 w 375"/>
                    <a:gd name="T69" fmla="*/ 379 h 379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75" h="379">
                      <a:moveTo>
                        <a:pt x="0" y="110"/>
                      </a:moveTo>
                      <a:lnTo>
                        <a:pt x="107" y="0"/>
                      </a:lnTo>
                      <a:lnTo>
                        <a:pt x="119" y="51"/>
                      </a:lnTo>
                      <a:lnTo>
                        <a:pt x="138" y="104"/>
                      </a:lnTo>
                      <a:lnTo>
                        <a:pt x="170" y="138"/>
                      </a:lnTo>
                      <a:lnTo>
                        <a:pt x="218" y="164"/>
                      </a:lnTo>
                      <a:lnTo>
                        <a:pt x="274" y="183"/>
                      </a:lnTo>
                      <a:lnTo>
                        <a:pt x="328" y="183"/>
                      </a:lnTo>
                      <a:lnTo>
                        <a:pt x="375" y="186"/>
                      </a:lnTo>
                      <a:lnTo>
                        <a:pt x="373" y="223"/>
                      </a:lnTo>
                      <a:lnTo>
                        <a:pt x="356" y="279"/>
                      </a:lnTo>
                      <a:lnTo>
                        <a:pt x="325" y="324"/>
                      </a:lnTo>
                      <a:lnTo>
                        <a:pt x="291" y="362"/>
                      </a:lnTo>
                      <a:lnTo>
                        <a:pt x="277" y="379"/>
                      </a:lnTo>
                      <a:lnTo>
                        <a:pt x="204" y="373"/>
                      </a:lnTo>
                      <a:lnTo>
                        <a:pt x="138" y="359"/>
                      </a:lnTo>
                      <a:lnTo>
                        <a:pt x="90" y="327"/>
                      </a:lnTo>
                      <a:lnTo>
                        <a:pt x="65" y="293"/>
                      </a:lnTo>
                      <a:lnTo>
                        <a:pt x="40" y="251"/>
                      </a:lnTo>
                      <a:lnTo>
                        <a:pt x="23" y="200"/>
                      </a:lnTo>
                      <a:lnTo>
                        <a:pt x="9" y="147"/>
                      </a:lnTo>
                      <a:lnTo>
                        <a:pt x="0" y="1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1" name="Line 111"/>
                <p:cNvSpPr>
                  <a:spLocks noChangeShapeType="1"/>
                </p:cNvSpPr>
                <p:nvPr/>
              </p:nvSpPr>
              <p:spPr bwMode="auto">
                <a:xfrm flipV="1">
                  <a:off x="853" y="1022"/>
                  <a:ext cx="242" cy="27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2" name="Freeform 112"/>
                <p:cNvSpPr>
                  <a:spLocks/>
                </p:cNvSpPr>
                <p:nvPr/>
              </p:nvSpPr>
              <p:spPr bwMode="auto">
                <a:xfrm>
                  <a:off x="897" y="1150"/>
                  <a:ext cx="247" cy="298"/>
                </a:xfrm>
                <a:custGeom>
                  <a:avLst/>
                  <a:gdLst>
                    <a:gd name="T0" fmla="*/ 101 w 101"/>
                    <a:gd name="T1" fmla="*/ 0 h 122"/>
                    <a:gd name="T2" fmla="*/ 64 w 101"/>
                    <a:gd name="T3" fmla="*/ 50 h 122"/>
                    <a:gd name="T4" fmla="*/ 19 w 101"/>
                    <a:gd name="T5" fmla="*/ 100 h 122"/>
                    <a:gd name="T6" fmla="*/ 0 w 101"/>
                    <a:gd name="T7" fmla="*/ 122 h 12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1"/>
                    <a:gd name="T13" fmla="*/ 0 h 122"/>
                    <a:gd name="T14" fmla="*/ 101 w 101"/>
                    <a:gd name="T15" fmla="*/ 122 h 12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1" h="122">
                      <a:moveTo>
                        <a:pt x="101" y="0"/>
                      </a:moveTo>
                      <a:lnTo>
                        <a:pt x="64" y="50"/>
                      </a:lnTo>
                      <a:lnTo>
                        <a:pt x="19" y="100"/>
                      </a:lnTo>
                      <a:lnTo>
                        <a:pt x="0" y="122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3" name="Freeform 113"/>
                <p:cNvSpPr>
                  <a:spLocks/>
                </p:cNvSpPr>
                <p:nvPr/>
              </p:nvSpPr>
              <p:spPr bwMode="auto">
                <a:xfrm>
                  <a:off x="988" y="1243"/>
                  <a:ext cx="254" cy="357"/>
                </a:xfrm>
                <a:custGeom>
                  <a:avLst/>
                  <a:gdLst>
                    <a:gd name="T0" fmla="*/ 104 w 104"/>
                    <a:gd name="T1" fmla="*/ 0 h 146"/>
                    <a:gd name="T2" fmla="*/ 81 w 104"/>
                    <a:gd name="T3" fmla="*/ 48 h 146"/>
                    <a:gd name="T4" fmla="*/ 42 w 104"/>
                    <a:gd name="T5" fmla="*/ 107 h 146"/>
                    <a:gd name="T6" fmla="*/ 0 w 104"/>
                    <a:gd name="T7" fmla="*/ 146 h 14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4"/>
                    <a:gd name="T13" fmla="*/ 0 h 146"/>
                    <a:gd name="T14" fmla="*/ 104 w 104"/>
                    <a:gd name="T15" fmla="*/ 146 h 14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4" h="146">
                      <a:moveTo>
                        <a:pt x="104" y="0"/>
                      </a:moveTo>
                      <a:lnTo>
                        <a:pt x="81" y="48"/>
                      </a:lnTo>
                      <a:lnTo>
                        <a:pt x="42" y="107"/>
                      </a:lnTo>
                      <a:lnTo>
                        <a:pt x="0" y="146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4" name="Freeform 114"/>
                <p:cNvSpPr>
                  <a:spLocks/>
                </p:cNvSpPr>
                <p:nvPr/>
              </p:nvSpPr>
              <p:spPr bwMode="auto">
                <a:xfrm>
                  <a:off x="1125" y="1311"/>
                  <a:ext cx="262" cy="423"/>
                </a:xfrm>
                <a:custGeom>
                  <a:avLst/>
                  <a:gdLst>
                    <a:gd name="T0" fmla="*/ 107 w 107"/>
                    <a:gd name="T1" fmla="*/ 0 h 173"/>
                    <a:gd name="T2" fmla="*/ 90 w 107"/>
                    <a:gd name="T3" fmla="*/ 62 h 173"/>
                    <a:gd name="T4" fmla="*/ 57 w 107"/>
                    <a:gd name="T5" fmla="*/ 111 h 173"/>
                    <a:gd name="T6" fmla="*/ 20 w 107"/>
                    <a:gd name="T7" fmla="*/ 153 h 173"/>
                    <a:gd name="T8" fmla="*/ 0 w 107"/>
                    <a:gd name="T9" fmla="*/ 173 h 1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7"/>
                    <a:gd name="T16" fmla="*/ 0 h 173"/>
                    <a:gd name="T17" fmla="*/ 107 w 107"/>
                    <a:gd name="T18" fmla="*/ 173 h 1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7" h="173">
                      <a:moveTo>
                        <a:pt x="107" y="0"/>
                      </a:moveTo>
                      <a:lnTo>
                        <a:pt x="90" y="62"/>
                      </a:lnTo>
                      <a:lnTo>
                        <a:pt x="57" y="111"/>
                      </a:lnTo>
                      <a:lnTo>
                        <a:pt x="20" y="153"/>
                      </a:lnTo>
                      <a:lnTo>
                        <a:pt x="0" y="173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5" name="Freeform 115"/>
                <p:cNvSpPr>
                  <a:spLocks/>
                </p:cNvSpPr>
                <p:nvPr/>
              </p:nvSpPr>
              <p:spPr bwMode="auto">
                <a:xfrm>
                  <a:off x="1296" y="1348"/>
                  <a:ext cx="257" cy="435"/>
                </a:xfrm>
                <a:custGeom>
                  <a:avLst/>
                  <a:gdLst>
                    <a:gd name="T0" fmla="*/ 105 w 105"/>
                    <a:gd name="T1" fmla="*/ 0 h 178"/>
                    <a:gd name="T2" fmla="*/ 99 w 105"/>
                    <a:gd name="T3" fmla="*/ 39 h 178"/>
                    <a:gd name="T4" fmla="*/ 82 w 105"/>
                    <a:gd name="T5" fmla="*/ 84 h 178"/>
                    <a:gd name="T6" fmla="*/ 48 w 105"/>
                    <a:gd name="T7" fmla="*/ 124 h 178"/>
                    <a:gd name="T8" fmla="*/ 26 w 105"/>
                    <a:gd name="T9" fmla="*/ 149 h 178"/>
                    <a:gd name="T10" fmla="*/ 0 w 105"/>
                    <a:gd name="T11" fmla="*/ 178 h 17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5"/>
                    <a:gd name="T19" fmla="*/ 0 h 178"/>
                    <a:gd name="T20" fmla="*/ 105 w 105"/>
                    <a:gd name="T21" fmla="*/ 178 h 17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5" h="178">
                      <a:moveTo>
                        <a:pt x="105" y="0"/>
                      </a:moveTo>
                      <a:lnTo>
                        <a:pt x="99" y="39"/>
                      </a:lnTo>
                      <a:lnTo>
                        <a:pt x="82" y="84"/>
                      </a:lnTo>
                      <a:lnTo>
                        <a:pt x="48" y="124"/>
                      </a:lnTo>
                      <a:lnTo>
                        <a:pt x="26" y="149"/>
                      </a:lnTo>
                      <a:lnTo>
                        <a:pt x="0" y="178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6" name="Freeform 116"/>
                <p:cNvSpPr>
                  <a:spLocks/>
                </p:cNvSpPr>
                <p:nvPr/>
              </p:nvSpPr>
              <p:spPr bwMode="auto">
                <a:xfrm>
                  <a:off x="1019" y="961"/>
                  <a:ext cx="686" cy="477"/>
                </a:xfrm>
                <a:custGeom>
                  <a:avLst/>
                  <a:gdLst>
                    <a:gd name="T0" fmla="*/ 0 w 280"/>
                    <a:gd name="T1" fmla="*/ 0 h 195"/>
                    <a:gd name="T2" fmla="*/ 6 w 280"/>
                    <a:gd name="T3" fmla="*/ 45 h 195"/>
                    <a:gd name="T4" fmla="*/ 17 w 280"/>
                    <a:gd name="T5" fmla="*/ 90 h 195"/>
                    <a:gd name="T6" fmla="*/ 34 w 280"/>
                    <a:gd name="T7" fmla="*/ 124 h 195"/>
                    <a:gd name="T8" fmla="*/ 56 w 280"/>
                    <a:gd name="T9" fmla="*/ 150 h 195"/>
                    <a:gd name="T10" fmla="*/ 100 w 280"/>
                    <a:gd name="T11" fmla="*/ 164 h 195"/>
                    <a:gd name="T12" fmla="*/ 136 w 280"/>
                    <a:gd name="T13" fmla="*/ 178 h 195"/>
                    <a:gd name="T14" fmla="*/ 173 w 280"/>
                    <a:gd name="T15" fmla="*/ 189 h 195"/>
                    <a:gd name="T16" fmla="*/ 226 w 280"/>
                    <a:gd name="T17" fmla="*/ 192 h 195"/>
                    <a:gd name="T18" fmla="*/ 280 w 280"/>
                    <a:gd name="T19" fmla="*/ 195 h 19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0"/>
                    <a:gd name="T31" fmla="*/ 0 h 195"/>
                    <a:gd name="T32" fmla="*/ 280 w 280"/>
                    <a:gd name="T33" fmla="*/ 195 h 19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0" h="195">
                      <a:moveTo>
                        <a:pt x="0" y="0"/>
                      </a:moveTo>
                      <a:lnTo>
                        <a:pt x="6" y="45"/>
                      </a:lnTo>
                      <a:lnTo>
                        <a:pt x="17" y="90"/>
                      </a:lnTo>
                      <a:lnTo>
                        <a:pt x="34" y="124"/>
                      </a:lnTo>
                      <a:lnTo>
                        <a:pt x="56" y="150"/>
                      </a:lnTo>
                      <a:lnTo>
                        <a:pt x="100" y="164"/>
                      </a:lnTo>
                      <a:lnTo>
                        <a:pt x="136" y="178"/>
                      </a:lnTo>
                      <a:lnTo>
                        <a:pt x="173" y="189"/>
                      </a:lnTo>
                      <a:lnTo>
                        <a:pt x="226" y="192"/>
                      </a:lnTo>
                      <a:lnTo>
                        <a:pt x="280" y="195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7" name="Freeform 117"/>
                <p:cNvSpPr>
                  <a:spLocks/>
                </p:cNvSpPr>
                <p:nvPr/>
              </p:nvSpPr>
              <p:spPr bwMode="auto">
                <a:xfrm>
                  <a:off x="936" y="1044"/>
                  <a:ext cx="739" cy="517"/>
                </a:xfrm>
                <a:custGeom>
                  <a:avLst/>
                  <a:gdLst>
                    <a:gd name="T0" fmla="*/ 0 w 302"/>
                    <a:gd name="T1" fmla="*/ 0 h 211"/>
                    <a:gd name="T2" fmla="*/ 14 w 302"/>
                    <a:gd name="T3" fmla="*/ 67 h 211"/>
                    <a:gd name="T4" fmla="*/ 31 w 302"/>
                    <a:gd name="T5" fmla="*/ 107 h 211"/>
                    <a:gd name="T6" fmla="*/ 51 w 302"/>
                    <a:gd name="T7" fmla="*/ 138 h 211"/>
                    <a:gd name="T8" fmla="*/ 84 w 302"/>
                    <a:gd name="T9" fmla="*/ 160 h 211"/>
                    <a:gd name="T10" fmla="*/ 125 w 302"/>
                    <a:gd name="T11" fmla="*/ 180 h 211"/>
                    <a:gd name="T12" fmla="*/ 173 w 302"/>
                    <a:gd name="T13" fmla="*/ 197 h 211"/>
                    <a:gd name="T14" fmla="*/ 240 w 302"/>
                    <a:gd name="T15" fmla="*/ 205 h 211"/>
                    <a:gd name="T16" fmla="*/ 302 w 302"/>
                    <a:gd name="T17" fmla="*/ 211 h 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02"/>
                    <a:gd name="T28" fmla="*/ 0 h 211"/>
                    <a:gd name="T29" fmla="*/ 302 w 302"/>
                    <a:gd name="T30" fmla="*/ 211 h 21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02" h="211">
                      <a:moveTo>
                        <a:pt x="0" y="0"/>
                      </a:moveTo>
                      <a:lnTo>
                        <a:pt x="14" y="67"/>
                      </a:lnTo>
                      <a:lnTo>
                        <a:pt x="31" y="107"/>
                      </a:lnTo>
                      <a:lnTo>
                        <a:pt x="51" y="138"/>
                      </a:lnTo>
                      <a:lnTo>
                        <a:pt x="84" y="160"/>
                      </a:lnTo>
                      <a:lnTo>
                        <a:pt x="125" y="180"/>
                      </a:lnTo>
                      <a:lnTo>
                        <a:pt x="173" y="197"/>
                      </a:lnTo>
                      <a:lnTo>
                        <a:pt x="240" y="205"/>
                      </a:lnTo>
                      <a:lnTo>
                        <a:pt x="302" y="211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8" name="Freeform 118"/>
                <p:cNvSpPr>
                  <a:spLocks/>
                </p:cNvSpPr>
                <p:nvPr/>
              </p:nvSpPr>
              <p:spPr bwMode="auto">
                <a:xfrm>
                  <a:off x="875" y="1128"/>
                  <a:ext cx="629" cy="548"/>
                </a:xfrm>
                <a:custGeom>
                  <a:avLst/>
                  <a:gdLst>
                    <a:gd name="T0" fmla="*/ 0 w 257"/>
                    <a:gd name="T1" fmla="*/ 0 h 224"/>
                    <a:gd name="T2" fmla="*/ 26 w 257"/>
                    <a:gd name="T3" fmla="*/ 98 h 224"/>
                    <a:gd name="T4" fmla="*/ 65 w 257"/>
                    <a:gd name="T5" fmla="*/ 151 h 224"/>
                    <a:gd name="T6" fmla="*/ 113 w 257"/>
                    <a:gd name="T7" fmla="*/ 190 h 224"/>
                    <a:gd name="T8" fmla="*/ 159 w 257"/>
                    <a:gd name="T9" fmla="*/ 210 h 224"/>
                    <a:gd name="T10" fmla="*/ 207 w 257"/>
                    <a:gd name="T11" fmla="*/ 221 h 224"/>
                    <a:gd name="T12" fmla="*/ 257 w 257"/>
                    <a:gd name="T13" fmla="*/ 224 h 2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7"/>
                    <a:gd name="T22" fmla="*/ 0 h 224"/>
                    <a:gd name="T23" fmla="*/ 257 w 257"/>
                    <a:gd name="T24" fmla="*/ 224 h 2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7" h="224">
                      <a:moveTo>
                        <a:pt x="0" y="0"/>
                      </a:moveTo>
                      <a:lnTo>
                        <a:pt x="26" y="98"/>
                      </a:lnTo>
                      <a:lnTo>
                        <a:pt x="65" y="151"/>
                      </a:lnTo>
                      <a:lnTo>
                        <a:pt x="113" y="190"/>
                      </a:lnTo>
                      <a:lnTo>
                        <a:pt x="159" y="210"/>
                      </a:lnTo>
                      <a:lnTo>
                        <a:pt x="207" y="221"/>
                      </a:lnTo>
                      <a:lnTo>
                        <a:pt x="257" y="224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248" name="Group 1325"/>
            <p:cNvGrpSpPr>
              <a:grpSpLocks/>
            </p:cNvGrpSpPr>
            <p:nvPr/>
          </p:nvGrpSpPr>
          <p:grpSpPr bwMode="auto">
            <a:xfrm>
              <a:off x="4879975" y="2085975"/>
              <a:ext cx="3335338" cy="1093788"/>
              <a:chOff x="3074" y="1356"/>
              <a:chExt cx="2101" cy="689"/>
            </a:xfrm>
          </p:grpSpPr>
          <p:sp>
            <p:nvSpPr>
              <p:cNvPr id="11253" name="Freeform 120"/>
              <p:cNvSpPr>
                <a:spLocks/>
              </p:cNvSpPr>
              <p:nvPr/>
            </p:nvSpPr>
            <p:spPr bwMode="auto">
              <a:xfrm>
                <a:off x="4356" y="1718"/>
                <a:ext cx="819" cy="318"/>
              </a:xfrm>
              <a:custGeom>
                <a:avLst/>
                <a:gdLst>
                  <a:gd name="T0" fmla="*/ 0 w 508"/>
                  <a:gd name="T1" fmla="*/ 244 h 245"/>
                  <a:gd name="T2" fmla="*/ 98 w 508"/>
                  <a:gd name="T3" fmla="*/ 22 h 245"/>
                  <a:gd name="T4" fmla="*/ 507 w 508"/>
                  <a:gd name="T5" fmla="*/ 0 h 245"/>
                  <a:gd name="T6" fmla="*/ 507 w 508"/>
                  <a:gd name="T7" fmla="*/ 97 h 245"/>
                  <a:gd name="T8" fmla="*/ 81 w 508"/>
                  <a:gd name="T9" fmla="*/ 244 h 245"/>
                  <a:gd name="T10" fmla="*/ 0 w 508"/>
                  <a:gd name="T11" fmla="*/ 244 h 2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8"/>
                  <a:gd name="T19" fmla="*/ 0 h 245"/>
                  <a:gd name="T20" fmla="*/ 508 w 508"/>
                  <a:gd name="T21" fmla="*/ 245 h 2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8" h="245">
                    <a:moveTo>
                      <a:pt x="0" y="244"/>
                    </a:moveTo>
                    <a:lnTo>
                      <a:pt x="98" y="22"/>
                    </a:lnTo>
                    <a:lnTo>
                      <a:pt x="507" y="0"/>
                    </a:lnTo>
                    <a:lnTo>
                      <a:pt x="507" y="97"/>
                    </a:lnTo>
                    <a:lnTo>
                      <a:pt x="81" y="244"/>
                    </a:lnTo>
                    <a:lnTo>
                      <a:pt x="0" y="244"/>
                    </a:lnTo>
                  </a:path>
                </a:pathLst>
              </a:custGeom>
              <a:solidFill>
                <a:srgbClr val="E5E5FF"/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54" name="AutoShape 121"/>
              <p:cNvSpPr>
                <a:spLocks noChangeArrowheads="1"/>
              </p:cNvSpPr>
              <p:nvPr/>
            </p:nvSpPr>
            <p:spPr bwMode="auto">
              <a:xfrm>
                <a:off x="3074" y="1765"/>
                <a:ext cx="535" cy="205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55" name="AutoShape 122"/>
              <p:cNvSpPr>
                <a:spLocks noChangeArrowheads="1"/>
              </p:cNvSpPr>
              <p:nvPr/>
            </p:nvSpPr>
            <p:spPr bwMode="auto">
              <a:xfrm>
                <a:off x="3506" y="1595"/>
                <a:ext cx="1124" cy="445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56" name="AutoShape 123"/>
              <p:cNvSpPr>
                <a:spLocks noChangeArrowheads="1"/>
              </p:cNvSpPr>
              <p:nvPr/>
            </p:nvSpPr>
            <p:spPr bwMode="auto">
              <a:xfrm>
                <a:off x="4179" y="1767"/>
                <a:ext cx="151" cy="42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57" name="AutoShape 124"/>
              <p:cNvSpPr>
                <a:spLocks noChangeArrowheads="1"/>
              </p:cNvSpPr>
              <p:nvPr/>
            </p:nvSpPr>
            <p:spPr bwMode="auto">
              <a:xfrm>
                <a:off x="3941" y="1767"/>
                <a:ext cx="154" cy="42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58" name="Rectangle 125"/>
              <p:cNvSpPr>
                <a:spLocks noChangeArrowheads="1"/>
              </p:cNvSpPr>
              <p:nvPr/>
            </p:nvSpPr>
            <p:spPr bwMode="auto">
              <a:xfrm>
                <a:off x="3634" y="1902"/>
                <a:ext cx="262" cy="135"/>
              </a:xfrm>
              <a:prstGeom prst="rect">
                <a:avLst/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59" name="Rectangle 126"/>
              <p:cNvSpPr>
                <a:spLocks noChangeArrowheads="1"/>
              </p:cNvSpPr>
              <p:nvPr/>
            </p:nvSpPr>
            <p:spPr bwMode="auto">
              <a:xfrm>
                <a:off x="4100" y="1907"/>
                <a:ext cx="261" cy="133"/>
              </a:xfrm>
              <a:prstGeom prst="rect">
                <a:avLst/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0" name="AutoShape 127"/>
              <p:cNvSpPr>
                <a:spLocks noChangeArrowheads="1"/>
              </p:cNvSpPr>
              <p:nvPr/>
            </p:nvSpPr>
            <p:spPr bwMode="auto">
              <a:xfrm>
                <a:off x="3685" y="1771"/>
                <a:ext cx="152" cy="43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1" name="Rectangle 128"/>
              <p:cNvSpPr>
                <a:spLocks noChangeArrowheads="1"/>
              </p:cNvSpPr>
              <p:nvPr/>
            </p:nvSpPr>
            <p:spPr bwMode="auto">
              <a:xfrm>
                <a:off x="3180" y="1879"/>
                <a:ext cx="83" cy="91"/>
              </a:xfrm>
              <a:prstGeom prst="rect">
                <a:avLst/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2" name="AutoShape 129" descr="Horizontal brick"/>
              <p:cNvSpPr>
                <a:spLocks noChangeArrowheads="1"/>
              </p:cNvSpPr>
              <p:nvPr/>
            </p:nvSpPr>
            <p:spPr bwMode="auto">
              <a:xfrm>
                <a:off x="3342" y="1356"/>
                <a:ext cx="88" cy="436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3" name="AutoShape 130"/>
              <p:cNvSpPr>
                <a:spLocks noChangeArrowheads="1"/>
              </p:cNvSpPr>
              <p:nvPr/>
            </p:nvSpPr>
            <p:spPr bwMode="auto">
              <a:xfrm>
                <a:off x="3893" y="1573"/>
                <a:ext cx="187" cy="85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4" name="AutoShape 131"/>
              <p:cNvSpPr>
                <a:spLocks noChangeArrowheads="1"/>
              </p:cNvSpPr>
              <p:nvPr/>
            </p:nvSpPr>
            <p:spPr bwMode="auto">
              <a:xfrm>
                <a:off x="4259" y="1530"/>
                <a:ext cx="44" cy="102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5" name="Freeform 132"/>
              <p:cNvSpPr>
                <a:spLocks/>
              </p:cNvSpPr>
              <p:nvPr/>
            </p:nvSpPr>
            <p:spPr bwMode="auto">
              <a:xfrm>
                <a:off x="4516" y="1591"/>
                <a:ext cx="120" cy="454"/>
              </a:xfrm>
              <a:custGeom>
                <a:avLst/>
                <a:gdLst>
                  <a:gd name="T0" fmla="*/ 0 w 87"/>
                  <a:gd name="T1" fmla="*/ 349 h 350"/>
                  <a:gd name="T2" fmla="*/ 0 w 87"/>
                  <a:gd name="T3" fmla="*/ 86 h 350"/>
                  <a:gd name="T4" fmla="*/ 86 w 87"/>
                  <a:gd name="T5" fmla="*/ 0 h 350"/>
                  <a:gd name="T6" fmla="*/ 86 w 87"/>
                  <a:gd name="T7" fmla="*/ 266 h 350"/>
                  <a:gd name="T8" fmla="*/ 0 w 87"/>
                  <a:gd name="T9" fmla="*/ 349 h 3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350"/>
                  <a:gd name="T17" fmla="*/ 87 w 87"/>
                  <a:gd name="T18" fmla="*/ 350 h 3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350">
                    <a:moveTo>
                      <a:pt x="0" y="349"/>
                    </a:moveTo>
                    <a:lnTo>
                      <a:pt x="0" y="86"/>
                    </a:lnTo>
                    <a:lnTo>
                      <a:pt x="86" y="0"/>
                    </a:lnTo>
                    <a:lnTo>
                      <a:pt x="86" y="266"/>
                    </a:lnTo>
                    <a:lnTo>
                      <a:pt x="0" y="349"/>
                    </a:lnTo>
                  </a:path>
                </a:pathLst>
              </a:custGeom>
              <a:solidFill>
                <a:srgbClr val="FCD5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9" name="Rectangle 575"/>
            <p:cNvSpPr>
              <a:spLocks noChangeArrowheads="1"/>
            </p:cNvSpPr>
            <p:nvPr/>
          </p:nvSpPr>
          <p:spPr bwMode="auto">
            <a:xfrm>
              <a:off x="6156325" y="2413000"/>
              <a:ext cx="347663" cy="173038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50" name="Rectangle 579"/>
            <p:cNvSpPr>
              <a:spLocks noChangeArrowheads="1"/>
            </p:cNvSpPr>
            <p:nvPr/>
          </p:nvSpPr>
          <p:spPr bwMode="auto">
            <a:xfrm>
              <a:off x="5789613" y="2979738"/>
              <a:ext cx="357187" cy="192087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cxnSp>
          <p:nvCxnSpPr>
            <p:cNvPr id="10251" name="AutoShape 582"/>
            <p:cNvCxnSpPr>
              <a:cxnSpLocks noChangeShapeType="1"/>
              <a:stCxn id="10250" idx="2"/>
            </p:cNvCxnSpPr>
            <p:nvPr/>
          </p:nvCxnSpPr>
          <p:spPr bwMode="auto">
            <a:xfrm rot="5400000">
              <a:off x="5037137" y="2886076"/>
              <a:ext cx="646113" cy="1217612"/>
            </a:xfrm>
            <a:prstGeom prst="bentConnector3">
              <a:avLst>
                <a:gd name="adj1" fmla="val 4987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2" name="AutoShape 583"/>
            <p:cNvCxnSpPr>
              <a:cxnSpLocks noChangeShapeType="1"/>
              <a:stCxn id="10250" idx="2"/>
            </p:cNvCxnSpPr>
            <p:nvPr/>
          </p:nvCxnSpPr>
          <p:spPr bwMode="auto">
            <a:xfrm rot="16200000" flipH="1">
              <a:off x="6242050" y="2898775"/>
              <a:ext cx="646113" cy="1192213"/>
            </a:xfrm>
            <a:prstGeom prst="bentConnector3">
              <a:avLst>
                <a:gd name="adj1" fmla="val 4987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3" name="AutoShape 584"/>
            <p:cNvCxnSpPr>
              <a:cxnSpLocks noChangeShapeType="1"/>
              <a:endCxn id="10877" idx="0"/>
            </p:cNvCxnSpPr>
            <p:nvPr/>
          </p:nvCxnSpPr>
          <p:spPr bwMode="auto">
            <a:xfrm rot="5400000">
              <a:off x="1389857" y="3385343"/>
              <a:ext cx="901700" cy="271463"/>
            </a:xfrm>
            <a:prstGeom prst="bentConnector3">
              <a:avLst>
                <a:gd name="adj1" fmla="val 4982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4" name="AutoShape 586"/>
            <p:cNvCxnSpPr>
              <a:cxnSpLocks noChangeShapeType="1"/>
            </p:cNvCxnSpPr>
            <p:nvPr/>
          </p:nvCxnSpPr>
          <p:spPr bwMode="auto">
            <a:xfrm rot="16200000" flipH="1">
              <a:off x="1811338" y="3235325"/>
              <a:ext cx="1393825" cy="1063625"/>
            </a:xfrm>
            <a:prstGeom prst="bentConnector3">
              <a:avLst>
                <a:gd name="adj1" fmla="val 32116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5" name="AutoShape 587"/>
            <p:cNvCxnSpPr>
              <a:cxnSpLocks noChangeShapeType="1"/>
              <a:stCxn id="10888" idx="1"/>
              <a:endCxn id="11102" idx="1"/>
            </p:cNvCxnSpPr>
            <p:nvPr/>
          </p:nvCxnSpPr>
          <p:spPr bwMode="auto">
            <a:xfrm rot="16200000" flipH="1">
              <a:off x="4655345" y="4288631"/>
              <a:ext cx="246062" cy="2276475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10256" name="Group 753"/>
            <p:cNvGrpSpPr>
              <a:grpSpLocks/>
            </p:cNvGrpSpPr>
            <p:nvPr/>
          </p:nvGrpSpPr>
          <p:grpSpPr bwMode="auto">
            <a:xfrm>
              <a:off x="6716713" y="2914650"/>
              <a:ext cx="431800" cy="349250"/>
              <a:chOff x="3655" y="429"/>
              <a:chExt cx="1046" cy="936"/>
            </a:xfrm>
          </p:grpSpPr>
          <p:grpSp>
            <p:nvGrpSpPr>
              <p:cNvPr id="11229" name="Group 754"/>
              <p:cNvGrpSpPr>
                <a:grpSpLocks/>
              </p:cNvGrpSpPr>
              <p:nvPr/>
            </p:nvGrpSpPr>
            <p:grpSpPr bwMode="auto">
              <a:xfrm>
                <a:off x="3655" y="1024"/>
                <a:ext cx="377" cy="341"/>
                <a:chOff x="3655" y="1024"/>
                <a:chExt cx="377" cy="341"/>
              </a:xfrm>
            </p:grpSpPr>
            <p:sp>
              <p:nvSpPr>
                <p:cNvPr id="11250" name="Rectangle 755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51" name="Freeform 756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52" name="Freeform 757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30" name="Group 758"/>
              <p:cNvGrpSpPr>
                <a:grpSpLocks/>
              </p:cNvGrpSpPr>
              <p:nvPr/>
            </p:nvGrpSpPr>
            <p:grpSpPr bwMode="auto">
              <a:xfrm>
                <a:off x="3993" y="1010"/>
                <a:ext cx="378" cy="340"/>
                <a:chOff x="3993" y="1010"/>
                <a:chExt cx="378" cy="340"/>
              </a:xfrm>
            </p:grpSpPr>
            <p:sp>
              <p:nvSpPr>
                <p:cNvPr id="64247" name="Rectangle 759"/>
                <p:cNvSpPr>
                  <a:spLocks noChangeArrowheads="1"/>
                </p:cNvSpPr>
                <p:nvPr/>
              </p:nvSpPr>
              <p:spPr bwMode="auto">
                <a:xfrm>
                  <a:off x="3993" y="1059"/>
                  <a:ext cx="292" cy="289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4248" name="Freeform 760"/>
                <p:cNvSpPr>
                  <a:spLocks/>
                </p:cNvSpPr>
                <p:nvPr/>
              </p:nvSpPr>
              <p:spPr bwMode="auto">
                <a:xfrm>
                  <a:off x="4286" y="1012"/>
                  <a:ext cx="81" cy="336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4249" name="Freeform 761"/>
                <p:cNvSpPr>
                  <a:spLocks/>
                </p:cNvSpPr>
                <p:nvPr/>
              </p:nvSpPr>
              <p:spPr bwMode="auto">
                <a:xfrm>
                  <a:off x="3993" y="1012"/>
                  <a:ext cx="377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1231" name="Group 762"/>
              <p:cNvGrpSpPr>
                <a:grpSpLocks/>
              </p:cNvGrpSpPr>
              <p:nvPr/>
            </p:nvGrpSpPr>
            <p:grpSpPr bwMode="auto">
              <a:xfrm>
                <a:off x="3725" y="723"/>
                <a:ext cx="378" cy="330"/>
                <a:chOff x="3725" y="723"/>
                <a:chExt cx="378" cy="330"/>
              </a:xfrm>
            </p:grpSpPr>
            <p:sp>
              <p:nvSpPr>
                <p:cNvPr id="11244" name="Rectangle 763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5" name="Freeform 764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6" name="Freeform 765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32" name="Group 766"/>
              <p:cNvGrpSpPr>
                <a:grpSpLocks/>
              </p:cNvGrpSpPr>
              <p:nvPr/>
            </p:nvGrpSpPr>
            <p:grpSpPr bwMode="auto">
              <a:xfrm>
                <a:off x="4324" y="1010"/>
                <a:ext cx="377" cy="330"/>
                <a:chOff x="4324" y="1010"/>
                <a:chExt cx="377" cy="330"/>
              </a:xfrm>
            </p:grpSpPr>
            <p:sp>
              <p:nvSpPr>
                <p:cNvPr id="11241" name="Rectangle 767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2" name="Freeform 768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3" name="Freeform 769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33" name="Group 770"/>
              <p:cNvGrpSpPr>
                <a:grpSpLocks/>
              </p:cNvGrpSpPr>
              <p:nvPr/>
            </p:nvGrpSpPr>
            <p:grpSpPr bwMode="auto">
              <a:xfrm>
                <a:off x="4132" y="741"/>
                <a:ext cx="377" cy="317"/>
                <a:chOff x="4132" y="741"/>
                <a:chExt cx="377" cy="317"/>
              </a:xfrm>
            </p:grpSpPr>
            <p:sp>
              <p:nvSpPr>
                <p:cNvPr id="11238" name="Rectangle 771"/>
                <p:cNvSpPr>
                  <a:spLocks noChangeArrowheads="1"/>
                </p:cNvSpPr>
                <p:nvPr/>
              </p:nvSpPr>
              <p:spPr bwMode="auto">
                <a:xfrm>
                  <a:off x="4132" y="765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39" name="Freeform 772"/>
                <p:cNvSpPr>
                  <a:spLocks/>
                </p:cNvSpPr>
                <p:nvPr/>
              </p:nvSpPr>
              <p:spPr bwMode="auto">
                <a:xfrm>
                  <a:off x="4425" y="741"/>
                  <a:ext cx="84" cy="317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0" name="Freeform 773"/>
                <p:cNvSpPr>
                  <a:spLocks/>
                </p:cNvSpPr>
                <p:nvPr/>
              </p:nvSpPr>
              <p:spPr bwMode="auto">
                <a:xfrm>
                  <a:off x="4132" y="741"/>
                  <a:ext cx="377" cy="24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34" name="Group 774"/>
              <p:cNvGrpSpPr>
                <a:grpSpLocks/>
              </p:cNvGrpSpPr>
              <p:nvPr/>
            </p:nvGrpSpPr>
            <p:grpSpPr bwMode="auto">
              <a:xfrm>
                <a:off x="3946" y="429"/>
                <a:ext cx="377" cy="341"/>
                <a:chOff x="3946" y="429"/>
                <a:chExt cx="377" cy="341"/>
              </a:xfrm>
            </p:grpSpPr>
            <p:sp>
              <p:nvSpPr>
                <p:cNvPr id="11235" name="Rectangle 775"/>
                <p:cNvSpPr>
                  <a:spLocks noChangeArrowheads="1"/>
                </p:cNvSpPr>
                <p:nvPr/>
              </p:nvSpPr>
              <p:spPr bwMode="auto">
                <a:xfrm>
                  <a:off x="3946" y="476"/>
                  <a:ext cx="293" cy="294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36" name="Freeform 776"/>
                <p:cNvSpPr>
                  <a:spLocks/>
                </p:cNvSpPr>
                <p:nvPr/>
              </p:nvSpPr>
              <p:spPr bwMode="auto">
                <a:xfrm>
                  <a:off x="4239" y="431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37" name="Freeform 777"/>
                <p:cNvSpPr>
                  <a:spLocks/>
                </p:cNvSpPr>
                <p:nvPr/>
              </p:nvSpPr>
              <p:spPr bwMode="auto">
                <a:xfrm>
                  <a:off x="3946" y="429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257" name="Group 986"/>
            <p:cNvGrpSpPr>
              <a:grpSpLocks/>
            </p:cNvGrpSpPr>
            <p:nvPr/>
          </p:nvGrpSpPr>
          <p:grpSpPr bwMode="auto">
            <a:xfrm>
              <a:off x="7359650" y="2740025"/>
              <a:ext cx="536575" cy="384175"/>
              <a:chOff x="4080" y="2328"/>
              <a:chExt cx="338" cy="242"/>
            </a:xfrm>
          </p:grpSpPr>
          <p:grpSp>
            <p:nvGrpSpPr>
              <p:cNvPr id="11126" name="Group 883"/>
              <p:cNvGrpSpPr>
                <a:grpSpLocks/>
              </p:cNvGrpSpPr>
              <p:nvPr/>
            </p:nvGrpSpPr>
            <p:grpSpPr bwMode="auto">
              <a:xfrm>
                <a:off x="4311" y="2328"/>
                <a:ext cx="107" cy="141"/>
                <a:chOff x="4464" y="2256"/>
                <a:chExt cx="107" cy="141"/>
              </a:xfrm>
            </p:grpSpPr>
            <p:grpSp>
              <p:nvGrpSpPr>
                <p:cNvPr id="11209" name="Group 884"/>
                <p:cNvGrpSpPr>
                  <a:grpSpLocks/>
                </p:cNvGrpSpPr>
                <p:nvPr/>
              </p:nvGrpSpPr>
              <p:grpSpPr bwMode="auto">
                <a:xfrm>
                  <a:off x="4464" y="2351"/>
                  <a:ext cx="107" cy="46"/>
                  <a:chOff x="3875" y="2451"/>
                  <a:chExt cx="107" cy="46"/>
                </a:xfrm>
              </p:grpSpPr>
              <p:sp>
                <p:nvSpPr>
                  <p:cNvPr id="11225" name="Freeform 885"/>
                  <p:cNvSpPr>
                    <a:spLocks/>
                  </p:cNvSpPr>
                  <p:nvPr/>
                </p:nvSpPr>
                <p:spPr bwMode="auto">
                  <a:xfrm>
                    <a:off x="3875" y="2451"/>
                    <a:ext cx="107" cy="46"/>
                  </a:xfrm>
                  <a:custGeom>
                    <a:avLst/>
                    <a:gdLst>
                      <a:gd name="T0" fmla="*/ 23 w 213"/>
                      <a:gd name="T1" fmla="*/ 0 h 91"/>
                      <a:gd name="T2" fmla="*/ 0 w 213"/>
                      <a:gd name="T3" fmla="*/ 22 h 91"/>
                      <a:gd name="T4" fmla="*/ 0 w 213"/>
                      <a:gd name="T5" fmla="*/ 91 h 91"/>
                      <a:gd name="T6" fmla="*/ 191 w 213"/>
                      <a:gd name="T7" fmla="*/ 91 h 91"/>
                      <a:gd name="T8" fmla="*/ 213 w 213"/>
                      <a:gd name="T9" fmla="*/ 68 h 91"/>
                      <a:gd name="T10" fmla="*/ 213 w 213"/>
                      <a:gd name="T11" fmla="*/ 0 h 91"/>
                      <a:gd name="T12" fmla="*/ 23 w 213"/>
                      <a:gd name="T13" fmla="*/ 0 h 9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3"/>
                      <a:gd name="T22" fmla="*/ 0 h 91"/>
                      <a:gd name="T23" fmla="*/ 213 w 213"/>
                      <a:gd name="T24" fmla="*/ 91 h 9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3" h="91">
                        <a:moveTo>
                          <a:pt x="23" y="0"/>
                        </a:moveTo>
                        <a:lnTo>
                          <a:pt x="0" y="22"/>
                        </a:lnTo>
                        <a:lnTo>
                          <a:pt x="0" y="91"/>
                        </a:lnTo>
                        <a:lnTo>
                          <a:pt x="191" y="91"/>
                        </a:lnTo>
                        <a:lnTo>
                          <a:pt x="213" y="68"/>
                        </a:lnTo>
                        <a:lnTo>
                          <a:pt x="213" y="0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6" name="Line 88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75" y="2463"/>
                    <a:ext cx="95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7" name="Line 8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70" y="2451"/>
                    <a:ext cx="12" cy="1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8" name="Line 888"/>
                  <p:cNvSpPr>
                    <a:spLocks noChangeShapeType="1"/>
                  </p:cNvSpPr>
                  <p:nvPr/>
                </p:nvSpPr>
                <p:spPr bwMode="auto">
                  <a:xfrm>
                    <a:off x="3970" y="2463"/>
                    <a:ext cx="1" cy="3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210" name="Group 889"/>
                <p:cNvGrpSpPr>
                  <a:grpSpLocks/>
                </p:cNvGrpSpPr>
                <p:nvPr/>
              </p:nvGrpSpPr>
              <p:grpSpPr bwMode="auto">
                <a:xfrm>
                  <a:off x="4464" y="2320"/>
                  <a:ext cx="107" cy="46"/>
                  <a:chOff x="3875" y="2420"/>
                  <a:chExt cx="107" cy="46"/>
                </a:xfrm>
              </p:grpSpPr>
              <p:sp>
                <p:nvSpPr>
                  <p:cNvPr id="11221" name="Freeform 890"/>
                  <p:cNvSpPr>
                    <a:spLocks/>
                  </p:cNvSpPr>
                  <p:nvPr/>
                </p:nvSpPr>
                <p:spPr bwMode="auto">
                  <a:xfrm>
                    <a:off x="3875" y="2420"/>
                    <a:ext cx="107" cy="46"/>
                  </a:xfrm>
                  <a:custGeom>
                    <a:avLst/>
                    <a:gdLst>
                      <a:gd name="T0" fmla="*/ 23 w 213"/>
                      <a:gd name="T1" fmla="*/ 0 h 91"/>
                      <a:gd name="T2" fmla="*/ 0 w 213"/>
                      <a:gd name="T3" fmla="*/ 23 h 91"/>
                      <a:gd name="T4" fmla="*/ 0 w 213"/>
                      <a:gd name="T5" fmla="*/ 91 h 91"/>
                      <a:gd name="T6" fmla="*/ 191 w 213"/>
                      <a:gd name="T7" fmla="*/ 91 h 91"/>
                      <a:gd name="T8" fmla="*/ 213 w 213"/>
                      <a:gd name="T9" fmla="*/ 68 h 91"/>
                      <a:gd name="T10" fmla="*/ 213 w 213"/>
                      <a:gd name="T11" fmla="*/ 0 h 91"/>
                      <a:gd name="T12" fmla="*/ 23 w 213"/>
                      <a:gd name="T13" fmla="*/ 0 h 9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3"/>
                      <a:gd name="T22" fmla="*/ 0 h 91"/>
                      <a:gd name="T23" fmla="*/ 213 w 213"/>
                      <a:gd name="T24" fmla="*/ 91 h 9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3" h="91">
                        <a:moveTo>
                          <a:pt x="23" y="0"/>
                        </a:moveTo>
                        <a:lnTo>
                          <a:pt x="0" y="23"/>
                        </a:lnTo>
                        <a:lnTo>
                          <a:pt x="0" y="91"/>
                        </a:lnTo>
                        <a:lnTo>
                          <a:pt x="191" y="91"/>
                        </a:lnTo>
                        <a:lnTo>
                          <a:pt x="213" y="68"/>
                        </a:lnTo>
                        <a:lnTo>
                          <a:pt x="213" y="0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2" name="Line 89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75" y="2431"/>
                    <a:ext cx="95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3" name="Line 8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70" y="2420"/>
                    <a:ext cx="12" cy="1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4" name="Line 893"/>
                  <p:cNvSpPr>
                    <a:spLocks noChangeShapeType="1"/>
                  </p:cNvSpPr>
                  <p:nvPr/>
                </p:nvSpPr>
                <p:spPr bwMode="auto">
                  <a:xfrm>
                    <a:off x="3970" y="2431"/>
                    <a:ext cx="1" cy="3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211" name="Group 894"/>
                <p:cNvGrpSpPr>
                  <a:grpSpLocks/>
                </p:cNvGrpSpPr>
                <p:nvPr/>
              </p:nvGrpSpPr>
              <p:grpSpPr bwMode="auto">
                <a:xfrm>
                  <a:off x="4465" y="2289"/>
                  <a:ext cx="106" cy="45"/>
                  <a:chOff x="3874" y="2389"/>
                  <a:chExt cx="106" cy="45"/>
                </a:xfrm>
              </p:grpSpPr>
              <p:sp>
                <p:nvSpPr>
                  <p:cNvPr id="11217" name="Freeform 895"/>
                  <p:cNvSpPr>
                    <a:spLocks/>
                  </p:cNvSpPr>
                  <p:nvPr/>
                </p:nvSpPr>
                <p:spPr bwMode="auto">
                  <a:xfrm>
                    <a:off x="3874" y="2389"/>
                    <a:ext cx="106" cy="45"/>
                  </a:xfrm>
                  <a:custGeom>
                    <a:avLst/>
                    <a:gdLst>
                      <a:gd name="T0" fmla="*/ 23 w 213"/>
                      <a:gd name="T1" fmla="*/ 0 h 91"/>
                      <a:gd name="T2" fmla="*/ 0 w 213"/>
                      <a:gd name="T3" fmla="*/ 22 h 91"/>
                      <a:gd name="T4" fmla="*/ 0 w 213"/>
                      <a:gd name="T5" fmla="*/ 91 h 91"/>
                      <a:gd name="T6" fmla="*/ 191 w 213"/>
                      <a:gd name="T7" fmla="*/ 91 h 91"/>
                      <a:gd name="T8" fmla="*/ 213 w 213"/>
                      <a:gd name="T9" fmla="*/ 68 h 91"/>
                      <a:gd name="T10" fmla="*/ 213 w 213"/>
                      <a:gd name="T11" fmla="*/ 0 h 91"/>
                      <a:gd name="T12" fmla="*/ 23 w 213"/>
                      <a:gd name="T13" fmla="*/ 0 h 9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3"/>
                      <a:gd name="T22" fmla="*/ 0 h 91"/>
                      <a:gd name="T23" fmla="*/ 213 w 213"/>
                      <a:gd name="T24" fmla="*/ 91 h 9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3" h="91">
                        <a:moveTo>
                          <a:pt x="23" y="0"/>
                        </a:moveTo>
                        <a:lnTo>
                          <a:pt x="0" y="22"/>
                        </a:lnTo>
                        <a:lnTo>
                          <a:pt x="0" y="91"/>
                        </a:lnTo>
                        <a:lnTo>
                          <a:pt x="191" y="91"/>
                        </a:lnTo>
                        <a:lnTo>
                          <a:pt x="213" y="68"/>
                        </a:lnTo>
                        <a:lnTo>
                          <a:pt x="213" y="0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18" name="Line 89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74" y="2400"/>
                    <a:ext cx="95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19" name="Line 8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69" y="2389"/>
                    <a:ext cx="11" cy="1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0" name="Line 898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400"/>
                    <a:ext cx="1" cy="3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212" name="Group 899"/>
                <p:cNvGrpSpPr>
                  <a:grpSpLocks/>
                </p:cNvGrpSpPr>
                <p:nvPr/>
              </p:nvGrpSpPr>
              <p:grpSpPr bwMode="auto">
                <a:xfrm>
                  <a:off x="4464" y="2256"/>
                  <a:ext cx="107" cy="46"/>
                  <a:chOff x="3875" y="2356"/>
                  <a:chExt cx="107" cy="46"/>
                </a:xfrm>
              </p:grpSpPr>
              <p:sp>
                <p:nvSpPr>
                  <p:cNvPr id="11213" name="Freeform 900"/>
                  <p:cNvSpPr>
                    <a:spLocks/>
                  </p:cNvSpPr>
                  <p:nvPr/>
                </p:nvSpPr>
                <p:spPr bwMode="auto">
                  <a:xfrm>
                    <a:off x="3875" y="2356"/>
                    <a:ext cx="107" cy="46"/>
                  </a:xfrm>
                  <a:custGeom>
                    <a:avLst/>
                    <a:gdLst>
                      <a:gd name="T0" fmla="*/ 23 w 213"/>
                      <a:gd name="T1" fmla="*/ 0 h 91"/>
                      <a:gd name="T2" fmla="*/ 0 w 213"/>
                      <a:gd name="T3" fmla="*/ 23 h 91"/>
                      <a:gd name="T4" fmla="*/ 0 w 213"/>
                      <a:gd name="T5" fmla="*/ 91 h 91"/>
                      <a:gd name="T6" fmla="*/ 191 w 213"/>
                      <a:gd name="T7" fmla="*/ 91 h 91"/>
                      <a:gd name="T8" fmla="*/ 213 w 213"/>
                      <a:gd name="T9" fmla="*/ 68 h 91"/>
                      <a:gd name="T10" fmla="*/ 213 w 213"/>
                      <a:gd name="T11" fmla="*/ 0 h 91"/>
                      <a:gd name="T12" fmla="*/ 23 w 213"/>
                      <a:gd name="T13" fmla="*/ 0 h 9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3"/>
                      <a:gd name="T22" fmla="*/ 0 h 91"/>
                      <a:gd name="T23" fmla="*/ 213 w 213"/>
                      <a:gd name="T24" fmla="*/ 91 h 9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3" h="91">
                        <a:moveTo>
                          <a:pt x="23" y="0"/>
                        </a:moveTo>
                        <a:lnTo>
                          <a:pt x="0" y="23"/>
                        </a:lnTo>
                        <a:lnTo>
                          <a:pt x="0" y="91"/>
                        </a:lnTo>
                        <a:lnTo>
                          <a:pt x="191" y="91"/>
                        </a:lnTo>
                        <a:lnTo>
                          <a:pt x="213" y="68"/>
                        </a:lnTo>
                        <a:lnTo>
                          <a:pt x="213" y="0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14" name="Line 9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75" y="2368"/>
                    <a:ext cx="95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15" name="Line 9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70" y="2356"/>
                    <a:ext cx="12" cy="1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16" name="Line 903"/>
                  <p:cNvSpPr>
                    <a:spLocks noChangeShapeType="1"/>
                  </p:cNvSpPr>
                  <p:nvPr/>
                </p:nvSpPr>
                <p:spPr bwMode="auto">
                  <a:xfrm>
                    <a:off x="3970" y="2368"/>
                    <a:ext cx="1" cy="3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127" name="Group 904"/>
              <p:cNvGrpSpPr>
                <a:grpSpLocks/>
              </p:cNvGrpSpPr>
              <p:nvPr/>
            </p:nvGrpSpPr>
            <p:grpSpPr bwMode="auto">
              <a:xfrm>
                <a:off x="4080" y="2352"/>
                <a:ext cx="302" cy="218"/>
                <a:chOff x="3646" y="2379"/>
                <a:chExt cx="302" cy="218"/>
              </a:xfrm>
            </p:grpSpPr>
            <p:sp>
              <p:nvSpPr>
                <p:cNvPr id="11128" name="Freeform 905"/>
                <p:cNvSpPr>
                  <a:spLocks/>
                </p:cNvSpPr>
                <p:nvPr/>
              </p:nvSpPr>
              <p:spPr bwMode="auto">
                <a:xfrm>
                  <a:off x="3850" y="2379"/>
                  <a:ext cx="14" cy="146"/>
                </a:xfrm>
                <a:custGeom>
                  <a:avLst/>
                  <a:gdLst>
                    <a:gd name="T0" fmla="*/ 0 w 28"/>
                    <a:gd name="T1" fmla="*/ 241 h 293"/>
                    <a:gd name="T2" fmla="*/ 9 w 28"/>
                    <a:gd name="T3" fmla="*/ 0 h 293"/>
                    <a:gd name="T4" fmla="*/ 20 w 28"/>
                    <a:gd name="T5" fmla="*/ 0 h 293"/>
                    <a:gd name="T6" fmla="*/ 28 w 28"/>
                    <a:gd name="T7" fmla="*/ 4 h 293"/>
                    <a:gd name="T8" fmla="*/ 28 w 28"/>
                    <a:gd name="T9" fmla="*/ 293 h 293"/>
                    <a:gd name="T10" fmla="*/ 4 w 28"/>
                    <a:gd name="T11" fmla="*/ 270 h 293"/>
                    <a:gd name="T12" fmla="*/ 24 w 28"/>
                    <a:gd name="T13" fmla="*/ 257 h 293"/>
                    <a:gd name="T14" fmla="*/ 11 w 28"/>
                    <a:gd name="T15" fmla="*/ 241 h 293"/>
                    <a:gd name="T16" fmla="*/ 0 w 28"/>
                    <a:gd name="T17" fmla="*/ 241 h 29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"/>
                    <a:gd name="T28" fmla="*/ 0 h 293"/>
                    <a:gd name="T29" fmla="*/ 28 w 28"/>
                    <a:gd name="T30" fmla="*/ 293 h 29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" h="293">
                      <a:moveTo>
                        <a:pt x="0" y="241"/>
                      </a:moveTo>
                      <a:lnTo>
                        <a:pt x="9" y="0"/>
                      </a:lnTo>
                      <a:lnTo>
                        <a:pt x="20" y="0"/>
                      </a:lnTo>
                      <a:lnTo>
                        <a:pt x="28" y="4"/>
                      </a:lnTo>
                      <a:lnTo>
                        <a:pt x="28" y="293"/>
                      </a:lnTo>
                      <a:lnTo>
                        <a:pt x="4" y="270"/>
                      </a:lnTo>
                      <a:lnTo>
                        <a:pt x="24" y="257"/>
                      </a:lnTo>
                      <a:lnTo>
                        <a:pt x="11" y="241"/>
                      </a:lnTo>
                      <a:lnTo>
                        <a:pt x="0" y="241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9" name="Freeform 906"/>
                <p:cNvSpPr>
                  <a:spLocks/>
                </p:cNvSpPr>
                <p:nvPr/>
              </p:nvSpPr>
              <p:spPr bwMode="auto">
                <a:xfrm>
                  <a:off x="3850" y="2379"/>
                  <a:ext cx="15" cy="151"/>
                </a:xfrm>
                <a:custGeom>
                  <a:avLst/>
                  <a:gdLst>
                    <a:gd name="T0" fmla="*/ 0 w 31"/>
                    <a:gd name="T1" fmla="*/ 241 h 301"/>
                    <a:gd name="T2" fmla="*/ 9 w 31"/>
                    <a:gd name="T3" fmla="*/ 0 h 301"/>
                    <a:gd name="T4" fmla="*/ 9 w 31"/>
                    <a:gd name="T5" fmla="*/ 0 h 301"/>
                    <a:gd name="T6" fmla="*/ 9 w 31"/>
                    <a:gd name="T7" fmla="*/ 0 h 301"/>
                    <a:gd name="T8" fmla="*/ 20 w 31"/>
                    <a:gd name="T9" fmla="*/ 0 h 301"/>
                    <a:gd name="T10" fmla="*/ 20 w 31"/>
                    <a:gd name="T11" fmla="*/ 0 h 301"/>
                    <a:gd name="T12" fmla="*/ 20 w 31"/>
                    <a:gd name="T13" fmla="*/ 0 h 301"/>
                    <a:gd name="T14" fmla="*/ 28 w 31"/>
                    <a:gd name="T15" fmla="*/ 4 h 301"/>
                    <a:gd name="T16" fmla="*/ 31 w 31"/>
                    <a:gd name="T17" fmla="*/ 7 h 301"/>
                    <a:gd name="T18" fmla="*/ 31 w 31"/>
                    <a:gd name="T19" fmla="*/ 4 h 301"/>
                    <a:gd name="T20" fmla="*/ 31 w 31"/>
                    <a:gd name="T21" fmla="*/ 293 h 301"/>
                    <a:gd name="T22" fmla="*/ 31 w 31"/>
                    <a:gd name="T23" fmla="*/ 301 h 301"/>
                    <a:gd name="T24" fmla="*/ 28 w 31"/>
                    <a:gd name="T25" fmla="*/ 297 h 301"/>
                    <a:gd name="T26" fmla="*/ 4 w 31"/>
                    <a:gd name="T27" fmla="*/ 273 h 301"/>
                    <a:gd name="T28" fmla="*/ 4 w 31"/>
                    <a:gd name="T29" fmla="*/ 270 h 301"/>
                    <a:gd name="T30" fmla="*/ 4 w 31"/>
                    <a:gd name="T31" fmla="*/ 270 h 301"/>
                    <a:gd name="T32" fmla="*/ 24 w 31"/>
                    <a:gd name="T33" fmla="*/ 257 h 301"/>
                    <a:gd name="T34" fmla="*/ 28 w 31"/>
                    <a:gd name="T35" fmla="*/ 257 h 301"/>
                    <a:gd name="T36" fmla="*/ 24 w 31"/>
                    <a:gd name="T37" fmla="*/ 261 h 301"/>
                    <a:gd name="T38" fmla="*/ 11 w 31"/>
                    <a:gd name="T39" fmla="*/ 246 h 301"/>
                    <a:gd name="T40" fmla="*/ 11 w 31"/>
                    <a:gd name="T41" fmla="*/ 241 h 301"/>
                    <a:gd name="T42" fmla="*/ 16 w 31"/>
                    <a:gd name="T43" fmla="*/ 241 h 301"/>
                    <a:gd name="T44" fmla="*/ 16 w 31"/>
                    <a:gd name="T45" fmla="*/ 241 h 301"/>
                    <a:gd name="T46" fmla="*/ 28 w 31"/>
                    <a:gd name="T47" fmla="*/ 257 h 301"/>
                    <a:gd name="T48" fmla="*/ 31 w 31"/>
                    <a:gd name="T49" fmla="*/ 261 h 301"/>
                    <a:gd name="T50" fmla="*/ 28 w 31"/>
                    <a:gd name="T51" fmla="*/ 261 h 301"/>
                    <a:gd name="T52" fmla="*/ 9 w 31"/>
                    <a:gd name="T53" fmla="*/ 273 h 301"/>
                    <a:gd name="T54" fmla="*/ 4 w 31"/>
                    <a:gd name="T55" fmla="*/ 270 h 301"/>
                    <a:gd name="T56" fmla="*/ 9 w 31"/>
                    <a:gd name="T57" fmla="*/ 270 h 301"/>
                    <a:gd name="T58" fmla="*/ 31 w 31"/>
                    <a:gd name="T59" fmla="*/ 293 h 301"/>
                    <a:gd name="T60" fmla="*/ 28 w 31"/>
                    <a:gd name="T61" fmla="*/ 297 h 301"/>
                    <a:gd name="T62" fmla="*/ 28 w 31"/>
                    <a:gd name="T63" fmla="*/ 293 h 301"/>
                    <a:gd name="T64" fmla="*/ 28 w 31"/>
                    <a:gd name="T65" fmla="*/ 4 h 301"/>
                    <a:gd name="T66" fmla="*/ 31 w 31"/>
                    <a:gd name="T67" fmla="*/ 4 h 301"/>
                    <a:gd name="T68" fmla="*/ 28 w 31"/>
                    <a:gd name="T69" fmla="*/ 7 h 301"/>
                    <a:gd name="T70" fmla="*/ 20 w 31"/>
                    <a:gd name="T71" fmla="*/ 4 h 301"/>
                    <a:gd name="T72" fmla="*/ 20 w 31"/>
                    <a:gd name="T73" fmla="*/ 0 h 301"/>
                    <a:gd name="T74" fmla="*/ 20 w 31"/>
                    <a:gd name="T75" fmla="*/ 4 h 301"/>
                    <a:gd name="T76" fmla="*/ 9 w 31"/>
                    <a:gd name="T77" fmla="*/ 4 h 301"/>
                    <a:gd name="T78" fmla="*/ 9 w 31"/>
                    <a:gd name="T79" fmla="*/ 0 h 301"/>
                    <a:gd name="T80" fmla="*/ 11 w 31"/>
                    <a:gd name="T81" fmla="*/ 0 h 301"/>
                    <a:gd name="T82" fmla="*/ 4 w 31"/>
                    <a:gd name="T83" fmla="*/ 241 h 301"/>
                    <a:gd name="T84" fmla="*/ 0 w 31"/>
                    <a:gd name="T85" fmla="*/ 241 h 30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31"/>
                    <a:gd name="T130" fmla="*/ 0 h 301"/>
                    <a:gd name="T131" fmla="*/ 31 w 31"/>
                    <a:gd name="T132" fmla="*/ 301 h 30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31" h="301">
                      <a:moveTo>
                        <a:pt x="0" y="241"/>
                      </a:moveTo>
                      <a:lnTo>
                        <a:pt x="9" y="0"/>
                      </a:lnTo>
                      <a:lnTo>
                        <a:pt x="20" y="0"/>
                      </a:lnTo>
                      <a:lnTo>
                        <a:pt x="28" y="4"/>
                      </a:lnTo>
                      <a:lnTo>
                        <a:pt x="31" y="7"/>
                      </a:lnTo>
                      <a:lnTo>
                        <a:pt x="31" y="4"/>
                      </a:lnTo>
                      <a:lnTo>
                        <a:pt x="31" y="293"/>
                      </a:lnTo>
                      <a:lnTo>
                        <a:pt x="31" y="301"/>
                      </a:lnTo>
                      <a:lnTo>
                        <a:pt x="28" y="297"/>
                      </a:lnTo>
                      <a:lnTo>
                        <a:pt x="4" y="273"/>
                      </a:lnTo>
                      <a:lnTo>
                        <a:pt x="4" y="270"/>
                      </a:lnTo>
                      <a:lnTo>
                        <a:pt x="24" y="257"/>
                      </a:lnTo>
                      <a:lnTo>
                        <a:pt x="28" y="257"/>
                      </a:lnTo>
                      <a:lnTo>
                        <a:pt x="24" y="261"/>
                      </a:lnTo>
                      <a:lnTo>
                        <a:pt x="11" y="246"/>
                      </a:lnTo>
                      <a:lnTo>
                        <a:pt x="11" y="241"/>
                      </a:lnTo>
                      <a:lnTo>
                        <a:pt x="16" y="241"/>
                      </a:lnTo>
                      <a:lnTo>
                        <a:pt x="28" y="257"/>
                      </a:lnTo>
                      <a:lnTo>
                        <a:pt x="31" y="261"/>
                      </a:lnTo>
                      <a:lnTo>
                        <a:pt x="28" y="261"/>
                      </a:lnTo>
                      <a:lnTo>
                        <a:pt x="9" y="273"/>
                      </a:lnTo>
                      <a:lnTo>
                        <a:pt x="4" y="270"/>
                      </a:lnTo>
                      <a:lnTo>
                        <a:pt x="9" y="270"/>
                      </a:lnTo>
                      <a:lnTo>
                        <a:pt x="31" y="293"/>
                      </a:lnTo>
                      <a:lnTo>
                        <a:pt x="28" y="297"/>
                      </a:lnTo>
                      <a:lnTo>
                        <a:pt x="28" y="293"/>
                      </a:lnTo>
                      <a:lnTo>
                        <a:pt x="28" y="4"/>
                      </a:lnTo>
                      <a:lnTo>
                        <a:pt x="31" y="4"/>
                      </a:lnTo>
                      <a:lnTo>
                        <a:pt x="28" y="7"/>
                      </a:lnTo>
                      <a:lnTo>
                        <a:pt x="20" y="4"/>
                      </a:lnTo>
                      <a:lnTo>
                        <a:pt x="20" y="0"/>
                      </a:lnTo>
                      <a:lnTo>
                        <a:pt x="20" y="4"/>
                      </a:lnTo>
                      <a:lnTo>
                        <a:pt x="9" y="4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4" y="241"/>
                      </a:lnTo>
                      <a:lnTo>
                        <a:pt x="0" y="241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0" name="Freeform 907"/>
                <p:cNvSpPr>
                  <a:spLocks/>
                </p:cNvSpPr>
                <p:nvPr/>
              </p:nvSpPr>
              <p:spPr bwMode="auto">
                <a:xfrm>
                  <a:off x="3850" y="2500"/>
                  <a:ext cx="5" cy="2"/>
                </a:xfrm>
                <a:custGeom>
                  <a:avLst/>
                  <a:gdLst>
                    <a:gd name="T0" fmla="*/ 11 w 11"/>
                    <a:gd name="T1" fmla="*/ 5 h 5"/>
                    <a:gd name="T2" fmla="*/ 0 w 11"/>
                    <a:gd name="T3" fmla="*/ 5 h 5"/>
                    <a:gd name="T4" fmla="*/ 0 w 11"/>
                    <a:gd name="T5" fmla="*/ 5 h 5"/>
                    <a:gd name="T6" fmla="*/ 0 w 11"/>
                    <a:gd name="T7" fmla="*/ 0 h 5"/>
                    <a:gd name="T8" fmla="*/ 0 w 11"/>
                    <a:gd name="T9" fmla="*/ 0 h 5"/>
                    <a:gd name="T10" fmla="*/ 11 w 11"/>
                    <a:gd name="T11" fmla="*/ 0 h 5"/>
                    <a:gd name="T12" fmla="*/ 11 w 11"/>
                    <a:gd name="T13" fmla="*/ 5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"/>
                    <a:gd name="T22" fmla="*/ 0 h 5"/>
                    <a:gd name="T23" fmla="*/ 11 w 11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" h="5">
                      <a:moveTo>
                        <a:pt x="11" y="5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1" name="Freeform 908"/>
                <p:cNvSpPr>
                  <a:spLocks/>
                </p:cNvSpPr>
                <p:nvPr/>
              </p:nvSpPr>
              <p:spPr bwMode="auto">
                <a:xfrm>
                  <a:off x="3661" y="2500"/>
                  <a:ext cx="201" cy="67"/>
                </a:xfrm>
                <a:custGeom>
                  <a:avLst/>
                  <a:gdLst>
                    <a:gd name="T0" fmla="*/ 277 w 400"/>
                    <a:gd name="T1" fmla="*/ 135 h 135"/>
                    <a:gd name="T2" fmla="*/ 130 w 400"/>
                    <a:gd name="T3" fmla="*/ 135 h 135"/>
                    <a:gd name="T4" fmla="*/ 15 w 400"/>
                    <a:gd name="T5" fmla="*/ 76 h 135"/>
                    <a:gd name="T6" fmla="*/ 0 w 400"/>
                    <a:gd name="T7" fmla="*/ 36 h 135"/>
                    <a:gd name="T8" fmla="*/ 0 w 400"/>
                    <a:gd name="T9" fmla="*/ 13 h 135"/>
                    <a:gd name="T10" fmla="*/ 88 w 400"/>
                    <a:gd name="T11" fmla="*/ 13 h 135"/>
                    <a:gd name="T12" fmla="*/ 115 w 400"/>
                    <a:gd name="T13" fmla="*/ 20 h 135"/>
                    <a:gd name="T14" fmla="*/ 139 w 400"/>
                    <a:gd name="T15" fmla="*/ 36 h 135"/>
                    <a:gd name="T16" fmla="*/ 146 w 400"/>
                    <a:gd name="T17" fmla="*/ 52 h 135"/>
                    <a:gd name="T18" fmla="*/ 154 w 400"/>
                    <a:gd name="T19" fmla="*/ 76 h 135"/>
                    <a:gd name="T20" fmla="*/ 154 w 400"/>
                    <a:gd name="T21" fmla="*/ 104 h 135"/>
                    <a:gd name="T22" fmla="*/ 139 w 400"/>
                    <a:gd name="T23" fmla="*/ 120 h 135"/>
                    <a:gd name="T24" fmla="*/ 257 w 400"/>
                    <a:gd name="T25" fmla="*/ 120 h 135"/>
                    <a:gd name="T26" fmla="*/ 245 w 400"/>
                    <a:gd name="T27" fmla="*/ 104 h 135"/>
                    <a:gd name="T28" fmla="*/ 245 w 400"/>
                    <a:gd name="T29" fmla="*/ 80 h 135"/>
                    <a:gd name="T30" fmla="*/ 254 w 400"/>
                    <a:gd name="T31" fmla="*/ 56 h 135"/>
                    <a:gd name="T32" fmla="*/ 269 w 400"/>
                    <a:gd name="T33" fmla="*/ 36 h 135"/>
                    <a:gd name="T34" fmla="*/ 289 w 400"/>
                    <a:gd name="T35" fmla="*/ 16 h 135"/>
                    <a:gd name="T36" fmla="*/ 316 w 400"/>
                    <a:gd name="T37" fmla="*/ 9 h 135"/>
                    <a:gd name="T38" fmla="*/ 336 w 400"/>
                    <a:gd name="T39" fmla="*/ 0 h 135"/>
                    <a:gd name="T40" fmla="*/ 387 w 400"/>
                    <a:gd name="T41" fmla="*/ 0 h 135"/>
                    <a:gd name="T42" fmla="*/ 400 w 400"/>
                    <a:gd name="T43" fmla="*/ 16 h 135"/>
                    <a:gd name="T44" fmla="*/ 380 w 400"/>
                    <a:gd name="T45" fmla="*/ 36 h 135"/>
                    <a:gd name="T46" fmla="*/ 356 w 400"/>
                    <a:gd name="T47" fmla="*/ 32 h 135"/>
                    <a:gd name="T48" fmla="*/ 349 w 400"/>
                    <a:gd name="T49" fmla="*/ 52 h 135"/>
                    <a:gd name="T50" fmla="*/ 277 w 400"/>
                    <a:gd name="T51" fmla="*/ 135 h 13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00"/>
                    <a:gd name="T79" fmla="*/ 0 h 135"/>
                    <a:gd name="T80" fmla="*/ 400 w 400"/>
                    <a:gd name="T81" fmla="*/ 135 h 13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00" h="135">
                      <a:moveTo>
                        <a:pt x="277" y="135"/>
                      </a:moveTo>
                      <a:lnTo>
                        <a:pt x="130" y="135"/>
                      </a:lnTo>
                      <a:lnTo>
                        <a:pt x="15" y="76"/>
                      </a:lnTo>
                      <a:lnTo>
                        <a:pt x="0" y="36"/>
                      </a:lnTo>
                      <a:lnTo>
                        <a:pt x="0" y="13"/>
                      </a:lnTo>
                      <a:lnTo>
                        <a:pt x="88" y="13"/>
                      </a:lnTo>
                      <a:lnTo>
                        <a:pt x="115" y="20"/>
                      </a:lnTo>
                      <a:lnTo>
                        <a:pt x="139" y="36"/>
                      </a:lnTo>
                      <a:lnTo>
                        <a:pt x="146" y="52"/>
                      </a:lnTo>
                      <a:lnTo>
                        <a:pt x="154" y="76"/>
                      </a:lnTo>
                      <a:lnTo>
                        <a:pt x="154" y="104"/>
                      </a:lnTo>
                      <a:lnTo>
                        <a:pt x="139" y="120"/>
                      </a:lnTo>
                      <a:lnTo>
                        <a:pt x="257" y="120"/>
                      </a:lnTo>
                      <a:lnTo>
                        <a:pt x="245" y="104"/>
                      </a:lnTo>
                      <a:lnTo>
                        <a:pt x="245" y="80"/>
                      </a:lnTo>
                      <a:lnTo>
                        <a:pt x="254" y="56"/>
                      </a:lnTo>
                      <a:lnTo>
                        <a:pt x="269" y="36"/>
                      </a:lnTo>
                      <a:lnTo>
                        <a:pt x="289" y="16"/>
                      </a:lnTo>
                      <a:lnTo>
                        <a:pt x="316" y="9"/>
                      </a:lnTo>
                      <a:lnTo>
                        <a:pt x="336" y="0"/>
                      </a:lnTo>
                      <a:lnTo>
                        <a:pt x="387" y="0"/>
                      </a:lnTo>
                      <a:lnTo>
                        <a:pt x="400" y="16"/>
                      </a:lnTo>
                      <a:lnTo>
                        <a:pt x="380" y="36"/>
                      </a:lnTo>
                      <a:lnTo>
                        <a:pt x="356" y="32"/>
                      </a:lnTo>
                      <a:lnTo>
                        <a:pt x="349" y="52"/>
                      </a:lnTo>
                      <a:lnTo>
                        <a:pt x="277" y="135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2" name="Freeform 909"/>
                <p:cNvSpPr>
                  <a:spLocks/>
                </p:cNvSpPr>
                <p:nvPr/>
              </p:nvSpPr>
              <p:spPr bwMode="auto">
                <a:xfrm>
                  <a:off x="3661" y="2517"/>
                  <a:ext cx="139" cy="52"/>
                </a:xfrm>
                <a:custGeom>
                  <a:avLst/>
                  <a:gdLst>
                    <a:gd name="T0" fmla="*/ 277 w 277"/>
                    <a:gd name="T1" fmla="*/ 104 h 104"/>
                    <a:gd name="T2" fmla="*/ 130 w 277"/>
                    <a:gd name="T3" fmla="*/ 104 h 104"/>
                    <a:gd name="T4" fmla="*/ 130 w 277"/>
                    <a:gd name="T5" fmla="*/ 104 h 104"/>
                    <a:gd name="T6" fmla="*/ 130 w 277"/>
                    <a:gd name="T7" fmla="*/ 104 h 104"/>
                    <a:gd name="T8" fmla="*/ 15 w 277"/>
                    <a:gd name="T9" fmla="*/ 44 h 104"/>
                    <a:gd name="T10" fmla="*/ 15 w 277"/>
                    <a:gd name="T11" fmla="*/ 44 h 104"/>
                    <a:gd name="T12" fmla="*/ 15 w 277"/>
                    <a:gd name="T13" fmla="*/ 40 h 104"/>
                    <a:gd name="T14" fmla="*/ 0 w 277"/>
                    <a:gd name="T15" fmla="*/ 0 h 104"/>
                    <a:gd name="T16" fmla="*/ 0 w 277"/>
                    <a:gd name="T17" fmla="*/ 0 h 104"/>
                    <a:gd name="T18" fmla="*/ 0 w 277"/>
                    <a:gd name="T19" fmla="*/ 0 h 104"/>
                    <a:gd name="T20" fmla="*/ 4 w 277"/>
                    <a:gd name="T21" fmla="*/ 0 h 104"/>
                    <a:gd name="T22" fmla="*/ 19 w 277"/>
                    <a:gd name="T23" fmla="*/ 40 h 104"/>
                    <a:gd name="T24" fmla="*/ 15 w 277"/>
                    <a:gd name="T25" fmla="*/ 40 h 104"/>
                    <a:gd name="T26" fmla="*/ 15 w 277"/>
                    <a:gd name="T27" fmla="*/ 40 h 104"/>
                    <a:gd name="T28" fmla="*/ 130 w 277"/>
                    <a:gd name="T29" fmla="*/ 99 h 104"/>
                    <a:gd name="T30" fmla="*/ 130 w 277"/>
                    <a:gd name="T31" fmla="*/ 104 h 104"/>
                    <a:gd name="T32" fmla="*/ 130 w 277"/>
                    <a:gd name="T33" fmla="*/ 99 h 104"/>
                    <a:gd name="T34" fmla="*/ 277 w 277"/>
                    <a:gd name="T35" fmla="*/ 99 h 104"/>
                    <a:gd name="T36" fmla="*/ 277 w 277"/>
                    <a:gd name="T37" fmla="*/ 104 h 10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77"/>
                    <a:gd name="T58" fmla="*/ 0 h 104"/>
                    <a:gd name="T59" fmla="*/ 277 w 277"/>
                    <a:gd name="T60" fmla="*/ 104 h 10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77" h="104">
                      <a:moveTo>
                        <a:pt x="277" y="104"/>
                      </a:moveTo>
                      <a:lnTo>
                        <a:pt x="130" y="104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9" y="40"/>
                      </a:lnTo>
                      <a:lnTo>
                        <a:pt x="15" y="40"/>
                      </a:lnTo>
                      <a:lnTo>
                        <a:pt x="130" y="99"/>
                      </a:lnTo>
                      <a:lnTo>
                        <a:pt x="130" y="104"/>
                      </a:lnTo>
                      <a:lnTo>
                        <a:pt x="130" y="99"/>
                      </a:lnTo>
                      <a:lnTo>
                        <a:pt x="277" y="99"/>
                      </a:lnTo>
                      <a:lnTo>
                        <a:pt x="277" y="10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3" name="Rectangle 910"/>
                <p:cNvSpPr>
                  <a:spLocks noChangeArrowheads="1"/>
                </p:cNvSpPr>
                <p:nvPr/>
              </p:nvSpPr>
              <p:spPr bwMode="auto">
                <a:xfrm>
                  <a:off x="3661" y="2506"/>
                  <a:ext cx="2" cy="11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4" name="Freeform 911"/>
                <p:cNvSpPr>
                  <a:spLocks/>
                </p:cNvSpPr>
                <p:nvPr/>
              </p:nvSpPr>
              <p:spPr bwMode="auto">
                <a:xfrm>
                  <a:off x="3661" y="2500"/>
                  <a:ext cx="203" cy="69"/>
                </a:xfrm>
                <a:custGeom>
                  <a:avLst/>
                  <a:gdLst>
                    <a:gd name="T0" fmla="*/ 88 w 404"/>
                    <a:gd name="T1" fmla="*/ 13 h 140"/>
                    <a:gd name="T2" fmla="*/ 88 w 404"/>
                    <a:gd name="T3" fmla="*/ 13 h 140"/>
                    <a:gd name="T4" fmla="*/ 119 w 404"/>
                    <a:gd name="T5" fmla="*/ 20 h 140"/>
                    <a:gd name="T6" fmla="*/ 143 w 404"/>
                    <a:gd name="T7" fmla="*/ 36 h 140"/>
                    <a:gd name="T8" fmla="*/ 143 w 404"/>
                    <a:gd name="T9" fmla="*/ 36 h 140"/>
                    <a:gd name="T10" fmla="*/ 150 w 404"/>
                    <a:gd name="T11" fmla="*/ 52 h 140"/>
                    <a:gd name="T12" fmla="*/ 159 w 404"/>
                    <a:gd name="T13" fmla="*/ 76 h 140"/>
                    <a:gd name="T14" fmla="*/ 159 w 404"/>
                    <a:gd name="T15" fmla="*/ 76 h 140"/>
                    <a:gd name="T16" fmla="*/ 159 w 404"/>
                    <a:gd name="T17" fmla="*/ 108 h 140"/>
                    <a:gd name="T18" fmla="*/ 143 w 404"/>
                    <a:gd name="T19" fmla="*/ 124 h 140"/>
                    <a:gd name="T20" fmla="*/ 139 w 404"/>
                    <a:gd name="T21" fmla="*/ 120 h 140"/>
                    <a:gd name="T22" fmla="*/ 261 w 404"/>
                    <a:gd name="T23" fmla="*/ 120 h 140"/>
                    <a:gd name="T24" fmla="*/ 245 w 404"/>
                    <a:gd name="T25" fmla="*/ 108 h 140"/>
                    <a:gd name="T26" fmla="*/ 245 w 404"/>
                    <a:gd name="T27" fmla="*/ 104 h 140"/>
                    <a:gd name="T28" fmla="*/ 245 w 404"/>
                    <a:gd name="T29" fmla="*/ 80 h 140"/>
                    <a:gd name="T30" fmla="*/ 254 w 404"/>
                    <a:gd name="T31" fmla="*/ 56 h 140"/>
                    <a:gd name="T32" fmla="*/ 254 w 404"/>
                    <a:gd name="T33" fmla="*/ 56 h 140"/>
                    <a:gd name="T34" fmla="*/ 269 w 404"/>
                    <a:gd name="T35" fmla="*/ 36 h 140"/>
                    <a:gd name="T36" fmla="*/ 289 w 404"/>
                    <a:gd name="T37" fmla="*/ 16 h 140"/>
                    <a:gd name="T38" fmla="*/ 289 w 404"/>
                    <a:gd name="T39" fmla="*/ 16 h 140"/>
                    <a:gd name="T40" fmla="*/ 316 w 404"/>
                    <a:gd name="T41" fmla="*/ 13 h 140"/>
                    <a:gd name="T42" fmla="*/ 336 w 404"/>
                    <a:gd name="T43" fmla="*/ 0 h 140"/>
                    <a:gd name="T44" fmla="*/ 336 w 404"/>
                    <a:gd name="T45" fmla="*/ 0 h 140"/>
                    <a:gd name="T46" fmla="*/ 392 w 404"/>
                    <a:gd name="T47" fmla="*/ 0 h 140"/>
                    <a:gd name="T48" fmla="*/ 404 w 404"/>
                    <a:gd name="T49" fmla="*/ 16 h 140"/>
                    <a:gd name="T50" fmla="*/ 404 w 404"/>
                    <a:gd name="T51" fmla="*/ 20 h 140"/>
                    <a:gd name="T52" fmla="*/ 380 w 404"/>
                    <a:gd name="T53" fmla="*/ 40 h 140"/>
                    <a:gd name="T54" fmla="*/ 356 w 404"/>
                    <a:gd name="T55" fmla="*/ 36 h 140"/>
                    <a:gd name="T56" fmla="*/ 360 w 404"/>
                    <a:gd name="T57" fmla="*/ 32 h 140"/>
                    <a:gd name="T58" fmla="*/ 349 w 404"/>
                    <a:gd name="T59" fmla="*/ 60 h 140"/>
                    <a:gd name="T60" fmla="*/ 281 w 404"/>
                    <a:gd name="T61" fmla="*/ 140 h 140"/>
                    <a:gd name="T62" fmla="*/ 277 w 404"/>
                    <a:gd name="T63" fmla="*/ 140 h 140"/>
                    <a:gd name="T64" fmla="*/ 349 w 404"/>
                    <a:gd name="T65" fmla="*/ 52 h 140"/>
                    <a:gd name="T66" fmla="*/ 349 w 404"/>
                    <a:gd name="T67" fmla="*/ 52 h 140"/>
                    <a:gd name="T68" fmla="*/ 356 w 404"/>
                    <a:gd name="T69" fmla="*/ 32 h 140"/>
                    <a:gd name="T70" fmla="*/ 380 w 404"/>
                    <a:gd name="T71" fmla="*/ 36 h 140"/>
                    <a:gd name="T72" fmla="*/ 380 w 404"/>
                    <a:gd name="T73" fmla="*/ 36 h 140"/>
                    <a:gd name="T74" fmla="*/ 404 w 404"/>
                    <a:gd name="T75" fmla="*/ 20 h 140"/>
                    <a:gd name="T76" fmla="*/ 387 w 404"/>
                    <a:gd name="T77" fmla="*/ 5 h 140"/>
                    <a:gd name="T78" fmla="*/ 387 w 404"/>
                    <a:gd name="T79" fmla="*/ 5 h 140"/>
                    <a:gd name="T80" fmla="*/ 336 w 404"/>
                    <a:gd name="T81" fmla="*/ 0 h 140"/>
                    <a:gd name="T82" fmla="*/ 316 w 404"/>
                    <a:gd name="T83" fmla="*/ 13 h 140"/>
                    <a:gd name="T84" fmla="*/ 316 w 404"/>
                    <a:gd name="T85" fmla="*/ 13 h 140"/>
                    <a:gd name="T86" fmla="*/ 289 w 404"/>
                    <a:gd name="T87" fmla="*/ 16 h 140"/>
                    <a:gd name="T88" fmla="*/ 274 w 404"/>
                    <a:gd name="T89" fmla="*/ 40 h 140"/>
                    <a:gd name="T90" fmla="*/ 274 w 404"/>
                    <a:gd name="T91" fmla="*/ 40 h 140"/>
                    <a:gd name="T92" fmla="*/ 254 w 404"/>
                    <a:gd name="T93" fmla="*/ 56 h 140"/>
                    <a:gd name="T94" fmla="*/ 250 w 404"/>
                    <a:gd name="T95" fmla="*/ 80 h 140"/>
                    <a:gd name="T96" fmla="*/ 250 w 404"/>
                    <a:gd name="T97" fmla="*/ 80 h 140"/>
                    <a:gd name="T98" fmla="*/ 245 w 404"/>
                    <a:gd name="T99" fmla="*/ 104 h 140"/>
                    <a:gd name="T100" fmla="*/ 261 w 404"/>
                    <a:gd name="T101" fmla="*/ 120 h 140"/>
                    <a:gd name="T102" fmla="*/ 257 w 404"/>
                    <a:gd name="T103" fmla="*/ 124 h 140"/>
                    <a:gd name="T104" fmla="*/ 134 w 404"/>
                    <a:gd name="T105" fmla="*/ 124 h 140"/>
                    <a:gd name="T106" fmla="*/ 154 w 404"/>
                    <a:gd name="T107" fmla="*/ 104 h 140"/>
                    <a:gd name="T108" fmla="*/ 154 w 404"/>
                    <a:gd name="T109" fmla="*/ 104 h 140"/>
                    <a:gd name="T110" fmla="*/ 159 w 404"/>
                    <a:gd name="T111" fmla="*/ 76 h 140"/>
                    <a:gd name="T112" fmla="*/ 146 w 404"/>
                    <a:gd name="T113" fmla="*/ 52 h 140"/>
                    <a:gd name="T114" fmla="*/ 146 w 404"/>
                    <a:gd name="T115" fmla="*/ 52 h 140"/>
                    <a:gd name="T116" fmla="*/ 143 w 404"/>
                    <a:gd name="T117" fmla="*/ 36 h 140"/>
                    <a:gd name="T118" fmla="*/ 115 w 404"/>
                    <a:gd name="T119" fmla="*/ 25 h 140"/>
                    <a:gd name="T120" fmla="*/ 115 w 404"/>
                    <a:gd name="T121" fmla="*/ 25 h 140"/>
                    <a:gd name="T122" fmla="*/ 88 w 404"/>
                    <a:gd name="T123" fmla="*/ 13 h 140"/>
                    <a:gd name="T124" fmla="*/ 0 w 404"/>
                    <a:gd name="T125" fmla="*/ 16 h 14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04"/>
                    <a:gd name="T190" fmla="*/ 0 h 140"/>
                    <a:gd name="T191" fmla="*/ 404 w 404"/>
                    <a:gd name="T192" fmla="*/ 140 h 140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04" h="140">
                      <a:moveTo>
                        <a:pt x="0" y="13"/>
                      </a:moveTo>
                      <a:lnTo>
                        <a:pt x="88" y="13"/>
                      </a:lnTo>
                      <a:lnTo>
                        <a:pt x="115" y="20"/>
                      </a:lnTo>
                      <a:lnTo>
                        <a:pt x="119" y="20"/>
                      </a:lnTo>
                      <a:lnTo>
                        <a:pt x="143" y="36"/>
                      </a:lnTo>
                      <a:lnTo>
                        <a:pt x="150" y="52"/>
                      </a:lnTo>
                      <a:lnTo>
                        <a:pt x="159" y="76"/>
                      </a:lnTo>
                      <a:lnTo>
                        <a:pt x="159" y="104"/>
                      </a:lnTo>
                      <a:lnTo>
                        <a:pt x="159" y="108"/>
                      </a:lnTo>
                      <a:lnTo>
                        <a:pt x="143" y="124"/>
                      </a:lnTo>
                      <a:lnTo>
                        <a:pt x="139" y="124"/>
                      </a:lnTo>
                      <a:lnTo>
                        <a:pt x="139" y="120"/>
                      </a:lnTo>
                      <a:lnTo>
                        <a:pt x="257" y="120"/>
                      </a:lnTo>
                      <a:lnTo>
                        <a:pt x="261" y="120"/>
                      </a:lnTo>
                      <a:lnTo>
                        <a:pt x="257" y="124"/>
                      </a:lnTo>
                      <a:lnTo>
                        <a:pt x="245" y="108"/>
                      </a:lnTo>
                      <a:lnTo>
                        <a:pt x="245" y="104"/>
                      </a:lnTo>
                      <a:lnTo>
                        <a:pt x="245" y="80"/>
                      </a:lnTo>
                      <a:lnTo>
                        <a:pt x="254" y="56"/>
                      </a:lnTo>
                      <a:lnTo>
                        <a:pt x="269" y="36"/>
                      </a:lnTo>
                      <a:lnTo>
                        <a:pt x="289" y="16"/>
                      </a:lnTo>
                      <a:lnTo>
                        <a:pt x="316" y="9"/>
                      </a:lnTo>
                      <a:lnTo>
                        <a:pt x="316" y="13"/>
                      </a:lnTo>
                      <a:lnTo>
                        <a:pt x="316" y="9"/>
                      </a:lnTo>
                      <a:lnTo>
                        <a:pt x="336" y="0"/>
                      </a:lnTo>
                      <a:lnTo>
                        <a:pt x="387" y="0"/>
                      </a:lnTo>
                      <a:lnTo>
                        <a:pt x="392" y="0"/>
                      </a:lnTo>
                      <a:lnTo>
                        <a:pt x="404" y="16"/>
                      </a:lnTo>
                      <a:lnTo>
                        <a:pt x="404" y="20"/>
                      </a:lnTo>
                      <a:lnTo>
                        <a:pt x="385" y="40"/>
                      </a:lnTo>
                      <a:lnTo>
                        <a:pt x="380" y="40"/>
                      </a:lnTo>
                      <a:lnTo>
                        <a:pt x="356" y="36"/>
                      </a:lnTo>
                      <a:lnTo>
                        <a:pt x="356" y="32"/>
                      </a:lnTo>
                      <a:lnTo>
                        <a:pt x="360" y="32"/>
                      </a:lnTo>
                      <a:lnTo>
                        <a:pt x="352" y="52"/>
                      </a:lnTo>
                      <a:lnTo>
                        <a:pt x="349" y="60"/>
                      </a:lnTo>
                      <a:lnTo>
                        <a:pt x="352" y="56"/>
                      </a:lnTo>
                      <a:lnTo>
                        <a:pt x="281" y="140"/>
                      </a:lnTo>
                      <a:lnTo>
                        <a:pt x="277" y="140"/>
                      </a:lnTo>
                      <a:lnTo>
                        <a:pt x="277" y="135"/>
                      </a:lnTo>
                      <a:lnTo>
                        <a:pt x="349" y="52"/>
                      </a:lnTo>
                      <a:lnTo>
                        <a:pt x="352" y="56"/>
                      </a:lnTo>
                      <a:lnTo>
                        <a:pt x="349" y="52"/>
                      </a:lnTo>
                      <a:lnTo>
                        <a:pt x="356" y="32"/>
                      </a:lnTo>
                      <a:lnTo>
                        <a:pt x="380" y="36"/>
                      </a:lnTo>
                      <a:lnTo>
                        <a:pt x="380" y="40"/>
                      </a:lnTo>
                      <a:lnTo>
                        <a:pt x="380" y="36"/>
                      </a:lnTo>
                      <a:lnTo>
                        <a:pt x="400" y="16"/>
                      </a:lnTo>
                      <a:lnTo>
                        <a:pt x="404" y="20"/>
                      </a:lnTo>
                      <a:lnTo>
                        <a:pt x="400" y="20"/>
                      </a:lnTo>
                      <a:lnTo>
                        <a:pt x="387" y="5"/>
                      </a:lnTo>
                      <a:lnTo>
                        <a:pt x="392" y="0"/>
                      </a:lnTo>
                      <a:lnTo>
                        <a:pt x="387" y="5"/>
                      </a:lnTo>
                      <a:lnTo>
                        <a:pt x="336" y="5"/>
                      </a:lnTo>
                      <a:lnTo>
                        <a:pt x="336" y="0"/>
                      </a:lnTo>
                      <a:lnTo>
                        <a:pt x="336" y="5"/>
                      </a:lnTo>
                      <a:lnTo>
                        <a:pt x="316" y="13"/>
                      </a:lnTo>
                      <a:lnTo>
                        <a:pt x="289" y="20"/>
                      </a:lnTo>
                      <a:lnTo>
                        <a:pt x="289" y="16"/>
                      </a:lnTo>
                      <a:lnTo>
                        <a:pt x="294" y="20"/>
                      </a:lnTo>
                      <a:lnTo>
                        <a:pt x="274" y="40"/>
                      </a:lnTo>
                      <a:lnTo>
                        <a:pt x="269" y="36"/>
                      </a:lnTo>
                      <a:lnTo>
                        <a:pt x="274" y="40"/>
                      </a:lnTo>
                      <a:lnTo>
                        <a:pt x="257" y="60"/>
                      </a:lnTo>
                      <a:lnTo>
                        <a:pt x="254" y="56"/>
                      </a:lnTo>
                      <a:lnTo>
                        <a:pt x="257" y="56"/>
                      </a:lnTo>
                      <a:lnTo>
                        <a:pt x="250" y="80"/>
                      </a:lnTo>
                      <a:lnTo>
                        <a:pt x="245" y="80"/>
                      </a:lnTo>
                      <a:lnTo>
                        <a:pt x="250" y="80"/>
                      </a:lnTo>
                      <a:lnTo>
                        <a:pt x="250" y="104"/>
                      </a:lnTo>
                      <a:lnTo>
                        <a:pt x="245" y="104"/>
                      </a:lnTo>
                      <a:lnTo>
                        <a:pt x="250" y="104"/>
                      </a:lnTo>
                      <a:lnTo>
                        <a:pt x="261" y="120"/>
                      </a:lnTo>
                      <a:lnTo>
                        <a:pt x="265" y="124"/>
                      </a:lnTo>
                      <a:lnTo>
                        <a:pt x="257" y="124"/>
                      </a:lnTo>
                      <a:lnTo>
                        <a:pt x="139" y="124"/>
                      </a:lnTo>
                      <a:lnTo>
                        <a:pt x="134" y="124"/>
                      </a:lnTo>
                      <a:lnTo>
                        <a:pt x="139" y="120"/>
                      </a:lnTo>
                      <a:lnTo>
                        <a:pt x="154" y="104"/>
                      </a:lnTo>
                      <a:lnTo>
                        <a:pt x="159" y="108"/>
                      </a:lnTo>
                      <a:lnTo>
                        <a:pt x="154" y="104"/>
                      </a:lnTo>
                      <a:lnTo>
                        <a:pt x="154" y="76"/>
                      </a:lnTo>
                      <a:lnTo>
                        <a:pt x="159" y="76"/>
                      </a:lnTo>
                      <a:lnTo>
                        <a:pt x="154" y="76"/>
                      </a:lnTo>
                      <a:lnTo>
                        <a:pt x="146" y="52"/>
                      </a:lnTo>
                      <a:lnTo>
                        <a:pt x="150" y="52"/>
                      </a:lnTo>
                      <a:lnTo>
                        <a:pt x="146" y="52"/>
                      </a:lnTo>
                      <a:lnTo>
                        <a:pt x="139" y="36"/>
                      </a:lnTo>
                      <a:lnTo>
                        <a:pt x="143" y="36"/>
                      </a:lnTo>
                      <a:lnTo>
                        <a:pt x="139" y="40"/>
                      </a:lnTo>
                      <a:lnTo>
                        <a:pt x="115" y="25"/>
                      </a:lnTo>
                      <a:lnTo>
                        <a:pt x="119" y="20"/>
                      </a:lnTo>
                      <a:lnTo>
                        <a:pt x="115" y="25"/>
                      </a:lnTo>
                      <a:lnTo>
                        <a:pt x="88" y="16"/>
                      </a:lnTo>
                      <a:lnTo>
                        <a:pt x="88" y="13"/>
                      </a:lnTo>
                      <a:lnTo>
                        <a:pt x="88" y="16"/>
                      </a:lnTo>
                      <a:lnTo>
                        <a:pt x="0" y="16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5" name="Freeform 912"/>
                <p:cNvSpPr>
                  <a:spLocks/>
                </p:cNvSpPr>
                <p:nvPr/>
              </p:nvSpPr>
              <p:spPr bwMode="auto">
                <a:xfrm>
                  <a:off x="3646" y="2514"/>
                  <a:ext cx="83" cy="81"/>
                </a:xfrm>
                <a:custGeom>
                  <a:avLst/>
                  <a:gdLst>
                    <a:gd name="T0" fmla="*/ 166 w 166"/>
                    <a:gd name="T1" fmla="*/ 79 h 162"/>
                    <a:gd name="T2" fmla="*/ 158 w 166"/>
                    <a:gd name="T3" fmla="*/ 47 h 162"/>
                    <a:gd name="T4" fmla="*/ 142 w 166"/>
                    <a:gd name="T5" fmla="*/ 23 h 162"/>
                    <a:gd name="T6" fmla="*/ 115 w 166"/>
                    <a:gd name="T7" fmla="*/ 3 h 162"/>
                    <a:gd name="T8" fmla="*/ 84 w 166"/>
                    <a:gd name="T9" fmla="*/ 0 h 162"/>
                    <a:gd name="T10" fmla="*/ 51 w 166"/>
                    <a:gd name="T11" fmla="*/ 3 h 162"/>
                    <a:gd name="T12" fmla="*/ 29 w 166"/>
                    <a:gd name="T13" fmla="*/ 23 h 162"/>
                    <a:gd name="T14" fmla="*/ 9 w 166"/>
                    <a:gd name="T15" fmla="*/ 47 h 162"/>
                    <a:gd name="T16" fmla="*/ 0 w 166"/>
                    <a:gd name="T17" fmla="*/ 79 h 162"/>
                    <a:gd name="T18" fmla="*/ 9 w 166"/>
                    <a:gd name="T19" fmla="*/ 115 h 162"/>
                    <a:gd name="T20" fmla="*/ 29 w 166"/>
                    <a:gd name="T21" fmla="*/ 138 h 162"/>
                    <a:gd name="T22" fmla="*/ 51 w 166"/>
                    <a:gd name="T23" fmla="*/ 158 h 162"/>
                    <a:gd name="T24" fmla="*/ 84 w 166"/>
                    <a:gd name="T25" fmla="*/ 162 h 162"/>
                    <a:gd name="T26" fmla="*/ 115 w 166"/>
                    <a:gd name="T27" fmla="*/ 158 h 162"/>
                    <a:gd name="T28" fmla="*/ 142 w 166"/>
                    <a:gd name="T29" fmla="*/ 138 h 162"/>
                    <a:gd name="T30" fmla="*/ 158 w 166"/>
                    <a:gd name="T31" fmla="*/ 115 h 162"/>
                    <a:gd name="T32" fmla="*/ 166 w 166"/>
                    <a:gd name="T33" fmla="*/ 79 h 1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66"/>
                    <a:gd name="T52" fmla="*/ 0 h 162"/>
                    <a:gd name="T53" fmla="*/ 166 w 166"/>
                    <a:gd name="T54" fmla="*/ 162 h 16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66" h="162">
                      <a:moveTo>
                        <a:pt x="166" y="79"/>
                      </a:moveTo>
                      <a:lnTo>
                        <a:pt x="158" y="47"/>
                      </a:lnTo>
                      <a:lnTo>
                        <a:pt x="142" y="23"/>
                      </a:lnTo>
                      <a:lnTo>
                        <a:pt x="115" y="3"/>
                      </a:lnTo>
                      <a:lnTo>
                        <a:pt x="84" y="0"/>
                      </a:lnTo>
                      <a:lnTo>
                        <a:pt x="51" y="3"/>
                      </a:lnTo>
                      <a:lnTo>
                        <a:pt x="29" y="23"/>
                      </a:lnTo>
                      <a:lnTo>
                        <a:pt x="9" y="47"/>
                      </a:lnTo>
                      <a:lnTo>
                        <a:pt x="0" y="79"/>
                      </a:lnTo>
                      <a:lnTo>
                        <a:pt x="9" y="115"/>
                      </a:lnTo>
                      <a:lnTo>
                        <a:pt x="29" y="138"/>
                      </a:lnTo>
                      <a:lnTo>
                        <a:pt x="51" y="158"/>
                      </a:lnTo>
                      <a:lnTo>
                        <a:pt x="84" y="162"/>
                      </a:lnTo>
                      <a:lnTo>
                        <a:pt x="115" y="158"/>
                      </a:lnTo>
                      <a:lnTo>
                        <a:pt x="142" y="138"/>
                      </a:lnTo>
                      <a:lnTo>
                        <a:pt x="158" y="115"/>
                      </a:lnTo>
                      <a:lnTo>
                        <a:pt x="166" y="79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6" name="Freeform 913"/>
                <p:cNvSpPr>
                  <a:spLocks/>
                </p:cNvSpPr>
                <p:nvPr/>
              </p:nvSpPr>
              <p:spPr bwMode="auto">
                <a:xfrm>
                  <a:off x="3646" y="2514"/>
                  <a:ext cx="85" cy="83"/>
                </a:xfrm>
                <a:custGeom>
                  <a:avLst/>
                  <a:gdLst>
                    <a:gd name="T0" fmla="*/ 158 w 171"/>
                    <a:gd name="T1" fmla="*/ 47 h 166"/>
                    <a:gd name="T2" fmla="*/ 158 w 171"/>
                    <a:gd name="T3" fmla="*/ 51 h 166"/>
                    <a:gd name="T4" fmla="*/ 142 w 171"/>
                    <a:gd name="T5" fmla="*/ 27 h 166"/>
                    <a:gd name="T6" fmla="*/ 115 w 171"/>
                    <a:gd name="T7" fmla="*/ 7 h 166"/>
                    <a:gd name="T8" fmla="*/ 115 w 171"/>
                    <a:gd name="T9" fmla="*/ 7 h 166"/>
                    <a:gd name="T10" fmla="*/ 84 w 171"/>
                    <a:gd name="T11" fmla="*/ 3 h 166"/>
                    <a:gd name="T12" fmla="*/ 51 w 171"/>
                    <a:gd name="T13" fmla="*/ 7 h 166"/>
                    <a:gd name="T14" fmla="*/ 56 w 171"/>
                    <a:gd name="T15" fmla="*/ 7 h 166"/>
                    <a:gd name="T16" fmla="*/ 32 w 171"/>
                    <a:gd name="T17" fmla="*/ 27 h 166"/>
                    <a:gd name="T18" fmla="*/ 12 w 171"/>
                    <a:gd name="T19" fmla="*/ 51 h 166"/>
                    <a:gd name="T20" fmla="*/ 12 w 171"/>
                    <a:gd name="T21" fmla="*/ 47 h 166"/>
                    <a:gd name="T22" fmla="*/ 5 w 171"/>
                    <a:gd name="T23" fmla="*/ 79 h 166"/>
                    <a:gd name="T24" fmla="*/ 12 w 171"/>
                    <a:gd name="T25" fmla="*/ 115 h 166"/>
                    <a:gd name="T26" fmla="*/ 12 w 171"/>
                    <a:gd name="T27" fmla="*/ 115 h 166"/>
                    <a:gd name="T28" fmla="*/ 32 w 171"/>
                    <a:gd name="T29" fmla="*/ 138 h 166"/>
                    <a:gd name="T30" fmla="*/ 56 w 171"/>
                    <a:gd name="T31" fmla="*/ 158 h 166"/>
                    <a:gd name="T32" fmla="*/ 51 w 171"/>
                    <a:gd name="T33" fmla="*/ 158 h 166"/>
                    <a:gd name="T34" fmla="*/ 84 w 171"/>
                    <a:gd name="T35" fmla="*/ 162 h 166"/>
                    <a:gd name="T36" fmla="*/ 115 w 171"/>
                    <a:gd name="T37" fmla="*/ 158 h 166"/>
                    <a:gd name="T38" fmla="*/ 115 w 171"/>
                    <a:gd name="T39" fmla="*/ 158 h 166"/>
                    <a:gd name="T40" fmla="*/ 142 w 171"/>
                    <a:gd name="T41" fmla="*/ 138 h 166"/>
                    <a:gd name="T42" fmla="*/ 158 w 171"/>
                    <a:gd name="T43" fmla="*/ 115 h 166"/>
                    <a:gd name="T44" fmla="*/ 158 w 171"/>
                    <a:gd name="T45" fmla="*/ 115 h 166"/>
                    <a:gd name="T46" fmla="*/ 166 w 171"/>
                    <a:gd name="T47" fmla="*/ 79 h 166"/>
                    <a:gd name="T48" fmla="*/ 171 w 171"/>
                    <a:gd name="T49" fmla="*/ 79 h 166"/>
                    <a:gd name="T50" fmla="*/ 162 w 171"/>
                    <a:gd name="T51" fmla="*/ 115 h 166"/>
                    <a:gd name="T52" fmla="*/ 147 w 171"/>
                    <a:gd name="T53" fmla="*/ 142 h 166"/>
                    <a:gd name="T54" fmla="*/ 147 w 171"/>
                    <a:gd name="T55" fmla="*/ 142 h 166"/>
                    <a:gd name="T56" fmla="*/ 120 w 171"/>
                    <a:gd name="T57" fmla="*/ 162 h 166"/>
                    <a:gd name="T58" fmla="*/ 84 w 171"/>
                    <a:gd name="T59" fmla="*/ 166 h 166"/>
                    <a:gd name="T60" fmla="*/ 84 w 171"/>
                    <a:gd name="T61" fmla="*/ 166 h 166"/>
                    <a:gd name="T62" fmla="*/ 51 w 171"/>
                    <a:gd name="T63" fmla="*/ 162 h 166"/>
                    <a:gd name="T64" fmla="*/ 29 w 171"/>
                    <a:gd name="T65" fmla="*/ 142 h 166"/>
                    <a:gd name="T66" fmla="*/ 29 w 171"/>
                    <a:gd name="T67" fmla="*/ 142 h 166"/>
                    <a:gd name="T68" fmla="*/ 9 w 171"/>
                    <a:gd name="T69" fmla="*/ 118 h 166"/>
                    <a:gd name="T70" fmla="*/ 0 w 171"/>
                    <a:gd name="T71" fmla="*/ 79 h 166"/>
                    <a:gd name="T72" fmla="*/ 0 w 171"/>
                    <a:gd name="T73" fmla="*/ 79 h 166"/>
                    <a:gd name="T74" fmla="*/ 9 w 171"/>
                    <a:gd name="T75" fmla="*/ 47 h 166"/>
                    <a:gd name="T76" fmla="*/ 29 w 171"/>
                    <a:gd name="T77" fmla="*/ 23 h 166"/>
                    <a:gd name="T78" fmla="*/ 29 w 171"/>
                    <a:gd name="T79" fmla="*/ 23 h 166"/>
                    <a:gd name="T80" fmla="*/ 51 w 171"/>
                    <a:gd name="T81" fmla="*/ 3 h 166"/>
                    <a:gd name="T82" fmla="*/ 84 w 171"/>
                    <a:gd name="T83" fmla="*/ 0 h 166"/>
                    <a:gd name="T84" fmla="*/ 84 w 171"/>
                    <a:gd name="T85" fmla="*/ 0 h 166"/>
                    <a:gd name="T86" fmla="*/ 115 w 171"/>
                    <a:gd name="T87" fmla="*/ 3 h 166"/>
                    <a:gd name="T88" fmla="*/ 147 w 171"/>
                    <a:gd name="T89" fmla="*/ 23 h 166"/>
                    <a:gd name="T90" fmla="*/ 147 w 171"/>
                    <a:gd name="T91" fmla="*/ 23 h 166"/>
                    <a:gd name="T92" fmla="*/ 162 w 171"/>
                    <a:gd name="T93" fmla="*/ 47 h 166"/>
                    <a:gd name="T94" fmla="*/ 171 w 171"/>
                    <a:gd name="T95" fmla="*/ 79 h 16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71"/>
                    <a:gd name="T145" fmla="*/ 0 h 166"/>
                    <a:gd name="T146" fmla="*/ 171 w 171"/>
                    <a:gd name="T147" fmla="*/ 166 h 16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71" h="166">
                      <a:moveTo>
                        <a:pt x="166" y="79"/>
                      </a:moveTo>
                      <a:lnTo>
                        <a:pt x="158" y="47"/>
                      </a:lnTo>
                      <a:lnTo>
                        <a:pt x="158" y="51"/>
                      </a:lnTo>
                      <a:lnTo>
                        <a:pt x="142" y="27"/>
                      </a:lnTo>
                      <a:lnTo>
                        <a:pt x="115" y="7"/>
                      </a:lnTo>
                      <a:lnTo>
                        <a:pt x="84" y="3"/>
                      </a:lnTo>
                      <a:lnTo>
                        <a:pt x="51" y="7"/>
                      </a:lnTo>
                      <a:lnTo>
                        <a:pt x="56" y="7"/>
                      </a:lnTo>
                      <a:lnTo>
                        <a:pt x="32" y="27"/>
                      </a:lnTo>
                      <a:lnTo>
                        <a:pt x="12" y="51"/>
                      </a:lnTo>
                      <a:lnTo>
                        <a:pt x="12" y="47"/>
                      </a:lnTo>
                      <a:lnTo>
                        <a:pt x="5" y="79"/>
                      </a:lnTo>
                      <a:lnTo>
                        <a:pt x="12" y="115"/>
                      </a:lnTo>
                      <a:lnTo>
                        <a:pt x="32" y="138"/>
                      </a:lnTo>
                      <a:lnTo>
                        <a:pt x="56" y="158"/>
                      </a:lnTo>
                      <a:lnTo>
                        <a:pt x="51" y="158"/>
                      </a:lnTo>
                      <a:lnTo>
                        <a:pt x="84" y="162"/>
                      </a:lnTo>
                      <a:lnTo>
                        <a:pt x="115" y="158"/>
                      </a:lnTo>
                      <a:lnTo>
                        <a:pt x="142" y="138"/>
                      </a:lnTo>
                      <a:lnTo>
                        <a:pt x="158" y="115"/>
                      </a:lnTo>
                      <a:lnTo>
                        <a:pt x="166" y="79"/>
                      </a:lnTo>
                      <a:lnTo>
                        <a:pt x="171" y="79"/>
                      </a:lnTo>
                      <a:lnTo>
                        <a:pt x="162" y="115"/>
                      </a:lnTo>
                      <a:lnTo>
                        <a:pt x="162" y="118"/>
                      </a:lnTo>
                      <a:lnTo>
                        <a:pt x="147" y="142"/>
                      </a:lnTo>
                      <a:lnTo>
                        <a:pt x="120" y="162"/>
                      </a:lnTo>
                      <a:lnTo>
                        <a:pt x="115" y="162"/>
                      </a:lnTo>
                      <a:lnTo>
                        <a:pt x="84" y="166"/>
                      </a:lnTo>
                      <a:lnTo>
                        <a:pt x="51" y="162"/>
                      </a:lnTo>
                      <a:lnTo>
                        <a:pt x="29" y="142"/>
                      </a:lnTo>
                      <a:lnTo>
                        <a:pt x="9" y="118"/>
                      </a:lnTo>
                      <a:lnTo>
                        <a:pt x="9" y="115"/>
                      </a:lnTo>
                      <a:lnTo>
                        <a:pt x="0" y="79"/>
                      </a:lnTo>
                      <a:lnTo>
                        <a:pt x="9" y="47"/>
                      </a:lnTo>
                      <a:lnTo>
                        <a:pt x="29" y="23"/>
                      </a:lnTo>
                      <a:lnTo>
                        <a:pt x="51" y="3"/>
                      </a:lnTo>
                      <a:lnTo>
                        <a:pt x="84" y="0"/>
                      </a:lnTo>
                      <a:lnTo>
                        <a:pt x="115" y="3"/>
                      </a:lnTo>
                      <a:lnTo>
                        <a:pt x="120" y="3"/>
                      </a:lnTo>
                      <a:lnTo>
                        <a:pt x="147" y="23"/>
                      </a:lnTo>
                      <a:lnTo>
                        <a:pt x="162" y="47"/>
                      </a:lnTo>
                      <a:lnTo>
                        <a:pt x="171" y="79"/>
                      </a:lnTo>
                      <a:lnTo>
                        <a:pt x="166" y="79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7" name="Freeform 914"/>
                <p:cNvSpPr>
                  <a:spLocks/>
                </p:cNvSpPr>
                <p:nvPr/>
              </p:nvSpPr>
              <p:spPr bwMode="auto">
                <a:xfrm>
                  <a:off x="3729" y="2554"/>
                  <a:ext cx="2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0 w 5"/>
                    <a:gd name="T5" fmla="*/ 0 h 1"/>
                    <a:gd name="T6" fmla="*/ 5 w 5"/>
                    <a:gd name="T7" fmla="*/ 0 h 1"/>
                    <a:gd name="T8" fmla="*/ 5 w 5"/>
                    <a:gd name="T9" fmla="*/ 0 h 1"/>
                    <a:gd name="T10" fmla="*/ 5 w 5"/>
                    <a:gd name="T11" fmla="*/ 0 h 1"/>
                    <a:gd name="T12" fmla="*/ 0 w 5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1"/>
                    <a:gd name="T23" fmla="*/ 5 w 5"/>
                    <a:gd name="T24" fmla="*/ 1 h 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8" name="Freeform 915"/>
                <p:cNvSpPr>
                  <a:spLocks/>
                </p:cNvSpPr>
                <p:nvPr/>
              </p:nvSpPr>
              <p:spPr bwMode="auto">
                <a:xfrm>
                  <a:off x="3668" y="2534"/>
                  <a:ext cx="41" cy="41"/>
                </a:xfrm>
                <a:custGeom>
                  <a:avLst/>
                  <a:gdLst>
                    <a:gd name="T0" fmla="*/ 83 w 83"/>
                    <a:gd name="T1" fmla="*/ 39 h 82"/>
                    <a:gd name="T2" fmla="*/ 71 w 83"/>
                    <a:gd name="T3" fmla="*/ 11 h 82"/>
                    <a:gd name="T4" fmla="*/ 40 w 83"/>
                    <a:gd name="T5" fmla="*/ 0 h 82"/>
                    <a:gd name="T6" fmla="*/ 12 w 83"/>
                    <a:gd name="T7" fmla="*/ 11 h 82"/>
                    <a:gd name="T8" fmla="*/ 0 w 83"/>
                    <a:gd name="T9" fmla="*/ 39 h 82"/>
                    <a:gd name="T10" fmla="*/ 12 w 83"/>
                    <a:gd name="T11" fmla="*/ 71 h 82"/>
                    <a:gd name="T12" fmla="*/ 40 w 83"/>
                    <a:gd name="T13" fmla="*/ 82 h 82"/>
                    <a:gd name="T14" fmla="*/ 71 w 83"/>
                    <a:gd name="T15" fmla="*/ 71 h 82"/>
                    <a:gd name="T16" fmla="*/ 83 w 83"/>
                    <a:gd name="T17" fmla="*/ 39 h 8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3"/>
                    <a:gd name="T28" fmla="*/ 0 h 82"/>
                    <a:gd name="T29" fmla="*/ 83 w 83"/>
                    <a:gd name="T30" fmla="*/ 82 h 8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3" h="82">
                      <a:moveTo>
                        <a:pt x="83" y="39"/>
                      </a:moveTo>
                      <a:lnTo>
                        <a:pt x="71" y="11"/>
                      </a:lnTo>
                      <a:lnTo>
                        <a:pt x="40" y="0"/>
                      </a:lnTo>
                      <a:lnTo>
                        <a:pt x="12" y="11"/>
                      </a:lnTo>
                      <a:lnTo>
                        <a:pt x="0" y="39"/>
                      </a:lnTo>
                      <a:lnTo>
                        <a:pt x="12" y="71"/>
                      </a:lnTo>
                      <a:lnTo>
                        <a:pt x="40" y="82"/>
                      </a:lnTo>
                      <a:lnTo>
                        <a:pt x="71" y="71"/>
                      </a:lnTo>
                      <a:lnTo>
                        <a:pt x="83" y="39"/>
                      </a:lnTo>
                      <a:close/>
                    </a:path>
                  </a:pathLst>
                </a:cu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9" name="Freeform 916"/>
                <p:cNvSpPr>
                  <a:spLocks/>
                </p:cNvSpPr>
                <p:nvPr/>
              </p:nvSpPr>
              <p:spPr bwMode="auto">
                <a:xfrm>
                  <a:off x="3668" y="2534"/>
                  <a:ext cx="43" cy="43"/>
                </a:xfrm>
                <a:custGeom>
                  <a:avLst/>
                  <a:gdLst>
                    <a:gd name="T0" fmla="*/ 83 w 87"/>
                    <a:gd name="T1" fmla="*/ 39 h 86"/>
                    <a:gd name="T2" fmla="*/ 71 w 87"/>
                    <a:gd name="T3" fmla="*/ 11 h 86"/>
                    <a:gd name="T4" fmla="*/ 71 w 87"/>
                    <a:gd name="T5" fmla="*/ 15 h 86"/>
                    <a:gd name="T6" fmla="*/ 71 w 87"/>
                    <a:gd name="T7" fmla="*/ 15 h 86"/>
                    <a:gd name="T8" fmla="*/ 40 w 87"/>
                    <a:gd name="T9" fmla="*/ 2 h 86"/>
                    <a:gd name="T10" fmla="*/ 40 w 87"/>
                    <a:gd name="T11" fmla="*/ 2 h 86"/>
                    <a:gd name="T12" fmla="*/ 40 w 87"/>
                    <a:gd name="T13" fmla="*/ 2 h 86"/>
                    <a:gd name="T14" fmla="*/ 12 w 87"/>
                    <a:gd name="T15" fmla="*/ 15 h 86"/>
                    <a:gd name="T16" fmla="*/ 16 w 87"/>
                    <a:gd name="T17" fmla="*/ 11 h 86"/>
                    <a:gd name="T18" fmla="*/ 16 w 87"/>
                    <a:gd name="T19" fmla="*/ 11 h 86"/>
                    <a:gd name="T20" fmla="*/ 3 w 87"/>
                    <a:gd name="T21" fmla="*/ 39 h 86"/>
                    <a:gd name="T22" fmla="*/ 3 w 87"/>
                    <a:gd name="T23" fmla="*/ 39 h 86"/>
                    <a:gd name="T24" fmla="*/ 3 w 87"/>
                    <a:gd name="T25" fmla="*/ 39 h 86"/>
                    <a:gd name="T26" fmla="*/ 16 w 87"/>
                    <a:gd name="T27" fmla="*/ 71 h 86"/>
                    <a:gd name="T28" fmla="*/ 12 w 87"/>
                    <a:gd name="T29" fmla="*/ 71 h 86"/>
                    <a:gd name="T30" fmla="*/ 12 w 87"/>
                    <a:gd name="T31" fmla="*/ 71 h 86"/>
                    <a:gd name="T32" fmla="*/ 40 w 87"/>
                    <a:gd name="T33" fmla="*/ 82 h 86"/>
                    <a:gd name="T34" fmla="*/ 40 w 87"/>
                    <a:gd name="T35" fmla="*/ 82 h 86"/>
                    <a:gd name="T36" fmla="*/ 40 w 87"/>
                    <a:gd name="T37" fmla="*/ 82 h 86"/>
                    <a:gd name="T38" fmla="*/ 71 w 87"/>
                    <a:gd name="T39" fmla="*/ 71 h 86"/>
                    <a:gd name="T40" fmla="*/ 71 w 87"/>
                    <a:gd name="T41" fmla="*/ 71 h 86"/>
                    <a:gd name="T42" fmla="*/ 71 w 87"/>
                    <a:gd name="T43" fmla="*/ 71 h 86"/>
                    <a:gd name="T44" fmla="*/ 83 w 87"/>
                    <a:gd name="T45" fmla="*/ 39 h 86"/>
                    <a:gd name="T46" fmla="*/ 83 w 87"/>
                    <a:gd name="T47" fmla="*/ 39 h 86"/>
                    <a:gd name="T48" fmla="*/ 87 w 87"/>
                    <a:gd name="T49" fmla="*/ 39 h 86"/>
                    <a:gd name="T50" fmla="*/ 87 w 87"/>
                    <a:gd name="T51" fmla="*/ 39 h 86"/>
                    <a:gd name="T52" fmla="*/ 76 w 87"/>
                    <a:gd name="T53" fmla="*/ 71 h 86"/>
                    <a:gd name="T54" fmla="*/ 76 w 87"/>
                    <a:gd name="T55" fmla="*/ 71 h 86"/>
                    <a:gd name="T56" fmla="*/ 71 w 87"/>
                    <a:gd name="T57" fmla="*/ 75 h 86"/>
                    <a:gd name="T58" fmla="*/ 40 w 87"/>
                    <a:gd name="T59" fmla="*/ 86 h 86"/>
                    <a:gd name="T60" fmla="*/ 40 w 87"/>
                    <a:gd name="T61" fmla="*/ 86 h 86"/>
                    <a:gd name="T62" fmla="*/ 40 w 87"/>
                    <a:gd name="T63" fmla="*/ 86 h 86"/>
                    <a:gd name="T64" fmla="*/ 12 w 87"/>
                    <a:gd name="T65" fmla="*/ 75 h 86"/>
                    <a:gd name="T66" fmla="*/ 12 w 87"/>
                    <a:gd name="T67" fmla="*/ 75 h 86"/>
                    <a:gd name="T68" fmla="*/ 12 w 87"/>
                    <a:gd name="T69" fmla="*/ 71 h 86"/>
                    <a:gd name="T70" fmla="*/ 0 w 87"/>
                    <a:gd name="T71" fmla="*/ 39 h 86"/>
                    <a:gd name="T72" fmla="*/ 0 w 87"/>
                    <a:gd name="T73" fmla="*/ 39 h 86"/>
                    <a:gd name="T74" fmla="*/ 0 w 87"/>
                    <a:gd name="T75" fmla="*/ 39 h 86"/>
                    <a:gd name="T76" fmla="*/ 12 w 87"/>
                    <a:gd name="T77" fmla="*/ 11 h 86"/>
                    <a:gd name="T78" fmla="*/ 12 w 87"/>
                    <a:gd name="T79" fmla="*/ 11 h 86"/>
                    <a:gd name="T80" fmla="*/ 12 w 87"/>
                    <a:gd name="T81" fmla="*/ 11 h 86"/>
                    <a:gd name="T82" fmla="*/ 40 w 87"/>
                    <a:gd name="T83" fmla="*/ 0 h 86"/>
                    <a:gd name="T84" fmla="*/ 40 w 87"/>
                    <a:gd name="T85" fmla="*/ 0 h 86"/>
                    <a:gd name="T86" fmla="*/ 40 w 87"/>
                    <a:gd name="T87" fmla="*/ 0 h 86"/>
                    <a:gd name="T88" fmla="*/ 71 w 87"/>
                    <a:gd name="T89" fmla="*/ 11 h 86"/>
                    <a:gd name="T90" fmla="*/ 71 w 87"/>
                    <a:gd name="T91" fmla="*/ 11 h 86"/>
                    <a:gd name="T92" fmla="*/ 76 w 87"/>
                    <a:gd name="T93" fmla="*/ 11 h 86"/>
                    <a:gd name="T94" fmla="*/ 87 w 87"/>
                    <a:gd name="T95" fmla="*/ 39 h 86"/>
                    <a:gd name="T96" fmla="*/ 83 w 87"/>
                    <a:gd name="T97" fmla="*/ 39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87"/>
                    <a:gd name="T148" fmla="*/ 0 h 86"/>
                    <a:gd name="T149" fmla="*/ 87 w 87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87" h="86">
                      <a:moveTo>
                        <a:pt x="83" y="39"/>
                      </a:moveTo>
                      <a:lnTo>
                        <a:pt x="71" y="11"/>
                      </a:lnTo>
                      <a:lnTo>
                        <a:pt x="71" y="15"/>
                      </a:lnTo>
                      <a:lnTo>
                        <a:pt x="40" y="2"/>
                      </a:lnTo>
                      <a:lnTo>
                        <a:pt x="12" y="15"/>
                      </a:lnTo>
                      <a:lnTo>
                        <a:pt x="16" y="11"/>
                      </a:lnTo>
                      <a:lnTo>
                        <a:pt x="3" y="39"/>
                      </a:lnTo>
                      <a:lnTo>
                        <a:pt x="16" y="71"/>
                      </a:lnTo>
                      <a:lnTo>
                        <a:pt x="12" y="71"/>
                      </a:lnTo>
                      <a:lnTo>
                        <a:pt x="40" y="82"/>
                      </a:lnTo>
                      <a:lnTo>
                        <a:pt x="71" y="71"/>
                      </a:lnTo>
                      <a:lnTo>
                        <a:pt x="83" y="39"/>
                      </a:lnTo>
                      <a:lnTo>
                        <a:pt x="87" y="39"/>
                      </a:lnTo>
                      <a:lnTo>
                        <a:pt x="76" y="71"/>
                      </a:lnTo>
                      <a:lnTo>
                        <a:pt x="71" y="75"/>
                      </a:lnTo>
                      <a:lnTo>
                        <a:pt x="40" y="86"/>
                      </a:lnTo>
                      <a:lnTo>
                        <a:pt x="12" y="75"/>
                      </a:lnTo>
                      <a:lnTo>
                        <a:pt x="12" y="71"/>
                      </a:lnTo>
                      <a:lnTo>
                        <a:pt x="0" y="39"/>
                      </a:lnTo>
                      <a:lnTo>
                        <a:pt x="12" y="11"/>
                      </a:lnTo>
                      <a:lnTo>
                        <a:pt x="40" y="0"/>
                      </a:lnTo>
                      <a:lnTo>
                        <a:pt x="71" y="11"/>
                      </a:lnTo>
                      <a:lnTo>
                        <a:pt x="76" y="11"/>
                      </a:lnTo>
                      <a:lnTo>
                        <a:pt x="87" y="39"/>
                      </a:lnTo>
                      <a:lnTo>
                        <a:pt x="83" y="39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0" name="Freeform 917"/>
                <p:cNvSpPr>
                  <a:spLocks/>
                </p:cNvSpPr>
                <p:nvPr/>
              </p:nvSpPr>
              <p:spPr bwMode="auto">
                <a:xfrm>
                  <a:off x="3709" y="2554"/>
                  <a:ext cx="2" cy="1"/>
                </a:xfrm>
                <a:custGeom>
                  <a:avLst/>
                  <a:gdLst>
                    <a:gd name="T0" fmla="*/ 0 w 4"/>
                    <a:gd name="T1" fmla="*/ 0 h 1"/>
                    <a:gd name="T2" fmla="*/ 0 w 4"/>
                    <a:gd name="T3" fmla="*/ 0 h 1"/>
                    <a:gd name="T4" fmla="*/ 0 w 4"/>
                    <a:gd name="T5" fmla="*/ 0 h 1"/>
                    <a:gd name="T6" fmla="*/ 4 w 4"/>
                    <a:gd name="T7" fmla="*/ 0 h 1"/>
                    <a:gd name="T8" fmla="*/ 4 w 4"/>
                    <a:gd name="T9" fmla="*/ 0 h 1"/>
                    <a:gd name="T10" fmla="*/ 4 w 4"/>
                    <a:gd name="T11" fmla="*/ 0 h 1"/>
                    <a:gd name="T12" fmla="*/ 0 w 4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"/>
                    <a:gd name="T22" fmla="*/ 0 h 1"/>
                    <a:gd name="T23" fmla="*/ 4 w 4"/>
                    <a:gd name="T24" fmla="*/ 1 h 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1" name="Freeform 918"/>
                <p:cNvSpPr>
                  <a:spLocks/>
                </p:cNvSpPr>
                <p:nvPr/>
              </p:nvSpPr>
              <p:spPr bwMode="auto">
                <a:xfrm>
                  <a:off x="3675" y="2542"/>
                  <a:ext cx="24" cy="25"/>
                </a:xfrm>
                <a:custGeom>
                  <a:avLst/>
                  <a:gdLst>
                    <a:gd name="T0" fmla="*/ 47 w 47"/>
                    <a:gd name="T1" fmla="*/ 24 h 51"/>
                    <a:gd name="T2" fmla="*/ 43 w 47"/>
                    <a:gd name="T3" fmla="*/ 7 h 51"/>
                    <a:gd name="T4" fmla="*/ 24 w 47"/>
                    <a:gd name="T5" fmla="*/ 0 h 51"/>
                    <a:gd name="T6" fmla="*/ 7 w 47"/>
                    <a:gd name="T7" fmla="*/ 7 h 51"/>
                    <a:gd name="T8" fmla="*/ 0 w 47"/>
                    <a:gd name="T9" fmla="*/ 24 h 51"/>
                    <a:gd name="T10" fmla="*/ 7 w 47"/>
                    <a:gd name="T11" fmla="*/ 44 h 51"/>
                    <a:gd name="T12" fmla="*/ 24 w 47"/>
                    <a:gd name="T13" fmla="*/ 51 h 51"/>
                    <a:gd name="T14" fmla="*/ 43 w 47"/>
                    <a:gd name="T15" fmla="*/ 44 h 51"/>
                    <a:gd name="T16" fmla="*/ 47 w 47"/>
                    <a:gd name="T17" fmla="*/ 24 h 5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7"/>
                    <a:gd name="T28" fmla="*/ 0 h 51"/>
                    <a:gd name="T29" fmla="*/ 47 w 47"/>
                    <a:gd name="T30" fmla="*/ 51 h 5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7" h="51">
                      <a:moveTo>
                        <a:pt x="47" y="24"/>
                      </a:moveTo>
                      <a:lnTo>
                        <a:pt x="43" y="7"/>
                      </a:lnTo>
                      <a:lnTo>
                        <a:pt x="24" y="0"/>
                      </a:lnTo>
                      <a:lnTo>
                        <a:pt x="7" y="7"/>
                      </a:lnTo>
                      <a:lnTo>
                        <a:pt x="0" y="24"/>
                      </a:lnTo>
                      <a:lnTo>
                        <a:pt x="7" y="44"/>
                      </a:lnTo>
                      <a:lnTo>
                        <a:pt x="24" y="51"/>
                      </a:lnTo>
                      <a:lnTo>
                        <a:pt x="43" y="44"/>
                      </a:lnTo>
                      <a:lnTo>
                        <a:pt x="47" y="2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2" name="Freeform 919"/>
                <p:cNvSpPr>
                  <a:spLocks/>
                </p:cNvSpPr>
                <p:nvPr/>
              </p:nvSpPr>
              <p:spPr bwMode="auto">
                <a:xfrm>
                  <a:off x="3675" y="2542"/>
                  <a:ext cx="26" cy="27"/>
                </a:xfrm>
                <a:custGeom>
                  <a:avLst/>
                  <a:gdLst>
                    <a:gd name="T0" fmla="*/ 47 w 51"/>
                    <a:gd name="T1" fmla="*/ 24 h 56"/>
                    <a:gd name="T2" fmla="*/ 43 w 51"/>
                    <a:gd name="T3" fmla="*/ 7 h 56"/>
                    <a:gd name="T4" fmla="*/ 43 w 51"/>
                    <a:gd name="T5" fmla="*/ 12 h 56"/>
                    <a:gd name="T6" fmla="*/ 43 w 51"/>
                    <a:gd name="T7" fmla="*/ 12 h 56"/>
                    <a:gd name="T8" fmla="*/ 24 w 51"/>
                    <a:gd name="T9" fmla="*/ 4 h 56"/>
                    <a:gd name="T10" fmla="*/ 24 w 51"/>
                    <a:gd name="T11" fmla="*/ 4 h 56"/>
                    <a:gd name="T12" fmla="*/ 24 w 51"/>
                    <a:gd name="T13" fmla="*/ 4 h 56"/>
                    <a:gd name="T14" fmla="*/ 7 w 51"/>
                    <a:gd name="T15" fmla="*/ 12 h 56"/>
                    <a:gd name="T16" fmla="*/ 11 w 51"/>
                    <a:gd name="T17" fmla="*/ 7 h 56"/>
                    <a:gd name="T18" fmla="*/ 11 w 51"/>
                    <a:gd name="T19" fmla="*/ 7 h 56"/>
                    <a:gd name="T20" fmla="*/ 4 w 51"/>
                    <a:gd name="T21" fmla="*/ 24 h 56"/>
                    <a:gd name="T22" fmla="*/ 4 w 51"/>
                    <a:gd name="T23" fmla="*/ 24 h 56"/>
                    <a:gd name="T24" fmla="*/ 4 w 51"/>
                    <a:gd name="T25" fmla="*/ 24 h 56"/>
                    <a:gd name="T26" fmla="*/ 11 w 51"/>
                    <a:gd name="T27" fmla="*/ 44 h 56"/>
                    <a:gd name="T28" fmla="*/ 7 w 51"/>
                    <a:gd name="T29" fmla="*/ 44 h 56"/>
                    <a:gd name="T30" fmla="*/ 7 w 51"/>
                    <a:gd name="T31" fmla="*/ 44 h 56"/>
                    <a:gd name="T32" fmla="*/ 24 w 51"/>
                    <a:gd name="T33" fmla="*/ 51 h 56"/>
                    <a:gd name="T34" fmla="*/ 24 w 51"/>
                    <a:gd name="T35" fmla="*/ 51 h 56"/>
                    <a:gd name="T36" fmla="*/ 24 w 51"/>
                    <a:gd name="T37" fmla="*/ 51 h 56"/>
                    <a:gd name="T38" fmla="*/ 43 w 51"/>
                    <a:gd name="T39" fmla="*/ 44 h 56"/>
                    <a:gd name="T40" fmla="*/ 43 w 51"/>
                    <a:gd name="T41" fmla="*/ 44 h 56"/>
                    <a:gd name="T42" fmla="*/ 43 w 51"/>
                    <a:gd name="T43" fmla="*/ 44 h 56"/>
                    <a:gd name="T44" fmla="*/ 47 w 51"/>
                    <a:gd name="T45" fmla="*/ 24 h 56"/>
                    <a:gd name="T46" fmla="*/ 47 w 51"/>
                    <a:gd name="T47" fmla="*/ 24 h 56"/>
                    <a:gd name="T48" fmla="*/ 51 w 51"/>
                    <a:gd name="T49" fmla="*/ 24 h 56"/>
                    <a:gd name="T50" fmla="*/ 51 w 51"/>
                    <a:gd name="T51" fmla="*/ 24 h 56"/>
                    <a:gd name="T52" fmla="*/ 47 w 51"/>
                    <a:gd name="T53" fmla="*/ 44 h 56"/>
                    <a:gd name="T54" fmla="*/ 47 w 51"/>
                    <a:gd name="T55" fmla="*/ 44 h 56"/>
                    <a:gd name="T56" fmla="*/ 43 w 51"/>
                    <a:gd name="T57" fmla="*/ 47 h 56"/>
                    <a:gd name="T58" fmla="*/ 24 w 51"/>
                    <a:gd name="T59" fmla="*/ 56 h 56"/>
                    <a:gd name="T60" fmla="*/ 24 w 51"/>
                    <a:gd name="T61" fmla="*/ 56 h 56"/>
                    <a:gd name="T62" fmla="*/ 24 w 51"/>
                    <a:gd name="T63" fmla="*/ 56 h 56"/>
                    <a:gd name="T64" fmla="*/ 7 w 51"/>
                    <a:gd name="T65" fmla="*/ 47 h 56"/>
                    <a:gd name="T66" fmla="*/ 7 w 51"/>
                    <a:gd name="T67" fmla="*/ 47 h 56"/>
                    <a:gd name="T68" fmla="*/ 7 w 51"/>
                    <a:gd name="T69" fmla="*/ 44 h 56"/>
                    <a:gd name="T70" fmla="*/ 0 w 51"/>
                    <a:gd name="T71" fmla="*/ 24 h 56"/>
                    <a:gd name="T72" fmla="*/ 0 w 51"/>
                    <a:gd name="T73" fmla="*/ 24 h 56"/>
                    <a:gd name="T74" fmla="*/ 0 w 51"/>
                    <a:gd name="T75" fmla="*/ 24 h 56"/>
                    <a:gd name="T76" fmla="*/ 7 w 51"/>
                    <a:gd name="T77" fmla="*/ 7 h 56"/>
                    <a:gd name="T78" fmla="*/ 7 w 51"/>
                    <a:gd name="T79" fmla="*/ 7 h 56"/>
                    <a:gd name="T80" fmla="*/ 7 w 51"/>
                    <a:gd name="T81" fmla="*/ 7 h 56"/>
                    <a:gd name="T82" fmla="*/ 24 w 51"/>
                    <a:gd name="T83" fmla="*/ 0 h 56"/>
                    <a:gd name="T84" fmla="*/ 24 w 51"/>
                    <a:gd name="T85" fmla="*/ 0 h 56"/>
                    <a:gd name="T86" fmla="*/ 24 w 51"/>
                    <a:gd name="T87" fmla="*/ 0 h 56"/>
                    <a:gd name="T88" fmla="*/ 43 w 51"/>
                    <a:gd name="T89" fmla="*/ 7 h 56"/>
                    <a:gd name="T90" fmla="*/ 43 w 51"/>
                    <a:gd name="T91" fmla="*/ 7 h 56"/>
                    <a:gd name="T92" fmla="*/ 47 w 51"/>
                    <a:gd name="T93" fmla="*/ 7 h 56"/>
                    <a:gd name="T94" fmla="*/ 51 w 51"/>
                    <a:gd name="T95" fmla="*/ 24 h 56"/>
                    <a:gd name="T96" fmla="*/ 47 w 51"/>
                    <a:gd name="T97" fmla="*/ 24 h 5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1"/>
                    <a:gd name="T148" fmla="*/ 0 h 56"/>
                    <a:gd name="T149" fmla="*/ 51 w 51"/>
                    <a:gd name="T150" fmla="*/ 56 h 5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1" h="56">
                      <a:moveTo>
                        <a:pt x="47" y="24"/>
                      </a:moveTo>
                      <a:lnTo>
                        <a:pt x="43" y="7"/>
                      </a:lnTo>
                      <a:lnTo>
                        <a:pt x="43" y="12"/>
                      </a:lnTo>
                      <a:lnTo>
                        <a:pt x="24" y="4"/>
                      </a:lnTo>
                      <a:lnTo>
                        <a:pt x="7" y="12"/>
                      </a:lnTo>
                      <a:lnTo>
                        <a:pt x="11" y="7"/>
                      </a:lnTo>
                      <a:lnTo>
                        <a:pt x="4" y="24"/>
                      </a:lnTo>
                      <a:lnTo>
                        <a:pt x="11" y="44"/>
                      </a:lnTo>
                      <a:lnTo>
                        <a:pt x="7" y="44"/>
                      </a:lnTo>
                      <a:lnTo>
                        <a:pt x="24" y="51"/>
                      </a:lnTo>
                      <a:lnTo>
                        <a:pt x="43" y="44"/>
                      </a:lnTo>
                      <a:lnTo>
                        <a:pt x="47" y="24"/>
                      </a:lnTo>
                      <a:lnTo>
                        <a:pt x="51" y="24"/>
                      </a:lnTo>
                      <a:lnTo>
                        <a:pt x="47" y="44"/>
                      </a:lnTo>
                      <a:lnTo>
                        <a:pt x="43" y="47"/>
                      </a:lnTo>
                      <a:lnTo>
                        <a:pt x="24" y="56"/>
                      </a:lnTo>
                      <a:lnTo>
                        <a:pt x="7" y="47"/>
                      </a:lnTo>
                      <a:lnTo>
                        <a:pt x="7" y="44"/>
                      </a:lnTo>
                      <a:lnTo>
                        <a:pt x="0" y="24"/>
                      </a:lnTo>
                      <a:lnTo>
                        <a:pt x="7" y="7"/>
                      </a:lnTo>
                      <a:lnTo>
                        <a:pt x="24" y="0"/>
                      </a:lnTo>
                      <a:lnTo>
                        <a:pt x="43" y="7"/>
                      </a:lnTo>
                      <a:lnTo>
                        <a:pt x="47" y="7"/>
                      </a:lnTo>
                      <a:lnTo>
                        <a:pt x="51" y="24"/>
                      </a:lnTo>
                      <a:lnTo>
                        <a:pt x="47" y="2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3" name="Freeform 920"/>
                <p:cNvSpPr>
                  <a:spLocks/>
                </p:cNvSpPr>
                <p:nvPr/>
              </p:nvSpPr>
              <p:spPr bwMode="auto">
                <a:xfrm>
                  <a:off x="3699" y="2554"/>
                  <a:ext cx="2" cy="1"/>
                </a:xfrm>
                <a:custGeom>
                  <a:avLst/>
                  <a:gdLst>
                    <a:gd name="T0" fmla="*/ 0 w 4"/>
                    <a:gd name="T1" fmla="*/ 0 h 1"/>
                    <a:gd name="T2" fmla="*/ 0 w 4"/>
                    <a:gd name="T3" fmla="*/ 0 h 1"/>
                    <a:gd name="T4" fmla="*/ 0 w 4"/>
                    <a:gd name="T5" fmla="*/ 0 h 1"/>
                    <a:gd name="T6" fmla="*/ 4 w 4"/>
                    <a:gd name="T7" fmla="*/ 0 h 1"/>
                    <a:gd name="T8" fmla="*/ 4 w 4"/>
                    <a:gd name="T9" fmla="*/ 0 h 1"/>
                    <a:gd name="T10" fmla="*/ 4 w 4"/>
                    <a:gd name="T11" fmla="*/ 0 h 1"/>
                    <a:gd name="T12" fmla="*/ 0 w 4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"/>
                    <a:gd name="T22" fmla="*/ 0 h 1"/>
                    <a:gd name="T23" fmla="*/ 4 w 4"/>
                    <a:gd name="T24" fmla="*/ 1 h 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4" name="Freeform 921"/>
                <p:cNvSpPr>
                  <a:spLocks/>
                </p:cNvSpPr>
                <p:nvPr/>
              </p:nvSpPr>
              <p:spPr bwMode="auto">
                <a:xfrm>
                  <a:off x="3731" y="2527"/>
                  <a:ext cx="59" cy="32"/>
                </a:xfrm>
                <a:custGeom>
                  <a:avLst/>
                  <a:gdLst>
                    <a:gd name="T0" fmla="*/ 115 w 118"/>
                    <a:gd name="T1" fmla="*/ 0 h 64"/>
                    <a:gd name="T2" fmla="*/ 11 w 118"/>
                    <a:gd name="T3" fmla="*/ 0 h 64"/>
                    <a:gd name="T4" fmla="*/ 15 w 118"/>
                    <a:gd name="T5" fmla="*/ 20 h 64"/>
                    <a:gd name="T6" fmla="*/ 15 w 118"/>
                    <a:gd name="T7" fmla="*/ 48 h 64"/>
                    <a:gd name="T8" fmla="*/ 0 w 118"/>
                    <a:gd name="T9" fmla="*/ 64 h 64"/>
                    <a:gd name="T10" fmla="*/ 118 w 118"/>
                    <a:gd name="T11" fmla="*/ 64 h 64"/>
                    <a:gd name="T12" fmla="*/ 106 w 118"/>
                    <a:gd name="T13" fmla="*/ 48 h 64"/>
                    <a:gd name="T14" fmla="*/ 106 w 118"/>
                    <a:gd name="T15" fmla="*/ 24 h 64"/>
                    <a:gd name="T16" fmla="*/ 115 w 118"/>
                    <a:gd name="T17" fmla="*/ 0 h 6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8"/>
                    <a:gd name="T28" fmla="*/ 0 h 64"/>
                    <a:gd name="T29" fmla="*/ 118 w 118"/>
                    <a:gd name="T30" fmla="*/ 64 h 6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8" h="64">
                      <a:moveTo>
                        <a:pt x="115" y="0"/>
                      </a:moveTo>
                      <a:lnTo>
                        <a:pt x="11" y="0"/>
                      </a:lnTo>
                      <a:lnTo>
                        <a:pt x="15" y="20"/>
                      </a:lnTo>
                      <a:lnTo>
                        <a:pt x="15" y="48"/>
                      </a:lnTo>
                      <a:lnTo>
                        <a:pt x="0" y="64"/>
                      </a:lnTo>
                      <a:lnTo>
                        <a:pt x="118" y="64"/>
                      </a:lnTo>
                      <a:lnTo>
                        <a:pt x="106" y="48"/>
                      </a:lnTo>
                      <a:lnTo>
                        <a:pt x="106" y="24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5" name="Freeform 922"/>
                <p:cNvSpPr>
                  <a:spLocks/>
                </p:cNvSpPr>
                <p:nvPr/>
              </p:nvSpPr>
              <p:spPr bwMode="auto">
                <a:xfrm>
                  <a:off x="3729" y="2527"/>
                  <a:ext cx="65" cy="34"/>
                </a:xfrm>
                <a:custGeom>
                  <a:avLst/>
                  <a:gdLst>
                    <a:gd name="T0" fmla="*/ 120 w 131"/>
                    <a:gd name="T1" fmla="*/ 4 h 68"/>
                    <a:gd name="T2" fmla="*/ 16 w 131"/>
                    <a:gd name="T3" fmla="*/ 4 h 68"/>
                    <a:gd name="T4" fmla="*/ 16 w 131"/>
                    <a:gd name="T5" fmla="*/ 0 h 68"/>
                    <a:gd name="T6" fmla="*/ 20 w 131"/>
                    <a:gd name="T7" fmla="*/ 0 h 68"/>
                    <a:gd name="T8" fmla="*/ 25 w 131"/>
                    <a:gd name="T9" fmla="*/ 20 h 68"/>
                    <a:gd name="T10" fmla="*/ 25 w 131"/>
                    <a:gd name="T11" fmla="*/ 20 h 68"/>
                    <a:gd name="T12" fmla="*/ 25 w 131"/>
                    <a:gd name="T13" fmla="*/ 20 h 68"/>
                    <a:gd name="T14" fmla="*/ 25 w 131"/>
                    <a:gd name="T15" fmla="*/ 48 h 68"/>
                    <a:gd name="T16" fmla="*/ 25 w 131"/>
                    <a:gd name="T17" fmla="*/ 52 h 68"/>
                    <a:gd name="T18" fmla="*/ 25 w 131"/>
                    <a:gd name="T19" fmla="*/ 52 h 68"/>
                    <a:gd name="T20" fmla="*/ 9 w 131"/>
                    <a:gd name="T21" fmla="*/ 68 h 68"/>
                    <a:gd name="T22" fmla="*/ 5 w 131"/>
                    <a:gd name="T23" fmla="*/ 68 h 68"/>
                    <a:gd name="T24" fmla="*/ 5 w 131"/>
                    <a:gd name="T25" fmla="*/ 64 h 68"/>
                    <a:gd name="T26" fmla="*/ 123 w 131"/>
                    <a:gd name="T27" fmla="*/ 64 h 68"/>
                    <a:gd name="T28" fmla="*/ 127 w 131"/>
                    <a:gd name="T29" fmla="*/ 64 h 68"/>
                    <a:gd name="T30" fmla="*/ 123 w 131"/>
                    <a:gd name="T31" fmla="*/ 68 h 68"/>
                    <a:gd name="T32" fmla="*/ 111 w 131"/>
                    <a:gd name="T33" fmla="*/ 52 h 68"/>
                    <a:gd name="T34" fmla="*/ 111 w 131"/>
                    <a:gd name="T35" fmla="*/ 52 h 68"/>
                    <a:gd name="T36" fmla="*/ 111 w 131"/>
                    <a:gd name="T37" fmla="*/ 48 h 68"/>
                    <a:gd name="T38" fmla="*/ 111 w 131"/>
                    <a:gd name="T39" fmla="*/ 24 h 68"/>
                    <a:gd name="T40" fmla="*/ 111 w 131"/>
                    <a:gd name="T41" fmla="*/ 24 h 68"/>
                    <a:gd name="T42" fmla="*/ 111 w 131"/>
                    <a:gd name="T43" fmla="*/ 24 h 68"/>
                    <a:gd name="T44" fmla="*/ 116 w 131"/>
                    <a:gd name="T45" fmla="*/ 24 h 68"/>
                    <a:gd name="T46" fmla="*/ 116 w 131"/>
                    <a:gd name="T47" fmla="*/ 48 h 68"/>
                    <a:gd name="T48" fmla="*/ 111 w 131"/>
                    <a:gd name="T49" fmla="*/ 48 h 68"/>
                    <a:gd name="T50" fmla="*/ 116 w 131"/>
                    <a:gd name="T51" fmla="*/ 48 h 68"/>
                    <a:gd name="T52" fmla="*/ 127 w 131"/>
                    <a:gd name="T53" fmla="*/ 64 h 68"/>
                    <a:gd name="T54" fmla="*/ 131 w 131"/>
                    <a:gd name="T55" fmla="*/ 68 h 68"/>
                    <a:gd name="T56" fmla="*/ 123 w 131"/>
                    <a:gd name="T57" fmla="*/ 68 h 68"/>
                    <a:gd name="T58" fmla="*/ 5 w 131"/>
                    <a:gd name="T59" fmla="*/ 68 h 68"/>
                    <a:gd name="T60" fmla="*/ 0 w 131"/>
                    <a:gd name="T61" fmla="*/ 68 h 68"/>
                    <a:gd name="T62" fmla="*/ 5 w 131"/>
                    <a:gd name="T63" fmla="*/ 64 h 68"/>
                    <a:gd name="T64" fmla="*/ 20 w 131"/>
                    <a:gd name="T65" fmla="*/ 48 h 68"/>
                    <a:gd name="T66" fmla="*/ 25 w 131"/>
                    <a:gd name="T67" fmla="*/ 52 h 68"/>
                    <a:gd name="T68" fmla="*/ 20 w 131"/>
                    <a:gd name="T69" fmla="*/ 48 h 68"/>
                    <a:gd name="T70" fmla="*/ 20 w 131"/>
                    <a:gd name="T71" fmla="*/ 20 h 68"/>
                    <a:gd name="T72" fmla="*/ 25 w 131"/>
                    <a:gd name="T73" fmla="*/ 20 h 68"/>
                    <a:gd name="T74" fmla="*/ 20 w 131"/>
                    <a:gd name="T75" fmla="*/ 20 h 68"/>
                    <a:gd name="T76" fmla="*/ 16 w 131"/>
                    <a:gd name="T77" fmla="*/ 0 h 68"/>
                    <a:gd name="T78" fmla="*/ 16 w 131"/>
                    <a:gd name="T79" fmla="*/ 0 h 68"/>
                    <a:gd name="T80" fmla="*/ 16 w 131"/>
                    <a:gd name="T81" fmla="*/ 0 h 68"/>
                    <a:gd name="T82" fmla="*/ 120 w 131"/>
                    <a:gd name="T83" fmla="*/ 0 h 68"/>
                    <a:gd name="T84" fmla="*/ 120 w 131"/>
                    <a:gd name="T85" fmla="*/ 4 h 6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1"/>
                    <a:gd name="T130" fmla="*/ 0 h 68"/>
                    <a:gd name="T131" fmla="*/ 131 w 131"/>
                    <a:gd name="T132" fmla="*/ 68 h 6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1" h="68">
                      <a:moveTo>
                        <a:pt x="120" y="4"/>
                      </a:moveTo>
                      <a:lnTo>
                        <a:pt x="16" y="4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5" y="20"/>
                      </a:lnTo>
                      <a:lnTo>
                        <a:pt x="25" y="48"/>
                      </a:lnTo>
                      <a:lnTo>
                        <a:pt x="25" y="52"/>
                      </a:lnTo>
                      <a:lnTo>
                        <a:pt x="9" y="68"/>
                      </a:lnTo>
                      <a:lnTo>
                        <a:pt x="5" y="68"/>
                      </a:lnTo>
                      <a:lnTo>
                        <a:pt x="5" y="64"/>
                      </a:lnTo>
                      <a:lnTo>
                        <a:pt x="123" y="64"/>
                      </a:lnTo>
                      <a:lnTo>
                        <a:pt x="127" y="64"/>
                      </a:lnTo>
                      <a:lnTo>
                        <a:pt x="123" y="68"/>
                      </a:lnTo>
                      <a:lnTo>
                        <a:pt x="111" y="52"/>
                      </a:lnTo>
                      <a:lnTo>
                        <a:pt x="111" y="48"/>
                      </a:lnTo>
                      <a:lnTo>
                        <a:pt x="111" y="24"/>
                      </a:lnTo>
                      <a:lnTo>
                        <a:pt x="116" y="24"/>
                      </a:lnTo>
                      <a:lnTo>
                        <a:pt x="116" y="48"/>
                      </a:lnTo>
                      <a:lnTo>
                        <a:pt x="111" y="48"/>
                      </a:lnTo>
                      <a:lnTo>
                        <a:pt x="116" y="48"/>
                      </a:lnTo>
                      <a:lnTo>
                        <a:pt x="127" y="64"/>
                      </a:lnTo>
                      <a:lnTo>
                        <a:pt x="131" y="68"/>
                      </a:lnTo>
                      <a:lnTo>
                        <a:pt x="123" y="68"/>
                      </a:lnTo>
                      <a:lnTo>
                        <a:pt x="5" y="68"/>
                      </a:lnTo>
                      <a:lnTo>
                        <a:pt x="0" y="68"/>
                      </a:lnTo>
                      <a:lnTo>
                        <a:pt x="5" y="64"/>
                      </a:lnTo>
                      <a:lnTo>
                        <a:pt x="20" y="48"/>
                      </a:lnTo>
                      <a:lnTo>
                        <a:pt x="25" y="52"/>
                      </a:lnTo>
                      <a:lnTo>
                        <a:pt x="20" y="48"/>
                      </a:lnTo>
                      <a:lnTo>
                        <a:pt x="20" y="20"/>
                      </a:lnTo>
                      <a:lnTo>
                        <a:pt x="25" y="20"/>
                      </a:lnTo>
                      <a:lnTo>
                        <a:pt x="20" y="20"/>
                      </a:lnTo>
                      <a:lnTo>
                        <a:pt x="16" y="0"/>
                      </a:lnTo>
                      <a:lnTo>
                        <a:pt x="120" y="0"/>
                      </a:lnTo>
                      <a:lnTo>
                        <a:pt x="120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6" name="Freeform 923"/>
                <p:cNvSpPr>
                  <a:spLocks/>
                </p:cNvSpPr>
                <p:nvPr/>
              </p:nvSpPr>
              <p:spPr bwMode="auto">
                <a:xfrm>
                  <a:off x="3784" y="2527"/>
                  <a:ext cx="6" cy="12"/>
                </a:xfrm>
                <a:custGeom>
                  <a:avLst/>
                  <a:gdLst>
                    <a:gd name="T0" fmla="*/ 0 w 12"/>
                    <a:gd name="T1" fmla="*/ 24 h 24"/>
                    <a:gd name="T2" fmla="*/ 9 w 12"/>
                    <a:gd name="T3" fmla="*/ 0 h 24"/>
                    <a:gd name="T4" fmla="*/ 9 w 12"/>
                    <a:gd name="T5" fmla="*/ 0 h 24"/>
                    <a:gd name="T6" fmla="*/ 12 w 12"/>
                    <a:gd name="T7" fmla="*/ 0 h 24"/>
                    <a:gd name="T8" fmla="*/ 12 w 12"/>
                    <a:gd name="T9" fmla="*/ 0 h 24"/>
                    <a:gd name="T10" fmla="*/ 5 w 12"/>
                    <a:gd name="T11" fmla="*/ 24 h 24"/>
                    <a:gd name="T12" fmla="*/ 0 w 12"/>
                    <a:gd name="T13" fmla="*/ 24 h 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"/>
                    <a:gd name="T22" fmla="*/ 0 h 24"/>
                    <a:gd name="T23" fmla="*/ 12 w 12"/>
                    <a:gd name="T24" fmla="*/ 24 h 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" h="24">
                      <a:moveTo>
                        <a:pt x="0" y="24"/>
                      </a:move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5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7" name="Freeform 924"/>
                <p:cNvSpPr>
                  <a:spLocks/>
                </p:cNvSpPr>
                <p:nvPr/>
              </p:nvSpPr>
              <p:spPr bwMode="auto">
                <a:xfrm>
                  <a:off x="3724" y="2514"/>
                  <a:ext cx="76" cy="13"/>
                </a:xfrm>
                <a:custGeom>
                  <a:avLst/>
                  <a:gdLst>
                    <a:gd name="T0" fmla="*/ 151 w 151"/>
                    <a:gd name="T1" fmla="*/ 0 h 27"/>
                    <a:gd name="T2" fmla="*/ 0 w 151"/>
                    <a:gd name="T3" fmla="*/ 0 h 27"/>
                    <a:gd name="T4" fmla="*/ 13 w 151"/>
                    <a:gd name="T5" fmla="*/ 7 h 27"/>
                    <a:gd name="T6" fmla="*/ 20 w 151"/>
                    <a:gd name="T7" fmla="*/ 23 h 27"/>
                    <a:gd name="T8" fmla="*/ 20 w 151"/>
                    <a:gd name="T9" fmla="*/ 23 h 27"/>
                    <a:gd name="T10" fmla="*/ 20 w 151"/>
                    <a:gd name="T11" fmla="*/ 23 h 27"/>
                    <a:gd name="T12" fmla="*/ 24 w 151"/>
                    <a:gd name="T13" fmla="*/ 27 h 27"/>
                    <a:gd name="T14" fmla="*/ 128 w 151"/>
                    <a:gd name="T15" fmla="*/ 27 h 27"/>
                    <a:gd name="T16" fmla="*/ 143 w 151"/>
                    <a:gd name="T17" fmla="*/ 7 h 27"/>
                    <a:gd name="T18" fmla="*/ 151 w 151"/>
                    <a:gd name="T19" fmla="*/ 0 h 2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1"/>
                    <a:gd name="T31" fmla="*/ 0 h 27"/>
                    <a:gd name="T32" fmla="*/ 151 w 151"/>
                    <a:gd name="T33" fmla="*/ 27 h 2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1" h="27">
                      <a:moveTo>
                        <a:pt x="151" y="0"/>
                      </a:moveTo>
                      <a:lnTo>
                        <a:pt x="0" y="0"/>
                      </a:lnTo>
                      <a:lnTo>
                        <a:pt x="13" y="7"/>
                      </a:lnTo>
                      <a:lnTo>
                        <a:pt x="20" y="23"/>
                      </a:lnTo>
                      <a:lnTo>
                        <a:pt x="24" y="27"/>
                      </a:lnTo>
                      <a:lnTo>
                        <a:pt x="128" y="27"/>
                      </a:lnTo>
                      <a:lnTo>
                        <a:pt x="143" y="7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8" name="Freeform 925"/>
                <p:cNvSpPr>
                  <a:spLocks/>
                </p:cNvSpPr>
                <p:nvPr/>
              </p:nvSpPr>
              <p:spPr bwMode="auto">
                <a:xfrm>
                  <a:off x="3721" y="2514"/>
                  <a:ext cx="83" cy="16"/>
                </a:xfrm>
                <a:custGeom>
                  <a:avLst/>
                  <a:gdLst>
                    <a:gd name="T0" fmla="*/ 158 w 166"/>
                    <a:gd name="T1" fmla="*/ 3 h 31"/>
                    <a:gd name="T2" fmla="*/ 7 w 166"/>
                    <a:gd name="T3" fmla="*/ 3 h 31"/>
                    <a:gd name="T4" fmla="*/ 7 w 166"/>
                    <a:gd name="T5" fmla="*/ 3 h 31"/>
                    <a:gd name="T6" fmla="*/ 11 w 166"/>
                    <a:gd name="T7" fmla="*/ 0 h 31"/>
                    <a:gd name="T8" fmla="*/ 24 w 166"/>
                    <a:gd name="T9" fmla="*/ 7 h 31"/>
                    <a:gd name="T10" fmla="*/ 24 w 166"/>
                    <a:gd name="T11" fmla="*/ 7 h 31"/>
                    <a:gd name="T12" fmla="*/ 24 w 166"/>
                    <a:gd name="T13" fmla="*/ 7 h 31"/>
                    <a:gd name="T14" fmla="*/ 31 w 166"/>
                    <a:gd name="T15" fmla="*/ 23 h 31"/>
                    <a:gd name="T16" fmla="*/ 27 w 166"/>
                    <a:gd name="T17" fmla="*/ 27 h 31"/>
                    <a:gd name="T18" fmla="*/ 31 w 166"/>
                    <a:gd name="T19" fmla="*/ 23 h 31"/>
                    <a:gd name="T20" fmla="*/ 35 w 166"/>
                    <a:gd name="T21" fmla="*/ 27 h 31"/>
                    <a:gd name="T22" fmla="*/ 31 w 166"/>
                    <a:gd name="T23" fmla="*/ 31 h 31"/>
                    <a:gd name="T24" fmla="*/ 31 w 166"/>
                    <a:gd name="T25" fmla="*/ 27 h 31"/>
                    <a:gd name="T26" fmla="*/ 135 w 166"/>
                    <a:gd name="T27" fmla="*/ 27 h 31"/>
                    <a:gd name="T28" fmla="*/ 138 w 166"/>
                    <a:gd name="T29" fmla="*/ 31 h 31"/>
                    <a:gd name="T30" fmla="*/ 135 w 166"/>
                    <a:gd name="T31" fmla="*/ 27 h 31"/>
                    <a:gd name="T32" fmla="*/ 150 w 166"/>
                    <a:gd name="T33" fmla="*/ 7 h 31"/>
                    <a:gd name="T34" fmla="*/ 150 w 166"/>
                    <a:gd name="T35" fmla="*/ 7 h 31"/>
                    <a:gd name="T36" fmla="*/ 150 w 166"/>
                    <a:gd name="T37" fmla="*/ 7 h 31"/>
                    <a:gd name="T38" fmla="*/ 158 w 166"/>
                    <a:gd name="T39" fmla="*/ 0 h 31"/>
                    <a:gd name="T40" fmla="*/ 158 w 166"/>
                    <a:gd name="T41" fmla="*/ 0 h 31"/>
                    <a:gd name="T42" fmla="*/ 166 w 166"/>
                    <a:gd name="T43" fmla="*/ 0 h 31"/>
                    <a:gd name="T44" fmla="*/ 162 w 166"/>
                    <a:gd name="T45" fmla="*/ 3 h 31"/>
                    <a:gd name="T46" fmla="*/ 155 w 166"/>
                    <a:gd name="T47" fmla="*/ 11 h 31"/>
                    <a:gd name="T48" fmla="*/ 150 w 166"/>
                    <a:gd name="T49" fmla="*/ 7 h 31"/>
                    <a:gd name="T50" fmla="*/ 155 w 166"/>
                    <a:gd name="T51" fmla="*/ 11 h 31"/>
                    <a:gd name="T52" fmla="*/ 138 w 166"/>
                    <a:gd name="T53" fmla="*/ 31 h 31"/>
                    <a:gd name="T54" fmla="*/ 138 w 166"/>
                    <a:gd name="T55" fmla="*/ 31 h 31"/>
                    <a:gd name="T56" fmla="*/ 135 w 166"/>
                    <a:gd name="T57" fmla="*/ 31 h 31"/>
                    <a:gd name="T58" fmla="*/ 31 w 166"/>
                    <a:gd name="T59" fmla="*/ 31 h 31"/>
                    <a:gd name="T60" fmla="*/ 31 w 166"/>
                    <a:gd name="T61" fmla="*/ 31 h 31"/>
                    <a:gd name="T62" fmla="*/ 31 w 166"/>
                    <a:gd name="T63" fmla="*/ 31 h 31"/>
                    <a:gd name="T64" fmla="*/ 27 w 166"/>
                    <a:gd name="T65" fmla="*/ 27 h 31"/>
                    <a:gd name="T66" fmla="*/ 31 w 166"/>
                    <a:gd name="T67" fmla="*/ 31 h 31"/>
                    <a:gd name="T68" fmla="*/ 27 w 166"/>
                    <a:gd name="T69" fmla="*/ 23 h 31"/>
                    <a:gd name="T70" fmla="*/ 20 w 166"/>
                    <a:gd name="T71" fmla="*/ 7 h 31"/>
                    <a:gd name="T72" fmla="*/ 24 w 166"/>
                    <a:gd name="T73" fmla="*/ 7 h 31"/>
                    <a:gd name="T74" fmla="*/ 20 w 166"/>
                    <a:gd name="T75" fmla="*/ 11 h 31"/>
                    <a:gd name="T76" fmla="*/ 7 w 166"/>
                    <a:gd name="T77" fmla="*/ 3 h 31"/>
                    <a:gd name="T78" fmla="*/ 0 w 166"/>
                    <a:gd name="T79" fmla="*/ 0 h 31"/>
                    <a:gd name="T80" fmla="*/ 7 w 166"/>
                    <a:gd name="T81" fmla="*/ 0 h 31"/>
                    <a:gd name="T82" fmla="*/ 158 w 166"/>
                    <a:gd name="T83" fmla="*/ 0 h 31"/>
                    <a:gd name="T84" fmla="*/ 158 w 166"/>
                    <a:gd name="T85" fmla="*/ 3 h 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"/>
                    <a:gd name="T130" fmla="*/ 0 h 31"/>
                    <a:gd name="T131" fmla="*/ 166 w 166"/>
                    <a:gd name="T132" fmla="*/ 31 h 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" h="31">
                      <a:moveTo>
                        <a:pt x="158" y="3"/>
                      </a:moveTo>
                      <a:lnTo>
                        <a:pt x="7" y="3"/>
                      </a:lnTo>
                      <a:lnTo>
                        <a:pt x="11" y="0"/>
                      </a:lnTo>
                      <a:lnTo>
                        <a:pt x="24" y="7"/>
                      </a:lnTo>
                      <a:lnTo>
                        <a:pt x="31" y="23"/>
                      </a:lnTo>
                      <a:lnTo>
                        <a:pt x="27" y="27"/>
                      </a:lnTo>
                      <a:lnTo>
                        <a:pt x="31" y="23"/>
                      </a:lnTo>
                      <a:lnTo>
                        <a:pt x="35" y="27"/>
                      </a:lnTo>
                      <a:lnTo>
                        <a:pt x="31" y="31"/>
                      </a:lnTo>
                      <a:lnTo>
                        <a:pt x="31" y="27"/>
                      </a:lnTo>
                      <a:lnTo>
                        <a:pt x="135" y="27"/>
                      </a:lnTo>
                      <a:lnTo>
                        <a:pt x="138" y="31"/>
                      </a:lnTo>
                      <a:lnTo>
                        <a:pt x="135" y="27"/>
                      </a:lnTo>
                      <a:lnTo>
                        <a:pt x="150" y="7"/>
                      </a:lnTo>
                      <a:lnTo>
                        <a:pt x="158" y="0"/>
                      </a:lnTo>
                      <a:lnTo>
                        <a:pt x="166" y="0"/>
                      </a:lnTo>
                      <a:lnTo>
                        <a:pt x="162" y="3"/>
                      </a:lnTo>
                      <a:lnTo>
                        <a:pt x="155" y="11"/>
                      </a:lnTo>
                      <a:lnTo>
                        <a:pt x="150" y="7"/>
                      </a:lnTo>
                      <a:lnTo>
                        <a:pt x="155" y="11"/>
                      </a:lnTo>
                      <a:lnTo>
                        <a:pt x="138" y="31"/>
                      </a:lnTo>
                      <a:lnTo>
                        <a:pt x="135" y="31"/>
                      </a:lnTo>
                      <a:lnTo>
                        <a:pt x="31" y="31"/>
                      </a:lnTo>
                      <a:lnTo>
                        <a:pt x="27" y="27"/>
                      </a:lnTo>
                      <a:lnTo>
                        <a:pt x="31" y="31"/>
                      </a:lnTo>
                      <a:lnTo>
                        <a:pt x="27" y="23"/>
                      </a:lnTo>
                      <a:lnTo>
                        <a:pt x="20" y="7"/>
                      </a:lnTo>
                      <a:lnTo>
                        <a:pt x="24" y="7"/>
                      </a:lnTo>
                      <a:lnTo>
                        <a:pt x="20" y="11"/>
                      </a:lnTo>
                      <a:lnTo>
                        <a:pt x="7" y="3"/>
                      </a:ln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158" y="0"/>
                      </a:lnTo>
                      <a:lnTo>
                        <a:pt x="158" y="3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9" name="Freeform 926"/>
                <p:cNvSpPr>
                  <a:spLocks/>
                </p:cNvSpPr>
                <p:nvPr/>
              </p:nvSpPr>
              <p:spPr bwMode="auto">
                <a:xfrm>
                  <a:off x="3800" y="2514"/>
                  <a:ext cx="81" cy="81"/>
                </a:xfrm>
                <a:custGeom>
                  <a:avLst/>
                  <a:gdLst>
                    <a:gd name="T0" fmla="*/ 163 w 163"/>
                    <a:gd name="T1" fmla="*/ 79 h 162"/>
                    <a:gd name="T2" fmla="*/ 154 w 163"/>
                    <a:gd name="T3" fmla="*/ 47 h 162"/>
                    <a:gd name="T4" fmla="*/ 139 w 163"/>
                    <a:gd name="T5" fmla="*/ 23 h 162"/>
                    <a:gd name="T6" fmla="*/ 110 w 163"/>
                    <a:gd name="T7" fmla="*/ 3 h 162"/>
                    <a:gd name="T8" fmla="*/ 79 w 163"/>
                    <a:gd name="T9" fmla="*/ 0 h 162"/>
                    <a:gd name="T10" fmla="*/ 48 w 163"/>
                    <a:gd name="T11" fmla="*/ 3 h 162"/>
                    <a:gd name="T12" fmla="*/ 24 w 163"/>
                    <a:gd name="T13" fmla="*/ 23 h 162"/>
                    <a:gd name="T14" fmla="*/ 4 w 163"/>
                    <a:gd name="T15" fmla="*/ 47 h 162"/>
                    <a:gd name="T16" fmla="*/ 0 w 163"/>
                    <a:gd name="T17" fmla="*/ 79 h 162"/>
                    <a:gd name="T18" fmla="*/ 4 w 163"/>
                    <a:gd name="T19" fmla="*/ 115 h 162"/>
                    <a:gd name="T20" fmla="*/ 24 w 163"/>
                    <a:gd name="T21" fmla="*/ 138 h 162"/>
                    <a:gd name="T22" fmla="*/ 48 w 163"/>
                    <a:gd name="T23" fmla="*/ 158 h 162"/>
                    <a:gd name="T24" fmla="*/ 79 w 163"/>
                    <a:gd name="T25" fmla="*/ 162 h 162"/>
                    <a:gd name="T26" fmla="*/ 110 w 163"/>
                    <a:gd name="T27" fmla="*/ 158 h 162"/>
                    <a:gd name="T28" fmla="*/ 139 w 163"/>
                    <a:gd name="T29" fmla="*/ 138 h 162"/>
                    <a:gd name="T30" fmla="*/ 154 w 163"/>
                    <a:gd name="T31" fmla="*/ 115 h 162"/>
                    <a:gd name="T32" fmla="*/ 163 w 163"/>
                    <a:gd name="T33" fmla="*/ 79 h 1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63"/>
                    <a:gd name="T52" fmla="*/ 0 h 162"/>
                    <a:gd name="T53" fmla="*/ 163 w 163"/>
                    <a:gd name="T54" fmla="*/ 162 h 16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63" h="162">
                      <a:moveTo>
                        <a:pt x="163" y="79"/>
                      </a:moveTo>
                      <a:lnTo>
                        <a:pt x="154" y="47"/>
                      </a:lnTo>
                      <a:lnTo>
                        <a:pt x="139" y="23"/>
                      </a:lnTo>
                      <a:lnTo>
                        <a:pt x="110" y="3"/>
                      </a:lnTo>
                      <a:lnTo>
                        <a:pt x="79" y="0"/>
                      </a:lnTo>
                      <a:lnTo>
                        <a:pt x="48" y="3"/>
                      </a:lnTo>
                      <a:lnTo>
                        <a:pt x="24" y="23"/>
                      </a:lnTo>
                      <a:lnTo>
                        <a:pt x="4" y="47"/>
                      </a:lnTo>
                      <a:lnTo>
                        <a:pt x="0" y="79"/>
                      </a:lnTo>
                      <a:lnTo>
                        <a:pt x="4" y="115"/>
                      </a:lnTo>
                      <a:lnTo>
                        <a:pt x="24" y="138"/>
                      </a:lnTo>
                      <a:lnTo>
                        <a:pt x="48" y="158"/>
                      </a:lnTo>
                      <a:lnTo>
                        <a:pt x="79" y="162"/>
                      </a:lnTo>
                      <a:lnTo>
                        <a:pt x="110" y="158"/>
                      </a:lnTo>
                      <a:lnTo>
                        <a:pt x="139" y="138"/>
                      </a:lnTo>
                      <a:lnTo>
                        <a:pt x="154" y="115"/>
                      </a:lnTo>
                      <a:lnTo>
                        <a:pt x="163" y="79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0" name="Freeform 927"/>
                <p:cNvSpPr>
                  <a:spLocks/>
                </p:cNvSpPr>
                <p:nvPr/>
              </p:nvSpPr>
              <p:spPr bwMode="auto">
                <a:xfrm>
                  <a:off x="3800" y="2514"/>
                  <a:ext cx="83" cy="83"/>
                </a:xfrm>
                <a:custGeom>
                  <a:avLst/>
                  <a:gdLst>
                    <a:gd name="T0" fmla="*/ 154 w 166"/>
                    <a:gd name="T1" fmla="*/ 47 h 166"/>
                    <a:gd name="T2" fmla="*/ 154 w 166"/>
                    <a:gd name="T3" fmla="*/ 51 h 166"/>
                    <a:gd name="T4" fmla="*/ 139 w 166"/>
                    <a:gd name="T5" fmla="*/ 27 h 166"/>
                    <a:gd name="T6" fmla="*/ 110 w 166"/>
                    <a:gd name="T7" fmla="*/ 7 h 166"/>
                    <a:gd name="T8" fmla="*/ 110 w 166"/>
                    <a:gd name="T9" fmla="*/ 7 h 166"/>
                    <a:gd name="T10" fmla="*/ 79 w 166"/>
                    <a:gd name="T11" fmla="*/ 3 h 166"/>
                    <a:gd name="T12" fmla="*/ 48 w 166"/>
                    <a:gd name="T13" fmla="*/ 7 h 166"/>
                    <a:gd name="T14" fmla="*/ 52 w 166"/>
                    <a:gd name="T15" fmla="*/ 7 h 166"/>
                    <a:gd name="T16" fmla="*/ 28 w 166"/>
                    <a:gd name="T17" fmla="*/ 27 h 166"/>
                    <a:gd name="T18" fmla="*/ 8 w 166"/>
                    <a:gd name="T19" fmla="*/ 51 h 166"/>
                    <a:gd name="T20" fmla="*/ 8 w 166"/>
                    <a:gd name="T21" fmla="*/ 47 h 166"/>
                    <a:gd name="T22" fmla="*/ 4 w 166"/>
                    <a:gd name="T23" fmla="*/ 79 h 166"/>
                    <a:gd name="T24" fmla="*/ 8 w 166"/>
                    <a:gd name="T25" fmla="*/ 115 h 166"/>
                    <a:gd name="T26" fmla="*/ 8 w 166"/>
                    <a:gd name="T27" fmla="*/ 115 h 166"/>
                    <a:gd name="T28" fmla="*/ 28 w 166"/>
                    <a:gd name="T29" fmla="*/ 138 h 166"/>
                    <a:gd name="T30" fmla="*/ 52 w 166"/>
                    <a:gd name="T31" fmla="*/ 158 h 166"/>
                    <a:gd name="T32" fmla="*/ 48 w 166"/>
                    <a:gd name="T33" fmla="*/ 158 h 166"/>
                    <a:gd name="T34" fmla="*/ 79 w 166"/>
                    <a:gd name="T35" fmla="*/ 162 h 166"/>
                    <a:gd name="T36" fmla="*/ 110 w 166"/>
                    <a:gd name="T37" fmla="*/ 158 h 166"/>
                    <a:gd name="T38" fmla="*/ 110 w 166"/>
                    <a:gd name="T39" fmla="*/ 158 h 166"/>
                    <a:gd name="T40" fmla="*/ 139 w 166"/>
                    <a:gd name="T41" fmla="*/ 138 h 166"/>
                    <a:gd name="T42" fmla="*/ 154 w 166"/>
                    <a:gd name="T43" fmla="*/ 115 h 166"/>
                    <a:gd name="T44" fmla="*/ 154 w 166"/>
                    <a:gd name="T45" fmla="*/ 115 h 166"/>
                    <a:gd name="T46" fmla="*/ 163 w 166"/>
                    <a:gd name="T47" fmla="*/ 79 h 166"/>
                    <a:gd name="T48" fmla="*/ 166 w 166"/>
                    <a:gd name="T49" fmla="*/ 79 h 166"/>
                    <a:gd name="T50" fmla="*/ 159 w 166"/>
                    <a:gd name="T51" fmla="*/ 115 h 166"/>
                    <a:gd name="T52" fmla="*/ 143 w 166"/>
                    <a:gd name="T53" fmla="*/ 142 h 166"/>
                    <a:gd name="T54" fmla="*/ 143 w 166"/>
                    <a:gd name="T55" fmla="*/ 142 h 166"/>
                    <a:gd name="T56" fmla="*/ 115 w 166"/>
                    <a:gd name="T57" fmla="*/ 162 h 166"/>
                    <a:gd name="T58" fmla="*/ 79 w 166"/>
                    <a:gd name="T59" fmla="*/ 166 h 166"/>
                    <a:gd name="T60" fmla="*/ 79 w 166"/>
                    <a:gd name="T61" fmla="*/ 166 h 166"/>
                    <a:gd name="T62" fmla="*/ 48 w 166"/>
                    <a:gd name="T63" fmla="*/ 162 h 166"/>
                    <a:gd name="T64" fmla="*/ 24 w 166"/>
                    <a:gd name="T65" fmla="*/ 142 h 166"/>
                    <a:gd name="T66" fmla="*/ 24 w 166"/>
                    <a:gd name="T67" fmla="*/ 142 h 166"/>
                    <a:gd name="T68" fmla="*/ 4 w 166"/>
                    <a:gd name="T69" fmla="*/ 118 h 166"/>
                    <a:gd name="T70" fmla="*/ 0 w 166"/>
                    <a:gd name="T71" fmla="*/ 79 h 166"/>
                    <a:gd name="T72" fmla="*/ 0 w 166"/>
                    <a:gd name="T73" fmla="*/ 79 h 166"/>
                    <a:gd name="T74" fmla="*/ 4 w 166"/>
                    <a:gd name="T75" fmla="*/ 47 h 166"/>
                    <a:gd name="T76" fmla="*/ 24 w 166"/>
                    <a:gd name="T77" fmla="*/ 23 h 166"/>
                    <a:gd name="T78" fmla="*/ 24 w 166"/>
                    <a:gd name="T79" fmla="*/ 23 h 166"/>
                    <a:gd name="T80" fmla="*/ 48 w 166"/>
                    <a:gd name="T81" fmla="*/ 3 h 166"/>
                    <a:gd name="T82" fmla="*/ 79 w 166"/>
                    <a:gd name="T83" fmla="*/ 0 h 166"/>
                    <a:gd name="T84" fmla="*/ 79 w 166"/>
                    <a:gd name="T85" fmla="*/ 0 h 166"/>
                    <a:gd name="T86" fmla="*/ 110 w 166"/>
                    <a:gd name="T87" fmla="*/ 3 h 166"/>
                    <a:gd name="T88" fmla="*/ 143 w 166"/>
                    <a:gd name="T89" fmla="*/ 23 h 166"/>
                    <a:gd name="T90" fmla="*/ 143 w 166"/>
                    <a:gd name="T91" fmla="*/ 23 h 166"/>
                    <a:gd name="T92" fmla="*/ 159 w 166"/>
                    <a:gd name="T93" fmla="*/ 47 h 166"/>
                    <a:gd name="T94" fmla="*/ 166 w 166"/>
                    <a:gd name="T95" fmla="*/ 79 h 16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66"/>
                    <a:gd name="T145" fmla="*/ 0 h 166"/>
                    <a:gd name="T146" fmla="*/ 166 w 166"/>
                    <a:gd name="T147" fmla="*/ 166 h 16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66" h="166">
                      <a:moveTo>
                        <a:pt x="163" y="79"/>
                      </a:moveTo>
                      <a:lnTo>
                        <a:pt x="154" y="47"/>
                      </a:lnTo>
                      <a:lnTo>
                        <a:pt x="154" y="51"/>
                      </a:lnTo>
                      <a:lnTo>
                        <a:pt x="139" y="27"/>
                      </a:lnTo>
                      <a:lnTo>
                        <a:pt x="110" y="7"/>
                      </a:lnTo>
                      <a:lnTo>
                        <a:pt x="79" y="3"/>
                      </a:lnTo>
                      <a:lnTo>
                        <a:pt x="48" y="7"/>
                      </a:lnTo>
                      <a:lnTo>
                        <a:pt x="52" y="7"/>
                      </a:lnTo>
                      <a:lnTo>
                        <a:pt x="28" y="27"/>
                      </a:lnTo>
                      <a:lnTo>
                        <a:pt x="8" y="51"/>
                      </a:lnTo>
                      <a:lnTo>
                        <a:pt x="8" y="47"/>
                      </a:lnTo>
                      <a:lnTo>
                        <a:pt x="4" y="79"/>
                      </a:lnTo>
                      <a:lnTo>
                        <a:pt x="8" y="115"/>
                      </a:lnTo>
                      <a:lnTo>
                        <a:pt x="28" y="138"/>
                      </a:lnTo>
                      <a:lnTo>
                        <a:pt x="52" y="158"/>
                      </a:lnTo>
                      <a:lnTo>
                        <a:pt x="48" y="158"/>
                      </a:lnTo>
                      <a:lnTo>
                        <a:pt x="79" y="162"/>
                      </a:lnTo>
                      <a:lnTo>
                        <a:pt x="110" y="158"/>
                      </a:lnTo>
                      <a:lnTo>
                        <a:pt x="139" y="138"/>
                      </a:lnTo>
                      <a:lnTo>
                        <a:pt x="154" y="115"/>
                      </a:lnTo>
                      <a:lnTo>
                        <a:pt x="163" y="79"/>
                      </a:lnTo>
                      <a:lnTo>
                        <a:pt x="166" y="79"/>
                      </a:lnTo>
                      <a:lnTo>
                        <a:pt x="159" y="115"/>
                      </a:lnTo>
                      <a:lnTo>
                        <a:pt x="159" y="118"/>
                      </a:lnTo>
                      <a:lnTo>
                        <a:pt x="143" y="142"/>
                      </a:lnTo>
                      <a:lnTo>
                        <a:pt x="115" y="162"/>
                      </a:lnTo>
                      <a:lnTo>
                        <a:pt x="110" y="162"/>
                      </a:lnTo>
                      <a:lnTo>
                        <a:pt x="79" y="166"/>
                      </a:lnTo>
                      <a:lnTo>
                        <a:pt x="48" y="162"/>
                      </a:lnTo>
                      <a:lnTo>
                        <a:pt x="24" y="142"/>
                      </a:lnTo>
                      <a:lnTo>
                        <a:pt x="4" y="118"/>
                      </a:lnTo>
                      <a:lnTo>
                        <a:pt x="4" y="115"/>
                      </a:lnTo>
                      <a:lnTo>
                        <a:pt x="0" y="79"/>
                      </a:lnTo>
                      <a:lnTo>
                        <a:pt x="4" y="47"/>
                      </a:lnTo>
                      <a:lnTo>
                        <a:pt x="24" y="23"/>
                      </a:lnTo>
                      <a:lnTo>
                        <a:pt x="48" y="3"/>
                      </a:lnTo>
                      <a:lnTo>
                        <a:pt x="79" y="0"/>
                      </a:lnTo>
                      <a:lnTo>
                        <a:pt x="110" y="3"/>
                      </a:lnTo>
                      <a:lnTo>
                        <a:pt x="115" y="3"/>
                      </a:lnTo>
                      <a:lnTo>
                        <a:pt x="143" y="23"/>
                      </a:lnTo>
                      <a:lnTo>
                        <a:pt x="159" y="47"/>
                      </a:lnTo>
                      <a:lnTo>
                        <a:pt x="166" y="79"/>
                      </a:lnTo>
                      <a:lnTo>
                        <a:pt x="163" y="79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1" name="Freeform 928"/>
                <p:cNvSpPr>
                  <a:spLocks/>
                </p:cNvSpPr>
                <p:nvPr/>
              </p:nvSpPr>
              <p:spPr bwMode="auto">
                <a:xfrm>
                  <a:off x="3881" y="2554"/>
                  <a:ext cx="2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0 w 3"/>
                    <a:gd name="T5" fmla="*/ 0 h 1"/>
                    <a:gd name="T6" fmla="*/ 3 w 3"/>
                    <a:gd name="T7" fmla="*/ 0 h 1"/>
                    <a:gd name="T8" fmla="*/ 3 w 3"/>
                    <a:gd name="T9" fmla="*/ 0 h 1"/>
                    <a:gd name="T10" fmla="*/ 3 w 3"/>
                    <a:gd name="T11" fmla="*/ 0 h 1"/>
                    <a:gd name="T12" fmla="*/ 0 w 3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1"/>
                    <a:gd name="T23" fmla="*/ 3 w 3"/>
                    <a:gd name="T24" fmla="*/ 1 h 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2" name="Freeform 929"/>
                <p:cNvSpPr>
                  <a:spLocks/>
                </p:cNvSpPr>
                <p:nvPr/>
              </p:nvSpPr>
              <p:spPr bwMode="auto">
                <a:xfrm>
                  <a:off x="3820" y="2534"/>
                  <a:ext cx="42" cy="41"/>
                </a:xfrm>
                <a:custGeom>
                  <a:avLst/>
                  <a:gdLst>
                    <a:gd name="T0" fmla="*/ 84 w 84"/>
                    <a:gd name="T1" fmla="*/ 39 h 82"/>
                    <a:gd name="T2" fmla="*/ 71 w 84"/>
                    <a:gd name="T3" fmla="*/ 11 h 82"/>
                    <a:gd name="T4" fmla="*/ 40 w 84"/>
                    <a:gd name="T5" fmla="*/ 0 h 82"/>
                    <a:gd name="T6" fmla="*/ 13 w 84"/>
                    <a:gd name="T7" fmla="*/ 11 h 82"/>
                    <a:gd name="T8" fmla="*/ 0 w 84"/>
                    <a:gd name="T9" fmla="*/ 39 h 82"/>
                    <a:gd name="T10" fmla="*/ 13 w 84"/>
                    <a:gd name="T11" fmla="*/ 71 h 82"/>
                    <a:gd name="T12" fmla="*/ 40 w 84"/>
                    <a:gd name="T13" fmla="*/ 82 h 82"/>
                    <a:gd name="T14" fmla="*/ 71 w 84"/>
                    <a:gd name="T15" fmla="*/ 71 h 82"/>
                    <a:gd name="T16" fmla="*/ 84 w 84"/>
                    <a:gd name="T17" fmla="*/ 39 h 8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4"/>
                    <a:gd name="T28" fmla="*/ 0 h 82"/>
                    <a:gd name="T29" fmla="*/ 84 w 84"/>
                    <a:gd name="T30" fmla="*/ 82 h 8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4" h="82">
                      <a:moveTo>
                        <a:pt x="84" y="39"/>
                      </a:moveTo>
                      <a:lnTo>
                        <a:pt x="71" y="11"/>
                      </a:lnTo>
                      <a:lnTo>
                        <a:pt x="40" y="0"/>
                      </a:lnTo>
                      <a:lnTo>
                        <a:pt x="13" y="11"/>
                      </a:lnTo>
                      <a:lnTo>
                        <a:pt x="0" y="39"/>
                      </a:lnTo>
                      <a:lnTo>
                        <a:pt x="13" y="71"/>
                      </a:lnTo>
                      <a:lnTo>
                        <a:pt x="40" y="82"/>
                      </a:lnTo>
                      <a:lnTo>
                        <a:pt x="71" y="71"/>
                      </a:lnTo>
                      <a:lnTo>
                        <a:pt x="84" y="39"/>
                      </a:lnTo>
                      <a:close/>
                    </a:path>
                  </a:pathLst>
                </a:cu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3" name="Freeform 930"/>
                <p:cNvSpPr>
                  <a:spLocks/>
                </p:cNvSpPr>
                <p:nvPr/>
              </p:nvSpPr>
              <p:spPr bwMode="auto">
                <a:xfrm>
                  <a:off x="3820" y="2534"/>
                  <a:ext cx="44" cy="43"/>
                </a:xfrm>
                <a:custGeom>
                  <a:avLst/>
                  <a:gdLst>
                    <a:gd name="T0" fmla="*/ 84 w 88"/>
                    <a:gd name="T1" fmla="*/ 39 h 86"/>
                    <a:gd name="T2" fmla="*/ 71 w 88"/>
                    <a:gd name="T3" fmla="*/ 11 h 86"/>
                    <a:gd name="T4" fmla="*/ 71 w 88"/>
                    <a:gd name="T5" fmla="*/ 15 h 86"/>
                    <a:gd name="T6" fmla="*/ 71 w 88"/>
                    <a:gd name="T7" fmla="*/ 15 h 86"/>
                    <a:gd name="T8" fmla="*/ 40 w 88"/>
                    <a:gd name="T9" fmla="*/ 2 h 86"/>
                    <a:gd name="T10" fmla="*/ 40 w 88"/>
                    <a:gd name="T11" fmla="*/ 2 h 86"/>
                    <a:gd name="T12" fmla="*/ 40 w 88"/>
                    <a:gd name="T13" fmla="*/ 2 h 86"/>
                    <a:gd name="T14" fmla="*/ 13 w 88"/>
                    <a:gd name="T15" fmla="*/ 15 h 86"/>
                    <a:gd name="T16" fmla="*/ 16 w 88"/>
                    <a:gd name="T17" fmla="*/ 11 h 86"/>
                    <a:gd name="T18" fmla="*/ 16 w 88"/>
                    <a:gd name="T19" fmla="*/ 11 h 86"/>
                    <a:gd name="T20" fmla="*/ 5 w 88"/>
                    <a:gd name="T21" fmla="*/ 39 h 86"/>
                    <a:gd name="T22" fmla="*/ 5 w 88"/>
                    <a:gd name="T23" fmla="*/ 39 h 86"/>
                    <a:gd name="T24" fmla="*/ 5 w 88"/>
                    <a:gd name="T25" fmla="*/ 39 h 86"/>
                    <a:gd name="T26" fmla="*/ 16 w 88"/>
                    <a:gd name="T27" fmla="*/ 71 h 86"/>
                    <a:gd name="T28" fmla="*/ 13 w 88"/>
                    <a:gd name="T29" fmla="*/ 71 h 86"/>
                    <a:gd name="T30" fmla="*/ 13 w 88"/>
                    <a:gd name="T31" fmla="*/ 71 h 86"/>
                    <a:gd name="T32" fmla="*/ 40 w 88"/>
                    <a:gd name="T33" fmla="*/ 82 h 86"/>
                    <a:gd name="T34" fmla="*/ 40 w 88"/>
                    <a:gd name="T35" fmla="*/ 82 h 86"/>
                    <a:gd name="T36" fmla="*/ 40 w 88"/>
                    <a:gd name="T37" fmla="*/ 82 h 86"/>
                    <a:gd name="T38" fmla="*/ 71 w 88"/>
                    <a:gd name="T39" fmla="*/ 71 h 86"/>
                    <a:gd name="T40" fmla="*/ 71 w 88"/>
                    <a:gd name="T41" fmla="*/ 71 h 86"/>
                    <a:gd name="T42" fmla="*/ 71 w 88"/>
                    <a:gd name="T43" fmla="*/ 71 h 86"/>
                    <a:gd name="T44" fmla="*/ 84 w 88"/>
                    <a:gd name="T45" fmla="*/ 39 h 86"/>
                    <a:gd name="T46" fmla="*/ 84 w 88"/>
                    <a:gd name="T47" fmla="*/ 39 h 86"/>
                    <a:gd name="T48" fmla="*/ 88 w 88"/>
                    <a:gd name="T49" fmla="*/ 39 h 86"/>
                    <a:gd name="T50" fmla="*/ 88 w 88"/>
                    <a:gd name="T51" fmla="*/ 39 h 86"/>
                    <a:gd name="T52" fmla="*/ 76 w 88"/>
                    <a:gd name="T53" fmla="*/ 71 h 86"/>
                    <a:gd name="T54" fmla="*/ 76 w 88"/>
                    <a:gd name="T55" fmla="*/ 71 h 86"/>
                    <a:gd name="T56" fmla="*/ 71 w 88"/>
                    <a:gd name="T57" fmla="*/ 75 h 86"/>
                    <a:gd name="T58" fmla="*/ 40 w 88"/>
                    <a:gd name="T59" fmla="*/ 86 h 86"/>
                    <a:gd name="T60" fmla="*/ 40 w 88"/>
                    <a:gd name="T61" fmla="*/ 86 h 86"/>
                    <a:gd name="T62" fmla="*/ 40 w 88"/>
                    <a:gd name="T63" fmla="*/ 86 h 86"/>
                    <a:gd name="T64" fmla="*/ 13 w 88"/>
                    <a:gd name="T65" fmla="*/ 75 h 86"/>
                    <a:gd name="T66" fmla="*/ 13 w 88"/>
                    <a:gd name="T67" fmla="*/ 75 h 86"/>
                    <a:gd name="T68" fmla="*/ 13 w 88"/>
                    <a:gd name="T69" fmla="*/ 71 h 86"/>
                    <a:gd name="T70" fmla="*/ 0 w 88"/>
                    <a:gd name="T71" fmla="*/ 39 h 86"/>
                    <a:gd name="T72" fmla="*/ 0 w 88"/>
                    <a:gd name="T73" fmla="*/ 39 h 86"/>
                    <a:gd name="T74" fmla="*/ 0 w 88"/>
                    <a:gd name="T75" fmla="*/ 39 h 86"/>
                    <a:gd name="T76" fmla="*/ 13 w 88"/>
                    <a:gd name="T77" fmla="*/ 11 h 86"/>
                    <a:gd name="T78" fmla="*/ 13 w 88"/>
                    <a:gd name="T79" fmla="*/ 11 h 86"/>
                    <a:gd name="T80" fmla="*/ 13 w 88"/>
                    <a:gd name="T81" fmla="*/ 11 h 86"/>
                    <a:gd name="T82" fmla="*/ 40 w 88"/>
                    <a:gd name="T83" fmla="*/ 0 h 86"/>
                    <a:gd name="T84" fmla="*/ 40 w 88"/>
                    <a:gd name="T85" fmla="*/ 0 h 86"/>
                    <a:gd name="T86" fmla="*/ 40 w 88"/>
                    <a:gd name="T87" fmla="*/ 0 h 86"/>
                    <a:gd name="T88" fmla="*/ 71 w 88"/>
                    <a:gd name="T89" fmla="*/ 11 h 86"/>
                    <a:gd name="T90" fmla="*/ 71 w 88"/>
                    <a:gd name="T91" fmla="*/ 11 h 86"/>
                    <a:gd name="T92" fmla="*/ 76 w 88"/>
                    <a:gd name="T93" fmla="*/ 11 h 86"/>
                    <a:gd name="T94" fmla="*/ 88 w 88"/>
                    <a:gd name="T95" fmla="*/ 39 h 86"/>
                    <a:gd name="T96" fmla="*/ 84 w 88"/>
                    <a:gd name="T97" fmla="*/ 39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88"/>
                    <a:gd name="T148" fmla="*/ 0 h 86"/>
                    <a:gd name="T149" fmla="*/ 88 w 88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88" h="86">
                      <a:moveTo>
                        <a:pt x="84" y="39"/>
                      </a:moveTo>
                      <a:lnTo>
                        <a:pt x="71" y="11"/>
                      </a:lnTo>
                      <a:lnTo>
                        <a:pt x="71" y="15"/>
                      </a:lnTo>
                      <a:lnTo>
                        <a:pt x="40" y="2"/>
                      </a:lnTo>
                      <a:lnTo>
                        <a:pt x="13" y="15"/>
                      </a:lnTo>
                      <a:lnTo>
                        <a:pt x="16" y="11"/>
                      </a:lnTo>
                      <a:lnTo>
                        <a:pt x="5" y="39"/>
                      </a:lnTo>
                      <a:lnTo>
                        <a:pt x="16" y="71"/>
                      </a:lnTo>
                      <a:lnTo>
                        <a:pt x="13" y="71"/>
                      </a:lnTo>
                      <a:lnTo>
                        <a:pt x="40" y="82"/>
                      </a:lnTo>
                      <a:lnTo>
                        <a:pt x="71" y="71"/>
                      </a:lnTo>
                      <a:lnTo>
                        <a:pt x="84" y="39"/>
                      </a:lnTo>
                      <a:lnTo>
                        <a:pt x="88" y="39"/>
                      </a:lnTo>
                      <a:lnTo>
                        <a:pt x="76" y="71"/>
                      </a:lnTo>
                      <a:lnTo>
                        <a:pt x="71" y="75"/>
                      </a:lnTo>
                      <a:lnTo>
                        <a:pt x="40" y="86"/>
                      </a:lnTo>
                      <a:lnTo>
                        <a:pt x="13" y="75"/>
                      </a:lnTo>
                      <a:lnTo>
                        <a:pt x="13" y="71"/>
                      </a:lnTo>
                      <a:lnTo>
                        <a:pt x="0" y="39"/>
                      </a:lnTo>
                      <a:lnTo>
                        <a:pt x="13" y="11"/>
                      </a:lnTo>
                      <a:lnTo>
                        <a:pt x="40" y="0"/>
                      </a:lnTo>
                      <a:lnTo>
                        <a:pt x="71" y="11"/>
                      </a:lnTo>
                      <a:lnTo>
                        <a:pt x="76" y="11"/>
                      </a:lnTo>
                      <a:lnTo>
                        <a:pt x="88" y="39"/>
                      </a:lnTo>
                      <a:lnTo>
                        <a:pt x="84" y="39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4" name="Freeform 931"/>
                <p:cNvSpPr>
                  <a:spLocks/>
                </p:cNvSpPr>
                <p:nvPr/>
              </p:nvSpPr>
              <p:spPr bwMode="auto">
                <a:xfrm>
                  <a:off x="3862" y="2554"/>
                  <a:ext cx="2" cy="1"/>
                </a:xfrm>
                <a:custGeom>
                  <a:avLst/>
                  <a:gdLst>
                    <a:gd name="T0" fmla="*/ 0 w 4"/>
                    <a:gd name="T1" fmla="*/ 0 h 1"/>
                    <a:gd name="T2" fmla="*/ 0 w 4"/>
                    <a:gd name="T3" fmla="*/ 0 h 1"/>
                    <a:gd name="T4" fmla="*/ 0 w 4"/>
                    <a:gd name="T5" fmla="*/ 0 h 1"/>
                    <a:gd name="T6" fmla="*/ 4 w 4"/>
                    <a:gd name="T7" fmla="*/ 0 h 1"/>
                    <a:gd name="T8" fmla="*/ 4 w 4"/>
                    <a:gd name="T9" fmla="*/ 0 h 1"/>
                    <a:gd name="T10" fmla="*/ 4 w 4"/>
                    <a:gd name="T11" fmla="*/ 0 h 1"/>
                    <a:gd name="T12" fmla="*/ 0 w 4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"/>
                    <a:gd name="T22" fmla="*/ 0 h 1"/>
                    <a:gd name="T23" fmla="*/ 4 w 4"/>
                    <a:gd name="T24" fmla="*/ 1 h 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5" name="Freeform 932"/>
                <p:cNvSpPr>
                  <a:spLocks/>
                </p:cNvSpPr>
                <p:nvPr/>
              </p:nvSpPr>
              <p:spPr bwMode="auto">
                <a:xfrm>
                  <a:off x="3827" y="2542"/>
                  <a:ext cx="27" cy="25"/>
                </a:xfrm>
                <a:custGeom>
                  <a:avLst/>
                  <a:gdLst>
                    <a:gd name="T0" fmla="*/ 53 w 53"/>
                    <a:gd name="T1" fmla="*/ 24 h 51"/>
                    <a:gd name="T2" fmla="*/ 44 w 53"/>
                    <a:gd name="T3" fmla="*/ 7 h 51"/>
                    <a:gd name="T4" fmla="*/ 24 w 53"/>
                    <a:gd name="T5" fmla="*/ 0 h 51"/>
                    <a:gd name="T6" fmla="*/ 9 w 53"/>
                    <a:gd name="T7" fmla="*/ 7 h 51"/>
                    <a:gd name="T8" fmla="*/ 0 w 53"/>
                    <a:gd name="T9" fmla="*/ 24 h 51"/>
                    <a:gd name="T10" fmla="*/ 9 w 53"/>
                    <a:gd name="T11" fmla="*/ 44 h 51"/>
                    <a:gd name="T12" fmla="*/ 24 w 53"/>
                    <a:gd name="T13" fmla="*/ 51 h 51"/>
                    <a:gd name="T14" fmla="*/ 44 w 53"/>
                    <a:gd name="T15" fmla="*/ 44 h 51"/>
                    <a:gd name="T16" fmla="*/ 53 w 53"/>
                    <a:gd name="T17" fmla="*/ 24 h 5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"/>
                    <a:gd name="T28" fmla="*/ 0 h 51"/>
                    <a:gd name="T29" fmla="*/ 53 w 53"/>
                    <a:gd name="T30" fmla="*/ 51 h 5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" h="51">
                      <a:moveTo>
                        <a:pt x="53" y="24"/>
                      </a:moveTo>
                      <a:lnTo>
                        <a:pt x="44" y="7"/>
                      </a:lnTo>
                      <a:lnTo>
                        <a:pt x="24" y="0"/>
                      </a:lnTo>
                      <a:lnTo>
                        <a:pt x="9" y="7"/>
                      </a:lnTo>
                      <a:lnTo>
                        <a:pt x="0" y="24"/>
                      </a:lnTo>
                      <a:lnTo>
                        <a:pt x="9" y="44"/>
                      </a:lnTo>
                      <a:lnTo>
                        <a:pt x="24" y="51"/>
                      </a:lnTo>
                      <a:lnTo>
                        <a:pt x="44" y="44"/>
                      </a:lnTo>
                      <a:lnTo>
                        <a:pt x="53" y="2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6" name="Freeform 933"/>
                <p:cNvSpPr>
                  <a:spLocks/>
                </p:cNvSpPr>
                <p:nvPr/>
              </p:nvSpPr>
              <p:spPr bwMode="auto">
                <a:xfrm>
                  <a:off x="3827" y="2542"/>
                  <a:ext cx="28" cy="27"/>
                </a:xfrm>
                <a:custGeom>
                  <a:avLst/>
                  <a:gdLst>
                    <a:gd name="T0" fmla="*/ 53 w 55"/>
                    <a:gd name="T1" fmla="*/ 24 h 56"/>
                    <a:gd name="T2" fmla="*/ 44 w 55"/>
                    <a:gd name="T3" fmla="*/ 7 h 56"/>
                    <a:gd name="T4" fmla="*/ 44 w 55"/>
                    <a:gd name="T5" fmla="*/ 12 h 56"/>
                    <a:gd name="T6" fmla="*/ 44 w 55"/>
                    <a:gd name="T7" fmla="*/ 12 h 56"/>
                    <a:gd name="T8" fmla="*/ 24 w 55"/>
                    <a:gd name="T9" fmla="*/ 4 h 56"/>
                    <a:gd name="T10" fmla="*/ 24 w 55"/>
                    <a:gd name="T11" fmla="*/ 4 h 56"/>
                    <a:gd name="T12" fmla="*/ 24 w 55"/>
                    <a:gd name="T13" fmla="*/ 4 h 56"/>
                    <a:gd name="T14" fmla="*/ 9 w 55"/>
                    <a:gd name="T15" fmla="*/ 12 h 56"/>
                    <a:gd name="T16" fmla="*/ 13 w 55"/>
                    <a:gd name="T17" fmla="*/ 7 h 56"/>
                    <a:gd name="T18" fmla="*/ 13 w 55"/>
                    <a:gd name="T19" fmla="*/ 7 h 56"/>
                    <a:gd name="T20" fmla="*/ 4 w 55"/>
                    <a:gd name="T21" fmla="*/ 24 h 56"/>
                    <a:gd name="T22" fmla="*/ 4 w 55"/>
                    <a:gd name="T23" fmla="*/ 24 h 56"/>
                    <a:gd name="T24" fmla="*/ 4 w 55"/>
                    <a:gd name="T25" fmla="*/ 24 h 56"/>
                    <a:gd name="T26" fmla="*/ 13 w 55"/>
                    <a:gd name="T27" fmla="*/ 44 h 56"/>
                    <a:gd name="T28" fmla="*/ 9 w 55"/>
                    <a:gd name="T29" fmla="*/ 44 h 56"/>
                    <a:gd name="T30" fmla="*/ 9 w 55"/>
                    <a:gd name="T31" fmla="*/ 44 h 56"/>
                    <a:gd name="T32" fmla="*/ 24 w 55"/>
                    <a:gd name="T33" fmla="*/ 51 h 56"/>
                    <a:gd name="T34" fmla="*/ 24 w 55"/>
                    <a:gd name="T35" fmla="*/ 51 h 56"/>
                    <a:gd name="T36" fmla="*/ 24 w 55"/>
                    <a:gd name="T37" fmla="*/ 51 h 56"/>
                    <a:gd name="T38" fmla="*/ 44 w 55"/>
                    <a:gd name="T39" fmla="*/ 44 h 56"/>
                    <a:gd name="T40" fmla="*/ 44 w 55"/>
                    <a:gd name="T41" fmla="*/ 44 h 56"/>
                    <a:gd name="T42" fmla="*/ 44 w 55"/>
                    <a:gd name="T43" fmla="*/ 44 h 56"/>
                    <a:gd name="T44" fmla="*/ 53 w 55"/>
                    <a:gd name="T45" fmla="*/ 24 h 56"/>
                    <a:gd name="T46" fmla="*/ 53 w 55"/>
                    <a:gd name="T47" fmla="*/ 24 h 56"/>
                    <a:gd name="T48" fmla="*/ 55 w 55"/>
                    <a:gd name="T49" fmla="*/ 24 h 56"/>
                    <a:gd name="T50" fmla="*/ 55 w 55"/>
                    <a:gd name="T51" fmla="*/ 24 h 56"/>
                    <a:gd name="T52" fmla="*/ 48 w 55"/>
                    <a:gd name="T53" fmla="*/ 44 h 56"/>
                    <a:gd name="T54" fmla="*/ 48 w 55"/>
                    <a:gd name="T55" fmla="*/ 44 h 56"/>
                    <a:gd name="T56" fmla="*/ 44 w 55"/>
                    <a:gd name="T57" fmla="*/ 47 h 56"/>
                    <a:gd name="T58" fmla="*/ 24 w 55"/>
                    <a:gd name="T59" fmla="*/ 56 h 56"/>
                    <a:gd name="T60" fmla="*/ 24 w 55"/>
                    <a:gd name="T61" fmla="*/ 56 h 56"/>
                    <a:gd name="T62" fmla="*/ 24 w 55"/>
                    <a:gd name="T63" fmla="*/ 56 h 56"/>
                    <a:gd name="T64" fmla="*/ 9 w 55"/>
                    <a:gd name="T65" fmla="*/ 47 h 56"/>
                    <a:gd name="T66" fmla="*/ 9 w 55"/>
                    <a:gd name="T67" fmla="*/ 47 h 56"/>
                    <a:gd name="T68" fmla="*/ 9 w 55"/>
                    <a:gd name="T69" fmla="*/ 44 h 56"/>
                    <a:gd name="T70" fmla="*/ 0 w 55"/>
                    <a:gd name="T71" fmla="*/ 24 h 56"/>
                    <a:gd name="T72" fmla="*/ 0 w 55"/>
                    <a:gd name="T73" fmla="*/ 24 h 56"/>
                    <a:gd name="T74" fmla="*/ 0 w 55"/>
                    <a:gd name="T75" fmla="*/ 24 h 56"/>
                    <a:gd name="T76" fmla="*/ 9 w 55"/>
                    <a:gd name="T77" fmla="*/ 7 h 56"/>
                    <a:gd name="T78" fmla="*/ 9 w 55"/>
                    <a:gd name="T79" fmla="*/ 7 h 56"/>
                    <a:gd name="T80" fmla="*/ 9 w 55"/>
                    <a:gd name="T81" fmla="*/ 7 h 56"/>
                    <a:gd name="T82" fmla="*/ 24 w 55"/>
                    <a:gd name="T83" fmla="*/ 0 h 56"/>
                    <a:gd name="T84" fmla="*/ 24 w 55"/>
                    <a:gd name="T85" fmla="*/ 0 h 56"/>
                    <a:gd name="T86" fmla="*/ 24 w 55"/>
                    <a:gd name="T87" fmla="*/ 0 h 56"/>
                    <a:gd name="T88" fmla="*/ 44 w 55"/>
                    <a:gd name="T89" fmla="*/ 7 h 56"/>
                    <a:gd name="T90" fmla="*/ 44 w 55"/>
                    <a:gd name="T91" fmla="*/ 7 h 56"/>
                    <a:gd name="T92" fmla="*/ 48 w 55"/>
                    <a:gd name="T93" fmla="*/ 7 h 56"/>
                    <a:gd name="T94" fmla="*/ 55 w 55"/>
                    <a:gd name="T95" fmla="*/ 24 h 56"/>
                    <a:gd name="T96" fmla="*/ 53 w 55"/>
                    <a:gd name="T97" fmla="*/ 24 h 5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5"/>
                    <a:gd name="T148" fmla="*/ 0 h 56"/>
                    <a:gd name="T149" fmla="*/ 55 w 55"/>
                    <a:gd name="T150" fmla="*/ 56 h 5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5" h="56">
                      <a:moveTo>
                        <a:pt x="53" y="24"/>
                      </a:moveTo>
                      <a:lnTo>
                        <a:pt x="44" y="7"/>
                      </a:lnTo>
                      <a:lnTo>
                        <a:pt x="44" y="12"/>
                      </a:lnTo>
                      <a:lnTo>
                        <a:pt x="24" y="4"/>
                      </a:lnTo>
                      <a:lnTo>
                        <a:pt x="9" y="12"/>
                      </a:lnTo>
                      <a:lnTo>
                        <a:pt x="13" y="7"/>
                      </a:lnTo>
                      <a:lnTo>
                        <a:pt x="4" y="24"/>
                      </a:lnTo>
                      <a:lnTo>
                        <a:pt x="13" y="44"/>
                      </a:lnTo>
                      <a:lnTo>
                        <a:pt x="9" y="44"/>
                      </a:lnTo>
                      <a:lnTo>
                        <a:pt x="24" y="51"/>
                      </a:lnTo>
                      <a:lnTo>
                        <a:pt x="44" y="44"/>
                      </a:lnTo>
                      <a:lnTo>
                        <a:pt x="53" y="24"/>
                      </a:lnTo>
                      <a:lnTo>
                        <a:pt x="55" y="24"/>
                      </a:lnTo>
                      <a:lnTo>
                        <a:pt x="48" y="44"/>
                      </a:lnTo>
                      <a:lnTo>
                        <a:pt x="44" y="47"/>
                      </a:lnTo>
                      <a:lnTo>
                        <a:pt x="24" y="56"/>
                      </a:lnTo>
                      <a:lnTo>
                        <a:pt x="9" y="47"/>
                      </a:lnTo>
                      <a:lnTo>
                        <a:pt x="9" y="44"/>
                      </a:lnTo>
                      <a:lnTo>
                        <a:pt x="0" y="24"/>
                      </a:lnTo>
                      <a:lnTo>
                        <a:pt x="9" y="7"/>
                      </a:lnTo>
                      <a:lnTo>
                        <a:pt x="24" y="0"/>
                      </a:lnTo>
                      <a:lnTo>
                        <a:pt x="44" y="7"/>
                      </a:lnTo>
                      <a:lnTo>
                        <a:pt x="48" y="7"/>
                      </a:lnTo>
                      <a:lnTo>
                        <a:pt x="55" y="24"/>
                      </a:lnTo>
                      <a:lnTo>
                        <a:pt x="53" y="2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7" name="Freeform 934"/>
                <p:cNvSpPr>
                  <a:spLocks/>
                </p:cNvSpPr>
                <p:nvPr/>
              </p:nvSpPr>
              <p:spPr bwMode="auto">
                <a:xfrm>
                  <a:off x="3854" y="2554"/>
                  <a:ext cx="1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w 2"/>
                    <a:gd name="T5" fmla="*/ 0 h 1"/>
                    <a:gd name="T6" fmla="*/ 2 w 2"/>
                    <a:gd name="T7" fmla="*/ 0 h 1"/>
                    <a:gd name="T8" fmla="*/ 2 w 2"/>
                    <a:gd name="T9" fmla="*/ 0 h 1"/>
                    <a:gd name="T10" fmla="*/ 2 w 2"/>
                    <a:gd name="T11" fmla="*/ 0 h 1"/>
                    <a:gd name="T12" fmla="*/ 0 w 2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"/>
                    <a:gd name="T22" fmla="*/ 0 h 1"/>
                    <a:gd name="T23" fmla="*/ 2 w 2"/>
                    <a:gd name="T24" fmla="*/ 1 h 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8" name="Freeform 935"/>
                <p:cNvSpPr>
                  <a:spLocks/>
                </p:cNvSpPr>
                <p:nvPr/>
              </p:nvSpPr>
              <p:spPr bwMode="auto">
                <a:xfrm>
                  <a:off x="3705" y="2399"/>
                  <a:ext cx="115" cy="111"/>
                </a:xfrm>
                <a:custGeom>
                  <a:avLst/>
                  <a:gdLst>
                    <a:gd name="T0" fmla="*/ 0 w 228"/>
                    <a:gd name="T1" fmla="*/ 214 h 221"/>
                    <a:gd name="T2" fmla="*/ 27 w 228"/>
                    <a:gd name="T3" fmla="*/ 27 h 221"/>
                    <a:gd name="T4" fmla="*/ 7 w 228"/>
                    <a:gd name="T5" fmla="*/ 19 h 221"/>
                    <a:gd name="T6" fmla="*/ 7 w 228"/>
                    <a:gd name="T7" fmla="*/ 0 h 221"/>
                    <a:gd name="T8" fmla="*/ 58 w 228"/>
                    <a:gd name="T9" fmla="*/ 0 h 221"/>
                    <a:gd name="T10" fmla="*/ 213 w 228"/>
                    <a:gd name="T11" fmla="*/ 11 h 221"/>
                    <a:gd name="T12" fmla="*/ 201 w 228"/>
                    <a:gd name="T13" fmla="*/ 22 h 221"/>
                    <a:gd name="T14" fmla="*/ 181 w 228"/>
                    <a:gd name="T15" fmla="*/ 22 h 221"/>
                    <a:gd name="T16" fmla="*/ 228 w 228"/>
                    <a:gd name="T17" fmla="*/ 210 h 221"/>
                    <a:gd name="T18" fmla="*/ 201 w 228"/>
                    <a:gd name="T19" fmla="*/ 217 h 221"/>
                    <a:gd name="T20" fmla="*/ 169 w 228"/>
                    <a:gd name="T21" fmla="*/ 22 h 221"/>
                    <a:gd name="T22" fmla="*/ 46 w 228"/>
                    <a:gd name="T23" fmla="*/ 22 h 221"/>
                    <a:gd name="T24" fmla="*/ 27 w 228"/>
                    <a:gd name="T25" fmla="*/ 221 h 221"/>
                    <a:gd name="T26" fmla="*/ 0 w 228"/>
                    <a:gd name="T27" fmla="*/ 214 h 22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28"/>
                    <a:gd name="T43" fmla="*/ 0 h 221"/>
                    <a:gd name="T44" fmla="*/ 228 w 228"/>
                    <a:gd name="T45" fmla="*/ 221 h 22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28" h="221">
                      <a:moveTo>
                        <a:pt x="0" y="214"/>
                      </a:moveTo>
                      <a:lnTo>
                        <a:pt x="27" y="27"/>
                      </a:lnTo>
                      <a:lnTo>
                        <a:pt x="7" y="19"/>
                      </a:lnTo>
                      <a:lnTo>
                        <a:pt x="7" y="0"/>
                      </a:lnTo>
                      <a:lnTo>
                        <a:pt x="58" y="0"/>
                      </a:lnTo>
                      <a:lnTo>
                        <a:pt x="213" y="11"/>
                      </a:lnTo>
                      <a:lnTo>
                        <a:pt x="201" y="22"/>
                      </a:lnTo>
                      <a:lnTo>
                        <a:pt x="181" y="22"/>
                      </a:lnTo>
                      <a:lnTo>
                        <a:pt x="228" y="210"/>
                      </a:lnTo>
                      <a:lnTo>
                        <a:pt x="201" y="217"/>
                      </a:lnTo>
                      <a:lnTo>
                        <a:pt x="169" y="22"/>
                      </a:lnTo>
                      <a:lnTo>
                        <a:pt x="46" y="22"/>
                      </a:lnTo>
                      <a:lnTo>
                        <a:pt x="27" y="221"/>
                      </a:lnTo>
                      <a:lnTo>
                        <a:pt x="0" y="214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9" name="Freeform 936"/>
                <p:cNvSpPr>
                  <a:spLocks/>
                </p:cNvSpPr>
                <p:nvPr/>
              </p:nvSpPr>
              <p:spPr bwMode="auto">
                <a:xfrm>
                  <a:off x="3705" y="2409"/>
                  <a:ext cx="16" cy="97"/>
                </a:xfrm>
                <a:custGeom>
                  <a:avLst/>
                  <a:gdLst>
                    <a:gd name="T0" fmla="*/ 0 w 31"/>
                    <a:gd name="T1" fmla="*/ 195 h 195"/>
                    <a:gd name="T2" fmla="*/ 27 w 31"/>
                    <a:gd name="T3" fmla="*/ 8 h 195"/>
                    <a:gd name="T4" fmla="*/ 27 w 31"/>
                    <a:gd name="T5" fmla="*/ 8 h 195"/>
                    <a:gd name="T6" fmla="*/ 27 w 31"/>
                    <a:gd name="T7" fmla="*/ 12 h 195"/>
                    <a:gd name="T8" fmla="*/ 7 w 31"/>
                    <a:gd name="T9" fmla="*/ 3 h 195"/>
                    <a:gd name="T10" fmla="*/ 7 w 31"/>
                    <a:gd name="T11" fmla="*/ 3 h 195"/>
                    <a:gd name="T12" fmla="*/ 7 w 31"/>
                    <a:gd name="T13" fmla="*/ 0 h 195"/>
                    <a:gd name="T14" fmla="*/ 7 w 31"/>
                    <a:gd name="T15" fmla="*/ 0 h 195"/>
                    <a:gd name="T16" fmla="*/ 27 w 31"/>
                    <a:gd name="T17" fmla="*/ 8 h 195"/>
                    <a:gd name="T18" fmla="*/ 27 w 31"/>
                    <a:gd name="T19" fmla="*/ 8 h 195"/>
                    <a:gd name="T20" fmla="*/ 31 w 31"/>
                    <a:gd name="T21" fmla="*/ 8 h 195"/>
                    <a:gd name="T22" fmla="*/ 2 w 31"/>
                    <a:gd name="T23" fmla="*/ 195 h 195"/>
                    <a:gd name="T24" fmla="*/ 0 w 31"/>
                    <a:gd name="T25" fmla="*/ 195 h 19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1"/>
                    <a:gd name="T40" fmla="*/ 0 h 195"/>
                    <a:gd name="T41" fmla="*/ 31 w 31"/>
                    <a:gd name="T42" fmla="*/ 195 h 19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1" h="195">
                      <a:moveTo>
                        <a:pt x="0" y="195"/>
                      </a:moveTo>
                      <a:lnTo>
                        <a:pt x="27" y="8"/>
                      </a:lnTo>
                      <a:lnTo>
                        <a:pt x="27" y="12"/>
                      </a:lnTo>
                      <a:lnTo>
                        <a:pt x="7" y="3"/>
                      </a:lnTo>
                      <a:lnTo>
                        <a:pt x="7" y="0"/>
                      </a:lnTo>
                      <a:lnTo>
                        <a:pt x="27" y="8"/>
                      </a:lnTo>
                      <a:lnTo>
                        <a:pt x="31" y="8"/>
                      </a:lnTo>
                      <a:lnTo>
                        <a:pt x="2" y="195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0" name="Rectangle 937"/>
                <p:cNvSpPr>
                  <a:spLocks noChangeArrowheads="1"/>
                </p:cNvSpPr>
                <p:nvPr/>
              </p:nvSpPr>
              <p:spPr bwMode="auto">
                <a:xfrm>
                  <a:off x="3709" y="2399"/>
                  <a:ext cx="2" cy="1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1" name="Freeform 938"/>
                <p:cNvSpPr>
                  <a:spLocks/>
                </p:cNvSpPr>
                <p:nvPr/>
              </p:nvSpPr>
              <p:spPr bwMode="auto">
                <a:xfrm>
                  <a:off x="3705" y="2399"/>
                  <a:ext cx="117" cy="113"/>
                </a:xfrm>
                <a:custGeom>
                  <a:avLst/>
                  <a:gdLst>
                    <a:gd name="T0" fmla="*/ 7 w 233"/>
                    <a:gd name="T1" fmla="*/ 0 h 226"/>
                    <a:gd name="T2" fmla="*/ 58 w 233"/>
                    <a:gd name="T3" fmla="*/ 0 h 226"/>
                    <a:gd name="T4" fmla="*/ 58 w 233"/>
                    <a:gd name="T5" fmla="*/ 0 h 226"/>
                    <a:gd name="T6" fmla="*/ 58 w 233"/>
                    <a:gd name="T7" fmla="*/ 0 h 226"/>
                    <a:gd name="T8" fmla="*/ 213 w 233"/>
                    <a:gd name="T9" fmla="*/ 11 h 226"/>
                    <a:gd name="T10" fmla="*/ 221 w 233"/>
                    <a:gd name="T11" fmla="*/ 11 h 226"/>
                    <a:gd name="T12" fmla="*/ 217 w 233"/>
                    <a:gd name="T13" fmla="*/ 15 h 226"/>
                    <a:gd name="T14" fmla="*/ 206 w 233"/>
                    <a:gd name="T15" fmla="*/ 27 h 226"/>
                    <a:gd name="T16" fmla="*/ 206 w 233"/>
                    <a:gd name="T17" fmla="*/ 27 h 226"/>
                    <a:gd name="T18" fmla="*/ 201 w 233"/>
                    <a:gd name="T19" fmla="*/ 27 h 226"/>
                    <a:gd name="T20" fmla="*/ 181 w 233"/>
                    <a:gd name="T21" fmla="*/ 27 h 226"/>
                    <a:gd name="T22" fmla="*/ 181 w 233"/>
                    <a:gd name="T23" fmla="*/ 22 h 226"/>
                    <a:gd name="T24" fmla="*/ 186 w 233"/>
                    <a:gd name="T25" fmla="*/ 22 h 226"/>
                    <a:gd name="T26" fmla="*/ 233 w 233"/>
                    <a:gd name="T27" fmla="*/ 210 h 226"/>
                    <a:gd name="T28" fmla="*/ 228 w 233"/>
                    <a:gd name="T29" fmla="*/ 214 h 226"/>
                    <a:gd name="T30" fmla="*/ 228 w 233"/>
                    <a:gd name="T31" fmla="*/ 214 h 226"/>
                    <a:gd name="T32" fmla="*/ 201 w 233"/>
                    <a:gd name="T33" fmla="*/ 221 h 226"/>
                    <a:gd name="T34" fmla="*/ 201 w 233"/>
                    <a:gd name="T35" fmla="*/ 221 h 226"/>
                    <a:gd name="T36" fmla="*/ 201 w 233"/>
                    <a:gd name="T37" fmla="*/ 217 h 226"/>
                    <a:gd name="T38" fmla="*/ 169 w 233"/>
                    <a:gd name="T39" fmla="*/ 22 h 226"/>
                    <a:gd name="T40" fmla="*/ 169 w 233"/>
                    <a:gd name="T41" fmla="*/ 22 h 226"/>
                    <a:gd name="T42" fmla="*/ 169 w 233"/>
                    <a:gd name="T43" fmla="*/ 27 h 226"/>
                    <a:gd name="T44" fmla="*/ 46 w 233"/>
                    <a:gd name="T45" fmla="*/ 27 h 226"/>
                    <a:gd name="T46" fmla="*/ 46 w 233"/>
                    <a:gd name="T47" fmla="*/ 22 h 226"/>
                    <a:gd name="T48" fmla="*/ 51 w 233"/>
                    <a:gd name="T49" fmla="*/ 22 h 226"/>
                    <a:gd name="T50" fmla="*/ 31 w 233"/>
                    <a:gd name="T51" fmla="*/ 221 h 226"/>
                    <a:gd name="T52" fmla="*/ 27 w 233"/>
                    <a:gd name="T53" fmla="*/ 226 h 226"/>
                    <a:gd name="T54" fmla="*/ 27 w 233"/>
                    <a:gd name="T55" fmla="*/ 226 h 226"/>
                    <a:gd name="T56" fmla="*/ 0 w 233"/>
                    <a:gd name="T57" fmla="*/ 217 h 226"/>
                    <a:gd name="T58" fmla="*/ 0 w 233"/>
                    <a:gd name="T59" fmla="*/ 217 h 226"/>
                    <a:gd name="T60" fmla="*/ 0 w 233"/>
                    <a:gd name="T61" fmla="*/ 214 h 226"/>
                    <a:gd name="T62" fmla="*/ 0 w 233"/>
                    <a:gd name="T63" fmla="*/ 214 h 226"/>
                    <a:gd name="T64" fmla="*/ 27 w 233"/>
                    <a:gd name="T65" fmla="*/ 221 h 226"/>
                    <a:gd name="T66" fmla="*/ 27 w 233"/>
                    <a:gd name="T67" fmla="*/ 226 h 226"/>
                    <a:gd name="T68" fmla="*/ 27 w 233"/>
                    <a:gd name="T69" fmla="*/ 221 h 226"/>
                    <a:gd name="T70" fmla="*/ 46 w 233"/>
                    <a:gd name="T71" fmla="*/ 22 h 226"/>
                    <a:gd name="T72" fmla="*/ 46 w 233"/>
                    <a:gd name="T73" fmla="*/ 22 h 226"/>
                    <a:gd name="T74" fmla="*/ 46 w 233"/>
                    <a:gd name="T75" fmla="*/ 22 h 226"/>
                    <a:gd name="T76" fmla="*/ 169 w 233"/>
                    <a:gd name="T77" fmla="*/ 22 h 226"/>
                    <a:gd name="T78" fmla="*/ 173 w 233"/>
                    <a:gd name="T79" fmla="*/ 22 h 226"/>
                    <a:gd name="T80" fmla="*/ 173 w 233"/>
                    <a:gd name="T81" fmla="*/ 22 h 226"/>
                    <a:gd name="T82" fmla="*/ 206 w 233"/>
                    <a:gd name="T83" fmla="*/ 217 h 226"/>
                    <a:gd name="T84" fmla="*/ 201 w 233"/>
                    <a:gd name="T85" fmla="*/ 217 h 226"/>
                    <a:gd name="T86" fmla="*/ 201 w 233"/>
                    <a:gd name="T87" fmla="*/ 217 h 226"/>
                    <a:gd name="T88" fmla="*/ 228 w 233"/>
                    <a:gd name="T89" fmla="*/ 210 h 226"/>
                    <a:gd name="T90" fmla="*/ 228 w 233"/>
                    <a:gd name="T91" fmla="*/ 214 h 226"/>
                    <a:gd name="T92" fmla="*/ 228 w 233"/>
                    <a:gd name="T93" fmla="*/ 210 h 226"/>
                    <a:gd name="T94" fmla="*/ 181 w 233"/>
                    <a:gd name="T95" fmla="*/ 22 h 226"/>
                    <a:gd name="T96" fmla="*/ 181 w 233"/>
                    <a:gd name="T97" fmla="*/ 22 h 226"/>
                    <a:gd name="T98" fmla="*/ 181 w 233"/>
                    <a:gd name="T99" fmla="*/ 22 h 226"/>
                    <a:gd name="T100" fmla="*/ 201 w 233"/>
                    <a:gd name="T101" fmla="*/ 22 h 226"/>
                    <a:gd name="T102" fmla="*/ 201 w 233"/>
                    <a:gd name="T103" fmla="*/ 27 h 226"/>
                    <a:gd name="T104" fmla="*/ 201 w 233"/>
                    <a:gd name="T105" fmla="*/ 22 h 226"/>
                    <a:gd name="T106" fmla="*/ 213 w 233"/>
                    <a:gd name="T107" fmla="*/ 11 h 226"/>
                    <a:gd name="T108" fmla="*/ 217 w 233"/>
                    <a:gd name="T109" fmla="*/ 15 h 226"/>
                    <a:gd name="T110" fmla="*/ 213 w 233"/>
                    <a:gd name="T111" fmla="*/ 15 h 226"/>
                    <a:gd name="T112" fmla="*/ 58 w 233"/>
                    <a:gd name="T113" fmla="*/ 4 h 226"/>
                    <a:gd name="T114" fmla="*/ 58 w 233"/>
                    <a:gd name="T115" fmla="*/ 0 h 226"/>
                    <a:gd name="T116" fmla="*/ 58 w 233"/>
                    <a:gd name="T117" fmla="*/ 4 h 226"/>
                    <a:gd name="T118" fmla="*/ 7 w 233"/>
                    <a:gd name="T119" fmla="*/ 4 h 226"/>
                    <a:gd name="T120" fmla="*/ 7 w 233"/>
                    <a:gd name="T121" fmla="*/ 0 h 22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33"/>
                    <a:gd name="T184" fmla="*/ 0 h 226"/>
                    <a:gd name="T185" fmla="*/ 233 w 233"/>
                    <a:gd name="T186" fmla="*/ 226 h 22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33" h="226">
                      <a:moveTo>
                        <a:pt x="7" y="0"/>
                      </a:moveTo>
                      <a:lnTo>
                        <a:pt x="58" y="0"/>
                      </a:lnTo>
                      <a:lnTo>
                        <a:pt x="213" y="11"/>
                      </a:lnTo>
                      <a:lnTo>
                        <a:pt x="221" y="11"/>
                      </a:lnTo>
                      <a:lnTo>
                        <a:pt x="217" y="15"/>
                      </a:lnTo>
                      <a:lnTo>
                        <a:pt x="206" y="27"/>
                      </a:lnTo>
                      <a:lnTo>
                        <a:pt x="201" y="27"/>
                      </a:lnTo>
                      <a:lnTo>
                        <a:pt x="181" y="27"/>
                      </a:lnTo>
                      <a:lnTo>
                        <a:pt x="181" y="22"/>
                      </a:lnTo>
                      <a:lnTo>
                        <a:pt x="186" y="22"/>
                      </a:lnTo>
                      <a:lnTo>
                        <a:pt x="233" y="210"/>
                      </a:lnTo>
                      <a:lnTo>
                        <a:pt x="228" y="214"/>
                      </a:lnTo>
                      <a:lnTo>
                        <a:pt x="201" y="221"/>
                      </a:lnTo>
                      <a:lnTo>
                        <a:pt x="201" y="217"/>
                      </a:lnTo>
                      <a:lnTo>
                        <a:pt x="169" y="22"/>
                      </a:lnTo>
                      <a:lnTo>
                        <a:pt x="169" y="27"/>
                      </a:lnTo>
                      <a:lnTo>
                        <a:pt x="46" y="27"/>
                      </a:lnTo>
                      <a:lnTo>
                        <a:pt x="46" y="22"/>
                      </a:lnTo>
                      <a:lnTo>
                        <a:pt x="51" y="22"/>
                      </a:lnTo>
                      <a:lnTo>
                        <a:pt x="31" y="221"/>
                      </a:lnTo>
                      <a:lnTo>
                        <a:pt x="27" y="226"/>
                      </a:lnTo>
                      <a:lnTo>
                        <a:pt x="0" y="217"/>
                      </a:lnTo>
                      <a:lnTo>
                        <a:pt x="0" y="214"/>
                      </a:lnTo>
                      <a:lnTo>
                        <a:pt x="27" y="221"/>
                      </a:lnTo>
                      <a:lnTo>
                        <a:pt x="27" y="226"/>
                      </a:lnTo>
                      <a:lnTo>
                        <a:pt x="27" y="221"/>
                      </a:lnTo>
                      <a:lnTo>
                        <a:pt x="46" y="22"/>
                      </a:lnTo>
                      <a:lnTo>
                        <a:pt x="169" y="22"/>
                      </a:lnTo>
                      <a:lnTo>
                        <a:pt x="173" y="22"/>
                      </a:lnTo>
                      <a:lnTo>
                        <a:pt x="206" y="217"/>
                      </a:lnTo>
                      <a:lnTo>
                        <a:pt x="201" y="217"/>
                      </a:lnTo>
                      <a:lnTo>
                        <a:pt x="228" y="210"/>
                      </a:lnTo>
                      <a:lnTo>
                        <a:pt x="228" y="214"/>
                      </a:lnTo>
                      <a:lnTo>
                        <a:pt x="228" y="210"/>
                      </a:lnTo>
                      <a:lnTo>
                        <a:pt x="181" y="22"/>
                      </a:lnTo>
                      <a:lnTo>
                        <a:pt x="201" y="22"/>
                      </a:lnTo>
                      <a:lnTo>
                        <a:pt x="201" y="27"/>
                      </a:lnTo>
                      <a:lnTo>
                        <a:pt x="201" y="22"/>
                      </a:lnTo>
                      <a:lnTo>
                        <a:pt x="213" y="11"/>
                      </a:lnTo>
                      <a:lnTo>
                        <a:pt x="217" y="15"/>
                      </a:lnTo>
                      <a:lnTo>
                        <a:pt x="213" y="15"/>
                      </a:lnTo>
                      <a:lnTo>
                        <a:pt x="58" y="4"/>
                      </a:lnTo>
                      <a:lnTo>
                        <a:pt x="58" y="0"/>
                      </a:lnTo>
                      <a:lnTo>
                        <a:pt x="58" y="4"/>
                      </a:lnTo>
                      <a:lnTo>
                        <a:pt x="7" y="4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2" name="Freeform 939"/>
                <p:cNvSpPr>
                  <a:spLocks/>
                </p:cNvSpPr>
                <p:nvPr/>
              </p:nvSpPr>
              <p:spPr bwMode="auto">
                <a:xfrm>
                  <a:off x="3719" y="2468"/>
                  <a:ext cx="25" cy="46"/>
                </a:xfrm>
                <a:custGeom>
                  <a:avLst/>
                  <a:gdLst>
                    <a:gd name="T0" fmla="*/ 8 w 51"/>
                    <a:gd name="T1" fmla="*/ 0 h 93"/>
                    <a:gd name="T2" fmla="*/ 19 w 51"/>
                    <a:gd name="T3" fmla="*/ 5 h 93"/>
                    <a:gd name="T4" fmla="*/ 28 w 51"/>
                    <a:gd name="T5" fmla="*/ 40 h 93"/>
                    <a:gd name="T6" fmla="*/ 51 w 51"/>
                    <a:gd name="T7" fmla="*/ 73 h 93"/>
                    <a:gd name="T8" fmla="*/ 48 w 51"/>
                    <a:gd name="T9" fmla="*/ 93 h 93"/>
                    <a:gd name="T10" fmla="*/ 11 w 51"/>
                    <a:gd name="T11" fmla="*/ 93 h 93"/>
                    <a:gd name="T12" fmla="*/ 0 w 51"/>
                    <a:gd name="T13" fmla="*/ 84 h 93"/>
                    <a:gd name="T14" fmla="*/ 8 w 51"/>
                    <a:gd name="T15" fmla="*/ 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1"/>
                    <a:gd name="T25" fmla="*/ 0 h 93"/>
                    <a:gd name="T26" fmla="*/ 51 w 51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1" h="93">
                      <a:moveTo>
                        <a:pt x="8" y="0"/>
                      </a:moveTo>
                      <a:lnTo>
                        <a:pt x="19" y="5"/>
                      </a:lnTo>
                      <a:lnTo>
                        <a:pt x="28" y="40"/>
                      </a:lnTo>
                      <a:lnTo>
                        <a:pt x="51" y="73"/>
                      </a:lnTo>
                      <a:lnTo>
                        <a:pt x="48" y="93"/>
                      </a:lnTo>
                      <a:lnTo>
                        <a:pt x="11" y="93"/>
                      </a:lnTo>
                      <a:lnTo>
                        <a:pt x="0" y="8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87A7D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3" name="Freeform 940"/>
                <p:cNvSpPr>
                  <a:spLocks/>
                </p:cNvSpPr>
                <p:nvPr/>
              </p:nvSpPr>
              <p:spPr bwMode="auto">
                <a:xfrm>
                  <a:off x="3719" y="2468"/>
                  <a:ext cx="28" cy="47"/>
                </a:xfrm>
                <a:custGeom>
                  <a:avLst/>
                  <a:gdLst>
                    <a:gd name="T0" fmla="*/ 8 w 55"/>
                    <a:gd name="T1" fmla="*/ 0 h 96"/>
                    <a:gd name="T2" fmla="*/ 19 w 55"/>
                    <a:gd name="T3" fmla="*/ 5 h 96"/>
                    <a:gd name="T4" fmla="*/ 24 w 55"/>
                    <a:gd name="T5" fmla="*/ 5 h 96"/>
                    <a:gd name="T6" fmla="*/ 24 w 55"/>
                    <a:gd name="T7" fmla="*/ 5 h 96"/>
                    <a:gd name="T8" fmla="*/ 31 w 55"/>
                    <a:gd name="T9" fmla="*/ 40 h 96"/>
                    <a:gd name="T10" fmla="*/ 28 w 55"/>
                    <a:gd name="T11" fmla="*/ 44 h 96"/>
                    <a:gd name="T12" fmla="*/ 31 w 55"/>
                    <a:gd name="T13" fmla="*/ 40 h 96"/>
                    <a:gd name="T14" fmla="*/ 55 w 55"/>
                    <a:gd name="T15" fmla="*/ 73 h 96"/>
                    <a:gd name="T16" fmla="*/ 55 w 55"/>
                    <a:gd name="T17" fmla="*/ 73 h 96"/>
                    <a:gd name="T18" fmla="*/ 55 w 55"/>
                    <a:gd name="T19" fmla="*/ 73 h 96"/>
                    <a:gd name="T20" fmla="*/ 51 w 55"/>
                    <a:gd name="T21" fmla="*/ 93 h 96"/>
                    <a:gd name="T22" fmla="*/ 51 w 55"/>
                    <a:gd name="T23" fmla="*/ 96 h 96"/>
                    <a:gd name="T24" fmla="*/ 48 w 55"/>
                    <a:gd name="T25" fmla="*/ 96 h 96"/>
                    <a:gd name="T26" fmla="*/ 11 w 55"/>
                    <a:gd name="T27" fmla="*/ 96 h 96"/>
                    <a:gd name="T28" fmla="*/ 11 w 55"/>
                    <a:gd name="T29" fmla="*/ 96 h 96"/>
                    <a:gd name="T30" fmla="*/ 11 w 55"/>
                    <a:gd name="T31" fmla="*/ 96 h 96"/>
                    <a:gd name="T32" fmla="*/ 0 w 55"/>
                    <a:gd name="T33" fmla="*/ 89 h 96"/>
                    <a:gd name="T34" fmla="*/ 0 w 55"/>
                    <a:gd name="T35" fmla="*/ 89 h 96"/>
                    <a:gd name="T36" fmla="*/ 0 w 55"/>
                    <a:gd name="T37" fmla="*/ 84 h 96"/>
                    <a:gd name="T38" fmla="*/ 4 w 55"/>
                    <a:gd name="T39" fmla="*/ 84 h 96"/>
                    <a:gd name="T40" fmla="*/ 15 w 55"/>
                    <a:gd name="T41" fmla="*/ 93 h 96"/>
                    <a:gd name="T42" fmla="*/ 11 w 55"/>
                    <a:gd name="T43" fmla="*/ 96 h 96"/>
                    <a:gd name="T44" fmla="*/ 11 w 55"/>
                    <a:gd name="T45" fmla="*/ 93 h 96"/>
                    <a:gd name="T46" fmla="*/ 48 w 55"/>
                    <a:gd name="T47" fmla="*/ 93 h 96"/>
                    <a:gd name="T48" fmla="*/ 48 w 55"/>
                    <a:gd name="T49" fmla="*/ 96 h 96"/>
                    <a:gd name="T50" fmla="*/ 48 w 55"/>
                    <a:gd name="T51" fmla="*/ 93 h 96"/>
                    <a:gd name="T52" fmla="*/ 51 w 55"/>
                    <a:gd name="T53" fmla="*/ 73 h 96"/>
                    <a:gd name="T54" fmla="*/ 55 w 55"/>
                    <a:gd name="T55" fmla="*/ 73 h 96"/>
                    <a:gd name="T56" fmla="*/ 51 w 55"/>
                    <a:gd name="T57" fmla="*/ 77 h 96"/>
                    <a:gd name="T58" fmla="*/ 28 w 55"/>
                    <a:gd name="T59" fmla="*/ 44 h 96"/>
                    <a:gd name="T60" fmla="*/ 28 w 55"/>
                    <a:gd name="T61" fmla="*/ 44 h 96"/>
                    <a:gd name="T62" fmla="*/ 28 w 55"/>
                    <a:gd name="T63" fmla="*/ 40 h 96"/>
                    <a:gd name="T64" fmla="*/ 19 w 55"/>
                    <a:gd name="T65" fmla="*/ 5 h 96"/>
                    <a:gd name="T66" fmla="*/ 24 w 55"/>
                    <a:gd name="T67" fmla="*/ 5 h 96"/>
                    <a:gd name="T68" fmla="*/ 19 w 55"/>
                    <a:gd name="T69" fmla="*/ 9 h 96"/>
                    <a:gd name="T70" fmla="*/ 8 w 55"/>
                    <a:gd name="T71" fmla="*/ 5 h 96"/>
                    <a:gd name="T72" fmla="*/ 8 w 55"/>
                    <a:gd name="T73" fmla="*/ 0 h 9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55"/>
                    <a:gd name="T112" fmla="*/ 0 h 96"/>
                    <a:gd name="T113" fmla="*/ 55 w 55"/>
                    <a:gd name="T114" fmla="*/ 96 h 9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55" h="96">
                      <a:moveTo>
                        <a:pt x="8" y="0"/>
                      </a:moveTo>
                      <a:lnTo>
                        <a:pt x="19" y="5"/>
                      </a:lnTo>
                      <a:lnTo>
                        <a:pt x="24" y="5"/>
                      </a:lnTo>
                      <a:lnTo>
                        <a:pt x="31" y="40"/>
                      </a:lnTo>
                      <a:lnTo>
                        <a:pt x="28" y="44"/>
                      </a:lnTo>
                      <a:lnTo>
                        <a:pt x="31" y="40"/>
                      </a:lnTo>
                      <a:lnTo>
                        <a:pt x="55" y="73"/>
                      </a:lnTo>
                      <a:lnTo>
                        <a:pt x="51" y="93"/>
                      </a:lnTo>
                      <a:lnTo>
                        <a:pt x="51" y="96"/>
                      </a:lnTo>
                      <a:lnTo>
                        <a:pt x="48" y="96"/>
                      </a:lnTo>
                      <a:lnTo>
                        <a:pt x="11" y="96"/>
                      </a:lnTo>
                      <a:lnTo>
                        <a:pt x="0" y="89"/>
                      </a:lnTo>
                      <a:lnTo>
                        <a:pt x="0" y="84"/>
                      </a:lnTo>
                      <a:lnTo>
                        <a:pt x="4" y="84"/>
                      </a:lnTo>
                      <a:lnTo>
                        <a:pt x="15" y="93"/>
                      </a:lnTo>
                      <a:lnTo>
                        <a:pt x="11" y="96"/>
                      </a:lnTo>
                      <a:lnTo>
                        <a:pt x="11" y="93"/>
                      </a:lnTo>
                      <a:lnTo>
                        <a:pt x="48" y="93"/>
                      </a:lnTo>
                      <a:lnTo>
                        <a:pt x="48" y="96"/>
                      </a:lnTo>
                      <a:lnTo>
                        <a:pt x="48" y="93"/>
                      </a:lnTo>
                      <a:lnTo>
                        <a:pt x="51" y="73"/>
                      </a:lnTo>
                      <a:lnTo>
                        <a:pt x="55" y="73"/>
                      </a:lnTo>
                      <a:lnTo>
                        <a:pt x="51" y="77"/>
                      </a:lnTo>
                      <a:lnTo>
                        <a:pt x="28" y="44"/>
                      </a:lnTo>
                      <a:lnTo>
                        <a:pt x="28" y="40"/>
                      </a:lnTo>
                      <a:lnTo>
                        <a:pt x="19" y="5"/>
                      </a:lnTo>
                      <a:lnTo>
                        <a:pt x="24" y="5"/>
                      </a:lnTo>
                      <a:lnTo>
                        <a:pt x="19" y="9"/>
                      </a:lnTo>
                      <a:lnTo>
                        <a:pt x="8" y="5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4" name="Freeform 941"/>
                <p:cNvSpPr>
                  <a:spLocks/>
                </p:cNvSpPr>
                <p:nvPr/>
              </p:nvSpPr>
              <p:spPr bwMode="auto">
                <a:xfrm>
                  <a:off x="3719" y="2468"/>
                  <a:ext cx="5" cy="42"/>
                </a:xfrm>
                <a:custGeom>
                  <a:avLst/>
                  <a:gdLst>
                    <a:gd name="T0" fmla="*/ 0 w 11"/>
                    <a:gd name="T1" fmla="*/ 84 h 84"/>
                    <a:gd name="T2" fmla="*/ 8 w 11"/>
                    <a:gd name="T3" fmla="*/ 0 h 84"/>
                    <a:gd name="T4" fmla="*/ 8 w 11"/>
                    <a:gd name="T5" fmla="*/ 0 h 84"/>
                    <a:gd name="T6" fmla="*/ 8 w 11"/>
                    <a:gd name="T7" fmla="*/ 0 h 84"/>
                    <a:gd name="T8" fmla="*/ 11 w 11"/>
                    <a:gd name="T9" fmla="*/ 0 h 84"/>
                    <a:gd name="T10" fmla="*/ 4 w 11"/>
                    <a:gd name="T11" fmla="*/ 84 h 84"/>
                    <a:gd name="T12" fmla="*/ 0 w 11"/>
                    <a:gd name="T13" fmla="*/ 84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"/>
                    <a:gd name="T22" fmla="*/ 0 h 84"/>
                    <a:gd name="T23" fmla="*/ 11 w 11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" h="84">
                      <a:moveTo>
                        <a:pt x="0" y="84"/>
                      </a:moveTo>
                      <a:lnTo>
                        <a:pt x="8" y="0"/>
                      </a:lnTo>
                      <a:lnTo>
                        <a:pt x="11" y="0"/>
                      </a:lnTo>
                      <a:lnTo>
                        <a:pt x="4" y="84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5" name="Freeform 942"/>
                <p:cNvSpPr>
                  <a:spLocks/>
                </p:cNvSpPr>
                <p:nvPr/>
              </p:nvSpPr>
              <p:spPr bwMode="auto">
                <a:xfrm>
                  <a:off x="3729" y="2458"/>
                  <a:ext cx="33" cy="44"/>
                </a:xfrm>
                <a:custGeom>
                  <a:avLst/>
                  <a:gdLst>
                    <a:gd name="T0" fmla="*/ 0 w 67"/>
                    <a:gd name="T1" fmla="*/ 23 h 87"/>
                    <a:gd name="T2" fmla="*/ 0 w 67"/>
                    <a:gd name="T3" fmla="*/ 7 h 87"/>
                    <a:gd name="T4" fmla="*/ 9 w 67"/>
                    <a:gd name="T5" fmla="*/ 0 h 87"/>
                    <a:gd name="T6" fmla="*/ 16 w 67"/>
                    <a:gd name="T7" fmla="*/ 7 h 87"/>
                    <a:gd name="T8" fmla="*/ 25 w 67"/>
                    <a:gd name="T9" fmla="*/ 51 h 87"/>
                    <a:gd name="T10" fmla="*/ 20 w 67"/>
                    <a:gd name="T11" fmla="*/ 58 h 87"/>
                    <a:gd name="T12" fmla="*/ 29 w 67"/>
                    <a:gd name="T13" fmla="*/ 62 h 87"/>
                    <a:gd name="T14" fmla="*/ 40 w 67"/>
                    <a:gd name="T15" fmla="*/ 67 h 87"/>
                    <a:gd name="T16" fmla="*/ 52 w 67"/>
                    <a:gd name="T17" fmla="*/ 62 h 87"/>
                    <a:gd name="T18" fmla="*/ 64 w 67"/>
                    <a:gd name="T19" fmla="*/ 67 h 87"/>
                    <a:gd name="T20" fmla="*/ 67 w 67"/>
                    <a:gd name="T21" fmla="*/ 75 h 87"/>
                    <a:gd name="T22" fmla="*/ 56 w 67"/>
                    <a:gd name="T23" fmla="*/ 87 h 87"/>
                    <a:gd name="T24" fmla="*/ 29 w 67"/>
                    <a:gd name="T25" fmla="*/ 87 h 87"/>
                    <a:gd name="T26" fmla="*/ 9 w 67"/>
                    <a:gd name="T27" fmla="*/ 58 h 87"/>
                    <a:gd name="T28" fmla="*/ 0 w 67"/>
                    <a:gd name="T29" fmla="*/ 23 h 8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7"/>
                    <a:gd name="T46" fmla="*/ 0 h 87"/>
                    <a:gd name="T47" fmla="*/ 67 w 67"/>
                    <a:gd name="T48" fmla="*/ 87 h 8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7" h="87">
                      <a:moveTo>
                        <a:pt x="0" y="23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16" y="7"/>
                      </a:lnTo>
                      <a:lnTo>
                        <a:pt x="25" y="51"/>
                      </a:lnTo>
                      <a:lnTo>
                        <a:pt x="20" y="58"/>
                      </a:lnTo>
                      <a:lnTo>
                        <a:pt x="29" y="62"/>
                      </a:lnTo>
                      <a:lnTo>
                        <a:pt x="40" y="67"/>
                      </a:lnTo>
                      <a:lnTo>
                        <a:pt x="52" y="62"/>
                      </a:lnTo>
                      <a:lnTo>
                        <a:pt x="64" y="67"/>
                      </a:lnTo>
                      <a:lnTo>
                        <a:pt x="67" y="75"/>
                      </a:lnTo>
                      <a:lnTo>
                        <a:pt x="56" y="87"/>
                      </a:lnTo>
                      <a:lnTo>
                        <a:pt x="29" y="87"/>
                      </a:lnTo>
                      <a:lnTo>
                        <a:pt x="9" y="58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6" name="Freeform 943"/>
                <p:cNvSpPr>
                  <a:spLocks/>
                </p:cNvSpPr>
                <p:nvPr/>
              </p:nvSpPr>
              <p:spPr bwMode="auto">
                <a:xfrm>
                  <a:off x="3729" y="2456"/>
                  <a:ext cx="35" cy="48"/>
                </a:xfrm>
                <a:custGeom>
                  <a:avLst/>
                  <a:gdLst>
                    <a:gd name="T0" fmla="*/ 0 w 72"/>
                    <a:gd name="T1" fmla="*/ 11 h 95"/>
                    <a:gd name="T2" fmla="*/ 0 w 72"/>
                    <a:gd name="T3" fmla="*/ 11 h 95"/>
                    <a:gd name="T4" fmla="*/ 9 w 72"/>
                    <a:gd name="T5" fmla="*/ 0 h 95"/>
                    <a:gd name="T6" fmla="*/ 20 w 72"/>
                    <a:gd name="T7" fmla="*/ 11 h 95"/>
                    <a:gd name="T8" fmla="*/ 20 w 72"/>
                    <a:gd name="T9" fmla="*/ 11 h 95"/>
                    <a:gd name="T10" fmla="*/ 29 w 72"/>
                    <a:gd name="T11" fmla="*/ 55 h 95"/>
                    <a:gd name="T12" fmla="*/ 25 w 72"/>
                    <a:gd name="T13" fmla="*/ 62 h 95"/>
                    <a:gd name="T14" fmla="*/ 20 w 72"/>
                    <a:gd name="T15" fmla="*/ 62 h 95"/>
                    <a:gd name="T16" fmla="*/ 29 w 72"/>
                    <a:gd name="T17" fmla="*/ 71 h 95"/>
                    <a:gd name="T18" fmla="*/ 40 w 72"/>
                    <a:gd name="T19" fmla="*/ 71 h 95"/>
                    <a:gd name="T20" fmla="*/ 40 w 72"/>
                    <a:gd name="T21" fmla="*/ 71 h 95"/>
                    <a:gd name="T22" fmla="*/ 52 w 72"/>
                    <a:gd name="T23" fmla="*/ 66 h 95"/>
                    <a:gd name="T24" fmla="*/ 64 w 72"/>
                    <a:gd name="T25" fmla="*/ 71 h 95"/>
                    <a:gd name="T26" fmla="*/ 67 w 72"/>
                    <a:gd name="T27" fmla="*/ 71 h 95"/>
                    <a:gd name="T28" fmla="*/ 72 w 72"/>
                    <a:gd name="T29" fmla="*/ 82 h 95"/>
                    <a:gd name="T30" fmla="*/ 60 w 72"/>
                    <a:gd name="T31" fmla="*/ 95 h 95"/>
                    <a:gd name="T32" fmla="*/ 56 w 72"/>
                    <a:gd name="T33" fmla="*/ 95 h 95"/>
                    <a:gd name="T34" fmla="*/ 29 w 72"/>
                    <a:gd name="T35" fmla="*/ 95 h 95"/>
                    <a:gd name="T36" fmla="*/ 9 w 72"/>
                    <a:gd name="T37" fmla="*/ 66 h 95"/>
                    <a:gd name="T38" fmla="*/ 9 w 72"/>
                    <a:gd name="T39" fmla="*/ 62 h 95"/>
                    <a:gd name="T40" fmla="*/ 32 w 72"/>
                    <a:gd name="T41" fmla="*/ 91 h 95"/>
                    <a:gd name="T42" fmla="*/ 29 w 72"/>
                    <a:gd name="T43" fmla="*/ 91 h 95"/>
                    <a:gd name="T44" fmla="*/ 56 w 72"/>
                    <a:gd name="T45" fmla="*/ 95 h 95"/>
                    <a:gd name="T46" fmla="*/ 67 w 72"/>
                    <a:gd name="T47" fmla="*/ 79 h 95"/>
                    <a:gd name="T48" fmla="*/ 67 w 72"/>
                    <a:gd name="T49" fmla="*/ 79 h 95"/>
                    <a:gd name="T50" fmla="*/ 67 w 72"/>
                    <a:gd name="T51" fmla="*/ 71 h 95"/>
                    <a:gd name="T52" fmla="*/ 52 w 72"/>
                    <a:gd name="T53" fmla="*/ 71 h 95"/>
                    <a:gd name="T54" fmla="*/ 52 w 72"/>
                    <a:gd name="T55" fmla="*/ 71 h 95"/>
                    <a:gd name="T56" fmla="*/ 40 w 72"/>
                    <a:gd name="T57" fmla="*/ 75 h 95"/>
                    <a:gd name="T58" fmla="*/ 29 w 72"/>
                    <a:gd name="T59" fmla="*/ 71 h 95"/>
                    <a:gd name="T60" fmla="*/ 29 w 72"/>
                    <a:gd name="T61" fmla="*/ 71 h 95"/>
                    <a:gd name="T62" fmla="*/ 20 w 72"/>
                    <a:gd name="T63" fmla="*/ 66 h 95"/>
                    <a:gd name="T64" fmla="*/ 25 w 72"/>
                    <a:gd name="T65" fmla="*/ 55 h 95"/>
                    <a:gd name="T66" fmla="*/ 25 w 72"/>
                    <a:gd name="T67" fmla="*/ 55 h 95"/>
                    <a:gd name="T68" fmla="*/ 20 w 72"/>
                    <a:gd name="T69" fmla="*/ 11 h 95"/>
                    <a:gd name="T70" fmla="*/ 9 w 72"/>
                    <a:gd name="T71" fmla="*/ 7 h 95"/>
                    <a:gd name="T72" fmla="*/ 12 w 72"/>
                    <a:gd name="T73" fmla="*/ 7 h 95"/>
                    <a:gd name="T74" fmla="*/ 0 w 72"/>
                    <a:gd name="T75" fmla="*/ 11 h 95"/>
                    <a:gd name="T76" fmla="*/ 5 w 72"/>
                    <a:gd name="T77" fmla="*/ 27 h 95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2"/>
                    <a:gd name="T118" fmla="*/ 0 h 95"/>
                    <a:gd name="T119" fmla="*/ 72 w 72"/>
                    <a:gd name="T120" fmla="*/ 95 h 95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2" h="95">
                      <a:moveTo>
                        <a:pt x="0" y="27"/>
                      </a:moveTo>
                      <a:lnTo>
                        <a:pt x="0" y="11"/>
                      </a:lnTo>
                      <a:lnTo>
                        <a:pt x="9" y="4"/>
                      </a:lnTo>
                      <a:lnTo>
                        <a:pt x="9" y="0"/>
                      </a:lnTo>
                      <a:lnTo>
                        <a:pt x="12" y="4"/>
                      </a:lnTo>
                      <a:lnTo>
                        <a:pt x="20" y="11"/>
                      </a:lnTo>
                      <a:lnTo>
                        <a:pt x="29" y="55"/>
                      </a:lnTo>
                      <a:lnTo>
                        <a:pt x="25" y="62"/>
                      </a:lnTo>
                      <a:lnTo>
                        <a:pt x="20" y="66"/>
                      </a:lnTo>
                      <a:lnTo>
                        <a:pt x="20" y="62"/>
                      </a:lnTo>
                      <a:lnTo>
                        <a:pt x="29" y="66"/>
                      </a:lnTo>
                      <a:lnTo>
                        <a:pt x="29" y="71"/>
                      </a:lnTo>
                      <a:lnTo>
                        <a:pt x="29" y="66"/>
                      </a:lnTo>
                      <a:lnTo>
                        <a:pt x="40" y="71"/>
                      </a:lnTo>
                      <a:lnTo>
                        <a:pt x="40" y="75"/>
                      </a:lnTo>
                      <a:lnTo>
                        <a:pt x="40" y="71"/>
                      </a:lnTo>
                      <a:lnTo>
                        <a:pt x="52" y="66"/>
                      </a:lnTo>
                      <a:lnTo>
                        <a:pt x="64" y="71"/>
                      </a:lnTo>
                      <a:lnTo>
                        <a:pt x="67" y="71"/>
                      </a:lnTo>
                      <a:lnTo>
                        <a:pt x="72" y="79"/>
                      </a:lnTo>
                      <a:lnTo>
                        <a:pt x="72" y="82"/>
                      </a:lnTo>
                      <a:lnTo>
                        <a:pt x="60" y="95"/>
                      </a:lnTo>
                      <a:lnTo>
                        <a:pt x="56" y="95"/>
                      </a:lnTo>
                      <a:lnTo>
                        <a:pt x="29" y="95"/>
                      </a:lnTo>
                      <a:lnTo>
                        <a:pt x="9" y="66"/>
                      </a:lnTo>
                      <a:lnTo>
                        <a:pt x="9" y="62"/>
                      </a:lnTo>
                      <a:lnTo>
                        <a:pt x="12" y="62"/>
                      </a:lnTo>
                      <a:lnTo>
                        <a:pt x="32" y="91"/>
                      </a:lnTo>
                      <a:lnTo>
                        <a:pt x="29" y="95"/>
                      </a:lnTo>
                      <a:lnTo>
                        <a:pt x="29" y="91"/>
                      </a:lnTo>
                      <a:lnTo>
                        <a:pt x="56" y="91"/>
                      </a:lnTo>
                      <a:lnTo>
                        <a:pt x="56" y="95"/>
                      </a:lnTo>
                      <a:lnTo>
                        <a:pt x="56" y="91"/>
                      </a:lnTo>
                      <a:lnTo>
                        <a:pt x="67" y="79"/>
                      </a:lnTo>
                      <a:lnTo>
                        <a:pt x="72" y="82"/>
                      </a:lnTo>
                      <a:lnTo>
                        <a:pt x="67" y="79"/>
                      </a:lnTo>
                      <a:lnTo>
                        <a:pt x="64" y="71"/>
                      </a:lnTo>
                      <a:lnTo>
                        <a:pt x="67" y="71"/>
                      </a:lnTo>
                      <a:lnTo>
                        <a:pt x="64" y="75"/>
                      </a:lnTo>
                      <a:lnTo>
                        <a:pt x="52" y="71"/>
                      </a:lnTo>
                      <a:lnTo>
                        <a:pt x="52" y="66"/>
                      </a:lnTo>
                      <a:lnTo>
                        <a:pt x="52" y="71"/>
                      </a:lnTo>
                      <a:lnTo>
                        <a:pt x="40" y="75"/>
                      </a:lnTo>
                      <a:lnTo>
                        <a:pt x="29" y="71"/>
                      </a:lnTo>
                      <a:lnTo>
                        <a:pt x="20" y="66"/>
                      </a:lnTo>
                      <a:lnTo>
                        <a:pt x="20" y="62"/>
                      </a:lnTo>
                      <a:lnTo>
                        <a:pt x="25" y="55"/>
                      </a:lnTo>
                      <a:lnTo>
                        <a:pt x="29" y="55"/>
                      </a:lnTo>
                      <a:lnTo>
                        <a:pt x="25" y="55"/>
                      </a:lnTo>
                      <a:lnTo>
                        <a:pt x="16" y="11"/>
                      </a:lnTo>
                      <a:lnTo>
                        <a:pt x="20" y="11"/>
                      </a:lnTo>
                      <a:lnTo>
                        <a:pt x="16" y="15"/>
                      </a:lnTo>
                      <a:lnTo>
                        <a:pt x="9" y="7"/>
                      </a:lnTo>
                      <a:lnTo>
                        <a:pt x="12" y="4"/>
                      </a:lnTo>
                      <a:lnTo>
                        <a:pt x="12" y="7"/>
                      </a:lnTo>
                      <a:lnTo>
                        <a:pt x="5" y="15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7" name="Freeform 944"/>
                <p:cNvSpPr>
                  <a:spLocks/>
                </p:cNvSpPr>
                <p:nvPr/>
              </p:nvSpPr>
              <p:spPr bwMode="auto">
                <a:xfrm>
                  <a:off x="3729" y="2470"/>
                  <a:ext cx="5" cy="18"/>
                </a:xfrm>
                <a:custGeom>
                  <a:avLst/>
                  <a:gdLst>
                    <a:gd name="T0" fmla="*/ 9 w 12"/>
                    <a:gd name="T1" fmla="*/ 35 h 35"/>
                    <a:gd name="T2" fmla="*/ 0 w 12"/>
                    <a:gd name="T3" fmla="*/ 0 h 35"/>
                    <a:gd name="T4" fmla="*/ 0 w 12"/>
                    <a:gd name="T5" fmla="*/ 0 h 35"/>
                    <a:gd name="T6" fmla="*/ 0 w 12"/>
                    <a:gd name="T7" fmla="*/ 0 h 35"/>
                    <a:gd name="T8" fmla="*/ 5 w 12"/>
                    <a:gd name="T9" fmla="*/ 0 h 35"/>
                    <a:gd name="T10" fmla="*/ 12 w 12"/>
                    <a:gd name="T11" fmla="*/ 35 h 35"/>
                    <a:gd name="T12" fmla="*/ 9 w 12"/>
                    <a:gd name="T13" fmla="*/ 35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"/>
                    <a:gd name="T22" fmla="*/ 0 h 35"/>
                    <a:gd name="T23" fmla="*/ 12 w 12"/>
                    <a:gd name="T24" fmla="*/ 35 h 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" h="35">
                      <a:moveTo>
                        <a:pt x="9" y="35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2" y="35"/>
                      </a:lnTo>
                      <a:lnTo>
                        <a:pt x="9" y="35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8" name="Freeform 945"/>
                <p:cNvSpPr>
                  <a:spLocks/>
                </p:cNvSpPr>
                <p:nvPr/>
              </p:nvSpPr>
              <p:spPr bwMode="auto">
                <a:xfrm>
                  <a:off x="3774" y="2476"/>
                  <a:ext cx="32" cy="38"/>
                </a:xfrm>
                <a:custGeom>
                  <a:avLst/>
                  <a:gdLst>
                    <a:gd name="T0" fmla="*/ 56 w 64"/>
                    <a:gd name="T1" fmla="*/ 8 h 76"/>
                    <a:gd name="T2" fmla="*/ 36 w 64"/>
                    <a:gd name="T3" fmla="*/ 0 h 76"/>
                    <a:gd name="T4" fmla="*/ 13 w 64"/>
                    <a:gd name="T5" fmla="*/ 16 h 76"/>
                    <a:gd name="T6" fmla="*/ 5 w 64"/>
                    <a:gd name="T7" fmla="*/ 32 h 76"/>
                    <a:gd name="T8" fmla="*/ 20 w 64"/>
                    <a:gd name="T9" fmla="*/ 43 h 76"/>
                    <a:gd name="T10" fmla="*/ 0 w 64"/>
                    <a:gd name="T11" fmla="*/ 76 h 76"/>
                    <a:gd name="T12" fmla="*/ 52 w 64"/>
                    <a:gd name="T13" fmla="*/ 76 h 76"/>
                    <a:gd name="T14" fmla="*/ 64 w 64"/>
                    <a:gd name="T15" fmla="*/ 63 h 76"/>
                    <a:gd name="T16" fmla="*/ 56 w 64"/>
                    <a:gd name="T17" fmla="*/ 8 h 7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4"/>
                    <a:gd name="T28" fmla="*/ 0 h 76"/>
                    <a:gd name="T29" fmla="*/ 64 w 64"/>
                    <a:gd name="T30" fmla="*/ 76 h 7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4" h="76">
                      <a:moveTo>
                        <a:pt x="56" y="8"/>
                      </a:moveTo>
                      <a:lnTo>
                        <a:pt x="36" y="0"/>
                      </a:lnTo>
                      <a:lnTo>
                        <a:pt x="13" y="16"/>
                      </a:lnTo>
                      <a:lnTo>
                        <a:pt x="5" y="32"/>
                      </a:lnTo>
                      <a:lnTo>
                        <a:pt x="20" y="43"/>
                      </a:lnTo>
                      <a:lnTo>
                        <a:pt x="0" y="76"/>
                      </a:lnTo>
                      <a:lnTo>
                        <a:pt x="52" y="76"/>
                      </a:lnTo>
                      <a:lnTo>
                        <a:pt x="64" y="63"/>
                      </a:lnTo>
                      <a:lnTo>
                        <a:pt x="56" y="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9" name="Freeform 946"/>
                <p:cNvSpPr>
                  <a:spLocks/>
                </p:cNvSpPr>
                <p:nvPr/>
              </p:nvSpPr>
              <p:spPr bwMode="auto">
                <a:xfrm>
                  <a:off x="3772" y="2476"/>
                  <a:ext cx="36" cy="39"/>
                </a:xfrm>
                <a:custGeom>
                  <a:avLst/>
                  <a:gdLst>
                    <a:gd name="T0" fmla="*/ 60 w 73"/>
                    <a:gd name="T1" fmla="*/ 12 h 79"/>
                    <a:gd name="T2" fmla="*/ 40 w 73"/>
                    <a:gd name="T3" fmla="*/ 3 h 79"/>
                    <a:gd name="T4" fmla="*/ 40 w 73"/>
                    <a:gd name="T5" fmla="*/ 0 h 79"/>
                    <a:gd name="T6" fmla="*/ 44 w 73"/>
                    <a:gd name="T7" fmla="*/ 3 h 79"/>
                    <a:gd name="T8" fmla="*/ 20 w 73"/>
                    <a:gd name="T9" fmla="*/ 20 h 79"/>
                    <a:gd name="T10" fmla="*/ 17 w 73"/>
                    <a:gd name="T11" fmla="*/ 16 h 79"/>
                    <a:gd name="T12" fmla="*/ 20 w 73"/>
                    <a:gd name="T13" fmla="*/ 16 h 79"/>
                    <a:gd name="T14" fmla="*/ 13 w 73"/>
                    <a:gd name="T15" fmla="*/ 32 h 79"/>
                    <a:gd name="T16" fmla="*/ 9 w 73"/>
                    <a:gd name="T17" fmla="*/ 36 h 79"/>
                    <a:gd name="T18" fmla="*/ 13 w 73"/>
                    <a:gd name="T19" fmla="*/ 32 h 79"/>
                    <a:gd name="T20" fmla="*/ 29 w 73"/>
                    <a:gd name="T21" fmla="*/ 43 h 79"/>
                    <a:gd name="T22" fmla="*/ 33 w 73"/>
                    <a:gd name="T23" fmla="*/ 43 h 79"/>
                    <a:gd name="T24" fmla="*/ 29 w 73"/>
                    <a:gd name="T25" fmla="*/ 47 h 79"/>
                    <a:gd name="T26" fmla="*/ 9 w 73"/>
                    <a:gd name="T27" fmla="*/ 79 h 79"/>
                    <a:gd name="T28" fmla="*/ 4 w 73"/>
                    <a:gd name="T29" fmla="*/ 79 h 79"/>
                    <a:gd name="T30" fmla="*/ 4 w 73"/>
                    <a:gd name="T31" fmla="*/ 76 h 79"/>
                    <a:gd name="T32" fmla="*/ 56 w 73"/>
                    <a:gd name="T33" fmla="*/ 76 h 79"/>
                    <a:gd name="T34" fmla="*/ 60 w 73"/>
                    <a:gd name="T35" fmla="*/ 79 h 79"/>
                    <a:gd name="T36" fmla="*/ 56 w 73"/>
                    <a:gd name="T37" fmla="*/ 76 h 79"/>
                    <a:gd name="T38" fmla="*/ 68 w 73"/>
                    <a:gd name="T39" fmla="*/ 63 h 79"/>
                    <a:gd name="T40" fmla="*/ 73 w 73"/>
                    <a:gd name="T41" fmla="*/ 63 h 79"/>
                    <a:gd name="T42" fmla="*/ 73 w 73"/>
                    <a:gd name="T43" fmla="*/ 67 h 79"/>
                    <a:gd name="T44" fmla="*/ 73 w 73"/>
                    <a:gd name="T45" fmla="*/ 67 h 79"/>
                    <a:gd name="T46" fmla="*/ 60 w 73"/>
                    <a:gd name="T47" fmla="*/ 79 h 79"/>
                    <a:gd name="T48" fmla="*/ 60 w 73"/>
                    <a:gd name="T49" fmla="*/ 79 h 79"/>
                    <a:gd name="T50" fmla="*/ 56 w 73"/>
                    <a:gd name="T51" fmla="*/ 79 h 79"/>
                    <a:gd name="T52" fmla="*/ 4 w 73"/>
                    <a:gd name="T53" fmla="*/ 79 h 79"/>
                    <a:gd name="T54" fmla="*/ 0 w 73"/>
                    <a:gd name="T55" fmla="*/ 79 h 79"/>
                    <a:gd name="T56" fmla="*/ 4 w 73"/>
                    <a:gd name="T57" fmla="*/ 76 h 79"/>
                    <a:gd name="T58" fmla="*/ 24 w 73"/>
                    <a:gd name="T59" fmla="*/ 43 h 79"/>
                    <a:gd name="T60" fmla="*/ 29 w 73"/>
                    <a:gd name="T61" fmla="*/ 47 h 79"/>
                    <a:gd name="T62" fmla="*/ 24 w 73"/>
                    <a:gd name="T63" fmla="*/ 47 h 79"/>
                    <a:gd name="T64" fmla="*/ 9 w 73"/>
                    <a:gd name="T65" fmla="*/ 36 h 79"/>
                    <a:gd name="T66" fmla="*/ 9 w 73"/>
                    <a:gd name="T67" fmla="*/ 36 h 79"/>
                    <a:gd name="T68" fmla="*/ 9 w 73"/>
                    <a:gd name="T69" fmla="*/ 32 h 79"/>
                    <a:gd name="T70" fmla="*/ 17 w 73"/>
                    <a:gd name="T71" fmla="*/ 16 h 79"/>
                    <a:gd name="T72" fmla="*/ 17 w 73"/>
                    <a:gd name="T73" fmla="*/ 16 h 79"/>
                    <a:gd name="T74" fmla="*/ 17 w 73"/>
                    <a:gd name="T75" fmla="*/ 16 h 79"/>
                    <a:gd name="T76" fmla="*/ 40 w 73"/>
                    <a:gd name="T77" fmla="*/ 0 h 79"/>
                    <a:gd name="T78" fmla="*/ 40 w 73"/>
                    <a:gd name="T79" fmla="*/ 0 h 79"/>
                    <a:gd name="T80" fmla="*/ 40 w 73"/>
                    <a:gd name="T81" fmla="*/ 0 h 79"/>
                    <a:gd name="T82" fmla="*/ 60 w 73"/>
                    <a:gd name="T83" fmla="*/ 8 h 79"/>
                    <a:gd name="T84" fmla="*/ 60 w 73"/>
                    <a:gd name="T85" fmla="*/ 12 h 7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73"/>
                    <a:gd name="T130" fmla="*/ 0 h 79"/>
                    <a:gd name="T131" fmla="*/ 73 w 73"/>
                    <a:gd name="T132" fmla="*/ 79 h 7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73" h="79">
                      <a:moveTo>
                        <a:pt x="60" y="12"/>
                      </a:moveTo>
                      <a:lnTo>
                        <a:pt x="40" y="3"/>
                      </a:lnTo>
                      <a:lnTo>
                        <a:pt x="40" y="0"/>
                      </a:lnTo>
                      <a:lnTo>
                        <a:pt x="44" y="3"/>
                      </a:lnTo>
                      <a:lnTo>
                        <a:pt x="20" y="20"/>
                      </a:lnTo>
                      <a:lnTo>
                        <a:pt x="17" y="16"/>
                      </a:lnTo>
                      <a:lnTo>
                        <a:pt x="20" y="16"/>
                      </a:lnTo>
                      <a:lnTo>
                        <a:pt x="13" y="32"/>
                      </a:lnTo>
                      <a:lnTo>
                        <a:pt x="9" y="36"/>
                      </a:lnTo>
                      <a:lnTo>
                        <a:pt x="13" y="32"/>
                      </a:lnTo>
                      <a:lnTo>
                        <a:pt x="29" y="43"/>
                      </a:lnTo>
                      <a:lnTo>
                        <a:pt x="33" y="43"/>
                      </a:lnTo>
                      <a:lnTo>
                        <a:pt x="29" y="47"/>
                      </a:lnTo>
                      <a:lnTo>
                        <a:pt x="9" y="79"/>
                      </a:lnTo>
                      <a:lnTo>
                        <a:pt x="4" y="79"/>
                      </a:lnTo>
                      <a:lnTo>
                        <a:pt x="4" y="76"/>
                      </a:lnTo>
                      <a:lnTo>
                        <a:pt x="56" y="76"/>
                      </a:lnTo>
                      <a:lnTo>
                        <a:pt x="60" y="79"/>
                      </a:lnTo>
                      <a:lnTo>
                        <a:pt x="56" y="76"/>
                      </a:lnTo>
                      <a:lnTo>
                        <a:pt x="68" y="63"/>
                      </a:lnTo>
                      <a:lnTo>
                        <a:pt x="73" y="63"/>
                      </a:lnTo>
                      <a:lnTo>
                        <a:pt x="73" y="67"/>
                      </a:lnTo>
                      <a:lnTo>
                        <a:pt x="60" y="79"/>
                      </a:lnTo>
                      <a:lnTo>
                        <a:pt x="56" y="79"/>
                      </a:lnTo>
                      <a:lnTo>
                        <a:pt x="4" y="79"/>
                      </a:lnTo>
                      <a:lnTo>
                        <a:pt x="0" y="79"/>
                      </a:lnTo>
                      <a:lnTo>
                        <a:pt x="4" y="76"/>
                      </a:lnTo>
                      <a:lnTo>
                        <a:pt x="24" y="43"/>
                      </a:lnTo>
                      <a:lnTo>
                        <a:pt x="29" y="47"/>
                      </a:lnTo>
                      <a:lnTo>
                        <a:pt x="24" y="47"/>
                      </a:lnTo>
                      <a:lnTo>
                        <a:pt x="9" y="36"/>
                      </a:lnTo>
                      <a:lnTo>
                        <a:pt x="9" y="32"/>
                      </a:lnTo>
                      <a:lnTo>
                        <a:pt x="17" y="16"/>
                      </a:lnTo>
                      <a:lnTo>
                        <a:pt x="40" y="0"/>
                      </a:lnTo>
                      <a:lnTo>
                        <a:pt x="60" y="8"/>
                      </a:lnTo>
                      <a:lnTo>
                        <a:pt x="60" y="12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0" name="Freeform 947"/>
                <p:cNvSpPr>
                  <a:spLocks/>
                </p:cNvSpPr>
                <p:nvPr/>
              </p:nvSpPr>
              <p:spPr bwMode="auto">
                <a:xfrm>
                  <a:off x="3802" y="2480"/>
                  <a:ext cx="6" cy="27"/>
                </a:xfrm>
                <a:custGeom>
                  <a:avLst/>
                  <a:gdLst>
                    <a:gd name="T0" fmla="*/ 8 w 13"/>
                    <a:gd name="T1" fmla="*/ 55 h 55"/>
                    <a:gd name="T2" fmla="*/ 0 w 13"/>
                    <a:gd name="T3" fmla="*/ 0 h 55"/>
                    <a:gd name="T4" fmla="*/ 0 w 13"/>
                    <a:gd name="T5" fmla="*/ 0 h 55"/>
                    <a:gd name="T6" fmla="*/ 0 w 13"/>
                    <a:gd name="T7" fmla="*/ 0 h 55"/>
                    <a:gd name="T8" fmla="*/ 4 w 13"/>
                    <a:gd name="T9" fmla="*/ 0 h 55"/>
                    <a:gd name="T10" fmla="*/ 13 w 13"/>
                    <a:gd name="T11" fmla="*/ 55 h 55"/>
                    <a:gd name="T12" fmla="*/ 8 w 13"/>
                    <a:gd name="T13" fmla="*/ 55 h 5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3"/>
                    <a:gd name="T22" fmla="*/ 0 h 55"/>
                    <a:gd name="T23" fmla="*/ 13 w 13"/>
                    <a:gd name="T24" fmla="*/ 55 h 5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3" h="55">
                      <a:moveTo>
                        <a:pt x="8" y="55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3" y="55"/>
                      </a:lnTo>
                      <a:lnTo>
                        <a:pt x="8" y="55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1" name="Freeform 948"/>
                <p:cNvSpPr>
                  <a:spLocks/>
                </p:cNvSpPr>
                <p:nvPr/>
              </p:nvSpPr>
              <p:spPr bwMode="auto">
                <a:xfrm>
                  <a:off x="3771" y="2466"/>
                  <a:ext cx="19" cy="20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39 h 39"/>
                    <a:gd name="T4" fmla="*/ 0 w 39"/>
                    <a:gd name="T5" fmla="*/ 39 h 39"/>
                    <a:gd name="T6" fmla="*/ 39 w 39"/>
                    <a:gd name="T7" fmla="*/ 0 h 3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9"/>
                    <a:gd name="T13" fmla="*/ 0 h 39"/>
                    <a:gd name="T14" fmla="*/ 39 w 39"/>
                    <a:gd name="T15" fmla="*/ 39 h 3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9" h="39">
                      <a:moveTo>
                        <a:pt x="39" y="0"/>
                      </a:moveTo>
                      <a:lnTo>
                        <a:pt x="0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2" name="Freeform 949"/>
                <p:cNvSpPr>
                  <a:spLocks/>
                </p:cNvSpPr>
                <p:nvPr/>
              </p:nvSpPr>
              <p:spPr bwMode="auto">
                <a:xfrm>
                  <a:off x="3771" y="2466"/>
                  <a:ext cx="21" cy="22"/>
                </a:xfrm>
                <a:custGeom>
                  <a:avLst/>
                  <a:gdLst>
                    <a:gd name="T0" fmla="*/ 43 w 43"/>
                    <a:gd name="T1" fmla="*/ 2 h 42"/>
                    <a:gd name="T2" fmla="*/ 3 w 43"/>
                    <a:gd name="T3" fmla="*/ 42 h 42"/>
                    <a:gd name="T4" fmla="*/ 0 w 43"/>
                    <a:gd name="T5" fmla="*/ 39 h 42"/>
                    <a:gd name="T6" fmla="*/ 0 w 43"/>
                    <a:gd name="T7" fmla="*/ 39 h 42"/>
                    <a:gd name="T8" fmla="*/ 39 w 43"/>
                    <a:gd name="T9" fmla="*/ 0 h 42"/>
                    <a:gd name="T10" fmla="*/ 43 w 43"/>
                    <a:gd name="T11" fmla="*/ 2 h 42"/>
                    <a:gd name="T12" fmla="*/ 39 w 43"/>
                    <a:gd name="T13" fmla="*/ 0 h 42"/>
                    <a:gd name="T14" fmla="*/ 43 w 43"/>
                    <a:gd name="T15" fmla="*/ 2 h 42"/>
                    <a:gd name="T16" fmla="*/ 3 w 43"/>
                    <a:gd name="T17" fmla="*/ 42 h 42"/>
                    <a:gd name="T18" fmla="*/ 3 w 43"/>
                    <a:gd name="T19" fmla="*/ 42 h 42"/>
                    <a:gd name="T20" fmla="*/ 0 w 43"/>
                    <a:gd name="T21" fmla="*/ 39 h 42"/>
                    <a:gd name="T22" fmla="*/ 39 w 43"/>
                    <a:gd name="T23" fmla="*/ 0 h 42"/>
                    <a:gd name="T24" fmla="*/ 43 w 43"/>
                    <a:gd name="T25" fmla="*/ 2 h 4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3"/>
                    <a:gd name="T40" fmla="*/ 0 h 42"/>
                    <a:gd name="T41" fmla="*/ 43 w 43"/>
                    <a:gd name="T42" fmla="*/ 42 h 4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3" h="42">
                      <a:moveTo>
                        <a:pt x="43" y="2"/>
                      </a:moveTo>
                      <a:lnTo>
                        <a:pt x="3" y="42"/>
                      </a:lnTo>
                      <a:lnTo>
                        <a:pt x="0" y="39"/>
                      </a:lnTo>
                      <a:lnTo>
                        <a:pt x="39" y="0"/>
                      </a:lnTo>
                      <a:lnTo>
                        <a:pt x="43" y="2"/>
                      </a:lnTo>
                      <a:lnTo>
                        <a:pt x="39" y="0"/>
                      </a:lnTo>
                      <a:lnTo>
                        <a:pt x="43" y="2"/>
                      </a:lnTo>
                      <a:lnTo>
                        <a:pt x="3" y="42"/>
                      </a:lnTo>
                      <a:lnTo>
                        <a:pt x="0" y="39"/>
                      </a:lnTo>
                      <a:lnTo>
                        <a:pt x="39" y="0"/>
                      </a:lnTo>
                      <a:lnTo>
                        <a:pt x="43" y="2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3" name="Freeform 950"/>
                <p:cNvSpPr>
                  <a:spLocks/>
                </p:cNvSpPr>
                <p:nvPr/>
              </p:nvSpPr>
              <p:spPr bwMode="auto">
                <a:xfrm>
                  <a:off x="3778" y="2474"/>
                  <a:ext cx="8" cy="8"/>
                </a:xfrm>
                <a:custGeom>
                  <a:avLst/>
                  <a:gdLst>
                    <a:gd name="T0" fmla="*/ 11 w 16"/>
                    <a:gd name="T1" fmla="*/ 0 h 16"/>
                    <a:gd name="T2" fmla="*/ 11 w 16"/>
                    <a:gd name="T3" fmla="*/ 4 h 16"/>
                    <a:gd name="T4" fmla="*/ 11 w 16"/>
                    <a:gd name="T5" fmla="*/ 7 h 16"/>
                    <a:gd name="T6" fmla="*/ 16 w 16"/>
                    <a:gd name="T7" fmla="*/ 12 h 16"/>
                    <a:gd name="T8" fmla="*/ 7 w 16"/>
                    <a:gd name="T9" fmla="*/ 16 h 16"/>
                    <a:gd name="T10" fmla="*/ 7 w 16"/>
                    <a:gd name="T11" fmla="*/ 12 h 16"/>
                    <a:gd name="T12" fmla="*/ 4 w 16"/>
                    <a:gd name="T13" fmla="*/ 16 h 16"/>
                    <a:gd name="T14" fmla="*/ 0 w 16"/>
                    <a:gd name="T15" fmla="*/ 12 h 16"/>
                    <a:gd name="T16" fmla="*/ 11 w 16"/>
                    <a:gd name="T17" fmla="*/ 0 h 1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16"/>
                    <a:gd name="T29" fmla="*/ 16 w 16"/>
                    <a:gd name="T30" fmla="*/ 16 h 1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16">
                      <a:moveTo>
                        <a:pt x="11" y="0"/>
                      </a:moveTo>
                      <a:lnTo>
                        <a:pt x="11" y="4"/>
                      </a:lnTo>
                      <a:lnTo>
                        <a:pt x="11" y="7"/>
                      </a:lnTo>
                      <a:lnTo>
                        <a:pt x="16" y="12"/>
                      </a:lnTo>
                      <a:lnTo>
                        <a:pt x="7" y="16"/>
                      </a:lnTo>
                      <a:lnTo>
                        <a:pt x="7" y="12"/>
                      </a:lnTo>
                      <a:lnTo>
                        <a:pt x="4" y="16"/>
                      </a:lnTo>
                      <a:lnTo>
                        <a:pt x="0" y="1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blipFill dpi="0" rotWithShape="0">
                  <a:blip r:embed="rId4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4" name="Freeform 951"/>
                <p:cNvSpPr>
                  <a:spLocks/>
                </p:cNvSpPr>
                <p:nvPr/>
              </p:nvSpPr>
              <p:spPr bwMode="auto">
                <a:xfrm>
                  <a:off x="3776" y="2472"/>
                  <a:ext cx="14" cy="14"/>
                </a:xfrm>
                <a:custGeom>
                  <a:avLst/>
                  <a:gdLst>
                    <a:gd name="T0" fmla="*/ 20 w 27"/>
                    <a:gd name="T1" fmla="*/ 4 h 28"/>
                    <a:gd name="T2" fmla="*/ 20 w 27"/>
                    <a:gd name="T3" fmla="*/ 11 h 28"/>
                    <a:gd name="T4" fmla="*/ 15 w 27"/>
                    <a:gd name="T5" fmla="*/ 16 h 28"/>
                    <a:gd name="T6" fmla="*/ 20 w 27"/>
                    <a:gd name="T7" fmla="*/ 11 h 28"/>
                    <a:gd name="T8" fmla="*/ 24 w 27"/>
                    <a:gd name="T9" fmla="*/ 16 h 28"/>
                    <a:gd name="T10" fmla="*/ 27 w 27"/>
                    <a:gd name="T11" fmla="*/ 16 h 28"/>
                    <a:gd name="T12" fmla="*/ 20 w 27"/>
                    <a:gd name="T13" fmla="*/ 20 h 28"/>
                    <a:gd name="T14" fmla="*/ 11 w 27"/>
                    <a:gd name="T15" fmla="*/ 24 h 28"/>
                    <a:gd name="T16" fmla="*/ 11 w 27"/>
                    <a:gd name="T17" fmla="*/ 24 h 28"/>
                    <a:gd name="T18" fmla="*/ 11 w 27"/>
                    <a:gd name="T19" fmla="*/ 20 h 28"/>
                    <a:gd name="T20" fmla="*/ 11 w 27"/>
                    <a:gd name="T21" fmla="*/ 16 h 28"/>
                    <a:gd name="T22" fmla="*/ 11 w 27"/>
                    <a:gd name="T23" fmla="*/ 16 h 28"/>
                    <a:gd name="T24" fmla="*/ 15 w 27"/>
                    <a:gd name="T25" fmla="*/ 20 h 28"/>
                    <a:gd name="T26" fmla="*/ 11 w 27"/>
                    <a:gd name="T27" fmla="*/ 24 h 28"/>
                    <a:gd name="T28" fmla="*/ 11 w 27"/>
                    <a:gd name="T29" fmla="*/ 28 h 28"/>
                    <a:gd name="T30" fmla="*/ 8 w 27"/>
                    <a:gd name="T31" fmla="*/ 24 h 28"/>
                    <a:gd name="T32" fmla="*/ 4 w 27"/>
                    <a:gd name="T33" fmla="*/ 20 h 28"/>
                    <a:gd name="T34" fmla="*/ 0 w 27"/>
                    <a:gd name="T35" fmla="*/ 20 h 28"/>
                    <a:gd name="T36" fmla="*/ 4 w 27"/>
                    <a:gd name="T37" fmla="*/ 16 h 28"/>
                    <a:gd name="T38" fmla="*/ 15 w 27"/>
                    <a:gd name="T39" fmla="*/ 4 h 28"/>
                    <a:gd name="T40" fmla="*/ 20 w 27"/>
                    <a:gd name="T41" fmla="*/ 0 h 28"/>
                    <a:gd name="T42" fmla="*/ 20 w 27"/>
                    <a:gd name="T43" fmla="*/ 4 h 28"/>
                    <a:gd name="T44" fmla="*/ 20 w 27"/>
                    <a:gd name="T45" fmla="*/ 8 h 28"/>
                    <a:gd name="T46" fmla="*/ 8 w 27"/>
                    <a:gd name="T47" fmla="*/ 20 h 28"/>
                    <a:gd name="T48" fmla="*/ 4 w 27"/>
                    <a:gd name="T49" fmla="*/ 16 h 28"/>
                    <a:gd name="T50" fmla="*/ 8 w 27"/>
                    <a:gd name="T51" fmla="*/ 16 h 28"/>
                    <a:gd name="T52" fmla="*/ 11 w 27"/>
                    <a:gd name="T53" fmla="*/ 20 h 28"/>
                    <a:gd name="T54" fmla="*/ 8 w 27"/>
                    <a:gd name="T55" fmla="*/ 24 h 28"/>
                    <a:gd name="T56" fmla="*/ 8 w 27"/>
                    <a:gd name="T57" fmla="*/ 20 h 28"/>
                    <a:gd name="T58" fmla="*/ 11 w 27"/>
                    <a:gd name="T59" fmla="*/ 16 h 28"/>
                    <a:gd name="T60" fmla="*/ 15 w 27"/>
                    <a:gd name="T61" fmla="*/ 11 h 28"/>
                    <a:gd name="T62" fmla="*/ 15 w 27"/>
                    <a:gd name="T63" fmla="*/ 16 h 28"/>
                    <a:gd name="T64" fmla="*/ 15 w 27"/>
                    <a:gd name="T65" fmla="*/ 20 h 28"/>
                    <a:gd name="T66" fmla="*/ 11 w 27"/>
                    <a:gd name="T67" fmla="*/ 20 h 28"/>
                    <a:gd name="T68" fmla="*/ 11 w 27"/>
                    <a:gd name="T69" fmla="*/ 20 h 28"/>
                    <a:gd name="T70" fmla="*/ 20 w 27"/>
                    <a:gd name="T71" fmla="*/ 16 h 28"/>
                    <a:gd name="T72" fmla="*/ 20 w 27"/>
                    <a:gd name="T73" fmla="*/ 20 h 28"/>
                    <a:gd name="T74" fmla="*/ 20 w 27"/>
                    <a:gd name="T75" fmla="*/ 20 h 28"/>
                    <a:gd name="T76" fmla="*/ 15 w 27"/>
                    <a:gd name="T77" fmla="*/ 16 h 28"/>
                    <a:gd name="T78" fmla="*/ 15 w 27"/>
                    <a:gd name="T79" fmla="*/ 16 h 28"/>
                    <a:gd name="T80" fmla="*/ 15 w 27"/>
                    <a:gd name="T81" fmla="*/ 11 h 28"/>
                    <a:gd name="T82" fmla="*/ 15 w 27"/>
                    <a:gd name="T83" fmla="*/ 4 h 28"/>
                    <a:gd name="T84" fmla="*/ 20 w 27"/>
                    <a:gd name="T85" fmla="*/ 4 h 2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7"/>
                    <a:gd name="T130" fmla="*/ 0 h 28"/>
                    <a:gd name="T131" fmla="*/ 27 w 27"/>
                    <a:gd name="T132" fmla="*/ 28 h 2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7" h="28">
                      <a:moveTo>
                        <a:pt x="20" y="4"/>
                      </a:moveTo>
                      <a:lnTo>
                        <a:pt x="20" y="11"/>
                      </a:lnTo>
                      <a:lnTo>
                        <a:pt x="15" y="16"/>
                      </a:lnTo>
                      <a:lnTo>
                        <a:pt x="20" y="11"/>
                      </a:lnTo>
                      <a:lnTo>
                        <a:pt x="24" y="16"/>
                      </a:lnTo>
                      <a:lnTo>
                        <a:pt x="27" y="16"/>
                      </a:lnTo>
                      <a:lnTo>
                        <a:pt x="20" y="20"/>
                      </a:lnTo>
                      <a:lnTo>
                        <a:pt x="11" y="24"/>
                      </a:lnTo>
                      <a:lnTo>
                        <a:pt x="11" y="20"/>
                      </a:lnTo>
                      <a:lnTo>
                        <a:pt x="11" y="16"/>
                      </a:lnTo>
                      <a:lnTo>
                        <a:pt x="15" y="20"/>
                      </a:lnTo>
                      <a:lnTo>
                        <a:pt x="11" y="24"/>
                      </a:lnTo>
                      <a:lnTo>
                        <a:pt x="11" y="28"/>
                      </a:lnTo>
                      <a:lnTo>
                        <a:pt x="8" y="24"/>
                      </a:lnTo>
                      <a:lnTo>
                        <a:pt x="4" y="20"/>
                      </a:lnTo>
                      <a:lnTo>
                        <a:pt x="0" y="20"/>
                      </a:lnTo>
                      <a:lnTo>
                        <a:pt x="4" y="16"/>
                      </a:lnTo>
                      <a:lnTo>
                        <a:pt x="15" y="4"/>
                      </a:lnTo>
                      <a:lnTo>
                        <a:pt x="20" y="0"/>
                      </a:lnTo>
                      <a:lnTo>
                        <a:pt x="20" y="4"/>
                      </a:lnTo>
                      <a:lnTo>
                        <a:pt x="20" y="8"/>
                      </a:lnTo>
                      <a:lnTo>
                        <a:pt x="8" y="20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11" y="20"/>
                      </a:lnTo>
                      <a:lnTo>
                        <a:pt x="8" y="24"/>
                      </a:lnTo>
                      <a:lnTo>
                        <a:pt x="8" y="20"/>
                      </a:lnTo>
                      <a:lnTo>
                        <a:pt x="11" y="16"/>
                      </a:lnTo>
                      <a:lnTo>
                        <a:pt x="15" y="11"/>
                      </a:lnTo>
                      <a:lnTo>
                        <a:pt x="15" y="16"/>
                      </a:lnTo>
                      <a:lnTo>
                        <a:pt x="15" y="20"/>
                      </a:lnTo>
                      <a:lnTo>
                        <a:pt x="11" y="20"/>
                      </a:lnTo>
                      <a:lnTo>
                        <a:pt x="20" y="16"/>
                      </a:lnTo>
                      <a:lnTo>
                        <a:pt x="20" y="20"/>
                      </a:lnTo>
                      <a:lnTo>
                        <a:pt x="15" y="16"/>
                      </a:lnTo>
                      <a:lnTo>
                        <a:pt x="15" y="11"/>
                      </a:lnTo>
                      <a:lnTo>
                        <a:pt x="15" y="4"/>
                      </a:lnTo>
                      <a:lnTo>
                        <a:pt x="20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5" name="Freeform 952"/>
                <p:cNvSpPr>
                  <a:spLocks/>
                </p:cNvSpPr>
                <p:nvPr/>
              </p:nvSpPr>
              <p:spPr bwMode="auto">
                <a:xfrm>
                  <a:off x="3661" y="2470"/>
                  <a:ext cx="50" cy="36"/>
                </a:xfrm>
                <a:custGeom>
                  <a:avLst/>
                  <a:gdLst>
                    <a:gd name="T0" fmla="*/ 99 w 99"/>
                    <a:gd name="T1" fmla="*/ 0 h 72"/>
                    <a:gd name="T2" fmla="*/ 19 w 99"/>
                    <a:gd name="T3" fmla="*/ 12 h 72"/>
                    <a:gd name="T4" fmla="*/ 4 w 99"/>
                    <a:gd name="T5" fmla="*/ 28 h 72"/>
                    <a:gd name="T6" fmla="*/ 0 w 99"/>
                    <a:gd name="T7" fmla="*/ 72 h 72"/>
                    <a:gd name="T8" fmla="*/ 88 w 99"/>
                    <a:gd name="T9" fmla="*/ 72 h 72"/>
                    <a:gd name="T10" fmla="*/ 99 w 99"/>
                    <a:gd name="T11" fmla="*/ 0 h 7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9"/>
                    <a:gd name="T19" fmla="*/ 0 h 72"/>
                    <a:gd name="T20" fmla="*/ 99 w 99"/>
                    <a:gd name="T21" fmla="*/ 72 h 7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9" h="72">
                      <a:moveTo>
                        <a:pt x="99" y="0"/>
                      </a:moveTo>
                      <a:lnTo>
                        <a:pt x="19" y="12"/>
                      </a:lnTo>
                      <a:lnTo>
                        <a:pt x="4" y="28"/>
                      </a:lnTo>
                      <a:lnTo>
                        <a:pt x="0" y="72"/>
                      </a:lnTo>
                      <a:lnTo>
                        <a:pt x="88" y="7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6" name="Freeform 953"/>
                <p:cNvSpPr>
                  <a:spLocks/>
                </p:cNvSpPr>
                <p:nvPr/>
              </p:nvSpPr>
              <p:spPr bwMode="auto">
                <a:xfrm>
                  <a:off x="3661" y="2470"/>
                  <a:ext cx="50" cy="37"/>
                </a:xfrm>
                <a:custGeom>
                  <a:avLst/>
                  <a:gdLst>
                    <a:gd name="T0" fmla="*/ 99 w 99"/>
                    <a:gd name="T1" fmla="*/ 4 h 75"/>
                    <a:gd name="T2" fmla="*/ 19 w 99"/>
                    <a:gd name="T3" fmla="*/ 15 h 75"/>
                    <a:gd name="T4" fmla="*/ 19 w 99"/>
                    <a:gd name="T5" fmla="*/ 12 h 75"/>
                    <a:gd name="T6" fmla="*/ 24 w 99"/>
                    <a:gd name="T7" fmla="*/ 15 h 75"/>
                    <a:gd name="T8" fmla="*/ 8 w 99"/>
                    <a:gd name="T9" fmla="*/ 32 h 75"/>
                    <a:gd name="T10" fmla="*/ 4 w 99"/>
                    <a:gd name="T11" fmla="*/ 28 h 75"/>
                    <a:gd name="T12" fmla="*/ 8 w 99"/>
                    <a:gd name="T13" fmla="*/ 28 h 75"/>
                    <a:gd name="T14" fmla="*/ 4 w 99"/>
                    <a:gd name="T15" fmla="*/ 72 h 75"/>
                    <a:gd name="T16" fmla="*/ 0 w 99"/>
                    <a:gd name="T17" fmla="*/ 75 h 75"/>
                    <a:gd name="T18" fmla="*/ 0 w 99"/>
                    <a:gd name="T19" fmla="*/ 72 h 75"/>
                    <a:gd name="T20" fmla="*/ 88 w 99"/>
                    <a:gd name="T21" fmla="*/ 72 h 75"/>
                    <a:gd name="T22" fmla="*/ 90 w 99"/>
                    <a:gd name="T23" fmla="*/ 72 h 75"/>
                    <a:gd name="T24" fmla="*/ 90 w 99"/>
                    <a:gd name="T25" fmla="*/ 75 h 75"/>
                    <a:gd name="T26" fmla="*/ 88 w 99"/>
                    <a:gd name="T27" fmla="*/ 75 h 75"/>
                    <a:gd name="T28" fmla="*/ 0 w 99"/>
                    <a:gd name="T29" fmla="*/ 75 h 75"/>
                    <a:gd name="T30" fmla="*/ 0 w 99"/>
                    <a:gd name="T31" fmla="*/ 75 h 75"/>
                    <a:gd name="T32" fmla="*/ 0 w 99"/>
                    <a:gd name="T33" fmla="*/ 72 h 75"/>
                    <a:gd name="T34" fmla="*/ 4 w 99"/>
                    <a:gd name="T35" fmla="*/ 28 h 75"/>
                    <a:gd name="T36" fmla="*/ 4 w 99"/>
                    <a:gd name="T37" fmla="*/ 28 h 75"/>
                    <a:gd name="T38" fmla="*/ 4 w 99"/>
                    <a:gd name="T39" fmla="*/ 28 h 75"/>
                    <a:gd name="T40" fmla="*/ 19 w 99"/>
                    <a:gd name="T41" fmla="*/ 12 h 75"/>
                    <a:gd name="T42" fmla="*/ 19 w 99"/>
                    <a:gd name="T43" fmla="*/ 12 h 75"/>
                    <a:gd name="T44" fmla="*/ 19 w 99"/>
                    <a:gd name="T45" fmla="*/ 12 h 75"/>
                    <a:gd name="T46" fmla="*/ 99 w 99"/>
                    <a:gd name="T47" fmla="*/ 0 h 75"/>
                    <a:gd name="T48" fmla="*/ 99 w 99"/>
                    <a:gd name="T49" fmla="*/ 4 h 7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99"/>
                    <a:gd name="T76" fmla="*/ 0 h 75"/>
                    <a:gd name="T77" fmla="*/ 99 w 99"/>
                    <a:gd name="T78" fmla="*/ 75 h 75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99" h="75">
                      <a:moveTo>
                        <a:pt x="99" y="4"/>
                      </a:moveTo>
                      <a:lnTo>
                        <a:pt x="19" y="15"/>
                      </a:lnTo>
                      <a:lnTo>
                        <a:pt x="19" y="12"/>
                      </a:lnTo>
                      <a:lnTo>
                        <a:pt x="24" y="15"/>
                      </a:lnTo>
                      <a:lnTo>
                        <a:pt x="8" y="32"/>
                      </a:lnTo>
                      <a:lnTo>
                        <a:pt x="4" y="28"/>
                      </a:lnTo>
                      <a:lnTo>
                        <a:pt x="8" y="28"/>
                      </a:lnTo>
                      <a:lnTo>
                        <a:pt x="4" y="72"/>
                      </a:lnTo>
                      <a:lnTo>
                        <a:pt x="0" y="75"/>
                      </a:lnTo>
                      <a:lnTo>
                        <a:pt x="0" y="72"/>
                      </a:lnTo>
                      <a:lnTo>
                        <a:pt x="88" y="72"/>
                      </a:lnTo>
                      <a:lnTo>
                        <a:pt x="90" y="72"/>
                      </a:lnTo>
                      <a:lnTo>
                        <a:pt x="90" y="75"/>
                      </a:lnTo>
                      <a:lnTo>
                        <a:pt x="88" y="75"/>
                      </a:lnTo>
                      <a:lnTo>
                        <a:pt x="0" y="75"/>
                      </a:lnTo>
                      <a:lnTo>
                        <a:pt x="0" y="72"/>
                      </a:lnTo>
                      <a:lnTo>
                        <a:pt x="4" y="28"/>
                      </a:lnTo>
                      <a:lnTo>
                        <a:pt x="19" y="12"/>
                      </a:lnTo>
                      <a:lnTo>
                        <a:pt x="99" y="0"/>
                      </a:lnTo>
                      <a:lnTo>
                        <a:pt x="99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7" name="Freeform 954"/>
                <p:cNvSpPr>
                  <a:spLocks/>
                </p:cNvSpPr>
                <p:nvPr/>
              </p:nvSpPr>
              <p:spPr bwMode="auto">
                <a:xfrm>
                  <a:off x="3705" y="2470"/>
                  <a:ext cx="8" cy="36"/>
                </a:xfrm>
                <a:custGeom>
                  <a:avLst/>
                  <a:gdLst>
                    <a:gd name="T0" fmla="*/ 0 w 15"/>
                    <a:gd name="T1" fmla="*/ 72 h 72"/>
                    <a:gd name="T2" fmla="*/ 11 w 15"/>
                    <a:gd name="T3" fmla="*/ 0 h 72"/>
                    <a:gd name="T4" fmla="*/ 11 w 15"/>
                    <a:gd name="T5" fmla="*/ 0 h 72"/>
                    <a:gd name="T6" fmla="*/ 11 w 15"/>
                    <a:gd name="T7" fmla="*/ 0 h 72"/>
                    <a:gd name="T8" fmla="*/ 15 w 15"/>
                    <a:gd name="T9" fmla="*/ 0 h 72"/>
                    <a:gd name="T10" fmla="*/ 2 w 15"/>
                    <a:gd name="T11" fmla="*/ 72 h 72"/>
                    <a:gd name="T12" fmla="*/ 0 w 15"/>
                    <a:gd name="T13" fmla="*/ 72 h 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"/>
                    <a:gd name="T22" fmla="*/ 0 h 72"/>
                    <a:gd name="T23" fmla="*/ 15 w 15"/>
                    <a:gd name="T24" fmla="*/ 72 h 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" h="72">
                      <a:moveTo>
                        <a:pt x="0" y="72"/>
                      </a:moveTo>
                      <a:lnTo>
                        <a:pt x="11" y="0"/>
                      </a:lnTo>
                      <a:lnTo>
                        <a:pt x="15" y="0"/>
                      </a:lnTo>
                      <a:lnTo>
                        <a:pt x="2" y="72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8" name="Freeform 955"/>
                <p:cNvSpPr>
                  <a:spLocks/>
                </p:cNvSpPr>
                <p:nvPr/>
              </p:nvSpPr>
              <p:spPr bwMode="auto">
                <a:xfrm>
                  <a:off x="3671" y="2464"/>
                  <a:ext cx="28" cy="12"/>
                </a:xfrm>
                <a:custGeom>
                  <a:avLst/>
                  <a:gdLst>
                    <a:gd name="T0" fmla="*/ 52 w 56"/>
                    <a:gd name="T1" fmla="*/ 16 h 24"/>
                    <a:gd name="T2" fmla="*/ 56 w 56"/>
                    <a:gd name="T3" fmla="*/ 7 h 24"/>
                    <a:gd name="T4" fmla="*/ 33 w 56"/>
                    <a:gd name="T5" fmla="*/ 0 h 24"/>
                    <a:gd name="T6" fmla="*/ 9 w 56"/>
                    <a:gd name="T7" fmla="*/ 5 h 24"/>
                    <a:gd name="T8" fmla="*/ 0 w 56"/>
                    <a:gd name="T9" fmla="*/ 24 h 24"/>
                    <a:gd name="T10" fmla="*/ 52 w 56"/>
                    <a:gd name="T11" fmla="*/ 16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4"/>
                    <a:gd name="T20" fmla="*/ 56 w 56"/>
                    <a:gd name="T21" fmla="*/ 24 h 2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4">
                      <a:moveTo>
                        <a:pt x="52" y="16"/>
                      </a:moveTo>
                      <a:lnTo>
                        <a:pt x="56" y="7"/>
                      </a:lnTo>
                      <a:lnTo>
                        <a:pt x="33" y="0"/>
                      </a:lnTo>
                      <a:lnTo>
                        <a:pt x="9" y="5"/>
                      </a:lnTo>
                      <a:lnTo>
                        <a:pt x="0" y="24"/>
                      </a:lnTo>
                      <a:lnTo>
                        <a:pt x="52" y="16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9" name="Freeform 956"/>
                <p:cNvSpPr>
                  <a:spLocks/>
                </p:cNvSpPr>
                <p:nvPr/>
              </p:nvSpPr>
              <p:spPr bwMode="auto">
                <a:xfrm>
                  <a:off x="3671" y="2464"/>
                  <a:ext cx="30" cy="14"/>
                </a:xfrm>
                <a:custGeom>
                  <a:avLst/>
                  <a:gdLst>
                    <a:gd name="T0" fmla="*/ 52 w 60"/>
                    <a:gd name="T1" fmla="*/ 16 h 27"/>
                    <a:gd name="T2" fmla="*/ 56 w 60"/>
                    <a:gd name="T3" fmla="*/ 7 h 27"/>
                    <a:gd name="T4" fmla="*/ 56 w 60"/>
                    <a:gd name="T5" fmla="*/ 7 h 27"/>
                    <a:gd name="T6" fmla="*/ 56 w 60"/>
                    <a:gd name="T7" fmla="*/ 12 h 27"/>
                    <a:gd name="T8" fmla="*/ 33 w 60"/>
                    <a:gd name="T9" fmla="*/ 5 h 27"/>
                    <a:gd name="T10" fmla="*/ 33 w 60"/>
                    <a:gd name="T11" fmla="*/ 0 h 27"/>
                    <a:gd name="T12" fmla="*/ 33 w 60"/>
                    <a:gd name="T13" fmla="*/ 5 h 27"/>
                    <a:gd name="T14" fmla="*/ 9 w 60"/>
                    <a:gd name="T15" fmla="*/ 7 h 27"/>
                    <a:gd name="T16" fmla="*/ 9 w 60"/>
                    <a:gd name="T17" fmla="*/ 5 h 27"/>
                    <a:gd name="T18" fmla="*/ 13 w 60"/>
                    <a:gd name="T19" fmla="*/ 5 h 27"/>
                    <a:gd name="T20" fmla="*/ 5 w 60"/>
                    <a:gd name="T21" fmla="*/ 24 h 27"/>
                    <a:gd name="T22" fmla="*/ 0 w 60"/>
                    <a:gd name="T23" fmla="*/ 27 h 27"/>
                    <a:gd name="T24" fmla="*/ 0 w 60"/>
                    <a:gd name="T25" fmla="*/ 27 h 27"/>
                    <a:gd name="T26" fmla="*/ 0 w 60"/>
                    <a:gd name="T27" fmla="*/ 24 h 27"/>
                    <a:gd name="T28" fmla="*/ 9 w 60"/>
                    <a:gd name="T29" fmla="*/ 5 h 27"/>
                    <a:gd name="T30" fmla="*/ 9 w 60"/>
                    <a:gd name="T31" fmla="*/ 5 h 27"/>
                    <a:gd name="T32" fmla="*/ 9 w 60"/>
                    <a:gd name="T33" fmla="*/ 5 h 27"/>
                    <a:gd name="T34" fmla="*/ 33 w 60"/>
                    <a:gd name="T35" fmla="*/ 0 h 27"/>
                    <a:gd name="T36" fmla="*/ 33 w 60"/>
                    <a:gd name="T37" fmla="*/ 0 h 27"/>
                    <a:gd name="T38" fmla="*/ 33 w 60"/>
                    <a:gd name="T39" fmla="*/ 0 h 27"/>
                    <a:gd name="T40" fmla="*/ 56 w 60"/>
                    <a:gd name="T41" fmla="*/ 7 h 27"/>
                    <a:gd name="T42" fmla="*/ 56 w 60"/>
                    <a:gd name="T43" fmla="*/ 7 h 27"/>
                    <a:gd name="T44" fmla="*/ 60 w 60"/>
                    <a:gd name="T45" fmla="*/ 7 h 27"/>
                    <a:gd name="T46" fmla="*/ 56 w 60"/>
                    <a:gd name="T47" fmla="*/ 16 h 27"/>
                    <a:gd name="T48" fmla="*/ 52 w 60"/>
                    <a:gd name="T49" fmla="*/ 16 h 27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0"/>
                    <a:gd name="T76" fmla="*/ 0 h 27"/>
                    <a:gd name="T77" fmla="*/ 60 w 60"/>
                    <a:gd name="T78" fmla="*/ 27 h 27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0" h="27">
                      <a:moveTo>
                        <a:pt x="52" y="16"/>
                      </a:moveTo>
                      <a:lnTo>
                        <a:pt x="56" y="7"/>
                      </a:lnTo>
                      <a:lnTo>
                        <a:pt x="56" y="12"/>
                      </a:lnTo>
                      <a:lnTo>
                        <a:pt x="33" y="5"/>
                      </a:lnTo>
                      <a:lnTo>
                        <a:pt x="33" y="0"/>
                      </a:lnTo>
                      <a:lnTo>
                        <a:pt x="33" y="5"/>
                      </a:lnTo>
                      <a:lnTo>
                        <a:pt x="9" y="7"/>
                      </a:lnTo>
                      <a:lnTo>
                        <a:pt x="9" y="5"/>
                      </a:lnTo>
                      <a:lnTo>
                        <a:pt x="13" y="5"/>
                      </a:lnTo>
                      <a:lnTo>
                        <a:pt x="5" y="24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9" y="5"/>
                      </a:lnTo>
                      <a:lnTo>
                        <a:pt x="33" y="0"/>
                      </a:lnTo>
                      <a:lnTo>
                        <a:pt x="56" y="7"/>
                      </a:lnTo>
                      <a:lnTo>
                        <a:pt x="60" y="7"/>
                      </a:lnTo>
                      <a:lnTo>
                        <a:pt x="56" y="16"/>
                      </a:lnTo>
                      <a:lnTo>
                        <a:pt x="52" y="16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0" name="Freeform 957"/>
                <p:cNvSpPr>
                  <a:spLocks/>
                </p:cNvSpPr>
                <p:nvPr/>
              </p:nvSpPr>
              <p:spPr bwMode="auto">
                <a:xfrm>
                  <a:off x="3671" y="2472"/>
                  <a:ext cx="28" cy="6"/>
                </a:xfrm>
                <a:custGeom>
                  <a:avLst/>
                  <a:gdLst>
                    <a:gd name="T0" fmla="*/ 0 w 56"/>
                    <a:gd name="T1" fmla="*/ 8 h 11"/>
                    <a:gd name="T2" fmla="*/ 52 w 56"/>
                    <a:gd name="T3" fmla="*/ 0 h 11"/>
                    <a:gd name="T4" fmla="*/ 56 w 56"/>
                    <a:gd name="T5" fmla="*/ 0 h 11"/>
                    <a:gd name="T6" fmla="*/ 52 w 56"/>
                    <a:gd name="T7" fmla="*/ 4 h 11"/>
                    <a:gd name="T8" fmla="*/ 52 w 56"/>
                    <a:gd name="T9" fmla="*/ 4 h 11"/>
                    <a:gd name="T10" fmla="*/ 0 w 56"/>
                    <a:gd name="T11" fmla="*/ 11 h 11"/>
                    <a:gd name="T12" fmla="*/ 0 w 56"/>
                    <a:gd name="T13" fmla="*/ 8 h 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6"/>
                    <a:gd name="T22" fmla="*/ 0 h 11"/>
                    <a:gd name="T23" fmla="*/ 56 w 56"/>
                    <a:gd name="T24" fmla="*/ 11 h 1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6" h="11">
                      <a:moveTo>
                        <a:pt x="0" y="8"/>
                      </a:moveTo>
                      <a:lnTo>
                        <a:pt x="52" y="0"/>
                      </a:lnTo>
                      <a:lnTo>
                        <a:pt x="56" y="0"/>
                      </a:lnTo>
                      <a:lnTo>
                        <a:pt x="52" y="4"/>
                      </a:lnTo>
                      <a:lnTo>
                        <a:pt x="0" y="1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1" name="Rectangle 958"/>
                <p:cNvSpPr>
                  <a:spLocks noChangeArrowheads="1"/>
                </p:cNvSpPr>
                <p:nvPr/>
              </p:nvSpPr>
              <p:spPr bwMode="auto">
                <a:xfrm>
                  <a:off x="3865" y="2432"/>
                  <a:ext cx="2" cy="72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2" name="Freeform 959"/>
                <p:cNvSpPr>
                  <a:spLocks/>
                </p:cNvSpPr>
                <p:nvPr/>
              </p:nvSpPr>
              <p:spPr bwMode="auto">
                <a:xfrm>
                  <a:off x="3865" y="2430"/>
                  <a:ext cx="83" cy="74"/>
                </a:xfrm>
                <a:custGeom>
                  <a:avLst/>
                  <a:gdLst>
                    <a:gd name="T0" fmla="*/ 0 w 167"/>
                    <a:gd name="T1" fmla="*/ 144 h 148"/>
                    <a:gd name="T2" fmla="*/ 167 w 167"/>
                    <a:gd name="T3" fmla="*/ 144 h 148"/>
                    <a:gd name="T4" fmla="*/ 167 w 167"/>
                    <a:gd name="T5" fmla="*/ 148 h 148"/>
                    <a:gd name="T6" fmla="*/ 167 w 167"/>
                    <a:gd name="T7" fmla="*/ 148 h 148"/>
                    <a:gd name="T8" fmla="*/ 131 w 167"/>
                    <a:gd name="T9" fmla="*/ 139 h 148"/>
                    <a:gd name="T10" fmla="*/ 131 w 167"/>
                    <a:gd name="T11" fmla="*/ 135 h 148"/>
                    <a:gd name="T12" fmla="*/ 131 w 167"/>
                    <a:gd name="T13" fmla="*/ 139 h 148"/>
                    <a:gd name="T14" fmla="*/ 20 w 167"/>
                    <a:gd name="T15" fmla="*/ 139 h 148"/>
                    <a:gd name="T16" fmla="*/ 20 w 167"/>
                    <a:gd name="T17" fmla="*/ 139 h 148"/>
                    <a:gd name="T18" fmla="*/ 20 w 167"/>
                    <a:gd name="T19" fmla="*/ 135 h 148"/>
                    <a:gd name="T20" fmla="*/ 13 w 167"/>
                    <a:gd name="T21" fmla="*/ 17 h 148"/>
                    <a:gd name="T22" fmla="*/ 17 w 167"/>
                    <a:gd name="T23" fmla="*/ 17 h 148"/>
                    <a:gd name="T24" fmla="*/ 13 w 167"/>
                    <a:gd name="T25" fmla="*/ 20 h 148"/>
                    <a:gd name="T26" fmla="*/ 0 w 167"/>
                    <a:gd name="T27" fmla="*/ 9 h 148"/>
                    <a:gd name="T28" fmla="*/ 0 w 167"/>
                    <a:gd name="T29" fmla="*/ 4 h 148"/>
                    <a:gd name="T30" fmla="*/ 0 w 167"/>
                    <a:gd name="T31" fmla="*/ 0 h 148"/>
                    <a:gd name="T32" fmla="*/ 5 w 167"/>
                    <a:gd name="T33" fmla="*/ 4 h 148"/>
                    <a:gd name="T34" fmla="*/ 17 w 167"/>
                    <a:gd name="T35" fmla="*/ 17 h 148"/>
                    <a:gd name="T36" fmla="*/ 17 w 167"/>
                    <a:gd name="T37" fmla="*/ 17 h 148"/>
                    <a:gd name="T38" fmla="*/ 17 w 167"/>
                    <a:gd name="T39" fmla="*/ 17 h 148"/>
                    <a:gd name="T40" fmla="*/ 24 w 167"/>
                    <a:gd name="T41" fmla="*/ 135 h 148"/>
                    <a:gd name="T42" fmla="*/ 20 w 167"/>
                    <a:gd name="T43" fmla="*/ 135 h 148"/>
                    <a:gd name="T44" fmla="*/ 20 w 167"/>
                    <a:gd name="T45" fmla="*/ 135 h 148"/>
                    <a:gd name="T46" fmla="*/ 131 w 167"/>
                    <a:gd name="T47" fmla="*/ 135 h 148"/>
                    <a:gd name="T48" fmla="*/ 131 w 167"/>
                    <a:gd name="T49" fmla="*/ 135 h 148"/>
                    <a:gd name="T50" fmla="*/ 131 w 167"/>
                    <a:gd name="T51" fmla="*/ 135 h 148"/>
                    <a:gd name="T52" fmla="*/ 167 w 167"/>
                    <a:gd name="T53" fmla="*/ 144 h 148"/>
                    <a:gd name="T54" fmla="*/ 167 w 167"/>
                    <a:gd name="T55" fmla="*/ 144 h 148"/>
                    <a:gd name="T56" fmla="*/ 167 w 167"/>
                    <a:gd name="T57" fmla="*/ 148 h 148"/>
                    <a:gd name="T58" fmla="*/ 0 w 167"/>
                    <a:gd name="T59" fmla="*/ 148 h 148"/>
                    <a:gd name="T60" fmla="*/ 0 w 167"/>
                    <a:gd name="T61" fmla="*/ 144 h 14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67"/>
                    <a:gd name="T94" fmla="*/ 0 h 148"/>
                    <a:gd name="T95" fmla="*/ 167 w 167"/>
                    <a:gd name="T96" fmla="*/ 148 h 14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67" h="148">
                      <a:moveTo>
                        <a:pt x="0" y="144"/>
                      </a:moveTo>
                      <a:lnTo>
                        <a:pt x="167" y="144"/>
                      </a:lnTo>
                      <a:lnTo>
                        <a:pt x="167" y="148"/>
                      </a:lnTo>
                      <a:lnTo>
                        <a:pt x="131" y="139"/>
                      </a:lnTo>
                      <a:lnTo>
                        <a:pt x="131" y="135"/>
                      </a:lnTo>
                      <a:lnTo>
                        <a:pt x="131" y="139"/>
                      </a:lnTo>
                      <a:lnTo>
                        <a:pt x="20" y="139"/>
                      </a:lnTo>
                      <a:lnTo>
                        <a:pt x="20" y="135"/>
                      </a:lnTo>
                      <a:lnTo>
                        <a:pt x="13" y="17"/>
                      </a:lnTo>
                      <a:lnTo>
                        <a:pt x="17" y="17"/>
                      </a:lnTo>
                      <a:lnTo>
                        <a:pt x="13" y="20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5" y="4"/>
                      </a:lnTo>
                      <a:lnTo>
                        <a:pt x="17" y="17"/>
                      </a:lnTo>
                      <a:lnTo>
                        <a:pt x="24" y="135"/>
                      </a:lnTo>
                      <a:lnTo>
                        <a:pt x="20" y="135"/>
                      </a:lnTo>
                      <a:lnTo>
                        <a:pt x="131" y="135"/>
                      </a:lnTo>
                      <a:lnTo>
                        <a:pt x="167" y="144"/>
                      </a:lnTo>
                      <a:lnTo>
                        <a:pt x="167" y="148"/>
                      </a:lnTo>
                      <a:lnTo>
                        <a:pt x="0" y="148"/>
                      </a:lnTo>
                      <a:lnTo>
                        <a:pt x="0" y="14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3" name="Freeform 960"/>
                <p:cNvSpPr>
                  <a:spLocks/>
                </p:cNvSpPr>
                <p:nvPr/>
              </p:nvSpPr>
              <p:spPr bwMode="auto">
                <a:xfrm>
                  <a:off x="3864" y="2446"/>
                  <a:ext cx="3" cy="42"/>
                </a:xfrm>
                <a:custGeom>
                  <a:avLst/>
                  <a:gdLst>
                    <a:gd name="T0" fmla="*/ 3 w 8"/>
                    <a:gd name="T1" fmla="*/ 0 h 82"/>
                    <a:gd name="T2" fmla="*/ 3 w 8"/>
                    <a:gd name="T3" fmla="*/ 0 h 82"/>
                    <a:gd name="T4" fmla="*/ 0 w 8"/>
                    <a:gd name="T5" fmla="*/ 0 h 82"/>
                    <a:gd name="T6" fmla="*/ 0 w 8"/>
                    <a:gd name="T7" fmla="*/ 40 h 82"/>
                    <a:gd name="T8" fmla="*/ 0 w 8"/>
                    <a:gd name="T9" fmla="*/ 79 h 82"/>
                    <a:gd name="T10" fmla="*/ 3 w 8"/>
                    <a:gd name="T11" fmla="*/ 79 h 82"/>
                    <a:gd name="T12" fmla="*/ 3 w 8"/>
                    <a:gd name="T13" fmla="*/ 82 h 82"/>
                    <a:gd name="T14" fmla="*/ 3 w 8"/>
                    <a:gd name="T15" fmla="*/ 82 h 82"/>
                    <a:gd name="T16" fmla="*/ 3 w 8"/>
                    <a:gd name="T17" fmla="*/ 82 h 82"/>
                    <a:gd name="T18" fmla="*/ 3 w 8"/>
                    <a:gd name="T19" fmla="*/ 79 h 82"/>
                    <a:gd name="T20" fmla="*/ 8 w 8"/>
                    <a:gd name="T21" fmla="*/ 79 h 82"/>
                    <a:gd name="T22" fmla="*/ 8 w 8"/>
                    <a:gd name="T23" fmla="*/ 40 h 82"/>
                    <a:gd name="T24" fmla="*/ 8 w 8"/>
                    <a:gd name="T25" fmla="*/ 0 h 82"/>
                    <a:gd name="T26" fmla="*/ 3 w 8"/>
                    <a:gd name="T27" fmla="*/ 0 h 82"/>
                    <a:gd name="T28" fmla="*/ 3 w 8"/>
                    <a:gd name="T29" fmla="*/ 0 h 82"/>
                    <a:gd name="T30" fmla="*/ 3 w 8"/>
                    <a:gd name="T31" fmla="*/ 0 h 82"/>
                    <a:gd name="T32" fmla="*/ 3 w 8"/>
                    <a:gd name="T33" fmla="*/ 0 h 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"/>
                    <a:gd name="T52" fmla="*/ 0 h 82"/>
                    <a:gd name="T53" fmla="*/ 8 w 8"/>
                    <a:gd name="T54" fmla="*/ 82 h 8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" h="8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0" y="79"/>
                      </a:lnTo>
                      <a:lnTo>
                        <a:pt x="3" y="79"/>
                      </a:lnTo>
                      <a:lnTo>
                        <a:pt x="3" y="82"/>
                      </a:lnTo>
                      <a:lnTo>
                        <a:pt x="3" y="79"/>
                      </a:lnTo>
                      <a:lnTo>
                        <a:pt x="8" y="79"/>
                      </a:lnTo>
                      <a:lnTo>
                        <a:pt x="8" y="40"/>
                      </a:lnTo>
                      <a:lnTo>
                        <a:pt x="8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4" name="Freeform 961"/>
                <p:cNvSpPr>
                  <a:spLocks/>
                </p:cNvSpPr>
                <p:nvPr/>
              </p:nvSpPr>
              <p:spPr bwMode="auto">
                <a:xfrm>
                  <a:off x="3864" y="2446"/>
                  <a:ext cx="5" cy="42"/>
                </a:xfrm>
                <a:custGeom>
                  <a:avLst/>
                  <a:gdLst>
                    <a:gd name="T0" fmla="*/ 8 w 12"/>
                    <a:gd name="T1" fmla="*/ 0 h 82"/>
                    <a:gd name="T2" fmla="*/ 3 w 12"/>
                    <a:gd name="T3" fmla="*/ 4 h 82"/>
                    <a:gd name="T4" fmla="*/ 3 w 12"/>
                    <a:gd name="T5" fmla="*/ 0 h 82"/>
                    <a:gd name="T6" fmla="*/ 3 w 12"/>
                    <a:gd name="T7" fmla="*/ 40 h 82"/>
                    <a:gd name="T8" fmla="*/ 3 w 12"/>
                    <a:gd name="T9" fmla="*/ 40 h 82"/>
                    <a:gd name="T10" fmla="*/ 0 w 12"/>
                    <a:gd name="T11" fmla="*/ 79 h 82"/>
                    <a:gd name="T12" fmla="*/ 3 w 12"/>
                    <a:gd name="T13" fmla="*/ 79 h 82"/>
                    <a:gd name="T14" fmla="*/ 8 w 12"/>
                    <a:gd name="T15" fmla="*/ 79 h 82"/>
                    <a:gd name="T16" fmla="*/ 8 w 12"/>
                    <a:gd name="T17" fmla="*/ 82 h 82"/>
                    <a:gd name="T18" fmla="*/ 8 w 12"/>
                    <a:gd name="T19" fmla="*/ 82 h 82"/>
                    <a:gd name="T20" fmla="*/ 8 w 12"/>
                    <a:gd name="T21" fmla="*/ 82 h 82"/>
                    <a:gd name="T22" fmla="*/ 3 w 12"/>
                    <a:gd name="T23" fmla="*/ 82 h 82"/>
                    <a:gd name="T24" fmla="*/ 3 w 12"/>
                    <a:gd name="T25" fmla="*/ 79 h 82"/>
                    <a:gd name="T26" fmla="*/ 3 w 12"/>
                    <a:gd name="T27" fmla="*/ 79 h 82"/>
                    <a:gd name="T28" fmla="*/ 8 w 12"/>
                    <a:gd name="T29" fmla="*/ 79 h 82"/>
                    <a:gd name="T30" fmla="*/ 8 w 12"/>
                    <a:gd name="T31" fmla="*/ 40 h 82"/>
                    <a:gd name="T32" fmla="*/ 8 w 12"/>
                    <a:gd name="T33" fmla="*/ 40 h 82"/>
                    <a:gd name="T34" fmla="*/ 8 w 12"/>
                    <a:gd name="T35" fmla="*/ 4 h 82"/>
                    <a:gd name="T36" fmla="*/ 3 w 12"/>
                    <a:gd name="T37" fmla="*/ 4 h 82"/>
                    <a:gd name="T38" fmla="*/ 3 w 12"/>
                    <a:gd name="T39" fmla="*/ 4 h 82"/>
                    <a:gd name="T40" fmla="*/ 3 w 12"/>
                    <a:gd name="T41" fmla="*/ 4 h 82"/>
                    <a:gd name="T42" fmla="*/ 3 w 12"/>
                    <a:gd name="T43" fmla="*/ 4 h 82"/>
                    <a:gd name="T44" fmla="*/ 3 w 12"/>
                    <a:gd name="T45" fmla="*/ 4 h 82"/>
                    <a:gd name="T46" fmla="*/ 3 w 12"/>
                    <a:gd name="T47" fmla="*/ 4 h 82"/>
                    <a:gd name="T48" fmla="*/ 3 w 12"/>
                    <a:gd name="T49" fmla="*/ 0 h 82"/>
                    <a:gd name="T50" fmla="*/ 3 w 12"/>
                    <a:gd name="T51" fmla="*/ 0 h 82"/>
                    <a:gd name="T52" fmla="*/ 3 w 12"/>
                    <a:gd name="T53" fmla="*/ 0 h 82"/>
                    <a:gd name="T54" fmla="*/ 3 w 12"/>
                    <a:gd name="T55" fmla="*/ 0 h 82"/>
                    <a:gd name="T56" fmla="*/ 3 w 12"/>
                    <a:gd name="T57" fmla="*/ 0 h 82"/>
                    <a:gd name="T58" fmla="*/ 8 w 12"/>
                    <a:gd name="T59" fmla="*/ 0 h 82"/>
                    <a:gd name="T60" fmla="*/ 12 w 12"/>
                    <a:gd name="T61" fmla="*/ 0 h 82"/>
                    <a:gd name="T62" fmla="*/ 12 w 12"/>
                    <a:gd name="T63" fmla="*/ 40 h 82"/>
                    <a:gd name="T64" fmla="*/ 12 w 12"/>
                    <a:gd name="T65" fmla="*/ 79 h 82"/>
                    <a:gd name="T66" fmla="*/ 8 w 12"/>
                    <a:gd name="T67" fmla="*/ 82 h 82"/>
                    <a:gd name="T68" fmla="*/ 3 w 12"/>
                    <a:gd name="T69" fmla="*/ 82 h 82"/>
                    <a:gd name="T70" fmla="*/ 8 w 12"/>
                    <a:gd name="T71" fmla="*/ 82 h 82"/>
                    <a:gd name="T72" fmla="*/ 3 w 12"/>
                    <a:gd name="T73" fmla="*/ 82 h 82"/>
                    <a:gd name="T74" fmla="*/ 3 w 12"/>
                    <a:gd name="T75" fmla="*/ 82 h 82"/>
                    <a:gd name="T76" fmla="*/ 3 w 12"/>
                    <a:gd name="T77" fmla="*/ 82 h 82"/>
                    <a:gd name="T78" fmla="*/ 3 w 12"/>
                    <a:gd name="T79" fmla="*/ 82 h 82"/>
                    <a:gd name="T80" fmla="*/ 3 w 12"/>
                    <a:gd name="T81" fmla="*/ 79 h 82"/>
                    <a:gd name="T82" fmla="*/ 0 w 12"/>
                    <a:gd name="T83" fmla="*/ 82 h 82"/>
                    <a:gd name="T84" fmla="*/ 0 w 12"/>
                    <a:gd name="T85" fmla="*/ 79 h 82"/>
                    <a:gd name="T86" fmla="*/ 0 w 12"/>
                    <a:gd name="T87" fmla="*/ 40 h 82"/>
                    <a:gd name="T88" fmla="*/ 0 w 12"/>
                    <a:gd name="T89" fmla="*/ 0 h 82"/>
                    <a:gd name="T90" fmla="*/ 0 w 12"/>
                    <a:gd name="T91" fmla="*/ 0 h 82"/>
                    <a:gd name="T92" fmla="*/ 3 w 12"/>
                    <a:gd name="T93" fmla="*/ 0 h 82"/>
                    <a:gd name="T94" fmla="*/ 3 w 12"/>
                    <a:gd name="T95" fmla="*/ 0 h 8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2"/>
                    <a:gd name="T145" fmla="*/ 0 h 82"/>
                    <a:gd name="T146" fmla="*/ 12 w 12"/>
                    <a:gd name="T147" fmla="*/ 82 h 8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2" h="82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3" y="4"/>
                      </a:lnTo>
                      <a:lnTo>
                        <a:pt x="0" y="4"/>
                      </a:lnTo>
                      <a:lnTo>
                        <a:pt x="3" y="0"/>
                      </a:lnTo>
                      <a:lnTo>
                        <a:pt x="3" y="40"/>
                      </a:lnTo>
                      <a:lnTo>
                        <a:pt x="3" y="79"/>
                      </a:lnTo>
                      <a:lnTo>
                        <a:pt x="0" y="79"/>
                      </a:lnTo>
                      <a:lnTo>
                        <a:pt x="3" y="79"/>
                      </a:lnTo>
                      <a:lnTo>
                        <a:pt x="8" y="79"/>
                      </a:lnTo>
                      <a:lnTo>
                        <a:pt x="8" y="82"/>
                      </a:lnTo>
                      <a:lnTo>
                        <a:pt x="3" y="82"/>
                      </a:lnTo>
                      <a:lnTo>
                        <a:pt x="3" y="79"/>
                      </a:lnTo>
                      <a:lnTo>
                        <a:pt x="8" y="79"/>
                      </a:lnTo>
                      <a:lnTo>
                        <a:pt x="8" y="4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3" y="4"/>
                      </a:lnTo>
                      <a:lnTo>
                        <a:pt x="3" y="0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2" y="40"/>
                      </a:lnTo>
                      <a:lnTo>
                        <a:pt x="12" y="79"/>
                      </a:lnTo>
                      <a:lnTo>
                        <a:pt x="8" y="82"/>
                      </a:lnTo>
                      <a:lnTo>
                        <a:pt x="3" y="82"/>
                      </a:lnTo>
                      <a:lnTo>
                        <a:pt x="8" y="79"/>
                      </a:lnTo>
                      <a:lnTo>
                        <a:pt x="8" y="82"/>
                      </a:lnTo>
                      <a:lnTo>
                        <a:pt x="3" y="82"/>
                      </a:lnTo>
                      <a:lnTo>
                        <a:pt x="3" y="79"/>
                      </a:lnTo>
                      <a:lnTo>
                        <a:pt x="3" y="82"/>
                      </a:lnTo>
                      <a:lnTo>
                        <a:pt x="0" y="82"/>
                      </a:lnTo>
                      <a:lnTo>
                        <a:pt x="0" y="79"/>
                      </a:lnTo>
                      <a:lnTo>
                        <a:pt x="0" y="40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5" name="Freeform 962"/>
                <p:cNvSpPr>
                  <a:spLocks/>
                </p:cNvSpPr>
                <p:nvPr/>
              </p:nvSpPr>
              <p:spPr bwMode="auto">
                <a:xfrm>
                  <a:off x="3865" y="2446"/>
                  <a:ext cx="1" cy="3"/>
                </a:xfrm>
                <a:custGeom>
                  <a:avLst/>
                  <a:gdLst>
                    <a:gd name="T0" fmla="*/ 0 w 1"/>
                    <a:gd name="T1" fmla="*/ 4 h 4"/>
                    <a:gd name="T2" fmla="*/ 0 w 1"/>
                    <a:gd name="T3" fmla="*/ 4 h 4"/>
                    <a:gd name="T4" fmla="*/ 0 w 1"/>
                    <a:gd name="T5" fmla="*/ 4 h 4"/>
                    <a:gd name="T6" fmla="*/ 0 w 1"/>
                    <a:gd name="T7" fmla="*/ 0 h 4"/>
                    <a:gd name="T8" fmla="*/ 0 w 1"/>
                    <a:gd name="T9" fmla="*/ 0 h 4"/>
                    <a:gd name="T10" fmla="*/ 0 w 1"/>
                    <a:gd name="T11" fmla="*/ 0 h 4"/>
                    <a:gd name="T12" fmla="*/ 0 w 1"/>
                    <a:gd name="T13" fmla="*/ 4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"/>
                    <a:gd name="T22" fmla="*/ 0 h 4"/>
                    <a:gd name="T23" fmla="*/ 1 w 1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6" name="Freeform 963"/>
                <p:cNvSpPr>
                  <a:spLocks/>
                </p:cNvSpPr>
                <p:nvPr/>
              </p:nvSpPr>
              <p:spPr bwMode="auto">
                <a:xfrm>
                  <a:off x="3741" y="2502"/>
                  <a:ext cx="15" cy="12"/>
                </a:xfrm>
                <a:custGeom>
                  <a:avLst/>
                  <a:gdLst>
                    <a:gd name="T0" fmla="*/ 31 w 31"/>
                    <a:gd name="T1" fmla="*/ 0 h 24"/>
                    <a:gd name="T2" fmla="*/ 20 w 31"/>
                    <a:gd name="T3" fmla="*/ 24 h 24"/>
                    <a:gd name="T4" fmla="*/ 0 w 31"/>
                    <a:gd name="T5" fmla="*/ 24 h 24"/>
                    <a:gd name="T6" fmla="*/ 7 w 31"/>
                    <a:gd name="T7" fmla="*/ 4 h 24"/>
                    <a:gd name="T8" fmla="*/ 4 w 31"/>
                    <a:gd name="T9" fmla="*/ 0 h 24"/>
                    <a:gd name="T10" fmla="*/ 31 w 31"/>
                    <a:gd name="T11" fmla="*/ 0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1"/>
                    <a:gd name="T19" fmla="*/ 0 h 24"/>
                    <a:gd name="T20" fmla="*/ 31 w 31"/>
                    <a:gd name="T21" fmla="*/ 24 h 2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1" h="24">
                      <a:moveTo>
                        <a:pt x="31" y="0"/>
                      </a:moveTo>
                      <a:lnTo>
                        <a:pt x="20" y="24"/>
                      </a:lnTo>
                      <a:lnTo>
                        <a:pt x="0" y="24"/>
                      </a:lnTo>
                      <a:lnTo>
                        <a:pt x="7" y="4"/>
                      </a:lnTo>
                      <a:lnTo>
                        <a:pt x="4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7" name="Freeform 964"/>
                <p:cNvSpPr>
                  <a:spLocks/>
                </p:cNvSpPr>
                <p:nvPr/>
              </p:nvSpPr>
              <p:spPr bwMode="auto">
                <a:xfrm>
                  <a:off x="3741" y="2502"/>
                  <a:ext cx="18" cy="13"/>
                </a:xfrm>
                <a:custGeom>
                  <a:avLst/>
                  <a:gdLst>
                    <a:gd name="T0" fmla="*/ 35 w 35"/>
                    <a:gd name="T1" fmla="*/ 0 h 27"/>
                    <a:gd name="T2" fmla="*/ 24 w 35"/>
                    <a:gd name="T3" fmla="*/ 24 h 27"/>
                    <a:gd name="T4" fmla="*/ 20 w 35"/>
                    <a:gd name="T5" fmla="*/ 27 h 27"/>
                    <a:gd name="T6" fmla="*/ 20 w 35"/>
                    <a:gd name="T7" fmla="*/ 27 h 27"/>
                    <a:gd name="T8" fmla="*/ 0 w 35"/>
                    <a:gd name="T9" fmla="*/ 27 h 27"/>
                    <a:gd name="T10" fmla="*/ 0 w 35"/>
                    <a:gd name="T11" fmla="*/ 27 h 27"/>
                    <a:gd name="T12" fmla="*/ 0 w 35"/>
                    <a:gd name="T13" fmla="*/ 24 h 27"/>
                    <a:gd name="T14" fmla="*/ 7 w 35"/>
                    <a:gd name="T15" fmla="*/ 4 h 27"/>
                    <a:gd name="T16" fmla="*/ 11 w 35"/>
                    <a:gd name="T17" fmla="*/ 4 h 27"/>
                    <a:gd name="T18" fmla="*/ 7 w 35"/>
                    <a:gd name="T19" fmla="*/ 8 h 27"/>
                    <a:gd name="T20" fmla="*/ 4 w 35"/>
                    <a:gd name="T21" fmla="*/ 4 h 27"/>
                    <a:gd name="T22" fmla="*/ 0 w 35"/>
                    <a:gd name="T23" fmla="*/ 0 h 27"/>
                    <a:gd name="T24" fmla="*/ 4 w 35"/>
                    <a:gd name="T25" fmla="*/ 0 h 27"/>
                    <a:gd name="T26" fmla="*/ 7 w 35"/>
                    <a:gd name="T27" fmla="*/ 0 h 27"/>
                    <a:gd name="T28" fmla="*/ 11 w 35"/>
                    <a:gd name="T29" fmla="*/ 4 h 27"/>
                    <a:gd name="T30" fmla="*/ 11 w 35"/>
                    <a:gd name="T31" fmla="*/ 4 h 27"/>
                    <a:gd name="T32" fmla="*/ 11 w 35"/>
                    <a:gd name="T33" fmla="*/ 4 h 27"/>
                    <a:gd name="T34" fmla="*/ 4 w 35"/>
                    <a:gd name="T35" fmla="*/ 24 h 27"/>
                    <a:gd name="T36" fmla="*/ 0 w 35"/>
                    <a:gd name="T37" fmla="*/ 24 h 27"/>
                    <a:gd name="T38" fmla="*/ 0 w 35"/>
                    <a:gd name="T39" fmla="*/ 24 h 27"/>
                    <a:gd name="T40" fmla="*/ 20 w 35"/>
                    <a:gd name="T41" fmla="*/ 24 h 27"/>
                    <a:gd name="T42" fmla="*/ 20 w 35"/>
                    <a:gd name="T43" fmla="*/ 27 h 27"/>
                    <a:gd name="T44" fmla="*/ 20 w 35"/>
                    <a:gd name="T45" fmla="*/ 24 h 27"/>
                    <a:gd name="T46" fmla="*/ 31 w 35"/>
                    <a:gd name="T47" fmla="*/ 0 h 27"/>
                    <a:gd name="T48" fmla="*/ 35 w 35"/>
                    <a:gd name="T49" fmla="*/ 0 h 27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5"/>
                    <a:gd name="T76" fmla="*/ 0 h 27"/>
                    <a:gd name="T77" fmla="*/ 35 w 35"/>
                    <a:gd name="T78" fmla="*/ 27 h 27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5" h="27">
                      <a:moveTo>
                        <a:pt x="35" y="0"/>
                      </a:moveTo>
                      <a:lnTo>
                        <a:pt x="24" y="24"/>
                      </a:lnTo>
                      <a:lnTo>
                        <a:pt x="20" y="27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7" y="4"/>
                      </a:lnTo>
                      <a:lnTo>
                        <a:pt x="11" y="4"/>
                      </a:lnTo>
                      <a:lnTo>
                        <a:pt x="7" y="8"/>
                      </a:ln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1" y="4"/>
                      </a:lnTo>
                      <a:lnTo>
                        <a:pt x="4" y="24"/>
                      </a:lnTo>
                      <a:lnTo>
                        <a:pt x="0" y="24"/>
                      </a:lnTo>
                      <a:lnTo>
                        <a:pt x="20" y="24"/>
                      </a:lnTo>
                      <a:lnTo>
                        <a:pt x="20" y="27"/>
                      </a:lnTo>
                      <a:lnTo>
                        <a:pt x="20" y="24"/>
                      </a:lnTo>
                      <a:lnTo>
                        <a:pt x="31" y="0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8" name="Freeform 965"/>
                <p:cNvSpPr>
                  <a:spLocks/>
                </p:cNvSpPr>
                <p:nvPr/>
              </p:nvSpPr>
              <p:spPr bwMode="auto">
                <a:xfrm>
                  <a:off x="3743" y="2502"/>
                  <a:ext cx="16" cy="2"/>
                </a:xfrm>
                <a:custGeom>
                  <a:avLst/>
                  <a:gdLst>
                    <a:gd name="T0" fmla="*/ 0 w 31"/>
                    <a:gd name="T1" fmla="*/ 0 h 4"/>
                    <a:gd name="T2" fmla="*/ 27 w 31"/>
                    <a:gd name="T3" fmla="*/ 0 h 4"/>
                    <a:gd name="T4" fmla="*/ 31 w 31"/>
                    <a:gd name="T5" fmla="*/ 0 h 4"/>
                    <a:gd name="T6" fmla="*/ 31 w 31"/>
                    <a:gd name="T7" fmla="*/ 0 h 4"/>
                    <a:gd name="T8" fmla="*/ 27 w 31"/>
                    <a:gd name="T9" fmla="*/ 4 h 4"/>
                    <a:gd name="T10" fmla="*/ 0 w 31"/>
                    <a:gd name="T11" fmla="*/ 4 h 4"/>
                    <a:gd name="T12" fmla="*/ 0 w 31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1"/>
                    <a:gd name="T22" fmla="*/ 0 h 4"/>
                    <a:gd name="T23" fmla="*/ 31 w 31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1" h="4">
                      <a:moveTo>
                        <a:pt x="0" y="0"/>
                      </a:moveTo>
                      <a:lnTo>
                        <a:pt x="27" y="0"/>
                      </a:lnTo>
                      <a:lnTo>
                        <a:pt x="31" y="0"/>
                      </a:lnTo>
                      <a:lnTo>
                        <a:pt x="27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9" name="Rectangle 966"/>
                <p:cNvSpPr>
                  <a:spLocks noChangeArrowheads="1"/>
                </p:cNvSpPr>
                <p:nvPr/>
              </p:nvSpPr>
              <p:spPr bwMode="auto">
                <a:xfrm>
                  <a:off x="3705" y="2480"/>
                  <a:ext cx="2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0" name="Freeform 967"/>
                <p:cNvSpPr>
                  <a:spLocks/>
                </p:cNvSpPr>
                <p:nvPr/>
              </p:nvSpPr>
              <p:spPr bwMode="auto">
                <a:xfrm>
                  <a:off x="3701" y="2480"/>
                  <a:ext cx="6" cy="10"/>
                </a:xfrm>
                <a:custGeom>
                  <a:avLst/>
                  <a:gdLst>
                    <a:gd name="T0" fmla="*/ 11 w 11"/>
                    <a:gd name="T1" fmla="*/ 0 h 19"/>
                    <a:gd name="T2" fmla="*/ 9 w 11"/>
                    <a:gd name="T3" fmla="*/ 0 h 19"/>
                    <a:gd name="T4" fmla="*/ 0 w 11"/>
                    <a:gd name="T5" fmla="*/ 19 h 19"/>
                    <a:gd name="T6" fmla="*/ 0 w 11"/>
                    <a:gd name="T7" fmla="*/ 19 h 19"/>
                    <a:gd name="T8" fmla="*/ 4 w 11"/>
                    <a:gd name="T9" fmla="*/ 19 h 19"/>
                    <a:gd name="T10" fmla="*/ 4 w 11"/>
                    <a:gd name="T11" fmla="*/ 19 h 19"/>
                    <a:gd name="T12" fmla="*/ 11 w 11"/>
                    <a:gd name="T13" fmla="*/ 0 h 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"/>
                    <a:gd name="T22" fmla="*/ 0 h 19"/>
                    <a:gd name="T23" fmla="*/ 11 w 11"/>
                    <a:gd name="T24" fmla="*/ 19 h 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" h="19">
                      <a:moveTo>
                        <a:pt x="11" y="0"/>
                      </a:moveTo>
                      <a:lnTo>
                        <a:pt x="9" y="0"/>
                      </a:lnTo>
                      <a:lnTo>
                        <a:pt x="0" y="19"/>
                      </a:lnTo>
                      <a:lnTo>
                        <a:pt x="4" y="1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1" name="Rectangle 968"/>
                <p:cNvSpPr>
                  <a:spLocks noChangeArrowheads="1"/>
                </p:cNvSpPr>
                <p:nvPr/>
              </p:nvSpPr>
              <p:spPr bwMode="auto">
                <a:xfrm>
                  <a:off x="3697" y="2506"/>
                  <a:ext cx="2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2" name="Freeform 969"/>
                <p:cNvSpPr>
                  <a:spLocks/>
                </p:cNvSpPr>
                <p:nvPr/>
              </p:nvSpPr>
              <p:spPr bwMode="auto">
                <a:xfrm>
                  <a:off x="3697" y="2490"/>
                  <a:ext cx="6" cy="16"/>
                </a:xfrm>
                <a:custGeom>
                  <a:avLst/>
                  <a:gdLst>
                    <a:gd name="T0" fmla="*/ 12 w 12"/>
                    <a:gd name="T1" fmla="*/ 0 h 33"/>
                    <a:gd name="T2" fmla="*/ 8 w 12"/>
                    <a:gd name="T3" fmla="*/ 0 h 33"/>
                    <a:gd name="T4" fmla="*/ 0 w 12"/>
                    <a:gd name="T5" fmla="*/ 33 h 33"/>
                    <a:gd name="T6" fmla="*/ 4 w 12"/>
                    <a:gd name="T7" fmla="*/ 33 h 33"/>
                    <a:gd name="T8" fmla="*/ 12 w 12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33"/>
                    <a:gd name="T17" fmla="*/ 12 w 12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33">
                      <a:moveTo>
                        <a:pt x="12" y="0"/>
                      </a:moveTo>
                      <a:lnTo>
                        <a:pt x="8" y="0"/>
                      </a:lnTo>
                      <a:lnTo>
                        <a:pt x="0" y="33"/>
                      </a:lnTo>
                      <a:lnTo>
                        <a:pt x="4" y="3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3" name="Freeform 970"/>
                <p:cNvSpPr>
                  <a:spLocks/>
                </p:cNvSpPr>
                <p:nvPr/>
              </p:nvSpPr>
              <p:spPr bwMode="auto">
                <a:xfrm>
                  <a:off x="3697" y="2480"/>
                  <a:ext cx="2" cy="2"/>
                </a:xfrm>
                <a:custGeom>
                  <a:avLst/>
                  <a:gdLst>
                    <a:gd name="T0" fmla="*/ 4 w 4"/>
                    <a:gd name="T1" fmla="*/ 4 h 4"/>
                    <a:gd name="T2" fmla="*/ 4 w 4"/>
                    <a:gd name="T3" fmla="*/ 4 h 4"/>
                    <a:gd name="T4" fmla="*/ 0 w 4"/>
                    <a:gd name="T5" fmla="*/ 0 h 4"/>
                    <a:gd name="T6" fmla="*/ 0 w 4"/>
                    <a:gd name="T7" fmla="*/ 0 h 4"/>
                    <a:gd name="T8" fmla="*/ 4 w 4"/>
                    <a:gd name="T9" fmla="*/ 4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4"/>
                    <a:gd name="T17" fmla="*/ 4 w 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4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4" name="Freeform 971"/>
                <p:cNvSpPr>
                  <a:spLocks/>
                </p:cNvSpPr>
                <p:nvPr/>
              </p:nvSpPr>
              <p:spPr bwMode="auto">
                <a:xfrm>
                  <a:off x="3691" y="2480"/>
                  <a:ext cx="8" cy="12"/>
                </a:xfrm>
                <a:custGeom>
                  <a:avLst/>
                  <a:gdLst>
                    <a:gd name="T0" fmla="*/ 16 w 16"/>
                    <a:gd name="T1" fmla="*/ 4 h 24"/>
                    <a:gd name="T2" fmla="*/ 12 w 16"/>
                    <a:gd name="T3" fmla="*/ 0 h 24"/>
                    <a:gd name="T4" fmla="*/ 0 w 16"/>
                    <a:gd name="T5" fmla="*/ 19 h 24"/>
                    <a:gd name="T6" fmla="*/ 0 w 16"/>
                    <a:gd name="T7" fmla="*/ 19 h 24"/>
                    <a:gd name="T8" fmla="*/ 4 w 16"/>
                    <a:gd name="T9" fmla="*/ 19 h 24"/>
                    <a:gd name="T10" fmla="*/ 4 w 16"/>
                    <a:gd name="T11" fmla="*/ 24 h 24"/>
                    <a:gd name="T12" fmla="*/ 16 w 16"/>
                    <a:gd name="T13" fmla="*/ 4 h 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24"/>
                    <a:gd name="T23" fmla="*/ 16 w 16"/>
                    <a:gd name="T24" fmla="*/ 24 h 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24">
                      <a:moveTo>
                        <a:pt x="16" y="4"/>
                      </a:moveTo>
                      <a:lnTo>
                        <a:pt x="12" y="0"/>
                      </a:lnTo>
                      <a:lnTo>
                        <a:pt x="0" y="19"/>
                      </a:lnTo>
                      <a:lnTo>
                        <a:pt x="4" y="19"/>
                      </a:lnTo>
                      <a:lnTo>
                        <a:pt x="4" y="2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5" name="Rectangle 972"/>
                <p:cNvSpPr>
                  <a:spLocks noChangeArrowheads="1"/>
                </p:cNvSpPr>
                <p:nvPr/>
              </p:nvSpPr>
              <p:spPr bwMode="auto">
                <a:xfrm>
                  <a:off x="3689" y="2506"/>
                  <a:ext cx="2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6" name="Freeform 973"/>
                <p:cNvSpPr>
                  <a:spLocks/>
                </p:cNvSpPr>
                <p:nvPr/>
              </p:nvSpPr>
              <p:spPr bwMode="auto">
                <a:xfrm>
                  <a:off x="3689" y="2490"/>
                  <a:ext cx="4" cy="16"/>
                </a:xfrm>
                <a:custGeom>
                  <a:avLst/>
                  <a:gdLst>
                    <a:gd name="T0" fmla="*/ 8 w 8"/>
                    <a:gd name="T1" fmla="*/ 0 h 33"/>
                    <a:gd name="T2" fmla="*/ 4 w 8"/>
                    <a:gd name="T3" fmla="*/ 0 h 33"/>
                    <a:gd name="T4" fmla="*/ 0 w 8"/>
                    <a:gd name="T5" fmla="*/ 33 h 33"/>
                    <a:gd name="T6" fmla="*/ 4 w 8"/>
                    <a:gd name="T7" fmla="*/ 33 h 33"/>
                    <a:gd name="T8" fmla="*/ 8 w 8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33"/>
                    <a:gd name="T17" fmla="*/ 8 w 8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33">
                      <a:moveTo>
                        <a:pt x="8" y="0"/>
                      </a:moveTo>
                      <a:lnTo>
                        <a:pt x="4" y="0"/>
                      </a:lnTo>
                      <a:lnTo>
                        <a:pt x="0" y="33"/>
                      </a:lnTo>
                      <a:lnTo>
                        <a:pt x="4" y="33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7" name="Freeform 974"/>
                <p:cNvSpPr>
                  <a:spLocks/>
                </p:cNvSpPr>
                <p:nvPr/>
              </p:nvSpPr>
              <p:spPr bwMode="auto">
                <a:xfrm>
                  <a:off x="3689" y="2480"/>
                  <a:ext cx="2" cy="2"/>
                </a:xfrm>
                <a:custGeom>
                  <a:avLst/>
                  <a:gdLst>
                    <a:gd name="T0" fmla="*/ 4 w 4"/>
                    <a:gd name="T1" fmla="*/ 4 h 4"/>
                    <a:gd name="T2" fmla="*/ 4 w 4"/>
                    <a:gd name="T3" fmla="*/ 4 h 4"/>
                    <a:gd name="T4" fmla="*/ 0 w 4"/>
                    <a:gd name="T5" fmla="*/ 0 h 4"/>
                    <a:gd name="T6" fmla="*/ 0 w 4"/>
                    <a:gd name="T7" fmla="*/ 0 h 4"/>
                    <a:gd name="T8" fmla="*/ 4 w 4"/>
                    <a:gd name="T9" fmla="*/ 4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4"/>
                    <a:gd name="T17" fmla="*/ 4 w 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4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8" name="Freeform 975"/>
                <p:cNvSpPr>
                  <a:spLocks/>
                </p:cNvSpPr>
                <p:nvPr/>
              </p:nvSpPr>
              <p:spPr bwMode="auto">
                <a:xfrm>
                  <a:off x="3683" y="2480"/>
                  <a:ext cx="8" cy="12"/>
                </a:xfrm>
                <a:custGeom>
                  <a:avLst/>
                  <a:gdLst>
                    <a:gd name="T0" fmla="*/ 15 w 15"/>
                    <a:gd name="T1" fmla="*/ 4 h 24"/>
                    <a:gd name="T2" fmla="*/ 11 w 15"/>
                    <a:gd name="T3" fmla="*/ 0 h 24"/>
                    <a:gd name="T4" fmla="*/ 0 w 15"/>
                    <a:gd name="T5" fmla="*/ 19 h 24"/>
                    <a:gd name="T6" fmla="*/ 0 w 15"/>
                    <a:gd name="T7" fmla="*/ 19 h 24"/>
                    <a:gd name="T8" fmla="*/ 4 w 15"/>
                    <a:gd name="T9" fmla="*/ 19 h 24"/>
                    <a:gd name="T10" fmla="*/ 4 w 15"/>
                    <a:gd name="T11" fmla="*/ 24 h 24"/>
                    <a:gd name="T12" fmla="*/ 15 w 15"/>
                    <a:gd name="T13" fmla="*/ 4 h 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"/>
                    <a:gd name="T22" fmla="*/ 0 h 24"/>
                    <a:gd name="T23" fmla="*/ 15 w 15"/>
                    <a:gd name="T24" fmla="*/ 24 h 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" h="24">
                      <a:moveTo>
                        <a:pt x="15" y="4"/>
                      </a:moveTo>
                      <a:lnTo>
                        <a:pt x="11" y="0"/>
                      </a:lnTo>
                      <a:lnTo>
                        <a:pt x="0" y="19"/>
                      </a:lnTo>
                      <a:lnTo>
                        <a:pt x="4" y="19"/>
                      </a:lnTo>
                      <a:lnTo>
                        <a:pt x="4" y="24"/>
                      </a:lnTo>
                      <a:lnTo>
                        <a:pt x="15" y="4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9" name="Rectangle 976"/>
                <p:cNvSpPr>
                  <a:spLocks noChangeArrowheads="1"/>
                </p:cNvSpPr>
                <p:nvPr/>
              </p:nvSpPr>
              <p:spPr bwMode="auto">
                <a:xfrm>
                  <a:off x="3679" y="2506"/>
                  <a:ext cx="2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0" name="Freeform 977"/>
                <p:cNvSpPr>
                  <a:spLocks/>
                </p:cNvSpPr>
                <p:nvPr/>
              </p:nvSpPr>
              <p:spPr bwMode="auto">
                <a:xfrm>
                  <a:off x="3679" y="2490"/>
                  <a:ext cx="6" cy="16"/>
                </a:xfrm>
                <a:custGeom>
                  <a:avLst/>
                  <a:gdLst>
                    <a:gd name="T0" fmla="*/ 13 w 13"/>
                    <a:gd name="T1" fmla="*/ 0 h 33"/>
                    <a:gd name="T2" fmla="*/ 9 w 13"/>
                    <a:gd name="T3" fmla="*/ 0 h 33"/>
                    <a:gd name="T4" fmla="*/ 0 w 13"/>
                    <a:gd name="T5" fmla="*/ 33 h 33"/>
                    <a:gd name="T6" fmla="*/ 4 w 13"/>
                    <a:gd name="T7" fmla="*/ 33 h 33"/>
                    <a:gd name="T8" fmla="*/ 13 w 13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33"/>
                    <a:gd name="T17" fmla="*/ 13 w 13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33">
                      <a:moveTo>
                        <a:pt x="13" y="0"/>
                      </a:moveTo>
                      <a:lnTo>
                        <a:pt x="9" y="0"/>
                      </a:lnTo>
                      <a:lnTo>
                        <a:pt x="0" y="33"/>
                      </a:lnTo>
                      <a:lnTo>
                        <a:pt x="4" y="33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1" name="Rectangle 978"/>
                <p:cNvSpPr>
                  <a:spLocks noChangeArrowheads="1"/>
                </p:cNvSpPr>
                <p:nvPr/>
              </p:nvSpPr>
              <p:spPr bwMode="auto">
                <a:xfrm>
                  <a:off x="3679" y="2480"/>
                  <a:ext cx="2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2" name="Freeform 979"/>
                <p:cNvSpPr>
                  <a:spLocks/>
                </p:cNvSpPr>
                <p:nvPr/>
              </p:nvSpPr>
              <p:spPr bwMode="auto">
                <a:xfrm>
                  <a:off x="3675" y="2480"/>
                  <a:ext cx="6" cy="10"/>
                </a:xfrm>
                <a:custGeom>
                  <a:avLst/>
                  <a:gdLst>
                    <a:gd name="T0" fmla="*/ 11 w 11"/>
                    <a:gd name="T1" fmla="*/ 0 h 19"/>
                    <a:gd name="T2" fmla="*/ 7 w 11"/>
                    <a:gd name="T3" fmla="*/ 0 h 19"/>
                    <a:gd name="T4" fmla="*/ 0 w 11"/>
                    <a:gd name="T5" fmla="*/ 19 h 19"/>
                    <a:gd name="T6" fmla="*/ 0 w 11"/>
                    <a:gd name="T7" fmla="*/ 19 h 19"/>
                    <a:gd name="T8" fmla="*/ 4 w 11"/>
                    <a:gd name="T9" fmla="*/ 19 h 19"/>
                    <a:gd name="T10" fmla="*/ 4 w 11"/>
                    <a:gd name="T11" fmla="*/ 19 h 19"/>
                    <a:gd name="T12" fmla="*/ 11 w 11"/>
                    <a:gd name="T13" fmla="*/ 0 h 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"/>
                    <a:gd name="T22" fmla="*/ 0 h 19"/>
                    <a:gd name="T23" fmla="*/ 11 w 11"/>
                    <a:gd name="T24" fmla="*/ 19 h 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" h="19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" y="1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3" name="Rectangle 980"/>
                <p:cNvSpPr>
                  <a:spLocks noChangeArrowheads="1"/>
                </p:cNvSpPr>
                <p:nvPr/>
              </p:nvSpPr>
              <p:spPr bwMode="auto">
                <a:xfrm>
                  <a:off x="3671" y="2506"/>
                  <a:ext cx="2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4" name="Freeform 981"/>
                <p:cNvSpPr>
                  <a:spLocks/>
                </p:cNvSpPr>
                <p:nvPr/>
              </p:nvSpPr>
              <p:spPr bwMode="auto">
                <a:xfrm>
                  <a:off x="3671" y="2490"/>
                  <a:ext cx="7" cy="16"/>
                </a:xfrm>
                <a:custGeom>
                  <a:avLst/>
                  <a:gdLst>
                    <a:gd name="T0" fmla="*/ 13 w 13"/>
                    <a:gd name="T1" fmla="*/ 0 h 33"/>
                    <a:gd name="T2" fmla="*/ 9 w 13"/>
                    <a:gd name="T3" fmla="*/ 0 h 33"/>
                    <a:gd name="T4" fmla="*/ 0 w 13"/>
                    <a:gd name="T5" fmla="*/ 33 h 33"/>
                    <a:gd name="T6" fmla="*/ 5 w 13"/>
                    <a:gd name="T7" fmla="*/ 33 h 33"/>
                    <a:gd name="T8" fmla="*/ 13 w 13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33"/>
                    <a:gd name="T17" fmla="*/ 13 w 13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33">
                      <a:moveTo>
                        <a:pt x="13" y="0"/>
                      </a:moveTo>
                      <a:lnTo>
                        <a:pt x="9" y="0"/>
                      </a:lnTo>
                      <a:lnTo>
                        <a:pt x="0" y="33"/>
                      </a:lnTo>
                      <a:lnTo>
                        <a:pt x="5" y="33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5" name="Rectangle 982"/>
                <p:cNvSpPr>
                  <a:spLocks noChangeArrowheads="1"/>
                </p:cNvSpPr>
                <p:nvPr/>
              </p:nvSpPr>
              <p:spPr bwMode="auto">
                <a:xfrm>
                  <a:off x="3671" y="2480"/>
                  <a:ext cx="2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6" name="Freeform 983"/>
                <p:cNvSpPr>
                  <a:spLocks/>
                </p:cNvSpPr>
                <p:nvPr/>
              </p:nvSpPr>
              <p:spPr bwMode="auto">
                <a:xfrm>
                  <a:off x="3668" y="2480"/>
                  <a:ext cx="5" cy="10"/>
                </a:xfrm>
                <a:custGeom>
                  <a:avLst/>
                  <a:gdLst>
                    <a:gd name="T0" fmla="*/ 12 w 12"/>
                    <a:gd name="T1" fmla="*/ 0 h 19"/>
                    <a:gd name="T2" fmla="*/ 7 w 12"/>
                    <a:gd name="T3" fmla="*/ 0 h 19"/>
                    <a:gd name="T4" fmla="*/ 0 w 12"/>
                    <a:gd name="T5" fmla="*/ 19 h 19"/>
                    <a:gd name="T6" fmla="*/ 0 w 12"/>
                    <a:gd name="T7" fmla="*/ 19 h 19"/>
                    <a:gd name="T8" fmla="*/ 3 w 12"/>
                    <a:gd name="T9" fmla="*/ 19 h 19"/>
                    <a:gd name="T10" fmla="*/ 3 w 12"/>
                    <a:gd name="T11" fmla="*/ 19 h 19"/>
                    <a:gd name="T12" fmla="*/ 12 w 12"/>
                    <a:gd name="T13" fmla="*/ 0 h 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"/>
                    <a:gd name="T22" fmla="*/ 0 h 19"/>
                    <a:gd name="T23" fmla="*/ 12 w 12"/>
                    <a:gd name="T24" fmla="*/ 19 h 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" h="19">
                      <a:moveTo>
                        <a:pt x="12" y="0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3" y="19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7" name="Rectangle 984"/>
                <p:cNvSpPr>
                  <a:spLocks noChangeArrowheads="1"/>
                </p:cNvSpPr>
                <p:nvPr/>
              </p:nvSpPr>
              <p:spPr bwMode="auto">
                <a:xfrm>
                  <a:off x="3663" y="2506"/>
                  <a:ext cx="3" cy="0"/>
                </a:xfrm>
                <a:prstGeom prst="rect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8" name="Freeform 985"/>
                <p:cNvSpPr>
                  <a:spLocks/>
                </p:cNvSpPr>
                <p:nvPr/>
              </p:nvSpPr>
              <p:spPr bwMode="auto">
                <a:xfrm>
                  <a:off x="3663" y="2490"/>
                  <a:ext cx="6" cy="16"/>
                </a:xfrm>
                <a:custGeom>
                  <a:avLst/>
                  <a:gdLst>
                    <a:gd name="T0" fmla="*/ 11 w 11"/>
                    <a:gd name="T1" fmla="*/ 0 h 33"/>
                    <a:gd name="T2" fmla="*/ 8 w 11"/>
                    <a:gd name="T3" fmla="*/ 0 h 33"/>
                    <a:gd name="T4" fmla="*/ 0 w 11"/>
                    <a:gd name="T5" fmla="*/ 33 h 33"/>
                    <a:gd name="T6" fmla="*/ 4 w 11"/>
                    <a:gd name="T7" fmla="*/ 33 h 33"/>
                    <a:gd name="T8" fmla="*/ 11 w 11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33"/>
                    <a:gd name="T17" fmla="*/ 11 w 11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33">
                      <a:moveTo>
                        <a:pt x="11" y="0"/>
                      </a:moveTo>
                      <a:lnTo>
                        <a:pt x="8" y="0"/>
                      </a:lnTo>
                      <a:lnTo>
                        <a:pt x="0" y="33"/>
                      </a:lnTo>
                      <a:lnTo>
                        <a:pt x="4" y="3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258" name="Group 1401"/>
            <p:cNvGrpSpPr>
              <a:grpSpLocks/>
            </p:cNvGrpSpPr>
            <p:nvPr/>
          </p:nvGrpSpPr>
          <p:grpSpPr bwMode="auto">
            <a:xfrm>
              <a:off x="5737225" y="4875213"/>
              <a:ext cx="977900" cy="1560512"/>
              <a:chOff x="4745" y="2699"/>
              <a:chExt cx="1015" cy="1621"/>
            </a:xfrm>
          </p:grpSpPr>
          <p:grpSp>
            <p:nvGrpSpPr>
              <p:cNvPr id="11078" name="Group 1365"/>
              <p:cNvGrpSpPr>
                <a:grpSpLocks/>
              </p:cNvGrpSpPr>
              <p:nvPr/>
            </p:nvGrpSpPr>
            <p:grpSpPr bwMode="auto">
              <a:xfrm>
                <a:off x="4745" y="4023"/>
                <a:ext cx="363" cy="297"/>
                <a:chOff x="3655" y="1024"/>
                <a:chExt cx="377" cy="341"/>
              </a:xfrm>
            </p:grpSpPr>
            <p:sp>
              <p:nvSpPr>
                <p:cNvPr id="11123" name="Rectangle 1366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4" name="Freeform 1367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5" name="Freeform 1368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79" name="Group 1369"/>
              <p:cNvGrpSpPr>
                <a:grpSpLocks/>
              </p:cNvGrpSpPr>
              <p:nvPr/>
            </p:nvGrpSpPr>
            <p:grpSpPr bwMode="auto">
              <a:xfrm>
                <a:off x="4745" y="3754"/>
                <a:ext cx="363" cy="297"/>
                <a:chOff x="3655" y="1024"/>
                <a:chExt cx="377" cy="341"/>
              </a:xfrm>
            </p:grpSpPr>
            <p:sp>
              <p:nvSpPr>
                <p:cNvPr id="11120" name="Rectangle 1370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1" name="Freeform 1371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2" name="Freeform 1372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0" name="Group 1353"/>
              <p:cNvGrpSpPr>
                <a:grpSpLocks/>
              </p:cNvGrpSpPr>
              <p:nvPr/>
            </p:nvGrpSpPr>
            <p:grpSpPr bwMode="auto">
              <a:xfrm>
                <a:off x="5075" y="4024"/>
                <a:ext cx="364" cy="296"/>
                <a:chOff x="3993" y="1010"/>
                <a:chExt cx="378" cy="340"/>
              </a:xfrm>
            </p:grpSpPr>
            <p:sp>
              <p:nvSpPr>
                <p:cNvPr id="73034" name="Rectangle 1354"/>
                <p:cNvSpPr>
                  <a:spLocks noChangeArrowheads="1"/>
                </p:cNvSpPr>
                <p:nvPr/>
              </p:nvSpPr>
              <p:spPr bwMode="auto">
                <a:xfrm>
                  <a:off x="3993" y="1058"/>
                  <a:ext cx="294" cy="29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73035" name="Freeform 1355"/>
                <p:cNvSpPr>
                  <a:spLocks/>
                </p:cNvSpPr>
                <p:nvPr/>
              </p:nvSpPr>
              <p:spPr bwMode="auto">
                <a:xfrm>
                  <a:off x="4285" y="1013"/>
                  <a:ext cx="84" cy="337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73036" name="Freeform 1356"/>
                <p:cNvSpPr>
                  <a:spLocks/>
                </p:cNvSpPr>
                <p:nvPr/>
              </p:nvSpPr>
              <p:spPr bwMode="auto">
                <a:xfrm>
                  <a:off x="3993" y="1011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1081" name="Group 1357"/>
              <p:cNvGrpSpPr>
                <a:grpSpLocks/>
              </p:cNvGrpSpPr>
              <p:nvPr/>
            </p:nvGrpSpPr>
            <p:grpSpPr bwMode="auto">
              <a:xfrm>
                <a:off x="5084" y="3755"/>
                <a:ext cx="364" cy="296"/>
                <a:chOff x="3993" y="1010"/>
                <a:chExt cx="378" cy="340"/>
              </a:xfrm>
            </p:grpSpPr>
            <p:sp>
              <p:nvSpPr>
                <p:cNvPr id="73038" name="Rectangle 1358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73039" name="Freeform 1359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4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73040" name="Freeform 1360"/>
                <p:cNvSpPr>
                  <a:spLocks/>
                </p:cNvSpPr>
                <p:nvPr/>
              </p:nvSpPr>
              <p:spPr bwMode="auto">
                <a:xfrm>
                  <a:off x="3993" y="1009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1082" name="Group 1361"/>
              <p:cNvGrpSpPr>
                <a:grpSpLocks/>
              </p:cNvGrpSpPr>
              <p:nvPr/>
            </p:nvGrpSpPr>
            <p:grpSpPr bwMode="auto">
              <a:xfrm>
                <a:off x="5397" y="4033"/>
                <a:ext cx="363" cy="287"/>
                <a:chOff x="4324" y="1010"/>
                <a:chExt cx="377" cy="330"/>
              </a:xfrm>
            </p:grpSpPr>
            <p:sp>
              <p:nvSpPr>
                <p:cNvPr id="11111" name="Rectangle 1362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12" name="Freeform 1363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13" name="Freeform 1364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3" name="Group 1373"/>
              <p:cNvGrpSpPr>
                <a:grpSpLocks/>
              </p:cNvGrpSpPr>
              <p:nvPr/>
            </p:nvGrpSpPr>
            <p:grpSpPr bwMode="auto">
              <a:xfrm>
                <a:off x="5397" y="3764"/>
                <a:ext cx="363" cy="287"/>
                <a:chOff x="4324" y="1010"/>
                <a:chExt cx="377" cy="330"/>
              </a:xfrm>
            </p:grpSpPr>
            <p:sp>
              <p:nvSpPr>
                <p:cNvPr id="11108" name="Rectangle 137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9" name="Freeform 137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10" name="Freeform 137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4" name="Group 1377"/>
              <p:cNvGrpSpPr>
                <a:grpSpLocks/>
              </p:cNvGrpSpPr>
              <p:nvPr/>
            </p:nvGrpSpPr>
            <p:grpSpPr bwMode="auto">
              <a:xfrm>
                <a:off x="4930" y="3508"/>
                <a:ext cx="365" cy="287"/>
                <a:chOff x="3725" y="723"/>
                <a:chExt cx="378" cy="330"/>
              </a:xfrm>
            </p:grpSpPr>
            <p:sp>
              <p:nvSpPr>
                <p:cNvPr id="11105" name="Rectangle 1378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6" name="Freeform 1379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7" name="Freeform 1380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5" name="Group 1381"/>
              <p:cNvGrpSpPr>
                <a:grpSpLocks/>
              </p:cNvGrpSpPr>
              <p:nvPr/>
            </p:nvGrpSpPr>
            <p:grpSpPr bwMode="auto">
              <a:xfrm>
                <a:off x="4930" y="3239"/>
                <a:ext cx="365" cy="287"/>
                <a:chOff x="3725" y="723"/>
                <a:chExt cx="378" cy="330"/>
              </a:xfrm>
            </p:grpSpPr>
            <p:sp>
              <p:nvSpPr>
                <p:cNvPr id="11102" name="Rectangle 1382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3" name="Freeform 1383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4" name="Freeform 1384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6" name="Group 1385"/>
              <p:cNvGrpSpPr>
                <a:grpSpLocks/>
              </p:cNvGrpSpPr>
              <p:nvPr/>
            </p:nvGrpSpPr>
            <p:grpSpPr bwMode="auto">
              <a:xfrm>
                <a:off x="5261" y="3506"/>
                <a:ext cx="356" cy="290"/>
                <a:chOff x="4820" y="778"/>
                <a:chExt cx="356" cy="290"/>
              </a:xfrm>
            </p:grpSpPr>
            <p:sp>
              <p:nvSpPr>
                <p:cNvPr id="11099" name="Rectangle 1386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0" name="Freeform 1387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1" name="Freeform 1388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7" name="Group 1389"/>
              <p:cNvGrpSpPr>
                <a:grpSpLocks/>
              </p:cNvGrpSpPr>
              <p:nvPr/>
            </p:nvGrpSpPr>
            <p:grpSpPr bwMode="auto">
              <a:xfrm>
                <a:off x="5256" y="3232"/>
                <a:ext cx="356" cy="290"/>
                <a:chOff x="4820" y="778"/>
                <a:chExt cx="356" cy="290"/>
              </a:xfrm>
            </p:grpSpPr>
            <p:sp>
              <p:nvSpPr>
                <p:cNvPr id="11096" name="Rectangle 1390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7" name="Freeform 1391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8" name="Freeform 1392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8" name="Group 1393"/>
              <p:cNvGrpSpPr>
                <a:grpSpLocks/>
              </p:cNvGrpSpPr>
              <p:nvPr/>
            </p:nvGrpSpPr>
            <p:grpSpPr bwMode="auto">
              <a:xfrm>
                <a:off x="5106" y="2971"/>
                <a:ext cx="359" cy="297"/>
                <a:chOff x="4655" y="513"/>
                <a:chExt cx="359" cy="297"/>
              </a:xfrm>
            </p:grpSpPr>
            <p:sp>
              <p:nvSpPr>
                <p:cNvPr id="11093" name="Rectangle 1394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4" name="Freeform 1395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5" name="Freeform 1396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89" name="Group 1397"/>
              <p:cNvGrpSpPr>
                <a:grpSpLocks/>
              </p:cNvGrpSpPr>
              <p:nvPr/>
            </p:nvGrpSpPr>
            <p:grpSpPr bwMode="auto">
              <a:xfrm>
                <a:off x="5106" y="2699"/>
                <a:ext cx="359" cy="297"/>
                <a:chOff x="4655" y="513"/>
                <a:chExt cx="359" cy="297"/>
              </a:xfrm>
            </p:grpSpPr>
            <p:sp>
              <p:nvSpPr>
                <p:cNvPr id="11090" name="Rectangle 1398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1" name="Freeform 1399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2" name="Freeform 1400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259" name="Group 1901"/>
            <p:cNvGrpSpPr>
              <a:grpSpLocks/>
            </p:cNvGrpSpPr>
            <p:nvPr/>
          </p:nvGrpSpPr>
          <p:grpSpPr bwMode="auto">
            <a:xfrm>
              <a:off x="622300" y="2009775"/>
              <a:ext cx="2165350" cy="1582738"/>
              <a:chOff x="392" y="1266"/>
              <a:chExt cx="1364" cy="997"/>
            </a:xfrm>
          </p:grpSpPr>
          <p:grpSp>
            <p:nvGrpSpPr>
              <p:cNvPr id="10985" name="Group 1900"/>
              <p:cNvGrpSpPr>
                <a:grpSpLocks/>
              </p:cNvGrpSpPr>
              <p:nvPr/>
            </p:nvGrpSpPr>
            <p:grpSpPr bwMode="auto">
              <a:xfrm>
                <a:off x="392" y="1565"/>
                <a:ext cx="909" cy="698"/>
                <a:chOff x="392" y="1565"/>
                <a:chExt cx="909" cy="698"/>
              </a:xfrm>
            </p:grpSpPr>
            <p:sp>
              <p:nvSpPr>
                <p:cNvPr id="11048" name="Freeform 7"/>
                <p:cNvSpPr>
                  <a:spLocks/>
                </p:cNvSpPr>
                <p:nvPr/>
              </p:nvSpPr>
              <p:spPr bwMode="auto">
                <a:xfrm>
                  <a:off x="697" y="2015"/>
                  <a:ext cx="604" cy="235"/>
                </a:xfrm>
                <a:custGeom>
                  <a:avLst/>
                  <a:gdLst>
                    <a:gd name="T0" fmla="*/ 0 w 604"/>
                    <a:gd name="T1" fmla="*/ 291 h 292"/>
                    <a:gd name="T2" fmla="*/ 117 w 604"/>
                    <a:gd name="T3" fmla="*/ 27 h 292"/>
                    <a:gd name="T4" fmla="*/ 603 w 604"/>
                    <a:gd name="T5" fmla="*/ 0 h 292"/>
                    <a:gd name="T6" fmla="*/ 603 w 604"/>
                    <a:gd name="T7" fmla="*/ 116 h 292"/>
                    <a:gd name="T8" fmla="*/ 96 w 604"/>
                    <a:gd name="T9" fmla="*/ 291 h 292"/>
                    <a:gd name="T10" fmla="*/ 0 w 604"/>
                    <a:gd name="T11" fmla="*/ 291 h 2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04"/>
                    <a:gd name="T19" fmla="*/ 0 h 292"/>
                    <a:gd name="T20" fmla="*/ 604 w 604"/>
                    <a:gd name="T21" fmla="*/ 292 h 2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04" h="292">
                      <a:moveTo>
                        <a:pt x="0" y="291"/>
                      </a:moveTo>
                      <a:lnTo>
                        <a:pt x="117" y="27"/>
                      </a:lnTo>
                      <a:lnTo>
                        <a:pt x="603" y="0"/>
                      </a:lnTo>
                      <a:lnTo>
                        <a:pt x="603" y="116"/>
                      </a:lnTo>
                      <a:lnTo>
                        <a:pt x="96" y="291"/>
                      </a:lnTo>
                      <a:lnTo>
                        <a:pt x="0" y="291"/>
                      </a:lnTo>
                    </a:path>
                  </a:pathLst>
                </a:custGeom>
                <a:solidFill>
                  <a:schemeClr val="folHlink"/>
                </a:solidFill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9" name="AutoShape 8"/>
                <p:cNvSpPr>
                  <a:spLocks noChangeArrowheads="1"/>
                </p:cNvSpPr>
                <p:nvPr/>
              </p:nvSpPr>
              <p:spPr bwMode="auto">
                <a:xfrm>
                  <a:off x="392" y="1565"/>
                  <a:ext cx="518" cy="698"/>
                </a:xfrm>
                <a:prstGeom prst="cube">
                  <a:avLst>
                    <a:gd name="adj" fmla="val 24995"/>
                  </a:avLst>
                </a:prstGeom>
                <a:solidFill>
                  <a:srgbClr val="FEE9C6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0" name="AutoShape 10"/>
                <p:cNvSpPr>
                  <a:spLocks noChangeArrowheads="1"/>
                </p:cNvSpPr>
                <p:nvPr/>
              </p:nvSpPr>
              <p:spPr bwMode="auto">
                <a:xfrm>
                  <a:off x="583" y="1703"/>
                  <a:ext cx="133" cy="155"/>
                </a:xfrm>
                <a:prstGeom prst="star16">
                  <a:avLst>
                    <a:gd name="adj" fmla="val 37500"/>
                  </a:avLst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1" name="Rectangle 11"/>
                <p:cNvSpPr>
                  <a:spLocks noChangeArrowheads="1"/>
                </p:cNvSpPr>
                <p:nvPr/>
              </p:nvSpPr>
              <p:spPr bwMode="auto">
                <a:xfrm>
                  <a:off x="432" y="1818"/>
                  <a:ext cx="38" cy="49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2" name="Rectangle 12"/>
                <p:cNvSpPr>
                  <a:spLocks noChangeArrowheads="1"/>
                </p:cNvSpPr>
                <p:nvPr/>
              </p:nvSpPr>
              <p:spPr bwMode="auto">
                <a:xfrm>
                  <a:off x="498" y="1871"/>
                  <a:ext cx="38" cy="50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3" name="Rectangle 13"/>
                <p:cNvSpPr>
                  <a:spLocks noChangeArrowheads="1"/>
                </p:cNvSpPr>
                <p:nvPr/>
              </p:nvSpPr>
              <p:spPr bwMode="auto">
                <a:xfrm>
                  <a:off x="564" y="1925"/>
                  <a:ext cx="38" cy="49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4" name="Rectangle 14"/>
                <p:cNvSpPr>
                  <a:spLocks noChangeArrowheads="1"/>
                </p:cNvSpPr>
                <p:nvPr/>
              </p:nvSpPr>
              <p:spPr bwMode="auto">
                <a:xfrm>
                  <a:off x="631" y="1977"/>
                  <a:ext cx="37" cy="50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5" name="Rectangle 15"/>
                <p:cNvSpPr>
                  <a:spLocks noChangeArrowheads="1"/>
                </p:cNvSpPr>
                <p:nvPr/>
              </p:nvSpPr>
              <p:spPr bwMode="auto">
                <a:xfrm>
                  <a:off x="697" y="2031"/>
                  <a:ext cx="37" cy="49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6" name="Rectangle 16"/>
                <p:cNvSpPr>
                  <a:spLocks noChangeArrowheads="1"/>
                </p:cNvSpPr>
                <p:nvPr/>
              </p:nvSpPr>
              <p:spPr bwMode="auto">
                <a:xfrm>
                  <a:off x="432" y="1960"/>
                  <a:ext cx="38" cy="49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7" name="Rectangle 17"/>
                <p:cNvSpPr>
                  <a:spLocks noChangeArrowheads="1"/>
                </p:cNvSpPr>
                <p:nvPr/>
              </p:nvSpPr>
              <p:spPr bwMode="auto">
                <a:xfrm>
                  <a:off x="498" y="2012"/>
                  <a:ext cx="38" cy="51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8" name="Rectangle 18"/>
                <p:cNvSpPr>
                  <a:spLocks noChangeArrowheads="1"/>
                </p:cNvSpPr>
                <p:nvPr/>
              </p:nvSpPr>
              <p:spPr bwMode="auto">
                <a:xfrm>
                  <a:off x="564" y="2065"/>
                  <a:ext cx="38" cy="50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59" name="Rectangle 19"/>
                <p:cNvSpPr>
                  <a:spLocks noChangeArrowheads="1"/>
                </p:cNvSpPr>
                <p:nvPr/>
              </p:nvSpPr>
              <p:spPr bwMode="auto">
                <a:xfrm>
                  <a:off x="631" y="2119"/>
                  <a:ext cx="37" cy="49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60" name="Rectangle 20"/>
                <p:cNvSpPr>
                  <a:spLocks noChangeArrowheads="1"/>
                </p:cNvSpPr>
                <p:nvPr/>
              </p:nvSpPr>
              <p:spPr bwMode="auto">
                <a:xfrm>
                  <a:off x="697" y="2171"/>
                  <a:ext cx="37" cy="50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61" name="Freeform 21"/>
                <p:cNvSpPr>
                  <a:spLocks/>
                </p:cNvSpPr>
                <p:nvPr/>
              </p:nvSpPr>
              <p:spPr bwMode="auto">
                <a:xfrm>
                  <a:off x="794" y="1986"/>
                  <a:ext cx="13" cy="61"/>
                </a:xfrm>
                <a:custGeom>
                  <a:avLst/>
                  <a:gdLst>
                    <a:gd name="T0" fmla="*/ 0 w 13"/>
                    <a:gd name="T1" fmla="*/ 75 h 76"/>
                    <a:gd name="T2" fmla="*/ 0 w 13"/>
                    <a:gd name="T3" fmla="*/ 11 h 76"/>
                    <a:gd name="T4" fmla="*/ 12 w 13"/>
                    <a:gd name="T5" fmla="*/ 0 h 76"/>
                    <a:gd name="T6" fmla="*/ 12 w 13"/>
                    <a:gd name="T7" fmla="*/ 63 h 76"/>
                    <a:gd name="T8" fmla="*/ 0 w 13"/>
                    <a:gd name="T9" fmla="*/ 75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6"/>
                    <a:gd name="T17" fmla="*/ 13 w 13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6">
                      <a:moveTo>
                        <a:pt x="0" y="75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3"/>
                      </a:lnTo>
                      <a:lnTo>
                        <a:pt x="0" y="75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2" name="Freeform 22"/>
                <p:cNvSpPr>
                  <a:spLocks/>
                </p:cNvSpPr>
                <p:nvPr/>
              </p:nvSpPr>
              <p:spPr bwMode="auto">
                <a:xfrm>
                  <a:off x="820" y="1928"/>
                  <a:ext cx="11" cy="61"/>
                </a:xfrm>
                <a:custGeom>
                  <a:avLst/>
                  <a:gdLst>
                    <a:gd name="T0" fmla="*/ 0 w 11"/>
                    <a:gd name="T1" fmla="*/ 74 h 75"/>
                    <a:gd name="T2" fmla="*/ 0 w 11"/>
                    <a:gd name="T3" fmla="*/ 11 h 75"/>
                    <a:gd name="T4" fmla="*/ 10 w 11"/>
                    <a:gd name="T5" fmla="*/ 0 h 75"/>
                    <a:gd name="T6" fmla="*/ 10 w 11"/>
                    <a:gd name="T7" fmla="*/ 62 h 75"/>
                    <a:gd name="T8" fmla="*/ 0 w 11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75"/>
                    <a:gd name="T17" fmla="*/ 11 w 11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0" y="0"/>
                      </a:lnTo>
                      <a:lnTo>
                        <a:pt x="10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3" name="Freeform 23"/>
                <p:cNvSpPr>
                  <a:spLocks/>
                </p:cNvSpPr>
                <p:nvPr/>
              </p:nvSpPr>
              <p:spPr bwMode="auto">
                <a:xfrm>
                  <a:off x="844" y="1875"/>
                  <a:ext cx="13" cy="61"/>
                </a:xfrm>
                <a:custGeom>
                  <a:avLst/>
                  <a:gdLst>
                    <a:gd name="T0" fmla="*/ 0 w 13"/>
                    <a:gd name="T1" fmla="*/ 74 h 75"/>
                    <a:gd name="T2" fmla="*/ 0 w 13"/>
                    <a:gd name="T3" fmla="*/ 11 h 75"/>
                    <a:gd name="T4" fmla="*/ 12 w 13"/>
                    <a:gd name="T5" fmla="*/ 0 h 75"/>
                    <a:gd name="T6" fmla="*/ 12 w 13"/>
                    <a:gd name="T7" fmla="*/ 62 h 75"/>
                    <a:gd name="T8" fmla="*/ 0 w 13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5"/>
                    <a:gd name="T17" fmla="*/ 13 w 13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4" name="Freeform 24"/>
                <p:cNvSpPr>
                  <a:spLocks/>
                </p:cNvSpPr>
                <p:nvPr/>
              </p:nvSpPr>
              <p:spPr bwMode="auto">
                <a:xfrm>
                  <a:off x="866" y="1824"/>
                  <a:ext cx="13" cy="60"/>
                </a:xfrm>
                <a:custGeom>
                  <a:avLst/>
                  <a:gdLst>
                    <a:gd name="T0" fmla="*/ 0 w 13"/>
                    <a:gd name="T1" fmla="*/ 74 h 75"/>
                    <a:gd name="T2" fmla="*/ 0 w 13"/>
                    <a:gd name="T3" fmla="*/ 11 h 75"/>
                    <a:gd name="T4" fmla="*/ 12 w 13"/>
                    <a:gd name="T5" fmla="*/ 0 h 75"/>
                    <a:gd name="T6" fmla="*/ 12 w 13"/>
                    <a:gd name="T7" fmla="*/ 62 h 75"/>
                    <a:gd name="T8" fmla="*/ 0 w 13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5"/>
                    <a:gd name="T17" fmla="*/ 13 w 13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5" name="Freeform 25"/>
                <p:cNvSpPr>
                  <a:spLocks/>
                </p:cNvSpPr>
                <p:nvPr/>
              </p:nvSpPr>
              <p:spPr bwMode="auto">
                <a:xfrm>
                  <a:off x="890" y="1771"/>
                  <a:ext cx="12" cy="60"/>
                </a:xfrm>
                <a:custGeom>
                  <a:avLst/>
                  <a:gdLst>
                    <a:gd name="T0" fmla="*/ 0 w 12"/>
                    <a:gd name="T1" fmla="*/ 74 h 75"/>
                    <a:gd name="T2" fmla="*/ 0 w 12"/>
                    <a:gd name="T3" fmla="*/ 11 h 75"/>
                    <a:gd name="T4" fmla="*/ 11 w 12"/>
                    <a:gd name="T5" fmla="*/ 0 h 75"/>
                    <a:gd name="T6" fmla="*/ 11 w 12"/>
                    <a:gd name="T7" fmla="*/ 62 h 75"/>
                    <a:gd name="T8" fmla="*/ 0 w 12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75"/>
                    <a:gd name="T17" fmla="*/ 12 w 12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1" y="0"/>
                      </a:lnTo>
                      <a:lnTo>
                        <a:pt x="11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6" name="Freeform 26"/>
                <p:cNvSpPr>
                  <a:spLocks/>
                </p:cNvSpPr>
                <p:nvPr/>
              </p:nvSpPr>
              <p:spPr bwMode="auto">
                <a:xfrm>
                  <a:off x="794" y="2123"/>
                  <a:ext cx="13" cy="60"/>
                </a:xfrm>
                <a:custGeom>
                  <a:avLst/>
                  <a:gdLst>
                    <a:gd name="T0" fmla="*/ 0 w 13"/>
                    <a:gd name="T1" fmla="*/ 74 h 75"/>
                    <a:gd name="T2" fmla="*/ 0 w 13"/>
                    <a:gd name="T3" fmla="*/ 11 h 75"/>
                    <a:gd name="T4" fmla="*/ 12 w 13"/>
                    <a:gd name="T5" fmla="*/ 0 h 75"/>
                    <a:gd name="T6" fmla="*/ 12 w 13"/>
                    <a:gd name="T7" fmla="*/ 62 h 75"/>
                    <a:gd name="T8" fmla="*/ 0 w 13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5"/>
                    <a:gd name="T17" fmla="*/ 13 w 13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7" name="Freeform 27"/>
                <p:cNvSpPr>
                  <a:spLocks/>
                </p:cNvSpPr>
                <p:nvPr/>
              </p:nvSpPr>
              <p:spPr bwMode="auto">
                <a:xfrm>
                  <a:off x="820" y="2064"/>
                  <a:ext cx="11" cy="61"/>
                </a:xfrm>
                <a:custGeom>
                  <a:avLst/>
                  <a:gdLst>
                    <a:gd name="T0" fmla="*/ 0 w 11"/>
                    <a:gd name="T1" fmla="*/ 75 h 76"/>
                    <a:gd name="T2" fmla="*/ 0 w 11"/>
                    <a:gd name="T3" fmla="*/ 11 h 76"/>
                    <a:gd name="T4" fmla="*/ 10 w 11"/>
                    <a:gd name="T5" fmla="*/ 0 h 76"/>
                    <a:gd name="T6" fmla="*/ 10 w 11"/>
                    <a:gd name="T7" fmla="*/ 63 h 76"/>
                    <a:gd name="T8" fmla="*/ 0 w 11"/>
                    <a:gd name="T9" fmla="*/ 75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76"/>
                    <a:gd name="T17" fmla="*/ 11 w 11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76">
                      <a:moveTo>
                        <a:pt x="0" y="75"/>
                      </a:moveTo>
                      <a:lnTo>
                        <a:pt x="0" y="11"/>
                      </a:lnTo>
                      <a:lnTo>
                        <a:pt x="10" y="0"/>
                      </a:lnTo>
                      <a:lnTo>
                        <a:pt x="10" y="63"/>
                      </a:lnTo>
                      <a:lnTo>
                        <a:pt x="0" y="75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8" name="Freeform 28"/>
                <p:cNvSpPr>
                  <a:spLocks/>
                </p:cNvSpPr>
                <p:nvPr/>
              </p:nvSpPr>
              <p:spPr bwMode="auto">
                <a:xfrm>
                  <a:off x="844" y="2012"/>
                  <a:ext cx="13" cy="59"/>
                </a:xfrm>
                <a:custGeom>
                  <a:avLst/>
                  <a:gdLst>
                    <a:gd name="T0" fmla="*/ 0 w 13"/>
                    <a:gd name="T1" fmla="*/ 73 h 74"/>
                    <a:gd name="T2" fmla="*/ 0 w 13"/>
                    <a:gd name="T3" fmla="*/ 11 h 74"/>
                    <a:gd name="T4" fmla="*/ 12 w 13"/>
                    <a:gd name="T5" fmla="*/ 0 h 74"/>
                    <a:gd name="T6" fmla="*/ 12 w 13"/>
                    <a:gd name="T7" fmla="*/ 61 h 74"/>
                    <a:gd name="T8" fmla="*/ 0 w 13"/>
                    <a:gd name="T9" fmla="*/ 73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4"/>
                    <a:gd name="T17" fmla="*/ 13 w 13"/>
                    <a:gd name="T18" fmla="*/ 74 h 7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4">
                      <a:moveTo>
                        <a:pt x="0" y="73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1"/>
                      </a:lnTo>
                      <a:lnTo>
                        <a:pt x="0" y="73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9" name="Freeform 29"/>
                <p:cNvSpPr>
                  <a:spLocks/>
                </p:cNvSpPr>
                <p:nvPr/>
              </p:nvSpPr>
              <p:spPr bwMode="auto">
                <a:xfrm>
                  <a:off x="866" y="1960"/>
                  <a:ext cx="13" cy="60"/>
                </a:xfrm>
                <a:custGeom>
                  <a:avLst/>
                  <a:gdLst>
                    <a:gd name="T0" fmla="*/ 0 w 13"/>
                    <a:gd name="T1" fmla="*/ 74 h 75"/>
                    <a:gd name="T2" fmla="*/ 0 w 13"/>
                    <a:gd name="T3" fmla="*/ 11 h 75"/>
                    <a:gd name="T4" fmla="*/ 12 w 13"/>
                    <a:gd name="T5" fmla="*/ 0 h 75"/>
                    <a:gd name="T6" fmla="*/ 12 w 13"/>
                    <a:gd name="T7" fmla="*/ 62 h 75"/>
                    <a:gd name="T8" fmla="*/ 0 w 13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5"/>
                    <a:gd name="T17" fmla="*/ 13 w 13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0" name="Freeform 30"/>
                <p:cNvSpPr>
                  <a:spLocks/>
                </p:cNvSpPr>
                <p:nvPr/>
              </p:nvSpPr>
              <p:spPr bwMode="auto">
                <a:xfrm>
                  <a:off x="890" y="1907"/>
                  <a:ext cx="12" cy="60"/>
                </a:xfrm>
                <a:custGeom>
                  <a:avLst/>
                  <a:gdLst>
                    <a:gd name="T0" fmla="*/ 0 w 12"/>
                    <a:gd name="T1" fmla="*/ 73 h 74"/>
                    <a:gd name="T2" fmla="*/ 0 w 12"/>
                    <a:gd name="T3" fmla="*/ 11 h 74"/>
                    <a:gd name="T4" fmla="*/ 11 w 12"/>
                    <a:gd name="T5" fmla="*/ 0 h 74"/>
                    <a:gd name="T6" fmla="*/ 11 w 12"/>
                    <a:gd name="T7" fmla="*/ 61 h 74"/>
                    <a:gd name="T8" fmla="*/ 0 w 12"/>
                    <a:gd name="T9" fmla="*/ 73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74"/>
                    <a:gd name="T17" fmla="*/ 12 w 12"/>
                    <a:gd name="T18" fmla="*/ 74 h 7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74">
                      <a:moveTo>
                        <a:pt x="0" y="73"/>
                      </a:moveTo>
                      <a:lnTo>
                        <a:pt x="0" y="11"/>
                      </a:lnTo>
                      <a:lnTo>
                        <a:pt x="11" y="0"/>
                      </a:lnTo>
                      <a:lnTo>
                        <a:pt x="11" y="61"/>
                      </a:lnTo>
                      <a:lnTo>
                        <a:pt x="0" y="73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1" name="Freeform 31"/>
                <p:cNvSpPr>
                  <a:spLocks/>
                </p:cNvSpPr>
                <p:nvPr/>
              </p:nvSpPr>
              <p:spPr bwMode="auto">
                <a:xfrm>
                  <a:off x="794" y="1837"/>
                  <a:ext cx="13" cy="61"/>
                </a:xfrm>
                <a:custGeom>
                  <a:avLst/>
                  <a:gdLst>
                    <a:gd name="T0" fmla="*/ 0 w 13"/>
                    <a:gd name="T1" fmla="*/ 75 h 76"/>
                    <a:gd name="T2" fmla="*/ 0 w 13"/>
                    <a:gd name="T3" fmla="*/ 11 h 76"/>
                    <a:gd name="T4" fmla="*/ 12 w 13"/>
                    <a:gd name="T5" fmla="*/ 0 h 76"/>
                    <a:gd name="T6" fmla="*/ 12 w 13"/>
                    <a:gd name="T7" fmla="*/ 63 h 76"/>
                    <a:gd name="T8" fmla="*/ 0 w 13"/>
                    <a:gd name="T9" fmla="*/ 75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6"/>
                    <a:gd name="T17" fmla="*/ 13 w 13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6">
                      <a:moveTo>
                        <a:pt x="0" y="75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3"/>
                      </a:lnTo>
                      <a:lnTo>
                        <a:pt x="0" y="75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2" name="Freeform 32"/>
                <p:cNvSpPr>
                  <a:spLocks/>
                </p:cNvSpPr>
                <p:nvPr/>
              </p:nvSpPr>
              <p:spPr bwMode="auto">
                <a:xfrm>
                  <a:off x="820" y="1779"/>
                  <a:ext cx="11" cy="61"/>
                </a:xfrm>
                <a:custGeom>
                  <a:avLst/>
                  <a:gdLst>
                    <a:gd name="T0" fmla="*/ 0 w 11"/>
                    <a:gd name="T1" fmla="*/ 75 h 76"/>
                    <a:gd name="T2" fmla="*/ 0 w 11"/>
                    <a:gd name="T3" fmla="*/ 11 h 76"/>
                    <a:gd name="T4" fmla="*/ 10 w 11"/>
                    <a:gd name="T5" fmla="*/ 0 h 76"/>
                    <a:gd name="T6" fmla="*/ 10 w 11"/>
                    <a:gd name="T7" fmla="*/ 63 h 76"/>
                    <a:gd name="T8" fmla="*/ 0 w 11"/>
                    <a:gd name="T9" fmla="*/ 75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76"/>
                    <a:gd name="T17" fmla="*/ 11 w 11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76">
                      <a:moveTo>
                        <a:pt x="0" y="75"/>
                      </a:moveTo>
                      <a:lnTo>
                        <a:pt x="0" y="11"/>
                      </a:lnTo>
                      <a:lnTo>
                        <a:pt x="10" y="0"/>
                      </a:lnTo>
                      <a:lnTo>
                        <a:pt x="10" y="63"/>
                      </a:lnTo>
                      <a:lnTo>
                        <a:pt x="0" y="75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3" name="Freeform 33"/>
                <p:cNvSpPr>
                  <a:spLocks/>
                </p:cNvSpPr>
                <p:nvPr/>
              </p:nvSpPr>
              <p:spPr bwMode="auto">
                <a:xfrm>
                  <a:off x="844" y="1726"/>
                  <a:ext cx="13" cy="60"/>
                </a:xfrm>
                <a:custGeom>
                  <a:avLst/>
                  <a:gdLst>
                    <a:gd name="T0" fmla="*/ 0 w 13"/>
                    <a:gd name="T1" fmla="*/ 74 h 75"/>
                    <a:gd name="T2" fmla="*/ 0 w 13"/>
                    <a:gd name="T3" fmla="*/ 11 h 75"/>
                    <a:gd name="T4" fmla="*/ 12 w 13"/>
                    <a:gd name="T5" fmla="*/ 0 h 75"/>
                    <a:gd name="T6" fmla="*/ 12 w 13"/>
                    <a:gd name="T7" fmla="*/ 62 h 75"/>
                    <a:gd name="T8" fmla="*/ 0 w 13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5"/>
                    <a:gd name="T17" fmla="*/ 13 w 13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4" name="Freeform 34"/>
                <p:cNvSpPr>
                  <a:spLocks/>
                </p:cNvSpPr>
                <p:nvPr/>
              </p:nvSpPr>
              <p:spPr bwMode="auto">
                <a:xfrm>
                  <a:off x="866" y="1674"/>
                  <a:ext cx="13" cy="61"/>
                </a:xfrm>
                <a:custGeom>
                  <a:avLst/>
                  <a:gdLst>
                    <a:gd name="T0" fmla="*/ 0 w 13"/>
                    <a:gd name="T1" fmla="*/ 74 h 75"/>
                    <a:gd name="T2" fmla="*/ 0 w 13"/>
                    <a:gd name="T3" fmla="*/ 11 h 75"/>
                    <a:gd name="T4" fmla="*/ 12 w 13"/>
                    <a:gd name="T5" fmla="*/ 0 h 75"/>
                    <a:gd name="T6" fmla="*/ 12 w 13"/>
                    <a:gd name="T7" fmla="*/ 62 h 75"/>
                    <a:gd name="T8" fmla="*/ 0 w 13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75"/>
                    <a:gd name="T17" fmla="*/ 13 w 13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2" y="0"/>
                      </a:lnTo>
                      <a:lnTo>
                        <a:pt x="12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5" name="Freeform 35"/>
                <p:cNvSpPr>
                  <a:spLocks/>
                </p:cNvSpPr>
                <p:nvPr/>
              </p:nvSpPr>
              <p:spPr bwMode="auto">
                <a:xfrm>
                  <a:off x="890" y="1621"/>
                  <a:ext cx="12" cy="61"/>
                </a:xfrm>
                <a:custGeom>
                  <a:avLst/>
                  <a:gdLst>
                    <a:gd name="T0" fmla="*/ 0 w 12"/>
                    <a:gd name="T1" fmla="*/ 74 h 75"/>
                    <a:gd name="T2" fmla="*/ 0 w 12"/>
                    <a:gd name="T3" fmla="*/ 11 h 75"/>
                    <a:gd name="T4" fmla="*/ 11 w 12"/>
                    <a:gd name="T5" fmla="*/ 0 h 75"/>
                    <a:gd name="T6" fmla="*/ 11 w 12"/>
                    <a:gd name="T7" fmla="*/ 62 h 75"/>
                    <a:gd name="T8" fmla="*/ 0 w 12"/>
                    <a:gd name="T9" fmla="*/ 74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75"/>
                    <a:gd name="T17" fmla="*/ 12 w 12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75">
                      <a:moveTo>
                        <a:pt x="0" y="74"/>
                      </a:moveTo>
                      <a:lnTo>
                        <a:pt x="0" y="11"/>
                      </a:lnTo>
                      <a:lnTo>
                        <a:pt x="11" y="0"/>
                      </a:lnTo>
                      <a:lnTo>
                        <a:pt x="11" y="62"/>
                      </a:lnTo>
                      <a:lnTo>
                        <a:pt x="0" y="74"/>
                      </a:lnTo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6" name="AutoShape 36"/>
                <p:cNvSpPr>
                  <a:spLocks noChangeArrowheads="1"/>
                </p:cNvSpPr>
                <p:nvPr/>
              </p:nvSpPr>
              <p:spPr bwMode="auto">
                <a:xfrm>
                  <a:off x="440" y="2162"/>
                  <a:ext cx="110" cy="99"/>
                </a:xfrm>
                <a:prstGeom prst="roundRect">
                  <a:avLst>
                    <a:gd name="adj" fmla="val 12495"/>
                  </a:avLst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077" name="Line 37"/>
                <p:cNvSpPr>
                  <a:spLocks noChangeShapeType="1"/>
                </p:cNvSpPr>
                <p:nvPr/>
              </p:nvSpPr>
              <p:spPr bwMode="auto">
                <a:xfrm>
                  <a:off x="496" y="2164"/>
                  <a:ext cx="0" cy="97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986" name="Group 41"/>
              <p:cNvGrpSpPr>
                <a:grpSpLocks/>
              </p:cNvGrpSpPr>
              <p:nvPr/>
            </p:nvGrpSpPr>
            <p:grpSpPr bwMode="auto">
              <a:xfrm>
                <a:off x="1047" y="1266"/>
                <a:ext cx="709" cy="718"/>
                <a:chOff x="461" y="1387"/>
                <a:chExt cx="1478" cy="1863"/>
              </a:xfrm>
            </p:grpSpPr>
            <p:sp>
              <p:nvSpPr>
                <p:cNvPr id="11037" name="Freeform 42"/>
                <p:cNvSpPr>
                  <a:spLocks/>
                </p:cNvSpPr>
                <p:nvPr/>
              </p:nvSpPr>
              <p:spPr bwMode="auto">
                <a:xfrm rot="7223538">
                  <a:off x="99" y="1749"/>
                  <a:ext cx="1152" cy="427"/>
                </a:xfrm>
                <a:custGeom>
                  <a:avLst/>
                  <a:gdLst>
                    <a:gd name="T0" fmla="*/ 21 w 550"/>
                    <a:gd name="T1" fmla="*/ 181 h 204"/>
                    <a:gd name="T2" fmla="*/ 47 w 550"/>
                    <a:gd name="T3" fmla="*/ 185 h 204"/>
                    <a:gd name="T4" fmla="*/ 114 w 550"/>
                    <a:gd name="T5" fmla="*/ 180 h 204"/>
                    <a:gd name="T6" fmla="*/ 130 w 550"/>
                    <a:gd name="T7" fmla="*/ 162 h 204"/>
                    <a:gd name="T8" fmla="*/ 123 w 550"/>
                    <a:gd name="T9" fmla="*/ 132 h 204"/>
                    <a:gd name="T10" fmla="*/ 106 w 550"/>
                    <a:gd name="T11" fmla="*/ 112 h 204"/>
                    <a:gd name="T12" fmla="*/ 106 w 550"/>
                    <a:gd name="T13" fmla="*/ 98 h 204"/>
                    <a:gd name="T14" fmla="*/ 147 w 550"/>
                    <a:gd name="T15" fmla="*/ 80 h 204"/>
                    <a:gd name="T16" fmla="*/ 197 w 550"/>
                    <a:gd name="T17" fmla="*/ 79 h 204"/>
                    <a:gd name="T18" fmla="*/ 262 w 550"/>
                    <a:gd name="T19" fmla="*/ 87 h 204"/>
                    <a:gd name="T20" fmla="*/ 313 w 550"/>
                    <a:gd name="T21" fmla="*/ 108 h 204"/>
                    <a:gd name="T22" fmla="*/ 339 w 550"/>
                    <a:gd name="T23" fmla="*/ 122 h 204"/>
                    <a:gd name="T24" fmla="*/ 337 w 550"/>
                    <a:gd name="T25" fmla="*/ 136 h 204"/>
                    <a:gd name="T26" fmla="*/ 332 w 550"/>
                    <a:gd name="T27" fmla="*/ 158 h 204"/>
                    <a:gd name="T28" fmla="*/ 336 w 550"/>
                    <a:gd name="T29" fmla="*/ 186 h 204"/>
                    <a:gd name="T30" fmla="*/ 364 w 550"/>
                    <a:gd name="T31" fmla="*/ 200 h 204"/>
                    <a:gd name="T32" fmla="*/ 421 w 550"/>
                    <a:gd name="T33" fmla="*/ 204 h 204"/>
                    <a:gd name="T34" fmla="*/ 463 w 550"/>
                    <a:gd name="T35" fmla="*/ 179 h 204"/>
                    <a:gd name="T36" fmla="*/ 470 w 550"/>
                    <a:gd name="T37" fmla="*/ 156 h 204"/>
                    <a:gd name="T38" fmla="*/ 458 w 550"/>
                    <a:gd name="T39" fmla="*/ 120 h 204"/>
                    <a:gd name="T40" fmla="*/ 438 w 550"/>
                    <a:gd name="T41" fmla="*/ 101 h 204"/>
                    <a:gd name="T42" fmla="*/ 440 w 550"/>
                    <a:gd name="T43" fmla="*/ 79 h 204"/>
                    <a:gd name="T44" fmla="*/ 462 w 550"/>
                    <a:gd name="T45" fmla="*/ 75 h 204"/>
                    <a:gd name="T46" fmla="*/ 484 w 550"/>
                    <a:gd name="T47" fmla="*/ 68 h 204"/>
                    <a:gd name="T48" fmla="*/ 491 w 550"/>
                    <a:gd name="T49" fmla="*/ 37 h 204"/>
                    <a:gd name="T50" fmla="*/ 508 w 550"/>
                    <a:gd name="T51" fmla="*/ 14 h 204"/>
                    <a:gd name="T52" fmla="*/ 550 w 550"/>
                    <a:gd name="T53" fmla="*/ 19 h 204"/>
                    <a:gd name="T54" fmla="*/ 549 w 550"/>
                    <a:gd name="T55" fmla="*/ 7 h 204"/>
                    <a:gd name="T56" fmla="*/ 510 w 550"/>
                    <a:gd name="T57" fmla="*/ 0 h 204"/>
                    <a:gd name="T58" fmla="*/ 493 w 550"/>
                    <a:gd name="T59" fmla="*/ 4 h 204"/>
                    <a:gd name="T60" fmla="*/ 485 w 550"/>
                    <a:gd name="T61" fmla="*/ 21 h 204"/>
                    <a:gd name="T62" fmla="*/ 481 w 550"/>
                    <a:gd name="T63" fmla="*/ 43 h 204"/>
                    <a:gd name="T64" fmla="*/ 475 w 550"/>
                    <a:gd name="T65" fmla="*/ 61 h 204"/>
                    <a:gd name="T66" fmla="*/ 451 w 550"/>
                    <a:gd name="T67" fmla="*/ 66 h 204"/>
                    <a:gd name="T68" fmla="*/ 430 w 550"/>
                    <a:gd name="T69" fmla="*/ 67 h 204"/>
                    <a:gd name="T70" fmla="*/ 423 w 550"/>
                    <a:gd name="T71" fmla="*/ 93 h 204"/>
                    <a:gd name="T72" fmla="*/ 402 w 550"/>
                    <a:gd name="T73" fmla="*/ 74 h 204"/>
                    <a:gd name="T74" fmla="*/ 328 w 550"/>
                    <a:gd name="T75" fmla="*/ 54 h 204"/>
                    <a:gd name="T76" fmla="*/ 249 w 550"/>
                    <a:gd name="T77" fmla="*/ 37 h 204"/>
                    <a:gd name="T78" fmla="*/ 181 w 550"/>
                    <a:gd name="T79" fmla="*/ 34 h 204"/>
                    <a:gd name="T80" fmla="*/ 122 w 550"/>
                    <a:gd name="T81" fmla="*/ 42 h 204"/>
                    <a:gd name="T82" fmla="*/ 73 w 550"/>
                    <a:gd name="T83" fmla="*/ 55 h 204"/>
                    <a:gd name="T84" fmla="*/ 28 w 550"/>
                    <a:gd name="T85" fmla="*/ 70 h 204"/>
                    <a:gd name="T86" fmla="*/ 2 w 550"/>
                    <a:gd name="T87" fmla="*/ 122 h 204"/>
                    <a:gd name="T88" fmla="*/ 0 w 550"/>
                    <a:gd name="T89" fmla="*/ 144 h 204"/>
                    <a:gd name="T90" fmla="*/ 4 w 550"/>
                    <a:gd name="T91" fmla="*/ 164 h 204"/>
                    <a:gd name="T92" fmla="*/ 21 w 550"/>
                    <a:gd name="T93" fmla="*/ 181 h 20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550"/>
                    <a:gd name="T142" fmla="*/ 0 h 204"/>
                    <a:gd name="T143" fmla="*/ 550 w 550"/>
                    <a:gd name="T144" fmla="*/ 204 h 20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550" h="204">
                      <a:moveTo>
                        <a:pt x="21" y="181"/>
                      </a:moveTo>
                      <a:lnTo>
                        <a:pt x="47" y="185"/>
                      </a:lnTo>
                      <a:lnTo>
                        <a:pt x="114" y="180"/>
                      </a:lnTo>
                      <a:lnTo>
                        <a:pt x="130" y="162"/>
                      </a:lnTo>
                      <a:lnTo>
                        <a:pt x="123" y="132"/>
                      </a:lnTo>
                      <a:lnTo>
                        <a:pt x="106" y="112"/>
                      </a:lnTo>
                      <a:lnTo>
                        <a:pt x="106" y="98"/>
                      </a:lnTo>
                      <a:lnTo>
                        <a:pt x="147" y="80"/>
                      </a:lnTo>
                      <a:lnTo>
                        <a:pt x="197" y="79"/>
                      </a:lnTo>
                      <a:lnTo>
                        <a:pt x="262" y="87"/>
                      </a:lnTo>
                      <a:lnTo>
                        <a:pt x="313" y="108"/>
                      </a:lnTo>
                      <a:lnTo>
                        <a:pt x="339" y="122"/>
                      </a:lnTo>
                      <a:lnTo>
                        <a:pt x="337" y="136"/>
                      </a:lnTo>
                      <a:lnTo>
                        <a:pt x="332" y="158"/>
                      </a:lnTo>
                      <a:lnTo>
                        <a:pt x="336" y="186"/>
                      </a:lnTo>
                      <a:lnTo>
                        <a:pt x="364" y="200"/>
                      </a:lnTo>
                      <a:lnTo>
                        <a:pt x="421" y="204"/>
                      </a:lnTo>
                      <a:lnTo>
                        <a:pt x="463" y="179"/>
                      </a:lnTo>
                      <a:lnTo>
                        <a:pt x="470" y="156"/>
                      </a:lnTo>
                      <a:lnTo>
                        <a:pt x="458" y="120"/>
                      </a:lnTo>
                      <a:lnTo>
                        <a:pt x="438" y="101"/>
                      </a:lnTo>
                      <a:lnTo>
                        <a:pt x="440" y="79"/>
                      </a:lnTo>
                      <a:lnTo>
                        <a:pt x="462" y="75"/>
                      </a:lnTo>
                      <a:lnTo>
                        <a:pt x="484" y="68"/>
                      </a:lnTo>
                      <a:lnTo>
                        <a:pt x="491" y="37"/>
                      </a:lnTo>
                      <a:lnTo>
                        <a:pt x="508" y="14"/>
                      </a:lnTo>
                      <a:lnTo>
                        <a:pt x="550" y="19"/>
                      </a:lnTo>
                      <a:lnTo>
                        <a:pt x="549" y="7"/>
                      </a:lnTo>
                      <a:lnTo>
                        <a:pt x="510" y="0"/>
                      </a:lnTo>
                      <a:lnTo>
                        <a:pt x="493" y="4"/>
                      </a:lnTo>
                      <a:lnTo>
                        <a:pt x="485" y="21"/>
                      </a:lnTo>
                      <a:lnTo>
                        <a:pt x="481" y="43"/>
                      </a:lnTo>
                      <a:lnTo>
                        <a:pt x="475" y="61"/>
                      </a:lnTo>
                      <a:lnTo>
                        <a:pt x="451" y="66"/>
                      </a:lnTo>
                      <a:lnTo>
                        <a:pt x="430" y="67"/>
                      </a:lnTo>
                      <a:lnTo>
                        <a:pt x="423" y="93"/>
                      </a:lnTo>
                      <a:lnTo>
                        <a:pt x="402" y="74"/>
                      </a:lnTo>
                      <a:lnTo>
                        <a:pt x="328" y="54"/>
                      </a:lnTo>
                      <a:lnTo>
                        <a:pt x="249" y="37"/>
                      </a:lnTo>
                      <a:lnTo>
                        <a:pt x="181" y="34"/>
                      </a:lnTo>
                      <a:lnTo>
                        <a:pt x="122" y="42"/>
                      </a:lnTo>
                      <a:lnTo>
                        <a:pt x="73" y="55"/>
                      </a:lnTo>
                      <a:lnTo>
                        <a:pt x="28" y="70"/>
                      </a:lnTo>
                      <a:lnTo>
                        <a:pt x="2" y="122"/>
                      </a:lnTo>
                      <a:lnTo>
                        <a:pt x="0" y="144"/>
                      </a:lnTo>
                      <a:lnTo>
                        <a:pt x="4" y="164"/>
                      </a:lnTo>
                      <a:lnTo>
                        <a:pt x="21" y="18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1038" name="Group 43"/>
                <p:cNvGrpSpPr>
                  <a:grpSpLocks/>
                </p:cNvGrpSpPr>
                <p:nvPr/>
              </p:nvGrpSpPr>
              <p:grpSpPr bwMode="auto">
                <a:xfrm>
                  <a:off x="758" y="2094"/>
                  <a:ext cx="1181" cy="1156"/>
                  <a:chOff x="3121" y="978"/>
                  <a:chExt cx="564" cy="552"/>
                </a:xfrm>
              </p:grpSpPr>
              <p:grpSp>
                <p:nvGrpSpPr>
                  <p:cNvPr id="11039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3121" y="978"/>
                    <a:ext cx="483" cy="322"/>
                    <a:chOff x="3121" y="978"/>
                    <a:chExt cx="483" cy="322"/>
                  </a:xfrm>
                </p:grpSpPr>
                <p:sp>
                  <p:nvSpPr>
                    <p:cNvPr id="11046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3132" y="987"/>
                      <a:ext cx="464" cy="307"/>
                    </a:xfrm>
                    <a:custGeom>
                      <a:avLst/>
                      <a:gdLst>
                        <a:gd name="T0" fmla="*/ 35 w 464"/>
                        <a:gd name="T1" fmla="*/ 0 h 307"/>
                        <a:gd name="T2" fmla="*/ 14 w 464"/>
                        <a:gd name="T3" fmla="*/ 123 h 307"/>
                        <a:gd name="T4" fmla="*/ 0 w 464"/>
                        <a:gd name="T5" fmla="*/ 206 h 307"/>
                        <a:gd name="T6" fmla="*/ 1 w 464"/>
                        <a:gd name="T7" fmla="*/ 228 h 307"/>
                        <a:gd name="T8" fmla="*/ 120 w 464"/>
                        <a:gd name="T9" fmla="*/ 244 h 307"/>
                        <a:gd name="T10" fmla="*/ 261 w 464"/>
                        <a:gd name="T11" fmla="*/ 273 h 307"/>
                        <a:gd name="T12" fmla="*/ 347 w 464"/>
                        <a:gd name="T13" fmla="*/ 292 h 307"/>
                        <a:gd name="T14" fmla="*/ 403 w 464"/>
                        <a:gd name="T15" fmla="*/ 306 h 307"/>
                        <a:gd name="T16" fmla="*/ 413 w 464"/>
                        <a:gd name="T17" fmla="*/ 307 h 307"/>
                        <a:gd name="T18" fmla="*/ 422 w 464"/>
                        <a:gd name="T19" fmla="*/ 297 h 307"/>
                        <a:gd name="T20" fmla="*/ 431 w 464"/>
                        <a:gd name="T21" fmla="*/ 249 h 307"/>
                        <a:gd name="T22" fmla="*/ 442 w 464"/>
                        <a:gd name="T23" fmla="*/ 199 h 307"/>
                        <a:gd name="T24" fmla="*/ 452 w 464"/>
                        <a:gd name="T25" fmla="*/ 152 h 307"/>
                        <a:gd name="T26" fmla="*/ 458 w 464"/>
                        <a:gd name="T27" fmla="*/ 118 h 307"/>
                        <a:gd name="T28" fmla="*/ 464 w 464"/>
                        <a:gd name="T29" fmla="*/ 87 h 307"/>
                        <a:gd name="T30" fmla="*/ 455 w 464"/>
                        <a:gd name="T31" fmla="*/ 76 h 307"/>
                        <a:gd name="T32" fmla="*/ 315 w 464"/>
                        <a:gd name="T33" fmla="*/ 54 h 307"/>
                        <a:gd name="T34" fmla="*/ 254 w 464"/>
                        <a:gd name="T35" fmla="*/ 43 h 307"/>
                        <a:gd name="T36" fmla="*/ 149 w 464"/>
                        <a:gd name="T37" fmla="*/ 21 h 307"/>
                        <a:gd name="T38" fmla="*/ 92 w 464"/>
                        <a:gd name="T39" fmla="*/ 6 h 307"/>
                        <a:gd name="T40" fmla="*/ 47 w 464"/>
                        <a:gd name="T41" fmla="*/ 2 h 307"/>
                        <a:gd name="T42" fmla="*/ 35 w 464"/>
                        <a:gd name="T43" fmla="*/ 0 h 307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464"/>
                        <a:gd name="T67" fmla="*/ 0 h 307"/>
                        <a:gd name="T68" fmla="*/ 464 w 464"/>
                        <a:gd name="T69" fmla="*/ 307 h 307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464" h="307">
                          <a:moveTo>
                            <a:pt x="35" y="0"/>
                          </a:moveTo>
                          <a:lnTo>
                            <a:pt x="14" y="123"/>
                          </a:lnTo>
                          <a:lnTo>
                            <a:pt x="0" y="206"/>
                          </a:lnTo>
                          <a:lnTo>
                            <a:pt x="1" y="228"/>
                          </a:lnTo>
                          <a:lnTo>
                            <a:pt x="120" y="244"/>
                          </a:lnTo>
                          <a:lnTo>
                            <a:pt x="261" y="273"/>
                          </a:lnTo>
                          <a:lnTo>
                            <a:pt x="347" y="292"/>
                          </a:lnTo>
                          <a:lnTo>
                            <a:pt x="403" y="306"/>
                          </a:lnTo>
                          <a:lnTo>
                            <a:pt x="413" y="307"/>
                          </a:lnTo>
                          <a:lnTo>
                            <a:pt x="422" y="297"/>
                          </a:lnTo>
                          <a:lnTo>
                            <a:pt x="431" y="249"/>
                          </a:lnTo>
                          <a:lnTo>
                            <a:pt x="442" y="199"/>
                          </a:lnTo>
                          <a:lnTo>
                            <a:pt x="452" y="152"/>
                          </a:lnTo>
                          <a:lnTo>
                            <a:pt x="458" y="118"/>
                          </a:lnTo>
                          <a:lnTo>
                            <a:pt x="464" y="87"/>
                          </a:lnTo>
                          <a:lnTo>
                            <a:pt x="455" y="76"/>
                          </a:lnTo>
                          <a:lnTo>
                            <a:pt x="315" y="54"/>
                          </a:lnTo>
                          <a:lnTo>
                            <a:pt x="254" y="43"/>
                          </a:lnTo>
                          <a:lnTo>
                            <a:pt x="149" y="21"/>
                          </a:lnTo>
                          <a:lnTo>
                            <a:pt x="92" y="6"/>
                          </a:lnTo>
                          <a:lnTo>
                            <a:pt x="47" y="2"/>
                          </a:lnTo>
                          <a:lnTo>
                            <a:pt x="3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47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3121" y="978"/>
                      <a:ext cx="483" cy="322"/>
                    </a:xfrm>
                    <a:custGeom>
                      <a:avLst/>
                      <a:gdLst>
                        <a:gd name="T0" fmla="*/ 50 w 483"/>
                        <a:gd name="T1" fmla="*/ 0 h 322"/>
                        <a:gd name="T2" fmla="*/ 152 w 483"/>
                        <a:gd name="T3" fmla="*/ 22 h 322"/>
                        <a:gd name="T4" fmla="*/ 274 w 483"/>
                        <a:gd name="T5" fmla="*/ 50 h 322"/>
                        <a:gd name="T6" fmla="*/ 349 w 483"/>
                        <a:gd name="T7" fmla="*/ 60 h 322"/>
                        <a:gd name="T8" fmla="*/ 426 w 483"/>
                        <a:gd name="T9" fmla="*/ 70 h 322"/>
                        <a:gd name="T10" fmla="*/ 475 w 483"/>
                        <a:gd name="T11" fmla="*/ 77 h 322"/>
                        <a:gd name="T12" fmla="*/ 483 w 483"/>
                        <a:gd name="T13" fmla="*/ 92 h 322"/>
                        <a:gd name="T14" fmla="*/ 475 w 483"/>
                        <a:gd name="T15" fmla="*/ 129 h 322"/>
                        <a:gd name="T16" fmla="*/ 459 w 483"/>
                        <a:gd name="T17" fmla="*/ 210 h 322"/>
                        <a:gd name="T18" fmla="*/ 448 w 483"/>
                        <a:gd name="T19" fmla="*/ 279 h 322"/>
                        <a:gd name="T20" fmla="*/ 439 w 483"/>
                        <a:gd name="T21" fmla="*/ 315 h 322"/>
                        <a:gd name="T22" fmla="*/ 424 w 483"/>
                        <a:gd name="T23" fmla="*/ 322 h 322"/>
                        <a:gd name="T24" fmla="*/ 177 w 483"/>
                        <a:gd name="T25" fmla="*/ 270 h 322"/>
                        <a:gd name="T26" fmla="*/ 8 w 483"/>
                        <a:gd name="T27" fmla="*/ 245 h 322"/>
                        <a:gd name="T28" fmla="*/ 0 w 483"/>
                        <a:gd name="T29" fmla="*/ 235 h 322"/>
                        <a:gd name="T30" fmla="*/ 17 w 483"/>
                        <a:gd name="T31" fmla="*/ 152 h 322"/>
                        <a:gd name="T32" fmla="*/ 30 w 483"/>
                        <a:gd name="T33" fmla="*/ 80 h 322"/>
                        <a:gd name="T34" fmla="*/ 40 w 483"/>
                        <a:gd name="T35" fmla="*/ 14 h 322"/>
                        <a:gd name="T36" fmla="*/ 51 w 483"/>
                        <a:gd name="T37" fmla="*/ 21 h 322"/>
                        <a:gd name="T38" fmla="*/ 57 w 483"/>
                        <a:gd name="T39" fmla="*/ 43 h 322"/>
                        <a:gd name="T40" fmla="*/ 242 w 483"/>
                        <a:gd name="T41" fmla="*/ 184 h 322"/>
                        <a:gd name="T42" fmla="*/ 470 w 483"/>
                        <a:gd name="T43" fmla="*/ 129 h 322"/>
                        <a:gd name="T44" fmla="*/ 465 w 483"/>
                        <a:gd name="T45" fmla="*/ 139 h 322"/>
                        <a:gd name="T46" fmla="*/ 246 w 483"/>
                        <a:gd name="T47" fmla="*/ 201 h 322"/>
                        <a:gd name="T48" fmla="*/ 233 w 483"/>
                        <a:gd name="T49" fmla="*/ 197 h 322"/>
                        <a:gd name="T50" fmla="*/ 54 w 483"/>
                        <a:gd name="T51" fmla="*/ 60 h 322"/>
                        <a:gd name="T52" fmla="*/ 43 w 483"/>
                        <a:gd name="T53" fmla="*/ 67 h 322"/>
                        <a:gd name="T54" fmla="*/ 28 w 483"/>
                        <a:gd name="T55" fmla="*/ 153 h 322"/>
                        <a:gd name="T56" fmla="*/ 133 w 483"/>
                        <a:gd name="T57" fmla="*/ 145 h 322"/>
                        <a:gd name="T58" fmla="*/ 23 w 483"/>
                        <a:gd name="T59" fmla="*/ 165 h 322"/>
                        <a:gd name="T60" fmla="*/ 18 w 483"/>
                        <a:gd name="T61" fmla="*/ 223 h 322"/>
                        <a:gd name="T62" fmla="*/ 22 w 483"/>
                        <a:gd name="T63" fmla="*/ 229 h 322"/>
                        <a:gd name="T64" fmla="*/ 144 w 483"/>
                        <a:gd name="T65" fmla="*/ 251 h 322"/>
                        <a:gd name="T66" fmla="*/ 262 w 483"/>
                        <a:gd name="T67" fmla="*/ 271 h 322"/>
                        <a:gd name="T68" fmla="*/ 351 w 483"/>
                        <a:gd name="T69" fmla="*/ 291 h 322"/>
                        <a:gd name="T70" fmla="*/ 414 w 483"/>
                        <a:gd name="T71" fmla="*/ 310 h 322"/>
                        <a:gd name="T72" fmla="*/ 429 w 483"/>
                        <a:gd name="T73" fmla="*/ 306 h 322"/>
                        <a:gd name="T74" fmla="*/ 437 w 483"/>
                        <a:gd name="T75" fmla="*/ 258 h 322"/>
                        <a:gd name="T76" fmla="*/ 313 w 483"/>
                        <a:gd name="T77" fmla="*/ 182 h 322"/>
                        <a:gd name="T78" fmla="*/ 326 w 483"/>
                        <a:gd name="T79" fmla="*/ 173 h 322"/>
                        <a:gd name="T80" fmla="*/ 441 w 483"/>
                        <a:gd name="T81" fmla="*/ 236 h 322"/>
                        <a:gd name="T82" fmla="*/ 453 w 483"/>
                        <a:gd name="T83" fmla="*/ 182 h 322"/>
                        <a:gd name="T84" fmla="*/ 467 w 483"/>
                        <a:gd name="T85" fmla="*/ 132 h 322"/>
                        <a:gd name="T86" fmla="*/ 470 w 483"/>
                        <a:gd name="T87" fmla="*/ 98 h 322"/>
                        <a:gd name="T88" fmla="*/ 417 w 483"/>
                        <a:gd name="T89" fmla="*/ 90 h 322"/>
                        <a:gd name="T90" fmla="*/ 278 w 483"/>
                        <a:gd name="T91" fmla="*/ 61 h 322"/>
                        <a:gd name="T92" fmla="*/ 100 w 483"/>
                        <a:gd name="T93" fmla="*/ 22 h 322"/>
                        <a:gd name="T94" fmla="*/ 49 w 483"/>
                        <a:gd name="T95" fmla="*/ 11 h 322"/>
                        <a:gd name="T96" fmla="*/ 50 w 483"/>
                        <a:gd name="T97" fmla="*/ 0 h 322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483"/>
                        <a:gd name="T148" fmla="*/ 0 h 322"/>
                        <a:gd name="T149" fmla="*/ 483 w 483"/>
                        <a:gd name="T150" fmla="*/ 322 h 322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483" h="322">
                          <a:moveTo>
                            <a:pt x="50" y="0"/>
                          </a:moveTo>
                          <a:lnTo>
                            <a:pt x="152" y="22"/>
                          </a:lnTo>
                          <a:lnTo>
                            <a:pt x="274" y="50"/>
                          </a:lnTo>
                          <a:lnTo>
                            <a:pt x="349" y="60"/>
                          </a:lnTo>
                          <a:lnTo>
                            <a:pt x="426" y="70"/>
                          </a:lnTo>
                          <a:lnTo>
                            <a:pt x="475" y="77"/>
                          </a:lnTo>
                          <a:lnTo>
                            <a:pt x="483" y="92"/>
                          </a:lnTo>
                          <a:lnTo>
                            <a:pt x="475" y="129"/>
                          </a:lnTo>
                          <a:lnTo>
                            <a:pt x="459" y="210"/>
                          </a:lnTo>
                          <a:lnTo>
                            <a:pt x="448" y="279"/>
                          </a:lnTo>
                          <a:lnTo>
                            <a:pt x="439" y="315"/>
                          </a:lnTo>
                          <a:lnTo>
                            <a:pt x="424" y="322"/>
                          </a:lnTo>
                          <a:lnTo>
                            <a:pt x="177" y="270"/>
                          </a:lnTo>
                          <a:lnTo>
                            <a:pt x="8" y="245"/>
                          </a:lnTo>
                          <a:lnTo>
                            <a:pt x="0" y="235"/>
                          </a:lnTo>
                          <a:lnTo>
                            <a:pt x="17" y="152"/>
                          </a:lnTo>
                          <a:lnTo>
                            <a:pt x="30" y="80"/>
                          </a:lnTo>
                          <a:lnTo>
                            <a:pt x="40" y="14"/>
                          </a:lnTo>
                          <a:lnTo>
                            <a:pt x="51" y="21"/>
                          </a:lnTo>
                          <a:lnTo>
                            <a:pt x="57" y="43"/>
                          </a:lnTo>
                          <a:lnTo>
                            <a:pt x="242" y="184"/>
                          </a:lnTo>
                          <a:lnTo>
                            <a:pt x="470" y="129"/>
                          </a:lnTo>
                          <a:lnTo>
                            <a:pt x="465" y="139"/>
                          </a:lnTo>
                          <a:lnTo>
                            <a:pt x="246" y="201"/>
                          </a:lnTo>
                          <a:lnTo>
                            <a:pt x="233" y="197"/>
                          </a:lnTo>
                          <a:lnTo>
                            <a:pt x="54" y="60"/>
                          </a:lnTo>
                          <a:lnTo>
                            <a:pt x="43" y="67"/>
                          </a:lnTo>
                          <a:lnTo>
                            <a:pt x="28" y="153"/>
                          </a:lnTo>
                          <a:lnTo>
                            <a:pt x="133" y="145"/>
                          </a:lnTo>
                          <a:lnTo>
                            <a:pt x="23" y="165"/>
                          </a:lnTo>
                          <a:lnTo>
                            <a:pt x="18" y="223"/>
                          </a:lnTo>
                          <a:lnTo>
                            <a:pt x="22" y="229"/>
                          </a:lnTo>
                          <a:lnTo>
                            <a:pt x="144" y="251"/>
                          </a:lnTo>
                          <a:lnTo>
                            <a:pt x="262" y="271"/>
                          </a:lnTo>
                          <a:lnTo>
                            <a:pt x="351" y="291"/>
                          </a:lnTo>
                          <a:lnTo>
                            <a:pt x="414" y="310"/>
                          </a:lnTo>
                          <a:lnTo>
                            <a:pt x="429" y="306"/>
                          </a:lnTo>
                          <a:lnTo>
                            <a:pt x="437" y="258"/>
                          </a:lnTo>
                          <a:lnTo>
                            <a:pt x="313" y="182"/>
                          </a:lnTo>
                          <a:lnTo>
                            <a:pt x="326" y="173"/>
                          </a:lnTo>
                          <a:lnTo>
                            <a:pt x="441" y="236"/>
                          </a:lnTo>
                          <a:lnTo>
                            <a:pt x="453" y="182"/>
                          </a:lnTo>
                          <a:lnTo>
                            <a:pt x="467" y="132"/>
                          </a:lnTo>
                          <a:lnTo>
                            <a:pt x="470" y="98"/>
                          </a:lnTo>
                          <a:lnTo>
                            <a:pt x="417" y="90"/>
                          </a:lnTo>
                          <a:lnTo>
                            <a:pt x="278" y="61"/>
                          </a:lnTo>
                          <a:lnTo>
                            <a:pt x="100" y="22"/>
                          </a:lnTo>
                          <a:lnTo>
                            <a:pt x="49" y="11"/>
                          </a:lnTo>
                          <a:lnTo>
                            <a:pt x="5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40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3172" y="1036"/>
                    <a:ext cx="500" cy="388"/>
                    <a:chOff x="3172" y="1036"/>
                    <a:chExt cx="500" cy="388"/>
                  </a:xfrm>
                </p:grpSpPr>
                <p:sp>
                  <p:nvSpPr>
                    <p:cNvPr id="11044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3182" y="1044"/>
                      <a:ext cx="484" cy="372"/>
                    </a:xfrm>
                    <a:custGeom>
                      <a:avLst/>
                      <a:gdLst>
                        <a:gd name="T0" fmla="*/ 78 w 484"/>
                        <a:gd name="T1" fmla="*/ 0 h 372"/>
                        <a:gd name="T2" fmla="*/ 34 w 484"/>
                        <a:gd name="T3" fmla="*/ 115 h 372"/>
                        <a:gd name="T4" fmla="*/ 4 w 484"/>
                        <a:gd name="T5" fmla="*/ 193 h 372"/>
                        <a:gd name="T6" fmla="*/ 0 w 484"/>
                        <a:gd name="T7" fmla="*/ 217 h 372"/>
                        <a:gd name="T8" fmla="*/ 115 w 484"/>
                        <a:gd name="T9" fmla="*/ 255 h 372"/>
                        <a:gd name="T10" fmla="*/ 248 w 484"/>
                        <a:gd name="T11" fmla="*/ 310 h 372"/>
                        <a:gd name="T12" fmla="*/ 330 w 484"/>
                        <a:gd name="T13" fmla="*/ 344 h 372"/>
                        <a:gd name="T14" fmla="*/ 382 w 484"/>
                        <a:gd name="T15" fmla="*/ 368 h 372"/>
                        <a:gd name="T16" fmla="*/ 392 w 484"/>
                        <a:gd name="T17" fmla="*/ 372 h 372"/>
                        <a:gd name="T18" fmla="*/ 403 w 484"/>
                        <a:gd name="T19" fmla="*/ 364 h 372"/>
                        <a:gd name="T20" fmla="*/ 420 w 484"/>
                        <a:gd name="T21" fmla="*/ 320 h 372"/>
                        <a:gd name="T22" fmla="*/ 440 w 484"/>
                        <a:gd name="T23" fmla="*/ 272 h 372"/>
                        <a:gd name="T24" fmla="*/ 460 w 484"/>
                        <a:gd name="T25" fmla="*/ 228 h 372"/>
                        <a:gd name="T26" fmla="*/ 473 w 484"/>
                        <a:gd name="T27" fmla="*/ 196 h 372"/>
                        <a:gd name="T28" fmla="*/ 484 w 484"/>
                        <a:gd name="T29" fmla="*/ 167 h 372"/>
                        <a:gd name="T30" fmla="*/ 476 w 484"/>
                        <a:gd name="T31" fmla="*/ 153 h 372"/>
                        <a:gd name="T32" fmla="*/ 343 w 484"/>
                        <a:gd name="T33" fmla="*/ 107 h 372"/>
                        <a:gd name="T34" fmla="*/ 286 w 484"/>
                        <a:gd name="T35" fmla="*/ 84 h 372"/>
                        <a:gd name="T36" fmla="*/ 186 w 484"/>
                        <a:gd name="T37" fmla="*/ 42 h 372"/>
                        <a:gd name="T38" fmla="*/ 132 w 484"/>
                        <a:gd name="T39" fmla="*/ 16 h 372"/>
                        <a:gd name="T40" fmla="*/ 89 w 484"/>
                        <a:gd name="T41" fmla="*/ 4 h 372"/>
                        <a:gd name="T42" fmla="*/ 78 w 484"/>
                        <a:gd name="T43" fmla="*/ 0 h 372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484"/>
                        <a:gd name="T67" fmla="*/ 0 h 372"/>
                        <a:gd name="T68" fmla="*/ 484 w 484"/>
                        <a:gd name="T69" fmla="*/ 372 h 372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484" h="372">
                          <a:moveTo>
                            <a:pt x="78" y="0"/>
                          </a:moveTo>
                          <a:lnTo>
                            <a:pt x="34" y="115"/>
                          </a:lnTo>
                          <a:lnTo>
                            <a:pt x="4" y="193"/>
                          </a:lnTo>
                          <a:lnTo>
                            <a:pt x="0" y="217"/>
                          </a:lnTo>
                          <a:lnTo>
                            <a:pt x="115" y="255"/>
                          </a:lnTo>
                          <a:lnTo>
                            <a:pt x="248" y="310"/>
                          </a:lnTo>
                          <a:lnTo>
                            <a:pt x="330" y="344"/>
                          </a:lnTo>
                          <a:lnTo>
                            <a:pt x="382" y="368"/>
                          </a:lnTo>
                          <a:lnTo>
                            <a:pt x="392" y="372"/>
                          </a:lnTo>
                          <a:lnTo>
                            <a:pt x="403" y="364"/>
                          </a:lnTo>
                          <a:lnTo>
                            <a:pt x="420" y="320"/>
                          </a:lnTo>
                          <a:lnTo>
                            <a:pt x="440" y="272"/>
                          </a:lnTo>
                          <a:lnTo>
                            <a:pt x="460" y="228"/>
                          </a:lnTo>
                          <a:lnTo>
                            <a:pt x="473" y="196"/>
                          </a:lnTo>
                          <a:lnTo>
                            <a:pt x="484" y="167"/>
                          </a:lnTo>
                          <a:lnTo>
                            <a:pt x="476" y="153"/>
                          </a:lnTo>
                          <a:lnTo>
                            <a:pt x="343" y="107"/>
                          </a:lnTo>
                          <a:lnTo>
                            <a:pt x="286" y="84"/>
                          </a:lnTo>
                          <a:lnTo>
                            <a:pt x="186" y="42"/>
                          </a:lnTo>
                          <a:lnTo>
                            <a:pt x="132" y="16"/>
                          </a:lnTo>
                          <a:lnTo>
                            <a:pt x="89" y="4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45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3172" y="1036"/>
                      <a:ext cx="500" cy="388"/>
                    </a:xfrm>
                    <a:custGeom>
                      <a:avLst/>
                      <a:gdLst>
                        <a:gd name="T0" fmla="*/ 93 w 500"/>
                        <a:gd name="T1" fmla="*/ 0 h 388"/>
                        <a:gd name="T2" fmla="*/ 189 w 500"/>
                        <a:gd name="T3" fmla="*/ 41 h 388"/>
                        <a:gd name="T4" fmla="*/ 304 w 500"/>
                        <a:gd name="T5" fmla="*/ 91 h 388"/>
                        <a:gd name="T6" fmla="*/ 375 w 500"/>
                        <a:gd name="T7" fmla="*/ 116 h 388"/>
                        <a:gd name="T8" fmla="*/ 447 w 500"/>
                        <a:gd name="T9" fmla="*/ 141 h 388"/>
                        <a:gd name="T10" fmla="*/ 496 w 500"/>
                        <a:gd name="T11" fmla="*/ 156 h 388"/>
                        <a:gd name="T12" fmla="*/ 500 w 500"/>
                        <a:gd name="T13" fmla="*/ 171 h 388"/>
                        <a:gd name="T14" fmla="*/ 485 w 500"/>
                        <a:gd name="T15" fmla="*/ 208 h 388"/>
                        <a:gd name="T16" fmla="*/ 453 w 500"/>
                        <a:gd name="T17" fmla="*/ 285 h 388"/>
                        <a:gd name="T18" fmla="*/ 429 w 500"/>
                        <a:gd name="T19" fmla="*/ 351 h 388"/>
                        <a:gd name="T20" fmla="*/ 414 w 500"/>
                        <a:gd name="T21" fmla="*/ 384 h 388"/>
                        <a:gd name="T22" fmla="*/ 398 w 500"/>
                        <a:gd name="T23" fmla="*/ 388 h 388"/>
                        <a:gd name="T24" fmla="*/ 166 w 500"/>
                        <a:gd name="T25" fmla="*/ 291 h 388"/>
                        <a:gd name="T26" fmla="*/ 5 w 500"/>
                        <a:gd name="T27" fmla="*/ 232 h 388"/>
                        <a:gd name="T28" fmla="*/ 0 w 500"/>
                        <a:gd name="T29" fmla="*/ 221 h 388"/>
                        <a:gd name="T30" fmla="*/ 31 w 500"/>
                        <a:gd name="T31" fmla="*/ 142 h 388"/>
                        <a:gd name="T32" fmla="*/ 58 w 500"/>
                        <a:gd name="T33" fmla="*/ 75 h 388"/>
                        <a:gd name="T34" fmla="*/ 81 w 500"/>
                        <a:gd name="T35" fmla="*/ 11 h 388"/>
                        <a:gd name="T36" fmla="*/ 90 w 500"/>
                        <a:gd name="T37" fmla="*/ 20 h 388"/>
                        <a:gd name="T38" fmla="*/ 92 w 500"/>
                        <a:gd name="T39" fmla="*/ 44 h 388"/>
                        <a:gd name="T40" fmla="*/ 246 w 500"/>
                        <a:gd name="T41" fmla="*/ 217 h 388"/>
                        <a:gd name="T42" fmla="*/ 479 w 500"/>
                        <a:gd name="T43" fmla="*/ 207 h 388"/>
                        <a:gd name="T44" fmla="*/ 473 w 500"/>
                        <a:gd name="T45" fmla="*/ 216 h 388"/>
                        <a:gd name="T46" fmla="*/ 247 w 500"/>
                        <a:gd name="T47" fmla="*/ 235 h 388"/>
                        <a:gd name="T48" fmla="*/ 234 w 500"/>
                        <a:gd name="T49" fmla="*/ 229 h 388"/>
                        <a:gd name="T50" fmla="*/ 86 w 500"/>
                        <a:gd name="T51" fmla="*/ 60 h 388"/>
                        <a:gd name="T52" fmla="*/ 73 w 500"/>
                        <a:gd name="T53" fmla="*/ 65 h 388"/>
                        <a:gd name="T54" fmla="*/ 42 w 500"/>
                        <a:gd name="T55" fmla="*/ 146 h 388"/>
                        <a:gd name="T56" fmla="*/ 148 w 500"/>
                        <a:gd name="T57" fmla="*/ 158 h 388"/>
                        <a:gd name="T58" fmla="*/ 37 w 500"/>
                        <a:gd name="T59" fmla="*/ 156 h 388"/>
                        <a:gd name="T60" fmla="*/ 19 w 500"/>
                        <a:gd name="T61" fmla="*/ 213 h 388"/>
                        <a:gd name="T62" fmla="*/ 23 w 500"/>
                        <a:gd name="T63" fmla="*/ 220 h 388"/>
                        <a:gd name="T64" fmla="*/ 139 w 500"/>
                        <a:gd name="T65" fmla="*/ 265 h 388"/>
                        <a:gd name="T66" fmla="*/ 249 w 500"/>
                        <a:gd name="T67" fmla="*/ 307 h 388"/>
                        <a:gd name="T68" fmla="*/ 332 w 500"/>
                        <a:gd name="T69" fmla="*/ 345 h 388"/>
                        <a:gd name="T70" fmla="*/ 391 w 500"/>
                        <a:gd name="T71" fmla="*/ 374 h 388"/>
                        <a:gd name="T72" fmla="*/ 405 w 500"/>
                        <a:gd name="T73" fmla="*/ 373 h 388"/>
                        <a:gd name="T74" fmla="*/ 422 w 500"/>
                        <a:gd name="T75" fmla="*/ 329 h 388"/>
                        <a:gd name="T76" fmla="*/ 318 w 500"/>
                        <a:gd name="T77" fmla="*/ 228 h 388"/>
                        <a:gd name="T78" fmla="*/ 330 w 500"/>
                        <a:gd name="T79" fmla="*/ 222 h 388"/>
                        <a:gd name="T80" fmla="*/ 431 w 500"/>
                        <a:gd name="T81" fmla="*/ 307 h 388"/>
                        <a:gd name="T82" fmla="*/ 454 w 500"/>
                        <a:gd name="T83" fmla="*/ 256 h 388"/>
                        <a:gd name="T84" fmla="*/ 476 w 500"/>
                        <a:gd name="T85" fmla="*/ 208 h 388"/>
                        <a:gd name="T86" fmla="*/ 485 w 500"/>
                        <a:gd name="T87" fmla="*/ 176 h 388"/>
                        <a:gd name="T88" fmla="*/ 436 w 500"/>
                        <a:gd name="T89" fmla="*/ 158 h 388"/>
                        <a:gd name="T90" fmla="*/ 306 w 500"/>
                        <a:gd name="T91" fmla="*/ 103 h 388"/>
                        <a:gd name="T92" fmla="*/ 139 w 500"/>
                        <a:gd name="T93" fmla="*/ 32 h 388"/>
                        <a:gd name="T94" fmla="*/ 90 w 500"/>
                        <a:gd name="T95" fmla="*/ 11 h 388"/>
                        <a:gd name="T96" fmla="*/ 93 w 500"/>
                        <a:gd name="T97" fmla="*/ 0 h 388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500"/>
                        <a:gd name="T148" fmla="*/ 0 h 388"/>
                        <a:gd name="T149" fmla="*/ 500 w 500"/>
                        <a:gd name="T150" fmla="*/ 388 h 388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500" h="388">
                          <a:moveTo>
                            <a:pt x="93" y="0"/>
                          </a:moveTo>
                          <a:lnTo>
                            <a:pt x="189" y="41"/>
                          </a:lnTo>
                          <a:lnTo>
                            <a:pt x="304" y="91"/>
                          </a:lnTo>
                          <a:lnTo>
                            <a:pt x="375" y="116"/>
                          </a:lnTo>
                          <a:lnTo>
                            <a:pt x="447" y="141"/>
                          </a:lnTo>
                          <a:lnTo>
                            <a:pt x="496" y="156"/>
                          </a:lnTo>
                          <a:lnTo>
                            <a:pt x="500" y="171"/>
                          </a:lnTo>
                          <a:lnTo>
                            <a:pt x="485" y="208"/>
                          </a:lnTo>
                          <a:lnTo>
                            <a:pt x="453" y="285"/>
                          </a:lnTo>
                          <a:lnTo>
                            <a:pt x="429" y="351"/>
                          </a:lnTo>
                          <a:lnTo>
                            <a:pt x="414" y="384"/>
                          </a:lnTo>
                          <a:lnTo>
                            <a:pt x="398" y="388"/>
                          </a:lnTo>
                          <a:lnTo>
                            <a:pt x="166" y="291"/>
                          </a:lnTo>
                          <a:lnTo>
                            <a:pt x="5" y="232"/>
                          </a:lnTo>
                          <a:lnTo>
                            <a:pt x="0" y="221"/>
                          </a:lnTo>
                          <a:lnTo>
                            <a:pt x="31" y="142"/>
                          </a:lnTo>
                          <a:lnTo>
                            <a:pt x="58" y="75"/>
                          </a:lnTo>
                          <a:lnTo>
                            <a:pt x="81" y="11"/>
                          </a:lnTo>
                          <a:lnTo>
                            <a:pt x="90" y="20"/>
                          </a:lnTo>
                          <a:lnTo>
                            <a:pt x="92" y="44"/>
                          </a:lnTo>
                          <a:lnTo>
                            <a:pt x="246" y="217"/>
                          </a:lnTo>
                          <a:lnTo>
                            <a:pt x="479" y="207"/>
                          </a:lnTo>
                          <a:lnTo>
                            <a:pt x="473" y="216"/>
                          </a:lnTo>
                          <a:lnTo>
                            <a:pt x="247" y="235"/>
                          </a:lnTo>
                          <a:lnTo>
                            <a:pt x="234" y="229"/>
                          </a:lnTo>
                          <a:lnTo>
                            <a:pt x="86" y="60"/>
                          </a:lnTo>
                          <a:lnTo>
                            <a:pt x="73" y="65"/>
                          </a:lnTo>
                          <a:lnTo>
                            <a:pt x="42" y="146"/>
                          </a:lnTo>
                          <a:lnTo>
                            <a:pt x="148" y="158"/>
                          </a:lnTo>
                          <a:lnTo>
                            <a:pt x="37" y="156"/>
                          </a:lnTo>
                          <a:lnTo>
                            <a:pt x="19" y="213"/>
                          </a:lnTo>
                          <a:lnTo>
                            <a:pt x="23" y="220"/>
                          </a:lnTo>
                          <a:lnTo>
                            <a:pt x="139" y="265"/>
                          </a:lnTo>
                          <a:lnTo>
                            <a:pt x="249" y="307"/>
                          </a:lnTo>
                          <a:lnTo>
                            <a:pt x="332" y="345"/>
                          </a:lnTo>
                          <a:lnTo>
                            <a:pt x="391" y="374"/>
                          </a:lnTo>
                          <a:lnTo>
                            <a:pt x="405" y="373"/>
                          </a:lnTo>
                          <a:lnTo>
                            <a:pt x="422" y="329"/>
                          </a:lnTo>
                          <a:lnTo>
                            <a:pt x="318" y="228"/>
                          </a:lnTo>
                          <a:lnTo>
                            <a:pt x="330" y="222"/>
                          </a:lnTo>
                          <a:lnTo>
                            <a:pt x="431" y="307"/>
                          </a:lnTo>
                          <a:lnTo>
                            <a:pt x="454" y="256"/>
                          </a:lnTo>
                          <a:lnTo>
                            <a:pt x="476" y="208"/>
                          </a:lnTo>
                          <a:lnTo>
                            <a:pt x="485" y="176"/>
                          </a:lnTo>
                          <a:lnTo>
                            <a:pt x="436" y="158"/>
                          </a:lnTo>
                          <a:lnTo>
                            <a:pt x="306" y="103"/>
                          </a:lnTo>
                          <a:lnTo>
                            <a:pt x="139" y="32"/>
                          </a:lnTo>
                          <a:lnTo>
                            <a:pt x="90" y="11"/>
                          </a:lnTo>
                          <a:lnTo>
                            <a:pt x="93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41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3185" y="1083"/>
                    <a:ext cx="500" cy="447"/>
                    <a:chOff x="3185" y="1083"/>
                    <a:chExt cx="500" cy="447"/>
                  </a:xfrm>
                </p:grpSpPr>
                <p:sp>
                  <p:nvSpPr>
                    <p:cNvPr id="11042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3195" y="1090"/>
                      <a:ext cx="481" cy="432"/>
                    </a:xfrm>
                    <a:custGeom>
                      <a:avLst/>
                      <a:gdLst>
                        <a:gd name="T0" fmla="*/ 125 w 481"/>
                        <a:gd name="T1" fmla="*/ 0 h 432"/>
                        <a:gd name="T2" fmla="*/ 56 w 481"/>
                        <a:gd name="T3" fmla="*/ 102 h 432"/>
                        <a:gd name="T4" fmla="*/ 9 w 481"/>
                        <a:gd name="T5" fmla="*/ 172 h 432"/>
                        <a:gd name="T6" fmla="*/ 0 w 481"/>
                        <a:gd name="T7" fmla="*/ 194 h 432"/>
                        <a:gd name="T8" fmla="*/ 103 w 481"/>
                        <a:gd name="T9" fmla="*/ 257 h 432"/>
                        <a:gd name="T10" fmla="*/ 220 w 481"/>
                        <a:gd name="T11" fmla="*/ 340 h 432"/>
                        <a:gd name="T12" fmla="*/ 292 w 481"/>
                        <a:gd name="T13" fmla="*/ 391 h 432"/>
                        <a:gd name="T14" fmla="*/ 337 w 481"/>
                        <a:gd name="T15" fmla="*/ 426 h 432"/>
                        <a:gd name="T16" fmla="*/ 347 w 481"/>
                        <a:gd name="T17" fmla="*/ 432 h 432"/>
                        <a:gd name="T18" fmla="*/ 360 w 481"/>
                        <a:gd name="T19" fmla="*/ 426 h 432"/>
                        <a:gd name="T20" fmla="*/ 386 w 481"/>
                        <a:gd name="T21" fmla="*/ 387 h 432"/>
                        <a:gd name="T22" fmla="*/ 416 w 481"/>
                        <a:gd name="T23" fmla="*/ 346 h 432"/>
                        <a:gd name="T24" fmla="*/ 445 w 481"/>
                        <a:gd name="T25" fmla="*/ 308 h 432"/>
                        <a:gd name="T26" fmla="*/ 464 w 481"/>
                        <a:gd name="T27" fmla="*/ 280 h 432"/>
                        <a:gd name="T28" fmla="*/ 481 w 481"/>
                        <a:gd name="T29" fmla="*/ 254 h 432"/>
                        <a:gd name="T30" fmla="*/ 478 w 481"/>
                        <a:gd name="T31" fmla="*/ 239 h 432"/>
                        <a:gd name="T32" fmla="*/ 359 w 481"/>
                        <a:gd name="T33" fmla="*/ 163 h 432"/>
                        <a:gd name="T34" fmla="*/ 308 w 481"/>
                        <a:gd name="T35" fmla="*/ 127 h 432"/>
                        <a:gd name="T36" fmla="*/ 220 w 481"/>
                        <a:gd name="T37" fmla="*/ 64 h 432"/>
                        <a:gd name="T38" fmla="*/ 174 w 481"/>
                        <a:gd name="T39" fmla="*/ 28 h 432"/>
                        <a:gd name="T40" fmla="*/ 135 w 481"/>
                        <a:gd name="T41" fmla="*/ 6 h 432"/>
                        <a:gd name="T42" fmla="*/ 125 w 481"/>
                        <a:gd name="T43" fmla="*/ 0 h 432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481"/>
                        <a:gd name="T67" fmla="*/ 0 h 432"/>
                        <a:gd name="T68" fmla="*/ 481 w 481"/>
                        <a:gd name="T69" fmla="*/ 432 h 432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481" h="432">
                          <a:moveTo>
                            <a:pt x="125" y="0"/>
                          </a:moveTo>
                          <a:lnTo>
                            <a:pt x="56" y="102"/>
                          </a:lnTo>
                          <a:lnTo>
                            <a:pt x="9" y="172"/>
                          </a:lnTo>
                          <a:lnTo>
                            <a:pt x="0" y="194"/>
                          </a:lnTo>
                          <a:lnTo>
                            <a:pt x="103" y="257"/>
                          </a:lnTo>
                          <a:lnTo>
                            <a:pt x="220" y="340"/>
                          </a:lnTo>
                          <a:lnTo>
                            <a:pt x="292" y="391"/>
                          </a:lnTo>
                          <a:lnTo>
                            <a:pt x="337" y="426"/>
                          </a:lnTo>
                          <a:lnTo>
                            <a:pt x="347" y="432"/>
                          </a:lnTo>
                          <a:lnTo>
                            <a:pt x="360" y="426"/>
                          </a:lnTo>
                          <a:lnTo>
                            <a:pt x="386" y="387"/>
                          </a:lnTo>
                          <a:lnTo>
                            <a:pt x="416" y="346"/>
                          </a:lnTo>
                          <a:lnTo>
                            <a:pt x="445" y="308"/>
                          </a:lnTo>
                          <a:lnTo>
                            <a:pt x="464" y="280"/>
                          </a:lnTo>
                          <a:lnTo>
                            <a:pt x="481" y="254"/>
                          </a:lnTo>
                          <a:lnTo>
                            <a:pt x="478" y="239"/>
                          </a:lnTo>
                          <a:lnTo>
                            <a:pt x="359" y="163"/>
                          </a:lnTo>
                          <a:lnTo>
                            <a:pt x="308" y="127"/>
                          </a:lnTo>
                          <a:lnTo>
                            <a:pt x="220" y="64"/>
                          </a:lnTo>
                          <a:lnTo>
                            <a:pt x="174" y="28"/>
                          </a:lnTo>
                          <a:lnTo>
                            <a:pt x="135" y="6"/>
                          </a:lnTo>
                          <a:lnTo>
                            <a:pt x="12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43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3185" y="1083"/>
                      <a:ext cx="500" cy="447"/>
                    </a:xfrm>
                    <a:custGeom>
                      <a:avLst/>
                      <a:gdLst>
                        <a:gd name="T0" fmla="*/ 141 w 500"/>
                        <a:gd name="T1" fmla="*/ 0 h 447"/>
                        <a:gd name="T2" fmla="*/ 226 w 500"/>
                        <a:gd name="T3" fmla="*/ 62 h 447"/>
                        <a:gd name="T4" fmla="*/ 327 w 500"/>
                        <a:gd name="T5" fmla="*/ 136 h 447"/>
                        <a:gd name="T6" fmla="*/ 391 w 500"/>
                        <a:gd name="T7" fmla="*/ 176 h 447"/>
                        <a:gd name="T8" fmla="*/ 456 w 500"/>
                        <a:gd name="T9" fmla="*/ 217 h 447"/>
                        <a:gd name="T10" fmla="*/ 499 w 500"/>
                        <a:gd name="T11" fmla="*/ 243 h 447"/>
                        <a:gd name="T12" fmla="*/ 500 w 500"/>
                        <a:gd name="T13" fmla="*/ 260 h 447"/>
                        <a:gd name="T14" fmla="*/ 477 w 500"/>
                        <a:gd name="T15" fmla="*/ 292 h 447"/>
                        <a:gd name="T16" fmla="*/ 430 w 500"/>
                        <a:gd name="T17" fmla="*/ 358 h 447"/>
                        <a:gd name="T18" fmla="*/ 392 w 500"/>
                        <a:gd name="T19" fmla="*/ 418 h 447"/>
                        <a:gd name="T20" fmla="*/ 369 w 500"/>
                        <a:gd name="T21" fmla="*/ 447 h 447"/>
                        <a:gd name="T22" fmla="*/ 352 w 500"/>
                        <a:gd name="T23" fmla="*/ 447 h 447"/>
                        <a:gd name="T24" fmla="*/ 148 w 500"/>
                        <a:gd name="T25" fmla="*/ 300 h 447"/>
                        <a:gd name="T26" fmla="*/ 4 w 500"/>
                        <a:gd name="T27" fmla="*/ 207 h 447"/>
                        <a:gd name="T28" fmla="*/ 0 w 500"/>
                        <a:gd name="T29" fmla="*/ 196 h 447"/>
                        <a:gd name="T30" fmla="*/ 50 w 500"/>
                        <a:gd name="T31" fmla="*/ 126 h 447"/>
                        <a:gd name="T32" fmla="*/ 91 w 500"/>
                        <a:gd name="T33" fmla="*/ 66 h 447"/>
                        <a:gd name="T34" fmla="*/ 127 w 500"/>
                        <a:gd name="T35" fmla="*/ 8 h 447"/>
                        <a:gd name="T36" fmla="*/ 134 w 500"/>
                        <a:gd name="T37" fmla="*/ 19 h 447"/>
                        <a:gd name="T38" fmla="*/ 130 w 500"/>
                        <a:gd name="T39" fmla="*/ 42 h 447"/>
                        <a:gd name="T40" fmla="*/ 242 w 500"/>
                        <a:gd name="T41" fmla="*/ 247 h 447"/>
                        <a:gd name="T42" fmla="*/ 473 w 500"/>
                        <a:gd name="T43" fmla="*/ 290 h 447"/>
                        <a:gd name="T44" fmla="*/ 464 w 500"/>
                        <a:gd name="T45" fmla="*/ 298 h 447"/>
                        <a:gd name="T46" fmla="*/ 239 w 500"/>
                        <a:gd name="T47" fmla="*/ 265 h 447"/>
                        <a:gd name="T48" fmla="*/ 228 w 500"/>
                        <a:gd name="T49" fmla="*/ 256 h 447"/>
                        <a:gd name="T50" fmla="*/ 122 w 500"/>
                        <a:gd name="T51" fmla="*/ 57 h 447"/>
                        <a:gd name="T52" fmla="*/ 108 w 500"/>
                        <a:gd name="T53" fmla="*/ 59 h 447"/>
                        <a:gd name="T54" fmla="*/ 60 w 500"/>
                        <a:gd name="T55" fmla="*/ 131 h 447"/>
                        <a:gd name="T56" fmla="*/ 159 w 500"/>
                        <a:gd name="T57" fmla="*/ 166 h 447"/>
                        <a:gd name="T58" fmla="*/ 51 w 500"/>
                        <a:gd name="T59" fmla="*/ 140 h 447"/>
                        <a:gd name="T60" fmla="*/ 22 w 500"/>
                        <a:gd name="T61" fmla="*/ 192 h 447"/>
                        <a:gd name="T62" fmla="*/ 24 w 500"/>
                        <a:gd name="T63" fmla="*/ 200 h 447"/>
                        <a:gd name="T64" fmla="*/ 127 w 500"/>
                        <a:gd name="T65" fmla="*/ 269 h 447"/>
                        <a:gd name="T66" fmla="*/ 225 w 500"/>
                        <a:gd name="T67" fmla="*/ 335 h 447"/>
                        <a:gd name="T68" fmla="*/ 298 w 500"/>
                        <a:gd name="T69" fmla="*/ 390 h 447"/>
                        <a:gd name="T70" fmla="*/ 348 w 500"/>
                        <a:gd name="T71" fmla="*/ 432 h 447"/>
                        <a:gd name="T72" fmla="*/ 363 w 500"/>
                        <a:gd name="T73" fmla="*/ 434 h 447"/>
                        <a:gd name="T74" fmla="*/ 389 w 500"/>
                        <a:gd name="T75" fmla="*/ 394 h 447"/>
                        <a:gd name="T76" fmla="*/ 310 w 500"/>
                        <a:gd name="T77" fmla="*/ 273 h 447"/>
                        <a:gd name="T78" fmla="*/ 324 w 500"/>
                        <a:gd name="T79" fmla="*/ 272 h 447"/>
                        <a:gd name="T80" fmla="*/ 404 w 500"/>
                        <a:gd name="T81" fmla="*/ 376 h 447"/>
                        <a:gd name="T82" fmla="*/ 436 w 500"/>
                        <a:gd name="T83" fmla="*/ 330 h 447"/>
                        <a:gd name="T84" fmla="*/ 469 w 500"/>
                        <a:gd name="T85" fmla="*/ 291 h 447"/>
                        <a:gd name="T86" fmla="*/ 486 w 500"/>
                        <a:gd name="T87" fmla="*/ 261 h 447"/>
                        <a:gd name="T88" fmla="*/ 441 w 500"/>
                        <a:gd name="T89" fmla="*/ 231 h 447"/>
                        <a:gd name="T90" fmla="*/ 326 w 500"/>
                        <a:gd name="T91" fmla="*/ 148 h 447"/>
                        <a:gd name="T92" fmla="*/ 180 w 500"/>
                        <a:gd name="T93" fmla="*/ 41 h 447"/>
                        <a:gd name="T94" fmla="*/ 136 w 500"/>
                        <a:gd name="T95" fmla="*/ 10 h 447"/>
                        <a:gd name="T96" fmla="*/ 141 w 500"/>
                        <a:gd name="T97" fmla="*/ 0 h 447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500"/>
                        <a:gd name="T148" fmla="*/ 0 h 447"/>
                        <a:gd name="T149" fmla="*/ 500 w 500"/>
                        <a:gd name="T150" fmla="*/ 447 h 447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500" h="447">
                          <a:moveTo>
                            <a:pt x="141" y="0"/>
                          </a:moveTo>
                          <a:lnTo>
                            <a:pt x="226" y="62"/>
                          </a:lnTo>
                          <a:lnTo>
                            <a:pt x="327" y="136"/>
                          </a:lnTo>
                          <a:lnTo>
                            <a:pt x="391" y="176"/>
                          </a:lnTo>
                          <a:lnTo>
                            <a:pt x="456" y="217"/>
                          </a:lnTo>
                          <a:lnTo>
                            <a:pt x="499" y="243"/>
                          </a:lnTo>
                          <a:lnTo>
                            <a:pt x="500" y="260"/>
                          </a:lnTo>
                          <a:lnTo>
                            <a:pt x="477" y="292"/>
                          </a:lnTo>
                          <a:lnTo>
                            <a:pt x="430" y="358"/>
                          </a:lnTo>
                          <a:lnTo>
                            <a:pt x="392" y="418"/>
                          </a:lnTo>
                          <a:lnTo>
                            <a:pt x="369" y="447"/>
                          </a:lnTo>
                          <a:lnTo>
                            <a:pt x="352" y="447"/>
                          </a:lnTo>
                          <a:lnTo>
                            <a:pt x="148" y="300"/>
                          </a:lnTo>
                          <a:lnTo>
                            <a:pt x="4" y="207"/>
                          </a:lnTo>
                          <a:lnTo>
                            <a:pt x="0" y="196"/>
                          </a:lnTo>
                          <a:lnTo>
                            <a:pt x="50" y="126"/>
                          </a:lnTo>
                          <a:lnTo>
                            <a:pt x="91" y="66"/>
                          </a:lnTo>
                          <a:lnTo>
                            <a:pt x="127" y="8"/>
                          </a:lnTo>
                          <a:lnTo>
                            <a:pt x="134" y="19"/>
                          </a:lnTo>
                          <a:lnTo>
                            <a:pt x="130" y="42"/>
                          </a:lnTo>
                          <a:lnTo>
                            <a:pt x="242" y="247"/>
                          </a:lnTo>
                          <a:lnTo>
                            <a:pt x="473" y="290"/>
                          </a:lnTo>
                          <a:lnTo>
                            <a:pt x="464" y="298"/>
                          </a:lnTo>
                          <a:lnTo>
                            <a:pt x="239" y="265"/>
                          </a:lnTo>
                          <a:lnTo>
                            <a:pt x="228" y="256"/>
                          </a:lnTo>
                          <a:lnTo>
                            <a:pt x="122" y="57"/>
                          </a:lnTo>
                          <a:lnTo>
                            <a:pt x="108" y="59"/>
                          </a:lnTo>
                          <a:lnTo>
                            <a:pt x="60" y="131"/>
                          </a:lnTo>
                          <a:lnTo>
                            <a:pt x="159" y="166"/>
                          </a:lnTo>
                          <a:lnTo>
                            <a:pt x="51" y="140"/>
                          </a:lnTo>
                          <a:lnTo>
                            <a:pt x="22" y="192"/>
                          </a:lnTo>
                          <a:lnTo>
                            <a:pt x="24" y="200"/>
                          </a:lnTo>
                          <a:lnTo>
                            <a:pt x="127" y="269"/>
                          </a:lnTo>
                          <a:lnTo>
                            <a:pt x="225" y="335"/>
                          </a:lnTo>
                          <a:lnTo>
                            <a:pt x="298" y="390"/>
                          </a:lnTo>
                          <a:lnTo>
                            <a:pt x="348" y="432"/>
                          </a:lnTo>
                          <a:lnTo>
                            <a:pt x="363" y="434"/>
                          </a:lnTo>
                          <a:lnTo>
                            <a:pt x="389" y="394"/>
                          </a:lnTo>
                          <a:lnTo>
                            <a:pt x="310" y="273"/>
                          </a:lnTo>
                          <a:lnTo>
                            <a:pt x="324" y="272"/>
                          </a:lnTo>
                          <a:lnTo>
                            <a:pt x="404" y="376"/>
                          </a:lnTo>
                          <a:lnTo>
                            <a:pt x="436" y="330"/>
                          </a:lnTo>
                          <a:lnTo>
                            <a:pt x="469" y="291"/>
                          </a:lnTo>
                          <a:lnTo>
                            <a:pt x="486" y="261"/>
                          </a:lnTo>
                          <a:lnTo>
                            <a:pt x="441" y="231"/>
                          </a:lnTo>
                          <a:lnTo>
                            <a:pt x="326" y="148"/>
                          </a:lnTo>
                          <a:lnTo>
                            <a:pt x="180" y="41"/>
                          </a:lnTo>
                          <a:lnTo>
                            <a:pt x="136" y="10"/>
                          </a:lnTo>
                          <a:lnTo>
                            <a:pt x="14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0987" name="Group 1428"/>
              <p:cNvGrpSpPr>
                <a:grpSpLocks/>
              </p:cNvGrpSpPr>
              <p:nvPr/>
            </p:nvGrpSpPr>
            <p:grpSpPr bwMode="auto">
              <a:xfrm>
                <a:off x="991" y="1710"/>
                <a:ext cx="283" cy="229"/>
                <a:chOff x="4337" y="513"/>
                <a:chExt cx="1006" cy="814"/>
              </a:xfrm>
            </p:grpSpPr>
            <p:grpSp>
              <p:nvGrpSpPr>
                <p:cNvPr id="10988" name="Group 1429"/>
                <p:cNvGrpSpPr>
                  <a:grpSpLocks/>
                </p:cNvGrpSpPr>
                <p:nvPr/>
              </p:nvGrpSpPr>
              <p:grpSpPr bwMode="auto">
                <a:xfrm>
                  <a:off x="4337" y="513"/>
                  <a:ext cx="1006" cy="814"/>
                  <a:chOff x="4337" y="513"/>
                  <a:chExt cx="1006" cy="814"/>
                </a:xfrm>
              </p:grpSpPr>
              <p:grpSp>
                <p:nvGrpSpPr>
                  <p:cNvPr id="11013" name="Group 1430"/>
                  <p:cNvGrpSpPr>
                    <a:grpSpLocks/>
                  </p:cNvGrpSpPr>
                  <p:nvPr/>
                </p:nvGrpSpPr>
                <p:grpSpPr bwMode="auto">
                  <a:xfrm>
                    <a:off x="4337" y="1029"/>
                    <a:ext cx="363" cy="297"/>
                    <a:chOff x="3655" y="1024"/>
                    <a:chExt cx="377" cy="341"/>
                  </a:xfrm>
                </p:grpSpPr>
                <p:sp>
                  <p:nvSpPr>
                    <p:cNvPr id="11034" name="Rectangle 14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35" name="Freeform 1432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36" name="Freeform 1433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14" name="Group 1434"/>
                  <p:cNvGrpSpPr>
                    <a:grpSpLocks/>
                  </p:cNvGrpSpPr>
                  <p:nvPr/>
                </p:nvGrpSpPr>
                <p:grpSpPr bwMode="auto">
                  <a:xfrm>
                    <a:off x="4657" y="1031"/>
                    <a:ext cx="364" cy="296"/>
                    <a:chOff x="3993" y="1010"/>
                    <a:chExt cx="378" cy="340"/>
                  </a:xfrm>
                </p:grpSpPr>
                <p:sp>
                  <p:nvSpPr>
                    <p:cNvPr id="73115" name="Rectangle 14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3" y="1056"/>
                      <a:ext cx="292" cy="294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116" name="Freeform 1436"/>
                    <p:cNvSpPr>
                      <a:spLocks/>
                    </p:cNvSpPr>
                    <p:nvPr/>
                  </p:nvSpPr>
                  <p:spPr bwMode="auto">
                    <a:xfrm>
                      <a:off x="4285" y="1011"/>
                      <a:ext cx="81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117" name="Freeform 1437"/>
                    <p:cNvSpPr>
                      <a:spLocks/>
                    </p:cNvSpPr>
                    <p:nvPr/>
                  </p:nvSpPr>
                  <p:spPr bwMode="auto">
                    <a:xfrm>
                      <a:off x="3993" y="1011"/>
                      <a:ext cx="377" cy="4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1015" name="Group 1438"/>
                  <p:cNvGrpSpPr>
                    <a:grpSpLocks/>
                  </p:cNvGrpSpPr>
                  <p:nvPr/>
                </p:nvGrpSpPr>
                <p:grpSpPr bwMode="auto">
                  <a:xfrm>
                    <a:off x="4502" y="781"/>
                    <a:ext cx="365" cy="287"/>
                    <a:chOff x="3725" y="723"/>
                    <a:chExt cx="378" cy="330"/>
                  </a:xfrm>
                </p:grpSpPr>
                <p:sp>
                  <p:nvSpPr>
                    <p:cNvPr id="11028" name="Rectangle 14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9" name="Freeform 1440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30" name="Freeform 1441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16" name="Group 1442"/>
                  <p:cNvGrpSpPr>
                    <a:grpSpLocks/>
                  </p:cNvGrpSpPr>
                  <p:nvPr/>
                </p:nvGrpSpPr>
                <p:grpSpPr bwMode="auto">
                  <a:xfrm>
                    <a:off x="4980" y="1039"/>
                    <a:ext cx="363" cy="287"/>
                    <a:chOff x="4324" y="1010"/>
                    <a:chExt cx="377" cy="330"/>
                  </a:xfrm>
                </p:grpSpPr>
                <p:sp>
                  <p:nvSpPr>
                    <p:cNvPr id="11025" name="Rectangle 14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6" name="Freeform 1444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7" name="Freeform 1445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17" name="Group 1446"/>
                  <p:cNvGrpSpPr>
                    <a:grpSpLocks/>
                  </p:cNvGrpSpPr>
                  <p:nvPr/>
                </p:nvGrpSpPr>
                <p:grpSpPr bwMode="auto">
                  <a:xfrm>
                    <a:off x="4820" y="778"/>
                    <a:ext cx="356" cy="290"/>
                    <a:chOff x="4820" y="778"/>
                    <a:chExt cx="356" cy="290"/>
                  </a:xfrm>
                </p:grpSpPr>
                <p:sp>
                  <p:nvSpPr>
                    <p:cNvPr id="11022" name="Rectangle 14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20" y="813"/>
                      <a:ext cx="282" cy="25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3" name="Freeform 1448"/>
                    <p:cNvSpPr>
                      <a:spLocks/>
                    </p:cNvSpPr>
                    <p:nvPr/>
                  </p:nvSpPr>
                  <p:spPr bwMode="auto">
                    <a:xfrm>
                      <a:off x="5104" y="779"/>
                      <a:ext cx="69" cy="289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4" name="Freeform 1449"/>
                    <p:cNvSpPr>
                      <a:spLocks/>
                    </p:cNvSpPr>
                    <p:nvPr/>
                  </p:nvSpPr>
                  <p:spPr bwMode="auto">
                    <a:xfrm>
                      <a:off x="4822" y="778"/>
                      <a:ext cx="354" cy="35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18" name="Group 1450"/>
                  <p:cNvGrpSpPr>
                    <a:grpSpLocks/>
                  </p:cNvGrpSpPr>
                  <p:nvPr/>
                </p:nvGrpSpPr>
                <p:grpSpPr bwMode="auto">
                  <a:xfrm>
                    <a:off x="4655" y="513"/>
                    <a:ext cx="359" cy="297"/>
                    <a:chOff x="4655" y="513"/>
                    <a:chExt cx="359" cy="297"/>
                  </a:xfrm>
                </p:grpSpPr>
                <p:sp>
                  <p:nvSpPr>
                    <p:cNvPr id="11019" name="Rectangle 14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55" y="554"/>
                      <a:ext cx="283" cy="25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0" name="Freeform 1452"/>
                    <p:cNvSpPr>
                      <a:spLocks/>
                    </p:cNvSpPr>
                    <p:nvPr/>
                  </p:nvSpPr>
                  <p:spPr bwMode="auto">
                    <a:xfrm>
                      <a:off x="4937" y="513"/>
                      <a:ext cx="73" cy="294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1" name="Freeform 1453"/>
                    <p:cNvSpPr>
                      <a:spLocks/>
                    </p:cNvSpPr>
                    <p:nvPr/>
                  </p:nvSpPr>
                  <p:spPr bwMode="auto">
                    <a:xfrm>
                      <a:off x="4655" y="513"/>
                      <a:ext cx="359" cy="41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989" name="Group 1454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1010" name="Rectangle 1455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11" name="Freeform 1456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12" name="Freeform 1457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990" name="Group 1458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73139" name="Rectangle 1459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6"/>
                    <a:ext cx="292" cy="29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3140" name="Freeform 1460"/>
                  <p:cNvSpPr>
                    <a:spLocks/>
                  </p:cNvSpPr>
                  <p:nvPr/>
                </p:nvSpPr>
                <p:spPr bwMode="auto">
                  <a:xfrm>
                    <a:off x="4285" y="1011"/>
                    <a:ext cx="81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3141" name="Freeform 1461"/>
                  <p:cNvSpPr>
                    <a:spLocks/>
                  </p:cNvSpPr>
                  <p:nvPr/>
                </p:nvSpPr>
                <p:spPr bwMode="auto">
                  <a:xfrm>
                    <a:off x="3993" y="1011"/>
                    <a:ext cx="377" cy="45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0991" name="Group 1462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1004" name="Rectangle 1463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05" name="Freeform 1464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06" name="Freeform 1465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992" name="Group 1466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1001" name="Rectangle 1467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02" name="Freeform 1468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03" name="Freeform 1469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993" name="Group 1470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0998" name="Rectangle 1471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99" name="Freeform 1472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00" name="Freeform 1473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994" name="Group 1474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0995" name="Rectangle 1475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96" name="Freeform 1476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97" name="Freeform 1477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260" name="Group 1866"/>
            <p:cNvGrpSpPr>
              <a:grpSpLocks/>
            </p:cNvGrpSpPr>
            <p:nvPr/>
          </p:nvGrpSpPr>
          <p:grpSpPr bwMode="auto">
            <a:xfrm>
              <a:off x="587375" y="3967163"/>
              <a:ext cx="4027488" cy="2613025"/>
              <a:chOff x="370" y="2499"/>
              <a:chExt cx="2537" cy="1646"/>
            </a:xfrm>
          </p:grpSpPr>
          <p:grpSp>
            <p:nvGrpSpPr>
              <p:cNvPr id="10421" name="Group 1861"/>
              <p:cNvGrpSpPr>
                <a:grpSpLocks/>
              </p:cNvGrpSpPr>
              <p:nvPr/>
            </p:nvGrpSpPr>
            <p:grpSpPr bwMode="auto">
              <a:xfrm>
                <a:off x="2234" y="3097"/>
                <a:ext cx="673" cy="230"/>
                <a:chOff x="2234" y="3097"/>
                <a:chExt cx="673" cy="230"/>
              </a:xfrm>
            </p:grpSpPr>
            <p:sp>
              <p:nvSpPr>
                <p:cNvPr id="10902" name="Freeform 405"/>
                <p:cNvSpPr>
                  <a:spLocks/>
                </p:cNvSpPr>
                <p:nvPr/>
              </p:nvSpPr>
              <p:spPr bwMode="auto">
                <a:xfrm>
                  <a:off x="2234" y="3130"/>
                  <a:ext cx="673" cy="197"/>
                </a:xfrm>
                <a:custGeom>
                  <a:avLst/>
                  <a:gdLst>
                    <a:gd name="T0" fmla="*/ 0 w 470"/>
                    <a:gd name="T1" fmla="*/ 269 h 270"/>
                    <a:gd name="T2" fmla="*/ 91 w 470"/>
                    <a:gd name="T3" fmla="*/ 25 h 270"/>
                    <a:gd name="T4" fmla="*/ 469 w 470"/>
                    <a:gd name="T5" fmla="*/ 0 h 270"/>
                    <a:gd name="T6" fmla="*/ 469 w 470"/>
                    <a:gd name="T7" fmla="*/ 107 h 270"/>
                    <a:gd name="T8" fmla="*/ 75 w 470"/>
                    <a:gd name="T9" fmla="*/ 269 h 270"/>
                    <a:gd name="T10" fmla="*/ 0 w 470"/>
                    <a:gd name="T11" fmla="*/ 269 h 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0"/>
                    <a:gd name="T19" fmla="*/ 0 h 270"/>
                    <a:gd name="T20" fmla="*/ 470 w 470"/>
                    <a:gd name="T21" fmla="*/ 270 h 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0" h="270">
                      <a:moveTo>
                        <a:pt x="0" y="269"/>
                      </a:moveTo>
                      <a:lnTo>
                        <a:pt x="91" y="25"/>
                      </a:lnTo>
                      <a:lnTo>
                        <a:pt x="469" y="0"/>
                      </a:lnTo>
                      <a:lnTo>
                        <a:pt x="469" y="107"/>
                      </a:lnTo>
                      <a:lnTo>
                        <a:pt x="75" y="269"/>
                      </a:lnTo>
                      <a:lnTo>
                        <a:pt x="0" y="269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903" name="Group 1008"/>
                <p:cNvGrpSpPr>
                  <a:grpSpLocks/>
                </p:cNvGrpSpPr>
                <p:nvPr/>
              </p:nvGrpSpPr>
              <p:grpSpPr bwMode="auto">
                <a:xfrm>
                  <a:off x="2337" y="3097"/>
                  <a:ext cx="269" cy="194"/>
                  <a:chOff x="3646" y="2379"/>
                  <a:chExt cx="302" cy="218"/>
                </a:xfrm>
              </p:grpSpPr>
              <p:sp>
                <p:nvSpPr>
                  <p:cNvPr id="10904" name="Freeform 1009"/>
                  <p:cNvSpPr>
                    <a:spLocks/>
                  </p:cNvSpPr>
                  <p:nvPr/>
                </p:nvSpPr>
                <p:spPr bwMode="auto">
                  <a:xfrm>
                    <a:off x="3850" y="2379"/>
                    <a:ext cx="14" cy="146"/>
                  </a:xfrm>
                  <a:custGeom>
                    <a:avLst/>
                    <a:gdLst>
                      <a:gd name="T0" fmla="*/ 0 w 28"/>
                      <a:gd name="T1" fmla="*/ 241 h 293"/>
                      <a:gd name="T2" fmla="*/ 9 w 28"/>
                      <a:gd name="T3" fmla="*/ 0 h 293"/>
                      <a:gd name="T4" fmla="*/ 20 w 28"/>
                      <a:gd name="T5" fmla="*/ 0 h 293"/>
                      <a:gd name="T6" fmla="*/ 28 w 28"/>
                      <a:gd name="T7" fmla="*/ 4 h 293"/>
                      <a:gd name="T8" fmla="*/ 28 w 28"/>
                      <a:gd name="T9" fmla="*/ 293 h 293"/>
                      <a:gd name="T10" fmla="*/ 4 w 28"/>
                      <a:gd name="T11" fmla="*/ 270 h 293"/>
                      <a:gd name="T12" fmla="*/ 24 w 28"/>
                      <a:gd name="T13" fmla="*/ 257 h 293"/>
                      <a:gd name="T14" fmla="*/ 11 w 28"/>
                      <a:gd name="T15" fmla="*/ 241 h 293"/>
                      <a:gd name="T16" fmla="*/ 0 w 28"/>
                      <a:gd name="T17" fmla="*/ 241 h 29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28"/>
                      <a:gd name="T28" fmla="*/ 0 h 293"/>
                      <a:gd name="T29" fmla="*/ 28 w 28"/>
                      <a:gd name="T30" fmla="*/ 293 h 29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28" h="293">
                        <a:moveTo>
                          <a:pt x="0" y="241"/>
                        </a:moveTo>
                        <a:lnTo>
                          <a:pt x="9" y="0"/>
                        </a:lnTo>
                        <a:lnTo>
                          <a:pt x="20" y="0"/>
                        </a:lnTo>
                        <a:lnTo>
                          <a:pt x="28" y="4"/>
                        </a:lnTo>
                        <a:lnTo>
                          <a:pt x="28" y="293"/>
                        </a:lnTo>
                        <a:lnTo>
                          <a:pt x="4" y="270"/>
                        </a:lnTo>
                        <a:lnTo>
                          <a:pt x="24" y="257"/>
                        </a:lnTo>
                        <a:lnTo>
                          <a:pt x="11" y="241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05" name="Freeform 1010"/>
                  <p:cNvSpPr>
                    <a:spLocks/>
                  </p:cNvSpPr>
                  <p:nvPr/>
                </p:nvSpPr>
                <p:spPr bwMode="auto">
                  <a:xfrm>
                    <a:off x="3850" y="2379"/>
                    <a:ext cx="15" cy="151"/>
                  </a:xfrm>
                  <a:custGeom>
                    <a:avLst/>
                    <a:gdLst>
                      <a:gd name="T0" fmla="*/ 0 w 31"/>
                      <a:gd name="T1" fmla="*/ 241 h 301"/>
                      <a:gd name="T2" fmla="*/ 9 w 31"/>
                      <a:gd name="T3" fmla="*/ 0 h 301"/>
                      <a:gd name="T4" fmla="*/ 9 w 31"/>
                      <a:gd name="T5" fmla="*/ 0 h 301"/>
                      <a:gd name="T6" fmla="*/ 9 w 31"/>
                      <a:gd name="T7" fmla="*/ 0 h 301"/>
                      <a:gd name="T8" fmla="*/ 20 w 31"/>
                      <a:gd name="T9" fmla="*/ 0 h 301"/>
                      <a:gd name="T10" fmla="*/ 20 w 31"/>
                      <a:gd name="T11" fmla="*/ 0 h 301"/>
                      <a:gd name="T12" fmla="*/ 20 w 31"/>
                      <a:gd name="T13" fmla="*/ 0 h 301"/>
                      <a:gd name="T14" fmla="*/ 28 w 31"/>
                      <a:gd name="T15" fmla="*/ 4 h 301"/>
                      <a:gd name="T16" fmla="*/ 31 w 31"/>
                      <a:gd name="T17" fmla="*/ 7 h 301"/>
                      <a:gd name="T18" fmla="*/ 31 w 31"/>
                      <a:gd name="T19" fmla="*/ 4 h 301"/>
                      <a:gd name="T20" fmla="*/ 31 w 31"/>
                      <a:gd name="T21" fmla="*/ 293 h 301"/>
                      <a:gd name="T22" fmla="*/ 31 w 31"/>
                      <a:gd name="T23" fmla="*/ 301 h 301"/>
                      <a:gd name="T24" fmla="*/ 28 w 31"/>
                      <a:gd name="T25" fmla="*/ 297 h 301"/>
                      <a:gd name="T26" fmla="*/ 4 w 31"/>
                      <a:gd name="T27" fmla="*/ 273 h 301"/>
                      <a:gd name="T28" fmla="*/ 4 w 31"/>
                      <a:gd name="T29" fmla="*/ 270 h 301"/>
                      <a:gd name="T30" fmla="*/ 4 w 31"/>
                      <a:gd name="T31" fmla="*/ 270 h 301"/>
                      <a:gd name="T32" fmla="*/ 24 w 31"/>
                      <a:gd name="T33" fmla="*/ 257 h 301"/>
                      <a:gd name="T34" fmla="*/ 28 w 31"/>
                      <a:gd name="T35" fmla="*/ 257 h 301"/>
                      <a:gd name="T36" fmla="*/ 24 w 31"/>
                      <a:gd name="T37" fmla="*/ 261 h 301"/>
                      <a:gd name="T38" fmla="*/ 11 w 31"/>
                      <a:gd name="T39" fmla="*/ 246 h 301"/>
                      <a:gd name="T40" fmla="*/ 11 w 31"/>
                      <a:gd name="T41" fmla="*/ 241 h 301"/>
                      <a:gd name="T42" fmla="*/ 16 w 31"/>
                      <a:gd name="T43" fmla="*/ 241 h 301"/>
                      <a:gd name="T44" fmla="*/ 16 w 31"/>
                      <a:gd name="T45" fmla="*/ 241 h 301"/>
                      <a:gd name="T46" fmla="*/ 28 w 31"/>
                      <a:gd name="T47" fmla="*/ 257 h 301"/>
                      <a:gd name="T48" fmla="*/ 31 w 31"/>
                      <a:gd name="T49" fmla="*/ 261 h 301"/>
                      <a:gd name="T50" fmla="*/ 28 w 31"/>
                      <a:gd name="T51" fmla="*/ 261 h 301"/>
                      <a:gd name="T52" fmla="*/ 9 w 31"/>
                      <a:gd name="T53" fmla="*/ 273 h 301"/>
                      <a:gd name="T54" fmla="*/ 4 w 31"/>
                      <a:gd name="T55" fmla="*/ 270 h 301"/>
                      <a:gd name="T56" fmla="*/ 9 w 31"/>
                      <a:gd name="T57" fmla="*/ 270 h 301"/>
                      <a:gd name="T58" fmla="*/ 31 w 31"/>
                      <a:gd name="T59" fmla="*/ 293 h 301"/>
                      <a:gd name="T60" fmla="*/ 28 w 31"/>
                      <a:gd name="T61" fmla="*/ 297 h 301"/>
                      <a:gd name="T62" fmla="*/ 28 w 31"/>
                      <a:gd name="T63" fmla="*/ 293 h 301"/>
                      <a:gd name="T64" fmla="*/ 28 w 31"/>
                      <a:gd name="T65" fmla="*/ 4 h 301"/>
                      <a:gd name="T66" fmla="*/ 31 w 31"/>
                      <a:gd name="T67" fmla="*/ 4 h 301"/>
                      <a:gd name="T68" fmla="*/ 28 w 31"/>
                      <a:gd name="T69" fmla="*/ 7 h 301"/>
                      <a:gd name="T70" fmla="*/ 20 w 31"/>
                      <a:gd name="T71" fmla="*/ 4 h 301"/>
                      <a:gd name="T72" fmla="*/ 20 w 31"/>
                      <a:gd name="T73" fmla="*/ 0 h 301"/>
                      <a:gd name="T74" fmla="*/ 20 w 31"/>
                      <a:gd name="T75" fmla="*/ 4 h 301"/>
                      <a:gd name="T76" fmla="*/ 9 w 31"/>
                      <a:gd name="T77" fmla="*/ 4 h 301"/>
                      <a:gd name="T78" fmla="*/ 9 w 31"/>
                      <a:gd name="T79" fmla="*/ 0 h 301"/>
                      <a:gd name="T80" fmla="*/ 11 w 31"/>
                      <a:gd name="T81" fmla="*/ 0 h 301"/>
                      <a:gd name="T82" fmla="*/ 4 w 31"/>
                      <a:gd name="T83" fmla="*/ 241 h 301"/>
                      <a:gd name="T84" fmla="*/ 0 w 31"/>
                      <a:gd name="T85" fmla="*/ 241 h 301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31"/>
                      <a:gd name="T130" fmla="*/ 0 h 301"/>
                      <a:gd name="T131" fmla="*/ 31 w 31"/>
                      <a:gd name="T132" fmla="*/ 301 h 301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31" h="301">
                        <a:moveTo>
                          <a:pt x="0" y="241"/>
                        </a:moveTo>
                        <a:lnTo>
                          <a:pt x="9" y="0"/>
                        </a:lnTo>
                        <a:lnTo>
                          <a:pt x="20" y="0"/>
                        </a:lnTo>
                        <a:lnTo>
                          <a:pt x="28" y="4"/>
                        </a:lnTo>
                        <a:lnTo>
                          <a:pt x="31" y="7"/>
                        </a:lnTo>
                        <a:lnTo>
                          <a:pt x="31" y="4"/>
                        </a:lnTo>
                        <a:lnTo>
                          <a:pt x="31" y="293"/>
                        </a:lnTo>
                        <a:lnTo>
                          <a:pt x="31" y="301"/>
                        </a:lnTo>
                        <a:lnTo>
                          <a:pt x="28" y="297"/>
                        </a:lnTo>
                        <a:lnTo>
                          <a:pt x="4" y="273"/>
                        </a:lnTo>
                        <a:lnTo>
                          <a:pt x="4" y="270"/>
                        </a:lnTo>
                        <a:lnTo>
                          <a:pt x="24" y="257"/>
                        </a:lnTo>
                        <a:lnTo>
                          <a:pt x="28" y="257"/>
                        </a:lnTo>
                        <a:lnTo>
                          <a:pt x="24" y="261"/>
                        </a:lnTo>
                        <a:lnTo>
                          <a:pt x="11" y="246"/>
                        </a:lnTo>
                        <a:lnTo>
                          <a:pt x="11" y="241"/>
                        </a:lnTo>
                        <a:lnTo>
                          <a:pt x="16" y="241"/>
                        </a:lnTo>
                        <a:lnTo>
                          <a:pt x="28" y="257"/>
                        </a:lnTo>
                        <a:lnTo>
                          <a:pt x="31" y="261"/>
                        </a:lnTo>
                        <a:lnTo>
                          <a:pt x="28" y="261"/>
                        </a:lnTo>
                        <a:lnTo>
                          <a:pt x="9" y="273"/>
                        </a:lnTo>
                        <a:lnTo>
                          <a:pt x="4" y="270"/>
                        </a:lnTo>
                        <a:lnTo>
                          <a:pt x="9" y="270"/>
                        </a:lnTo>
                        <a:lnTo>
                          <a:pt x="31" y="293"/>
                        </a:lnTo>
                        <a:lnTo>
                          <a:pt x="28" y="297"/>
                        </a:lnTo>
                        <a:lnTo>
                          <a:pt x="28" y="293"/>
                        </a:lnTo>
                        <a:lnTo>
                          <a:pt x="28" y="4"/>
                        </a:lnTo>
                        <a:lnTo>
                          <a:pt x="31" y="4"/>
                        </a:lnTo>
                        <a:lnTo>
                          <a:pt x="28" y="7"/>
                        </a:lnTo>
                        <a:lnTo>
                          <a:pt x="20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9" y="4"/>
                        </a:lnTo>
                        <a:lnTo>
                          <a:pt x="9" y="0"/>
                        </a:lnTo>
                        <a:lnTo>
                          <a:pt x="11" y="0"/>
                        </a:lnTo>
                        <a:lnTo>
                          <a:pt x="4" y="241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06" name="Freeform 1011"/>
                  <p:cNvSpPr>
                    <a:spLocks/>
                  </p:cNvSpPr>
                  <p:nvPr/>
                </p:nvSpPr>
                <p:spPr bwMode="auto">
                  <a:xfrm>
                    <a:off x="3850" y="2500"/>
                    <a:ext cx="5" cy="2"/>
                  </a:xfrm>
                  <a:custGeom>
                    <a:avLst/>
                    <a:gdLst>
                      <a:gd name="T0" fmla="*/ 11 w 11"/>
                      <a:gd name="T1" fmla="*/ 5 h 5"/>
                      <a:gd name="T2" fmla="*/ 0 w 11"/>
                      <a:gd name="T3" fmla="*/ 5 h 5"/>
                      <a:gd name="T4" fmla="*/ 0 w 11"/>
                      <a:gd name="T5" fmla="*/ 5 h 5"/>
                      <a:gd name="T6" fmla="*/ 0 w 11"/>
                      <a:gd name="T7" fmla="*/ 0 h 5"/>
                      <a:gd name="T8" fmla="*/ 0 w 11"/>
                      <a:gd name="T9" fmla="*/ 0 h 5"/>
                      <a:gd name="T10" fmla="*/ 11 w 11"/>
                      <a:gd name="T11" fmla="*/ 0 h 5"/>
                      <a:gd name="T12" fmla="*/ 11 w 11"/>
                      <a:gd name="T13" fmla="*/ 5 h 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5"/>
                      <a:gd name="T23" fmla="*/ 11 w 11"/>
                      <a:gd name="T24" fmla="*/ 5 h 5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5">
                        <a:moveTo>
                          <a:pt x="11" y="5"/>
                        </a:moveTo>
                        <a:lnTo>
                          <a:pt x="0" y="5"/>
                        </a:lnTo>
                        <a:lnTo>
                          <a:pt x="0" y="0"/>
                        </a:lnTo>
                        <a:lnTo>
                          <a:pt x="11" y="0"/>
                        </a:lnTo>
                        <a:lnTo>
                          <a:pt x="11" y="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07" name="Freeform 1012"/>
                  <p:cNvSpPr>
                    <a:spLocks/>
                  </p:cNvSpPr>
                  <p:nvPr/>
                </p:nvSpPr>
                <p:spPr bwMode="auto">
                  <a:xfrm>
                    <a:off x="3661" y="2500"/>
                    <a:ext cx="201" cy="67"/>
                  </a:xfrm>
                  <a:custGeom>
                    <a:avLst/>
                    <a:gdLst>
                      <a:gd name="T0" fmla="*/ 277 w 400"/>
                      <a:gd name="T1" fmla="*/ 135 h 135"/>
                      <a:gd name="T2" fmla="*/ 130 w 400"/>
                      <a:gd name="T3" fmla="*/ 135 h 135"/>
                      <a:gd name="T4" fmla="*/ 15 w 400"/>
                      <a:gd name="T5" fmla="*/ 76 h 135"/>
                      <a:gd name="T6" fmla="*/ 0 w 400"/>
                      <a:gd name="T7" fmla="*/ 36 h 135"/>
                      <a:gd name="T8" fmla="*/ 0 w 400"/>
                      <a:gd name="T9" fmla="*/ 13 h 135"/>
                      <a:gd name="T10" fmla="*/ 88 w 400"/>
                      <a:gd name="T11" fmla="*/ 13 h 135"/>
                      <a:gd name="T12" fmla="*/ 115 w 400"/>
                      <a:gd name="T13" fmla="*/ 20 h 135"/>
                      <a:gd name="T14" fmla="*/ 139 w 400"/>
                      <a:gd name="T15" fmla="*/ 36 h 135"/>
                      <a:gd name="T16" fmla="*/ 146 w 400"/>
                      <a:gd name="T17" fmla="*/ 52 h 135"/>
                      <a:gd name="T18" fmla="*/ 154 w 400"/>
                      <a:gd name="T19" fmla="*/ 76 h 135"/>
                      <a:gd name="T20" fmla="*/ 154 w 400"/>
                      <a:gd name="T21" fmla="*/ 104 h 135"/>
                      <a:gd name="T22" fmla="*/ 139 w 400"/>
                      <a:gd name="T23" fmla="*/ 120 h 135"/>
                      <a:gd name="T24" fmla="*/ 257 w 400"/>
                      <a:gd name="T25" fmla="*/ 120 h 135"/>
                      <a:gd name="T26" fmla="*/ 245 w 400"/>
                      <a:gd name="T27" fmla="*/ 104 h 135"/>
                      <a:gd name="T28" fmla="*/ 245 w 400"/>
                      <a:gd name="T29" fmla="*/ 80 h 135"/>
                      <a:gd name="T30" fmla="*/ 254 w 400"/>
                      <a:gd name="T31" fmla="*/ 56 h 135"/>
                      <a:gd name="T32" fmla="*/ 269 w 400"/>
                      <a:gd name="T33" fmla="*/ 36 h 135"/>
                      <a:gd name="T34" fmla="*/ 289 w 400"/>
                      <a:gd name="T35" fmla="*/ 16 h 135"/>
                      <a:gd name="T36" fmla="*/ 316 w 400"/>
                      <a:gd name="T37" fmla="*/ 9 h 135"/>
                      <a:gd name="T38" fmla="*/ 336 w 400"/>
                      <a:gd name="T39" fmla="*/ 0 h 135"/>
                      <a:gd name="T40" fmla="*/ 387 w 400"/>
                      <a:gd name="T41" fmla="*/ 0 h 135"/>
                      <a:gd name="T42" fmla="*/ 400 w 400"/>
                      <a:gd name="T43" fmla="*/ 16 h 135"/>
                      <a:gd name="T44" fmla="*/ 380 w 400"/>
                      <a:gd name="T45" fmla="*/ 36 h 135"/>
                      <a:gd name="T46" fmla="*/ 356 w 400"/>
                      <a:gd name="T47" fmla="*/ 32 h 135"/>
                      <a:gd name="T48" fmla="*/ 349 w 400"/>
                      <a:gd name="T49" fmla="*/ 52 h 135"/>
                      <a:gd name="T50" fmla="*/ 277 w 400"/>
                      <a:gd name="T51" fmla="*/ 135 h 135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00"/>
                      <a:gd name="T79" fmla="*/ 0 h 135"/>
                      <a:gd name="T80" fmla="*/ 400 w 400"/>
                      <a:gd name="T81" fmla="*/ 135 h 135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00" h="135">
                        <a:moveTo>
                          <a:pt x="277" y="135"/>
                        </a:moveTo>
                        <a:lnTo>
                          <a:pt x="130" y="135"/>
                        </a:lnTo>
                        <a:lnTo>
                          <a:pt x="15" y="76"/>
                        </a:lnTo>
                        <a:lnTo>
                          <a:pt x="0" y="36"/>
                        </a:lnTo>
                        <a:lnTo>
                          <a:pt x="0" y="13"/>
                        </a:lnTo>
                        <a:lnTo>
                          <a:pt x="88" y="13"/>
                        </a:lnTo>
                        <a:lnTo>
                          <a:pt x="115" y="20"/>
                        </a:lnTo>
                        <a:lnTo>
                          <a:pt x="139" y="36"/>
                        </a:lnTo>
                        <a:lnTo>
                          <a:pt x="146" y="52"/>
                        </a:lnTo>
                        <a:lnTo>
                          <a:pt x="154" y="76"/>
                        </a:lnTo>
                        <a:lnTo>
                          <a:pt x="154" y="104"/>
                        </a:lnTo>
                        <a:lnTo>
                          <a:pt x="139" y="120"/>
                        </a:lnTo>
                        <a:lnTo>
                          <a:pt x="257" y="120"/>
                        </a:lnTo>
                        <a:lnTo>
                          <a:pt x="245" y="104"/>
                        </a:lnTo>
                        <a:lnTo>
                          <a:pt x="245" y="80"/>
                        </a:lnTo>
                        <a:lnTo>
                          <a:pt x="254" y="56"/>
                        </a:lnTo>
                        <a:lnTo>
                          <a:pt x="269" y="36"/>
                        </a:lnTo>
                        <a:lnTo>
                          <a:pt x="289" y="16"/>
                        </a:lnTo>
                        <a:lnTo>
                          <a:pt x="316" y="9"/>
                        </a:lnTo>
                        <a:lnTo>
                          <a:pt x="336" y="0"/>
                        </a:lnTo>
                        <a:lnTo>
                          <a:pt x="387" y="0"/>
                        </a:lnTo>
                        <a:lnTo>
                          <a:pt x="400" y="16"/>
                        </a:lnTo>
                        <a:lnTo>
                          <a:pt x="380" y="36"/>
                        </a:lnTo>
                        <a:lnTo>
                          <a:pt x="356" y="32"/>
                        </a:lnTo>
                        <a:lnTo>
                          <a:pt x="349" y="52"/>
                        </a:lnTo>
                        <a:lnTo>
                          <a:pt x="277" y="13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08" name="Freeform 1013"/>
                  <p:cNvSpPr>
                    <a:spLocks/>
                  </p:cNvSpPr>
                  <p:nvPr/>
                </p:nvSpPr>
                <p:spPr bwMode="auto">
                  <a:xfrm>
                    <a:off x="3661" y="2517"/>
                    <a:ext cx="139" cy="52"/>
                  </a:xfrm>
                  <a:custGeom>
                    <a:avLst/>
                    <a:gdLst>
                      <a:gd name="T0" fmla="*/ 277 w 277"/>
                      <a:gd name="T1" fmla="*/ 104 h 104"/>
                      <a:gd name="T2" fmla="*/ 130 w 277"/>
                      <a:gd name="T3" fmla="*/ 104 h 104"/>
                      <a:gd name="T4" fmla="*/ 130 w 277"/>
                      <a:gd name="T5" fmla="*/ 104 h 104"/>
                      <a:gd name="T6" fmla="*/ 130 w 277"/>
                      <a:gd name="T7" fmla="*/ 104 h 104"/>
                      <a:gd name="T8" fmla="*/ 15 w 277"/>
                      <a:gd name="T9" fmla="*/ 44 h 104"/>
                      <a:gd name="T10" fmla="*/ 15 w 277"/>
                      <a:gd name="T11" fmla="*/ 44 h 104"/>
                      <a:gd name="T12" fmla="*/ 15 w 277"/>
                      <a:gd name="T13" fmla="*/ 40 h 104"/>
                      <a:gd name="T14" fmla="*/ 0 w 277"/>
                      <a:gd name="T15" fmla="*/ 0 h 104"/>
                      <a:gd name="T16" fmla="*/ 0 w 277"/>
                      <a:gd name="T17" fmla="*/ 0 h 104"/>
                      <a:gd name="T18" fmla="*/ 0 w 277"/>
                      <a:gd name="T19" fmla="*/ 0 h 104"/>
                      <a:gd name="T20" fmla="*/ 4 w 277"/>
                      <a:gd name="T21" fmla="*/ 0 h 104"/>
                      <a:gd name="T22" fmla="*/ 19 w 277"/>
                      <a:gd name="T23" fmla="*/ 40 h 104"/>
                      <a:gd name="T24" fmla="*/ 15 w 277"/>
                      <a:gd name="T25" fmla="*/ 40 h 104"/>
                      <a:gd name="T26" fmla="*/ 15 w 277"/>
                      <a:gd name="T27" fmla="*/ 40 h 104"/>
                      <a:gd name="T28" fmla="*/ 130 w 277"/>
                      <a:gd name="T29" fmla="*/ 99 h 104"/>
                      <a:gd name="T30" fmla="*/ 130 w 277"/>
                      <a:gd name="T31" fmla="*/ 104 h 104"/>
                      <a:gd name="T32" fmla="*/ 130 w 277"/>
                      <a:gd name="T33" fmla="*/ 99 h 104"/>
                      <a:gd name="T34" fmla="*/ 277 w 277"/>
                      <a:gd name="T35" fmla="*/ 99 h 104"/>
                      <a:gd name="T36" fmla="*/ 277 w 277"/>
                      <a:gd name="T37" fmla="*/ 104 h 104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77"/>
                      <a:gd name="T58" fmla="*/ 0 h 104"/>
                      <a:gd name="T59" fmla="*/ 277 w 277"/>
                      <a:gd name="T60" fmla="*/ 104 h 104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77" h="104">
                        <a:moveTo>
                          <a:pt x="277" y="104"/>
                        </a:moveTo>
                        <a:lnTo>
                          <a:pt x="130" y="104"/>
                        </a:lnTo>
                        <a:lnTo>
                          <a:pt x="15" y="44"/>
                        </a:lnTo>
                        <a:lnTo>
                          <a:pt x="15" y="40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9" y="40"/>
                        </a:lnTo>
                        <a:lnTo>
                          <a:pt x="15" y="40"/>
                        </a:lnTo>
                        <a:lnTo>
                          <a:pt x="130" y="99"/>
                        </a:lnTo>
                        <a:lnTo>
                          <a:pt x="130" y="104"/>
                        </a:lnTo>
                        <a:lnTo>
                          <a:pt x="130" y="99"/>
                        </a:lnTo>
                        <a:lnTo>
                          <a:pt x="277" y="99"/>
                        </a:lnTo>
                        <a:lnTo>
                          <a:pt x="277" y="10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09" name="Rectangle 1014"/>
                  <p:cNvSpPr>
                    <a:spLocks noChangeArrowheads="1"/>
                  </p:cNvSpPr>
                  <p:nvPr/>
                </p:nvSpPr>
                <p:spPr bwMode="auto">
                  <a:xfrm>
                    <a:off x="3661" y="2506"/>
                    <a:ext cx="2" cy="11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0" name="Freeform 1015"/>
                  <p:cNvSpPr>
                    <a:spLocks/>
                  </p:cNvSpPr>
                  <p:nvPr/>
                </p:nvSpPr>
                <p:spPr bwMode="auto">
                  <a:xfrm>
                    <a:off x="3661" y="2500"/>
                    <a:ext cx="203" cy="69"/>
                  </a:xfrm>
                  <a:custGeom>
                    <a:avLst/>
                    <a:gdLst>
                      <a:gd name="T0" fmla="*/ 88 w 404"/>
                      <a:gd name="T1" fmla="*/ 13 h 140"/>
                      <a:gd name="T2" fmla="*/ 88 w 404"/>
                      <a:gd name="T3" fmla="*/ 13 h 140"/>
                      <a:gd name="T4" fmla="*/ 119 w 404"/>
                      <a:gd name="T5" fmla="*/ 20 h 140"/>
                      <a:gd name="T6" fmla="*/ 143 w 404"/>
                      <a:gd name="T7" fmla="*/ 36 h 140"/>
                      <a:gd name="T8" fmla="*/ 143 w 404"/>
                      <a:gd name="T9" fmla="*/ 36 h 140"/>
                      <a:gd name="T10" fmla="*/ 150 w 404"/>
                      <a:gd name="T11" fmla="*/ 52 h 140"/>
                      <a:gd name="T12" fmla="*/ 159 w 404"/>
                      <a:gd name="T13" fmla="*/ 76 h 140"/>
                      <a:gd name="T14" fmla="*/ 159 w 404"/>
                      <a:gd name="T15" fmla="*/ 76 h 140"/>
                      <a:gd name="T16" fmla="*/ 159 w 404"/>
                      <a:gd name="T17" fmla="*/ 108 h 140"/>
                      <a:gd name="T18" fmla="*/ 143 w 404"/>
                      <a:gd name="T19" fmla="*/ 124 h 140"/>
                      <a:gd name="T20" fmla="*/ 139 w 404"/>
                      <a:gd name="T21" fmla="*/ 120 h 140"/>
                      <a:gd name="T22" fmla="*/ 261 w 404"/>
                      <a:gd name="T23" fmla="*/ 120 h 140"/>
                      <a:gd name="T24" fmla="*/ 245 w 404"/>
                      <a:gd name="T25" fmla="*/ 108 h 140"/>
                      <a:gd name="T26" fmla="*/ 245 w 404"/>
                      <a:gd name="T27" fmla="*/ 104 h 140"/>
                      <a:gd name="T28" fmla="*/ 245 w 404"/>
                      <a:gd name="T29" fmla="*/ 80 h 140"/>
                      <a:gd name="T30" fmla="*/ 254 w 404"/>
                      <a:gd name="T31" fmla="*/ 56 h 140"/>
                      <a:gd name="T32" fmla="*/ 254 w 404"/>
                      <a:gd name="T33" fmla="*/ 56 h 140"/>
                      <a:gd name="T34" fmla="*/ 269 w 404"/>
                      <a:gd name="T35" fmla="*/ 36 h 140"/>
                      <a:gd name="T36" fmla="*/ 289 w 404"/>
                      <a:gd name="T37" fmla="*/ 16 h 140"/>
                      <a:gd name="T38" fmla="*/ 289 w 404"/>
                      <a:gd name="T39" fmla="*/ 16 h 140"/>
                      <a:gd name="T40" fmla="*/ 316 w 404"/>
                      <a:gd name="T41" fmla="*/ 13 h 140"/>
                      <a:gd name="T42" fmla="*/ 336 w 404"/>
                      <a:gd name="T43" fmla="*/ 0 h 140"/>
                      <a:gd name="T44" fmla="*/ 336 w 404"/>
                      <a:gd name="T45" fmla="*/ 0 h 140"/>
                      <a:gd name="T46" fmla="*/ 392 w 404"/>
                      <a:gd name="T47" fmla="*/ 0 h 140"/>
                      <a:gd name="T48" fmla="*/ 404 w 404"/>
                      <a:gd name="T49" fmla="*/ 16 h 140"/>
                      <a:gd name="T50" fmla="*/ 404 w 404"/>
                      <a:gd name="T51" fmla="*/ 20 h 140"/>
                      <a:gd name="T52" fmla="*/ 380 w 404"/>
                      <a:gd name="T53" fmla="*/ 40 h 140"/>
                      <a:gd name="T54" fmla="*/ 356 w 404"/>
                      <a:gd name="T55" fmla="*/ 36 h 140"/>
                      <a:gd name="T56" fmla="*/ 360 w 404"/>
                      <a:gd name="T57" fmla="*/ 32 h 140"/>
                      <a:gd name="T58" fmla="*/ 349 w 404"/>
                      <a:gd name="T59" fmla="*/ 60 h 140"/>
                      <a:gd name="T60" fmla="*/ 281 w 404"/>
                      <a:gd name="T61" fmla="*/ 140 h 140"/>
                      <a:gd name="T62" fmla="*/ 277 w 404"/>
                      <a:gd name="T63" fmla="*/ 140 h 140"/>
                      <a:gd name="T64" fmla="*/ 349 w 404"/>
                      <a:gd name="T65" fmla="*/ 52 h 140"/>
                      <a:gd name="T66" fmla="*/ 349 w 404"/>
                      <a:gd name="T67" fmla="*/ 52 h 140"/>
                      <a:gd name="T68" fmla="*/ 356 w 404"/>
                      <a:gd name="T69" fmla="*/ 32 h 140"/>
                      <a:gd name="T70" fmla="*/ 380 w 404"/>
                      <a:gd name="T71" fmla="*/ 36 h 140"/>
                      <a:gd name="T72" fmla="*/ 380 w 404"/>
                      <a:gd name="T73" fmla="*/ 36 h 140"/>
                      <a:gd name="T74" fmla="*/ 404 w 404"/>
                      <a:gd name="T75" fmla="*/ 20 h 140"/>
                      <a:gd name="T76" fmla="*/ 387 w 404"/>
                      <a:gd name="T77" fmla="*/ 5 h 140"/>
                      <a:gd name="T78" fmla="*/ 387 w 404"/>
                      <a:gd name="T79" fmla="*/ 5 h 140"/>
                      <a:gd name="T80" fmla="*/ 336 w 404"/>
                      <a:gd name="T81" fmla="*/ 0 h 140"/>
                      <a:gd name="T82" fmla="*/ 316 w 404"/>
                      <a:gd name="T83" fmla="*/ 13 h 140"/>
                      <a:gd name="T84" fmla="*/ 316 w 404"/>
                      <a:gd name="T85" fmla="*/ 13 h 140"/>
                      <a:gd name="T86" fmla="*/ 289 w 404"/>
                      <a:gd name="T87" fmla="*/ 16 h 140"/>
                      <a:gd name="T88" fmla="*/ 274 w 404"/>
                      <a:gd name="T89" fmla="*/ 40 h 140"/>
                      <a:gd name="T90" fmla="*/ 274 w 404"/>
                      <a:gd name="T91" fmla="*/ 40 h 140"/>
                      <a:gd name="T92" fmla="*/ 254 w 404"/>
                      <a:gd name="T93" fmla="*/ 56 h 140"/>
                      <a:gd name="T94" fmla="*/ 250 w 404"/>
                      <a:gd name="T95" fmla="*/ 80 h 140"/>
                      <a:gd name="T96" fmla="*/ 250 w 404"/>
                      <a:gd name="T97" fmla="*/ 80 h 140"/>
                      <a:gd name="T98" fmla="*/ 245 w 404"/>
                      <a:gd name="T99" fmla="*/ 104 h 140"/>
                      <a:gd name="T100" fmla="*/ 261 w 404"/>
                      <a:gd name="T101" fmla="*/ 120 h 140"/>
                      <a:gd name="T102" fmla="*/ 257 w 404"/>
                      <a:gd name="T103" fmla="*/ 124 h 140"/>
                      <a:gd name="T104" fmla="*/ 134 w 404"/>
                      <a:gd name="T105" fmla="*/ 124 h 140"/>
                      <a:gd name="T106" fmla="*/ 154 w 404"/>
                      <a:gd name="T107" fmla="*/ 104 h 140"/>
                      <a:gd name="T108" fmla="*/ 154 w 404"/>
                      <a:gd name="T109" fmla="*/ 104 h 140"/>
                      <a:gd name="T110" fmla="*/ 159 w 404"/>
                      <a:gd name="T111" fmla="*/ 76 h 140"/>
                      <a:gd name="T112" fmla="*/ 146 w 404"/>
                      <a:gd name="T113" fmla="*/ 52 h 140"/>
                      <a:gd name="T114" fmla="*/ 146 w 404"/>
                      <a:gd name="T115" fmla="*/ 52 h 140"/>
                      <a:gd name="T116" fmla="*/ 143 w 404"/>
                      <a:gd name="T117" fmla="*/ 36 h 140"/>
                      <a:gd name="T118" fmla="*/ 115 w 404"/>
                      <a:gd name="T119" fmla="*/ 25 h 140"/>
                      <a:gd name="T120" fmla="*/ 115 w 404"/>
                      <a:gd name="T121" fmla="*/ 25 h 140"/>
                      <a:gd name="T122" fmla="*/ 88 w 404"/>
                      <a:gd name="T123" fmla="*/ 13 h 140"/>
                      <a:gd name="T124" fmla="*/ 0 w 404"/>
                      <a:gd name="T125" fmla="*/ 16 h 140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04"/>
                      <a:gd name="T190" fmla="*/ 0 h 140"/>
                      <a:gd name="T191" fmla="*/ 404 w 404"/>
                      <a:gd name="T192" fmla="*/ 140 h 140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04" h="140">
                        <a:moveTo>
                          <a:pt x="0" y="13"/>
                        </a:moveTo>
                        <a:lnTo>
                          <a:pt x="88" y="13"/>
                        </a:lnTo>
                        <a:lnTo>
                          <a:pt x="115" y="20"/>
                        </a:lnTo>
                        <a:lnTo>
                          <a:pt x="119" y="20"/>
                        </a:lnTo>
                        <a:lnTo>
                          <a:pt x="143" y="36"/>
                        </a:lnTo>
                        <a:lnTo>
                          <a:pt x="150" y="52"/>
                        </a:lnTo>
                        <a:lnTo>
                          <a:pt x="159" y="76"/>
                        </a:lnTo>
                        <a:lnTo>
                          <a:pt x="159" y="104"/>
                        </a:lnTo>
                        <a:lnTo>
                          <a:pt x="159" y="108"/>
                        </a:lnTo>
                        <a:lnTo>
                          <a:pt x="143" y="124"/>
                        </a:lnTo>
                        <a:lnTo>
                          <a:pt x="139" y="124"/>
                        </a:lnTo>
                        <a:lnTo>
                          <a:pt x="139" y="120"/>
                        </a:lnTo>
                        <a:lnTo>
                          <a:pt x="257" y="120"/>
                        </a:lnTo>
                        <a:lnTo>
                          <a:pt x="261" y="120"/>
                        </a:lnTo>
                        <a:lnTo>
                          <a:pt x="257" y="124"/>
                        </a:lnTo>
                        <a:lnTo>
                          <a:pt x="245" y="108"/>
                        </a:lnTo>
                        <a:lnTo>
                          <a:pt x="245" y="104"/>
                        </a:lnTo>
                        <a:lnTo>
                          <a:pt x="245" y="80"/>
                        </a:lnTo>
                        <a:lnTo>
                          <a:pt x="254" y="56"/>
                        </a:lnTo>
                        <a:lnTo>
                          <a:pt x="269" y="36"/>
                        </a:lnTo>
                        <a:lnTo>
                          <a:pt x="289" y="16"/>
                        </a:lnTo>
                        <a:lnTo>
                          <a:pt x="316" y="9"/>
                        </a:lnTo>
                        <a:lnTo>
                          <a:pt x="316" y="13"/>
                        </a:lnTo>
                        <a:lnTo>
                          <a:pt x="316" y="9"/>
                        </a:lnTo>
                        <a:lnTo>
                          <a:pt x="336" y="0"/>
                        </a:lnTo>
                        <a:lnTo>
                          <a:pt x="387" y="0"/>
                        </a:lnTo>
                        <a:lnTo>
                          <a:pt x="392" y="0"/>
                        </a:lnTo>
                        <a:lnTo>
                          <a:pt x="404" y="16"/>
                        </a:lnTo>
                        <a:lnTo>
                          <a:pt x="404" y="20"/>
                        </a:lnTo>
                        <a:lnTo>
                          <a:pt x="385" y="40"/>
                        </a:lnTo>
                        <a:lnTo>
                          <a:pt x="380" y="40"/>
                        </a:lnTo>
                        <a:lnTo>
                          <a:pt x="356" y="36"/>
                        </a:lnTo>
                        <a:lnTo>
                          <a:pt x="356" y="32"/>
                        </a:lnTo>
                        <a:lnTo>
                          <a:pt x="360" y="32"/>
                        </a:lnTo>
                        <a:lnTo>
                          <a:pt x="352" y="52"/>
                        </a:lnTo>
                        <a:lnTo>
                          <a:pt x="349" y="60"/>
                        </a:lnTo>
                        <a:lnTo>
                          <a:pt x="352" y="56"/>
                        </a:lnTo>
                        <a:lnTo>
                          <a:pt x="281" y="140"/>
                        </a:lnTo>
                        <a:lnTo>
                          <a:pt x="277" y="140"/>
                        </a:lnTo>
                        <a:lnTo>
                          <a:pt x="277" y="135"/>
                        </a:lnTo>
                        <a:lnTo>
                          <a:pt x="349" y="52"/>
                        </a:lnTo>
                        <a:lnTo>
                          <a:pt x="352" y="56"/>
                        </a:lnTo>
                        <a:lnTo>
                          <a:pt x="349" y="52"/>
                        </a:lnTo>
                        <a:lnTo>
                          <a:pt x="356" y="32"/>
                        </a:lnTo>
                        <a:lnTo>
                          <a:pt x="380" y="36"/>
                        </a:lnTo>
                        <a:lnTo>
                          <a:pt x="380" y="40"/>
                        </a:lnTo>
                        <a:lnTo>
                          <a:pt x="380" y="36"/>
                        </a:lnTo>
                        <a:lnTo>
                          <a:pt x="400" y="16"/>
                        </a:lnTo>
                        <a:lnTo>
                          <a:pt x="404" y="20"/>
                        </a:lnTo>
                        <a:lnTo>
                          <a:pt x="400" y="20"/>
                        </a:lnTo>
                        <a:lnTo>
                          <a:pt x="387" y="5"/>
                        </a:lnTo>
                        <a:lnTo>
                          <a:pt x="392" y="0"/>
                        </a:lnTo>
                        <a:lnTo>
                          <a:pt x="387" y="5"/>
                        </a:lnTo>
                        <a:lnTo>
                          <a:pt x="336" y="5"/>
                        </a:lnTo>
                        <a:lnTo>
                          <a:pt x="336" y="0"/>
                        </a:lnTo>
                        <a:lnTo>
                          <a:pt x="336" y="5"/>
                        </a:lnTo>
                        <a:lnTo>
                          <a:pt x="316" y="13"/>
                        </a:lnTo>
                        <a:lnTo>
                          <a:pt x="289" y="20"/>
                        </a:lnTo>
                        <a:lnTo>
                          <a:pt x="289" y="16"/>
                        </a:lnTo>
                        <a:lnTo>
                          <a:pt x="294" y="20"/>
                        </a:lnTo>
                        <a:lnTo>
                          <a:pt x="274" y="40"/>
                        </a:lnTo>
                        <a:lnTo>
                          <a:pt x="269" y="36"/>
                        </a:lnTo>
                        <a:lnTo>
                          <a:pt x="274" y="40"/>
                        </a:lnTo>
                        <a:lnTo>
                          <a:pt x="257" y="60"/>
                        </a:lnTo>
                        <a:lnTo>
                          <a:pt x="254" y="56"/>
                        </a:lnTo>
                        <a:lnTo>
                          <a:pt x="257" y="56"/>
                        </a:lnTo>
                        <a:lnTo>
                          <a:pt x="250" y="80"/>
                        </a:lnTo>
                        <a:lnTo>
                          <a:pt x="245" y="80"/>
                        </a:lnTo>
                        <a:lnTo>
                          <a:pt x="250" y="80"/>
                        </a:lnTo>
                        <a:lnTo>
                          <a:pt x="250" y="104"/>
                        </a:lnTo>
                        <a:lnTo>
                          <a:pt x="245" y="104"/>
                        </a:lnTo>
                        <a:lnTo>
                          <a:pt x="250" y="104"/>
                        </a:lnTo>
                        <a:lnTo>
                          <a:pt x="261" y="120"/>
                        </a:lnTo>
                        <a:lnTo>
                          <a:pt x="265" y="124"/>
                        </a:lnTo>
                        <a:lnTo>
                          <a:pt x="257" y="124"/>
                        </a:lnTo>
                        <a:lnTo>
                          <a:pt x="139" y="124"/>
                        </a:lnTo>
                        <a:lnTo>
                          <a:pt x="134" y="124"/>
                        </a:lnTo>
                        <a:lnTo>
                          <a:pt x="139" y="120"/>
                        </a:lnTo>
                        <a:lnTo>
                          <a:pt x="154" y="104"/>
                        </a:lnTo>
                        <a:lnTo>
                          <a:pt x="159" y="108"/>
                        </a:lnTo>
                        <a:lnTo>
                          <a:pt x="154" y="104"/>
                        </a:lnTo>
                        <a:lnTo>
                          <a:pt x="154" y="76"/>
                        </a:lnTo>
                        <a:lnTo>
                          <a:pt x="159" y="76"/>
                        </a:lnTo>
                        <a:lnTo>
                          <a:pt x="154" y="76"/>
                        </a:lnTo>
                        <a:lnTo>
                          <a:pt x="146" y="52"/>
                        </a:lnTo>
                        <a:lnTo>
                          <a:pt x="150" y="52"/>
                        </a:lnTo>
                        <a:lnTo>
                          <a:pt x="146" y="52"/>
                        </a:lnTo>
                        <a:lnTo>
                          <a:pt x="139" y="36"/>
                        </a:lnTo>
                        <a:lnTo>
                          <a:pt x="143" y="36"/>
                        </a:lnTo>
                        <a:lnTo>
                          <a:pt x="139" y="40"/>
                        </a:lnTo>
                        <a:lnTo>
                          <a:pt x="115" y="25"/>
                        </a:lnTo>
                        <a:lnTo>
                          <a:pt x="119" y="20"/>
                        </a:lnTo>
                        <a:lnTo>
                          <a:pt x="115" y="25"/>
                        </a:lnTo>
                        <a:lnTo>
                          <a:pt x="88" y="16"/>
                        </a:lnTo>
                        <a:lnTo>
                          <a:pt x="88" y="13"/>
                        </a:lnTo>
                        <a:lnTo>
                          <a:pt x="88" y="16"/>
                        </a:lnTo>
                        <a:lnTo>
                          <a:pt x="0" y="16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1" name="Freeform 1016"/>
                  <p:cNvSpPr>
                    <a:spLocks/>
                  </p:cNvSpPr>
                  <p:nvPr/>
                </p:nvSpPr>
                <p:spPr bwMode="auto">
                  <a:xfrm>
                    <a:off x="3646" y="2514"/>
                    <a:ext cx="83" cy="81"/>
                  </a:xfrm>
                  <a:custGeom>
                    <a:avLst/>
                    <a:gdLst>
                      <a:gd name="T0" fmla="*/ 166 w 166"/>
                      <a:gd name="T1" fmla="*/ 79 h 162"/>
                      <a:gd name="T2" fmla="*/ 158 w 166"/>
                      <a:gd name="T3" fmla="*/ 47 h 162"/>
                      <a:gd name="T4" fmla="*/ 142 w 166"/>
                      <a:gd name="T5" fmla="*/ 23 h 162"/>
                      <a:gd name="T6" fmla="*/ 115 w 166"/>
                      <a:gd name="T7" fmla="*/ 3 h 162"/>
                      <a:gd name="T8" fmla="*/ 84 w 166"/>
                      <a:gd name="T9" fmla="*/ 0 h 162"/>
                      <a:gd name="T10" fmla="*/ 51 w 166"/>
                      <a:gd name="T11" fmla="*/ 3 h 162"/>
                      <a:gd name="T12" fmla="*/ 29 w 166"/>
                      <a:gd name="T13" fmla="*/ 23 h 162"/>
                      <a:gd name="T14" fmla="*/ 9 w 166"/>
                      <a:gd name="T15" fmla="*/ 47 h 162"/>
                      <a:gd name="T16" fmla="*/ 0 w 166"/>
                      <a:gd name="T17" fmla="*/ 79 h 162"/>
                      <a:gd name="T18" fmla="*/ 9 w 166"/>
                      <a:gd name="T19" fmla="*/ 115 h 162"/>
                      <a:gd name="T20" fmla="*/ 29 w 166"/>
                      <a:gd name="T21" fmla="*/ 138 h 162"/>
                      <a:gd name="T22" fmla="*/ 51 w 166"/>
                      <a:gd name="T23" fmla="*/ 158 h 162"/>
                      <a:gd name="T24" fmla="*/ 84 w 166"/>
                      <a:gd name="T25" fmla="*/ 162 h 162"/>
                      <a:gd name="T26" fmla="*/ 115 w 166"/>
                      <a:gd name="T27" fmla="*/ 158 h 162"/>
                      <a:gd name="T28" fmla="*/ 142 w 166"/>
                      <a:gd name="T29" fmla="*/ 138 h 162"/>
                      <a:gd name="T30" fmla="*/ 158 w 166"/>
                      <a:gd name="T31" fmla="*/ 115 h 162"/>
                      <a:gd name="T32" fmla="*/ 166 w 166"/>
                      <a:gd name="T33" fmla="*/ 79 h 16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66"/>
                      <a:gd name="T52" fmla="*/ 0 h 162"/>
                      <a:gd name="T53" fmla="*/ 166 w 166"/>
                      <a:gd name="T54" fmla="*/ 162 h 16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66" h="162">
                        <a:moveTo>
                          <a:pt x="166" y="79"/>
                        </a:moveTo>
                        <a:lnTo>
                          <a:pt x="158" y="47"/>
                        </a:lnTo>
                        <a:lnTo>
                          <a:pt x="142" y="23"/>
                        </a:lnTo>
                        <a:lnTo>
                          <a:pt x="115" y="3"/>
                        </a:lnTo>
                        <a:lnTo>
                          <a:pt x="84" y="0"/>
                        </a:lnTo>
                        <a:lnTo>
                          <a:pt x="51" y="3"/>
                        </a:lnTo>
                        <a:lnTo>
                          <a:pt x="29" y="23"/>
                        </a:lnTo>
                        <a:lnTo>
                          <a:pt x="9" y="47"/>
                        </a:lnTo>
                        <a:lnTo>
                          <a:pt x="0" y="79"/>
                        </a:lnTo>
                        <a:lnTo>
                          <a:pt x="9" y="115"/>
                        </a:lnTo>
                        <a:lnTo>
                          <a:pt x="29" y="138"/>
                        </a:lnTo>
                        <a:lnTo>
                          <a:pt x="51" y="158"/>
                        </a:lnTo>
                        <a:lnTo>
                          <a:pt x="84" y="162"/>
                        </a:lnTo>
                        <a:lnTo>
                          <a:pt x="115" y="158"/>
                        </a:lnTo>
                        <a:lnTo>
                          <a:pt x="142" y="138"/>
                        </a:lnTo>
                        <a:lnTo>
                          <a:pt x="158" y="115"/>
                        </a:lnTo>
                        <a:lnTo>
                          <a:pt x="166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2" name="Freeform 1017"/>
                  <p:cNvSpPr>
                    <a:spLocks/>
                  </p:cNvSpPr>
                  <p:nvPr/>
                </p:nvSpPr>
                <p:spPr bwMode="auto">
                  <a:xfrm>
                    <a:off x="3646" y="2514"/>
                    <a:ext cx="85" cy="83"/>
                  </a:xfrm>
                  <a:custGeom>
                    <a:avLst/>
                    <a:gdLst>
                      <a:gd name="T0" fmla="*/ 158 w 171"/>
                      <a:gd name="T1" fmla="*/ 47 h 166"/>
                      <a:gd name="T2" fmla="*/ 158 w 171"/>
                      <a:gd name="T3" fmla="*/ 51 h 166"/>
                      <a:gd name="T4" fmla="*/ 142 w 171"/>
                      <a:gd name="T5" fmla="*/ 27 h 166"/>
                      <a:gd name="T6" fmla="*/ 115 w 171"/>
                      <a:gd name="T7" fmla="*/ 7 h 166"/>
                      <a:gd name="T8" fmla="*/ 115 w 171"/>
                      <a:gd name="T9" fmla="*/ 7 h 166"/>
                      <a:gd name="T10" fmla="*/ 84 w 171"/>
                      <a:gd name="T11" fmla="*/ 3 h 166"/>
                      <a:gd name="T12" fmla="*/ 51 w 171"/>
                      <a:gd name="T13" fmla="*/ 7 h 166"/>
                      <a:gd name="T14" fmla="*/ 56 w 171"/>
                      <a:gd name="T15" fmla="*/ 7 h 166"/>
                      <a:gd name="T16" fmla="*/ 32 w 171"/>
                      <a:gd name="T17" fmla="*/ 27 h 166"/>
                      <a:gd name="T18" fmla="*/ 12 w 171"/>
                      <a:gd name="T19" fmla="*/ 51 h 166"/>
                      <a:gd name="T20" fmla="*/ 12 w 171"/>
                      <a:gd name="T21" fmla="*/ 47 h 166"/>
                      <a:gd name="T22" fmla="*/ 5 w 171"/>
                      <a:gd name="T23" fmla="*/ 79 h 166"/>
                      <a:gd name="T24" fmla="*/ 12 w 171"/>
                      <a:gd name="T25" fmla="*/ 115 h 166"/>
                      <a:gd name="T26" fmla="*/ 12 w 171"/>
                      <a:gd name="T27" fmla="*/ 115 h 166"/>
                      <a:gd name="T28" fmla="*/ 32 w 171"/>
                      <a:gd name="T29" fmla="*/ 138 h 166"/>
                      <a:gd name="T30" fmla="*/ 56 w 171"/>
                      <a:gd name="T31" fmla="*/ 158 h 166"/>
                      <a:gd name="T32" fmla="*/ 51 w 171"/>
                      <a:gd name="T33" fmla="*/ 158 h 166"/>
                      <a:gd name="T34" fmla="*/ 84 w 171"/>
                      <a:gd name="T35" fmla="*/ 162 h 166"/>
                      <a:gd name="T36" fmla="*/ 115 w 171"/>
                      <a:gd name="T37" fmla="*/ 158 h 166"/>
                      <a:gd name="T38" fmla="*/ 115 w 171"/>
                      <a:gd name="T39" fmla="*/ 158 h 166"/>
                      <a:gd name="T40" fmla="*/ 142 w 171"/>
                      <a:gd name="T41" fmla="*/ 138 h 166"/>
                      <a:gd name="T42" fmla="*/ 158 w 171"/>
                      <a:gd name="T43" fmla="*/ 115 h 166"/>
                      <a:gd name="T44" fmla="*/ 158 w 171"/>
                      <a:gd name="T45" fmla="*/ 115 h 166"/>
                      <a:gd name="T46" fmla="*/ 166 w 171"/>
                      <a:gd name="T47" fmla="*/ 79 h 166"/>
                      <a:gd name="T48" fmla="*/ 171 w 171"/>
                      <a:gd name="T49" fmla="*/ 79 h 166"/>
                      <a:gd name="T50" fmla="*/ 162 w 171"/>
                      <a:gd name="T51" fmla="*/ 115 h 166"/>
                      <a:gd name="T52" fmla="*/ 147 w 171"/>
                      <a:gd name="T53" fmla="*/ 142 h 166"/>
                      <a:gd name="T54" fmla="*/ 147 w 171"/>
                      <a:gd name="T55" fmla="*/ 142 h 166"/>
                      <a:gd name="T56" fmla="*/ 120 w 171"/>
                      <a:gd name="T57" fmla="*/ 162 h 166"/>
                      <a:gd name="T58" fmla="*/ 84 w 171"/>
                      <a:gd name="T59" fmla="*/ 166 h 166"/>
                      <a:gd name="T60" fmla="*/ 84 w 171"/>
                      <a:gd name="T61" fmla="*/ 166 h 166"/>
                      <a:gd name="T62" fmla="*/ 51 w 171"/>
                      <a:gd name="T63" fmla="*/ 162 h 166"/>
                      <a:gd name="T64" fmla="*/ 29 w 171"/>
                      <a:gd name="T65" fmla="*/ 142 h 166"/>
                      <a:gd name="T66" fmla="*/ 29 w 171"/>
                      <a:gd name="T67" fmla="*/ 142 h 166"/>
                      <a:gd name="T68" fmla="*/ 9 w 171"/>
                      <a:gd name="T69" fmla="*/ 118 h 166"/>
                      <a:gd name="T70" fmla="*/ 0 w 171"/>
                      <a:gd name="T71" fmla="*/ 79 h 166"/>
                      <a:gd name="T72" fmla="*/ 0 w 171"/>
                      <a:gd name="T73" fmla="*/ 79 h 166"/>
                      <a:gd name="T74" fmla="*/ 9 w 171"/>
                      <a:gd name="T75" fmla="*/ 47 h 166"/>
                      <a:gd name="T76" fmla="*/ 29 w 171"/>
                      <a:gd name="T77" fmla="*/ 23 h 166"/>
                      <a:gd name="T78" fmla="*/ 29 w 171"/>
                      <a:gd name="T79" fmla="*/ 23 h 166"/>
                      <a:gd name="T80" fmla="*/ 51 w 171"/>
                      <a:gd name="T81" fmla="*/ 3 h 166"/>
                      <a:gd name="T82" fmla="*/ 84 w 171"/>
                      <a:gd name="T83" fmla="*/ 0 h 166"/>
                      <a:gd name="T84" fmla="*/ 84 w 171"/>
                      <a:gd name="T85" fmla="*/ 0 h 166"/>
                      <a:gd name="T86" fmla="*/ 115 w 171"/>
                      <a:gd name="T87" fmla="*/ 3 h 166"/>
                      <a:gd name="T88" fmla="*/ 147 w 171"/>
                      <a:gd name="T89" fmla="*/ 23 h 166"/>
                      <a:gd name="T90" fmla="*/ 147 w 171"/>
                      <a:gd name="T91" fmla="*/ 23 h 166"/>
                      <a:gd name="T92" fmla="*/ 162 w 171"/>
                      <a:gd name="T93" fmla="*/ 47 h 166"/>
                      <a:gd name="T94" fmla="*/ 171 w 171"/>
                      <a:gd name="T95" fmla="*/ 79 h 16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71"/>
                      <a:gd name="T145" fmla="*/ 0 h 166"/>
                      <a:gd name="T146" fmla="*/ 171 w 171"/>
                      <a:gd name="T147" fmla="*/ 166 h 166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71" h="166">
                        <a:moveTo>
                          <a:pt x="166" y="79"/>
                        </a:moveTo>
                        <a:lnTo>
                          <a:pt x="158" y="47"/>
                        </a:lnTo>
                        <a:lnTo>
                          <a:pt x="158" y="51"/>
                        </a:lnTo>
                        <a:lnTo>
                          <a:pt x="142" y="27"/>
                        </a:lnTo>
                        <a:lnTo>
                          <a:pt x="115" y="7"/>
                        </a:lnTo>
                        <a:lnTo>
                          <a:pt x="84" y="3"/>
                        </a:lnTo>
                        <a:lnTo>
                          <a:pt x="51" y="7"/>
                        </a:lnTo>
                        <a:lnTo>
                          <a:pt x="56" y="7"/>
                        </a:lnTo>
                        <a:lnTo>
                          <a:pt x="32" y="27"/>
                        </a:lnTo>
                        <a:lnTo>
                          <a:pt x="12" y="51"/>
                        </a:lnTo>
                        <a:lnTo>
                          <a:pt x="12" y="47"/>
                        </a:lnTo>
                        <a:lnTo>
                          <a:pt x="5" y="79"/>
                        </a:lnTo>
                        <a:lnTo>
                          <a:pt x="12" y="115"/>
                        </a:lnTo>
                        <a:lnTo>
                          <a:pt x="32" y="138"/>
                        </a:lnTo>
                        <a:lnTo>
                          <a:pt x="56" y="158"/>
                        </a:lnTo>
                        <a:lnTo>
                          <a:pt x="51" y="158"/>
                        </a:lnTo>
                        <a:lnTo>
                          <a:pt x="84" y="162"/>
                        </a:lnTo>
                        <a:lnTo>
                          <a:pt x="115" y="158"/>
                        </a:lnTo>
                        <a:lnTo>
                          <a:pt x="142" y="138"/>
                        </a:lnTo>
                        <a:lnTo>
                          <a:pt x="158" y="115"/>
                        </a:lnTo>
                        <a:lnTo>
                          <a:pt x="166" y="79"/>
                        </a:lnTo>
                        <a:lnTo>
                          <a:pt x="171" y="79"/>
                        </a:lnTo>
                        <a:lnTo>
                          <a:pt x="162" y="115"/>
                        </a:lnTo>
                        <a:lnTo>
                          <a:pt x="162" y="118"/>
                        </a:lnTo>
                        <a:lnTo>
                          <a:pt x="147" y="142"/>
                        </a:lnTo>
                        <a:lnTo>
                          <a:pt x="120" y="162"/>
                        </a:lnTo>
                        <a:lnTo>
                          <a:pt x="115" y="162"/>
                        </a:lnTo>
                        <a:lnTo>
                          <a:pt x="84" y="166"/>
                        </a:lnTo>
                        <a:lnTo>
                          <a:pt x="51" y="162"/>
                        </a:lnTo>
                        <a:lnTo>
                          <a:pt x="29" y="142"/>
                        </a:lnTo>
                        <a:lnTo>
                          <a:pt x="9" y="118"/>
                        </a:lnTo>
                        <a:lnTo>
                          <a:pt x="9" y="115"/>
                        </a:lnTo>
                        <a:lnTo>
                          <a:pt x="0" y="79"/>
                        </a:lnTo>
                        <a:lnTo>
                          <a:pt x="9" y="47"/>
                        </a:lnTo>
                        <a:lnTo>
                          <a:pt x="29" y="23"/>
                        </a:lnTo>
                        <a:lnTo>
                          <a:pt x="51" y="3"/>
                        </a:lnTo>
                        <a:lnTo>
                          <a:pt x="84" y="0"/>
                        </a:lnTo>
                        <a:lnTo>
                          <a:pt x="115" y="3"/>
                        </a:lnTo>
                        <a:lnTo>
                          <a:pt x="120" y="3"/>
                        </a:lnTo>
                        <a:lnTo>
                          <a:pt x="147" y="23"/>
                        </a:lnTo>
                        <a:lnTo>
                          <a:pt x="162" y="47"/>
                        </a:lnTo>
                        <a:lnTo>
                          <a:pt x="171" y="79"/>
                        </a:lnTo>
                        <a:lnTo>
                          <a:pt x="166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3" name="Freeform 1018"/>
                  <p:cNvSpPr>
                    <a:spLocks/>
                  </p:cNvSpPr>
                  <p:nvPr/>
                </p:nvSpPr>
                <p:spPr bwMode="auto">
                  <a:xfrm>
                    <a:off x="3729" y="2554"/>
                    <a:ext cx="2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0 w 5"/>
                      <a:gd name="T3" fmla="*/ 0 h 1"/>
                      <a:gd name="T4" fmla="*/ 0 w 5"/>
                      <a:gd name="T5" fmla="*/ 0 h 1"/>
                      <a:gd name="T6" fmla="*/ 5 w 5"/>
                      <a:gd name="T7" fmla="*/ 0 h 1"/>
                      <a:gd name="T8" fmla="*/ 5 w 5"/>
                      <a:gd name="T9" fmla="*/ 0 h 1"/>
                      <a:gd name="T10" fmla="*/ 5 w 5"/>
                      <a:gd name="T11" fmla="*/ 0 h 1"/>
                      <a:gd name="T12" fmla="*/ 0 w 5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"/>
                      <a:gd name="T22" fmla="*/ 0 h 1"/>
                      <a:gd name="T23" fmla="*/ 5 w 5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4" name="Freeform 1019"/>
                  <p:cNvSpPr>
                    <a:spLocks/>
                  </p:cNvSpPr>
                  <p:nvPr/>
                </p:nvSpPr>
                <p:spPr bwMode="auto">
                  <a:xfrm>
                    <a:off x="3668" y="2534"/>
                    <a:ext cx="41" cy="41"/>
                  </a:xfrm>
                  <a:custGeom>
                    <a:avLst/>
                    <a:gdLst>
                      <a:gd name="T0" fmla="*/ 83 w 83"/>
                      <a:gd name="T1" fmla="*/ 39 h 82"/>
                      <a:gd name="T2" fmla="*/ 71 w 83"/>
                      <a:gd name="T3" fmla="*/ 11 h 82"/>
                      <a:gd name="T4" fmla="*/ 40 w 83"/>
                      <a:gd name="T5" fmla="*/ 0 h 82"/>
                      <a:gd name="T6" fmla="*/ 12 w 83"/>
                      <a:gd name="T7" fmla="*/ 11 h 82"/>
                      <a:gd name="T8" fmla="*/ 0 w 83"/>
                      <a:gd name="T9" fmla="*/ 39 h 82"/>
                      <a:gd name="T10" fmla="*/ 12 w 83"/>
                      <a:gd name="T11" fmla="*/ 71 h 82"/>
                      <a:gd name="T12" fmla="*/ 40 w 83"/>
                      <a:gd name="T13" fmla="*/ 82 h 82"/>
                      <a:gd name="T14" fmla="*/ 71 w 83"/>
                      <a:gd name="T15" fmla="*/ 71 h 82"/>
                      <a:gd name="T16" fmla="*/ 83 w 83"/>
                      <a:gd name="T17" fmla="*/ 39 h 8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3"/>
                      <a:gd name="T28" fmla="*/ 0 h 82"/>
                      <a:gd name="T29" fmla="*/ 83 w 83"/>
                      <a:gd name="T30" fmla="*/ 82 h 8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3" h="82">
                        <a:moveTo>
                          <a:pt x="83" y="39"/>
                        </a:moveTo>
                        <a:lnTo>
                          <a:pt x="71" y="11"/>
                        </a:lnTo>
                        <a:lnTo>
                          <a:pt x="40" y="0"/>
                        </a:lnTo>
                        <a:lnTo>
                          <a:pt x="12" y="11"/>
                        </a:lnTo>
                        <a:lnTo>
                          <a:pt x="0" y="39"/>
                        </a:lnTo>
                        <a:lnTo>
                          <a:pt x="12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3" y="39"/>
                        </a:lnTo>
                        <a:close/>
                      </a:path>
                    </a:pathLst>
                  </a:custGeom>
                  <a:blipFill dpi="0" rotWithShape="0">
                    <a:blip r:embed="rId3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5" name="Freeform 1020"/>
                  <p:cNvSpPr>
                    <a:spLocks/>
                  </p:cNvSpPr>
                  <p:nvPr/>
                </p:nvSpPr>
                <p:spPr bwMode="auto">
                  <a:xfrm>
                    <a:off x="3668" y="2534"/>
                    <a:ext cx="43" cy="43"/>
                  </a:xfrm>
                  <a:custGeom>
                    <a:avLst/>
                    <a:gdLst>
                      <a:gd name="T0" fmla="*/ 83 w 87"/>
                      <a:gd name="T1" fmla="*/ 39 h 86"/>
                      <a:gd name="T2" fmla="*/ 71 w 87"/>
                      <a:gd name="T3" fmla="*/ 11 h 86"/>
                      <a:gd name="T4" fmla="*/ 71 w 87"/>
                      <a:gd name="T5" fmla="*/ 15 h 86"/>
                      <a:gd name="T6" fmla="*/ 71 w 87"/>
                      <a:gd name="T7" fmla="*/ 15 h 86"/>
                      <a:gd name="T8" fmla="*/ 40 w 87"/>
                      <a:gd name="T9" fmla="*/ 2 h 86"/>
                      <a:gd name="T10" fmla="*/ 40 w 87"/>
                      <a:gd name="T11" fmla="*/ 2 h 86"/>
                      <a:gd name="T12" fmla="*/ 40 w 87"/>
                      <a:gd name="T13" fmla="*/ 2 h 86"/>
                      <a:gd name="T14" fmla="*/ 12 w 87"/>
                      <a:gd name="T15" fmla="*/ 15 h 86"/>
                      <a:gd name="T16" fmla="*/ 16 w 87"/>
                      <a:gd name="T17" fmla="*/ 11 h 86"/>
                      <a:gd name="T18" fmla="*/ 16 w 87"/>
                      <a:gd name="T19" fmla="*/ 11 h 86"/>
                      <a:gd name="T20" fmla="*/ 3 w 87"/>
                      <a:gd name="T21" fmla="*/ 39 h 86"/>
                      <a:gd name="T22" fmla="*/ 3 w 87"/>
                      <a:gd name="T23" fmla="*/ 39 h 86"/>
                      <a:gd name="T24" fmla="*/ 3 w 87"/>
                      <a:gd name="T25" fmla="*/ 39 h 86"/>
                      <a:gd name="T26" fmla="*/ 16 w 87"/>
                      <a:gd name="T27" fmla="*/ 71 h 86"/>
                      <a:gd name="T28" fmla="*/ 12 w 87"/>
                      <a:gd name="T29" fmla="*/ 71 h 86"/>
                      <a:gd name="T30" fmla="*/ 12 w 87"/>
                      <a:gd name="T31" fmla="*/ 71 h 86"/>
                      <a:gd name="T32" fmla="*/ 40 w 87"/>
                      <a:gd name="T33" fmla="*/ 82 h 86"/>
                      <a:gd name="T34" fmla="*/ 40 w 87"/>
                      <a:gd name="T35" fmla="*/ 82 h 86"/>
                      <a:gd name="T36" fmla="*/ 40 w 87"/>
                      <a:gd name="T37" fmla="*/ 82 h 86"/>
                      <a:gd name="T38" fmla="*/ 71 w 87"/>
                      <a:gd name="T39" fmla="*/ 71 h 86"/>
                      <a:gd name="T40" fmla="*/ 71 w 87"/>
                      <a:gd name="T41" fmla="*/ 71 h 86"/>
                      <a:gd name="T42" fmla="*/ 71 w 87"/>
                      <a:gd name="T43" fmla="*/ 71 h 86"/>
                      <a:gd name="T44" fmla="*/ 83 w 87"/>
                      <a:gd name="T45" fmla="*/ 39 h 86"/>
                      <a:gd name="T46" fmla="*/ 83 w 87"/>
                      <a:gd name="T47" fmla="*/ 39 h 86"/>
                      <a:gd name="T48" fmla="*/ 87 w 87"/>
                      <a:gd name="T49" fmla="*/ 39 h 86"/>
                      <a:gd name="T50" fmla="*/ 87 w 87"/>
                      <a:gd name="T51" fmla="*/ 39 h 86"/>
                      <a:gd name="T52" fmla="*/ 76 w 87"/>
                      <a:gd name="T53" fmla="*/ 71 h 86"/>
                      <a:gd name="T54" fmla="*/ 76 w 87"/>
                      <a:gd name="T55" fmla="*/ 71 h 86"/>
                      <a:gd name="T56" fmla="*/ 71 w 87"/>
                      <a:gd name="T57" fmla="*/ 75 h 86"/>
                      <a:gd name="T58" fmla="*/ 40 w 87"/>
                      <a:gd name="T59" fmla="*/ 86 h 86"/>
                      <a:gd name="T60" fmla="*/ 40 w 87"/>
                      <a:gd name="T61" fmla="*/ 86 h 86"/>
                      <a:gd name="T62" fmla="*/ 40 w 87"/>
                      <a:gd name="T63" fmla="*/ 86 h 86"/>
                      <a:gd name="T64" fmla="*/ 12 w 87"/>
                      <a:gd name="T65" fmla="*/ 75 h 86"/>
                      <a:gd name="T66" fmla="*/ 12 w 87"/>
                      <a:gd name="T67" fmla="*/ 75 h 86"/>
                      <a:gd name="T68" fmla="*/ 12 w 87"/>
                      <a:gd name="T69" fmla="*/ 71 h 86"/>
                      <a:gd name="T70" fmla="*/ 0 w 87"/>
                      <a:gd name="T71" fmla="*/ 39 h 86"/>
                      <a:gd name="T72" fmla="*/ 0 w 87"/>
                      <a:gd name="T73" fmla="*/ 39 h 86"/>
                      <a:gd name="T74" fmla="*/ 0 w 87"/>
                      <a:gd name="T75" fmla="*/ 39 h 86"/>
                      <a:gd name="T76" fmla="*/ 12 w 87"/>
                      <a:gd name="T77" fmla="*/ 11 h 86"/>
                      <a:gd name="T78" fmla="*/ 12 w 87"/>
                      <a:gd name="T79" fmla="*/ 11 h 86"/>
                      <a:gd name="T80" fmla="*/ 12 w 87"/>
                      <a:gd name="T81" fmla="*/ 11 h 86"/>
                      <a:gd name="T82" fmla="*/ 40 w 87"/>
                      <a:gd name="T83" fmla="*/ 0 h 86"/>
                      <a:gd name="T84" fmla="*/ 40 w 87"/>
                      <a:gd name="T85" fmla="*/ 0 h 86"/>
                      <a:gd name="T86" fmla="*/ 40 w 87"/>
                      <a:gd name="T87" fmla="*/ 0 h 86"/>
                      <a:gd name="T88" fmla="*/ 71 w 87"/>
                      <a:gd name="T89" fmla="*/ 11 h 86"/>
                      <a:gd name="T90" fmla="*/ 71 w 87"/>
                      <a:gd name="T91" fmla="*/ 11 h 86"/>
                      <a:gd name="T92" fmla="*/ 76 w 87"/>
                      <a:gd name="T93" fmla="*/ 11 h 86"/>
                      <a:gd name="T94" fmla="*/ 87 w 87"/>
                      <a:gd name="T95" fmla="*/ 39 h 86"/>
                      <a:gd name="T96" fmla="*/ 83 w 87"/>
                      <a:gd name="T97" fmla="*/ 39 h 8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87"/>
                      <a:gd name="T148" fmla="*/ 0 h 86"/>
                      <a:gd name="T149" fmla="*/ 87 w 87"/>
                      <a:gd name="T150" fmla="*/ 86 h 8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87" h="86">
                        <a:moveTo>
                          <a:pt x="83" y="39"/>
                        </a:moveTo>
                        <a:lnTo>
                          <a:pt x="71" y="11"/>
                        </a:lnTo>
                        <a:lnTo>
                          <a:pt x="71" y="15"/>
                        </a:lnTo>
                        <a:lnTo>
                          <a:pt x="40" y="2"/>
                        </a:lnTo>
                        <a:lnTo>
                          <a:pt x="12" y="15"/>
                        </a:lnTo>
                        <a:lnTo>
                          <a:pt x="16" y="11"/>
                        </a:lnTo>
                        <a:lnTo>
                          <a:pt x="3" y="39"/>
                        </a:lnTo>
                        <a:lnTo>
                          <a:pt x="16" y="71"/>
                        </a:lnTo>
                        <a:lnTo>
                          <a:pt x="12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3" y="39"/>
                        </a:lnTo>
                        <a:lnTo>
                          <a:pt x="87" y="39"/>
                        </a:lnTo>
                        <a:lnTo>
                          <a:pt x="76" y="71"/>
                        </a:lnTo>
                        <a:lnTo>
                          <a:pt x="71" y="75"/>
                        </a:lnTo>
                        <a:lnTo>
                          <a:pt x="40" y="86"/>
                        </a:lnTo>
                        <a:lnTo>
                          <a:pt x="12" y="75"/>
                        </a:lnTo>
                        <a:lnTo>
                          <a:pt x="12" y="71"/>
                        </a:lnTo>
                        <a:lnTo>
                          <a:pt x="0" y="39"/>
                        </a:lnTo>
                        <a:lnTo>
                          <a:pt x="12" y="11"/>
                        </a:lnTo>
                        <a:lnTo>
                          <a:pt x="40" y="0"/>
                        </a:lnTo>
                        <a:lnTo>
                          <a:pt x="71" y="11"/>
                        </a:lnTo>
                        <a:lnTo>
                          <a:pt x="76" y="11"/>
                        </a:lnTo>
                        <a:lnTo>
                          <a:pt x="87" y="39"/>
                        </a:lnTo>
                        <a:lnTo>
                          <a:pt x="83" y="3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6" name="Freeform 1021"/>
                  <p:cNvSpPr>
                    <a:spLocks/>
                  </p:cNvSpPr>
                  <p:nvPr/>
                </p:nvSpPr>
                <p:spPr bwMode="auto">
                  <a:xfrm>
                    <a:off x="3709" y="2554"/>
                    <a:ext cx="2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0 w 4"/>
                      <a:gd name="T5" fmla="*/ 0 h 1"/>
                      <a:gd name="T6" fmla="*/ 4 w 4"/>
                      <a:gd name="T7" fmla="*/ 0 h 1"/>
                      <a:gd name="T8" fmla="*/ 4 w 4"/>
                      <a:gd name="T9" fmla="*/ 0 h 1"/>
                      <a:gd name="T10" fmla="*/ 4 w 4"/>
                      <a:gd name="T11" fmla="*/ 0 h 1"/>
                      <a:gd name="T12" fmla="*/ 0 w 4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"/>
                      <a:gd name="T22" fmla="*/ 0 h 1"/>
                      <a:gd name="T23" fmla="*/ 4 w 4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7" name="Freeform 1022"/>
                  <p:cNvSpPr>
                    <a:spLocks/>
                  </p:cNvSpPr>
                  <p:nvPr/>
                </p:nvSpPr>
                <p:spPr bwMode="auto">
                  <a:xfrm>
                    <a:off x="3675" y="2542"/>
                    <a:ext cx="24" cy="25"/>
                  </a:xfrm>
                  <a:custGeom>
                    <a:avLst/>
                    <a:gdLst>
                      <a:gd name="T0" fmla="*/ 47 w 47"/>
                      <a:gd name="T1" fmla="*/ 24 h 51"/>
                      <a:gd name="T2" fmla="*/ 43 w 47"/>
                      <a:gd name="T3" fmla="*/ 7 h 51"/>
                      <a:gd name="T4" fmla="*/ 24 w 47"/>
                      <a:gd name="T5" fmla="*/ 0 h 51"/>
                      <a:gd name="T6" fmla="*/ 7 w 47"/>
                      <a:gd name="T7" fmla="*/ 7 h 51"/>
                      <a:gd name="T8" fmla="*/ 0 w 47"/>
                      <a:gd name="T9" fmla="*/ 24 h 51"/>
                      <a:gd name="T10" fmla="*/ 7 w 47"/>
                      <a:gd name="T11" fmla="*/ 44 h 51"/>
                      <a:gd name="T12" fmla="*/ 24 w 47"/>
                      <a:gd name="T13" fmla="*/ 51 h 51"/>
                      <a:gd name="T14" fmla="*/ 43 w 47"/>
                      <a:gd name="T15" fmla="*/ 44 h 51"/>
                      <a:gd name="T16" fmla="*/ 47 w 47"/>
                      <a:gd name="T17" fmla="*/ 24 h 5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7"/>
                      <a:gd name="T28" fmla="*/ 0 h 51"/>
                      <a:gd name="T29" fmla="*/ 47 w 47"/>
                      <a:gd name="T30" fmla="*/ 51 h 5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7" h="51">
                        <a:moveTo>
                          <a:pt x="47" y="24"/>
                        </a:moveTo>
                        <a:lnTo>
                          <a:pt x="43" y="7"/>
                        </a:lnTo>
                        <a:lnTo>
                          <a:pt x="24" y="0"/>
                        </a:lnTo>
                        <a:lnTo>
                          <a:pt x="7" y="7"/>
                        </a:lnTo>
                        <a:lnTo>
                          <a:pt x="0" y="24"/>
                        </a:lnTo>
                        <a:lnTo>
                          <a:pt x="7" y="44"/>
                        </a:lnTo>
                        <a:lnTo>
                          <a:pt x="24" y="51"/>
                        </a:lnTo>
                        <a:lnTo>
                          <a:pt x="43" y="44"/>
                        </a:lnTo>
                        <a:lnTo>
                          <a:pt x="47" y="24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8" name="Freeform 1023"/>
                  <p:cNvSpPr>
                    <a:spLocks/>
                  </p:cNvSpPr>
                  <p:nvPr/>
                </p:nvSpPr>
                <p:spPr bwMode="auto">
                  <a:xfrm>
                    <a:off x="3675" y="2542"/>
                    <a:ext cx="26" cy="27"/>
                  </a:xfrm>
                  <a:custGeom>
                    <a:avLst/>
                    <a:gdLst>
                      <a:gd name="T0" fmla="*/ 47 w 51"/>
                      <a:gd name="T1" fmla="*/ 24 h 56"/>
                      <a:gd name="T2" fmla="*/ 43 w 51"/>
                      <a:gd name="T3" fmla="*/ 7 h 56"/>
                      <a:gd name="T4" fmla="*/ 43 w 51"/>
                      <a:gd name="T5" fmla="*/ 12 h 56"/>
                      <a:gd name="T6" fmla="*/ 43 w 51"/>
                      <a:gd name="T7" fmla="*/ 12 h 56"/>
                      <a:gd name="T8" fmla="*/ 24 w 51"/>
                      <a:gd name="T9" fmla="*/ 4 h 56"/>
                      <a:gd name="T10" fmla="*/ 24 w 51"/>
                      <a:gd name="T11" fmla="*/ 4 h 56"/>
                      <a:gd name="T12" fmla="*/ 24 w 51"/>
                      <a:gd name="T13" fmla="*/ 4 h 56"/>
                      <a:gd name="T14" fmla="*/ 7 w 51"/>
                      <a:gd name="T15" fmla="*/ 12 h 56"/>
                      <a:gd name="T16" fmla="*/ 11 w 51"/>
                      <a:gd name="T17" fmla="*/ 7 h 56"/>
                      <a:gd name="T18" fmla="*/ 11 w 51"/>
                      <a:gd name="T19" fmla="*/ 7 h 56"/>
                      <a:gd name="T20" fmla="*/ 4 w 51"/>
                      <a:gd name="T21" fmla="*/ 24 h 56"/>
                      <a:gd name="T22" fmla="*/ 4 w 51"/>
                      <a:gd name="T23" fmla="*/ 24 h 56"/>
                      <a:gd name="T24" fmla="*/ 4 w 51"/>
                      <a:gd name="T25" fmla="*/ 24 h 56"/>
                      <a:gd name="T26" fmla="*/ 11 w 51"/>
                      <a:gd name="T27" fmla="*/ 44 h 56"/>
                      <a:gd name="T28" fmla="*/ 7 w 51"/>
                      <a:gd name="T29" fmla="*/ 44 h 56"/>
                      <a:gd name="T30" fmla="*/ 7 w 51"/>
                      <a:gd name="T31" fmla="*/ 44 h 56"/>
                      <a:gd name="T32" fmla="*/ 24 w 51"/>
                      <a:gd name="T33" fmla="*/ 51 h 56"/>
                      <a:gd name="T34" fmla="*/ 24 w 51"/>
                      <a:gd name="T35" fmla="*/ 51 h 56"/>
                      <a:gd name="T36" fmla="*/ 24 w 51"/>
                      <a:gd name="T37" fmla="*/ 51 h 56"/>
                      <a:gd name="T38" fmla="*/ 43 w 51"/>
                      <a:gd name="T39" fmla="*/ 44 h 56"/>
                      <a:gd name="T40" fmla="*/ 43 w 51"/>
                      <a:gd name="T41" fmla="*/ 44 h 56"/>
                      <a:gd name="T42" fmla="*/ 43 w 51"/>
                      <a:gd name="T43" fmla="*/ 44 h 56"/>
                      <a:gd name="T44" fmla="*/ 47 w 51"/>
                      <a:gd name="T45" fmla="*/ 24 h 56"/>
                      <a:gd name="T46" fmla="*/ 47 w 51"/>
                      <a:gd name="T47" fmla="*/ 24 h 56"/>
                      <a:gd name="T48" fmla="*/ 51 w 51"/>
                      <a:gd name="T49" fmla="*/ 24 h 56"/>
                      <a:gd name="T50" fmla="*/ 51 w 51"/>
                      <a:gd name="T51" fmla="*/ 24 h 56"/>
                      <a:gd name="T52" fmla="*/ 47 w 51"/>
                      <a:gd name="T53" fmla="*/ 44 h 56"/>
                      <a:gd name="T54" fmla="*/ 47 w 51"/>
                      <a:gd name="T55" fmla="*/ 44 h 56"/>
                      <a:gd name="T56" fmla="*/ 43 w 51"/>
                      <a:gd name="T57" fmla="*/ 47 h 56"/>
                      <a:gd name="T58" fmla="*/ 24 w 51"/>
                      <a:gd name="T59" fmla="*/ 56 h 56"/>
                      <a:gd name="T60" fmla="*/ 24 w 51"/>
                      <a:gd name="T61" fmla="*/ 56 h 56"/>
                      <a:gd name="T62" fmla="*/ 24 w 51"/>
                      <a:gd name="T63" fmla="*/ 56 h 56"/>
                      <a:gd name="T64" fmla="*/ 7 w 51"/>
                      <a:gd name="T65" fmla="*/ 47 h 56"/>
                      <a:gd name="T66" fmla="*/ 7 w 51"/>
                      <a:gd name="T67" fmla="*/ 47 h 56"/>
                      <a:gd name="T68" fmla="*/ 7 w 51"/>
                      <a:gd name="T69" fmla="*/ 44 h 56"/>
                      <a:gd name="T70" fmla="*/ 0 w 51"/>
                      <a:gd name="T71" fmla="*/ 24 h 56"/>
                      <a:gd name="T72" fmla="*/ 0 w 51"/>
                      <a:gd name="T73" fmla="*/ 24 h 56"/>
                      <a:gd name="T74" fmla="*/ 0 w 51"/>
                      <a:gd name="T75" fmla="*/ 24 h 56"/>
                      <a:gd name="T76" fmla="*/ 7 w 51"/>
                      <a:gd name="T77" fmla="*/ 7 h 56"/>
                      <a:gd name="T78" fmla="*/ 7 w 51"/>
                      <a:gd name="T79" fmla="*/ 7 h 56"/>
                      <a:gd name="T80" fmla="*/ 7 w 51"/>
                      <a:gd name="T81" fmla="*/ 7 h 56"/>
                      <a:gd name="T82" fmla="*/ 24 w 51"/>
                      <a:gd name="T83" fmla="*/ 0 h 56"/>
                      <a:gd name="T84" fmla="*/ 24 w 51"/>
                      <a:gd name="T85" fmla="*/ 0 h 56"/>
                      <a:gd name="T86" fmla="*/ 24 w 51"/>
                      <a:gd name="T87" fmla="*/ 0 h 56"/>
                      <a:gd name="T88" fmla="*/ 43 w 51"/>
                      <a:gd name="T89" fmla="*/ 7 h 56"/>
                      <a:gd name="T90" fmla="*/ 43 w 51"/>
                      <a:gd name="T91" fmla="*/ 7 h 56"/>
                      <a:gd name="T92" fmla="*/ 47 w 51"/>
                      <a:gd name="T93" fmla="*/ 7 h 56"/>
                      <a:gd name="T94" fmla="*/ 51 w 51"/>
                      <a:gd name="T95" fmla="*/ 24 h 56"/>
                      <a:gd name="T96" fmla="*/ 47 w 51"/>
                      <a:gd name="T97" fmla="*/ 24 h 5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1"/>
                      <a:gd name="T148" fmla="*/ 0 h 56"/>
                      <a:gd name="T149" fmla="*/ 51 w 51"/>
                      <a:gd name="T150" fmla="*/ 56 h 5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1" h="56">
                        <a:moveTo>
                          <a:pt x="47" y="24"/>
                        </a:moveTo>
                        <a:lnTo>
                          <a:pt x="43" y="7"/>
                        </a:lnTo>
                        <a:lnTo>
                          <a:pt x="43" y="12"/>
                        </a:lnTo>
                        <a:lnTo>
                          <a:pt x="24" y="4"/>
                        </a:lnTo>
                        <a:lnTo>
                          <a:pt x="7" y="12"/>
                        </a:lnTo>
                        <a:lnTo>
                          <a:pt x="11" y="7"/>
                        </a:lnTo>
                        <a:lnTo>
                          <a:pt x="4" y="24"/>
                        </a:lnTo>
                        <a:lnTo>
                          <a:pt x="11" y="44"/>
                        </a:lnTo>
                        <a:lnTo>
                          <a:pt x="7" y="44"/>
                        </a:lnTo>
                        <a:lnTo>
                          <a:pt x="24" y="51"/>
                        </a:lnTo>
                        <a:lnTo>
                          <a:pt x="43" y="44"/>
                        </a:lnTo>
                        <a:lnTo>
                          <a:pt x="47" y="24"/>
                        </a:lnTo>
                        <a:lnTo>
                          <a:pt x="51" y="24"/>
                        </a:lnTo>
                        <a:lnTo>
                          <a:pt x="47" y="44"/>
                        </a:lnTo>
                        <a:lnTo>
                          <a:pt x="43" y="47"/>
                        </a:lnTo>
                        <a:lnTo>
                          <a:pt x="24" y="56"/>
                        </a:lnTo>
                        <a:lnTo>
                          <a:pt x="7" y="47"/>
                        </a:lnTo>
                        <a:lnTo>
                          <a:pt x="7" y="44"/>
                        </a:lnTo>
                        <a:lnTo>
                          <a:pt x="0" y="24"/>
                        </a:lnTo>
                        <a:lnTo>
                          <a:pt x="7" y="7"/>
                        </a:lnTo>
                        <a:lnTo>
                          <a:pt x="24" y="0"/>
                        </a:lnTo>
                        <a:lnTo>
                          <a:pt x="43" y="7"/>
                        </a:lnTo>
                        <a:lnTo>
                          <a:pt x="47" y="7"/>
                        </a:lnTo>
                        <a:lnTo>
                          <a:pt x="51" y="24"/>
                        </a:lnTo>
                        <a:lnTo>
                          <a:pt x="47" y="2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19" name="Freeform 1024"/>
                  <p:cNvSpPr>
                    <a:spLocks/>
                  </p:cNvSpPr>
                  <p:nvPr/>
                </p:nvSpPr>
                <p:spPr bwMode="auto">
                  <a:xfrm>
                    <a:off x="3699" y="2554"/>
                    <a:ext cx="2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0 w 4"/>
                      <a:gd name="T5" fmla="*/ 0 h 1"/>
                      <a:gd name="T6" fmla="*/ 4 w 4"/>
                      <a:gd name="T7" fmla="*/ 0 h 1"/>
                      <a:gd name="T8" fmla="*/ 4 w 4"/>
                      <a:gd name="T9" fmla="*/ 0 h 1"/>
                      <a:gd name="T10" fmla="*/ 4 w 4"/>
                      <a:gd name="T11" fmla="*/ 0 h 1"/>
                      <a:gd name="T12" fmla="*/ 0 w 4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"/>
                      <a:gd name="T22" fmla="*/ 0 h 1"/>
                      <a:gd name="T23" fmla="*/ 4 w 4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0" name="Freeform 1025"/>
                  <p:cNvSpPr>
                    <a:spLocks/>
                  </p:cNvSpPr>
                  <p:nvPr/>
                </p:nvSpPr>
                <p:spPr bwMode="auto">
                  <a:xfrm>
                    <a:off x="3731" y="2527"/>
                    <a:ext cx="59" cy="32"/>
                  </a:xfrm>
                  <a:custGeom>
                    <a:avLst/>
                    <a:gdLst>
                      <a:gd name="T0" fmla="*/ 115 w 118"/>
                      <a:gd name="T1" fmla="*/ 0 h 64"/>
                      <a:gd name="T2" fmla="*/ 11 w 118"/>
                      <a:gd name="T3" fmla="*/ 0 h 64"/>
                      <a:gd name="T4" fmla="*/ 15 w 118"/>
                      <a:gd name="T5" fmla="*/ 20 h 64"/>
                      <a:gd name="T6" fmla="*/ 15 w 118"/>
                      <a:gd name="T7" fmla="*/ 48 h 64"/>
                      <a:gd name="T8" fmla="*/ 0 w 118"/>
                      <a:gd name="T9" fmla="*/ 64 h 64"/>
                      <a:gd name="T10" fmla="*/ 118 w 118"/>
                      <a:gd name="T11" fmla="*/ 64 h 64"/>
                      <a:gd name="T12" fmla="*/ 106 w 118"/>
                      <a:gd name="T13" fmla="*/ 48 h 64"/>
                      <a:gd name="T14" fmla="*/ 106 w 118"/>
                      <a:gd name="T15" fmla="*/ 24 h 64"/>
                      <a:gd name="T16" fmla="*/ 115 w 118"/>
                      <a:gd name="T17" fmla="*/ 0 h 6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8"/>
                      <a:gd name="T28" fmla="*/ 0 h 64"/>
                      <a:gd name="T29" fmla="*/ 118 w 118"/>
                      <a:gd name="T30" fmla="*/ 64 h 6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8" h="64">
                        <a:moveTo>
                          <a:pt x="115" y="0"/>
                        </a:moveTo>
                        <a:lnTo>
                          <a:pt x="11" y="0"/>
                        </a:lnTo>
                        <a:lnTo>
                          <a:pt x="15" y="20"/>
                        </a:lnTo>
                        <a:lnTo>
                          <a:pt x="15" y="48"/>
                        </a:lnTo>
                        <a:lnTo>
                          <a:pt x="0" y="64"/>
                        </a:lnTo>
                        <a:lnTo>
                          <a:pt x="118" y="64"/>
                        </a:lnTo>
                        <a:lnTo>
                          <a:pt x="106" y="48"/>
                        </a:lnTo>
                        <a:lnTo>
                          <a:pt x="106" y="24"/>
                        </a:lnTo>
                        <a:lnTo>
                          <a:pt x="115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1" name="Freeform 1026"/>
                  <p:cNvSpPr>
                    <a:spLocks/>
                  </p:cNvSpPr>
                  <p:nvPr/>
                </p:nvSpPr>
                <p:spPr bwMode="auto">
                  <a:xfrm>
                    <a:off x="3729" y="2527"/>
                    <a:ext cx="65" cy="34"/>
                  </a:xfrm>
                  <a:custGeom>
                    <a:avLst/>
                    <a:gdLst>
                      <a:gd name="T0" fmla="*/ 120 w 131"/>
                      <a:gd name="T1" fmla="*/ 4 h 68"/>
                      <a:gd name="T2" fmla="*/ 16 w 131"/>
                      <a:gd name="T3" fmla="*/ 4 h 68"/>
                      <a:gd name="T4" fmla="*/ 16 w 131"/>
                      <a:gd name="T5" fmla="*/ 0 h 68"/>
                      <a:gd name="T6" fmla="*/ 20 w 131"/>
                      <a:gd name="T7" fmla="*/ 0 h 68"/>
                      <a:gd name="T8" fmla="*/ 25 w 131"/>
                      <a:gd name="T9" fmla="*/ 20 h 68"/>
                      <a:gd name="T10" fmla="*/ 25 w 131"/>
                      <a:gd name="T11" fmla="*/ 20 h 68"/>
                      <a:gd name="T12" fmla="*/ 25 w 131"/>
                      <a:gd name="T13" fmla="*/ 20 h 68"/>
                      <a:gd name="T14" fmla="*/ 25 w 131"/>
                      <a:gd name="T15" fmla="*/ 48 h 68"/>
                      <a:gd name="T16" fmla="*/ 25 w 131"/>
                      <a:gd name="T17" fmla="*/ 52 h 68"/>
                      <a:gd name="T18" fmla="*/ 25 w 131"/>
                      <a:gd name="T19" fmla="*/ 52 h 68"/>
                      <a:gd name="T20" fmla="*/ 9 w 131"/>
                      <a:gd name="T21" fmla="*/ 68 h 68"/>
                      <a:gd name="T22" fmla="*/ 5 w 131"/>
                      <a:gd name="T23" fmla="*/ 68 h 68"/>
                      <a:gd name="T24" fmla="*/ 5 w 131"/>
                      <a:gd name="T25" fmla="*/ 64 h 68"/>
                      <a:gd name="T26" fmla="*/ 123 w 131"/>
                      <a:gd name="T27" fmla="*/ 64 h 68"/>
                      <a:gd name="T28" fmla="*/ 127 w 131"/>
                      <a:gd name="T29" fmla="*/ 64 h 68"/>
                      <a:gd name="T30" fmla="*/ 123 w 131"/>
                      <a:gd name="T31" fmla="*/ 68 h 68"/>
                      <a:gd name="T32" fmla="*/ 111 w 131"/>
                      <a:gd name="T33" fmla="*/ 52 h 68"/>
                      <a:gd name="T34" fmla="*/ 111 w 131"/>
                      <a:gd name="T35" fmla="*/ 52 h 68"/>
                      <a:gd name="T36" fmla="*/ 111 w 131"/>
                      <a:gd name="T37" fmla="*/ 48 h 68"/>
                      <a:gd name="T38" fmla="*/ 111 w 131"/>
                      <a:gd name="T39" fmla="*/ 24 h 68"/>
                      <a:gd name="T40" fmla="*/ 111 w 131"/>
                      <a:gd name="T41" fmla="*/ 24 h 68"/>
                      <a:gd name="T42" fmla="*/ 111 w 131"/>
                      <a:gd name="T43" fmla="*/ 24 h 68"/>
                      <a:gd name="T44" fmla="*/ 116 w 131"/>
                      <a:gd name="T45" fmla="*/ 24 h 68"/>
                      <a:gd name="T46" fmla="*/ 116 w 131"/>
                      <a:gd name="T47" fmla="*/ 48 h 68"/>
                      <a:gd name="T48" fmla="*/ 111 w 131"/>
                      <a:gd name="T49" fmla="*/ 48 h 68"/>
                      <a:gd name="T50" fmla="*/ 116 w 131"/>
                      <a:gd name="T51" fmla="*/ 48 h 68"/>
                      <a:gd name="T52" fmla="*/ 127 w 131"/>
                      <a:gd name="T53" fmla="*/ 64 h 68"/>
                      <a:gd name="T54" fmla="*/ 131 w 131"/>
                      <a:gd name="T55" fmla="*/ 68 h 68"/>
                      <a:gd name="T56" fmla="*/ 123 w 131"/>
                      <a:gd name="T57" fmla="*/ 68 h 68"/>
                      <a:gd name="T58" fmla="*/ 5 w 131"/>
                      <a:gd name="T59" fmla="*/ 68 h 68"/>
                      <a:gd name="T60" fmla="*/ 0 w 131"/>
                      <a:gd name="T61" fmla="*/ 68 h 68"/>
                      <a:gd name="T62" fmla="*/ 5 w 131"/>
                      <a:gd name="T63" fmla="*/ 64 h 68"/>
                      <a:gd name="T64" fmla="*/ 20 w 131"/>
                      <a:gd name="T65" fmla="*/ 48 h 68"/>
                      <a:gd name="T66" fmla="*/ 25 w 131"/>
                      <a:gd name="T67" fmla="*/ 52 h 68"/>
                      <a:gd name="T68" fmla="*/ 20 w 131"/>
                      <a:gd name="T69" fmla="*/ 48 h 68"/>
                      <a:gd name="T70" fmla="*/ 20 w 131"/>
                      <a:gd name="T71" fmla="*/ 20 h 68"/>
                      <a:gd name="T72" fmla="*/ 25 w 131"/>
                      <a:gd name="T73" fmla="*/ 20 h 68"/>
                      <a:gd name="T74" fmla="*/ 20 w 131"/>
                      <a:gd name="T75" fmla="*/ 20 h 68"/>
                      <a:gd name="T76" fmla="*/ 16 w 131"/>
                      <a:gd name="T77" fmla="*/ 0 h 68"/>
                      <a:gd name="T78" fmla="*/ 16 w 131"/>
                      <a:gd name="T79" fmla="*/ 0 h 68"/>
                      <a:gd name="T80" fmla="*/ 16 w 131"/>
                      <a:gd name="T81" fmla="*/ 0 h 68"/>
                      <a:gd name="T82" fmla="*/ 120 w 131"/>
                      <a:gd name="T83" fmla="*/ 0 h 68"/>
                      <a:gd name="T84" fmla="*/ 120 w 131"/>
                      <a:gd name="T85" fmla="*/ 4 h 68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1"/>
                      <a:gd name="T130" fmla="*/ 0 h 68"/>
                      <a:gd name="T131" fmla="*/ 131 w 131"/>
                      <a:gd name="T132" fmla="*/ 68 h 68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1" h="68">
                        <a:moveTo>
                          <a:pt x="120" y="4"/>
                        </a:moveTo>
                        <a:lnTo>
                          <a:pt x="16" y="4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5" y="20"/>
                        </a:lnTo>
                        <a:lnTo>
                          <a:pt x="25" y="48"/>
                        </a:lnTo>
                        <a:lnTo>
                          <a:pt x="25" y="52"/>
                        </a:lnTo>
                        <a:lnTo>
                          <a:pt x="9" y="68"/>
                        </a:lnTo>
                        <a:lnTo>
                          <a:pt x="5" y="68"/>
                        </a:lnTo>
                        <a:lnTo>
                          <a:pt x="5" y="64"/>
                        </a:lnTo>
                        <a:lnTo>
                          <a:pt x="123" y="64"/>
                        </a:lnTo>
                        <a:lnTo>
                          <a:pt x="127" y="64"/>
                        </a:lnTo>
                        <a:lnTo>
                          <a:pt x="123" y="68"/>
                        </a:lnTo>
                        <a:lnTo>
                          <a:pt x="111" y="52"/>
                        </a:lnTo>
                        <a:lnTo>
                          <a:pt x="111" y="48"/>
                        </a:lnTo>
                        <a:lnTo>
                          <a:pt x="111" y="24"/>
                        </a:lnTo>
                        <a:lnTo>
                          <a:pt x="116" y="24"/>
                        </a:lnTo>
                        <a:lnTo>
                          <a:pt x="116" y="48"/>
                        </a:lnTo>
                        <a:lnTo>
                          <a:pt x="111" y="48"/>
                        </a:lnTo>
                        <a:lnTo>
                          <a:pt x="116" y="48"/>
                        </a:lnTo>
                        <a:lnTo>
                          <a:pt x="127" y="64"/>
                        </a:lnTo>
                        <a:lnTo>
                          <a:pt x="131" y="68"/>
                        </a:lnTo>
                        <a:lnTo>
                          <a:pt x="123" y="68"/>
                        </a:lnTo>
                        <a:lnTo>
                          <a:pt x="5" y="68"/>
                        </a:lnTo>
                        <a:lnTo>
                          <a:pt x="0" y="68"/>
                        </a:lnTo>
                        <a:lnTo>
                          <a:pt x="5" y="64"/>
                        </a:lnTo>
                        <a:lnTo>
                          <a:pt x="20" y="48"/>
                        </a:lnTo>
                        <a:lnTo>
                          <a:pt x="25" y="52"/>
                        </a:lnTo>
                        <a:lnTo>
                          <a:pt x="20" y="48"/>
                        </a:lnTo>
                        <a:lnTo>
                          <a:pt x="20" y="20"/>
                        </a:lnTo>
                        <a:lnTo>
                          <a:pt x="25" y="20"/>
                        </a:lnTo>
                        <a:lnTo>
                          <a:pt x="20" y="20"/>
                        </a:lnTo>
                        <a:lnTo>
                          <a:pt x="16" y="0"/>
                        </a:lnTo>
                        <a:lnTo>
                          <a:pt x="120" y="0"/>
                        </a:lnTo>
                        <a:lnTo>
                          <a:pt x="120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2" name="Freeform 1027"/>
                  <p:cNvSpPr>
                    <a:spLocks/>
                  </p:cNvSpPr>
                  <p:nvPr/>
                </p:nvSpPr>
                <p:spPr bwMode="auto">
                  <a:xfrm>
                    <a:off x="3784" y="2527"/>
                    <a:ext cx="6" cy="12"/>
                  </a:xfrm>
                  <a:custGeom>
                    <a:avLst/>
                    <a:gdLst>
                      <a:gd name="T0" fmla="*/ 0 w 12"/>
                      <a:gd name="T1" fmla="*/ 24 h 24"/>
                      <a:gd name="T2" fmla="*/ 9 w 12"/>
                      <a:gd name="T3" fmla="*/ 0 h 24"/>
                      <a:gd name="T4" fmla="*/ 9 w 12"/>
                      <a:gd name="T5" fmla="*/ 0 h 24"/>
                      <a:gd name="T6" fmla="*/ 12 w 12"/>
                      <a:gd name="T7" fmla="*/ 0 h 24"/>
                      <a:gd name="T8" fmla="*/ 12 w 12"/>
                      <a:gd name="T9" fmla="*/ 0 h 24"/>
                      <a:gd name="T10" fmla="*/ 5 w 12"/>
                      <a:gd name="T11" fmla="*/ 24 h 24"/>
                      <a:gd name="T12" fmla="*/ 0 w 12"/>
                      <a:gd name="T13" fmla="*/ 24 h 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"/>
                      <a:gd name="T22" fmla="*/ 0 h 24"/>
                      <a:gd name="T23" fmla="*/ 12 w 12"/>
                      <a:gd name="T24" fmla="*/ 24 h 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" h="24">
                        <a:moveTo>
                          <a:pt x="0" y="24"/>
                        </a:moveTo>
                        <a:lnTo>
                          <a:pt x="9" y="0"/>
                        </a:lnTo>
                        <a:lnTo>
                          <a:pt x="12" y="0"/>
                        </a:lnTo>
                        <a:lnTo>
                          <a:pt x="5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3" name="Freeform 1028"/>
                  <p:cNvSpPr>
                    <a:spLocks/>
                  </p:cNvSpPr>
                  <p:nvPr/>
                </p:nvSpPr>
                <p:spPr bwMode="auto">
                  <a:xfrm>
                    <a:off x="3724" y="2514"/>
                    <a:ext cx="76" cy="13"/>
                  </a:xfrm>
                  <a:custGeom>
                    <a:avLst/>
                    <a:gdLst>
                      <a:gd name="T0" fmla="*/ 151 w 151"/>
                      <a:gd name="T1" fmla="*/ 0 h 27"/>
                      <a:gd name="T2" fmla="*/ 0 w 151"/>
                      <a:gd name="T3" fmla="*/ 0 h 27"/>
                      <a:gd name="T4" fmla="*/ 13 w 151"/>
                      <a:gd name="T5" fmla="*/ 7 h 27"/>
                      <a:gd name="T6" fmla="*/ 20 w 151"/>
                      <a:gd name="T7" fmla="*/ 23 h 27"/>
                      <a:gd name="T8" fmla="*/ 20 w 151"/>
                      <a:gd name="T9" fmla="*/ 23 h 27"/>
                      <a:gd name="T10" fmla="*/ 20 w 151"/>
                      <a:gd name="T11" fmla="*/ 23 h 27"/>
                      <a:gd name="T12" fmla="*/ 24 w 151"/>
                      <a:gd name="T13" fmla="*/ 27 h 27"/>
                      <a:gd name="T14" fmla="*/ 128 w 151"/>
                      <a:gd name="T15" fmla="*/ 27 h 27"/>
                      <a:gd name="T16" fmla="*/ 143 w 151"/>
                      <a:gd name="T17" fmla="*/ 7 h 27"/>
                      <a:gd name="T18" fmla="*/ 151 w 151"/>
                      <a:gd name="T19" fmla="*/ 0 h 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51"/>
                      <a:gd name="T31" fmla="*/ 0 h 27"/>
                      <a:gd name="T32" fmla="*/ 151 w 151"/>
                      <a:gd name="T33" fmla="*/ 27 h 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51" h="27">
                        <a:moveTo>
                          <a:pt x="151" y="0"/>
                        </a:moveTo>
                        <a:lnTo>
                          <a:pt x="0" y="0"/>
                        </a:lnTo>
                        <a:lnTo>
                          <a:pt x="13" y="7"/>
                        </a:lnTo>
                        <a:lnTo>
                          <a:pt x="20" y="23"/>
                        </a:lnTo>
                        <a:lnTo>
                          <a:pt x="24" y="27"/>
                        </a:lnTo>
                        <a:lnTo>
                          <a:pt x="128" y="27"/>
                        </a:lnTo>
                        <a:lnTo>
                          <a:pt x="143" y="7"/>
                        </a:lnTo>
                        <a:lnTo>
                          <a:pt x="151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4" name="Freeform 1029"/>
                  <p:cNvSpPr>
                    <a:spLocks/>
                  </p:cNvSpPr>
                  <p:nvPr/>
                </p:nvSpPr>
                <p:spPr bwMode="auto">
                  <a:xfrm>
                    <a:off x="3721" y="2514"/>
                    <a:ext cx="83" cy="16"/>
                  </a:xfrm>
                  <a:custGeom>
                    <a:avLst/>
                    <a:gdLst>
                      <a:gd name="T0" fmla="*/ 158 w 166"/>
                      <a:gd name="T1" fmla="*/ 3 h 31"/>
                      <a:gd name="T2" fmla="*/ 7 w 166"/>
                      <a:gd name="T3" fmla="*/ 3 h 31"/>
                      <a:gd name="T4" fmla="*/ 7 w 166"/>
                      <a:gd name="T5" fmla="*/ 3 h 31"/>
                      <a:gd name="T6" fmla="*/ 11 w 166"/>
                      <a:gd name="T7" fmla="*/ 0 h 31"/>
                      <a:gd name="T8" fmla="*/ 24 w 166"/>
                      <a:gd name="T9" fmla="*/ 7 h 31"/>
                      <a:gd name="T10" fmla="*/ 24 w 166"/>
                      <a:gd name="T11" fmla="*/ 7 h 31"/>
                      <a:gd name="T12" fmla="*/ 24 w 166"/>
                      <a:gd name="T13" fmla="*/ 7 h 31"/>
                      <a:gd name="T14" fmla="*/ 31 w 166"/>
                      <a:gd name="T15" fmla="*/ 23 h 31"/>
                      <a:gd name="T16" fmla="*/ 27 w 166"/>
                      <a:gd name="T17" fmla="*/ 27 h 31"/>
                      <a:gd name="T18" fmla="*/ 31 w 166"/>
                      <a:gd name="T19" fmla="*/ 23 h 31"/>
                      <a:gd name="T20" fmla="*/ 35 w 166"/>
                      <a:gd name="T21" fmla="*/ 27 h 31"/>
                      <a:gd name="T22" fmla="*/ 31 w 166"/>
                      <a:gd name="T23" fmla="*/ 31 h 31"/>
                      <a:gd name="T24" fmla="*/ 31 w 166"/>
                      <a:gd name="T25" fmla="*/ 27 h 31"/>
                      <a:gd name="T26" fmla="*/ 135 w 166"/>
                      <a:gd name="T27" fmla="*/ 27 h 31"/>
                      <a:gd name="T28" fmla="*/ 138 w 166"/>
                      <a:gd name="T29" fmla="*/ 31 h 31"/>
                      <a:gd name="T30" fmla="*/ 135 w 166"/>
                      <a:gd name="T31" fmla="*/ 27 h 31"/>
                      <a:gd name="T32" fmla="*/ 150 w 166"/>
                      <a:gd name="T33" fmla="*/ 7 h 31"/>
                      <a:gd name="T34" fmla="*/ 150 w 166"/>
                      <a:gd name="T35" fmla="*/ 7 h 31"/>
                      <a:gd name="T36" fmla="*/ 150 w 166"/>
                      <a:gd name="T37" fmla="*/ 7 h 31"/>
                      <a:gd name="T38" fmla="*/ 158 w 166"/>
                      <a:gd name="T39" fmla="*/ 0 h 31"/>
                      <a:gd name="T40" fmla="*/ 158 w 166"/>
                      <a:gd name="T41" fmla="*/ 0 h 31"/>
                      <a:gd name="T42" fmla="*/ 166 w 166"/>
                      <a:gd name="T43" fmla="*/ 0 h 31"/>
                      <a:gd name="T44" fmla="*/ 162 w 166"/>
                      <a:gd name="T45" fmla="*/ 3 h 31"/>
                      <a:gd name="T46" fmla="*/ 155 w 166"/>
                      <a:gd name="T47" fmla="*/ 11 h 31"/>
                      <a:gd name="T48" fmla="*/ 150 w 166"/>
                      <a:gd name="T49" fmla="*/ 7 h 31"/>
                      <a:gd name="T50" fmla="*/ 155 w 166"/>
                      <a:gd name="T51" fmla="*/ 11 h 31"/>
                      <a:gd name="T52" fmla="*/ 138 w 166"/>
                      <a:gd name="T53" fmla="*/ 31 h 31"/>
                      <a:gd name="T54" fmla="*/ 138 w 166"/>
                      <a:gd name="T55" fmla="*/ 31 h 31"/>
                      <a:gd name="T56" fmla="*/ 135 w 166"/>
                      <a:gd name="T57" fmla="*/ 31 h 31"/>
                      <a:gd name="T58" fmla="*/ 31 w 166"/>
                      <a:gd name="T59" fmla="*/ 31 h 31"/>
                      <a:gd name="T60" fmla="*/ 31 w 166"/>
                      <a:gd name="T61" fmla="*/ 31 h 31"/>
                      <a:gd name="T62" fmla="*/ 31 w 166"/>
                      <a:gd name="T63" fmla="*/ 31 h 31"/>
                      <a:gd name="T64" fmla="*/ 27 w 166"/>
                      <a:gd name="T65" fmla="*/ 27 h 31"/>
                      <a:gd name="T66" fmla="*/ 31 w 166"/>
                      <a:gd name="T67" fmla="*/ 31 h 31"/>
                      <a:gd name="T68" fmla="*/ 27 w 166"/>
                      <a:gd name="T69" fmla="*/ 23 h 31"/>
                      <a:gd name="T70" fmla="*/ 20 w 166"/>
                      <a:gd name="T71" fmla="*/ 7 h 31"/>
                      <a:gd name="T72" fmla="*/ 24 w 166"/>
                      <a:gd name="T73" fmla="*/ 7 h 31"/>
                      <a:gd name="T74" fmla="*/ 20 w 166"/>
                      <a:gd name="T75" fmla="*/ 11 h 31"/>
                      <a:gd name="T76" fmla="*/ 7 w 166"/>
                      <a:gd name="T77" fmla="*/ 3 h 31"/>
                      <a:gd name="T78" fmla="*/ 0 w 166"/>
                      <a:gd name="T79" fmla="*/ 0 h 31"/>
                      <a:gd name="T80" fmla="*/ 7 w 166"/>
                      <a:gd name="T81" fmla="*/ 0 h 31"/>
                      <a:gd name="T82" fmla="*/ 158 w 166"/>
                      <a:gd name="T83" fmla="*/ 0 h 31"/>
                      <a:gd name="T84" fmla="*/ 158 w 166"/>
                      <a:gd name="T85" fmla="*/ 3 h 31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66"/>
                      <a:gd name="T130" fmla="*/ 0 h 31"/>
                      <a:gd name="T131" fmla="*/ 166 w 166"/>
                      <a:gd name="T132" fmla="*/ 31 h 31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66" h="31">
                        <a:moveTo>
                          <a:pt x="158" y="3"/>
                        </a:moveTo>
                        <a:lnTo>
                          <a:pt x="7" y="3"/>
                        </a:lnTo>
                        <a:lnTo>
                          <a:pt x="11" y="0"/>
                        </a:lnTo>
                        <a:lnTo>
                          <a:pt x="24" y="7"/>
                        </a:lnTo>
                        <a:lnTo>
                          <a:pt x="31" y="23"/>
                        </a:lnTo>
                        <a:lnTo>
                          <a:pt x="27" y="27"/>
                        </a:lnTo>
                        <a:lnTo>
                          <a:pt x="31" y="23"/>
                        </a:lnTo>
                        <a:lnTo>
                          <a:pt x="35" y="27"/>
                        </a:lnTo>
                        <a:lnTo>
                          <a:pt x="31" y="31"/>
                        </a:lnTo>
                        <a:lnTo>
                          <a:pt x="31" y="27"/>
                        </a:lnTo>
                        <a:lnTo>
                          <a:pt x="135" y="27"/>
                        </a:lnTo>
                        <a:lnTo>
                          <a:pt x="138" y="31"/>
                        </a:lnTo>
                        <a:lnTo>
                          <a:pt x="135" y="27"/>
                        </a:lnTo>
                        <a:lnTo>
                          <a:pt x="150" y="7"/>
                        </a:lnTo>
                        <a:lnTo>
                          <a:pt x="158" y="0"/>
                        </a:lnTo>
                        <a:lnTo>
                          <a:pt x="166" y="0"/>
                        </a:lnTo>
                        <a:lnTo>
                          <a:pt x="162" y="3"/>
                        </a:lnTo>
                        <a:lnTo>
                          <a:pt x="155" y="11"/>
                        </a:lnTo>
                        <a:lnTo>
                          <a:pt x="150" y="7"/>
                        </a:lnTo>
                        <a:lnTo>
                          <a:pt x="155" y="11"/>
                        </a:lnTo>
                        <a:lnTo>
                          <a:pt x="138" y="31"/>
                        </a:lnTo>
                        <a:lnTo>
                          <a:pt x="135" y="31"/>
                        </a:lnTo>
                        <a:lnTo>
                          <a:pt x="31" y="31"/>
                        </a:lnTo>
                        <a:lnTo>
                          <a:pt x="27" y="27"/>
                        </a:lnTo>
                        <a:lnTo>
                          <a:pt x="31" y="31"/>
                        </a:lnTo>
                        <a:lnTo>
                          <a:pt x="27" y="23"/>
                        </a:lnTo>
                        <a:lnTo>
                          <a:pt x="20" y="7"/>
                        </a:lnTo>
                        <a:lnTo>
                          <a:pt x="24" y="7"/>
                        </a:lnTo>
                        <a:lnTo>
                          <a:pt x="20" y="11"/>
                        </a:lnTo>
                        <a:lnTo>
                          <a:pt x="7" y="3"/>
                        </a:lnTo>
                        <a:lnTo>
                          <a:pt x="0" y="0"/>
                        </a:lnTo>
                        <a:lnTo>
                          <a:pt x="7" y="0"/>
                        </a:lnTo>
                        <a:lnTo>
                          <a:pt x="158" y="0"/>
                        </a:lnTo>
                        <a:lnTo>
                          <a:pt x="158" y="3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5" name="Freeform 1030"/>
                  <p:cNvSpPr>
                    <a:spLocks/>
                  </p:cNvSpPr>
                  <p:nvPr/>
                </p:nvSpPr>
                <p:spPr bwMode="auto">
                  <a:xfrm>
                    <a:off x="3800" y="2514"/>
                    <a:ext cx="81" cy="81"/>
                  </a:xfrm>
                  <a:custGeom>
                    <a:avLst/>
                    <a:gdLst>
                      <a:gd name="T0" fmla="*/ 163 w 163"/>
                      <a:gd name="T1" fmla="*/ 79 h 162"/>
                      <a:gd name="T2" fmla="*/ 154 w 163"/>
                      <a:gd name="T3" fmla="*/ 47 h 162"/>
                      <a:gd name="T4" fmla="*/ 139 w 163"/>
                      <a:gd name="T5" fmla="*/ 23 h 162"/>
                      <a:gd name="T6" fmla="*/ 110 w 163"/>
                      <a:gd name="T7" fmla="*/ 3 h 162"/>
                      <a:gd name="T8" fmla="*/ 79 w 163"/>
                      <a:gd name="T9" fmla="*/ 0 h 162"/>
                      <a:gd name="T10" fmla="*/ 48 w 163"/>
                      <a:gd name="T11" fmla="*/ 3 h 162"/>
                      <a:gd name="T12" fmla="*/ 24 w 163"/>
                      <a:gd name="T13" fmla="*/ 23 h 162"/>
                      <a:gd name="T14" fmla="*/ 4 w 163"/>
                      <a:gd name="T15" fmla="*/ 47 h 162"/>
                      <a:gd name="T16" fmla="*/ 0 w 163"/>
                      <a:gd name="T17" fmla="*/ 79 h 162"/>
                      <a:gd name="T18" fmla="*/ 4 w 163"/>
                      <a:gd name="T19" fmla="*/ 115 h 162"/>
                      <a:gd name="T20" fmla="*/ 24 w 163"/>
                      <a:gd name="T21" fmla="*/ 138 h 162"/>
                      <a:gd name="T22" fmla="*/ 48 w 163"/>
                      <a:gd name="T23" fmla="*/ 158 h 162"/>
                      <a:gd name="T24" fmla="*/ 79 w 163"/>
                      <a:gd name="T25" fmla="*/ 162 h 162"/>
                      <a:gd name="T26" fmla="*/ 110 w 163"/>
                      <a:gd name="T27" fmla="*/ 158 h 162"/>
                      <a:gd name="T28" fmla="*/ 139 w 163"/>
                      <a:gd name="T29" fmla="*/ 138 h 162"/>
                      <a:gd name="T30" fmla="*/ 154 w 163"/>
                      <a:gd name="T31" fmla="*/ 115 h 162"/>
                      <a:gd name="T32" fmla="*/ 163 w 163"/>
                      <a:gd name="T33" fmla="*/ 79 h 16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63"/>
                      <a:gd name="T52" fmla="*/ 0 h 162"/>
                      <a:gd name="T53" fmla="*/ 163 w 163"/>
                      <a:gd name="T54" fmla="*/ 162 h 16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63" h="162">
                        <a:moveTo>
                          <a:pt x="163" y="79"/>
                        </a:moveTo>
                        <a:lnTo>
                          <a:pt x="154" y="47"/>
                        </a:lnTo>
                        <a:lnTo>
                          <a:pt x="139" y="23"/>
                        </a:lnTo>
                        <a:lnTo>
                          <a:pt x="110" y="3"/>
                        </a:lnTo>
                        <a:lnTo>
                          <a:pt x="79" y="0"/>
                        </a:lnTo>
                        <a:lnTo>
                          <a:pt x="48" y="3"/>
                        </a:lnTo>
                        <a:lnTo>
                          <a:pt x="24" y="23"/>
                        </a:lnTo>
                        <a:lnTo>
                          <a:pt x="4" y="47"/>
                        </a:lnTo>
                        <a:lnTo>
                          <a:pt x="0" y="79"/>
                        </a:lnTo>
                        <a:lnTo>
                          <a:pt x="4" y="115"/>
                        </a:lnTo>
                        <a:lnTo>
                          <a:pt x="24" y="138"/>
                        </a:lnTo>
                        <a:lnTo>
                          <a:pt x="48" y="158"/>
                        </a:lnTo>
                        <a:lnTo>
                          <a:pt x="79" y="162"/>
                        </a:lnTo>
                        <a:lnTo>
                          <a:pt x="110" y="158"/>
                        </a:lnTo>
                        <a:lnTo>
                          <a:pt x="139" y="138"/>
                        </a:lnTo>
                        <a:lnTo>
                          <a:pt x="154" y="115"/>
                        </a:lnTo>
                        <a:lnTo>
                          <a:pt x="163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6" name="Freeform 1031"/>
                  <p:cNvSpPr>
                    <a:spLocks/>
                  </p:cNvSpPr>
                  <p:nvPr/>
                </p:nvSpPr>
                <p:spPr bwMode="auto">
                  <a:xfrm>
                    <a:off x="3800" y="2514"/>
                    <a:ext cx="83" cy="83"/>
                  </a:xfrm>
                  <a:custGeom>
                    <a:avLst/>
                    <a:gdLst>
                      <a:gd name="T0" fmla="*/ 154 w 166"/>
                      <a:gd name="T1" fmla="*/ 47 h 166"/>
                      <a:gd name="T2" fmla="*/ 154 w 166"/>
                      <a:gd name="T3" fmla="*/ 51 h 166"/>
                      <a:gd name="T4" fmla="*/ 139 w 166"/>
                      <a:gd name="T5" fmla="*/ 27 h 166"/>
                      <a:gd name="T6" fmla="*/ 110 w 166"/>
                      <a:gd name="T7" fmla="*/ 7 h 166"/>
                      <a:gd name="T8" fmla="*/ 110 w 166"/>
                      <a:gd name="T9" fmla="*/ 7 h 166"/>
                      <a:gd name="T10" fmla="*/ 79 w 166"/>
                      <a:gd name="T11" fmla="*/ 3 h 166"/>
                      <a:gd name="T12" fmla="*/ 48 w 166"/>
                      <a:gd name="T13" fmla="*/ 7 h 166"/>
                      <a:gd name="T14" fmla="*/ 52 w 166"/>
                      <a:gd name="T15" fmla="*/ 7 h 166"/>
                      <a:gd name="T16" fmla="*/ 28 w 166"/>
                      <a:gd name="T17" fmla="*/ 27 h 166"/>
                      <a:gd name="T18" fmla="*/ 8 w 166"/>
                      <a:gd name="T19" fmla="*/ 51 h 166"/>
                      <a:gd name="T20" fmla="*/ 8 w 166"/>
                      <a:gd name="T21" fmla="*/ 47 h 166"/>
                      <a:gd name="T22" fmla="*/ 4 w 166"/>
                      <a:gd name="T23" fmla="*/ 79 h 166"/>
                      <a:gd name="T24" fmla="*/ 8 w 166"/>
                      <a:gd name="T25" fmla="*/ 115 h 166"/>
                      <a:gd name="T26" fmla="*/ 8 w 166"/>
                      <a:gd name="T27" fmla="*/ 115 h 166"/>
                      <a:gd name="T28" fmla="*/ 28 w 166"/>
                      <a:gd name="T29" fmla="*/ 138 h 166"/>
                      <a:gd name="T30" fmla="*/ 52 w 166"/>
                      <a:gd name="T31" fmla="*/ 158 h 166"/>
                      <a:gd name="T32" fmla="*/ 48 w 166"/>
                      <a:gd name="T33" fmla="*/ 158 h 166"/>
                      <a:gd name="T34" fmla="*/ 79 w 166"/>
                      <a:gd name="T35" fmla="*/ 162 h 166"/>
                      <a:gd name="T36" fmla="*/ 110 w 166"/>
                      <a:gd name="T37" fmla="*/ 158 h 166"/>
                      <a:gd name="T38" fmla="*/ 110 w 166"/>
                      <a:gd name="T39" fmla="*/ 158 h 166"/>
                      <a:gd name="T40" fmla="*/ 139 w 166"/>
                      <a:gd name="T41" fmla="*/ 138 h 166"/>
                      <a:gd name="T42" fmla="*/ 154 w 166"/>
                      <a:gd name="T43" fmla="*/ 115 h 166"/>
                      <a:gd name="T44" fmla="*/ 154 w 166"/>
                      <a:gd name="T45" fmla="*/ 115 h 166"/>
                      <a:gd name="T46" fmla="*/ 163 w 166"/>
                      <a:gd name="T47" fmla="*/ 79 h 166"/>
                      <a:gd name="T48" fmla="*/ 166 w 166"/>
                      <a:gd name="T49" fmla="*/ 79 h 166"/>
                      <a:gd name="T50" fmla="*/ 159 w 166"/>
                      <a:gd name="T51" fmla="*/ 115 h 166"/>
                      <a:gd name="T52" fmla="*/ 143 w 166"/>
                      <a:gd name="T53" fmla="*/ 142 h 166"/>
                      <a:gd name="T54" fmla="*/ 143 w 166"/>
                      <a:gd name="T55" fmla="*/ 142 h 166"/>
                      <a:gd name="T56" fmla="*/ 115 w 166"/>
                      <a:gd name="T57" fmla="*/ 162 h 166"/>
                      <a:gd name="T58" fmla="*/ 79 w 166"/>
                      <a:gd name="T59" fmla="*/ 166 h 166"/>
                      <a:gd name="T60" fmla="*/ 79 w 166"/>
                      <a:gd name="T61" fmla="*/ 166 h 166"/>
                      <a:gd name="T62" fmla="*/ 48 w 166"/>
                      <a:gd name="T63" fmla="*/ 162 h 166"/>
                      <a:gd name="T64" fmla="*/ 24 w 166"/>
                      <a:gd name="T65" fmla="*/ 142 h 166"/>
                      <a:gd name="T66" fmla="*/ 24 w 166"/>
                      <a:gd name="T67" fmla="*/ 142 h 166"/>
                      <a:gd name="T68" fmla="*/ 4 w 166"/>
                      <a:gd name="T69" fmla="*/ 118 h 166"/>
                      <a:gd name="T70" fmla="*/ 0 w 166"/>
                      <a:gd name="T71" fmla="*/ 79 h 166"/>
                      <a:gd name="T72" fmla="*/ 0 w 166"/>
                      <a:gd name="T73" fmla="*/ 79 h 166"/>
                      <a:gd name="T74" fmla="*/ 4 w 166"/>
                      <a:gd name="T75" fmla="*/ 47 h 166"/>
                      <a:gd name="T76" fmla="*/ 24 w 166"/>
                      <a:gd name="T77" fmla="*/ 23 h 166"/>
                      <a:gd name="T78" fmla="*/ 24 w 166"/>
                      <a:gd name="T79" fmla="*/ 23 h 166"/>
                      <a:gd name="T80" fmla="*/ 48 w 166"/>
                      <a:gd name="T81" fmla="*/ 3 h 166"/>
                      <a:gd name="T82" fmla="*/ 79 w 166"/>
                      <a:gd name="T83" fmla="*/ 0 h 166"/>
                      <a:gd name="T84" fmla="*/ 79 w 166"/>
                      <a:gd name="T85" fmla="*/ 0 h 166"/>
                      <a:gd name="T86" fmla="*/ 110 w 166"/>
                      <a:gd name="T87" fmla="*/ 3 h 166"/>
                      <a:gd name="T88" fmla="*/ 143 w 166"/>
                      <a:gd name="T89" fmla="*/ 23 h 166"/>
                      <a:gd name="T90" fmla="*/ 143 w 166"/>
                      <a:gd name="T91" fmla="*/ 23 h 166"/>
                      <a:gd name="T92" fmla="*/ 159 w 166"/>
                      <a:gd name="T93" fmla="*/ 47 h 166"/>
                      <a:gd name="T94" fmla="*/ 166 w 166"/>
                      <a:gd name="T95" fmla="*/ 79 h 16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66"/>
                      <a:gd name="T145" fmla="*/ 0 h 166"/>
                      <a:gd name="T146" fmla="*/ 166 w 166"/>
                      <a:gd name="T147" fmla="*/ 166 h 166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66" h="166">
                        <a:moveTo>
                          <a:pt x="163" y="79"/>
                        </a:moveTo>
                        <a:lnTo>
                          <a:pt x="154" y="47"/>
                        </a:lnTo>
                        <a:lnTo>
                          <a:pt x="154" y="51"/>
                        </a:lnTo>
                        <a:lnTo>
                          <a:pt x="139" y="27"/>
                        </a:lnTo>
                        <a:lnTo>
                          <a:pt x="110" y="7"/>
                        </a:lnTo>
                        <a:lnTo>
                          <a:pt x="79" y="3"/>
                        </a:lnTo>
                        <a:lnTo>
                          <a:pt x="48" y="7"/>
                        </a:lnTo>
                        <a:lnTo>
                          <a:pt x="52" y="7"/>
                        </a:lnTo>
                        <a:lnTo>
                          <a:pt x="28" y="27"/>
                        </a:lnTo>
                        <a:lnTo>
                          <a:pt x="8" y="51"/>
                        </a:lnTo>
                        <a:lnTo>
                          <a:pt x="8" y="47"/>
                        </a:lnTo>
                        <a:lnTo>
                          <a:pt x="4" y="79"/>
                        </a:lnTo>
                        <a:lnTo>
                          <a:pt x="8" y="115"/>
                        </a:lnTo>
                        <a:lnTo>
                          <a:pt x="28" y="138"/>
                        </a:lnTo>
                        <a:lnTo>
                          <a:pt x="52" y="158"/>
                        </a:lnTo>
                        <a:lnTo>
                          <a:pt x="48" y="158"/>
                        </a:lnTo>
                        <a:lnTo>
                          <a:pt x="79" y="162"/>
                        </a:lnTo>
                        <a:lnTo>
                          <a:pt x="110" y="158"/>
                        </a:lnTo>
                        <a:lnTo>
                          <a:pt x="139" y="138"/>
                        </a:lnTo>
                        <a:lnTo>
                          <a:pt x="154" y="115"/>
                        </a:lnTo>
                        <a:lnTo>
                          <a:pt x="163" y="79"/>
                        </a:lnTo>
                        <a:lnTo>
                          <a:pt x="166" y="79"/>
                        </a:lnTo>
                        <a:lnTo>
                          <a:pt x="159" y="115"/>
                        </a:lnTo>
                        <a:lnTo>
                          <a:pt x="159" y="118"/>
                        </a:lnTo>
                        <a:lnTo>
                          <a:pt x="143" y="142"/>
                        </a:lnTo>
                        <a:lnTo>
                          <a:pt x="115" y="162"/>
                        </a:lnTo>
                        <a:lnTo>
                          <a:pt x="110" y="162"/>
                        </a:lnTo>
                        <a:lnTo>
                          <a:pt x="79" y="166"/>
                        </a:lnTo>
                        <a:lnTo>
                          <a:pt x="48" y="162"/>
                        </a:lnTo>
                        <a:lnTo>
                          <a:pt x="24" y="142"/>
                        </a:lnTo>
                        <a:lnTo>
                          <a:pt x="4" y="118"/>
                        </a:lnTo>
                        <a:lnTo>
                          <a:pt x="4" y="115"/>
                        </a:lnTo>
                        <a:lnTo>
                          <a:pt x="0" y="79"/>
                        </a:lnTo>
                        <a:lnTo>
                          <a:pt x="4" y="47"/>
                        </a:lnTo>
                        <a:lnTo>
                          <a:pt x="24" y="23"/>
                        </a:lnTo>
                        <a:lnTo>
                          <a:pt x="48" y="3"/>
                        </a:lnTo>
                        <a:lnTo>
                          <a:pt x="79" y="0"/>
                        </a:lnTo>
                        <a:lnTo>
                          <a:pt x="110" y="3"/>
                        </a:lnTo>
                        <a:lnTo>
                          <a:pt x="115" y="3"/>
                        </a:lnTo>
                        <a:lnTo>
                          <a:pt x="143" y="23"/>
                        </a:lnTo>
                        <a:lnTo>
                          <a:pt x="159" y="47"/>
                        </a:lnTo>
                        <a:lnTo>
                          <a:pt x="166" y="79"/>
                        </a:lnTo>
                        <a:lnTo>
                          <a:pt x="163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7" name="Freeform 1032"/>
                  <p:cNvSpPr>
                    <a:spLocks/>
                  </p:cNvSpPr>
                  <p:nvPr/>
                </p:nvSpPr>
                <p:spPr bwMode="auto">
                  <a:xfrm>
                    <a:off x="3881" y="2554"/>
                    <a:ext cx="2" cy="1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0 w 3"/>
                      <a:gd name="T3" fmla="*/ 0 h 1"/>
                      <a:gd name="T4" fmla="*/ 0 w 3"/>
                      <a:gd name="T5" fmla="*/ 0 h 1"/>
                      <a:gd name="T6" fmla="*/ 3 w 3"/>
                      <a:gd name="T7" fmla="*/ 0 h 1"/>
                      <a:gd name="T8" fmla="*/ 3 w 3"/>
                      <a:gd name="T9" fmla="*/ 0 h 1"/>
                      <a:gd name="T10" fmla="*/ 3 w 3"/>
                      <a:gd name="T11" fmla="*/ 0 h 1"/>
                      <a:gd name="T12" fmla="*/ 0 w 3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3"/>
                      <a:gd name="T22" fmla="*/ 0 h 1"/>
                      <a:gd name="T23" fmla="*/ 3 w 3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3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8" name="Freeform 1033"/>
                  <p:cNvSpPr>
                    <a:spLocks/>
                  </p:cNvSpPr>
                  <p:nvPr/>
                </p:nvSpPr>
                <p:spPr bwMode="auto">
                  <a:xfrm>
                    <a:off x="3820" y="2534"/>
                    <a:ext cx="42" cy="41"/>
                  </a:xfrm>
                  <a:custGeom>
                    <a:avLst/>
                    <a:gdLst>
                      <a:gd name="T0" fmla="*/ 84 w 84"/>
                      <a:gd name="T1" fmla="*/ 39 h 82"/>
                      <a:gd name="T2" fmla="*/ 71 w 84"/>
                      <a:gd name="T3" fmla="*/ 11 h 82"/>
                      <a:gd name="T4" fmla="*/ 40 w 84"/>
                      <a:gd name="T5" fmla="*/ 0 h 82"/>
                      <a:gd name="T6" fmla="*/ 13 w 84"/>
                      <a:gd name="T7" fmla="*/ 11 h 82"/>
                      <a:gd name="T8" fmla="*/ 0 w 84"/>
                      <a:gd name="T9" fmla="*/ 39 h 82"/>
                      <a:gd name="T10" fmla="*/ 13 w 84"/>
                      <a:gd name="T11" fmla="*/ 71 h 82"/>
                      <a:gd name="T12" fmla="*/ 40 w 84"/>
                      <a:gd name="T13" fmla="*/ 82 h 82"/>
                      <a:gd name="T14" fmla="*/ 71 w 84"/>
                      <a:gd name="T15" fmla="*/ 71 h 82"/>
                      <a:gd name="T16" fmla="*/ 84 w 84"/>
                      <a:gd name="T17" fmla="*/ 39 h 8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"/>
                      <a:gd name="T28" fmla="*/ 0 h 82"/>
                      <a:gd name="T29" fmla="*/ 84 w 84"/>
                      <a:gd name="T30" fmla="*/ 82 h 8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" h="82">
                        <a:moveTo>
                          <a:pt x="84" y="39"/>
                        </a:moveTo>
                        <a:lnTo>
                          <a:pt x="71" y="11"/>
                        </a:lnTo>
                        <a:lnTo>
                          <a:pt x="40" y="0"/>
                        </a:lnTo>
                        <a:lnTo>
                          <a:pt x="13" y="11"/>
                        </a:lnTo>
                        <a:lnTo>
                          <a:pt x="0" y="39"/>
                        </a:lnTo>
                        <a:lnTo>
                          <a:pt x="13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4" y="39"/>
                        </a:lnTo>
                        <a:close/>
                      </a:path>
                    </a:pathLst>
                  </a:custGeom>
                  <a:blipFill dpi="0" rotWithShape="0">
                    <a:blip r:embed="rId3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29" name="Freeform 1034"/>
                  <p:cNvSpPr>
                    <a:spLocks/>
                  </p:cNvSpPr>
                  <p:nvPr/>
                </p:nvSpPr>
                <p:spPr bwMode="auto">
                  <a:xfrm>
                    <a:off x="3820" y="2534"/>
                    <a:ext cx="44" cy="43"/>
                  </a:xfrm>
                  <a:custGeom>
                    <a:avLst/>
                    <a:gdLst>
                      <a:gd name="T0" fmla="*/ 84 w 88"/>
                      <a:gd name="T1" fmla="*/ 39 h 86"/>
                      <a:gd name="T2" fmla="*/ 71 w 88"/>
                      <a:gd name="T3" fmla="*/ 11 h 86"/>
                      <a:gd name="T4" fmla="*/ 71 w 88"/>
                      <a:gd name="T5" fmla="*/ 15 h 86"/>
                      <a:gd name="T6" fmla="*/ 71 w 88"/>
                      <a:gd name="T7" fmla="*/ 15 h 86"/>
                      <a:gd name="T8" fmla="*/ 40 w 88"/>
                      <a:gd name="T9" fmla="*/ 2 h 86"/>
                      <a:gd name="T10" fmla="*/ 40 w 88"/>
                      <a:gd name="T11" fmla="*/ 2 h 86"/>
                      <a:gd name="T12" fmla="*/ 40 w 88"/>
                      <a:gd name="T13" fmla="*/ 2 h 86"/>
                      <a:gd name="T14" fmla="*/ 13 w 88"/>
                      <a:gd name="T15" fmla="*/ 15 h 86"/>
                      <a:gd name="T16" fmla="*/ 16 w 88"/>
                      <a:gd name="T17" fmla="*/ 11 h 86"/>
                      <a:gd name="T18" fmla="*/ 16 w 88"/>
                      <a:gd name="T19" fmla="*/ 11 h 86"/>
                      <a:gd name="T20" fmla="*/ 5 w 88"/>
                      <a:gd name="T21" fmla="*/ 39 h 86"/>
                      <a:gd name="T22" fmla="*/ 5 w 88"/>
                      <a:gd name="T23" fmla="*/ 39 h 86"/>
                      <a:gd name="T24" fmla="*/ 5 w 88"/>
                      <a:gd name="T25" fmla="*/ 39 h 86"/>
                      <a:gd name="T26" fmla="*/ 16 w 88"/>
                      <a:gd name="T27" fmla="*/ 71 h 86"/>
                      <a:gd name="T28" fmla="*/ 13 w 88"/>
                      <a:gd name="T29" fmla="*/ 71 h 86"/>
                      <a:gd name="T30" fmla="*/ 13 w 88"/>
                      <a:gd name="T31" fmla="*/ 71 h 86"/>
                      <a:gd name="T32" fmla="*/ 40 w 88"/>
                      <a:gd name="T33" fmla="*/ 82 h 86"/>
                      <a:gd name="T34" fmla="*/ 40 w 88"/>
                      <a:gd name="T35" fmla="*/ 82 h 86"/>
                      <a:gd name="T36" fmla="*/ 40 w 88"/>
                      <a:gd name="T37" fmla="*/ 82 h 86"/>
                      <a:gd name="T38" fmla="*/ 71 w 88"/>
                      <a:gd name="T39" fmla="*/ 71 h 86"/>
                      <a:gd name="T40" fmla="*/ 71 w 88"/>
                      <a:gd name="T41" fmla="*/ 71 h 86"/>
                      <a:gd name="T42" fmla="*/ 71 w 88"/>
                      <a:gd name="T43" fmla="*/ 71 h 86"/>
                      <a:gd name="T44" fmla="*/ 84 w 88"/>
                      <a:gd name="T45" fmla="*/ 39 h 86"/>
                      <a:gd name="T46" fmla="*/ 84 w 88"/>
                      <a:gd name="T47" fmla="*/ 39 h 86"/>
                      <a:gd name="T48" fmla="*/ 88 w 88"/>
                      <a:gd name="T49" fmla="*/ 39 h 86"/>
                      <a:gd name="T50" fmla="*/ 88 w 88"/>
                      <a:gd name="T51" fmla="*/ 39 h 86"/>
                      <a:gd name="T52" fmla="*/ 76 w 88"/>
                      <a:gd name="T53" fmla="*/ 71 h 86"/>
                      <a:gd name="T54" fmla="*/ 76 w 88"/>
                      <a:gd name="T55" fmla="*/ 71 h 86"/>
                      <a:gd name="T56" fmla="*/ 71 w 88"/>
                      <a:gd name="T57" fmla="*/ 75 h 86"/>
                      <a:gd name="T58" fmla="*/ 40 w 88"/>
                      <a:gd name="T59" fmla="*/ 86 h 86"/>
                      <a:gd name="T60" fmla="*/ 40 w 88"/>
                      <a:gd name="T61" fmla="*/ 86 h 86"/>
                      <a:gd name="T62" fmla="*/ 40 w 88"/>
                      <a:gd name="T63" fmla="*/ 86 h 86"/>
                      <a:gd name="T64" fmla="*/ 13 w 88"/>
                      <a:gd name="T65" fmla="*/ 75 h 86"/>
                      <a:gd name="T66" fmla="*/ 13 w 88"/>
                      <a:gd name="T67" fmla="*/ 75 h 86"/>
                      <a:gd name="T68" fmla="*/ 13 w 88"/>
                      <a:gd name="T69" fmla="*/ 71 h 86"/>
                      <a:gd name="T70" fmla="*/ 0 w 88"/>
                      <a:gd name="T71" fmla="*/ 39 h 86"/>
                      <a:gd name="T72" fmla="*/ 0 w 88"/>
                      <a:gd name="T73" fmla="*/ 39 h 86"/>
                      <a:gd name="T74" fmla="*/ 0 w 88"/>
                      <a:gd name="T75" fmla="*/ 39 h 86"/>
                      <a:gd name="T76" fmla="*/ 13 w 88"/>
                      <a:gd name="T77" fmla="*/ 11 h 86"/>
                      <a:gd name="T78" fmla="*/ 13 w 88"/>
                      <a:gd name="T79" fmla="*/ 11 h 86"/>
                      <a:gd name="T80" fmla="*/ 13 w 88"/>
                      <a:gd name="T81" fmla="*/ 11 h 86"/>
                      <a:gd name="T82" fmla="*/ 40 w 88"/>
                      <a:gd name="T83" fmla="*/ 0 h 86"/>
                      <a:gd name="T84" fmla="*/ 40 w 88"/>
                      <a:gd name="T85" fmla="*/ 0 h 86"/>
                      <a:gd name="T86" fmla="*/ 40 w 88"/>
                      <a:gd name="T87" fmla="*/ 0 h 86"/>
                      <a:gd name="T88" fmla="*/ 71 w 88"/>
                      <a:gd name="T89" fmla="*/ 11 h 86"/>
                      <a:gd name="T90" fmla="*/ 71 w 88"/>
                      <a:gd name="T91" fmla="*/ 11 h 86"/>
                      <a:gd name="T92" fmla="*/ 76 w 88"/>
                      <a:gd name="T93" fmla="*/ 11 h 86"/>
                      <a:gd name="T94" fmla="*/ 88 w 88"/>
                      <a:gd name="T95" fmla="*/ 39 h 86"/>
                      <a:gd name="T96" fmla="*/ 84 w 88"/>
                      <a:gd name="T97" fmla="*/ 39 h 8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88"/>
                      <a:gd name="T148" fmla="*/ 0 h 86"/>
                      <a:gd name="T149" fmla="*/ 88 w 88"/>
                      <a:gd name="T150" fmla="*/ 86 h 8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88" h="86">
                        <a:moveTo>
                          <a:pt x="84" y="39"/>
                        </a:moveTo>
                        <a:lnTo>
                          <a:pt x="71" y="11"/>
                        </a:lnTo>
                        <a:lnTo>
                          <a:pt x="71" y="15"/>
                        </a:lnTo>
                        <a:lnTo>
                          <a:pt x="40" y="2"/>
                        </a:lnTo>
                        <a:lnTo>
                          <a:pt x="13" y="15"/>
                        </a:lnTo>
                        <a:lnTo>
                          <a:pt x="16" y="11"/>
                        </a:lnTo>
                        <a:lnTo>
                          <a:pt x="5" y="39"/>
                        </a:lnTo>
                        <a:lnTo>
                          <a:pt x="16" y="71"/>
                        </a:lnTo>
                        <a:lnTo>
                          <a:pt x="13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4" y="39"/>
                        </a:lnTo>
                        <a:lnTo>
                          <a:pt x="88" y="39"/>
                        </a:lnTo>
                        <a:lnTo>
                          <a:pt x="76" y="71"/>
                        </a:lnTo>
                        <a:lnTo>
                          <a:pt x="71" y="75"/>
                        </a:lnTo>
                        <a:lnTo>
                          <a:pt x="40" y="86"/>
                        </a:lnTo>
                        <a:lnTo>
                          <a:pt x="13" y="75"/>
                        </a:lnTo>
                        <a:lnTo>
                          <a:pt x="13" y="71"/>
                        </a:lnTo>
                        <a:lnTo>
                          <a:pt x="0" y="39"/>
                        </a:lnTo>
                        <a:lnTo>
                          <a:pt x="13" y="11"/>
                        </a:lnTo>
                        <a:lnTo>
                          <a:pt x="40" y="0"/>
                        </a:lnTo>
                        <a:lnTo>
                          <a:pt x="71" y="11"/>
                        </a:lnTo>
                        <a:lnTo>
                          <a:pt x="76" y="11"/>
                        </a:lnTo>
                        <a:lnTo>
                          <a:pt x="88" y="39"/>
                        </a:lnTo>
                        <a:lnTo>
                          <a:pt x="84" y="3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0" name="Freeform 1035"/>
                  <p:cNvSpPr>
                    <a:spLocks/>
                  </p:cNvSpPr>
                  <p:nvPr/>
                </p:nvSpPr>
                <p:spPr bwMode="auto">
                  <a:xfrm>
                    <a:off x="3862" y="2554"/>
                    <a:ext cx="2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0 w 4"/>
                      <a:gd name="T5" fmla="*/ 0 h 1"/>
                      <a:gd name="T6" fmla="*/ 4 w 4"/>
                      <a:gd name="T7" fmla="*/ 0 h 1"/>
                      <a:gd name="T8" fmla="*/ 4 w 4"/>
                      <a:gd name="T9" fmla="*/ 0 h 1"/>
                      <a:gd name="T10" fmla="*/ 4 w 4"/>
                      <a:gd name="T11" fmla="*/ 0 h 1"/>
                      <a:gd name="T12" fmla="*/ 0 w 4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"/>
                      <a:gd name="T22" fmla="*/ 0 h 1"/>
                      <a:gd name="T23" fmla="*/ 4 w 4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1" name="Freeform 1036"/>
                  <p:cNvSpPr>
                    <a:spLocks/>
                  </p:cNvSpPr>
                  <p:nvPr/>
                </p:nvSpPr>
                <p:spPr bwMode="auto">
                  <a:xfrm>
                    <a:off x="3827" y="2542"/>
                    <a:ext cx="27" cy="25"/>
                  </a:xfrm>
                  <a:custGeom>
                    <a:avLst/>
                    <a:gdLst>
                      <a:gd name="T0" fmla="*/ 53 w 53"/>
                      <a:gd name="T1" fmla="*/ 24 h 51"/>
                      <a:gd name="T2" fmla="*/ 44 w 53"/>
                      <a:gd name="T3" fmla="*/ 7 h 51"/>
                      <a:gd name="T4" fmla="*/ 24 w 53"/>
                      <a:gd name="T5" fmla="*/ 0 h 51"/>
                      <a:gd name="T6" fmla="*/ 9 w 53"/>
                      <a:gd name="T7" fmla="*/ 7 h 51"/>
                      <a:gd name="T8" fmla="*/ 0 w 53"/>
                      <a:gd name="T9" fmla="*/ 24 h 51"/>
                      <a:gd name="T10" fmla="*/ 9 w 53"/>
                      <a:gd name="T11" fmla="*/ 44 h 51"/>
                      <a:gd name="T12" fmla="*/ 24 w 53"/>
                      <a:gd name="T13" fmla="*/ 51 h 51"/>
                      <a:gd name="T14" fmla="*/ 44 w 53"/>
                      <a:gd name="T15" fmla="*/ 44 h 51"/>
                      <a:gd name="T16" fmla="*/ 53 w 53"/>
                      <a:gd name="T17" fmla="*/ 24 h 5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53"/>
                      <a:gd name="T28" fmla="*/ 0 h 51"/>
                      <a:gd name="T29" fmla="*/ 53 w 53"/>
                      <a:gd name="T30" fmla="*/ 51 h 5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53" h="51">
                        <a:moveTo>
                          <a:pt x="53" y="24"/>
                        </a:moveTo>
                        <a:lnTo>
                          <a:pt x="44" y="7"/>
                        </a:lnTo>
                        <a:lnTo>
                          <a:pt x="24" y="0"/>
                        </a:lnTo>
                        <a:lnTo>
                          <a:pt x="9" y="7"/>
                        </a:lnTo>
                        <a:lnTo>
                          <a:pt x="0" y="24"/>
                        </a:lnTo>
                        <a:lnTo>
                          <a:pt x="9" y="44"/>
                        </a:lnTo>
                        <a:lnTo>
                          <a:pt x="24" y="51"/>
                        </a:lnTo>
                        <a:lnTo>
                          <a:pt x="44" y="44"/>
                        </a:lnTo>
                        <a:lnTo>
                          <a:pt x="53" y="24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2" name="Freeform 1037"/>
                  <p:cNvSpPr>
                    <a:spLocks/>
                  </p:cNvSpPr>
                  <p:nvPr/>
                </p:nvSpPr>
                <p:spPr bwMode="auto">
                  <a:xfrm>
                    <a:off x="3827" y="2542"/>
                    <a:ext cx="28" cy="27"/>
                  </a:xfrm>
                  <a:custGeom>
                    <a:avLst/>
                    <a:gdLst>
                      <a:gd name="T0" fmla="*/ 53 w 55"/>
                      <a:gd name="T1" fmla="*/ 24 h 56"/>
                      <a:gd name="T2" fmla="*/ 44 w 55"/>
                      <a:gd name="T3" fmla="*/ 7 h 56"/>
                      <a:gd name="T4" fmla="*/ 44 w 55"/>
                      <a:gd name="T5" fmla="*/ 12 h 56"/>
                      <a:gd name="T6" fmla="*/ 44 w 55"/>
                      <a:gd name="T7" fmla="*/ 12 h 56"/>
                      <a:gd name="T8" fmla="*/ 24 w 55"/>
                      <a:gd name="T9" fmla="*/ 4 h 56"/>
                      <a:gd name="T10" fmla="*/ 24 w 55"/>
                      <a:gd name="T11" fmla="*/ 4 h 56"/>
                      <a:gd name="T12" fmla="*/ 24 w 55"/>
                      <a:gd name="T13" fmla="*/ 4 h 56"/>
                      <a:gd name="T14" fmla="*/ 9 w 55"/>
                      <a:gd name="T15" fmla="*/ 12 h 56"/>
                      <a:gd name="T16" fmla="*/ 13 w 55"/>
                      <a:gd name="T17" fmla="*/ 7 h 56"/>
                      <a:gd name="T18" fmla="*/ 13 w 55"/>
                      <a:gd name="T19" fmla="*/ 7 h 56"/>
                      <a:gd name="T20" fmla="*/ 4 w 55"/>
                      <a:gd name="T21" fmla="*/ 24 h 56"/>
                      <a:gd name="T22" fmla="*/ 4 w 55"/>
                      <a:gd name="T23" fmla="*/ 24 h 56"/>
                      <a:gd name="T24" fmla="*/ 4 w 55"/>
                      <a:gd name="T25" fmla="*/ 24 h 56"/>
                      <a:gd name="T26" fmla="*/ 13 w 55"/>
                      <a:gd name="T27" fmla="*/ 44 h 56"/>
                      <a:gd name="T28" fmla="*/ 9 w 55"/>
                      <a:gd name="T29" fmla="*/ 44 h 56"/>
                      <a:gd name="T30" fmla="*/ 9 w 55"/>
                      <a:gd name="T31" fmla="*/ 44 h 56"/>
                      <a:gd name="T32" fmla="*/ 24 w 55"/>
                      <a:gd name="T33" fmla="*/ 51 h 56"/>
                      <a:gd name="T34" fmla="*/ 24 w 55"/>
                      <a:gd name="T35" fmla="*/ 51 h 56"/>
                      <a:gd name="T36" fmla="*/ 24 w 55"/>
                      <a:gd name="T37" fmla="*/ 51 h 56"/>
                      <a:gd name="T38" fmla="*/ 44 w 55"/>
                      <a:gd name="T39" fmla="*/ 44 h 56"/>
                      <a:gd name="T40" fmla="*/ 44 w 55"/>
                      <a:gd name="T41" fmla="*/ 44 h 56"/>
                      <a:gd name="T42" fmla="*/ 44 w 55"/>
                      <a:gd name="T43" fmla="*/ 44 h 56"/>
                      <a:gd name="T44" fmla="*/ 53 w 55"/>
                      <a:gd name="T45" fmla="*/ 24 h 56"/>
                      <a:gd name="T46" fmla="*/ 53 w 55"/>
                      <a:gd name="T47" fmla="*/ 24 h 56"/>
                      <a:gd name="T48" fmla="*/ 55 w 55"/>
                      <a:gd name="T49" fmla="*/ 24 h 56"/>
                      <a:gd name="T50" fmla="*/ 55 w 55"/>
                      <a:gd name="T51" fmla="*/ 24 h 56"/>
                      <a:gd name="T52" fmla="*/ 48 w 55"/>
                      <a:gd name="T53" fmla="*/ 44 h 56"/>
                      <a:gd name="T54" fmla="*/ 48 w 55"/>
                      <a:gd name="T55" fmla="*/ 44 h 56"/>
                      <a:gd name="T56" fmla="*/ 44 w 55"/>
                      <a:gd name="T57" fmla="*/ 47 h 56"/>
                      <a:gd name="T58" fmla="*/ 24 w 55"/>
                      <a:gd name="T59" fmla="*/ 56 h 56"/>
                      <a:gd name="T60" fmla="*/ 24 w 55"/>
                      <a:gd name="T61" fmla="*/ 56 h 56"/>
                      <a:gd name="T62" fmla="*/ 24 w 55"/>
                      <a:gd name="T63" fmla="*/ 56 h 56"/>
                      <a:gd name="T64" fmla="*/ 9 w 55"/>
                      <a:gd name="T65" fmla="*/ 47 h 56"/>
                      <a:gd name="T66" fmla="*/ 9 w 55"/>
                      <a:gd name="T67" fmla="*/ 47 h 56"/>
                      <a:gd name="T68" fmla="*/ 9 w 55"/>
                      <a:gd name="T69" fmla="*/ 44 h 56"/>
                      <a:gd name="T70" fmla="*/ 0 w 55"/>
                      <a:gd name="T71" fmla="*/ 24 h 56"/>
                      <a:gd name="T72" fmla="*/ 0 w 55"/>
                      <a:gd name="T73" fmla="*/ 24 h 56"/>
                      <a:gd name="T74" fmla="*/ 0 w 55"/>
                      <a:gd name="T75" fmla="*/ 24 h 56"/>
                      <a:gd name="T76" fmla="*/ 9 w 55"/>
                      <a:gd name="T77" fmla="*/ 7 h 56"/>
                      <a:gd name="T78" fmla="*/ 9 w 55"/>
                      <a:gd name="T79" fmla="*/ 7 h 56"/>
                      <a:gd name="T80" fmla="*/ 9 w 55"/>
                      <a:gd name="T81" fmla="*/ 7 h 56"/>
                      <a:gd name="T82" fmla="*/ 24 w 55"/>
                      <a:gd name="T83" fmla="*/ 0 h 56"/>
                      <a:gd name="T84" fmla="*/ 24 w 55"/>
                      <a:gd name="T85" fmla="*/ 0 h 56"/>
                      <a:gd name="T86" fmla="*/ 24 w 55"/>
                      <a:gd name="T87" fmla="*/ 0 h 56"/>
                      <a:gd name="T88" fmla="*/ 44 w 55"/>
                      <a:gd name="T89" fmla="*/ 7 h 56"/>
                      <a:gd name="T90" fmla="*/ 44 w 55"/>
                      <a:gd name="T91" fmla="*/ 7 h 56"/>
                      <a:gd name="T92" fmla="*/ 48 w 55"/>
                      <a:gd name="T93" fmla="*/ 7 h 56"/>
                      <a:gd name="T94" fmla="*/ 55 w 55"/>
                      <a:gd name="T95" fmla="*/ 24 h 56"/>
                      <a:gd name="T96" fmla="*/ 53 w 55"/>
                      <a:gd name="T97" fmla="*/ 24 h 5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5"/>
                      <a:gd name="T148" fmla="*/ 0 h 56"/>
                      <a:gd name="T149" fmla="*/ 55 w 55"/>
                      <a:gd name="T150" fmla="*/ 56 h 5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5" h="56">
                        <a:moveTo>
                          <a:pt x="53" y="24"/>
                        </a:moveTo>
                        <a:lnTo>
                          <a:pt x="44" y="7"/>
                        </a:lnTo>
                        <a:lnTo>
                          <a:pt x="44" y="12"/>
                        </a:lnTo>
                        <a:lnTo>
                          <a:pt x="24" y="4"/>
                        </a:lnTo>
                        <a:lnTo>
                          <a:pt x="9" y="12"/>
                        </a:lnTo>
                        <a:lnTo>
                          <a:pt x="13" y="7"/>
                        </a:lnTo>
                        <a:lnTo>
                          <a:pt x="4" y="24"/>
                        </a:lnTo>
                        <a:lnTo>
                          <a:pt x="13" y="44"/>
                        </a:lnTo>
                        <a:lnTo>
                          <a:pt x="9" y="44"/>
                        </a:lnTo>
                        <a:lnTo>
                          <a:pt x="24" y="51"/>
                        </a:lnTo>
                        <a:lnTo>
                          <a:pt x="44" y="44"/>
                        </a:lnTo>
                        <a:lnTo>
                          <a:pt x="53" y="24"/>
                        </a:lnTo>
                        <a:lnTo>
                          <a:pt x="55" y="24"/>
                        </a:lnTo>
                        <a:lnTo>
                          <a:pt x="48" y="44"/>
                        </a:lnTo>
                        <a:lnTo>
                          <a:pt x="44" y="47"/>
                        </a:lnTo>
                        <a:lnTo>
                          <a:pt x="24" y="56"/>
                        </a:lnTo>
                        <a:lnTo>
                          <a:pt x="9" y="47"/>
                        </a:lnTo>
                        <a:lnTo>
                          <a:pt x="9" y="44"/>
                        </a:lnTo>
                        <a:lnTo>
                          <a:pt x="0" y="24"/>
                        </a:lnTo>
                        <a:lnTo>
                          <a:pt x="9" y="7"/>
                        </a:lnTo>
                        <a:lnTo>
                          <a:pt x="24" y="0"/>
                        </a:lnTo>
                        <a:lnTo>
                          <a:pt x="44" y="7"/>
                        </a:lnTo>
                        <a:lnTo>
                          <a:pt x="48" y="7"/>
                        </a:lnTo>
                        <a:lnTo>
                          <a:pt x="55" y="24"/>
                        </a:lnTo>
                        <a:lnTo>
                          <a:pt x="53" y="2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3" name="Freeform 1038"/>
                  <p:cNvSpPr>
                    <a:spLocks/>
                  </p:cNvSpPr>
                  <p:nvPr/>
                </p:nvSpPr>
                <p:spPr bwMode="auto">
                  <a:xfrm>
                    <a:off x="3854" y="2554"/>
                    <a:ext cx="1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0 w 2"/>
                      <a:gd name="T3" fmla="*/ 0 h 1"/>
                      <a:gd name="T4" fmla="*/ 0 w 2"/>
                      <a:gd name="T5" fmla="*/ 0 h 1"/>
                      <a:gd name="T6" fmla="*/ 2 w 2"/>
                      <a:gd name="T7" fmla="*/ 0 h 1"/>
                      <a:gd name="T8" fmla="*/ 2 w 2"/>
                      <a:gd name="T9" fmla="*/ 0 h 1"/>
                      <a:gd name="T10" fmla="*/ 2 w 2"/>
                      <a:gd name="T11" fmla="*/ 0 h 1"/>
                      <a:gd name="T12" fmla="*/ 0 w 2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"/>
                      <a:gd name="T22" fmla="*/ 0 h 1"/>
                      <a:gd name="T23" fmla="*/ 2 w 2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4" name="Freeform 1039"/>
                  <p:cNvSpPr>
                    <a:spLocks/>
                  </p:cNvSpPr>
                  <p:nvPr/>
                </p:nvSpPr>
                <p:spPr bwMode="auto">
                  <a:xfrm>
                    <a:off x="3705" y="2399"/>
                    <a:ext cx="115" cy="111"/>
                  </a:xfrm>
                  <a:custGeom>
                    <a:avLst/>
                    <a:gdLst>
                      <a:gd name="T0" fmla="*/ 0 w 228"/>
                      <a:gd name="T1" fmla="*/ 214 h 221"/>
                      <a:gd name="T2" fmla="*/ 27 w 228"/>
                      <a:gd name="T3" fmla="*/ 27 h 221"/>
                      <a:gd name="T4" fmla="*/ 7 w 228"/>
                      <a:gd name="T5" fmla="*/ 19 h 221"/>
                      <a:gd name="T6" fmla="*/ 7 w 228"/>
                      <a:gd name="T7" fmla="*/ 0 h 221"/>
                      <a:gd name="T8" fmla="*/ 58 w 228"/>
                      <a:gd name="T9" fmla="*/ 0 h 221"/>
                      <a:gd name="T10" fmla="*/ 213 w 228"/>
                      <a:gd name="T11" fmla="*/ 11 h 221"/>
                      <a:gd name="T12" fmla="*/ 201 w 228"/>
                      <a:gd name="T13" fmla="*/ 22 h 221"/>
                      <a:gd name="T14" fmla="*/ 181 w 228"/>
                      <a:gd name="T15" fmla="*/ 22 h 221"/>
                      <a:gd name="T16" fmla="*/ 228 w 228"/>
                      <a:gd name="T17" fmla="*/ 210 h 221"/>
                      <a:gd name="T18" fmla="*/ 201 w 228"/>
                      <a:gd name="T19" fmla="*/ 217 h 221"/>
                      <a:gd name="T20" fmla="*/ 169 w 228"/>
                      <a:gd name="T21" fmla="*/ 22 h 221"/>
                      <a:gd name="T22" fmla="*/ 46 w 228"/>
                      <a:gd name="T23" fmla="*/ 22 h 221"/>
                      <a:gd name="T24" fmla="*/ 27 w 228"/>
                      <a:gd name="T25" fmla="*/ 221 h 221"/>
                      <a:gd name="T26" fmla="*/ 0 w 228"/>
                      <a:gd name="T27" fmla="*/ 214 h 221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8"/>
                      <a:gd name="T43" fmla="*/ 0 h 221"/>
                      <a:gd name="T44" fmla="*/ 228 w 228"/>
                      <a:gd name="T45" fmla="*/ 221 h 221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8" h="221">
                        <a:moveTo>
                          <a:pt x="0" y="214"/>
                        </a:moveTo>
                        <a:lnTo>
                          <a:pt x="27" y="27"/>
                        </a:lnTo>
                        <a:lnTo>
                          <a:pt x="7" y="19"/>
                        </a:lnTo>
                        <a:lnTo>
                          <a:pt x="7" y="0"/>
                        </a:lnTo>
                        <a:lnTo>
                          <a:pt x="58" y="0"/>
                        </a:lnTo>
                        <a:lnTo>
                          <a:pt x="213" y="11"/>
                        </a:lnTo>
                        <a:lnTo>
                          <a:pt x="201" y="22"/>
                        </a:lnTo>
                        <a:lnTo>
                          <a:pt x="181" y="22"/>
                        </a:lnTo>
                        <a:lnTo>
                          <a:pt x="228" y="210"/>
                        </a:lnTo>
                        <a:lnTo>
                          <a:pt x="201" y="217"/>
                        </a:lnTo>
                        <a:lnTo>
                          <a:pt x="169" y="22"/>
                        </a:lnTo>
                        <a:lnTo>
                          <a:pt x="46" y="22"/>
                        </a:lnTo>
                        <a:lnTo>
                          <a:pt x="27" y="221"/>
                        </a:lnTo>
                        <a:lnTo>
                          <a:pt x="0" y="214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5" name="Freeform 1040"/>
                  <p:cNvSpPr>
                    <a:spLocks/>
                  </p:cNvSpPr>
                  <p:nvPr/>
                </p:nvSpPr>
                <p:spPr bwMode="auto">
                  <a:xfrm>
                    <a:off x="3705" y="2409"/>
                    <a:ext cx="16" cy="97"/>
                  </a:xfrm>
                  <a:custGeom>
                    <a:avLst/>
                    <a:gdLst>
                      <a:gd name="T0" fmla="*/ 0 w 31"/>
                      <a:gd name="T1" fmla="*/ 195 h 195"/>
                      <a:gd name="T2" fmla="*/ 27 w 31"/>
                      <a:gd name="T3" fmla="*/ 8 h 195"/>
                      <a:gd name="T4" fmla="*/ 27 w 31"/>
                      <a:gd name="T5" fmla="*/ 8 h 195"/>
                      <a:gd name="T6" fmla="*/ 27 w 31"/>
                      <a:gd name="T7" fmla="*/ 12 h 195"/>
                      <a:gd name="T8" fmla="*/ 7 w 31"/>
                      <a:gd name="T9" fmla="*/ 3 h 195"/>
                      <a:gd name="T10" fmla="*/ 7 w 31"/>
                      <a:gd name="T11" fmla="*/ 3 h 195"/>
                      <a:gd name="T12" fmla="*/ 7 w 31"/>
                      <a:gd name="T13" fmla="*/ 0 h 195"/>
                      <a:gd name="T14" fmla="*/ 7 w 31"/>
                      <a:gd name="T15" fmla="*/ 0 h 195"/>
                      <a:gd name="T16" fmla="*/ 27 w 31"/>
                      <a:gd name="T17" fmla="*/ 8 h 195"/>
                      <a:gd name="T18" fmla="*/ 27 w 31"/>
                      <a:gd name="T19" fmla="*/ 8 h 195"/>
                      <a:gd name="T20" fmla="*/ 31 w 31"/>
                      <a:gd name="T21" fmla="*/ 8 h 195"/>
                      <a:gd name="T22" fmla="*/ 2 w 31"/>
                      <a:gd name="T23" fmla="*/ 195 h 195"/>
                      <a:gd name="T24" fmla="*/ 0 w 31"/>
                      <a:gd name="T25" fmla="*/ 195 h 195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1"/>
                      <a:gd name="T40" fmla="*/ 0 h 195"/>
                      <a:gd name="T41" fmla="*/ 31 w 31"/>
                      <a:gd name="T42" fmla="*/ 195 h 195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1" h="195">
                        <a:moveTo>
                          <a:pt x="0" y="195"/>
                        </a:moveTo>
                        <a:lnTo>
                          <a:pt x="27" y="8"/>
                        </a:lnTo>
                        <a:lnTo>
                          <a:pt x="27" y="12"/>
                        </a:lnTo>
                        <a:lnTo>
                          <a:pt x="7" y="3"/>
                        </a:lnTo>
                        <a:lnTo>
                          <a:pt x="7" y="0"/>
                        </a:lnTo>
                        <a:lnTo>
                          <a:pt x="27" y="8"/>
                        </a:lnTo>
                        <a:lnTo>
                          <a:pt x="31" y="8"/>
                        </a:lnTo>
                        <a:lnTo>
                          <a:pt x="2" y="195"/>
                        </a:lnTo>
                        <a:lnTo>
                          <a:pt x="0" y="19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6" name="Rectangle 1041"/>
                  <p:cNvSpPr>
                    <a:spLocks noChangeArrowheads="1"/>
                  </p:cNvSpPr>
                  <p:nvPr/>
                </p:nvSpPr>
                <p:spPr bwMode="auto">
                  <a:xfrm>
                    <a:off x="3709" y="2399"/>
                    <a:ext cx="2" cy="1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7" name="Freeform 1042"/>
                  <p:cNvSpPr>
                    <a:spLocks/>
                  </p:cNvSpPr>
                  <p:nvPr/>
                </p:nvSpPr>
                <p:spPr bwMode="auto">
                  <a:xfrm>
                    <a:off x="3705" y="2399"/>
                    <a:ext cx="117" cy="113"/>
                  </a:xfrm>
                  <a:custGeom>
                    <a:avLst/>
                    <a:gdLst>
                      <a:gd name="T0" fmla="*/ 7 w 233"/>
                      <a:gd name="T1" fmla="*/ 0 h 226"/>
                      <a:gd name="T2" fmla="*/ 58 w 233"/>
                      <a:gd name="T3" fmla="*/ 0 h 226"/>
                      <a:gd name="T4" fmla="*/ 58 w 233"/>
                      <a:gd name="T5" fmla="*/ 0 h 226"/>
                      <a:gd name="T6" fmla="*/ 58 w 233"/>
                      <a:gd name="T7" fmla="*/ 0 h 226"/>
                      <a:gd name="T8" fmla="*/ 213 w 233"/>
                      <a:gd name="T9" fmla="*/ 11 h 226"/>
                      <a:gd name="T10" fmla="*/ 221 w 233"/>
                      <a:gd name="T11" fmla="*/ 11 h 226"/>
                      <a:gd name="T12" fmla="*/ 217 w 233"/>
                      <a:gd name="T13" fmla="*/ 15 h 226"/>
                      <a:gd name="T14" fmla="*/ 206 w 233"/>
                      <a:gd name="T15" fmla="*/ 27 h 226"/>
                      <a:gd name="T16" fmla="*/ 206 w 233"/>
                      <a:gd name="T17" fmla="*/ 27 h 226"/>
                      <a:gd name="T18" fmla="*/ 201 w 233"/>
                      <a:gd name="T19" fmla="*/ 27 h 226"/>
                      <a:gd name="T20" fmla="*/ 181 w 233"/>
                      <a:gd name="T21" fmla="*/ 27 h 226"/>
                      <a:gd name="T22" fmla="*/ 181 w 233"/>
                      <a:gd name="T23" fmla="*/ 22 h 226"/>
                      <a:gd name="T24" fmla="*/ 186 w 233"/>
                      <a:gd name="T25" fmla="*/ 22 h 226"/>
                      <a:gd name="T26" fmla="*/ 233 w 233"/>
                      <a:gd name="T27" fmla="*/ 210 h 226"/>
                      <a:gd name="T28" fmla="*/ 228 w 233"/>
                      <a:gd name="T29" fmla="*/ 214 h 226"/>
                      <a:gd name="T30" fmla="*/ 228 w 233"/>
                      <a:gd name="T31" fmla="*/ 214 h 226"/>
                      <a:gd name="T32" fmla="*/ 201 w 233"/>
                      <a:gd name="T33" fmla="*/ 221 h 226"/>
                      <a:gd name="T34" fmla="*/ 201 w 233"/>
                      <a:gd name="T35" fmla="*/ 221 h 226"/>
                      <a:gd name="T36" fmla="*/ 201 w 233"/>
                      <a:gd name="T37" fmla="*/ 217 h 226"/>
                      <a:gd name="T38" fmla="*/ 169 w 233"/>
                      <a:gd name="T39" fmla="*/ 22 h 226"/>
                      <a:gd name="T40" fmla="*/ 169 w 233"/>
                      <a:gd name="T41" fmla="*/ 22 h 226"/>
                      <a:gd name="T42" fmla="*/ 169 w 233"/>
                      <a:gd name="T43" fmla="*/ 27 h 226"/>
                      <a:gd name="T44" fmla="*/ 46 w 233"/>
                      <a:gd name="T45" fmla="*/ 27 h 226"/>
                      <a:gd name="T46" fmla="*/ 46 w 233"/>
                      <a:gd name="T47" fmla="*/ 22 h 226"/>
                      <a:gd name="T48" fmla="*/ 51 w 233"/>
                      <a:gd name="T49" fmla="*/ 22 h 226"/>
                      <a:gd name="T50" fmla="*/ 31 w 233"/>
                      <a:gd name="T51" fmla="*/ 221 h 226"/>
                      <a:gd name="T52" fmla="*/ 27 w 233"/>
                      <a:gd name="T53" fmla="*/ 226 h 226"/>
                      <a:gd name="T54" fmla="*/ 27 w 233"/>
                      <a:gd name="T55" fmla="*/ 226 h 226"/>
                      <a:gd name="T56" fmla="*/ 0 w 233"/>
                      <a:gd name="T57" fmla="*/ 217 h 226"/>
                      <a:gd name="T58" fmla="*/ 0 w 233"/>
                      <a:gd name="T59" fmla="*/ 217 h 226"/>
                      <a:gd name="T60" fmla="*/ 0 w 233"/>
                      <a:gd name="T61" fmla="*/ 214 h 226"/>
                      <a:gd name="T62" fmla="*/ 0 w 233"/>
                      <a:gd name="T63" fmla="*/ 214 h 226"/>
                      <a:gd name="T64" fmla="*/ 27 w 233"/>
                      <a:gd name="T65" fmla="*/ 221 h 226"/>
                      <a:gd name="T66" fmla="*/ 27 w 233"/>
                      <a:gd name="T67" fmla="*/ 226 h 226"/>
                      <a:gd name="T68" fmla="*/ 27 w 233"/>
                      <a:gd name="T69" fmla="*/ 221 h 226"/>
                      <a:gd name="T70" fmla="*/ 46 w 233"/>
                      <a:gd name="T71" fmla="*/ 22 h 226"/>
                      <a:gd name="T72" fmla="*/ 46 w 233"/>
                      <a:gd name="T73" fmla="*/ 22 h 226"/>
                      <a:gd name="T74" fmla="*/ 46 w 233"/>
                      <a:gd name="T75" fmla="*/ 22 h 226"/>
                      <a:gd name="T76" fmla="*/ 169 w 233"/>
                      <a:gd name="T77" fmla="*/ 22 h 226"/>
                      <a:gd name="T78" fmla="*/ 173 w 233"/>
                      <a:gd name="T79" fmla="*/ 22 h 226"/>
                      <a:gd name="T80" fmla="*/ 173 w 233"/>
                      <a:gd name="T81" fmla="*/ 22 h 226"/>
                      <a:gd name="T82" fmla="*/ 206 w 233"/>
                      <a:gd name="T83" fmla="*/ 217 h 226"/>
                      <a:gd name="T84" fmla="*/ 201 w 233"/>
                      <a:gd name="T85" fmla="*/ 217 h 226"/>
                      <a:gd name="T86" fmla="*/ 201 w 233"/>
                      <a:gd name="T87" fmla="*/ 217 h 226"/>
                      <a:gd name="T88" fmla="*/ 228 w 233"/>
                      <a:gd name="T89" fmla="*/ 210 h 226"/>
                      <a:gd name="T90" fmla="*/ 228 w 233"/>
                      <a:gd name="T91" fmla="*/ 214 h 226"/>
                      <a:gd name="T92" fmla="*/ 228 w 233"/>
                      <a:gd name="T93" fmla="*/ 210 h 226"/>
                      <a:gd name="T94" fmla="*/ 181 w 233"/>
                      <a:gd name="T95" fmla="*/ 22 h 226"/>
                      <a:gd name="T96" fmla="*/ 181 w 233"/>
                      <a:gd name="T97" fmla="*/ 22 h 226"/>
                      <a:gd name="T98" fmla="*/ 181 w 233"/>
                      <a:gd name="T99" fmla="*/ 22 h 226"/>
                      <a:gd name="T100" fmla="*/ 201 w 233"/>
                      <a:gd name="T101" fmla="*/ 22 h 226"/>
                      <a:gd name="T102" fmla="*/ 201 w 233"/>
                      <a:gd name="T103" fmla="*/ 27 h 226"/>
                      <a:gd name="T104" fmla="*/ 201 w 233"/>
                      <a:gd name="T105" fmla="*/ 22 h 226"/>
                      <a:gd name="T106" fmla="*/ 213 w 233"/>
                      <a:gd name="T107" fmla="*/ 11 h 226"/>
                      <a:gd name="T108" fmla="*/ 217 w 233"/>
                      <a:gd name="T109" fmla="*/ 15 h 226"/>
                      <a:gd name="T110" fmla="*/ 213 w 233"/>
                      <a:gd name="T111" fmla="*/ 15 h 226"/>
                      <a:gd name="T112" fmla="*/ 58 w 233"/>
                      <a:gd name="T113" fmla="*/ 4 h 226"/>
                      <a:gd name="T114" fmla="*/ 58 w 233"/>
                      <a:gd name="T115" fmla="*/ 0 h 226"/>
                      <a:gd name="T116" fmla="*/ 58 w 233"/>
                      <a:gd name="T117" fmla="*/ 4 h 226"/>
                      <a:gd name="T118" fmla="*/ 7 w 233"/>
                      <a:gd name="T119" fmla="*/ 4 h 226"/>
                      <a:gd name="T120" fmla="*/ 7 w 233"/>
                      <a:gd name="T121" fmla="*/ 0 h 22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233"/>
                      <a:gd name="T184" fmla="*/ 0 h 226"/>
                      <a:gd name="T185" fmla="*/ 233 w 233"/>
                      <a:gd name="T186" fmla="*/ 226 h 226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233" h="226">
                        <a:moveTo>
                          <a:pt x="7" y="0"/>
                        </a:moveTo>
                        <a:lnTo>
                          <a:pt x="58" y="0"/>
                        </a:lnTo>
                        <a:lnTo>
                          <a:pt x="213" y="11"/>
                        </a:lnTo>
                        <a:lnTo>
                          <a:pt x="221" y="11"/>
                        </a:lnTo>
                        <a:lnTo>
                          <a:pt x="217" y="15"/>
                        </a:lnTo>
                        <a:lnTo>
                          <a:pt x="206" y="27"/>
                        </a:lnTo>
                        <a:lnTo>
                          <a:pt x="201" y="27"/>
                        </a:lnTo>
                        <a:lnTo>
                          <a:pt x="181" y="27"/>
                        </a:lnTo>
                        <a:lnTo>
                          <a:pt x="181" y="22"/>
                        </a:lnTo>
                        <a:lnTo>
                          <a:pt x="186" y="22"/>
                        </a:lnTo>
                        <a:lnTo>
                          <a:pt x="233" y="210"/>
                        </a:lnTo>
                        <a:lnTo>
                          <a:pt x="228" y="214"/>
                        </a:lnTo>
                        <a:lnTo>
                          <a:pt x="201" y="221"/>
                        </a:lnTo>
                        <a:lnTo>
                          <a:pt x="201" y="217"/>
                        </a:lnTo>
                        <a:lnTo>
                          <a:pt x="169" y="22"/>
                        </a:lnTo>
                        <a:lnTo>
                          <a:pt x="169" y="27"/>
                        </a:lnTo>
                        <a:lnTo>
                          <a:pt x="46" y="27"/>
                        </a:lnTo>
                        <a:lnTo>
                          <a:pt x="46" y="22"/>
                        </a:lnTo>
                        <a:lnTo>
                          <a:pt x="51" y="22"/>
                        </a:lnTo>
                        <a:lnTo>
                          <a:pt x="31" y="221"/>
                        </a:lnTo>
                        <a:lnTo>
                          <a:pt x="27" y="226"/>
                        </a:lnTo>
                        <a:lnTo>
                          <a:pt x="0" y="217"/>
                        </a:lnTo>
                        <a:lnTo>
                          <a:pt x="0" y="214"/>
                        </a:lnTo>
                        <a:lnTo>
                          <a:pt x="27" y="221"/>
                        </a:lnTo>
                        <a:lnTo>
                          <a:pt x="27" y="226"/>
                        </a:lnTo>
                        <a:lnTo>
                          <a:pt x="27" y="221"/>
                        </a:lnTo>
                        <a:lnTo>
                          <a:pt x="46" y="22"/>
                        </a:lnTo>
                        <a:lnTo>
                          <a:pt x="169" y="22"/>
                        </a:lnTo>
                        <a:lnTo>
                          <a:pt x="173" y="22"/>
                        </a:lnTo>
                        <a:lnTo>
                          <a:pt x="206" y="217"/>
                        </a:lnTo>
                        <a:lnTo>
                          <a:pt x="201" y="217"/>
                        </a:lnTo>
                        <a:lnTo>
                          <a:pt x="228" y="210"/>
                        </a:lnTo>
                        <a:lnTo>
                          <a:pt x="228" y="214"/>
                        </a:lnTo>
                        <a:lnTo>
                          <a:pt x="228" y="210"/>
                        </a:lnTo>
                        <a:lnTo>
                          <a:pt x="181" y="22"/>
                        </a:lnTo>
                        <a:lnTo>
                          <a:pt x="201" y="22"/>
                        </a:lnTo>
                        <a:lnTo>
                          <a:pt x="201" y="27"/>
                        </a:lnTo>
                        <a:lnTo>
                          <a:pt x="201" y="22"/>
                        </a:lnTo>
                        <a:lnTo>
                          <a:pt x="213" y="11"/>
                        </a:lnTo>
                        <a:lnTo>
                          <a:pt x="217" y="15"/>
                        </a:lnTo>
                        <a:lnTo>
                          <a:pt x="213" y="15"/>
                        </a:lnTo>
                        <a:lnTo>
                          <a:pt x="58" y="4"/>
                        </a:lnTo>
                        <a:lnTo>
                          <a:pt x="58" y="0"/>
                        </a:lnTo>
                        <a:lnTo>
                          <a:pt x="58" y="4"/>
                        </a:lnTo>
                        <a:lnTo>
                          <a:pt x="7" y="4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8" name="Freeform 1043"/>
                  <p:cNvSpPr>
                    <a:spLocks/>
                  </p:cNvSpPr>
                  <p:nvPr/>
                </p:nvSpPr>
                <p:spPr bwMode="auto">
                  <a:xfrm>
                    <a:off x="3719" y="2468"/>
                    <a:ext cx="25" cy="46"/>
                  </a:xfrm>
                  <a:custGeom>
                    <a:avLst/>
                    <a:gdLst>
                      <a:gd name="T0" fmla="*/ 8 w 51"/>
                      <a:gd name="T1" fmla="*/ 0 h 93"/>
                      <a:gd name="T2" fmla="*/ 19 w 51"/>
                      <a:gd name="T3" fmla="*/ 5 h 93"/>
                      <a:gd name="T4" fmla="*/ 28 w 51"/>
                      <a:gd name="T5" fmla="*/ 40 h 93"/>
                      <a:gd name="T6" fmla="*/ 51 w 51"/>
                      <a:gd name="T7" fmla="*/ 73 h 93"/>
                      <a:gd name="T8" fmla="*/ 48 w 51"/>
                      <a:gd name="T9" fmla="*/ 93 h 93"/>
                      <a:gd name="T10" fmla="*/ 11 w 51"/>
                      <a:gd name="T11" fmla="*/ 93 h 93"/>
                      <a:gd name="T12" fmla="*/ 0 w 51"/>
                      <a:gd name="T13" fmla="*/ 84 h 93"/>
                      <a:gd name="T14" fmla="*/ 8 w 51"/>
                      <a:gd name="T15" fmla="*/ 0 h 9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51"/>
                      <a:gd name="T25" fmla="*/ 0 h 93"/>
                      <a:gd name="T26" fmla="*/ 51 w 51"/>
                      <a:gd name="T27" fmla="*/ 93 h 93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51" h="93">
                        <a:moveTo>
                          <a:pt x="8" y="0"/>
                        </a:moveTo>
                        <a:lnTo>
                          <a:pt x="19" y="5"/>
                        </a:lnTo>
                        <a:lnTo>
                          <a:pt x="28" y="40"/>
                        </a:lnTo>
                        <a:lnTo>
                          <a:pt x="51" y="73"/>
                        </a:lnTo>
                        <a:lnTo>
                          <a:pt x="48" y="93"/>
                        </a:lnTo>
                        <a:lnTo>
                          <a:pt x="11" y="93"/>
                        </a:lnTo>
                        <a:lnTo>
                          <a:pt x="0" y="84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87A7D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39" name="Freeform 1044"/>
                  <p:cNvSpPr>
                    <a:spLocks/>
                  </p:cNvSpPr>
                  <p:nvPr/>
                </p:nvSpPr>
                <p:spPr bwMode="auto">
                  <a:xfrm>
                    <a:off x="3719" y="2468"/>
                    <a:ext cx="28" cy="47"/>
                  </a:xfrm>
                  <a:custGeom>
                    <a:avLst/>
                    <a:gdLst>
                      <a:gd name="T0" fmla="*/ 8 w 55"/>
                      <a:gd name="T1" fmla="*/ 0 h 96"/>
                      <a:gd name="T2" fmla="*/ 19 w 55"/>
                      <a:gd name="T3" fmla="*/ 5 h 96"/>
                      <a:gd name="T4" fmla="*/ 24 w 55"/>
                      <a:gd name="T5" fmla="*/ 5 h 96"/>
                      <a:gd name="T6" fmla="*/ 24 w 55"/>
                      <a:gd name="T7" fmla="*/ 5 h 96"/>
                      <a:gd name="T8" fmla="*/ 31 w 55"/>
                      <a:gd name="T9" fmla="*/ 40 h 96"/>
                      <a:gd name="T10" fmla="*/ 28 w 55"/>
                      <a:gd name="T11" fmla="*/ 44 h 96"/>
                      <a:gd name="T12" fmla="*/ 31 w 55"/>
                      <a:gd name="T13" fmla="*/ 40 h 96"/>
                      <a:gd name="T14" fmla="*/ 55 w 55"/>
                      <a:gd name="T15" fmla="*/ 73 h 96"/>
                      <a:gd name="T16" fmla="*/ 55 w 55"/>
                      <a:gd name="T17" fmla="*/ 73 h 96"/>
                      <a:gd name="T18" fmla="*/ 55 w 55"/>
                      <a:gd name="T19" fmla="*/ 73 h 96"/>
                      <a:gd name="T20" fmla="*/ 51 w 55"/>
                      <a:gd name="T21" fmla="*/ 93 h 96"/>
                      <a:gd name="T22" fmla="*/ 51 w 55"/>
                      <a:gd name="T23" fmla="*/ 96 h 96"/>
                      <a:gd name="T24" fmla="*/ 48 w 55"/>
                      <a:gd name="T25" fmla="*/ 96 h 96"/>
                      <a:gd name="T26" fmla="*/ 11 w 55"/>
                      <a:gd name="T27" fmla="*/ 96 h 96"/>
                      <a:gd name="T28" fmla="*/ 11 w 55"/>
                      <a:gd name="T29" fmla="*/ 96 h 96"/>
                      <a:gd name="T30" fmla="*/ 11 w 55"/>
                      <a:gd name="T31" fmla="*/ 96 h 96"/>
                      <a:gd name="T32" fmla="*/ 0 w 55"/>
                      <a:gd name="T33" fmla="*/ 89 h 96"/>
                      <a:gd name="T34" fmla="*/ 0 w 55"/>
                      <a:gd name="T35" fmla="*/ 89 h 96"/>
                      <a:gd name="T36" fmla="*/ 0 w 55"/>
                      <a:gd name="T37" fmla="*/ 84 h 96"/>
                      <a:gd name="T38" fmla="*/ 4 w 55"/>
                      <a:gd name="T39" fmla="*/ 84 h 96"/>
                      <a:gd name="T40" fmla="*/ 15 w 55"/>
                      <a:gd name="T41" fmla="*/ 93 h 96"/>
                      <a:gd name="T42" fmla="*/ 11 w 55"/>
                      <a:gd name="T43" fmla="*/ 96 h 96"/>
                      <a:gd name="T44" fmla="*/ 11 w 55"/>
                      <a:gd name="T45" fmla="*/ 93 h 96"/>
                      <a:gd name="T46" fmla="*/ 48 w 55"/>
                      <a:gd name="T47" fmla="*/ 93 h 96"/>
                      <a:gd name="T48" fmla="*/ 48 w 55"/>
                      <a:gd name="T49" fmla="*/ 96 h 96"/>
                      <a:gd name="T50" fmla="*/ 48 w 55"/>
                      <a:gd name="T51" fmla="*/ 93 h 96"/>
                      <a:gd name="T52" fmla="*/ 51 w 55"/>
                      <a:gd name="T53" fmla="*/ 73 h 96"/>
                      <a:gd name="T54" fmla="*/ 55 w 55"/>
                      <a:gd name="T55" fmla="*/ 73 h 96"/>
                      <a:gd name="T56" fmla="*/ 51 w 55"/>
                      <a:gd name="T57" fmla="*/ 77 h 96"/>
                      <a:gd name="T58" fmla="*/ 28 w 55"/>
                      <a:gd name="T59" fmla="*/ 44 h 96"/>
                      <a:gd name="T60" fmla="*/ 28 w 55"/>
                      <a:gd name="T61" fmla="*/ 44 h 96"/>
                      <a:gd name="T62" fmla="*/ 28 w 55"/>
                      <a:gd name="T63" fmla="*/ 40 h 96"/>
                      <a:gd name="T64" fmla="*/ 19 w 55"/>
                      <a:gd name="T65" fmla="*/ 5 h 96"/>
                      <a:gd name="T66" fmla="*/ 24 w 55"/>
                      <a:gd name="T67" fmla="*/ 5 h 96"/>
                      <a:gd name="T68" fmla="*/ 19 w 55"/>
                      <a:gd name="T69" fmla="*/ 9 h 96"/>
                      <a:gd name="T70" fmla="*/ 8 w 55"/>
                      <a:gd name="T71" fmla="*/ 5 h 96"/>
                      <a:gd name="T72" fmla="*/ 8 w 55"/>
                      <a:gd name="T73" fmla="*/ 0 h 9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55"/>
                      <a:gd name="T112" fmla="*/ 0 h 96"/>
                      <a:gd name="T113" fmla="*/ 55 w 55"/>
                      <a:gd name="T114" fmla="*/ 96 h 9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55" h="96">
                        <a:moveTo>
                          <a:pt x="8" y="0"/>
                        </a:moveTo>
                        <a:lnTo>
                          <a:pt x="19" y="5"/>
                        </a:lnTo>
                        <a:lnTo>
                          <a:pt x="24" y="5"/>
                        </a:lnTo>
                        <a:lnTo>
                          <a:pt x="31" y="40"/>
                        </a:lnTo>
                        <a:lnTo>
                          <a:pt x="28" y="44"/>
                        </a:lnTo>
                        <a:lnTo>
                          <a:pt x="31" y="40"/>
                        </a:lnTo>
                        <a:lnTo>
                          <a:pt x="55" y="73"/>
                        </a:lnTo>
                        <a:lnTo>
                          <a:pt x="51" y="93"/>
                        </a:lnTo>
                        <a:lnTo>
                          <a:pt x="51" y="96"/>
                        </a:lnTo>
                        <a:lnTo>
                          <a:pt x="48" y="96"/>
                        </a:lnTo>
                        <a:lnTo>
                          <a:pt x="11" y="96"/>
                        </a:lnTo>
                        <a:lnTo>
                          <a:pt x="0" y="89"/>
                        </a:lnTo>
                        <a:lnTo>
                          <a:pt x="0" y="84"/>
                        </a:lnTo>
                        <a:lnTo>
                          <a:pt x="4" y="84"/>
                        </a:lnTo>
                        <a:lnTo>
                          <a:pt x="15" y="93"/>
                        </a:lnTo>
                        <a:lnTo>
                          <a:pt x="11" y="96"/>
                        </a:lnTo>
                        <a:lnTo>
                          <a:pt x="11" y="93"/>
                        </a:lnTo>
                        <a:lnTo>
                          <a:pt x="48" y="93"/>
                        </a:lnTo>
                        <a:lnTo>
                          <a:pt x="48" y="96"/>
                        </a:lnTo>
                        <a:lnTo>
                          <a:pt x="48" y="93"/>
                        </a:lnTo>
                        <a:lnTo>
                          <a:pt x="51" y="73"/>
                        </a:lnTo>
                        <a:lnTo>
                          <a:pt x="55" y="73"/>
                        </a:lnTo>
                        <a:lnTo>
                          <a:pt x="51" y="77"/>
                        </a:lnTo>
                        <a:lnTo>
                          <a:pt x="28" y="44"/>
                        </a:lnTo>
                        <a:lnTo>
                          <a:pt x="28" y="40"/>
                        </a:lnTo>
                        <a:lnTo>
                          <a:pt x="19" y="5"/>
                        </a:lnTo>
                        <a:lnTo>
                          <a:pt x="24" y="5"/>
                        </a:lnTo>
                        <a:lnTo>
                          <a:pt x="19" y="9"/>
                        </a:lnTo>
                        <a:lnTo>
                          <a:pt x="8" y="5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0" name="Freeform 1045"/>
                  <p:cNvSpPr>
                    <a:spLocks/>
                  </p:cNvSpPr>
                  <p:nvPr/>
                </p:nvSpPr>
                <p:spPr bwMode="auto">
                  <a:xfrm>
                    <a:off x="3719" y="2468"/>
                    <a:ext cx="5" cy="42"/>
                  </a:xfrm>
                  <a:custGeom>
                    <a:avLst/>
                    <a:gdLst>
                      <a:gd name="T0" fmla="*/ 0 w 11"/>
                      <a:gd name="T1" fmla="*/ 84 h 84"/>
                      <a:gd name="T2" fmla="*/ 8 w 11"/>
                      <a:gd name="T3" fmla="*/ 0 h 84"/>
                      <a:gd name="T4" fmla="*/ 8 w 11"/>
                      <a:gd name="T5" fmla="*/ 0 h 84"/>
                      <a:gd name="T6" fmla="*/ 8 w 11"/>
                      <a:gd name="T7" fmla="*/ 0 h 84"/>
                      <a:gd name="T8" fmla="*/ 11 w 11"/>
                      <a:gd name="T9" fmla="*/ 0 h 84"/>
                      <a:gd name="T10" fmla="*/ 4 w 11"/>
                      <a:gd name="T11" fmla="*/ 84 h 84"/>
                      <a:gd name="T12" fmla="*/ 0 w 11"/>
                      <a:gd name="T13" fmla="*/ 84 h 8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84"/>
                      <a:gd name="T23" fmla="*/ 11 w 11"/>
                      <a:gd name="T24" fmla="*/ 84 h 8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84">
                        <a:moveTo>
                          <a:pt x="0" y="84"/>
                        </a:moveTo>
                        <a:lnTo>
                          <a:pt x="8" y="0"/>
                        </a:lnTo>
                        <a:lnTo>
                          <a:pt x="11" y="0"/>
                        </a:lnTo>
                        <a:lnTo>
                          <a:pt x="4" y="84"/>
                        </a:lnTo>
                        <a:lnTo>
                          <a:pt x="0" y="8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1" name="Freeform 1046"/>
                  <p:cNvSpPr>
                    <a:spLocks/>
                  </p:cNvSpPr>
                  <p:nvPr/>
                </p:nvSpPr>
                <p:spPr bwMode="auto">
                  <a:xfrm>
                    <a:off x="3729" y="2458"/>
                    <a:ext cx="33" cy="44"/>
                  </a:xfrm>
                  <a:custGeom>
                    <a:avLst/>
                    <a:gdLst>
                      <a:gd name="T0" fmla="*/ 0 w 67"/>
                      <a:gd name="T1" fmla="*/ 23 h 87"/>
                      <a:gd name="T2" fmla="*/ 0 w 67"/>
                      <a:gd name="T3" fmla="*/ 7 h 87"/>
                      <a:gd name="T4" fmla="*/ 9 w 67"/>
                      <a:gd name="T5" fmla="*/ 0 h 87"/>
                      <a:gd name="T6" fmla="*/ 16 w 67"/>
                      <a:gd name="T7" fmla="*/ 7 h 87"/>
                      <a:gd name="T8" fmla="*/ 25 w 67"/>
                      <a:gd name="T9" fmla="*/ 51 h 87"/>
                      <a:gd name="T10" fmla="*/ 20 w 67"/>
                      <a:gd name="T11" fmla="*/ 58 h 87"/>
                      <a:gd name="T12" fmla="*/ 29 w 67"/>
                      <a:gd name="T13" fmla="*/ 62 h 87"/>
                      <a:gd name="T14" fmla="*/ 40 w 67"/>
                      <a:gd name="T15" fmla="*/ 67 h 87"/>
                      <a:gd name="T16" fmla="*/ 52 w 67"/>
                      <a:gd name="T17" fmla="*/ 62 h 87"/>
                      <a:gd name="T18" fmla="*/ 64 w 67"/>
                      <a:gd name="T19" fmla="*/ 67 h 87"/>
                      <a:gd name="T20" fmla="*/ 67 w 67"/>
                      <a:gd name="T21" fmla="*/ 75 h 87"/>
                      <a:gd name="T22" fmla="*/ 56 w 67"/>
                      <a:gd name="T23" fmla="*/ 87 h 87"/>
                      <a:gd name="T24" fmla="*/ 29 w 67"/>
                      <a:gd name="T25" fmla="*/ 87 h 87"/>
                      <a:gd name="T26" fmla="*/ 9 w 67"/>
                      <a:gd name="T27" fmla="*/ 58 h 87"/>
                      <a:gd name="T28" fmla="*/ 0 w 67"/>
                      <a:gd name="T29" fmla="*/ 23 h 8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7"/>
                      <a:gd name="T46" fmla="*/ 0 h 87"/>
                      <a:gd name="T47" fmla="*/ 67 w 67"/>
                      <a:gd name="T48" fmla="*/ 87 h 87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7" h="87">
                        <a:moveTo>
                          <a:pt x="0" y="23"/>
                        </a:moveTo>
                        <a:lnTo>
                          <a:pt x="0" y="7"/>
                        </a:lnTo>
                        <a:lnTo>
                          <a:pt x="9" y="0"/>
                        </a:lnTo>
                        <a:lnTo>
                          <a:pt x="16" y="7"/>
                        </a:lnTo>
                        <a:lnTo>
                          <a:pt x="25" y="51"/>
                        </a:lnTo>
                        <a:lnTo>
                          <a:pt x="20" y="58"/>
                        </a:lnTo>
                        <a:lnTo>
                          <a:pt x="29" y="62"/>
                        </a:lnTo>
                        <a:lnTo>
                          <a:pt x="40" y="67"/>
                        </a:lnTo>
                        <a:lnTo>
                          <a:pt x="52" y="62"/>
                        </a:lnTo>
                        <a:lnTo>
                          <a:pt x="64" y="67"/>
                        </a:lnTo>
                        <a:lnTo>
                          <a:pt x="67" y="75"/>
                        </a:lnTo>
                        <a:lnTo>
                          <a:pt x="56" y="87"/>
                        </a:lnTo>
                        <a:lnTo>
                          <a:pt x="29" y="87"/>
                        </a:lnTo>
                        <a:lnTo>
                          <a:pt x="9" y="58"/>
                        </a:lnTo>
                        <a:lnTo>
                          <a:pt x="0" y="23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2" name="Freeform 1047"/>
                  <p:cNvSpPr>
                    <a:spLocks/>
                  </p:cNvSpPr>
                  <p:nvPr/>
                </p:nvSpPr>
                <p:spPr bwMode="auto">
                  <a:xfrm>
                    <a:off x="3729" y="2456"/>
                    <a:ext cx="35" cy="48"/>
                  </a:xfrm>
                  <a:custGeom>
                    <a:avLst/>
                    <a:gdLst>
                      <a:gd name="T0" fmla="*/ 0 w 72"/>
                      <a:gd name="T1" fmla="*/ 11 h 95"/>
                      <a:gd name="T2" fmla="*/ 0 w 72"/>
                      <a:gd name="T3" fmla="*/ 11 h 95"/>
                      <a:gd name="T4" fmla="*/ 9 w 72"/>
                      <a:gd name="T5" fmla="*/ 0 h 95"/>
                      <a:gd name="T6" fmla="*/ 20 w 72"/>
                      <a:gd name="T7" fmla="*/ 11 h 95"/>
                      <a:gd name="T8" fmla="*/ 20 w 72"/>
                      <a:gd name="T9" fmla="*/ 11 h 95"/>
                      <a:gd name="T10" fmla="*/ 29 w 72"/>
                      <a:gd name="T11" fmla="*/ 55 h 95"/>
                      <a:gd name="T12" fmla="*/ 25 w 72"/>
                      <a:gd name="T13" fmla="*/ 62 h 95"/>
                      <a:gd name="T14" fmla="*/ 20 w 72"/>
                      <a:gd name="T15" fmla="*/ 62 h 95"/>
                      <a:gd name="T16" fmla="*/ 29 w 72"/>
                      <a:gd name="T17" fmla="*/ 71 h 95"/>
                      <a:gd name="T18" fmla="*/ 40 w 72"/>
                      <a:gd name="T19" fmla="*/ 71 h 95"/>
                      <a:gd name="T20" fmla="*/ 40 w 72"/>
                      <a:gd name="T21" fmla="*/ 71 h 95"/>
                      <a:gd name="T22" fmla="*/ 52 w 72"/>
                      <a:gd name="T23" fmla="*/ 66 h 95"/>
                      <a:gd name="T24" fmla="*/ 64 w 72"/>
                      <a:gd name="T25" fmla="*/ 71 h 95"/>
                      <a:gd name="T26" fmla="*/ 67 w 72"/>
                      <a:gd name="T27" fmla="*/ 71 h 95"/>
                      <a:gd name="T28" fmla="*/ 72 w 72"/>
                      <a:gd name="T29" fmla="*/ 82 h 95"/>
                      <a:gd name="T30" fmla="*/ 60 w 72"/>
                      <a:gd name="T31" fmla="*/ 95 h 95"/>
                      <a:gd name="T32" fmla="*/ 56 w 72"/>
                      <a:gd name="T33" fmla="*/ 95 h 95"/>
                      <a:gd name="T34" fmla="*/ 29 w 72"/>
                      <a:gd name="T35" fmla="*/ 95 h 95"/>
                      <a:gd name="T36" fmla="*/ 9 w 72"/>
                      <a:gd name="T37" fmla="*/ 66 h 95"/>
                      <a:gd name="T38" fmla="*/ 9 w 72"/>
                      <a:gd name="T39" fmla="*/ 62 h 95"/>
                      <a:gd name="T40" fmla="*/ 32 w 72"/>
                      <a:gd name="T41" fmla="*/ 91 h 95"/>
                      <a:gd name="T42" fmla="*/ 29 w 72"/>
                      <a:gd name="T43" fmla="*/ 91 h 95"/>
                      <a:gd name="T44" fmla="*/ 56 w 72"/>
                      <a:gd name="T45" fmla="*/ 95 h 95"/>
                      <a:gd name="T46" fmla="*/ 67 w 72"/>
                      <a:gd name="T47" fmla="*/ 79 h 95"/>
                      <a:gd name="T48" fmla="*/ 67 w 72"/>
                      <a:gd name="T49" fmla="*/ 79 h 95"/>
                      <a:gd name="T50" fmla="*/ 67 w 72"/>
                      <a:gd name="T51" fmla="*/ 71 h 95"/>
                      <a:gd name="T52" fmla="*/ 52 w 72"/>
                      <a:gd name="T53" fmla="*/ 71 h 95"/>
                      <a:gd name="T54" fmla="*/ 52 w 72"/>
                      <a:gd name="T55" fmla="*/ 71 h 95"/>
                      <a:gd name="T56" fmla="*/ 40 w 72"/>
                      <a:gd name="T57" fmla="*/ 75 h 95"/>
                      <a:gd name="T58" fmla="*/ 29 w 72"/>
                      <a:gd name="T59" fmla="*/ 71 h 95"/>
                      <a:gd name="T60" fmla="*/ 29 w 72"/>
                      <a:gd name="T61" fmla="*/ 71 h 95"/>
                      <a:gd name="T62" fmla="*/ 20 w 72"/>
                      <a:gd name="T63" fmla="*/ 66 h 95"/>
                      <a:gd name="T64" fmla="*/ 25 w 72"/>
                      <a:gd name="T65" fmla="*/ 55 h 95"/>
                      <a:gd name="T66" fmla="*/ 25 w 72"/>
                      <a:gd name="T67" fmla="*/ 55 h 95"/>
                      <a:gd name="T68" fmla="*/ 20 w 72"/>
                      <a:gd name="T69" fmla="*/ 11 h 95"/>
                      <a:gd name="T70" fmla="*/ 9 w 72"/>
                      <a:gd name="T71" fmla="*/ 7 h 95"/>
                      <a:gd name="T72" fmla="*/ 12 w 72"/>
                      <a:gd name="T73" fmla="*/ 7 h 95"/>
                      <a:gd name="T74" fmla="*/ 0 w 72"/>
                      <a:gd name="T75" fmla="*/ 11 h 95"/>
                      <a:gd name="T76" fmla="*/ 5 w 72"/>
                      <a:gd name="T77" fmla="*/ 27 h 95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95"/>
                      <a:gd name="T119" fmla="*/ 72 w 72"/>
                      <a:gd name="T120" fmla="*/ 95 h 95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95">
                        <a:moveTo>
                          <a:pt x="0" y="27"/>
                        </a:moveTo>
                        <a:lnTo>
                          <a:pt x="0" y="11"/>
                        </a:lnTo>
                        <a:lnTo>
                          <a:pt x="9" y="4"/>
                        </a:lnTo>
                        <a:lnTo>
                          <a:pt x="9" y="0"/>
                        </a:lnTo>
                        <a:lnTo>
                          <a:pt x="12" y="4"/>
                        </a:lnTo>
                        <a:lnTo>
                          <a:pt x="20" y="11"/>
                        </a:lnTo>
                        <a:lnTo>
                          <a:pt x="29" y="55"/>
                        </a:lnTo>
                        <a:lnTo>
                          <a:pt x="25" y="62"/>
                        </a:lnTo>
                        <a:lnTo>
                          <a:pt x="20" y="66"/>
                        </a:lnTo>
                        <a:lnTo>
                          <a:pt x="20" y="62"/>
                        </a:lnTo>
                        <a:lnTo>
                          <a:pt x="29" y="66"/>
                        </a:lnTo>
                        <a:lnTo>
                          <a:pt x="29" y="71"/>
                        </a:lnTo>
                        <a:lnTo>
                          <a:pt x="29" y="66"/>
                        </a:lnTo>
                        <a:lnTo>
                          <a:pt x="40" y="71"/>
                        </a:lnTo>
                        <a:lnTo>
                          <a:pt x="40" y="75"/>
                        </a:lnTo>
                        <a:lnTo>
                          <a:pt x="40" y="71"/>
                        </a:lnTo>
                        <a:lnTo>
                          <a:pt x="52" y="66"/>
                        </a:lnTo>
                        <a:lnTo>
                          <a:pt x="64" y="71"/>
                        </a:lnTo>
                        <a:lnTo>
                          <a:pt x="67" y="71"/>
                        </a:lnTo>
                        <a:lnTo>
                          <a:pt x="72" y="79"/>
                        </a:lnTo>
                        <a:lnTo>
                          <a:pt x="72" y="82"/>
                        </a:lnTo>
                        <a:lnTo>
                          <a:pt x="60" y="95"/>
                        </a:lnTo>
                        <a:lnTo>
                          <a:pt x="56" y="95"/>
                        </a:lnTo>
                        <a:lnTo>
                          <a:pt x="29" y="95"/>
                        </a:lnTo>
                        <a:lnTo>
                          <a:pt x="9" y="66"/>
                        </a:lnTo>
                        <a:lnTo>
                          <a:pt x="9" y="62"/>
                        </a:lnTo>
                        <a:lnTo>
                          <a:pt x="12" y="62"/>
                        </a:lnTo>
                        <a:lnTo>
                          <a:pt x="32" y="91"/>
                        </a:lnTo>
                        <a:lnTo>
                          <a:pt x="29" y="95"/>
                        </a:lnTo>
                        <a:lnTo>
                          <a:pt x="29" y="91"/>
                        </a:lnTo>
                        <a:lnTo>
                          <a:pt x="56" y="91"/>
                        </a:lnTo>
                        <a:lnTo>
                          <a:pt x="56" y="95"/>
                        </a:lnTo>
                        <a:lnTo>
                          <a:pt x="56" y="91"/>
                        </a:lnTo>
                        <a:lnTo>
                          <a:pt x="67" y="79"/>
                        </a:lnTo>
                        <a:lnTo>
                          <a:pt x="72" y="82"/>
                        </a:lnTo>
                        <a:lnTo>
                          <a:pt x="67" y="79"/>
                        </a:lnTo>
                        <a:lnTo>
                          <a:pt x="64" y="71"/>
                        </a:lnTo>
                        <a:lnTo>
                          <a:pt x="67" y="71"/>
                        </a:lnTo>
                        <a:lnTo>
                          <a:pt x="64" y="75"/>
                        </a:lnTo>
                        <a:lnTo>
                          <a:pt x="52" y="71"/>
                        </a:lnTo>
                        <a:lnTo>
                          <a:pt x="52" y="66"/>
                        </a:lnTo>
                        <a:lnTo>
                          <a:pt x="52" y="71"/>
                        </a:lnTo>
                        <a:lnTo>
                          <a:pt x="40" y="75"/>
                        </a:lnTo>
                        <a:lnTo>
                          <a:pt x="29" y="71"/>
                        </a:lnTo>
                        <a:lnTo>
                          <a:pt x="20" y="66"/>
                        </a:lnTo>
                        <a:lnTo>
                          <a:pt x="20" y="62"/>
                        </a:lnTo>
                        <a:lnTo>
                          <a:pt x="25" y="55"/>
                        </a:lnTo>
                        <a:lnTo>
                          <a:pt x="29" y="55"/>
                        </a:lnTo>
                        <a:lnTo>
                          <a:pt x="25" y="55"/>
                        </a:lnTo>
                        <a:lnTo>
                          <a:pt x="16" y="11"/>
                        </a:lnTo>
                        <a:lnTo>
                          <a:pt x="20" y="11"/>
                        </a:lnTo>
                        <a:lnTo>
                          <a:pt x="16" y="15"/>
                        </a:lnTo>
                        <a:lnTo>
                          <a:pt x="9" y="7"/>
                        </a:lnTo>
                        <a:lnTo>
                          <a:pt x="12" y="4"/>
                        </a:lnTo>
                        <a:lnTo>
                          <a:pt x="12" y="7"/>
                        </a:lnTo>
                        <a:lnTo>
                          <a:pt x="5" y="15"/>
                        </a:lnTo>
                        <a:lnTo>
                          <a:pt x="0" y="11"/>
                        </a:lnTo>
                        <a:lnTo>
                          <a:pt x="5" y="11"/>
                        </a:lnTo>
                        <a:lnTo>
                          <a:pt x="5" y="27"/>
                        </a:lnTo>
                        <a:lnTo>
                          <a:pt x="0" y="27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3" name="Freeform 1048"/>
                  <p:cNvSpPr>
                    <a:spLocks/>
                  </p:cNvSpPr>
                  <p:nvPr/>
                </p:nvSpPr>
                <p:spPr bwMode="auto">
                  <a:xfrm>
                    <a:off x="3729" y="2470"/>
                    <a:ext cx="5" cy="18"/>
                  </a:xfrm>
                  <a:custGeom>
                    <a:avLst/>
                    <a:gdLst>
                      <a:gd name="T0" fmla="*/ 9 w 12"/>
                      <a:gd name="T1" fmla="*/ 35 h 35"/>
                      <a:gd name="T2" fmla="*/ 0 w 12"/>
                      <a:gd name="T3" fmla="*/ 0 h 35"/>
                      <a:gd name="T4" fmla="*/ 0 w 12"/>
                      <a:gd name="T5" fmla="*/ 0 h 35"/>
                      <a:gd name="T6" fmla="*/ 0 w 12"/>
                      <a:gd name="T7" fmla="*/ 0 h 35"/>
                      <a:gd name="T8" fmla="*/ 5 w 12"/>
                      <a:gd name="T9" fmla="*/ 0 h 35"/>
                      <a:gd name="T10" fmla="*/ 12 w 12"/>
                      <a:gd name="T11" fmla="*/ 35 h 35"/>
                      <a:gd name="T12" fmla="*/ 9 w 12"/>
                      <a:gd name="T13" fmla="*/ 35 h 3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"/>
                      <a:gd name="T22" fmla="*/ 0 h 35"/>
                      <a:gd name="T23" fmla="*/ 12 w 12"/>
                      <a:gd name="T24" fmla="*/ 35 h 35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" h="35">
                        <a:moveTo>
                          <a:pt x="9" y="35"/>
                        </a:moveTo>
                        <a:lnTo>
                          <a:pt x="0" y="0"/>
                        </a:lnTo>
                        <a:lnTo>
                          <a:pt x="5" y="0"/>
                        </a:lnTo>
                        <a:lnTo>
                          <a:pt x="12" y="35"/>
                        </a:lnTo>
                        <a:lnTo>
                          <a:pt x="9" y="3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4" name="Freeform 1049"/>
                  <p:cNvSpPr>
                    <a:spLocks/>
                  </p:cNvSpPr>
                  <p:nvPr/>
                </p:nvSpPr>
                <p:spPr bwMode="auto">
                  <a:xfrm>
                    <a:off x="3774" y="2476"/>
                    <a:ext cx="32" cy="38"/>
                  </a:xfrm>
                  <a:custGeom>
                    <a:avLst/>
                    <a:gdLst>
                      <a:gd name="T0" fmla="*/ 56 w 64"/>
                      <a:gd name="T1" fmla="*/ 8 h 76"/>
                      <a:gd name="T2" fmla="*/ 36 w 64"/>
                      <a:gd name="T3" fmla="*/ 0 h 76"/>
                      <a:gd name="T4" fmla="*/ 13 w 64"/>
                      <a:gd name="T5" fmla="*/ 16 h 76"/>
                      <a:gd name="T6" fmla="*/ 5 w 64"/>
                      <a:gd name="T7" fmla="*/ 32 h 76"/>
                      <a:gd name="T8" fmla="*/ 20 w 64"/>
                      <a:gd name="T9" fmla="*/ 43 h 76"/>
                      <a:gd name="T10" fmla="*/ 0 w 64"/>
                      <a:gd name="T11" fmla="*/ 76 h 76"/>
                      <a:gd name="T12" fmla="*/ 52 w 64"/>
                      <a:gd name="T13" fmla="*/ 76 h 76"/>
                      <a:gd name="T14" fmla="*/ 64 w 64"/>
                      <a:gd name="T15" fmla="*/ 63 h 76"/>
                      <a:gd name="T16" fmla="*/ 56 w 64"/>
                      <a:gd name="T17" fmla="*/ 8 h 7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4"/>
                      <a:gd name="T28" fmla="*/ 0 h 76"/>
                      <a:gd name="T29" fmla="*/ 64 w 64"/>
                      <a:gd name="T30" fmla="*/ 76 h 7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4" h="76">
                        <a:moveTo>
                          <a:pt x="56" y="8"/>
                        </a:moveTo>
                        <a:lnTo>
                          <a:pt x="36" y="0"/>
                        </a:lnTo>
                        <a:lnTo>
                          <a:pt x="13" y="16"/>
                        </a:lnTo>
                        <a:lnTo>
                          <a:pt x="5" y="32"/>
                        </a:lnTo>
                        <a:lnTo>
                          <a:pt x="20" y="43"/>
                        </a:lnTo>
                        <a:lnTo>
                          <a:pt x="0" y="76"/>
                        </a:lnTo>
                        <a:lnTo>
                          <a:pt x="52" y="76"/>
                        </a:lnTo>
                        <a:lnTo>
                          <a:pt x="64" y="63"/>
                        </a:lnTo>
                        <a:lnTo>
                          <a:pt x="56" y="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5" name="Freeform 1050"/>
                  <p:cNvSpPr>
                    <a:spLocks/>
                  </p:cNvSpPr>
                  <p:nvPr/>
                </p:nvSpPr>
                <p:spPr bwMode="auto">
                  <a:xfrm>
                    <a:off x="3772" y="2476"/>
                    <a:ext cx="36" cy="39"/>
                  </a:xfrm>
                  <a:custGeom>
                    <a:avLst/>
                    <a:gdLst>
                      <a:gd name="T0" fmla="*/ 60 w 73"/>
                      <a:gd name="T1" fmla="*/ 12 h 79"/>
                      <a:gd name="T2" fmla="*/ 40 w 73"/>
                      <a:gd name="T3" fmla="*/ 3 h 79"/>
                      <a:gd name="T4" fmla="*/ 40 w 73"/>
                      <a:gd name="T5" fmla="*/ 0 h 79"/>
                      <a:gd name="T6" fmla="*/ 44 w 73"/>
                      <a:gd name="T7" fmla="*/ 3 h 79"/>
                      <a:gd name="T8" fmla="*/ 20 w 73"/>
                      <a:gd name="T9" fmla="*/ 20 h 79"/>
                      <a:gd name="T10" fmla="*/ 17 w 73"/>
                      <a:gd name="T11" fmla="*/ 16 h 79"/>
                      <a:gd name="T12" fmla="*/ 20 w 73"/>
                      <a:gd name="T13" fmla="*/ 16 h 79"/>
                      <a:gd name="T14" fmla="*/ 13 w 73"/>
                      <a:gd name="T15" fmla="*/ 32 h 79"/>
                      <a:gd name="T16" fmla="*/ 9 w 73"/>
                      <a:gd name="T17" fmla="*/ 36 h 79"/>
                      <a:gd name="T18" fmla="*/ 13 w 73"/>
                      <a:gd name="T19" fmla="*/ 32 h 79"/>
                      <a:gd name="T20" fmla="*/ 29 w 73"/>
                      <a:gd name="T21" fmla="*/ 43 h 79"/>
                      <a:gd name="T22" fmla="*/ 33 w 73"/>
                      <a:gd name="T23" fmla="*/ 43 h 79"/>
                      <a:gd name="T24" fmla="*/ 29 w 73"/>
                      <a:gd name="T25" fmla="*/ 47 h 79"/>
                      <a:gd name="T26" fmla="*/ 9 w 73"/>
                      <a:gd name="T27" fmla="*/ 79 h 79"/>
                      <a:gd name="T28" fmla="*/ 4 w 73"/>
                      <a:gd name="T29" fmla="*/ 79 h 79"/>
                      <a:gd name="T30" fmla="*/ 4 w 73"/>
                      <a:gd name="T31" fmla="*/ 76 h 79"/>
                      <a:gd name="T32" fmla="*/ 56 w 73"/>
                      <a:gd name="T33" fmla="*/ 76 h 79"/>
                      <a:gd name="T34" fmla="*/ 60 w 73"/>
                      <a:gd name="T35" fmla="*/ 79 h 79"/>
                      <a:gd name="T36" fmla="*/ 56 w 73"/>
                      <a:gd name="T37" fmla="*/ 76 h 79"/>
                      <a:gd name="T38" fmla="*/ 68 w 73"/>
                      <a:gd name="T39" fmla="*/ 63 h 79"/>
                      <a:gd name="T40" fmla="*/ 73 w 73"/>
                      <a:gd name="T41" fmla="*/ 63 h 79"/>
                      <a:gd name="T42" fmla="*/ 73 w 73"/>
                      <a:gd name="T43" fmla="*/ 67 h 79"/>
                      <a:gd name="T44" fmla="*/ 73 w 73"/>
                      <a:gd name="T45" fmla="*/ 67 h 79"/>
                      <a:gd name="T46" fmla="*/ 60 w 73"/>
                      <a:gd name="T47" fmla="*/ 79 h 79"/>
                      <a:gd name="T48" fmla="*/ 60 w 73"/>
                      <a:gd name="T49" fmla="*/ 79 h 79"/>
                      <a:gd name="T50" fmla="*/ 56 w 73"/>
                      <a:gd name="T51" fmla="*/ 79 h 79"/>
                      <a:gd name="T52" fmla="*/ 4 w 73"/>
                      <a:gd name="T53" fmla="*/ 79 h 79"/>
                      <a:gd name="T54" fmla="*/ 0 w 73"/>
                      <a:gd name="T55" fmla="*/ 79 h 79"/>
                      <a:gd name="T56" fmla="*/ 4 w 73"/>
                      <a:gd name="T57" fmla="*/ 76 h 79"/>
                      <a:gd name="T58" fmla="*/ 24 w 73"/>
                      <a:gd name="T59" fmla="*/ 43 h 79"/>
                      <a:gd name="T60" fmla="*/ 29 w 73"/>
                      <a:gd name="T61" fmla="*/ 47 h 79"/>
                      <a:gd name="T62" fmla="*/ 24 w 73"/>
                      <a:gd name="T63" fmla="*/ 47 h 79"/>
                      <a:gd name="T64" fmla="*/ 9 w 73"/>
                      <a:gd name="T65" fmla="*/ 36 h 79"/>
                      <a:gd name="T66" fmla="*/ 9 w 73"/>
                      <a:gd name="T67" fmla="*/ 36 h 79"/>
                      <a:gd name="T68" fmla="*/ 9 w 73"/>
                      <a:gd name="T69" fmla="*/ 32 h 79"/>
                      <a:gd name="T70" fmla="*/ 17 w 73"/>
                      <a:gd name="T71" fmla="*/ 16 h 79"/>
                      <a:gd name="T72" fmla="*/ 17 w 73"/>
                      <a:gd name="T73" fmla="*/ 16 h 79"/>
                      <a:gd name="T74" fmla="*/ 17 w 73"/>
                      <a:gd name="T75" fmla="*/ 16 h 79"/>
                      <a:gd name="T76" fmla="*/ 40 w 73"/>
                      <a:gd name="T77" fmla="*/ 0 h 79"/>
                      <a:gd name="T78" fmla="*/ 40 w 73"/>
                      <a:gd name="T79" fmla="*/ 0 h 79"/>
                      <a:gd name="T80" fmla="*/ 40 w 73"/>
                      <a:gd name="T81" fmla="*/ 0 h 79"/>
                      <a:gd name="T82" fmla="*/ 60 w 73"/>
                      <a:gd name="T83" fmla="*/ 8 h 79"/>
                      <a:gd name="T84" fmla="*/ 60 w 73"/>
                      <a:gd name="T85" fmla="*/ 12 h 79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73"/>
                      <a:gd name="T130" fmla="*/ 0 h 79"/>
                      <a:gd name="T131" fmla="*/ 73 w 73"/>
                      <a:gd name="T132" fmla="*/ 79 h 79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73" h="79">
                        <a:moveTo>
                          <a:pt x="60" y="12"/>
                        </a:moveTo>
                        <a:lnTo>
                          <a:pt x="40" y="3"/>
                        </a:lnTo>
                        <a:lnTo>
                          <a:pt x="40" y="0"/>
                        </a:lnTo>
                        <a:lnTo>
                          <a:pt x="44" y="3"/>
                        </a:lnTo>
                        <a:lnTo>
                          <a:pt x="20" y="20"/>
                        </a:lnTo>
                        <a:lnTo>
                          <a:pt x="17" y="16"/>
                        </a:lnTo>
                        <a:lnTo>
                          <a:pt x="20" y="16"/>
                        </a:lnTo>
                        <a:lnTo>
                          <a:pt x="13" y="32"/>
                        </a:lnTo>
                        <a:lnTo>
                          <a:pt x="9" y="36"/>
                        </a:lnTo>
                        <a:lnTo>
                          <a:pt x="13" y="32"/>
                        </a:lnTo>
                        <a:lnTo>
                          <a:pt x="29" y="43"/>
                        </a:lnTo>
                        <a:lnTo>
                          <a:pt x="33" y="43"/>
                        </a:lnTo>
                        <a:lnTo>
                          <a:pt x="29" y="47"/>
                        </a:lnTo>
                        <a:lnTo>
                          <a:pt x="9" y="79"/>
                        </a:lnTo>
                        <a:lnTo>
                          <a:pt x="4" y="79"/>
                        </a:lnTo>
                        <a:lnTo>
                          <a:pt x="4" y="76"/>
                        </a:lnTo>
                        <a:lnTo>
                          <a:pt x="56" y="76"/>
                        </a:lnTo>
                        <a:lnTo>
                          <a:pt x="60" y="79"/>
                        </a:lnTo>
                        <a:lnTo>
                          <a:pt x="56" y="76"/>
                        </a:lnTo>
                        <a:lnTo>
                          <a:pt x="68" y="63"/>
                        </a:lnTo>
                        <a:lnTo>
                          <a:pt x="73" y="63"/>
                        </a:lnTo>
                        <a:lnTo>
                          <a:pt x="73" y="67"/>
                        </a:lnTo>
                        <a:lnTo>
                          <a:pt x="60" y="79"/>
                        </a:lnTo>
                        <a:lnTo>
                          <a:pt x="56" y="79"/>
                        </a:lnTo>
                        <a:lnTo>
                          <a:pt x="4" y="79"/>
                        </a:lnTo>
                        <a:lnTo>
                          <a:pt x="0" y="79"/>
                        </a:lnTo>
                        <a:lnTo>
                          <a:pt x="4" y="76"/>
                        </a:lnTo>
                        <a:lnTo>
                          <a:pt x="24" y="43"/>
                        </a:lnTo>
                        <a:lnTo>
                          <a:pt x="29" y="47"/>
                        </a:lnTo>
                        <a:lnTo>
                          <a:pt x="24" y="47"/>
                        </a:lnTo>
                        <a:lnTo>
                          <a:pt x="9" y="36"/>
                        </a:lnTo>
                        <a:lnTo>
                          <a:pt x="9" y="32"/>
                        </a:lnTo>
                        <a:lnTo>
                          <a:pt x="17" y="16"/>
                        </a:lnTo>
                        <a:lnTo>
                          <a:pt x="40" y="0"/>
                        </a:lnTo>
                        <a:lnTo>
                          <a:pt x="60" y="8"/>
                        </a:lnTo>
                        <a:lnTo>
                          <a:pt x="60" y="12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6" name="Freeform 1051"/>
                  <p:cNvSpPr>
                    <a:spLocks/>
                  </p:cNvSpPr>
                  <p:nvPr/>
                </p:nvSpPr>
                <p:spPr bwMode="auto">
                  <a:xfrm>
                    <a:off x="3802" y="2480"/>
                    <a:ext cx="6" cy="27"/>
                  </a:xfrm>
                  <a:custGeom>
                    <a:avLst/>
                    <a:gdLst>
                      <a:gd name="T0" fmla="*/ 8 w 13"/>
                      <a:gd name="T1" fmla="*/ 55 h 55"/>
                      <a:gd name="T2" fmla="*/ 0 w 13"/>
                      <a:gd name="T3" fmla="*/ 0 h 55"/>
                      <a:gd name="T4" fmla="*/ 0 w 13"/>
                      <a:gd name="T5" fmla="*/ 0 h 55"/>
                      <a:gd name="T6" fmla="*/ 0 w 13"/>
                      <a:gd name="T7" fmla="*/ 0 h 55"/>
                      <a:gd name="T8" fmla="*/ 4 w 13"/>
                      <a:gd name="T9" fmla="*/ 0 h 55"/>
                      <a:gd name="T10" fmla="*/ 13 w 13"/>
                      <a:gd name="T11" fmla="*/ 55 h 55"/>
                      <a:gd name="T12" fmla="*/ 8 w 13"/>
                      <a:gd name="T13" fmla="*/ 55 h 5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"/>
                      <a:gd name="T22" fmla="*/ 0 h 55"/>
                      <a:gd name="T23" fmla="*/ 13 w 13"/>
                      <a:gd name="T24" fmla="*/ 55 h 55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" h="55">
                        <a:moveTo>
                          <a:pt x="8" y="55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3" y="55"/>
                        </a:lnTo>
                        <a:lnTo>
                          <a:pt x="8" y="5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7" name="Freeform 1052"/>
                  <p:cNvSpPr>
                    <a:spLocks/>
                  </p:cNvSpPr>
                  <p:nvPr/>
                </p:nvSpPr>
                <p:spPr bwMode="auto">
                  <a:xfrm>
                    <a:off x="3771" y="2466"/>
                    <a:ext cx="19" cy="20"/>
                  </a:xfrm>
                  <a:custGeom>
                    <a:avLst/>
                    <a:gdLst>
                      <a:gd name="T0" fmla="*/ 39 w 39"/>
                      <a:gd name="T1" fmla="*/ 0 h 39"/>
                      <a:gd name="T2" fmla="*/ 0 w 39"/>
                      <a:gd name="T3" fmla="*/ 39 h 39"/>
                      <a:gd name="T4" fmla="*/ 0 w 39"/>
                      <a:gd name="T5" fmla="*/ 39 h 39"/>
                      <a:gd name="T6" fmla="*/ 39 w 39"/>
                      <a:gd name="T7" fmla="*/ 0 h 3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39"/>
                      <a:gd name="T13" fmla="*/ 0 h 39"/>
                      <a:gd name="T14" fmla="*/ 39 w 39"/>
                      <a:gd name="T15" fmla="*/ 39 h 3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39" h="39">
                        <a:moveTo>
                          <a:pt x="39" y="0"/>
                        </a:moveTo>
                        <a:lnTo>
                          <a:pt x="0" y="39"/>
                        </a:lnTo>
                        <a:lnTo>
                          <a:pt x="39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8" name="Freeform 1053"/>
                  <p:cNvSpPr>
                    <a:spLocks/>
                  </p:cNvSpPr>
                  <p:nvPr/>
                </p:nvSpPr>
                <p:spPr bwMode="auto">
                  <a:xfrm>
                    <a:off x="3771" y="2466"/>
                    <a:ext cx="21" cy="22"/>
                  </a:xfrm>
                  <a:custGeom>
                    <a:avLst/>
                    <a:gdLst>
                      <a:gd name="T0" fmla="*/ 43 w 43"/>
                      <a:gd name="T1" fmla="*/ 2 h 42"/>
                      <a:gd name="T2" fmla="*/ 3 w 43"/>
                      <a:gd name="T3" fmla="*/ 42 h 42"/>
                      <a:gd name="T4" fmla="*/ 0 w 43"/>
                      <a:gd name="T5" fmla="*/ 39 h 42"/>
                      <a:gd name="T6" fmla="*/ 0 w 43"/>
                      <a:gd name="T7" fmla="*/ 39 h 42"/>
                      <a:gd name="T8" fmla="*/ 39 w 43"/>
                      <a:gd name="T9" fmla="*/ 0 h 42"/>
                      <a:gd name="T10" fmla="*/ 43 w 43"/>
                      <a:gd name="T11" fmla="*/ 2 h 42"/>
                      <a:gd name="T12" fmla="*/ 39 w 43"/>
                      <a:gd name="T13" fmla="*/ 0 h 42"/>
                      <a:gd name="T14" fmla="*/ 43 w 43"/>
                      <a:gd name="T15" fmla="*/ 2 h 42"/>
                      <a:gd name="T16" fmla="*/ 3 w 43"/>
                      <a:gd name="T17" fmla="*/ 42 h 42"/>
                      <a:gd name="T18" fmla="*/ 3 w 43"/>
                      <a:gd name="T19" fmla="*/ 42 h 42"/>
                      <a:gd name="T20" fmla="*/ 0 w 43"/>
                      <a:gd name="T21" fmla="*/ 39 h 42"/>
                      <a:gd name="T22" fmla="*/ 39 w 43"/>
                      <a:gd name="T23" fmla="*/ 0 h 42"/>
                      <a:gd name="T24" fmla="*/ 43 w 43"/>
                      <a:gd name="T25" fmla="*/ 2 h 4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3"/>
                      <a:gd name="T40" fmla="*/ 0 h 42"/>
                      <a:gd name="T41" fmla="*/ 43 w 43"/>
                      <a:gd name="T42" fmla="*/ 42 h 4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3" h="42">
                        <a:moveTo>
                          <a:pt x="43" y="2"/>
                        </a:moveTo>
                        <a:lnTo>
                          <a:pt x="3" y="42"/>
                        </a:lnTo>
                        <a:lnTo>
                          <a:pt x="0" y="39"/>
                        </a:lnTo>
                        <a:lnTo>
                          <a:pt x="39" y="0"/>
                        </a:lnTo>
                        <a:lnTo>
                          <a:pt x="43" y="2"/>
                        </a:lnTo>
                        <a:lnTo>
                          <a:pt x="39" y="0"/>
                        </a:lnTo>
                        <a:lnTo>
                          <a:pt x="43" y="2"/>
                        </a:lnTo>
                        <a:lnTo>
                          <a:pt x="3" y="42"/>
                        </a:lnTo>
                        <a:lnTo>
                          <a:pt x="0" y="39"/>
                        </a:lnTo>
                        <a:lnTo>
                          <a:pt x="39" y="0"/>
                        </a:lnTo>
                        <a:lnTo>
                          <a:pt x="43" y="2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49" name="Freeform 1054"/>
                  <p:cNvSpPr>
                    <a:spLocks/>
                  </p:cNvSpPr>
                  <p:nvPr/>
                </p:nvSpPr>
                <p:spPr bwMode="auto">
                  <a:xfrm>
                    <a:off x="3778" y="2474"/>
                    <a:ext cx="8" cy="8"/>
                  </a:xfrm>
                  <a:custGeom>
                    <a:avLst/>
                    <a:gdLst>
                      <a:gd name="T0" fmla="*/ 11 w 16"/>
                      <a:gd name="T1" fmla="*/ 0 h 16"/>
                      <a:gd name="T2" fmla="*/ 11 w 16"/>
                      <a:gd name="T3" fmla="*/ 4 h 16"/>
                      <a:gd name="T4" fmla="*/ 11 w 16"/>
                      <a:gd name="T5" fmla="*/ 7 h 16"/>
                      <a:gd name="T6" fmla="*/ 16 w 16"/>
                      <a:gd name="T7" fmla="*/ 12 h 16"/>
                      <a:gd name="T8" fmla="*/ 7 w 16"/>
                      <a:gd name="T9" fmla="*/ 16 h 16"/>
                      <a:gd name="T10" fmla="*/ 7 w 16"/>
                      <a:gd name="T11" fmla="*/ 12 h 16"/>
                      <a:gd name="T12" fmla="*/ 4 w 16"/>
                      <a:gd name="T13" fmla="*/ 16 h 16"/>
                      <a:gd name="T14" fmla="*/ 0 w 16"/>
                      <a:gd name="T15" fmla="*/ 12 h 16"/>
                      <a:gd name="T16" fmla="*/ 11 w 16"/>
                      <a:gd name="T17" fmla="*/ 0 h 1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6"/>
                      <a:gd name="T29" fmla="*/ 16 w 16"/>
                      <a:gd name="T30" fmla="*/ 16 h 1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6">
                        <a:moveTo>
                          <a:pt x="11" y="0"/>
                        </a:moveTo>
                        <a:lnTo>
                          <a:pt x="11" y="4"/>
                        </a:lnTo>
                        <a:lnTo>
                          <a:pt x="11" y="7"/>
                        </a:lnTo>
                        <a:lnTo>
                          <a:pt x="16" y="12"/>
                        </a:lnTo>
                        <a:lnTo>
                          <a:pt x="7" y="16"/>
                        </a:lnTo>
                        <a:lnTo>
                          <a:pt x="7" y="12"/>
                        </a:lnTo>
                        <a:lnTo>
                          <a:pt x="4" y="16"/>
                        </a:lnTo>
                        <a:lnTo>
                          <a:pt x="0" y="1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4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0" name="Freeform 1055"/>
                  <p:cNvSpPr>
                    <a:spLocks/>
                  </p:cNvSpPr>
                  <p:nvPr/>
                </p:nvSpPr>
                <p:spPr bwMode="auto">
                  <a:xfrm>
                    <a:off x="3776" y="2472"/>
                    <a:ext cx="14" cy="14"/>
                  </a:xfrm>
                  <a:custGeom>
                    <a:avLst/>
                    <a:gdLst>
                      <a:gd name="T0" fmla="*/ 20 w 27"/>
                      <a:gd name="T1" fmla="*/ 4 h 28"/>
                      <a:gd name="T2" fmla="*/ 20 w 27"/>
                      <a:gd name="T3" fmla="*/ 11 h 28"/>
                      <a:gd name="T4" fmla="*/ 15 w 27"/>
                      <a:gd name="T5" fmla="*/ 16 h 28"/>
                      <a:gd name="T6" fmla="*/ 20 w 27"/>
                      <a:gd name="T7" fmla="*/ 11 h 28"/>
                      <a:gd name="T8" fmla="*/ 24 w 27"/>
                      <a:gd name="T9" fmla="*/ 16 h 28"/>
                      <a:gd name="T10" fmla="*/ 27 w 27"/>
                      <a:gd name="T11" fmla="*/ 16 h 28"/>
                      <a:gd name="T12" fmla="*/ 20 w 27"/>
                      <a:gd name="T13" fmla="*/ 20 h 28"/>
                      <a:gd name="T14" fmla="*/ 11 w 27"/>
                      <a:gd name="T15" fmla="*/ 24 h 28"/>
                      <a:gd name="T16" fmla="*/ 11 w 27"/>
                      <a:gd name="T17" fmla="*/ 24 h 28"/>
                      <a:gd name="T18" fmla="*/ 11 w 27"/>
                      <a:gd name="T19" fmla="*/ 20 h 28"/>
                      <a:gd name="T20" fmla="*/ 11 w 27"/>
                      <a:gd name="T21" fmla="*/ 16 h 28"/>
                      <a:gd name="T22" fmla="*/ 11 w 27"/>
                      <a:gd name="T23" fmla="*/ 16 h 28"/>
                      <a:gd name="T24" fmla="*/ 15 w 27"/>
                      <a:gd name="T25" fmla="*/ 20 h 28"/>
                      <a:gd name="T26" fmla="*/ 11 w 27"/>
                      <a:gd name="T27" fmla="*/ 24 h 28"/>
                      <a:gd name="T28" fmla="*/ 11 w 27"/>
                      <a:gd name="T29" fmla="*/ 28 h 28"/>
                      <a:gd name="T30" fmla="*/ 8 w 27"/>
                      <a:gd name="T31" fmla="*/ 24 h 28"/>
                      <a:gd name="T32" fmla="*/ 4 w 27"/>
                      <a:gd name="T33" fmla="*/ 20 h 28"/>
                      <a:gd name="T34" fmla="*/ 0 w 27"/>
                      <a:gd name="T35" fmla="*/ 20 h 28"/>
                      <a:gd name="T36" fmla="*/ 4 w 27"/>
                      <a:gd name="T37" fmla="*/ 16 h 28"/>
                      <a:gd name="T38" fmla="*/ 15 w 27"/>
                      <a:gd name="T39" fmla="*/ 4 h 28"/>
                      <a:gd name="T40" fmla="*/ 20 w 27"/>
                      <a:gd name="T41" fmla="*/ 0 h 28"/>
                      <a:gd name="T42" fmla="*/ 20 w 27"/>
                      <a:gd name="T43" fmla="*/ 4 h 28"/>
                      <a:gd name="T44" fmla="*/ 20 w 27"/>
                      <a:gd name="T45" fmla="*/ 8 h 28"/>
                      <a:gd name="T46" fmla="*/ 8 w 27"/>
                      <a:gd name="T47" fmla="*/ 20 h 28"/>
                      <a:gd name="T48" fmla="*/ 4 w 27"/>
                      <a:gd name="T49" fmla="*/ 16 h 28"/>
                      <a:gd name="T50" fmla="*/ 8 w 27"/>
                      <a:gd name="T51" fmla="*/ 16 h 28"/>
                      <a:gd name="T52" fmla="*/ 11 w 27"/>
                      <a:gd name="T53" fmla="*/ 20 h 28"/>
                      <a:gd name="T54" fmla="*/ 8 w 27"/>
                      <a:gd name="T55" fmla="*/ 24 h 28"/>
                      <a:gd name="T56" fmla="*/ 8 w 27"/>
                      <a:gd name="T57" fmla="*/ 20 h 28"/>
                      <a:gd name="T58" fmla="*/ 11 w 27"/>
                      <a:gd name="T59" fmla="*/ 16 h 28"/>
                      <a:gd name="T60" fmla="*/ 15 w 27"/>
                      <a:gd name="T61" fmla="*/ 11 h 28"/>
                      <a:gd name="T62" fmla="*/ 15 w 27"/>
                      <a:gd name="T63" fmla="*/ 16 h 28"/>
                      <a:gd name="T64" fmla="*/ 15 w 27"/>
                      <a:gd name="T65" fmla="*/ 20 h 28"/>
                      <a:gd name="T66" fmla="*/ 11 w 27"/>
                      <a:gd name="T67" fmla="*/ 20 h 28"/>
                      <a:gd name="T68" fmla="*/ 11 w 27"/>
                      <a:gd name="T69" fmla="*/ 20 h 28"/>
                      <a:gd name="T70" fmla="*/ 20 w 27"/>
                      <a:gd name="T71" fmla="*/ 16 h 28"/>
                      <a:gd name="T72" fmla="*/ 20 w 27"/>
                      <a:gd name="T73" fmla="*/ 20 h 28"/>
                      <a:gd name="T74" fmla="*/ 20 w 27"/>
                      <a:gd name="T75" fmla="*/ 20 h 28"/>
                      <a:gd name="T76" fmla="*/ 15 w 27"/>
                      <a:gd name="T77" fmla="*/ 16 h 28"/>
                      <a:gd name="T78" fmla="*/ 15 w 27"/>
                      <a:gd name="T79" fmla="*/ 16 h 28"/>
                      <a:gd name="T80" fmla="*/ 15 w 27"/>
                      <a:gd name="T81" fmla="*/ 11 h 28"/>
                      <a:gd name="T82" fmla="*/ 15 w 27"/>
                      <a:gd name="T83" fmla="*/ 4 h 28"/>
                      <a:gd name="T84" fmla="*/ 20 w 27"/>
                      <a:gd name="T85" fmla="*/ 4 h 28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7"/>
                      <a:gd name="T130" fmla="*/ 0 h 28"/>
                      <a:gd name="T131" fmla="*/ 27 w 27"/>
                      <a:gd name="T132" fmla="*/ 28 h 28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7" h="28">
                        <a:moveTo>
                          <a:pt x="20" y="4"/>
                        </a:moveTo>
                        <a:lnTo>
                          <a:pt x="20" y="11"/>
                        </a:lnTo>
                        <a:lnTo>
                          <a:pt x="15" y="16"/>
                        </a:lnTo>
                        <a:lnTo>
                          <a:pt x="20" y="11"/>
                        </a:lnTo>
                        <a:lnTo>
                          <a:pt x="24" y="16"/>
                        </a:lnTo>
                        <a:lnTo>
                          <a:pt x="27" y="16"/>
                        </a:lnTo>
                        <a:lnTo>
                          <a:pt x="20" y="20"/>
                        </a:lnTo>
                        <a:lnTo>
                          <a:pt x="11" y="24"/>
                        </a:lnTo>
                        <a:lnTo>
                          <a:pt x="11" y="20"/>
                        </a:lnTo>
                        <a:lnTo>
                          <a:pt x="11" y="16"/>
                        </a:lnTo>
                        <a:lnTo>
                          <a:pt x="15" y="20"/>
                        </a:lnTo>
                        <a:lnTo>
                          <a:pt x="11" y="24"/>
                        </a:lnTo>
                        <a:lnTo>
                          <a:pt x="11" y="28"/>
                        </a:lnTo>
                        <a:lnTo>
                          <a:pt x="8" y="24"/>
                        </a:lnTo>
                        <a:lnTo>
                          <a:pt x="4" y="20"/>
                        </a:lnTo>
                        <a:lnTo>
                          <a:pt x="0" y="20"/>
                        </a:lnTo>
                        <a:lnTo>
                          <a:pt x="4" y="16"/>
                        </a:lnTo>
                        <a:lnTo>
                          <a:pt x="15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20" y="8"/>
                        </a:lnTo>
                        <a:lnTo>
                          <a:pt x="8" y="20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11" y="20"/>
                        </a:lnTo>
                        <a:lnTo>
                          <a:pt x="8" y="24"/>
                        </a:lnTo>
                        <a:lnTo>
                          <a:pt x="8" y="20"/>
                        </a:lnTo>
                        <a:lnTo>
                          <a:pt x="11" y="16"/>
                        </a:lnTo>
                        <a:lnTo>
                          <a:pt x="15" y="11"/>
                        </a:lnTo>
                        <a:lnTo>
                          <a:pt x="15" y="16"/>
                        </a:lnTo>
                        <a:lnTo>
                          <a:pt x="15" y="20"/>
                        </a:lnTo>
                        <a:lnTo>
                          <a:pt x="11" y="20"/>
                        </a:lnTo>
                        <a:lnTo>
                          <a:pt x="20" y="16"/>
                        </a:lnTo>
                        <a:lnTo>
                          <a:pt x="20" y="20"/>
                        </a:lnTo>
                        <a:lnTo>
                          <a:pt x="15" y="16"/>
                        </a:lnTo>
                        <a:lnTo>
                          <a:pt x="15" y="11"/>
                        </a:lnTo>
                        <a:lnTo>
                          <a:pt x="15" y="4"/>
                        </a:lnTo>
                        <a:lnTo>
                          <a:pt x="20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1" name="Freeform 1056"/>
                  <p:cNvSpPr>
                    <a:spLocks/>
                  </p:cNvSpPr>
                  <p:nvPr/>
                </p:nvSpPr>
                <p:spPr bwMode="auto">
                  <a:xfrm>
                    <a:off x="3661" y="2470"/>
                    <a:ext cx="50" cy="36"/>
                  </a:xfrm>
                  <a:custGeom>
                    <a:avLst/>
                    <a:gdLst>
                      <a:gd name="T0" fmla="*/ 99 w 99"/>
                      <a:gd name="T1" fmla="*/ 0 h 72"/>
                      <a:gd name="T2" fmla="*/ 19 w 99"/>
                      <a:gd name="T3" fmla="*/ 12 h 72"/>
                      <a:gd name="T4" fmla="*/ 4 w 99"/>
                      <a:gd name="T5" fmla="*/ 28 h 72"/>
                      <a:gd name="T6" fmla="*/ 0 w 99"/>
                      <a:gd name="T7" fmla="*/ 72 h 72"/>
                      <a:gd name="T8" fmla="*/ 88 w 99"/>
                      <a:gd name="T9" fmla="*/ 72 h 72"/>
                      <a:gd name="T10" fmla="*/ 99 w 99"/>
                      <a:gd name="T11" fmla="*/ 0 h 7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99"/>
                      <a:gd name="T19" fmla="*/ 0 h 72"/>
                      <a:gd name="T20" fmla="*/ 99 w 99"/>
                      <a:gd name="T21" fmla="*/ 72 h 7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99" h="72">
                        <a:moveTo>
                          <a:pt x="99" y="0"/>
                        </a:moveTo>
                        <a:lnTo>
                          <a:pt x="19" y="12"/>
                        </a:lnTo>
                        <a:lnTo>
                          <a:pt x="4" y="28"/>
                        </a:lnTo>
                        <a:lnTo>
                          <a:pt x="0" y="72"/>
                        </a:lnTo>
                        <a:lnTo>
                          <a:pt x="88" y="72"/>
                        </a:lnTo>
                        <a:lnTo>
                          <a:pt x="99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2" name="Freeform 1057"/>
                  <p:cNvSpPr>
                    <a:spLocks/>
                  </p:cNvSpPr>
                  <p:nvPr/>
                </p:nvSpPr>
                <p:spPr bwMode="auto">
                  <a:xfrm>
                    <a:off x="3661" y="2470"/>
                    <a:ext cx="50" cy="37"/>
                  </a:xfrm>
                  <a:custGeom>
                    <a:avLst/>
                    <a:gdLst>
                      <a:gd name="T0" fmla="*/ 99 w 99"/>
                      <a:gd name="T1" fmla="*/ 4 h 75"/>
                      <a:gd name="T2" fmla="*/ 19 w 99"/>
                      <a:gd name="T3" fmla="*/ 15 h 75"/>
                      <a:gd name="T4" fmla="*/ 19 w 99"/>
                      <a:gd name="T5" fmla="*/ 12 h 75"/>
                      <a:gd name="T6" fmla="*/ 24 w 99"/>
                      <a:gd name="T7" fmla="*/ 15 h 75"/>
                      <a:gd name="T8" fmla="*/ 8 w 99"/>
                      <a:gd name="T9" fmla="*/ 32 h 75"/>
                      <a:gd name="T10" fmla="*/ 4 w 99"/>
                      <a:gd name="T11" fmla="*/ 28 h 75"/>
                      <a:gd name="T12" fmla="*/ 8 w 99"/>
                      <a:gd name="T13" fmla="*/ 28 h 75"/>
                      <a:gd name="T14" fmla="*/ 4 w 99"/>
                      <a:gd name="T15" fmla="*/ 72 h 75"/>
                      <a:gd name="T16" fmla="*/ 0 w 99"/>
                      <a:gd name="T17" fmla="*/ 75 h 75"/>
                      <a:gd name="T18" fmla="*/ 0 w 99"/>
                      <a:gd name="T19" fmla="*/ 72 h 75"/>
                      <a:gd name="T20" fmla="*/ 88 w 99"/>
                      <a:gd name="T21" fmla="*/ 72 h 75"/>
                      <a:gd name="T22" fmla="*/ 90 w 99"/>
                      <a:gd name="T23" fmla="*/ 72 h 75"/>
                      <a:gd name="T24" fmla="*/ 90 w 99"/>
                      <a:gd name="T25" fmla="*/ 75 h 75"/>
                      <a:gd name="T26" fmla="*/ 88 w 99"/>
                      <a:gd name="T27" fmla="*/ 75 h 75"/>
                      <a:gd name="T28" fmla="*/ 0 w 99"/>
                      <a:gd name="T29" fmla="*/ 75 h 75"/>
                      <a:gd name="T30" fmla="*/ 0 w 99"/>
                      <a:gd name="T31" fmla="*/ 75 h 75"/>
                      <a:gd name="T32" fmla="*/ 0 w 99"/>
                      <a:gd name="T33" fmla="*/ 72 h 75"/>
                      <a:gd name="T34" fmla="*/ 4 w 99"/>
                      <a:gd name="T35" fmla="*/ 28 h 75"/>
                      <a:gd name="T36" fmla="*/ 4 w 99"/>
                      <a:gd name="T37" fmla="*/ 28 h 75"/>
                      <a:gd name="T38" fmla="*/ 4 w 99"/>
                      <a:gd name="T39" fmla="*/ 28 h 75"/>
                      <a:gd name="T40" fmla="*/ 19 w 99"/>
                      <a:gd name="T41" fmla="*/ 12 h 75"/>
                      <a:gd name="T42" fmla="*/ 19 w 99"/>
                      <a:gd name="T43" fmla="*/ 12 h 75"/>
                      <a:gd name="T44" fmla="*/ 19 w 99"/>
                      <a:gd name="T45" fmla="*/ 12 h 75"/>
                      <a:gd name="T46" fmla="*/ 99 w 99"/>
                      <a:gd name="T47" fmla="*/ 0 h 75"/>
                      <a:gd name="T48" fmla="*/ 99 w 99"/>
                      <a:gd name="T49" fmla="*/ 4 h 75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99"/>
                      <a:gd name="T76" fmla="*/ 0 h 75"/>
                      <a:gd name="T77" fmla="*/ 99 w 99"/>
                      <a:gd name="T78" fmla="*/ 75 h 75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99" h="75">
                        <a:moveTo>
                          <a:pt x="99" y="4"/>
                        </a:moveTo>
                        <a:lnTo>
                          <a:pt x="19" y="15"/>
                        </a:lnTo>
                        <a:lnTo>
                          <a:pt x="19" y="12"/>
                        </a:lnTo>
                        <a:lnTo>
                          <a:pt x="24" y="15"/>
                        </a:lnTo>
                        <a:lnTo>
                          <a:pt x="8" y="32"/>
                        </a:lnTo>
                        <a:lnTo>
                          <a:pt x="4" y="28"/>
                        </a:lnTo>
                        <a:lnTo>
                          <a:pt x="8" y="28"/>
                        </a:lnTo>
                        <a:lnTo>
                          <a:pt x="4" y="72"/>
                        </a:lnTo>
                        <a:lnTo>
                          <a:pt x="0" y="75"/>
                        </a:lnTo>
                        <a:lnTo>
                          <a:pt x="0" y="72"/>
                        </a:lnTo>
                        <a:lnTo>
                          <a:pt x="88" y="72"/>
                        </a:lnTo>
                        <a:lnTo>
                          <a:pt x="90" y="72"/>
                        </a:lnTo>
                        <a:lnTo>
                          <a:pt x="90" y="75"/>
                        </a:lnTo>
                        <a:lnTo>
                          <a:pt x="88" y="75"/>
                        </a:lnTo>
                        <a:lnTo>
                          <a:pt x="0" y="75"/>
                        </a:lnTo>
                        <a:lnTo>
                          <a:pt x="0" y="72"/>
                        </a:lnTo>
                        <a:lnTo>
                          <a:pt x="4" y="28"/>
                        </a:lnTo>
                        <a:lnTo>
                          <a:pt x="19" y="12"/>
                        </a:lnTo>
                        <a:lnTo>
                          <a:pt x="99" y="0"/>
                        </a:lnTo>
                        <a:lnTo>
                          <a:pt x="99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3" name="Freeform 1058"/>
                  <p:cNvSpPr>
                    <a:spLocks/>
                  </p:cNvSpPr>
                  <p:nvPr/>
                </p:nvSpPr>
                <p:spPr bwMode="auto">
                  <a:xfrm>
                    <a:off x="3705" y="2470"/>
                    <a:ext cx="8" cy="36"/>
                  </a:xfrm>
                  <a:custGeom>
                    <a:avLst/>
                    <a:gdLst>
                      <a:gd name="T0" fmla="*/ 0 w 15"/>
                      <a:gd name="T1" fmla="*/ 72 h 72"/>
                      <a:gd name="T2" fmla="*/ 11 w 15"/>
                      <a:gd name="T3" fmla="*/ 0 h 72"/>
                      <a:gd name="T4" fmla="*/ 11 w 15"/>
                      <a:gd name="T5" fmla="*/ 0 h 72"/>
                      <a:gd name="T6" fmla="*/ 11 w 15"/>
                      <a:gd name="T7" fmla="*/ 0 h 72"/>
                      <a:gd name="T8" fmla="*/ 15 w 15"/>
                      <a:gd name="T9" fmla="*/ 0 h 72"/>
                      <a:gd name="T10" fmla="*/ 2 w 15"/>
                      <a:gd name="T11" fmla="*/ 72 h 72"/>
                      <a:gd name="T12" fmla="*/ 0 w 15"/>
                      <a:gd name="T13" fmla="*/ 72 h 7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5"/>
                      <a:gd name="T22" fmla="*/ 0 h 72"/>
                      <a:gd name="T23" fmla="*/ 15 w 15"/>
                      <a:gd name="T24" fmla="*/ 72 h 7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5" h="72">
                        <a:moveTo>
                          <a:pt x="0" y="72"/>
                        </a:moveTo>
                        <a:lnTo>
                          <a:pt x="11" y="0"/>
                        </a:lnTo>
                        <a:lnTo>
                          <a:pt x="15" y="0"/>
                        </a:lnTo>
                        <a:lnTo>
                          <a:pt x="2" y="72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4" name="Freeform 1059"/>
                  <p:cNvSpPr>
                    <a:spLocks/>
                  </p:cNvSpPr>
                  <p:nvPr/>
                </p:nvSpPr>
                <p:spPr bwMode="auto">
                  <a:xfrm>
                    <a:off x="3671" y="2464"/>
                    <a:ext cx="28" cy="12"/>
                  </a:xfrm>
                  <a:custGeom>
                    <a:avLst/>
                    <a:gdLst>
                      <a:gd name="T0" fmla="*/ 52 w 56"/>
                      <a:gd name="T1" fmla="*/ 16 h 24"/>
                      <a:gd name="T2" fmla="*/ 56 w 56"/>
                      <a:gd name="T3" fmla="*/ 7 h 24"/>
                      <a:gd name="T4" fmla="*/ 33 w 56"/>
                      <a:gd name="T5" fmla="*/ 0 h 24"/>
                      <a:gd name="T6" fmla="*/ 9 w 56"/>
                      <a:gd name="T7" fmla="*/ 5 h 24"/>
                      <a:gd name="T8" fmla="*/ 0 w 56"/>
                      <a:gd name="T9" fmla="*/ 24 h 24"/>
                      <a:gd name="T10" fmla="*/ 52 w 56"/>
                      <a:gd name="T11" fmla="*/ 16 h 2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6"/>
                      <a:gd name="T19" fmla="*/ 0 h 24"/>
                      <a:gd name="T20" fmla="*/ 56 w 56"/>
                      <a:gd name="T21" fmla="*/ 24 h 2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6" h="24">
                        <a:moveTo>
                          <a:pt x="52" y="16"/>
                        </a:moveTo>
                        <a:lnTo>
                          <a:pt x="56" y="7"/>
                        </a:lnTo>
                        <a:lnTo>
                          <a:pt x="33" y="0"/>
                        </a:lnTo>
                        <a:lnTo>
                          <a:pt x="9" y="5"/>
                        </a:lnTo>
                        <a:lnTo>
                          <a:pt x="0" y="24"/>
                        </a:lnTo>
                        <a:lnTo>
                          <a:pt x="52" y="16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5" name="Freeform 1060"/>
                  <p:cNvSpPr>
                    <a:spLocks/>
                  </p:cNvSpPr>
                  <p:nvPr/>
                </p:nvSpPr>
                <p:spPr bwMode="auto">
                  <a:xfrm>
                    <a:off x="3671" y="2464"/>
                    <a:ext cx="30" cy="14"/>
                  </a:xfrm>
                  <a:custGeom>
                    <a:avLst/>
                    <a:gdLst>
                      <a:gd name="T0" fmla="*/ 52 w 60"/>
                      <a:gd name="T1" fmla="*/ 16 h 27"/>
                      <a:gd name="T2" fmla="*/ 56 w 60"/>
                      <a:gd name="T3" fmla="*/ 7 h 27"/>
                      <a:gd name="T4" fmla="*/ 56 w 60"/>
                      <a:gd name="T5" fmla="*/ 7 h 27"/>
                      <a:gd name="T6" fmla="*/ 56 w 60"/>
                      <a:gd name="T7" fmla="*/ 12 h 27"/>
                      <a:gd name="T8" fmla="*/ 33 w 60"/>
                      <a:gd name="T9" fmla="*/ 5 h 27"/>
                      <a:gd name="T10" fmla="*/ 33 w 60"/>
                      <a:gd name="T11" fmla="*/ 0 h 27"/>
                      <a:gd name="T12" fmla="*/ 33 w 60"/>
                      <a:gd name="T13" fmla="*/ 5 h 27"/>
                      <a:gd name="T14" fmla="*/ 9 w 60"/>
                      <a:gd name="T15" fmla="*/ 7 h 27"/>
                      <a:gd name="T16" fmla="*/ 9 w 60"/>
                      <a:gd name="T17" fmla="*/ 5 h 27"/>
                      <a:gd name="T18" fmla="*/ 13 w 60"/>
                      <a:gd name="T19" fmla="*/ 5 h 27"/>
                      <a:gd name="T20" fmla="*/ 5 w 60"/>
                      <a:gd name="T21" fmla="*/ 24 h 27"/>
                      <a:gd name="T22" fmla="*/ 0 w 60"/>
                      <a:gd name="T23" fmla="*/ 27 h 27"/>
                      <a:gd name="T24" fmla="*/ 0 w 60"/>
                      <a:gd name="T25" fmla="*/ 27 h 27"/>
                      <a:gd name="T26" fmla="*/ 0 w 60"/>
                      <a:gd name="T27" fmla="*/ 24 h 27"/>
                      <a:gd name="T28" fmla="*/ 9 w 60"/>
                      <a:gd name="T29" fmla="*/ 5 h 27"/>
                      <a:gd name="T30" fmla="*/ 9 w 60"/>
                      <a:gd name="T31" fmla="*/ 5 h 27"/>
                      <a:gd name="T32" fmla="*/ 9 w 60"/>
                      <a:gd name="T33" fmla="*/ 5 h 27"/>
                      <a:gd name="T34" fmla="*/ 33 w 60"/>
                      <a:gd name="T35" fmla="*/ 0 h 27"/>
                      <a:gd name="T36" fmla="*/ 33 w 60"/>
                      <a:gd name="T37" fmla="*/ 0 h 27"/>
                      <a:gd name="T38" fmla="*/ 33 w 60"/>
                      <a:gd name="T39" fmla="*/ 0 h 27"/>
                      <a:gd name="T40" fmla="*/ 56 w 60"/>
                      <a:gd name="T41" fmla="*/ 7 h 27"/>
                      <a:gd name="T42" fmla="*/ 56 w 60"/>
                      <a:gd name="T43" fmla="*/ 7 h 27"/>
                      <a:gd name="T44" fmla="*/ 60 w 60"/>
                      <a:gd name="T45" fmla="*/ 7 h 27"/>
                      <a:gd name="T46" fmla="*/ 56 w 60"/>
                      <a:gd name="T47" fmla="*/ 16 h 27"/>
                      <a:gd name="T48" fmla="*/ 52 w 60"/>
                      <a:gd name="T49" fmla="*/ 16 h 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0"/>
                      <a:gd name="T76" fmla="*/ 0 h 27"/>
                      <a:gd name="T77" fmla="*/ 60 w 60"/>
                      <a:gd name="T78" fmla="*/ 27 h 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0" h="27">
                        <a:moveTo>
                          <a:pt x="52" y="16"/>
                        </a:moveTo>
                        <a:lnTo>
                          <a:pt x="56" y="7"/>
                        </a:lnTo>
                        <a:lnTo>
                          <a:pt x="56" y="12"/>
                        </a:lnTo>
                        <a:lnTo>
                          <a:pt x="33" y="5"/>
                        </a:lnTo>
                        <a:lnTo>
                          <a:pt x="33" y="0"/>
                        </a:lnTo>
                        <a:lnTo>
                          <a:pt x="33" y="5"/>
                        </a:lnTo>
                        <a:lnTo>
                          <a:pt x="9" y="7"/>
                        </a:lnTo>
                        <a:lnTo>
                          <a:pt x="9" y="5"/>
                        </a:lnTo>
                        <a:lnTo>
                          <a:pt x="13" y="5"/>
                        </a:lnTo>
                        <a:lnTo>
                          <a:pt x="5" y="24"/>
                        </a:lnTo>
                        <a:lnTo>
                          <a:pt x="0" y="27"/>
                        </a:lnTo>
                        <a:lnTo>
                          <a:pt x="0" y="24"/>
                        </a:lnTo>
                        <a:lnTo>
                          <a:pt x="9" y="5"/>
                        </a:lnTo>
                        <a:lnTo>
                          <a:pt x="33" y="0"/>
                        </a:lnTo>
                        <a:lnTo>
                          <a:pt x="56" y="7"/>
                        </a:lnTo>
                        <a:lnTo>
                          <a:pt x="60" y="7"/>
                        </a:lnTo>
                        <a:lnTo>
                          <a:pt x="56" y="16"/>
                        </a:lnTo>
                        <a:lnTo>
                          <a:pt x="52" y="16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6" name="Freeform 1061"/>
                  <p:cNvSpPr>
                    <a:spLocks/>
                  </p:cNvSpPr>
                  <p:nvPr/>
                </p:nvSpPr>
                <p:spPr bwMode="auto">
                  <a:xfrm>
                    <a:off x="3671" y="2472"/>
                    <a:ext cx="28" cy="6"/>
                  </a:xfrm>
                  <a:custGeom>
                    <a:avLst/>
                    <a:gdLst>
                      <a:gd name="T0" fmla="*/ 0 w 56"/>
                      <a:gd name="T1" fmla="*/ 8 h 11"/>
                      <a:gd name="T2" fmla="*/ 52 w 56"/>
                      <a:gd name="T3" fmla="*/ 0 h 11"/>
                      <a:gd name="T4" fmla="*/ 56 w 56"/>
                      <a:gd name="T5" fmla="*/ 0 h 11"/>
                      <a:gd name="T6" fmla="*/ 52 w 56"/>
                      <a:gd name="T7" fmla="*/ 4 h 11"/>
                      <a:gd name="T8" fmla="*/ 52 w 56"/>
                      <a:gd name="T9" fmla="*/ 4 h 11"/>
                      <a:gd name="T10" fmla="*/ 0 w 56"/>
                      <a:gd name="T11" fmla="*/ 11 h 11"/>
                      <a:gd name="T12" fmla="*/ 0 w 56"/>
                      <a:gd name="T13" fmla="*/ 8 h 1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6"/>
                      <a:gd name="T22" fmla="*/ 0 h 11"/>
                      <a:gd name="T23" fmla="*/ 56 w 56"/>
                      <a:gd name="T24" fmla="*/ 11 h 1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6" h="11">
                        <a:moveTo>
                          <a:pt x="0" y="8"/>
                        </a:moveTo>
                        <a:lnTo>
                          <a:pt x="52" y="0"/>
                        </a:lnTo>
                        <a:lnTo>
                          <a:pt x="56" y="0"/>
                        </a:lnTo>
                        <a:lnTo>
                          <a:pt x="52" y="4"/>
                        </a:lnTo>
                        <a:lnTo>
                          <a:pt x="0" y="11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7" name="Rectangle 1062"/>
                  <p:cNvSpPr>
                    <a:spLocks noChangeArrowheads="1"/>
                  </p:cNvSpPr>
                  <p:nvPr/>
                </p:nvSpPr>
                <p:spPr bwMode="auto">
                  <a:xfrm>
                    <a:off x="3865" y="2432"/>
                    <a:ext cx="2" cy="72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8" name="Freeform 1063"/>
                  <p:cNvSpPr>
                    <a:spLocks/>
                  </p:cNvSpPr>
                  <p:nvPr/>
                </p:nvSpPr>
                <p:spPr bwMode="auto">
                  <a:xfrm>
                    <a:off x="3865" y="2430"/>
                    <a:ext cx="83" cy="74"/>
                  </a:xfrm>
                  <a:custGeom>
                    <a:avLst/>
                    <a:gdLst>
                      <a:gd name="T0" fmla="*/ 0 w 167"/>
                      <a:gd name="T1" fmla="*/ 144 h 148"/>
                      <a:gd name="T2" fmla="*/ 167 w 167"/>
                      <a:gd name="T3" fmla="*/ 144 h 148"/>
                      <a:gd name="T4" fmla="*/ 167 w 167"/>
                      <a:gd name="T5" fmla="*/ 148 h 148"/>
                      <a:gd name="T6" fmla="*/ 167 w 167"/>
                      <a:gd name="T7" fmla="*/ 148 h 148"/>
                      <a:gd name="T8" fmla="*/ 131 w 167"/>
                      <a:gd name="T9" fmla="*/ 139 h 148"/>
                      <a:gd name="T10" fmla="*/ 131 w 167"/>
                      <a:gd name="T11" fmla="*/ 135 h 148"/>
                      <a:gd name="T12" fmla="*/ 131 w 167"/>
                      <a:gd name="T13" fmla="*/ 139 h 148"/>
                      <a:gd name="T14" fmla="*/ 20 w 167"/>
                      <a:gd name="T15" fmla="*/ 139 h 148"/>
                      <a:gd name="T16" fmla="*/ 20 w 167"/>
                      <a:gd name="T17" fmla="*/ 139 h 148"/>
                      <a:gd name="T18" fmla="*/ 20 w 167"/>
                      <a:gd name="T19" fmla="*/ 135 h 148"/>
                      <a:gd name="T20" fmla="*/ 13 w 167"/>
                      <a:gd name="T21" fmla="*/ 17 h 148"/>
                      <a:gd name="T22" fmla="*/ 17 w 167"/>
                      <a:gd name="T23" fmla="*/ 17 h 148"/>
                      <a:gd name="T24" fmla="*/ 13 w 167"/>
                      <a:gd name="T25" fmla="*/ 20 h 148"/>
                      <a:gd name="T26" fmla="*/ 0 w 167"/>
                      <a:gd name="T27" fmla="*/ 9 h 148"/>
                      <a:gd name="T28" fmla="*/ 0 w 167"/>
                      <a:gd name="T29" fmla="*/ 4 h 148"/>
                      <a:gd name="T30" fmla="*/ 0 w 167"/>
                      <a:gd name="T31" fmla="*/ 0 h 148"/>
                      <a:gd name="T32" fmla="*/ 5 w 167"/>
                      <a:gd name="T33" fmla="*/ 4 h 148"/>
                      <a:gd name="T34" fmla="*/ 17 w 167"/>
                      <a:gd name="T35" fmla="*/ 17 h 148"/>
                      <a:gd name="T36" fmla="*/ 17 w 167"/>
                      <a:gd name="T37" fmla="*/ 17 h 148"/>
                      <a:gd name="T38" fmla="*/ 17 w 167"/>
                      <a:gd name="T39" fmla="*/ 17 h 148"/>
                      <a:gd name="T40" fmla="*/ 24 w 167"/>
                      <a:gd name="T41" fmla="*/ 135 h 148"/>
                      <a:gd name="T42" fmla="*/ 20 w 167"/>
                      <a:gd name="T43" fmla="*/ 135 h 148"/>
                      <a:gd name="T44" fmla="*/ 20 w 167"/>
                      <a:gd name="T45" fmla="*/ 135 h 148"/>
                      <a:gd name="T46" fmla="*/ 131 w 167"/>
                      <a:gd name="T47" fmla="*/ 135 h 148"/>
                      <a:gd name="T48" fmla="*/ 131 w 167"/>
                      <a:gd name="T49" fmla="*/ 135 h 148"/>
                      <a:gd name="T50" fmla="*/ 131 w 167"/>
                      <a:gd name="T51" fmla="*/ 135 h 148"/>
                      <a:gd name="T52" fmla="*/ 167 w 167"/>
                      <a:gd name="T53" fmla="*/ 144 h 148"/>
                      <a:gd name="T54" fmla="*/ 167 w 167"/>
                      <a:gd name="T55" fmla="*/ 144 h 148"/>
                      <a:gd name="T56" fmla="*/ 167 w 167"/>
                      <a:gd name="T57" fmla="*/ 148 h 148"/>
                      <a:gd name="T58" fmla="*/ 0 w 167"/>
                      <a:gd name="T59" fmla="*/ 148 h 148"/>
                      <a:gd name="T60" fmla="*/ 0 w 167"/>
                      <a:gd name="T61" fmla="*/ 144 h 148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67"/>
                      <a:gd name="T94" fmla="*/ 0 h 148"/>
                      <a:gd name="T95" fmla="*/ 167 w 167"/>
                      <a:gd name="T96" fmla="*/ 148 h 148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67" h="148">
                        <a:moveTo>
                          <a:pt x="0" y="144"/>
                        </a:moveTo>
                        <a:lnTo>
                          <a:pt x="167" y="144"/>
                        </a:lnTo>
                        <a:lnTo>
                          <a:pt x="167" y="148"/>
                        </a:lnTo>
                        <a:lnTo>
                          <a:pt x="131" y="139"/>
                        </a:lnTo>
                        <a:lnTo>
                          <a:pt x="131" y="135"/>
                        </a:lnTo>
                        <a:lnTo>
                          <a:pt x="131" y="139"/>
                        </a:lnTo>
                        <a:lnTo>
                          <a:pt x="20" y="139"/>
                        </a:lnTo>
                        <a:lnTo>
                          <a:pt x="20" y="135"/>
                        </a:lnTo>
                        <a:lnTo>
                          <a:pt x="13" y="17"/>
                        </a:lnTo>
                        <a:lnTo>
                          <a:pt x="17" y="17"/>
                        </a:lnTo>
                        <a:lnTo>
                          <a:pt x="13" y="20"/>
                        </a:lnTo>
                        <a:lnTo>
                          <a:pt x="0" y="9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5" y="4"/>
                        </a:lnTo>
                        <a:lnTo>
                          <a:pt x="17" y="17"/>
                        </a:lnTo>
                        <a:lnTo>
                          <a:pt x="24" y="135"/>
                        </a:lnTo>
                        <a:lnTo>
                          <a:pt x="20" y="135"/>
                        </a:lnTo>
                        <a:lnTo>
                          <a:pt x="131" y="135"/>
                        </a:lnTo>
                        <a:lnTo>
                          <a:pt x="167" y="144"/>
                        </a:lnTo>
                        <a:lnTo>
                          <a:pt x="167" y="148"/>
                        </a:lnTo>
                        <a:lnTo>
                          <a:pt x="0" y="148"/>
                        </a:lnTo>
                        <a:lnTo>
                          <a:pt x="0" y="14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59" name="Freeform 1064"/>
                  <p:cNvSpPr>
                    <a:spLocks/>
                  </p:cNvSpPr>
                  <p:nvPr/>
                </p:nvSpPr>
                <p:spPr bwMode="auto">
                  <a:xfrm>
                    <a:off x="3864" y="2446"/>
                    <a:ext cx="3" cy="42"/>
                  </a:xfrm>
                  <a:custGeom>
                    <a:avLst/>
                    <a:gdLst>
                      <a:gd name="T0" fmla="*/ 3 w 8"/>
                      <a:gd name="T1" fmla="*/ 0 h 82"/>
                      <a:gd name="T2" fmla="*/ 3 w 8"/>
                      <a:gd name="T3" fmla="*/ 0 h 82"/>
                      <a:gd name="T4" fmla="*/ 0 w 8"/>
                      <a:gd name="T5" fmla="*/ 0 h 82"/>
                      <a:gd name="T6" fmla="*/ 0 w 8"/>
                      <a:gd name="T7" fmla="*/ 40 h 82"/>
                      <a:gd name="T8" fmla="*/ 0 w 8"/>
                      <a:gd name="T9" fmla="*/ 79 h 82"/>
                      <a:gd name="T10" fmla="*/ 3 w 8"/>
                      <a:gd name="T11" fmla="*/ 79 h 82"/>
                      <a:gd name="T12" fmla="*/ 3 w 8"/>
                      <a:gd name="T13" fmla="*/ 82 h 82"/>
                      <a:gd name="T14" fmla="*/ 3 w 8"/>
                      <a:gd name="T15" fmla="*/ 82 h 82"/>
                      <a:gd name="T16" fmla="*/ 3 w 8"/>
                      <a:gd name="T17" fmla="*/ 82 h 82"/>
                      <a:gd name="T18" fmla="*/ 3 w 8"/>
                      <a:gd name="T19" fmla="*/ 79 h 82"/>
                      <a:gd name="T20" fmla="*/ 8 w 8"/>
                      <a:gd name="T21" fmla="*/ 79 h 82"/>
                      <a:gd name="T22" fmla="*/ 8 w 8"/>
                      <a:gd name="T23" fmla="*/ 40 h 82"/>
                      <a:gd name="T24" fmla="*/ 8 w 8"/>
                      <a:gd name="T25" fmla="*/ 0 h 82"/>
                      <a:gd name="T26" fmla="*/ 3 w 8"/>
                      <a:gd name="T27" fmla="*/ 0 h 82"/>
                      <a:gd name="T28" fmla="*/ 3 w 8"/>
                      <a:gd name="T29" fmla="*/ 0 h 82"/>
                      <a:gd name="T30" fmla="*/ 3 w 8"/>
                      <a:gd name="T31" fmla="*/ 0 h 82"/>
                      <a:gd name="T32" fmla="*/ 3 w 8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"/>
                      <a:gd name="T52" fmla="*/ 0 h 82"/>
                      <a:gd name="T53" fmla="*/ 8 w 8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" h="8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40"/>
                        </a:lnTo>
                        <a:lnTo>
                          <a:pt x="0" y="79"/>
                        </a:lnTo>
                        <a:lnTo>
                          <a:pt x="3" y="79"/>
                        </a:lnTo>
                        <a:lnTo>
                          <a:pt x="3" y="82"/>
                        </a:lnTo>
                        <a:lnTo>
                          <a:pt x="3" y="79"/>
                        </a:lnTo>
                        <a:lnTo>
                          <a:pt x="8" y="79"/>
                        </a:lnTo>
                        <a:lnTo>
                          <a:pt x="8" y="40"/>
                        </a:lnTo>
                        <a:lnTo>
                          <a:pt x="8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0" name="Freeform 1065"/>
                  <p:cNvSpPr>
                    <a:spLocks/>
                  </p:cNvSpPr>
                  <p:nvPr/>
                </p:nvSpPr>
                <p:spPr bwMode="auto">
                  <a:xfrm>
                    <a:off x="3864" y="2446"/>
                    <a:ext cx="5" cy="42"/>
                  </a:xfrm>
                  <a:custGeom>
                    <a:avLst/>
                    <a:gdLst>
                      <a:gd name="T0" fmla="*/ 8 w 12"/>
                      <a:gd name="T1" fmla="*/ 0 h 82"/>
                      <a:gd name="T2" fmla="*/ 3 w 12"/>
                      <a:gd name="T3" fmla="*/ 4 h 82"/>
                      <a:gd name="T4" fmla="*/ 3 w 12"/>
                      <a:gd name="T5" fmla="*/ 0 h 82"/>
                      <a:gd name="T6" fmla="*/ 3 w 12"/>
                      <a:gd name="T7" fmla="*/ 40 h 82"/>
                      <a:gd name="T8" fmla="*/ 3 w 12"/>
                      <a:gd name="T9" fmla="*/ 40 h 82"/>
                      <a:gd name="T10" fmla="*/ 0 w 12"/>
                      <a:gd name="T11" fmla="*/ 79 h 82"/>
                      <a:gd name="T12" fmla="*/ 3 w 12"/>
                      <a:gd name="T13" fmla="*/ 79 h 82"/>
                      <a:gd name="T14" fmla="*/ 8 w 12"/>
                      <a:gd name="T15" fmla="*/ 79 h 82"/>
                      <a:gd name="T16" fmla="*/ 8 w 12"/>
                      <a:gd name="T17" fmla="*/ 82 h 82"/>
                      <a:gd name="T18" fmla="*/ 8 w 12"/>
                      <a:gd name="T19" fmla="*/ 82 h 82"/>
                      <a:gd name="T20" fmla="*/ 8 w 12"/>
                      <a:gd name="T21" fmla="*/ 82 h 82"/>
                      <a:gd name="T22" fmla="*/ 3 w 12"/>
                      <a:gd name="T23" fmla="*/ 82 h 82"/>
                      <a:gd name="T24" fmla="*/ 3 w 12"/>
                      <a:gd name="T25" fmla="*/ 79 h 82"/>
                      <a:gd name="T26" fmla="*/ 3 w 12"/>
                      <a:gd name="T27" fmla="*/ 79 h 82"/>
                      <a:gd name="T28" fmla="*/ 8 w 12"/>
                      <a:gd name="T29" fmla="*/ 79 h 82"/>
                      <a:gd name="T30" fmla="*/ 8 w 12"/>
                      <a:gd name="T31" fmla="*/ 40 h 82"/>
                      <a:gd name="T32" fmla="*/ 8 w 12"/>
                      <a:gd name="T33" fmla="*/ 40 h 82"/>
                      <a:gd name="T34" fmla="*/ 8 w 12"/>
                      <a:gd name="T35" fmla="*/ 4 h 82"/>
                      <a:gd name="T36" fmla="*/ 3 w 12"/>
                      <a:gd name="T37" fmla="*/ 4 h 82"/>
                      <a:gd name="T38" fmla="*/ 3 w 12"/>
                      <a:gd name="T39" fmla="*/ 4 h 82"/>
                      <a:gd name="T40" fmla="*/ 3 w 12"/>
                      <a:gd name="T41" fmla="*/ 4 h 82"/>
                      <a:gd name="T42" fmla="*/ 3 w 12"/>
                      <a:gd name="T43" fmla="*/ 4 h 82"/>
                      <a:gd name="T44" fmla="*/ 3 w 12"/>
                      <a:gd name="T45" fmla="*/ 4 h 82"/>
                      <a:gd name="T46" fmla="*/ 3 w 12"/>
                      <a:gd name="T47" fmla="*/ 4 h 82"/>
                      <a:gd name="T48" fmla="*/ 3 w 12"/>
                      <a:gd name="T49" fmla="*/ 0 h 82"/>
                      <a:gd name="T50" fmla="*/ 3 w 12"/>
                      <a:gd name="T51" fmla="*/ 0 h 82"/>
                      <a:gd name="T52" fmla="*/ 3 w 12"/>
                      <a:gd name="T53" fmla="*/ 0 h 82"/>
                      <a:gd name="T54" fmla="*/ 3 w 12"/>
                      <a:gd name="T55" fmla="*/ 0 h 82"/>
                      <a:gd name="T56" fmla="*/ 3 w 12"/>
                      <a:gd name="T57" fmla="*/ 0 h 82"/>
                      <a:gd name="T58" fmla="*/ 8 w 12"/>
                      <a:gd name="T59" fmla="*/ 0 h 82"/>
                      <a:gd name="T60" fmla="*/ 12 w 12"/>
                      <a:gd name="T61" fmla="*/ 0 h 82"/>
                      <a:gd name="T62" fmla="*/ 12 w 12"/>
                      <a:gd name="T63" fmla="*/ 40 h 82"/>
                      <a:gd name="T64" fmla="*/ 12 w 12"/>
                      <a:gd name="T65" fmla="*/ 79 h 82"/>
                      <a:gd name="T66" fmla="*/ 8 w 12"/>
                      <a:gd name="T67" fmla="*/ 82 h 82"/>
                      <a:gd name="T68" fmla="*/ 3 w 12"/>
                      <a:gd name="T69" fmla="*/ 82 h 82"/>
                      <a:gd name="T70" fmla="*/ 8 w 12"/>
                      <a:gd name="T71" fmla="*/ 82 h 82"/>
                      <a:gd name="T72" fmla="*/ 3 w 12"/>
                      <a:gd name="T73" fmla="*/ 82 h 82"/>
                      <a:gd name="T74" fmla="*/ 3 w 12"/>
                      <a:gd name="T75" fmla="*/ 82 h 82"/>
                      <a:gd name="T76" fmla="*/ 3 w 12"/>
                      <a:gd name="T77" fmla="*/ 82 h 82"/>
                      <a:gd name="T78" fmla="*/ 3 w 12"/>
                      <a:gd name="T79" fmla="*/ 82 h 82"/>
                      <a:gd name="T80" fmla="*/ 3 w 12"/>
                      <a:gd name="T81" fmla="*/ 79 h 82"/>
                      <a:gd name="T82" fmla="*/ 0 w 12"/>
                      <a:gd name="T83" fmla="*/ 82 h 82"/>
                      <a:gd name="T84" fmla="*/ 0 w 12"/>
                      <a:gd name="T85" fmla="*/ 79 h 82"/>
                      <a:gd name="T86" fmla="*/ 0 w 12"/>
                      <a:gd name="T87" fmla="*/ 40 h 82"/>
                      <a:gd name="T88" fmla="*/ 0 w 12"/>
                      <a:gd name="T89" fmla="*/ 0 h 82"/>
                      <a:gd name="T90" fmla="*/ 0 w 12"/>
                      <a:gd name="T91" fmla="*/ 0 h 82"/>
                      <a:gd name="T92" fmla="*/ 3 w 12"/>
                      <a:gd name="T93" fmla="*/ 0 h 82"/>
                      <a:gd name="T94" fmla="*/ 3 w 12"/>
                      <a:gd name="T95" fmla="*/ 0 h 8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2"/>
                      <a:gd name="T145" fmla="*/ 0 h 82"/>
                      <a:gd name="T146" fmla="*/ 12 w 12"/>
                      <a:gd name="T147" fmla="*/ 82 h 8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2" h="82">
                        <a:moveTo>
                          <a:pt x="8" y="0"/>
                        </a:moveTo>
                        <a:lnTo>
                          <a:pt x="8" y="0"/>
                        </a:lnTo>
                        <a:lnTo>
                          <a:pt x="3" y="4"/>
                        </a:lnTo>
                        <a:lnTo>
                          <a:pt x="0" y="4"/>
                        </a:lnTo>
                        <a:lnTo>
                          <a:pt x="3" y="0"/>
                        </a:lnTo>
                        <a:lnTo>
                          <a:pt x="3" y="40"/>
                        </a:lnTo>
                        <a:lnTo>
                          <a:pt x="3" y="79"/>
                        </a:lnTo>
                        <a:lnTo>
                          <a:pt x="0" y="79"/>
                        </a:lnTo>
                        <a:lnTo>
                          <a:pt x="3" y="79"/>
                        </a:lnTo>
                        <a:lnTo>
                          <a:pt x="8" y="79"/>
                        </a:lnTo>
                        <a:lnTo>
                          <a:pt x="8" y="82"/>
                        </a:lnTo>
                        <a:lnTo>
                          <a:pt x="3" y="82"/>
                        </a:lnTo>
                        <a:lnTo>
                          <a:pt x="3" y="79"/>
                        </a:lnTo>
                        <a:lnTo>
                          <a:pt x="8" y="79"/>
                        </a:lnTo>
                        <a:lnTo>
                          <a:pt x="8" y="40"/>
                        </a:lnTo>
                        <a:lnTo>
                          <a:pt x="8" y="0"/>
                        </a:lnTo>
                        <a:lnTo>
                          <a:pt x="8" y="4"/>
                        </a:lnTo>
                        <a:lnTo>
                          <a:pt x="3" y="4"/>
                        </a:lnTo>
                        <a:lnTo>
                          <a:pt x="3" y="0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2" y="40"/>
                        </a:lnTo>
                        <a:lnTo>
                          <a:pt x="12" y="79"/>
                        </a:lnTo>
                        <a:lnTo>
                          <a:pt x="8" y="82"/>
                        </a:lnTo>
                        <a:lnTo>
                          <a:pt x="3" y="82"/>
                        </a:lnTo>
                        <a:lnTo>
                          <a:pt x="8" y="79"/>
                        </a:lnTo>
                        <a:lnTo>
                          <a:pt x="8" y="82"/>
                        </a:lnTo>
                        <a:lnTo>
                          <a:pt x="3" y="82"/>
                        </a:lnTo>
                        <a:lnTo>
                          <a:pt x="3" y="79"/>
                        </a:lnTo>
                        <a:lnTo>
                          <a:pt x="3" y="82"/>
                        </a:lnTo>
                        <a:lnTo>
                          <a:pt x="0" y="82"/>
                        </a:lnTo>
                        <a:lnTo>
                          <a:pt x="0" y="79"/>
                        </a:lnTo>
                        <a:lnTo>
                          <a:pt x="0" y="40"/>
                        </a:ln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1" name="Freeform 1066"/>
                  <p:cNvSpPr>
                    <a:spLocks/>
                  </p:cNvSpPr>
                  <p:nvPr/>
                </p:nvSpPr>
                <p:spPr bwMode="auto">
                  <a:xfrm>
                    <a:off x="3865" y="2446"/>
                    <a:ext cx="1" cy="3"/>
                  </a:xfrm>
                  <a:custGeom>
                    <a:avLst/>
                    <a:gdLst>
                      <a:gd name="T0" fmla="*/ 0 w 1"/>
                      <a:gd name="T1" fmla="*/ 4 h 4"/>
                      <a:gd name="T2" fmla="*/ 0 w 1"/>
                      <a:gd name="T3" fmla="*/ 4 h 4"/>
                      <a:gd name="T4" fmla="*/ 0 w 1"/>
                      <a:gd name="T5" fmla="*/ 4 h 4"/>
                      <a:gd name="T6" fmla="*/ 0 w 1"/>
                      <a:gd name="T7" fmla="*/ 0 h 4"/>
                      <a:gd name="T8" fmla="*/ 0 w 1"/>
                      <a:gd name="T9" fmla="*/ 0 h 4"/>
                      <a:gd name="T10" fmla="*/ 0 w 1"/>
                      <a:gd name="T11" fmla="*/ 0 h 4"/>
                      <a:gd name="T12" fmla="*/ 0 w 1"/>
                      <a:gd name="T13" fmla="*/ 4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"/>
                      <a:gd name="T22" fmla="*/ 0 h 4"/>
                      <a:gd name="T23" fmla="*/ 1 w 1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" h="4">
                        <a:moveTo>
                          <a:pt x="0" y="4"/>
                        </a:move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2" name="Freeform 1067"/>
                  <p:cNvSpPr>
                    <a:spLocks/>
                  </p:cNvSpPr>
                  <p:nvPr/>
                </p:nvSpPr>
                <p:spPr bwMode="auto">
                  <a:xfrm>
                    <a:off x="3741" y="2502"/>
                    <a:ext cx="15" cy="12"/>
                  </a:xfrm>
                  <a:custGeom>
                    <a:avLst/>
                    <a:gdLst>
                      <a:gd name="T0" fmla="*/ 31 w 31"/>
                      <a:gd name="T1" fmla="*/ 0 h 24"/>
                      <a:gd name="T2" fmla="*/ 20 w 31"/>
                      <a:gd name="T3" fmla="*/ 24 h 24"/>
                      <a:gd name="T4" fmla="*/ 0 w 31"/>
                      <a:gd name="T5" fmla="*/ 24 h 24"/>
                      <a:gd name="T6" fmla="*/ 7 w 31"/>
                      <a:gd name="T7" fmla="*/ 4 h 24"/>
                      <a:gd name="T8" fmla="*/ 4 w 31"/>
                      <a:gd name="T9" fmla="*/ 0 h 24"/>
                      <a:gd name="T10" fmla="*/ 31 w 31"/>
                      <a:gd name="T11" fmla="*/ 0 h 2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1"/>
                      <a:gd name="T19" fmla="*/ 0 h 24"/>
                      <a:gd name="T20" fmla="*/ 31 w 31"/>
                      <a:gd name="T21" fmla="*/ 24 h 2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1" h="24">
                        <a:moveTo>
                          <a:pt x="31" y="0"/>
                        </a:moveTo>
                        <a:lnTo>
                          <a:pt x="20" y="24"/>
                        </a:lnTo>
                        <a:lnTo>
                          <a:pt x="0" y="24"/>
                        </a:lnTo>
                        <a:lnTo>
                          <a:pt x="7" y="4"/>
                        </a:lnTo>
                        <a:lnTo>
                          <a:pt x="4" y="0"/>
                        </a:lnTo>
                        <a:lnTo>
                          <a:pt x="31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3" name="Freeform 1068"/>
                  <p:cNvSpPr>
                    <a:spLocks/>
                  </p:cNvSpPr>
                  <p:nvPr/>
                </p:nvSpPr>
                <p:spPr bwMode="auto">
                  <a:xfrm>
                    <a:off x="3741" y="2502"/>
                    <a:ext cx="18" cy="13"/>
                  </a:xfrm>
                  <a:custGeom>
                    <a:avLst/>
                    <a:gdLst>
                      <a:gd name="T0" fmla="*/ 35 w 35"/>
                      <a:gd name="T1" fmla="*/ 0 h 27"/>
                      <a:gd name="T2" fmla="*/ 24 w 35"/>
                      <a:gd name="T3" fmla="*/ 24 h 27"/>
                      <a:gd name="T4" fmla="*/ 20 w 35"/>
                      <a:gd name="T5" fmla="*/ 27 h 27"/>
                      <a:gd name="T6" fmla="*/ 20 w 35"/>
                      <a:gd name="T7" fmla="*/ 27 h 27"/>
                      <a:gd name="T8" fmla="*/ 0 w 35"/>
                      <a:gd name="T9" fmla="*/ 27 h 27"/>
                      <a:gd name="T10" fmla="*/ 0 w 35"/>
                      <a:gd name="T11" fmla="*/ 27 h 27"/>
                      <a:gd name="T12" fmla="*/ 0 w 35"/>
                      <a:gd name="T13" fmla="*/ 24 h 27"/>
                      <a:gd name="T14" fmla="*/ 7 w 35"/>
                      <a:gd name="T15" fmla="*/ 4 h 27"/>
                      <a:gd name="T16" fmla="*/ 11 w 35"/>
                      <a:gd name="T17" fmla="*/ 4 h 27"/>
                      <a:gd name="T18" fmla="*/ 7 w 35"/>
                      <a:gd name="T19" fmla="*/ 8 h 27"/>
                      <a:gd name="T20" fmla="*/ 4 w 35"/>
                      <a:gd name="T21" fmla="*/ 4 h 27"/>
                      <a:gd name="T22" fmla="*/ 0 w 35"/>
                      <a:gd name="T23" fmla="*/ 0 h 27"/>
                      <a:gd name="T24" fmla="*/ 4 w 35"/>
                      <a:gd name="T25" fmla="*/ 0 h 27"/>
                      <a:gd name="T26" fmla="*/ 7 w 35"/>
                      <a:gd name="T27" fmla="*/ 0 h 27"/>
                      <a:gd name="T28" fmla="*/ 11 w 35"/>
                      <a:gd name="T29" fmla="*/ 4 h 27"/>
                      <a:gd name="T30" fmla="*/ 11 w 35"/>
                      <a:gd name="T31" fmla="*/ 4 h 27"/>
                      <a:gd name="T32" fmla="*/ 11 w 35"/>
                      <a:gd name="T33" fmla="*/ 4 h 27"/>
                      <a:gd name="T34" fmla="*/ 4 w 35"/>
                      <a:gd name="T35" fmla="*/ 24 h 27"/>
                      <a:gd name="T36" fmla="*/ 0 w 35"/>
                      <a:gd name="T37" fmla="*/ 24 h 27"/>
                      <a:gd name="T38" fmla="*/ 0 w 35"/>
                      <a:gd name="T39" fmla="*/ 24 h 27"/>
                      <a:gd name="T40" fmla="*/ 20 w 35"/>
                      <a:gd name="T41" fmla="*/ 24 h 27"/>
                      <a:gd name="T42" fmla="*/ 20 w 35"/>
                      <a:gd name="T43" fmla="*/ 27 h 27"/>
                      <a:gd name="T44" fmla="*/ 20 w 35"/>
                      <a:gd name="T45" fmla="*/ 24 h 27"/>
                      <a:gd name="T46" fmla="*/ 31 w 35"/>
                      <a:gd name="T47" fmla="*/ 0 h 27"/>
                      <a:gd name="T48" fmla="*/ 35 w 35"/>
                      <a:gd name="T49" fmla="*/ 0 h 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5"/>
                      <a:gd name="T76" fmla="*/ 0 h 27"/>
                      <a:gd name="T77" fmla="*/ 35 w 35"/>
                      <a:gd name="T78" fmla="*/ 27 h 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5" h="27">
                        <a:moveTo>
                          <a:pt x="35" y="0"/>
                        </a:moveTo>
                        <a:lnTo>
                          <a:pt x="24" y="24"/>
                        </a:lnTo>
                        <a:lnTo>
                          <a:pt x="20" y="27"/>
                        </a:lnTo>
                        <a:lnTo>
                          <a:pt x="0" y="27"/>
                        </a:lnTo>
                        <a:lnTo>
                          <a:pt x="0" y="24"/>
                        </a:lnTo>
                        <a:lnTo>
                          <a:pt x="7" y="4"/>
                        </a:lnTo>
                        <a:lnTo>
                          <a:pt x="11" y="4"/>
                        </a:lnTo>
                        <a:lnTo>
                          <a:pt x="7" y="8"/>
                        </a:ln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7" y="0"/>
                        </a:lnTo>
                        <a:lnTo>
                          <a:pt x="11" y="4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lnTo>
                          <a:pt x="20" y="24"/>
                        </a:lnTo>
                        <a:lnTo>
                          <a:pt x="20" y="27"/>
                        </a:lnTo>
                        <a:lnTo>
                          <a:pt x="20" y="24"/>
                        </a:lnTo>
                        <a:lnTo>
                          <a:pt x="31" y="0"/>
                        </a:lnTo>
                        <a:lnTo>
                          <a:pt x="35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4" name="Freeform 1069"/>
                  <p:cNvSpPr>
                    <a:spLocks/>
                  </p:cNvSpPr>
                  <p:nvPr/>
                </p:nvSpPr>
                <p:spPr bwMode="auto">
                  <a:xfrm>
                    <a:off x="3743" y="2502"/>
                    <a:ext cx="16" cy="2"/>
                  </a:xfrm>
                  <a:custGeom>
                    <a:avLst/>
                    <a:gdLst>
                      <a:gd name="T0" fmla="*/ 0 w 31"/>
                      <a:gd name="T1" fmla="*/ 0 h 4"/>
                      <a:gd name="T2" fmla="*/ 27 w 31"/>
                      <a:gd name="T3" fmla="*/ 0 h 4"/>
                      <a:gd name="T4" fmla="*/ 31 w 31"/>
                      <a:gd name="T5" fmla="*/ 0 h 4"/>
                      <a:gd name="T6" fmla="*/ 31 w 31"/>
                      <a:gd name="T7" fmla="*/ 0 h 4"/>
                      <a:gd name="T8" fmla="*/ 27 w 31"/>
                      <a:gd name="T9" fmla="*/ 4 h 4"/>
                      <a:gd name="T10" fmla="*/ 0 w 31"/>
                      <a:gd name="T11" fmla="*/ 4 h 4"/>
                      <a:gd name="T12" fmla="*/ 0 w 31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31"/>
                      <a:gd name="T22" fmla="*/ 0 h 4"/>
                      <a:gd name="T23" fmla="*/ 31 w 31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31" h="4">
                        <a:moveTo>
                          <a:pt x="0" y="0"/>
                        </a:moveTo>
                        <a:lnTo>
                          <a:pt x="27" y="0"/>
                        </a:lnTo>
                        <a:lnTo>
                          <a:pt x="31" y="0"/>
                        </a:lnTo>
                        <a:lnTo>
                          <a:pt x="27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5" name="Rectangle 1070"/>
                  <p:cNvSpPr>
                    <a:spLocks noChangeArrowheads="1"/>
                  </p:cNvSpPr>
                  <p:nvPr/>
                </p:nvSpPr>
                <p:spPr bwMode="auto">
                  <a:xfrm>
                    <a:off x="3705" y="2480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6" name="Freeform 1071"/>
                  <p:cNvSpPr>
                    <a:spLocks/>
                  </p:cNvSpPr>
                  <p:nvPr/>
                </p:nvSpPr>
                <p:spPr bwMode="auto">
                  <a:xfrm>
                    <a:off x="3701" y="2480"/>
                    <a:ext cx="6" cy="10"/>
                  </a:xfrm>
                  <a:custGeom>
                    <a:avLst/>
                    <a:gdLst>
                      <a:gd name="T0" fmla="*/ 11 w 11"/>
                      <a:gd name="T1" fmla="*/ 0 h 19"/>
                      <a:gd name="T2" fmla="*/ 9 w 11"/>
                      <a:gd name="T3" fmla="*/ 0 h 19"/>
                      <a:gd name="T4" fmla="*/ 0 w 11"/>
                      <a:gd name="T5" fmla="*/ 19 h 19"/>
                      <a:gd name="T6" fmla="*/ 0 w 11"/>
                      <a:gd name="T7" fmla="*/ 19 h 19"/>
                      <a:gd name="T8" fmla="*/ 4 w 11"/>
                      <a:gd name="T9" fmla="*/ 19 h 19"/>
                      <a:gd name="T10" fmla="*/ 4 w 11"/>
                      <a:gd name="T11" fmla="*/ 19 h 19"/>
                      <a:gd name="T12" fmla="*/ 11 w 11"/>
                      <a:gd name="T13" fmla="*/ 0 h 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19"/>
                      <a:gd name="T23" fmla="*/ 11 w 11"/>
                      <a:gd name="T24" fmla="*/ 19 h 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19">
                        <a:moveTo>
                          <a:pt x="11" y="0"/>
                        </a:moveTo>
                        <a:lnTo>
                          <a:pt x="9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7" name="Rectangle 1072"/>
                  <p:cNvSpPr>
                    <a:spLocks noChangeArrowheads="1"/>
                  </p:cNvSpPr>
                  <p:nvPr/>
                </p:nvSpPr>
                <p:spPr bwMode="auto">
                  <a:xfrm>
                    <a:off x="3697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8" name="Freeform 1073"/>
                  <p:cNvSpPr>
                    <a:spLocks/>
                  </p:cNvSpPr>
                  <p:nvPr/>
                </p:nvSpPr>
                <p:spPr bwMode="auto">
                  <a:xfrm>
                    <a:off x="3697" y="2490"/>
                    <a:ext cx="6" cy="16"/>
                  </a:xfrm>
                  <a:custGeom>
                    <a:avLst/>
                    <a:gdLst>
                      <a:gd name="T0" fmla="*/ 12 w 12"/>
                      <a:gd name="T1" fmla="*/ 0 h 33"/>
                      <a:gd name="T2" fmla="*/ 8 w 12"/>
                      <a:gd name="T3" fmla="*/ 0 h 33"/>
                      <a:gd name="T4" fmla="*/ 0 w 12"/>
                      <a:gd name="T5" fmla="*/ 33 h 33"/>
                      <a:gd name="T6" fmla="*/ 4 w 12"/>
                      <a:gd name="T7" fmla="*/ 33 h 33"/>
                      <a:gd name="T8" fmla="*/ 12 w 12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"/>
                      <a:gd name="T16" fmla="*/ 0 h 33"/>
                      <a:gd name="T17" fmla="*/ 12 w 12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" h="33">
                        <a:moveTo>
                          <a:pt x="12" y="0"/>
                        </a:moveTo>
                        <a:lnTo>
                          <a:pt x="8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9" name="Freeform 1074"/>
                  <p:cNvSpPr>
                    <a:spLocks/>
                  </p:cNvSpPr>
                  <p:nvPr/>
                </p:nvSpPr>
                <p:spPr bwMode="auto">
                  <a:xfrm>
                    <a:off x="3697" y="2480"/>
                    <a:ext cx="2" cy="2"/>
                  </a:xfrm>
                  <a:custGeom>
                    <a:avLst/>
                    <a:gdLst>
                      <a:gd name="T0" fmla="*/ 4 w 4"/>
                      <a:gd name="T1" fmla="*/ 4 h 4"/>
                      <a:gd name="T2" fmla="*/ 4 w 4"/>
                      <a:gd name="T3" fmla="*/ 4 h 4"/>
                      <a:gd name="T4" fmla="*/ 0 w 4"/>
                      <a:gd name="T5" fmla="*/ 0 h 4"/>
                      <a:gd name="T6" fmla="*/ 0 w 4"/>
                      <a:gd name="T7" fmla="*/ 0 h 4"/>
                      <a:gd name="T8" fmla="*/ 4 w 4"/>
                      <a:gd name="T9" fmla="*/ 4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"/>
                      <a:gd name="T16" fmla="*/ 0 h 4"/>
                      <a:gd name="T17" fmla="*/ 4 w 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" h="4">
                        <a:moveTo>
                          <a:pt x="4" y="4"/>
                        </a:move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0" name="Freeform 1075"/>
                  <p:cNvSpPr>
                    <a:spLocks/>
                  </p:cNvSpPr>
                  <p:nvPr/>
                </p:nvSpPr>
                <p:spPr bwMode="auto">
                  <a:xfrm>
                    <a:off x="3691" y="2480"/>
                    <a:ext cx="8" cy="12"/>
                  </a:xfrm>
                  <a:custGeom>
                    <a:avLst/>
                    <a:gdLst>
                      <a:gd name="T0" fmla="*/ 16 w 16"/>
                      <a:gd name="T1" fmla="*/ 4 h 24"/>
                      <a:gd name="T2" fmla="*/ 12 w 16"/>
                      <a:gd name="T3" fmla="*/ 0 h 24"/>
                      <a:gd name="T4" fmla="*/ 0 w 16"/>
                      <a:gd name="T5" fmla="*/ 19 h 24"/>
                      <a:gd name="T6" fmla="*/ 0 w 16"/>
                      <a:gd name="T7" fmla="*/ 19 h 24"/>
                      <a:gd name="T8" fmla="*/ 4 w 16"/>
                      <a:gd name="T9" fmla="*/ 19 h 24"/>
                      <a:gd name="T10" fmla="*/ 4 w 16"/>
                      <a:gd name="T11" fmla="*/ 24 h 24"/>
                      <a:gd name="T12" fmla="*/ 16 w 16"/>
                      <a:gd name="T13" fmla="*/ 4 h 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6"/>
                      <a:gd name="T22" fmla="*/ 0 h 24"/>
                      <a:gd name="T23" fmla="*/ 16 w 16"/>
                      <a:gd name="T24" fmla="*/ 24 h 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6" h="24">
                        <a:moveTo>
                          <a:pt x="16" y="4"/>
                        </a:moveTo>
                        <a:lnTo>
                          <a:pt x="12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4" y="2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1" name="Rectangle 1076"/>
                  <p:cNvSpPr>
                    <a:spLocks noChangeArrowheads="1"/>
                  </p:cNvSpPr>
                  <p:nvPr/>
                </p:nvSpPr>
                <p:spPr bwMode="auto">
                  <a:xfrm>
                    <a:off x="3689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2" name="Freeform 1077"/>
                  <p:cNvSpPr>
                    <a:spLocks/>
                  </p:cNvSpPr>
                  <p:nvPr/>
                </p:nvSpPr>
                <p:spPr bwMode="auto">
                  <a:xfrm>
                    <a:off x="3689" y="2490"/>
                    <a:ext cx="4" cy="16"/>
                  </a:xfrm>
                  <a:custGeom>
                    <a:avLst/>
                    <a:gdLst>
                      <a:gd name="T0" fmla="*/ 8 w 8"/>
                      <a:gd name="T1" fmla="*/ 0 h 33"/>
                      <a:gd name="T2" fmla="*/ 4 w 8"/>
                      <a:gd name="T3" fmla="*/ 0 h 33"/>
                      <a:gd name="T4" fmla="*/ 0 w 8"/>
                      <a:gd name="T5" fmla="*/ 33 h 33"/>
                      <a:gd name="T6" fmla="*/ 4 w 8"/>
                      <a:gd name="T7" fmla="*/ 33 h 33"/>
                      <a:gd name="T8" fmla="*/ 8 w 8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"/>
                      <a:gd name="T16" fmla="*/ 0 h 33"/>
                      <a:gd name="T17" fmla="*/ 8 w 8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" h="33">
                        <a:moveTo>
                          <a:pt x="8" y="0"/>
                        </a:moveTo>
                        <a:lnTo>
                          <a:pt x="4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3" name="Freeform 1078"/>
                  <p:cNvSpPr>
                    <a:spLocks/>
                  </p:cNvSpPr>
                  <p:nvPr/>
                </p:nvSpPr>
                <p:spPr bwMode="auto">
                  <a:xfrm>
                    <a:off x="3689" y="2480"/>
                    <a:ext cx="2" cy="2"/>
                  </a:xfrm>
                  <a:custGeom>
                    <a:avLst/>
                    <a:gdLst>
                      <a:gd name="T0" fmla="*/ 4 w 4"/>
                      <a:gd name="T1" fmla="*/ 4 h 4"/>
                      <a:gd name="T2" fmla="*/ 4 w 4"/>
                      <a:gd name="T3" fmla="*/ 4 h 4"/>
                      <a:gd name="T4" fmla="*/ 0 w 4"/>
                      <a:gd name="T5" fmla="*/ 0 h 4"/>
                      <a:gd name="T6" fmla="*/ 0 w 4"/>
                      <a:gd name="T7" fmla="*/ 0 h 4"/>
                      <a:gd name="T8" fmla="*/ 4 w 4"/>
                      <a:gd name="T9" fmla="*/ 4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"/>
                      <a:gd name="T16" fmla="*/ 0 h 4"/>
                      <a:gd name="T17" fmla="*/ 4 w 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" h="4">
                        <a:moveTo>
                          <a:pt x="4" y="4"/>
                        </a:move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4" name="Freeform 1079"/>
                  <p:cNvSpPr>
                    <a:spLocks/>
                  </p:cNvSpPr>
                  <p:nvPr/>
                </p:nvSpPr>
                <p:spPr bwMode="auto">
                  <a:xfrm>
                    <a:off x="3683" y="2480"/>
                    <a:ext cx="8" cy="12"/>
                  </a:xfrm>
                  <a:custGeom>
                    <a:avLst/>
                    <a:gdLst>
                      <a:gd name="T0" fmla="*/ 15 w 15"/>
                      <a:gd name="T1" fmla="*/ 4 h 24"/>
                      <a:gd name="T2" fmla="*/ 11 w 15"/>
                      <a:gd name="T3" fmla="*/ 0 h 24"/>
                      <a:gd name="T4" fmla="*/ 0 w 15"/>
                      <a:gd name="T5" fmla="*/ 19 h 24"/>
                      <a:gd name="T6" fmla="*/ 0 w 15"/>
                      <a:gd name="T7" fmla="*/ 19 h 24"/>
                      <a:gd name="T8" fmla="*/ 4 w 15"/>
                      <a:gd name="T9" fmla="*/ 19 h 24"/>
                      <a:gd name="T10" fmla="*/ 4 w 15"/>
                      <a:gd name="T11" fmla="*/ 24 h 24"/>
                      <a:gd name="T12" fmla="*/ 15 w 15"/>
                      <a:gd name="T13" fmla="*/ 4 h 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5"/>
                      <a:gd name="T22" fmla="*/ 0 h 24"/>
                      <a:gd name="T23" fmla="*/ 15 w 15"/>
                      <a:gd name="T24" fmla="*/ 24 h 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5" h="24">
                        <a:moveTo>
                          <a:pt x="15" y="4"/>
                        </a:moveTo>
                        <a:lnTo>
                          <a:pt x="11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4" y="24"/>
                        </a:lnTo>
                        <a:lnTo>
                          <a:pt x="15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5" name="Rectangle 1080"/>
                  <p:cNvSpPr>
                    <a:spLocks noChangeArrowheads="1"/>
                  </p:cNvSpPr>
                  <p:nvPr/>
                </p:nvSpPr>
                <p:spPr bwMode="auto">
                  <a:xfrm>
                    <a:off x="3679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6" name="Freeform 1081"/>
                  <p:cNvSpPr>
                    <a:spLocks/>
                  </p:cNvSpPr>
                  <p:nvPr/>
                </p:nvSpPr>
                <p:spPr bwMode="auto">
                  <a:xfrm>
                    <a:off x="3679" y="2490"/>
                    <a:ext cx="6" cy="16"/>
                  </a:xfrm>
                  <a:custGeom>
                    <a:avLst/>
                    <a:gdLst>
                      <a:gd name="T0" fmla="*/ 13 w 13"/>
                      <a:gd name="T1" fmla="*/ 0 h 33"/>
                      <a:gd name="T2" fmla="*/ 9 w 13"/>
                      <a:gd name="T3" fmla="*/ 0 h 33"/>
                      <a:gd name="T4" fmla="*/ 0 w 13"/>
                      <a:gd name="T5" fmla="*/ 33 h 33"/>
                      <a:gd name="T6" fmla="*/ 4 w 13"/>
                      <a:gd name="T7" fmla="*/ 33 h 33"/>
                      <a:gd name="T8" fmla="*/ 13 w 13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"/>
                      <a:gd name="T16" fmla="*/ 0 h 33"/>
                      <a:gd name="T17" fmla="*/ 13 w 13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" h="33">
                        <a:moveTo>
                          <a:pt x="13" y="0"/>
                        </a:moveTo>
                        <a:lnTo>
                          <a:pt x="9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7" name="Rectangle 1082"/>
                  <p:cNvSpPr>
                    <a:spLocks noChangeArrowheads="1"/>
                  </p:cNvSpPr>
                  <p:nvPr/>
                </p:nvSpPr>
                <p:spPr bwMode="auto">
                  <a:xfrm>
                    <a:off x="3679" y="2480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8" name="Freeform 1083"/>
                  <p:cNvSpPr>
                    <a:spLocks/>
                  </p:cNvSpPr>
                  <p:nvPr/>
                </p:nvSpPr>
                <p:spPr bwMode="auto">
                  <a:xfrm>
                    <a:off x="3675" y="2480"/>
                    <a:ext cx="6" cy="10"/>
                  </a:xfrm>
                  <a:custGeom>
                    <a:avLst/>
                    <a:gdLst>
                      <a:gd name="T0" fmla="*/ 11 w 11"/>
                      <a:gd name="T1" fmla="*/ 0 h 19"/>
                      <a:gd name="T2" fmla="*/ 7 w 11"/>
                      <a:gd name="T3" fmla="*/ 0 h 19"/>
                      <a:gd name="T4" fmla="*/ 0 w 11"/>
                      <a:gd name="T5" fmla="*/ 19 h 19"/>
                      <a:gd name="T6" fmla="*/ 0 w 11"/>
                      <a:gd name="T7" fmla="*/ 19 h 19"/>
                      <a:gd name="T8" fmla="*/ 4 w 11"/>
                      <a:gd name="T9" fmla="*/ 19 h 19"/>
                      <a:gd name="T10" fmla="*/ 4 w 11"/>
                      <a:gd name="T11" fmla="*/ 19 h 19"/>
                      <a:gd name="T12" fmla="*/ 11 w 11"/>
                      <a:gd name="T13" fmla="*/ 0 h 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19"/>
                      <a:gd name="T23" fmla="*/ 11 w 11"/>
                      <a:gd name="T24" fmla="*/ 19 h 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19">
                        <a:moveTo>
                          <a:pt x="11" y="0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9" name="Rectangle 1084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80" name="Freeform 1085"/>
                  <p:cNvSpPr>
                    <a:spLocks/>
                  </p:cNvSpPr>
                  <p:nvPr/>
                </p:nvSpPr>
                <p:spPr bwMode="auto">
                  <a:xfrm>
                    <a:off x="3671" y="2490"/>
                    <a:ext cx="7" cy="16"/>
                  </a:xfrm>
                  <a:custGeom>
                    <a:avLst/>
                    <a:gdLst>
                      <a:gd name="T0" fmla="*/ 13 w 13"/>
                      <a:gd name="T1" fmla="*/ 0 h 33"/>
                      <a:gd name="T2" fmla="*/ 9 w 13"/>
                      <a:gd name="T3" fmla="*/ 0 h 33"/>
                      <a:gd name="T4" fmla="*/ 0 w 13"/>
                      <a:gd name="T5" fmla="*/ 33 h 33"/>
                      <a:gd name="T6" fmla="*/ 5 w 13"/>
                      <a:gd name="T7" fmla="*/ 33 h 33"/>
                      <a:gd name="T8" fmla="*/ 13 w 13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"/>
                      <a:gd name="T16" fmla="*/ 0 h 33"/>
                      <a:gd name="T17" fmla="*/ 13 w 13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" h="33">
                        <a:moveTo>
                          <a:pt x="13" y="0"/>
                        </a:moveTo>
                        <a:lnTo>
                          <a:pt x="9" y="0"/>
                        </a:lnTo>
                        <a:lnTo>
                          <a:pt x="0" y="33"/>
                        </a:lnTo>
                        <a:lnTo>
                          <a:pt x="5" y="33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81" name="Rectangle 1086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480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82" name="Freeform 1087"/>
                  <p:cNvSpPr>
                    <a:spLocks/>
                  </p:cNvSpPr>
                  <p:nvPr/>
                </p:nvSpPr>
                <p:spPr bwMode="auto">
                  <a:xfrm>
                    <a:off x="3668" y="2480"/>
                    <a:ext cx="5" cy="10"/>
                  </a:xfrm>
                  <a:custGeom>
                    <a:avLst/>
                    <a:gdLst>
                      <a:gd name="T0" fmla="*/ 12 w 12"/>
                      <a:gd name="T1" fmla="*/ 0 h 19"/>
                      <a:gd name="T2" fmla="*/ 7 w 12"/>
                      <a:gd name="T3" fmla="*/ 0 h 19"/>
                      <a:gd name="T4" fmla="*/ 0 w 12"/>
                      <a:gd name="T5" fmla="*/ 19 h 19"/>
                      <a:gd name="T6" fmla="*/ 0 w 12"/>
                      <a:gd name="T7" fmla="*/ 19 h 19"/>
                      <a:gd name="T8" fmla="*/ 3 w 12"/>
                      <a:gd name="T9" fmla="*/ 19 h 19"/>
                      <a:gd name="T10" fmla="*/ 3 w 12"/>
                      <a:gd name="T11" fmla="*/ 19 h 19"/>
                      <a:gd name="T12" fmla="*/ 12 w 12"/>
                      <a:gd name="T13" fmla="*/ 0 h 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"/>
                      <a:gd name="T22" fmla="*/ 0 h 19"/>
                      <a:gd name="T23" fmla="*/ 12 w 12"/>
                      <a:gd name="T24" fmla="*/ 19 h 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" h="19">
                        <a:moveTo>
                          <a:pt x="12" y="0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3" y="19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83" name="Rectangle 1088"/>
                  <p:cNvSpPr>
                    <a:spLocks noChangeArrowheads="1"/>
                  </p:cNvSpPr>
                  <p:nvPr/>
                </p:nvSpPr>
                <p:spPr bwMode="auto">
                  <a:xfrm>
                    <a:off x="3663" y="2506"/>
                    <a:ext cx="3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84" name="Freeform 1089"/>
                  <p:cNvSpPr>
                    <a:spLocks/>
                  </p:cNvSpPr>
                  <p:nvPr/>
                </p:nvSpPr>
                <p:spPr bwMode="auto">
                  <a:xfrm>
                    <a:off x="3663" y="2490"/>
                    <a:ext cx="6" cy="16"/>
                  </a:xfrm>
                  <a:custGeom>
                    <a:avLst/>
                    <a:gdLst>
                      <a:gd name="T0" fmla="*/ 11 w 11"/>
                      <a:gd name="T1" fmla="*/ 0 h 33"/>
                      <a:gd name="T2" fmla="*/ 8 w 11"/>
                      <a:gd name="T3" fmla="*/ 0 h 33"/>
                      <a:gd name="T4" fmla="*/ 0 w 11"/>
                      <a:gd name="T5" fmla="*/ 33 h 33"/>
                      <a:gd name="T6" fmla="*/ 4 w 11"/>
                      <a:gd name="T7" fmla="*/ 33 h 33"/>
                      <a:gd name="T8" fmla="*/ 11 w 11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1"/>
                      <a:gd name="T16" fmla="*/ 0 h 33"/>
                      <a:gd name="T17" fmla="*/ 11 w 11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1" h="33">
                        <a:moveTo>
                          <a:pt x="11" y="0"/>
                        </a:moveTo>
                        <a:lnTo>
                          <a:pt x="8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422" name="Group 1860"/>
              <p:cNvGrpSpPr>
                <a:grpSpLocks/>
              </p:cNvGrpSpPr>
              <p:nvPr/>
            </p:nvGrpSpPr>
            <p:grpSpPr bwMode="auto">
              <a:xfrm>
                <a:off x="375" y="2595"/>
                <a:ext cx="1762" cy="1550"/>
                <a:chOff x="375" y="2595"/>
                <a:chExt cx="1762" cy="1550"/>
              </a:xfrm>
            </p:grpSpPr>
            <p:sp>
              <p:nvSpPr>
                <p:cNvPr id="10897" name="Oval 326"/>
                <p:cNvSpPr>
                  <a:spLocks noChangeArrowheads="1"/>
                </p:cNvSpPr>
                <p:nvPr/>
              </p:nvSpPr>
              <p:spPr bwMode="auto">
                <a:xfrm>
                  <a:off x="375" y="2595"/>
                  <a:ext cx="1760" cy="155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898" name="Group 327"/>
                <p:cNvGrpSpPr>
                  <a:grpSpLocks/>
                </p:cNvGrpSpPr>
                <p:nvPr/>
              </p:nvGrpSpPr>
              <p:grpSpPr bwMode="auto">
                <a:xfrm>
                  <a:off x="438" y="2598"/>
                  <a:ext cx="1699" cy="1531"/>
                  <a:chOff x="4333" y="6"/>
                  <a:chExt cx="921" cy="856"/>
                </a:xfrm>
              </p:grpSpPr>
              <p:sp>
                <p:nvSpPr>
                  <p:cNvPr id="63816" name="Freeform 328"/>
                  <p:cNvSpPr>
                    <a:spLocks/>
                  </p:cNvSpPr>
                  <p:nvPr/>
                </p:nvSpPr>
                <p:spPr bwMode="auto">
                  <a:xfrm>
                    <a:off x="4466" y="23"/>
                    <a:ext cx="230" cy="188"/>
                  </a:xfrm>
                  <a:custGeom>
                    <a:avLst/>
                    <a:gdLst/>
                    <a:ahLst/>
                    <a:cxnLst>
                      <a:cxn ang="0">
                        <a:pos x="164" y="0"/>
                      </a:cxn>
                      <a:cxn ang="0">
                        <a:pos x="204" y="18"/>
                      </a:cxn>
                      <a:cxn ang="0">
                        <a:pos x="226" y="53"/>
                      </a:cxn>
                      <a:cxn ang="0">
                        <a:pos x="230" y="101"/>
                      </a:cxn>
                      <a:cxn ang="0">
                        <a:pos x="204" y="102"/>
                      </a:cxn>
                      <a:cxn ang="0">
                        <a:pos x="178" y="101"/>
                      </a:cxn>
                      <a:cxn ang="0">
                        <a:pos x="178" y="133"/>
                      </a:cxn>
                      <a:cxn ang="0">
                        <a:pos x="191" y="153"/>
                      </a:cxn>
                      <a:cxn ang="0">
                        <a:pos x="174" y="178"/>
                      </a:cxn>
                      <a:cxn ang="0">
                        <a:pos x="166" y="187"/>
                      </a:cxn>
                      <a:cxn ang="0">
                        <a:pos x="158" y="188"/>
                      </a:cxn>
                      <a:cxn ang="0">
                        <a:pos x="148" y="188"/>
                      </a:cxn>
                      <a:cxn ang="0">
                        <a:pos x="140" y="184"/>
                      </a:cxn>
                      <a:cxn ang="0">
                        <a:pos x="131" y="179"/>
                      </a:cxn>
                      <a:cxn ang="0">
                        <a:pos x="123" y="173"/>
                      </a:cxn>
                      <a:cxn ang="0">
                        <a:pos x="112" y="171"/>
                      </a:cxn>
                      <a:cxn ang="0">
                        <a:pos x="105" y="171"/>
                      </a:cxn>
                      <a:cxn ang="0">
                        <a:pos x="101" y="178"/>
                      </a:cxn>
                      <a:cxn ang="0">
                        <a:pos x="92" y="183"/>
                      </a:cxn>
                      <a:cxn ang="0">
                        <a:pos x="83" y="183"/>
                      </a:cxn>
                      <a:cxn ang="0">
                        <a:pos x="74" y="187"/>
                      </a:cxn>
                      <a:cxn ang="0">
                        <a:pos x="66" y="187"/>
                      </a:cxn>
                      <a:cxn ang="0">
                        <a:pos x="61" y="179"/>
                      </a:cxn>
                      <a:cxn ang="0">
                        <a:pos x="57" y="171"/>
                      </a:cxn>
                      <a:cxn ang="0">
                        <a:pos x="56" y="162"/>
                      </a:cxn>
                      <a:cxn ang="0">
                        <a:pos x="56" y="153"/>
                      </a:cxn>
                      <a:cxn ang="0">
                        <a:pos x="56" y="144"/>
                      </a:cxn>
                      <a:cxn ang="0">
                        <a:pos x="61" y="136"/>
                      </a:cxn>
                      <a:cxn ang="0">
                        <a:pos x="61" y="128"/>
                      </a:cxn>
                      <a:cxn ang="0">
                        <a:pos x="56" y="119"/>
                      </a:cxn>
                      <a:cxn ang="0">
                        <a:pos x="49" y="115"/>
                      </a:cxn>
                      <a:cxn ang="0">
                        <a:pos x="38" y="115"/>
                      </a:cxn>
                      <a:cxn ang="0">
                        <a:pos x="31" y="113"/>
                      </a:cxn>
                      <a:cxn ang="0">
                        <a:pos x="22" y="107"/>
                      </a:cxn>
                      <a:cxn ang="0">
                        <a:pos x="14" y="98"/>
                      </a:cxn>
                      <a:cxn ang="0">
                        <a:pos x="8" y="88"/>
                      </a:cxn>
                      <a:cxn ang="0">
                        <a:pos x="0" y="87"/>
                      </a:cxn>
                      <a:cxn ang="0">
                        <a:pos x="43" y="52"/>
                      </a:cxn>
                      <a:cxn ang="0">
                        <a:pos x="92" y="26"/>
                      </a:cxn>
                      <a:cxn ang="0">
                        <a:pos x="164" y="0"/>
                      </a:cxn>
                    </a:cxnLst>
                    <a:rect l="0" t="0" r="r" b="b"/>
                    <a:pathLst>
                      <a:path w="230" h="188">
                        <a:moveTo>
                          <a:pt x="164" y="0"/>
                        </a:moveTo>
                        <a:lnTo>
                          <a:pt x="204" y="18"/>
                        </a:lnTo>
                        <a:lnTo>
                          <a:pt x="226" y="53"/>
                        </a:lnTo>
                        <a:lnTo>
                          <a:pt x="230" y="101"/>
                        </a:lnTo>
                        <a:lnTo>
                          <a:pt x="204" y="102"/>
                        </a:lnTo>
                        <a:lnTo>
                          <a:pt x="178" y="101"/>
                        </a:lnTo>
                        <a:lnTo>
                          <a:pt x="178" y="133"/>
                        </a:lnTo>
                        <a:lnTo>
                          <a:pt x="191" y="153"/>
                        </a:lnTo>
                        <a:lnTo>
                          <a:pt x="174" y="178"/>
                        </a:lnTo>
                        <a:lnTo>
                          <a:pt x="166" y="187"/>
                        </a:lnTo>
                        <a:lnTo>
                          <a:pt x="158" y="188"/>
                        </a:lnTo>
                        <a:lnTo>
                          <a:pt x="148" y="188"/>
                        </a:lnTo>
                        <a:lnTo>
                          <a:pt x="140" y="184"/>
                        </a:lnTo>
                        <a:lnTo>
                          <a:pt x="131" y="179"/>
                        </a:lnTo>
                        <a:lnTo>
                          <a:pt x="123" y="173"/>
                        </a:lnTo>
                        <a:lnTo>
                          <a:pt x="112" y="171"/>
                        </a:lnTo>
                        <a:lnTo>
                          <a:pt x="105" y="171"/>
                        </a:lnTo>
                        <a:lnTo>
                          <a:pt x="101" y="178"/>
                        </a:lnTo>
                        <a:lnTo>
                          <a:pt x="92" y="183"/>
                        </a:lnTo>
                        <a:lnTo>
                          <a:pt x="83" y="183"/>
                        </a:lnTo>
                        <a:lnTo>
                          <a:pt x="74" y="187"/>
                        </a:lnTo>
                        <a:lnTo>
                          <a:pt x="66" y="187"/>
                        </a:lnTo>
                        <a:lnTo>
                          <a:pt x="61" y="179"/>
                        </a:lnTo>
                        <a:lnTo>
                          <a:pt x="57" y="171"/>
                        </a:lnTo>
                        <a:lnTo>
                          <a:pt x="56" y="162"/>
                        </a:lnTo>
                        <a:lnTo>
                          <a:pt x="56" y="153"/>
                        </a:lnTo>
                        <a:lnTo>
                          <a:pt x="56" y="144"/>
                        </a:lnTo>
                        <a:lnTo>
                          <a:pt x="61" y="136"/>
                        </a:lnTo>
                        <a:lnTo>
                          <a:pt x="61" y="128"/>
                        </a:lnTo>
                        <a:lnTo>
                          <a:pt x="56" y="119"/>
                        </a:lnTo>
                        <a:lnTo>
                          <a:pt x="49" y="115"/>
                        </a:lnTo>
                        <a:lnTo>
                          <a:pt x="38" y="115"/>
                        </a:lnTo>
                        <a:lnTo>
                          <a:pt x="31" y="113"/>
                        </a:lnTo>
                        <a:lnTo>
                          <a:pt x="22" y="107"/>
                        </a:lnTo>
                        <a:lnTo>
                          <a:pt x="14" y="98"/>
                        </a:lnTo>
                        <a:lnTo>
                          <a:pt x="8" y="88"/>
                        </a:lnTo>
                        <a:lnTo>
                          <a:pt x="0" y="87"/>
                        </a:lnTo>
                        <a:lnTo>
                          <a:pt x="43" y="52"/>
                        </a:lnTo>
                        <a:lnTo>
                          <a:pt x="92" y="26"/>
                        </a:lnTo>
                        <a:lnTo>
                          <a:pt x="164" y="0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35921" dir="2700000" algn="ctr" rotWithShape="0">
                      <a:srgbClr val="79BCFF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3817" name="Freeform 329"/>
                  <p:cNvSpPr>
                    <a:spLocks/>
                  </p:cNvSpPr>
                  <p:nvPr/>
                </p:nvSpPr>
                <p:spPr bwMode="auto">
                  <a:xfrm>
                    <a:off x="4333" y="252"/>
                    <a:ext cx="407" cy="527"/>
                  </a:xfrm>
                  <a:custGeom>
                    <a:avLst/>
                    <a:gdLst/>
                    <a:ahLst/>
                    <a:cxnLst>
                      <a:cxn ang="0">
                        <a:pos x="6" y="297"/>
                      </a:cxn>
                      <a:cxn ang="0">
                        <a:pos x="10" y="271"/>
                      </a:cxn>
                      <a:cxn ang="0">
                        <a:pos x="15" y="241"/>
                      </a:cxn>
                      <a:cxn ang="0">
                        <a:pos x="15" y="214"/>
                      </a:cxn>
                      <a:cxn ang="0">
                        <a:pos x="10" y="188"/>
                      </a:cxn>
                      <a:cxn ang="0">
                        <a:pos x="10" y="163"/>
                      </a:cxn>
                      <a:cxn ang="0">
                        <a:pos x="6" y="137"/>
                      </a:cxn>
                      <a:cxn ang="0">
                        <a:pos x="15" y="103"/>
                      </a:cxn>
                      <a:cxn ang="0">
                        <a:pos x="31" y="84"/>
                      </a:cxn>
                      <a:cxn ang="0">
                        <a:pos x="56" y="71"/>
                      </a:cxn>
                      <a:cxn ang="0">
                        <a:pos x="82" y="68"/>
                      </a:cxn>
                      <a:cxn ang="0">
                        <a:pos x="109" y="68"/>
                      </a:cxn>
                      <a:cxn ang="0">
                        <a:pos x="134" y="50"/>
                      </a:cxn>
                      <a:cxn ang="0">
                        <a:pos x="169" y="46"/>
                      </a:cxn>
                      <a:cxn ang="0">
                        <a:pos x="195" y="38"/>
                      </a:cxn>
                      <a:cxn ang="0">
                        <a:pos x="220" y="20"/>
                      </a:cxn>
                      <a:cxn ang="0">
                        <a:pos x="246" y="7"/>
                      </a:cxn>
                      <a:cxn ang="0">
                        <a:pos x="272" y="0"/>
                      </a:cxn>
                      <a:cxn ang="0">
                        <a:pos x="298" y="0"/>
                      </a:cxn>
                      <a:cxn ang="0">
                        <a:pos x="319" y="8"/>
                      </a:cxn>
                      <a:cxn ang="0">
                        <a:pos x="341" y="24"/>
                      </a:cxn>
                      <a:cxn ang="0">
                        <a:pos x="366" y="38"/>
                      </a:cxn>
                      <a:cxn ang="0">
                        <a:pos x="388" y="64"/>
                      </a:cxn>
                      <a:cxn ang="0">
                        <a:pos x="393" y="90"/>
                      </a:cxn>
                      <a:cxn ang="0">
                        <a:pos x="402" y="114"/>
                      </a:cxn>
                      <a:cxn ang="0">
                        <a:pos x="403" y="142"/>
                      </a:cxn>
                      <a:cxn ang="0">
                        <a:pos x="396" y="167"/>
                      </a:cxn>
                      <a:cxn ang="0">
                        <a:pos x="370" y="179"/>
                      </a:cxn>
                      <a:cxn ang="0">
                        <a:pos x="351" y="192"/>
                      </a:cxn>
                      <a:cxn ang="0">
                        <a:pos x="315" y="202"/>
                      </a:cxn>
                      <a:cxn ang="0">
                        <a:pos x="290" y="210"/>
                      </a:cxn>
                      <a:cxn ang="0">
                        <a:pos x="268" y="228"/>
                      </a:cxn>
                      <a:cxn ang="0">
                        <a:pos x="254" y="244"/>
                      </a:cxn>
                      <a:cxn ang="0">
                        <a:pos x="242" y="270"/>
                      </a:cxn>
                      <a:cxn ang="0">
                        <a:pos x="242" y="317"/>
                      </a:cxn>
                      <a:cxn ang="0">
                        <a:pos x="250" y="351"/>
                      </a:cxn>
                      <a:cxn ang="0">
                        <a:pos x="256" y="385"/>
                      </a:cxn>
                      <a:cxn ang="0">
                        <a:pos x="276" y="403"/>
                      </a:cxn>
                      <a:cxn ang="0">
                        <a:pos x="302" y="408"/>
                      </a:cxn>
                      <a:cxn ang="0">
                        <a:pos x="315" y="434"/>
                      </a:cxn>
                      <a:cxn ang="0">
                        <a:pos x="332" y="454"/>
                      </a:cxn>
                      <a:cxn ang="0">
                        <a:pos x="338" y="486"/>
                      </a:cxn>
                      <a:cxn ang="0">
                        <a:pos x="354" y="519"/>
                      </a:cxn>
                      <a:cxn ang="0">
                        <a:pos x="338" y="524"/>
                      </a:cxn>
                      <a:cxn ang="0">
                        <a:pos x="312" y="519"/>
                      </a:cxn>
                      <a:cxn ang="0">
                        <a:pos x="286" y="508"/>
                      </a:cxn>
                      <a:cxn ang="0">
                        <a:pos x="260" y="508"/>
                      </a:cxn>
                      <a:cxn ang="0">
                        <a:pos x="234" y="509"/>
                      </a:cxn>
                      <a:cxn ang="0">
                        <a:pos x="208" y="509"/>
                      </a:cxn>
                      <a:cxn ang="0">
                        <a:pos x="187" y="523"/>
                      </a:cxn>
                      <a:cxn ang="0">
                        <a:pos x="66" y="454"/>
                      </a:cxn>
                    </a:cxnLst>
                    <a:rect l="0" t="0" r="r" b="b"/>
                    <a:pathLst>
                      <a:path w="407" h="527">
                        <a:moveTo>
                          <a:pt x="0" y="317"/>
                        </a:moveTo>
                        <a:lnTo>
                          <a:pt x="6" y="309"/>
                        </a:lnTo>
                        <a:lnTo>
                          <a:pt x="6" y="297"/>
                        </a:lnTo>
                        <a:lnTo>
                          <a:pt x="6" y="287"/>
                        </a:lnTo>
                        <a:lnTo>
                          <a:pt x="9" y="280"/>
                        </a:lnTo>
                        <a:lnTo>
                          <a:pt x="10" y="271"/>
                        </a:lnTo>
                        <a:lnTo>
                          <a:pt x="15" y="262"/>
                        </a:lnTo>
                        <a:lnTo>
                          <a:pt x="15" y="248"/>
                        </a:lnTo>
                        <a:lnTo>
                          <a:pt x="15" y="241"/>
                        </a:lnTo>
                        <a:lnTo>
                          <a:pt x="15" y="232"/>
                        </a:lnTo>
                        <a:lnTo>
                          <a:pt x="15" y="224"/>
                        </a:lnTo>
                        <a:lnTo>
                          <a:pt x="15" y="214"/>
                        </a:lnTo>
                        <a:lnTo>
                          <a:pt x="14" y="206"/>
                        </a:lnTo>
                        <a:lnTo>
                          <a:pt x="9" y="198"/>
                        </a:lnTo>
                        <a:lnTo>
                          <a:pt x="10" y="188"/>
                        </a:lnTo>
                        <a:lnTo>
                          <a:pt x="10" y="180"/>
                        </a:lnTo>
                        <a:lnTo>
                          <a:pt x="10" y="170"/>
                        </a:lnTo>
                        <a:lnTo>
                          <a:pt x="10" y="163"/>
                        </a:lnTo>
                        <a:lnTo>
                          <a:pt x="6" y="153"/>
                        </a:lnTo>
                        <a:lnTo>
                          <a:pt x="5" y="146"/>
                        </a:lnTo>
                        <a:lnTo>
                          <a:pt x="6" y="137"/>
                        </a:lnTo>
                        <a:lnTo>
                          <a:pt x="10" y="129"/>
                        </a:lnTo>
                        <a:lnTo>
                          <a:pt x="15" y="111"/>
                        </a:lnTo>
                        <a:lnTo>
                          <a:pt x="15" y="103"/>
                        </a:lnTo>
                        <a:lnTo>
                          <a:pt x="18" y="94"/>
                        </a:lnTo>
                        <a:lnTo>
                          <a:pt x="22" y="85"/>
                        </a:lnTo>
                        <a:lnTo>
                          <a:pt x="31" y="84"/>
                        </a:lnTo>
                        <a:lnTo>
                          <a:pt x="40" y="84"/>
                        </a:lnTo>
                        <a:lnTo>
                          <a:pt x="49" y="77"/>
                        </a:lnTo>
                        <a:lnTo>
                          <a:pt x="56" y="71"/>
                        </a:lnTo>
                        <a:lnTo>
                          <a:pt x="65" y="68"/>
                        </a:lnTo>
                        <a:lnTo>
                          <a:pt x="73" y="68"/>
                        </a:lnTo>
                        <a:lnTo>
                          <a:pt x="82" y="68"/>
                        </a:lnTo>
                        <a:lnTo>
                          <a:pt x="92" y="68"/>
                        </a:lnTo>
                        <a:lnTo>
                          <a:pt x="101" y="68"/>
                        </a:lnTo>
                        <a:lnTo>
                          <a:pt x="109" y="68"/>
                        </a:lnTo>
                        <a:lnTo>
                          <a:pt x="117" y="64"/>
                        </a:lnTo>
                        <a:lnTo>
                          <a:pt x="127" y="55"/>
                        </a:lnTo>
                        <a:lnTo>
                          <a:pt x="134" y="50"/>
                        </a:lnTo>
                        <a:lnTo>
                          <a:pt x="144" y="46"/>
                        </a:lnTo>
                        <a:lnTo>
                          <a:pt x="151" y="46"/>
                        </a:lnTo>
                        <a:lnTo>
                          <a:pt x="169" y="46"/>
                        </a:lnTo>
                        <a:lnTo>
                          <a:pt x="177" y="46"/>
                        </a:lnTo>
                        <a:lnTo>
                          <a:pt x="185" y="43"/>
                        </a:lnTo>
                        <a:lnTo>
                          <a:pt x="195" y="38"/>
                        </a:lnTo>
                        <a:lnTo>
                          <a:pt x="203" y="34"/>
                        </a:lnTo>
                        <a:lnTo>
                          <a:pt x="211" y="26"/>
                        </a:lnTo>
                        <a:lnTo>
                          <a:pt x="220" y="20"/>
                        </a:lnTo>
                        <a:lnTo>
                          <a:pt x="228" y="16"/>
                        </a:lnTo>
                        <a:lnTo>
                          <a:pt x="237" y="8"/>
                        </a:lnTo>
                        <a:lnTo>
                          <a:pt x="246" y="7"/>
                        </a:lnTo>
                        <a:lnTo>
                          <a:pt x="254" y="0"/>
                        </a:lnTo>
                        <a:lnTo>
                          <a:pt x="263" y="0"/>
                        </a:lnTo>
                        <a:lnTo>
                          <a:pt x="272" y="0"/>
                        </a:lnTo>
                        <a:lnTo>
                          <a:pt x="280" y="0"/>
                        </a:lnTo>
                        <a:lnTo>
                          <a:pt x="289" y="0"/>
                        </a:lnTo>
                        <a:lnTo>
                          <a:pt x="298" y="0"/>
                        </a:lnTo>
                        <a:lnTo>
                          <a:pt x="303" y="7"/>
                        </a:lnTo>
                        <a:lnTo>
                          <a:pt x="310" y="8"/>
                        </a:lnTo>
                        <a:lnTo>
                          <a:pt x="319" y="8"/>
                        </a:lnTo>
                        <a:lnTo>
                          <a:pt x="328" y="12"/>
                        </a:lnTo>
                        <a:lnTo>
                          <a:pt x="337" y="18"/>
                        </a:lnTo>
                        <a:lnTo>
                          <a:pt x="341" y="24"/>
                        </a:lnTo>
                        <a:lnTo>
                          <a:pt x="349" y="30"/>
                        </a:lnTo>
                        <a:lnTo>
                          <a:pt x="358" y="33"/>
                        </a:lnTo>
                        <a:lnTo>
                          <a:pt x="366" y="38"/>
                        </a:lnTo>
                        <a:lnTo>
                          <a:pt x="375" y="43"/>
                        </a:lnTo>
                        <a:lnTo>
                          <a:pt x="383" y="48"/>
                        </a:lnTo>
                        <a:lnTo>
                          <a:pt x="388" y="64"/>
                        </a:lnTo>
                        <a:lnTo>
                          <a:pt x="392" y="71"/>
                        </a:lnTo>
                        <a:lnTo>
                          <a:pt x="393" y="81"/>
                        </a:lnTo>
                        <a:lnTo>
                          <a:pt x="393" y="90"/>
                        </a:lnTo>
                        <a:lnTo>
                          <a:pt x="393" y="97"/>
                        </a:lnTo>
                        <a:lnTo>
                          <a:pt x="398" y="105"/>
                        </a:lnTo>
                        <a:lnTo>
                          <a:pt x="402" y="114"/>
                        </a:lnTo>
                        <a:lnTo>
                          <a:pt x="406" y="123"/>
                        </a:lnTo>
                        <a:lnTo>
                          <a:pt x="407" y="131"/>
                        </a:lnTo>
                        <a:lnTo>
                          <a:pt x="403" y="142"/>
                        </a:lnTo>
                        <a:lnTo>
                          <a:pt x="398" y="150"/>
                        </a:lnTo>
                        <a:lnTo>
                          <a:pt x="396" y="157"/>
                        </a:lnTo>
                        <a:lnTo>
                          <a:pt x="396" y="167"/>
                        </a:lnTo>
                        <a:lnTo>
                          <a:pt x="396" y="175"/>
                        </a:lnTo>
                        <a:lnTo>
                          <a:pt x="380" y="176"/>
                        </a:lnTo>
                        <a:lnTo>
                          <a:pt x="370" y="179"/>
                        </a:lnTo>
                        <a:lnTo>
                          <a:pt x="364" y="180"/>
                        </a:lnTo>
                        <a:lnTo>
                          <a:pt x="355" y="185"/>
                        </a:lnTo>
                        <a:lnTo>
                          <a:pt x="351" y="192"/>
                        </a:lnTo>
                        <a:lnTo>
                          <a:pt x="332" y="196"/>
                        </a:lnTo>
                        <a:lnTo>
                          <a:pt x="325" y="202"/>
                        </a:lnTo>
                        <a:lnTo>
                          <a:pt x="315" y="202"/>
                        </a:lnTo>
                        <a:lnTo>
                          <a:pt x="308" y="205"/>
                        </a:lnTo>
                        <a:lnTo>
                          <a:pt x="298" y="210"/>
                        </a:lnTo>
                        <a:lnTo>
                          <a:pt x="290" y="210"/>
                        </a:lnTo>
                        <a:lnTo>
                          <a:pt x="286" y="218"/>
                        </a:lnTo>
                        <a:lnTo>
                          <a:pt x="278" y="222"/>
                        </a:lnTo>
                        <a:lnTo>
                          <a:pt x="268" y="228"/>
                        </a:lnTo>
                        <a:lnTo>
                          <a:pt x="263" y="235"/>
                        </a:lnTo>
                        <a:lnTo>
                          <a:pt x="256" y="236"/>
                        </a:lnTo>
                        <a:lnTo>
                          <a:pt x="254" y="244"/>
                        </a:lnTo>
                        <a:lnTo>
                          <a:pt x="252" y="254"/>
                        </a:lnTo>
                        <a:lnTo>
                          <a:pt x="246" y="261"/>
                        </a:lnTo>
                        <a:lnTo>
                          <a:pt x="242" y="270"/>
                        </a:lnTo>
                        <a:lnTo>
                          <a:pt x="242" y="283"/>
                        </a:lnTo>
                        <a:lnTo>
                          <a:pt x="242" y="309"/>
                        </a:lnTo>
                        <a:lnTo>
                          <a:pt x="242" y="317"/>
                        </a:lnTo>
                        <a:lnTo>
                          <a:pt x="242" y="325"/>
                        </a:lnTo>
                        <a:lnTo>
                          <a:pt x="247" y="333"/>
                        </a:lnTo>
                        <a:lnTo>
                          <a:pt x="250" y="351"/>
                        </a:lnTo>
                        <a:lnTo>
                          <a:pt x="250" y="364"/>
                        </a:lnTo>
                        <a:lnTo>
                          <a:pt x="254" y="373"/>
                        </a:lnTo>
                        <a:lnTo>
                          <a:pt x="256" y="385"/>
                        </a:lnTo>
                        <a:lnTo>
                          <a:pt x="263" y="394"/>
                        </a:lnTo>
                        <a:lnTo>
                          <a:pt x="272" y="394"/>
                        </a:lnTo>
                        <a:lnTo>
                          <a:pt x="276" y="403"/>
                        </a:lnTo>
                        <a:lnTo>
                          <a:pt x="284" y="404"/>
                        </a:lnTo>
                        <a:lnTo>
                          <a:pt x="293" y="404"/>
                        </a:lnTo>
                        <a:lnTo>
                          <a:pt x="302" y="408"/>
                        </a:lnTo>
                        <a:lnTo>
                          <a:pt x="303" y="415"/>
                        </a:lnTo>
                        <a:lnTo>
                          <a:pt x="306" y="424"/>
                        </a:lnTo>
                        <a:lnTo>
                          <a:pt x="315" y="434"/>
                        </a:lnTo>
                        <a:lnTo>
                          <a:pt x="325" y="439"/>
                        </a:lnTo>
                        <a:lnTo>
                          <a:pt x="329" y="446"/>
                        </a:lnTo>
                        <a:lnTo>
                          <a:pt x="332" y="454"/>
                        </a:lnTo>
                        <a:lnTo>
                          <a:pt x="334" y="467"/>
                        </a:lnTo>
                        <a:lnTo>
                          <a:pt x="337" y="476"/>
                        </a:lnTo>
                        <a:lnTo>
                          <a:pt x="338" y="486"/>
                        </a:lnTo>
                        <a:lnTo>
                          <a:pt x="341" y="493"/>
                        </a:lnTo>
                        <a:lnTo>
                          <a:pt x="345" y="502"/>
                        </a:lnTo>
                        <a:lnTo>
                          <a:pt x="354" y="519"/>
                        </a:lnTo>
                        <a:lnTo>
                          <a:pt x="354" y="527"/>
                        </a:lnTo>
                        <a:lnTo>
                          <a:pt x="347" y="524"/>
                        </a:lnTo>
                        <a:lnTo>
                          <a:pt x="338" y="524"/>
                        </a:lnTo>
                        <a:lnTo>
                          <a:pt x="329" y="524"/>
                        </a:lnTo>
                        <a:lnTo>
                          <a:pt x="321" y="523"/>
                        </a:lnTo>
                        <a:lnTo>
                          <a:pt x="312" y="519"/>
                        </a:lnTo>
                        <a:lnTo>
                          <a:pt x="303" y="519"/>
                        </a:lnTo>
                        <a:lnTo>
                          <a:pt x="294" y="514"/>
                        </a:lnTo>
                        <a:lnTo>
                          <a:pt x="286" y="508"/>
                        </a:lnTo>
                        <a:lnTo>
                          <a:pt x="278" y="508"/>
                        </a:lnTo>
                        <a:lnTo>
                          <a:pt x="268" y="508"/>
                        </a:lnTo>
                        <a:lnTo>
                          <a:pt x="260" y="508"/>
                        </a:lnTo>
                        <a:lnTo>
                          <a:pt x="252" y="509"/>
                        </a:lnTo>
                        <a:lnTo>
                          <a:pt x="242" y="509"/>
                        </a:lnTo>
                        <a:lnTo>
                          <a:pt x="234" y="509"/>
                        </a:lnTo>
                        <a:lnTo>
                          <a:pt x="226" y="509"/>
                        </a:lnTo>
                        <a:lnTo>
                          <a:pt x="216" y="509"/>
                        </a:lnTo>
                        <a:lnTo>
                          <a:pt x="208" y="509"/>
                        </a:lnTo>
                        <a:lnTo>
                          <a:pt x="204" y="519"/>
                        </a:lnTo>
                        <a:lnTo>
                          <a:pt x="196" y="519"/>
                        </a:lnTo>
                        <a:lnTo>
                          <a:pt x="187" y="523"/>
                        </a:lnTo>
                        <a:lnTo>
                          <a:pt x="179" y="519"/>
                        </a:lnTo>
                        <a:lnTo>
                          <a:pt x="144" y="519"/>
                        </a:lnTo>
                        <a:lnTo>
                          <a:pt x="66" y="454"/>
                        </a:lnTo>
                        <a:lnTo>
                          <a:pt x="24" y="383"/>
                        </a:lnTo>
                        <a:lnTo>
                          <a:pt x="0" y="317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35921" dir="2700000" algn="ctr" rotWithShape="0">
                      <a:srgbClr val="79BCFF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3818" name="Freeform 330"/>
                  <p:cNvSpPr>
                    <a:spLocks/>
                  </p:cNvSpPr>
                  <p:nvPr/>
                </p:nvSpPr>
                <p:spPr bwMode="auto">
                  <a:xfrm>
                    <a:off x="4781" y="6"/>
                    <a:ext cx="473" cy="856"/>
                  </a:xfrm>
                  <a:custGeom>
                    <a:avLst/>
                    <a:gdLst/>
                    <a:ahLst/>
                    <a:cxnLst>
                      <a:cxn ang="0">
                        <a:pos x="66" y="32"/>
                      </a:cxn>
                      <a:cxn ang="0">
                        <a:pos x="81" y="64"/>
                      </a:cxn>
                      <a:cxn ang="0">
                        <a:pos x="99" y="99"/>
                      </a:cxn>
                      <a:cxn ang="0">
                        <a:pos x="109" y="133"/>
                      </a:cxn>
                      <a:cxn ang="0">
                        <a:pos x="125" y="166"/>
                      </a:cxn>
                      <a:cxn ang="0">
                        <a:pos x="155" y="183"/>
                      </a:cxn>
                      <a:cxn ang="0">
                        <a:pos x="185" y="205"/>
                      </a:cxn>
                      <a:cxn ang="0">
                        <a:pos x="199" y="252"/>
                      </a:cxn>
                      <a:cxn ang="0">
                        <a:pos x="234" y="268"/>
                      </a:cxn>
                      <a:cxn ang="0">
                        <a:pos x="262" y="288"/>
                      </a:cxn>
                      <a:cxn ang="0">
                        <a:pos x="272" y="324"/>
                      </a:cxn>
                      <a:cxn ang="0">
                        <a:pos x="246" y="349"/>
                      </a:cxn>
                      <a:cxn ang="0">
                        <a:pos x="240" y="384"/>
                      </a:cxn>
                      <a:cxn ang="0">
                        <a:pos x="262" y="410"/>
                      </a:cxn>
                      <a:cxn ang="0">
                        <a:pos x="292" y="402"/>
                      </a:cxn>
                      <a:cxn ang="0">
                        <a:pos x="306" y="368"/>
                      </a:cxn>
                      <a:cxn ang="0">
                        <a:pos x="331" y="355"/>
                      </a:cxn>
                      <a:cxn ang="0">
                        <a:pos x="362" y="376"/>
                      </a:cxn>
                      <a:cxn ang="0">
                        <a:pos x="392" y="394"/>
                      </a:cxn>
                      <a:cxn ang="0">
                        <a:pos x="405" y="432"/>
                      </a:cxn>
                      <a:cxn ang="0">
                        <a:pos x="403" y="478"/>
                      </a:cxn>
                      <a:cxn ang="0">
                        <a:pos x="400" y="512"/>
                      </a:cxn>
                      <a:cxn ang="0">
                        <a:pos x="367" y="527"/>
                      </a:cxn>
                      <a:cxn ang="0">
                        <a:pos x="346" y="550"/>
                      </a:cxn>
                      <a:cxn ang="0">
                        <a:pos x="316" y="573"/>
                      </a:cxn>
                      <a:cxn ang="0">
                        <a:pos x="280" y="580"/>
                      </a:cxn>
                      <a:cxn ang="0">
                        <a:pos x="246" y="576"/>
                      </a:cxn>
                      <a:cxn ang="0">
                        <a:pos x="213" y="568"/>
                      </a:cxn>
                      <a:cxn ang="0">
                        <a:pos x="177" y="576"/>
                      </a:cxn>
                      <a:cxn ang="0">
                        <a:pos x="161" y="612"/>
                      </a:cxn>
                      <a:cxn ang="0">
                        <a:pos x="167" y="649"/>
                      </a:cxn>
                      <a:cxn ang="0">
                        <a:pos x="181" y="689"/>
                      </a:cxn>
                      <a:cxn ang="0">
                        <a:pos x="187" y="721"/>
                      </a:cxn>
                      <a:cxn ang="0">
                        <a:pos x="177" y="749"/>
                      </a:cxn>
                      <a:cxn ang="0">
                        <a:pos x="151" y="776"/>
                      </a:cxn>
                      <a:cxn ang="0">
                        <a:pos x="117" y="786"/>
                      </a:cxn>
                      <a:cxn ang="0">
                        <a:pos x="91" y="800"/>
                      </a:cxn>
                      <a:cxn ang="0">
                        <a:pos x="58" y="809"/>
                      </a:cxn>
                      <a:cxn ang="0">
                        <a:pos x="23" y="809"/>
                      </a:cxn>
                      <a:cxn ang="0">
                        <a:pos x="2" y="824"/>
                      </a:cxn>
                      <a:cxn ang="0">
                        <a:pos x="34" y="834"/>
                      </a:cxn>
                      <a:cxn ang="0">
                        <a:pos x="69" y="856"/>
                      </a:cxn>
                      <a:cxn ang="0">
                        <a:pos x="115" y="843"/>
                      </a:cxn>
                      <a:cxn ang="0">
                        <a:pos x="161" y="842"/>
                      </a:cxn>
                      <a:cxn ang="0">
                        <a:pos x="310" y="759"/>
                      </a:cxn>
                      <a:cxn ang="0">
                        <a:pos x="465" y="521"/>
                      </a:cxn>
                      <a:cxn ang="0">
                        <a:pos x="431" y="244"/>
                      </a:cxn>
                      <a:cxn ang="0">
                        <a:pos x="294" y="82"/>
                      </a:cxn>
                      <a:cxn ang="0">
                        <a:pos x="58" y="0"/>
                      </a:cxn>
                    </a:cxnLst>
                    <a:rect l="0" t="0" r="r" b="b"/>
                    <a:pathLst>
                      <a:path w="473" h="856">
                        <a:moveTo>
                          <a:pt x="58" y="0"/>
                        </a:moveTo>
                        <a:lnTo>
                          <a:pt x="64" y="2"/>
                        </a:lnTo>
                        <a:lnTo>
                          <a:pt x="64" y="14"/>
                        </a:lnTo>
                        <a:lnTo>
                          <a:pt x="66" y="32"/>
                        </a:lnTo>
                        <a:lnTo>
                          <a:pt x="69" y="44"/>
                        </a:lnTo>
                        <a:lnTo>
                          <a:pt x="69" y="52"/>
                        </a:lnTo>
                        <a:lnTo>
                          <a:pt x="74" y="60"/>
                        </a:lnTo>
                        <a:lnTo>
                          <a:pt x="81" y="64"/>
                        </a:lnTo>
                        <a:lnTo>
                          <a:pt x="83" y="72"/>
                        </a:lnTo>
                        <a:lnTo>
                          <a:pt x="89" y="80"/>
                        </a:lnTo>
                        <a:lnTo>
                          <a:pt x="91" y="89"/>
                        </a:lnTo>
                        <a:lnTo>
                          <a:pt x="99" y="99"/>
                        </a:lnTo>
                        <a:lnTo>
                          <a:pt x="99" y="107"/>
                        </a:lnTo>
                        <a:lnTo>
                          <a:pt x="103" y="116"/>
                        </a:lnTo>
                        <a:lnTo>
                          <a:pt x="107" y="125"/>
                        </a:lnTo>
                        <a:lnTo>
                          <a:pt x="109" y="133"/>
                        </a:lnTo>
                        <a:lnTo>
                          <a:pt x="113" y="147"/>
                        </a:lnTo>
                        <a:lnTo>
                          <a:pt x="113" y="155"/>
                        </a:lnTo>
                        <a:lnTo>
                          <a:pt x="117" y="161"/>
                        </a:lnTo>
                        <a:lnTo>
                          <a:pt x="125" y="166"/>
                        </a:lnTo>
                        <a:lnTo>
                          <a:pt x="133" y="167"/>
                        </a:lnTo>
                        <a:lnTo>
                          <a:pt x="141" y="171"/>
                        </a:lnTo>
                        <a:lnTo>
                          <a:pt x="147" y="179"/>
                        </a:lnTo>
                        <a:lnTo>
                          <a:pt x="155" y="183"/>
                        </a:lnTo>
                        <a:lnTo>
                          <a:pt x="163" y="187"/>
                        </a:lnTo>
                        <a:lnTo>
                          <a:pt x="172" y="192"/>
                        </a:lnTo>
                        <a:lnTo>
                          <a:pt x="177" y="200"/>
                        </a:lnTo>
                        <a:lnTo>
                          <a:pt x="185" y="205"/>
                        </a:lnTo>
                        <a:lnTo>
                          <a:pt x="185" y="213"/>
                        </a:lnTo>
                        <a:lnTo>
                          <a:pt x="189" y="222"/>
                        </a:lnTo>
                        <a:lnTo>
                          <a:pt x="193" y="243"/>
                        </a:lnTo>
                        <a:lnTo>
                          <a:pt x="199" y="252"/>
                        </a:lnTo>
                        <a:lnTo>
                          <a:pt x="207" y="258"/>
                        </a:lnTo>
                        <a:lnTo>
                          <a:pt x="215" y="260"/>
                        </a:lnTo>
                        <a:lnTo>
                          <a:pt x="224" y="262"/>
                        </a:lnTo>
                        <a:lnTo>
                          <a:pt x="234" y="268"/>
                        </a:lnTo>
                        <a:lnTo>
                          <a:pt x="237" y="278"/>
                        </a:lnTo>
                        <a:lnTo>
                          <a:pt x="244" y="282"/>
                        </a:lnTo>
                        <a:lnTo>
                          <a:pt x="254" y="286"/>
                        </a:lnTo>
                        <a:lnTo>
                          <a:pt x="262" y="288"/>
                        </a:lnTo>
                        <a:lnTo>
                          <a:pt x="266" y="300"/>
                        </a:lnTo>
                        <a:lnTo>
                          <a:pt x="275" y="307"/>
                        </a:lnTo>
                        <a:lnTo>
                          <a:pt x="275" y="315"/>
                        </a:lnTo>
                        <a:lnTo>
                          <a:pt x="272" y="324"/>
                        </a:lnTo>
                        <a:lnTo>
                          <a:pt x="264" y="329"/>
                        </a:lnTo>
                        <a:lnTo>
                          <a:pt x="258" y="337"/>
                        </a:lnTo>
                        <a:lnTo>
                          <a:pt x="250" y="342"/>
                        </a:lnTo>
                        <a:lnTo>
                          <a:pt x="246" y="349"/>
                        </a:lnTo>
                        <a:lnTo>
                          <a:pt x="246" y="358"/>
                        </a:lnTo>
                        <a:lnTo>
                          <a:pt x="244" y="368"/>
                        </a:lnTo>
                        <a:lnTo>
                          <a:pt x="240" y="376"/>
                        </a:lnTo>
                        <a:lnTo>
                          <a:pt x="240" y="384"/>
                        </a:lnTo>
                        <a:lnTo>
                          <a:pt x="242" y="392"/>
                        </a:lnTo>
                        <a:lnTo>
                          <a:pt x="246" y="401"/>
                        </a:lnTo>
                        <a:lnTo>
                          <a:pt x="254" y="406"/>
                        </a:lnTo>
                        <a:lnTo>
                          <a:pt x="262" y="410"/>
                        </a:lnTo>
                        <a:lnTo>
                          <a:pt x="270" y="415"/>
                        </a:lnTo>
                        <a:lnTo>
                          <a:pt x="280" y="415"/>
                        </a:lnTo>
                        <a:lnTo>
                          <a:pt x="288" y="410"/>
                        </a:lnTo>
                        <a:lnTo>
                          <a:pt x="292" y="402"/>
                        </a:lnTo>
                        <a:lnTo>
                          <a:pt x="292" y="394"/>
                        </a:lnTo>
                        <a:lnTo>
                          <a:pt x="296" y="385"/>
                        </a:lnTo>
                        <a:lnTo>
                          <a:pt x="300" y="375"/>
                        </a:lnTo>
                        <a:lnTo>
                          <a:pt x="306" y="368"/>
                        </a:lnTo>
                        <a:lnTo>
                          <a:pt x="306" y="359"/>
                        </a:lnTo>
                        <a:lnTo>
                          <a:pt x="314" y="355"/>
                        </a:lnTo>
                        <a:lnTo>
                          <a:pt x="322" y="354"/>
                        </a:lnTo>
                        <a:lnTo>
                          <a:pt x="331" y="355"/>
                        </a:lnTo>
                        <a:lnTo>
                          <a:pt x="340" y="359"/>
                        </a:lnTo>
                        <a:lnTo>
                          <a:pt x="348" y="364"/>
                        </a:lnTo>
                        <a:lnTo>
                          <a:pt x="357" y="366"/>
                        </a:lnTo>
                        <a:lnTo>
                          <a:pt x="362" y="376"/>
                        </a:lnTo>
                        <a:lnTo>
                          <a:pt x="370" y="380"/>
                        </a:lnTo>
                        <a:lnTo>
                          <a:pt x="376" y="388"/>
                        </a:lnTo>
                        <a:lnTo>
                          <a:pt x="383" y="392"/>
                        </a:lnTo>
                        <a:lnTo>
                          <a:pt x="392" y="394"/>
                        </a:lnTo>
                        <a:lnTo>
                          <a:pt x="398" y="402"/>
                        </a:lnTo>
                        <a:lnTo>
                          <a:pt x="400" y="415"/>
                        </a:lnTo>
                        <a:lnTo>
                          <a:pt x="403" y="424"/>
                        </a:lnTo>
                        <a:lnTo>
                          <a:pt x="405" y="432"/>
                        </a:lnTo>
                        <a:lnTo>
                          <a:pt x="403" y="448"/>
                        </a:lnTo>
                        <a:lnTo>
                          <a:pt x="403" y="456"/>
                        </a:lnTo>
                        <a:lnTo>
                          <a:pt x="403" y="471"/>
                        </a:lnTo>
                        <a:lnTo>
                          <a:pt x="403" y="478"/>
                        </a:lnTo>
                        <a:lnTo>
                          <a:pt x="403" y="486"/>
                        </a:lnTo>
                        <a:lnTo>
                          <a:pt x="403" y="497"/>
                        </a:lnTo>
                        <a:lnTo>
                          <a:pt x="403" y="504"/>
                        </a:lnTo>
                        <a:lnTo>
                          <a:pt x="400" y="512"/>
                        </a:lnTo>
                        <a:lnTo>
                          <a:pt x="393" y="517"/>
                        </a:lnTo>
                        <a:lnTo>
                          <a:pt x="384" y="522"/>
                        </a:lnTo>
                        <a:lnTo>
                          <a:pt x="376" y="525"/>
                        </a:lnTo>
                        <a:lnTo>
                          <a:pt x="367" y="527"/>
                        </a:lnTo>
                        <a:lnTo>
                          <a:pt x="362" y="533"/>
                        </a:lnTo>
                        <a:lnTo>
                          <a:pt x="358" y="542"/>
                        </a:lnTo>
                        <a:lnTo>
                          <a:pt x="352" y="550"/>
                        </a:lnTo>
                        <a:lnTo>
                          <a:pt x="346" y="550"/>
                        </a:lnTo>
                        <a:lnTo>
                          <a:pt x="336" y="554"/>
                        </a:lnTo>
                        <a:lnTo>
                          <a:pt x="331" y="564"/>
                        </a:lnTo>
                        <a:lnTo>
                          <a:pt x="324" y="572"/>
                        </a:lnTo>
                        <a:lnTo>
                          <a:pt x="316" y="573"/>
                        </a:lnTo>
                        <a:lnTo>
                          <a:pt x="306" y="578"/>
                        </a:lnTo>
                        <a:lnTo>
                          <a:pt x="298" y="582"/>
                        </a:lnTo>
                        <a:lnTo>
                          <a:pt x="290" y="584"/>
                        </a:lnTo>
                        <a:lnTo>
                          <a:pt x="280" y="580"/>
                        </a:lnTo>
                        <a:lnTo>
                          <a:pt x="272" y="578"/>
                        </a:lnTo>
                        <a:lnTo>
                          <a:pt x="264" y="578"/>
                        </a:lnTo>
                        <a:lnTo>
                          <a:pt x="254" y="578"/>
                        </a:lnTo>
                        <a:lnTo>
                          <a:pt x="246" y="576"/>
                        </a:lnTo>
                        <a:lnTo>
                          <a:pt x="239" y="572"/>
                        </a:lnTo>
                        <a:lnTo>
                          <a:pt x="229" y="568"/>
                        </a:lnTo>
                        <a:lnTo>
                          <a:pt x="221" y="568"/>
                        </a:lnTo>
                        <a:lnTo>
                          <a:pt x="213" y="568"/>
                        </a:lnTo>
                        <a:lnTo>
                          <a:pt x="203" y="568"/>
                        </a:lnTo>
                        <a:lnTo>
                          <a:pt x="195" y="568"/>
                        </a:lnTo>
                        <a:lnTo>
                          <a:pt x="187" y="573"/>
                        </a:lnTo>
                        <a:lnTo>
                          <a:pt x="177" y="576"/>
                        </a:lnTo>
                        <a:lnTo>
                          <a:pt x="173" y="584"/>
                        </a:lnTo>
                        <a:lnTo>
                          <a:pt x="173" y="598"/>
                        </a:lnTo>
                        <a:lnTo>
                          <a:pt x="167" y="606"/>
                        </a:lnTo>
                        <a:lnTo>
                          <a:pt x="161" y="612"/>
                        </a:lnTo>
                        <a:lnTo>
                          <a:pt x="159" y="629"/>
                        </a:lnTo>
                        <a:lnTo>
                          <a:pt x="159" y="636"/>
                        </a:lnTo>
                        <a:lnTo>
                          <a:pt x="161" y="644"/>
                        </a:lnTo>
                        <a:lnTo>
                          <a:pt x="167" y="649"/>
                        </a:lnTo>
                        <a:lnTo>
                          <a:pt x="167" y="657"/>
                        </a:lnTo>
                        <a:lnTo>
                          <a:pt x="172" y="666"/>
                        </a:lnTo>
                        <a:lnTo>
                          <a:pt x="177" y="675"/>
                        </a:lnTo>
                        <a:lnTo>
                          <a:pt x="181" y="689"/>
                        </a:lnTo>
                        <a:lnTo>
                          <a:pt x="185" y="695"/>
                        </a:lnTo>
                        <a:lnTo>
                          <a:pt x="185" y="705"/>
                        </a:lnTo>
                        <a:lnTo>
                          <a:pt x="185" y="715"/>
                        </a:lnTo>
                        <a:lnTo>
                          <a:pt x="187" y="721"/>
                        </a:lnTo>
                        <a:lnTo>
                          <a:pt x="193" y="725"/>
                        </a:lnTo>
                        <a:lnTo>
                          <a:pt x="193" y="736"/>
                        </a:lnTo>
                        <a:lnTo>
                          <a:pt x="187" y="743"/>
                        </a:lnTo>
                        <a:lnTo>
                          <a:pt x="177" y="749"/>
                        </a:lnTo>
                        <a:lnTo>
                          <a:pt x="173" y="756"/>
                        </a:lnTo>
                        <a:lnTo>
                          <a:pt x="165" y="764"/>
                        </a:lnTo>
                        <a:lnTo>
                          <a:pt x="155" y="769"/>
                        </a:lnTo>
                        <a:lnTo>
                          <a:pt x="151" y="776"/>
                        </a:lnTo>
                        <a:lnTo>
                          <a:pt x="143" y="782"/>
                        </a:lnTo>
                        <a:lnTo>
                          <a:pt x="135" y="785"/>
                        </a:lnTo>
                        <a:lnTo>
                          <a:pt x="125" y="786"/>
                        </a:lnTo>
                        <a:lnTo>
                          <a:pt x="117" y="786"/>
                        </a:lnTo>
                        <a:lnTo>
                          <a:pt x="109" y="791"/>
                        </a:lnTo>
                        <a:lnTo>
                          <a:pt x="107" y="799"/>
                        </a:lnTo>
                        <a:lnTo>
                          <a:pt x="100" y="800"/>
                        </a:lnTo>
                        <a:lnTo>
                          <a:pt x="91" y="800"/>
                        </a:lnTo>
                        <a:lnTo>
                          <a:pt x="83" y="804"/>
                        </a:lnTo>
                        <a:lnTo>
                          <a:pt x="75" y="808"/>
                        </a:lnTo>
                        <a:lnTo>
                          <a:pt x="66" y="809"/>
                        </a:lnTo>
                        <a:lnTo>
                          <a:pt x="58" y="809"/>
                        </a:lnTo>
                        <a:lnTo>
                          <a:pt x="49" y="809"/>
                        </a:lnTo>
                        <a:lnTo>
                          <a:pt x="40" y="809"/>
                        </a:lnTo>
                        <a:lnTo>
                          <a:pt x="32" y="809"/>
                        </a:lnTo>
                        <a:lnTo>
                          <a:pt x="23" y="809"/>
                        </a:lnTo>
                        <a:lnTo>
                          <a:pt x="14" y="809"/>
                        </a:lnTo>
                        <a:lnTo>
                          <a:pt x="6" y="809"/>
                        </a:lnTo>
                        <a:lnTo>
                          <a:pt x="0" y="818"/>
                        </a:lnTo>
                        <a:lnTo>
                          <a:pt x="2" y="824"/>
                        </a:lnTo>
                        <a:lnTo>
                          <a:pt x="10" y="830"/>
                        </a:lnTo>
                        <a:lnTo>
                          <a:pt x="18" y="830"/>
                        </a:lnTo>
                        <a:lnTo>
                          <a:pt x="26" y="830"/>
                        </a:lnTo>
                        <a:lnTo>
                          <a:pt x="34" y="834"/>
                        </a:lnTo>
                        <a:lnTo>
                          <a:pt x="43" y="834"/>
                        </a:lnTo>
                        <a:lnTo>
                          <a:pt x="52" y="834"/>
                        </a:lnTo>
                        <a:lnTo>
                          <a:pt x="60" y="838"/>
                        </a:lnTo>
                        <a:lnTo>
                          <a:pt x="69" y="856"/>
                        </a:lnTo>
                        <a:lnTo>
                          <a:pt x="85" y="856"/>
                        </a:lnTo>
                        <a:lnTo>
                          <a:pt x="103" y="854"/>
                        </a:lnTo>
                        <a:lnTo>
                          <a:pt x="109" y="848"/>
                        </a:lnTo>
                        <a:lnTo>
                          <a:pt x="115" y="843"/>
                        </a:lnTo>
                        <a:lnTo>
                          <a:pt x="125" y="842"/>
                        </a:lnTo>
                        <a:lnTo>
                          <a:pt x="135" y="842"/>
                        </a:lnTo>
                        <a:lnTo>
                          <a:pt x="151" y="842"/>
                        </a:lnTo>
                        <a:lnTo>
                          <a:pt x="161" y="842"/>
                        </a:lnTo>
                        <a:lnTo>
                          <a:pt x="167" y="842"/>
                        </a:lnTo>
                        <a:lnTo>
                          <a:pt x="169" y="834"/>
                        </a:lnTo>
                        <a:lnTo>
                          <a:pt x="244" y="800"/>
                        </a:lnTo>
                        <a:lnTo>
                          <a:pt x="310" y="759"/>
                        </a:lnTo>
                        <a:lnTo>
                          <a:pt x="372" y="705"/>
                        </a:lnTo>
                        <a:lnTo>
                          <a:pt x="413" y="649"/>
                        </a:lnTo>
                        <a:lnTo>
                          <a:pt x="443" y="593"/>
                        </a:lnTo>
                        <a:lnTo>
                          <a:pt x="465" y="521"/>
                        </a:lnTo>
                        <a:lnTo>
                          <a:pt x="473" y="448"/>
                        </a:lnTo>
                        <a:lnTo>
                          <a:pt x="470" y="375"/>
                        </a:lnTo>
                        <a:lnTo>
                          <a:pt x="460" y="315"/>
                        </a:lnTo>
                        <a:lnTo>
                          <a:pt x="431" y="244"/>
                        </a:lnTo>
                        <a:lnTo>
                          <a:pt x="409" y="200"/>
                        </a:lnTo>
                        <a:lnTo>
                          <a:pt x="370" y="155"/>
                        </a:lnTo>
                        <a:lnTo>
                          <a:pt x="336" y="113"/>
                        </a:lnTo>
                        <a:lnTo>
                          <a:pt x="294" y="82"/>
                        </a:lnTo>
                        <a:lnTo>
                          <a:pt x="237" y="56"/>
                        </a:lnTo>
                        <a:lnTo>
                          <a:pt x="177" y="32"/>
                        </a:lnTo>
                        <a:lnTo>
                          <a:pt x="121" y="8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45791" dir="8778596" algn="ctr" rotWithShape="0">
                      <a:srgbClr val="79BCFF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10423" name="Group 578"/>
              <p:cNvGrpSpPr>
                <a:grpSpLocks/>
              </p:cNvGrpSpPr>
              <p:nvPr/>
            </p:nvGrpSpPr>
            <p:grpSpPr bwMode="auto">
              <a:xfrm>
                <a:off x="1775" y="2838"/>
                <a:ext cx="581" cy="504"/>
                <a:chOff x="1601" y="2631"/>
                <a:chExt cx="823" cy="585"/>
              </a:xfrm>
            </p:grpSpPr>
            <p:sp>
              <p:nvSpPr>
                <p:cNvPr id="10887" name="Freeform 406" descr="Dark horizontal"/>
                <p:cNvSpPr>
                  <a:spLocks/>
                </p:cNvSpPr>
                <p:nvPr/>
              </p:nvSpPr>
              <p:spPr bwMode="auto">
                <a:xfrm>
                  <a:off x="1601" y="2778"/>
                  <a:ext cx="736" cy="438"/>
                </a:xfrm>
                <a:custGeom>
                  <a:avLst/>
                  <a:gdLst>
                    <a:gd name="T0" fmla="*/ 0 w 514"/>
                    <a:gd name="T1" fmla="*/ 382 h 386"/>
                    <a:gd name="T2" fmla="*/ 0 w 514"/>
                    <a:gd name="T3" fmla="*/ 0 h 386"/>
                    <a:gd name="T4" fmla="*/ 513 w 514"/>
                    <a:gd name="T5" fmla="*/ 0 h 386"/>
                    <a:gd name="T6" fmla="*/ 513 w 514"/>
                    <a:gd name="T7" fmla="*/ 385 h 386"/>
                    <a:gd name="T8" fmla="*/ 0 w 514"/>
                    <a:gd name="T9" fmla="*/ 382 h 3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4"/>
                    <a:gd name="T16" fmla="*/ 0 h 386"/>
                    <a:gd name="T17" fmla="*/ 514 w 514"/>
                    <a:gd name="T18" fmla="*/ 386 h 3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4" h="386">
                      <a:moveTo>
                        <a:pt x="0" y="382"/>
                      </a:moveTo>
                      <a:lnTo>
                        <a:pt x="0" y="0"/>
                      </a:lnTo>
                      <a:lnTo>
                        <a:pt x="513" y="0"/>
                      </a:lnTo>
                      <a:lnTo>
                        <a:pt x="513" y="385"/>
                      </a:lnTo>
                      <a:lnTo>
                        <a:pt x="0" y="382"/>
                      </a:lnTo>
                    </a:path>
                  </a:pathLst>
                </a:custGeom>
                <a:pattFill prst="dkHorz">
                  <a:fgClr>
                    <a:srgbClr val="BAB7A4"/>
                  </a:fgClr>
                  <a:bgClr>
                    <a:schemeClr val="bg1"/>
                  </a:bgClr>
                </a:patt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88" name="Freeform 407" descr="Narrow vertical"/>
                <p:cNvSpPr>
                  <a:spLocks/>
                </p:cNvSpPr>
                <p:nvPr/>
              </p:nvSpPr>
              <p:spPr bwMode="auto">
                <a:xfrm>
                  <a:off x="2335" y="2633"/>
                  <a:ext cx="89" cy="583"/>
                </a:xfrm>
                <a:custGeom>
                  <a:avLst/>
                  <a:gdLst>
                    <a:gd name="T0" fmla="*/ 0 w 62"/>
                    <a:gd name="T1" fmla="*/ 124 h 513"/>
                    <a:gd name="T2" fmla="*/ 0 w 62"/>
                    <a:gd name="T3" fmla="*/ 512 h 513"/>
                    <a:gd name="T4" fmla="*/ 61 w 62"/>
                    <a:gd name="T5" fmla="*/ 385 h 513"/>
                    <a:gd name="T6" fmla="*/ 61 w 62"/>
                    <a:gd name="T7" fmla="*/ 0 h 513"/>
                    <a:gd name="T8" fmla="*/ 0 w 62"/>
                    <a:gd name="T9" fmla="*/ 124 h 5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"/>
                    <a:gd name="T16" fmla="*/ 0 h 513"/>
                    <a:gd name="T17" fmla="*/ 62 w 62"/>
                    <a:gd name="T18" fmla="*/ 513 h 5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" h="513">
                      <a:moveTo>
                        <a:pt x="0" y="124"/>
                      </a:moveTo>
                      <a:lnTo>
                        <a:pt x="0" y="512"/>
                      </a:lnTo>
                      <a:lnTo>
                        <a:pt x="61" y="385"/>
                      </a:lnTo>
                      <a:lnTo>
                        <a:pt x="61" y="0"/>
                      </a:lnTo>
                      <a:lnTo>
                        <a:pt x="0" y="124"/>
                      </a:lnTo>
                    </a:path>
                  </a:pathLst>
                </a:custGeom>
                <a:pattFill prst="narVert">
                  <a:fgClr>
                    <a:srgbClr val="948E71"/>
                  </a:fgClr>
                  <a:bgClr>
                    <a:schemeClr val="bg1"/>
                  </a:bgClr>
                </a:patt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89" name="AutoShape 408"/>
                <p:cNvSpPr>
                  <a:spLocks noChangeArrowheads="1"/>
                </p:cNvSpPr>
                <p:nvPr/>
              </p:nvSpPr>
              <p:spPr bwMode="auto">
                <a:xfrm>
                  <a:off x="1782" y="2854"/>
                  <a:ext cx="367" cy="351"/>
                </a:xfrm>
                <a:prstGeom prst="roundRect">
                  <a:avLst>
                    <a:gd name="adj" fmla="val 12495"/>
                  </a:avLst>
                </a:prstGeom>
                <a:solidFill>
                  <a:srgbClr val="FF9900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90" name="AutoShape 409"/>
                <p:cNvSpPr>
                  <a:spLocks noChangeArrowheads="1"/>
                </p:cNvSpPr>
                <p:nvPr/>
              </p:nvSpPr>
              <p:spPr bwMode="auto">
                <a:xfrm>
                  <a:off x="1804" y="2891"/>
                  <a:ext cx="324" cy="315"/>
                </a:xfrm>
                <a:prstGeom prst="roundRect">
                  <a:avLst>
                    <a:gd name="adj" fmla="val 12495"/>
                  </a:avLst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91" name="Line 410"/>
                <p:cNvSpPr>
                  <a:spLocks noChangeShapeType="1"/>
                </p:cNvSpPr>
                <p:nvPr/>
              </p:nvSpPr>
              <p:spPr bwMode="auto">
                <a:xfrm>
                  <a:off x="1963" y="2899"/>
                  <a:ext cx="0" cy="308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92" name="Oval 411"/>
                <p:cNvSpPr>
                  <a:spLocks noChangeArrowheads="1"/>
                </p:cNvSpPr>
                <p:nvPr/>
              </p:nvSpPr>
              <p:spPr bwMode="auto">
                <a:xfrm>
                  <a:off x="1833" y="2956"/>
                  <a:ext cx="85" cy="66"/>
                </a:xfrm>
                <a:prstGeom prst="ellipse">
                  <a:avLst/>
                </a:prstGeom>
                <a:solidFill>
                  <a:srgbClr val="FEEED4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93" name="Oval 412"/>
                <p:cNvSpPr>
                  <a:spLocks noChangeArrowheads="1"/>
                </p:cNvSpPr>
                <p:nvPr/>
              </p:nvSpPr>
              <p:spPr bwMode="auto">
                <a:xfrm>
                  <a:off x="1995" y="2962"/>
                  <a:ext cx="84" cy="62"/>
                </a:xfrm>
                <a:prstGeom prst="ellipse">
                  <a:avLst/>
                </a:prstGeom>
                <a:solidFill>
                  <a:srgbClr val="FEEED4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94" name="Rectangle 413"/>
                <p:cNvSpPr>
                  <a:spLocks noChangeArrowheads="1"/>
                </p:cNvSpPr>
                <p:nvPr/>
              </p:nvSpPr>
              <p:spPr bwMode="auto">
                <a:xfrm>
                  <a:off x="1644" y="3052"/>
                  <a:ext cx="44" cy="156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95" name="Freeform 414"/>
                <p:cNvSpPr>
                  <a:spLocks/>
                </p:cNvSpPr>
                <p:nvPr/>
              </p:nvSpPr>
              <p:spPr bwMode="auto">
                <a:xfrm>
                  <a:off x="2364" y="2754"/>
                  <a:ext cx="43" cy="423"/>
                </a:xfrm>
                <a:custGeom>
                  <a:avLst/>
                  <a:gdLst>
                    <a:gd name="T0" fmla="*/ 0 w 30"/>
                    <a:gd name="T1" fmla="*/ 372 h 373"/>
                    <a:gd name="T2" fmla="*/ 0 w 30"/>
                    <a:gd name="T3" fmla="*/ 61 h 373"/>
                    <a:gd name="T4" fmla="*/ 29 w 30"/>
                    <a:gd name="T5" fmla="*/ 0 h 373"/>
                    <a:gd name="T6" fmla="*/ 29 w 30"/>
                    <a:gd name="T7" fmla="*/ 307 h 373"/>
                    <a:gd name="T8" fmla="*/ 0 w 30"/>
                    <a:gd name="T9" fmla="*/ 372 h 3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"/>
                    <a:gd name="T16" fmla="*/ 0 h 373"/>
                    <a:gd name="T17" fmla="*/ 30 w 30"/>
                    <a:gd name="T18" fmla="*/ 373 h 3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" h="373">
                      <a:moveTo>
                        <a:pt x="0" y="372"/>
                      </a:moveTo>
                      <a:lnTo>
                        <a:pt x="0" y="61"/>
                      </a:lnTo>
                      <a:lnTo>
                        <a:pt x="29" y="0"/>
                      </a:lnTo>
                      <a:lnTo>
                        <a:pt x="29" y="307"/>
                      </a:lnTo>
                      <a:lnTo>
                        <a:pt x="0" y="372"/>
                      </a:lnTo>
                    </a:path>
                  </a:pathLst>
                </a:custGeom>
                <a:solidFill>
                  <a:schemeClr val="tx2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96" name="Freeform 415"/>
                <p:cNvSpPr>
                  <a:spLocks/>
                </p:cNvSpPr>
                <p:nvPr/>
              </p:nvSpPr>
              <p:spPr bwMode="auto">
                <a:xfrm>
                  <a:off x="1601" y="2631"/>
                  <a:ext cx="819" cy="145"/>
                </a:xfrm>
                <a:custGeom>
                  <a:avLst/>
                  <a:gdLst>
                    <a:gd name="T0" fmla="*/ 0 w 572"/>
                    <a:gd name="T1" fmla="*/ 127 h 128"/>
                    <a:gd name="T2" fmla="*/ 509 w 572"/>
                    <a:gd name="T3" fmla="*/ 127 h 128"/>
                    <a:gd name="T4" fmla="*/ 571 w 572"/>
                    <a:gd name="T5" fmla="*/ 0 h 128"/>
                    <a:gd name="T6" fmla="*/ 139 w 572"/>
                    <a:gd name="T7" fmla="*/ 0 h 128"/>
                    <a:gd name="T8" fmla="*/ 0 w 572"/>
                    <a:gd name="T9" fmla="*/ 127 h 1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2"/>
                    <a:gd name="T16" fmla="*/ 0 h 128"/>
                    <a:gd name="T17" fmla="*/ 572 w 572"/>
                    <a:gd name="T18" fmla="*/ 128 h 1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2" h="128">
                      <a:moveTo>
                        <a:pt x="0" y="127"/>
                      </a:moveTo>
                      <a:lnTo>
                        <a:pt x="509" y="127"/>
                      </a:lnTo>
                      <a:lnTo>
                        <a:pt x="571" y="0"/>
                      </a:lnTo>
                      <a:lnTo>
                        <a:pt x="139" y="0"/>
                      </a:lnTo>
                      <a:lnTo>
                        <a:pt x="0" y="127"/>
                      </a:lnTo>
                    </a:path>
                  </a:pathLst>
                </a:custGeom>
                <a:solidFill>
                  <a:srgbClr val="E5E1DA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424" name="Group 1864"/>
              <p:cNvGrpSpPr>
                <a:grpSpLocks/>
              </p:cNvGrpSpPr>
              <p:nvPr/>
            </p:nvGrpSpPr>
            <p:grpSpPr bwMode="auto">
              <a:xfrm>
                <a:off x="614" y="2499"/>
                <a:ext cx="1049" cy="380"/>
                <a:chOff x="614" y="2499"/>
                <a:chExt cx="1049" cy="380"/>
              </a:xfrm>
            </p:grpSpPr>
            <p:sp>
              <p:nvSpPr>
                <p:cNvPr id="10671" name="Freeform 443"/>
                <p:cNvSpPr>
                  <a:spLocks/>
                </p:cNvSpPr>
                <p:nvPr/>
              </p:nvSpPr>
              <p:spPr bwMode="auto">
                <a:xfrm>
                  <a:off x="1127" y="2670"/>
                  <a:ext cx="530" cy="150"/>
                </a:xfrm>
                <a:custGeom>
                  <a:avLst/>
                  <a:gdLst>
                    <a:gd name="T0" fmla="*/ 0 w 530"/>
                    <a:gd name="T1" fmla="*/ 186 h 187"/>
                    <a:gd name="T2" fmla="*/ 102 w 530"/>
                    <a:gd name="T3" fmla="*/ 17 h 187"/>
                    <a:gd name="T4" fmla="*/ 529 w 530"/>
                    <a:gd name="T5" fmla="*/ 0 h 187"/>
                    <a:gd name="T6" fmla="*/ 529 w 530"/>
                    <a:gd name="T7" fmla="*/ 74 h 187"/>
                    <a:gd name="T8" fmla="*/ 84 w 530"/>
                    <a:gd name="T9" fmla="*/ 186 h 187"/>
                    <a:gd name="T10" fmla="*/ 0 w 530"/>
                    <a:gd name="T11" fmla="*/ 186 h 1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0"/>
                    <a:gd name="T19" fmla="*/ 0 h 187"/>
                    <a:gd name="T20" fmla="*/ 530 w 530"/>
                    <a:gd name="T21" fmla="*/ 187 h 1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0" h="187">
                      <a:moveTo>
                        <a:pt x="0" y="186"/>
                      </a:moveTo>
                      <a:lnTo>
                        <a:pt x="102" y="17"/>
                      </a:lnTo>
                      <a:lnTo>
                        <a:pt x="529" y="0"/>
                      </a:lnTo>
                      <a:lnTo>
                        <a:pt x="529" y="74"/>
                      </a:lnTo>
                      <a:lnTo>
                        <a:pt x="84" y="186"/>
                      </a:lnTo>
                      <a:lnTo>
                        <a:pt x="0" y="186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672" name="Group 1324"/>
                <p:cNvGrpSpPr>
                  <a:grpSpLocks/>
                </p:cNvGrpSpPr>
                <p:nvPr/>
              </p:nvGrpSpPr>
              <p:grpSpPr bwMode="auto">
                <a:xfrm>
                  <a:off x="614" y="2499"/>
                  <a:ext cx="853" cy="288"/>
                  <a:chOff x="614" y="2541"/>
                  <a:chExt cx="853" cy="288"/>
                </a:xfrm>
              </p:grpSpPr>
              <p:sp>
                <p:nvSpPr>
                  <p:cNvPr id="10877" name="AutoShape 444"/>
                  <p:cNvSpPr>
                    <a:spLocks noChangeArrowheads="1"/>
                  </p:cNvSpPr>
                  <p:nvPr/>
                </p:nvSpPr>
                <p:spPr bwMode="auto">
                  <a:xfrm>
                    <a:off x="618" y="2544"/>
                    <a:ext cx="843" cy="2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BAB7A4"/>
                  </a:soli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78" name="Freeform 445" descr="Dark vertical"/>
                  <p:cNvSpPr>
                    <a:spLocks/>
                  </p:cNvSpPr>
                  <p:nvPr/>
                </p:nvSpPr>
                <p:spPr bwMode="auto">
                  <a:xfrm>
                    <a:off x="614" y="2612"/>
                    <a:ext cx="766" cy="217"/>
                  </a:xfrm>
                  <a:custGeom>
                    <a:avLst/>
                    <a:gdLst>
                      <a:gd name="T0" fmla="*/ 0 w 766"/>
                      <a:gd name="T1" fmla="*/ 267 h 270"/>
                      <a:gd name="T2" fmla="*/ 0 w 766"/>
                      <a:gd name="T3" fmla="*/ 0 h 270"/>
                      <a:gd name="T4" fmla="*/ 765 w 766"/>
                      <a:gd name="T5" fmla="*/ 0 h 270"/>
                      <a:gd name="T6" fmla="*/ 765 w 766"/>
                      <a:gd name="T7" fmla="*/ 269 h 270"/>
                      <a:gd name="T8" fmla="*/ 0 w 766"/>
                      <a:gd name="T9" fmla="*/ 267 h 2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66"/>
                      <a:gd name="T16" fmla="*/ 0 h 270"/>
                      <a:gd name="T17" fmla="*/ 766 w 766"/>
                      <a:gd name="T18" fmla="*/ 270 h 2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66" h="270">
                        <a:moveTo>
                          <a:pt x="0" y="267"/>
                        </a:moveTo>
                        <a:lnTo>
                          <a:pt x="0" y="0"/>
                        </a:lnTo>
                        <a:lnTo>
                          <a:pt x="765" y="0"/>
                        </a:lnTo>
                        <a:lnTo>
                          <a:pt x="765" y="269"/>
                        </a:lnTo>
                        <a:lnTo>
                          <a:pt x="0" y="267"/>
                        </a:lnTo>
                      </a:path>
                    </a:pathLst>
                  </a:custGeom>
                  <a:pattFill prst="dkVert">
                    <a:fgClr>
                      <a:srgbClr val="BAB7A4"/>
                    </a:fgClr>
                    <a:bgClr>
                      <a:schemeClr val="bg1"/>
                    </a:bgClr>
                  </a:patt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879" name="Freeform 446" descr="Narrow vertical"/>
                  <p:cNvSpPr>
                    <a:spLocks/>
                  </p:cNvSpPr>
                  <p:nvPr/>
                </p:nvSpPr>
                <p:spPr bwMode="auto">
                  <a:xfrm>
                    <a:off x="1379" y="2541"/>
                    <a:ext cx="88" cy="288"/>
                  </a:xfrm>
                  <a:custGeom>
                    <a:avLst/>
                    <a:gdLst>
                      <a:gd name="T0" fmla="*/ 0 w 88"/>
                      <a:gd name="T1" fmla="*/ 87 h 358"/>
                      <a:gd name="T2" fmla="*/ 0 w 88"/>
                      <a:gd name="T3" fmla="*/ 357 h 358"/>
                      <a:gd name="T4" fmla="*/ 87 w 88"/>
                      <a:gd name="T5" fmla="*/ 268 h 358"/>
                      <a:gd name="T6" fmla="*/ 87 w 88"/>
                      <a:gd name="T7" fmla="*/ 0 h 358"/>
                      <a:gd name="T8" fmla="*/ 0 w 88"/>
                      <a:gd name="T9" fmla="*/ 87 h 35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358"/>
                      <a:gd name="T17" fmla="*/ 88 w 88"/>
                      <a:gd name="T18" fmla="*/ 358 h 35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358">
                        <a:moveTo>
                          <a:pt x="0" y="87"/>
                        </a:moveTo>
                        <a:lnTo>
                          <a:pt x="0" y="357"/>
                        </a:lnTo>
                        <a:lnTo>
                          <a:pt x="87" y="268"/>
                        </a:lnTo>
                        <a:lnTo>
                          <a:pt x="87" y="0"/>
                        </a:lnTo>
                        <a:lnTo>
                          <a:pt x="0" y="87"/>
                        </a:lnTo>
                      </a:path>
                    </a:pathLst>
                  </a:custGeom>
                  <a:pattFill prst="narVert">
                    <a:fgClr>
                      <a:srgbClr val="948E71"/>
                    </a:fgClr>
                    <a:bgClr>
                      <a:schemeClr val="bg1"/>
                    </a:bgClr>
                  </a:patt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880" name="AutoShape 447"/>
                  <p:cNvSpPr>
                    <a:spLocks noChangeArrowheads="1"/>
                  </p:cNvSpPr>
                  <p:nvPr/>
                </p:nvSpPr>
                <p:spPr bwMode="auto">
                  <a:xfrm>
                    <a:off x="800" y="2651"/>
                    <a:ext cx="382" cy="17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FF9900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81" name="AutoShape 448"/>
                  <p:cNvSpPr>
                    <a:spLocks noChangeArrowheads="1"/>
                  </p:cNvSpPr>
                  <p:nvPr/>
                </p:nvSpPr>
                <p:spPr bwMode="auto">
                  <a:xfrm>
                    <a:off x="821" y="2670"/>
                    <a:ext cx="340" cy="153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chemeClr val="tx2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82" name="Line 449"/>
                  <p:cNvSpPr>
                    <a:spLocks noChangeShapeType="1"/>
                  </p:cNvSpPr>
                  <p:nvPr/>
                </p:nvSpPr>
                <p:spPr bwMode="auto">
                  <a:xfrm>
                    <a:off x="989" y="2673"/>
                    <a:ext cx="0" cy="150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83" name="Oval 450"/>
                  <p:cNvSpPr>
                    <a:spLocks noChangeArrowheads="1"/>
                  </p:cNvSpPr>
                  <p:nvPr/>
                </p:nvSpPr>
                <p:spPr bwMode="auto">
                  <a:xfrm>
                    <a:off x="853" y="2700"/>
                    <a:ext cx="90" cy="32"/>
                  </a:xfrm>
                  <a:prstGeom prst="ellipse">
                    <a:avLst/>
                  </a:prstGeom>
                  <a:solidFill>
                    <a:srgbClr val="FEEED4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84" name="Oval 451"/>
                  <p:cNvSpPr>
                    <a:spLocks noChangeArrowheads="1"/>
                  </p:cNvSpPr>
                  <p:nvPr/>
                </p:nvSpPr>
                <p:spPr bwMode="auto">
                  <a:xfrm>
                    <a:off x="1021" y="2703"/>
                    <a:ext cx="90" cy="30"/>
                  </a:xfrm>
                  <a:prstGeom prst="ellipse">
                    <a:avLst/>
                  </a:prstGeom>
                  <a:solidFill>
                    <a:srgbClr val="FEEED4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85" name="Rectangle 452"/>
                  <p:cNvSpPr>
                    <a:spLocks noChangeArrowheads="1"/>
                  </p:cNvSpPr>
                  <p:nvPr/>
                </p:nvSpPr>
                <p:spPr bwMode="auto">
                  <a:xfrm>
                    <a:off x="655" y="2749"/>
                    <a:ext cx="51" cy="74"/>
                  </a:xfrm>
                  <a:prstGeom prst="rect">
                    <a:avLst/>
                  </a:prstGeom>
                  <a:solidFill>
                    <a:schemeClr val="tx2"/>
                  </a:soli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886" name="Freeform 453"/>
                  <p:cNvSpPr>
                    <a:spLocks/>
                  </p:cNvSpPr>
                  <p:nvPr/>
                </p:nvSpPr>
                <p:spPr bwMode="auto">
                  <a:xfrm>
                    <a:off x="1405" y="2601"/>
                    <a:ext cx="43" cy="209"/>
                  </a:xfrm>
                  <a:custGeom>
                    <a:avLst/>
                    <a:gdLst>
                      <a:gd name="T0" fmla="*/ 0 w 43"/>
                      <a:gd name="T1" fmla="*/ 258 h 259"/>
                      <a:gd name="T2" fmla="*/ 0 w 43"/>
                      <a:gd name="T3" fmla="*/ 42 h 259"/>
                      <a:gd name="T4" fmla="*/ 42 w 43"/>
                      <a:gd name="T5" fmla="*/ 0 h 259"/>
                      <a:gd name="T6" fmla="*/ 42 w 43"/>
                      <a:gd name="T7" fmla="*/ 213 h 259"/>
                      <a:gd name="T8" fmla="*/ 0 w 43"/>
                      <a:gd name="T9" fmla="*/ 258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3"/>
                      <a:gd name="T16" fmla="*/ 0 h 259"/>
                      <a:gd name="T17" fmla="*/ 43 w 43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3" h="259">
                        <a:moveTo>
                          <a:pt x="0" y="258"/>
                        </a:moveTo>
                        <a:lnTo>
                          <a:pt x="0" y="42"/>
                        </a:lnTo>
                        <a:lnTo>
                          <a:pt x="42" y="0"/>
                        </a:lnTo>
                        <a:lnTo>
                          <a:pt x="42" y="213"/>
                        </a:lnTo>
                        <a:lnTo>
                          <a:pt x="0" y="258"/>
                        </a:lnTo>
                      </a:path>
                    </a:pathLst>
                  </a:custGeom>
                  <a:solidFill>
                    <a:schemeClr val="tx2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673" name="Group 882"/>
                <p:cNvGrpSpPr>
                  <a:grpSpLocks/>
                </p:cNvGrpSpPr>
                <p:nvPr/>
              </p:nvGrpSpPr>
              <p:grpSpPr bwMode="auto">
                <a:xfrm>
                  <a:off x="1435" y="2584"/>
                  <a:ext cx="228" cy="163"/>
                  <a:chOff x="1480" y="2334"/>
                  <a:chExt cx="338" cy="242"/>
                </a:xfrm>
              </p:grpSpPr>
              <p:grpSp>
                <p:nvGrpSpPr>
                  <p:cNvPr id="10774" name="Group 779"/>
                  <p:cNvGrpSpPr>
                    <a:grpSpLocks/>
                  </p:cNvGrpSpPr>
                  <p:nvPr/>
                </p:nvGrpSpPr>
                <p:grpSpPr bwMode="auto">
                  <a:xfrm>
                    <a:off x="1711" y="2334"/>
                    <a:ext cx="107" cy="141"/>
                    <a:chOff x="4464" y="2256"/>
                    <a:chExt cx="107" cy="141"/>
                  </a:xfrm>
                </p:grpSpPr>
                <p:grpSp>
                  <p:nvGrpSpPr>
                    <p:cNvPr id="10857" name="Group 7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64" y="2351"/>
                      <a:ext cx="107" cy="46"/>
                      <a:chOff x="3875" y="2451"/>
                      <a:chExt cx="107" cy="46"/>
                    </a:xfrm>
                  </p:grpSpPr>
                  <p:sp>
                    <p:nvSpPr>
                      <p:cNvPr id="10873" name="Freeform 7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5" y="2451"/>
                        <a:ext cx="107" cy="46"/>
                      </a:xfrm>
                      <a:custGeom>
                        <a:avLst/>
                        <a:gdLst>
                          <a:gd name="T0" fmla="*/ 23 w 213"/>
                          <a:gd name="T1" fmla="*/ 0 h 91"/>
                          <a:gd name="T2" fmla="*/ 0 w 213"/>
                          <a:gd name="T3" fmla="*/ 22 h 91"/>
                          <a:gd name="T4" fmla="*/ 0 w 213"/>
                          <a:gd name="T5" fmla="*/ 91 h 91"/>
                          <a:gd name="T6" fmla="*/ 191 w 213"/>
                          <a:gd name="T7" fmla="*/ 91 h 91"/>
                          <a:gd name="T8" fmla="*/ 213 w 213"/>
                          <a:gd name="T9" fmla="*/ 68 h 91"/>
                          <a:gd name="T10" fmla="*/ 213 w 213"/>
                          <a:gd name="T11" fmla="*/ 0 h 91"/>
                          <a:gd name="T12" fmla="*/ 23 w 213"/>
                          <a:gd name="T13" fmla="*/ 0 h 91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13"/>
                          <a:gd name="T22" fmla="*/ 0 h 91"/>
                          <a:gd name="T23" fmla="*/ 213 w 213"/>
                          <a:gd name="T24" fmla="*/ 91 h 91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13" h="91">
                            <a:moveTo>
                              <a:pt x="23" y="0"/>
                            </a:moveTo>
                            <a:lnTo>
                              <a:pt x="0" y="22"/>
                            </a:lnTo>
                            <a:lnTo>
                              <a:pt x="0" y="91"/>
                            </a:lnTo>
                            <a:lnTo>
                              <a:pt x="191" y="91"/>
                            </a:lnTo>
                            <a:lnTo>
                              <a:pt x="213" y="68"/>
                            </a:lnTo>
                            <a:lnTo>
                              <a:pt x="213" y="0"/>
                            </a:lnTo>
                            <a:lnTo>
                              <a:pt x="23" y="0"/>
                            </a:ln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74" name="Line 78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5" y="2463"/>
                        <a:ext cx="95" cy="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75" name="Line 78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70" y="2451"/>
                        <a:ext cx="12" cy="12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76" name="Line 7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0" y="2463"/>
                        <a:ext cx="1" cy="3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858" name="Group 7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64" y="2320"/>
                      <a:ext cx="107" cy="46"/>
                      <a:chOff x="3875" y="2420"/>
                      <a:chExt cx="107" cy="46"/>
                    </a:xfrm>
                  </p:grpSpPr>
                  <p:sp>
                    <p:nvSpPr>
                      <p:cNvPr id="10869" name="Freeform 7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5" y="2420"/>
                        <a:ext cx="107" cy="46"/>
                      </a:xfrm>
                      <a:custGeom>
                        <a:avLst/>
                        <a:gdLst>
                          <a:gd name="T0" fmla="*/ 23 w 213"/>
                          <a:gd name="T1" fmla="*/ 0 h 91"/>
                          <a:gd name="T2" fmla="*/ 0 w 213"/>
                          <a:gd name="T3" fmla="*/ 23 h 91"/>
                          <a:gd name="T4" fmla="*/ 0 w 213"/>
                          <a:gd name="T5" fmla="*/ 91 h 91"/>
                          <a:gd name="T6" fmla="*/ 191 w 213"/>
                          <a:gd name="T7" fmla="*/ 91 h 91"/>
                          <a:gd name="T8" fmla="*/ 213 w 213"/>
                          <a:gd name="T9" fmla="*/ 68 h 91"/>
                          <a:gd name="T10" fmla="*/ 213 w 213"/>
                          <a:gd name="T11" fmla="*/ 0 h 91"/>
                          <a:gd name="T12" fmla="*/ 23 w 213"/>
                          <a:gd name="T13" fmla="*/ 0 h 91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13"/>
                          <a:gd name="T22" fmla="*/ 0 h 91"/>
                          <a:gd name="T23" fmla="*/ 213 w 213"/>
                          <a:gd name="T24" fmla="*/ 91 h 91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13" h="91">
                            <a:moveTo>
                              <a:pt x="23" y="0"/>
                            </a:moveTo>
                            <a:lnTo>
                              <a:pt x="0" y="23"/>
                            </a:lnTo>
                            <a:lnTo>
                              <a:pt x="0" y="91"/>
                            </a:lnTo>
                            <a:lnTo>
                              <a:pt x="191" y="91"/>
                            </a:lnTo>
                            <a:lnTo>
                              <a:pt x="213" y="68"/>
                            </a:lnTo>
                            <a:lnTo>
                              <a:pt x="213" y="0"/>
                            </a:lnTo>
                            <a:lnTo>
                              <a:pt x="23" y="0"/>
                            </a:ln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70" name="Line 7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5" y="2431"/>
                        <a:ext cx="95" cy="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71" name="Line 78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70" y="2420"/>
                        <a:ext cx="12" cy="1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72" name="Line 7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0" y="2431"/>
                        <a:ext cx="1" cy="3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859" name="Group 7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65" y="2289"/>
                      <a:ext cx="106" cy="45"/>
                      <a:chOff x="3874" y="2389"/>
                      <a:chExt cx="106" cy="45"/>
                    </a:xfrm>
                  </p:grpSpPr>
                  <p:sp>
                    <p:nvSpPr>
                      <p:cNvPr id="10865" name="Freeform 7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4" y="2389"/>
                        <a:ext cx="106" cy="45"/>
                      </a:xfrm>
                      <a:custGeom>
                        <a:avLst/>
                        <a:gdLst>
                          <a:gd name="T0" fmla="*/ 23 w 213"/>
                          <a:gd name="T1" fmla="*/ 0 h 91"/>
                          <a:gd name="T2" fmla="*/ 0 w 213"/>
                          <a:gd name="T3" fmla="*/ 22 h 91"/>
                          <a:gd name="T4" fmla="*/ 0 w 213"/>
                          <a:gd name="T5" fmla="*/ 91 h 91"/>
                          <a:gd name="T6" fmla="*/ 191 w 213"/>
                          <a:gd name="T7" fmla="*/ 91 h 91"/>
                          <a:gd name="T8" fmla="*/ 213 w 213"/>
                          <a:gd name="T9" fmla="*/ 68 h 91"/>
                          <a:gd name="T10" fmla="*/ 213 w 213"/>
                          <a:gd name="T11" fmla="*/ 0 h 91"/>
                          <a:gd name="T12" fmla="*/ 23 w 213"/>
                          <a:gd name="T13" fmla="*/ 0 h 91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13"/>
                          <a:gd name="T22" fmla="*/ 0 h 91"/>
                          <a:gd name="T23" fmla="*/ 213 w 213"/>
                          <a:gd name="T24" fmla="*/ 91 h 91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13" h="91">
                            <a:moveTo>
                              <a:pt x="23" y="0"/>
                            </a:moveTo>
                            <a:lnTo>
                              <a:pt x="0" y="22"/>
                            </a:lnTo>
                            <a:lnTo>
                              <a:pt x="0" y="91"/>
                            </a:lnTo>
                            <a:lnTo>
                              <a:pt x="191" y="91"/>
                            </a:lnTo>
                            <a:lnTo>
                              <a:pt x="213" y="68"/>
                            </a:lnTo>
                            <a:lnTo>
                              <a:pt x="213" y="0"/>
                            </a:lnTo>
                            <a:lnTo>
                              <a:pt x="23" y="0"/>
                            </a:ln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66" name="Line 7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4" y="2400"/>
                        <a:ext cx="95" cy="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67" name="Line 79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69" y="2389"/>
                        <a:ext cx="11" cy="1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68" name="Line 7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9" y="2400"/>
                        <a:ext cx="1" cy="3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860" name="Group 7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64" y="2256"/>
                      <a:ext cx="107" cy="46"/>
                      <a:chOff x="3875" y="2356"/>
                      <a:chExt cx="107" cy="46"/>
                    </a:xfrm>
                  </p:grpSpPr>
                  <p:sp>
                    <p:nvSpPr>
                      <p:cNvPr id="10861" name="Freeform 7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5" y="2356"/>
                        <a:ext cx="107" cy="46"/>
                      </a:xfrm>
                      <a:custGeom>
                        <a:avLst/>
                        <a:gdLst>
                          <a:gd name="T0" fmla="*/ 23 w 213"/>
                          <a:gd name="T1" fmla="*/ 0 h 91"/>
                          <a:gd name="T2" fmla="*/ 0 w 213"/>
                          <a:gd name="T3" fmla="*/ 23 h 91"/>
                          <a:gd name="T4" fmla="*/ 0 w 213"/>
                          <a:gd name="T5" fmla="*/ 91 h 91"/>
                          <a:gd name="T6" fmla="*/ 191 w 213"/>
                          <a:gd name="T7" fmla="*/ 91 h 91"/>
                          <a:gd name="T8" fmla="*/ 213 w 213"/>
                          <a:gd name="T9" fmla="*/ 68 h 91"/>
                          <a:gd name="T10" fmla="*/ 213 w 213"/>
                          <a:gd name="T11" fmla="*/ 0 h 91"/>
                          <a:gd name="T12" fmla="*/ 23 w 213"/>
                          <a:gd name="T13" fmla="*/ 0 h 91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13"/>
                          <a:gd name="T22" fmla="*/ 0 h 91"/>
                          <a:gd name="T23" fmla="*/ 213 w 213"/>
                          <a:gd name="T24" fmla="*/ 91 h 91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13" h="91">
                            <a:moveTo>
                              <a:pt x="23" y="0"/>
                            </a:moveTo>
                            <a:lnTo>
                              <a:pt x="0" y="23"/>
                            </a:lnTo>
                            <a:lnTo>
                              <a:pt x="0" y="91"/>
                            </a:lnTo>
                            <a:lnTo>
                              <a:pt x="191" y="91"/>
                            </a:lnTo>
                            <a:lnTo>
                              <a:pt x="213" y="68"/>
                            </a:lnTo>
                            <a:lnTo>
                              <a:pt x="213" y="0"/>
                            </a:lnTo>
                            <a:lnTo>
                              <a:pt x="23" y="0"/>
                            </a:ln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62" name="Line 79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5" y="2368"/>
                        <a:ext cx="95" cy="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63" name="Line 79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70" y="2356"/>
                        <a:ext cx="12" cy="12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64" name="Line 7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0" y="2368"/>
                        <a:ext cx="1" cy="3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775" name="Group 800"/>
                  <p:cNvGrpSpPr>
                    <a:grpSpLocks/>
                  </p:cNvGrpSpPr>
                  <p:nvPr/>
                </p:nvGrpSpPr>
                <p:grpSpPr bwMode="auto">
                  <a:xfrm>
                    <a:off x="1480" y="2358"/>
                    <a:ext cx="302" cy="218"/>
                    <a:chOff x="3646" y="2379"/>
                    <a:chExt cx="302" cy="218"/>
                  </a:xfrm>
                </p:grpSpPr>
                <p:sp>
                  <p:nvSpPr>
                    <p:cNvPr id="10776" name="Freeform 801"/>
                    <p:cNvSpPr>
                      <a:spLocks/>
                    </p:cNvSpPr>
                    <p:nvPr/>
                  </p:nvSpPr>
                  <p:spPr bwMode="auto">
                    <a:xfrm>
                      <a:off x="3850" y="2379"/>
                      <a:ext cx="14" cy="146"/>
                    </a:xfrm>
                    <a:custGeom>
                      <a:avLst/>
                      <a:gdLst>
                        <a:gd name="T0" fmla="*/ 0 w 28"/>
                        <a:gd name="T1" fmla="*/ 241 h 293"/>
                        <a:gd name="T2" fmla="*/ 9 w 28"/>
                        <a:gd name="T3" fmla="*/ 0 h 293"/>
                        <a:gd name="T4" fmla="*/ 20 w 28"/>
                        <a:gd name="T5" fmla="*/ 0 h 293"/>
                        <a:gd name="T6" fmla="*/ 28 w 28"/>
                        <a:gd name="T7" fmla="*/ 4 h 293"/>
                        <a:gd name="T8" fmla="*/ 28 w 28"/>
                        <a:gd name="T9" fmla="*/ 293 h 293"/>
                        <a:gd name="T10" fmla="*/ 4 w 28"/>
                        <a:gd name="T11" fmla="*/ 270 h 293"/>
                        <a:gd name="T12" fmla="*/ 24 w 28"/>
                        <a:gd name="T13" fmla="*/ 257 h 293"/>
                        <a:gd name="T14" fmla="*/ 11 w 28"/>
                        <a:gd name="T15" fmla="*/ 241 h 293"/>
                        <a:gd name="T16" fmla="*/ 0 w 28"/>
                        <a:gd name="T17" fmla="*/ 241 h 293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28"/>
                        <a:gd name="T28" fmla="*/ 0 h 293"/>
                        <a:gd name="T29" fmla="*/ 28 w 28"/>
                        <a:gd name="T30" fmla="*/ 293 h 293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28" h="293">
                          <a:moveTo>
                            <a:pt x="0" y="241"/>
                          </a:moveTo>
                          <a:lnTo>
                            <a:pt x="9" y="0"/>
                          </a:lnTo>
                          <a:lnTo>
                            <a:pt x="20" y="0"/>
                          </a:lnTo>
                          <a:lnTo>
                            <a:pt x="28" y="4"/>
                          </a:lnTo>
                          <a:lnTo>
                            <a:pt x="28" y="293"/>
                          </a:lnTo>
                          <a:lnTo>
                            <a:pt x="4" y="270"/>
                          </a:lnTo>
                          <a:lnTo>
                            <a:pt x="24" y="257"/>
                          </a:lnTo>
                          <a:lnTo>
                            <a:pt x="11" y="241"/>
                          </a:lnTo>
                          <a:lnTo>
                            <a:pt x="0" y="241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77" name="Freeform 802"/>
                    <p:cNvSpPr>
                      <a:spLocks/>
                    </p:cNvSpPr>
                    <p:nvPr/>
                  </p:nvSpPr>
                  <p:spPr bwMode="auto">
                    <a:xfrm>
                      <a:off x="3850" y="2379"/>
                      <a:ext cx="15" cy="151"/>
                    </a:xfrm>
                    <a:custGeom>
                      <a:avLst/>
                      <a:gdLst>
                        <a:gd name="T0" fmla="*/ 0 w 31"/>
                        <a:gd name="T1" fmla="*/ 241 h 301"/>
                        <a:gd name="T2" fmla="*/ 9 w 31"/>
                        <a:gd name="T3" fmla="*/ 0 h 301"/>
                        <a:gd name="T4" fmla="*/ 9 w 31"/>
                        <a:gd name="T5" fmla="*/ 0 h 301"/>
                        <a:gd name="T6" fmla="*/ 9 w 31"/>
                        <a:gd name="T7" fmla="*/ 0 h 301"/>
                        <a:gd name="T8" fmla="*/ 20 w 31"/>
                        <a:gd name="T9" fmla="*/ 0 h 301"/>
                        <a:gd name="T10" fmla="*/ 20 w 31"/>
                        <a:gd name="T11" fmla="*/ 0 h 301"/>
                        <a:gd name="T12" fmla="*/ 20 w 31"/>
                        <a:gd name="T13" fmla="*/ 0 h 301"/>
                        <a:gd name="T14" fmla="*/ 28 w 31"/>
                        <a:gd name="T15" fmla="*/ 4 h 301"/>
                        <a:gd name="T16" fmla="*/ 31 w 31"/>
                        <a:gd name="T17" fmla="*/ 7 h 301"/>
                        <a:gd name="T18" fmla="*/ 31 w 31"/>
                        <a:gd name="T19" fmla="*/ 4 h 301"/>
                        <a:gd name="T20" fmla="*/ 31 w 31"/>
                        <a:gd name="T21" fmla="*/ 293 h 301"/>
                        <a:gd name="T22" fmla="*/ 31 w 31"/>
                        <a:gd name="T23" fmla="*/ 301 h 301"/>
                        <a:gd name="T24" fmla="*/ 28 w 31"/>
                        <a:gd name="T25" fmla="*/ 297 h 301"/>
                        <a:gd name="T26" fmla="*/ 4 w 31"/>
                        <a:gd name="T27" fmla="*/ 273 h 301"/>
                        <a:gd name="T28" fmla="*/ 4 w 31"/>
                        <a:gd name="T29" fmla="*/ 270 h 301"/>
                        <a:gd name="T30" fmla="*/ 4 w 31"/>
                        <a:gd name="T31" fmla="*/ 270 h 301"/>
                        <a:gd name="T32" fmla="*/ 24 w 31"/>
                        <a:gd name="T33" fmla="*/ 257 h 301"/>
                        <a:gd name="T34" fmla="*/ 28 w 31"/>
                        <a:gd name="T35" fmla="*/ 257 h 301"/>
                        <a:gd name="T36" fmla="*/ 24 w 31"/>
                        <a:gd name="T37" fmla="*/ 261 h 301"/>
                        <a:gd name="T38" fmla="*/ 11 w 31"/>
                        <a:gd name="T39" fmla="*/ 246 h 301"/>
                        <a:gd name="T40" fmla="*/ 11 w 31"/>
                        <a:gd name="T41" fmla="*/ 241 h 301"/>
                        <a:gd name="T42" fmla="*/ 16 w 31"/>
                        <a:gd name="T43" fmla="*/ 241 h 301"/>
                        <a:gd name="T44" fmla="*/ 16 w 31"/>
                        <a:gd name="T45" fmla="*/ 241 h 301"/>
                        <a:gd name="T46" fmla="*/ 28 w 31"/>
                        <a:gd name="T47" fmla="*/ 257 h 301"/>
                        <a:gd name="T48" fmla="*/ 31 w 31"/>
                        <a:gd name="T49" fmla="*/ 261 h 301"/>
                        <a:gd name="T50" fmla="*/ 28 w 31"/>
                        <a:gd name="T51" fmla="*/ 261 h 301"/>
                        <a:gd name="T52" fmla="*/ 9 w 31"/>
                        <a:gd name="T53" fmla="*/ 273 h 301"/>
                        <a:gd name="T54" fmla="*/ 4 w 31"/>
                        <a:gd name="T55" fmla="*/ 270 h 301"/>
                        <a:gd name="T56" fmla="*/ 9 w 31"/>
                        <a:gd name="T57" fmla="*/ 270 h 301"/>
                        <a:gd name="T58" fmla="*/ 31 w 31"/>
                        <a:gd name="T59" fmla="*/ 293 h 301"/>
                        <a:gd name="T60" fmla="*/ 28 w 31"/>
                        <a:gd name="T61" fmla="*/ 297 h 301"/>
                        <a:gd name="T62" fmla="*/ 28 w 31"/>
                        <a:gd name="T63" fmla="*/ 293 h 301"/>
                        <a:gd name="T64" fmla="*/ 28 w 31"/>
                        <a:gd name="T65" fmla="*/ 4 h 301"/>
                        <a:gd name="T66" fmla="*/ 31 w 31"/>
                        <a:gd name="T67" fmla="*/ 4 h 301"/>
                        <a:gd name="T68" fmla="*/ 28 w 31"/>
                        <a:gd name="T69" fmla="*/ 7 h 301"/>
                        <a:gd name="T70" fmla="*/ 20 w 31"/>
                        <a:gd name="T71" fmla="*/ 4 h 301"/>
                        <a:gd name="T72" fmla="*/ 20 w 31"/>
                        <a:gd name="T73" fmla="*/ 0 h 301"/>
                        <a:gd name="T74" fmla="*/ 20 w 31"/>
                        <a:gd name="T75" fmla="*/ 4 h 301"/>
                        <a:gd name="T76" fmla="*/ 9 w 31"/>
                        <a:gd name="T77" fmla="*/ 4 h 301"/>
                        <a:gd name="T78" fmla="*/ 9 w 31"/>
                        <a:gd name="T79" fmla="*/ 0 h 301"/>
                        <a:gd name="T80" fmla="*/ 11 w 31"/>
                        <a:gd name="T81" fmla="*/ 0 h 301"/>
                        <a:gd name="T82" fmla="*/ 4 w 31"/>
                        <a:gd name="T83" fmla="*/ 241 h 301"/>
                        <a:gd name="T84" fmla="*/ 0 w 31"/>
                        <a:gd name="T85" fmla="*/ 241 h 301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31"/>
                        <a:gd name="T130" fmla="*/ 0 h 301"/>
                        <a:gd name="T131" fmla="*/ 31 w 31"/>
                        <a:gd name="T132" fmla="*/ 301 h 301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31" h="301">
                          <a:moveTo>
                            <a:pt x="0" y="241"/>
                          </a:moveTo>
                          <a:lnTo>
                            <a:pt x="9" y="0"/>
                          </a:lnTo>
                          <a:lnTo>
                            <a:pt x="20" y="0"/>
                          </a:lnTo>
                          <a:lnTo>
                            <a:pt x="28" y="4"/>
                          </a:lnTo>
                          <a:lnTo>
                            <a:pt x="31" y="7"/>
                          </a:lnTo>
                          <a:lnTo>
                            <a:pt x="31" y="4"/>
                          </a:lnTo>
                          <a:lnTo>
                            <a:pt x="31" y="293"/>
                          </a:lnTo>
                          <a:lnTo>
                            <a:pt x="31" y="301"/>
                          </a:lnTo>
                          <a:lnTo>
                            <a:pt x="28" y="297"/>
                          </a:lnTo>
                          <a:lnTo>
                            <a:pt x="4" y="273"/>
                          </a:lnTo>
                          <a:lnTo>
                            <a:pt x="4" y="270"/>
                          </a:lnTo>
                          <a:lnTo>
                            <a:pt x="24" y="257"/>
                          </a:lnTo>
                          <a:lnTo>
                            <a:pt x="28" y="257"/>
                          </a:lnTo>
                          <a:lnTo>
                            <a:pt x="24" y="261"/>
                          </a:lnTo>
                          <a:lnTo>
                            <a:pt x="11" y="246"/>
                          </a:lnTo>
                          <a:lnTo>
                            <a:pt x="11" y="241"/>
                          </a:lnTo>
                          <a:lnTo>
                            <a:pt x="16" y="241"/>
                          </a:lnTo>
                          <a:lnTo>
                            <a:pt x="28" y="257"/>
                          </a:lnTo>
                          <a:lnTo>
                            <a:pt x="31" y="261"/>
                          </a:lnTo>
                          <a:lnTo>
                            <a:pt x="28" y="261"/>
                          </a:lnTo>
                          <a:lnTo>
                            <a:pt x="9" y="273"/>
                          </a:lnTo>
                          <a:lnTo>
                            <a:pt x="4" y="270"/>
                          </a:lnTo>
                          <a:lnTo>
                            <a:pt x="9" y="270"/>
                          </a:lnTo>
                          <a:lnTo>
                            <a:pt x="31" y="293"/>
                          </a:lnTo>
                          <a:lnTo>
                            <a:pt x="28" y="297"/>
                          </a:lnTo>
                          <a:lnTo>
                            <a:pt x="28" y="293"/>
                          </a:lnTo>
                          <a:lnTo>
                            <a:pt x="28" y="4"/>
                          </a:lnTo>
                          <a:lnTo>
                            <a:pt x="31" y="4"/>
                          </a:lnTo>
                          <a:lnTo>
                            <a:pt x="28" y="7"/>
                          </a:lnTo>
                          <a:lnTo>
                            <a:pt x="20" y="4"/>
                          </a:lnTo>
                          <a:lnTo>
                            <a:pt x="20" y="0"/>
                          </a:lnTo>
                          <a:lnTo>
                            <a:pt x="20" y="4"/>
                          </a:lnTo>
                          <a:lnTo>
                            <a:pt x="9" y="4"/>
                          </a:lnTo>
                          <a:lnTo>
                            <a:pt x="9" y="0"/>
                          </a:lnTo>
                          <a:lnTo>
                            <a:pt x="11" y="0"/>
                          </a:lnTo>
                          <a:lnTo>
                            <a:pt x="4" y="241"/>
                          </a:lnTo>
                          <a:lnTo>
                            <a:pt x="0" y="241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78" name="Freeform 803"/>
                    <p:cNvSpPr>
                      <a:spLocks/>
                    </p:cNvSpPr>
                    <p:nvPr/>
                  </p:nvSpPr>
                  <p:spPr bwMode="auto">
                    <a:xfrm>
                      <a:off x="3850" y="2500"/>
                      <a:ext cx="5" cy="2"/>
                    </a:xfrm>
                    <a:custGeom>
                      <a:avLst/>
                      <a:gdLst>
                        <a:gd name="T0" fmla="*/ 11 w 11"/>
                        <a:gd name="T1" fmla="*/ 5 h 5"/>
                        <a:gd name="T2" fmla="*/ 0 w 11"/>
                        <a:gd name="T3" fmla="*/ 5 h 5"/>
                        <a:gd name="T4" fmla="*/ 0 w 11"/>
                        <a:gd name="T5" fmla="*/ 5 h 5"/>
                        <a:gd name="T6" fmla="*/ 0 w 11"/>
                        <a:gd name="T7" fmla="*/ 0 h 5"/>
                        <a:gd name="T8" fmla="*/ 0 w 11"/>
                        <a:gd name="T9" fmla="*/ 0 h 5"/>
                        <a:gd name="T10" fmla="*/ 11 w 11"/>
                        <a:gd name="T11" fmla="*/ 0 h 5"/>
                        <a:gd name="T12" fmla="*/ 11 w 11"/>
                        <a:gd name="T13" fmla="*/ 5 h 5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1"/>
                        <a:gd name="T22" fmla="*/ 0 h 5"/>
                        <a:gd name="T23" fmla="*/ 11 w 11"/>
                        <a:gd name="T24" fmla="*/ 5 h 5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1" h="5">
                          <a:moveTo>
                            <a:pt x="11" y="5"/>
                          </a:moveTo>
                          <a:lnTo>
                            <a:pt x="0" y="5"/>
                          </a:lnTo>
                          <a:lnTo>
                            <a:pt x="0" y="0"/>
                          </a:lnTo>
                          <a:lnTo>
                            <a:pt x="11" y="0"/>
                          </a:lnTo>
                          <a:lnTo>
                            <a:pt x="11" y="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79" name="Freeform 804"/>
                    <p:cNvSpPr>
                      <a:spLocks/>
                    </p:cNvSpPr>
                    <p:nvPr/>
                  </p:nvSpPr>
                  <p:spPr bwMode="auto">
                    <a:xfrm>
                      <a:off x="3661" y="2500"/>
                      <a:ext cx="201" cy="67"/>
                    </a:xfrm>
                    <a:custGeom>
                      <a:avLst/>
                      <a:gdLst>
                        <a:gd name="T0" fmla="*/ 277 w 400"/>
                        <a:gd name="T1" fmla="*/ 135 h 135"/>
                        <a:gd name="T2" fmla="*/ 130 w 400"/>
                        <a:gd name="T3" fmla="*/ 135 h 135"/>
                        <a:gd name="T4" fmla="*/ 15 w 400"/>
                        <a:gd name="T5" fmla="*/ 76 h 135"/>
                        <a:gd name="T6" fmla="*/ 0 w 400"/>
                        <a:gd name="T7" fmla="*/ 36 h 135"/>
                        <a:gd name="T8" fmla="*/ 0 w 400"/>
                        <a:gd name="T9" fmla="*/ 13 h 135"/>
                        <a:gd name="T10" fmla="*/ 88 w 400"/>
                        <a:gd name="T11" fmla="*/ 13 h 135"/>
                        <a:gd name="T12" fmla="*/ 115 w 400"/>
                        <a:gd name="T13" fmla="*/ 20 h 135"/>
                        <a:gd name="T14" fmla="*/ 139 w 400"/>
                        <a:gd name="T15" fmla="*/ 36 h 135"/>
                        <a:gd name="T16" fmla="*/ 146 w 400"/>
                        <a:gd name="T17" fmla="*/ 52 h 135"/>
                        <a:gd name="T18" fmla="*/ 154 w 400"/>
                        <a:gd name="T19" fmla="*/ 76 h 135"/>
                        <a:gd name="T20" fmla="*/ 154 w 400"/>
                        <a:gd name="T21" fmla="*/ 104 h 135"/>
                        <a:gd name="T22" fmla="*/ 139 w 400"/>
                        <a:gd name="T23" fmla="*/ 120 h 135"/>
                        <a:gd name="T24" fmla="*/ 257 w 400"/>
                        <a:gd name="T25" fmla="*/ 120 h 135"/>
                        <a:gd name="T26" fmla="*/ 245 w 400"/>
                        <a:gd name="T27" fmla="*/ 104 h 135"/>
                        <a:gd name="T28" fmla="*/ 245 w 400"/>
                        <a:gd name="T29" fmla="*/ 80 h 135"/>
                        <a:gd name="T30" fmla="*/ 254 w 400"/>
                        <a:gd name="T31" fmla="*/ 56 h 135"/>
                        <a:gd name="T32" fmla="*/ 269 w 400"/>
                        <a:gd name="T33" fmla="*/ 36 h 135"/>
                        <a:gd name="T34" fmla="*/ 289 w 400"/>
                        <a:gd name="T35" fmla="*/ 16 h 135"/>
                        <a:gd name="T36" fmla="*/ 316 w 400"/>
                        <a:gd name="T37" fmla="*/ 9 h 135"/>
                        <a:gd name="T38" fmla="*/ 336 w 400"/>
                        <a:gd name="T39" fmla="*/ 0 h 135"/>
                        <a:gd name="T40" fmla="*/ 387 w 400"/>
                        <a:gd name="T41" fmla="*/ 0 h 135"/>
                        <a:gd name="T42" fmla="*/ 400 w 400"/>
                        <a:gd name="T43" fmla="*/ 16 h 135"/>
                        <a:gd name="T44" fmla="*/ 380 w 400"/>
                        <a:gd name="T45" fmla="*/ 36 h 135"/>
                        <a:gd name="T46" fmla="*/ 356 w 400"/>
                        <a:gd name="T47" fmla="*/ 32 h 135"/>
                        <a:gd name="T48" fmla="*/ 349 w 400"/>
                        <a:gd name="T49" fmla="*/ 52 h 135"/>
                        <a:gd name="T50" fmla="*/ 277 w 400"/>
                        <a:gd name="T51" fmla="*/ 135 h 135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400"/>
                        <a:gd name="T79" fmla="*/ 0 h 135"/>
                        <a:gd name="T80" fmla="*/ 400 w 400"/>
                        <a:gd name="T81" fmla="*/ 135 h 135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400" h="135">
                          <a:moveTo>
                            <a:pt x="277" y="135"/>
                          </a:moveTo>
                          <a:lnTo>
                            <a:pt x="130" y="135"/>
                          </a:lnTo>
                          <a:lnTo>
                            <a:pt x="15" y="76"/>
                          </a:lnTo>
                          <a:lnTo>
                            <a:pt x="0" y="36"/>
                          </a:lnTo>
                          <a:lnTo>
                            <a:pt x="0" y="13"/>
                          </a:lnTo>
                          <a:lnTo>
                            <a:pt x="88" y="13"/>
                          </a:lnTo>
                          <a:lnTo>
                            <a:pt x="115" y="20"/>
                          </a:lnTo>
                          <a:lnTo>
                            <a:pt x="139" y="36"/>
                          </a:lnTo>
                          <a:lnTo>
                            <a:pt x="146" y="52"/>
                          </a:lnTo>
                          <a:lnTo>
                            <a:pt x="154" y="76"/>
                          </a:lnTo>
                          <a:lnTo>
                            <a:pt x="154" y="104"/>
                          </a:lnTo>
                          <a:lnTo>
                            <a:pt x="139" y="120"/>
                          </a:lnTo>
                          <a:lnTo>
                            <a:pt x="257" y="120"/>
                          </a:lnTo>
                          <a:lnTo>
                            <a:pt x="245" y="104"/>
                          </a:lnTo>
                          <a:lnTo>
                            <a:pt x="245" y="80"/>
                          </a:lnTo>
                          <a:lnTo>
                            <a:pt x="254" y="56"/>
                          </a:lnTo>
                          <a:lnTo>
                            <a:pt x="269" y="36"/>
                          </a:lnTo>
                          <a:lnTo>
                            <a:pt x="289" y="16"/>
                          </a:lnTo>
                          <a:lnTo>
                            <a:pt x="316" y="9"/>
                          </a:lnTo>
                          <a:lnTo>
                            <a:pt x="336" y="0"/>
                          </a:lnTo>
                          <a:lnTo>
                            <a:pt x="387" y="0"/>
                          </a:lnTo>
                          <a:lnTo>
                            <a:pt x="400" y="16"/>
                          </a:lnTo>
                          <a:lnTo>
                            <a:pt x="380" y="36"/>
                          </a:lnTo>
                          <a:lnTo>
                            <a:pt x="356" y="32"/>
                          </a:lnTo>
                          <a:lnTo>
                            <a:pt x="349" y="52"/>
                          </a:lnTo>
                          <a:lnTo>
                            <a:pt x="277" y="13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0" name="Freeform 805"/>
                    <p:cNvSpPr>
                      <a:spLocks/>
                    </p:cNvSpPr>
                    <p:nvPr/>
                  </p:nvSpPr>
                  <p:spPr bwMode="auto">
                    <a:xfrm>
                      <a:off x="3661" y="2517"/>
                      <a:ext cx="139" cy="52"/>
                    </a:xfrm>
                    <a:custGeom>
                      <a:avLst/>
                      <a:gdLst>
                        <a:gd name="T0" fmla="*/ 277 w 277"/>
                        <a:gd name="T1" fmla="*/ 104 h 104"/>
                        <a:gd name="T2" fmla="*/ 130 w 277"/>
                        <a:gd name="T3" fmla="*/ 104 h 104"/>
                        <a:gd name="T4" fmla="*/ 130 w 277"/>
                        <a:gd name="T5" fmla="*/ 104 h 104"/>
                        <a:gd name="T6" fmla="*/ 130 w 277"/>
                        <a:gd name="T7" fmla="*/ 104 h 104"/>
                        <a:gd name="T8" fmla="*/ 15 w 277"/>
                        <a:gd name="T9" fmla="*/ 44 h 104"/>
                        <a:gd name="T10" fmla="*/ 15 w 277"/>
                        <a:gd name="T11" fmla="*/ 44 h 104"/>
                        <a:gd name="T12" fmla="*/ 15 w 277"/>
                        <a:gd name="T13" fmla="*/ 40 h 104"/>
                        <a:gd name="T14" fmla="*/ 0 w 277"/>
                        <a:gd name="T15" fmla="*/ 0 h 104"/>
                        <a:gd name="T16" fmla="*/ 0 w 277"/>
                        <a:gd name="T17" fmla="*/ 0 h 104"/>
                        <a:gd name="T18" fmla="*/ 0 w 277"/>
                        <a:gd name="T19" fmla="*/ 0 h 104"/>
                        <a:gd name="T20" fmla="*/ 4 w 277"/>
                        <a:gd name="T21" fmla="*/ 0 h 104"/>
                        <a:gd name="T22" fmla="*/ 19 w 277"/>
                        <a:gd name="T23" fmla="*/ 40 h 104"/>
                        <a:gd name="T24" fmla="*/ 15 w 277"/>
                        <a:gd name="T25" fmla="*/ 40 h 104"/>
                        <a:gd name="T26" fmla="*/ 15 w 277"/>
                        <a:gd name="T27" fmla="*/ 40 h 104"/>
                        <a:gd name="T28" fmla="*/ 130 w 277"/>
                        <a:gd name="T29" fmla="*/ 99 h 104"/>
                        <a:gd name="T30" fmla="*/ 130 w 277"/>
                        <a:gd name="T31" fmla="*/ 104 h 104"/>
                        <a:gd name="T32" fmla="*/ 130 w 277"/>
                        <a:gd name="T33" fmla="*/ 99 h 104"/>
                        <a:gd name="T34" fmla="*/ 277 w 277"/>
                        <a:gd name="T35" fmla="*/ 99 h 104"/>
                        <a:gd name="T36" fmla="*/ 277 w 277"/>
                        <a:gd name="T37" fmla="*/ 104 h 104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277"/>
                        <a:gd name="T58" fmla="*/ 0 h 104"/>
                        <a:gd name="T59" fmla="*/ 277 w 277"/>
                        <a:gd name="T60" fmla="*/ 104 h 104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277" h="104">
                          <a:moveTo>
                            <a:pt x="277" y="104"/>
                          </a:moveTo>
                          <a:lnTo>
                            <a:pt x="130" y="104"/>
                          </a:lnTo>
                          <a:lnTo>
                            <a:pt x="15" y="44"/>
                          </a:lnTo>
                          <a:lnTo>
                            <a:pt x="15" y="4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19" y="40"/>
                          </a:lnTo>
                          <a:lnTo>
                            <a:pt x="15" y="40"/>
                          </a:lnTo>
                          <a:lnTo>
                            <a:pt x="130" y="99"/>
                          </a:lnTo>
                          <a:lnTo>
                            <a:pt x="130" y="104"/>
                          </a:lnTo>
                          <a:lnTo>
                            <a:pt x="130" y="99"/>
                          </a:lnTo>
                          <a:lnTo>
                            <a:pt x="277" y="99"/>
                          </a:lnTo>
                          <a:lnTo>
                            <a:pt x="277" y="10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1" name="Rectangle 8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1" y="2506"/>
                      <a:ext cx="2" cy="11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2" name="Freeform 807"/>
                    <p:cNvSpPr>
                      <a:spLocks/>
                    </p:cNvSpPr>
                    <p:nvPr/>
                  </p:nvSpPr>
                  <p:spPr bwMode="auto">
                    <a:xfrm>
                      <a:off x="3661" y="2500"/>
                      <a:ext cx="203" cy="69"/>
                    </a:xfrm>
                    <a:custGeom>
                      <a:avLst/>
                      <a:gdLst>
                        <a:gd name="T0" fmla="*/ 88 w 404"/>
                        <a:gd name="T1" fmla="*/ 13 h 140"/>
                        <a:gd name="T2" fmla="*/ 88 w 404"/>
                        <a:gd name="T3" fmla="*/ 13 h 140"/>
                        <a:gd name="T4" fmla="*/ 119 w 404"/>
                        <a:gd name="T5" fmla="*/ 20 h 140"/>
                        <a:gd name="T6" fmla="*/ 143 w 404"/>
                        <a:gd name="T7" fmla="*/ 36 h 140"/>
                        <a:gd name="T8" fmla="*/ 143 w 404"/>
                        <a:gd name="T9" fmla="*/ 36 h 140"/>
                        <a:gd name="T10" fmla="*/ 150 w 404"/>
                        <a:gd name="T11" fmla="*/ 52 h 140"/>
                        <a:gd name="T12" fmla="*/ 159 w 404"/>
                        <a:gd name="T13" fmla="*/ 76 h 140"/>
                        <a:gd name="T14" fmla="*/ 159 w 404"/>
                        <a:gd name="T15" fmla="*/ 76 h 140"/>
                        <a:gd name="T16" fmla="*/ 159 w 404"/>
                        <a:gd name="T17" fmla="*/ 108 h 140"/>
                        <a:gd name="T18" fmla="*/ 143 w 404"/>
                        <a:gd name="T19" fmla="*/ 124 h 140"/>
                        <a:gd name="T20" fmla="*/ 139 w 404"/>
                        <a:gd name="T21" fmla="*/ 120 h 140"/>
                        <a:gd name="T22" fmla="*/ 261 w 404"/>
                        <a:gd name="T23" fmla="*/ 120 h 140"/>
                        <a:gd name="T24" fmla="*/ 245 w 404"/>
                        <a:gd name="T25" fmla="*/ 108 h 140"/>
                        <a:gd name="T26" fmla="*/ 245 w 404"/>
                        <a:gd name="T27" fmla="*/ 104 h 140"/>
                        <a:gd name="T28" fmla="*/ 245 w 404"/>
                        <a:gd name="T29" fmla="*/ 80 h 140"/>
                        <a:gd name="T30" fmla="*/ 254 w 404"/>
                        <a:gd name="T31" fmla="*/ 56 h 140"/>
                        <a:gd name="T32" fmla="*/ 254 w 404"/>
                        <a:gd name="T33" fmla="*/ 56 h 140"/>
                        <a:gd name="T34" fmla="*/ 269 w 404"/>
                        <a:gd name="T35" fmla="*/ 36 h 140"/>
                        <a:gd name="T36" fmla="*/ 289 w 404"/>
                        <a:gd name="T37" fmla="*/ 16 h 140"/>
                        <a:gd name="T38" fmla="*/ 289 w 404"/>
                        <a:gd name="T39" fmla="*/ 16 h 140"/>
                        <a:gd name="T40" fmla="*/ 316 w 404"/>
                        <a:gd name="T41" fmla="*/ 13 h 140"/>
                        <a:gd name="T42" fmla="*/ 336 w 404"/>
                        <a:gd name="T43" fmla="*/ 0 h 140"/>
                        <a:gd name="T44" fmla="*/ 336 w 404"/>
                        <a:gd name="T45" fmla="*/ 0 h 140"/>
                        <a:gd name="T46" fmla="*/ 392 w 404"/>
                        <a:gd name="T47" fmla="*/ 0 h 140"/>
                        <a:gd name="T48" fmla="*/ 404 w 404"/>
                        <a:gd name="T49" fmla="*/ 16 h 140"/>
                        <a:gd name="T50" fmla="*/ 404 w 404"/>
                        <a:gd name="T51" fmla="*/ 20 h 140"/>
                        <a:gd name="T52" fmla="*/ 380 w 404"/>
                        <a:gd name="T53" fmla="*/ 40 h 140"/>
                        <a:gd name="T54" fmla="*/ 356 w 404"/>
                        <a:gd name="T55" fmla="*/ 36 h 140"/>
                        <a:gd name="T56" fmla="*/ 360 w 404"/>
                        <a:gd name="T57" fmla="*/ 32 h 140"/>
                        <a:gd name="T58" fmla="*/ 349 w 404"/>
                        <a:gd name="T59" fmla="*/ 60 h 140"/>
                        <a:gd name="T60" fmla="*/ 281 w 404"/>
                        <a:gd name="T61" fmla="*/ 140 h 140"/>
                        <a:gd name="T62" fmla="*/ 277 w 404"/>
                        <a:gd name="T63" fmla="*/ 140 h 140"/>
                        <a:gd name="T64" fmla="*/ 349 w 404"/>
                        <a:gd name="T65" fmla="*/ 52 h 140"/>
                        <a:gd name="T66" fmla="*/ 349 w 404"/>
                        <a:gd name="T67" fmla="*/ 52 h 140"/>
                        <a:gd name="T68" fmla="*/ 356 w 404"/>
                        <a:gd name="T69" fmla="*/ 32 h 140"/>
                        <a:gd name="T70" fmla="*/ 380 w 404"/>
                        <a:gd name="T71" fmla="*/ 36 h 140"/>
                        <a:gd name="T72" fmla="*/ 380 w 404"/>
                        <a:gd name="T73" fmla="*/ 36 h 140"/>
                        <a:gd name="T74" fmla="*/ 404 w 404"/>
                        <a:gd name="T75" fmla="*/ 20 h 140"/>
                        <a:gd name="T76" fmla="*/ 387 w 404"/>
                        <a:gd name="T77" fmla="*/ 5 h 140"/>
                        <a:gd name="T78" fmla="*/ 387 w 404"/>
                        <a:gd name="T79" fmla="*/ 5 h 140"/>
                        <a:gd name="T80" fmla="*/ 336 w 404"/>
                        <a:gd name="T81" fmla="*/ 0 h 140"/>
                        <a:gd name="T82" fmla="*/ 316 w 404"/>
                        <a:gd name="T83" fmla="*/ 13 h 140"/>
                        <a:gd name="T84" fmla="*/ 316 w 404"/>
                        <a:gd name="T85" fmla="*/ 13 h 140"/>
                        <a:gd name="T86" fmla="*/ 289 w 404"/>
                        <a:gd name="T87" fmla="*/ 16 h 140"/>
                        <a:gd name="T88" fmla="*/ 274 w 404"/>
                        <a:gd name="T89" fmla="*/ 40 h 140"/>
                        <a:gd name="T90" fmla="*/ 274 w 404"/>
                        <a:gd name="T91" fmla="*/ 40 h 140"/>
                        <a:gd name="T92" fmla="*/ 254 w 404"/>
                        <a:gd name="T93" fmla="*/ 56 h 140"/>
                        <a:gd name="T94" fmla="*/ 250 w 404"/>
                        <a:gd name="T95" fmla="*/ 80 h 140"/>
                        <a:gd name="T96" fmla="*/ 250 w 404"/>
                        <a:gd name="T97" fmla="*/ 80 h 140"/>
                        <a:gd name="T98" fmla="*/ 245 w 404"/>
                        <a:gd name="T99" fmla="*/ 104 h 140"/>
                        <a:gd name="T100" fmla="*/ 261 w 404"/>
                        <a:gd name="T101" fmla="*/ 120 h 140"/>
                        <a:gd name="T102" fmla="*/ 257 w 404"/>
                        <a:gd name="T103" fmla="*/ 124 h 140"/>
                        <a:gd name="T104" fmla="*/ 134 w 404"/>
                        <a:gd name="T105" fmla="*/ 124 h 140"/>
                        <a:gd name="T106" fmla="*/ 154 w 404"/>
                        <a:gd name="T107" fmla="*/ 104 h 140"/>
                        <a:gd name="T108" fmla="*/ 154 w 404"/>
                        <a:gd name="T109" fmla="*/ 104 h 140"/>
                        <a:gd name="T110" fmla="*/ 159 w 404"/>
                        <a:gd name="T111" fmla="*/ 76 h 140"/>
                        <a:gd name="T112" fmla="*/ 146 w 404"/>
                        <a:gd name="T113" fmla="*/ 52 h 140"/>
                        <a:gd name="T114" fmla="*/ 146 w 404"/>
                        <a:gd name="T115" fmla="*/ 52 h 140"/>
                        <a:gd name="T116" fmla="*/ 143 w 404"/>
                        <a:gd name="T117" fmla="*/ 36 h 140"/>
                        <a:gd name="T118" fmla="*/ 115 w 404"/>
                        <a:gd name="T119" fmla="*/ 25 h 140"/>
                        <a:gd name="T120" fmla="*/ 115 w 404"/>
                        <a:gd name="T121" fmla="*/ 25 h 140"/>
                        <a:gd name="T122" fmla="*/ 88 w 404"/>
                        <a:gd name="T123" fmla="*/ 13 h 140"/>
                        <a:gd name="T124" fmla="*/ 0 w 404"/>
                        <a:gd name="T125" fmla="*/ 16 h 140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60000 65536"/>
                        <a:gd name="T184" fmla="*/ 0 60000 65536"/>
                        <a:gd name="T185" fmla="*/ 0 60000 65536"/>
                        <a:gd name="T186" fmla="*/ 0 60000 65536"/>
                        <a:gd name="T187" fmla="*/ 0 60000 65536"/>
                        <a:gd name="T188" fmla="*/ 0 60000 65536"/>
                        <a:gd name="T189" fmla="*/ 0 w 404"/>
                        <a:gd name="T190" fmla="*/ 0 h 140"/>
                        <a:gd name="T191" fmla="*/ 404 w 404"/>
                        <a:gd name="T192" fmla="*/ 140 h 140"/>
                      </a:gdLst>
                      <a:ahLst/>
                      <a:cxnLst>
                        <a:cxn ang="T126">
                          <a:pos x="T0" y="T1"/>
                        </a:cxn>
                        <a:cxn ang="T127">
                          <a:pos x="T2" y="T3"/>
                        </a:cxn>
                        <a:cxn ang="T128">
                          <a:pos x="T4" y="T5"/>
                        </a:cxn>
                        <a:cxn ang="T129">
                          <a:pos x="T6" y="T7"/>
                        </a:cxn>
                        <a:cxn ang="T130">
                          <a:pos x="T8" y="T9"/>
                        </a:cxn>
                        <a:cxn ang="T131">
                          <a:pos x="T10" y="T11"/>
                        </a:cxn>
                        <a:cxn ang="T132">
                          <a:pos x="T12" y="T13"/>
                        </a:cxn>
                        <a:cxn ang="T133">
                          <a:pos x="T14" y="T15"/>
                        </a:cxn>
                        <a:cxn ang="T134">
                          <a:pos x="T16" y="T17"/>
                        </a:cxn>
                        <a:cxn ang="T135">
                          <a:pos x="T18" y="T19"/>
                        </a:cxn>
                        <a:cxn ang="T136">
                          <a:pos x="T20" y="T21"/>
                        </a:cxn>
                        <a:cxn ang="T137">
                          <a:pos x="T22" y="T23"/>
                        </a:cxn>
                        <a:cxn ang="T138">
                          <a:pos x="T24" y="T25"/>
                        </a:cxn>
                        <a:cxn ang="T139">
                          <a:pos x="T26" y="T27"/>
                        </a:cxn>
                        <a:cxn ang="T140">
                          <a:pos x="T28" y="T29"/>
                        </a:cxn>
                        <a:cxn ang="T141">
                          <a:pos x="T30" y="T31"/>
                        </a:cxn>
                        <a:cxn ang="T142">
                          <a:pos x="T32" y="T33"/>
                        </a:cxn>
                        <a:cxn ang="T143">
                          <a:pos x="T34" y="T35"/>
                        </a:cxn>
                        <a:cxn ang="T144">
                          <a:pos x="T36" y="T37"/>
                        </a:cxn>
                        <a:cxn ang="T145">
                          <a:pos x="T38" y="T39"/>
                        </a:cxn>
                        <a:cxn ang="T146">
                          <a:pos x="T40" y="T41"/>
                        </a:cxn>
                        <a:cxn ang="T147">
                          <a:pos x="T42" y="T43"/>
                        </a:cxn>
                        <a:cxn ang="T148">
                          <a:pos x="T44" y="T45"/>
                        </a:cxn>
                        <a:cxn ang="T149">
                          <a:pos x="T46" y="T47"/>
                        </a:cxn>
                        <a:cxn ang="T150">
                          <a:pos x="T48" y="T49"/>
                        </a:cxn>
                        <a:cxn ang="T151">
                          <a:pos x="T50" y="T51"/>
                        </a:cxn>
                        <a:cxn ang="T152">
                          <a:pos x="T52" y="T53"/>
                        </a:cxn>
                        <a:cxn ang="T153">
                          <a:pos x="T54" y="T55"/>
                        </a:cxn>
                        <a:cxn ang="T154">
                          <a:pos x="T56" y="T57"/>
                        </a:cxn>
                        <a:cxn ang="T155">
                          <a:pos x="T58" y="T59"/>
                        </a:cxn>
                        <a:cxn ang="T156">
                          <a:pos x="T60" y="T61"/>
                        </a:cxn>
                        <a:cxn ang="T157">
                          <a:pos x="T62" y="T63"/>
                        </a:cxn>
                        <a:cxn ang="T158">
                          <a:pos x="T64" y="T65"/>
                        </a:cxn>
                        <a:cxn ang="T159">
                          <a:pos x="T66" y="T67"/>
                        </a:cxn>
                        <a:cxn ang="T160">
                          <a:pos x="T68" y="T69"/>
                        </a:cxn>
                        <a:cxn ang="T161">
                          <a:pos x="T70" y="T71"/>
                        </a:cxn>
                        <a:cxn ang="T162">
                          <a:pos x="T72" y="T73"/>
                        </a:cxn>
                        <a:cxn ang="T163">
                          <a:pos x="T74" y="T75"/>
                        </a:cxn>
                        <a:cxn ang="T164">
                          <a:pos x="T76" y="T77"/>
                        </a:cxn>
                        <a:cxn ang="T165">
                          <a:pos x="T78" y="T79"/>
                        </a:cxn>
                        <a:cxn ang="T166">
                          <a:pos x="T80" y="T81"/>
                        </a:cxn>
                        <a:cxn ang="T167">
                          <a:pos x="T82" y="T83"/>
                        </a:cxn>
                        <a:cxn ang="T168">
                          <a:pos x="T84" y="T85"/>
                        </a:cxn>
                        <a:cxn ang="T169">
                          <a:pos x="T86" y="T87"/>
                        </a:cxn>
                        <a:cxn ang="T170">
                          <a:pos x="T88" y="T89"/>
                        </a:cxn>
                        <a:cxn ang="T171">
                          <a:pos x="T90" y="T91"/>
                        </a:cxn>
                        <a:cxn ang="T172">
                          <a:pos x="T92" y="T93"/>
                        </a:cxn>
                        <a:cxn ang="T173">
                          <a:pos x="T94" y="T95"/>
                        </a:cxn>
                        <a:cxn ang="T174">
                          <a:pos x="T96" y="T97"/>
                        </a:cxn>
                        <a:cxn ang="T175">
                          <a:pos x="T98" y="T99"/>
                        </a:cxn>
                        <a:cxn ang="T176">
                          <a:pos x="T100" y="T101"/>
                        </a:cxn>
                        <a:cxn ang="T177">
                          <a:pos x="T102" y="T103"/>
                        </a:cxn>
                        <a:cxn ang="T178">
                          <a:pos x="T104" y="T105"/>
                        </a:cxn>
                        <a:cxn ang="T179">
                          <a:pos x="T106" y="T107"/>
                        </a:cxn>
                        <a:cxn ang="T180">
                          <a:pos x="T108" y="T109"/>
                        </a:cxn>
                        <a:cxn ang="T181">
                          <a:pos x="T110" y="T111"/>
                        </a:cxn>
                        <a:cxn ang="T182">
                          <a:pos x="T112" y="T113"/>
                        </a:cxn>
                        <a:cxn ang="T183">
                          <a:pos x="T114" y="T115"/>
                        </a:cxn>
                        <a:cxn ang="T184">
                          <a:pos x="T116" y="T117"/>
                        </a:cxn>
                        <a:cxn ang="T185">
                          <a:pos x="T118" y="T119"/>
                        </a:cxn>
                        <a:cxn ang="T186">
                          <a:pos x="T120" y="T121"/>
                        </a:cxn>
                        <a:cxn ang="T187">
                          <a:pos x="T122" y="T123"/>
                        </a:cxn>
                        <a:cxn ang="T188">
                          <a:pos x="T124" y="T125"/>
                        </a:cxn>
                      </a:cxnLst>
                      <a:rect l="T189" t="T190" r="T191" b="T192"/>
                      <a:pathLst>
                        <a:path w="404" h="140">
                          <a:moveTo>
                            <a:pt x="0" y="13"/>
                          </a:moveTo>
                          <a:lnTo>
                            <a:pt x="88" y="13"/>
                          </a:lnTo>
                          <a:lnTo>
                            <a:pt x="115" y="20"/>
                          </a:lnTo>
                          <a:lnTo>
                            <a:pt x="119" y="20"/>
                          </a:lnTo>
                          <a:lnTo>
                            <a:pt x="143" y="36"/>
                          </a:lnTo>
                          <a:lnTo>
                            <a:pt x="150" y="52"/>
                          </a:lnTo>
                          <a:lnTo>
                            <a:pt x="159" y="76"/>
                          </a:lnTo>
                          <a:lnTo>
                            <a:pt x="159" y="104"/>
                          </a:lnTo>
                          <a:lnTo>
                            <a:pt x="159" y="108"/>
                          </a:lnTo>
                          <a:lnTo>
                            <a:pt x="143" y="124"/>
                          </a:lnTo>
                          <a:lnTo>
                            <a:pt x="139" y="124"/>
                          </a:lnTo>
                          <a:lnTo>
                            <a:pt x="139" y="120"/>
                          </a:lnTo>
                          <a:lnTo>
                            <a:pt x="257" y="120"/>
                          </a:lnTo>
                          <a:lnTo>
                            <a:pt x="261" y="120"/>
                          </a:lnTo>
                          <a:lnTo>
                            <a:pt x="257" y="124"/>
                          </a:lnTo>
                          <a:lnTo>
                            <a:pt x="245" y="108"/>
                          </a:lnTo>
                          <a:lnTo>
                            <a:pt x="245" y="104"/>
                          </a:lnTo>
                          <a:lnTo>
                            <a:pt x="245" y="80"/>
                          </a:lnTo>
                          <a:lnTo>
                            <a:pt x="254" y="56"/>
                          </a:lnTo>
                          <a:lnTo>
                            <a:pt x="269" y="36"/>
                          </a:lnTo>
                          <a:lnTo>
                            <a:pt x="289" y="16"/>
                          </a:lnTo>
                          <a:lnTo>
                            <a:pt x="316" y="9"/>
                          </a:lnTo>
                          <a:lnTo>
                            <a:pt x="316" y="13"/>
                          </a:lnTo>
                          <a:lnTo>
                            <a:pt x="316" y="9"/>
                          </a:lnTo>
                          <a:lnTo>
                            <a:pt x="336" y="0"/>
                          </a:lnTo>
                          <a:lnTo>
                            <a:pt x="387" y="0"/>
                          </a:lnTo>
                          <a:lnTo>
                            <a:pt x="392" y="0"/>
                          </a:lnTo>
                          <a:lnTo>
                            <a:pt x="404" y="16"/>
                          </a:lnTo>
                          <a:lnTo>
                            <a:pt x="404" y="20"/>
                          </a:lnTo>
                          <a:lnTo>
                            <a:pt x="385" y="40"/>
                          </a:lnTo>
                          <a:lnTo>
                            <a:pt x="380" y="40"/>
                          </a:lnTo>
                          <a:lnTo>
                            <a:pt x="356" y="36"/>
                          </a:lnTo>
                          <a:lnTo>
                            <a:pt x="356" y="32"/>
                          </a:lnTo>
                          <a:lnTo>
                            <a:pt x="360" y="32"/>
                          </a:lnTo>
                          <a:lnTo>
                            <a:pt x="352" y="52"/>
                          </a:lnTo>
                          <a:lnTo>
                            <a:pt x="349" y="60"/>
                          </a:lnTo>
                          <a:lnTo>
                            <a:pt x="352" y="56"/>
                          </a:lnTo>
                          <a:lnTo>
                            <a:pt x="281" y="140"/>
                          </a:lnTo>
                          <a:lnTo>
                            <a:pt x="277" y="140"/>
                          </a:lnTo>
                          <a:lnTo>
                            <a:pt x="277" y="135"/>
                          </a:lnTo>
                          <a:lnTo>
                            <a:pt x="349" y="52"/>
                          </a:lnTo>
                          <a:lnTo>
                            <a:pt x="352" y="56"/>
                          </a:lnTo>
                          <a:lnTo>
                            <a:pt x="349" y="52"/>
                          </a:lnTo>
                          <a:lnTo>
                            <a:pt x="356" y="32"/>
                          </a:lnTo>
                          <a:lnTo>
                            <a:pt x="380" y="36"/>
                          </a:lnTo>
                          <a:lnTo>
                            <a:pt x="380" y="40"/>
                          </a:lnTo>
                          <a:lnTo>
                            <a:pt x="380" y="36"/>
                          </a:lnTo>
                          <a:lnTo>
                            <a:pt x="400" y="16"/>
                          </a:lnTo>
                          <a:lnTo>
                            <a:pt x="404" y="20"/>
                          </a:lnTo>
                          <a:lnTo>
                            <a:pt x="400" y="20"/>
                          </a:lnTo>
                          <a:lnTo>
                            <a:pt x="387" y="5"/>
                          </a:lnTo>
                          <a:lnTo>
                            <a:pt x="392" y="0"/>
                          </a:lnTo>
                          <a:lnTo>
                            <a:pt x="387" y="5"/>
                          </a:lnTo>
                          <a:lnTo>
                            <a:pt x="336" y="5"/>
                          </a:lnTo>
                          <a:lnTo>
                            <a:pt x="336" y="0"/>
                          </a:lnTo>
                          <a:lnTo>
                            <a:pt x="336" y="5"/>
                          </a:lnTo>
                          <a:lnTo>
                            <a:pt x="316" y="13"/>
                          </a:lnTo>
                          <a:lnTo>
                            <a:pt x="289" y="20"/>
                          </a:lnTo>
                          <a:lnTo>
                            <a:pt x="289" y="16"/>
                          </a:lnTo>
                          <a:lnTo>
                            <a:pt x="294" y="20"/>
                          </a:lnTo>
                          <a:lnTo>
                            <a:pt x="274" y="40"/>
                          </a:lnTo>
                          <a:lnTo>
                            <a:pt x="269" y="36"/>
                          </a:lnTo>
                          <a:lnTo>
                            <a:pt x="274" y="40"/>
                          </a:lnTo>
                          <a:lnTo>
                            <a:pt x="257" y="60"/>
                          </a:lnTo>
                          <a:lnTo>
                            <a:pt x="254" y="56"/>
                          </a:lnTo>
                          <a:lnTo>
                            <a:pt x="257" y="56"/>
                          </a:lnTo>
                          <a:lnTo>
                            <a:pt x="250" y="80"/>
                          </a:lnTo>
                          <a:lnTo>
                            <a:pt x="245" y="80"/>
                          </a:lnTo>
                          <a:lnTo>
                            <a:pt x="250" y="80"/>
                          </a:lnTo>
                          <a:lnTo>
                            <a:pt x="250" y="104"/>
                          </a:lnTo>
                          <a:lnTo>
                            <a:pt x="245" y="104"/>
                          </a:lnTo>
                          <a:lnTo>
                            <a:pt x="250" y="104"/>
                          </a:lnTo>
                          <a:lnTo>
                            <a:pt x="261" y="120"/>
                          </a:lnTo>
                          <a:lnTo>
                            <a:pt x="265" y="124"/>
                          </a:lnTo>
                          <a:lnTo>
                            <a:pt x="257" y="124"/>
                          </a:lnTo>
                          <a:lnTo>
                            <a:pt x="139" y="124"/>
                          </a:lnTo>
                          <a:lnTo>
                            <a:pt x="134" y="124"/>
                          </a:lnTo>
                          <a:lnTo>
                            <a:pt x="139" y="120"/>
                          </a:lnTo>
                          <a:lnTo>
                            <a:pt x="154" y="104"/>
                          </a:lnTo>
                          <a:lnTo>
                            <a:pt x="159" y="108"/>
                          </a:lnTo>
                          <a:lnTo>
                            <a:pt x="154" y="104"/>
                          </a:lnTo>
                          <a:lnTo>
                            <a:pt x="154" y="76"/>
                          </a:lnTo>
                          <a:lnTo>
                            <a:pt x="159" y="76"/>
                          </a:lnTo>
                          <a:lnTo>
                            <a:pt x="154" y="76"/>
                          </a:lnTo>
                          <a:lnTo>
                            <a:pt x="146" y="52"/>
                          </a:lnTo>
                          <a:lnTo>
                            <a:pt x="150" y="52"/>
                          </a:lnTo>
                          <a:lnTo>
                            <a:pt x="146" y="52"/>
                          </a:lnTo>
                          <a:lnTo>
                            <a:pt x="139" y="36"/>
                          </a:lnTo>
                          <a:lnTo>
                            <a:pt x="143" y="36"/>
                          </a:lnTo>
                          <a:lnTo>
                            <a:pt x="139" y="40"/>
                          </a:lnTo>
                          <a:lnTo>
                            <a:pt x="115" y="25"/>
                          </a:lnTo>
                          <a:lnTo>
                            <a:pt x="119" y="20"/>
                          </a:lnTo>
                          <a:lnTo>
                            <a:pt x="115" y="25"/>
                          </a:lnTo>
                          <a:lnTo>
                            <a:pt x="88" y="16"/>
                          </a:lnTo>
                          <a:lnTo>
                            <a:pt x="88" y="13"/>
                          </a:lnTo>
                          <a:lnTo>
                            <a:pt x="88" y="16"/>
                          </a:lnTo>
                          <a:lnTo>
                            <a:pt x="0" y="16"/>
                          </a:lnTo>
                          <a:lnTo>
                            <a:pt x="0" y="1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3" name="Freeform 808"/>
                    <p:cNvSpPr>
                      <a:spLocks/>
                    </p:cNvSpPr>
                    <p:nvPr/>
                  </p:nvSpPr>
                  <p:spPr bwMode="auto">
                    <a:xfrm>
                      <a:off x="3646" y="2514"/>
                      <a:ext cx="83" cy="81"/>
                    </a:xfrm>
                    <a:custGeom>
                      <a:avLst/>
                      <a:gdLst>
                        <a:gd name="T0" fmla="*/ 166 w 166"/>
                        <a:gd name="T1" fmla="*/ 79 h 162"/>
                        <a:gd name="T2" fmla="*/ 158 w 166"/>
                        <a:gd name="T3" fmla="*/ 47 h 162"/>
                        <a:gd name="T4" fmla="*/ 142 w 166"/>
                        <a:gd name="T5" fmla="*/ 23 h 162"/>
                        <a:gd name="T6" fmla="*/ 115 w 166"/>
                        <a:gd name="T7" fmla="*/ 3 h 162"/>
                        <a:gd name="T8" fmla="*/ 84 w 166"/>
                        <a:gd name="T9" fmla="*/ 0 h 162"/>
                        <a:gd name="T10" fmla="*/ 51 w 166"/>
                        <a:gd name="T11" fmla="*/ 3 h 162"/>
                        <a:gd name="T12" fmla="*/ 29 w 166"/>
                        <a:gd name="T13" fmla="*/ 23 h 162"/>
                        <a:gd name="T14" fmla="*/ 9 w 166"/>
                        <a:gd name="T15" fmla="*/ 47 h 162"/>
                        <a:gd name="T16" fmla="*/ 0 w 166"/>
                        <a:gd name="T17" fmla="*/ 79 h 162"/>
                        <a:gd name="T18" fmla="*/ 9 w 166"/>
                        <a:gd name="T19" fmla="*/ 115 h 162"/>
                        <a:gd name="T20" fmla="*/ 29 w 166"/>
                        <a:gd name="T21" fmla="*/ 138 h 162"/>
                        <a:gd name="T22" fmla="*/ 51 w 166"/>
                        <a:gd name="T23" fmla="*/ 158 h 162"/>
                        <a:gd name="T24" fmla="*/ 84 w 166"/>
                        <a:gd name="T25" fmla="*/ 162 h 162"/>
                        <a:gd name="T26" fmla="*/ 115 w 166"/>
                        <a:gd name="T27" fmla="*/ 158 h 162"/>
                        <a:gd name="T28" fmla="*/ 142 w 166"/>
                        <a:gd name="T29" fmla="*/ 138 h 162"/>
                        <a:gd name="T30" fmla="*/ 158 w 166"/>
                        <a:gd name="T31" fmla="*/ 115 h 162"/>
                        <a:gd name="T32" fmla="*/ 166 w 166"/>
                        <a:gd name="T33" fmla="*/ 79 h 162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166"/>
                        <a:gd name="T52" fmla="*/ 0 h 162"/>
                        <a:gd name="T53" fmla="*/ 166 w 166"/>
                        <a:gd name="T54" fmla="*/ 162 h 162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166" h="162">
                          <a:moveTo>
                            <a:pt x="166" y="79"/>
                          </a:moveTo>
                          <a:lnTo>
                            <a:pt x="158" y="47"/>
                          </a:lnTo>
                          <a:lnTo>
                            <a:pt x="142" y="23"/>
                          </a:lnTo>
                          <a:lnTo>
                            <a:pt x="115" y="3"/>
                          </a:lnTo>
                          <a:lnTo>
                            <a:pt x="84" y="0"/>
                          </a:lnTo>
                          <a:lnTo>
                            <a:pt x="51" y="3"/>
                          </a:lnTo>
                          <a:lnTo>
                            <a:pt x="29" y="23"/>
                          </a:lnTo>
                          <a:lnTo>
                            <a:pt x="9" y="47"/>
                          </a:lnTo>
                          <a:lnTo>
                            <a:pt x="0" y="79"/>
                          </a:lnTo>
                          <a:lnTo>
                            <a:pt x="9" y="115"/>
                          </a:lnTo>
                          <a:lnTo>
                            <a:pt x="29" y="138"/>
                          </a:lnTo>
                          <a:lnTo>
                            <a:pt x="51" y="158"/>
                          </a:lnTo>
                          <a:lnTo>
                            <a:pt x="84" y="162"/>
                          </a:lnTo>
                          <a:lnTo>
                            <a:pt x="115" y="158"/>
                          </a:lnTo>
                          <a:lnTo>
                            <a:pt x="142" y="138"/>
                          </a:lnTo>
                          <a:lnTo>
                            <a:pt x="158" y="115"/>
                          </a:lnTo>
                          <a:lnTo>
                            <a:pt x="166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4" name="Freeform 809"/>
                    <p:cNvSpPr>
                      <a:spLocks/>
                    </p:cNvSpPr>
                    <p:nvPr/>
                  </p:nvSpPr>
                  <p:spPr bwMode="auto">
                    <a:xfrm>
                      <a:off x="3646" y="2514"/>
                      <a:ext cx="85" cy="83"/>
                    </a:xfrm>
                    <a:custGeom>
                      <a:avLst/>
                      <a:gdLst>
                        <a:gd name="T0" fmla="*/ 158 w 171"/>
                        <a:gd name="T1" fmla="*/ 47 h 166"/>
                        <a:gd name="T2" fmla="*/ 158 w 171"/>
                        <a:gd name="T3" fmla="*/ 51 h 166"/>
                        <a:gd name="T4" fmla="*/ 142 w 171"/>
                        <a:gd name="T5" fmla="*/ 27 h 166"/>
                        <a:gd name="T6" fmla="*/ 115 w 171"/>
                        <a:gd name="T7" fmla="*/ 7 h 166"/>
                        <a:gd name="T8" fmla="*/ 115 w 171"/>
                        <a:gd name="T9" fmla="*/ 7 h 166"/>
                        <a:gd name="T10" fmla="*/ 84 w 171"/>
                        <a:gd name="T11" fmla="*/ 3 h 166"/>
                        <a:gd name="T12" fmla="*/ 51 w 171"/>
                        <a:gd name="T13" fmla="*/ 7 h 166"/>
                        <a:gd name="T14" fmla="*/ 56 w 171"/>
                        <a:gd name="T15" fmla="*/ 7 h 166"/>
                        <a:gd name="T16" fmla="*/ 32 w 171"/>
                        <a:gd name="T17" fmla="*/ 27 h 166"/>
                        <a:gd name="T18" fmla="*/ 12 w 171"/>
                        <a:gd name="T19" fmla="*/ 51 h 166"/>
                        <a:gd name="T20" fmla="*/ 12 w 171"/>
                        <a:gd name="T21" fmla="*/ 47 h 166"/>
                        <a:gd name="T22" fmla="*/ 5 w 171"/>
                        <a:gd name="T23" fmla="*/ 79 h 166"/>
                        <a:gd name="T24" fmla="*/ 12 w 171"/>
                        <a:gd name="T25" fmla="*/ 115 h 166"/>
                        <a:gd name="T26" fmla="*/ 12 w 171"/>
                        <a:gd name="T27" fmla="*/ 115 h 166"/>
                        <a:gd name="T28" fmla="*/ 32 w 171"/>
                        <a:gd name="T29" fmla="*/ 138 h 166"/>
                        <a:gd name="T30" fmla="*/ 56 w 171"/>
                        <a:gd name="T31" fmla="*/ 158 h 166"/>
                        <a:gd name="T32" fmla="*/ 51 w 171"/>
                        <a:gd name="T33" fmla="*/ 158 h 166"/>
                        <a:gd name="T34" fmla="*/ 84 w 171"/>
                        <a:gd name="T35" fmla="*/ 162 h 166"/>
                        <a:gd name="T36" fmla="*/ 115 w 171"/>
                        <a:gd name="T37" fmla="*/ 158 h 166"/>
                        <a:gd name="T38" fmla="*/ 115 w 171"/>
                        <a:gd name="T39" fmla="*/ 158 h 166"/>
                        <a:gd name="T40" fmla="*/ 142 w 171"/>
                        <a:gd name="T41" fmla="*/ 138 h 166"/>
                        <a:gd name="T42" fmla="*/ 158 w 171"/>
                        <a:gd name="T43" fmla="*/ 115 h 166"/>
                        <a:gd name="T44" fmla="*/ 158 w 171"/>
                        <a:gd name="T45" fmla="*/ 115 h 166"/>
                        <a:gd name="T46" fmla="*/ 166 w 171"/>
                        <a:gd name="T47" fmla="*/ 79 h 166"/>
                        <a:gd name="T48" fmla="*/ 171 w 171"/>
                        <a:gd name="T49" fmla="*/ 79 h 166"/>
                        <a:gd name="T50" fmla="*/ 162 w 171"/>
                        <a:gd name="T51" fmla="*/ 115 h 166"/>
                        <a:gd name="T52" fmla="*/ 147 w 171"/>
                        <a:gd name="T53" fmla="*/ 142 h 166"/>
                        <a:gd name="T54" fmla="*/ 147 w 171"/>
                        <a:gd name="T55" fmla="*/ 142 h 166"/>
                        <a:gd name="T56" fmla="*/ 120 w 171"/>
                        <a:gd name="T57" fmla="*/ 162 h 166"/>
                        <a:gd name="T58" fmla="*/ 84 w 171"/>
                        <a:gd name="T59" fmla="*/ 166 h 166"/>
                        <a:gd name="T60" fmla="*/ 84 w 171"/>
                        <a:gd name="T61" fmla="*/ 166 h 166"/>
                        <a:gd name="T62" fmla="*/ 51 w 171"/>
                        <a:gd name="T63" fmla="*/ 162 h 166"/>
                        <a:gd name="T64" fmla="*/ 29 w 171"/>
                        <a:gd name="T65" fmla="*/ 142 h 166"/>
                        <a:gd name="T66" fmla="*/ 29 w 171"/>
                        <a:gd name="T67" fmla="*/ 142 h 166"/>
                        <a:gd name="T68" fmla="*/ 9 w 171"/>
                        <a:gd name="T69" fmla="*/ 118 h 166"/>
                        <a:gd name="T70" fmla="*/ 0 w 171"/>
                        <a:gd name="T71" fmla="*/ 79 h 166"/>
                        <a:gd name="T72" fmla="*/ 0 w 171"/>
                        <a:gd name="T73" fmla="*/ 79 h 166"/>
                        <a:gd name="T74" fmla="*/ 9 w 171"/>
                        <a:gd name="T75" fmla="*/ 47 h 166"/>
                        <a:gd name="T76" fmla="*/ 29 w 171"/>
                        <a:gd name="T77" fmla="*/ 23 h 166"/>
                        <a:gd name="T78" fmla="*/ 29 w 171"/>
                        <a:gd name="T79" fmla="*/ 23 h 166"/>
                        <a:gd name="T80" fmla="*/ 51 w 171"/>
                        <a:gd name="T81" fmla="*/ 3 h 166"/>
                        <a:gd name="T82" fmla="*/ 84 w 171"/>
                        <a:gd name="T83" fmla="*/ 0 h 166"/>
                        <a:gd name="T84" fmla="*/ 84 w 171"/>
                        <a:gd name="T85" fmla="*/ 0 h 166"/>
                        <a:gd name="T86" fmla="*/ 115 w 171"/>
                        <a:gd name="T87" fmla="*/ 3 h 166"/>
                        <a:gd name="T88" fmla="*/ 147 w 171"/>
                        <a:gd name="T89" fmla="*/ 23 h 166"/>
                        <a:gd name="T90" fmla="*/ 147 w 171"/>
                        <a:gd name="T91" fmla="*/ 23 h 166"/>
                        <a:gd name="T92" fmla="*/ 162 w 171"/>
                        <a:gd name="T93" fmla="*/ 47 h 166"/>
                        <a:gd name="T94" fmla="*/ 171 w 171"/>
                        <a:gd name="T95" fmla="*/ 79 h 16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171"/>
                        <a:gd name="T145" fmla="*/ 0 h 166"/>
                        <a:gd name="T146" fmla="*/ 171 w 171"/>
                        <a:gd name="T147" fmla="*/ 166 h 166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171" h="166">
                          <a:moveTo>
                            <a:pt x="166" y="79"/>
                          </a:moveTo>
                          <a:lnTo>
                            <a:pt x="158" y="47"/>
                          </a:lnTo>
                          <a:lnTo>
                            <a:pt x="158" y="51"/>
                          </a:lnTo>
                          <a:lnTo>
                            <a:pt x="142" y="27"/>
                          </a:lnTo>
                          <a:lnTo>
                            <a:pt x="115" y="7"/>
                          </a:lnTo>
                          <a:lnTo>
                            <a:pt x="84" y="3"/>
                          </a:lnTo>
                          <a:lnTo>
                            <a:pt x="51" y="7"/>
                          </a:lnTo>
                          <a:lnTo>
                            <a:pt x="56" y="7"/>
                          </a:lnTo>
                          <a:lnTo>
                            <a:pt x="32" y="27"/>
                          </a:lnTo>
                          <a:lnTo>
                            <a:pt x="12" y="51"/>
                          </a:lnTo>
                          <a:lnTo>
                            <a:pt x="12" y="47"/>
                          </a:lnTo>
                          <a:lnTo>
                            <a:pt x="5" y="79"/>
                          </a:lnTo>
                          <a:lnTo>
                            <a:pt x="12" y="115"/>
                          </a:lnTo>
                          <a:lnTo>
                            <a:pt x="32" y="138"/>
                          </a:lnTo>
                          <a:lnTo>
                            <a:pt x="56" y="158"/>
                          </a:lnTo>
                          <a:lnTo>
                            <a:pt x="51" y="158"/>
                          </a:lnTo>
                          <a:lnTo>
                            <a:pt x="84" y="162"/>
                          </a:lnTo>
                          <a:lnTo>
                            <a:pt x="115" y="158"/>
                          </a:lnTo>
                          <a:lnTo>
                            <a:pt x="142" y="138"/>
                          </a:lnTo>
                          <a:lnTo>
                            <a:pt x="158" y="115"/>
                          </a:lnTo>
                          <a:lnTo>
                            <a:pt x="166" y="79"/>
                          </a:lnTo>
                          <a:lnTo>
                            <a:pt x="171" y="79"/>
                          </a:lnTo>
                          <a:lnTo>
                            <a:pt x="162" y="115"/>
                          </a:lnTo>
                          <a:lnTo>
                            <a:pt x="162" y="118"/>
                          </a:lnTo>
                          <a:lnTo>
                            <a:pt x="147" y="142"/>
                          </a:lnTo>
                          <a:lnTo>
                            <a:pt x="120" y="162"/>
                          </a:lnTo>
                          <a:lnTo>
                            <a:pt x="115" y="162"/>
                          </a:lnTo>
                          <a:lnTo>
                            <a:pt x="84" y="166"/>
                          </a:lnTo>
                          <a:lnTo>
                            <a:pt x="51" y="162"/>
                          </a:lnTo>
                          <a:lnTo>
                            <a:pt x="29" y="142"/>
                          </a:lnTo>
                          <a:lnTo>
                            <a:pt x="9" y="118"/>
                          </a:lnTo>
                          <a:lnTo>
                            <a:pt x="9" y="115"/>
                          </a:lnTo>
                          <a:lnTo>
                            <a:pt x="0" y="79"/>
                          </a:lnTo>
                          <a:lnTo>
                            <a:pt x="9" y="47"/>
                          </a:lnTo>
                          <a:lnTo>
                            <a:pt x="29" y="23"/>
                          </a:lnTo>
                          <a:lnTo>
                            <a:pt x="51" y="3"/>
                          </a:lnTo>
                          <a:lnTo>
                            <a:pt x="84" y="0"/>
                          </a:lnTo>
                          <a:lnTo>
                            <a:pt x="115" y="3"/>
                          </a:lnTo>
                          <a:lnTo>
                            <a:pt x="120" y="3"/>
                          </a:lnTo>
                          <a:lnTo>
                            <a:pt x="147" y="23"/>
                          </a:lnTo>
                          <a:lnTo>
                            <a:pt x="162" y="47"/>
                          </a:lnTo>
                          <a:lnTo>
                            <a:pt x="171" y="79"/>
                          </a:lnTo>
                          <a:lnTo>
                            <a:pt x="166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5" name="Freeform 810"/>
                    <p:cNvSpPr>
                      <a:spLocks/>
                    </p:cNvSpPr>
                    <p:nvPr/>
                  </p:nvSpPr>
                  <p:spPr bwMode="auto">
                    <a:xfrm>
                      <a:off x="3729" y="2554"/>
                      <a:ext cx="2" cy="1"/>
                    </a:xfrm>
                    <a:custGeom>
                      <a:avLst/>
                      <a:gdLst>
                        <a:gd name="T0" fmla="*/ 0 w 5"/>
                        <a:gd name="T1" fmla="*/ 0 h 1"/>
                        <a:gd name="T2" fmla="*/ 0 w 5"/>
                        <a:gd name="T3" fmla="*/ 0 h 1"/>
                        <a:gd name="T4" fmla="*/ 0 w 5"/>
                        <a:gd name="T5" fmla="*/ 0 h 1"/>
                        <a:gd name="T6" fmla="*/ 5 w 5"/>
                        <a:gd name="T7" fmla="*/ 0 h 1"/>
                        <a:gd name="T8" fmla="*/ 5 w 5"/>
                        <a:gd name="T9" fmla="*/ 0 h 1"/>
                        <a:gd name="T10" fmla="*/ 5 w 5"/>
                        <a:gd name="T11" fmla="*/ 0 h 1"/>
                        <a:gd name="T12" fmla="*/ 0 w 5"/>
                        <a:gd name="T13" fmla="*/ 0 h 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5"/>
                        <a:gd name="T22" fmla="*/ 0 h 1"/>
                        <a:gd name="T23" fmla="*/ 5 w 5"/>
                        <a:gd name="T24" fmla="*/ 1 h 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5" h="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5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6" name="Freeform 811"/>
                    <p:cNvSpPr>
                      <a:spLocks/>
                    </p:cNvSpPr>
                    <p:nvPr/>
                  </p:nvSpPr>
                  <p:spPr bwMode="auto">
                    <a:xfrm>
                      <a:off x="3668" y="2534"/>
                      <a:ext cx="41" cy="41"/>
                    </a:xfrm>
                    <a:custGeom>
                      <a:avLst/>
                      <a:gdLst>
                        <a:gd name="T0" fmla="*/ 83 w 83"/>
                        <a:gd name="T1" fmla="*/ 39 h 82"/>
                        <a:gd name="T2" fmla="*/ 71 w 83"/>
                        <a:gd name="T3" fmla="*/ 11 h 82"/>
                        <a:gd name="T4" fmla="*/ 40 w 83"/>
                        <a:gd name="T5" fmla="*/ 0 h 82"/>
                        <a:gd name="T6" fmla="*/ 12 w 83"/>
                        <a:gd name="T7" fmla="*/ 11 h 82"/>
                        <a:gd name="T8" fmla="*/ 0 w 83"/>
                        <a:gd name="T9" fmla="*/ 39 h 82"/>
                        <a:gd name="T10" fmla="*/ 12 w 83"/>
                        <a:gd name="T11" fmla="*/ 71 h 82"/>
                        <a:gd name="T12" fmla="*/ 40 w 83"/>
                        <a:gd name="T13" fmla="*/ 82 h 82"/>
                        <a:gd name="T14" fmla="*/ 71 w 83"/>
                        <a:gd name="T15" fmla="*/ 71 h 82"/>
                        <a:gd name="T16" fmla="*/ 83 w 83"/>
                        <a:gd name="T17" fmla="*/ 39 h 82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83"/>
                        <a:gd name="T28" fmla="*/ 0 h 82"/>
                        <a:gd name="T29" fmla="*/ 83 w 83"/>
                        <a:gd name="T30" fmla="*/ 82 h 82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83" h="82">
                          <a:moveTo>
                            <a:pt x="83" y="39"/>
                          </a:moveTo>
                          <a:lnTo>
                            <a:pt x="71" y="11"/>
                          </a:lnTo>
                          <a:lnTo>
                            <a:pt x="40" y="0"/>
                          </a:lnTo>
                          <a:lnTo>
                            <a:pt x="12" y="11"/>
                          </a:lnTo>
                          <a:lnTo>
                            <a:pt x="0" y="39"/>
                          </a:lnTo>
                          <a:lnTo>
                            <a:pt x="12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3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3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7" name="Freeform 812"/>
                    <p:cNvSpPr>
                      <a:spLocks/>
                    </p:cNvSpPr>
                    <p:nvPr/>
                  </p:nvSpPr>
                  <p:spPr bwMode="auto">
                    <a:xfrm>
                      <a:off x="3668" y="2534"/>
                      <a:ext cx="43" cy="43"/>
                    </a:xfrm>
                    <a:custGeom>
                      <a:avLst/>
                      <a:gdLst>
                        <a:gd name="T0" fmla="*/ 83 w 87"/>
                        <a:gd name="T1" fmla="*/ 39 h 86"/>
                        <a:gd name="T2" fmla="*/ 71 w 87"/>
                        <a:gd name="T3" fmla="*/ 11 h 86"/>
                        <a:gd name="T4" fmla="*/ 71 w 87"/>
                        <a:gd name="T5" fmla="*/ 15 h 86"/>
                        <a:gd name="T6" fmla="*/ 71 w 87"/>
                        <a:gd name="T7" fmla="*/ 15 h 86"/>
                        <a:gd name="T8" fmla="*/ 40 w 87"/>
                        <a:gd name="T9" fmla="*/ 2 h 86"/>
                        <a:gd name="T10" fmla="*/ 40 w 87"/>
                        <a:gd name="T11" fmla="*/ 2 h 86"/>
                        <a:gd name="T12" fmla="*/ 40 w 87"/>
                        <a:gd name="T13" fmla="*/ 2 h 86"/>
                        <a:gd name="T14" fmla="*/ 12 w 87"/>
                        <a:gd name="T15" fmla="*/ 15 h 86"/>
                        <a:gd name="T16" fmla="*/ 16 w 87"/>
                        <a:gd name="T17" fmla="*/ 11 h 86"/>
                        <a:gd name="T18" fmla="*/ 16 w 87"/>
                        <a:gd name="T19" fmla="*/ 11 h 86"/>
                        <a:gd name="T20" fmla="*/ 3 w 87"/>
                        <a:gd name="T21" fmla="*/ 39 h 86"/>
                        <a:gd name="T22" fmla="*/ 3 w 87"/>
                        <a:gd name="T23" fmla="*/ 39 h 86"/>
                        <a:gd name="T24" fmla="*/ 3 w 87"/>
                        <a:gd name="T25" fmla="*/ 39 h 86"/>
                        <a:gd name="T26" fmla="*/ 16 w 87"/>
                        <a:gd name="T27" fmla="*/ 71 h 86"/>
                        <a:gd name="T28" fmla="*/ 12 w 87"/>
                        <a:gd name="T29" fmla="*/ 71 h 86"/>
                        <a:gd name="T30" fmla="*/ 12 w 87"/>
                        <a:gd name="T31" fmla="*/ 71 h 86"/>
                        <a:gd name="T32" fmla="*/ 40 w 87"/>
                        <a:gd name="T33" fmla="*/ 82 h 86"/>
                        <a:gd name="T34" fmla="*/ 40 w 87"/>
                        <a:gd name="T35" fmla="*/ 82 h 86"/>
                        <a:gd name="T36" fmla="*/ 40 w 87"/>
                        <a:gd name="T37" fmla="*/ 82 h 86"/>
                        <a:gd name="T38" fmla="*/ 71 w 87"/>
                        <a:gd name="T39" fmla="*/ 71 h 86"/>
                        <a:gd name="T40" fmla="*/ 71 w 87"/>
                        <a:gd name="T41" fmla="*/ 71 h 86"/>
                        <a:gd name="T42" fmla="*/ 71 w 87"/>
                        <a:gd name="T43" fmla="*/ 71 h 86"/>
                        <a:gd name="T44" fmla="*/ 83 w 87"/>
                        <a:gd name="T45" fmla="*/ 39 h 86"/>
                        <a:gd name="T46" fmla="*/ 83 w 87"/>
                        <a:gd name="T47" fmla="*/ 39 h 86"/>
                        <a:gd name="T48" fmla="*/ 87 w 87"/>
                        <a:gd name="T49" fmla="*/ 39 h 86"/>
                        <a:gd name="T50" fmla="*/ 87 w 87"/>
                        <a:gd name="T51" fmla="*/ 39 h 86"/>
                        <a:gd name="T52" fmla="*/ 76 w 87"/>
                        <a:gd name="T53" fmla="*/ 71 h 86"/>
                        <a:gd name="T54" fmla="*/ 76 w 87"/>
                        <a:gd name="T55" fmla="*/ 71 h 86"/>
                        <a:gd name="T56" fmla="*/ 71 w 87"/>
                        <a:gd name="T57" fmla="*/ 75 h 86"/>
                        <a:gd name="T58" fmla="*/ 40 w 87"/>
                        <a:gd name="T59" fmla="*/ 86 h 86"/>
                        <a:gd name="T60" fmla="*/ 40 w 87"/>
                        <a:gd name="T61" fmla="*/ 86 h 86"/>
                        <a:gd name="T62" fmla="*/ 40 w 87"/>
                        <a:gd name="T63" fmla="*/ 86 h 86"/>
                        <a:gd name="T64" fmla="*/ 12 w 87"/>
                        <a:gd name="T65" fmla="*/ 75 h 86"/>
                        <a:gd name="T66" fmla="*/ 12 w 87"/>
                        <a:gd name="T67" fmla="*/ 75 h 86"/>
                        <a:gd name="T68" fmla="*/ 12 w 87"/>
                        <a:gd name="T69" fmla="*/ 71 h 86"/>
                        <a:gd name="T70" fmla="*/ 0 w 87"/>
                        <a:gd name="T71" fmla="*/ 39 h 86"/>
                        <a:gd name="T72" fmla="*/ 0 w 87"/>
                        <a:gd name="T73" fmla="*/ 39 h 86"/>
                        <a:gd name="T74" fmla="*/ 0 w 87"/>
                        <a:gd name="T75" fmla="*/ 39 h 86"/>
                        <a:gd name="T76" fmla="*/ 12 w 87"/>
                        <a:gd name="T77" fmla="*/ 11 h 86"/>
                        <a:gd name="T78" fmla="*/ 12 w 87"/>
                        <a:gd name="T79" fmla="*/ 11 h 86"/>
                        <a:gd name="T80" fmla="*/ 12 w 87"/>
                        <a:gd name="T81" fmla="*/ 11 h 86"/>
                        <a:gd name="T82" fmla="*/ 40 w 87"/>
                        <a:gd name="T83" fmla="*/ 0 h 86"/>
                        <a:gd name="T84" fmla="*/ 40 w 87"/>
                        <a:gd name="T85" fmla="*/ 0 h 86"/>
                        <a:gd name="T86" fmla="*/ 40 w 87"/>
                        <a:gd name="T87" fmla="*/ 0 h 86"/>
                        <a:gd name="T88" fmla="*/ 71 w 87"/>
                        <a:gd name="T89" fmla="*/ 11 h 86"/>
                        <a:gd name="T90" fmla="*/ 71 w 87"/>
                        <a:gd name="T91" fmla="*/ 11 h 86"/>
                        <a:gd name="T92" fmla="*/ 76 w 87"/>
                        <a:gd name="T93" fmla="*/ 11 h 86"/>
                        <a:gd name="T94" fmla="*/ 87 w 87"/>
                        <a:gd name="T95" fmla="*/ 39 h 86"/>
                        <a:gd name="T96" fmla="*/ 83 w 87"/>
                        <a:gd name="T97" fmla="*/ 39 h 8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87"/>
                        <a:gd name="T148" fmla="*/ 0 h 86"/>
                        <a:gd name="T149" fmla="*/ 87 w 87"/>
                        <a:gd name="T150" fmla="*/ 86 h 8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87" h="86">
                          <a:moveTo>
                            <a:pt x="83" y="39"/>
                          </a:moveTo>
                          <a:lnTo>
                            <a:pt x="71" y="11"/>
                          </a:lnTo>
                          <a:lnTo>
                            <a:pt x="71" y="15"/>
                          </a:lnTo>
                          <a:lnTo>
                            <a:pt x="40" y="2"/>
                          </a:lnTo>
                          <a:lnTo>
                            <a:pt x="12" y="15"/>
                          </a:lnTo>
                          <a:lnTo>
                            <a:pt x="16" y="11"/>
                          </a:lnTo>
                          <a:lnTo>
                            <a:pt x="3" y="39"/>
                          </a:lnTo>
                          <a:lnTo>
                            <a:pt x="16" y="71"/>
                          </a:lnTo>
                          <a:lnTo>
                            <a:pt x="12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3" y="39"/>
                          </a:lnTo>
                          <a:lnTo>
                            <a:pt x="87" y="39"/>
                          </a:lnTo>
                          <a:lnTo>
                            <a:pt x="76" y="71"/>
                          </a:lnTo>
                          <a:lnTo>
                            <a:pt x="71" y="75"/>
                          </a:lnTo>
                          <a:lnTo>
                            <a:pt x="40" y="86"/>
                          </a:lnTo>
                          <a:lnTo>
                            <a:pt x="12" y="75"/>
                          </a:lnTo>
                          <a:lnTo>
                            <a:pt x="12" y="71"/>
                          </a:lnTo>
                          <a:lnTo>
                            <a:pt x="0" y="39"/>
                          </a:lnTo>
                          <a:lnTo>
                            <a:pt x="12" y="11"/>
                          </a:lnTo>
                          <a:lnTo>
                            <a:pt x="40" y="0"/>
                          </a:lnTo>
                          <a:lnTo>
                            <a:pt x="71" y="11"/>
                          </a:lnTo>
                          <a:lnTo>
                            <a:pt x="76" y="11"/>
                          </a:lnTo>
                          <a:lnTo>
                            <a:pt x="87" y="39"/>
                          </a:lnTo>
                          <a:lnTo>
                            <a:pt x="83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8" name="Freeform 813"/>
                    <p:cNvSpPr>
                      <a:spLocks/>
                    </p:cNvSpPr>
                    <p:nvPr/>
                  </p:nvSpPr>
                  <p:spPr bwMode="auto">
                    <a:xfrm>
                      <a:off x="3709" y="2554"/>
                      <a:ext cx="2" cy="1"/>
                    </a:xfrm>
                    <a:custGeom>
                      <a:avLst/>
                      <a:gdLst>
                        <a:gd name="T0" fmla="*/ 0 w 4"/>
                        <a:gd name="T1" fmla="*/ 0 h 1"/>
                        <a:gd name="T2" fmla="*/ 0 w 4"/>
                        <a:gd name="T3" fmla="*/ 0 h 1"/>
                        <a:gd name="T4" fmla="*/ 0 w 4"/>
                        <a:gd name="T5" fmla="*/ 0 h 1"/>
                        <a:gd name="T6" fmla="*/ 4 w 4"/>
                        <a:gd name="T7" fmla="*/ 0 h 1"/>
                        <a:gd name="T8" fmla="*/ 4 w 4"/>
                        <a:gd name="T9" fmla="*/ 0 h 1"/>
                        <a:gd name="T10" fmla="*/ 4 w 4"/>
                        <a:gd name="T11" fmla="*/ 0 h 1"/>
                        <a:gd name="T12" fmla="*/ 0 w 4"/>
                        <a:gd name="T13" fmla="*/ 0 h 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"/>
                        <a:gd name="T22" fmla="*/ 0 h 1"/>
                        <a:gd name="T23" fmla="*/ 4 w 4"/>
                        <a:gd name="T24" fmla="*/ 1 h 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" h="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89" name="Freeform 814"/>
                    <p:cNvSpPr>
                      <a:spLocks/>
                    </p:cNvSpPr>
                    <p:nvPr/>
                  </p:nvSpPr>
                  <p:spPr bwMode="auto">
                    <a:xfrm>
                      <a:off x="3675" y="2542"/>
                      <a:ext cx="24" cy="25"/>
                    </a:xfrm>
                    <a:custGeom>
                      <a:avLst/>
                      <a:gdLst>
                        <a:gd name="T0" fmla="*/ 47 w 47"/>
                        <a:gd name="T1" fmla="*/ 24 h 51"/>
                        <a:gd name="T2" fmla="*/ 43 w 47"/>
                        <a:gd name="T3" fmla="*/ 7 h 51"/>
                        <a:gd name="T4" fmla="*/ 24 w 47"/>
                        <a:gd name="T5" fmla="*/ 0 h 51"/>
                        <a:gd name="T6" fmla="*/ 7 w 47"/>
                        <a:gd name="T7" fmla="*/ 7 h 51"/>
                        <a:gd name="T8" fmla="*/ 0 w 47"/>
                        <a:gd name="T9" fmla="*/ 24 h 51"/>
                        <a:gd name="T10" fmla="*/ 7 w 47"/>
                        <a:gd name="T11" fmla="*/ 44 h 51"/>
                        <a:gd name="T12" fmla="*/ 24 w 47"/>
                        <a:gd name="T13" fmla="*/ 51 h 51"/>
                        <a:gd name="T14" fmla="*/ 43 w 47"/>
                        <a:gd name="T15" fmla="*/ 44 h 51"/>
                        <a:gd name="T16" fmla="*/ 47 w 47"/>
                        <a:gd name="T17" fmla="*/ 24 h 5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7"/>
                        <a:gd name="T28" fmla="*/ 0 h 51"/>
                        <a:gd name="T29" fmla="*/ 47 w 47"/>
                        <a:gd name="T30" fmla="*/ 51 h 5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7" h="51">
                          <a:moveTo>
                            <a:pt x="47" y="24"/>
                          </a:moveTo>
                          <a:lnTo>
                            <a:pt x="43" y="7"/>
                          </a:lnTo>
                          <a:lnTo>
                            <a:pt x="24" y="0"/>
                          </a:lnTo>
                          <a:lnTo>
                            <a:pt x="7" y="7"/>
                          </a:lnTo>
                          <a:lnTo>
                            <a:pt x="0" y="24"/>
                          </a:lnTo>
                          <a:lnTo>
                            <a:pt x="7" y="44"/>
                          </a:lnTo>
                          <a:lnTo>
                            <a:pt x="24" y="51"/>
                          </a:lnTo>
                          <a:lnTo>
                            <a:pt x="43" y="44"/>
                          </a:lnTo>
                          <a:lnTo>
                            <a:pt x="47" y="24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0" name="Freeform 815"/>
                    <p:cNvSpPr>
                      <a:spLocks/>
                    </p:cNvSpPr>
                    <p:nvPr/>
                  </p:nvSpPr>
                  <p:spPr bwMode="auto">
                    <a:xfrm>
                      <a:off x="3675" y="2542"/>
                      <a:ext cx="26" cy="27"/>
                    </a:xfrm>
                    <a:custGeom>
                      <a:avLst/>
                      <a:gdLst>
                        <a:gd name="T0" fmla="*/ 47 w 51"/>
                        <a:gd name="T1" fmla="*/ 24 h 56"/>
                        <a:gd name="T2" fmla="*/ 43 w 51"/>
                        <a:gd name="T3" fmla="*/ 7 h 56"/>
                        <a:gd name="T4" fmla="*/ 43 w 51"/>
                        <a:gd name="T5" fmla="*/ 12 h 56"/>
                        <a:gd name="T6" fmla="*/ 43 w 51"/>
                        <a:gd name="T7" fmla="*/ 12 h 56"/>
                        <a:gd name="T8" fmla="*/ 24 w 51"/>
                        <a:gd name="T9" fmla="*/ 4 h 56"/>
                        <a:gd name="T10" fmla="*/ 24 w 51"/>
                        <a:gd name="T11" fmla="*/ 4 h 56"/>
                        <a:gd name="T12" fmla="*/ 24 w 51"/>
                        <a:gd name="T13" fmla="*/ 4 h 56"/>
                        <a:gd name="T14" fmla="*/ 7 w 51"/>
                        <a:gd name="T15" fmla="*/ 12 h 56"/>
                        <a:gd name="T16" fmla="*/ 11 w 51"/>
                        <a:gd name="T17" fmla="*/ 7 h 56"/>
                        <a:gd name="T18" fmla="*/ 11 w 51"/>
                        <a:gd name="T19" fmla="*/ 7 h 56"/>
                        <a:gd name="T20" fmla="*/ 4 w 51"/>
                        <a:gd name="T21" fmla="*/ 24 h 56"/>
                        <a:gd name="T22" fmla="*/ 4 w 51"/>
                        <a:gd name="T23" fmla="*/ 24 h 56"/>
                        <a:gd name="T24" fmla="*/ 4 w 51"/>
                        <a:gd name="T25" fmla="*/ 24 h 56"/>
                        <a:gd name="T26" fmla="*/ 11 w 51"/>
                        <a:gd name="T27" fmla="*/ 44 h 56"/>
                        <a:gd name="T28" fmla="*/ 7 w 51"/>
                        <a:gd name="T29" fmla="*/ 44 h 56"/>
                        <a:gd name="T30" fmla="*/ 7 w 51"/>
                        <a:gd name="T31" fmla="*/ 44 h 56"/>
                        <a:gd name="T32" fmla="*/ 24 w 51"/>
                        <a:gd name="T33" fmla="*/ 51 h 56"/>
                        <a:gd name="T34" fmla="*/ 24 w 51"/>
                        <a:gd name="T35" fmla="*/ 51 h 56"/>
                        <a:gd name="T36" fmla="*/ 24 w 51"/>
                        <a:gd name="T37" fmla="*/ 51 h 56"/>
                        <a:gd name="T38" fmla="*/ 43 w 51"/>
                        <a:gd name="T39" fmla="*/ 44 h 56"/>
                        <a:gd name="T40" fmla="*/ 43 w 51"/>
                        <a:gd name="T41" fmla="*/ 44 h 56"/>
                        <a:gd name="T42" fmla="*/ 43 w 51"/>
                        <a:gd name="T43" fmla="*/ 44 h 56"/>
                        <a:gd name="T44" fmla="*/ 47 w 51"/>
                        <a:gd name="T45" fmla="*/ 24 h 56"/>
                        <a:gd name="T46" fmla="*/ 47 w 51"/>
                        <a:gd name="T47" fmla="*/ 24 h 56"/>
                        <a:gd name="T48" fmla="*/ 51 w 51"/>
                        <a:gd name="T49" fmla="*/ 24 h 56"/>
                        <a:gd name="T50" fmla="*/ 51 w 51"/>
                        <a:gd name="T51" fmla="*/ 24 h 56"/>
                        <a:gd name="T52" fmla="*/ 47 w 51"/>
                        <a:gd name="T53" fmla="*/ 44 h 56"/>
                        <a:gd name="T54" fmla="*/ 47 w 51"/>
                        <a:gd name="T55" fmla="*/ 44 h 56"/>
                        <a:gd name="T56" fmla="*/ 43 w 51"/>
                        <a:gd name="T57" fmla="*/ 47 h 56"/>
                        <a:gd name="T58" fmla="*/ 24 w 51"/>
                        <a:gd name="T59" fmla="*/ 56 h 56"/>
                        <a:gd name="T60" fmla="*/ 24 w 51"/>
                        <a:gd name="T61" fmla="*/ 56 h 56"/>
                        <a:gd name="T62" fmla="*/ 24 w 51"/>
                        <a:gd name="T63" fmla="*/ 56 h 56"/>
                        <a:gd name="T64" fmla="*/ 7 w 51"/>
                        <a:gd name="T65" fmla="*/ 47 h 56"/>
                        <a:gd name="T66" fmla="*/ 7 w 51"/>
                        <a:gd name="T67" fmla="*/ 47 h 56"/>
                        <a:gd name="T68" fmla="*/ 7 w 51"/>
                        <a:gd name="T69" fmla="*/ 44 h 56"/>
                        <a:gd name="T70" fmla="*/ 0 w 51"/>
                        <a:gd name="T71" fmla="*/ 24 h 56"/>
                        <a:gd name="T72" fmla="*/ 0 w 51"/>
                        <a:gd name="T73" fmla="*/ 24 h 56"/>
                        <a:gd name="T74" fmla="*/ 0 w 51"/>
                        <a:gd name="T75" fmla="*/ 24 h 56"/>
                        <a:gd name="T76" fmla="*/ 7 w 51"/>
                        <a:gd name="T77" fmla="*/ 7 h 56"/>
                        <a:gd name="T78" fmla="*/ 7 w 51"/>
                        <a:gd name="T79" fmla="*/ 7 h 56"/>
                        <a:gd name="T80" fmla="*/ 7 w 51"/>
                        <a:gd name="T81" fmla="*/ 7 h 56"/>
                        <a:gd name="T82" fmla="*/ 24 w 51"/>
                        <a:gd name="T83" fmla="*/ 0 h 56"/>
                        <a:gd name="T84" fmla="*/ 24 w 51"/>
                        <a:gd name="T85" fmla="*/ 0 h 56"/>
                        <a:gd name="T86" fmla="*/ 24 w 51"/>
                        <a:gd name="T87" fmla="*/ 0 h 56"/>
                        <a:gd name="T88" fmla="*/ 43 w 51"/>
                        <a:gd name="T89" fmla="*/ 7 h 56"/>
                        <a:gd name="T90" fmla="*/ 43 w 51"/>
                        <a:gd name="T91" fmla="*/ 7 h 56"/>
                        <a:gd name="T92" fmla="*/ 47 w 51"/>
                        <a:gd name="T93" fmla="*/ 7 h 56"/>
                        <a:gd name="T94" fmla="*/ 51 w 51"/>
                        <a:gd name="T95" fmla="*/ 24 h 56"/>
                        <a:gd name="T96" fmla="*/ 47 w 51"/>
                        <a:gd name="T97" fmla="*/ 24 h 5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51"/>
                        <a:gd name="T148" fmla="*/ 0 h 56"/>
                        <a:gd name="T149" fmla="*/ 51 w 51"/>
                        <a:gd name="T150" fmla="*/ 56 h 5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51" h="56">
                          <a:moveTo>
                            <a:pt x="47" y="24"/>
                          </a:moveTo>
                          <a:lnTo>
                            <a:pt x="43" y="7"/>
                          </a:lnTo>
                          <a:lnTo>
                            <a:pt x="43" y="12"/>
                          </a:lnTo>
                          <a:lnTo>
                            <a:pt x="24" y="4"/>
                          </a:lnTo>
                          <a:lnTo>
                            <a:pt x="7" y="12"/>
                          </a:lnTo>
                          <a:lnTo>
                            <a:pt x="11" y="7"/>
                          </a:lnTo>
                          <a:lnTo>
                            <a:pt x="4" y="24"/>
                          </a:lnTo>
                          <a:lnTo>
                            <a:pt x="11" y="44"/>
                          </a:lnTo>
                          <a:lnTo>
                            <a:pt x="7" y="44"/>
                          </a:lnTo>
                          <a:lnTo>
                            <a:pt x="24" y="51"/>
                          </a:lnTo>
                          <a:lnTo>
                            <a:pt x="43" y="44"/>
                          </a:lnTo>
                          <a:lnTo>
                            <a:pt x="47" y="24"/>
                          </a:lnTo>
                          <a:lnTo>
                            <a:pt x="51" y="24"/>
                          </a:lnTo>
                          <a:lnTo>
                            <a:pt x="47" y="44"/>
                          </a:lnTo>
                          <a:lnTo>
                            <a:pt x="43" y="47"/>
                          </a:lnTo>
                          <a:lnTo>
                            <a:pt x="24" y="56"/>
                          </a:lnTo>
                          <a:lnTo>
                            <a:pt x="7" y="47"/>
                          </a:lnTo>
                          <a:lnTo>
                            <a:pt x="7" y="44"/>
                          </a:lnTo>
                          <a:lnTo>
                            <a:pt x="0" y="24"/>
                          </a:lnTo>
                          <a:lnTo>
                            <a:pt x="7" y="7"/>
                          </a:lnTo>
                          <a:lnTo>
                            <a:pt x="24" y="0"/>
                          </a:lnTo>
                          <a:lnTo>
                            <a:pt x="43" y="7"/>
                          </a:lnTo>
                          <a:lnTo>
                            <a:pt x="47" y="7"/>
                          </a:lnTo>
                          <a:lnTo>
                            <a:pt x="51" y="24"/>
                          </a:lnTo>
                          <a:lnTo>
                            <a:pt x="47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1" name="Freeform 816"/>
                    <p:cNvSpPr>
                      <a:spLocks/>
                    </p:cNvSpPr>
                    <p:nvPr/>
                  </p:nvSpPr>
                  <p:spPr bwMode="auto">
                    <a:xfrm>
                      <a:off x="3699" y="2554"/>
                      <a:ext cx="2" cy="1"/>
                    </a:xfrm>
                    <a:custGeom>
                      <a:avLst/>
                      <a:gdLst>
                        <a:gd name="T0" fmla="*/ 0 w 4"/>
                        <a:gd name="T1" fmla="*/ 0 h 1"/>
                        <a:gd name="T2" fmla="*/ 0 w 4"/>
                        <a:gd name="T3" fmla="*/ 0 h 1"/>
                        <a:gd name="T4" fmla="*/ 0 w 4"/>
                        <a:gd name="T5" fmla="*/ 0 h 1"/>
                        <a:gd name="T6" fmla="*/ 4 w 4"/>
                        <a:gd name="T7" fmla="*/ 0 h 1"/>
                        <a:gd name="T8" fmla="*/ 4 w 4"/>
                        <a:gd name="T9" fmla="*/ 0 h 1"/>
                        <a:gd name="T10" fmla="*/ 4 w 4"/>
                        <a:gd name="T11" fmla="*/ 0 h 1"/>
                        <a:gd name="T12" fmla="*/ 0 w 4"/>
                        <a:gd name="T13" fmla="*/ 0 h 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"/>
                        <a:gd name="T22" fmla="*/ 0 h 1"/>
                        <a:gd name="T23" fmla="*/ 4 w 4"/>
                        <a:gd name="T24" fmla="*/ 1 h 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" h="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2" name="Freeform 817"/>
                    <p:cNvSpPr>
                      <a:spLocks/>
                    </p:cNvSpPr>
                    <p:nvPr/>
                  </p:nvSpPr>
                  <p:spPr bwMode="auto">
                    <a:xfrm>
                      <a:off x="3731" y="2527"/>
                      <a:ext cx="59" cy="32"/>
                    </a:xfrm>
                    <a:custGeom>
                      <a:avLst/>
                      <a:gdLst>
                        <a:gd name="T0" fmla="*/ 115 w 118"/>
                        <a:gd name="T1" fmla="*/ 0 h 64"/>
                        <a:gd name="T2" fmla="*/ 11 w 118"/>
                        <a:gd name="T3" fmla="*/ 0 h 64"/>
                        <a:gd name="T4" fmla="*/ 15 w 118"/>
                        <a:gd name="T5" fmla="*/ 20 h 64"/>
                        <a:gd name="T6" fmla="*/ 15 w 118"/>
                        <a:gd name="T7" fmla="*/ 48 h 64"/>
                        <a:gd name="T8" fmla="*/ 0 w 118"/>
                        <a:gd name="T9" fmla="*/ 64 h 64"/>
                        <a:gd name="T10" fmla="*/ 118 w 118"/>
                        <a:gd name="T11" fmla="*/ 64 h 64"/>
                        <a:gd name="T12" fmla="*/ 106 w 118"/>
                        <a:gd name="T13" fmla="*/ 48 h 64"/>
                        <a:gd name="T14" fmla="*/ 106 w 118"/>
                        <a:gd name="T15" fmla="*/ 24 h 64"/>
                        <a:gd name="T16" fmla="*/ 115 w 118"/>
                        <a:gd name="T17" fmla="*/ 0 h 64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18"/>
                        <a:gd name="T28" fmla="*/ 0 h 64"/>
                        <a:gd name="T29" fmla="*/ 118 w 118"/>
                        <a:gd name="T30" fmla="*/ 64 h 64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18" h="64">
                          <a:moveTo>
                            <a:pt x="115" y="0"/>
                          </a:moveTo>
                          <a:lnTo>
                            <a:pt x="11" y="0"/>
                          </a:lnTo>
                          <a:lnTo>
                            <a:pt x="15" y="20"/>
                          </a:lnTo>
                          <a:lnTo>
                            <a:pt x="15" y="48"/>
                          </a:lnTo>
                          <a:lnTo>
                            <a:pt x="0" y="64"/>
                          </a:lnTo>
                          <a:lnTo>
                            <a:pt x="118" y="64"/>
                          </a:lnTo>
                          <a:lnTo>
                            <a:pt x="106" y="48"/>
                          </a:lnTo>
                          <a:lnTo>
                            <a:pt x="106" y="24"/>
                          </a:ln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3" name="Freeform 818"/>
                    <p:cNvSpPr>
                      <a:spLocks/>
                    </p:cNvSpPr>
                    <p:nvPr/>
                  </p:nvSpPr>
                  <p:spPr bwMode="auto">
                    <a:xfrm>
                      <a:off x="3729" y="2527"/>
                      <a:ext cx="65" cy="34"/>
                    </a:xfrm>
                    <a:custGeom>
                      <a:avLst/>
                      <a:gdLst>
                        <a:gd name="T0" fmla="*/ 120 w 131"/>
                        <a:gd name="T1" fmla="*/ 4 h 68"/>
                        <a:gd name="T2" fmla="*/ 16 w 131"/>
                        <a:gd name="T3" fmla="*/ 4 h 68"/>
                        <a:gd name="T4" fmla="*/ 16 w 131"/>
                        <a:gd name="T5" fmla="*/ 0 h 68"/>
                        <a:gd name="T6" fmla="*/ 20 w 131"/>
                        <a:gd name="T7" fmla="*/ 0 h 68"/>
                        <a:gd name="T8" fmla="*/ 25 w 131"/>
                        <a:gd name="T9" fmla="*/ 20 h 68"/>
                        <a:gd name="T10" fmla="*/ 25 w 131"/>
                        <a:gd name="T11" fmla="*/ 20 h 68"/>
                        <a:gd name="T12" fmla="*/ 25 w 131"/>
                        <a:gd name="T13" fmla="*/ 20 h 68"/>
                        <a:gd name="T14" fmla="*/ 25 w 131"/>
                        <a:gd name="T15" fmla="*/ 48 h 68"/>
                        <a:gd name="T16" fmla="*/ 25 w 131"/>
                        <a:gd name="T17" fmla="*/ 52 h 68"/>
                        <a:gd name="T18" fmla="*/ 25 w 131"/>
                        <a:gd name="T19" fmla="*/ 52 h 68"/>
                        <a:gd name="T20" fmla="*/ 9 w 131"/>
                        <a:gd name="T21" fmla="*/ 68 h 68"/>
                        <a:gd name="T22" fmla="*/ 5 w 131"/>
                        <a:gd name="T23" fmla="*/ 68 h 68"/>
                        <a:gd name="T24" fmla="*/ 5 w 131"/>
                        <a:gd name="T25" fmla="*/ 64 h 68"/>
                        <a:gd name="T26" fmla="*/ 123 w 131"/>
                        <a:gd name="T27" fmla="*/ 64 h 68"/>
                        <a:gd name="T28" fmla="*/ 127 w 131"/>
                        <a:gd name="T29" fmla="*/ 64 h 68"/>
                        <a:gd name="T30" fmla="*/ 123 w 131"/>
                        <a:gd name="T31" fmla="*/ 68 h 68"/>
                        <a:gd name="T32" fmla="*/ 111 w 131"/>
                        <a:gd name="T33" fmla="*/ 52 h 68"/>
                        <a:gd name="T34" fmla="*/ 111 w 131"/>
                        <a:gd name="T35" fmla="*/ 52 h 68"/>
                        <a:gd name="T36" fmla="*/ 111 w 131"/>
                        <a:gd name="T37" fmla="*/ 48 h 68"/>
                        <a:gd name="T38" fmla="*/ 111 w 131"/>
                        <a:gd name="T39" fmla="*/ 24 h 68"/>
                        <a:gd name="T40" fmla="*/ 111 w 131"/>
                        <a:gd name="T41" fmla="*/ 24 h 68"/>
                        <a:gd name="T42" fmla="*/ 111 w 131"/>
                        <a:gd name="T43" fmla="*/ 24 h 68"/>
                        <a:gd name="T44" fmla="*/ 116 w 131"/>
                        <a:gd name="T45" fmla="*/ 24 h 68"/>
                        <a:gd name="T46" fmla="*/ 116 w 131"/>
                        <a:gd name="T47" fmla="*/ 48 h 68"/>
                        <a:gd name="T48" fmla="*/ 111 w 131"/>
                        <a:gd name="T49" fmla="*/ 48 h 68"/>
                        <a:gd name="T50" fmla="*/ 116 w 131"/>
                        <a:gd name="T51" fmla="*/ 48 h 68"/>
                        <a:gd name="T52" fmla="*/ 127 w 131"/>
                        <a:gd name="T53" fmla="*/ 64 h 68"/>
                        <a:gd name="T54" fmla="*/ 131 w 131"/>
                        <a:gd name="T55" fmla="*/ 68 h 68"/>
                        <a:gd name="T56" fmla="*/ 123 w 131"/>
                        <a:gd name="T57" fmla="*/ 68 h 68"/>
                        <a:gd name="T58" fmla="*/ 5 w 131"/>
                        <a:gd name="T59" fmla="*/ 68 h 68"/>
                        <a:gd name="T60" fmla="*/ 0 w 131"/>
                        <a:gd name="T61" fmla="*/ 68 h 68"/>
                        <a:gd name="T62" fmla="*/ 5 w 131"/>
                        <a:gd name="T63" fmla="*/ 64 h 68"/>
                        <a:gd name="T64" fmla="*/ 20 w 131"/>
                        <a:gd name="T65" fmla="*/ 48 h 68"/>
                        <a:gd name="T66" fmla="*/ 25 w 131"/>
                        <a:gd name="T67" fmla="*/ 52 h 68"/>
                        <a:gd name="T68" fmla="*/ 20 w 131"/>
                        <a:gd name="T69" fmla="*/ 48 h 68"/>
                        <a:gd name="T70" fmla="*/ 20 w 131"/>
                        <a:gd name="T71" fmla="*/ 20 h 68"/>
                        <a:gd name="T72" fmla="*/ 25 w 131"/>
                        <a:gd name="T73" fmla="*/ 20 h 68"/>
                        <a:gd name="T74" fmla="*/ 20 w 131"/>
                        <a:gd name="T75" fmla="*/ 20 h 68"/>
                        <a:gd name="T76" fmla="*/ 16 w 131"/>
                        <a:gd name="T77" fmla="*/ 0 h 68"/>
                        <a:gd name="T78" fmla="*/ 16 w 131"/>
                        <a:gd name="T79" fmla="*/ 0 h 68"/>
                        <a:gd name="T80" fmla="*/ 16 w 131"/>
                        <a:gd name="T81" fmla="*/ 0 h 68"/>
                        <a:gd name="T82" fmla="*/ 120 w 131"/>
                        <a:gd name="T83" fmla="*/ 0 h 68"/>
                        <a:gd name="T84" fmla="*/ 120 w 131"/>
                        <a:gd name="T85" fmla="*/ 4 h 68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131"/>
                        <a:gd name="T130" fmla="*/ 0 h 68"/>
                        <a:gd name="T131" fmla="*/ 131 w 131"/>
                        <a:gd name="T132" fmla="*/ 68 h 68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131" h="68">
                          <a:moveTo>
                            <a:pt x="120" y="4"/>
                          </a:moveTo>
                          <a:lnTo>
                            <a:pt x="16" y="4"/>
                          </a:lnTo>
                          <a:lnTo>
                            <a:pt x="16" y="0"/>
                          </a:lnTo>
                          <a:lnTo>
                            <a:pt x="20" y="0"/>
                          </a:lnTo>
                          <a:lnTo>
                            <a:pt x="25" y="20"/>
                          </a:lnTo>
                          <a:lnTo>
                            <a:pt x="25" y="48"/>
                          </a:lnTo>
                          <a:lnTo>
                            <a:pt x="25" y="52"/>
                          </a:lnTo>
                          <a:lnTo>
                            <a:pt x="9" y="68"/>
                          </a:lnTo>
                          <a:lnTo>
                            <a:pt x="5" y="68"/>
                          </a:lnTo>
                          <a:lnTo>
                            <a:pt x="5" y="64"/>
                          </a:lnTo>
                          <a:lnTo>
                            <a:pt x="123" y="64"/>
                          </a:lnTo>
                          <a:lnTo>
                            <a:pt x="127" y="64"/>
                          </a:lnTo>
                          <a:lnTo>
                            <a:pt x="123" y="68"/>
                          </a:lnTo>
                          <a:lnTo>
                            <a:pt x="111" y="52"/>
                          </a:lnTo>
                          <a:lnTo>
                            <a:pt x="111" y="48"/>
                          </a:lnTo>
                          <a:lnTo>
                            <a:pt x="111" y="24"/>
                          </a:lnTo>
                          <a:lnTo>
                            <a:pt x="116" y="24"/>
                          </a:lnTo>
                          <a:lnTo>
                            <a:pt x="116" y="48"/>
                          </a:lnTo>
                          <a:lnTo>
                            <a:pt x="111" y="48"/>
                          </a:lnTo>
                          <a:lnTo>
                            <a:pt x="116" y="48"/>
                          </a:lnTo>
                          <a:lnTo>
                            <a:pt x="127" y="64"/>
                          </a:lnTo>
                          <a:lnTo>
                            <a:pt x="131" y="68"/>
                          </a:lnTo>
                          <a:lnTo>
                            <a:pt x="123" y="68"/>
                          </a:lnTo>
                          <a:lnTo>
                            <a:pt x="5" y="68"/>
                          </a:lnTo>
                          <a:lnTo>
                            <a:pt x="0" y="68"/>
                          </a:lnTo>
                          <a:lnTo>
                            <a:pt x="5" y="64"/>
                          </a:lnTo>
                          <a:lnTo>
                            <a:pt x="20" y="48"/>
                          </a:lnTo>
                          <a:lnTo>
                            <a:pt x="25" y="52"/>
                          </a:lnTo>
                          <a:lnTo>
                            <a:pt x="20" y="48"/>
                          </a:lnTo>
                          <a:lnTo>
                            <a:pt x="20" y="20"/>
                          </a:lnTo>
                          <a:lnTo>
                            <a:pt x="25" y="20"/>
                          </a:lnTo>
                          <a:lnTo>
                            <a:pt x="20" y="20"/>
                          </a:lnTo>
                          <a:lnTo>
                            <a:pt x="16" y="0"/>
                          </a:lnTo>
                          <a:lnTo>
                            <a:pt x="120" y="0"/>
                          </a:lnTo>
                          <a:lnTo>
                            <a:pt x="12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4" name="Freeform 819"/>
                    <p:cNvSpPr>
                      <a:spLocks/>
                    </p:cNvSpPr>
                    <p:nvPr/>
                  </p:nvSpPr>
                  <p:spPr bwMode="auto">
                    <a:xfrm>
                      <a:off x="3784" y="2527"/>
                      <a:ext cx="6" cy="12"/>
                    </a:xfrm>
                    <a:custGeom>
                      <a:avLst/>
                      <a:gdLst>
                        <a:gd name="T0" fmla="*/ 0 w 12"/>
                        <a:gd name="T1" fmla="*/ 24 h 24"/>
                        <a:gd name="T2" fmla="*/ 9 w 12"/>
                        <a:gd name="T3" fmla="*/ 0 h 24"/>
                        <a:gd name="T4" fmla="*/ 9 w 12"/>
                        <a:gd name="T5" fmla="*/ 0 h 24"/>
                        <a:gd name="T6" fmla="*/ 12 w 12"/>
                        <a:gd name="T7" fmla="*/ 0 h 24"/>
                        <a:gd name="T8" fmla="*/ 12 w 12"/>
                        <a:gd name="T9" fmla="*/ 0 h 24"/>
                        <a:gd name="T10" fmla="*/ 5 w 12"/>
                        <a:gd name="T11" fmla="*/ 24 h 24"/>
                        <a:gd name="T12" fmla="*/ 0 w 12"/>
                        <a:gd name="T13" fmla="*/ 24 h 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2"/>
                        <a:gd name="T22" fmla="*/ 0 h 24"/>
                        <a:gd name="T23" fmla="*/ 12 w 12"/>
                        <a:gd name="T24" fmla="*/ 24 h 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2" h="24">
                          <a:moveTo>
                            <a:pt x="0" y="24"/>
                          </a:move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5" y="24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5" name="Freeform 820"/>
                    <p:cNvSpPr>
                      <a:spLocks/>
                    </p:cNvSpPr>
                    <p:nvPr/>
                  </p:nvSpPr>
                  <p:spPr bwMode="auto">
                    <a:xfrm>
                      <a:off x="3724" y="2514"/>
                      <a:ext cx="76" cy="13"/>
                    </a:xfrm>
                    <a:custGeom>
                      <a:avLst/>
                      <a:gdLst>
                        <a:gd name="T0" fmla="*/ 151 w 151"/>
                        <a:gd name="T1" fmla="*/ 0 h 27"/>
                        <a:gd name="T2" fmla="*/ 0 w 151"/>
                        <a:gd name="T3" fmla="*/ 0 h 27"/>
                        <a:gd name="T4" fmla="*/ 13 w 151"/>
                        <a:gd name="T5" fmla="*/ 7 h 27"/>
                        <a:gd name="T6" fmla="*/ 20 w 151"/>
                        <a:gd name="T7" fmla="*/ 23 h 27"/>
                        <a:gd name="T8" fmla="*/ 20 w 151"/>
                        <a:gd name="T9" fmla="*/ 23 h 27"/>
                        <a:gd name="T10" fmla="*/ 20 w 151"/>
                        <a:gd name="T11" fmla="*/ 23 h 27"/>
                        <a:gd name="T12" fmla="*/ 24 w 151"/>
                        <a:gd name="T13" fmla="*/ 27 h 27"/>
                        <a:gd name="T14" fmla="*/ 128 w 151"/>
                        <a:gd name="T15" fmla="*/ 27 h 27"/>
                        <a:gd name="T16" fmla="*/ 143 w 151"/>
                        <a:gd name="T17" fmla="*/ 7 h 27"/>
                        <a:gd name="T18" fmla="*/ 151 w 151"/>
                        <a:gd name="T19" fmla="*/ 0 h 2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51"/>
                        <a:gd name="T31" fmla="*/ 0 h 27"/>
                        <a:gd name="T32" fmla="*/ 151 w 151"/>
                        <a:gd name="T33" fmla="*/ 27 h 2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51" h="27">
                          <a:moveTo>
                            <a:pt x="151" y="0"/>
                          </a:moveTo>
                          <a:lnTo>
                            <a:pt x="0" y="0"/>
                          </a:lnTo>
                          <a:lnTo>
                            <a:pt x="13" y="7"/>
                          </a:lnTo>
                          <a:lnTo>
                            <a:pt x="20" y="23"/>
                          </a:lnTo>
                          <a:lnTo>
                            <a:pt x="24" y="27"/>
                          </a:lnTo>
                          <a:lnTo>
                            <a:pt x="128" y="27"/>
                          </a:lnTo>
                          <a:lnTo>
                            <a:pt x="143" y="7"/>
                          </a:lnTo>
                          <a:lnTo>
                            <a:pt x="151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6" name="Freeform 821"/>
                    <p:cNvSpPr>
                      <a:spLocks/>
                    </p:cNvSpPr>
                    <p:nvPr/>
                  </p:nvSpPr>
                  <p:spPr bwMode="auto">
                    <a:xfrm>
                      <a:off x="3721" y="2514"/>
                      <a:ext cx="83" cy="16"/>
                    </a:xfrm>
                    <a:custGeom>
                      <a:avLst/>
                      <a:gdLst>
                        <a:gd name="T0" fmla="*/ 158 w 166"/>
                        <a:gd name="T1" fmla="*/ 3 h 31"/>
                        <a:gd name="T2" fmla="*/ 7 w 166"/>
                        <a:gd name="T3" fmla="*/ 3 h 31"/>
                        <a:gd name="T4" fmla="*/ 7 w 166"/>
                        <a:gd name="T5" fmla="*/ 3 h 31"/>
                        <a:gd name="T6" fmla="*/ 11 w 166"/>
                        <a:gd name="T7" fmla="*/ 0 h 31"/>
                        <a:gd name="T8" fmla="*/ 24 w 166"/>
                        <a:gd name="T9" fmla="*/ 7 h 31"/>
                        <a:gd name="T10" fmla="*/ 24 w 166"/>
                        <a:gd name="T11" fmla="*/ 7 h 31"/>
                        <a:gd name="T12" fmla="*/ 24 w 166"/>
                        <a:gd name="T13" fmla="*/ 7 h 31"/>
                        <a:gd name="T14" fmla="*/ 31 w 166"/>
                        <a:gd name="T15" fmla="*/ 23 h 31"/>
                        <a:gd name="T16" fmla="*/ 27 w 166"/>
                        <a:gd name="T17" fmla="*/ 27 h 31"/>
                        <a:gd name="T18" fmla="*/ 31 w 166"/>
                        <a:gd name="T19" fmla="*/ 23 h 31"/>
                        <a:gd name="T20" fmla="*/ 35 w 166"/>
                        <a:gd name="T21" fmla="*/ 27 h 31"/>
                        <a:gd name="T22" fmla="*/ 31 w 166"/>
                        <a:gd name="T23" fmla="*/ 31 h 31"/>
                        <a:gd name="T24" fmla="*/ 31 w 166"/>
                        <a:gd name="T25" fmla="*/ 27 h 31"/>
                        <a:gd name="T26" fmla="*/ 135 w 166"/>
                        <a:gd name="T27" fmla="*/ 27 h 31"/>
                        <a:gd name="T28" fmla="*/ 138 w 166"/>
                        <a:gd name="T29" fmla="*/ 31 h 31"/>
                        <a:gd name="T30" fmla="*/ 135 w 166"/>
                        <a:gd name="T31" fmla="*/ 27 h 31"/>
                        <a:gd name="T32" fmla="*/ 150 w 166"/>
                        <a:gd name="T33" fmla="*/ 7 h 31"/>
                        <a:gd name="T34" fmla="*/ 150 w 166"/>
                        <a:gd name="T35" fmla="*/ 7 h 31"/>
                        <a:gd name="T36" fmla="*/ 150 w 166"/>
                        <a:gd name="T37" fmla="*/ 7 h 31"/>
                        <a:gd name="T38" fmla="*/ 158 w 166"/>
                        <a:gd name="T39" fmla="*/ 0 h 31"/>
                        <a:gd name="T40" fmla="*/ 158 w 166"/>
                        <a:gd name="T41" fmla="*/ 0 h 31"/>
                        <a:gd name="T42" fmla="*/ 166 w 166"/>
                        <a:gd name="T43" fmla="*/ 0 h 31"/>
                        <a:gd name="T44" fmla="*/ 162 w 166"/>
                        <a:gd name="T45" fmla="*/ 3 h 31"/>
                        <a:gd name="T46" fmla="*/ 155 w 166"/>
                        <a:gd name="T47" fmla="*/ 11 h 31"/>
                        <a:gd name="T48" fmla="*/ 150 w 166"/>
                        <a:gd name="T49" fmla="*/ 7 h 31"/>
                        <a:gd name="T50" fmla="*/ 155 w 166"/>
                        <a:gd name="T51" fmla="*/ 11 h 31"/>
                        <a:gd name="T52" fmla="*/ 138 w 166"/>
                        <a:gd name="T53" fmla="*/ 31 h 31"/>
                        <a:gd name="T54" fmla="*/ 138 w 166"/>
                        <a:gd name="T55" fmla="*/ 31 h 31"/>
                        <a:gd name="T56" fmla="*/ 135 w 166"/>
                        <a:gd name="T57" fmla="*/ 31 h 31"/>
                        <a:gd name="T58" fmla="*/ 31 w 166"/>
                        <a:gd name="T59" fmla="*/ 31 h 31"/>
                        <a:gd name="T60" fmla="*/ 31 w 166"/>
                        <a:gd name="T61" fmla="*/ 31 h 31"/>
                        <a:gd name="T62" fmla="*/ 31 w 166"/>
                        <a:gd name="T63" fmla="*/ 31 h 31"/>
                        <a:gd name="T64" fmla="*/ 27 w 166"/>
                        <a:gd name="T65" fmla="*/ 27 h 31"/>
                        <a:gd name="T66" fmla="*/ 31 w 166"/>
                        <a:gd name="T67" fmla="*/ 31 h 31"/>
                        <a:gd name="T68" fmla="*/ 27 w 166"/>
                        <a:gd name="T69" fmla="*/ 23 h 31"/>
                        <a:gd name="T70" fmla="*/ 20 w 166"/>
                        <a:gd name="T71" fmla="*/ 7 h 31"/>
                        <a:gd name="T72" fmla="*/ 24 w 166"/>
                        <a:gd name="T73" fmla="*/ 7 h 31"/>
                        <a:gd name="T74" fmla="*/ 20 w 166"/>
                        <a:gd name="T75" fmla="*/ 11 h 31"/>
                        <a:gd name="T76" fmla="*/ 7 w 166"/>
                        <a:gd name="T77" fmla="*/ 3 h 31"/>
                        <a:gd name="T78" fmla="*/ 0 w 166"/>
                        <a:gd name="T79" fmla="*/ 0 h 31"/>
                        <a:gd name="T80" fmla="*/ 7 w 166"/>
                        <a:gd name="T81" fmla="*/ 0 h 31"/>
                        <a:gd name="T82" fmla="*/ 158 w 166"/>
                        <a:gd name="T83" fmla="*/ 0 h 31"/>
                        <a:gd name="T84" fmla="*/ 158 w 166"/>
                        <a:gd name="T85" fmla="*/ 3 h 31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166"/>
                        <a:gd name="T130" fmla="*/ 0 h 31"/>
                        <a:gd name="T131" fmla="*/ 166 w 166"/>
                        <a:gd name="T132" fmla="*/ 31 h 31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166" h="31">
                          <a:moveTo>
                            <a:pt x="158" y="3"/>
                          </a:moveTo>
                          <a:lnTo>
                            <a:pt x="7" y="3"/>
                          </a:lnTo>
                          <a:lnTo>
                            <a:pt x="11" y="0"/>
                          </a:lnTo>
                          <a:lnTo>
                            <a:pt x="24" y="7"/>
                          </a:lnTo>
                          <a:lnTo>
                            <a:pt x="31" y="23"/>
                          </a:lnTo>
                          <a:lnTo>
                            <a:pt x="27" y="27"/>
                          </a:lnTo>
                          <a:lnTo>
                            <a:pt x="31" y="23"/>
                          </a:lnTo>
                          <a:lnTo>
                            <a:pt x="35" y="27"/>
                          </a:lnTo>
                          <a:lnTo>
                            <a:pt x="31" y="31"/>
                          </a:lnTo>
                          <a:lnTo>
                            <a:pt x="31" y="27"/>
                          </a:lnTo>
                          <a:lnTo>
                            <a:pt x="135" y="27"/>
                          </a:lnTo>
                          <a:lnTo>
                            <a:pt x="138" y="31"/>
                          </a:lnTo>
                          <a:lnTo>
                            <a:pt x="135" y="27"/>
                          </a:lnTo>
                          <a:lnTo>
                            <a:pt x="150" y="7"/>
                          </a:lnTo>
                          <a:lnTo>
                            <a:pt x="158" y="0"/>
                          </a:lnTo>
                          <a:lnTo>
                            <a:pt x="166" y="0"/>
                          </a:lnTo>
                          <a:lnTo>
                            <a:pt x="162" y="3"/>
                          </a:lnTo>
                          <a:lnTo>
                            <a:pt x="155" y="11"/>
                          </a:lnTo>
                          <a:lnTo>
                            <a:pt x="150" y="7"/>
                          </a:lnTo>
                          <a:lnTo>
                            <a:pt x="155" y="11"/>
                          </a:lnTo>
                          <a:lnTo>
                            <a:pt x="138" y="31"/>
                          </a:lnTo>
                          <a:lnTo>
                            <a:pt x="135" y="31"/>
                          </a:lnTo>
                          <a:lnTo>
                            <a:pt x="31" y="31"/>
                          </a:lnTo>
                          <a:lnTo>
                            <a:pt x="27" y="27"/>
                          </a:lnTo>
                          <a:lnTo>
                            <a:pt x="31" y="31"/>
                          </a:lnTo>
                          <a:lnTo>
                            <a:pt x="27" y="23"/>
                          </a:lnTo>
                          <a:lnTo>
                            <a:pt x="20" y="7"/>
                          </a:lnTo>
                          <a:lnTo>
                            <a:pt x="24" y="7"/>
                          </a:lnTo>
                          <a:lnTo>
                            <a:pt x="20" y="11"/>
                          </a:lnTo>
                          <a:lnTo>
                            <a:pt x="7" y="3"/>
                          </a:lnTo>
                          <a:lnTo>
                            <a:pt x="0" y="0"/>
                          </a:lnTo>
                          <a:lnTo>
                            <a:pt x="7" y="0"/>
                          </a:lnTo>
                          <a:lnTo>
                            <a:pt x="158" y="0"/>
                          </a:lnTo>
                          <a:lnTo>
                            <a:pt x="158" y="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7" name="Freeform 822"/>
                    <p:cNvSpPr>
                      <a:spLocks/>
                    </p:cNvSpPr>
                    <p:nvPr/>
                  </p:nvSpPr>
                  <p:spPr bwMode="auto">
                    <a:xfrm>
                      <a:off x="3800" y="2514"/>
                      <a:ext cx="81" cy="81"/>
                    </a:xfrm>
                    <a:custGeom>
                      <a:avLst/>
                      <a:gdLst>
                        <a:gd name="T0" fmla="*/ 163 w 163"/>
                        <a:gd name="T1" fmla="*/ 79 h 162"/>
                        <a:gd name="T2" fmla="*/ 154 w 163"/>
                        <a:gd name="T3" fmla="*/ 47 h 162"/>
                        <a:gd name="T4" fmla="*/ 139 w 163"/>
                        <a:gd name="T5" fmla="*/ 23 h 162"/>
                        <a:gd name="T6" fmla="*/ 110 w 163"/>
                        <a:gd name="T7" fmla="*/ 3 h 162"/>
                        <a:gd name="T8" fmla="*/ 79 w 163"/>
                        <a:gd name="T9" fmla="*/ 0 h 162"/>
                        <a:gd name="T10" fmla="*/ 48 w 163"/>
                        <a:gd name="T11" fmla="*/ 3 h 162"/>
                        <a:gd name="T12" fmla="*/ 24 w 163"/>
                        <a:gd name="T13" fmla="*/ 23 h 162"/>
                        <a:gd name="T14" fmla="*/ 4 w 163"/>
                        <a:gd name="T15" fmla="*/ 47 h 162"/>
                        <a:gd name="T16" fmla="*/ 0 w 163"/>
                        <a:gd name="T17" fmla="*/ 79 h 162"/>
                        <a:gd name="T18" fmla="*/ 4 w 163"/>
                        <a:gd name="T19" fmla="*/ 115 h 162"/>
                        <a:gd name="T20" fmla="*/ 24 w 163"/>
                        <a:gd name="T21" fmla="*/ 138 h 162"/>
                        <a:gd name="T22" fmla="*/ 48 w 163"/>
                        <a:gd name="T23" fmla="*/ 158 h 162"/>
                        <a:gd name="T24" fmla="*/ 79 w 163"/>
                        <a:gd name="T25" fmla="*/ 162 h 162"/>
                        <a:gd name="T26" fmla="*/ 110 w 163"/>
                        <a:gd name="T27" fmla="*/ 158 h 162"/>
                        <a:gd name="T28" fmla="*/ 139 w 163"/>
                        <a:gd name="T29" fmla="*/ 138 h 162"/>
                        <a:gd name="T30" fmla="*/ 154 w 163"/>
                        <a:gd name="T31" fmla="*/ 115 h 162"/>
                        <a:gd name="T32" fmla="*/ 163 w 163"/>
                        <a:gd name="T33" fmla="*/ 79 h 162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163"/>
                        <a:gd name="T52" fmla="*/ 0 h 162"/>
                        <a:gd name="T53" fmla="*/ 163 w 163"/>
                        <a:gd name="T54" fmla="*/ 162 h 162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163" h="162">
                          <a:moveTo>
                            <a:pt x="163" y="79"/>
                          </a:moveTo>
                          <a:lnTo>
                            <a:pt x="154" y="47"/>
                          </a:lnTo>
                          <a:lnTo>
                            <a:pt x="139" y="23"/>
                          </a:lnTo>
                          <a:lnTo>
                            <a:pt x="110" y="3"/>
                          </a:lnTo>
                          <a:lnTo>
                            <a:pt x="79" y="0"/>
                          </a:lnTo>
                          <a:lnTo>
                            <a:pt x="48" y="3"/>
                          </a:lnTo>
                          <a:lnTo>
                            <a:pt x="24" y="23"/>
                          </a:lnTo>
                          <a:lnTo>
                            <a:pt x="4" y="47"/>
                          </a:lnTo>
                          <a:lnTo>
                            <a:pt x="0" y="79"/>
                          </a:lnTo>
                          <a:lnTo>
                            <a:pt x="4" y="115"/>
                          </a:lnTo>
                          <a:lnTo>
                            <a:pt x="24" y="138"/>
                          </a:lnTo>
                          <a:lnTo>
                            <a:pt x="48" y="158"/>
                          </a:lnTo>
                          <a:lnTo>
                            <a:pt x="79" y="162"/>
                          </a:lnTo>
                          <a:lnTo>
                            <a:pt x="110" y="158"/>
                          </a:lnTo>
                          <a:lnTo>
                            <a:pt x="139" y="138"/>
                          </a:lnTo>
                          <a:lnTo>
                            <a:pt x="154" y="115"/>
                          </a:lnTo>
                          <a:lnTo>
                            <a:pt x="163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8" name="Freeform 823"/>
                    <p:cNvSpPr>
                      <a:spLocks/>
                    </p:cNvSpPr>
                    <p:nvPr/>
                  </p:nvSpPr>
                  <p:spPr bwMode="auto">
                    <a:xfrm>
                      <a:off x="3800" y="2514"/>
                      <a:ext cx="83" cy="83"/>
                    </a:xfrm>
                    <a:custGeom>
                      <a:avLst/>
                      <a:gdLst>
                        <a:gd name="T0" fmla="*/ 154 w 166"/>
                        <a:gd name="T1" fmla="*/ 47 h 166"/>
                        <a:gd name="T2" fmla="*/ 154 w 166"/>
                        <a:gd name="T3" fmla="*/ 51 h 166"/>
                        <a:gd name="T4" fmla="*/ 139 w 166"/>
                        <a:gd name="T5" fmla="*/ 27 h 166"/>
                        <a:gd name="T6" fmla="*/ 110 w 166"/>
                        <a:gd name="T7" fmla="*/ 7 h 166"/>
                        <a:gd name="T8" fmla="*/ 110 w 166"/>
                        <a:gd name="T9" fmla="*/ 7 h 166"/>
                        <a:gd name="T10" fmla="*/ 79 w 166"/>
                        <a:gd name="T11" fmla="*/ 3 h 166"/>
                        <a:gd name="T12" fmla="*/ 48 w 166"/>
                        <a:gd name="T13" fmla="*/ 7 h 166"/>
                        <a:gd name="T14" fmla="*/ 52 w 166"/>
                        <a:gd name="T15" fmla="*/ 7 h 166"/>
                        <a:gd name="T16" fmla="*/ 28 w 166"/>
                        <a:gd name="T17" fmla="*/ 27 h 166"/>
                        <a:gd name="T18" fmla="*/ 8 w 166"/>
                        <a:gd name="T19" fmla="*/ 51 h 166"/>
                        <a:gd name="T20" fmla="*/ 8 w 166"/>
                        <a:gd name="T21" fmla="*/ 47 h 166"/>
                        <a:gd name="T22" fmla="*/ 4 w 166"/>
                        <a:gd name="T23" fmla="*/ 79 h 166"/>
                        <a:gd name="T24" fmla="*/ 8 w 166"/>
                        <a:gd name="T25" fmla="*/ 115 h 166"/>
                        <a:gd name="T26" fmla="*/ 8 w 166"/>
                        <a:gd name="T27" fmla="*/ 115 h 166"/>
                        <a:gd name="T28" fmla="*/ 28 w 166"/>
                        <a:gd name="T29" fmla="*/ 138 h 166"/>
                        <a:gd name="T30" fmla="*/ 52 w 166"/>
                        <a:gd name="T31" fmla="*/ 158 h 166"/>
                        <a:gd name="T32" fmla="*/ 48 w 166"/>
                        <a:gd name="T33" fmla="*/ 158 h 166"/>
                        <a:gd name="T34" fmla="*/ 79 w 166"/>
                        <a:gd name="T35" fmla="*/ 162 h 166"/>
                        <a:gd name="T36" fmla="*/ 110 w 166"/>
                        <a:gd name="T37" fmla="*/ 158 h 166"/>
                        <a:gd name="T38" fmla="*/ 110 w 166"/>
                        <a:gd name="T39" fmla="*/ 158 h 166"/>
                        <a:gd name="T40" fmla="*/ 139 w 166"/>
                        <a:gd name="T41" fmla="*/ 138 h 166"/>
                        <a:gd name="T42" fmla="*/ 154 w 166"/>
                        <a:gd name="T43" fmla="*/ 115 h 166"/>
                        <a:gd name="T44" fmla="*/ 154 w 166"/>
                        <a:gd name="T45" fmla="*/ 115 h 166"/>
                        <a:gd name="T46" fmla="*/ 163 w 166"/>
                        <a:gd name="T47" fmla="*/ 79 h 166"/>
                        <a:gd name="T48" fmla="*/ 166 w 166"/>
                        <a:gd name="T49" fmla="*/ 79 h 166"/>
                        <a:gd name="T50" fmla="*/ 159 w 166"/>
                        <a:gd name="T51" fmla="*/ 115 h 166"/>
                        <a:gd name="T52" fmla="*/ 143 w 166"/>
                        <a:gd name="T53" fmla="*/ 142 h 166"/>
                        <a:gd name="T54" fmla="*/ 143 w 166"/>
                        <a:gd name="T55" fmla="*/ 142 h 166"/>
                        <a:gd name="T56" fmla="*/ 115 w 166"/>
                        <a:gd name="T57" fmla="*/ 162 h 166"/>
                        <a:gd name="T58" fmla="*/ 79 w 166"/>
                        <a:gd name="T59" fmla="*/ 166 h 166"/>
                        <a:gd name="T60" fmla="*/ 79 w 166"/>
                        <a:gd name="T61" fmla="*/ 166 h 166"/>
                        <a:gd name="T62" fmla="*/ 48 w 166"/>
                        <a:gd name="T63" fmla="*/ 162 h 166"/>
                        <a:gd name="T64" fmla="*/ 24 w 166"/>
                        <a:gd name="T65" fmla="*/ 142 h 166"/>
                        <a:gd name="T66" fmla="*/ 24 w 166"/>
                        <a:gd name="T67" fmla="*/ 142 h 166"/>
                        <a:gd name="T68" fmla="*/ 4 w 166"/>
                        <a:gd name="T69" fmla="*/ 118 h 166"/>
                        <a:gd name="T70" fmla="*/ 0 w 166"/>
                        <a:gd name="T71" fmla="*/ 79 h 166"/>
                        <a:gd name="T72" fmla="*/ 0 w 166"/>
                        <a:gd name="T73" fmla="*/ 79 h 166"/>
                        <a:gd name="T74" fmla="*/ 4 w 166"/>
                        <a:gd name="T75" fmla="*/ 47 h 166"/>
                        <a:gd name="T76" fmla="*/ 24 w 166"/>
                        <a:gd name="T77" fmla="*/ 23 h 166"/>
                        <a:gd name="T78" fmla="*/ 24 w 166"/>
                        <a:gd name="T79" fmla="*/ 23 h 166"/>
                        <a:gd name="T80" fmla="*/ 48 w 166"/>
                        <a:gd name="T81" fmla="*/ 3 h 166"/>
                        <a:gd name="T82" fmla="*/ 79 w 166"/>
                        <a:gd name="T83" fmla="*/ 0 h 166"/>
                        <a:gd name="T84" fmla="*/ 79 w 166"/>
                        <a:gd name="T85" fmla="*/ 0 h 166"/>
                        <a:gd name="T86" fmla="*/ 110 w 166"/>
                        <a:gd name="T87" fmla="*/ 3 h 166"/>
                        <a:gd name="T88" fmla="*/ 143 w 166"/>
                        <a:gd name="T89" fmla="*/ 23 h 166"/>
                        <a:gd name="T90" fmla="*/ 143 w 166"/>
                        <a:gd name="T91" fmla="*/ 23 h 166"/>
                        <a:gd name="T92" fmla="*/ 159 w 166"/>
                        <a:gd name="T93" fmla="*/ 47 h 166"/>
                        <a:gd name="T94" fmla="*/ 166 w 166"/>
                        <a:gd name="T95" fmla="*/ 79 h 16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166"/>
                        <a:gd name="T145" fmla="*/ 0 h 166"/>
                        <a:gd name="T146" fmla="*/ 166 w 166"/>
                        <a:gd name="T147" fmla="*/ 166 h 166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166" h="166">
                          <a:moveTo>
                            <a:pt x="163" y="79"/>
                          </a:moveTo>
                          <a:lnTo>
                            <a:pt x="154" y="47"/>
                          </a:lnTo>
                          <a:lnTo>
                            <a:pt x="154" y="51"/>
                          </a:lnTo>
                          <a:lnTo>
                            <a:pt x="139" y="27"/>
                          </a:lnTo>
                          <a:lnTo>
                            <a:pt x="110" y="7"/>
                          </a:lnTo>
                          <a:lnTo>
                            <a:pt x="79" y="3"/>
                          </a:lnTo>
                          <a:lnTo>
                            <a:pt x="48" y="7"/>
                          </a:lnTo>
                          <a:lnTo>
                            <a:pt x="52" y="7"/>
                          </a:lnTo>
                          <a:lnTo>
                            <a:pt x="28" y="27"/>
                          </a:lnTo>
                          <a:lnTo>
                            <a:pt x="8" y="51"/>
                          </a:lnTo>
                          <a:lnTo>
                            <a:pt x="8" y="47"/>
                          </a:lnTo>
                          <a:lnTo>
                            <a:pt x="4" y="79"/>
                          </a:lnTo>
                          <a:lnTo>
                            <a:pt x="8" y="115"/>
                          </a:lnTo>
                          <a:lnTo>
                            <a:pt x="28" y="138"/>
                          </a:lnTo>
                          <a:lnTo>
                            <a:pt x="52" y="158"/>
                          </a:lnTo>
                          <a:lnTo>
                            <a:pt x="48" y="158"/>
                          </a:lnTo>
                          <a:lnTo>
                            <a:pt x="79" y="162"/>
                          </a:lnTo>
                          <a:lnTo>
                            <a:pt x="110" y="158"/>
                          </a:lnTo>
                          <a:lnTo>
                            <a:pt x="139" y="138"/>
                          </a:lnTo>
                          <a:lnTo>
                            <a:pt x="154" y="115"/>
                          </a:lnTo>
                          <a:lnTo>
                            <a:pt x="163" y="79"/>
                          </a:lnTo>
                          <a:lnTo>
                            <a:pt x="166" y="79"/>
                          </a:lnTo>
                          <a:lnTo>
                            <a:pt x="159" y="115"/>
                          </a:lnTo>
                          <a:lnTo>
                            <a:pt x="159" y="118"/>
                          </a:lnTo>
                          <a:lnTo>
                            <a:pt x="143" y="142"/>
                          </a:lnTo>
                          <a:lnTo>
                            <a:pt x="115" y="162"/>
                          </a:lnTo>
                          <a:lnTo>
                            <a:pt x="110" y="162"/>
                          </a:lnTo>
                          <a:lnTo>
                            <a:pt x="79" y="166"/>
                          </a:lnTo>
                          <a:lnTo>
                            <a:pt x="48" y="162"/>
                          </a:lnTo>
                          <a:lnTo>
                            <a:pt x="24" y="142"/>
                          </a:lnTo>
                          <a:lnTo>
                            <a:pt x="4" y="118"/>
                          </a:lnTo>
                          <a:lnTo>
                            <a:pt x="4" y="115"/>
                          </a:lnTo>
                          <a:lnTo>
                            <a:pt x="0" y="79"/>
                          </a:lnTo>
                          <a:lnTo>
                            <a:pt x="4" y="47"/>
                          </a:lnTo>
                          <a:lnTo>
                            <a:pt x="24" y="23"/>
                          </a:lnTo>
                          <a:lnTo>
                            <a:pt x="48" y="3"/>
                          </a:lnTo>
                          <a:lnTo>
                            <a:pt x="79" y="0"/>
                          </a:lnTo>
                          <a:lnTo>
                            <a:pt x="110" y="3"/>
                          </a:lnTo>
                          <a:lnTo>
                            <a:pt x="115" y="3"/>
                          </a:lnTo>
                          <a:lnTo>
                            <a:pt x="143" y="23"/>
                          </a:lnTo>
                          <a:lnTo>
                            <a:pt x="159" y="47"/>
                          </a:lnTo>
                          <a:lnTo>
                            <a:pt x="166" y="79"/>
                          </a:lnTo>
                          <a:lnTo>
                            <a:pt x="163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99" name="Freeform 824"/>
                    <p:cNvSpPr>
                      <a:spLocks/>
                    </p:cNvSpPr>
                    <p:nvPr/>
                  </p:nvSpPr>
                  <p:spPr bwMode="auto">
                    <a:xfrm>
                      <a:off x="3881" y="2554"/>
                      <a:ext cx="2" cy="1"/>
                    </a:xfrm>
                    <a:custGeom>
                      <a:avLst/>
                      <a:gdLst>
                        <a:gd name="T0" fmla="*/ 0 w 3"/>
                        <a:gd name="T1" fmla="*/ 0 h 1"/>
                        <a:gd name="T2" fmla="*/ 0 w 3"/>
                        <a:gd name="T3" fmla="*/ 0 h 1"/>
                        <a:gd name="T4" fmla="*/ 0 w 3"/>
                        <a:gd name="T5" fmla="*/ 0 h 1"/>
                        <a:gd name="T6" fmla="*/ 3 w 3"/>
                        <a:gd name="T7" fmla="*/ 0 h 1"/>
                        <a:gd name="T8" fmla="*/ 3 w 3"/>
                        <a:gd name="T9" fmla="*/ 0 h 1"/>
                        <a:gd name="T10" fmla="*/ 3 w 3"/>
                        <a:gd name="T11" fmla="*/ 0 h 1"/>
                        <a:gd name="T12" fmla="*/ 0 w 3"/>
                        <a:gd name="T13" fmla="*/ 0 h 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3"/>
                        <a:gd name="T22" fmla="*/ 0 h 1"/>
                        <a:gd name="T23" fmla="*/ 3 w 3"/>
                        <a:gd name="T24" fmla="*/ 1 h 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3" h="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3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0" name="Freeform 825"/>
                    <p:cNvSpPr>
                      <a:spLocks/>
                    </p:cNvSpPr>
                    <p:nvPr/>
                  </p:nvSpPr>
                  <p:spPr bwMode="auto">
                    <a:xfrm>
                      <a:off x="3820" y="2534"/>
                      <a:ext cx="42" cy="41"/>
                    </a:xfrm>
                    <a:custGeom>
                      <a:avLst/>
                      <a:gdLst>
                        <a:gd name="T0" fmla="*/ 84 w 84"/>
                        <a:gd name="T1" fmla="*/ 39 h 82"/>
                        <a:gd name="T2" fmla="*/ 71 w 84"/>
                        <a:gd name="T3" fmla="*/ 11 h 82"/>
                        <a:gd name="T4" fmla="*/ 40 w 84"/>
                        <a:gd name="T5" fmla="*/ 0 h 82"/>
                        <a:gd name="T6" fmla="*/ 13 w 84"/>
                        <a:gd name="T7" fmla="*/ 11 h 82"/>
                        <a:gd name="T8" fmla="*/ 0 w 84"/>
                        <a:gd name="T9" fmla="*/ 39 h 82"/>
                        <a:gd name="T10" fmla="*/ 13 w 84"/>
                        <a:gd name="T11" fmla="*/ 71 h 82"/>
                        <a:gd name="T12" fmla="*/ 40 w 84"/>
                        <a:gd name="T13" fmla="*/ 82 h 82"/>
                        <a:gd name="T14" fmla="*/ 71 w 84"/>
                        <a:gd name="T15" fmla="*/ 71 h 82"/>
                        <a:gd name="T16" fmla="*/ 84 w 84"/>
                        <a:gd name="T17" fmla="*/ 39 h 82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84"/>
                        <a:gd name="T28" fmla="*/ 0 h 82"/>
                        <a:gd name="T29" fmla="*/ 84 w 84"/>
                        <a:gd name="T30" fmla="*/ 82 h 82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84" h="82">
                          <a:moveTo>
                            <a:pt x="84" y="39"/>
                          </a:moveTo>
                          <a:lnTo>
                            <a:pt x="71" y="11"/>
                          </a:lnTo>
                          <a:lnTo>
                            <a:pt x="40" y="0"/>
                          </a:lnTo>
                          <a:lnTo>
                            <a:pt x="13" y="11"/>
                          </a:lnTo>
                          <a:lnTo>
                            <a:pt x="0" y="39"/>
                          </a:lnTo>
                          <a:lnTo>
                            <a:pt x="13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4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3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1" name="Freeform 826"/>
                    <p:cNvSpPr>
                      <a:spLocks/>
                    </p:cNvSpPr>
                    <p:nvPr/>
                  </p:nvSpPr>
                  <p:spPr bwMode="auto">
                    <a:xfrm>
                      <a:off x="3820" y="2534"/>
                      <a:ext cx="44" cy="43"/>
                    </a:xfrm>
                    <a:custGeom>
                      <a:avLst/>
                      <a:gdLst>
                        <a:gd name="T0" fmla="*/ 84 w 88"/>
                        <a:gd name="T1" fmla="*/ 39 h 86"/>
                        <a:gd name="T2" fmla="*/ 71 w 88"/>
                        <a:gd name="T3" fmla="*/ 11 h 86"/>
                        <a:gd name="T4" fmla="*/ 71 w 88"/>
                        <a:gd name="T5" fmla="*/ 15 h 86"/>
                        <a:gd name="T6" fmla="*/ 71 w 88"/>
                        <a:gd name="T7" fmla="*/ 15 h 86"/>
                        <a:gd name="T8" fmla="*/ 40 w 88"/>
                        <a:gd name="T9" fmla="*/ 2 h 86"/>
                        <a:gd name="T10" fmla="*/ 40 w 88"/>
                        <a:gd name="T11" fmla="*/ 2 h 86"/>
                        <a:gd name="T12" fmla="*/ 40 w 88"/>
                        <a:gd name="T13" fmla="*/ 2 h 86"/>
                        <a:gd name="T14" fmla="*/ 13 w 88"/>
                        <a:gd name="T15" fmla="*/ 15 h 86"/>
                        <a:gd name="T16" fmla="*/ 16 w 88"/>
                        <a:gd name="T17" fmla="*/ 11 h 86"/>
                        <a:gd name="T18" fmla="*/ 16 w 88"/>
                        <a:gd name="T19" fmla="*/ 11 h 86"/>
                        <a:gd name="T20" fmla="*/ 5 w 88"/>
                        <a:gd name="T21" fmla="*/ 39 h 86"/>
                        <a:gd name="T22" fmla="*/ 5 w 88"/>
                        <a:gd name="T23" fmla="*/ 39 h 86"/>
                        <a:gd name="T24" fmla="*/ 5 w 88"/>
                        <a:gd name="T25" fmla="*/ 39 h 86"/>
                        <a:gd name="T26" fmla="*/ 16 w 88"/>
                        <a:gd name="T27" fmla="*/ 71 h 86"/>
                        <a:gd name="T28" fmla="*/ 13 w 88"/>
                        <a:gd name="T29" fmla="*/ 71 h 86"/>
                        <a:gd name="T30" fmla="*/ 13 w 88"/>
                        <a:gd name="T31" fmla="*/ 71 h 86"/>
                        <a:gd name="T32" fmla="*/ 40 w 88"/>
                        <a:gd name="T33" fmla="*/ 82 h 86"/>
                        <a:gd name="T34" fmla="*/ 40 w 88"/>
                        <a:gd name="T35" fmla="*/ 82 h 86"/>
                        <a:gd name="T36" fmla="*/ 40 w 88"/>
                        <a:gd name="T37" fmla="*/ 82 h 86"/>
                        <a:gd name="T38" fmla="*/ 71 w 88"/>
                        <a:gd name="T39" fmla="*/ 71 h 86"/>
                        <a:gd name="T40" fmla="*/ 71 w 88"/>
                        <a:gd name="T41" fmla="*/ 71 h 86"/>
                        <a:gd name="T42" fmla="*/ 71 w 88"/>
                        <a:gd name="T43" fmla="*/ 71 h 86"/>
                        <a:gd name="T44" fmla="*/ 84 w 88"/>
                        <a:gd name="T45" fmla="*/ 39 h 86"/>
                        <a:gd name="T46" fmla="*/ 84 w 88"/>
                        <a:gd name="T47" fmla="*/ 39 h 86"/>
                        <a:gd name="T48" fmla="*/ 88 w 88"/>
                        <a:gd name="T49" fmla="*/ 39 h 86"/>
                        <a:gd name="T50" fmla="*/ 88 w 88"/>
                        <a:gd name="T51" fmla="*/ 39 h 86"/>
                        <a:gd name="T52" fmla="*/ 76 w 88"/>
                        <a:gd name="T53" fmla="*/ 71 h 86"/>
                        <a:gd name="T54" fmla="*/ 76 w 88"/>
                        <a:gd name="T55" fmla="*/ 71 h 86"/>
                        <a:gd name="T56" fmla="*/ 71 w 88"/>
                        <a:gd name="T57" fmla="*/ 75 h 86"/>
                        <a:gd name="T58" fmla="*/ 40 w 88"/>
                        <a:gd name="T59" fmla="*/ 86 h 86"/>
                        <a:gd name="T60" fmla="*/ 40 w 88"/>
                        <a:gd name="T61" fmla="*/ 86 h 86"/>
                        <a:gd name="T62" fmla="*/ 40 w 88"/>
                        <a:gd name="T63" fmla="*/ 86 h 86"/>
                        <a:gd name="T64" fmla="*/ 13 w 88"/>
                        <a:gd name="T65" fmla="*/ 75 h 86"/>
                        <a:gd name="T66" fmla="*/ 13 w 88"/>
                        <a:gd name="T67" fmla="*/ 75 h 86"/>
                        <a:gd name="T68" fmla="*/ 13 w 88"/>
                        <a:gd name="T69" fmla="*/ 71 h 86"/>
                        <a:gd name="T70" fmla="*/ 0 w 88"/>
                        <a:gd name="T71" fmla="*/ 39 h 86"/>
                        <a:gd name="T72" fmla="*/ 0 w 88"/>
                        <a:gd name="T73" fmla="*/ 39 h 86"/>
                        <a:gd name="T74" fmla="*/ 0 w 88"/>
                        <a:gd name="T75" fmla="*/ 39 h 86"/>
                        <a:gd name="T76" fmla="*/ 13 w 88"/>
                        <a:gd name="T77" fmla="*/ 11 h 86"/>
                        <a:gd name="T78" fmla="*/ 13 w 88"/>
                        <a:gd name="T79" fmla="*/ 11 h 86"/>
                        <a:gd name="T80" fmla="*/ 13 w 88"/>
                        <a:gd name="T81" fmla="*/ 11 h 86"/>
                        <a:gd name="T82" fmla="*/ 40 w 88"/>
                        <a:gd name="T83" fmla="*/ 0 h 86"/>
                        <a:gd name="T84" fmla="*/ 40 w 88"/>
                        <a:gd name="T85" fmla="*/ 0 h 86"/>
                        <a:gd name="T86" fmla="*/ 40 w 88"/>
                        <a:gd name="T87" fmla="*/ 0 h 86"/>
                        <a:gd name="T88" fmla="*/ 71 w 88"/>
                        <a:gd name="T89" fmla="*/ 11 h 86"/>
                        <a:gd name="T90" fmla="*/ 71 w 88"/>
                        <a:gd name="T91" fmla="*/ 11 h 86"/>
                        <a:gd name="T92" fmla="*/ 76 w 88"/>
                        <a:gd name="T93" fmla="*/ 11 h 86"/>
                        <a:gd name="T94" fmla="*/ 88 w 88"/>
                        <a:gd name="T95" fmla="*/ 39 h 86"/>
                        <a:gd name="T96" fmla="*/ 84 w 88"/>
                        <a:gd name="T97" fmla="*/ 39 h 8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88"/>
                        <a:gd name="T148" fmla="*/ 0 h 86"/>
                        <a:gd name="T149" fmla="*/ 88 w 88"/>
                        <a:gd name="T150" fmla="*/ 86 h 8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88" h="86">
                          <a:moveTo>
                            <a:pt x="84" y="39"/>
                          </a:moveTo>
                          <a:lnTo>
                            <a:pt x="71" y="11"/>
                          </a:lnTo>
                          <a:lnTo>
                            <a:pt x="71" y="15"/>
                          </a:lnTo>
                          <a:lnTo>
                            <a:pt x="40" y="2"/>
                          </a:lnTo>
                          <a:lnTo>
                            <a:pt x="13" y="15"/>
                          </a:lnTo>
                          <a:lnTo>
                            <a:pt x="16" y="11"/>
                          </a:lnTo>
                          <a:lnTo>
                            <a:pt x="5" y="39"/>
                          </a:lnTo>
                          <a:lnTo>
                            <a:pt x="16" y="71"/>
                          </a:lnTo>
                          <a:lnTo>
                            <a:pt x="13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4" y="39"/>
                          </a:lnTo>
                          <a:lnTo>
                            <a:pt x="88" y="39"/>
                          </a:lnTo>
                          <a:lnTo>
                            <a:pt x="76" y="71"/>
                          </a:lnTo>
                          <a:lnTo>
                            <a:pt x="71" y="75"/>
                          </a:lnTo>
                          <a:lnTo>
                            <a:pt x="40" y="86"/>
                          </a:lnTo>
                          <a:lnTo>
                            <a:pt x="13" y="75"/>
                          </a:lnTo>
                          <a:lnTo>
                            <a:pt x="13" y="71"/>
                          </a:lnTo>
                          <a:lnTo>
                            <a:pt x="0" y="39"/>
                          </a:lnTo>
                          <a:lnTo>
                            <a:pt x="13" y="11"/>
                          </a:lnTo>
                          <a:lnTo>
                            <a:pt x="40" y="0"/>
                          </a:lnTo>
                          <a:lnTo>
                            <a:pt x="71" y="11"/>
                          </a:lnTo>
                          <a:lnTo>
                            <a:pt x="76" y="11"/>
                          </a:lnTo>
                          <a:lnTo>
                            <a:pt x="88" y="39"/>
                          </a:lnTo>
                          <a:lnTo>
                            <a:pt x="84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2" name="Freeform 827"/>
                    <p:cNvSpPr>
                      <a:spLocks/>
                    </p:cNvSpPr>
                    <p:nvPr/>
                  </p:nvSpPr>
                  <p:spPr bwMode="auto">
                    <a:xfrm>
                      <a:off x="3862" y="2554"/>
                      <a:ext cx="2" cy="1"/>
                    </a:xfrm>
                    <a:custGeom>
                      <a:avLst/>
                      <a:gdLst>
                        <a:gd name="T0" fmla="*/ 0 w 4"/>
                        <a:gd name="T1" fmla="*/ 0 h 1"/>
                        <a:gd name="T2" fmla="*/ 0 w 4"/>
                        <a:gd name="T3" fmla="*/ 0 h 1"/>
                        <a:gd name="T4" fmla="*/ 0 w 4"/>
                        <a:gd name="T5" fmla="*/ 0 h 1"/>
                        <a:gd name="T6" fmla="*/ 4 w 4"/>
                        <a:gd name="T7" fmla="*/ 0 h 1"/>
                        <a:gd name="T8" fmla="*/ 4 w 4"/>
                        <a:gd name="T9" fmla="*/ 0 h 1"/>
                        <a:gd name="T10" fmla="*/ 4 w 4"/>
                        <a:gd name="T11" fmla="*/ 0 h 1"/>
                        <a:gd name="T12" fmla="*/ 0 w 4"/>
                        <a:gd name="T13" fmla="*/ 0 h 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"/>
                        <a:gd name="T22" fmla="*/ 0 h 1"/>
                        <a:gd name="T23" fmla="*/ 4 w 4"/>
                        <a:gd name="T24" fmla="*/ 1 h 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" h="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3" name="Freeform 828"/>
                    <p:cNvSpPr>
                      <a:spLocks/>
                    </p:cNvSpPr>
                    <p:nvPr/>
                  </p:nvSpPr>
                  <p:spPr bwMode="auto">
                    <a:xfrm>
                      <a:off x="3827" y="2542"/>
                      <a:ext cx="27" cy="25"/>
                    </a:xfrm>
                    <a:custGeom>
                      <a:avLst/>
                      <a:gdLst>
                        <a:gd name="T0" fmla="*/ 53 w 53"/>
                        <a:gd name="T1" fmla="*/ 24 h 51"/>
                        <a:gd name="T2" fmla="*/ 44 w 53"/>
                        <a:gd name="T3" fmla="*/ 7 h 51"/>
                        <a:gd name="T4" fmla="*/ 24 w 53"/>
                        <a:gd name="T5" fmla="*/ 0 h 51"/>
                        <a:gd name="T6" fmla="*/ 9 w 53"/>
                        <a:gd name="T7" fmla="*/ 7 h 51"/>
                        <a:gd name="T8" fmla="*/ 0 w 53"/>
                        <a:gd name="T9" fmla="*/ 24 h 51"/>
                        <a:gd name="T10" fmla="*/ 9 w 53"/>
                        <a:gd name="T11" fmla="*/ 44 h 51"/>
                        <a:gd name="T12" fmla="*/ 24 w 53"/>
                        <a:gd name="T13" fmla="*/ 51 h 51"/>
                        <a:gd name="T14" fmla="*/ 44 w 53"/>
                        <a:gd name="T15" fmla="*/ 44 h 51"/>
                        <a:gd name="T16" fmla="*/ 53 w 53"/>
                        <a:gd name="T17" fmla="*/ 24 h 5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53"/>
                        <a:gd name="T28" fmla="*/ 0 h 51"/>
                        <a:gd name="T29" fmla="*/ 53 w 53"/>
                        <a:gd name="T30" fmla="*/ 51 h 5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53" h="51">
                          <a:moveTo>
                            <a:pt x="53" y="24"/>
                          </a:moveTo>
                          <a:lnTo>
                            <a:pt x="44" y="7"/>
                          </a:lnTo>
                          <a:lnTo>
                            <a:pt x="24" y="0"/>
                          </a:lnTo>
                          <a:lnTo>
                            <a:pt x="9" y="7"/>
                          </a:lnTo>
                          <a:lnTo>
                            <a:pt x="0" y="24"/>
                          </a:lnTo>
                          <a:lnTo>
                            <a:pt x="9" y="44"/>
                          </a:lnTo>
                          <a:lnTo>
                            <a:pt x="24" y="51"/>
                          </a:lnTo>
                          <a:lnTo>
                            <a:pt x="44" y="44"/>
                          </a:lnTo>
                          <a:lnTo>
                            <a:pt x="53" y="24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4" name="Freeform 829"/>
                    <p:cNvSpPr>
                      <a:spLocks/>
                    </p:cNvSpPr>
                    <p:nvPr/>
                  </p:nvSpPr>
                  <p:spPr bwMode="auto">
                    <a:xfrm>
                      <a:off x="3827" y="2542"/>
                      <a:ext cx="28" cy="27"/>
                    </a:xfrm>
                    <a:custGeom>
                      <a:avLst/>
                      <a:gdLst>
                        <a:gd name="T0" fmla="*/ 53 w 55"/>
                        <a:gd name="T1" fmla="*/ 24 h 56"/>
                        <a:gd name="T2" fmla="*/ 44 w 55"/>
                        <a:gd name="T3" fmla="*/ 7 h 56"/>
                        <a:gd name="T4" fmla="*/ 44 w 55"/>
                        <a:gd name="T5" fmla="*/ 12 h 56"/>
                        <a:gd name="T6" fmla="*/ 44 w 55"/>
                        <a:gd name="T7" fmla="*/ 12 h 56"/>
                        <a:gd name="T8" fmla="*/ 24 w 55"/>
                        <a:gd name="T9" fmla="*/ 4 h 56"/>
                        <a:gd name="T10" fmla="*/ 24 w 55"/>
                        <a:gd name="T11" fmla="*/ 4 h 56"/>
                        <a:gd name="T12" fmla="*/ 24 w 55"/>
                        <a:gd name="T13" fmla="*/ 4 h 56"/>
                        <a:gd name="T14" fmla="*/ 9 w 55"/>
                        <a:gd name="T15" fmla="*/ 12 h 56"/>
                        <a:gd name="T16" fmla="*/ 13 w 55"/>
                        <a:gd name="T17" fmla="*/ 7 h 56"/>
                        <a:gd name="T18" fmla="*/ 13 w 55"/>
                        <a:gd name="T19" fmla="*/ 7 h 56"/>
                        <a:gd name="T20" fmla="*/ 4 w 55"/>
                        <a:gd name="T21" fmla="*/ 24 h 56"/>
                        <a:gd name="T22" fmla="*/ 4 w 55"/>
                        <a:gd name="T23" fmla="*/ 24 h 56"/>
                        <a:gd name="T24" fmla="*/ 4 w 55"/>
                        <a:gd name="T25" fmla="*/ 24 h 56"/>
                        <a:gd name="T26" fmla="*/ 13 w 55"/>
                        <a:gd name="T27" fmla="*/ 44 h 56"/>
                        <a:gd name="T28" fmla="*/ 9 w 55"/>
                        <a:gd name="T29" fmla="*/ 44 h 56"/>
                        <a:gd name="T30" fmla="*/ 9 w 55"/>
                        <a:gd name="T31" fmla="*/ 44 h 56"/>
                        <a:gd name="T32" fmla="*/ 24 w 55"/>
                        <a:gd name="T33" fmla="*/ 51 h 56"/>
                        <a:gd name="T34" fmla="*/ 24 w 55"/>
                        <a:gd name="T35" fmla="*/ 51 h 56"/>
                        <a:gd name="T36" fmla="*/ 24 w 55"/>
                        <a:gd name="T37" fmla="*/ 51 h 56"/>
                        <a:gd name="T38" fmla="*/ 44 w 55"/>
                        <a:gd name="T39" fmla="*/ 44 h 56"/>
                        <a:gd name="T40" fmla="*/ 44 w 55"/>
                        <a:gd name="T41" fmla="*/ 44 h 56"/>
                        <a:gd name="T42" fmla="*/ 44 w 55"/>
                        <a:gd name="T43" fmla="*/ 44 h 56"/>
                        <a:gd name="T44" fmla="*/ 53 w 55"/>
                        <a:gd name="T45" fmla="*/ 24 h 56"/>
                        <a:gd name="T46" fmla="*/ 53 w 55"/>
                        <a:gd name="T47" fmla="*/ 24 h 56"/>
                        <a:gd name="T48" fmla="*/ 55 w 55"/>
                        <a:gd name="T49" fmla="*/ 24 h 56"/>
                        <a:gd name="T50" fmla="*/ 55 w 55"/>
                        <a:gd name="T51" fmla="*/ 24 h 56"/>
                        <a:gd name="T52" fmla="*/ 48 w 55"/>
                        <a:gd name="T53" fmla="*/ 44 h 56"/>
                        <a:gd name="T54" fmla="*/ 48 w 55"/>
                        <a:gd name="T55" fmla="*/ 44 h 56"/>
                        <a:gd name="T56" fmla="*/ 44 w 55"/>
                        <a:gd name="T57" fmla="*/ 47 h 56"/>
                        <a:gd name="T58" fmla="*/ 24 w 55"/>
                        <a:gd name="T59" fmla="*/ 56 h 56"/>
                        <a:gd name="T60" fmla="*/ 24 w 55"/>
                        <a:gd name="T61" fmla="*/ 56 h 56"/>
                        <a:gd name="T62" fmla="*/ 24 w 55"/>
                        <a:gd name="T63" fmla="*/ 56 h 56"/>
                        <a:gd name="T64" fmla="*/ 9 w 55"/>
                        <a:gd name="T65" fmla="*/ 47 h 56"/>
                        <a:gd name="T66" fmla="*/ 9 w 55"/>
                        <a:gd name="T67" fmla="*/ 47 h 56"/>
                        <a:gd name="T68" fmla="*/ 9 w 55"/>
                        <a:gd name="T69" fmla="*/ 44 h 56"/>
                        <a:gd name="T70" fmla="*/ 0 w 55"/>
                        <a:gd name="T71" fmla="*/ 24 h 56"/>
                        <a:gd name="T72" fmla="*/ 0 w 55"/>
                        <a:gd name="T73" fmla="*/ 24 h 56"/>
                        <a:gd name="T74" fmla="*/ 0 w 55"/>
                        <a:gd name="T75" fmla="*/ 24 h 56"/>
                        <a:gd name="T76" fmla="*/ 9 w 55"/>
                        <a:gd name="T77" fmla="*/ 7 h 56"/>
                        <a:gd name="T78" fmla="*/ 9 w 55"/>
                        <a:gd name="T79" fmla="*/ 7 h 56"/>
                        <a:gd name="T80" fmla="*/ 9 w 55"/>
                        <a:gd name="T81" fmla="*/ 7 h 56"/>
                        <a:gd name="T82" fmla="*/ 24 w 55"/>
                        <a:gd name="T83" fmla="*/ 0 h 56"/>
                        <a:gd name="T84" fmla="*/ 24 w 55"/>
                        <a:gd name="T85" fmla="*/ 0 h 56"/>
                        <a:gd name="T86" fmla="*/ 24 w 55"/>
                        <a:gd name="T87" fmla="*/ 0 h 56"/>
                        <a:gd name="T88" fmla="*/ 44 w 55"/>
                        <a:gd name="T89" fmla="*/ 7 h 56"/>
                        <a:gd name="T90" fmla="*/ 44 w 55"/>
                        <a:gd name="T91" fmla="*/ 7 h 56"/>
                        <a:gd name="T92" fmla="*/ 48 w 55"/>
                        <a:gd name="T93" fmla="*/ 7 h 56"/>
                        <a:gd name="T94" fmla="*/ 55 w 55"/>
                        <a:gd name="T95" fmla="*/ 24 h 56"/>
                        <a:gd name="T96" fmla="*/ 53 w 55"/>
                        <a:gd name="T97" fmla="*/ 24 h 5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55"/>
                        <a:gd name="T148" fmla="*/ 0 h 56"/>
                        <a:gd name="T149" fmla="*/ 55 w 55"/>
                        <a:gd name="T150" fmla="*/ 56 h 5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55" h="56">
                          <a:moveTo>
                            <a:pt x="53" y="24"/>
                          </a:moveTo>
                          <a:lnTo>
                            <a:pt x="44" y="7"/>
                          </a:lnTo>
                          <a:lnTo>
                            <a:pt x="44" y="12"/>
                          </a:lnTo>
                          <a:lnTo>
                            <a:pt x="24" y="4"/>
                          </a:lnTo>
                          <a:lnTo>
                            <a:pt x="9" y="12"/>
                          </a:lnTo>
                          <a:lnTo>
                            <a:pt x="13" y="7"/>
                          </a:lnTo>
                          <a:lnTo>
                            <a:pt x="4" y="24"/>
                          </a:lnTo>
                          <a:lnTo>
                            <a:pt x="13" y="44"/>
                          </a:lnTo>
                          <a:lnTo>
                            <a:pt x="9" y="44"/>
                          </a:lnTo>
                          <a:lnTo>
                            <a:pt x="24" y="51"/>
                          </a:lnTo>
                          <a:lnTo>
                            <a:pt x="44" y="44"/>
                          </a:lnTo>
                          <a:lnTo>
                            <a:pt x="53" y="24"/>
                          </a:lnTo>
                          <a:lnTo>
                            <a:pt x="55" y="24"/>
                          </a:lnTo>
                          <a:lnTo>
                            <a:pt x="48" y="44"/>
                          </a:lnTo>
                          <a:lnTo>
                            <a:pt x="44" y="47"/>
                          </a:lnTo>
                          <a:lnTo>
                            <a:pt x="24" y="56"/>
                          </a:lnTo>
                          <a:lnTo>
                            <a:pt x="9" y="47"/>
                          </a:lnTo>
                          <a:lnTo>
                            <a:pt x="9" y="44"/>
                          </a:lnTo>
                          <a:lnTo>
                            <a:pt x="0" y="24"/>
                          </a:lnTo>
                          <a:lnTo>
                            <a:pt x="9" y="7"/>
                          </a:lnTo>
                          <a:lnTo>
                            <a:pt x="24" y="0"/>
                          </a:lnTo>
                          <a:lnTo>
                            <a:pt x="44" y="7"/>
                          </a:lnTo>
                          <a:lnTo>
                            <a:pt x="48" y="7"/>
                          </a:lnTo>
                          <a:lnTo>
                            <a:pt x="55" y="24"/>
                          </a:lnTo>
                          <a:lnTo>
                            <a:pt x="53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5" name="Freeform 830"/>
                    <p:cNvSpPr>
                      <a:spLocks/>
                    </p:cNvSpPr>
                    <p:nvPr/>
                  </p:nvSpPr>
                  <p:spPr bwMode="auto">
                    <a:xfrm>
                      <a:off x="3854" y="2554"/>
                      <a:ext cx="1" cy="1"/>
                    </a:xfrm>
                    <a:custGeom>
                      <a:avLst/>
                      <a:gdLst>
                        <a:gd name="T0" fmla="*/ 0 w 2"/>
                        <a:gd name="T1" fmla="*/ 0 h 1"/>
                        <a:gd name="T2" fmla="*/ 0 w 2"/>
                        <a:gd name="T3" fmla="*/ 0 h 1"/>
                        <a:gd name="T4" fmla="*/ 0 w 2"/>
                        <a:gd name="T5" fmla="*/ 0 h 1"/>
                        <a:gd name="T6" fmla="*/ 2 w 2"/>
                        <a:gd name="T7" fmla="*/ 0 h 1"/>
                        <a:gd name="T8" fmla="*/ 2 w 2"/>
                        <a:gd name="T9" fmla="*/ 0 h 1"/>
                        <a:gd name="T10" fmla="*/ 2 w 2"/>
                        <a:gd name="T11" fmla="*/ 0 h 1"/>
                        <a:gd name="T12" fmla="*/ 0 w 2"/>
                        <a:gd name="T13" fmla="*/ 0 h 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"/>
                        <a:gd name="T22" fmla="*/ 0 h 1"/>
                        <a:gd name="T23" fmla="*/ 2 w 2"/>
                        <a:gd name="T24" fmla="*/ 1 h 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" h="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6" name="Freeform 831"/>
                    <p:cNvSpPr>
                      <a:spLocks/>
                    </p:cNvSpPr>
                    <p:nvPr/>
                  </p:nvSpPr>
                  <p:spPr bwMode="auto">
                    <a:xfrm>
                      <a:off x="3705" y="2399"/>
                      <a:ext cx="115" cy="111"/>
                    </a:xfrm>
                    <a:custGeom>
                      <a:avLst/>
                      <a:gdLst>
                        <a:gd name="T0" fmla="*/ 0 w 228"/>
                        <a:gd name="T1" fmla="*/ 214 h 221"/>
                        <a:gd name="T2" fmla="*/ 27 w 228"/>
                        <a:gd name="T3" fmla="*/ 27 h 221"/>
                        <a:gd name="T4" fmla="*/ 7 w 228"/>
                        <a:gd name="T5" fmla="*/ 19 h 221"/>
                        <a:gd name="T6" fmla="*/ 7 w 228"/>
                        <a:gd name="T7" fmla="*/ 0 h 221"/>
                        <a:gd name="T8" fmla="*/ 58 w 228"/>
                        <a:gd name="T9" fmla="*/ 0 h 221"/>
                        <a:gd name="T10" fmla="*/ 213 w 228"/>
                        <a:gd name="T11" fmla="*/ 11 h 221"/>
                        <a:gd name="T12" fmla="*/ 201 w 228"/>
                        <a:gd name="T13" fmla="*/ 22 h 221"/>
                        <a:gd name="T14" fmla="*/ 181 w 228"/>
                        <a:gd name="T15" fmla="*/ 22 h 221"/>
                        <a:gd name="T16" fmla="*/ 228 w 228"/>
                        <a:gd name="T17" fmla="*/ 210 h 221"/>
                        <a:gd name="T18" fmla="*/ 201 w 228"/>
                        <a:gd name="T19" fmla="*/ 217 h 221"/>
                        <a:gd name="T20" fmla="*/ 169 w 228"/>
                        <a:gd name="T21" fmla="*/ 22 h 221"/>
                        <a:gd name="T22" fmla="*/ 46 w 228"/>
                        <a:gd name="T23" fmla="*/ 22 h 221"/>
                        <a:gd name="T24" fmla="*/ 27 w 228"/>
                        <a:gd name="T25" fmla="*/ 221 h 221"/>
                        <a:gd name="T26" fmla="*/ 0 w 228"/>
                        <a:gd name="T27" fmla="*/ 214 h 221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w 228"/>
                        <a:gd name="T43" fmla="*/ 0 h 221"/>
                        <a:gd name="T44" fmla="*/ 228 w 228"/>
                        <a:gd name="T45" fmla="*/ 221 h 221"/>
                      </a:gdLst>
                      <a:ahLst/>
                      <a:cxnLst>
                        <a:cxn ang="T28">
                          <a:pos x="T0" y="T1"/>
                        </a:cxn>
                        <a:cxn ang="T29">
                          <a:pos x="T2" y="T3"/>
                        </a:cxn>
                        <a:cxn ang="T30">
                          <a:pos x="T4" y="T5"/>
                        </a:cxn>
                        <a:cxn ang="T31">
                          <a:pos x="T6" y="T7"/>
                        </a:cxn>
                        <a:cxn ang="T32">
                          <a:pos x="T8" y="T9"/>
                        </a:cxn>
                        <a:cxn ang="T33">
                          <a:pos x="T10" y="T11"/>
                        </a:cxn>
                        <a:cxn ang="T34">
                          <a:pos x="T12" y="T13"/>
                        </a:cxn>
                        <a:cxn ang="T35">
                          <a:pos x="T14" y="T15"/>
                        </a:cxn>
                        <a:cxn ang="T36">
                          <a:pos x="T16" y="T17"/>
                        </a:cxn>
                        <a:cxn ang="T37">
                          <a:pos x="T18" y="T19"/>
                        </a:cxn>
                        <a:cxn ang="T38">
                          <a:pos x="T20" y="T21"/>
                        </a:cxn>
                        <a:cxn ang="T39">
                          <a:pos x="T22" y="T23"/>
                        </a:cxn>
                        <a:cxn ang="T40">
                          <a:pos x="T24" y="T25"/>
                        </a:cxn>
                        <a:cxn ang="T41">
                          <a:pos x="T26" y="T27"/>
                        </a:cxn>
                      </a:cxnLst>
                      <a:rect l="T42" t="T43" r="T44" b="T45"/>
                      <a:pathLst>
                        <a:path w="228" h="221">
                          <a:moveTo>
                            <a:pt x="0" y="214"/>
                          </a:moveTo>
                          <a:lnTo>
                            <a:pt x="27" y="27"/>
                          </a:lnTo>
                          <a:lnTo>
                            <a:pt x="7" y="19"/>
                          </a:lnTo>
                          <a:lnTo>
                            <a:pt x="7" y="0"/>
                          </a:lnTo>
                          <a:lnTo>
                            <a:pt x="58" y="0"/>
                          </a:lnTo>
                          <a:lnTo>
                            <a:pt x="213" y="11"/>
                          </a:lnTo>
                          <a:lnTo>
                            <a:pt x="201" y="22"/>
                          </a:lnTo>
                          <a:lnTo>
                            <a:pt x="181" y="22"/>
                          </a:lnTo>
                          <a:lnTo>
                            <a:pt x="228" y="210"/>
                          </a:lnTo>
                          <a:lnTo>
                            <a:pt x="201" y="217"/>
                          </a:lnTo>
                          <a:lnTo>
                            <a:pt x="169" y="22"/>
                          </a:lnTo>
                          <a:lnTo>
                            <a:pt x="46" y="22"/>
                          </a:lnTo>
                          <a:lnTo>
                            <a:pt x="27" y="221"/>
                          </a:lnTo>
                          <a:lnTo>
                            <a:pt x="0" y="214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7" name="Freeform 832"/>
                    <p:cNvSpPr>
                      <a:spLocks/>
                    </p:cNvSpPr>
                    <p:nvPr/>
                  </p:nvSpPr>
                  <p:spPr bwMode="auto">
                    <a:xfrm>
                      <a:off x="3705" y="2409"/>
                      <a:ext cx="16" cy="97"/>
                    </a:xfrm>
                    <a:custGeom>
                      <a:avLst/>
                      <a:gdLst>
                        <a:gd name="T0" fmla="*/ 0 w 31"/>
                        <a:gd name="T1" fmla="*/ 195 h 195"/>
                        <a:gd name="T2" fmla="*/ 27 w 31"/>
                        <a:gd name="T3" fmla="*/ 8 h 195"/>
                        <a:gd name="T4" fmla="*/ 27 w 31"/>
                        <a:gd name="T5" fmla="*/ 8 h 195"/>
                        <a:gd name="T6" fmla="*/ 27 w 31"/>
                        <a:gd name="T7" fmla="*/ 12 h 195"/>
                        <a:gd name="T8" fmla="*/ 7 w 31"/>
                        <a:gd name="T9" fmla="*/ 3 h 195"/>
                        <a:gd name="T10" fmla="*/ 7 w 31"/>
                        <a:gd name="T11" fmla="*/ 3 h 195"/>
                        <a:gd name="T12" fmla="*/ 7 w 31"/>
                        <a:gd name="T13" fmla="*/ 0 h 195"/>
                        <a:gd name="T14" fmla="*/ 7 w 31"/>
                        <a:gd name="T15" fmla="*/ 0 h 195"/>
                        <a:gd name="T16" fmla="*/ 27 w 31"/>
                        <a:gd name="T17" fmla="*/ 8 h 195"/>
                        <a:gd name="T18" fmla="*/ 27 w 31"/>
                        <a:gd name="T19" fmla="*/ 8 h 195"/>
                        <a:gd name="T20" fmla="*/ 31 w 31"/>
                        <a:gd name="T21" fmla="*/ 8 h 195"/>
                        <a:gd name="T22" fmla="*/ 2 w 31"/>
                        <a:gd name="T23" fmla="*/ 195 h 195"/>
                        <a:gd name="T24" fmla="*/ 0 w 31"/>
                        <a:gd name="T25" fmla="*/ 195 h 195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31"/>
                        <a:gd name="T40" fmla="*/ 0 h 195"/>
                        <a:gd name="T41" fmla="*/ 31 w 31"/>
                        <a:gd name="T42" fmla="*/ 195 h 195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31" h="195">
                          <a:moveTo>
                            <a:pt x="0" y="195"/>
                          </a:moveTo>
                          <a:lnTo>
                            <a:pt x="27" y="8"/>
                          </a:lnTo>
                          <a:lnTo>
                            <a:pt x="27" y="12"/>
                          </a:lnTo>
                          <a:lnTo>
                            <a:pt x="7" y="3"/>
                          </a:lnTo>
                          <a:lnTo>
                            <a:pt x="7" y="0"/>
                          </a:lnTo>
                          <a:lnTo>
                            <a:pt x="27" y="8"/>
                          </a:lnTo>
                          <a:lnTo>
                            <a:pt x="31" y="8"/>
                          </a:lnTo>
                          <a:lnTo>
                            <a:pt x="2" y="195"/>
                          </a:lnTo>
                          <a:lnTo>
                            <a:pt x="0" y="19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8" name="Rectangle 8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09" y="2399"/>
                      <a:ext cx="2" cy="1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09" name="Freeform 834"/>
                    <p:cNvSpPr>
                      <a:spLocks/>
                    </p:cNvSpPr>
                    <p:nvPr/>
                  </p:nvSpPr>
                  <p:spPr bwMode="auto">
                    <a:xfrm>
                      <a:off x="3705" y="2399"/>
                      <a:ext cx="117" cy="113"/>
                    </a:xfrm>
                    <a:custGeom>
                      <a:avLst/>
                      <a:gdLst>
                        <a:gd name="T0" fmla="*/ 7 w 233"/>
                        <a:gd name="T1" fmla="*/ 0 h 226"/>
                        <a:gd name="T2" fmla="*/ 58 w 233"/>
                        <a:gd name="T3" fmla="*/ 0 h 226"/>
                        <a:gd name="T4" fmla="*/ 58 w 233"/>
                        <a:gd name="T5" fmla="*/ 0 h 226"/>
                        <a:gd name="T6" fmla="*/ 58 w 233"/>
                        <a:gd name="T7" fmla="*/ 0 h 226"/>
                        <a:gd name="T8" fmla="*/ 213 w 233"/>
                        <a:gd name="T9" fmla="*/ 11 h 226"/>
                        <a:gd name="T10" fmla="*/ 221 w 233"/>
                        <a:gd name="T11" fmla="*/ 11 h 226"/>
                        <a:gd name="T12" fmla="*/ 217 w 233"/>
                        <a:gd name="T13" fmla="*/ 15 h 226"/>
                        <a:gd name="T14" fmla="*/ 206 w 233"/>
                        <a:gd name="T15" fmla="*/ 27 h 226"/>
                        <a:gd name="T16" fmla="*/ 206 w 233"/>
                        <a:gd name="T17" fmla="*/ 27 h 226"/>
                        <a:gd name="T18" fmla="*/ 201 w 233"/>
                        <a:gd name="T19" fmla="*/ 27 h 226"/>
                        <a:gd name="T20" fmla="*/ 181 w 233"/>
                        <a:gd name="T21" fmla="*/ 27 h 226"/>
                        <a:gd name="T22" fmla="*/ 181 w 233"/>
                        <a:gd name="T23" fmla="*/ 22 h 226"/>
                        <a:gd name="T24" fmla="*/ 186 w 233"/>
                        <a:gd name="T25" fmla="*/ 22 h 226"/>
                        <a:gd name="T26" fmla="*/ 233 w 233"/>
                        <a:gd name="T27" fmla="*/ 210 h 226"/>
                        <a:gd name="T28" fmla="*/ 228 w 233"/>
                        <a:gd name="T29" fmla="*/ 214 h 226"/>
                        <a:gd name="T30" fmla="*/ 228 w 233"/>
                        <a:gd name="T31" fmla="*/ 214 h 226"/>
                        <a:gd name="T32" fmla="*/ 201 w 233"/>
                        <a:gd name="T33" fmla="*/ 221 h 226"/>
                        <a:gd name="T34" fmla="*/ 201 w 233"/>
                        <a:gd name="T35" fmla="*/ 221 h 226"/>
                        <a:gd name="T36" fmla="*/ 201 w 233"/>
                        <a:gd name="T37" fmla="*/ 217 h 226"/>
                        <a:gd name="T38" fmla="*/ 169 w 233"/>
                        <a:gd name="T39" fmla="*/ 22 h 226"/>
                        <a:gd name="T40" fmla="*/ 169 w 233"/>
                        <a:gd name="T41" fmla="*/ 22 h 226"/>
                        <a:gd name="T42" fmla="*/ 169 w 233"/>
                        <a:gd name="T43" fmla="*/ 27 h 226"/>
                        <a:gd name="T44" fmla="*/ 46 w 233"/>
                        <a:gd name="T45" fmla="*/ 27 h 226"/>
                        <a:gd name="T46" fmla="*/ 46 w 233"/>
                        <a:gd name="T47" fmla="*/ 22 h 226"/>
                        <a:gd name="T48" fmla="*/ 51 w 233"/>
                        <a:gd name="T49" fmla="*/ 22 h 226"/>
                        <a:gd name="T50" fmla="*/ 31 w 233"/>
                        <a:gd name="T51" fmla="*/ 221 h 226"/>
                        <a:gd name="T52" fmla="*/ 27 w 233"/>
                        <a:gd name="T53" fmla="*/ 226 h 226"/>
                        <a:gd name="T54" fmla="*/ 27 w 233"/>
                        <a:gd name="T55" fmla="*/ 226 h 226"/>
                        <a:gd name="T56" fmla="*/ 0 w 233"/>
                        <a:gd name="T57" fmla="*/ 217 h 226"/>
                        <a:gd name="T58" fmla="*/ 0 w 233"/>
                        <a:gd name="T59" fmla="*/ 217 h 226"/>
                        <a:gd name="T60" fmla="*/ 0 w 233"/>
                        <a:gd name="T61" fmla="*/ 214 h 226"/>
                        <a:gd name="T62" fmla="*/ 0 w 233"/>
                        <a:gd name="T63" fmla="*/ 214 h 226"/>
                        <a:gd name="T64" fmla="*/ 27 w 233"/>
                        <a:gd name="T65" fmla="*/ 221 h 226"/>
                        <a:gd name="T66" fmla="*/ 27 w 233"/>
                        <a:gd name="T67" fmla="*/ 226 h 226"/>
                        <a:gd name="T68" fmla="*/ 27 w 233"/>
                        <a:gd name="T69" fmla="*/ 221 h 226"/>
                        <a:gd name="T70" fmla="*/ 46 w 233"/>
                        <a:gd name="T71" fmla="*/ 22 h 226"/>
                        <a:gd name="T72" fmla="*/ 46 w 233"/>
                        <a:gd name="T73" fmla="*/ 22 h 226"/>
                        <a:gd name="T74" fmla="*/ 46 w 233"/>
                        <a:gd name="T75" fmla="*/ 22 h 226"/>
                        <a:gd name="T76" fmla="*/ 169 w 233"/>
                        <a:gd name="T77" fmla="*/ 22 h 226"/>
                        <a:gd name="T78" fmla="*/ 173 w 233"/>
                        <a:gd name="T79" fmla="*/ 22 h 226"/>
                        <a:gd name="T80" fmla="*/ 173 w 233"/>
                        <a:gd name="T81" fmla="*/ 22 h 226"/>
                        <a:gd name="T82" fmla="*/ 206 w 233"/>
                        <a:gd name="T83" fmla="*/ 217 h 226"/>
                        <a:gd name="T84" fmla="*/ 201 w 233"/>
                        <a:gd name="T85" fmla="*/ 217 h 226"/>
                        <a:gd name="T86" fmla="*/ 201 w 233"/>
                        <a:gd name="T87" fmla="*/ 217 h 226"/>
                        <a:gd name="T88" fmla="*/ 228 w 233"/>
                        <a:gd name="T89" fmla="*/ 210 h 226"/>
                        <a:gd name="T90" fmla="*/ 228 w 233"/>
                        <a:gd name="T91" fmla="*/ 214 h 226"/>
                        <a:gd name="T92" fmla="*/ 228 w 233"/>
                        <a:gd name="T93" fmla="*/ 210 h 226"/>
                        <a:gd name="T94" fmla="*/ 181 w 233"/>
                        <a:gd name="T95" fmla="*/ 22 h 226"/>
                        <a:gd name="T96" fmla="*/ 181 w 233"/>
                        <a:gd name="T97" fmla="*/ 22 h 226"/>
                        <a:gd name="T98" fmla="*/ 181 w 233"/>
                        <a:gd name="T99" fmla="*/ 22 h 226"/>
                        <a:gd name="T100" fmla="*/ 201 w 233"/>
                        <a:gd name="T101" fmla="*/ 22 h 226"/>
                        <a:gd name="T102" fmla="*/ 201 w 233"/>
                        <a:gd name="T103" fmla="*/ 27 h 226"/>
                        <a:gd name="T104" fmla="*/ 201 w 233"/>
                        <a:gd name="T105" fmla="*/ 22 h 226"/>
                        <a:gd name="T106" fmla="*/ 213 w 233"/>
                        <a:gd name="T107" fmla="*/ 11 h 226"/>
                        <a:gd name="T108" fmla="*/ 217 w 233"/>
                        <a:gd name="T109" fmla="*/ 15 h 226"/>
                        <a:gd name="T110" fmla="*/ 213 w 233"/>
                        <a:gd name="T111" fmla="*/ 15 h 226"/>
                        <a:gd name="T112" fmla="*/ 58 w 233"/>
                        <a:gd name="T113" fmla="*/ 4 h 226"/>
                        <a:gd name="T114" fmla="*/ 58 w 233"/>
                        <a:gd name="T115" fmla="*/ 0 h 226"/>
                        <a:gd name="T116" fmla="*/ 58 w 233"/>
                        <a:gd name="T117" fmla="*/ 4 h 226"/>
                        <a:gd name="T118" fmla="*/ 7 w 233"/>
                        <a:gd name="T119" fmla="*/ 4 h 226"/>
                        <a:gd name="T120" fmla="*/ 7 w 233"/>
                        <a:gd name="T121" fmla="*/ 0 h 22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w 233"/>
                        <a:gd name="T184" fmla="*/ 0 h 226"/>
                        <a:gd name="T185" fmla="*/ 233 w 233"/>
                        <a:gd name="T186" fmla="*/ 226 h 226"/>
                      </a:gdLst>
                      <a:ahLst/>
                      <a:cxnLst>
                        <a:cxn ang="T122">
                          <a:pos x="T0" y="T1"/>
                        </a:cxn>
                        <a:cxn ang="T123">
                          <a:pos x="T2" y="T3"/>
                        </a:cxn>
                        <a:cxn ang="T124">
                          <a:pos x="T4" y="T5"/>
                        </a:cxn>
                        <a:cxn ang="T125">
                          <a:pos x="T6" y="T7"/>
                        </a:cxn>
                        <a:cxn ang="T126">
                          <a:pos x="T8" y="T9"/>
                        </a:cxn>
                        <a:cxn ang="T127">
                          <a:pos x="T10" y="T11"/>
                        </a:cxn>
                        <a:cxn ang="T128">
                          <a:pos x="T12" y="T13"/>
                        </a:cxn>
                        <a:cxn ang="T129">
                          <a:pos x="T14" y="T15"/>
                        </a:cxn>
                        <a:cxn ang="T130">
                          <a:pos x="T16" y="T17"/>
                        </a:cxn>
                        <a:cxn ang="T131">
                          <a:pos x="T18" y="T19"/>
                        </a:cxn>
                        <a:cxn ang="T132">
                          <a:pos x="T20" y="T21"/>
                        </a:cxn>
                        <a:cxn ang="T133">
                          <a:pos x="T22" y="T23"/>
                        </a:cxn>
                        <a:cxn ang="T134">
                          <a:pos x="T24" y="T25"/>
                        </a:cxn>
                        <a:cxn ang="T135">
                          <a:pos x="T26" y="T27"/>
                        </a:cxn>
                        <a:cxn ang="T136">
                          <a:pos x="T28" y="T29"/>
                        </a:cxn>
                        <a:cxn ang="T137">
                          <a:pos x="T30" y="T31"/>
                        </a:cxn>
                        <a:cxn ang="T138">
                          <a:pos x="T32" y="T33"/>
                        </a:cxn>
                        <a:cxn ang="T139">
                          <a:pos x="T34" y="T35"/>
                        </a:cxn>
                        <a:cxn ang="T140">
                          <a:pos x="T36" y="T37"/>
                        </a:cxn>
                        <a:cxn ang="T141">
                          <a:pos x="T38" y="T39"/>
                        </a:cxn>
                        <a:cxn ang="T142">
                          <a:pos x="T40" y="T41"/>
                        </a:cxn>
                        <a:cxn ang="T143">
                          <a:pos x="T42" y="T43"/>
                        </a:cxn>
                        <a:cxn ang="T144">
                          <a:pos x="T44" y="T45"/>
                        </a:cxn>
                        <a:cxn ang="T145">
                          <a:pos x="T46" y="T47"/>
                        </a:cxn>
                        <a:cxn ang="T146">
                          <a:pos x="T48" y="T49"/>
                        </a:cxn>
                        <a:cxn ang="T147">
                          <a:pos x="T50" y="T51"/>
                        </a:cxn>
                        <a:cxn ang="T148">
                          <a:pos x="T52" y="T53"/>
                        </a:cxn>
                        <a:cxn ang="T149">
                          <a:pos x="T54" y="T55"/>
                        </a:cxn>
                        <a:cxn ang="T150">
                          <a:pos x="T56" y="T57"/>
                        </a:cxn>
                        <a:cxn ang="T151">
                          <a:pos x="T58" y="T59"/>
                        </a:cxn>
                        <a:cxn ang="T152">
                          <a:pos x="T60" y="T61"/>
                        </a:cxn>
                        <a:cxn ang="T153">
                          <a:pos x="T62" y="T63"/>
                        </a:cxn>
                        <a:cxn ang="T154">
                          <a:pos x="T64" y="T65"/>
                        </a:cxn>
                        <a:cxn ang="T155">
                          <a:pos x="T66" y="T67"/>
                        </a:cxn>
                        <a:cxn ang="T156">
                          <a:pos x="T68" y="T69"/>
                        </a:cxn>
                        <a:cxn ang="T157">
                          <a:pos x="T70" y="T71"/>
                        </a:cxn>
                        <a:cxn ang="T158">
                          <a:pos x="T72" y="T73"/>
                        </a:cxn>
                        <a:cxn ang="T159">
                          <a:pos x="T74" y="T75"/>
                        </a:cxn>
                        <a:cxn ang="T160">
                          <a:pos x="T76" y="T77"/>
                        </a:cxn>
                        <a:cxn ang="T161">
                          <a:pos x="T78" y="T79"/>
                        </a:cxn>
                        <a:cxn ang="T162">
                          <a:pos x="T80" y="T81"/>
                        </a:cxn>
                        <a:cxn ang="T163">
                          <a:pos x="T82" y="T83"/>
                        </a:cxn>
                        <a:cxn ang="T164">
                          <a:pos x="T84" y="T85"/>
                        </a:cxn>
                        <a:cxn ang="T165">
                          <a:pos x="T86" y="T87"/>
                        </a:cxn>
                        <a:cxn ang="T166">
                          <a:pos x="T88" y="T89"/>
                        </a:cxn>
                        <a:cxn ang="T167">
                          <a:pos x="T90" y="T91"/>
                        </a:cxn>
                        <a:cxn ang="T168">
                          <a:pos x="T92" y="T93"/>
                        </a:cxn>
                        <a:cxn ang="T169">
                          <a:pos x="T94" y="T95"/>
                        </a:cxn>
                        <a:cxn ang="T170">
                          <a:pos x="T96" y="T97"/>
                        </a:cxn>
                        <a:cxn ang="T171">
                          <a:pos x="T98" y="T99"/>
                        </a:cxn>
                        <a:cxn ang="T172">
                          <a:pos x="T100" y="T101"/>
                        </a:cxn>
                        <a:cxn ang="T173">
                          <a:pos x="T102" y="T103"/>
                        </a:cxn>
                        <a:cxn ang="T174">
                          <a:pos x="T104" y="T105"/>
                        </a:cxn>
                        <a:cxn ang="T175">
                          <a:pos x="T106" y="T107"/>
                        </a:cxn>
                        <a:cxn ang="T176">
                          <a:pos x="T108" y="T109"/>
                        </a:cxn>
                        <a:cxn ang="T177">
                          <a:pos x="T110" y="T111"/>
                        </a:cxn>
                        <a:cxn ang="T178">
                          <a:pos x="T112" y="T113"/>
                        </a:cxn>
                        <a:cxn ang="T179">
                          <a:pos x="T114" y="T115"/>
                        </a:cxn>
                        <a:cxn ang="T180">
                          <a:pos x="T116" y="T117"/>
                        </a:cxn>
                        <a:cxn ang="T181">
                          <a:pos x="T118" y="T119"/>
                        </a:cxn>
                        <a:cxn ang="T182">
                          <a:pos x="T120" y="T121"/>
                        </a:cxn>
                      </a:cxnLst>
                      <a:rect l="T183" t="T184" r="T185" b="T186"/>
                      <a:pathLst>
                        <a:path w="233" h="226">
                          <a:moveTo>
                            <a:pt x="7" y="0"/>
                          </a:moveTo>
                          <a:lnTo>
                            <a:pt x="58" y="0"/>
                          </a:lnTo>
                          <a:lnTo>
                            <a:pt x="213" y="11"/>
                          </a:lnTo>
                          <a:lnTo>
                            <a:pt x="221" y="11"/>
                          </a:lnTo>
                          <a:lnTo>
                            <a:pt x="217" y="15"/>
                          </a:lnTo>
                          <a:lnTo>
                            <a:pt x="206" y="27"/>
                          </a:lnTo>
                          <a:lnTo>
                            <a:pt x="201" y="27"/>
                          </a:lnTo>
                          <a:lnTo>
                            <a:pt x="181" y="27"/>
                          </a:lnTo>
                          <a:lnTo>
                            <a:pt x="181" y="22"/>
                          </a:lnTo>
                          <a:lnTo>
                            <a:pt x="186" y="22"/>
                          </a:lnTo>
                          <a:lnTo>
                            <a:pt x="233" y="210"/>
                          </a:lnTo>
                          <a:lnTo>
                            <a:pt x="228" y="214"/>
                          </a:lnTo>
                          <a:lnTo>
                            <a:pt x="201" y="221"/>
                          </a:lnTo>
                          <a:lnTo>
                            <a:pt x="201" y="217"/>
                          </a:lnTo>
                          <a:lnTo>
                            <a:pt x="169" y="22"/>
                          </a:lnTo>
                          <a:lnTo>
                            <a:pt x="169" y="27"/>
                          </a:lnTo>
                          <a:lnTo>
                            <a:pt x="46" y="27"/>
                          </a:lnTo>
                          <a:lnTo>
                            <a:pt x="46" y="22"/>
                          </a:lnTo>
                          <a:lnTo>
                            <a:pt x="51" y="22"/>
                          </a:lnTo>
                          <a:lnTo>
                            <a:pt x="31" y="221"/>
                          </a:lnTo>
                          <a:lnTo>
                            <a:pt x="27" y="226"/>
                          </a:lnTo>
                          <a:lnTo>
                            <a:pt x="0" y="217"/>
                          </a:lnTo>
                          <a:lnTo>
                            <a:pt x="0" y="214"/>
                          </a:lnTo>
                          <a:lnTo>
                            <a:pt x="27" y="221"/>
                          </a:lnTo>
                          <a:lnTo>
                            <a:pt x="27" y="226"/>
                          </a:lnTo>
                          <a:lnTo>
                            <a:pt x="27" y="221"/>
                          </a:lnTo>
                          <a:lnTo>
                            <a:pt x="46" y="22"/>
                          </a:lnTo>
                          <a:lnTo>
                            <a:pt x="169" y="22"/>
                          </a:lnTo>
                          <a:lnTo>
                            <a:pt x="173" y="22"/>
                          </a:lnTo>
                          <a:lnTo>
                            <a:pt x="206" y="217"/>
                          </a:lnTo>
                          <a:lnTo>
                            <a:pt x="201" y="217"/>
                          </a:lnTo>
                          <a:lnTo>
                            <a:pt x="228" y="210"/>
                          </a:lnTo>
                          <a:lnTo>
                            <a:pt x="228" y="214"/>
                          </a:lnTo>
                          <a:lnTo>
                            <a:pt x="228" y="210"/>
                          </a:lnTo>
                          <a:lnTo>
                            <a:pt x="181" y="22"/>
                          </a:lnTo>
                          <a:lnTo>
                            <a:pt x="201" y="22"/>
                          </a:lnTo>
                          <a:lnTo>
                            <a:pt x="201" y="27"/>
                          </a:lnTo>
                          <a:lnTo>
                            <a:pt x="201" y="22"/>
                          </a:lnTo>
                          <a:lnTo>
                            <a:pt x="213" y="11"/>
                          </a:lnTo>
                          <a:lnTo>
                            <a:pt x="217" y="15"/>
                          </a:lnTo>
                          <a:lnTo>
                            <a:pt x="213" y="15"/>
                          </a:lnTo>
                          <a:lnTo>
                            <a:pt x="58" y="4"/>
                          </a:lnTo>
                          <a:lnTo>
                            <a:pt x="58" y="0"/>
                          </a:lnTo>
                          <a:lnTo>
                            <a:pt x="58" y="4"/>
                          </a:lnTo>
                          <a:lnTo>
                            <a:pt x="7" y="4"/>
                          </a:lnTo>
                          <a:lnTo>
                            <a:pt x="7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0" name="Freeform 835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25" cy="46"/>
                    </a:xfrm>
                    <a:custGeom>
                      <a:avLst/>
                      <a:gdLst>
                        <a:gd name="T0" fmla="*/ 8 w 51"/>
                        <a:gd name="T1" fmla="*/ 0 h 93"/>
                        <a:gd name="T2" fmla="*/ 19 w 51"/>
                        <a:gd name="T3" fmla="*/ 5 h 93"/>
                        <a:gd name="T4" fmla="*/ 28 w 51"/>
                        <a:gd name="T5" fmla="*/ 40 h 93"/>
                        <a:gd name="T6" fmla="*/ 51 w 51"/>
                        <a:gd name="T7" fmla="*/ 73 h 93"/>
                        <a:gd name="T8" fmla="*/ 48 w 51"/>
                        <a:gd name="T9" fmla="*/ 93 h 93"/>
                        <a:gd name="T10" fmla="*/ 11 w 51"/>
                        <a:gd name="T11" fmla="*/ 93 h 93"/>
                        <a:gd name="T12" fmla="*/ 0 w 51"/>
                        <a:gd name="T13" fmla="*/ 84 h 93"/>
                        <a:gd name="T14" fmla="*/ 8 w 51"/>
                        <a:gd name="T15" fmla="*/ 0 h 93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51"/>
                        <a:gd name="T25" fmla="*/ 0 h 93"/>
                        <a:gd name="T26" fmla="*/ 51 w 51"/>
                        <a:gd name="T27" fmla="*/ 93 h 93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51" h="93">
                          <a:moveTo>
                            <a:pt x="8" y="0"/>
                          </a:moveTo>
                          <a:lnTo>
                            <a:pt x="19" y="5"/>
                          </a:lnTo>
                          <a:lnTo>
                            <a:pt x="28" y="40"/>
                          </a:lnTo>
                          <a:lnTo>
                            <a:pt x="51" y="73"/>
                          </a:lnTo>
                          <a:lnTo>
                            <a:pt x="48" y="93"/>
                          </a:lnTo>
                          <a:lnTo>
                            <a:pt x="11" y="93"/>
                          </a:lnTo>
                          <a:lnTo>
                            <a:pt x="0" y="84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solidFill>
                      <a:srgbClr val="87A7D5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1" name="Freeform 836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28" cy="47"/>
                    </a:xfrm>
                    <a:custGeom>
                      <a:avLst/>
                      <a:gdLst>
                        <a:gd name="T0" fmla="*/ 8 w 55"/>
                        <a:gd name="T1" fmla="*/ 0 h 96"/>
                        <a:gd name="T2" fmla="*/ 19 w 55"/>
                        <a:gd name="T3" fmla="*/ 5 h 96"/>
                        <a:gd name="T4" fmla="*/ 24 w 55"/>
                        <a:gd name="T5" fmla="*/ 5 h 96"/>
                        <a:gd name="T6" fmla="*/ 24 w 55"/>
                        <a:gd name="T7" fmla="*/ 5 h 96"/>
                        <a:gd name="T8" fmla="*/ 31 w 55"/>
                        <a:gd name="T9" fmla="*/ 40 h 96"/>
                        <a:gd name="T10" fmla="*/ 28 w 55"/>
                        <a:gd name="T11" fmla="*/ 44 h 96"/>
                        <a:gd name="T12" fmla="*/ 31 w 55"/>
                        <a:gd name="T13" fmla="*/ 40 h 96"/>
                        <a:gd name="T14" fmla="*/ 55 w 55"/>
                        <a:gd name="T15" fmla="*/ 73 h 96"/>
                        <a:gd name="T16" fmla="*/ 55 w 55"/>
                        <a:gd name="T17" fmla="*/ 73 h 96"/>
                        <a:gd name="T18" fmla="*/ 55 w 55"/>
                        <a:gd name="T19" fmla="*/ 73 h 96"/>
                        <a:gd name="T20" fmla="*/ 51 w 55"/>
                        <a:gd name="T21" fmla="*/ 93 h 96"/>
                        <a:gd name="T22" fmla="*/ 51 w 55"/>
                        <a:gd name="T23" fmla="*/ 96 h 96"/>
                        <a:gd name="T24" fmla="*/ 48 w 55"/>
                        <a:gd name="T25" fmla="*/ 96 h 96"/>
                        <a:gd name="T26" fmla="*/ 11 w 55"/>
                        <a:gd name="T27" fmla="*/ 96 h 96"/>
                        <a:gd name="T28" fmla="*/ 11 w 55"/>
                        <a:gd name="T29" fmla="*/ 96 h 96"/>
                        <a:gd name="T30" fmla="*/ 11 w 55"/>
                        <a:gd name="T31" fmla="*/ 96 h 96"/>
                        <a:gd name="T32" fmla="*/ 0 w 55"/>
                        <a:gd name="T33" fmla="*/ 89 h 96"/>
                        <a:gd name="T34" fmla="*/ 0 w 55"/>
                        <a:gd name="T35" fmla="*/ 89 h 96"/>
                        <a:gd name="T36" fmla="*/ 0 w 55"/>
                        <a:gd name="T37" fmla="*/ 84 h 96"/>
                        <a:gd name="T38" fmla="*/ 4 w 55"/>
                        <a:gd name="T39" fmla="*/ 84 h 96"/>
                        <a:gd name="T40" fmla="*/ 15 w 55"/>
                        <a:gd name="T41" fmla="*/ 93 h 96"/>
                        <a:gd name="T42" fmla="*/ 11 w 55"/>
                        <a:gd name="T43" fmla="*/ 96 h 96"/>
                        <a:gd name="T44" fmla="*/ 11 w 55"/>
                        <a:gd name="T45" fmla="*/ 93 h 96"/>
                        <a:gd name="T46" fmla="*/ 48 w 55"/>
                        <a:gd name="T47" fmla="*/ 93 h 96"/>
                        <a:gd name="T48" fmla="*/ 48 w 55"/>
                        <a:gd name="T49" fmla="*/ 96 h 96"/>
                        <a:gd name="T50" fmla="*/ 48 w 55"/>
                        <a:gd name="T51" fmla="*/ 93 h 96"/>
                        <a:gd name="T52" fmla="*/ 51 w 55"/>
                        <a:gd name="T53" fmla="*/ 73 h 96"/>
                        <a:gd name="T54" fmla="*/ 55 w 55"/>
                        <a:gd name="T55" fmla="*/ 73 h 96"/>
                        <a:gd name="T56" fmla="*/ 51 w 55"/>
                        <a:gd name="T57" fmla="*/ 77 h 96"/>
                        <a:gd name="T58" fmla="*/ 28 w 55"/>
                        <a:gd name="T59" fmla="*/ 44 h 96"/>
                        <a:gd name="T60" fmla="*/ 28 w 55"/>
                        <a:gd name="T61" fmla="*/ 44 h 96"/>
                        <a:gd name="T62" fmla="*/ 28 w 55"/>
                        <a:gd name="T63" fmla="*/ 40 h 96"/>
                        <a:gd name="T64" fmla="*/ 19 w 55"/>
                        <a:gd name="T65" fmla="*/ 5 h 96"/>
                        <a:gd name="T66" fmla="*/ 24 w 55"/>
                        <a:gd name="T67" fmla="*/ 5 h 96"/>
                        <a:gd name="T68" fmla="*/ 19 w 55"/>
                        <a:gd name="T69" fmla="*/ 9 h 96"/>
                        <a:gd name="T70" fmla="*/ 8 w 55"/>
                        <a:gd name="T71" fmla="*/ 5 h 96"/>
                        <a:gd name="T72" fmla="*/ 8 w 55"/>
                        <a:gd name="T73" fmla="*/ 0 h 9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w 55"/>
                        <a:gd name="T112" fmla="*/ 0 h 96"/>
                        <a:gd name="T113" fmla="*/ 55 w 55"/>
                        <a:gd name="T114" fmla="*/ 96 h 96"/>
                      </a:gdLst>
                      <a:ahLst/>
                      <a:cxnLst>
                        <a:cxn ang="T74">
                          <a:pos x="T0" y="T1"/>
                        </a:cxn>
                        <a:cxn ang="T75">
                          <a:pos x="T2" y="T3"/>
                        </a:cxn>
                        <a:cxn ang="T76">
                          <a:pos x="T4" y="T5"/>
                        </a:cxn>
                        <a:cxn ang="T77">
                          <a:pos x="T6" y="T7"/>
                        </a:cxn>
                        <a:cxn ang="T78">
                          <a:pos x="T8" y="T9"/>
                        </a:cxn>
                        <a:cxn ang="T79">
                          <a:pos x="T10" y="T11"/>
                        </a:cxn>
                        <a:cxn ang="T80">
                          <a:pos x="T12" y="T13"/>
                        </a:cxn>
                        <a:cxn ang="T81">
                          <a:pos x="T14" y="T15"/>
                        </a:cxn>
                        <a:cxn ang="T82">
                          <a:pos x="T16" y="T17"/>
                        </a:cxn>
                        <a:cxn ang="T83">
                          <a:pos x="T18" y="T19"/>
                        </a:cxn>
                        <a:cxn ang="T84">
                          <a:pos x="T20" y="T21"/>
                        </a:cxn>
                        <a:cxn ang="T85">
                          <a:pos x="T22" y="T23"/>
                        </a:cxn>
                        <a:cxn ang="T86">
                          <a:pos x="T24" y="T25"/>
                        </a:cxn>
                        <a:cxn ang="T87">
                          <a:pos x="T26" y="T27"/>
                        </a:cxn>
                        <a:cxn ang="T88">
                          <a:pos x="T28" y="T29"/>
                        </a:cxn>
                        <a:cxn ang="T89">
                          <a:pos x="T30" y="T31"/>
                        </a:cxn>
                        <a:cxn ang="T90">
                          <a:pos x="T32" y="T33"/>
                        </a:cxn>
                        <a:cxn ang="T91">
                          <a:pos x="T34" y="T35"/>
                        </a:cxn>
                        <a:cxn ang="T92">
                          <a:pos x="T36" y="T37"/>
                        </a:cxn>
                        <a:cxn ang="T93">
                          <a:pos x="T38" y="T39"/>
                        </a:cxn>
                        <a:cxn ang="T94">
                          <a:pos x="T40" y="T41"/>
                        </a:cxn>
                        <a:cxn ang="T95">
                          <a:pos x="T42" y="T43"/>
                        </a:cxn>
                        <a:cxn ang="T96">
                          <a:pos x="T44" y="T45"/>
                        </a:cxn>
                        <a:cxn ang="T97">
                          <a:pos x="T46" y="T47"/>
                        </a:cxn>
                        <a:cxn ang="T98">
                          <a:pos x="T48" y="T49"/>
                        </a:cxn>
                        <a:cxn ang="T99">
                          <a:pos x="T50" y="T51"/>
                        </a:cxn>
                        <a:cxn ang="T100">
                          <a:pos x="T52" y="T53"/>
                        </a:cxn>
                        <a:cxn ang="T101">
                          <a:pos x="T54" y="T55"/>
                        </a:cxn>
                        <a:cxn ang="T102">
                          <a:pos x="T56" y="T57"/>
                        </a:cxn>
                        <a:cxn ang="T103">
                          <a:pos x="T58" y="T59"/>
                        </a:cxn>
                        <a:cxn ang="T104">
                          <a:pos x="T60" y="T61"/>
                        </a:cxn>
                        <a:cxn ang="T105">
                          <a:pos x="T62" y="T63"/>
                        </a:cxn>
                        <a:cxn ang="T106">
                          <a:pos x="T64" y="T65"/>
                        </a:cxn>
                        <a:cxn ang="T107">
                          <a:pos x="T66" y="T67"/>
                        </a:cxn>
                        <a:cxn ang="T108">
                          <a:pos x="T68" y="T69"/>
                        </a:cxn>
                        <a:cxn ang="T109">
                          <a:pos x="T70" y="T71"/>
                        </a:cxn>
                        <a:cxn ang="T110">
                          <a:pos x="T72" y="T73"/>
                        </a:cxn>
                      </a:cxnLst>
                      <a:rect l="T111" t="T112" r="T113" b="T114"/>
                      <a:pathLst>
                        <a:path w="55" h="96">
                          <a:moveTo>
                            <a:pt x="8" y="0"/>
                          </a:moveTo>
                          <a:lnTo>
                            <a:pt x="19" y="5"/>
                          </a:lnTo>
                          <a:lnTo>
                            <a:pt x="24" y="5"/>
                          </a:lnTo>
                          <a:lnTo>
                            <a:pt x="31" y="40"/>
                          </a:lnTo>
                          <a:lnTo>
                            <a:pt x="28" y="44"/>
                          </a:lnTo>
                          <a:lnTo>
                            <a:pt x="31" y="40"/>
                          </a:lnTo>
                          <a:lnTo>
                            <a:pt x="55" y="73"/>
                          </a:lnTo>
                          <a:lnTo>
                            <a:pt x="51" y="93"/>
                          </a:lnTo>
                          <a:lnTo>
                            <a:pt x="51" y="96"/>
                          </a:lnTo>
                          <a:lnTo>
                            <a:pt x="48" y="96"/>
                          </a:lnTo>
                          <a:lnTo>
                            <a:pt x="11" y="96"/>
                          </a:lnTo>
                          <a:lnTo>
                            <a:pt x="0" y="89"/>
                          </a:lnTo>
                          <a:lnTo>
                            <a:pt x="0" y="84"/>
                          </a:lnTo>
                          <a:lnTo>
                            <a:pt x="4" y="84"/>
                          </a:lnTo>
                          <a:lnTo>
                            <a:pt x="15" y="93"/>
                          </a:lnTo>
                          <a:lnTo>
                            <a:pt x="11" y="96"/>
                          </a:lnTo>
                          <a:lnTo>
                            <a:pt x="11" y="93"/>
                          </a:lnTo>
                          <a:lnTo>
                            <a:pt x="48" y="93"/>
                          </a:lnTo>
                          <a:lnTo>
                            <a:pt x="48" y="96"/>
                          </a:lnTo>
                          <a:lnTo>
                            <a:pt x="48" y="93"/>
                          </a:lnTo>
                          <a:lnTo>
                            <a:pt x="51" y="73"/>
                          </a:lnTo>
                          <a:lnTo>
                            <a:pt x="55" y="73"/>
                          </a:lnTo>
                          <a:lnTo>
                            <a:pt x="51" y="77"/>
                          </a:lnTo>
                          <a:lnTo>
                            <a:pt x="28" y="44"/>
                          </a:lnTo>
                          <a:lnTo>
                            <a:pt x="28" y="40"/>
                          </a:lnTo>
                          <a:lnTo>
                            <a:pt x="19" y="5"/>
                          </a:lnTo>
                          <a:lnTo>
                            <a:pt x="24" y="5"/>
                          </a:lnTo>
                          <a:lnTo>
                            <a:pt x="19" y="9"/>
                          </a:lnTo>
                          <a:lnTo>
                            <a:pt x="8" y="5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2" name="Freeform 837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5" cy="42"/>
                    </a:xfrm>
                    <a:custGeom>
                      <a:avLst/>
                      <a:gdLst>
                        <a:gd name="T0" fmla="*/ 0 w 11"/>
                        <a:gd name="T1" fmla="*/ 84 h 84"/>
                        <a:gd name="T2" fmla="*/ 8 w 11"/>
                        <a:gd name="T3" fmla="*/ 0 h 84"/>
                        <a:gd name="T4" fmla="*/ 8 w 11"/>
                        <a:gd name="T5" fmla="*/ 0 h 84"/>
                        <a:gd name="T6" fmla="*/ 8 w 11"/>
                        <a:gd name="T7" fmla="*/ 0 h 84"/>
                        <a:gd name="T8" fmla="*/ 11 w 11"/>
                        <a:gd name="T9" fmla="*/ 0 h 84"/>
                        <a:gd name="T10" fmla="*/ 4 w 11"/>
                        <a:gd name="T11" fmla="*/ 84 h 84"/>
                        <a:gd name="T12" fmla="*/ 0 w 11"/>
                        <a:gd name="T13" fmla="*/ 84 h 8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1"/>
                        <a:gd name="T22" fmla="*/ 0 h 84"/>
                        <a:gd name="T23" fmla="*/ 11 w 11"/>
                        <a:gd name="T24" fmla="*/ 84 h 8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1" h="84">
                          <a:moveTo>
                            <a:pt x="0" y="84"/>
                          </a:moveTo>
                          <a:lnTo>
                            <a:pt x="8" y="0"/>
                          </a:lnTo>
                          <a:lnTo>
                            <a:pt x="11" y="0"/>
                          </a:lnTo>
                          <a:lnTo>
                            <a:pt x="4" y="84"/>
                          </a:lnTo>
                          <a:lnTo>
                            <a:pt x="0" y="8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3" name="Freeform 838"/>
                    <p:cNvSpPr>
                      <a:spLocks/>
                    </p:cNvSpPr>
                    <p:nvPr/>
                  </p:nvSpPr>
                  <p:spPr bwMode="auto">
                    <a:xfrm>
                      <a:off x="3729" y="2458"/>
                      <a:ext cx="33" cy="44"/>
                    </a:xfrm>
                    <a:custGeom>
                      <a:avLst/>
                      <a:gdLst>
                        <a:gd name="T0" fmla="*/ 0 w 67"/>
                        <a:gd name="T1" fmla="*/ 23 h 87"/>
                        <a:gd name="T2" fmla="*/ 0 w 67"/>
                        <a:gd name="T3" fmla="*/ 7 h 87"/>
                        <a:gd name="T4" fmla="*/ 9 w 67"/>
                        <a:gd name="T5" fmla="*/ 0 h 87"/>
                        <a:gd name="T6" fmla="*/ 16 w 67"/>
                        <a:gd name="T7" fmla="*/ 7 h 87"/>
                        <a:gd name="T8" fmla="*/ 25 w 67"/>
                        <a:gd name="T9" fmla="*/ 51 h 87"/>
                        <a:gd name="T10" fmla="*/ 20 w 67"/>
                        <a:gd name="T11" fmla="*/ 58 h 87"/>
                        <a:gd name="T12" fmla="*/ 29 w 67"/>
                        <a:gd name="T13" fmla="*/ 62 h 87"/>
                        <a:gd name="T14" fmla="*/ 40 w 67"/>
                        <a:gd name="T15" fmla="*/ 67 h 87"/>
                        <a:gd name="T16" fmla="*/ 52 w 67"/>
                        <a:gd name="T17" fmla="*/ 62 h 87"/>
                        <a:gd name="T18" fmla="*/ 64 w 67"/>
                        <a:gd name="T19" fmla="*/ 67 h 87"/>
                        <a:gd name="T20" fmla="*/ 67 w 67"/>
                        <a:gd name="T21" fmla="*/ 75 h 87"/>
                        <a:gd name="T22" fmla="*/ 56 w 67"/>
                        <a:gd name="T23" fmla="*/ 87 h 87"/>
                        <a:gd name="T24" fmla="*/ 29 w 67"/>
                        <a:gd name="T25" fmla="*/ 87 h 87"/>
                        <a:gd name="T26" fmla="*/ 9 w 67"/>
                        <a:gd name="T27" fmla="*/ 58 h 87"/>
                        <a:gd name="T28" fmla="*/ 0 w 67"/>
                        <a:gd name="T29" fmla="*/ 23 h 87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67"/>
                        <a:gd name="T46" fmla="*/ 0 h 87"/>
                        <a:gd name="T47" fmla="*/ 67 w 67"/>
                        <a:gd name="T48" fmla="*/ 87 h 87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67" h="87">
                          <a:moveTo>
                            <a:pt x="0" y="23"/>
                          </a:moveTo>
                          <a:lnTo>
                            <a:pt x="0" y="7"/>
                          </a:lnTo>
                          <a:lnTo>
                            <a:pt x="9" y="0"/>
                          </a:lnTo>
                          <a:lnTo>
                            <a:pt x="16" y="7"/>
                          </a:lnTo>
                          <a:lnTo>
                            <a:pt x="25" y="51"/>
                          </a:lnTo>
                          <a:lnTo>
                            <a:pt x="20" y="58"/>
                          </a:lnTo>
                          <a:lnTo>
                            <a:pt x="29" y="62"/>
                          </a:lnTo>
                          <a:lnTo>
                            <a:pt x="40" y="67"/>
                          </a:lnTo>
                          <a:lnTo>
                            <a:pt x="52" y="62"/>
                          </a:lnTo>
                          <a:lnTo>
                            <a:pt x="64" y="67"/>
                          </a:lnTo>
                          <a:lnTo>
                            <a:pt x="67" y="75"/>
                          </a:lnTo>
                          <a:lnTo>
                            <a:pt x="56" y="87"/>
                          </a:lnTo>
                          <a:lnTo>
                            <a:pt x="29" y="87"/>
                          </a:lnTo>
                          <a:lnTo>
                            <a:pt x="9" y="58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4" name="Freeform 839"/>
                    <p:cNvSpPr>
                      <a:spLocks/>
                    </p:cNvSpPr>
                    <p:nvPr/>
                  </p:nvSpPr>
                  <p:spPr bwMode="auto">
                    <a:xfrm>
                      <a:off x="3729" y="2456"/>
                      <a:ext cx="35" cy="48"/>
                    </a:xfrm>
                    <a:custGeom>
                      <a:avLst/>
                      <a:gdLst>
                        <a:gd name="T0" fmla="*/ 0 w 72"/>
                        <a:gd name="T1" fmla="*/ 11 h 95"/>
                        <a:gd name="T2" fmla="*/ 0 w 72"/>
                        <a:gd name="T3" fmla="*/ 11 h 95"/>
                        <a:gd name="T4" fmla="*/ 9 w 72"/>
                        <a:gd name="T5" fmla="*/ 0 h 95"/>
                        <a:gd name="T6" fmla="*/ 20 w 72"/>
                        <a:gd name="T7" fmla="*/ 11 h 95"/>
                        <a:gd name="T8" fmla="*/ 20 w 72"/>
                        <a:gd name="T9" fmla="*/ 11 h 95"/>
                        <a:gd name="T10" fmla="*/ 29 w 72"/>
                        <a:gd name="T11" fmla="*/ 55 h 95"/>
                        <a:gd name="T12" fmla="*/ 25 w 72"/>
                        <a:gd name="T13" fmla="*/ 62 h 95"/>
                        <a:gd name="T14" fmla="*/ 20 w 72"/>
                        <a:gd name="T15" fmla="*/ 62 h 95"/>
                        <a:gd name="T16" fmla="*/ 29 w 72"/>
                        <a:gd name="T17" fmla="*/ 71 h 95"/>
                        <a:gd name="T18" fmla="*/ 40 w 72"/>
                        <a:gd name="T19" fmla="*/ 71 h 95"/>
                        <a:gd name="T20" fmla="*/ 40 w 72"/>
                        <a:gd name="T21" fmla="*/ 71 h 95"/>
                        <a:gd name="T22" fmla="*/ 52 w 72"/>
                        <a:gd name="T23" fmla="*/ 66 h 95"/>
                        <a:gd name="T24" fmla="*/ 64 w 72"/>
                        <a:gd name="T25" fmla="*/ 71 h 95"/>
                        <a:gd name="T26" fmla="*/ 67 w 72"/>
                        <a:gd name="T27" fmla="*/ 71 h 95"/>
                        <a:gd name="T28" fmla="*/ 72 w 72"/>
                        <a:gd name="T29" fmla="*/ 82 h 95"/>
                        <a:gd name="T30" fmla="*/ 60 w 72"/>
                        <a:gd name="T31" fmla="*/ 95 h 95"/>
                        <a:gd name="T32" fmla="*/ 56 w 72"/>
                        <a:gd name="T33" fmla="*/ 95 h 95"/>
                        <a:gd name="T34" fmla="*/ 29 w 72"/>
                        <a:gd name="T35" fmla="*/ 95 h 95"/>
                        <a:gd name="T36" fmla="*/ 9 w 72"/>
                        <a:gd name="T37" fmla="*/ 66 h 95"/>
                        <a:gd name="T38" fmla="*/ 9 w 72"/>
                        <a:gd name="T39" fmla="*/ 62 h 95"/>
                        <a:gd name="T40" fmla="*/ 32 w 72"/>
                        <a:gd name="T41" fmla="*/ 91 h 95"/>
                        <a:gd name="T42" fmla="*/ 29 w 72"/>
                        <a:gd name="T43" fmla="*/ 91 h 95"/>
                        <a:gd name="T44" fmla="*/ 56 w 72"/>
                        <a:gd name="T45" fmla="*/ 95 h 95"/>
                        <a:gd name="T46" fmla="*/ 67 w 72"/>
                        <a:gd name="T47" fmla="*/ 79 h 95"/>
                        <a:gd name="T48" fmla="*/ 67 w 72"/>
                        <a:gd name="T49" fmla="*/ 79 h 95"/>
                        <a:gd name="T50" fmla="*/ 67 w 72"/>
                        <a:gd name="T51" fmla="*/ 71 h 95"/>
                        <a:gd name="T52" fmla="*/ 52 w 72"/>
                        <a:gd name="T53" fmla="*/ 71 h 95"/>
                        <a:gd name="T54" fmla="*/ 52 w 72"/>
                        <a:gd name="T55" fmla="*/ 71 h 95"/>
                        <a:gd name="T56" fmla="*/ 40 w 72"/>
                        <a:gd name="T57" fmla="*/ 75 h 95"/>
                        <a:gd name="T58" fmla="*/ 29 w 72"/>
                        <a:gd name="T59" fmla="*/ 71 h 95"/>
                        <a:gd name="T60" fmla="*/ 29 w 72"/>
                        <a:gd name="T61" fmla="*/ 71 h 95"/>
                        <a:gd name="T62" fmla="*/ 20 w 72"/>
                        <a:gd name="T63" fmla="*/ 66 h 95"/>
                        <a:gd name="T64" fmla="*/ 25 w 72"/>
                        <a:gd name="T65" fmla="*/ 55 h 95"/>
                        <a:gd name="T66" fmla="*/ 25 w 72"/>
                        <a:gd name="T67" fmla="*/ 55 h 95"/>
                        <a:gd name="T68" fmla="*/ 20 w 72"/>
                        <a:gd name="T69" fmla="*/ 11 h 95"/>
                        <a:gd name="T70" fmla="*/ 9 w 72"/>
                        <a:gd name="T71" fmla="*/ 7 h 95"/>
                        <a:gd name="T72" fmla="*/ 12 w 72"/>
                        <a:gd name="T73" fmla="*/ 7 h 95"/>
                        <a:gd name="T74" fmla="*/ 0 w 72"/>
                        <a:gd name="T75" fmla="*/ 11 h 95"/>
                        <a:gd name="T76" fmla="*/ 5 w 72"/>
                        <a:gd name="T77" fmla="*/ 27 h 95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w 72"/>
                        <a:gd name="T118" fmla="*/ 0 h 95"/>
                        <a:gd name="T119" fmla="*/ 72 w 72"/>
                        <a:gd name="T120" fmla="*/ 95 h 95"/>
                      </a:gdLst>
                      <a:ahLst/>
                      <a:cxnLst>
                        <a:cxn ang="T78">
                          <a:pos x="T0" y="T1"/>
                        </a:cxn>
                        <a:cxn ang="T79">
                          <a:pos x="T2" y="T3"/>
                        </a:cxn>
                        <a:cxn ang="T80">
                          <a:pos x="T4" y="T5"/>
                        </a:cxn>
                        <a:cxn ang="T81">
                          <a:pos x="T6" y="T7"/>
                        </a:cxn>
                        <a:cxn ang="T82">
                          <a:pos x="T8" y="T9"/>
                        </a:cxn>
                        <a:cxn ang="T83">
                          <a:pos x="T10" y="T11"/>
                        </a:cxn>
                        <a:cxn ang="T84">
                          <a:pos x="T12" y="T13"/>
                        </a:cxn>
                        <a:cxn ang="T85">
                          <a:pos x="T14" y="T15"/>
                        </a:cxn>
                        <a:cxn ang="T86">
                          <a:pos x="T16" y="T17"/>
                        </a:cxn>
                        <a:cxn ang="T87">
                          <a:pos x="T18" y="T19"/>
                        </a:cxn>
                        <a:cxn ang="T88">
                          <a:pos x="T20" y="T21"/>
                        </a:cxn>
                        <a:cxn ang="T89">
                          <a:pos x="T22" y="T23"/>
                        </a:cxn>
                        <a:cxn ang="T90">
                          <a:pos x="T24" y="T25"/>
                        </a:cxn>
                        <a:cxn ang="T91">
                          <a:pos x="T26" y="T27"/>
                        </a:cxn>
                        <a:cxn ang="T92">
                          <a:pos x="T28" y="T29"/>
                        </a:cxn>
                        <a:cxn ang="T93">
                          <a:pos x="T30" y="T31"/>
                        </a:cxn>
                        <a:cxn ang="T94">
                          <a:pos x="T32" y="T33"/>
                        </a:cxn>
                        <a:cxn ang="T95">
                          <a:pos x="T34" y="T35"/>
                        </a:cxn>
                        <a:cxn ang="T96">
                          <a:pos x="T36" y="T37"/>
                        </a:cxn>
                        <a:cxn ang="T97">
                          <a:pos x="T38" y="T39"/>
                        </a:cxn>
                        <a:cxn ang="T98">
                          <a:pos x="T40" y="T41"/>
                        </a:cxn>
                        <a:cxn ang="T99">
                          <a:pos x="T42" y="T43"/>
                        </a:cxn>
                        <a:cxn ang="T100">
                          <a:pos x="T44" y="T45"/>
                        </a:cxn>
                        <a:cxn ang="T101">
                          <a:pos x="T46" y="T47"/>
                        </a:cxn>
                        <a:cxn ang="T102">
                          <a:pos x="T48" y="T49"/>
                        </a:cxn>
                        <a:cxn ang="T103">
                          <a:pos x="T50" y="T51"/>
                        </a:cxn>
                        <a:cxn ang="T104">
                          <a:pos x="T52" y="T53"/>
                        </a:cxn>
                        <a:cxn ang="T105">
                          <a:pos x="T54" y="T55"/>
                        </a:cxn>
                        <a:cxn ang="T106">
                          <a:pos x="T56" y="T57"/>
                        </a:cxn>
                        <a:cxn ang="T107">
                          <a:pos x="T58" y="T59"/>
                        </a:cxn>
                        <a:cxn ang="T108">
                          <a:pos x="T60" y="T61"/>
                        </a:cxn>
                        <a:cxn ang="T109">
                          <a:pos x="T62" y="T63"/>
                        </a:cxn>
                        <a:cxn ang="T110">
                          <a:pos x="T64" y="T65"/>
                        </a:cxn>
                        <a:cxn ang="T111">
                          <a:pos x="T66" y="T67"/>
                        </a:cxn>
                        <a:cxn ang="T112">
                          <a:pos x="T68" y="T69"/>
                        </a:cxn>
                        <a:cxn ang="T113">
                          <a:pos x="T70" y="T71"/>
                        </a:cxn>
                        <a:cxn ang="T114">
                          <a:pos x="T72" y="T73"/>
                        </a:cxn>
                        <a:cxn ang="T115">
                          <a:pos x="T74" y="T75"/>
                        </a:cxn>
                        <a:cxn ang="T116">
                          <a:pos x="T76" y="T77"/>
                        </a:cxn>
                      </a:cxnLst>
                      <a:rect l="T117" t="T118" r="T119" b="T120"/>
                      <a:pathLst>
                        <a:path w="72" h="95">
                          <a:moveTo>
                            <a:pt x="0" y="27"/>
                          </a:moveTo>
                          <a:lnTo>
                            <a:pt x="0" y="11"/>
                          </a:lnTo>
                          <a:lnTo>
                            <a:pt x="9" y="4"/>
                          </a:lnTo>
                          <a:lnTo>
                            <a:pt x="9" y="0"/>
                          </a:lnTo>
                          <a:lnTo>
                            <a:pt x="12" y="4"/>
                          </a:lnTo>
                          <a:lnTo>
                            <a:pt x="20" y="11"/>
                          </a:lnTo>
                          <a:lnTo>
                            <a:pt x="29" y="55"/>
                          </a:lnTo>
                          <a:lnTo>
                            <a:pt x="25" y="62"/>
                          </a:lnTo>
                          <a:lnTo>
                            <a:pt x="20" y="66"/>
                          </a:lnTo>
                          <a:lnTo>
                            <a:pt x="20" y="62"/>
                          </a:lnTo>
                          <a:lnTo>
                            <a:pt x="29" y="66"/>
                          </a:lnTo>
                          <a:lnTo>
                            <a:pt x="29" y="71"/>
                          </a:lnTo>
                          <a:lnTo>
                            <a:pt x="29" y="66"/>
                          </a:lnTo>
                          <a:lnTo>
                            <a:pt x="40" y="71"/>
                          </a:lnTo>
                          <a:lnTo>
                            <a:pt x="40" y="75"/>
                          </a:lnTo>
                          <a:lnTo>
                            <a:pt x="40" y="71"/>
                          </a:lnTo>
                          <a:lnTo>
                            <a:pt x="52" y="66"/>
                          </a:lnTo>
                          <a:lnTo>
                            <a:pt x="64" y="71"/>
                          </a:lnTo>
                          <a:lnTo>
                            <a:pt x="67" y="71"/>
                          </a:lnTo>
                          <a:lnTo>
                            <a:pt x="72" y="79"/>
                          </a:lnTo>
                          <a:lnTo>
                            <a:pt x="72" y="82"/>
                          </a:lnTo>
                          <a:lnTo>
                            <a:pt x="60" y="95"/>
                          </a:lnTo>
                          <a:lnTo>
                            <a:pt x="56" y="95"/>
                          </a:lnTo>
                          <a:lnTo>
                            <a:pt x="29" y="95"/>
                          </a:lnTo>
                          <a:lnTo>
                            <a:pt x="9" y="66"/>
                          </a:lnTo>
                          <a:lnTo>
                            <a:pt x="9" y="62"/>
                          </a:lnTo>
                          <a:lnTo>
                            <a:pt x="12" y="62"/>
                          </a:lnTo>
                          <a:lnTo>
                            <a:pt x="32" y="91"/>
                          </a:lnTo>
                          <a:lnTo>
                            <a:pt x="29" y="95"/>
                          </a:lnTo>
                          <a:lnTo>
                            <a:pt x="29" y="91"/>
                          </a:lnTo>
                          <a:lnTo>
                            <a:pt x="56" y="91"/>
                          </a:lnTo>
                          <a:lnTo>
                            <a:pt x="56" y="95"/>
                          </a:lnTo>
                          <a:lnTo>
                            <a:pt x="56" y="91"/>
                          </a:lnTo>
                          <a:lnTo>
                            <a:pt x="67" y="79"/>
                          </a:lnTo>
                          <a:lnTo>
                            <a:pt x="72" y="82"/>
                          </a:lnTo>
                          <a:lnTo>
                            <a:pt x="67" y="79"/>
                          </a:lnTo>
                          <a:lnTo>
                            <a:pt x="64" y="71"/>
                          </a:lnTo>
                          <a:lnTo>
                            <a:pt x="67" y="71"/>
                          </a:lnTo>
                          <a:lnTo>
                            <a:pt x="64" y="75"/>
                          </a:lnTo>
                          <a:lnTo>
                            <a:pt x="52" y="71"/>
                          </a:lnTo>
                          <a:lnTo>
                            <a:pt x="52" y="66"/>
                          </a:lnTo>
                          <a:lnTo>
                            <a:pt x="52" y="71"/>
                          </a:lnTo>
                          <a:lnTo>
                            <a:pt x="40" y="75"/>
                          </a:lnTo>
                          <a:lnTo>
                            <a:pt x="29" y="71"/>
                          </a:lnTo>
                          <a:lnTo>
                            <a:pt x="20" y="66"/>
                          </a:lnTo>
                          <a:lnTo>
                            <a:pt x="20" y="62"/>
                          </a:lnTo>
                          <a:lnTo>
                            <a:pt x="25" y="55"/>
                          </a:lnTo>
                          <a:lnTo>
                            <a:pt x="29" y="55"/>
                          </a:lnTo>
                          <a:lnTo>
                            <a:pt x="25" y="55"/>
                          </a:lnTo>
                          <a:lnTo>
                            <a:pt x="16" y="11"/>
                          </a:lnTo>
                          <a:lnTo>
                            <a:pt x="20" y="11"/>
                          </a:lnTo>
                          <a:lnTo>
                            <a:pt x="16" y="15"/>
                          </a:lnTo>
                          <a:lnTo>
                            <a:pt x="9" y="7"/>
                          </a:lnTo>
                          <a:lnTo>
                            <a:pt x="12" y="4"/>
                          </a:lnTo>
                          <a:lnTo>
                            <a:pt x="12" y="7"/>
                          </a:lnTo>
                          <a:lnTo>
                            <a:pt x="5" y="15"/>
                          </a:lnTo>
                          <a:lnTo>
                            <a:pt x="0" y="11"/>
                          </a:lnTo>
                          <a:lnTo>
                            <a:pt x="5" y="11"/>
                          </a:lnTo>
                          <a:lnTo>
                            <a:pt x="5" y="27"/>
                          </a:lnTo>
                          <a:lnTo>
                            <a:pt x="0" y="27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5" name="Freeform 840"/>
                    <p:cNvSpPr>
                      <a:spLocks/>
                    </p:cNvSpPr>
                    <p:nvPr/>
                  </p:nvSpPr>
                  <p:spPr bwMode="auto">
                    <a:xfrm>
                      <a:off x="3729" y="2470"/>
                      <a:ext cx="5" cy="18"/>
                    </a:xfrm>
                    <a:custGeom>
                      <a:avLst/>
                      <a:gdLst>
                        <a:gd name="T0" fmla="*/ 9 w 12"/>
                        <a:gd name="T1" fmla="*/ 35 h 35"/>
                        <a:gd name="T2" fmla="*/ 0 w 12"/>
                        <a:gd name="T3" fmla="*/ 0 h 35"/>
                        <a:gd name="T4" fmla="*/ 0 w 12"/>
                        <a:gd name="T5" fmla="*/ 0 h 35"/>
                        <a:gd name="T6" fmla="*/ 0 w 12"/>
                        <a:gd name="T7" fmla="*/ 0 h 35"/>
                        <a:gd name="T8" fmla="*/ 5 w 12"/>
                        <a:gd name="T9" fmla="*/ 0 h 35"/>
                        <a:gd name="T10" fmla="*/ 12 w 12"/>
                        <a:gd name="T11" fmla="*/ 35 h 35"/>
                        <a:gd name="T12" fmla="*/ 9 w 12"/>
                        <a:gd name="T13" fmla="*/ 35 h 35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2"/>
                        <a:gd name="T22" fmla="*/ 0 h 35"/>
                        <a:gd name="T23" fmla="*/ 12 w 12"/>
                        <a:gd name="T24" fmla="*/ 35 h 35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2" h="35">
                          <a:moveTo>
                            <a:pt x="9" y="35"/>
                          </a:moveTo>
                          <a:lnTo>
                            <a:pt x="0" y="0"/>
                          </a:lnTo>
                          <a:lnTo>
                            <a:pt x="5" y="0"/>
                          </a:lnTo>
                          <a:lnTo>
                            <a:pt x="12" y="35"/>
                          </a:lnTo>
                          <a:lnTo>
                            <a:pt x="9" y="3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6" name="Freeform 841"/>
                    <p:cNvSpPr>
                      <a:spLocks/>
                    </p:cNvSpPr>
                    <p:nvPr/>
                  </p:nvSpPr>
                  <p:spPr bwMode="auto">
                    <a:xfrm>
                      <a:off x="3774" y="2476"/>
                      <a:ext cx="32" cy="38"/>
                    </a:xfrm>
                    <a:custGeom>
                      <a:avLst/>
                      <a:gdLst>
                        <a:gd name="T0" fmla="*/ 56 w 64"/>
                        <a:gd name="T1" fmla="*/ 8 h 76"/>
                        <a:gd name="T2" fmla="*/ 36 w 64"/>
                        <a:gd name="T3" fmla="*/ 0 h 76"/>
                        <a:gd name="T4" fmla="*/ 13 w 64"/>
                        <a:gd name="T5" fmla="*/ 16 h 76"/>
                        <a:gd name="T6" fmla="*/ 5 w 64"/>
                        <a:gd name="T7" fmla="*/ 32 h 76"/>
                        <a:gd name="T8" fmla="*/ 20 w 64"/>
                        <a:gd name="T9" fmla="*/ 43 h 76"/>
                        <a:gd name="T10" fmla="*/ 0 w 64"/>
                        <a:gd name="T11" fmla="*/ 76 h 76"/>
                        <a:gd name="T12" fmla="*/ 52 w 64"/>
                        <a:gd name="T13" fmla="*/ 76 h 76"/>
                        <a:gd name="T14" fmla="*/ 64 w 64"/>
                        <a:gd name="T15" fmla="*/ 63 h 76"/>
                        <a:gd name="T16" fmla="*/ 56 w 64"/>
                        <a:gd name="T17" fmla="*/ 8 h 7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4"/>
                        <a:gd name="T28" fmla="*/ 0 h 76"/>
                        <a:gd name="T29" fmla="*/ 64 w 64"/>
                        <a:gd name="T30" fmla="*/ 76 h 7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4" h="76">
                          <a:moveTo>
                            <a:pt x="56" y="8"/>
                          </a:moveTo>
                          <a:lnTo>
                            <a:pt x="36" y="0"/>
                          </a:lnTo>
                          <a:lnTo>
                            <a:pt x="13" y="16"/>
                          </a:lnTo>
                          <a:lnTo>
                            <a:pt x="5" y="32"/>
                          </a:lnTo>
                          <a:lnTo>
                            <a:pt x="20" y="43"/>
                          </a:lnTo>
                          <a:lnTo>
                            <a:pt x="0" y="76"/>
                          </a:lnTo>
                          <a:lnTo>
                            <a:pt x="52" y="76"/>
                          </a:lnTo>
                          <a:lnTo>
                            <a:pt x="64" y="63"/>
                          </a:lnTo>
                          <a:lnTo>
                            <a:pt x="56" y="8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7" name="Freeform 842"/>
                    <p:cNvSpPr>
                      <a:spLocks/>
                    </p:cNvSpPr>
                    <p:nvPr/>
                  </p:nvSpPr>
                  <p:spPr bwMode="auto">
                    <a:xfrm>
                      <a:off x="3772" y="2476"/>
                      <a:ext cx="36" cy="39"/>
                    </a:xfrm>
                    <a:custGeom>
                      <a:avLst/>
                      <a:gdLst>
                        <a:gd name="T0" fmla="*/ 60 w 73"/>
                        <a:gd name="T1" fmla="*/ 12 h 79"/>
                        <a:gd name="T2" fmla="*/ 40 w 73"/>
                        <a:gd name="T3" fmla="*/ 3 h 79"/>
                        <a:gd name="T4" fmla="*/ 40 w 73"/>
                        <a:gd name="T5" fmla="*/ 0 h 79"/>
                        <a:gd name="T6" fmla="*/ 44 w 73"/>
                        <a:gd name="T7" fmla="*/ 3 h 79"/>
                        <a:gd name="T8" fmla="*/ 20 w 73"/>
                        <a:gd name="T9" fmla="*/ 20 h 79"/>
                        <a:gd name="T10" fmla="*/ 17 w 73"/>
                        <a:gd name="T11" fmla="*/ 16 h 79"/>
                        <a:gd name="T12" fmla="*/ 20 w 73"/>
                        <a:gd name="T13" fmla="*/ 16 h 79"/>
                        <a:gd name="T14" fmla="*/ 13 w 73"/>
                        <a:gd name="T15" fmla="*/ 32 h 79"/>
                        <a:gd name="T16" fmla="*/ 9 w 73"/>
                        <a:gd name="T17" fmla="*/ 36 h 79"/>
                        <a:gd name="T18" fmla="*/ 13 w 73"/>
                        <a:gd name="T19" fmla="*/ 32 h 79"/>
                        <a:gd name="T20" fmla="*/ 29 w 73"/>
                        <a:gd name="T21" fmla="*/ 43 h 79"/>
                        <a:gd name="T22" fmla="*/ 33 w 73"/>
                        <a:gd name="T23" fmla="*/ 43 h 79"/>
                        <a:gd name="T24" fmla="*/ 29 w 73"/>
                        <a:gd name="T25" fmla="*/ 47 h 79"/>
                        <a:gd name="T26" fmla="*/ 9 w 73"/>
                        <a:gd name="T27" fmla="*/ 79 h 79"/>
                        <a:gd name="T28" fmla="*/ 4 w 73"/>
                        <a:gd name="T29" fmla="*/ 79 h 79"/>
                        <a:gd name="T30" fmla="*/ 4 w 73"/>
                        <a:gd name="T31" fmla="*/ 76 h 79"/>
                        <a:gd name="T32" fmla="*/ 56 w 73"/>
                        <a:gd name="T33" fmla="*/ 76 h 79"/>
                        <a:gd name="T34" fmla="*/ 60 w 73"/>
                        <a:gd name="T35" fmla="*/ 79 h 79"/>
                        <a:gd name="T36" fmla="*/ 56 w 73"/>
                        <a:gd name="T37" fmla="*/ 76 h 79"/>
                        <a:gd name="T38" fmla="*/ 68 w 73"/>
                        <a:gd name="T39" fmla="*/ 63 h 79"/>
                        <a:gd name="T40" fmla="*/ 73 w 73"/>
                        <a:gd name="T41" fmla="*/ 63 h 79"/>
                        <a:gd name="T42" fmla="*/ 73 w 73"/>
                        <a:gd name="T43" fmla="*/ 67 h 79"/>
                        <a:gd name="T44" fmla="*/ 73 w 73"/>
                        <a:gd name="T45" fmla="*/ 67 h 79"/>
                        <a:gd name="T46" fmla="*/ 60 w 73"/>
                        <a:gd name="T47" fmla="*/ 79 h 79"/>
                        <a:gd name="T48" fmla="*/ 60 w 73"/>
                        <a:gd name="T49" fmla="*/ 79 h 79"/>
                        <a:gd name="T50" fmla="*/ 56 w 73"/>
                        <a:gd name="T51" fmla="*/ 79 h 79"/>
                        <a:gd name="T52" fmla="*/ 4 w 73"/>
                        <a:gd name="T53" fmla="*/ 79 h 79"/>
                        <a:gd name="T54" fmla="*/ 0 w 73"/>
                        <a:gd name="T55" fmla="*/ 79 h 79"/>
                        <a:gd name="T56" fmla="*/ 4 w 73"/>
                        <a:gd name="T57" fmla="*/ 76 h 79"/>
                        <a:gd name="T58" fmla="*/ 24 w 73"/>
                        <a:gd name="T59" fmla="*/ 43 h 79"/>
                        <a:gd name="T60" fmla="*/ 29 w 73"/>
                        <a:gd name="T61" fmla="*/ 47 h 79"/>
                        <a:gd name="T62" fmla="*/ 24 w 73"/>
                        <a:gd name="T63" fmla="*/ 47 h 79"/>
                        <a:gd name="T64" fmla="*/ 9 w 73"/>
                        <a:gd name="T65" fmla="*/ 36 h 79"/>
                        <a:gd name="T66" fmla="*/ 9 w 73"/>
                        <a:gd name="T67" fmla="*/ 36 h 79"/>
                        <a:gd name="T68" fmla="*/ 9 w 73"/>
                        <a:gd name="T69" fmla="*/ 32 h 79"/>
                        <a:gd name="T70" fmla="*/ 17 w 73"/>
                        <a:gd name="T71" fmla="*/ 16 h 79"/>
                        <a:gd name="T72" fmla="*/ 17 w 73"/>
                        <a:gd name="T73" fmla="*/ 16 h 79"/>
                        <a:gd name="T74" fmla="*/ 17 w 73"/>
                        <a:gd name="T75" fmla="*/ 16 h 79"/>
                        <a:gd name="T76" fmla="*/ 40 w 73"/>
                        <a:gd name="T77" fmla="*/ 0 h 79"/>
                        <a:gd name="T78" fmla="*/ 40 w 73"/>
                        <a:gd name="T79" fmla="*/ 0 h 79"/>
                        <a:gd name="T80" fmla="*/ 40 w 73"/>
                        <a:gd name="T81" fmla="*/ 0 h 79"/>
                        <a:gd name="T82" fmla="*/ 60 w 73"/>
                        <a:gd name="T83" fmla="*/ 8 h 79"/>
                        <a:gd name="T84" fmla="*/ 60 w 73"/>
                        <a:gd name="T85" fmla="*/ 12 h 79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73"/>
                        <a:gd name="T130" fmla="*/ 0 h 79"/>
                        <a:gd name="T131" fmla="*/ 73 w 73"/>
                        <a:gd name="T132" fmla="*/ 79 h 79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73" h="79">
                          <a:moveTo>
                            <a:pt x="60" y="12"/>
                          </a:moveTo>
                          <a:lnTo>
                            <a:pt x="40" y="3"/>
                          </a:lnTo>
                          <a:lnTo>
                            <a:pt x="40" y="0"/>
                          </a:lnTo>
                          <a:lnTo>
                            <a:pt x="44" y="3"/>
                          </a:lnTo>
                          <a:lnTo>
                            <a:pt x="20" y="20"/>
                          </a:lnTo>
                          <a:lnTo>
                            <a:pt x="17" y="16"/>
                          </a:lnTo>
                          <a:lnTo>
                            <a:pt x="20" y="16"/>
                          </a:lnTo>
                          <a:lnTo>
                            <a:pt x="13" y="32"/>
                          </a:lnTo>
                          <a:lnTo>
                            <a:pt x="9" y="36"/>
                          </a:lnTo>
                          <a:lnTo>
                            <a:pt x="13" y="32"/>
                          </a:lnTo>
                          <a:lnTo>
                            <a:pt x="29" y="43"/>
                          </a:lnTo>
                          <a:lnTo>
                            <a:pt x="33" y="43"/>
                          </a:lnTo>
                          <a:lnTo>
                            <a:pt x="29" y="47"/>
                          </a:lnTo>
                          <a:lnTo>
                            <a:pt x="9" y="79"/>
                          </a:lnTo>
                          <a:lnTo>
                            <a:pt x="4" y="79"/>
                          </a:lnTo>
                          <a:lnTo>
                            <a:pt x="4" y="76"/>
                          </a:lnTo>
                          <a:lnTo>
                            <a:pt x="56" y="76"/>
                          </a:lnTo>
                          <a:lnTo>
                            <a:pt x="60" y="79"/>
                          </a:lnTo>
                          <a:lnTo>
                            <a:pt x="56" y="76"/>
                          </a:lnTo>
                          <a:lnTo>
                            <a:pt x="68" y="63"/>
                          </a:lnTo>
                          <a:lnTo>
                            <a:pt x="73" y="63"/>
                          </a:lnTo>
                          <a:lnTo>
                            <a:pt x="73" y="67"/>
                          </a:lnTo>
                          <a:lnTo>
                            <a:pt x="60" y="79"/>
                          </a:lnTo>
                          <a:lnTo>
                            <a:pt x="56" y="79"/>
                          </a:lnTo>
                          <a:lnTo>
                            <a:pt x="4" y="79"/>
                          </a:lnTo>
                          <a:lnTo>
                            <a:pt x="0" y="79"/>
                          </a:lnTo>
                          <a:lnTo>
                            <a:pt x="4" y="76"/>
                          </a:lnTo>
                          <a:lnTo>
                            <a:pt x="24" y="43"/>
                          </a:lnTo>
                          <a:lnTo>
                            <a:pt x="29" y="47"/>
                          </a:lnTo>
                          <a:lnTo>
                            <a:pt x="24" y="47"/>
                          </a:lnTo>
                          <a:lnTo>
                            <a:pt x="9" y="36"/>
                          </a:lnTo>
                          <a:lnTo>
                            <a:pt x="9" y="32"/>
                          </a:lnTo>
                          <a:lnTo>
                            <a:pt x="17" y="16"/>
                          </a:lnTo>
                          <a:lnTo>
                            <a:pt x="40" y="0"/>
                          </a:lnTo>
                          <a:lnTo>
                            <a:pt x="60" y="8"/>
                          </a:lnTo>
                          <a:lnTo>
                            <a:pt x="60" y="1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8" name="Freeform 843"/>
                    <p:cNvSpPr>
                      <a:spLocks/>
                    </p:cNvSpPr>
                    <p:nvPr/>
                  </p:nvSpPr>
                  <p:spPr bwMode="auto">
                    <a:xfrm>
                      <a:off x="3802" y="2480"/>
                      <a:ext cx="6" cy="27"/>
                    </a:xfrm>
                    <a:custGeom>
                      <a:avLst/>
                      <a:gdLst>
                        <a:gd name="T0" fmla="*/ 8 w 13"/>
                        <a:gd name="T1" fmla="*/ 55 h 55"/>
                        <a:gd name="T2" fmla="*/ 0 w 13"/>
                        <a:gd name="T3" fmla="*/ 0 h 55"/>
                        <a:gd name="T4" fmla="*/ 0 w 13"/>
                        <a:gd name="T5" fmla="*/ 0 h 55"/>
                        <a:gd name="T6" fmla="*/ 0 w 13"/>
                        <a:gd name="T7" fmla="*/ 0 h 55"/>
                        <a:gd name="T8" fmla="*/ 4 w 13"/>
                        <a:gd name="T9" fmla="*/ 0 h 55"/>
                        <a:gd name="T10" fmla="*/ 13 w 13"/>
                        <a:gd name="T11" fmla="*/ 55 h 55"/>
                        <a:gd name="T12" fmla="*/ 8 w 13"/>
                        <a:gd name="T13" fmla="*/ 55 h 55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3"/>
                        <a:gd name="T22" fmla="*/ 0 h 55"/>
                        <a:gd name="T23" fmla="*/ 13 w 13"/>
                        <a:gd name="T24" fmla="*/ 55 h 55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3" h="55">
                          <a:moveTo>
                            <a:pt x="8" y="55"/>
                          </a:move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13" y="55"/>
                          </a:lnTo>
                          <a:lnTo>
                            <a:pt x="8" y="5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19" name="Freeform 844"/>
                    <p:cNvSpPr>
                      <a:spLocks/>
                    </p:cNvSpPr>
                    <p:nvPr/>
                  </p:nvSpPr>
                  <p:spPr bwMode="auto">
                    <a:xfrm>
                      <a:off x="3771" y="2466"/>
                      <a:ext cx="19" cy="20"/>
                    </a:xfrm>
                    <a:custGeom>
                      <a:avLst/>
                      <a:gdLst>
                        <a:gd name="T0" fmla="*/ 39 w 39"/>
                        <a:gd name="T1" fmla="*/ 0 h 39"/>
                        <a:gd name="T2" fmla="*/ 0 w 39"/>
                        <a:gd name="T3" fmla="*/ 39 h 39"/>
                        <a:gd name="T4" fmla="*/ 0 w 39"/>
                        <a:gd name="T5" fmla="*/ 39 h 39"/>
                        <a:gd name="T6" fmla="*/ 39 w 39"/>
                        <a:gd name="T7" fmla="*/ 0 h 3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9"/>
                        <a:gd name="T13" fmla="*/ 0 h 39"/>
                        <a:gd name="T14" fmla="*/ 39 w 39"/>
                        <a:gd name="T15" fmla="*/ 39 h 3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9" h="39">
                          <a:moveTo>
                            <a:pt x="39" y="0"/>
                          </a:moveTo>
                          <a:lnTo>
                            <a:pt x="0" y="39"/>
                          </a:lnTo>
                          <a:lnTo>
                            <a:pt x="39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0" name="Freeform 845"/>
                    <p:cNvSpPr>
                      <a:spLocks/>
                    </p:cNvSpPr>
                    <p:nvPr/>
                  </p:nvSpPr>
                  <p:spPr bwMode="auto">
                    <a:xfrm>
                      <a:off x="3771" y="2466"/>
                      <a:ext cx="21" cy="22"/>
                    </a:xfrm>
                    <a:custGeom>
                      <a:avLst/>
                      <a:gdLst>
                        <a:gd name="T0" fmla="*/ 43 w 43"/>
                        <a:gd name="T1" fmla="*/ 2 h 42"/>
                        <a:gd name="T2" fmla="*/ 3 w 43"/>
                        <a:gd name="T3" fmla="*/ 42 h 42"/>
                        <a:gd name="T4" fmla="*/ 0 w 43"/>
                        <a:gd name="T5" fmla="*/ 39 h 42"/>
                        <a:gd name="T6" fmla="*/ 0 w 43"/>
                        <a:gd name="T7" fmla="*/ 39 h 42"/>
                        <a:gd name="T8" fmla="*/ 39 w 43"/>
                        <a:gd name="T9" fmla="*/ 0 h 42"/>
                        <a:gd name="T10" fmla="*/ 43 w 43"/>
                        <a:gd name="T11" fmla="*/ 2 h 42"/>
                        <a:gd name="T12" fmla="*/ 39 w 43"/>
                        <a:gd name="T13" fmla="*/ 0 h 42"/>
                        <a:gd name="T14" fmla="*/ 43 w 43"/>
                        <a:gd name="T15" fmla="*/ 2 h 42"/>
                        <a:gd name="T16" fmla="*/ 3 w 43"/>
                        <a:gd name="T17" fmla="*/ 42 h 42"/>
                        <a:gd name="T18" fmla="*/ 3 w 43"/>
                        <a:gd name="T19" fmla="*/ 42 h 42"/>
                        <a:gd name="T20" fmla="*/ 0 w 43"/>
                        <a:gd name="T21" fmla="*/ 39 h 42"/>
                        <a:gd name="T22" fmla="*/ 39 w 43"/>
                        <a:gd name="T23" fmla="*/ 0 h 42"/>
                        <a:gd name="T24" fmla="*/ 43 w 43"/>
                        <a:gd name="T25" fmla="*/ 2 h 42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43"/>
                        <a:gd name="T40" fmla="*/ 0 h 42"/>
                        <a:gd name="T41" fmla="*/ 43 w 43"/>
                        <a:gd name="T42" fmla="*/ 42 h 42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43" h="42">
                          <a:moveTo>
                            <a:pt x="43" y="2"/>
                          </a:moveTo>
                          <a:lnTo>
                            <a:pt x="3" y="42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lnTo>
                            <a:pt x="3" y="42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1" name="Freeform 846"/>
                    <p:cNvSpPr>
                      <a:spLocks/>
                    </p:cNvSpPr>
                    <p:nvPr/>
                  </p:nvSpPr>
                  <p:spPr bwMode="auto">
                    <a:xfrm>
                      <a:off x="3778" y="2474"/>
                      <a:ext cx="8" cy="8"/>
                    </a:xfrm>
                    <a:custGeom>
                      <a:avLst/>
                      <a:gdLst>
                        <a:gd name="T0" fmla="*/ 11 w 16"/>
                        <a:gd name="T1" fmla="*/ 0 h 16"/>
                        <a:gd name="T2" fmla="*/ 11 w 16"/>
                        <a:gd name="T3" fmla="*/ 4 h 16"/>
                        <a:gd name="T4" fmla="*/ 11 w 16"/>
                        <a:gd name="T5" fmla="*/ 7 h 16"/>
                        <a:gd name="T6" fmla="*/ 16 w 16"/>
                        <a:gd name="T7" fmla="*/ 12 h 16"/>
                        <a:gd name="T8" fmla="*/ 7 w 16"/>
                        <a:gd name="T9" fmla="*/ 16 h 16"/>
                        <a:gd name="T10" fmla="*/ 7 w 16"/>
                        <a:gd name="T11" fmla="*/ 12 h 16"/>
                        <a:gd name="T12" fmla="*/ 4 w 16"/>
                        <a:gd name="T13" fmla="*/ 16 h 16"/>
                        <a:gd name="T14" fmla="*/ 0 w 16"/>
                        <a:gd name="T15" fmla="*/ 12 h 16"/>
                        <a:gd name="T16" fmla="*/ 11 w 16"/>
                        <a:gd name="T17" fmla="*/ 0 h 1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6"/>
                        <a:gd name="T28" fmla="*/ 0 h 16"/>
                        <a:gd name="T29" fmla="*/ 16 w 16"/>
                        <a:gd name="T30" fmla="*/ 16 h 1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6" h="16">
                          <a:moveTo>
                            <a:pt x="11" y="0"/>
                          </a:moveTo>
                          <a:lnTo>
                            <a:pt x="11" y="4"/>
                          </a:lnTo>
                          <a:lnTo>
                            <a:pt x="11" y="7"/>
                          </a:lnTo>
                          <a:lnTo>
                            <a:pt x="16" y="12"/>
                          </a:lnTo>
                          <a:lnTo>
                            <a:pt x="7" y="16"/>
                          </a:lnTo>
                          <a:lnTo>
                            <a:pt x="7" y="12"/>
                          </a:lnTo>
                          <a:lnTo>
                            <a:pt x="4" y="16"/>
                          </a:lnTo>
                          <a:lnTo>
                            <a:pt x="0" y="12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2" name="Freeform 847"/>
                    <p:cNvSpPr>
                      <a:spLocks/>
                    </p:cNvSpPr>
                    <p:nvPr/>
                  </p:nvSpPr>
                  <p:spPr bwMode="auto">
                    <a:xfrm>
                      <a:off x="3776" y="2472"/>
                      <a:ext cx="14" cy="14"/>
                    </a:xfrm>
                    <a:custGeom>
                      <a:avLst/>
                      <a:gdLst>
                        <a:gd name="T0" fmla="*/ 20 w 27"/>
                        <a:gd name="T1" fmla="*/ 4 h 28"/>
                        <a:gd name="T2" fmla="*/ 20 w 27"/>
                        <a:gd name="T3" fmla="*/ 11 h 28"/>
                        <a:gd name="T4" fmla="*/ 15 w 27"/>
                        <a:gd name="T5" fmla="*/ 16 h 28"/>
                        <a:gd name="T6" fmla="*/ 20 w 27"/>
                        <a:gd name="T7" fmla="*/ 11 h 28"/>
                        <a:gd name="T8" fmla="*/ 24 w 27"/>
                        <a:gd name="T9" fmla="*/ 16 h 28"/>
                        <a:gd name="T10" fmla="*/ 27 w 27"/>
                        <a:gd name="T11" fmla="*/ 16 h 28"/>
                        <a:gd name="T12" fmla="*/ 20 w 27"/>
                        <a:gd name="T13" fmla="*/ 20 h 28"/>
                        <a:gd name="T14" fmla="*/ 11 w 27"/>
                        <a:gd name="T15" fmla="*/ 24 h 28"/>
                        <a:gd name="T16" fmla="*/ 11 w 27"/>
                        <a:gd name="T17" fmla="*/ 24 h 28"/>
                        <a:gd name="T18" fmla="*/ 11 w 27"/>
                        <a:gd name="T19" fmla="*/ 20 h 28"/>
                        <a:gd name="T20" fmla="*/ 11 w 27"/>
                        <a:gd name="T21" fmla="*/ 16 h 28"/>
                        <a:gd name="T22" fmla="*/ 11 w 27"/>
                        <a:gd name="T23" fmla="*/ 16 h 28"/>
                        <a:gd name="T24" fmla="*/ 15 w 27"/>
                        <a:gd name="T25" fmla="*/ 20 h 28"/>
                        <a:gd name="T26" fmla="*/ 11 w 27"/>
                        <a:gd name="T27" fmla="*/ 24 h 28"/>
                        <a:gd name="T28" fmla="*/ 11 w 27"/>
                        <a:gd name="T29" fmla="*/ 28 h 28"/>
                        <a:gd name="T30" fmla="*/ 8 w 27"/>
                        <a:gd name="T31" fmla="*/ 24 h 28"/>
                        <a:gd name="T32" fmla="*/ 4 w 27"/>
                        <a:gd name="T33" fmla="*/ 20 h 28"/>
                        <a:gd name="T34" fmla="*/ 0 w 27"/>
                        <a:gd name="T35" fmla="*/ 20 h 28"/>
                        <a:gd name="T36" fmla="*/ 4 w 27"/>
                        <a:gd name="T37" fmla="*/ 16 h 28"/>
                        <a:gd name="T38" fmla="*/ 15 w 27"/>
                        <a:gd name="T39" fmla="*/ 4 h 28"/>
                        <a:gd name="T40" fmla="*/ 20 w 27"/>
                        <a:gd name="T41" fmla="*/ 0 h 28"/>
                        <a:gd name="T42" fmla="*/ 20 w 27"/>
                        <a:gd name="T43" fmla="*/ 4 h 28"/>
                        <a:gd name="T44" fmla="*/ 20 w 27"/>
                        <a:gd name="T45" fmla="*/ 8 h 28"/>
                        <a:gd name="T46" fmla="*/ 8 w 27"/>
                        <a:gd name="T47" fmla="*/ 20 h 28"/>
                        <a:gd name="T48" fmla="*/ 4 w 27"/>
                        <a:gd name="T49" fmla="*/ 16 h 28"/>
                        <a:gd name="T50" fmla="*/ 8 w 27"/>
                        <a:gd name="T51" fmla="*/ 16 h 28"/>
                        <a:gd name="T52" fmla="*/ 11 w 27"/>
                        <a:gd name="T53" fmla="*/ 20 h 28"/>
                        <a:gd name="T54" fmla="*/ 8 w 27"/>
                        <a:gd name="T55" fmla="*/ 24 h 28"/>
                        <a:gd name="T56" fmla="*/ 8 w 27"/>
                        <a:gd name="T57" fmla="*/ 20 h 28"/>
                        <a:gd name="T58" fmla="*/ 11 w 27"/>
                        <a:gd name="T59" fmla="*/ 16 h 28"/>
                        <a:gd name="T60" fmla="*/ 15 w 27"/>
                        <a:gd name="T61" fmla="*/ 11 h 28"/>
                        <a:gd name="T62" fmla="*/ 15 w 27"/>
                        <a:gd name="T63" fmla="*/ 16 h 28"/>
                        <a:gd name="T64" fmla="*/ 15 w 27"/>
                        <a:gd name="T65" fmla="*/ 20 h 28"/>
                        <a:gd name="T66" fmla="*/ 11 w 27"/>
                        <a:gd name="T67" fmla="*/ 20 h 28"/>
                        <a:gd name="T68" fmla="*/ 11 w 27"/>
                        <a:gd name="T69" fmla="*/ 20 h 28"/>
                        <a:gd name="T70" fmla="*/ 20 w 27"/>
                        <a:gd name="T71" fmla="*/ 16 h 28"/>
                        <a:gd name="T72" fmla="*/ 20 w 27"/>
                        <a:gd name="T73" fmla="*/ 20 h 28"/>
                        <a:gd name="T74" fmla="*/ 20 w 27"/>
                        <a:gd name="T75" fmla="*/ 20 h 28"/>
                        <a:gd name="T76" fmla="*/ 15 w 27"/>
                        <a:gd name="T77" fmla="*/ 16 h 28"/>
                        <a:gd name="T78" fmla="*/ 15 w 27"/>
                        <a:gd name="T79" fmla="*/ 16 h 28"/>
                        <a:gd name="T80" fmla="*/ 15 w 27"/>
                        <a:gd name="T81" fmla="*/ 11 h 28"/>
                        <a:gd name="T82" fmla="*/ 15 w 27"/>
                        <a:gd name="T83" fmla="*/ 4 h 28"/>
                        <a:gd name="T84" fmla="*/ 20 w 27"/>
                        <a:gd name="T85" fmla="*/ 4 h 28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27"/>
                        <a:gd name="T130" fmla="*/ 0 h 28"/>
                        <a:gd name="T131" fmla="*/ 27 w 27"/>
                        <a:gd name="T132" fmla="*/ 28 h 28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27" h="28">
                          <a:moveTo>
                            <a:pt x="20" y="4"/>
                          </a:moveTo>
                          <a:lnTo>
                            <a:pt x="20" y="11"/>
                          </a:lnTo>
                          <a:lnTo>
                            <a:pt x="15" y="16"/>
                          </a:lnTo>
                          <a:lnTo>
                            <a:pt x="20" y="11"/>
                          </a:lnTo>
                          <a:lnTo>
                            <a:pt x="24" y="16"/>
                          </a:lnTo>
                          <a:lnTo>
                            <a:pt x="27" y="16"/>
                          </a:lnTo>
                          <a:lnTo>
                            <a:pt x="20" y="20"/>
                          </a:lnTo>
                          <a:lnTo>
                            <a:pt x="11" y="24"/>
                          </a:lnTo>
                          <a:lnTo>
                            <a:pt x="11" y="20"/>
                          </a:lnTo>
                          <a:lnTo>
                            <a:pt x="11" y="16"/>
                          </a:lnTo>
                          <a:lnTo>
                            <a:pt x="15" y="20"/>
                          </a:lnTo>
                          <a:lnTo>
                            <a:pt x="11" y="24"/>
                          </a:lnTo>
                          <a:lnTo>
                            <a:pt x="11" y="28"/>
                          </a:lnTo>
                          <a:lnTo>
                            <a:pt x="8" y="24"/>
                          </a:lnTo>
                          <a:lnTo>
                            <a:pt x="4" y="20"/>
                          </a:lnTo>
                          <a:lnTo>
                            <a:pt x="0" y="20"/>
                          </a:lnTo>
                          <a:lnTo>
                            <a:pt x="4" y="16"/>
                          </a:lnTo>
                          <a:lnTo>
                            <a:pt x="15" y="4"/>
                          </a:lnTo>
                          <a:lnTo>
                            <a:pt x="20" y="0"/>
                          </a:lnTo>
                          <a:lnTo>
                            <a:pt x="20" y="4"/>
                          </a:lnTo>
                          <a:lnTo>
                            <a:pt x="20" y="8"/>
                          </a:lnTo>
                          <a:lnTo>
                            <a:pt x="8" y="20"/>
                          </a:lnTo>
                          <a:lnTo>
                            <a:pt x="4" y="16"/>
                          </a:lnTo>
                          <a:lnTo>
                            <a:pt x="8" y="16"/>
                          </a:lnTo>
                          <a:lnTo>
                            <a:pt x="11" y="20"/>
                          </a:lnTo>
                          <a:lnTo>
                            <a:pt x="8" y="24"/>
                          </a:lnTo>
                          <a:lnTo>
                            <a:pt x="8" y="20"/>
                          </a:lnTo>
                          <a:lnTo>
                            <a:pt x="11" y="16"/>
                          </a:lnTo>
                          <a:lnTo>
                            <a:pt x="15" y="11"/>
                          </a:lnTo>
                          <a:lnTo>
                            <a:pt x="15" y="16"/>
                          </a:lnTo>
                          <a:lnTo>
                            <a:pt x="15" y="20"/>
                          </a:lnTo>
                          <a:lnTo>
                            <a:pt x="11" y="20"/>
                          </a:lnTo>
                          <a:lnTo>
                            <a:pt x="20" y="16"/>
                          </a:lnTo>
                          <a:lnTo>
                            <a:pt x="20" y="20"/>
                          </a:lnTo>
                          <a:lnTo>
                            <a:pt x="15" y="16"/>
                          </a:lnTo>
                          <a:lnTo>
                            <a:pt x="15" y="11"/>
                          </a:lnTo>
                          <a:lnTo>
                            <a:pt x="15" y="4"/>
                          </a:lnTo>
                          <a:lnTo>
                            <a:pt x="2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3" name="Freeform 848"/>
                    <p:cNvSpPr>
                      <a:spLocks/>
                    </p:cNvSpPr>
                    <p:nvPr/>
                  </p:nvSpPr>
                  <p:spPr bwMode="auto">
                    <a:xfrm>
                      <a:off x="3661" y="2470"/>
                      <a:ext cx="50" cy="36"/>
                    </a:xfrm>
                    <a:custGeom>
                      <a:avLst/>
                      <a:gdLst>
                        <a:gd name="T0" fmla="*/ 99 w 99"/>
                        <a:gd name="T1" fmla="*/ 0 h 72"/>
                        <a:gd name="T2" fmla="*/ 19 w 99"/>
                        <a:gd name="T3" fmla="*/ 12 h 72"/>
                        <a:gd name="T4" fmla="*/ 4 w 99"/>
                        <a:gd name="T5" fmla="*/ 28 h 72"/>
                        <a:gd name="T6" fmla="*/ 0 w 99"/>
                        <a:gd name="T7" fmla="*/ 72 h 72"/>
                        <a:gd name="T8" fmla="*/ 88 w 99"/>
                        <a:gd name="T9" fmla="*/ 72 h 72"/>
                        <a:gd name="T10" fmla="*/ 99 w 99"/>
                        <a:gd name="T11" fmla="*/ 0 h 7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99"/>
                        <a:gd name="T19" fmla="*/ 0 h 72"/>
                        <a:gd name="T20" fmla="*/ 99 w 99"/>
                        <a:gd name="T21" fmla="*/ 72 h 7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99" h="72">
                          <a:moveTo>
                            <a:pt x="99" y="0"/>
                          </a:moveTo>
                          <a:lnTo>
                            <a:pt x="19" y="12"/>
                          </a:lnTo>
                          <a:lnTo>
                            <a:pt x="4" y="28"/>
                          </a:lnTo>
                          <a:lnTo>
                            <a:pt x="0" y="72"/>
                          </a:lnTo>
                          <a:lnTo>
                            <a:pt x="88" y="72"/>
                          </a:lnTo>
                          <a:lnTo>
                            <a:pt x="99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4" name="Freeform 849"/>
                    <p:cNvSpPr>
                      <a:spLocks/>
                    </p:cNvSpPr>
                    <p:nvPr/>
                  </p:nvSpPr>
                  <p:spPr bwMode="auto">
                    <a:xfrm>
                      <a:off x="3661" y="2470"/>
                      <a:ext cx="50" cy="37"/>
                    </a:xfrm>
                    <a:custGeom>
                      <a:avLst/>
                      <a:gdLst>
                        <a:gd name="T0" fmla="*/ 99 w 99"/>
                        <a:gd name="T1" fmla="*/ 4 h 75"/>
                        <a:gd name="T2" fmla="*/ 19 w 99"/>
                        <a:gd name="T3" fmla="*/ 15 h 75"/>
                        <a:gd name="T4" fmla="*/ 19 w 99"/>
                        <a:gd name="T5" fmla="*/ 12 h 75"/>
                        <a:gd name="T6" fmla="*/ 24 w 99"/>
                        <a:gd name="T7" fmla="*/ 15 h 75"/>
                        <a:gd name="T8" fmla="*/ 8 w 99"/>
                        <a:gd name="T9" fmla="*/ 32 h 75"/>
                        <a:gd name="T10" fmla="*/ 4 w 99"/>
                        <a:gd name="T11" fmla="*/ 28 h 75"/>
                        <a:gd name="T12" fmla="*/ 8 w 99"/>
                        <a:gd name="T13" fmla="*/ 28 h 75"/>
                        <a:gd name="T14" fmla="*/ 4 w 99"/>
                        <a:gd name="T15" fmla="*/ 72 h 75"/>
                        <a:gd name="T16" fmla="*/ 0 w 99"/>
                        <a:gd name="T17" fmla="*/ 75 h 75"/>
                        <a:gd name="T18" fmla="*/ 0 w 99"/>
                        <a:gd name="T19" fmla="*/ 72 h 75"/>
                        <a:gd name="T20" fmla="*/ 88 w 99"/>
                        <a:gd name="T21" fmla="*/ 72 h 75"/>
                        <a:gd name="T22" fmla="*/ 90 w 99"/>
                        <a:gd name="T23" fmla="*/ 72 h 75"/>
                        <a:gd name="T24" fmla="*/ 90 w 99"/>
                        <a:gd name="T25" fmla="*/ 75 h 75"/>
                        <a:gd name="T26" fmla="*/ 88 w 99"/>
                        <a:gd name="T27" fmla="*/ 75 h 75"/>
                        <a:gd name="T28" fmla="*/ 0 w 99"/>
                        <a:gd name="T29" fmla="*/ 75 h 75"/>
                        <a:gd name="T30" fmla="*/ 0 w 99"/>
                        <a:gd name="T31" fmla="*/ 75 h 75"/>
                        <a:gd name="T32" fmla="*/ 0 w 99"/>
                        <a:gd name="T33" fmla="*/ 72 h 75"/>
                        <a:gd name="T34" fmla="*/ 4 w 99"/>
                        <a:gd name="T35" fmla="*/ 28 h 75"/>
                        <a:gd name="T36" fmla="*/ 4 w 99"/>
                        <a:gd name="T37" fmla="*/ 28 h 75"/>
                        <a:gd name="T38" fmla="*/ 4 w 99"/>
                        <a:gd name="T39" fmla="*/ 28 h 75"/>
                        <a:gd name="T40" fmla="*/ 19 w 99"/>
                        <a:gd name="T41" fmla="*/ 12 h 75"/>
                        <a:gd name="T42" fmla="*/ 19 w 99"/>
                        <a:gd name="T43" fmla="*/ 12 h 75"/>
                        <a:gd name="T44" fmla="*/ 19 w 99"/>
                        <a:gd name="T45" fmla="*/ 12 h 75"/>
                        <a:gd name="T46" fmla="*/ 99 w 99"/>
                        <a:gd name="T47" fmla="*/ 0 h 75"/>
                        <a:gd name="T48" fmla="*/ 99 w 99"/>
                        <a:gd name="T49" fmla="*/ 4 h 75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99"/>
                        <a:gd name="T76" fmla="*/ 0 h 75"/>
                        <a:gd name="T77" fmla="*/ 99 w 99"/>
                        <a:gd name="T78" fmla="*/ 75 h 75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99" h="75">
                          <a:moveTo>
                            <a:pt x="99" y="4"/>
                          </a:moveTo>
                          <a:lnTo>
                            <a:pt x="19" y="15"/>
                          </a:lnTo>
                          <a:lnTo>
                            <a:pt x="19" y="12"/>
                          </a:lnTo>
                          <a:lnTo>
                            <a:pt x="24" y="15"/>
                          </a:lnTo>
                          <a:lnTo>
                            <a:pt x="8" y="32"/>
                          </a:lnTo>
                          <a:lnTo>
                            <a:pt x="4" y="28"/>
                          </a:lnTo>
                          <a:lnTo>
                            <a:pt x="8" y="28"/>
                          </a:lnTo>
                          <a:lnTo>
                            <a:pt x="4" y="72"/>
                          </a:lnTo>
                          <a:lnTo>
                            <a:pt x="0" y="75"/>
                          </a:lnTo>
                          <a:lnTo>
                            <a:pt x="0" y="72"/>
                          </a:lnTo>
                          <a:lnTo>
                            <a:pt x="88" y="72"/>
                          </a:lnTo>
                          <a:lnTo>
                            <a:pt x="90" y="72"/>
                          </a:lnTo>
                          <a:lnTo>
                            <a:pt x="90" y="75"/>
                          </a:lnTo>
                          <a:lnTo>
                            <a:pt x="88" y="75"/>
                          </a:lnTo>
                          <a:lnTo>
                            <a:pt x="0" y="75"/>
                          </a:lnTo>
                          <a:lnTo>
                            <a:pt x="0" y="72"/>
                          </a:lnTo>
                          <a:lnTo>
                            <a:pt x="4" y="28"/>
                          </a:lnTo>
                          <a:lnTo>
                            <a:pt x="19" y="12"/>
                          </a:lnTo>
                          <a:lnTo>
                            <a:pt x="99" y="0"/>
                          </a:lnTo>
                          <a:lnTo>
                            <a:pt x="99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5" name="Freeform 850"/>
                    <p:cNvSpPr>
                      <a:spLocks/>
                    </p:cNvSpPr>
                    <p:nvPr/>
                  </p:nvSpPr>
                  <p:spPr bwMode="auto">
                    <a:xfrm>
                      <a:off x="3705" y="2470"/>
                      <a:ext cx="8" cy="36"/>
                    </a:xfrm>
                    <a:custGeom>
                      <a:avLst/>
                      <a:gdLst>
                        <a:gd name="T0" fmla="*/ 0 w 15"/>
                        <a:gd name="T1" fmla="*/ 72 h 72"/>
                        <a:gd name="T2" fmla="*/ 11 w 15"/>
                        <a:gd name="T3" fmla="*/ 0 h 72"/>
                        <a:gd name="T4" fmla="*/ 11 w 15"/>
                        <a:gd name="T5" fmla="*/ 0 h 72"/>
                        <a:gd name="T6" fmla="*/ 11 w 15"/>
                        <a:gd name="T7" fmla="*/ 0 h 72"/>
                        <a:gd name="T8" fmla="*/ 15 w 15"/>
                        <a:gd name="T9" fmla="*/ 0 h 72"/>
                        <a:gd name="T10" fmla="*/ 2 w 15"/>
                        <a:gd name="T11" fmla="*/ 72 h 72"/>
                        <a:gd name="T12" fmla="*/ 0 w 15"/>
                        <a:gd name="T13" fmla="*/ 72 h 72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5"/>
                        <a:gd name="T22" fmla="*/ 0 h 72"/>
                        <a:gd name="T23" fmla="*/ 15 w 15"/>
                        <a:gd name="T24" fmla="*/ 72 h 72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5" h="72">
                          <a:moveTo>
                            <a:pt x="0" y="72"/>
                          </a:moveTo>
                          <a:lnTo>
                            <a:pt x="11" y="0"/>
                          </a:lnTo>
                          <a:lnTo>
                            <a:pt x="15" y="0"/>
                          </a:lnTo>
                          <a:lnTo>
                            <a:pt x="2" y="72"/>
                          </a:lnTo>
                          <a:lnTo>
                            <a:pt x="0" y="7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6" name="Freeform 851"/>
                    <p:cNvSpPr>
                      <a:spLocks/>
                    </p:cNvSpPr>
                    <p:nvPr/>
                  </p:nvSpPr>
                  <p:spPr bwMode="auto">
                    <a:xfrm>
                      <a:off x="3671" y="2464"/>
                      <a:ext cx="28" cy="12"/>
                    </a:xfrm>
                    <a:custGeom>
                      <a:avLst/>
                      <a:gdLst>
                        <a:gd name="T0" fmla="*/ 52 w 56"/>
                        <a:gd name="T1" fmla="*/ 16 h 24"/>
                        <a:gd name="T2" fmla="*/ 56 w 56"/>
                        <a:gd name="T3" fmla="*/ 7 h 24"/>
                        <a:gd name="T4" fmla="*/ 33 w 56"/>
                        <a:gd name="T5" fmla="*/ 0 h 24"/>
                        <a:gd name="T6" fmla="*/ 9 w 56"/>
                        <a:gd name="T7" fmla="*/ 5 h 24"/>
                        <a:gd name="T8" fmla="*/ 0 w 56"/>
                        <a:gd name="T9" fmla="*/ 24 h 24"/>
                        <a:gd name="T10" fmla="*/ 52 w 56"/>
                        <a:gd name="T11" fmla="*/ 16 h 2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56"/>
                        <a:gd name="T19" fmla="*/ 0 h 24"/>
                        <a:gd name="T20" fmla="*/ 56 w 56"/>
                        <a:gd name="T21" fmla="*/ 24 h 2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56" h="24">
                          <a:moveTo>
                            <a:pt x="52" y="16"/>
                          </a:moveTo>
                          <a:lnTo>
                            <a:pt x="56" y="7"/>
                          </a:lnTo>
                          <a:lnTo>
                            <a:pt x="33" y="0"/>
                          </a:lnTo>
                          <a:lnTo>
                            <a:pt x="9" y="5"/>
                          </a:lnTo>
                          <a:lnTo>
                            <a:pt x="0" y="24"/>
                          </a:lnTo>
                          <a:lnTo>
                            <a:pt x="52" y="16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7" name="Freeform 852"/>
                    <p:cNvSpPr>
                      <a:spLocks/>
                    </p:cNvSpPr>
                    <p:nvPr/>
                  </p:nvSpPr>
                  <p:spPr bwMode="auto">
                    <a:xfrm>
                      <a:off x="3671" y="2464"/>
                      <a:ext cx="30" cy="14"/>
                    </a:xfrm>
                    <a:custGeom>
                      <a:avLst/>
                      <a:gdLst>
                        <a:gd name="T0" fmla="*/ 52 w 60"/>
                        <a:gd name="T1" fmla="*/ 16 h 27"/>
                        <a:gd name="T2" fmla="*/ 56 w 60"/>
                        <a:gd name="T3" fmla="*/ 7 h 27"/>
                        <a:gd name="T4" fmla="*/ 56 w 60"/>
                        <a:gd name="T5" fmla="*/ 7 h 27"/>
                        <a:gd name="T6" fmla="*/ 56 w 60"/>
                        <a:gd name="T7" fmla="*/ 12 h 27"/>
                        <a:gd name="T8" fmla="*/ 33 w 60"/>
                        <a:gd name="T9" fmla="*/ 5 h 27"/>
                        <a:gd name="T10" fmla="*/ 33 w 60"/>
                        <a:gd name="T11" fmla="*/ 0 h 27"/>
                        <a:gd name="T12" fmla="*/ 33 w 60"/>
                        <a:gd name="T13" fmla="*/ 5 h 27"/>
                        <a:gd name="T14" fmla="*/ 9 w 60"/>
                        <a:gd name="T15" fmla="*/ 7 h 27"/>
                        <a:gd name="T16" fmla="*/ 9 w 60"/>
                        <a:gd name="T17" fmla="*/ 5 h 27"/>
                        <a:gd name="T18" fmla="*/ 13 w 60"/>
                        <a:gd name="T19" fmla="*/ 5 h 27"/>
                        <a:gd name="T20" fmla="*/ 5 w 60"/>
                        <a:gd name="T21" fmla="*/ 24 h 27"/>
                        <a:gd name="T22" fmla="*/ 0 w 60"/>
                        <a:gd name="T23" fmla="*/ 27 h 27"/>
                        <a:gd name="T24" fmla="*/ 0 w 60"/>
                        <a:gd name="T25" fmla="*/ 27 h 27"/>
                        <a:gd name="T26" fmla="*/ 0 w 60"/>
                        <a:gd name="T27" fmla="*/ 24 h 27"/>
                        <a:gd name="T28" fmla="*/ 9 w 60"/>
                        <a:gd name="T29" fmla="*/ 5 h 27"/>
                        <a:gd name="T30" fmla="*/ 9 w 60"/>
                        <a:gd name="T31" fmla="*/ 5 h 27"/>
                        <a:gd name="T32" fmla="*/ 9 w 60"/>
                        <a:gd name="T33" fmla="*/ 5 h 27"/>
                        <a:gd name="T34" fmla="*/ 33 w 60"/>
                        <a:gd name="T35" fmla="*/ 0 h 27"/>
                        <a:gd name="T36" fmla="*/ 33 w 60"/>
                        <a:gd name="T37" fmla="*/ 0 h 27"/>
                        <a:gd name="T38" fmla="*/ 33 w 60"/>
                        <a:gd name="T39" fmla="*/ 0 h 27"/>
                        <a:gd name="T40" fmla="*/ 56 w 60"/>
                        <a:gd name="T41" fmla="*/ 7 h 27"/>
                        <a:gd name="T42" fmla="*/ 56 w 60"/>
                        <a:gd name="T43" fmla="*/ 7 h 27"/>
                        <a:gd name="T44" fmla="*/ 60 w 60"/>
                        <a:gd name="T45" fmla="*/ 7 h 27"/>
                        <a:gd name="T46" fmla="*/ 56 w 60"/>
                        <a:gd name="T47" fmla="*/ 16 h 27"/>
                        <a:gd name="T48" fmla="*/ 52 w 60"/>
                        <a:gd name="T49" fmla="*/ 16 h 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0"/>
                        <a:gd name="T76" fmla="*/ 0 h 27"/>
                        <a:gd name="T77" fmla="*/ 60 w 60"/>
                        <a:gd name="T78" fmla="*/ 27 h 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0" h="27">
                          <a:moveTo>
                            <a:pt x="52" y="16"/>
                          </a:moveTo>
                          <a:lnTo>
                            <a:pt x="56" y="7"/>
                          </a:lnTo>
                          <a:lnTo>
                            <a:pt x="56" y="12"/>
                          </a:lnTo>
                          <a:lnTo>
                            <a:pt x="33" y="5"/>
                          </a:lnTo>
                          <a:lnTo>
                            <a:pt x="33" y="0"/>
                          </a:lnTo>
                          <a:lnTo>
                            <a:pt x="33" y="5"/>
                          </a:lnTo>
                          <a:lnTo>
                            <a:pt x="9" y="7"/>
                          </a:lnTo>
                          <a:lnTo>
                            <a:pt x="9" y="5"/>
                          </a:lnTo>
                          <a:lnTo>
                            <a:pt x="13" y="5"/>
                          </a:lnTo>
                          <a:lnTo>
                            <a:pt x="5" y="24"/>
                          </a:lnTo>
                          <a:lnTo>
                            <a:pt x="0" y="27"/>
                          </a:lnTo>
                          <a:lnTo>
                            <a:pt x="0" y="24"/>
                          </a:lnTo>
                          <a:lnTo>
                            <a:pt x="9" y="5"/>
                          </a:lnTo>
                          <a:lnTo>
                            <a:pt x="33" y="0"/>
                          </a:lnTo>
                          <a:lnTo>
                            <a:pt x="56" y="7"/>
                          </a:lnTo>
                          <a:lnTo>
                            <a:pt x="60" y="7"/>
                          </a:lnTo>
                          <a:lnTo>
                            <a:pt x="56" y="16"/>
                          </a:lnTo>
                          <a:lnTo>
                            <a:pt x="52" y="16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8" name="Freeform 853"/>
                    <p:cNvSpPr>
                      <a:spLocks/>
                    </p:cNvSpPr>
                    <p:nvPr/>
                  </p:nvSpPr>
                  <p:spPr bwMode="auto">
                    <a:xfrm>
                      <a:off x="3671" y="2472"/>
                      <a:ext cx="28" cy="6"/>
                    </a:xfrm>
                    <a:custGeom>
                      <a:avLst/>
                      <a:gdLst>
                        <a:gd name="T0" fmla="*/ 0 w 56"/>
                        <a:gd name="T1" fmla="*/ 8 h 11"/>
                        <a:gd name="T2" fmla="*/ 52 w 56"/>
                        <a:gd name="T3" fmla="*/ 0 h 11"/>
                        <a:gd name="T4" fmla="*/ 56 w 56"/>
                        <a:gd name="T5" fmla="*/ 0 h 11"/>
                        <a:gd name="T6" fmla="*/ 52 w 56"/>
                        <a:gd name="T7" fmla="*/ 4 h 11"/>
                        <a:gd name="T8" fmla="*/ 52 w 56"/>
                        <a:gd name="T9" fmla="*/ 4 h 11"/>
                        <a:gd name="T10" fmla="*/ 0 w 56"/>
                        <a:gd name="T11" fmla="*/ 11 h 11"/>
                        <a:gd name="T12" fmla="*/ 0 w 56"/>
                        <a:gd name="T13" fmla="*/ 8 h 1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56"/>
                        <a:gd name="T22" fmla="*/ 0 h 11"/>
                        <a:gd name="T23" fmla="*/ 56 w 56"/>
                        <a:gd name="T24" fmla="*/ 11 h 1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56" h="11">
                          <a:moveTo>
                            <a:pt x="0" y="8"/>
                          </a:moveTo>
                          <a:lnTo>
                            <a:pt x="52" y="0"/>
                          </a:lnTo>
                          <a:lnTo>
                            <a:pt x="56" y="0"/>
                          </a:lnTo>
                          <a:lnTo>
                            <a:pt x="52" y="4"/>
                          </a:lnTo>
                          <a:lnTo>
                            <a:pt x="0" y="11"/>
                          </a:lnTo>
                          <a:lnTo>
                            <a:pt x="0" y="8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29" name="Rectangle 8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65" y="2432"/>
                      <a:ext cx="2" cy="72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0" name="Freeform 855"/>
                    <p:cNvSpPr>
                      <a:spLocks/>
                    </p:cNvSpPr>
                    <p:nvPr/>
                  </p:nvSpPr>
                  <p:spPr bwMode="auto">
                    <a:xfrm>
                      <a:off x="3865" y="2430"/>
                      <a:ext cx="83" cy="74"/>
                    </a:xfrm>
                    <a:custGeom>
                      <a:avLst/>
                      <a:gdLst>
                        <a:gd name="T0" fmla="*/ 0 w 167"/>
                        <a:gd name="T1" fmla="*/ 144 h 148"/>
                        <a:gd name="T2" fmla="*/ 167 w 167"/>
                        <a:gd name="T3" fmla="*/ 144 h 148"/>
                        <a:gd name="T4" fmla="*/ 167 w 167"/>
                        <a:gd name="T5" fmla="*/ 148 h 148"/>
                        <a:gd name="T6" fmla="*/ 167 w 167"/>
                        <a:gd name="T7" fmla="*/ 148 h 148"/>
                        <a:gd name="T8" fmla="*/ 131 w 167"/>
                        <a:gd name="T9" fmla="*/ 139 h 148"/>
                        <a:gd name="T10" fmla="*/ 131 w 167"/>
                        <a:gd name="T11" fmla="*/ 135 h 148"/>
                        <a:gd name="T12" fmla="*/ 131 w 167"/>
                        <a:gd name="T13" fmla="*/ 139 h 148"/>
                        <a:gd name="T14" fmla="*/ 20 w 167"/>
                        <a:gd name="T15" fmla="*/ 139 h 148"/>
                        <a:gd name="T16" fmla="*/ 20 w 167"/>
                        <a:gd name="T17" fmla="*/ 139 h 148"/>
                        <a:gd name="T18" fmla="*/ 20 w 167"/>
                        <a:gd name="T19" fmla="*/ 135 h 148"/>
                        <a:gd name="T20" fmla="*/ 13 w 167"/>
                        <a:gd name="T21" fmla="*/ 17 h 148"/>
                        <a:gd name="T22" fmla="*/ 17 w 167"/>
                        <a:gd name="T23" fmla="*/ 17 h 148"/>
                        <a:gd name="T24" fmla="*/ 13 w 167"/>
                        <a:gd name="T25" fmla="*/ 20 h 148"/>
                        <a:gd name="T26" fmla="*/ 0 w 167"/>
                        <a:gd name="T27" fmla="*/ 9 h 148"/>
                        <a:gd name="T28" fmla="*/ 0 w 167"/>
                        <a:gd name="T29" fmla="*/ 4 h 148"/>
                        <a:gd name="T30" fmla="*/ 0 w 167"/>
                        <a:gd name="T31" fmla="*/ 0 h 148"/>
                        <a:gd name="T32" fmla="*/ 5 w 167"/>
                        <a:gd name="T33" fmla="*/ 4 h 148"/>
                        <a:gd name="T34" fmla="*/ 17 w 167"/>
                        <a:gd name="T35" fmla="*/ 17 h 148"/>
                        <a:gd name="T36" fmla="*/ 17 w 167"/>
                        <a:gd name="T37" fmla="*/ 17 h 148"/>
                        <a:gd name="T38" fmla="*/ 17 w 167"/>
                        <a:gd name="T39" fmla="*/ 17 h 148"/>
                        <a:gd name="T40" fmla="*/ 24 w 167"/>
                        <a:gd name="T41" fmla="*/ 135 h 148"/>
                        <a:gd name="T42" fmla="*/ 20 w 167"/>
                        <a:gd name="T43" fmla="*/ 135 h 148"/>
                        <a:gd name="T44" fmla="*/ 20 w 167"/>
                        <a:gd name="T45" fmla="*/ 135 h 148"/>
                        <a:gd name="T46" fmla="*/ 131 w 167"/>
                        <a:gd name="T47" fmla="*/ 135 h 148"/>
                        <a:gd name="T48" fmla="*/ 131 w 167"/>
                        <a:gd name="T49" fmla="*/ 135 h 148"/>
                        <a:gd name="T50" fmla="*/ 131 w 167"/>
                        <a:gd name="T51" fmla="*/ 135 h 148"/>
                        <a:gd name="T52" fmla="*/ 167 w 167"/>
                        <a:gd name="T53" fmla="*/ 144 h 148"/>
                        <a:gd name="T54" fmla="*/ 167 w 167"/>
                        <a:gd name="T55" fmla="*/ 144 h 148"/>
                        <a:gd name="T56" fmla="*/ 167 w 167"/>
                        <a:gd name="T57" fmla="*/ 148 h 148"/>
                        <a:gd name="T58" fmla="*/ 0 w 167"/>
                        <a:gd name="T59" fmla="*/ 148 h 148"/>
                        <a:gd name="T60" fmla="*/ 0 w 167"/>
                        <a:gd name="T61" fmla="*/ 144 h 148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67"/>
                        <a:gd name="T94" fmla="*/ 0 h 148"/>
                        <a:gd name="T95" fmla="*/ 167 w 167"/>
                        <a:gd name="T96" fmla="*/ 148 h 148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67" h="148">
                          <a:moveTo>
                            <a:pt x="0" y="144"/>
                          </a:moveTo>
                          <a:lnTo>
                            <a:pt x="167" y="144"/>
                          </a:lnTo>
                          <a:lnTo>
                            <a:pt x="167" y="148"/>
                          </a:lnTo>
                          <a:lnTo>
                            <a:pt x="131" y="139"/>
                          </a:lnTo>
                          <a:lnTo>
                            <a:pt x="131" y="135"/>
                          </a:lnTo>
                          <a:lnTo>
                            <a:pt x="131" y="139"/>
                          </a:lnTo>
                          <a:lnTo>
                            <a:pt x="20" y="139"/>
                          </a:lnTo>
                          <a:lnTo>
                            <a:pt x="20" y="135"/>
                          </a:lnTo>
                          <a:lnTo>
                            <a:pt x="13" y="17"/>
                          </a:lnTo>
                          <a:lnTo>
                            <a:pt x="17" y="17"/>
                          </a:lnTo>
                          <a:lnTo>
                            <a:pt x="13" y="20"/>
                          </a:lnTo>
                          <a:lnTo>
                            <a:pt x="0" y="9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5" y="4"/>
                          </a:lnTo>
                          <a:lnTo>
                            <a:pt x="17" y="17"/>
                          </a:lnTo>
                          <a:lnTo>
                            <a:pt x="24" y="135"/>
                          </a:lnTo>
                          <a:lnTo>
                            <a:pt x="20" y="135"/>
                          </a:lnTo>
                          <a:lnTo>
                            <a:pt x="131" y="135"/>
                          </a:lnTo>
                          <a:lnTo>
                            <a:pt x="167" y="144"/>
                          </a:lnTo>
                          <a:lnTo>
                            <a:pt x="167" y="148"/>
                          </a:lnTo>
                          <a:lnTo>
                            <a:pt x="0" y="148"/>
                          </a:lnTo>
                          <a:lnTo>
                            <a:pt x="0" y="14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1" name="Freeform 856"/>
                    <p:cNvSpPr>
                      <a:spLocks/>
                    </p:cNvSpPr>
                    <p:nvPr/>
                  </p:nvSpPr>
                  <p:spPr bwMode="auto">
                    <a:xfrm>
                      <a:off x="3864" y="2446"/>
                      <a:ext cx="3" cy="42"/>
                    </a:xfrm>
                    <a:custGeom>
                      <a:avLst/>
                      <a:gdLst>
                        <a:gd name="T0" fmla="*/ 3 w 8"/>
                        <a:gd name="T1" fmla="*/ 0 h 82"/>
                        <a:gd name="T2" fmla="*/ 3 w 8"/>
                        <a:gd name="T3" fmla="*/ 0 h 82"/>
                        <a:gd name="T4" fmla="*/ 0 w 8"/>
                        <a:gd name="T5" fmla="*/ 0 h 82"/>
                        <a:gd name="T6" fmla="*/ 0 w 8"/>
                        <a:gd name="T7" fmla="*/ 40 h 82"/>
                        <a:gd name="T8" fmla="*/ 0 w 8"/>
                        <a:gd name="T9" fmla="*/ 79 h 82"/>
                        <a:gd name="T10" fmla="*/ 3 w 8"/>
                        <a:gd name="T11" fmla="*/ 79 h 82"/>
                        <a:gd name="T12" fmla="*/ 3 w 8"/>
                        <a:gd name="T13" fmla="*/ 82 h 82"/>
                        <a:gd name="T14" fmla="*/ 3 w 8"/>
                        <a:gd name="T15" fmla="*/ 82 h 82"/>
                        <a:gd name="T16" fmla="*/ 3 w 8"/>
                        <a:gd name="T17" fmla="*/ 82 h 82"/>
                        <a:gd name="T18" fmla="*/ 3 w 8"/>
                        <a:gd name="T19" fmla="*/ 79 h 82"/>
                        <a:gd name="T20" fmla="*/ 8 w 8"/>
                        <a:gd name="T21" fmla="*/ 79 h 82"/>
                        <a:gd name="T22" fmla="*/ 8 w 8"/>
                        <a:gd name="T23" fmla="*/ 40 h 82"/>
                        <a:gd name="T24" fmla="*/ 8 w 8"/>
                        <a:gd name="T25" fmla="*/ 0 h 82"/>
                        <a:gd name="T26" fmla="*/ 3 w 8"/>
                        <a:gd name="T27" fmla="*/ 0 h 82"/>
                        <a:gd name="T28" fmla="*/ 3 w 8"/>
                        <a:gd name="T29" fmla="*/ 0 h 82"/>
                        <a:gd name="T30" fmla="*/ 3 w 8"/>
                        <a:gd name="T31" fmla="*/ 0 h 82"/>
                        <a:gd name="T32" fmla="*/ 3 w 8"/>
                        <a:gd name="T33" fmla="*/ 0 h 82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"/>
                        <a:gd name="T52" fmla="*/ 0 h 82"/>
                        <a:gd name="T53" fmla="*/ 8 w 8"/>
                        <a:gd name="T54" fmla="*/ 82 h 82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" h="82">
                          <a:moveTo>
                            <a:pt x="3" y="0"/>
                          </a:moveTo>
                          <a:lnTo>
                            <a:pt x="3" y="0"/>
                          </a:lnTo>
                          <a:lnTo>
                            <a:pt x="0" y="0"/>
                          </a:lnTo>
                          <a:lnTo>
                            <a:pt x="0" y="40"/>
                          </a:lnTo>
                          <a:lnTo>
                            <a:pt x="0" y="79"/>
                          </a:lnTo>
                          <a:lnTo>
                            <a:pt x="3" y="79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40"/>
                          </a:lnTo>
                          <a:lnTo>
                            <a:pt x="8" y="0"/>
                          </a:ln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2" name="Freeform 857"/>
                    <p:cNvSpPr>
                      <a:spLocks/>
                    </p:cNvSpPr>
                    <p:nvPr/>
                  </p:nvSpPr>
                  <p:spPr bwMode="auto">
                    <a:xfrm>
                      <a:off x="3864" y="2446"/>
                      <a:ext cx="5" cy="42"/>
                    </a:xfrm>
                    <a:custGeom>
                      <a:avLst/>
                      <a:gdLst>
                        <a:gd name="T0" fmla="*/ 8 w 12"/>
                        <a:gd name="T1" fmla="*/ 0 h 82"/>
                        <a:gd name="T2" fmla="*/ 3 w 12"/>
                        <a:gd name="T3" fmla="*/ 4 h 82"/>
                        <a:gd name="T4" fmla="*/ 3 w 12"/>
                        <a:gd name="T5" fmla="*/ 0 h 82"/>
                        <a:gd name="T6" fmla="*/ 3 w 12"/>
                        <a:gd name="T7" fmla="*/ 40 h 82"/>
                        <a:gd name="T8" fmla="*/ 3 w 12"/>
                        <a:gd name="T9" fmla="*/ 40 h 82"/>
                        <a:gd name="T10" fmla="*/ 0 w 12"/>
                        <a:gd name="T11" fmla="*/ 79 h 82"/>
                        <a:gd name="T12" fmla="*/ 3 w 12"/>
                        <a:gd name="T13" fmla="*/ 79 h 82"/>
                        <a:gd name="T14" fmla="*/ 8 w 12"/>
                        <a:gd name="T15" fmla="*/ 79 h 82"/>
                        <a:gd name="T16" fmla="*/ 8 w 12"/>
                        <a:gd name="T17" fmla="*/ 82 h 82"/>
                        <a:gd name="T18" fmla="*/ 8 w 12"/>
                        <a:gd name="T19" fmla="*/ 82 h 82"/>
                        <a:gd name="T20" fmla="*/ 8 w 12"/>
                        <a:gd name="T21" fmla="*/ 82 h 82"/>
                        <a:gd name="T22" fmla="*/ 3 w 12"/>
                        <a:gd name="T23" fmla="*/ 82 h 82"/>
                        <a:gd name="T24" fmla="*/ 3 w 12"/>
                        <a:gd name="T25" fmla="*/ 79 h 82"/>
                        <a:gd name="T26" fmla="*/ 3 w 12"/>
                        <a:gd name="T27" fmla="*/ 79 h 82"/>
                        <a:gd name="T28" fmla="*/ 8 w 12"/>
                        <a:gd name="T29" fmla="*/ 79 h 82"/>
                        <a:gd name="T30" fmla="*/ 8 w 12"/>
                        <a:gd name="T31" fmla="*/ 40 h 82"/>
                        <a:gd name="T32" fmla="*/ 8 w 12"/>
                        <a:gd name="T33" fmla="*/ 40 h 82"/>
                        <a:gd name="T34" fmla="*/ 8 w 12"/>
                        <a:gd name="T35" fmla="*/ 4 h 82"/>
                        <a:gd name="T36" fmla="*/ 3 w 12"/>
                        <a:gd name="T37" fmla="*/ 4 h 82"/>
                        <a:gd name="T38" fmla="*/ 3 w 12"/>
                        <a:gd name="T39" fmla="*/ 4 h 82"/>
                        <a:gd name="T40" fmla="*/ 3 w 12"/>
                        <a:gd name="T41" fmla="*/ 4 h 82"/>
                        <a:gd name="T42" fmla="*/ 3 w 12"/>
                        <a:gd name="T43" fmla="*/ 4 h 82"/>
                        <a:gd name="T44" fmla="*/ 3 w 12"/>
                        <a:gd name="T45" fmla="*/ 4 h 82"/>
                        <a:gd name="T46" fmla="*/ 3 w 12"/>
                        <a:gd name="T47" fmla="*/ 4 h 82"/>
                        <a:gd name="T48" fmla="*/ 3 w 12"/>
                        <a:gd name="T49" fmla="*/ 0 h 82"/>
                        <a:gd name="T50" fmla="*/ 3 w 12"/>
                        <a:gd name="T51" fmla="*/ 0 h 82"/>
                        <a:gd name="T52" fmla="*/ 3 w 12"/>
                        <a:gd name="T53" fmla="*/ 0 h 82"/>
                        <a:gd name="T54" fmla="*/ 3 w 12"/>
                        <a:gd name="T55" fmla="*/ 0 h 82"/>
                        <a:gd name="T56" fmla="*/ 3 w 12"/>
                        <a:gd name="T57" fmla="*/ 0 h 82"/>
                        <a:gd name="T58" fmla="*/ 8 w 12"/>
                        <a:gd name="T59" fmla="*/ 0 h 82"/>
                        <a:gd name="T60" fmla="*/ 12 w 12"/>
                        <a:gd name="T61" fmla="*/ 0 h 82"/>
                        <a:gd name="T62" fmla="*/ 12 w 12"/>
                        <a:gd name="T63" fmla="*/ 40 h 82"/>
                        <a:gd name="T64" fmla="*/ 12 w 12"/>
                        <a:gd name="T65" fmla="*/ 79 h 82"/>
                        <a:gd name="T66" fmla="*/ 8 w 12"/>
                        <a:gd name="T67" fmla="*/ 82 h 82"/>
                        <a:gd name="T68" fmla="*/ 3 w 12"/>
                        <a:gd name="T69" fmla="*/ 82 h 82"/>
                        <a:gd name="T70" fmla="*/ 8 w 12"/>
                        <a:gd name="T71" fmla="*/ 82 h 82"/>
                        <a:gd name="T72" fmla="*/ 3 w 12"/>
                        <a:gd name="T73" fmla="*/ 82 h 82"/>
                        <a:gd name="T74" fmla="*/ 3 w 12"/>
                        <a:gd name="T75" fmla="*/ 82 h 82"/>
                        <a:gd name="T76" fmla="*/ 3 w 12"/>
                        <a:gd name="T77" fmla="*/ 82 h 82"/>
                        <a:gd name="T78" fmla="*/ 3 w 12"/>
                        <a:gd name="T79" fmla="*/ 82 h 82"/>
                        <a:gd name="T80" fmla="*/ 3 w 12"/>
                        <a:gd name="T81" fmla="*/ 79 h 82"/>
                        <a:gd name="T82" fmla="*/ 0 w 12"/>
                        <a:gd name="T83" fmla="*/ 82 h 82"/>
                        <a:gd name="T84" fmla="*/ 0 w 12"/>
                        <a:gd name="T85" fmla="*/ 79 h 82"/>
                        <a:gd name="T86" fmla="*/ 0 w 12"/>
                        <a:gd name="T87" fmla="*/ 40 h 82"/>
                        <a:gd name="T88" fmla="*/ 0 w 12"/>
                        <a:gd name="T89" fmla="*/ 0 h 82"/>
                        <a:gd name="T90" fmla="*/ 0 w 12"/>
                        <a:gd name="T91" fmla="*/ 0 h 82"/>
                        <a:gd name="T92" fmla="*/ 3 w 12"/>
                        <a:gd name="T93" fmla="*/ 0 h 82"/>
                        <a:gd name="T94" fmla="*/ 3 w 12"/>
                        <a:gd name="T95" fmla="*/ 0 h 82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12"/>
                        <a:gd name="T145" fmla="*/ 0 h 82"/>
                        <a:gd name="T146" fmla="*/ 12 w 12"/>
                        <a:gd name="T147" fmla="*/ 82 h 82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12" h="82">
                          <a:moveTo>
                            <a:pt x="8" y="0"/>
                          </a:moveTo>
                          <a:lnTo>
                            <a:pt x="8" y="0"/>
                          </a:lnTo>
                          <a:lnTo>
                            <a:pt x="3" y="4"/>
                          </a:lnTo>
                          <a:lnTo>
                            <a:pt x="0" y="4"/>
                          </a:lnTo>
                          <a:lnTo>
                            <a:pt x="3" y="0"/>
                          </a:lnTo>
                          <a:lnTo>
                            <a:pt x="3" y="40"/>
                          </a:lnTo>
                          <a:lnTo>
                            <a:pt x="3" y="79"/>
                          </a:lnTo>
                          <a:lnTo>
                            <a:pt x="0" y="79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40"/>
                          </a:lnTo>
                          <a:lnTo>
                            <a:pt x="8" y="0"/>
                          </a:lnTo>
                          <a:lnTo>
                            <a:pt x="8" y="4"/>
                          </a:lnTo>
                          <a:lnTo>
                            <a:pt x="3" y="4"/>
                          </a:lnTo>
                          <a:lnTo>
                            <a:pt x="3" y="0"/>
                          </a:lnTo>
                          <a:lnTo>
                            <a:pt x="8" y="0"/>
                          </a:lnTo>
                          <a:lnTo>
                            <a:pt x="12" y="0"/>
                          </a:lnTo>
                          <a:lnTo>
                            <a:pt x="12" y="40"/>
                          </a:lnTo>
                          <a:lnTo>
                            <a:pt x="12" y="79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8" y="79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3" y="82"/>
                          </a:lnTo>
                          <a:lnTo>
                            <a:pt x="0" y="82"/>
                          </a:lnTo>
                          <a:lnTo>
                            <a:pt x="0" y="79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lnTo>
                            <a:pt x="3" y="0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3" name="Freeform 858"/>
                    <p:cNvSpPr>
                      <a:spLocks/>
                    </p:cNvSpPr>
                    <p:nvPr/>
                  </p:nvSpPr>
                  <p:spPr bwMode="auto">
                    <a:xfrm>
                      <a:off x="3865" y="2446"/>
                      <a:ext cx="1" cy="3"/>
                    </a:xfrm>
                    <a:custGeom>
                      <a:avLst/>
                      <a:gdLst>
                        <a:gd name="T0" fmla="*/ 0 w 1"/>
                        <a:gd name="T1" fmla="*/ 4 h 4"/>
                        <a:gd name="T2" fmla="*/ 0 w 1"/>
                        <a:gd name="T3" fmla="*/ 4 h 4"/>
                        <a:gd name="T4" fmla="*/ 0 w 1"/>
                        <a:gd name="T5" fmla="*/ 4 h 4"/>
                        <a:gd name="T6" fmla="*/ 0 w 1"/>
                        <a:gd name="T7" fmla="*/ 0 h 4"/>
                        <a:gd name="T8" fmla="*/ 0 w 1"/>
                        <a:gd name="T9" fmla="*/ 0 h 4"/>
                        <a:gd name="T10" fmla="*/ 0 w 1"/>
                        <a:gd name="T11" fmla="*/ 0 h 4"/>
                        <a:gd name="T12" fmla="*/ 0 w 1"/>
                        <a:gd name="T13" fmla="*/ 4 h 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"/>
                        <a:gd name="T22" fmla="*/ 0 h 4"/>
                        <a:gd name="T23" fmla="*/ 1 w 1"/>
                        <a:gd name="T24" fmla="*/ 4 h 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" h="4">
                          <a:moveTo>
                            <a:pt x="0" y="4"/>
                          </a:move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4" name="Freeform 859"/>
                    <p:cNvSpPr>
                      <a:spLocks/>
                    </p:cNvSpPr>
                    <p:nvPr/>
                  </p:nvSpPr>
                  <p:spPr bwMode="auto">
                    <a:xfrm>
                      <a:off x="3741" y="2502"/>
                      <a:ext cx="15" cy="12"/>
                    </a:xfrm>
                    <a:custGeom>
                      <a:avLst/>
                      <a:gdLst>
                        <a:gd name="T0" fmla="*/ 31 w 31"/>
                        <a:gd name="T1" fmla="*/ 0 h 24"/>
                        <a:gd name="T2" fmla="*/ 20 w 31"/>
                        <a:gd name="T3" fmla="*/ 24 h 24"/>
                        <a:gd name="T4" fmla="*/ 0 w 31"/>
                        <a:gd name="T5" fmla="*/ 24 h 24"/>
                        <a:gd name="T6" fmla="*/ 7 w 31"/>
                        <a:gd name="T7" fmla="*/ 4 h 24"/>
                        <a:gd name="T8" fmla="*/ 4 w 31"/>
                        <a:gd name="T9" fmla="*/ 0 h 24"/>
                        <a:gd name="T10" fmla="*/ 31 w 31"/>
                        <a:gd name="T11" fmla="*/ 0 h 2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31"/>
                        <a:gd name="T19" fmla="*/ 0 h 24"/>
                        <a:gd name="T20" fmla="*/ 31 w 31"/>
                        <a:gd name="T21" fmla="*/ 24 h 2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31" h="24">
                          <a:moveTo>
                            <a:pt x="31" y="0"/>
                          </a:moveTo>
                          <a:lnTo>
                            <a:pt x="20" y="24"/>
                          </a:lnTo>
                          <a:lnTo>
                            <a:pt x="0" y="24"/>
                          </a:lnTo>
                          <a:lnTo>
                            <a:pt x="7" y="4"/>
                          </a:lnTo>
                          <a:lnTo>
                            <a:pt x="4" y="0"/>
                          </a:lnTo>
                          <a:lnTo>
                            <a:pt x="31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5" name="Freeform 860"/>
                    <p:cNvSpPr>
                      <a:spLocks/>
                    </p:cNvSpPr>
                    <p:nvPr/>
                  </p:nvSpPr>
                  <p:spPr bwMode="auto">
                    <a:xfrm>
                      <a:off x="3741" y="2502"/>
                      <a:ext cx="18" cy="13"/>
                    </a:xfrm>
                    <a:custGeom>
                      <a:avLst/>
                      <a:gdLst>
                        <a:gd name="T0" fmla="*/ 35 w 35"/>
                        <a:gd name="T1" fmla="*/ 0 h 27"/>
                        <a:gd name="T2" fmla="*/ 24 w 35"/>
                        <a:gd name="T3" fmla="*/ 24 h 27"/>
                        <a:gd name="T4" fmla="*/ 20 w 35"/>
                        <a:gd name="T5" fmla="*/ 27 h 27"/>
                        <a:gd name="T6" fmla="*/ 20 w 35"/>
                        <a:gd name="T7" fmla="*/ 27 h 27"/>
                        <a:gd name="T8" fmla="*/ 0 w 35"/>
                        <a:gd name="T9" fmla="*/ 27 h 27"/>
                        <a:gd name="T10" fmla="*/ 0 w 35"/>
                        <a:gd name="T11" fmla="*/ 27 h 27"/>
                        <a:gd name="T12" fmla="*/ 0 w 35"/>
                        <a:gd name="T13" fmla="*/ 24 h 27"/>
                        <a:gd name="T14" fmla="*/ 7 w 35"/>
                        <a:gd name="T15" fmla="*/ 4 h 27"/>
                        <a:gd name="T16" fmla="*/ 11 w 35"/>
                        <a:gd name="T17" fmla="*/ 4 h 27"/>
                        <a:gd name="T18" fmla="*/ 7 w 35"/>
                        <a:gd name="T19" fmla="*/ 8 h 27"/>
                        <a:gd name="T20" fmla="*/ 4 w 35"/>
                        <a:gd name="T21" fmla="*/ 4 h 27"/>
                        <a:gd name="T22" fmla="*/ 0 w 35"/>
                        <a:gd name="T23" fmla="*/ 0 h 27"/>
                        <a:gd name="T24" fmla="*/ 4 w 35"/>
                        <a:gd name="T25" fmla="*/ 0 h 27"/>
                        <a:gd name="T26" fmla="*/ 7 w 35"/>
                        <a:gd name="T27" fmla="*/ 0 h 27"/>
                        <a:gd name="T28" fmla="*/ 11 w 35"/>
                        <a:gd name="T29" fmla="*/ 4 h 27"/>
                        <a:gd name="T30" fmla="*/ 11 w 35"/>
                        <a:gd name="T31" fmla="*/ 4 h 27"/>
                        <a:gd name="T32" fmla="*/ 11 w 35"/>
                        <a:gd name="T33" fmla="*/ 4 h 27"/>
                        <a:gd name="T34" fmla="*/ 4 w 35"/>
                        <a:gd name="T35" fmla="*/ 24 h 27"/>
                        <a:gd name="T36" fmla="*/ 0 w 35"/>
                        <a:gd name="T37" fmla="*/ 24 h 27"/>
                        <a:gd name="T38" fmla="*/ 0 w 35"/>
                        <a:gd name="T39" fmla="*/ 24 h 27"/>
                        <a:gd name="T40" fmla="*/ 20 w 35"/>
                        <a:gd name="T41" fmla="*/ 24 h 27"/>
                        <a:gd name="T42" fmla="*/ 20 w 35"/>
                        <a:gd name="T43" fmla="*/ 27 h 27"/>
                        <a:gd name="T44" fmla="*/ 20 w 35"/>
                        <a:gd name="T45" fmla="*/ 24 h 27"/>
                        <a:gd name="T46" fmla="*/ 31 w 35"/>
                        <a:gd name="T47" fmla="*/ 0 h 27"/>
                        <a:gd name="T48" fmla="*/ 35 w 35"/>
                        <a:gd name="T49" fmla="*/ 0 h 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35"/>
                        <a:gd name="T76" fmla="*/ 0 h 27"/>
                        <a:gd name="T77" fmla="*/ 35 w 35"/>
                        <a:gd name="T78" fmla="*/ 27 h 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35" h="27">
                          <a:moveTo>
                            <a:pt x="35" y="0"/>
                          </a:moveTo>
                          <a:lnTo>
                            <a:pt x="24" y="24"/>
                          </a:lnTo>
                          <a:lnTo>
                            <a:pt x="20" y="27"/>
                          </a:lnTo>
                          <a:lnTo>
                            <a:pt x="0" y="27"/>
                          </a:lnTo>
                          <a:lnTo>
                            <a:pt x="0" y="24"/>
                          </a:lnTo>
                          <a:lnTo>
                            <a:pt x="7" y="4"/>
                          </a:lnTo>
                          <a:lnTo>
                            <a:pt x="11" y="4"/>
                          </a:lnTo>
                          <a:lnTo>
                            <a:pt x="7" y="8"/>
                          </a:ln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11" y="4"/>
                          </a:lnTo>
                          <a:lnTo>
                            <a:pt x="4" y="24"/>
                          </a:lnTo>
                          <a:lnTo>
                            <a:pt x="0" y="24"/>
                          </a:lnTo>
                          <a:lnTo>
                            <a:pt x="20" y="24"/>
                          </a:lnTo>
                          <a:lnTo>
                            <a:pt x="20" y="27"/>
                          </a:lnTo>
                          <a:lnTo>
                            <a:pt x="20" y="24"/>
                          </a:lnTo>
                          <a:lnTo>
                            <a:pt x="31" y="0"/>
                          </a:lnTo>
                          <a:lnTo>
                            <a:pt x="35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6" name="Freeform 861"/>
                    <p:cNvSpPr>
                      <a:spLocks/>
                    </p:cNvSpPr>
                    <p:nvPr/>
                  </p:nvSpPr>
                  <p:spPr bwMode="auto">
                    <a:xfrm>
                      <a:off x="3743" y="2502"/>
                      <a:ext cx="16" cy="2"/>
                    </a:xfrm>
                    <a:custGeom>
                      <a:avLst/>
                      <a:gdLst>
                        <a:gd name="T0" fmla="*/ 0 w 31"/>
                        <a:gd name="T1" fmla="*/ 0 h 4"/>
                        <a:gd name="T2" fmla="*/ 27 w 31"/>
                        <a:gd name="T3" fmla="*/ 0 h 4"/>
                        <a:gd name="T4" fmla="*/ 31 w 31"/>
                        <a:gd name="T5" fmla="*/ 0 h 4"/>
                        <a:gd name="T6" fmla="*/ 31 w 31"/>
                        <a:gd name="T7" fmla="*/ 0 h 4"/>
                        <a:gd name="T8" fmla="*/ 27 w 31"/>
                        <a:gd name="T9" fmla="*/ 4 h 4"/>
                        <a:gd name="T10" fmla="*/ 0 w 31"/>
                        <a:gd name="T11" fmla="*/ 4 h 4"/>
                        <a:gd name="T12" fmla="*/ 0 w 31"/>
                        <a:gd name="T13" fmla="*/ 0 h 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31"/>
                        <a:gd name="T22" fmla="*/ 0 h 4"/>
                        <a:gd name="T23" fmla="*/ 31 w 31"/>
                        <a:gd name="T24" fmla="*/ 4 h 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31" h="4">
                          <a:moveTo>
                            <a:pt x="0" y="0"/>
                          </a:moveTo>
                          <a:lnTo>
                            <a:pt x="27" y="0"/>
                          </a:lnTo>
                          <a:lnTo>
                            <a:pt x="31" y="0"/>
                          </a:lnTo>
                          <a:lnTo>
                            <a:pt x="27" y="4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7" name="Rectangle 8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05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8" name="Freeform 863"/>
                    <p:cNvSpPr>
                      <a:spLocks/>
                    </p:cNvSpPr>
                    <p:nvPr/>
                  </p:nvSpPr>
                  <p:spPr bwMode="auto">
                    <a:xfrm>
                      <a:off x="3701" y="2480"/>
                      <a:ext cx="6" cy="10"/>
                    </a:xfrm>
                    <a:custGeom>
                      <a:avLst/>
                      <a:gdLst>
                        <a:gd name="T0" fmla="*/ 11 w 11"/>
                        <a:gd name="T1" fmla="*/ 0 h 19"/>
                        <a:gd name="T2" fmla="*/ 9 w 11"/>
                        <a:gd name="T3" fmla="*/ 0 h 19"/>
                        <a:gd name="T4" fmla="*/ 0 w 11"/>
                        <a:gd name="T5" fmla="*/ 19 h 19"/>
                        <a:gd name="T6" fmla="*/ 0 w 11"/>
                        <a:gd name="T7" fmla="*/ 19 h 19"/>
                        <a:gd name="T8" fmla="*/ 4 w 11"/>
                        <a:gd name="T9" fmla="*/ 19 h 19"/>
                        <a:gd name="T10" fmla="*/ 4 w 11"/>
                        <a:gd name="T11" fmla="*/ 19 h 19"/>
                        <a:gd name="T12" fmla="*/ 11 w 11"/>
                        <a:gd name="T13" fmla="*/ 0 h 1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1"/>
                        <a:gd name="T22" fmla="*/ 0 h 19"/>
                        <a:gd name="T23" fmla="*/ 11 w 11"/>
                        <a:gd name="T24" fmla="*/ 19 h 1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1" h="19">
                          <a:moveTo>
                            <a:pt x="11" y="0"/>
                          </a:moveTo>
                          <a:lnTo>
                            <a:pt x="9" y="0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39" name="Rectangle 8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7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0" name="Freeform 865"/>
                    <p:cNvSpPr>
                      <a:spLocks/>
                    </p:cNvSpPr>
                    <p:nvPr/>
                  </p:nvSpPr>
                  <p:spPr bwMode="auto">
                    <a:xfrm>
                      <a:off x="3697" y="2490"/>
                      <a:ext cx="6" cy="16"/>
                    </a:xfrm>
                    <a:custGeom>
                      <a:avLst/>
                      <a:gdLst>
                        <a:gd name="T0" fmla="*/ 12 w 12"/>
                        <a:gd name="T1" fmla="*/ 0 h 33"/>
                        <a:gd name="T2" fmla="*/ 8 w 12"/>
                        <a:gd name="T3" fmla="*/ 0 h 33"/>
                        <a:gd name="T4" fmla="*/ 0 w 12"/>
                        <a:gd name="T5" fmla="*/ 33 h 33"/>
                        <a:gd name="T6" fmla="*/ 4 w 12"/>
                        <a:gd name="T7" fmla="*/ 33 h 33"/>
                        <a:gd name="T8" fmla="*/ 12 w 12"/>
                        <a:gd name="T9" fmla="*/ 0 h 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"/>
                        <a:gd name="T16" fmla="*/ 0 h 33"/>
                        <a:gd name="T17" fmla="*/ 12 w 12"/>
                        <a:gd name="T18" fmla="*/ 33 h 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" h="33">
                          <a:moveTo>
                            <a:pt x="12" y="0"/>
                          </a:moveTo>
                          <a:lnTo>
                            <a:pt x="8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1" name="Freeform 866"/>
                    <p:cNvSpPr>
                      <a:spLocks/>
                    </p:cNvSpPr>
                    <p:nvPr/>
                  </p:nvSpPr>
                  <p:spPr bwMode="auto">
                    <a:xfrm>
                      <a:off x="3697" y="2480"/>
                      <a:ext cx="2" cy="2"/>
                    </a:xfrm>
                    <a:custGeom>
                      <a:avLst/>
                      <a:gdLst>
                        <a:gd name="T0" fmla="*/ 4 w 4"/>
                        <a:gd name="T1" fmla="*/ 4 h 4"/>
                        <a:gd name="T2" fmla="*/ 4 w 4"/>
                        <a:gd name="T3" fmla="*/ 4 h 4"/>
                        <a:gd name="T4" fmla="*/ 0 w 4"/>
                        <a:gd name="T5" fmla="*/ 0 h 4"/>
                        <a:gd name="T6" fmla="*/ 0 w 4"/>
                        <a:gd name="T7" fmla="*/ 0 h 4"/>
                        <a:gd name="T8" fmla="*/ 4 w 4"/>
                        <a:gd name="T9" fmla="*/ 4 h 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"/>
                        <a:gd name="T16" fmla="*/ 0 h 4"/>
                        <a:gd name="T17" fmla="*/ 4 w 4"/>
                        <a:gd name="T18" fmla="*/ 4 h 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" h="4">
                          <a:moveTo>
                            <a:pt x="4" y="4"/>
                          </a:move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2" name="Freeform 867"/>
                    <p:cNvSpPr>
                      <a:spLocks/>
                    </p:cNvSpPr>
                    <p:nvPr/>
                  </p:nvSpPr>
                  <p:spPr bwMode="auto">
                    <a:xfrm>
                      <a:off x="3691" y="2480"/>
                      <a:ext cx="8" cy="12"/>
                    </a:xfrm>
                    <a:custGeom>
                      <a:avLst/>
                      <a:gdLst>
                        <a:gd name="T0" fmla="*/ 16 w 16"/>
                        <a:gd name="T1" fmla="*/ 4 h 24"/>
                        <a:gd name="T2" fmla="*/ 12 w 16"/>
                        <a:gd name="T3" fmla="*/ 0 h 24"/>
                        <a:gd name="T4" fmla="*/ 0 w 16"/>
                        <a:gd name="T5" fmla="*/ 19 h 24"/>
                        <a:gd name="T6" fmla="*/ 0 w 16"/>
                        <a:gd name="T7" fmla="*/ 19 h 24"/>
                        <a:gd name="T8" fmla="*/ 4 w 16"/>
                        <a:gd name="T9" fmla="*/ 19 h 24"/>
                        <a:gd name="T10" fmla="*/ 4 w 16"/>
                        <a:gd name="T11" fmla="*/ 24 h 24"/>
                        <a:gd name="T12" fmla="*/ 16 w 16"/>
                        <a:gd name="T13" fmla="*/ 4 h 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6"/>
                        <a:gd name="T22" fmla="*/ 0 h 24"/>
                        <a:gd name="T23" fmla="*/ 16 w 16"/>
                        <a:gd name="T24" fmla="*/ 24 h 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6" h="24">
                          <a:moveTo>
                            <a:pt x="16" y="4"/>
                          </a:moveTo>
                          <a:lnTo>
                            <a:pt x="12" y="0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24"/>
                          </a:lnTo>
                          <a:lnTo>
                            <a:pt x="16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3" name="Rectangle 8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9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4" name="Freeform 869"/>
                    <p:cNvSpPr>
                      <a:spLocks/>
                    </p:cNvSpPr>
                    <p:nvPr/>
                  </p:nvSpPr>
                  <p:spPr bwMode="auto">
                    <a:xfrm>
                      <a:off x="3689" y="2490"/>
                      <a:ext cx="4" cy="16"/>
                    </a:xfrm>
                    <a:custGeom>
                      <a:avLst/>
                      <a:gdLst>
                        <a:gd name="T0" fmla="*/ 8 w 8"/>
                        <a:gd name="T1" fmla="*/ 0 h 33"/>
                        <a:gd name="T2" fmla="*/ 4 w 8"/>
                        <a:gd name="T3" fmla="*/ 0 h 33"/>
                        <a:gd name="T4" fmla="*/ 0 w 8"/>
                        <a:gd name="T5" fmla="*/ 33 h 33"/>
                        <a:gd name="T6" fmla="*/ 4 w 8"/>
                        <a:gd name="T7" fmla="*/ 33 h 33"/>
                        <a:gd name="T8" fmla="*/ 8 w 8"/>
                        <a:gd name="T9" fmla="*/ 0 h 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"/>
                        <a:gd name="T16" fmla="*/ 0 h 33"/>
                        <a:gd name="T17" fmla="*/ 8 w 8"/>
                        <a:gd name="T18" fmla="*/ 33 h 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" h="33">
                          <a:moveTo>
                            <a:pt x="8" y="0"/>
                          </a:moveTo>
                          <a:lnTo>
                            <a:pt x="4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5" name="Freeform 870"/>
                    <p:cNvSpPr>
                      <a:spLocks/>
                    </p:cNvSpPr>
                    <p:nvPr/>
                  </p:nvSpPr>
                  <p:spPr bwMode="auto">
                    <a:xfrm>
                      <a:off x="3689" y="2480"/>
                      <a:ext cx="2" cy="2"/>
                    </a:xfrm>
                    <a:custGeom>
                      <a:avLst/>
                      <a:gdLst>
                        <a:gd name="T0" fmla="*/ 4 w 4"/>
                        <a:gd name="T1" fmla="*/ 4 h 4"/>
                        <a:gd name="T2" fmla="*/ 4 w 4"/>
                        <a:gd name="T3" fmla="*/ 4 h 4"/>
                        <a:gd name="T4" fmla="*/ 0 w 4"/>
                        <a:gd name="T5" fmla="*/ 0 h 4"/>
                        <a:gd name="T6" fmla="*/ 0 w 4"/>
                        <a:gd name="T7" fmla="*/ 0 h 4"/>
                        <a:gd name="T8" fmla="*/ 4 w 4"/>
                        <a:gd name="T9" fmla="*/ 4 h 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"/>
                        <a:gd name="T16" fmla="*/ 0 h 4"/>
                        <a:gd name="T17" fmla="*/ 4 w 4"/>
                        <a:gd name="T18" fmla="*/ 4 h 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" h="4">
                          <a:moveTo>
                            <a:pt x="4" y="4"/>
                          </a:move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6" name="Freeform 871"/>
                    <p:cNvSpPr>
                      <a:spLocks/>
                    </p:cNvSpPr>
                    <p:nvPr/>
                  </p:nvSpPr>
                  <p:spPr bwMode="auto">
                    <a:xfrm>
                      <a:off x="3683" y="2480"/>
                      <a:ext cx="8" cy="12"/>
                    </a:xfrm>
                    <a:custGeom>
                      <a:avLst/>
                      <a:gdLst>
                        <a:gd name="T0" fmla="*/ 15 w 15"/>
                        <a:gd name="T1" fmla="*/ 4 h 24"/>
                        <a:gd name="T2" fmla="*/ 11 w 15"/>
                        <a:gd name="T3" fmla="*/ 0 h 24"/>
                        <a:gd name="T4" fmla="*/ 0 w 15"/>
                        <a:gd name="T5" fmla="*/ 19 h 24"/>
                        <a:gd name="T6" fmla="*/ 0 w 15"/>
                        <a:gd name="T7" fmla="*/ 19 h 24"/>
                        <a:gd name="T8" fmla="*/ 4 w 15"/>
                        <a:gd name="T9" fmla="*/ 19 h 24"/>
                        <a:gd name="T10" fmla="*/ 4 w 15"/>
                        <a:gd name="T11" fmla="*/ 24 h 24"/>
                        <a:gd name="T12" fmla="*/ 15 w 15"/>
                        <a:gd name="T13" fmla="*/ 4 h 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5"/>
                        <a:gd name="T22" fmla="*/ 0 h 24"/>
                        <a:gd name="T23" fmla="*/ 15 w 15"/>
                        <a:gd name="T24" fmla="*/ 24 h 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5" h="24">
                          <a:moveTo>
                            <a:pt x="15" y="4"/>
                          </a:moveTo>
                          <a:lnTo>
                            <a:pt x="11" y="0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24"/>
                          </a:lnTo>
                          <a:lnTo>
                            <a:pt x="15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7" name="Rectangle 8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9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8" name="Freeform 873"/>
                    <p:cNvSpPr>
                      <a:spLocks/>
                    </p:cNvSpPr>
                    <p:nvPr/>
                  </p:nvSpPr>
                  <p:spPr bwMode="auto">
                    <a:xfrm>
                      <a:off x="3679" y="2490"/>
                      <a:ext cx="6" cy="16"/>
                    </a:xfrm>
                    <a:custGeom>
                      <a:avLst/>
                      <a:gdLst>
                        <a:gd name="T0" fmla="*/ 13 w 13"/>
                        <a:gd name="T1" fmla="*/ 0 h 33"/>
                        <a:gd name="T2" fmla="*/ 9 w 13"/>
                        <a:gd name="T3" fmla="*/ 0 h 33"/>
                        <a:gd name="T4" fmla="*/ 0 w 13"/>
                        <a:gd name="T5" fmla="*/ 33 h 33"/>
                        <a:gd name="T6" fmla="*/ 4 w 13"/>
                        <a:gd name="T7" fmla="*/ 33 h 33"/>
                        <a:gd name="T8" fmla="*/ 13 w 13"/>
                        <a:gd name="T9" fmla="*/ 0 h 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33"/>
                        <a:gd name="T17" fmla="*/ 13 w 13"/>
                        <a:gd name="T18" fmla="*/ 33 h 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33">
                          <a:moveTo>
                            <a:pt x="13" y="0"/>
                          </a:moveTo>
                          <a:lnTo>
                            <a:pt x="9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49" name="Rectangle 8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9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50" name="Freeform 875"/>
                    <p:cNvSpPr>
                      <a:spLocks/>
                    </p:cNvSpPr>
                    <p:nvPr/>
                  </p:nvSpPr>
                  <p:spPr bwMode="auto">
                    <a:xfrm>
                      <a:off x="3675" y="2480"/>
                      <a:ext cx="6" cy="10"/>
                    </a:xfrm>
                    <a:custGeom>
                      <a:avLst/>
                      <a:gdLst>
                        <a:gd name="T0" fmla="*/ 11 w 11"/>
                        <a:gd name="T1" fmla="*/ 0 h 19"/>
                        <a:gd name="T2" fmla="*/ 7 w 11"/>
                        <a:gd name="T3" fmla="*/ 0 h 19"/>
                        <a:gd name="T4" fmla="*/ 0 w 11"/>
                        <a:gd name="T5" fmla="*/ 19 h 19"/>
                        <a:gd name="T6" fmla="*/ 0 w 11"/>
                        <a:gd name="T7" fmla="*/ 19 h 19"/>
                        <a:gd name="T8" fmla="*/ 4 w 11"/>
                        <a:gd name="T9" fmla="*/ 19 h 19"/>
                        <a:gd name="T10" fmla="*/ 4 w 11"/>
                        <a:gd name="T11" fmla="*/ 19 h 19"/>
                        <a:gd name="T12" fmla="*/ 11 w 11"/>
                        <a:gd name="T13" fmla="*/ 0 h 1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1"/>
                        <a:gd name="T22" fmla="*/ 0 h 19"/>
                        <a:gd name="T23" fmla="*/ 11 w 11"/>
                        <a:gd name="T24" fmla="*/ 19 h 1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1" h="19">
                          <a:moveTo>
                            <a:pt x="11" y="0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51" name="Rectangle 8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1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52" name="Freeform 877"/>
                    <p:cNvSpPr>
                      <a:spLocks/>
                    </p:cNvSpPr>
                    <p:nvPr/>
                  </p:nvSpPr>
                  <p:spPr bwMode="auto">
                    <a:xfrm>
                      <a:off x="3671" y="2490"/>
                      <a:ext cx="7" cy="16"/>
                    </a:xfrm>
                    <a:custGeom>
                      <a:avLst/>
                      <a:gdLst>
                        <a:gd name="T0" fmla="*/ 13 w 13"/>
                        <a:gd name="T1" fmla="*/ 0 h 33"/>
                        <a:gd name="T2" fmla="*/ 9 w 13"/>
                        <a:gd name="T3" fmla="*/ 0 h 33"/>
                        <a:gd name="T4" fmla="*/ 0 w 13"/>
                        <a:gd name="T5" fmla="*/ 33 h 33"/>
                        <a:gd name="T6" fmla="*/ 5 w 13"/>
                        <a:gd name="T7" fmla="*/ 33 h 33"/>
                        <a:gd name="T8" fmla="*/ 13 w 13"/>
                        <a:gd name="T9" fmla="*/ 0 h 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33"/>
                        <a:gd name="T17" fmla="*/ 13 w 13"/>
                        <a:gd name="T18" fmla="*/ 33 h 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33">
                          <a:moveTo>
                            <a:pt x="13" y="0"/>
                          </a:moveTo>
                          <a:lnTo>
                            <a:pt x="9" y="0"/>
                          </a:lnTo>
                          <a:lnTo>
                            <a:pt x="0" y="33"/>
                          </a:lnTo>
                          <a:lnTo>
                            <a:pt x="5" y="33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53" name="Rectangle 8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1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54" name="Freeform 879"/>
                    <p:cNvSpPr>
                      <a:spLocks/>
                    </p:cNvSpPr>
                    <p:nvPr/>
                  </p:nvSpPr>
                  <p:spPr bwMode="auto">
                    <a:xfrm>
                      <a:off x="3668" y="2480"/>
                      <a:ext cx="5" cy="10"/>
                    </a:xfrm>
                    <a:custGeom>
                      <a:avLst/>
                      <a:gdLst>
                        <a:gd name="T0" fmla="*/ 12 w 12"/>
                        <a:gd name="T1" fmla="*/ 0 h 19"/>
                        <a:gd name="T2" fmla="*/ 7 w 12"/>
                        <a:gd name="T3" fmla="*/ 0 h 19"/>
                        <a:gd name="T4" fmla="*/ 0 w 12"/>
                        <a:gd name="T5" fmla="*/ 19 h 19"/>
                        <a:gd name="T6" fmla="*/ 0 w 12"/>
                        <a:gd name="T7" fmla="*/ 19 h 19"/>
                        <a:gd name="T8" fmla="*/ 3 w 12"/>
                        <a:gd name="T9" fmla="*/ 19 h 19"/>
                        <a:gd name="T10" fmla="*/ 3 w 12"/>
                        <a:gd name="T11" fmla="*/ 19 h 19"/>
                        <a:gd name="T12" fmla="*/ 12 w 12"/>
                        <a:gd name="T13" fmla="*/ 0 h 1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2"/>
                        <a:gd name="T22" fmla="*/ 0 h 19"/>
                        <a:gd name="T23" fmla="*/ 12 w 12"/>
                        <a:gd name="T24" fmla="*/ 19 h 1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2" h="19">
                          <a:moveTo>
                            <a:pt x="12" y="0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3" y="19"/>
                          </a:ln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55" name="Rectangle 8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3" y="2506"/>
                      <a:ext cx="3" cy="0"/>
                    </a:xfrm>
                    <a:prstGeom prst="rect">
                      <a:avLst/>
                    </a:pr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856" name="Freeform 881"/>
                    <p:cNvSpPr>
                      <a:spLocks/>
                    </p:cNvSpPr>
                    <p:nvPr/>
                  </p:nvSpPr>
                  <p:spPr bwMode="auto">
                    <a:xfrm>
                      <a:off x="3663" y="2490"/>
                      <a:ext cx="6" cy="16"/>
                    </a:xfrm>
                    <a:custGeom>
                      <a:avLst/>
                      <a:gdLst>
                        <a:gd name="T0" fmla="*/ 11 w 11"/>
                        <a:gd name="T1" fmla="*/ 0 h 33"/>
                        <a:gd name="T2" fmla="*/ 8 w 11"/>
                        <a:gd name="T3" fmla="*/ 0 h 33"/>
                        <a:gd name="T4" fmla="*/ 0 w 11"/>
                        <a:gd name="T5" fmla="*/ 33 h 33"/>
                        <a:gd name="T6" fmla="*/ 4 w 11"/>
                        <a:gd name="T7" fmla="*/ 33 h 33"/>
                        <a:gd name="T8" fmla="*/ 11 w 11"/>
                        <a:gd name="T9" fmla="*/ 0 h 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1"/>
                        <a:gd name="T16" fmla="*/ 0 h 33"/>
                        <a:gd name="T17" fmla="*/ 11 w 11"/>
                        <a:gd name="T18" fmla="*/ 33 h 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1" h="33">
                          <a:moveTo>
                            <a:pt x="11" y="0"/>
                          </a:moveTo>
                          <a:lnTo>
                            <a:pt x="8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2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674" name="Group 1478"/>
                <p:cNvGrpSpPr>
                  <a:grpSpLocks/>
                </p:cNvGrpSpPr>
                <p:nvPr/>
              </p:nvGrpSpPr>
              <p:grpSpPr bwMode="auto">
                <a:xfrm>
                  <a:off x="1124" y="2749"/>
                  <a:ext cx="161" cy="130"/>
                  <a:chOff x="4337" y="513"/>
                  <a:chExt cx="1006" cy="814"/>
                </a:xfrm>
              </p:grpSpPr>
              <p:grpSp>
                <p:nvGrpSpPr>
                  <p:cNvPr id="10725" name="Group 1479"/>
                  <p:cNvGrpSpPr>
                    <a:grpSpLocks/>
                  </p:cNvGrpSpPr>
                  <p:nvPr/>
                </p:nvGrpSpPr>
                <p:grpSpPr bwMode="auto">
                  <a:xfrm>
                    <a:off x="4337" y="513"/>
                    <a:ext cx="1006" cy="814"/>
                    <a:chOff x="4337" y="513"/>
                    <a:chExt cx="1006" cy="814"/>
                  </a:xfrm>
                </p:grpSpPr>
                <p:grpSp>
                  <p:nvGrpSpPr>
                    <p:cNvPr id="10750" name="Group 14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37" y="1029"/>
                      <a:ext cx="363" cy="297"/>
                      <a:chOff x="3655" y="1024"/>
                      <a:chExt cx="377" cy="341"/>
                    </a:xfrm>
                  </p:grpSpPr>
                  <p:sp>
                    <p:nvSpPr>
                      <p:cNvPr id="10771" name="Rectangle 14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55" y="1072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72" name="Freeform 14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48" y="1026"/>
                        <a:ext cx="83" cy="338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73" name="Freeform 14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55" y="1024"/>
                        <a:ext cx="377" cy="47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51" name="Group 14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7" y="1031"/>
                      <a:ext cx="364" cy="296"/>
                      <a:chOff x="3993" y="1010"/>
                      <a:chExt cx="378" cy="340"/>
                    </a:xfrm>
                  </p:grpSpPr>
                  <p:sp>
                    <p:nvSpPr>
                      <p:cNvPr id="73165" name="Rectangle 14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2" y="1055"/>
                        <a:ext cx="292" cy="29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166" name="Freeform 14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84" y="1012"/>
                        <a:ext cx="84" cy="33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6"/>
                          </a:cxn>
                          <a:cxn ang="0">
                            <a:pos x="0" y="339"/>
                          </a:cxn>
                          <a:cxn ang="0">
                            <a:pos x="83" y="281"/>
                          </a:cxn>
                          <a:cxn ang="0">
                            <a:pos x="83" y="0"/>
                          </a:cxn>
                          <a:cxn ang="0">
                            <a:pos x="0" y="46"/>
                          </a:cxn>
                        </a:cxnLst>
                        <a:rect l="0" t="0" r="r" b="b"/>
                        <a:pathLst>
                          <a:path w="83" h="339">
                            <a:moveTo>
                              <a:pt x="0" y="46"/>
                            </a:moveTo>
                            <a:lnTo>
                              <a:pt x="0" y="339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167" name="Freeform 14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92" y="1012"/>
                        <a:ext cx="376" cy="4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7"/>
                          </a:cxn>
                          <a:cxn ang="0">
                            <a:pos x="294" y="47"/>
                          </a:cxn>
                          <a:cxn ang="0">
                            <a:pos x="378" y="0"/>
                          </a:cxn>
                          <a:cxn ang="0">
                            <a:pos x="95" y="0"/>
                          </a:cxn>
                          <a:cxn ang="0">
                            <a:pos x="0" y="47"/>
                          </a:cxn>
                        </a:cxnLst>
                        <a:rect l="0" t="0" r="r" b="b"/>
                        <a:pathLst>
                          <a:path w="378" h="47">
                            <a:moveTo>
                              <a:pt x="0" y="47"/>
                            </a:moveTo>
                            <a:lnTo>
                              <a:pt x="294" y="4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0752" name="Group 14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2" y="781"/>
                      <a:ext cx="365" cy="287"/>
                      <a:chOff x="3725" y="723"/>
                      <a:chExt cx="378" cy="330"/>
                    </a:xfrm>
                  </p:grpSpPr>
                  <p:sp>
                    <p:nvSpPr>
                      <p:cNvPr id="10765" name="Rectangle 148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26" y="760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66" name="Freeform 14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9" y="723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67" name="Freeform 14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25" y="723"/>
                        <a:ext cx="378" cy="37"/>
                      </a:xfrm>
                      <a:custGeom>
                        <a:avLst/>
                        <a:gdLst>
                          <a:gd name="T0" fmla="*/ 0 w 378"/>
                          <a:gd name="T1" fmla="*/ 37 h 37"/>
                          <a:gd name="T2" fmla="*/ 294 w 378"/>
                          <a:gd name="T3" fmla="*/ 37 h 37"/>
                          <a:gd name="T4" fmla="*/ 378 w 378"/>
                          <a:gd name="T5" fmla="*/ 0 h 37"/>
                          <a:gd name="T6" fmla="*/ 95 w 378"/>
                          <a:gd name="T7" fmla="*/ 0 h 37"/>
                          <a:gd name="T8" fmla="*/ 0 w 378"/>
                          <a:gd name="T9" fmla="*/ 37 h 3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8"/>
                          <a:gd name="T16" fmla="*/ 0 h 37"/>
                          <a:gd name="T17" fmla="*/ 378 w 378"/>
                          <a:gd name="T18" fmla="*/ 37 h 3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8" h="37">
                            <a:moveTo>
                              <a:pt x="0" y="37"/>
                            </a:moveTo>
                            <a:lnTo>
                              <a:pt x="294" y="3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53" name="Group 14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80" y="1039"/>
                      <a:ext cx="363" cy="287"/>
                      <a:chOff x="4324" y="1010"/>
                      <a:chExt cx="377" cy="330"/>
                    </a:xfrm>
                  </p:grpSpPr>
                  <p:sp>
                    <p:nvSpPr>
                      <p:cNvPr id="10762" name="Rectangle 14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24" y="1047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63" name="Freeform 14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17" y="1010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64" name="Freeform 14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24" y="1010"/>
                        <a:ext cx="377" cy="36"/>
                      </a:xfrm>
                      <a:custGeom>
                        <a:avLst/>
                        <a:gdLst>
                          <a:gd name="T0" fmla="*/ 0 w 377"/>
                          <a:gd name="T1" fmla="*/ 36 h 36"/>
                          <a:gd name="T2" fmla="*/ 293 w 377"/>
                          <a:gd name="T3" fmla="*/ 36 h 36"/>
                          <a:gd name="T4" fmla="*/ 377 w 377"/>
                          <a:gd name="T5" fmla="*/ 0 h 36"/>
                          <a:gd name="T6" fmla="*/ 95 w 377"/>
                          <a:gd name="T7" fmla="*/ 0 h 36"/>
                          <a:gd name="T8" fmla="*/ 0 w 377"/>
                          <a:gd name="T9" fmla="*/ 36 h 3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36"/>
                          <a:gd name="T17" fmla="*/ 377 w 377"/>
                          <a:gd name="T18" fmla="*/ 36 h 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36">
                            <a:moveTo>
                              <a:pt x="0" y="36"/>
                            </a:moveTo>
                            <a:lnTo>
                              <a:pt x="293" y="36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3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54" name="Group 14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0" y="778"/>
                      <a:ext cx="356" cy="290"/>
                      <a:chOff x="4820" y="778"/>
                      <a:chExt cx="356" cy="290"/>
                    </a:xfrm>
                  </p:grpSpPr>
                  <p:sp>
                    <p:nvSpPr>
                      <p:cNvPr id="10759" name="Rectangle 14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20" y="813"/>
                        <a:ext cx="282" cy="25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60" name="Freeform 14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104" y="779"/>
                        <a:ext cx="69" cy="289"/>
                      </a:xfrm>
                      <a:custGeom>
                        <a:avLst/>
                        <a:gdLst>
                          <a:gd name="T0" fmla="*/ 0 w 84"/>
                          <a:gd name="T1" fmla="*/ 24 h 317"/>
                          <a:gd name="T2" fmla="*/ 0 w 84"/>
                          <a:gd name="T3" fmla="*/ 317 h 317"/>
                          <a:gd name="T4" fmla="*/ 84 w 84"/>
                          <a:gd name="T5" fmla="*/ 279 h 317"/>
                          <a:gd name="T6" fmla="*/ 84 w 84"/>
                          <a:gd name="T7" fmla="*/ 0 h 317"/>
                          <a:gd name="T8" fmla="*/ 0 w 84"/>
                          <a:gd name="T9" fmla="*/ 24 h 3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4"/>
                          <a:gd name="T16" fmla="*/ 0 h 317"/>
                          <a:gd name="T17" fmla="*/ 84 w 84"/>
                          <a:gd name="T18" fmla="*/ 317 h 3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4" h="317">
                            <a:moveTo>
                              <a:pt x="0" y="24"/>
                            </a:moveTo>
                            <a:lnTo>
                              <a:pt x="0" y="317"/>
                            </a:lnTo>
                            <a:lnTo>
                              <a:pt x="84" y="279"/>
                            </a:lnTo>
                            <a:lnTo>
                              <a:pt x="84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61" name="Freeform 14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778"/>
                        <a:ext cx="354" cy="35"/>
                      </a:xfrm>
                      <a:custGeom>
                        <a:avLst/>
                        <a:gdLst>
                          <a:gd name="T0" fmla="*/ 0 w 377"/>
                          <a:gd name="T1" fmla="*/ 24 h 24"/>
                          <a:gd name="T2" fmla="*/ 293 w 377"/>
                          <a:gd name="T3" fmla="*/ 24 h 24"/>
                          <a:gd name="T4" fmla="*/ 377 w 377"/>
                          <a:gd name="T5" fmla="*/ 0 h 24"/>
                          <a:gd name="T6" fmla="*/ 92 w 377"/>
                          <a:gd name="T7" fmla="*/ 0 h 24"/>
                          <a:gd name="T8" fmla="*/ 0 w 377"/>
                          <a:gd name="T9" fmla="*/ 24 h 2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24"/>
                          <a:gd name="T17" fmla="*/ 377 w 377"/>
                          <a:gd name="T18" fmla="*/ 24 h 2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24">
                            <a:moveTo>
                              <a:pt x="0" y="24"/>
                            </a:moveTo>
                            <a:lnTo>
                              <a:pt x="293" y="24"/>
                            </a:lnTo>
                            <a:lnTo>
                              <a:pt x="377" y="0"/>
                            </a:lnTo>
                            <a:lnTo>
                              <a:pt x="92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55" name="Group 15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5" y="513"/>
                      <a:ext cx="359" cy="297"/>
                      <a:chOff x="4655" y="513"/>
                      <a:chExt cx="359" cy="297"/>
                    </a:xfrm>
                  </p:grpSpPr>
                  <p:sp>
                    <p:nvSpPr>
                      <p:cNvPr id="10756" name="Rectangle 15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55" y="554"/>
                        <a:ext cx="283" cy="25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57" name="Freeform 15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37" y="513"/>
                        <a:ext cx="73" cy="294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58" name="Freeform 15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55" y="513"/>
                        <a:ext cx="359" cy="41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726" name="Group 1504"/>
                  <p:cNvGrpSpPr>
                    <a:grpSpLocks/>
                  </p:cNvGrpSpPr>
                  <p:nvPr/>
                </p:nvGrpSpPr>
                <p:grpSpPr bwMode="auto">
                  <a:xfrm>
                    <a:off x="4337" y="1029"/>
                    <a:ext cx="363" cy="297"/>
                    <a:chOff x="3655" y="1024"/>
                    <a:chExt cx="377" cy="341"/>
                  </a:xfrm>
                </p:grpSpPr>
                <p:sp>
                  <p:nvSpPr>
                    <p:cNvPr id="10747" name="Rectangle 15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48" name="Freeform 1506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49" name="Freeform 1507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27" name="Group 1508"/>
                  <p:cNvGrpSpPr>
                    <a:grpSpLocks/>
                  </p:cNvGrpSpPr>
                  <p:nvPr/>
                </p:nvGrpSpPr>
                <p:grpSpPr bwMode="auto">
                  <a:xfrm>
                    <a:off x="4657" y="1031"/>
                    <a:ext cx="364" cy="296"/>
                    <a:chOff x="3993" y="1010"/>
                    <a:chExt cx="378" cy="340"/>
                  </a:xfrm>
                </p:grpSpPr>
                <p:sp>
                  <p:nvSpPr>
                    <p:cNvPr id="73189" name="Rectangle 15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2" y="1055"/>
                      <a:ext cx="292" cy="29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190" name="Freeform 1510"/>
                    <p:cNvSpPr>
                      <a:spLocks/>
                    </p:cNvSpPr>
                    <p:nvPr/>
                  </p:nvSpPr>
                  <p:spPr bwMode="auto">
                    <a:xfrm>
                      <a:off x="4284" y="1012"/>
                      <a:ext cx="84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191" name="Freeform 1511"/>
                    <p:cNvSpPr>
                      <a:spLocks/>
                    </p:cNvSpPr>
                    <p:nvPr/>
                  </p:nvSpPr>
                  <p:spPr bwMode="auto">
                    <a:xfrm>
                      <a:off x="3992" y="1012"/>
                      <a:ext cx="376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0728" name="Group 1512"/>
                  <p:cNvGrpSpPr>
                    <a:grpSpLocks/>
                  </p:cNvGrpSpPr>
                  <p:nvPr/>
                </p:nvGrpSpPr>
                <p:grpSpPr bwMode="auto">
                  <a:xfrm>
                    <a:off x="4502" y="781"/>
                    <a:ext cx="365" cy="287"/>
                    <a:chOff x="3725" y="723"/>
                    <a:chExt cx="378" cy="330"/>
                  </a:xfrm>
                </p:grpSpPr>
                <p:sp>
                  <p:nvSpPr>
                    <p:cNvPr id="10741" name="Rectangle 15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42" name="Freeform 1514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43" name="Freeform 1515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29" name="Group 1516"/>
                  <p:cNvGrpSpPr>
                    <a:grpSpLocks/>
                  </p:cNvGrpSpPr>
                  <p:nvPr/>
                </p:nvGrpSpPr>
                <p:grpSpPr bwMode="auto">
                  <a:xfrm>
                    <a:off x="4980" y="1039"/>
                    <a:ext cx="363" cy="287"/>
                    <a:chOff x="4324" y="1010"/>
                    <a:chExt cx="377" cy="330"/>
                  </a:xfrm>
                </p:grpSpPr>
                <p:sp>
                  <p:nvSpPr>
                    <p:cNvPr id="10738" name="Rectangle 15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39" name="Freeform 1518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40" name="Freeform 1519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30" name="Group 1520"/>
                  <p:cNvGrpSpPr>
                    <a:grpSpLocks/>
                  </p:cNvGrpSpPr>
                  <p:nvPr/>
                </p:nvGrpSpPr>
                <p:grpSpPr bwMode="auto">
                  <a:xfrm>
                    <a:off x="4820" y="778"/>
                    <a:ext cx="356" cy="290"/>
                    <a:chOff x="4820" y="778"/>
                    <a:chExt cx="356" cy="290"/>
                  </a:xfrm>
                </p:grpSpPr>
                <p:sp>
                  <p:nvSpPr>
                    <p:cNvPr id="10735" name="Rectangle 15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20" y="813"/>
                      <a:ext cx="282" cy="25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36" name="Freeform 1522"/>
                    <p:cNvSpPr>
                      <a:spLocks/>
                    </p:cNvSpPr>
                    <p:nvPr/>
                  </p:nvSpPr>
                  <p:spPr bwMode="auto">
                    <a:xfrm>
                      <a:off x="5104" y="779"/>
                      <a:ext cx="69" cy="289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37" name="Freeform 1523"/>
                    <p:cNvSpPr>
                      <a:spLocks/>
                    </p:cNvSpPr>
                    <p:nvPr/>
                  </p:nvSpPr>
                  <p:spPr bwMode="auto">
                    <a:xfrm>
                      <a:off x="4822" y="778"/>
                      <a:ext cx="354" cy="35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731" name="Group 1524"/>
                  <p:cNvGrpSpPr>
                    <a:grpSpLocks/>
                  </p:cNvGrpSpPr>
                  <p:nvPr/>
                </p:nvGrpSpPr>
                <p:grpSpPr bwMode="auto">
                  <a:xfrm>
                    <a:off x="4655" y="513"/>
                    <a:ext cx="359" cy="297"/>
                    <a:chOff x="4655" y="513"/>
                    <a:chExt cx="359" cy="297"/>
                  </a:xfrm>
                </p:grpSpPr>
                <p:sp>
                  <p:nvSpPr>
                    <p:cNvPr id="10732" name="Rectangle 15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55" y="554"/>
                      <a:ext cx="283" cy="25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33" name="Freeform 1526"/>
                    <p:cNvSpPr>
                      <a:spLocks/>
                    </p:cNvSpPr>
                    <p:nvPr/>
                  </p:nvSpPr>
                  <p:spPr bwMode="auto">
                    <a:xfrm>
                      <a:off x="4937" y="513"/>
                      <a:ext cx="73" cy="294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34" name="Freeform 1527"/>
                    <p:cNvSpPr>
                      <a:spLocks/>
                    </p:cNvSpPr>
                    <p:nvPr/>
                  </p:nvSpPr>
                  <p:spPr bwMode="auto">
                    <a:xfrm>
                      <a:off x="4655" y="513"/>
                      <a:ext cx="359" cy="41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675" name="Group 1528"/>
                <p:cNvGrpSpPr>
                  <a:grpSpLocks/>
                </p:cNvGrpSpPr>
                <p:nvPr/>
              </p:nvGrpSpPr>
              <p:grpSpPr bwMode="auto">
                <a:xfrm>
                  <a:off x="853" y="2722"/>
                  <a:ext cx="141" cy="114"/>
                  <a:chOff x="4337" y="513"/>
                  <a:chExt cx="1006" cy="814"/>
                </a:xfrm>
              </p:grpSpPr>
              <p:grpSp>
                <p:nvGrpSpPr>
                  <p:cNvPr id="10676" name="Group 1529"/>
                  <p:cNvGrpSpPr>
                    <a:grpSpLocks/>
                  </p:cNvGrpSpPr>
                  <p:nvPr/>
                </p:nvGrpSpPr>
                <p:grpSpPr bwMode="auto">
                  <a:xfrm>
                    <a:off x="4337" y="513"/>
                    <a:ext cx="1006" cy="814"/>
                    <a:chOff x="4337" y="513"/>
                    <a:chExt cx="1006" cy="814"/>
                  </a:xfrm>
                </p:grpSpPr>
                <p:grpSp>
                  <p:nvGrpSpPr>
                    <p:cNvPr id="10701" name="Group 15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37" y="1029"/>
                      <a:ext cx="363" cy="297"/>
                      <a:chOff x="3655" y="1024"/>
                      <a:chExt cx="377" cy="341"/>
                    </a:xfrm>
                  </p:grpSpPr>
                  <p:sp>
                    <p:nvSpPr>
                      <p:cNvPr id="10722" name="Rectangle 15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55" y="1072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23" name="Freeform 15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48" y="1026"/>
                        <a:ext cx="83" cy="338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24" name="Freeform 15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55" y="1024"/>
                        <a:ext cx="377" cy="47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02" name="Group 15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7" y="1031"/>
                      <a:ext cx="364" cy="296"/>
                      <a:chOff x="3993" y="1010"/>
                      <a:chExt cx="378" cy="340"/>
                    </a:xfrm>
                  </p:grpSpPr>
                  <p:sp>
                    <p:nvSpPr>
                      <p:cNvPr id="73215" name="Rectangle 15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4" y="1063"/>
                        <a:ext cx="296" cy="2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216" name="Freeform 15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90" y="1014"/>
                        <a:ext cx="82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6"/>
                          </a:cxn>
                          <a:cxn ang="0">
                            <a:pos x="0" y="339"/>
                          </a:cxn>
                          <a:cxn ang="0">
                            <a:pos x="83" y="281"/>
                          </a:cxn>
                          <a:cxn ang="0">
                            <a:pos x="83" y="0"/>
                          </a:cxn>
                          <a:cxn ang="0">
                            <a:pos x="0" y="46"/>
                          </a:cxn>
                        </a:cxnLst>
                        <a:rect l="0" t="0" r="r" b="b"/>
                        <a:pathLst>
                          <a:path w="83" h="339">
                            <a:moveTo>
                              <a:pt x="0" y="46"/>
                            </a:moveTo>
                            <a:lnTo>
                              <a:pt x="0" y="339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217" name="Freeform 15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94" y="1014"/>
                        <a:ext cx="378" cy="4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7"/>
                          </a:cxn>
                          <a:cxn ang="0">
                            <a:pos x="294" y="47"/>
                          </a:cxn>
                          <a:cxn ang="0">
                            <a:pos x="378" y="0"/>
                          </a:cxn>
                          <a:cxn ang="0">
                            <a:pos x="95" y="0"/>
                          </a:cxn>
                          <a:cxn ang="0">
                            <a:pos x="0" y="47"/>
                          </a:cxn>
                        </a:cxnLst>
                        <a:rect l="0" t="0" r="r" b="b"/>
                        <a:pathLst>
                          <a:path w="378" h="47">
                            <a:moveTo>
                              <a:pt x="0" y="47"/>
                            </a:moveTo>
                            <a:lnTo>
                              <a:pt x="294" y="4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0703" name="Group 15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2" y="781"/>
                      <a:ext cx="365" cy="287"/>
                      <a:chOff x="3725" y="723"/>
                      <a:chExt cx="378" cy="330"/>
                    </a:xfrm>
                  </p:grpSpPr>
                  <p:sp>
                    <p:nvSpPr>
                      <p:cNvPr id="10716" name="Rectangle 15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26" y="760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17" name="Freeform 15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9" y="723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18" name="Freeform 15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25" y="723"/>
                        <a:ext cx="378" cy="37"/>
                      </a:xfrm>
                      <a:custGeom>
                        <a:avLst/>
                        <a:gdLst>
                          <a:gd name="T0" fmla="*/ 0 w 378"/>
                          <a:gd name="T1" fmla="*/ 37 h 37"/>
                          <a:gd name="T2" fmla="*/ 294 w 378"/>
                          <a:gd name="T3" fmla="*/ 37 h 37"/>
                          <a:gd name="T4" fmla="*/ 378 w 378"/>
                          <a:gd name="T5" fmla="*/ 0 h 37"/>
                          <a:gd name="T6" fmla="*/ 95 w 378"/>
                          <a:gd name="T7" fmla="*/ 0 h 37"/>
                          <a:gd name="T8" fmla="*/ 0 w 378"/>
                          <a:gd name="T9" fmla="*/ 37 h 3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8"/>
                          <a:gd name="T16" fmla="*/ 0 h 37"/>
                          <a:gd name="T17" fmla="*/ 378 w 378"/>
                          <a:gd name="T18" fmla="*/ 37 h 3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8" h="37">
                            <a:moveTo>
                              <a:pt x="0" y="37"/>
                            </a:moveTo>
                            <a:lnTo>
                              <a:pt x="294" y="3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04" name="Group 15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80" y="1039"/>
                      <a:ext cx="363" cy="287"/>
                      <a:chOff x="4324" y="1010"/>
                      <a:chExt cx="377" cy="330"/>
                    </a:xfrm>
                  </p:grpSpPr>
                  <p:sp>
                    <p:nvSpPr>
                      <p:cNvPr id="10713" name="Rectangle 15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24" y="1047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14" name="Freeform 15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17" y="1010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15" name="Freeform 15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24" y="1010"/>
                        <a:ext cx="377" cy="36"/>
                      </a:xfrm>
                      <a:custGeom>
                        <a:avLst/>
                        <a:gdLst>
                          <a:gd name="T0" fmla="*/ 0 w 377"/>
                          <a:gd name="T1" fmla="*/ 36 h 36"/>
                          <a:gd name="T2" fmla="*/ 293 w 377"/>
                          <a:gd name="T3" fmla="*/ 36 h 36"/>
                          <a:gd name="T4" fmla="*/ 377 w 377"/>
                          <a:gd name="T5" fmla="*/ 0 h 36"/>
                          <a:gd name="T6" fmla="*/ 95 w 377"/>
                          <a:gd name="T7" fmla="*/ 0 h 36"/>
                          <a:gd name="T8" fmla="*/ 0 w 377"/>
                          <a:gd name="T9" fmla="*/ 36 h 3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36"/>
                          <a:gd name="T17" fmla="*/ 377 w 377"/>
                          <a:gd name="T18" fmla="*/ 36 h 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36">
                            <a:moveTo>
                              <a:pt x="0" y="36"/>
                            </a:moveTo>
                            <a:lnTo>
                              <a:pt x="293" y="36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3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05" name="Group 15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0" y="778"/>
                      <a:ext cx="356" cy="290"/>
                      <a:chOff x="4820" y="778"/>
                      <a:chExt cx="356" cy="290"/>
                    </a:xfrm>
                  </p:grpSpPr>
                  <p:sp>
                    <p:nvSpPr>
                      <p:cNvPr id="10710" name="Rectangle 15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20" y="813"/>
                        <a:ext cx="282" cy="25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11" name="Freeform 15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104" y="779"/>
                        <a:ext cx="69" cy="289"/>
                      </a:xfrm>
                      <a:custGeom>
                        <a:avLst/>
                        <a:gdLst>
                          <a:gd name="T0" fmla="*/ 0 w 84"/>
                          <a:gd name="T1" fmla="*/ 24 h 317"/>
                          <a:gd name="T2" fmla="*/ 0 w 84"/>
                          <a:gd name="T3" fmla="*/ 317 h 317"/>
                          <a:gd name="T4" fmla="*/ 84 w 84"/>
                          <a:gd name="T5" fmla="*/ 279 h 317"/>
                          <a:gd name="T6" fmla="*/ 84 w 84"/>
                          <a:gd name="T7" fmla="*/ 0 h 317"/>
                          <a:gd name="T8" fmla="*/ 0 w 84"/>
                          <a:gd name="T9" fmla="*/ 24 h 3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4"/>
                          <a:gd name="T16" fmla="*/ 0 h 317"/>
                          <a:gd name="T17" fmla="*/ 84 w 84"/>
                          <a:gd name="T18" fmla="*/ 317 h 3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4" h="317">
                            <a:moveTo>
                              <a:pt x="0" y="24"/>
                            </a:moveTo>
                            <a:lnTo>
                              <a:pt x="0" y="317"/>
                            </a:lnTo>
                            <a:lnTo>
                              <a:pt x="84" y="279"/>
                            </a:lnTo>
                            <a:lnTo>
                              <a:pt x="84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12" name="Freeform 15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778"/>
                        <a:ext cx="354" cy="35"/>
                      </a:xfrm>
                      <a:custGeom>
                        <a:avLst/>
                        <a:gdLst>
                          <a:gd name="T0" fmla="*/ 0 w 377"/>
                          <a:gd name="T1" fmla="*/ 24 h 24"/>
                          <a:gd name="T2" fmla="*/ 293 w 377"/>
                          <a:gd name="T3" fmla="*/ 24 h 24"/>
                          <a:gd name="T4" fmla="*/ 377 w 377"/>
                          <a:gd name="T5" fmla="*/ 0 h 24"/>
                          <a:gd name="T6" fmla="*/ 92 w 377"/>
                          <a:gd name="T7" fmla="*/ 0 h 24"/>
                          <a:gd name="T8" fmla="*/ 0 w 377"/>
                          <a:gd name="T9" fmla="*/ 24 h 2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24"/>
                          <a:gd name="T17" fmla="*/ 377 w 377"/>
                          <a:gd name="T18" fmla="*/ 24 h 2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24">
                            <a:moveTo>
                              <a:pt x="0" y="24"/>
                            </a:moveTo>
                            <a:lnTo>
                              <a:pt x="293" y="24"/>
                            </a:lnTo>
                            <a:lnTo>
                              <a:pt x="377" y="0"/>
                            </a:lnTo>
                            <a:lnTo>
                              <a:pt x="92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706" name="Group 15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5" y="513"/>
                      <a:ext cx="359" cy="297"/>
                      <a:chOff x="4655" y="513"/>
                      <a:chExt cx="359" cy="297"/>
                    </a:xfrm>
                  </p:grpSpPr>
                  <p:sp>
                    <p:nvSpPr>
                      <p:cNvPr id="10707" name="Rectangle 15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55" y="554"/>
                        <a:ext cx="283" cy="25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08" name="Freeform 15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37" y="513"/>
                        <a:ext cx="73" cy="294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09" name="Freeform 15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55" y="513"/>
                        <a:ext cx="359" cy="41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677" name="Group 1554"/>
                  <p:cNvGrpSpPr>
                    <a:grpSpLocks/>
                  </p:cNvGrpSpPr>
                  <p:nvPr/>
                </p:nvGrpSpPr>
                <p:grpSpPr bwMode="auto">
                  <a:xfrm>
                    <a:off x="4337" y="1029"/>
                    <a:ext cx="363" cy="297"/>
                    <a:chOff x="3655" y="1024"/>
                    <a:chExt cx="377" cy="341"/>
                  </a:xfrm>
                </p:grpSpPr>
                <p:sp>
                  <p:nvSpPr>
                    <p:cNvPr id="10698" name="Rectangle 15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99" name="Freeform 1556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00" name="Freeform 1557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78" name="Group 1558"/>
                  <p:cNvGrpSpPr>
                    <a:grpSpLocks/>
                  </p:cNvGrpSpPr>
                  <p:nvPr/>
                </p:nvGrpSpPr>
                <p:grpSpPr bwMode="auto">
                  <a:xfrm>
                    <a:off x="4657" y="1031"/>
                    <a:ext cx="364" cy="296"/>
                    <a:chOff x="3993" y="1010"/>
                    <a:chExt cx="378" cy="340"/>
                  </a:xfrm>
                </p:grpSpPr>
                <p:sp>
                  <p:nvSpPr>
                    <p:cNvPr id="73239" name="Rectangle 1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4" y="1063"/>
                      <a:ext cx="296" cy="287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240" name="Freeform 1560"/>
                    <p:cNvSpPr>
                      <a:spLocks/>
                    </p:cNvSpPr>
                    <p:nvPr/>
                  </p:nvSpPr>
                  <p:spPr bwMode="auto">
                    <a:xfrm>
                      <a:off x="4290" y="1014"/>
                      <a:ext cx="8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241" name="Freeform 1561"/>
                    <p:cNvSpPr>
                      <a:spLocks/>
                    </p:cNvSpPr>
                    <p:nvPr/>
                  </p:nvSpPr>
                  <p:spPr bwMode="auto">
                    <a:xfrm>
                      <a:off x="3994" y="1014"/>
                      <a:ext cx="378" cy="4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0679" name="Group 1562"/>
                  <p:cNvGrpSpPr>
                    <a:grpSpLocks/>
                  </p:cNvGrpSpPr>
                  <p:nvPr/>
                </p:nvGrpSpPr>
                <p:grpSpPr bwMode="auto">
                  <a:xfrm>
                    <a:off x="4502" y="781"/>
                    <a:ext cx="365" cy="287"/>
                    <a:chOff x="3725" y="723"/>
                    <a:chExt cx="378" cy="330"/>
                  </a:xfrm>
                </p:grpSpPr>
                <p:sp>
                  <p:nvSpPr>
                    <p:cNvPr id="10692" name="Rectangle 15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93" name="Freeform 1564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94" name="Freeform 1565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80" name="Group 1566"/>
                  <p:cNvGrpSpPr>
                    <a:grpSpLocks/>
                  </p:cNvGrpSpPr>
                  <p:nvPr/>
                </p:nvGrpSpPr>
                <p:grpSpPr bwMode="auto">
                  <a:xfrm>
                    <a:off x="4980" y="1039"/>
                    <a:ext cx="363" cy="287"/>
                    <a:chOff x="4324" y="1010"/>
                    <a:chExt cx="377" cy="330"/>
                  </a:xfrm>
                </p:grpSpPr>
                <p:sp>
                  <p:nvSpPr>
                    <p:cNvPr id="10689" name="Rectangle 15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90" name="Freeform 1568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91" name="Freeform 1569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81" name="Group 1570"/>
                  <p:cNvGrpSpPr>
                    <a:grpSpLocks/>
                  </p:cNvGrpSpPr>
                  <p:nvPr/>
                </p:nvGrpSpPr>
                <p:grpSpPr bwMode="auto">
                  <a:xfrm>
                    <a:off x="4820" y="778"/>
                    <a:ext cx="356" cy="290"/>
                    <a:chOff x="4820" y="778"/>
                    <a:chExt cx="356" cy="290"/>
                  </a:xfrm>
                </p:grpSpPr>
                <p:sp>
                  <p:nvSpPr>
                    <p:cNvPr id="10686" name="Rectangle 15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20" y="813"/>
                      <a:ext cx="282" cy="25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87" name="Freeform 1572"/>
                    <p:cNvSpPr>
                      <a:spLocks/>
                    </p:cNvSpPr>
                    <p:nvPr/>
                  </p:nvSpPr>
                  <p:spPr bwMode="auto">
                    <a:xfrm>
                      <a:off x="5104" y="779"/>
                      <a:ext cx="69" cy="289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88" name="Freeform 1573"/>
                    <p:cNvSpPr>
                      <a:spLocks/>
                    </p:cNvSpPr>
                    <p:nvPr/>
                  </p:nvSpPr>
                  <p:spPr bwMode="auto">
                    <a:xfrm>
                      <a:off x="4822" y="778"/>
                      <a:ext cx="354" cy="35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82" name="Group 1574"/>
                  <p:cNvGrpSpPr>
                    <a:grpSpLocks/>
                  </p:cNvGrpSpPr>
                  <p:nvPr/>
                </p:nvGrpSpPr>
                <p:grpSpPr bwMode="auto">
                  <a:xfrm>
                    <a:off x="4655" y="513"/>
                    <a:ext cx="359" cy="297"/>
                    <a:chOff x="4655" y="513"/>
                    <a:chExt cx="359" cy="297"/>
                  </a:xfrm>
                </p:grpSpPr>
                <p:sp>
                  <p:nvSpPr>
                    <p:cNvPr id="10683" name="Rectangle 15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55" y="554"/>
                      <a:ext cx="283" cy="25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84" name="Freeform 1576"/>
                    <p:cNvSpPr>
                      <a:spLocks/>
                    </p:cNvSpPr>
                    <p:nvPr/>
                  </p:nvSpPr>
                  <p:spPr bwMode="auto">
                    <a:xfrm>
                      <a:off x="4937" y="513"/>
                      <a:ext cx="73" cy="294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85" name="Freeform 1577"/>
                    <p:cNvSpPr>
                      <a:spLocks/>
                    </p:cNvSpPr>
                    <p:nvPr/>
                  </p:nvSpPr>
                  <p:spPr bwMode="auto">
                    <a:xfrm>
                      <a:off x="4655" y="513"/>
                      <a:ext cx="359" cy="41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0425" name="Group 1862"/>
              <p:cNvGrpSpPr>
                <a:grpSpLocks/>
              </p:cNvGrpSpPr>
              <p:nvPr/>
            </p:nvGrpSpPr>
            <p:grpSpPr bwMode="auto">
              <a:xfrm>
                <a:off x="1481" y="3098"/>
                <a:ext cx="310" cy="193"/>
                <a:chOff x="1481" y="3098"/>
                <a:chExt cx="310" cy="193"/>
              </a:xfrm>
            </p:grpSpPr>
            <p:grpSp>
              <p:nvGrpSpPr>
                <p:cNvPr id="10539" name="Group 1578"/>
                <p:cNvGrpSpPr>
                  <a:grpSpLocks/>
                </p:cNvGrpSpPr>
                <p:nvPr/>
              </p:nvGrpSpPr>
              <p:grpSpPr bwMode="auto">
                <a:xfrm>
                  <a:off x="1481" y="3098"/>
                  <a:ext cx="141" cy="114"/>
                  <a:chOff x="4337" y="513"/>
                  <a:chExt cx="1006" cy="814"/>
                </a:xfrm>
              </p:grpSpPr>
              <p:grpSp>
                <p:nvGrpSpPr>
                  <p:cNvPr id="10622" name="Group 1579"/>
                  <p:cNvGrpSpPr>
                    <a:grpSpLocks/>
                  </p:cNvGrpSpPr>
                  <p:nvPr/>
                </p:nvGrpSpPr>
                <p:grpSpPr bwMode="auto">
                  <a:xfrm>
                    <a:off x="4337" y="513"/>
                    <a:ext cx="1006" cy="814"/>
                    <a:chOff x="4337" y="513"/>
                    <a:chExt cx="1006" cy="814"/>
                  </a:xfrm>
                </p:grpSpPr>
                <p:grpSp>
                  <p:nvGrpSpPr>
                    <p:cNvPr id="10647" name="Group 15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37" y="1029"/>
                      <a:ext cx="363" cy="297"/>
                      <a:chOff x="3655" y="1024"/>
                      <a:chExt cx="377" cy="341"/>
                    </a:xfrm>
                  </p:grpSpPr>
                  <p:sp>
                    <p:nvSpPr>
                      <p:cNvPr id="10668" name="Rectangle 15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55" y="1072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69" name="Freeform 15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48" y="1026"/>
                        <a:ext cx="83" cy="338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70" name="Freeform 15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55" y="1024"/>
                        <a:ext cx="377" cy="47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648" name="Group 15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7" y="1031"/>
                      <a:ext cx="364" cy="296"/>
                      <a:chOff x="3993" y="1010"/>
                      <a:chExt cx="378" cy="340"/>
                    </a:xfrm>
                  </p:grpSpPr>
                  <p:sp>
                    <p:nvSpPr>
                      <p:cNvPr id="73265" name="Rectangle 15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4" y="1063"/>
                        <a:ext cx="296" cy="2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266" name="Freeform 15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90" y="1014"/>
                        <a:ext cx="82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6"/>
                          </a:cxn>
                          <a:cxn ang="0">
                            <a:pos x="0" y="339"/>
                          </a:cxn>
                          <a:cxn ang="0">
                            <a:pos x="83" y="281"/>
                          </a:cxn>
                          <a:cxn ang="0">
                            <a:pos x="83" y="0"/>
                          </a:cxn>
                          <a:cxn ang="0">
                            <a:pos x="0" y="46"/>
                          </a:cxn>
                        </a:cxnLst>
                        <a:rect l="0" t="0" r="r" b="b"/>
                        <a:pathLst>
                          <a:path w="83" h="339">
                            <a:moveTo>
                              <a:pt x="0" y="46"/>
                            </a:moveTo>
                            <a:lnTo>
                              <a:pt x="0" y="339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267" name="Freeform 15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94" y="1014"/>
                        <a:ext cx="378" cy="4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7"/>
                          </a:cxn>
                          <a:cxn ang="0">
                            <a:pos x="294" y="47"/>
                          </a:cxn>
                          <a:cxn ang="0">
                            <a:pos x="378" y="0"/>
                          </a:cxn>
                          <a:cxn ang="0">
                            <a:pos x="95" y="0"/>
                          </a:cxn>
                          <a:cxn ang="0">
                            <a:pos x="0" y="47"/>
                          </a:cxn>
                        </a:cxnLst>
                        <a:rect l="0" t="0" r="r" b="b"/>
                        <a:pathLst>
                          <a:path w="378" h="47">
                            <a:moveTo>
                              <a:pt x="0" y="47"/>
                            </a:moveTo>
                            <a:lnTo>
                              <a:pt x="294" y="4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0649" name="Group 15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2" y="781"/>
                      <a:ext cx="365" cy="287"/>
                      <a:chOff x="3725" y="723"/>
                      <a:chExt cx="378" cy="330"/>
                    </a:xfrm>
                  </p:grpSpPr>
                  <p:sp>
                    <p:nvSpPr>
                      <p:cNvPr id="10662" name="Rectangle 158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26" y="760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63" name="Freeform 15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9" y="723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64" name="Freeform 15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25" y="723"/>
                        <a:ext cx="378" cy="37"/>
                      </a:xfrm>
                      <a:custGeom>
                        <a:avLst/>
                        <a:gdLst>
                          <a:gd name="T0" fmla="*/ 0 w 378"/>
                          <a:gd name="T1" fmla="*/ 37 h 37"/>
                          <a:gd name="T2" fmla="*/ 294 w 378"/>
                          <a:gd name="T3" fmla="*/ 37 h 37"/>
                          <a:gd name="T4" fmla="*/ 378 w 378"/>
                          <a:gd name="T5" fmla="*/ 0 h 37"/>
                          <a:gd name="T6" fmla="*/ 95 w 378"/>
                          <a:gd name="T7" fmla="*/ 0 h 37"/>
                          <a:gd name="T8" fmla="*/ 0 w 378"/>
                          <a:gd name="T9" fmla="*/ 37 h 3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8"/>
                          <a:gd name="T16" fmla="*/ 0 h 37"/>
                          <a:gd name="T17" fmla="*/ 378 w 378"/>
                          <a:gd name="T18" fmla="*/ 37 h 3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8" h="37">
                            <a:moveTo>
                              <a:pt x="0" y="37"/>
                            </a:moveTo>
                            <a:lnTo>
                              <a:pt x="294" y="3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650" name="Group 15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80" y="1039"/>
                      <a:ext cx="363" cy="287"/>
                      <a:chOff x="4324" y="1010"/>
                      <a:chExt cx="377" cy="330"/>
                    </a:xfrm>
                  </p:grpSpPr>
                  <p:sp>
                    <p:nvSpPr>
                      <p:cNvPr id="10659" name="Rectangle 15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24" y="1047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60" name="Freeform 15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17" y="1010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61" name="Freeform 15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24" y="1010"/>
                        <a:ext cx="377" cy="36"/>
                      </a:xfrm>
                      <a:custGeom>
                        <a:avLst/>
                        <a:gdLst>
                          <a:gd name="T0" fmla="*/ 0 w 377"/>
                          <a:gd name="T1" fmla="*/ 36 h 36"/>
                          <a:gd name="T2" fmla="*/ 293 w 377"/>
                          <a:gd name="T3" fmla="*/ 36 h 36"/>
                          <a:gd name="T4" fmla="*/ 377 w 377"/>
                          <a:gd name="T5" fmla="*/ 0 h 36"/>
                          <a:gd name="T6" fmla="*/ 95 w 377"/>
                          <a:gd name="T7" fmla="*/ 0 h 36"/>
                          <a:gd name="T8" fmla="*/ 0 w 377"/>
                          <a:gd name="T9" fmla="*/ 36 h 3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36"/>
                          <a:gd name="T17" fmla="*/ 377 w 377"/>
                          <a:gd name="T18" fmla="*/ 36 h 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36">
                            <a:moveTo>
                              <a:pt x="0" y="36"/>
                            </a:moveTo>
                            <a:lnTo>
                              <a:pt x="293" y="36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3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651" name="Group 15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0" y="778"/>
                      <a:ext cx="356" cy="290"/>
                      <a:chOff x="4820" y="778"/>
                      <a:chExt cx="356" cy="290"/>
                    </a:xfrm>
                  </p:grpSpPr>
                  <p:sp>
                    <p:nvSpPr>
                      <p:cNvPr id="10656" name="Rectangle 15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20" y="813"/>
                        <a:ext cx="282" cy="25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57" name="Freeform 15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104" y="779"/>
                        <a:ext cx="69" cy="289"/>
                      </a:xfrm>
                      <a:custGeom>
                        <a:avLst/>
                        <a:gdLst>
                          <a:gd name="T0" fmla="*/ 0 w 84"/>
                          <a:gd name="T1" fmla="*/ 24 h 317"/>
                          <a:gd name="T2" fmla="*/ 0 w 84"/>
                          <a:gd name="T3" fmla="*/ 317 h 317"/>
                          <a:gd name="T4" fmla="*/ 84 w 84"/>
                          <a:gd name="T5" fmla="*/ 279 h 317"/>
                          <a:gd name="T6" fmla="*/ 84 w 84"/>
                          <a:gd name="T7" fmla="*/ 0 h 317"/>
                          <a:gd name="T8" fmla="*/ 0 w 84"/>
                          <a:gd name="T9" fmla="*/ 24 h 3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4"/>
                          <a:gd name="T16" fmla="*/ 0 h 317"/>
                          <a:gd name="T17" fmla="*/ 84 w 84"/>
                          <a:gd name="T18" fmla="*/ 317 h 3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4" h="317">
                            <a:moveTo>
                              <a:pt x="0" y="24"/>
                            </a:moveTo>
                            <a:lnTo>
                              <a:pt x="0" y="317"/>
                            </a:lnTo>
                            <a:lnTo>
                              <a:pt x="84" y="279"/>
                            </a:lnTo>
                            <a:lnTo>
                              <a:pt x="84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58" name="Freeform 15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778"/>
                        <a:ext cx="354" cy="35"/>
                      </a:xfrm>
                      <a:custGeom>
                        <a:avLst/>
                        <a:gdLst>
                          <a:gd name="T0" fmla="*/ 0 w 377"/>
                          <a:gd name="T1" fmla="*/ 24 h 24"/>
                          <a:gd name="T2" fmla="*/ 293 w 377"/>
                          <a:gd name="T3" fmla="*/ 24 h 24"/>
                          <a:gd name="T4" fmla="*/ 377 w 377"/>
                          <a:gd name="T5" fmla="*/ 0 h 24"/>
                          <a:gd name="T6" fmla="*/ 92 w 377"/>
                          <a:gd name="T7" fmla="*/ 0 h 24"/>
                          <a:gd name="T8" fmla="*/ 0 w 377"/>
                          <a:gd name="T9" fmla="*/ 24 h 2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24"/>
                          <a:gd name="T17" fmla="*/ 377 w 377"/>
                          <a:gd name="T18" fmla="*/ 24 h 2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24">
                            <a:moveTo>
                              <a:pt x="0" y="24"/>
                            </a:moveTo>
                            <a:lnTo>
                              <a:pt x="293" y="24"/>
                            </a:lnTo>
                            <a:lnTo>
                              <a:pt x="377" y="0"/>
                            </a:lnTo>
                            <a:lnTo>
                              <a:pt x="92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652" name="Group 16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5" y="513"/>
                      <a:ext cx="359" cy="297"/>
                      <a:chOff x="4655" y="513"/>
                      <a:chExt cx="359" cy="297"/>
                    </a:xfrm>
                  </p:grpSpPr>
                  <p:sp>
                    <p:nvSpPr>
                      <p:cNvPr id="10653" name="Rectangle 16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55" y="554"/>
                        <a:ext cx="283" cy="25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54" name="Freeform 16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37" y="513"/>
                        <a:ext cx="73" cy="294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55" name="Freeform 16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55" y="513"/>
                        <a:ext cx="359" cy="41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623" name="Group 1604"/>
                  <p:cNvGrpSpPr>
                    <a:grpSpLocks/>
                  </p:cNvGrpSpPr>
                  <p:nvPr/>
                </p:nvGrpSpPr>
                <p:grpSpPr bwMode="auto">
                  <a:xfrm>
                    <a:off x="4337" y="1029"/>
                    <a:ext cx="363" cy="297"/>
                    <a:chOff x="3655" y="1024"/>
                    <a:chExt cx="377" cy="341"/>
                  </a:xfrm>
                </p:grpSpPr>
                <p:sp>
                  <p:nvSpPr>
                    <p:cNvPr id="10644" name="Rectangle 16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45" name="Freeform 1606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46" name="Freeform 1607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24" name="Group 1608"/>
                  <p:cNvGrpSpPr>
                    <a:grpSpLocks/>
                  </p:cNvGrpSpPr>
                  <p:nvPr/>
                </p:nvGrpSpPr>
                <p:grpSpPr bwMode="auto">
                  <a:xfrm>
                    <a:off x="4657" y="1031"/>
                    <a:ext cx="364" cy="296"/>
                    <a:chOff x="3993" y="1010"/>
                    <a:chExt cx="378" cy="340"/>
                  </a:xfrm>
                </p:grpSpPr>
                <p:sp>
                  <p:nvSpPr>
                    <p:cNvPr id="73289" name="Rectangle 16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4" y="1063"/>
                      <a:ext cx="296" cy="287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290" name="Freeform 1610"/>
                    <p:cNvSpPr>
                      <a:spLocks/>
                    </p:cNvSpPr>
                    <p:nvPr/>
                  </p:nvSpPr>
                  <p:spPr bwMode="auto">
                    <a:xfrm>
                      <a:off x="4290" y="1014"/>
                      <a:ext cx="8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291" name="Freeform 1611"/>
                    <p:cNvSpPr>
                      <a:spLocks/>
                    </p:cNvSpPr>
                    <p:nvPr/>
                  </p:nvSpPr>
                  <p:spPr bwMode="auto">
                    <a:xfrm>
                      <a:off x="3994" y="1014"/>
                      <a:ext cx="378" cy="4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0625" name="Group 1612"/>
                  <p:cNvGrpSpPr>
                    <a:grpSpLocks/>
                  </p:cNvGrpSpPr>
                  <p:nvPr/>
                </p:nvGrpSpPr>
                <p:grpSpPr bwMode="auto">
                  <a:xfrm>
                    <a:off x="4502" y="781"/>
                    <a:ext cx="365" cy="287"/>
                    <a:chOff x="3725" y="723"/>
                    <a:chExt cx="378" cy="330"/>
                  </a:xfrm>
                </p:grpSpPr>
                <p:sp>
                  <p:nvSpPr>
                    <p:cNvPr id="10638" name="Rectangle 16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39" name="Freeform 1614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40" name="Freeform 1615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26" name="Group 1616"/>
                  <p:cNvGrpSpPr>
                    <a:grpSpLocks/>
                  </p:cNvGrpSpPr>
                  <p:nvPr/>
                </p:nvGrpSpPr>
                <p:grpSpPr bwMode="auto">
                  <a:xfrm>
                    <a:off x="4980" y="1039"/>
                    <a:ext cx="363" cy="287"/>
                    <a:chOff x="4324" y="1010"/>
                    <a:chExt cx="377" cy="330"/>
                  </a:xfrm>
                </p:grpSpPr>
                <p:sp>
                  <p:nvSpPr>
                    <p:cNvPr id="10635" name="Rectangle 16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36" name="Freeform 1618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37" name="Freeform 1619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27" name="Group 1620"/>
                  <p:cNvGrpSpPr>
                    <a:grpSpLocks/>
                  </p:cNvGrpSpPr>
                  <p:nvPr/>
                </p:nvGrpSpPr>
                <p:grpSpPr bwMode="auto">
                  <a:xfrm>
                    <a:off x="4820" y="778"/>
                    <a:ext cx="356" cy="290"/>
                    <a:chOff x="4820" y="778"/>
                    <a:chExt cx="356" cy="290"/>
                  </a:xfrm>
                </p:grpSpPr>
                <p:sp>
                  <p:nvSpPr>
                    <p:cNvPr id="10632" name="Rectangle 16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20" y="813"/>
                      <a:ext cx="282" cy="25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33" name="Freeform 1622"/>
                    <p:cNvSpPr>
                      <a:spLocks/>
                    </p:cNvSpPr>
                    <p:nvPr/>
                  </p:nvSpPr>
                  <p:spPr bwMode="auto">
                    <a:xfrm>
                      <a:off x="5104" y="779"/>
                      <a:ext cx="69" cy="289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34" name="Freeform 1623"/>
                    <p:cNvSpPr>
                      <a:spLocks/>
                    </p:cNvSpPr>
                    <p:nvPr/>
                  </p:nvSpPr>
                  <p:spPr bwMode="auto">
                    <a:xfrm>
                      <a:off x="4822" y="778"/>
                      <a:ext cx="354" cy="35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628" name="Group 1624"/>
                  <p:cNvGrpSpPr>
                    <a:grpSpLocks/>
                  </p:cNvGrpSpPr>
                  <p:nvPr/>
                </p:nvGrpSpPr>
                <p:grpSpPr bwMode="auto">
                  <a:xfrm>
                    <a:off x="4655" y="513"/>
                    <a:ext cx="359" cy="297"/>
                    <a:chOff x="4655" y="513"/>
                    <a:chExt cx="359" cy="297"/>
                  </a:xfrm>
                </p:grpSpPr>
                <p:sp>
                  <p:nvSpPr>
                    <p:cNvPr id="10629" name="Rectangle 16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55" y="554"/>
                      <a:ext cx="283" cy="25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30" name="Freeform 1626"/>
                    <p:cNvSpPr>
                      <a:spLocks/>
                    </p:cNvSpPr>
                    <p:nvPr/>
                  </p:nvSpPr>
                  <p:spPr bwMode="auto">
                    <a:xfrm>
                      <a:off x="4937" y="513"/>
                      <a:ext cx="73" cy="294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631" name="Freeform 1627"/>
                    <p:cNvSpPr>
                      <a:spLocks/>
                    </p:cNvSpPr>
                    <p:nvPr/>
                  </p:nvSpPr>
                  <p:spPr bwMode="auto">
                    <a:xfrm>
                      <a:off x="4655" y="513"/>
                      <a:ext cx="359" cy="41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540" name="Group 1090"/>
                <p:cNvGrpSpPr>
                  <a:grpSpLocks/>
                </p:cNvGrpSpPr>
                <p:nvPr/>
              </p:nvGrpSpPr>
              <p:grpSpPr bwMode="auto">
                <a:xfrm flipH="1">
                  <a:off x="1548" y="3117"/>
                  <a:ext cx="243" cy="174"/>
                  <a:chOff x="3646" y="2379"/>
                  <a:chExt cx="302" cy="218"/>
                </a:xfrm>
              </p:grpSpPr>
              <p:sp>
                <p:nvSpPr>
                  <p:cNvPr id="10541" name="Freeform 1091"/>
                  <p:cNvSpPr>
                    <a:spLocks/>
                  </p:cNvSpPr>
                  <p:nvPr/>
                </p:nvSpPr>
                <p:spPr bwMode="auto">
                  <a:xfrm>
                    <a:off x="3850" y="2379"/>
                    <a:ext cx="14" cy="146"/>
                  </a:xfrm>
                  <a:custGeom>
                    <a:avLst/>
                    <a:gdLst>
                      <a:gd name="T0" fmla="*/ 0 w 28"/>
                      <a:gd name="T1" fmla="*/ 241 h 293"/>
                      <a:gd name="T2" fmla="*/ 9 w 28"/>
                      <a:gd name="T3" fmla="*/ 0 h 293"/>
                      <a:gd name="T4" fmla="*/ 20 w 28"/>
                      <a:gd name="T5" fmla="*/ 0 h 293"/>
                      <a:gd name="T6" fmla="*/ 28 w 28"/>
                      <a:gd name="T7" fmla="*/ 4 h 293"/>
                      <a:gd name="T8" fmla="*/ 28 w 28"/>
                      <a:gd name="T9" fmla="*/ 293 h 293"/>
                      <a:gd name="T10" fmla="*/ 4 w 28"/>
                      <a:gd name="T11" fmla="*/ 270 h 293"/>
                      <a:gd name="T12" fmla="*/ 24 w 28"/>
                      <a:gd name="T13" fmla="*/ 257 h 293"/>
                      <a:gd name="T14" fmla="*/ 11 w 28"/>
                      <a:gd name="T15" fmla="*/ 241 h 293"/>
                      <a:gd name="T16" fmla="*/ 0 w 28"/>
                      <a:gd name="T17" fmla="*/ 241 h 29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28"/>
                      <a:gd name="T28" fmla="*/ 0 h 293"/>
                      <a:gd name="T29" fmla="*/ 28 w 28"/>
                      <a:gd name="T30" fmla="*/ 293 h 29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28" h="293">
                        <a:moveTo>
                          <a:pt x="0" y="241"/>
                        </a:moveTo>
                        <a:lnTo>
                          <a:pt x="9" y="0"/>
                        </a:lnTo>
                        <a:lnTo>
                          <a:pt x="20" y="0"/>
                        </a:lnTo>
                        <a:lnTo>
                          <a:pt x="28" y="4"/>
                        </a:lnTo>
                        <a:lnTo>
                          <a:pt x="28" y="293"/>
                        </a:lnTo>
                        <a:lnTo>
                          <a:pt x="4" y="270"/>
                        </a:lnTo>
                        <a:lnTo>
                          <a:pt x="24" y="257"/>
                        </a:lnTo>
                        <a:lnTo>
                          <a:pt x="11" y="241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2" name="Freeform 1092"/>
                  <p:cNvSpPr>
                    <a:spLocks/>
                  </p:cNvSpPr>
                  <p:nvPr/>
                </p:nvSpPr>
                <p:spPr bwMode="auto">
                  <a:xfrm>
                    <a:off x="3850" y="2379"/>
                    <a:ext cx="15" cy="151"/>
                  </a:xfrm>
                  <a:custGeom>
                    <a:avLst/>
                    <a:gdLst>
                      <a:gd name="T0" fmla="*/ 0 w 31"/>
                      <a:gd name="T1" fmla="*/ 241 h 301"/>
                      <a:gd name="T2" fmla="*/ 9 w 31"/>
                      <a:gd name="T3" fmla="*/ 0 h 301"/>
                      <a:gd name="T4" fmla="*/ 9 w 31"/>
                      <a:gd name="T5" fmla="*/ 0 h 301"/>
                      <a:gd name="T6" fmla="*/ 9 w 31"/>
                      <a:gd name="T7" fmla="*/ 0 h 301"/>
                      <a:gd name="T8" fmla="*/ 20 w 31"/>
                      <a:gd name="T9" fmla="*/ 0 h 301"/>
                      <a:gd name="T10" fmla="*/ 20 w 31"/>
                      <a:gd name="T11" fmla="*/ 0 h 301"/>
                      <a:gd name="T12" fmla="*/ 20 w 31"/>
                      <a:gd name="T13" fmla="*/ 0 h 301"/>
                      <a:gd name="T14" fmla="*/ 28 w 31"/>
                      <a:gd name="T15" fmla="*/ 4 h 301"/>
                      <a:gd name="T16" fmla="*/ 31 w 31"/>
                      <a:gd name="T17" fmla="*/ 7 h 301"/>
                      <a:gd name="T18" fmla="*/ 31 w 31"/>
                      <a:gd name="T19" fmla="*/ 4 h 301"/>
                      <a:gd name="T20" fmla="*/ 31 w 31"/>
                      <a:gd name="T21" fmla="*/ 293 h 301"/>
                      <a:gd name="T22" fmla="*/ 31 w 31"/>
                      <a:gd name="T23" fmla="*/ 301 h 301"/>
                      <a:gd name="T24" fmla="*/ 28 w 31"/>
                      <a:gd name="T25" fmla="*/ 297 h 301"/>
                      <a:gd name="T26" fmla="*/ 4 w 31"/>
                      <a:gd name="T27" fmla="*/ 273 h 301"/>
                      <a:gd name="T28" fmla="*/ 4 w 31"/>
                      <a:gd name="T29" fmla="*/ 270 h 301"/>
                      <a:gd name="T30" fmla="*/ 4 w 31"/>
                      <a:gd name="T31" fmla="*/ 270 h 301"/>
                      <a:gd name="T32" fmla="*/ 24 w 31"/>
                      <a:gd name="T33" fmla="*/ 257 h 301"/>
                      <a:gd name="T34" fmla="*/ 28 w 31"/>
                      <a:gd name="T35" fmla="*/ 257 h 301"/>
                      <a:gd name="T36" fmla="*/ 24 w 31"/>
                      <a:gd name="T37" fmla="*/ 261 h 301"/>
                      <a:gd name="T38" fmla="*/ 11 w 31"/>
                      <a:gd name="T39" fmla="*/ 246 h 301"/>
                      <a:gd name="T40" fmla="*/ 11 w 31"/>
                      <a:gd name="T41" fmla="*/ 241 h 301"/>
                      <a:gd name="T42" fmla="*/ 16 w 31"/>
                      <a:gd name="T43" fmla="*/ 241 h 301"/>
                      <a:gd name="T44" fmla="*/ 16 w 31"/>
                      <a:gd name="T45" fmla="*/ 241 h 301"/>
                      <a:gd name="T46" fmla="*/ 28 w 31"/>
                      <a:gd name="T47" fmla="*/ 257 h 301"/>
                      <a:gd name="T48" fmla="*/ 31 w 31"/>
                      <a:gd name="T49" fmla="*/ 261 h 301"/>
                      <a:gd name="T50" fmla="*/ 28 w 31"/>
                      <a:gd name="T51" fmla="*/ 261 h 301"/>
                      <a:gd name="T52" fmla="*/ 9 w 31"/>
                      <a:gd name="T53" fmla="*/ 273 h 301"/>
                      <a:gd name="T54" fmla="*/ 4 w 31"/>
                      <a:gd name="T55" fmla="*/ 270 h 301"/>
                      <a:gd name="T56" fmla="*/ 9 w 31"/>
                      <a:gd name="T57" fmla="*/ 270 h 301"/>
                      <a:gd name="T58" fmla="*/ 31 w 31"/>
                      <a:gd name="T59" fmla="*/ 293 h 301"/>
                      <a:gd name="T60" fmla="*/ 28 w 31"/>
                      <a:gd name="T61" fmla="*/ 297 h 301"/>
                      <a:gd name="T62" fmla="*/ 28 w 31"/>
                      <a:gd name="T63" fmla="*/ 293 h 301"/>
                      <a:gd name="T64" fmla="*/ 28 w 31"/>
                      <a:gd name="T65" fmla="*/ 4 h 301"/>
                      <a:gd name="T66" fmla="*/ 31 w 31"/>
                      <a:gd name="T67" fmla="*/ 4 h 301"/>
                      <a:gd name="T68" fmla="*/ 28 w 31"/>
                      <a:gd name="T69" fmla="*/ 7 h 301"/>
                      <a:gd name="T70" fmla="*/ 20 w 31"/>
                      <a:gd name="T71" fmla="*/ 4 h 301"/>
                      <a:gd name="T72" fmla="*/ 20 w 31"/>
                      <a:gd name="T73" fmla="*/ 0 h 301"/>
                      <a:gd name="T74" fmla="*/ 20 w 31"/>
                      <a:gd name="T75" fmla="*/ 4 h 301"/>
                      <a:gd name="T76" fmla="*/ 9 w 31"/>
                      <a:gd name="T77" fmla="*/ 4 h 301"/>
                      <a:gd name="T78" fmla="*/ 9 w 31"/>
                      <a:gd name="T79" fmla="*/ 0 h 301"/>
                      <a:gd name="T80" fmla="*/ 11 w 31"/>
                      <a:gd name="T81" fmla="*/ 0 h 301"/>
                      <a:gd name="T82" fmla="*/ 4 w 31"/>
                      <a:gd name="T83" fmla="*/ 241 h 301"/>
                      <a:gd name="T84" fmla="*/ 0 w 31"/>
                      <a:gd name="T85" fmla="*/ 241 h 301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31"/>
                      <a:gd name="T130" fmla="*/ 0 h 301"/>
                      <a:gd name="T131" fmla="*/ 31 w 31"/>
                      <a:gd name="T132" fmla="*/ 301 h 301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31" h="301">
                        <a:moveTo>
                          <a:pt x="0" y="241"/>
                        </a:moveTo>
                        <a:lnTo>
                          <a:pt x="9" y="0"/>
                        </a:lnTo>
                        <a:lnTo>
                          <a:pt x="20" y="0"/>
                        </a:lnTo>
                        <a:lnTo>
                          <a:pt x="28" y="4"/>
                        </a:lnTo>
                        <a:lnTo>
                          <a:pt x="31" y="7"/>
                        </a:lnTo>
                        <a:lnTo>
                          <a:pt x="31" y="4"/>
                        </a:lnTo>
                        <a:lnTo>
                          <a:pt x="31" y="293"/>
                        </a:lnTo>
                        <a:lnTo>
                          <a:pt x="31" y="301"/>
                        </a:lnTo>
                        <a:lnTo>
                          <a:pt x="28" y="297"/>
                        </a:lnTo>
                        <a:lnTo>
                          <a:pt x="4" y="273"/>
                        </a:lnTo>
                        <a:lnTo>
                          <a:pt x="4" y="270"/>
                        </a:lnTo>
                        <a:lnTo>
                          <a:pt x="24" y="257"/>
                        </a:lnTo>
                        <a:lnTo>
                          <a:pt x="28" y="257"/>
                        </a:lnTo>
                        <a:lnTo>
                          <a:pt x="24" y="261"/>
                        </a:lnTo>
                        <a:lnTo>
                          <a:pt x="11" y="246"/>
                        </a:lnTo>
                        <a:lnTo>
                          <a:pt x="11" y="241"/>
                        </a:lnTo>
                        <a:lnTo>
                          <a:pt x="16" y="241"/>
                        </a:lnTo>
                        <a:lnTo>
                          <a:pt x="28" y="257"/>
                        </a:lnTo>
                        <a:lnTo>
                          <a:pt x="31" y="261"/>
                        </a:lnTo>
                        <a:lnTo>
                          <a:pt x="28" y="261"/>
                        </a:lnTo>
                        <a:lnTo>
                          <a:pt x="9" y="273"/>
                        </a:lnTo>
                        <a:lnTo>
                          <a:pt x="4" y="270"/>
                        </a:lnTo>
                        <a:lnTo>
                          <a:pt x="9" y="270"/>
                        </a:lnTo>
                        <a:lnTo>
                          <a:pt x="31" y="293"/>
                        </a:lnTo>
                        <a:lnTo>
                          <a:pt x="28" y="297"/>
                        </a:lnTo>
                        <a:lnTo>
                          <a:pt x="28" y="293"/>
                        </a:lnTo>
                        <a:lnTo>
                          <a:pt x="28" y="4"/>
                        </a:lnTo>
                        <a:lnTo>
                          <a:pt x="31" y="4"/>
                        </a:lnTo>
                        <a:lnTo>
                          <a:pt x="28" y="7"/>
                        </a:lnTo>
                        <a:lnTo>
                          <a:pt x="20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9" y="4"/>
                        </a:lnTo>
                        <a:lnTo>
                          <a:pt x="9" y="0"/>
                        </a:lnTo>
                        <a:lnTo>
                          <a:pt x="11" y="0"/>
                        </a:lnTo>
                        <a:lnTo>
                          <a:pt x="4" y="241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3" name="Freeform 1093"/>
                  <p:cNvSpPr>
                    <a:spLocks/>
                  </p:cNvSpPr>
                  <p:nvPr/>
                </p:nvSpPr>
                <p:spPr bwMode="auto">
                  <a:xfrm>
                    <a:off x="3850" y="2500"/>
                    <a:ext cx="5" cy="2"/>
                  </a:xfrm>
                  <a:custGeom>
                    <a:avLst/>
                    <a:gdLst>
                      <a:gd name="T0" fmla="*/ 11 w 11"/>
                      <a:gd name="T1" fmla="*/ 5 h 5"/>
                      <a:gd name="T2" fmla="*/ 0 w 11"/>
                      <a:gd name="T3" fmla="*/ 5 h 5"/>
                      <a:gd name="T4" fmla="*/ 0 w 11"/>
                      <a:gd name="T5" fmla="*/ 5 h 5"/>
                      <a:gd name="T6" fmla="*/ 0 w 11"/>
                      <a:gd name="T7" fmla="*/ 0 h 5"/>
                      <a:gd name="T8" fmla="*/ 0 w 11"/>
                      <a:gd name="T9" fmla="*/ 0 h 5"/>
                      <a:gd name="T10" fmla="*/ 11 w 11"/>
                      <a:gd name="T11" fmla="*/ 0 h 5"/>
                      <a:gd name="T12" fmla="*/ 11 w 11"/>
                      <a:gd name="T13" fmla="*/ 5 h 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5"/>
                      <a:gd name="T23" fmla="*/ 11 w 11"/>
                      <a:gd name="T24" fmla="*/ 5 h 5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5">
                        <a:moveTo>
                          <a:pt x="11" y="5"/>
                        </a:moveTo>
                        <a:lnTo>
                          <a:pt x="0" y="5"/>
                        </a:lnTo>
                        <a:lnTo>
                          <a:pt x="0" y="0"/>
                        </a:lnTo>
                        <a:lnTo>
                          <a:pt x="11" y="0"/>
                        </a:lnTo>
                        <a:lnTo>
                          <a:pt x="11" y="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4" name="Freeform 1094"/>
                  <p:cNvSpPr>
                    <a:spLocks/>
                  </p:cNvSpPr>
                  <p:nvPr/>
                </p:nvSpPr>
                <p:spPr bwMode="auto">
                  <a:xfrm>
                    <a:off x="3661" y="2500"/>
                    <a:ext cx="201" cy="67"/>
                  </a:xfrm>
                  <a:custGeom>
                    <a:avLst/>
                    <a:gdLst>
                      <a:gd name="T0" fmla="*/ 277 w 400"/>
                      <a:gd name="T1" fmla="*/ 135 h 135"/>
                      <a:gd name="T2" fmla="*/ 130 w 400"/>
                      <a:gd name="T3" fmla="*/ 135 h 135"/>
                      <a:gd name="T4" fmla="*/ 15 w 400"/>
                      <a:gd name="T5" fmla="*/ 76 h 135"/>
                      <a:gd name="T6" fmla="*/ 0 w 400"/>
                      <a:gd name="T7" fmla="*/ 36 h 135"/>
                      <a:gd name="T8" fmla="*/ 0 w 400"/>
                      <a:gd name="T9" fmla="*/ 13 h 135"/>
                      <a:gd name="T10" fmla="*/ 88 w 400"/>
                      <a:gd name="T11" fmla="*/ 13 h 135"/>
                      <a:gd name="T12" fmla="*/ 115 w 400"/>
                      <a:gd name="T13" fmla="*/ 20 h 135"/>
                      <a:gd name="T14" fmla="*/ 139 w 400"/>
                      <a:gd name="T15" fmla="*/ 36 h 135"/>
                      <a:gd name="T16" fmla="*/ 146 w 400"/>
                      <a:gd name="T17" fmla="*/ 52 h 135"/>
                      <a:gd name="T18" fmla="*/ 154 w 400"/>
                      <a:gd name="T19" fmla="*/ 76 h 135"/>
                      <a:gd name="T20" fmla="*/ 154 w 400"/>
                      <a:gd name="T21" fmla="*/ 104 h 135"/>
                      <a:gd name="T22" fmla="*/ 139 w 400"/>
                      <a:gd name="T23" fmla="*/ 120 h 135"/>
                      <a:gd name="T24" fmla="*/ 257 w 400"/>
                      <a:gd name="T25" fmla="*/ 120 h 135"/>
                      <a:gd name="T26" fmla="*/ 245 w 400"/>
                      <a:gd name="T27" fmla="*/ 104 h 135"/>
                      <a:gd name="T28" fmla="*/ 245 w 400"/>
                      <a:gd name="T29" fmla="*/ 80 h 135"/>
                      <a:gd name="T30" fmla="*/ 254 w 400"/>
                      <a:gd name="T31" fmla="*/ 56 h 135"/>
                      <a:gd name="T32" fmla="*/ 269 w 400"/>
                      <a:gd name="T33" fmla="*/ 36 h 135"/>
                      <a:gd name="T34" fmla="*/ 289 w 400"/>
                      <a:gd name="T35" fmla="*/ 16 h 135"/>
                      <a:gd name="T36" fmla="*/ 316 w 400"/>
                      <a:gd name="T37" fmla="*/ 9 h 135"/>
                      <a:gd name="T38" fmla="*/ 336 w 400"/>
                      <a:gd name="T39" fmla="*/ 0 h 135"/>
                      <a:gd name="T40" fmla="*/ 387 w 400"/>
                      <a:gd name="T41" fmla="*/ 0 h 135"/>
                      <a:gd name="T42" fmla="*/ 400 w 400"/>
                      <a:gd name="T43" fmla="*/ 16 h 135"/>
                      <a:gd name="T44" fmla="*/ 380 w 400"/>
                      <a:gd name="T45" fmla="*/ 36 h 135"/>
                      <a:gd name="T46" fmla="*/ 356 w 400"/>
                      <a:gd name="T47" fmla="*/ 32 h 135"/>
                      <a:gd name="T48" fmla="*/ 349 w 400"/>
                      <a:gd name="T49" fmla="*/ 52 h 135"/>
                      <a:gd name="T50" fmla="*/ 277 w 400"/>
                      <a:gd name="T51" fmla="*/ 135 h 135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00"/>
                      <a:gd name="T79" fmla="*/ 0 h 135"/>
                      <a:gd name="T80" fmla="*/ 400 w 400"/>
                      <a:gd name="T81" fmla="*/ 135 h 135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00" h="135">
                        <a:moveTo>
                          <a:pt x="277" y="135"/>
                        </a:moveTo>
                        <a:lnTo>
                          <a:pt x="130" y="135"/>
                        </a:lnTo>
                        <a:lnTo>
                          <a:pt x="15" y="76"/>
                        </a:lnTo>
                        <a:lnTo>
                          <a:pt x="0" y="36"/>
                        </a:lnTo>
                        <a:lnTo>
                          <a:pt x="0" y="13"/>
                        </a:lnTo>
                        <a:lnTo>
                          <a:pt x="88" y="13"/>
                        </a:lnTo>
                        <a:lnTo>
                          <a:pt x="115" y="20"/>
                        </a:lnTo>
                        <a:lnTo>
                          <a:pt x="139" y="36"/>
                        </a:lnTo>
                        <a:lnTo>
                          <a:pt x="146" y="52"/>
                        </a:lnTo>
                        <a:lnTo>
                          <a:pt x="154" y="76"/>
                        </a:lnTo>
                        <a:lnTo>
                          <a:pt x="154" y="104"/>
                        </a:lnTo>
                        <a:lnTo>
                          <a:pt x="139" y="120"/>
                        </a:lnTo>
                        <a:lnTo>
                          <a:pt x="257" y="120"/>
                        </a:lnTo>
                        <a:lnTo>
                          <a:pt x="245" y="104"/>
                        </a:lnTo>
                        <a:lnTo>
                          <a:pt x="245" y="80"/>
                        </a:lnTo>
                        <a:lnTo>
                          <a:pt x="254" y="56"/>
                        </a:lnTo>
                        <a:lnTo>
                          <a:pt x="269" y="36"/>
                        </a:lnTo>
                        <a:lnTo>
                          <a:pt x="289" y="16"/>
                        </a:lnTo>
                        <a:lnTo>
                          <a:pt x="316" y="9"/>
                        </a:lnTo>
                        <a:lnTo>
                          <a:pt x="336" y="0"/>
                        </a:lnTo>
                        <a:lnTo>
                          <a:pt x="387" y="0"/>
                        </a:lnTo>
                        <a:lnTo>
                          <a:pt x="400" y="16"/>
                        </a:lnTo>
                        <a:lnTo>
                          <a:pt x="380" y="36"/>
                        </a:lnTo>
                        <a:lnTo>
                          <a:pt x="356" y="32"/>
                        </a:lnTo>
                        <a:lnTo>
                          <a:pt x="349" y="52"/>
                        </a:lnTo>
                        <a:lnTo>
                          <a:pt x="277" y="13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5" name="Freeform 1095"/>
                  <p:cNvSpPr>
                    <a:spLocks/>
                  </p:cNvSpPr>
                  <p:nvPr/>
                </p:nvSpPr>
                <p:spPr bwMode="auto">
                  <a:xfrm>
                    <a:off x="3661" y="2517"/>
                    <a:ext cx="139" cy="52"/>
                  </a:xfrm>
                  <a:custGeom>
                    <a:avLst/>
                    <a:gdLst>
                      <a:gd name="T0" fmla="*/ 277 w 277"/>
                      <a:gd name="T1" fmla="*/ 104 h 104"/>
                      <a:gd name="T2" fmla="*/ 130 w 277"/>
                      <a:gd name="T3" fmla="*/ 104 h 104"/>
                      <a:gd name="T4" fmla="*/ 130 w 277"/>
                      <a:gd name="T5" fmla="*/ 104 h 104"/>
                      <a:gd name="T6" fmla="*/ 130 w 277"/>
                      <a:gd name="T7" fmla="*/ 104 h 104"/>
                      <a:gd name="T8" fmla="*/ 15 w 277"/>
                      <a:gd name="T9" fmla="*/ 44 h 104"/>
                      <a:gd name="T10" fmla="*/ 15 w 277"/>
                      <a:gd name="T11" fmla="*/ 44 h 104"/>
                      <a:gd name="T12" fmla="*/ 15 w 277"/>
                      <a:gd name="T13" fmla="*/ 40 h 104"/>
                      <a:gd name="T14" fmla="*/ 0 w 277"/>
                      <a:gd name="T15" fmla="*/ 0 h 104"/>
                      <a:gd name="T16" fmla="*/ 0 w 277"/>
                      <a:gd name="T17" fmla="*/ 0 h 104"/>
                      <a:gd name="T18" fmla="*/ 0 w 277"/>
                      <a:gd name="T19" fmla="*/ 0 h 104"/>
                      <a:gd name="T20" fmla="*/ 4 w 277"/>
                      <a:gd name="T21" fmla="*/ 0 h 104"/>
                      <a:gd name="T22" fmla="*/ 19 w 277"/>
                      <a:gd name="T23" fmla="*/ 40 h 104"/>
                      <a:gd name="T24" fmla="*/ 15 w 277"/>
                      <a:gd name="T25" fmla="*/ 40 h 104"/>
                      <a:gd name="T26" fmla="*/ 15 w 277"/>
                      <a:gd name="T27" fmla="*/ 40 h 104"/>
                      <a:gd name="T28" fmla="*/ 130 w 277"/>
                      <a:gd name="T29" fmla="*/ 99 h 104"/>
                      <a:gd name="T30" fmla="*/ 130 w 277"/>
                      <a:gd name="T31" fmla="*/ 104 h 104"/>
                      <a:gd name="T32" fmla="*/ 130 w 277"/>
                      <a:gd name="T33" fmla="*/ 99 h 104"/>
                      <a:gd name="T34" fmla="*/ 277 w 277"/>
                      <a:gd name="T35" fmla="*/ 99 h 104"/>
                      <a:gd name="T36" fmla="*/ 277 w 277"/>
                      <a:gd name="T37" fmla="*/ 104 h 104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77"/>
                      <a:gd name="T58" fmla="*/ 0 h 104"/>
                      <a:gd name="T59" fmla="*/ 277 w 277"/>
                      <a:gd name="T60" fmla="*/ 104 h 104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77" h="104">
                        <a:moveTo>
                          <a:pt x="277" y="104"/>
                        </a:moveTo>
                        <a:lnTo>
                          <a:pt x="130" y="104"/>
                        </a:lnTo>
                        <a:lnTo>
                          <a:pt x="15" y="44"/>
                        </a:lnTo>
                        <a:lnTo>
                          <a:pt x="15" y="40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9" y="40"/>
                        </a:lnTo>
                        <a:lnTo>
                          <a:pt x="15" y="40"/>
                        </a:lnTo>
                        <a:lnTo>
                          <a:pt x="130" y="99"/>
                        </a:lnTo>
                        <a:lnTo>
                          <a:pt x="130" y="104"/>
                        </a:lnTo>
                        <a:lnTo>
                          <a:pt x="130" y="99"/>
                        </a:lnTo>
                        <a:lnTo>
                          <a:pt x="277" y="99"/>
                        </a:lnTo>
                        <a:lnTo>
                          <a:pt x="277" y="10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6" name="Rectangle 1096"/>
                  <p:cNvSpPr>
                    <a:spLocks noChangeArrowheads="1"/>
                  </p:cNvSpPr>
                  <p:nvPr/>
                </p:nvSpPr>
                <p:spPr bwMode="auto">
                  <a:xfrm>
                    <a:off x="3661" y="2506"/>
                    <a:ext cx="2" cy="11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7" name="Freeform 1097"/>
                  <p:cNvSpPr>
                    <a:spLocks/>
                  </p:cNvSpPr>
                  <p:nvPr/>
                </p:nvSpPr>
                <p:spPr bwMode="auto">
                  <a:xfrm>
                    <a:off x="3661" y="2500"/>
                    <a:ext cx="203" cy="69"/>
                  </a:xfrm>
                  <a:custGeom>
                    <a:avLst/>
                    <a:gdLst>
                      <a:gd name="T0" fmla="*/ 88 w 404"/>
                      <a:gd name="T1" fmla="*/ 13 h 140"/>
                      <a:gd name="T2" fmla="*/ 88 w 404"/>
                      <a:gd name="T3" fmla="*/ 13 h 140"/>
                      <a:gd name="T4" fmla="*/ 119 w 404"/>
                      <a:gd name="T5" fmla="*/ 20 h 140"/>
                      <a:gd name="T6" fmla="*/ 143 w 404"/>
                      <a:gd name="T7" fmla="*/ 36 h 140"/>
                      <a:gd name="T8" fmla="*/ 143 w 404"/>
                      <a:gd name="T9" fmla="*/ 36 h 140"/>
                      <a:gd name="T10" fmla="*/ 150 w 404"/>
                      <a:gd name="T11" fmla="*/ 52 h 140"/>
                      <a:gd name="T12" fmla="*/ 159 w 404"/>
                      <a:gd name="T13" fmla="*/ 76 h 140"/>
                      <a:gd name="T14" fmla="*/ 159 w 404"/>
                      <a:gd name="T15" fmla="*/ 76 h 140"/>
                      <a:gd name="T16" fmla="*/ 159 w 404"/>
                      <a:gd name="T17" fmla="*/ 108 h 140"/>
                      <a:gd name="T18" fmla="*/ 143 w 404"/>
                      <a:gd name="T19" fmla="*/ 124 h 140"/>
                      <a:gd name="T20" fmla="*/ 139 w 404"/>
                      <a:gd name="T21" fmla="*/ 120 h 140"/>
                      <a:gd name="T22" fmla="*/ 261 w 404"/>
                      <a:gd name="T23" fmla="*/ 120 h 140"/>
                      <a:gd name="T24" fmla="*/ 245 w 404"/>
                      <a:gd name="T25" fmla="*/ 108 h 140"/>
                      <a:gd name="T26" fmla="*/ 245 w 404"/>
                      <a:gd name="T27" fmla="*/ 104 h 140"/>
                      <a:gd name="T28" fmla="*/ 245 w 404"/>
                      <a:gd name="T29" fmla="*/ 80 h 140"/>
                      <a:gd name="T30" fmla="*/ 254 w 404"/>
                      <a:gd name="T31" fmla="*/ 56 h 140"/>
                      <a:gd name="T32" fmla="*/ 254 w 404"/>
                      <a:gd name="T33" fmla="*/ 56 h 140"/>
                      <a:gd name="T34" fmla="*/ 269 w 404"/>
                      <a:gd name="T35" fmla="*/ 36 h 140"/>
                      <a:gd name="T36" fmla="*/ 289 w 404"/>
                      <a:gd name="T37" fmla="*/ 16 h 140"/>
                      <a:gd name="T38" fmla="*/ 289 w 404"/>
                      <a:gd name="T39" fmla="*/ 16 h 140"/>
                      <a:gd name="T40" fmla="*/ 316 w 404"/>
                      <a:gd name="T41" fmla="*/ 13 h 140"/>
                      <a:gd name="T42" fmla="*/ 336 w 404"/>
                      <a:gd name="T43" fmla="*/ 0 h 140"/>
                      <a:gd name="T44" fmla="*/ 336 w 404"/>
                      <a:gd name="T45" fmla="*/ 0 h 140"/>
                      <a:gd name="T46" fmla="*/ 392 w 404"/>
                      <a:gd name="T47" fmla="*/ 0 h 140"/>
                      <a:gd name="T48" fmla="*/ 404 w 404"/>
                      <a:gd name="T49" fmla="*/ 16 h 140"/>
                      <a:gd name="T50" fmla="*/ 404 w 404"/>
                      <a:gd name="T51" fmla="*/ 20 h 140"/>
                      <a:gd name="T52" fmla="*/ 380 w 404"/>
                      <a:gd name="T53" fmla="*/ 40 h 140"/>
                      <a:gd name="T54" fmla="*/ 356 w 404"/>
                      <a:gd name="T55" fmla="*/ 36 h 140"/>
                      <a:gd name="T56" fmla="*/ 360 w 404"/>
                      <a:gd name="T57" fmla="*/ 32 h 140"/>
                      <a:gd name="T58" fmla="*/ 349 w 404"/>
                      <a:gd name="T59" fmla="*/ 60 h 140"/>
                      <a:gd name="T60" fmla="*/ 281 w 404"/>
                      <a:gd name="T61" fmla="*/ 140 h 140"/>
                      <a:gd name="T62" fmla="*/ 277 w 404"/>
                      <a:gd name="T63" fmla="*/ 140 h 140"/>
                      <a:gd name="T64" fmla="*/ 349 w 404"/>
                      <a:gd name="T65" fmla="*/ 52 h 140"/>
                      <a:gd name="T66" fmla="*/ 349 w 404"/>
                      <a:gd name="T67" fmla="*/ 52 h 140"/>
                      <a:gd name="T68" fmla="*/ 356 w 404"/>
                      <a:gd name="T69" fmla="*/ 32 h 140"/>
                      <a:gd name="T70" fmla="*/ 380 w 404"/>
                      <a:gd name="T71" fmla="*/ 36 h 140"/>
                      <a:gd name="T72" fmla="*/ 380 w 404"/>
                      <a:gd name="T73" fmla="*/ 36 h 140"/>
                      <a:gd name="T74" fmla="*/ 404 w 404"/>
                      <a:gd name="T75" fmla="*/ 20 h 140"/>
                      <a:gd name="T76" fmla="*/ 387 w 404"/>
                      <a:gd name="T77" fmla="*/ 5 h 140"/>
                      <a:gd name="T78" fmla="*/ 387 w 404"/>
                      <a:gd name="T79" fmla="*/ 5 h 140"/>
                      <a:gd name="T80" fmla="*/ 336 w 404"/>
                      <a:gd name="T81" fmla="*/ 0 h 140"/>
                      <a:gd name="T82" fmla="*/ 316 w 404"/>
                      <a:gd name="T83" fmla="*/ 13 h 140"/>
                      <a:gd name="T84" fmla="*/ 316 w 404"/>
                      <a:gd name="T85" fmla="*/ 13 h 140"/>
                      <a:gd name="T86" fmla="*/ 289 w 404"/>
                      <a:gd name="T87" fmla="*/ 16 h 140"/>
                      <a:gd name="T88" fmla="*/ 274 w 404"/>
                      <a:gd name="T89" fmla="*/ 40 h 140"/>
                      <a:gd name="T90" fmla="*/ 274 w 404"/>
                      <a:gd name="T91" fmla="*/ 40 h 140"/>
                      <a:gd name="T92" fmla="*/ 254 w 404"/>
                      <a:gd name="T93" fmla="*/ 56 h 140"/>
                      <a:gd name="T94" fmla="*/ 250 w 404"/>
                      <a:gd name="T95" fmla="*/ 80 h 140"/>
                      <a:gd name="T96" fmla="*/ 250 w 404"/>
                      <a:gd name="T97" fmla="*/ 80 h 140"/>
                      <a:gd name="T98" fmla="*/ 245 w 404"/>
                      <a:gd name="T99" fmla="*/ 104 h 140"/>
                      <a:gd name="T100" fmla="*/ 261 w 404"/>
                      <a:gd name="T101" fmla="*/ 120 h 140"/>
                      <a:gd name="T102" fmla="*/ 257 w 404"/>
                      <a:gd name="T103" fmla="*/ 124 h 140"/>
                      <a:gd name="T104" fmla="*/ 134 w 404"/>
                      <a:gd name="T105" fmla="*/ 124 h 140"/>
                      <a:gd name="T106" fmla="*/ 154 w 404"/>
                      <a:gd name="T107" fmla="*/ 104 h 140"/>
                      <a:gd name="T108" fmla="*/ 154 w 404"/>
                      <a:gd name="T109" fmla="*/ 104 h 140"/>
                      <a:gd name="T110" fmla="*/ 159 w 404"/>
                      <a:gd name="T111" fmla="*/ 76 h 140"/>
                      <a:gd name="T112" fmla="*/ 146 w 404"/>
                      <a:gd name="T113" fmla="*/ 52 h 140"/>
                      <a:gd name="T114" fmla="*/ 146 w 404"/>
                      <a:gd name="T115" fmla="*/ 52 h 140"/>
                      <a:gd name="T116" fmla="*/ 143 w 404"/>
                      <a:gd name="T117" fmla="*/ 36 h 140"/>
                      <a:gd name="T118" fmla="*/ 115 w 404"/>
                      <a:gd name="T119" fmla="*/ 25 h 140"/>
                      <a:gd name="T120" fmla="*/ 115 w 404"/>
                      <a:gd name="T121" fmla="*/ 25 h 140"/>
                      <a:gd name="T122" fmla="*/ 88 w 404"/>
                      <a:gd name="T123" fmla="*/ 13 h 140"/>
                      <a:gd name="T124" fmla="*/ 0 w 404"/>
                      <a:gd name="T125" fmla="*/ 16 h 140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04"/>
                      <a:gd name="T190" fmla="*/ 0 h 140"/>
                      <a:gd name="T191" fmla="*/ 404 w 404"/>
                      <a:gd name="T192" fmla="*/ 140 h 140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04" h="140">
                        <a:moveTo>
                          <a:pt x="0" y="13"/>
                        </a:moveTo>
                        <a:lnTo>
                          <a:pt x="88" y="13"/>
                        </a:lnTo>
                        <a:lnTo>
                          <a:pt x="115" y="20"/>
                        </a:lnTo>
                        <a:lnTo>
                          <a:pt x="119" y="20"/>
                        </a:lnTo>
                        <a:lnTo>
                          <a:pt x="143" y="36"/>
                        </a:lnTo>
                        <a:lnTo>
                          <a:pt x="150" y="52"/>
                        </a:lnTo>
                        <a:lnTo>
                          <a:pt x="159" y="76"/>
                        </a:lnTo>
                        <a:lnTo>
                          <a:pt x="159" y="104"/>
                        </a:lnTo>
                        <a:lnTo>
                          <a:pt x="159" y="108"/>
                        </a:lnTo>
                        <a:lnTo>
                          <a:pt x="143" y="124"/>
                        </a:lnTo>
                        <a:lnTo>
                          <a:pt x="139" y="124"/>
                        </a:lnTo>
                        <a:lnTo>
                          <a:pt x="139" y="120"/>
                        </a:lnTo>
                        <a:lnTo>
                          <a:pt x="257" y="120"/>
                        </a:lnTo>
                        <a:lnTo>
                          <a:pt x="261" y="120"/>
                        </a:lnTo>
                        <a:lnTo>
                          <a:pt x="257" y="124"/>
                        </a:lnTo>
                        <a:lnTo>
                          <a:pt x="245" y="108"/>
                        </a:lnTo>
                        <a:lnTo>
                          <a:pt x="245" y="104"/>
                        </a:lnTo>
                        <a:lnTo>
                          <a:pt x="245" y="80"/>
                        </a:lnTo>
                        <a:lnTo>
                          <a:pt x="254" y="56"/>
                        </a:lnTo>
                        <a:lnTo>
                          <a:pt x="269" y="36"/>
                        </a:lnTo>
                        <a:lnTo>
                          <a:pt x="289" y="16"/>
                        </a:lnTo>
                        <a:lnTo>
                          <a:pt x="316" y="9"/>
                        </a:lnTo>
                        <a:lnTo>
                          <a:pt x="316" y="13"/>
                        </a:lnTo>
                        <a:lnTo>
                          <a:pt x="316" y="9"/>
                        </a:lnTo>
                        <a:lnTo>
                          <a:pt x="336" y="0"/>
                        </a:lnTo>
                        <a:lnTo>
                          <a:pt x="387" y="0"/>
                        </a:lnTo>
                        <a:lnTo>
                          <a:pt x="392" y="0"/>
                        </a:lnTo>
                        <a:lnTo>
                          <a:pt x="404" y="16"/>
                        </a:lnTo>
                        <a:lnTo>
                          <a:pt x="404" y="20"/>
                        </a:lnTo>
                        <a:lnTo>
                          <a:pt x="385" y="40"/>
                        </a:lnTo>
                        <a:lnTo>
                          <a:pt x="380" y="40"/>
                        </a:lnTo>
                        <a:lnTo>
                          <a:pt x="356" y="36"/>
                        </a:lnTo>
                        <a:lnTo>
                          <a:pt x="356" y="32"/>
                        </a:lnTo>
                        <a:lnTo>
                          <a:pt x="360" y="32"/>
                        </a:lnTo>
                        <a:lnTo>
                          <a:pt x="352" y="52"/>
                        </a:lnTo>
                        <a:lnTo>
                          <a:pt x="349" y="60"/>
                        </a:lnTo>
                        <a:lnTo>
                          <a:pt x="352" y="56"/>
                        </a:lnTo>
                        <a:lnTo>
                          <a:pt x="281" y="140"/>
                        </a:lnTo>
                        <a:lnTo>
                          <a:pt x="277" y="140"/>
                        </a:lnTo>
                        <a:lnTo>
                          <a:pt x="277" y="135"/>
                        </a:lnTo>
                        <a:lnTo>
                          <a:pt x="349" y="52"/>
                        </a:lnTo>
                        <a:lnTo>
                          <a:pt x="352" y="56"/>
                        </a:lnTo>
                        <a:lnTo>
                          <a:pt x="349" y="52"/>
                        </a:lnTo>
                        <a:lnTo>
                          <a:pt x="356" y="32"/>
                        </a:lnTo>
                        <a:lnTo>
                          <a:pt x="380" y="36"/>
                        </a:lnTo>
                        <a:lnTo>
                          <a:pt x="380" y="40"/>
                        </a:lnTo>
                        <a:lnTo>
                          <a:pt x="380" y="36"/>
                        </a:lnTo>
                        <a:lnTo>
                          <a:pt x="400" y="16"/>
                        </a:lnTo>
                        <a:lnTo>
                          <a:pt x="404" y="20"/>
                        </a:lnTo>
                        <a:lnTo>
                          <a:pt x="400" y="20"/>
                        </a:lnTo>
                        <a:lnTo>
                          <a:pt x="387" y="5"/>
                        </a:lnTo>
                        <a:lnTo>
                          <a:pt x="392" y="0"/>
                        </a:lnTo>
                        <a:lnTo>
                          <a:pt x="387" y="5"/>
                        </a:lnTo>
                        <a:lnTo>
                          <a:pt x="336" y="5"/>
                        </a:lnTo>
                        <a:lnTo>
                          <a:pt x="336" y="0"/>
                        </a:lnTo>
                        <a:lnTo>
                          <a:pt x="336" y="5"/>
                        </a:lnTo>
                        <a:lnTo>
                          <a:pt x="316" y="13"/>
                        </a:lnTo>
                        <a:lnTo>
                          <a:pt x="289" y="20"/>
                        </a:lnTo>
                        <a:lnTo>
                          <a:pt x="289" y="16"/>
                        </a:lnTo>
                        <a:lnTo>
                          <a:pt x="294" y="20"/>
                        </a:lnTo>
                        <a:lnTo>
                          <a:pt x="274" y="40"/>
                        </a:lnTo>
                        <a:lnTo>
                          <a:pt x="269" y="36"/>
                        </a:lnTo>
                        <a:lnTo>
                          <a:pt x="274" y="40"/>
                        </a:lnTo>
                        <a:lnTo>
                          <a:pt x="257" y="60"/>
                        </a:lnTo>
                        <a:lnTo>
                          <a:pt x="254" y="56"/>
                        </a:lnTo>
                        <a:lnTo>
                          <a:pt x="257" y="56"/>
                        </a:lnTo>
                        <a:lnTo>
                          <a:pt x="250" y="80"/>
                        </a:lnTo>
                        <a:lnTo>
                          <a:pt x="245" y="80"/>
                        </a:lnTo>
                        <a:lnTo>
                          <a:pt x="250" y="80"/>
                        </a:lnTo>
                        <a:lnTo>
                          <a:pt x="250" y="104"/>
                        </a:lnTo>
                        <a:lnTo>
                          <a:pt x="245" y="104"/>
                        </a:lnTo>
                        <a:lnTo>
                          <a:pt x="250" y="104"/>
                        </a:lnTo>
                        <a:lnTo>
                          <a:pt x="261" y="120"/>
                        </a:lnTo>
                        <a:lnTo>
                          <a:pt x="265" y="124"/>
                        </a:lnTo>
                        <a:lnTo>
                          <a:pt x="257" y="124"/>
                        </a:lnTo>
                        <a:lnTo>
                          <a:pt x="139" y="124"/>
                        </a:lnTo>
                        <a:lnTo>
                          <a:pt x="134" y="124"/>
                        </a:lnTo>
                        <a:lnTo>
                          <a:pt x="139" y="120"/>
                        </a:lnTo>
                        <a:lnTo>
                          <a:pt x="154" y="104"/>
                        </a:lnTo>
                        <a:lnTo>
                          <a:pt x="159" y="108"/>
                        </a:lnTo>
                        <a:lnTo>
                          <a:pt x="154" y="104"/>
                        </a:lnTo>
                        <a:lnTo>
                          <a:pt x="154" y="76"/>
                        </a:lnTo>
                        <a:lnTo>
                          <a:pt x="159" y="76"/>
                        </a:lnTo>
                        <a:lnTo>
                          <a:pt x="154" y="76"/>
                        </a:lnTo>
                        <a:lnTo>
                          <a:pt x="146" y="52"/>
                        </a:lnTo>
                        <a:lnTo>
                          <a:pt x="150" y="52"/>
                        </a:lnTo>
                        <a:lnTo>
                          <a:pt x="146" y="52"/>
                        </a:lnTo>
                        <a:lnTo>
                          <a:pt x="139" y="36"/>
                        </a:lnTo>
                        <a:lnTo>
                          <a:pt x="143" y="36"/>
                        </a:lnTo>
                        <a:lnTo>
                          <a:pt x="139" y="40"/>
                        </a:lnTo>
                        <a:lnTo>
                          <a:pt x="115" y="25"/>
                        </a:lnTo>
                        <a:lnTo>
                          <a:pt x="119" y="20"/>
                        </a:lnTo>
                        <a:lnTo>
                          <a:pt x="115" y="25"/>
                        </a:lnTo>
                        <a:lnTo>
                          <a:pt x="88" y="16"/>
                        </a:lnTo>
                        <a:lnTo>
                          <a:pt x="88" y="13"/>
                        </a:lnTo>
                        <a:lnTo>
                          <a:pt x="88" y="16"/>
                        </a:lnTo>
                        <a:lnTo>
                          <a:pt x="0" y="16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8" name="Freeform 1098"/>
                  <p:cNvSpPr>
                    <a:spLocks/>
                  </p:cNvSpPr>
                  <p:nvPr/>
                </p:nvSpPr>
                <p:spPr bwMode="auto">
                  <a:xfrm>
                    <a:off x="3646" y="2514"/>
                    <a:ext cx="83" cy="81"/>
                  </a:xfrm>
                  <a:custGeom>
                    <a:avLst/>
                    <a:gdLst>
                      <a:gd name="T0" fmla="*/ 166 w 166"/>
                      <a:gd name="T1" fmla="*/ 79 h 162"/>
                      <a:gd name="T2" fmla="*/ 158 w 166"/>
                      <a:gd name="T3" fmla="*/ 47 h 162"/>
                      <a:gd name="T4" fmla="*/ 142 w 166"/>
                      <a:gd name="T5" fmla="*/ 23 h 162"/>
                      <a:gd name="T6" fmla="*/ 115 w 166"/>
                      <a:gd name="T7" fmla="*/ 3 h 162"/>
                      <a:gd name="T8" fmla="*/ 84 w 166"/>
                      <a:gd name="T9" fmla="*/ 0 h 162"/>
                      <a:gd name="T10" fmla="*/ 51 w 166"/>
                      <a:gd name="T11" fmla="*/ 3 h 162"/>
                      <a:gd name="T12" fmla="*/ 29 w 166"/>
                      <a:gd name="T13" fmla="*/ 23 h 162"/>
                      <a:gd name="T14" fmla="*/ 9 w 166"/>
                      <a:gd name="T15" fmla="*/ 47 h 162"/>
                      <a:gd name="T16" fmla="*/ 0 w 166"/>
                      <a:gd name="T17" fmla="*/ 79 h 162"/>
                      <a:gd name="T18" fmla="*/ 9 w 166"/>
                      <a:gd name="T19" fmla="*/ 115 h 162"/>
                      <a:gd name="T20" fmla="*/ 29 w 166"/>
                      <a:gd name="T21" fmla="*/ 138 h 162"/>
                      <a:gd name="T22" fmla="*/ 51 w 166"/>
                      <a:gd name="T23" fmla="*/ 158 h 162"/>
                      <a:gd name="T24" fmla="*/ 84 w 166"/>
                      <a:gd name="T25" fmla="*/ 162 h 162"/>
                      <a:gd name="T26" fmla="*/ 115 w 166"/>
                      <a:gd name="T27" fmla="*/ 158 h 162"/>
                      <a:gd name="T28" fmla="*/ 142 w 166"/>
                      <a:gd name="T29" fmla="*/ 138 h 162"/>
                      <a:gd name="T30" fmla="*/ 158 w 166"/>
                      <a:gd name="T31" fmla="*/ 115 h 162"/>
                      <a:gd name="T32" fmla="*/ 166 w 166"/>
                      <a:gd name="T33" fmla="*/ 79 h 16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66"/>
                      <a:gd name="T52" fmla="*/ 0 h 162"/>
                      <a:gd name="T53" fmla="*/ 166 w 166"/>
                      <a:gd name="T54" fmla="*/ 162 h 16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66" h="162">
                        <a:moveTo>
                          <a:pt x="166" y="79"/>
                        </a:moveTo>
                        <a:lnTo>
                          <a:pt x="158" y="47"/>
                        </a:lnTo>
                        <a:lnTo>
                          <a:pt x="142" y="23"/>
                        </a:lnTo>
                        <a:lnTo>
                          <a:pt x="115" y="3"/>
                        </a:lnTo>
                        <a:lnTo>
                          <a:pt x="84" y="0"/>
                        </a:lnTo>
                        <a:lnTo>
                          <a:pt x="51" y="3"/>
                        </a:lnTo>
                        <a:lnTo>
                          <a:pt x="29" y="23"/>
                        </a:lnTo>
                        <a:lnTo>
                          <a:pt x="9" y="47"/>
                        </a:lnTo>
                        <a:lnTo>
                          <a:pt x="0" y="79"/>
                        </a:lnTo>
                        <a:lnTo>
                          <a:pt x="9" y="115"/>
                        </a:lnTo>
                        <a:lnTo>
                          <a:pt x="29" y="138"/>
                        </a:lnTo>
                        <a:lnTo>
                          <a:pt x="51" y="158"/>
                        </a:lnTo>
                        <a:lnTo>
                          <a:pt x="84" y="162"/>
                        </a:lnTo>
                        <a:lnTo>
                          <a:pt x="115" y="158"/>
                        </a:lnTo>
                        <a:lnTo>
                          <a:pt x="142" y="138"/>
                        </a:lnTo>
                        <a:lnTo>
                          <a:pt x="158" y="115"/>
                        </a:lnTo>
                        <a:lnTo>
                          <a:pt x="166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49" name="Freeform 1099"/>
                  <p:cNvSpPr>
                    <a:spLocks/>
                  </p:cNvSpPr>
                  <p:nvPr/>
                </p:nvSpPr>
                <p:spPr bwMode="auto">
                  <a:xfrm>
                    <a:off x="3646" y="2514"/>
                    <a:ext cx="85" cy="83"/>
                  </a:xfrm>
                  <a:custGeom>
                    <a:avLst/>
                    <a:gdLst>
                      <a:gd name="T0" fmla="*/ 158 w 171"/>
                      <a:gd name="T1" fmla="*/ 47 h 166"/>
                      <a:gd name="T2" fmla="*/ 158 w 171"/>
                      <a:gd name="T3" fmla="*/ 51 h 166"/>
                      <a:gd name="T4" fmla="*/ 142 w 171"/>
                      <a:gd name="T5" fmla="*/ 27 h 166"/>
                      <a:gd name="T6" fmla="*/ 115 w 171"/>
                      <a:gd name="T7" fmla="*/ 7 h 166"/>
                      <a:gd name="T8" fmla="*/ 115 w 171"/>
                      <a:gd name="T9" fmla="*/ 7 h 166"/>
                      <a:gd name="T10" fmla="*/ 84 w 171"/>
                      <a:gd name="T11" fmla="*/ 3 h 166"/>
                      <a:gd name="T12" fmla="*/ 51 w 171"/>
                      <a:gd name="T13" fmla="*/ 7 h 166"/>
                      <a:gd name="T14" fmla="*/ 56 w 171"/>
                      <a:gd name="T15" fmla="*/ 7 h 166"/>
                      <a:gd name="T16" fmla="*/ 32 w 171"/>
                      <a:gd name="T17" fmla="*/ 27 h 166"/>
                      <a:gd name="T18" fmla="*/ 12 w 171"/>
                      <a:gd name="T19" fmla="*/ 51 h 166"/>
                      <a:gd name="T20" fmla="*/ 12 w 171"/>
                      <a:gd name="T21" fmla="*/ 47 h 166"/>
                      <a:gd name="T22" fmla="*/ 5 w 171"/>
                      <a:gd name="T23" fmla="*/ 79 h 166"/>
                      <a:gd name="T24" fmla="*/ 12 w 171"/>
                      <a:gd name="T25" fmla="*/ 115 h 166"/>
                      <a:gd name="T26" fmla="*/ 12 w 171"/>
                      <a:gd name="T27" fmla="*/ 115 h 166"/>
                      <a:gd name="T28" fmla="*/ 32 w 171"/>
                      <a:gd name="T29" fmla="*/ 138 h 166"/>
                      <a:gd name="T30" fmla="*/ 56 w 171"/>
                      <a:gd name="T31" fmla="*/ 158 h 166"/>
                      <a:gd name="T32" fmla="*/ 51 w 171"/>
                      <a:gd name="T33" fmla="*/ 158 h 166"/>
                      <a:gd name="T34" fmla="*/ 84 w 171"/>
                      <a:gd name="T35" fmla="*/ 162 h 166"/>
                      <a:gd name="T36" fmla="*/ 115 w 171"/>
                      <a:gd name="T37" fmla="*/ 158 h 166"/>
                      <a:gd name="T38" fmla="*/ 115 w 171"/>
                      <a:gd name="T39" fmla="*/ 158 h 166"/>
                      <a:gd name="T40" fmla="*/ 142 w 171"/>
                      <a:gd name="T41" fmla="*/ 138 h 166"/>
                      <a:gd name="T42" fmla="*/ 158 w 171"/>
                      <a:gd name="T43" fmla="*/ 115 h 166"/>
                      <a:gd name="T44" fmla="*/ 158 w 171"/>
                      <a:gd name="T45" fmla="*/ 115 h 166"/>
                      <a:gd name="T46" fmla="*/ 166 w 171"/>
                      <a:gd name="T47" fmla="*/ 79 h 166"/>
                      <a:gd name="T48" fmla="*/ 171 w 171"/>
                      <a:gd name="T49" fmla="*/ 79 h 166"/>
                      <a:gd name="T50" fmla="*/ 162 w 171"/>
                      <a:gd name="T51" fmla="*/ 115 h 166"/>
                      <a:gd name="T52" fmla="*/ 147 w 171"/>
                      <a:gd name="T53" fmla="*/ 142 h 166"/>
                      <a:gd name="T54" fmla="*/ 147 w 171"/>
                      <a:gd name="T55" fmla="*/ 142 h 166"/>
                      <a:gd name="T56" fmla="*/ 120 w 171"/>
                      <a:gd name="T57" fmla="*/ 162 h 166"/>
                      <a:gd name="T58" fmla="*/ 84 w 171"/>
                      <a:gd name="T59" fmla="*/ 166 h 166"/>
                      <a:gd name="T60" fmla="*/ 84 w 171"/>
                      <a:gd name="T61" fmla="*/ 166 h 166"/>
                      <a:gd name="T62" fmla="*/ 51 w 171"/>
                      <a:gd name="T63" fmla="*/ 162 h 166"/>
                      <a:gd name="T64" fmla="*/ 29 w 171"/>
                      <a:gd name="T65" fmla="*/ 142 h 166"/>
                      <a:gd name="T66" fmla="*/ 29 w 171"/>
                      <a:gd name="T67" fmla="*/ 142 h 166"/>
                      <a:gd name="T68" fmla="*/ 9 w 171"/>
                      <a:gd name="T69" fmla="*/ 118 h 166"/>
                      <a:gd name="T70" fmla="*/ 0 w 171"/>
                      <a:gd name="T71" fmla="*/ 79 h 166"/>
                      <a:gd name="T72" fmla="*/ 0 w 171"/>
                      <a:gd name="T73" fmla="*/ 79 h 166"/>
                      <a:gd name="T74" fmla="*/ 9 w 171"/>
                      <a:gd name="T75" fmla="*/ 47 h 166"/>
                      <a:gd name="T76" fmla="*/ 29 w 171"/>
                      <a:gd name="T77" fmla="*/ 23 h 166"/>
                      <a:gd name="T78" fmla="*/ 29 w 171"/>
                      <a:gd name="T79" fmla="*/ 23 h 166"/>
                      <a:gd name="T80" fmla="*/ 51 w 171"/>
                      <a:gd name="T81" fmla="*/ 3 h 166"/>
                      <a:gd name="T82" fmla="*/ 84 w 171"/>
                      <a:gd name="T83" fmla="*/ 0 h 166"/>
                      <a:gd name="T84" fmla="*/ 84 w 171"/>
                      <a:gd name="T85" fmla="*/ 0 h 166"/>
                      <a:gd name="T86" fmla="*/ 115 w 171"/>
                      <a:gd name="T87" fmla="*/ 3 h 166"/>
                      <a:gd name="T88" fmla="*/ 147 w 171"/>
                      <a:gd name="T89" fmla="*/ 23 h 166"/>
                      <a:gd name="T90" fmla="*/ 147 w 171"/>
                      <a:gd name="T91" fmla="*/ 23 h 166"/>
                      <a:gd name="T92" fmla="*/ 162 w 171"/>
                      <a:gd name="T93" fmla="*/ 47 h 166"/>
                      <a:gd name="T94" fmla="*/ 171 w 171"/>
                      <a:gd name="T95" fmla="*/ 79 h 16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71"/>
                      <a:gd name="T145" fmla="*/ 0 h 166"/>
                      <a:gd name="T146" fmla="*/ 171 w 171"/>
                      <a:gd name="T147" fmla="*/ 166 h 166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71" h="166">
                        <a:moveTo>
                          <a:pt x="166" y="79"/>
                        </a:moveTo>
                        <a:lnTo>
                          <a:pt x="158" y="47"/>
                        </a:lnTo>
                        <a:lnTo>
                          <a:pt x="158" y="51"/>
                        </a:lnTo>
                        <a:lnTo>
                          <a:pt x="142" y="27"/>
                        </a:lnTo>
                        <a:lnTo>
                          <a:pt x="115" y="7"/>
                        </a:lnTo>
                        <a:lnTo>
                          <a:pt x="84" y="3"/>
                        </a:lnTo>
                        <a:lnTo>
                          <a:pt x="51" y="7"/>
                        </a:lnTo>
                        <a:lnTo>
                          <a:pt x="56" y="7"/>
                        </a:lnTo>
                        <a:lnTo>
                          <a:pt x="32" y="27"/>
                        </a:lnTo>
                        <a:lnTo>
                          <a:pt x="12" y="51"/>
                        </a:lnTo>
                        <a:lnTo>
                          <a:pt x="12" y="47"/>
                        </a:lnTo>
                        <a:lnTo>
                          <a:pt x="5" y="79"/>
                        </a:lnTo>
                        <a:lnTo>
                          <a:pt x="12" y="115"/>
                        </a:lnTo>
                        <a:lnTo>
                          <a:pt x="32" y="138"/>
                        </a:lnTo>
                        <a:lnTo>
                          <a:pt x="56" y="158"/>
                        </a:lnTo>
                        <a:lnTo>
                          <a:pt x="51" y="158"/>
                        </a:lnTo>
                        <a:lnTo>
                          <a:pt x="84" y="162"/>
                        </a:lnTo>
                        <a:lnTo>
                          <a:pt x="115" y="158"/>
                        </a:lnTo>
                        <a:lnTo>
                          <a:pt x="142" y="138"/>
                        </a:lnTo>
                        <a:lnTo>
                          <a:pt x="158" y="115"/>
                        </a:lnTo>
                        <a:lnTo>
                          <a:pt x="166" y="79"/>
                        </a:lnTo>
                        <a:lnTo>
                          <a:pt x="171" y="79"/>
                        </a:lnTo>
                        <a:lnTo>
                          <a:pt x="162" y="115"/>
                        </a:lnTo>
                        <a:lnTo>
                          <a:pt x="162" y="118"/>
                        </a:lnTo>
                        <a:lnTo>
                          <a:pt x="147" y="142"/>
                        </a:lnTo>
                        <a:lnTo>
                          <a:pt x="120" y="162"/>
                        </a:lnTo>
                        <a:lnTo>
                          <a:pt x="115" y="162"/>
                        </a:lnTo>
                        <a:lnTo>
                          <a:pt x="84" y="166"/>
                        </a:lnTo>
                        <a:lnTo>
                          <a:pt x="51" y="162"/>
                        </a:lnTo>
                        <a:lnTo>
                          <a:pt x="29" y="142"/>
                        </a:lnTo>
                        <a:lnTo>
                          <a:pt x="9" y="118"/>
                        </a:lnTo>
                        <a:lnTo>
                          <a:pt x="9" y="115"/>
                        </a:lnTo>
                        <a:lnTo>
                          <a:pt x="0" y="79"/>
                        </a:lnTo>
                        <a:lnTo>
                          <a:pt x="9" y="47"/>
                        </a:lnTo>
                        <a:lnTo>
                          <a:pt x="29" y="23"/>
                        </a:lnTo>
                        <a:lnTo>
                          <a:pt x="51" y="3"/>
                        </a:lnTo>
                        <a:lnTo>
                          <a:pt x="84" y="0"/>
                        </a:lnTo>
                        <a:lnTo>
                          <a:pt x="115" y="3"/>
                        </a:lnTo>
                        <a:lnTo>
                          <a:pt x="120" y="3"/>
                        </a:lnTo>
                        <a:lnTo>
                          <a:pt x="147" y="23"/>
                        </a:lnTo>
                        <a:lnTo>
                          <a:pt x="162" y="47"/>
                        </a:lnTo>
                        <a:lnTo>
                          <a:pt x="171" y="79"/>
                        </a:lnTo>
                        <a:lnTo>
                          <a:pt x="166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0" name="Freeform 1100"/>
                  <p:cNvSpPr>
                    <a:spLocks/>
                  </p:cNvSpPr>
                  <p:nvPr/>
                </p:nvSpPr>
                <p:spPr bwMode="auto">
                  <a:xfrm>
                    <a:off x="3729" y="2554"/>
                    <a:ext cx="2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0 w 5"/>
                      <a:gd name="T3" fmla="*/ 0 h 1"/>
                      <a:gd name="T4" fmla="*/ 0 w 5"/>
                      <a:gd name="T5" fmla="*/ 0 h 1"/>
                      <a:gd name="T6" fmla="*/ 5 w 5"/>
                      <a:gd name="T7" fmla="*/ 0 h 1"/>
                      <a:gd name="T8" fmla="*/ 5 w 5"/>
                      <a:gd name="T9" fmla="*/ 0 h 1"/>
                      <a:gd name="T10" fmla="*/ 5 w 5"/>
                      <a:gd name="T11" fmla="*/ 0 h 1"/>
                      <a:gd name="T12" fmla="*/ 0 w 5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"/>
                      <a:gd name="T22" fmla="*/ 0 h 1"/>
                      <a:gd name="T23" fmla="*/ 5 w 5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1" name="Freeform 1101"/>
                  <p:cNvSpPr>
                    <a:spLocks/>
                  </p:cNvSpPr>
                  <p:nvPr/>
                </p:nvSpPr>
                <p:spPr bwMode="auto">
                  <a:xfrm>
                    <a:off x="3668" y="2534"/>
                    <a:ext cx="41" cy="41"/>
                  </a:xfrm>
                  <a:custGeom>
                    <a:avLst/>
                    <a:gdLst>
                      <a:gd name="T0" fmla="*/ 83 w 83"/>
                      <a:gd name="T1" fmla="*/ 39 h 82"/>
                      <a:gd name="T2" fmla="*/ 71 w 83"/>
                      <a:gd name="T3" fmla="*/ 11 h 82"/>
                      <a:gd name="T4" fmla="*/ 40 w 83"/>
                      <a:gd name="T5" fmla="*/ 0 h 82"/>
                      <a:gd name="T6" fmla="*/ 12 w 83"/>
                      <a:gd name="T7" fmla="*/ 11 h 82"/>
                      <a:gd name="T8" fmla="*/ 0 w 83"/>
                      <a:gd name="T9" fmla="*/ 39 h 82"/>
                      <a:gd name="T10" fmla="*/ 12 w 83"/>
                      <a:gd name="T11" fmla="*/ 71 h 82"/>
                      <a:gd name="T12" fmla="*/ 40 w 83"/>
                      <a:gd name="T13" fmla="*/ 82 h 82"/>
                      <a:gd name="T14" fmla="*/ 71 w 83"/>
                      <a:gd name="T15" fmla="*/ 71 h 82"/>
                      <a:gd name="T16" fmla="*/ 83 w 83"/>
                      <a:gd name="T17" fmla="*/ 39 h 8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3"/>
                      <a:gd name="T28" fmla="*/ 0 h 82"/>
                      <a:gd name="T29" fmla="*/ 83 w 83"/>
                      <a:gd name="T30" fmla="*/ 82 h 8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3" h="82">
                        <a:moveTo>
                          <a:pt x="83" y="39"/>
                        </a:moveTo>
                        <a:lnTo>
                          <a:pt x="71" y="11"/>
                        </a:lnTo>
                        <a:lnTo>
                          <a:pt x="40" y="0"/>
                        </a:lnTo>
                        <a:lnTo>
                          <a:pt x="12" y="11"/>
                        </a:lnTo>
                        <a:lnTo>
                          <a:pt x="0" y="39"/>
                        </a:lnTo>
                        <a:lnTo>
                          <a:pt x="12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3" y="39"/>
                        </a:lnTo>
                        <a:close/>
                      </a:path>
                    </a:pathLst>
                  </a:custGeom>
                  <a:blipFill dpi="0" rotWithShape="0">
                    <a:blip r:embed="rId3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2" name="Freeform 1102"/>
                  <p:cNvSpPr>
                    <a:spLocks/>
                  </p:cNvSpPr>
                  <p:nvPr/>
                </p:nvSpPr>
                <p:spPr bwMode="auto">
                  <a:xfrm>
                    <a:off x="3668" y="2534"/>
                    <a:ext cx="43" cy="43"/>
                  </a:xfrm>
                  <a:custGeom>
                    <a:avLst/>
                    <a:gdLst>
                      <a:gd name="T0" fmla="*/ 83 w 87"/>
                      <a:gd name="T1" fmla="*/ 39 h 86"/>
                      <a:gd name="T2" fmla="*/ 71 w 87"/>
                      <a:gd name="T3" fmla="*/ 11 h 86"/>
                      <a:gd name="T4" fmla="*/ 71 w 87"/>
                      <a:gd name="T5" fmla="*/ 15 h 86"/>
                      <a:gd name="T6" fmla="*/ 71 w 87"/>
                      <a:gd name="T7" fmla="*/ 15 h 86"/>
                      <a:gd name="T8" fmla="*/ 40 w 87"/>
                      <a:gd name="T9" fmla="*/ 2 h 86"/>
                      <a:gd name="T10" fmla="*/ 40 w 87"/>
                      <a:gd name="T11" fmla="*/ 2 h 86"/>
                      <a:gd name="T12" fmla="*/ 40 w 87"/>
                      <a:gd name="T13" fmla="*/ 2 h 86"/>
                      <a:gd name="T14" fmla="*/ 12 w 87"/>
                      <a:gd name="T15" fmla="*/ 15 h 86"/>
                      <a:gd name="T16" fmla="*/ 16 w 87"/>
                      <a:gd name="T17" fmla="*/ 11 h 86"/>
                      <a:gd name="T18" fmla="*/ 16 w 87"/>
                      <a:gd name="T19" fmla="*/ 11 h 86"/>
                      <a:gd name="T20" fmla="*/ 3 w 87"/>
                      <a:gd name="T21" fmla="*/ 39 h 86"/>
                      <a:gd name="T22" fmla="*/ 3 w 87"/>
                      <a:gd name="T23" fmla="*/ 39 h 86"/>
                      <a:gd name="T24" fmla="*/ 3 w 87"/>
                      <a:gd name="T25" fmla="*/ 39 h 86"/>
                      <a:gd name="T26" fmla="*/ 16 w 87"/>
                      <a:gd name="T27" fmla="*/ 71 h 86"/>
                      <a:gd name="T28" fmla="*/ 12 w 87"/>
                      <a:gd name="T29" fmla="*/ 71 h 86"/>
                      <a:gd name="T30" fmla="*/ 12 w 87"/>
                      <a:gd name="T31" fmla="*/ 71 h 86"/>
                      <a:gd name="T32" fmla="*/ 40 w 87"/>
                      <a:gd name="T33" fmla="*/ 82 h 86"/>
                      <a:gd name="T34" fmla="*/ 40 w 87"/>
                      <a:gd name="T35" fmla="*/ 82 h 86"/>
                      <a:gd name="T36" fmla="*/ 40 w 87"/>
                      <a:gd name="T37" fmla="*/ 82 h 86"/>
                      <a:gd name="T38" fmla="*/ 71 w 87"/>
                      <a:gd name="T39" fmla="*/ 71 h 86"/>
                      <a:gd name="T40" fmla="*/ 71 w 87"/>
                      <a:gd name="T41" fmla="*/ 71 h 86"/>
                      <a:gd name="T42" fmla="*/ 71 w 87"/>
                      <a:gd name="T43" fmla="*/ 71 h 86"/>
                      <a:gd name="T44" fmla="*/ 83 w 87"/>
                      <a:gd name="T45" fmla="*/ 39 h 86"/>
                      <a:gd name="T46" fmla="*/ 83 w 87"/>
                      <a:gd name="T47" fmla="*/ 39 h 86"/>
                      <a:gd name="T48" fmla="*/ 87 w 87"/>
                      <a:gd name="T49" fmla="*/ 39 h 86"/>
                      <a:gd name="T50" fmla="*/ 87 w 87"/>
                      <a:gd name="T51" fmla="*/ 39 h 86"/>
                      <a:gd name="T52" fmla="*/ 76 w 87"/>
                      <a:gd name="T53" fmla="*/ 71 h 86"/>
                      <a:gd name="T54" fmla="*/ 76 w 87"/>
                      <a:gd name="T55" fmla="*/ 71 h 86"/>
                      <a:gd name="T56" fmla="*/ 71 w 87"/>
                      <a:gd name="T57" fmla="*/ 75 h 86"/>
                      <a:gd name="T58" fmla="*/ 40 w 87"/>
                      <a:gd name="T59" fmla="*/ 86 h 86"/>
                      <a:gd name="T60" fmla="*/ 40 w 87"/>
                      <a:gd name="T61" fmla="*/ 86 h 86"/>
                      <a:gd name="T62" fmla="*/ 40 w 87"/>
                      <a:gd name="T63" fmla="*/ 86 h 86"/>
                      <a:gd name="T64" fmla="*/ 12 w 87"/>
                      <a:gd name="T65" fmla="*/ 75 h 86"/>
                      <a:gd name="T66" fmla="*/ 12 w 87"/>
                      <a:gd name="T67" fmla="*/ 75 h 86"/>
                      <a:gd name="T68" fmla="*/ 12 w 87"/>
                      <a:gd name="T69" fmla="*/ 71 h 86"/>
                      <a:gd name="T70" fmla="*/ 0 w 87"/>
                      <a:gd name="T71" fmla="*/ 39 h 86"/>
                      <a:gd name="T72" fmla="*/ 0 w 87"/>
                      <a:gd name="T73" fmla="*/ 39 h 86"/>
                      <a:gd name="T74" fmla="*/ 0 w 87"/>
                      <a:gd name="T75" fmla="*/ 39 h 86"/>
                      <a:gd name="T76" fmla="*/ 12 w 87"/>
                      <a:gd name="T77" fmla="*/ 11 h 86"/>
                      <a:gd name="T78" fmla="*/ 12 w 87"/>
                      <a:gd name="T79" fmla="*/ 11 h 86"/>
                      <a:gd name="T80" fmla="*/ 12 w 87"/>
                      <a:gd name="T81" fmla="*/ 11 h 86"/>
                      <a:gd name="T82" fmla="*/ 40 w 87"/>
                      <a:gd name="T83" fmla="*/ 0 h 86"/>
                      <a:gd name="T84" fmla="*/ 40 w 87"/>
                      <a:gd name="T85" fmla="*/ 0 h 86"/>
                      <a:gd name="T86" fmla="*/ 40 w 87"/>
                      <a:gd name="T87" fmla="*/ 0 h 86"/>
                      <a:gd name="T88" fmla="*/ 71 w 87"/>
                      <a:gd name="T89" fmla="*/ 11 h 86"/>
                      <a:gd name="T90" fmla="*/ 71 w 87"/>
                      <a:gd name="T91" fmla="*/ 11 h 86"/>
                      <a:gd name="T92" fmla="*/ 76 w 87"/>
                      <a:gd name="T93" fmla="*/ 11 h 86"/>
                      <a:gd name="T94" fmla="*/ 87 w 87"/>
                      <a:gd name="T95" fmla="*/ 39 h 86"/>
                      <a:gd name="T96" fmla="*/ 83 w 87"/>
                      <a:gd name="T97" fmla="*/ 39 h 8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87"/>
                      <a:gd name="T148" fmla="*/ 0 h 86"/>
                      <a:gd name="T149" fmla="*/ 87 w 87"/>
                      <a:gd name="T150" fmla="*/ 86 h 8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87" h="86">
                        <a:moveTo>
                          <a:pt x="83" y="39"/>
                        </a:moveTo>
                        <a:lnTo>
                          <a:pt x="71" y="11"/>
                        </a:lnTo>
                        <a:lnTo>
                          <a:pt x="71" y="15"/>
                        </a:lnTo>
                        <a:lnTo>
                          <a:pt x="40" y="2"/>
                        </a:lnTo>
                        <a:lnTo>
                          <a:pt x="12" y="15"/>
                        </a:lnTo>
                        <a:lnTo>
                          <a:pt x="16" y="11"/>
                        </a:lnTo>
                        <a:lnTo>
                          <a:pt x="3" y="39"/>
                        </a:lnTo>
                        <a:lnTo>
                          <a:pt x="16" y="71"/>
                        </a:lnTo>
                        <a:lnTo>
                          <a:pt x="12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3" y="39"/>
                        </a:lnTo>
                        <a:lnTo>
                          <a:pt x="87" y="39"/>
                        </a:lnTo>
                        <a:lnTo>
                          <a:pt x="76" y="71"/>
                        </a:lnTo>
                        <a:lnTo>
                          <a:pt x="71" y="75"/>
                        </a:lnTo>
                        <a:lnTo>
                          <a:pt x="40" y="86"/>
                        </a:lnTo>
                        <a:lnTo>
                          <a:pt x="12" y="75"/>
                        </a:lnTo>
                        <a:lnTo>
                          <a:pt x="12" y="71"/>
                        </a:lnTo>
                        <a:lnTo>
                          <a:pt x="0" y="39"/>
                        </a:lnTo>
                        <a:lnTo>
                          <a:pt x="12" y="11"/>
                        </a:lnTo>
                        <a:lnTo>
                          <a:pt x="40" y="0"/>
                        </a:lnTo>
                        <a:lnTo>
                          <a:pt x="71" y="11"/>
                        </a:lnTo>
                        <a:lnTo>
                          <a:pt x="76" y="11"/>
                        </a:lnTo>
                        <a:lnTo>
                          <a:pt x="87" y="39"/>
                        </a:lnTo>
                        <a:lnTo>
                          <a:pt x="83" y="3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3" name="Freeform 1103"/>
                  <p:cNvSpPr>
                    <a:spLocks/>
                  </p:cNvSpPr>
                  <p:nvPr/>
                </p:nvSpPr>
                <p:spPr bwMode="auto">
                  <a:xfrm>
                    <a:off x="3709" y="2554"/>
                    <a:ext cx="2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0 w 4"/>
                      <a:gd name="T5" fmla="*/ 0 h 1"/>
                      <a:gd name="T6" fmla="*/ 4 w 4"/>
                      <a:gd name="T7" fmla="*/ 0 h 1"/>
                      <a:gd name="T8" fmla="*/ 4 w 4"/>
                      <a:gd name="T9" fmla="*/ 0 h 1"/>
                      <a:gd name="T10" fmla="*/ 4 w 4"/>
                      <a:gd name="T11" fmla="*/ 0 h 1"/>
                      <a:gd name="T12" fmla="*/ 0 w 4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"/>
                      <a:gd name="T22" fmla="*/ 0 h 1"/>
                      <a:gd name="T23" fmla="*/ 4 w 4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4" name="Freeform 1104"/>
                  <p:cNvSpPr>
                    <a:spLocks/>
                  </p:cNvSpPr>
                  <p:nvPr/>
                </p:nvSpPr>
                <p:spPr bwMode="auto">
                  <a:xfrm>
                    <a:off x="3675" y="2542"/>
                    <a:ext cx="24" cy="25"/>
                  </a:xfrm>
                  <a:custGeom>
                    <a:avLst/>
                    <a:gdLst>
                      <a:gd name="T0" fmla="*/ 47 w 47"/>
                      <a:gd name="T1" fmla="*/ 24 h 51"/>
                      <a:gd name="T2" fmla="*/ 43 w 47"/>
                      <a:gd name="T3" fmla="*/ 7 h 51"/>
                      <a:gd name="T4" fmla="*/ 24 w 47"/>
                      <a:gd name="T5" fmla="*/ 0 h 51"/>
                      <a:gd name="T6" fmla="*/ 7 w 47"/>
                      <a:gd name="T7" fmla="*/ 7 h 51"/>
                      <a:gd name="T8" fmla="*/ 0 w 47"/>
                      <a:gd name="T9" fmla="*/ 24 h 51"/>
                      <a:gd name="T10" fmla="*/ 7 w 47"/>
                      <a:gd name="T11" fmla="*/ 44 h 51"/>
                      <a:gd name="T12" fmla="*/ 24 w 47"/>
                      <a:gd name="T13" fmla="*/ 51 h 51"/>
                      <a:gd name="T14" fmla="*/ 43 w 47"/>
                      <a:gd name="T15" fmla="*/ 44 h 51"/>
                      <a:gd name="T16" fmla="*/ 47 w 47"/>
                      <a:gd name="T17" fmla="*/ 24 h 5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7"/>
                      <a:gd name="T28" fmla="*/ 0 h 51"/>
                      <a:gd name="T29" fmla="*/ 47 w 47"/>
                      <a:gd name="T30" fmla="*/ 51 h 5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7" h="51">
                        <a:moveTo>
                          <a:pt x="47" y="24"/>
                        </a:moveTo>
                        <a:lnTo>
                          <a:pt x="43" y="7"/>
                        </a:lnTo>
                        <a:lnTo>
                          <a:pt x="24" y="0"/>
                        </a:lnTo>
                        <a:lnTo>
                          <a:pt x="7" y="7"/>
                        </a:lnTo>
                        <a:lnTo>
                          <a:pt x="0" y="24"/>
                        </a:lnTo>
                        <a:lnTo>
                          <a:pt x="7" y="44"/>
                        </a:lnTo>
                        <a:lnTo>
                          <a:pt x="24" y="51"/>
                        </a:lnTo>
                        <a:lnTo>
                          <a:pt x="43" y="44"/>
                        </a:lnTo>
                        <a:lnTo>
                          <a:pt x="47" y="24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5" name="Freeform 1105"/>
                  <p:cNvSpPr>
                    <a:spLocks/>
                  </p:cNvSpPr>
                  <p:nvPr/>
                </p:nvSpPr>
                <p:spPr bwMode="auto">
                  <a:xfrm>
                    <a:off x="3675" y="2542"/>
                    <a:ext cx="26" cy="27"/>
                  </a:xfrm>
                  <a:custGeom>
                    <a:avLst/>
                    <a:gdLst>
                      <a:gd name="T0" fmla="*/ 47 w 51"/>
                      <a:gd name="T1" fmla="*/ 24 h 56"/>
                      <a:gd name="T2" fmla="*/ 43 w 51"/>
                      <a:gd name="T3" fmla="*/ 7 h 56"/>
                      <a:gd name="T4" fmla="*/ 43 w 51"/>
                      <a:gd name="T5" fmla="*/ 12 h 56"/>
                      <a:gd name="T6" fmla="*/ 43 w 51"/>
                      <a:gd name="T7" fmla="*/ 12 h 56"/>
                      <a:gd name="T8" fmla="*/ 24 w 51"/>
                      <a:gd name="T9" fmla="*/ 4 h 56"/>
                      <a:gd name="T10" fmla="*/ 24 w 51"/>
                      <a:gd name="T11" fmla="*/ 4 h 56"/>
                      <a:gd name="T12" fmla="*/ 24 w 51"/>
                      <a:gd name="T13" fmla="*/ 4 h 56"/>
                      <a:gd name="T14" fmla="*/ 7 w 51"/>
                      <a:gd name="T15" fmla="*/ 12 h 56"/>
                      <a:gd name="T16" fmla="*/ 11 w 51"/>
                      <a:gd name="T17" fmla="*/ 7 h 56"/>
                      <a:gd name="T18" fmla="*/ 11 w 51"/>
                      <a:gd name="T19" fmla="*/ 7 h 56"/>
                      <a:gd name="T20" fmla="*/ 4 w 51"/>
                      <a:gd name="T21" fmla="*/ 24 h 56"/>
                      <a:gd name="T22" fmla="*/ 4 w 51"/>
                      <a:gd name="T23" fmla="*/ 24 h 56"/>
                      <a:gd name="T24" fmla="*/ 4 w 51"/>
                      <a:gd name="T25" fmla="*/ 24 h 56"/>
                      <a:gd name="T26" fmla="*/ 11 w 51"/>
                      <a:gd name="T27" fmla="*/ 44 h 56"/>
                      <a:gd name="T28" fmla="*/ 7 w 51"/>
                      <a:gd name="T29" fmla="*/ 44 h 56"/>
                      <a:gd name="T30" fmla="*/ 7 w 51"/>
                      <a:gd name="T31" fmla="*/ 44 h 56"/>
                      <a:gd name="T32" fmla="*/ 24 w 51"/>
                      <a:gd name="T33" fmla="*/ 51 h 56"/>
                      <a:gd name="T34" fmla="*/ 24 w 51"/>
                      <a:gd name="T35" fmla="*/ 51 h 56"/>
                      <a:gd name="T36" fmla="*/ 24 w 51"/>
                      <a:gd name="T37" fmla="*/ 51 h 56"/>
                      <a:gd name="T38" fmla="*/ 43 w 51"/>
                      <a:gd name="T39" fmla="*/ 44 h 56"/>
                      <a:gd name="T40" fmla="*/ 43 w 51"/>
                      <a:gd name="T41" fmla="*/ 44 h 56"/>
                      <a:gd name="T42" fmla="*/ 43 w 51"/>
                      <a:gd name="T43" fmla="*/ 44 h 56"/>
                      <a:gd name="T44" fmla="*/ 47 w 51"/>
                      <a:gd name="T45" fmla="*/ 24 h 56"/>
                      <a:gd name="T46" fmla="*/ 47 w 51"/>
                      <a:gd name="T47" fmla="*/ 24 h 56"/>
                      <a:gd name="T48" fmla="*/ 51 w 51"/>
                      <a:gd name="T49" fmla="*/ 24 h 56"/>
                      <a:gd name="T50" fmla="*/ 51 w 51"/>
                      <a:gd name="T51" fmla="*/ 24 h 56"/>
                      <a:gd name="T52" fmla="*/ 47 w 51"/>
                      <a:gd name="T53" fmla="*/ 44 h 56"/>
                      <a:gd name="T54" fmla="*/ 47 w 51"/>
                      <a:gd name="T55" fmla="*/ 44 h 56"/>
                      <a:gd name="T56" fmla="*/ 43 w 51"/>
                      <a:gd name="T57" fmla="*/ 47 h 56"/>
                      <a:gd name="T58" fmla="*/ 24 w 51"/>
                      <a:gd name="T59" fmla="*/ 56 h 56"/>
                      <a:gd name="T60" fmla="*/ 24 w 51"/>
                      <a:gd name="T61" fmla="*/ 56 h 56"/>
                      <a:gd name="T62" fmla="*/ 24 w 51"/>
                      <a:gd name="T63" fmla="*/ 56 h 56"/>
                      <a:gd name="T64" fmla="*/ 7 w 51"/>
                      <a:gd name="T65" fmla="*/ 47 h 56"/>
                      <a:gd name="T66" fmla="*/ 7 w 51"/>
                      <a:gd name="T67" fmla="*/ 47 h 56"/>
                      <a:gd name="T68" fmla="*/ 7 w 51"/>
                      <a:gd name="T69" fmla="*/ 44 h 56"/>
                      <a:gd name="T70" fmla="*/ 0 w 51"/>
                      <a:gd name="T71" fmla="*/ 24 h 56"/>
                      <a:gd name="T72" fmla="*/ 0 w 51"/>
                      <a:gd name="T73" fmla="*/ 24 h 56"/>
                      <a:gd name="T74" fmla="*/ 0 w 51"/>
                      <a:gd name="T75" fmla="*/ 24 h 56"/>
                      <a:gd name="T76" fmla="*/ 7 w 51"/>
                      <a:gd name="T77" fmla="*/ 7 h 56"/>
                      <a:gd name="T78" fmla="*/ 7 w 51"/>
                      <a:gd name="T79" fmla="*/ 7 h 56"/>
                      <a:gd name="T80" fmla="*/ 7 w 51"/>
                      <a:gd name="T81" fmla="*/ 7 h 56"/>
                      <a:gd name="T82" fmla="*/ 24 w 51"/>
                      <a:gd name="T83" fmla="*/ 0 h 56"/>
                      <a:gd name="T84" fmla="*/ 24 w 51"/>
                      <a:gd name="T85" fmla="*/ 0 h 56"/>
                      <a:gd name="T86" fmla="*/ 24 w 51"/>
                      <a:gd name="T87" fmla="*/ 0 h 56"/>
                      <a:gd name="T88" fmla="*/ 43 w 51"/>
                      <a:gd name="T89" fmla="*/ 7 h 56"/>
                      <a:gd name="T90" fmla="*/ 43 w 51"/>
                      <a:gd name="T91" fmla="*/ 7 h 56"/>
                      <a:gd name="T92" fmla="*/ 47 w 51"/>
                      <a:gd name="T93" fmla="*/ 7 h 56"/>
                      <a:gd name="T94" fmla="*/ 51 w 51"/>
                      <a:gd name="T95" fmla="*/ 24 h 56"/>
                      <a:gd name="T96" fmla="*/ 47 w 51"/>
                      <a:gd name="T97" fmla="*/ 24 h 5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1"/>
                      <a:gd name="T148" fmla="*/ 0 h 56"/>
                      <a:gd name="T149" fmla="*/ 51 w 51"/>
                      <a:gd name="T150" fmla="*/ 56 h 5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1" h="56">
                        <a:moveTo>
                          <a:pt x="47" y="24"/>
                        </a:moveTo>
                        <a:lnTo>
                          <a:pt x="43" y="7"/>
                        </a:lnTo>
                        <a:lnTo>
                          <a:pt x="43" y="12"/>
                        </a:lnTo>
                        <a:lnTo>
                          <a:pt x="24" y="4"/>
                        </a:lnTo>
                        <a:lnTo>
                          <a:pt x="7" y="12"/>
                        </a:lnTo>
                        <a:lnTo>
                          <a:pt x="11" y="7"/>
                        </a:lnTo>
                        <a:lnTo>
                          <a:pt x="4" y="24"/>
                        </a:lnTo>
                        <a:lnTo>
                          <a:pt x="11" y="44"/>
                        </a:lnTo>
                        <a:lnTo>
                          <a:pt x="7" y="44"/>
                        </a:lnTo>
                        <a:lnTo>
                          <a:pt x="24" y="51"/>
                        </a:lnTo>
                        <a:lnTo>
                          <a:pt x="43" y="44"/>
                        </a:lnTo>
                        <a:lnTo>
                          <a:pt x="47" y="24"/>
                        </a:lnTo>
                        <a:lnTo>
                          <a:pt x="51" y="24"/>
                        </a:lnTo>
                        <a:lnTo>
                          <a:pt x="47" y="44"/>
                        </a:lnTo>
                        <a:lnTo>
                          <a:pt x="43" y="47"/>
                        </a:lnTo>
                        <a:lnTo>
                          <a:pt x="24" y="56"/>
                        </a:lnTo>
                        <a:lnTo>
                          <a:pt x="7" y="47"/>
                        </a:lnTo>
                        <a:lnTo>
                          <a:pt x="7" y="44"/>
                        </a:lnTo>
                        <a:lnTo>
                          <a:pt x="0" y="24"/>
                        </a:lnTo>
                        <a:lnTo>
                          <a:pt x="7" y="7"/>
                        </a:lnTo>
                        <a:lnTo>
                          <a:pt x="24" y="0"/>
                        </a:lnTo>
                        <a:lnTo>
                          <a:pt x="43" y="7"/>
                        </a:lnTo>
                        <a:lnTo>
                          <a:pt x="47" y="7"/>
                        </a:lnTo>
                        <a:lnTo>
                          <a:pt x="51" y="24"/>
                        </a:lnTo>
                        <a:lnTo>
                          <a:pt x="47" y="2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6" name="Freeform 1106"/>
                  <p:cNvSpPr>
                    <a:spLocks/>
                  </p:cNvSpPr>
                  <p:nvPr/>
                </p:nvSpPr>
                <p:spPr bwMode="auto">
                  <a:xfrm>
                    <a:off x="3699" y="2554"/>
                    <a:ext cx="2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0 w 4"/>
                      <a:gd name="T5" fmla="*/ 0 h 1"/>
                      <a:gd name="T6" fmla="*/ 4 w 4"/>
                      <a:gd name="T7" fmla="*/ 0 h 1"/>
                      <a:gd name="T8" fmla="*/ 4 w 4"/>
                      <a:gd name="T9" fmla="*/ 0 h 1"/>
                      <a:gd name="T10" fmla="*/ 4 w 4"/>
                      <a:gd name="T11" fmla="*/ 0 h 1"/>
                      <a:gd name="T12" fmla="*/ 0 w 4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"/>
                      <a:gd name="T22" fmla="*/ 0 h 1"/>
                      <a:gd name="T23" fmla="*/ 4 w 4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7" name="Freeform 1107"/>
                  <p:cNvSpPr>
                    <a:spLocks/>
                  </p:cNvSpPr>
                  <p:nvPr/>
                </p:nvSpPr>
                <p:spPr bwMode="auto">
                  <a:xfrm>
                    <a:off x="3731" y="2527"/>
                    <a:ext cx="59" cy="32"/>
                  </a:xfrm>
                  <a:custGeom>
                    <a:avLst/>
                    <a:gdLst>
                      <a:gd name="T0" fmla="*/ 115 w 118"/>
                      <a:gd name="T1" fmla="*/ 0 h 64"/>
                      <a:gd name="T2" fmla="*/ 11 w 118"/>
                      <a:gd name="T3" fmla="*/ 0 h 64"/>
                      <a:gd name="T4" fmla="*/ 15 w 118"/>
                      <a:gd name="T5" fmla="*/ 20 h 64"/>
                      <a:gd name="T6" fmla="*/ 15 w 118"/>
                      <a:gd name="T7" fmla="*/ 48 h 64"/>
                      <a:gd name="T8" fmla="*/ 0 w 118"/>
                      <a:gd name="T9" fmla="*/ 64 h 64"/>
                      <a:gd name="T10" fmla="*/ 118 w 118"/>
                      <a:gd name="T11" fmla="*/ 64 h 64"/>
                      <a:gd name="T12" fmla="*/ 106 w 118"/>
                      <a:gd name="T13" fmla="*/ 48 h 64"/>
                      <a:gd name="T14" fmla="*/ 106 w 118"/>
                      <a:gd name="T15" fmla="*/ 24 h 64"/>
                      <a:gd name="T16" fmla="*/ 115 w 118"/>
                      <a:gd name="T17" fmla="*/ 0 h 6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8"/>
                      <a:gd name="T28" fmla="*/ 0 h 64"/>
                      <a:gd name="T29" fmla="*/ 118 w 118"/>
                      <a:gd name="T30" fmla="*/ 64 h 6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8" h="64">
                        <a:moveTo>
                          <a:pt x="115" y="0"/>
                        </a:moveTo>
                        <a:lnTo>
                          <a:pt x="11" y="0"/>
                        </a:lnTo>
                        <a:lnTo>
                          <a:pt x="15" y="20"/>
                        </a:lnTo>
                        <a:lnTo>
                          <a:pt x="15" y="48"/>
                        </a:lnTo>
                        <a:lnTo>
                          <a:pt x="0" y="64"/>
                        </a:lnTo>
                        <a:lnTo>
                          <a:pt x="118" y="64"/>
                        </a:lnTo>
                        <a:lnTo>
                          <a:pt x="106" y="48"/>
                        </a:lnTo>
                        <a:lnTo>
                          <a:pt x="106" y="24"/>
                        </a:lnTo>
                        <a:lnTo>
                          <a:pt x="115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8" name="Freeform 1108"/>
                  <p:cNvSpPr>
                    <a:spLocks/>
                  </p:cNvSpPr>
                  <p:nvPr/>
                </p:nvSpPr>
                <p:spPr bwMode="auto">
                  <a:xfrm>
                    <a:off x="3729" y="2527"/>
                    <a:ext cx="65" cy="34"/>
                  </a:xfrm>
                  <a:custGeom>
                    <a:avLst/>
                    <a:gdLst>
                      <a:gd name="T0" fmla="*/ 120 w 131"/>
                      <a:gd name="T1" fmla="*/ 4 h 68"/>
                      <a:gd name="T2" fmla="*/ 16 w 131"/>
                      <a:gd name="T3" fmla="*/ 4 h 68"/>
                      <a:gd name="T4" fmla="*/ 16 w 131"/>
                      <a:gd name="T5" fmla="*/ 0 h 68"/>
                      <a:gd name="T6" fmla="*/ 20 w 131"/>
                      <a:gd name="T7" fmla="*/ 0 h 68"/>
                      <a:gd name="T8" fmla="*/ 25 w 131"/>
                      <a:gd name="T9" fmla="*/ 20 h 68"/>
                      <a:gd name="T10" fmla="*/ 25 w 131"/>
                      <a:gd name="T11" fmla="*/ 20 h 68"/>
                      <a:gd name="T12" fmla="*/ 25 w 131"/>
                      <a:gd name="T13" fmla="*/ 20 h 68"/>
                      <a:gd name="T14" fmla="*/ 25 w 131"/>
                      <a:gd name="T15" fmla="*/ 48 h 68"/>
                      <a:gd name="T16" fmla="*/ 25 w 131"/>
                      <a:gd name="T17" fmla="*/ 52 h 68"/>
                      <a:gd name="T18" fmla="*/ 25 w 131"/>
                      <a:gd name="T19" fmla="*/ 52 h 68"/>
                      <a:gd name="T20" fmla="*/ 9 w 131"/>
                      <a:gd name="T21" fmla="*/ 68 h 68"/>
                      <a:gd name="T22" fmla="*/ 5 w 131"/>
                      <a:gd name="T23" fmla="*/ 68 h 68"/>
                      <a:gd name="T24" fmla="*/ 5 w 131"/>
                      <a:gd name="T25" fmla="*/ 64 h 68"/>
                      <a:gd name="T26" fmla="*/ 123 w 131"/>
                      <a:gd name="T27" fmla="*/ 64 h 68"/>
                      <a:gd name="T28" fmla="*/ 127 w 131"/>
                      <a:gd name="T29" fmla="*/ 64 h 68"/>
                      <a:gd name="T30" fmla="*/ 123 w 131"/>
                      <a:gd name="T31" fmla="*/ 68 h 68"/>
                      <a:gd name="T32" fmla="*/ 111 w 131"/>
                      <a:gd name="T33" fmla="*/ 52 h 68"/>
                      <a:gd name="T34" fmla="*/ 111 w 131"/>
                      <a:gd name="T35" fmla="*/ 52 h 68"/>
                      <a:gd name="T36" fmla="*/ 111 w 131"/>
                      <a:gd name="T37" fmla="*/ 48 h 68"/>
                      <a:gd name="T38" fmla="*/ 111 w 131"/>
                      <a:gd name="T39" fmla="*/ 24 h 68"/>
                      <a:gd name="T40" fmla="*/ 111 w 131"/>
                      <a:gd name="T41" fmla="*/ 24 h 68"/>
                      <a:gd name="T42" fmla="*/ 111 w 131"/>
                      <a:gd name="T43" fmla="*/ 24 h 68"/>
                      <a:gd name="T44" fmla="*/ 116 w 131"/>
                      <a:gd name="T45" fmla="*/ 24 h 68"/>
                      <a:gd name="T46" fmla="*/ 116 w 131"/>
                      <a:gd name="T47" fmla="*/ 48 h 68"/>
                      <a:gd name="T48" fmla="*/ 111 w 131"/>
                      <a:gd name="T49" fmla="*/ 48 h 68"/>
                      <a:gd name="T50" fmla="*/ 116 w 131"/>
                      <a:gd name="T51" fmla="*/ 48 h 68"/>
                      <a:gd name="T52" fmla="*/ 127 w 131"/>
                      <a:gd name="T53" fmla="*/ 64 h 68"/>
                      <a:gd name="T54" fmla="*/ 131 w 131"/>
                      <a:gd name="T55" fmla="*/ 68 h 68"/>
                      <a:gd name="T56" fmla="*/ 123 w 131"/>
                      <a:gd name="T57" fmla="*/ 68 h 68"/>
                      <a:gd name="T58" fmla="*/ 5 w 131"/>
                      <a:gd name="T59" fmla="*/ 68 h 68"/>
                      <a:gd name="T60" fmla="*/ 0 w 131"/>
                      <a:gd name="T61" fmla="*/ 68 h 68"/>
                      <a:gd name="T62" fmla="*/ 5 w 131"/>
                      <a:gd name="T63" fmla="*/ 64 h 68"/>
                      <a:gd name="T64" fmla="*/ 20 w 131"/>
                      <a:gd name="T65" fmla="*/ 48 h 68"/>
                      <a:gd name="T66" fmla="*/ 25 w 131"/>
                      <a:gd name="T67" fmla="*/ 52 h 68"/>
                      <a:gd name="T68" fmla="*/ 20 w 131"/>
                      <a:gd name="T69" fmla="*/ 48 h 68"/>
                      <a:gd name="T70" fmla="*/ 20 w 131"/>
                      <a:gd name="T71" fmla="*/ 20 h 68"/>
                      <a:gd name="T72" fmla="*/ 25 w 131"/>
                      <a:gd name="T73" fmla="*/ 20 h 68"/>
                      <a:gd name="T74" fmla="*/ 20 w 131"/>
                      <a:gd name="T75" fmla="*/ 20 h 68"/>
                      <a:gd name="T76" fmla="*/ 16 w 131"/>
                      <a:gd name="T77" fmla="*/ 0 h 68"/>
                      <a:gd name="T78" fmla="*/ 16 w 131"/>
                      <a:gd name="T79" fmla="*/ 0 h 68"/>
                      <a:gd name="T80" fmla="*/ 16 w 131"/>
                      <a:gd name="T81" fmla="*/ 0 h 68"/>
                      <a:gd name="T82" fmla="*/ 120 w 131"/>
                      <a:gd name="T83" fmla="*/ 0 h 68"/>
                      <a:gd name="T84" fmla="*/ 120 w 131"/>
                      <a:gd name="T85" fmla="*/ 4 h 68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1"/>
                      <a:gd name="T130" fmla="*/ 0 h 68"/>
                      <a:gd name="T131" fmla="*/ 131 w 131"/>
                      <a:gd name="T132" fmla="*/ 68 h 68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1" h="68">
                        <a:moveTo>
                          <a:pt x="120" y="4"/>
                        </a:moveTo>
                        <a:lnTo>
                          <a:pt x="16" y="4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5" y="20"/>
                        </a:lnTo>
                        <a:lnTo>
                          <a:pt x="25" y="48"/>
                        </a:lnTo>
                        <a:lnTo>
                          <a:pt x="25" y="52"/>
                        </a:lnTo>
                        <a:lnTo>
                          <a:pt x="9" y="68"/>
                        </a:lnTo>
                        <a:lnTo>
                          <a:pt x="5" y="68"/>
                        </a:lnTo>
                        <a:lnTo>
                          <a:pt x="5" y="64"/>
                        </a:lnTo>
                        <a:lnTo>
                          <a:pt x="123" y="64"/>
                        </a:lnTo>
                        <a:lnTo>
                          <a:pt x="127" y="64"/>
                        </a:lnTo>
                        <a:lnTo>
                          <a:pt x="123" y="68"/>
                        </a:lnTo>
                        <a:lnTo>
                          <a:pt x="111" y="52"/>
                        </a:lnTo>
                        <a:lnTo>
                          <a:pt x="111" y="48"/>
                        </a:lnTo>
                        <a:lnTo>
                          <a:pt x="111" y="24"/>
                        </a:lnTo>
                        <a:lnTo>
                          <a:pt x="116" y="24"/>
                        </a:lnTo>
                        <a:lnTo>
                          <a:pt x="116" y="48"/>
                        </a:lnTo>
                        <a:lnTo>
                          <a:pt x="111" y="48"/>
                        </a:lnTo>
                        <a:lnTo>
                          <a:pt x="116" y="48"/>
                        </a:lnTo>
                        <a:lnTo>
                          <a:pt x="127" y="64"/>
                        </a:lnTo>
                        <a:lnTo>
                          <a:pt x="131" y="68"/>
                        </a:lnTo>
                        <a:lnTo>
                          <a:pt x="123" y="68"/>
                        </a:lnTo>
                        <a:lnTo>
                          <a:pt x="5" y="68"/>
                        </a:lnTo>
                        <a:lnTo>
                          <a:pt x="0" y="68"/>
                        </a:lnTo>
                        <a:lnTo>
                          <a:pt x="5" y="64"/>
                        </a:lnTo>
                        <a:lnTo>
                          <a:pt x="20" y="48"/>
                        </a:lnTo>
                        <a:lnTo>
                          <a:pt x="25" y="52"/>
                        </a:lnTo>
                        <a:lnTo>
                          <a:pt x="20" y="48"/>
                        </a:lnTo>
                        <a:lnTo>
                          <a:pt x="20" y="20"/>
                        </a:lnTo>
                        <a:lnTo>
                          <a:pt x="25" y="20"/>
                        </a:lnTo>
                        <a:lnTo>
                          <a:pt x="20" y="20"/>
                        </a:lnTo>
                        <a:lnTo>
                          <a:pt x="16" y="0"/>
                        </a:lnTo>
                        <a:lnTo>
                          <a:pt x="120" y="0"/>
                        </a:lnTo>
                        <a:lnTo>
                          <a:pt x="120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59" name="Freeform 1109"/>
                  <p:cNvSpPr>
                    <a:spLocks/>
                  </p:cNvSpPr>
                  <p:nvPr/>
                </p:nvSpPr>
                <p:spPr bwMode="auto">
                  <a:xfrm>
                    <a:off x="3784" y="2527"/>
                    <a:ext cx="6" cy="12"/>
                  </a:xfrm>
                  <a:custGeom>
                    <a:avLst/>
                    <a:gdLst>
                      <a:gd name="T0" fmla="*/ 0 w 12"/>
                      <a:gd name="T1" fmla="*/ 24 h 24"/>
                      <a:gd name="T2" fmla="*/ 9 w 12"/>
                      <a:gd name="T3" fmla="*/ 0 h 24"/>
                      <a:gd name="T4" fmla="*/ 9 w 12"/>
                      <a:gd name="T5" fmla="*/ 0 h 24"/>
                      <a:gd name="T6" fmla="*/ 12 w 12"/>
                      <a:gd name="T7" fmla="*/ 0 h 24"/>
                      <a:gd name="T8" fmla="*/ 12 w 12"/>
                      <a:gd name="T9" fmla="*/ 0 h 24"/>
                      <a:gd name="T10" fmla="*/ 5 w 12"/>
                      <a:gd name="T11" fmla="*/ 24 h 24"/>
                      <a:gd name="T12" fmla="*/ 0 w 12"/>
                      <a:gd name="T13" fmla="*/ 24 h 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"/>
                      <a:gd name="T22" fmla="*/ 0 h 24"/>
                      <a:gd name="T23" fmla="*/ 12 w 12"/>
                      <a:gd name="T24" fmla="*/ 24 h 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" h="24">
                        <a:moveTo>
                          <a:pt x="0" y="24"/>
                        </a:moveTo>
                        <a:lnTo>
                          <a:pt x="9" y="0"/>
                        </a:lnTo>
                        <a:lnTo>
                          <a:pt x="12" y="0"/>
                        </a:lnTo>
                        <a:lnTo>
                          <a:pt x="5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0" name="Freeform 1110"/>
                  <p:cNvSpPr>
                    <a:spLocks/>
                  </p:cNvSpPr>
                  <p:nvPr/>
                </p:nvSpPr>
                <p:spPr bwMode="auto">
                  <a:xfrm>
                    <a:off x="3724" y="2514"/>
                    <a:ext cx="76" cy="13"/>
                  </a:xfrm>
                  <a:custGeom>
                    <a:avLst/>
                    <a:gdLst>
                      <a:gd name="T0" fmla="*/ 151 w 151"/>
                      <a:gd name="T1" fmla="*/ 0 h 27"/>
                      <a:gd name="T2" fmla="*/ 0 w 151"/>
                      <a:gd name="T3" fmla="*/ 0 h 27"/>
                      <a:gd name="T4" fmla="*/ 13 w 151"/>
                      <a:gd name="T5" fmla="*/ 7 h 27"/>
                      <a:gd name="T6" fmla="*/ 20 w 151"/>
                      <a:gd name="T7" fmla="*/ 23 h 27"/>
                      <a:gd name="T8" fmla="*/ 20 w 151"/>
                      <a:gd name="T9" fmla="*/ 23 h 27"/>
                      <a:gd name="T10" fmla="*/ 20 w 151"/>
                      <a:gd name="T11" fmla="*/ 23 h 27"/>
                      <a:gd name="T12" fmla="*/ 24 w 151"/>
                      <a:gd name="T13" fmla="*/ 27 h 27"/>
                      <a:gd name="T14" fmla="*/ 128 w 151"/>
                      <a:gd name="T15" fmla="*/ 27 h 27"/>
                      <a:gd name="T16" fmla="*/ 143 w 151"/>
                      <a:gd name="T17" fmla="*/ 7 h 27"/>
                      <a:gd name="T18" fmla="*/ 151 w 151"/>
                      <a:gd name="T19" fmla="*/ 0 h 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51"/>
                      <a:gd name="T31" fmla="*/ 0 h 27"/>
                      <a:gd name="T32" fmla="*/ 151 w 151"/>
                      <a:gd name="T33" fmla="*/ 27 h 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51" h="27">
                        <a:moveTo>
                          <a:pt x="151" y="0"/>
                        </a:moveTo>
                        <a:lnTo>
                          <a:pt x="0" y="0"/>
                        </a:lnTo>
                        <a:lnTo>
                          <a:pt x="13" y="7"/>
                        </a:lnTo>
                        <a:lnTo>
                          <a:pt x="20" y="23"/>
                        </a:lnTo>
                        <a:lnTo>
                          <a:pt x="24" y="27"/>
                        </a:lnTo>
                        <a:lnTo>
                          <a:pt x="128" y="27"/>
                        </a:lnTo>
                        <a:lnTo>
                          <a:pt x="143" y="7"/>
                        </a:lnTo>
                        <a:lnTo>
                          <a:pt x="151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1" name="Freeform 1111"/>
                  <p:cNvSpPr>
                    <a:spLocks/>
                  </p:cNvSpPr>
                  <p:nvPr/>
                </p:nvSpPr>
                <p:spPr bwMode="auto">
                  <a:xfrm>
                    <a:off x="3721" y="2514"/>
                    <a:ext cx="83" cy="16"/>
                  </a:xfrm>
                  <a:custGeom>
                    <a:avLst/>
                    <a:gdLst>
                      <a:gd name="T0" fmla="*/ 158 w 166"/>
                      <a:gd name="T1" fmla="*/ 3 h 31"/>
                      <a:gd name="T2" fmla="*/ 7 w 166"/>
                      <a:gd name="T3" fmla="*/ 3 h 31"/>
                      <a:gd name="T4" fmla="*/ 7 w 166"/>
                      <a:gd name="T5" fmla="*/ 3 h 31"/>
                      <a:gd name="T6" fmla="*/ 11 w 166"/>
                      <a:gd name="T7" fmla="*/ 0 h 31"/>
                      <a:gd name="T8" fmla="*/ 24 w 166"/>
                      <a:gd name="T9" fmla="*/ 7 h 31"/>
                      <a:gd name="T10" fmla="*/ 24 w 166"/>
                      <a:gd name="T11" fmla="*/ 7 h 31"/>
                      <a:gd name="T12" fmla="*/ 24 w 166"/>
                      <a:gd name="T13" fmla="*/ 7 h 31"/>
                      <a:gd name="T14" fmla="*/ 31 w 166"/>
                      <a:gd name="T15" fmla="*/ 23 h 31"/>
                      <a:gd name="T16" fmla="*/ 27 w 166"/>
                      <a:gd name="T17" fmla="*/ 27 h 31"/>
                      <a:gd name="T18" fmla="*/ 31 w 166"/>
                      <a:gd name="T19" fmla="*/ 23 h 31"/>
                      <a:gd name="T20" fmla="*/ 35 w 166"/>
                      <a:gd name="T21" fmla="*/ 27 h 31"/>
                      <a:gd name="T22" fmla="*/ 31 w 166"/>
                      <a:gd name="T23" fmla="*/ 31 h 31"/>
                      <a:gd name="T24" fmla="*/ 31 w 166"/>
                      <a:gd name="T25" fmla="*/ 27 h 31"/>
                      <a:gd name="T26" fmla="*/ 135 w 166"/>
                      <a:gd name="T27" fmla="*/ 27 h 31"/>
                      <a:gd name="T28" fmla="*/ 138 w 166"/>
                      <a:gd name="T29" fmla="*/ 31 h 31"/>
                      <a:gd name="T30" fmla="*/ 135 w 166"/>
                      <a:gd name="T31" fmla="*/ 27 h 31"/>
                      <a:gd name="T32" fmla="*/ 150 w 166"/>
                      <a:gd name="T33" fmla="*/ 7 h 31"/>
                      <a:gd name="T34" fmla="*/ 150 w 166"/>
                      <a:gd name="T35" fmla="*/ 7 h 31"/>
                      <a:gd name="T36" fmla="*/ 150 w 166"/>
                      <a:gd name="T37" fmla="*/ 7 h 31"/>
                      <a:gd name="T38" fmla="*/ 158 w 166"/>
                      <a:gd name="T39" fmla="*/ 0 h 31"/>
                      <a:gd name="T40" fmla="*/ 158 w 166"/>
                      <a:gd name="T41" fmla="*/ 0 h 31"/>
                      <a:gd name="T42" fmla="*/ 166 w 166"/>
                      <a:gd name="T43" fmla="*/ 0 h 31"/>
                      <a:gd name="T44" fmla="*/ 162 w 166"/>
                      <a:gd name="T45" fmla="*/ 3 h 31"/>
                      <a:gd name="T46" fmla="*/ 155 w 166"/>
                      <a:gd name="T47" fmla="*/ 11 h 31"/>
                      <a:gd name="T48" fmla="*/ 150 w 166"/>
                      <a:gd name="T49" fmla="*/ 7 h 31"/>
                      <a:gd name="T50" fmla="*/ 155 w 166"/>
                      <a:gd name="T51" fmla="*/ 11 h 31"/>
                      <a:gd name="T52" fmla="*/ 138 w 166"/>
                      <a:gd name="T53" fmla="*/ 31 h 31"/>
                      <a:gd name="T54" fmla="*/ 138 w 166"/>
                      <a:gd name="T55" fmla="*/ 31 h 31"/>
                      <a:gd name="T56" fmla="*/ 135 w 166"/>
                      <a:gd name="T57" fmla="*/ 31 h 31"/>
                      <a:gd name="T58" fmla="*/ 31 w 166"/>
                      <a:gd name="T59" fmla="*/ 31 h 31"/>
                      <a:gd name="T60" fmla="*/ 31 w 166"/>
                      <a:gd name="T61" fmla="*/ 31 h 31"/>
                      <a:gd name="T62" fmla="*/ 31 w 166"/>
                      <a:gd name="T63" fmla="*/ 31 h 31"/>
                      <a:gd name="T64" fmla="*/ 27 w 166"/>
                      <a:gd name="T65" fmla="*/ 27 h 31"/>
                      <a:gd name="T66" fmla="*/ 31 w 166"/>
                      <a:gd name="T67" fmla="*/ 31 h 31"/>
                      <a:gd name="T68" fmla="*/ 27 w 166"/>
                      <a:gd name="T69" fmla="*/ 23 h 31"/>
                      <a:gd name="T70" fmla="*/ 20 w 166"/>
                      <a:gd name="T71" fmla="*/ 7 h 31"/>
                      <a:gd name="T72" fmla="*/ 24 w 166"/>
                      <a:gd name="T73" fmla="*/ 7 h 31"/>
                      <a:gd name="T74" fmla="*/ 20 w 166"/>
                      <a:gd name="T75" fmla="*/ 11 h 31"/>
                      <a:gd name="T76" fmla="*/ 7 w 166"/>
                      <a:gd name="T77" fmla="*/ 3 h 31"/>
                      <a:gd name="T78" fmla="*/ 0 w 166"/>
                      <a:gd name="T79" fmla="*/ 0 h 31"/>
                      <a:gd name="T80" fmla="*/ 7 w 166"/>
                      <a:gd name="T81" fmla="*/ 0 h 31"/>
                      <a:gd name="T82" fmla="*/ 158 w 166"/>
                      <a:gd name="T83" fmla="*/ 0 h 31"/>
                      <a:gd name="T84" fmla="*/ 158 w 166"/>
                      <a:gd name="T85" fmla="*/ 3 h 31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66"/>
                      <a:gd name="T130" fmla="*/ 0 h 31"/>
                      <a:gd name="T131" fmla="*/ 166 w 166"/>
                      <a:gd name="T132" fmla="*/ 31 h 31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66" h="31">
                        <a:moveTo>
                          <a:pt x="158" y="3"/>
                        </a:moveTo>
                        <a:lnTo>
                          <a:pt x="7" y="3"/>
                        </a:lnTo>
                        <a:lnTo>
                          <a:pt x="11" y="0"/>
                        </a:lnTo>
                        <a:lnTo>
                          <a:pt x="24" y="7"/>
                        </a:lnTo>
                        <a:lnTo>
                          <a:pt x="31" y="23"/>
                        </a:lnTo>
                        <a:lnTo>
                          <a:pt x="27" y="27"/>
                        </a:lnTo>
                        <a:lnTo>
                          <a:pt x="31" y="23"/>
                        </a:lnTo>
                        <a:lnTo>
                          <a:pt x="35" y="27"/>
                        </a:lnTo>
                        <a:lnTo>
                          <a:pt x="31" y="31"/>
                        </a:lnTo>
                        <a:lnTo>
                          <a:pt x="31" y="27"/>
                        </a:lnTo>
                        <a:lnTo>
                          <a:pt x="135" y="27"/>
                        </a:lnTo>
                        <a:lnTo>
                          <a:pt x="138" y="31"/>
                        </a:lnTo>
                        <a:lnTo>
                          <a:pt x="135" y="27"/>
                        </a:lnTo>
                        <a:lnTo>
                          <a:pt x="150" y="7"/>
                        </a:lnTo>
                        <a:lnTo>
                          <a:pt x="158" y="0"/>
                        </a:lnTo>
                        <a:lnTo>
                          <a:pt x="166" y="0"/>
                        </a:lnTo>
                        <a:lnTo>
                          <a:pt x="162" y="3"/>
                        </a:lnTo>
                        <a:lnTo>
                          <a:pt x="155" y="11"/>
                        </a:lnTo>
                        <a:lnTo>
                          <a:pt x="150" y="7"/>
                        </a:lnTo>
                        <a:lnTo>
                          <a:pt x="155" y="11"/>
                        </a:lnTo>
                        <a:lnTo>
                          <a:pt x="138" y="31"/>
                        </a:lnTo>
                        <a:lnTo>
                          <a:pt x="135" y="31"/>
                        </a:lnTo>
                        <a:lnTo>
                          <a:pt x="31" y="31"/>
                        </a:lnTo>
                        <a:lnTo>
                          <a:pt x="27" y="27"/>
                        </a:lnTo>
                        <a:lnTo>
                          <a:pt x="31" y="31"/>
                        </a:lnTo>
                        <a:lnTo>
                          <a:pt x="27" y="23"/>
                        </a:lnTo>
                        <a:lnTo>
                          <a:pt x="20" y="7"/>
                        </a:lnTo>
                        <a:lnTo>
                          <a:pt x="24" y="7"/>
                        </a:lnTo>
                        <a:lnTo>
                          <a:pt x="20" y="11"/>
                        </a:lnTo>
                        <a:lnTo>
                          <a:pt x="7" y="3"/>
                        </a:lnTo>
                        <a:lnTo>
                          <a:pt x="0" y="0"/>
                        </a:lnTo>
                        <a:lnTo>
                          <a:pt x="7" y="0"/>
                        </a:lnTo>
                        <a:lnTo>
                          <a:pt x="158" y="0"/>
                        </a:lnTo>
                        <a:lnTo>
                          <a:pt x="158" y="3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2" name="Freeform 1112"/>
                  <p:cNvSpPr>
                    <a:spLocks/>
                  </p:cNvSpPr>
                  <p:nvPr/>
                </p:nvSpPr>
                <p:spPr bwMode="auto">
                  <a:xfrm>
                    <a:off x="3800" y="2514"/>
                    <a:ext cx="81" cy="81"/>
                  </a:xfrm>
                  <a:custGeom>
                    <a:avLst/>
                    <a:gdLst>
                      <a:gd name="T0" fmla="*/ 163 w 163"/>
                      <a:gd name="T1" fmla="*/ 79 h 162"/>
                      <a:gd name="T2" fmla="*/ 154 w 163"/>
                      <a:gd name="T3" fmla="*/ 47 h 162"/>
                      <a:gd name="T4" fmla="*/ 139 w 163"/>
                      <a:gd name="T5" fmla="*/ 23 h 162"/>
                      <a:gd name="T6" fmla="*/ 110 w 163"/>
                      <a:gd name="T7" fmla="*/ 3 h 162"/>
                      <a:gd name="T8" fmla="*/ 79 w 163"/>
                      <a:gd name="T9" fmla="*/ 0 h 162"/>
                      <a:gd name="T10" fmla="*/ 48 w 163"/>
                      <a:gd name="T11" fmla="*/ 3 h 162"/>
                      <a:gd name="T12" fmla="*/ 24 w 163"/>
                      <a:gd name="T13" fmla="*/ 23 h 162"/>
                      <a:gd name="T14" fmla="*/ 4 w 163"/>
                      <a:gd name="T15" fmla="*/ 47 h 162"/>
                      <a:gd name="T16" fmla="*/ 0 w 163"/>
                      <a:gd name="T17" fmla="*/ 79 h 162"/>
                      <a:gd name="T18" fmla="*/ 4 w 163"/>
                      <a:gd name="T19" fmla="*/ 115 h 162"/>
                      <a:gd name="T20" fmla="*/ 24 w 163"/>
                      <a:gd name="T21" fmla="*/ 138 h 162"/>
                      <a:gd name="T22" fmla="*/ 48 w 163"/>
                      <a:gd name="T23" fmla="*/ 158 h 162"/>
                      <a:gd name="T24" fmla="*/ 79 w 163"/>
                      <a:gd name="T25" fmla="*/ 162 h 162"/>
                      <a:gd name="T26" fmla="*/ 110 w 163"/>
                      <a:gd name="T27" fmla="*/ 158 h 162"/>
                      <a:gd name="T28" fmla="*/ 139 w 163"/>
                      <a:gd name="T29" fmla="*/ 138 h 162"/>
                      <a:gd name="T30" fmla="*/ 154 w 163"/>
                      <a:gd name="T31" fmla="*/ 115 h 162"/>
                      <a:gd name="T32" fmla="*/ 163 w 163"/>
                      <a:gd name="T33" fmla="*/ 79 h 16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63"/>
                      <a:gd name="T52" fmla="*/ 0 h 162"/>
                      <a:gd name="T53" fmla="*/ 163 w 163"/>
                      <a:gd name="T54" fmla="*/ 162 h 16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63" h="162">
                        <a:moveTo>
                          <a:pt x="163" y="79"/>
                        </a:moveTo>
                        <a:lnTo>
                          <a:pt x="154" y="47"/>
                        </a:lnTo>
                        <a:lnTo>
                          <a:pt x="139" y="23"/>
                        </a:lnTo>
                        <a:lnTo>
                          <a:pt x="110" y="3"/>
                        </a:lnTo>
                        <a:lnTo>
                          <a:pt x="79" y="0"/>
                        </a:lnTo>
                        <a:lnTo>
                          <a:pt x="48" y="3"/>
                        </a:lnTo>
                        <a:lnTo>
                          <a:pt x="24" y="23"/>
                        </a:lnTo>
                        <a:lnTo>
                          <a:pt x="4" y="47"/>
                        </a:lnTo>
                        <a:lnTo>
                          <a:pt x="0" y="79"/>
                        </a:lnTo>
                        <a:lnTo>
                          <a:pt x="4" y="115"/>
                        </a:lnTo>
                        <a:lnTo>
                          <a:pt x="24" y="138"/>
                        </a:lnTo>
                        <a:lnTo>
                          <a:pt x="48" y="158"/>
                        </a:lnTo>
                        <a:lnTo>
                          <a:pt x="79" y="162"/>
                        </a:lnTo>
                        <a:lnTo>
                          <a:pt x="110" y="158"/>
                        </a:lnTo>
                        <a:lnTo>
                          <a:pt x="139" y="138"/>
                        </a:lnTo>
                        <a:lnTo>
                          <a:pt x="154" y="115"/>
                        </a:lnTo>
                        <a:lnTo>
                          <a:pt x="163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3" name="Freeform 1113"/>
                  <p:cNvSpPr>
                    <a:spLocks/>
                  </p:cNvSpPr>
                  <p:nvPr/>
                </p:nvSpPr>
                <p:spPr bwMode="auto">
                  <a:xfrm>
                    <a:off x="3800" y="2514"/>
                    <a:ext cx="83" cy="83"/>
                  </a:xfrm>
                  <a:custGeom>
                    <a:avLst/>
                    <a:gdLst>
                      <a:gd name="T0" fmla="*/ 154 w 166"/>
                      <a:gd name="T1" fmla="*/ 47 h 166"/>
                      <a:gd name="T2" fmla="*/ 154 w 166"/>
                      <a:gd name="T3" fmla="*/ 51 h 166"/>
                      <a:gd name="T4" fmla="*/ 139 w 166"/>
                      <a:gd name="T5" fmla="*/ 27 h 166"/>
                      <a:gd name="T6" fmla="*/ 110 w 166"/>
                      <a:gd name="T7" fmla="*/ 7 h 166"/>
                      <a:gd name="T8" fmla="*/ 110 w 166"/>
                      <a:gd name="T9" fmla="*/ 7 h 166"/>
                      <a:gd name="T10" fmla="*/ 79 w 166"/>
                      <a:gd name="T11" fmla="*/ 3 h 166"/>
                      <a:gd name="T12" fmla="*/ 48 w 166"/>
                      <a:gd name="T13" fmla="*/ 7 h 166"/>
                      <a:gd name="T14" fmla="*/ 52 w 166"/>
                      <a:gd name="T15" fmla="*/ 7 h 166"/>
                      <a:gd name="T16" fmla="*/ 28 w 166"/>
                      <a:gd name="T17" fmla="*/ 27 h 166"/>
                      <a:gd name="T18" fmla="*/ 8 w 166"/>
                      <a:gd name="T19" fmla="*/ 51 h 166"/>
                      <a:gd name="T20" fmla="*/ 8 w 166"/>
                      <a:gd name="T21" fmla="*/ 47 h 166"/>
                      <a:gd name="T22" fmla="*/ 4 w 166"/>
                      <a:gd name="T23" fmla="*/ 79 h 166"/>
                      <a:gd name="T24" fmla="*/ 8 w 166"/>
                      <a:gd name="T25" fmla="*/ 115 h 166"/>
                      <a:gd name="T26" fmla="*/ 8 w 166"/>
                      <a:gd name="T27" fmla="*/ 115 h 166"/>
                      <a:gd name="T28" fmla="*/ 28 w 166"/>
                      <a:gd name="T29" fmla="*/ 138 h 166"/>
                      <a:gd name="T30" fmla="*/ 52 w 166"/>
                      <a:gd name="T31" fmla="*/ 158 h 166"/>
                      <a:gd name="T32" fmla="*/ 48 w 166"/>
                      <a:gd name="T33" fmla="*/ 158 h 166"/>
                      <a:gd name="T34" fmla="*/ 79 w 166"/>
                      <a:gd name="T35" fmla="*/ 162 h 166"/>
                      <a:gd name="T36" fmla="*/ 110 w 166"/>
                      <a:gd name="T37" fmla="*/ 158 h 166"/>
                      <a:gd name="T38" fmla="*/ 110 w 166"/>
                      <a:gd name="T39" fmla="*/ 158 h 166"/>
                      <a:gd name="T40" fmla="*/ 139 w 166"/>
                      <a:gd name="T41" fmla="*/ 138 h 166"/>
                      <a:gd name="T42" fmla="*/ 154 w 166"/>
                      <a:gd name="T43" fmla="*/ 115 h 166"/>
                      <a:gd name="T44" fmla="*/ 154 w 166"/>
                      <a:gd name="T45" fmla="*/ 115 h 166"/>
                      <a:gd name="T46" fmla="*/ 163 w 166"/>
                      <a:gd name="T47" fmla="*/ 79 h 166"/>
                      <a:gd name="T48" fmla="*/ 166 w 166"/>
                      <a:gd name="T49" fmla="*/ 79 h 166"/>
                      <a:gd name="T50" fmla="*/ 159 w 166"/>
                      <a:gd name="T51" fmla="*/ 115 h 166"/>
                      <a:gd name="T52" fmla="*/ 143 w 166"/>
                      <a:gd name="T53" fmla="*/ 142 h 166"/>
                      <a:gd name="T54" fmla="*/ 143 w 166"/>
                      <a:gd name="T55" fmla="*/ 142 h 166"/>
                      <a:gd name="T56" fmla="*/ 115 w 166"/>
                      <a:gd name="T57" fmla="*/ 162 h 166"/>
                      <a:gd name="T58" fmla="*/ 79 w 166"/>
                      <a:gd name="T59" fmla="*/ 166 h 166"/>
                      <a:gd name="T60" fmla="*/ 79 w 166"/>
                      <a:gd name="T61" fmla="*/ 166 h 166"/>
                      <a:gd name="T62" fmla="*/ 48 w 166"/>
                      <a:gd name="T63" fmla="*/ 162 h 166"/>
                      <a:gd name="T64" fmla="*/ 24 w 166"/>
                      <a:gd name="T65" fmla="*/ 142 h 166"/>
                      <a:gd name="T66" fmla="*/ 24 w 166"/>
                      <a:gd name="T67" fmla="*/ 142 h 166"/>
                      <a:gd name="T68" fmla="*/ 4 w 166"/>
                      <a:gd name="T69" fmla="*/ 118 h 166"/>
                      <a:gd name="T70" fmla="*/ 0 w 166"/>
                      <a:gd name="T71" fmla="*/ 79 h 166"/>
                      <a:gd name="T72" fmla="*/ 0 w 166"/>
                      <a:gd name="T73" fmla="*/ 79 h 166"/>
                      <a:gd name="T74" fmla="*/ 4 w 166"/>
                      <a:gd name="T75" fmla="*/ 47 h 166"/>
                      <a:gd name="T76" fmla="*/ 24 w 166"/>
                      <a:gd name="T77" fmla="*/ 23 h 166"/>
                      <a:gd name="T78" fmla="*/ 24 w 166"/>
                      <a:gd name="T79" fmla="*/ 23 h 166"/>
                      <a:gd name="T80" fmla="*/ 48 w 166"/>
                      <a:gd name="T81" fmla="*/ 3 h 166"/>
                      <a:gd name="T82" fmla="*/ 79 w 166"/>
                      <a:gd name="T83" fmla="*/ 0 h 166"/>
                      <a:gd name="T84" fmla="*/ 79 w 166"/>
                      <a:gd name="T85" fmla="*/ 0 h 166"/>
                      <a:gd name="T86" fmla="*/ 110 w 166"/>
                      <a:gd name="T87" fmla="*/ 3 h 166"/>
                      <a:gd name="T88" fmla="*/ 143 w 166"/>
                      <a:gd name="T89" fmla="*/ 23 h 166"/>
                      <a:gd name="T90" fmla="*/ 143 w 166"/>
                      <a:gd name="T91" fmla="*/ 23 h 166"/>
                      <a:gd name="T92" fmla="*/ 159 w 166"/>
                      <a:gd name="T93" fmla="*/ 47 h 166"/>
                      <a:gd name="T94" fmla="*/ 166 w 166"/>
                      <a:gd name="T95" fmla="*/ 79 h 16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66"/>
                      <a:gd name="T145" fmla="*/ 0 h 166"/>
                      <a:gd name="T146" fmla="*/ 166 w 166"/>
                      <a:gd name="T147" fmla="*/ 166 h 166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66" h="166">
                        <a:moveTo>
                          <a:pt x="163" y="79"/>
                        </a:moveTo>
                        <a:lnTo>
                          <a:pt x="154" y="47"/>
                        </a:lnTo>
                        <a:lnTo>
                          <a:pt x="154" y="51"/>
                        </a:lnTo>
                        <a:lnTo>
                          <a:pt x="139" y="27"/>
                        </a:lnTo>
                        <a:lnTo>
                          <a:pt x="110" y="7"/>
                        </a:lnTo>
                        <a:lnTo>
                          <a:pt x="79" y="3"/>
                        </a:lnTo>
                        <a:lnTo>
                          <a:pt x="48" y="7"/>
                        </a:lnTo>
                        <a:lnTo>
                          <a:pt x="52" y="7"/>
                        </a:lnTo>
                        <a:lnTo>
                          <a:pt x="28" y="27"/>
                        </a:lnTo>
                        <a:lnTo>
                          <a:pt x="8" y="51"/>
                        </a:lnTo>
                        <a:lnTo>
                          <a:pt x="8" y="47"/>
                        </a:lnTo>
                        <a:lnTo>
                          <a:pt x="4" y="79"/>
                        </a:lnTo>
                        <a:lnTo>
                          <a:pt x="8" y="115"/>
                        </a:lnTo>
                        <a:lnTo>
                          <a:pt x="28" y="138"/>
                        </a:lnTo>
                        <a:lnTo>
                          <a:pt x="52" y="158"/>
                        </a:lnTo>
                        <a:lnTo>
                          <a:pt x="48" y="158"/>
                        </a:lnTo>
                        <a:lnTo>
                          <a:pt x="79" y="162"/>
                        </a:lnTo>
                        <a:lnTo>
                          <a:pt x="110" y="158"/>
                        </a:lnTo>
                        <a:lnTo>
                          <a:pt x="139" y="138"/>
                        </a:lnTo>
                        <a:lnTo>
                          <a:pt x="154" y="115"/>
                        </a:lnTo>
                        <a:lnTo>
                          <a:pt x="163" y="79"/>
                        </a:lnTo>
                        <a:lnTo>
                          <a:pt x="166" y="79"/>
                        </a:lnTo>
                        <a:lnTo>
                          <a:pt x="159" y="115"/>
                        </a:lnTo>
                        <a:lnTo>
                          <a:pt x="159" y="118"/>
                        </a:lnTo>
                        <a:lnTo>
                          <a:pt x="143" y="142"/>
                        </a:lnTo>
                        <a:lnTo>
                          <a:pt x="115" y="162"/>
                        </a:lnTo>
                        <a:lnTo>
                          <a:pt x="110" y="162"/>
                        </a:lnTo>
                        <a:lnTo>
                          <a:pt x="79" y="166"/>
                        </a:lnTo>
                        <a:lnTo>
                          <a:pt x="48" y="162"/>
                        </a:lnTo>
                        <a:lnTo>
                          <a:pt x="24" y="142"/>
                        </a:lnTo>
                        <a:lnTo>
                          <a:pt x="4" y="118"/>
                        </a:lnTo>
                        <a:lnTo>
                          <a:pt x="4" y="115"/>
                        </a:lnTo>
                        <a:lnTo>
                          <a:pt x="0" y="79"/>
                        </a:lnTo>
                        <a:lnTo>
                          <a:pt x="4" y="47"/>
                        </a:lnTo>
                        <a:lnTo>
                          <a:pt x="24" y="23"/>
                        </a:lnTo>
                        <a:lnTo>
                          <a:pt x="48" y="3"/>
                        </a:lnTo>
                        <a:lnTo>
                          <a:pt x="79" y="0"/>
                        </a:lnTo>
                        <a:lnTo>
                          <a:pt x="110" y="3"/>
                        </a:lnTo>
                        <a:lnTo>
                          <a:pt x="115" y="3"/>
                        </a:lnTo>
                        <a:lnTo>
                          <a:pt x="143" y="23"/>
                        </a:lnTo>
                        <a:lnTo>
                          <a:pt x="159" y="47"/>
                        </a:lnTo>
                        <a:lnTo>
                          <a:pt x="166" y="79"/>
                        </a:lnTo>
                        <a:lnTo>
                          <a:pt x="163" y="7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4" name="Freeform 1114"/>
                  <p:cNvSpPr>
                    <a:spLocks/>
                  </p:cNvSpPr>
                  <p:nvPr/>
                </p:nvSpPr>
                <p:spPr bwMode="auto">
                  <a:xfrm>
                    <a:off x="3881" y="2554"/>
                    <a:ext cx="2" cy="1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0 w 3"/>
                      <a:gd name="T3" fmla="*/ 0 h 1"/>
                      <a:gd name="T4" fmla="*/ 0 w 3"/>
                      <a:gd name="T5" fmla="*/ 0 h 1"/>
                      <a:gd name="T6" fmla="*/ 3 w 3"/>
                      <a:gd name="T7" fmla="*/ 0 h 1"/>
                      <a:gd name="T8" fmla="*/ 3 w 3"/>
                      <a:gd name="T9" fmla="*/ 0 h 1"/>
                      <a:gd name="T10" fmla="*/ 3 w 3"/>
                      <a:gd name="T11" fmla="*/ 0 h 1"/>
                      <a:gd name="T12" fmla="*/ 0 w 3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3"/>
                      <a:gd name="T22" fmla="*/ 0 h 1"/>
                      <a:gd name="T23" fmla="*/ 3 w 3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3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5" name="Freeform 1115"/>
                  <p:cNvSpPr>
                    <a:spLocks/>
                  </p:cNvSpPr>
                  <p:nvPr/>
                </p:nvSpPr>
                <p:spPr bwMode="auto">
                  <a:xfrm>
                    <a:off x="3820" y="2534"/>
                    <a:ext cx="42" cy="41"/>
                  </a:xfrm>
                  <a:custGeom>
                    <a:avLst/>
                    <a:gdLst>
                      <a:gd name="T0" fmla="*/ 84 w 84"/>
                      <a:gd name="T1" fmla="*/ 39 h 82"/>
                      <a:gd name="T2" fmla="*/ 71 w 84"/>
                      <a:gd name="T3" fmla="*/ 11 h 82"/>
                      <a:gd name="T4" fmla="*/ 40 w 84"/>
                      <a:gd name="T5" fmla="*/ 0 h 82"/>
                      <a:gd name="T6" fmla="*/ 13 w 84"/>
                      <a:gd name="T7" fmla="*/ 11 h 82"/>
                      <a:gd name="T8" fmla="*/ 0 w 84"/>
                      <a:gd name="T9" fmla="*/ 39 h 82"/>
                      <a:gd name="T10" fmla="*/ 13 w 84"/>
                      <a:gd name="T11" fmla="*/ 71 h 82"/>
                      <a:gd name="T12" fmla="*/ 40 w 84"/>
                      <a:gd name="T13" fmla="*/ 82 h 82"/>
                      <a:gd name="T14" fmla="*/ 71 w 84"/>
                      <a:gd name="T15" fmla="*/ 71 h 82"/>
                      <a:gd name="T16" fmla="*/ 84 w 84"/>
                      <a:gd name="T17" fmla="*/ 39 h 8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"/>
                      <a:gd name="T28" fmla="*/ 0 h 82"/>
                      <a:gd name="T29" fmla="*/ 84 w 84"/>
                      <a:gd name="T30" fmla="*/ 82 h 8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" h="82">
                        <a:moveTo>
                          <a:pt x="84" y="39"/>
                        </a:moveTo>
                        <a:lnTo>
                          <a:pt x="71" y="11"/>
                        </a:lnTo>
                        <a:lnTo>
                          <a:pt x="40" y="0"/>
                        </a:lnTo>
                        <a:lnTo>
                          <a:pt x="13" y="11"/>
                        </a:lnTo>
                        <a:lnTo>
                          <a:pt x="0" y="39"/>
                        </a:lnTo>
                        <a:lnTo>
                          <a:pt x="13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4" y="39"/>
                        </a:lnTo>
                        <a:close/>
                      </a:path>
                    </a:pathLst>
                  </a:custGeom>
                  <a:blipFill dpi="0" rotWithShape="0">
                    <a:blip r:embed="rId3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6" name="Freeform 1116"/>
                  <p:cNvSpPr>
                    <a:spLocks/>
                  </p:cNvSpPr>
                  <p:nvPr/>
                </p:nvSpPr>
                <p:spPr bwMode="auto">
                  <a:xfrm>
                    <a:off x="3820" y="2534"/>
                    <a:ext cx="44" cy="43"/>
                  </a:xfrm>
                  <a:custGeom>
                    <a:avLst/>
                    <a:gdLst>
                      <a:gd name="T0" fmla="*/ 84 w 88"/>
                      <a:gd name="T1" fmla="*/ 39 h 86"/>
                      <a:gd name="T2" fmla="*/ 71 w 88"/>
                      <a:gd name="T3" fmla="*/ 11 h 86"/>
                      <a:gd name="T4" fmla="*/ 71 w 88"/>
                      <a:gd name="T5" fmla="*/ 15 h 86"/>
                      <a:gd name="T6" fmla="*/ 71 w 88"/>
                      <a:gd name="T7" fmla="*/ 15 h 86"/>
                      <a:gd name="T8" fmla="*/ 40 w 88"/>
                      <a:gd name="T9" fmla="*/ 2 h 86"/>
                      <a:gd name="T10" fmla="*/ 40 w 88"/>
                      <a:gd name="T11" fmla="*/ 2 h 86"/>
                      <a:gd name="T12" fmla="*/ 40 w 88"/>
                      <a:gd name="T13" fmla="*/ 2 h 86"/>
                      <a:gd name="T14" fmla="*/ 13 w 88"/>
                      <a:gd name="T15" fmla="*/ 15 h 86"/>
                      <a:gd name="T16" fmla="*/ 16 w 88"/>
                      <a:gd name="T17" fmla="*/ 11 h 86"/>
                      <a:gd name="T18" fmla="*/ 16 w 88"/>
                      <a:gd name="T19" fmla="*/ 11 h 86"/>
                      <a:gd name="T20" fmla="*/ 5 w 88"/>
                      <a:gd name="T21" fmla="*/ 39 h 86"/>
                      <a:gd name="T22" fmla="*/ 5 w 88"/>
                      <a:gd name="T23" fmla="*/ 39 h 86"/>
                      <a:gd name="T24" fmla="*/ 5 w 88"/>
                      <a:gd name="T25" fmla="*/ 39 h 86"/>
                      <a:gd name="T26" fmla="*/ 16 w 88"/>
                      <a:gd name="T27" fmla="*/ 71 h 86"/>
                      <a:gd name="T28" fmla="*/ 13 w 88"/>
                      <a:gd name="T29" fmla="*/ 71 h 86"/>
                      <a:gd name="T30" fmla="*/ 13 w 88"/>
                      <a:gd name="T31" fmla="*/ 71 h 86"/>
                      <a:gd name="T32" fmla="*/ 40 w 88"/>
                      <a:gd name="T33" fmla="*/ 82 h 86"/>
                      <a:gd name="T34" fmla="*/ 40 w 88"/>
                      <a:gd name="T35" fmla="*/ 82 h 86"/>
                      <a:gd name="T36" fmla="*/ 40 w 88"/>
                      <a:gd name="T37" fmla="*/ 82 h 86"/>
                      <a:gd name="T38" fmla="*/ 71 w 88"/>
                      <a:gd name="T39" fmla="*/ 71 h 86"/>
                      <a:gd name="T40" fmla="*/ 71 w 88"/>
                      <a:gd name="T41" fmla="*/ 71 h 86"/>
                      <a:gd name="T42" fmla="*/ 71 w 88"/>
                      <a:gd name="T43" fmla="*/ 71 h 86"/>
                      <a:gd name="T44" fmla="*/ 84 w 88"/>
                      <a:gd name="T45" fmla="*/ 39 h 86"/>
                      <a:gd name="T46" fmla="*/ 84 w 88"/>
                      <a:gd name="T47" fmla="*/ 39 h 86"/>
                      <a:gd name="T48" fmla="*/ 88 w 88"/>
                      <a:gd name="T49" fmla="*/ 39 h 86"/>
                      <a:gd name="T50" fmla="*/ 88 w 88"/>
                      <a:gd name="T51" fmla="*/ 39 h 86"/>
                      <a:gd name="T52" fmla="*/ 76 w 88"/>
                      <a:gd name="T53" fmla="*/ 71 h 86"/>
                      <a:gd name="T54" fmla="*/ 76 w 88"/>
                      <a:gd name="T55" fmla="*/ 71 h 86"/>
                      <a:gd name="T56" fmla="*/ 71 w 88"/>
                      <a:gd name="T57" fmla="*/ 75 h 86"/>
                      <a:gd name="T58" fmla="*/ 40 w 88"/>
                      <a:gd name="T59" fmla="*/ 86 h 86"/>
                      <a:gd name="T60" fmla="*/ 40 w 88"/>
                      <a:gd name="T61" fmla="*/ 86 h 86"/>
                      <a:gd name="T62" fmla="*/ 40 w 88"/>
                      <a:gd name="T63" fmla="*/ 86 h 86"/>
                      <a:gd name="T64" fmla="*/ 13 w 88"/>
                      <a:gd name="T65" fmla="*/ 75 h 86"/>
                      <a:gd name="T66" fmla="*/ 13 w 88"/>
                      <a:gd name="T67" fmla="*/ 75 h 86"/>
                      <a:gd name="T68" fmla="*/ 13 w 88"/>
                      <a:gd name="T69" fmla="*/ 71 h 86"/>
                      <a:gd name="T70" fmla="*/ 0 w 88"/>
                      <a:gd name="T71" fmla="*/ 39 h 86"/>
                      <a:gd name="T72" fmla="*/ 0 w 88"/>
                      <a:gd name="T73" fmla="*/ 39 h 86"/>
                      <a:gd name="T74" fmla="*/ 0 w 88"/>
                      <a:gd name="T75" fmla="*/ 39 h 86"/>
                      <a:gd name="T76" fmla="*/ 13 w 88"/>
                      <a:gd name="T77" fmla="*/ 11 h 86"/>
                      <a:gd name="T78" fmla="*/ 13 w 88"/>
                      <a:gd name="T79" fmla="*/ 11 h 86"/>
                      <a:gd name="T80" fmla="*/ 13 w 88"/>
                      <a:gd name="T81" fmla="*/ 11 h 86"/>
                      <a:gd name="T82" fmla="*/ 40 w 88"/>
                      <a:gd name="T83" fmla="*/ 0 h 86"/>
                      <a:gd name="T84" fmla="*/ 40 w 88"/>
                      <a:gd name="T85" fmla="*/ 0 h 86"/>
                      <a:gd name="T86" fmla="*/ 40 w 88"/>
                      <a:gd name="T87" fmla="*/ 0 h 86"/>
                      <a:gd name="T88" fmla="*/ 71 w 88"/>
                      <a:gd name="T89" fmla="*/ 11 h 86"/>
                      <a:gd name="T90" fmla="*/ 71 w 88"/>
                      <a:gd name="T91" fmla="*/ 11 h 86"/>
                      <a:gd name="T92" fmla="*/ 76 w 88"/>
                      <a:gd name="T93" fmla="*/ 11 h 86"/>
                      <a:gd name="T94" fmla="*/ 88 w 88"/>
                      <a:gd name="T95" fmla="*/ 39 h 86"/>
                      <a:gd name="T96" fmla="*/ 84 w 88"/>
                      <a:gd name="T97" fmla="*/ 39 h 8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88"/>
                      <a:gd name="T148" fmla="*/ 0 h 86"/>
                      <a:gd name="T149" fmla="*/ 88 w 88"/>
                      <a:gd name="T150" fmla="*/ 86 h 8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88" h="86">
                        <a:moveTo>
                          <a:pt x="84" y="39"/>
                        </a:moveTo>
                        <a:lnTo>
                          <a:pt x="71" y="11"/>
                        </a:lnTo>
                        <a:lnTo>
                          <a:pt x="71" y="15"/>
                        </a:lnTo>
                        <a:lnTo>
                          <a:pt x="40" y="2"/>
                        </a:lnTo>
                        <a:lnTo>
                          <a:pt x="13" y="15"/>
                        </a:lnTo>
                        <a:lnTo>
                          <a:pt x="16" y="11"/>
                        </a:lnTo>
                        <a:lnTo>
                          <a:pt x="5" y="39"/>
                        </a:lnTo>
                        <a:lnTo>
                          <a:pt x="16" y="71"/>
                        </a:lnTo>
                        <a:lnTo>
                          <a:pt x="13" y="71"/>
                        </a:lnTo>
                        <a:lnTo>
                          <a:pt x="40" y="82"/>
                        </a:lnTo>
                        <a:lnTo>
                          <a:pt x="71" y="71"/>
                        </a:lnTo>
                        <a:lnTo>
                          <a:pt x="84" y="39"/>
                        </a:lnTo>
                        <a:lnTo>
                          <a:pt x="88" y="39"/>
                        </a:lnTo>
                        <a:lnTo>
                          <a:pt x="76" y="71"/>
                        </a:lnTo>
                        <a:lnTo>
                          <a:pt x="71" y="75"/>
                        </a:lnTo>
                        <a:lnTo>
                          <a:pt x="40" y="86"/>
                        </a:lnTo>
                        <a:lnTo>
                          <a:pt x="13" y="75"/>
                        </a:lnTo>
                        <a:lnTo>
                          <a:pt x="13" y="71"/>
                        </a:lnTo>
                        <a:lnTo>
                          <a:pt x="0" y="39"/>
                        </a:lnTo>
                        <a:lnTo>
                          <a:pt x="13" y="11"/>
                        </a:lnTo>
                        <a:lnTo>
                          <a:pt x="40" y="0"/>
                        </a:lnTo>
                        <a:lnTo>
                          <a:pt x="71" y="11"/>
                        </a:lnTo>
                        <a:lnTo>
                          <a:pt x="76" y="11"/>
                        </a:lnTo>
                        <a:lnTo>
                          <a:pt x="88" y="39"/>
                        </a:lnTo>
                        <a:lnTo>
                          <a:pt x="84" y="39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7" name="Freeform 1117"/>
                  <p:cNvSpPr>
                    <a:spLocks/>
                  </p:cNvSpPr>
                  <p:nvPr/>
                </p:nvSpPr>
                <p:spPr bwMode="auto">
                  <a:xfrm>
                    <a:off x="3862" y="2554"/>
                    <a:ext cx="2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0 w 4"/>
                      <a:gd name="T5" fmla="*/ 0 h 1"/>
                      <a:gd name="T6" fmla="*/ 4 w 4"/>
                      <a:gd name="T7" fmla="*/ 0 h 1"/>
                      <a:gd name="T8" fmla="*/ 4 w 4"/>
                      <a:gd name="T9" fmla="*/ 0 h 1"/>
                      <a:gd name="T10" fmla="*/ 4 w 4"/>
                      <a:gd name="T11" fmla="*/ 0 h 1"/>
                      <a:gd name="T12" fmla="*/ 0 w 4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"/>
                      <a:gd name="T22" fmla="*/ 0 h 1"/>
                      <a:gd name="T23" fmla="*/ 4 w 4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8" name="Freeform 1118"/>
                  <p:cNvSpPr>
                    <a:spLocks/>
                  </p:cNvSpPr>
                  <p:nvPr/>
                </p:nvSpPr>
                <p:spPr bwMode="auto">
                  <a:xfrm>
                    <a:off x="3827" y="2542"/>
                    <a:ext cx="27" cy="25"/>
                  </a:xfrm>
                  <a:custGeom>
                    <a:avLst/>
                    <a:gdLst>
                      <a:gd name="T0" fmla="*/ 53 w 53"/>
                      <a:gd name="T1" fmla="*/ 24 h 51"/>
                      <a:gd name="T2" fmla="*/ 44 w 53"/>
                      <a:gd name="T3" fmla="*/ 7 h 51"/>
                      <a:gd name="T4" fmla="*/ 24 w 53"/>
                      <a:gd name="T5" fmla="*/ 0 h 51"/>
                      <a:gd name="T6" fmla="*/ 9 w 53"/>
                      <a:gd name="T7" fmla="*/ 7 h 51"/>
                      <a:gd name="T8" fmla="*/ 0 w 53"/>
                      <a:gd name="T9" fmla="*/ 24 h 51"/>
                      <a:gd name="T10" fmla="*/ 9 w 53"/>
                      <a:gd name="T11" fmla="*/ 44 h 51"/>
                      <a:gd name="T12" fmla="*/ 24 w 53"/>
                      <a:gd name="T13" fmla="*/ 51 h 51"/>
                      <a:gd name="T14" fmla="*/ 44 w 53"/>
                      <a:gd name="T15" fmla="*/ 44 h 51"/>
                      <a:gd name="T16" fmla="*/ 53 w 53"/>
                      <a:gd name="T17" fmla="*/ 24 h 5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53"/>
                      <a:gd name="T28" fmla="*/ 0 h 51"/>
                      <a:gd name="T29" fmla="*/ 53 w 53"/>
                      <a:gd name="T30" fmla="*/ 51 h 5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53" h="51">
                        <a:moveTo>
                          <a:pt x="53" y="24"/>
                        </a:moveTo>
                        <a:lnTo>
                          <a:pt x="44" y="7"/>
                        </a:lnTo>
                        <a:lnTo>
                          <a:pt x="24" y="0"/>
                        </a:lnTo>
                        <a:lnTo>
                          <a:pt x="9" y="7"/>
                        </a:lnTo>
                        <a:lnTo>
                          <a:pt x="0" y="24"/>
                        </a:lnTo>
                        <a:lnTo>
                          <a:pt x="9" y="44"/>
                        </a:lnTo>
                        <a:lnTo>
                          <a:pt x="24" y="51"/>
                        </a:lnTo>
                        <a:lnTo>
                          <a:pt x="44" y="44"/>
                        </a:lnTo>
                        <a:lnTo>
                          <a:pt x="53" y="24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69" name="Freeform 1119"/>
                  <p:cNvSpPr>
                    <a:spLocks/>
                  </p:cNvSpPr>
                  <p:nvPr/>
                </p:nvSpPr>
                <p:spPr bwMode="auto">
                  <a:xfrm>
                    <a:off x="3827" y="2542"/>
                    <a:ext cx="28" cy="27"/>
                  </a:xfrm>
                  <a:custGeom>
                    <a:avLst/>
                    <a:gdLst>
                      <a:gd name="T0" fmla="*/ 53 w 55"/>
                      <a:gd name="T1" fmla="*/ 24 h 56"/>
                      <a:gd name="T2" fmla="*/ 44 w 55"/>
                      <a:gd name="T3" fmla="*/ 7 h 56"/>
                      <a:gd name="T4" fmla="*/ 44 w 55"/>
                      <a:gd name="T5" fmla="*/ 12 h 56"/>
                      <a:gd name="T6" fmla="*/ 44 w 55"/>
                      <a:gd name="T7" fmla="*/ 12 h 56"/>
                      <a:gd name="T8" fmla="*/ 24 w 55"/>
                      <a:gd name="T9" fmla="*/ 4 h 56"/>
                      <a:gd name="T10" fmla="*/ 24 w 55"/>
                      <a:gd name="T11" fmla="*/ 4 h 56"/>
                      <a:gd name="T12" fmla="*/ 24 w 55"/>
                      <a:gd name="T13" fmla="*/ 4 h 56"/>
                      <a:gd name="T14" fmla="*/ 9 w 55"/>
                      <a:gd name="T15" fmla="*/ 12 h 56"/>
                      <a:gd name="T16" fmla="*/ 13 w 55"/>
                      <a:gd name="T17" fmla="*/ 7 h 56"/>
                      <a:gd name="T18" fmla="*/ 13 w 55"/>
                      <a:gd name="T19" fmla="*/ 7 h 56"/>
                      <a:gd name="T20" fmla="*/ 4 w 55"/>
                      <a:gd name="T21" fmla="*/ 24 h 56"/>
                      <a:gd name="T22" fmla="*/ 4 w 55"/>
                      <a:gd name="T23" fmla="*/ 24 h 56"/>
                      <a:gd name="T24" fmla="*/ 4 w 55"/>
                      <a:gd name="T25" fmla="*/ 24 h 56"/>
                      <a:gd name="T26" fmla="*/ 13 w 55"/>
                      <a:gd name="T27" fmla="*/ 44 h 56"/>
                      <a:gd name="T28" fmla="*/ 9 w 55"/>
                      <a:gd name="T29" fmla="*/ 44 h 56"/>
                      <a:gd name="T30" fmla="*/ 9 w 55"/>
                      <a:gd name="T31" fmla="*/ 44 h 56"/>
                      <a:gd name="T32" fmla="*/ 24 w 55"/>
                      <a:gd name="T33" fmla="*/ 51 h 56"/>
                      <a:gd name="T34" fmla="*/ 24 w 55"/>
                      <a:gd name="T35" fmla="*/ 51 h 56"/>
                      <a:gd name="T36" fmla="*/ 24 w 55"/>
                      <a:gd name="T37" fmla="*/ 51 h 56"/>
                      <a:gd name="T38" fmla="*/ 44 w 55"/>
                      <a:gd name="T39" fmla="*/ 44 h 56"/>
                      <a:gd name="T40" fmla="*/ 44 w 55"/>
                      <a:gd name="T41" fmla="*/ 44 h 56"/>
                      <a:gd name="T42" fmla="*/ 44 w 55"/>
                      <a:gd name="T43" fmla="*/ 44 h 56"/>
                      <a:gd name="T44" fmla="*/ 53 w 55"/>
                      <a:gd name="T45" fmla="*/ 24 h 56"/>
                      <a:gd name="T46" fmla="*/ 53 w 55"/>
                      <a:gd name="T47" fmla="*/ 24 h 56"/>
                      <a:gd name="T48" fmla="*/ 55 w 55"/>
                      <a:gd name="T49" fmla="*/ 24 h 56"/>
                      <a:gd name="T50" fmla="*/ 55 w 55"/>
                      <a:gd name="T51" fmla="*/ 24 h 56"/>
                      <a:gd name="T52" fmla="*/ 48 w 55"/>
                      <a:gd name="T53" fmla="*/ 44 h 56"/>
                      <a:gd name="T54" fmla="*/ 48 w 55"/>
                      <a:gd name="T55" fmla="*/ 44 h 56"/>
                      <a:gd name="T56" fmla="*/ 44 w 55"/>
                      <a:gd name="T57" fmla="*/ 47 h 56"/>
                      <a:gd name="T58" fmla="*/ 24 w 55"/>
                      <a:gd name="T59" fmla="*/ 56 h 56"/>
                      <a:gd name="T60" fmla="*/ 24 w 55"/>
                      <a:gd name="T61" fmla="*/ 56 h 56"/>
                      <a:gd name="T62" fmla="*/ 24 w 55"/>
                      <a:gd name="T63" fmla="*/ 56 h 56"/>
                      <a:gd name="T64" fmla="*/ 9 w 55"/>
                      <a:gd name="T65" fmla="*/ 47 h 56"/>
                      <a:gd name="T66" fmla="*/ 9 w 55"/>
                      <a:gd name="T67" fmla="*/ 47 h 56"/>
                      <a:gd name="T68" fmla="*/ 9 w 55"/>
                      <a:gd name="T69" fmla="*/ 44 h 56"/>
                      <a:gd name="T70" fmla="*/ 0 w 55"/>
                      <a:gd name="T71" fmla="*/ 24 h 56"/>
                      <a:gd name="T72" fmla="*/ 0 w 55"/>
                      <a:gd name="T73" fmla="*/ 24 h 56"/>
                      <a:gd name="T74" fmla="*/ 0 w 55"/>
                      <a:gd name="T75" fmla="*/ 24 h 56"/>
                      <a:gd name="T76" fmla="*/ 9 w 55"/>
                      <a:gd name="T77" fmla="*/ 7 h 56"/>
                      <a:gd name="T78" fmla="*/ 9 w 55"/>
                      <a:gd name="T79" fmla="*/ 7 h 56"/>
                      <a:gd name="T80" fmla="*/ 9 w 55"/>
                      <a:gd name="T81" fmla="*/ 7 h 56"/>
                      <a:gd name="T82" fmla="*/ 24 w 55"/>
                      <a:gd name="T83" fmla="*/ 0 h 56"/>
                      <a:gd name="T84" fmla="*/ 24 w 55"/>
                      <a:gd name="T85" fmla="*/ 0 h 56"/>
                      <a:gd name="T86" fmla="*/ 24 w 55"/>
                      <a:gd name="T87" fmla="*/ 0 h 56"/>
                      <a:gd name="T88" fmla="*/ 44 w 55"/>
                      <a:gd name="T89" fmla="*/ 7 h 56"/>
                      <a:gd name="T90" fmla="*/ 44 w 55"/>
                      <a:gd name="T91" fmla="*/ 7 h 56"/>
                      <a:gd name="T92" fmla="*/ 48 w 55"/>
                      <a:gd name="T93" fmla="*/ 7 h 56"/>
                      <a:gd name="T94" fmla="*/ 55 w 55"/>
                      <a:gd name="T95" fmla="*/ 24 h 56"/>
                      <a:gd name="T96" fmla="*/ 53 w 55"/>
                      <a:gd name="T97" fmla="*/ 24 h 5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5"/>
                      <a:gd name="T148" fmla="*/ 0 h 56"/>
                      <a:gd name="T149" fmla="*/ 55 w 55"/>
                      <a:gd name="T150" fmla="*/ 56 h 5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5" h="56">
                        <a:moveTo>
                          <a:pt x="53" y="24"/>
                        </a:moveTo>
                        <a:lnTo>
                          <a:pt x="44" y="7"/>
                        </a:lnTo>
                        <a:lnTo>
                          <a:pt x="44" y="12"/>
                        </a:lnTo>
                        <a:lnTo>
                          <a:pt x="24" y="4"/>
                        </a:lnTo>
                        <a:lnTo>
                          <a:pt x="9" y="12"/>
                        </a:lnTo>
                        <a:lnTo>
                          <a:pt x="13" y="7"/>
                        </a:lnTo>
                        <a:lnTo>
                          <a:pt x="4" y="24"/>
                        </a:lnTo>
                        <a:lnTo>
                          <a:pt x="13" y="44"/>
                        </a:lnTo>
                        <a:lnTo>
                          <a:pt x="9" y="44"/>
                        </a:lnTo>
                        <a:lnTo>
                          <a:pt x="24" y="51"/>
                        </a:lnTo>
                        <a:lnTo>
                          <a:pt x="44" y="44"/>
                        </a:lnTo>
                        <a:lnTo>
                          <a:pt x="53" y="24"/>
                        </a:lnTo>
                        <a:lnTo>
                          <a:pt x="55" y="24"/>
                        </a:lnTo>
                        <a:lnTo>
                          <a:pt x="48" y="44"/>
                        </a:lnTo>
                        <a:lnTo>
                          <a:pt x="44" y="47"/>
                        </a:lnTo>
                        <a:lnTo>
                          <a:pt x="24" y="56"/>
                        </a:lnTo>
                        <a:lnTo>
                          <a:pt x="9" y="47"/>
                        </a:lnTo>
                        <a:lnTo>
                          <a:pt x="9" y="44"/>
                        </a:lnTo>
                        <a:lnTo>
                          <a:pt x="0" y="24"/>
                        </a:lnTo>
                        <a:lnTo>
                          <a:pt x="9" y="7"/>
                        </a:lnTo>
                        <a:lnTo>
                          <a:pt x="24" y="0"/>
                        </a:lnTo>
                        <a:lnTo>
                          <a:pt x="44" y="7"/>
                        </a:lnTo>
                        <a:lnTo>
                          <a:pt x="48" y="7"/>
                        </a:lnTo>
                        <a:lnTo>
                          <a:pt x="55" y="24"/>
                        </a:lnTo>
                        <a:lnTo>
                          <a:pt x="53" y="2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0" name="Freeform 1120"/>
                  <p:cNvSpPr>
                    <a:spLocks/>
                  </p:cNvSpPr>
                  <p:nvPr/>
                </p:nvSpPr>
                <p:spPr bwMode="auto">
                  <a:xfrm>
                    <a:off x="3854" y="2554"/>
                    <a:ext cx="1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0 w 2"/>
                      <a:gd name="T3" fmla="*/ 0 h 1"/>
                      <a:gd name="T4" fmla="*/ 0 w 2"/>
                      <a:gd name="T5" fmla="*/ 0 h 1"/>
                      <a:gd name="T6" fmla="*/ 2 w 2"/>
                      <a:gd name="T7" fmla="*/ 0 h 1"/>
                      <a:gd name="T8" fmla="*/ 2 w 2"/>
                      <a:gd name="T9" fmla="*/ 0 h 1"/>
                      <a:gd name="T10" fmla="*/ 2 w 2"/>
                      <a:gd name="T11" fmla="*/ 0 h 1"/>
                      <a:gd name="T12" fmla="*/ 0 w 2"/>
                      <a:gd name="T13" fmla="*/ 0 h 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"/>
                      <a:gd name="T22" fmla="*/ 0 h 1"/>
                      <a:gd name="T23" fmla="*/ 2 w 2"/>
                      <a:gd name="T24" fmla="*/ 1 h 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1" name="Freeform 1121"/>
                  <p:cNvSpPr>
                    <a:spLocks/>
                  </p:cNvSpPr>
                  <p:nvPr/>
                </p:nvSpPr>
                <p:spPr bwMode="auto">
                  <a:xfrm>
                    <a:off x="3705" y="2399"/>
                    <a:ext cx="115" cy="111"/>
                  </a:xfrm>
                  <a:custGeom>
                    <a:avLst/>
                    <a:gdLst>
                      <a:gd name="T0" fmla="*/ 0 w 228"/>
                      <a:gd name="T1" fmla="*/ 214 h 221"/>
                      <a:gd name="T2" fmla="*/ 27 w 228"/>
                      <a:gd name="T3" fmla="*/ 27 h 221"/>
                      <a:gd name="T4" fmla="*/ 7 w 228"/>
                      <a:gd name="T5" fmla="*/ 19 h 221"/>
                      <a:gd name="T6" fmla="*/ 7 w 228"/>
                      <a:gd name="T7" fmla="*/ 0 h 221"/>
                      <a:gd name="T8" fmla="*/ 58 w 228"/>
                      <a:gd name="T9" fmla="*/ 0 h 221"/>
                      <a:gd name="T10" fmla="*/ 213 w 228"/>
                      <a:gd name="T11" fmla="*/ 11 h 221"/>
                      <a:gd name="T12" fmla="*/ 201 w 228"/>
                      <a:gd name="T13" fmla="*/ 22 h 221"/>
                      <a:gd name="T14" fmla="*/ 181 w 228"/>
                      <a:gd name="T15" fmla="*/ 22 h 221"/>
                      <a:gd name="T16" fmla="*/ 228 w 228"/>
                      <a:gd name="T17" fmla="*/ 210 h 221"/>
                      <a:gd name="T18" fmla="*/ 201 w 228"/>
                      <a:gd name="T19" fmla="*/ 217 h 221"/>
                      <a:gd name="T20" fmla="*/ 169 w 228"/>
                      <a:gd name="T21" fmla="*/ 22 h 221"/>
                      <a:gd name="T22" fmla="*/ 46 w 228"/>
                      <a:gd name="T23" fmla="*/ 22 h 221"/>
                      <a:gd name="T24" fmla="*/ 27 w 228"/>
                      <a:gd name="T25" fmla="*/ 221 h 221"/>
                      <a:gd name="T26" fmla="*/ 0 w 228"/>
                      <a:gd name="T27" fmla="*/ 214 h 221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8"/>
                      <a:gd name="T43" fmla="*/ 0 h 221"/>
                      <a:gd name="T44" fmla="*/ 228 w 228"/>
                      <a:gd name="T45" fmla="*/ 221 h 221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8" h="221">
                        <a:moveTo>
                          <a:pt x="0" y="214"/>
                        </a:moveTo>
                        <a:lnTo>
                          <a:pt x="27" y="27"/>
                        </a:lnTo>
                        <a:lnTo>
                          <a:pt x="7" y="19"/>
                        </a:lnTo>
                        <a:lnTo>
                          <a:pt x="7" y="0"/>
                        </a:lnTo>
                        <a:lnTo>
                          <a:pt x="58" y="0"/>
                        </a:lnTo>
                        <a:lnTo>
                          <a:pt x="213" y="11"/>
                        </a:lnTo>
                        <a:lnTo>
                          <a:pt x="201" y="22"/>
                        </a:lnTo>
                        <a:lnTo>
                          <a:pt x="181" y="22"/>
                        </a:lnTo>
                        <a:lnTo>
                          <a:pt x="228" y="210"/>
                        </a:lnTo>
                        <a:lnTo>
                          <a:pt x="201" y="217"/>
                        </a:lnTo>
                        <a:lnTo>
                          <a:pt x="169" y="22"/>
                        </a:lnTo>
                        <a:lnTo>
                          <a:pt x="46" y="22"/>
                        </a:lnTo>
                        <a:lnTo>
                          <a:pt x="27" y="221"/>
                        </a:lnTo>
                        <a:lnTo>
                          <a:pt x="0" y="214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2" name="Freeform 1122"/>
                  <p:cNvSpPr>
                    <a:spLocks/>
                  </p:cNvSpPr>
                  <p:nvPr/>
                </p:nvSpPr>
                <p:spPr bwMode="auto">
                  <a:xfrm>
                    <a:off x="3705" y="2409"/>
                    <a:ext cx="16" cy="97"/>
                  </a:xfrm>
                  <a:custGeom>
                    <a:avLst/>
                    <a:gdLst>
                      <a:gd name="T0" fmla="*/ 0 w 31"/>
                      <a:gd name="T1" fmla="*/ 195 h 195"/>
                      <a:gd name="T2" fmla="*/ 27 w 31"/>
                      <a:gd name="T3" fmla="*/ 8 h 195"/>
                      <a:gd name="T4" fmla="*/ 27 w 31"/>
                      <a:gd name="T5" fmla="*/ 8 h 195"/>
                      <a:gd name="T6" fmla="*/ 27 w 31"/>
                      <a:gd name="T7" fmla="*/ 12 h 195"/>
                      <a:gd name="T8" fmla="*/ 7 w 31"/>
                      <a:gd name="T9" fmla="*/ 3 h 195"/>
                      <a:gd name="T10" fmla="*/ 7 w 31"/>
                      <a:gd name="T11" fmla="*/ 3 h 195"/>
                      <a:gd name="T12" fmla="*/ 7 w 31"/>
                      <a:gd name="T13" fmla="*/ 0 h 195"/>
                      <a:gd name="T14" fmla="*/ 7 w 31"/>
                      <a:gd name="T15" fmla="*/ 0 h 195"/>
                      <a:gd name="T16" fmla="*/ 27 w 31"/>
                      <a:gd name="T17" fmla="*/ 8 h 195"/>
                      <a:gd name="T18" fmla="*/ 27 w 31"/>
                      <a:gd name="T19" fmla="*/ 8 h 195"/>
                      <a:gd name="T20" fmla="*/ 31 w 31"/>
                      <a:gd name="T21" fmla="*/ 8 h 195"/>
                      <a:gd name="T22" fmla="*/ 2 w 31"/>
                      <a:gd name="T23" fmla="*/ 195 h 195"/>
                      <a:gd name="T24" fmla="*/ 0 w 31"/>
                      <a:gd name="T25" fmla="*/ 195 h 195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1"/>
                      <a:gd name="T40" fmla="*/ 0 h 195"/>
                      <a:gd name="T41" fmla="*/ 31 w 31"/>
                      <a:gd name="T42" fmla="*/ 195 h 195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1" h="195">
                        <a:moveTo>
                          <a:pt x="0" y="195"/>
                        </a:moveTo>
                        <a:lnTo>
                          <a:pt x="27" y="8"/>
                        </a:lnTo>
                        <a:lnTo>
                          <a:pt x="27" y="12"/>
                        </a:lnTo>
                        <a:lnTo>
                          <a:pt x="7" y="3"/>
                        </a:lnTo>
                        <a:lnTo>
                          <a:pt x="7" y="0"/>
                        </a:lnTo>
                        <a:lnTo>
                          <a:pt x="27" y="8"/>
                        </a:lnTo>
                        <a:lnTo>
                          <a:pt x="31" y="8"/>
                        </a:lnTo>
                        <a:lnTo>
                          <a:pt x="2" y="195"/>
                        </a:lnTo>
                        <a:lnTo>
                          <a:pt x="0" y="19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3" name="Rectangle 1123"/>
                  <p:cNvSpPr>
                    <a:spLocks noChangeArrowheads="1"/>
                  </p:cNvSpPr>
                  <p:nvPr/>
                </p:nvSpPr>
                <p:spPr bwMode="auto">
                  <a:xfrm>
                    <a:off x="3709" y="2399"/>
                    <a:ext cx="2" cy="1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4" name="Freeform 1124"/>
                  <p:cNvSpPr>
                    <a:spLocks/>
                  </p:cNvSpPr>
                  <p:nvPr/>
                </p:nvSpPr>
                <p:spPr bwMode="auto">
                  <a:xfrm>
                    <a:off x="3705" y="2399"/>
                    <a:ext cx="117" cy="113"/>
                  </a:xfrm>
                  <a:custGeom>
                    <a:avLst/>
                    <a:gdLst>
                      <a:gd name="T0" fmla="*/ 7 w 233"/>
                      <a:gd name="T1" fmla="*/ 0 h 226"/>
                      <a:gd name="T2" fmla="*/ 58 w 233"/>
                      <a:gd name="T3" fmla="*/ 0 h 226"/>
                      <a:gd name="T4" fmla="*/ 58 w 233"/>
                      <a:gd name="T5" fmla="*/ 0 h 226"/>
                      <a:gd name="T6" fmla="*/ 58 w 233"/>
                      <a:gd name="T7" fmla="*/ 0 h 226"/>
                      <a:gd name="T8" fmla="*/ 213 w 233"/>
                      <a:gd name="T9" fmla="*/ 11 h 226"/>
                      <a:gd name="T10" fmla="*/ 221 w 233"/>
                      <a:gd name="T11" fmla="*/ 11 h 226"/>
                      <a:gd name="T12" fmla="*/ 217 w 233"/>
                      <a:gd name="T13" fmla="*/ 15 h 226"/>
                      <a:gd name="T14" fmla="*/ 206 w 233"/>
                      <a:gd name="T15" fmla="*/ 27 h 226"/>
                      <a:gd name="T16" fmla="*/ 206 w 233"/>
                      <a:gd name="T17" fmla="*/ 27 h 226"/>
                      <a:gd name="T18" fmla="*/ 201 w 233"/>
                      <a:gd name="T19" fmla="*/ 27 h 226"/>
                      <a:gd name="T20" fmla="*/ 181 w 233"/>
                      <a:gd name="T21" fmla="*/ 27 h 226"/>
                      <a:gd name="T22" fmla="*/ 181 w 233"/>
                      <a:gd name="T23" fmla="*/ 22 h 226"/>
                      <a:gd name="T24" fmla="*/ 186 w 233"/>
                      <a:gd name="T25" fmla="*/ 22 h 226"/>
                      <a:gd name="T26" fmla="*/ 233 w 233"/>
                      <a:gd name="T27" fmla="*/ 210 h 226"/>
                      <a:gd name="T28" fmla="*/ 228 w 233"/>
                      <a:gd name="T29" fmla="*/ 214 h 226"/>
                      <a:gd name="T30" fmla="*/ 228 w 233"/>
                      <a:gd name="T31" fmla="*/ 214 h 226"/>
                      <a:gd name="T32" fmla="*/ 201 w 233"/>
                      <a:gd name="T33" fmla="*/ 221 h 226"/>
                      <a:gd name="T34" fmla="*/ 201 w 233"/>
                      <a:gd name="T35" fmla="*/ 221 h 226"/>
                      <a:gd name="T36" fmla="*/ 201 w 233"/>
                      <a:gd name="T37" fmla="*/ 217 h 226"/>
                      <a:gd name="T38" fmla="*/ 169 w 233"/>
                      <a:gd name="T39" fmla="*/ 22 h 226"/>
                      <a:gd name="T40" fmla="*/ 169 w 233"/>
                      <a:gd name="T41" fmla="*/ 22 h 226"/>
                      <a:gd name="T42" fmla="*/ 169 w 233"/>
                      <a:gd name="T43" fmla="*/ 27 h 226"/>
                      <a:gd name="T44" fmla="*/ 46 w 233"/>
                      <a:gd name="T45" fmla="*/ 27 h 226"/>
                      <a:gd name="T46" fmla="*/ 46 w 233"/>
                      <a:gd name="T47" fmla="*/ 22 h 226"/>
                      <a:gd name="T48" fmla="*/ 51 w 233"/>
                      <a:gd name="T49" fmla="*/ 22 h 226"/>
                      <a:gd name="T50" fmla="*/ 31 w 233"/>
                      <a:gd name="T51" fmla="*/ 221 h 226"/>
                      <a:gd name="T52" fmla="*/ 27 w 233"/>
                      <a:gd name="T53" fmla="*/ 226 h 226"/>
                      <a:gd name="T54" fmla="*/ 27 w 233"/>
                      <a:gd name="T55" fmla="*/ 226 h 226"/>
                      <a:gd name="T56" fmla="*/ 0 w 233"/>
                      <a:gd name="T57" fmla="*/ 217 h 226"/>
                      <a:gd name="T58" fmla="*/ 0 w 233"/>
                      <a:gd name="T59" fmla="*/ 217 h 226"/>
                      <a:gd name="T60" fmla="*/ 0 w 233"/>
                      <a:gd name="T61" fmla="*/ 214 h 226"/>
                      <a:gd name="T62" fmla="*/ 0 w 233"/>
                      <a:gd name="T63" fmla="*/ 214 h 226"/>
                      <a:gd name="T64" fmla="*/ 27 w 233"/>
                      <a:gd name="T65" fmla="*/ 221 h 226"/>
                      <a:gd name="T66" fmla="*/ 27 w 233"/>
                      <a:gd name="T67" fmla="*/ 226 h 226"/>
                      <a:gd name="T68" fmla="*/ 27 w 233"/>
                      <a:gd name="T69" fmla="*/ 221 h 226"/>
                      <a:gd name="T70" fmla="*/ 46 w 233"/>
                      <a:gd name="T71" fmla="*/ 22 h 226"/>
                      <a:gd name="T72" fmla="*/ 46 w 233"/>
                      <a:gd name="T73" fmla="*/ 22 h 226"/>
                      <a:gd name="T74" fmla="*/ 46 w 233"/>
                      <a:gd name="T75" fmla="*/ 22 h 226"/>
                      <a:gd name="T76" fmla="*/ 169 w 233"/>
                      <a:gd name="T77" fmla="*/ 22 h 226"/>
                      <a:gd name="T78" fmla="*/ 173 w 233"/>
                      <a:gd name="T79" fmla="*/ 22 h 226"/>
                      <a:gd name="T80" fmla="*/ 173 w 233"/>
                      <a:gd name="T81" fmla="*/ 22 h 226"/>
                      <a:gd name="T82" fmla="*/ 206 w 233"/>
                      <a:gd name="T83" fmla="*/ 217 h 226"/>
                      <a:gd name="T84" fmla="*/ 201 w 233"/>
                      <a:gd name="T85" fmla="*/ 217 h 226"/>
                      <a:gd name="T86" fmla="*/ 201 w 233"/>
                      <a:gd name="T87" fmla="*/ 217 h 226"/>
                      <a:gd name="T88" fmla="*/ 228 w 233"/>
                      <a:gd name="T89" fmla="*/ 210 h 226"/>
                      <a:gd name="T90" fmla="*/ 228 w 233"/>
                      <a:gd name="T91" fmla="*/ 214 h 226"/>
                      <a:gd name="T92" fmla="*/ 228 w 233"/>
                      <a:gd name="T93" fmla="*/ 210 h 226"/>
                      <a:gd name="T94" fmla="*/ 181 w 233"/>
                      <a:gd name="T95" fmla="*/ 22 h 226"/>
                      <a:gd name="T96" fmla="*/ 181 w 233"/>
                      <a:gd name="T97" fmla="*/ 22 h 226"/>
                      <a:gd name="T98" fmla="*/ 181 w 233"/>
                      <a:gd name="T99" fmla="*/ 22 h 226"/>
                      <a:gd name="T100" fmla="*/ 201 w 233"/>
                      <a:gd name="T101" fmla="*/ 22 h 226"/>
                      <a:gd name="T102" fmla="*/ 201 w 233"/>
                      <a:gd name="T103" fmla="*/ 27 h 226"/>
                      <a:gd name="T104" fmla="*/ 201 w 233"/>
                      <a:gd name="T105" fmla="*/ 22 h 226"/>
                      <a:gd name="T106" fmla="*/ 213 w 233"/>
                      <a:gd name="T107" fmla="*/ 11 h 226"/>
                      <a:gd name="T108" fmla="*/ 217 w 233"/>
                      <a:gd name="T109" fmla="*/ 15 h 226"/>
                      <a:gd name="T110" fmla="*/ 213 w 233"/>
                      <a:gd name="T111" fmla="*/ 15 h 226"/>
                      <a:gd name="T112" fmla="*/ 58 w 233"/>
                      <a:gd name="T113" fmla="*/ 4 h 226"/>
                      <a:gd name="T114" fmla="*/ 58 w 233"/>
                      <a:gd name="T115" fmla="*/ 0 h 226"/>
                      <a:gd name="T116" fmla="*/ 58 w 233"/>
                      <a:gd name="T117" fmla="*/ 4 h 226"/>
                      <a:gd name="T118" fmla="*/ 7 w 233"/>
                      <a:gd name="T119" fmla="*/ 4 h 226"/>
                      <a:gd name="T120" fmla="*/ 7 w 233"/>
                      <a:gd name="T121" fmla="*/ 0 h 22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233"/>
                      <a:gd name="T184" fmla="*/ 0 h 226"/>
                      <a:gd name="T185" fmla="*/ 233 w 233"/>
                      <a:gd name="T186" fmla="*/ 226 h 226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233" h="226">
                        <a:moveTo>
                          <a:pt x="7" y="0"/>
                        </a:moveTo>
                        <a:lnTo>
                          <a:pt x="58" y="0"/>
                        </a:lnTo>
                        <a:lnTo>
                          <a:pt x="213" y="11"/>
                        </a:lnTo>
                        <a:lnTo>
                          <a:pt x="221" y="11"/>
                        </a:lnTo>
                        <a:lnTo>
                          <a:pt x="217" y="15"/>
                        </a:lnTo>
                        <a:lnTo>
                          <a:pt x="206" y="27"/>
                        </a:lnTo>
                        <a:lnTo>
                          <a:pt x="201" y="27"/>
                        </a:lnTo>
                        <a:lnTo>
                          <a:pt x="181" y="27"/>
                        </a:lnTo>
                        <a:lnTo>
                          <a:pt x="181" y="22"/>
                        </a:lnTo>
                        <a:lnTo>
                          <a:pt x="186" y="22"/>
                        </a:lnTo>
                        <a:lnTo>
                          <a:pt x="233" y="210"/>
                        </a:lnTo>
                        <a:lnTo>
                          <a:pt x="228" y="214"/>
                        </a:lnTo>
                        <a:lnTo>
                          <a:pt x="201" y="221"/>
                        </a:lnTo>
                        <a:lnTo>
                          <a:pt x="201" y="217"/>
                        </a:lnTo>
                        <a:lnTo>
                          <a:pt x="169" y="22"/>
                        </a:lnTo>
                        <a:lnTo>
                          <a:pt x="169" y="27"/>
                        </a:lnTo>
                        <a:lnTo>
                          <a:pt x="46" y="27"/>
                        </a:lnTo>
                        <a:lnTo>
                          <a:pt x="46" y="22"/>
                        </a:lnTo>
                        <a:lnTo>
                          <a:pt x="51" y="22"/>
                        </a:lnTo>
                        <a:lnTo>
                          <a:pt x="31" y="221"/>
                        </a:lnTo>
                        <a:lnTo>
                          <a:pt x="27" y="226"/>
                        </a:lnTo>
                        <a:lnTo>
                          <a:pt x="0" y="217"/>
                        </a:lnTo>
                        <a:lnTo>
                          <a:pt x="0" y="214"/>
                        </a:lnTo>
                        <a:lnTo>
                          <a:pt x="27" y="221"/>
                        </a:lnTo>
                        <a:lnTo>
                          <a:pt x="27" y="226"/>
                        </a:lnTo>
                        <a:lnTo>
                          <a:pt x="27" y="221"/>
                        </a:lnTo>
                        <a:lnTo>
                          <a:pt x="46" y="22"/>
                        </a:lnTo>
                        <a:lnTo>
                          <a:pt x="169" y="22"/>
                        </a:lnTo>
                        <a:lnTo>
                          <a:pt x="173" y="22"/>
                        </a:lnTo>
                        <a:lnTo>
                          <a:pt x="206" y="217"/>
                        </a:lnTo>
                        <a:lnTo>
                          <a:pt x="201" y="217"/>
                        </a:lnTo>
                        <a:lnTo>
                          <a:pt x="228" y="210"/>
                        </a:lnTo>
                        <a:lnTo>
                          <a:pt x="228" y="214"/>
                        </a:lnTo>
                        <a:lnTo>
                          <a:pt x="228" y="210"/>
                        </a:lnTo>
                        <a:lnTo>
                          <a:pt x="181" y="22"/>
                        </a:lnTo>
                        <a:lnTo>
                          <a:pt x="201" y="22"/>
                        </a:lnTo>
                        <a:lnTo>
                          <a:pt x="201" y="27"/>
                        </a:lnTo>
                        <a:lnTo>
                          <a:pt x="201" y="22"/>
                        </a:lnTo>
                        <a:lnTo>
                          <a:pt x="213" y="11"/>
                        </a:lnTo>
                        <a:lnTo>
                          <a:pt x="217" y="15"/>
                        </a:lnTo>
                        <a:lnTo>
                          <a:pt x="213" y="15"/>
                        </a:lnTo>
                        <a:lnTo>
                          <a:pt x="58" y="4"/>
                        </a:lnTo>
                        <a:lnTo>
                          <a:pt x="58" y="0"/>
                        </a:lnTo>
                        <a:lnTo>
                          <a:pt x="58" y="4"/>
                        </a:lnTo>
                        <a:lnTo>
                          <a:pt x="7" y="4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5" name="Freeform 1125"/>
                  <p:cNvSpPr>
                    <a:spLocks/>
                  </p:cNvSpPr>
                  <p:nvPr/>
                </p:nvSpPr>
                <p:spPr bwMode="auto">
                  <a:xfrm>
                    <a:off x="3719" y="2468"/>
                    <a:ext cx="25" cy="46"/>
                  </a:xfrm>
                  <a:custGeom>
                    <a:avLst/>
                    <a:gdLst>
                      <a:gd name="T0" fmla="*/ 8 w 51"/>
                      <a:gd name="T1" fmla="*/ 0 h 93"/>
                      <a:gd name="T2" fmla="*/ 19 w 51"/>
                      <a:gd name="T3" fmla="*/ 5 h 93"/>
                      <a:gd name="T4" fmla="*/ 28 w 51"/>
                      <a:gd name="T5" fmla="*/ 40 h 93"/>
                      <a:gd name="T6" fmla="*/ 51 w 51"/>
                      <a:gd name="T7" fmla="*/ 73 h 93"/>
                      <a:gd name="T8" fmla="*/ 48 w 51"/>
                      <a:gd name="T9" fmla="*/ 93 h 93"/>
                      <a:gd name="T10" fmla="*/ 11 w 51"/>
                      <a:gd name="T11" fmla="*/ 93 h 93"/>
                      <a:gd name="T12" fmla="*/ 0 w 51"/>
                      <a:gd name="T13" fmla="*/ 84 h 93"/>
                      <a:gd name="T14" fmla="*/ 8 w 51"/>
                      <a:gd name="T15" fmla="*/ 0 h 9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51"/>
                      <a:gd name="T25" fmla="*/ 0 h 93"/>
                      <a:gd name="T26" fmla="*/ 51 w 51"/>
                      <a:gd name="T27" fmla="*/ 93 h 93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51" h="93">
                        <a:moveTo>
                          <a:pt x="8" y="0"/>
                        </a:moveTo>
                        <a:lnTo>
                          <a:pt x="19" y="5"/>
                        </a:lnTo>
                        <a:lnTo>
                          <a:pt x="28" y="40"/>
                        </a:lnTo>
                        <a:lnTo>
                          <a:pt x="51" y="73"/>
                        </a:lnTo>
                        <a:lnTo>
                          <a:pt x="48" y="93"/>
                        </a:lnTo>
                        <a:lnTo>
                          <a:pt x="11" y="93"/>
                        </a:lnTo>
                        <a:lnTo>
                          <a:pt x="0" y="84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87A7D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6" name="Freeform 1126"/>
                  <p:cNvSpPr>
                    <a:spLocks/>
                  </p:cNvSpPr>
                  <p:nvPr/>
                </p:nvSpPr>
                <p:spPr bwMode="auto">
                  <a:xfrm>
                    <a:off x="3719" y="2468"/>
                    <a:ext cx="28" cy="47"/>
                  </a:xfrm>
                  <a:custGeom>
                    <a:avLst/>
                    <a:gdLst>
                      <a:gd name="T0" fmla="*/ 8 w 55"/>
                      <a:gd name="T1" fmla="*/ 0 h 96"/>
                      <a:gd name="T2" fmla="*/ 19 w 55"/>
                      <a:gd name="T3" fmla="*/ 5 h 96"/>
                      <a:gd name="T4" fmla="*/ 24 w 55"/>
                      <a:gd name="T5" fmla="*/ 5 h 96"/>
                      <a:gd name="T6" fmla="*/ 24 w 55"/>
                      <a:gd name="T7" fmla="*/ 5 h 96"/>
                      <a:gd name="T8" fmla="*/ 31 w 55"/>
                      <a:gd name="T9" fmla="*/ 40 h 96"/>
                      <a:gd name="T10" fmla="*/ 28 w 55"/>
                      <a:gd name="T11" fmla="*/ 44 h 96"/>
                      <a:gd name="T12" fmla="*/ 31 w 55"/>
                      <a:gd name="T13" fmla="*/ 40 h 96"/>
                      <a:gd name="T14" fmla="*/ 55 w 55"/>
                      <a:gd name="T15" fmla="*/ 73 h 96"/>
                      <a:gd name="T16" fmla="*/ 55 w 55"/>
                      <a:gd name="T17" fmla="*/ 73 h 96"/>
                      <a:gd name="T18" fmla="*/ 55 w 55"/>
                      <a:gd name="T19" fmla="*/ 73 h 96"/>
                      <a:gd name="T20" fmla="*/ 51 w 55"/>
                      <a:gd name="T21" fmla="*/ 93 h 96"/>
                      <a:gd name="T22" fmla="*/ 51 w 55"/>
                      <a:gd name="T23" fmla="*/ 96 h 96"/>
                      <a:gd name="T24" fmla="*/ 48 w 55"/>
                      <a:gd name="T25" fmla="*/ 96 h 96"/>
                      <a:gd name="T26" fmla="*/ 11 w 55"/>
                      <a:gd name="T27" fmla="*/ 96 h 96"/>
                      <a:gd name="T28" fmla="*/ 11 w 55"/>
                      <a:gd name="T29" fmla="*/ 96 h 96"/>
                      <a:gd name="T30" fmla="*/ 11 w 55"/>
                      <a:gd name="T31" fmla="*/ 96 h 96"/>
                      <a:gd name="T32" fmla="*/ 0 w 55"/>
                      <a:gd name="T33" fmla="*/ 89 h 96"/>
                      <a:gd name="T34" fmla="*/ 0 w 55"/>
                      <a:gd name="T35" fmla="*/ 89 h 96"/>
                      <a:gd name="T36" fmla="*/ 0 w 55"/>
                      <a:gd name="T37" fmla="*/ 84 h 96"/>
                      <a:gd name="T38" fmla="*/ 4 w 55"/>
                      <a:gd name="T39" fmla="*/ 84 h 96"/>
                      <a:gd name="T40" fmla="*/ 15 w 55"/>
                      <a:gd name="T41" fmla="*/ 93 h 96"/>
                      <a:gd name="T42" fmla="*/ 11 w 55"/>
                      <a:gd name="T43" fmla="*/ 96 h 96"/>
                      <a:gd name="T44" fmla="*/ 11 w 55"/>
                      <a:gd name="T45" fmla="*/ 93 h 96"/>
                      <a:gd name="T46" fmla="*/ 48 w 55"/>
                      <a:gd name="T47" fmla="*/ 93 h 96"/>
                      <a:gd name="T48" fmla="*/ 48 w 55"/>
                      <a:gd name="T49" fmla="*/ 96 h 96"/>
                      <a:gd name="T50" fmla="*/ 48 w 55"/>
                      <a:gd name="T51" fmla="*/ 93 h 96"/>
                      <a:gd name="T52" fmla="*/ 51 w 55"/>
                      <a:gd name="T53" fmla="*/ 73 h 96"/>
                      <a:gd name="T54" fmla="*/ 55 w 55"/>
                      <a:gd name="T55" fmla="*/ 73 h 96"/>
                      <a:gd name="T56" fmla="*/ 51 w 55"/>
                      <a:gd name="T57" fmla="*/ 77 h 96"/>
                      <a:gd name="T58" fmla="*/ 28 w 55"/>
                      <a:gd name="T59" fmla="*/ 44 h 96"/>
                      <a:gd name="T60" fmla="*/ 28 w 55"/>
                      <a:gd name="T61" fmla="*/ 44 h 96"/>
                      <a:gd name="T62" fmla="*/ 28 w 55"/>
                      <a:gd name="T63" fmla="*/ 40 h 96"/>
                      <a:gd name="T64" fmla="*/ 19 w 55"/>
                      <a:gd name="T65" fmla="*/ 5 h 96"/>
                      <a:gd name="T66" fmla="*/ 24 w 55"/>
                      <a:gd name="T67" fmla="*/ 5 h 96"/>
                      <a:gd name="T68" fmla="*/ 19 w 55"/>
                      <a:gd name="T69" fmla="*/ 9 h 96"/>
                      <a:gd name="T70" fmla="*/ 8 w 55"/>
                      <a:gd name="T71" fmla="*/ 5 h 96"/>
                      <a:gd name="T72" fmla="*/ 8 w 55"/>
                      <a:gd name="T73" fmla="*/ 0 h 9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55"/>
                      <a:gd name="T112" fmla="*/ 0 h 96"/>
                      <a:gd name="T113" fmla="*/ 55 w 55"/>
                      <a:gd name="T114" fmla="*/ 96 h 9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55" h="96">
                        <a:moveTo>
                          <a:pt x="8" y="0"/>
                        </a:moveTo>
                        <a:lnTo>
                          <a:pt x="19" y="5"/>
                        </a:lnTo>
                        <a:lnTo>
                          <a:pt x="24" y="5"/>
                        </a:lnTo>
                        <a:lnTo>
                          <a:pt x="31" y="40"/>
                        </a:lnTo>
                        <a:lnTo>
                          <a:pt x="28" y="44"/>
                        </a:lnTo>
                        <a:lnTo>
                          <a:pt x="31" y="40"/>
                        </a:lnTo>
                        <a:lnTo>
                          <a:pt x="55" y="73"/>
                        </a:lnTo>
                        <a:lnTo>
                          <a:pt x="51" y="93"/>
                        </a:lnTo>
                        <a:lnTo>
                          <a:pt x="51" y="96"/>
                        </a:lnTo>
                        <a:lnTo>
                          <a:pt x="48" y="96"/>
                        </a:lnTo>
                        <a:lnTo>
                          <a:pt x="11" y="96"/>
                        </a:lnTo>
                        <a:lnTo>
                          <a:pt x="0" y="89"/>
                        </a:lnTo>
                        <a:lnTo>
                          <a:pt x="0" y="84"/>
                        </a:lnTo>
                        <a:lnTo>
                          <a:pt x="4" y="84"/>
                        </a:lnTo>
                        <a:lnTo>
                          <a:pt x="15" y="93"/>
                        </a:lnTo>
                        <a:lnTo>
                          <a:pt x="11" y="96"/>
                        </a:lnTo>
                        <a:lnTo>
                          <a:pt x="11" y="93"/>
                        </a:lnTo>
                        <a:lnTo>
                          <a:pt x="48" y="93"/>
                        </a:lnTo>
                        <a:lnTo>
                          <a:pt x="48" y="96"/>
                        </a:lnTo>
                        <a:lnTo>
                          <a:pt x="48" y="93"/>
                        </a:lnTo>
                        <a:lnTo>
                          <a:pt x="51" y="73"/>
                        </a:lnTo>
                        <a:lnTo>
                          <a:pt x="55" y="73"/>
                        </a:lnTo>
                        <a:lnTo>
                          <a:pt x="51" y="77"/>
                        </a:lnTo>
                        <a:lnTo>
                          <a:pt x="28" y="44"/>
                        </a:lnTo>
                        <a:lnTo>
                          <a:pt x="28" y="40"/>
                        </a:lnTo>
                        <a:lnTo>
                          <a:pt x="19" y="5"/>
                        </a:lnTo>
                        <a:lnTo>
                          <a:pt x="24" y="5"/>
                        </a:lnTo>
                        <a:lnTo>
                          <a:pt x="19" y="9"/>
                        </a:lnTo>
                        <a:lnTo>
                          <a:pt x="8" y="5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7" name="Freeform 1127"/>
                  <p:cNvSpPr>
                    <a:spLocks/>
                  </p:cNvSpPr>
                  <p:nvPr/>
                </p:nvSpPr>
                <p:spPr bwMode="auto">
                  <a:xfrm>
                    <a:off x="3719" y="2468"/>
                    <a:ext cx="5" cy="42"/>
                  </a:xfrm>
                  <a:custGeom>
                    <a:avLst/>
                    <a:gdLst>
                      <a:gd name="T0" fmla="*/ 0 w 11"/>
                      <a:gd name="T1" fmla="*/ 84 h 84"/>
                      <a:gd name="T2" fmla="*/ 8 w 11"/>
                      <a:gd name="T3" fmla="*/ 0 h 84"/>
                      <a:gd name="T4" fmla="*/ 8 w 11"/>
                      <a:gd name="T5" fmla="*/ 0 h 84"/>
                      <a:gd name="T6" fmla="*/ 8 w 11"/>
                      <a:gd name="T7" fmla="*/ 0 h 84"/>
                      <a:gd name="T8" fmla="*/ 11 w 11"/>
                      <a:gd name="T9" fmla="*/ 0 h 84"/>
                      <a:gd name="T10" fmla="*/ 4 w 11"/>
                      <a:gd name="T11" fmla="*/ 84 h 84"/>
                      <a:gd name="T12" fmla="*/ 0 w 11"/>
                      <a:gd name="T13" fmla="*/ 84 h 8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84"/>
                      <a:gd name="T23" fmla="*/ 11 w 11"/>
                      <a:gd name="T24" fmla="*/ 84 h 8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84">
                        <a:moveTo>
                          <a:pt x="0" y="84"/>
                        </a:moveTo>
                        <a:lnTo>
                          <a:pt x="8" y="0"/>
                        </a:lnTo>
                        <a:lnTo>
                          <a:pt x="11" y="0"/>
                        </a:lnTo>
                        <a:lnTo>
                          <a:pt x="4" y="84"/>
                        </a:lnTo>
                        <a:lnTo>
                          <a:pt x="0" y="8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8" name="Freeform 1128"/>
                  <p:cNvSpPr>
                    <a:spLocks/>
                  </p:cNvSpPr>
                  <p:nvPr/>
                </p:nvSpPr>
                <p:spPr bwMode="auto">
                  <a:xfrm>
                    <a:off x="3729" y="2458"/>
                    <a:ext cx="33" cy="44"/>
                  </a:xfrm>
                  <a:custGeom>
                    <a:avLst/>
                    <a:gdLst>
                      <a:gd name="T0" fmla="*/ 0 w 67"/>
                      <a:gd name="T1" fmla="*/ 23 h 87"/>
                      <a:gd name="T2" fmla="*/ 0 w 67"/>
                      <a:gd name="T3" fmla="*/ 7 h 87"/>
                      <a:gd name="T4" fmla="*/ 9 w 67"/>
                      <a:gd name="T5" fmla="*/ 0 h 87"/>
                      <a:gd name="T6" fmla="*/ 16 w 67"/>
                      <a:gd name="T7" fmla="*/ 7 h 87"/>
                      <a:gd name="T8" fmla="*/ 25 w 67"/>
                      <a:gd name="T9" fmla="*/ 51 h 87"/>
                      <a:gd name="T10" fmla="*/ 20 w 67"/>
                      <a:gd name="T11" fmla="*/ 58 h 87"/>
                      <a:gd name="T12" fmla="*/ 29 w 67"/>
                      <a:gd name="T13" fmla="*/ 62 h 87"/>
                      <a:gd name="T14" fmla="*/ 40 w 67"/>
                      <a:gd name="T15" fmla="*/ 67 h 87"/>
                      <a:gd name="T16" fmla="*/ 52 w 67"/>
                      <a:gd name="T17" fmla="*/ 62 h 87"/>
                      <a:gd name="T18" fmla="*/ 64 w 67"/>
                      <a:gd name="T19" fmla="*/ 67 h 87"/>
                      <a:gd name="T20" fmla="*/ 67 w 67"/>
                      <a:gd name="T21" fmla="*/ 75 h 87"/>
                      <a:gd name="T22" fmla="*/ 56 w 67"/>
                      <a:gd name="T23" fmla="*/ 87 h 87"/>
                      <a:gd name="T24" fmla="*/ 29 w 67"/>
                      <a:gd name="T25" fmla="*/ 87 h 87"/>
                      <a:gd name="T26" fmla="*/ 9 w 67"/>
                      <a:gd name="T27" fmla="*/ 58 h 87"/>
                      <a:gd name="T28" fmla="*/ 0 w 67"/>
                      <a:gd name="T29" fmla="*/ 23 h 8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7"/>
                      <a:gd name="T46" fmla="*/ 0 h 87"/>
                      <a:gd name="T47" fmla="*/ 67 w 67"/>
                      <a:gd name="T48" fmla="*/ 87 h 87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7" h="87">
                        <a:moveTo>
                          <a:pt x="0" y="23"/>
                        </a:moveTo>
                        <a:lnTo>
                          <a:pt x="0" y="7"/>
                        </a:lnTo>
                        <a:lnTo>
                          <a:pt x="9" y="0"/>
                        </a:lnTo>
                        <a:lnTo>
                          <a:pt x="16" y="7"/>
                        </a:lnTo>
                        <a:lnTo>
                          <a:pt x="25" y="51"/>
                        </a:lnTo>
                        <a:lnTo>
                          <a:pt x="20" y="58"/>
                        </a:lnTo>
                        <a:lnTo>
                          <a:pt x="29" y="62"/>
                        </a:lnTo>
                        <a:lnTo>
                          <a:pt x="40" y="67"/>
                        </a:lnTo>
                        <a:lnTo>
                          <a:pt x="52" y="62"/>
                        </a:lnTo>
                        <a:lnTo>
                          <a:pt x="64" y="67"/>
                        </a:lnTo>
                        <a:lnTo>
                          <a:pt x="67" y="75"/>
                        </a:lnTo>
                        <a:lnTo>
                          <a:pt x="56" y="87"/>
                        </a:lnTo>
                        <a:lnTo>
                          <a:pt x="29" y="87"/>
                        </a:lnTo>
                        <a:lnTo>
                          <a:pt x="9" y="58"/>
                        </a:lnTo>
                        <a:lnTo>
                          <a:pt x="0" y="23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79" name="Freeform 1129"/>
                  <p:cNvSpPr>
                    <a:spLocks/>
                  </p:cNvSpPr>
                  <p:nvPr/>
                </p:nvSpPr>
                <p:spPr bwMode="auto">
                  <a:xfrm>
                    <a:off x="3729" y="2456"/>
                    <a:ext cx="35" cy="48"/>
                  </a:xfrm>
                  <a:custGeom>
                    <a:avLst/>
                    <a:gdLst>
                      <a:gd name="T0" fmla="*/ 0 w 72"/>
                      <a:gd name="T1" fmla="*/ 11 h 95"/>
                      <a:gd name="T2" fmla="*/ 0 w 72"/>
                      <a:gd name="T3" fmla="*/ 11 h 95"/>
                      <a:gd name="T4" fmla="*/ 9 w 72"/>
                      <a:gd name="T5" fmla="*/ 0 h 95"/>
                      <a:gd name="T6" fmla="*/ 20 w 72"/>
                      <a:gd name="T7" fmla="*/ 11 h 95"/>
                      <a:gd name="T8" fmla="*/ 20 w 72"/>
                      <a:gd name="T9" fmla="*/ 11 h 95"/>
                      <a:gd name="T10" fmla="*/ 29 w 72"/>
                      <a:gd name="T11" fmla="*/ 55 h 95"/>
                      <a:gd name="T12" fmla="*/ 25 w 72"/>
                      <a:gd name="T13" fmla="*/ 62 h 95"/>
                      <a:gd name="T14" fmla="*/ 20 w 72"/>
                      <a:gd name="T15" fmla="*/ 62 h 95"/>
                      <a:gd name="T16" fmla="*/ 29 w 72"/>
                      <a:gd name="T17" fmla="*/ 71 h 95"/>
                      <a:gd name="T18" fmla="*/ 40 w 72"/>
                      <a:gd name="T19" fmla="*/ 71 h 95"/>
                      <a:gd name="T20" fmla="*/ 40 w 72"/>
                      <a:gd name="T21" fmla="*/ 71 h 95"/>
                      <a:gd name="T22" fmla="*/ 52 w 72"/>
                      <a:gd name="T23" fmla="*/ 66 h 95"/>
                      <a:gd name="T24" fmla="*/ 64 w 72"/>
                      <a:gd name="T25" fmla="*/ 71 h 95"/>
                      <a:gd name="T26" fmla="*/ 67 w 72"/>
                      <a:gd name="T27" fmla="*/ 71 h 95"/>
                      <a:gd name="T28" fmla="*/ 72 w 72"/>
                      <a:gd name="T29" fmla="*/ 82 h 95"/>
                      <a:gd name="T30" fmla="*/ 60 w 72"/>
                      <a:gd name="T31" fmla="*/ 95 h 95"/>
                      <a:gd name="T32" fmla="*/ 56 w 72"/>
                      <a:gd name="T33" fmla="*/ 95 h 95"/>
                      <a:gd name="T34" fmla="*/ 29 w 72"/>
                      <a:gd name="T35" fmla="*/ 95 h 95"/>
                      <a:gd name="T36" fmla="*/ 9 w 72"/>
                      <a:gd name="T37" fmla="*/ 66 h 95"/>
                      <a:gd name="T38" fmla="*/ 9 w 72"/>
                      <a:gd name="T39" fmla="*/ 62 h 95"/>
                      <a:gd name="T40" fmla="*/ 32 w 72"/>
                      <a:gd name="T41" fmla="*/ 91 h 95"/>
                      <a:gd name="T42" fmla="*/ 29 w 72"/>
                      <a:gd name="T43" fmla="*/ 91 h 95"/>
                      <a:gd name="T44" fmla="*/ 56 w 72"/>
                      <a:gd name="T45" fmla="*/ 95 h 95"/>
                      <a:gd name="T46" fmla="*/ 67 w 72"/>
                      <a:gd name="T47" fmla="*/ 79 h 95"/>
                      <a:gd name="T48" fmla="*/ 67 w 72"/>
                      <a:gd name="T49" fmla="*/ 79 h 95"/>
                      <a:gd name="T50" fmla="*/ 67 w 72"/>
                      <a:gd name="T51" fmla="*/ 71 h 95"/>
                      <a:gd name="T52" fmla="*/ 52 w 72"/>
                      <a:gd name="T53" fmla="*/ 71 h 95"/>
                      <a:gd name="T54" fmla="*/ 52 w 72"/>
                      <a:gd name="T55" fmla="*/ 71 h 95"/>
                      <a:gd name="T56" fmla="*/ 40 w 72"/>
                      <a:gd name="T57" fmla="*/ 75 h 95"/>
                      <a:gd name="T58" fmla="*/ 29 w 72"/>
                      <a:gd name="T59" fmla="*/ 71 h 95"/>
                      <a:gd name="T60" fmla="*/ 29 w 72"/>
                      <a:gd name="T61" fmla="*/ 71 h 95"/>
                      <a:gd name="T62" fmla="*/ 20 w 72"/>
                      <a:gd name="T63" fmla="*/ 66 h 95"/>
                      <a:gd name="T64" fmla="*/ 25 w 72"/>
                      <a:gd name="T65" fmla="*/ 55 h 95"/>
                      <a:gd name="T66" fmla="*/ 25 w 72"/>
                      <a:gd name="T67" fmla="*/ 55 h 95"/>
                      <a:gd name="T68" fmla="*/ 20 w 72"/>
                      <a:gd name="T69" fmla="*/ 11 h 95"/>
                      <a:gd name="T70" fmla="*/ 9 w 72"/>
                      <a:gd name="T71" fmla="*/ 7 h 95"/>
                      <a:gd name="T72" fmla="*/ 12 w 72"/>
                      <a:gd name="T73" fmla="*/ 7 h 95"/>
                      <a:gd name="T74" fmla="*/ 0 w 72"/>
                      <a:gd name="T75" fmla="*/ 11 h 95"/>
                      <a:gd name="T76" fmla="*/ 5 w 72"/>
                      <a:gd name="T77" fmla="*/ 27 h 95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95"/>
                      <a:gd name="T119" fmla="*/ 72 w 72"/>
                      <a:gd name="T120" fmla="*/ 95 h 95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95">
                        <a:moveTo>
                          <a:pt x="0" y="27"/>
                        </a:moveTo>
                        <a:lnTo>
                          <a:pt x="0" y="11"/>
                        </a:lnTo>
                        <a:lnTo>
                          <a:pt x="9" y="4"/>
                        </a:lnTo>
                        <a:lnTo>
                          <a:pt x="9" y="0"/>
                        </a:lnTo>
                        <a:lnTo>
                          <a:pt x="12" y="4"/>
                        </a:lnTo>
                        <a:lnTo>
                          <a:pt x="20" y="11"/>
                        </a:lnTo>
                        <a:lnTo>
                          <a:pt x="29" y="55"/>
                        </a:lnTo>
                        <a:lnTo>
                          <a:pt x="25" y="62"/>
                        </a:lnTo>
                        <a:lnTo>
                          <a:pt x="20" y="66"/>
                        </a:lnTo>
                        <a:lnTo>
                          <a:pt x="20" y="62"/>
                        </a:lnTo>
                        <a:lnTo>
                          <a:pt x="29" y="66"/>
                        </a:lnTo>
                        <a:lnTo>
                          <a:pt x="29" y="71"/>
                        </a:lnTo>
                        <a:lnTo>
                          <a:pt x="29" y="66"/>
                        </a:lnTo>
                        <a:lnTo>
                          <a:pt x="40" y="71"/>
                        </a:lnTo>
                        <a:lnTo>
                          <a:pt x="40" y="75"/>
                        </a:lnTo>
                        <a:lnTo>
                          <a:pt x="40" y="71"/>
                        </a:lnTo>
                        <a:lnTo>
                          <a:pt x="52" y="66"/>
                        </a:lnTo>
                        <a:lnTo>
                          <a:pt x="64" y="71"/>
                        </a:lnTo>
                        <a:lnTo>
                          <a:pt x="67" y="71"/>
                        </a:lnTo>
                        <a:lnTo>
                          <a:pt x="72" y="79"/>
                        </a:lnTo>
                        <a:lnTo>
                          <a:pt x="72" y="82"/>
                        </a:lnTo>
                        <a:lnTo>
                          <a:pt x="60" y="95"/>
                        </a:lnTo>
                        <a:lnTo>
                          <a:pt x="56" y="95"/>
                        </a:lnTo>
                        <a:lnTo>
                          <a:pt x="29" y="95"/>
                        </a:lnTo>
                        <a:lnTo>
                          <a:pt x="9" y="66"/>
                        </a:lnTo>
                        <a:lnTo>
                          <a:pt x="9" y="62"/>
                        </a:lnTo>
                        <a:lnTo>
                          <a:pt x="12" y="62"/>
                        </a:lnTo>
                        <a:lnTo>
                          <a:pt x="32" y="91"/>
                        </a:lnTo>
                        <a:lnTo>
                          <a:pt x="29" y="95"/>
                        </a:lnTo>
                        <a:lnTo>
                          <a:pt x="29" y="91"/>
                        </a:lnTo>
                        <a:lnTo>
                          <a:pt x="56" y="91"/>
                        </a:lnTo>
                        <a:lnTo>
                          <a:pt x="56" y="95"/>
                        </a:lnTo>
                        <a:lnTo>
                          <a:pt x="56" y="91"/>
                        </a:lnTo>
                        <a:lnTo>
                          <a:pt x="67" y="79"/>
                        </a:lnTo>
                        <a:lnTo>
                          <a:pt x="72" y="82"/>
                        </a:lnTo>
                        <a:lnTo>
                          <a:pt x="67" y="79"/>
                        </a:lnTo>
                        <a:lnTo>
                          <a:pt x="64" y="71"/>
                        </a:lnTo>
                        <a:lnTo>
                          <a:pt x="67" y="71"/>
                        </a:lnTo>
                        <a:lnTo>
                          <a:pt x="64" y="75"/>
                        </a:lnTo>
                        <a:lnTo>
                          <a:pt x="52" y="71"/>
                        </a:lnTo>
                        <a:lnTo>
                          <a:pt x="52" y="66"/>
                        </a:lnTo>
                        <a:lnTo>
                          <a:pt x="52" y="71"/>
                        </a:lnTo>
                        <a:lnTo>
                          <a:pt x="40" y="75"/>
                        </a:lnTo>
                        <a:lnTo>
                          <a:pt x="29" y="71"/>
                        </a:lnTo>
                        <a:lnTo>
                          <a:pt x="20" y="66"/>
                        </a:lnTo>
                        <a:lnTo>
                          <a:pt x="20" y="62"/>
                        </a:lnTo>
                        <a:lnTo>
                          <a:pt x="25" y="55"/>
                        </a:lnTo>
                        <a:lnTo>
                          <a:pt x="29" y="55"/>
                        </a:lnTo>
                        <a:lnTo>
                          <a:pt x="25" y="55"/>
                        </a:lnTo>
                        <a:lnTo>
                          <a:pt x="16" y="11"/>
                        </a:lnTo>
                        <a:lnTo>
                          <a:pt x="20" y="11"/>
                        </a:lnTo>
                        <a:lnTo>
                          <a:pt x="16" y="15"/>
                        </a:lnTo>
                        <a:lnTo>
                          <a:pt x="9" y="7"/>
                        </a:lnTo>
                        <a:lnTo>
                          <a:pt x="12" y="4"/>
                        </a:lnTo>
                        <a:lnTo>
                          <a:pt x="12" y="7"/>
                        </a:lnTo>
                        <a:lnTo>
                          <a:pt x="5" y="15"/>
                        </a:lnTo>
                        <a:lnTo>
                          <a:pt x="0" y="11"/>
                        </a:lnTo>
                        <a:lnTo>
                          <a:pt x="5" y="11"/>
                        </a:lnTo>
                        <a:lnTo>
                          <a:pt x="5" y="27"/>
                        </a:lnTo>
                        <a:lnTo>
                          <a:pt x="0" y="27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0" name="Freeform 1130"/>
                  <p:cNvSpPr>
                    <a:spLocks/>
                  </p:cNvSpPr>
                  <p:nvPr/>
                </p:nvSpPr>
                <p:spPr bwMode="auto">
                  <a:xfrm>
                    <a:off x="3729" y="2470"/>
                    <a:ext cx="5" cy="18"/>
                  </a:xfrm>
                  <a:custGeom>
                    <a:avLst/>
                    <a:gdLst>
                      <a:gd name="T0" fmla="*/ 9 w 12"/>
                      <a:gd name="T1" fmla="*/ 35 h 35"/>
                      <a:gd name="T2" fmla="*/ 0 w 12"/>
                      <a:gd name="T3" fmla="*/ 0 h 35"/>
                      <a:gd name="T4" fmla="*/ 0 w 12"/>
                      <a:gd name="T5" fmla="*/ 0 h 35"/>
                      <a:gd name="T6" fmla="*/ 0 w 12"/>
                      <a:gd name="T7" fmla="*/ 0 h 35"/>
                      <a:gd name="T8" fmla="*/ 5 w 12"/>
                      <a:gd name="T9" fmla="*/ 0 h 35"/>
                      <a:gd name="T10" fmla="*/ 12 w 12"/>
                      <a:gd name="T11" fmla="*/ 35 h 35"/>
                      <a:gd name="T12" fmla="*/ 9 w 12"/>
                      <a:gd name="T13" fmla="*/ 35 h 3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"/>
                      <a:gd name="T22" fmla="*/ 0 h 35"/>
                      <a:gd name="T23" fmla="*/ 12 w 12"/>
                      <a:gd name="T24" fmla="*/ 35 h 35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" h="35">
                        <a:moveTo>
                          <a:pt x="9" y="35"/>
                        </a:moveTo>
                        <a:lnTo>
                          <a:pt x="0" y="0"/>
                        </a:lnTo>
                        <a:lnTo>
                          <a:pt x="5" y="0"/>
                        </a:lnTo>
                        <a:lnTo>
                          <a:pt x="12" y="35"/>
                        </a:lnTo>
                        <a:lnTo>
                          <a:pt x="9" y="3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1" name="Freeform 1131"/>
                  <p:cNvSpPr>
                    <a:spLocks/>
                  </p:cNvSpPr>
                  <p:nvPr/>
                </p:nvSpPr>
                <p:spPr bwMode="auto">
                  <a:xfrm>
                    <a:off x="3774" y="2476"/>
                    <a:ext cx="32" cy="38"/>
                  </a:xfrm>
                  <a:custGeom>
                    <a:avLst/>
                    <a:gdLst>
                      <a:gd name="T0" fmla="*/ 56 w 64"/>
                      <a:gd name="T1" fmla="*/ 8 h 76"/>
                      <a:gd name="T2" fmla="*/ 36 w 64"/>
                      <a:gd name="T3" fmla="*/ 0 h 76"/>
                      <a:gd name="T4" fmla="*/ 13 w 64"/>
                      <a:gd name="T5" fmla="*/ 16 h 76"/>
                      <a:gd name="T6" fmla="*/ 5 w 64"/>
                      <a:gd name="T7" fmla="*/ 32 h 76"/>
                      <a:gd name="T8" fmla="*/ 20 w 64"/>
                      <a:gd name="T9" fmla="*/ 43 h 76"/>
                      <a:gd name="T10" fmla="*/ 0 w 64"/>
                      <a:gd name="T11" fmla="*/ 76 h 76"/>
                      <a:gd name="T12" fmla="*/ 52 w 64"/>
                      <a:gd name="T13" fmla="*/ 76 h 76"/>
                      <a:gd name="T14" fmla="*/ 64 w 64"/>
                      <a:gd name="T15" fmla="*/ 63 h 76"/>
                      <a:gd name="T16" fmla="*/ 56 w 64"/>
                      <a:gd name="T17" fmla="*/ 8 h 7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4"/>
                      <a:gd name="T28" fmla="*/ 0 h 76"/>
                      <a:gd name="T29" fmla="*/ 64 w 64"/>
                      <a:gd name="T30" fmla="*/ 76 h 7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4" h="76">
                        <a:moveTo>
                          <a:pt x="56" y="8"/>
                        </a:moveTo>
                        <a:lnTo>
                          <a:pt x="36" y="0"/>
                        </a:lnTo>
                        <a:lnTo>
                          <a:pt x="13" y="16"/>
                        </a:lnTo>
                        <a:lnTo>
                          <a:pt x="5" y="32"/>
                        </a:lnTo>
                        <a:lnTo>
                          <a:pt x="20" y="43"/>
                        </a:lnTo>
                        <a:lnTo>
                          <a:pt x="0" y="76"/>
                        </a:lnTo>
                        <a:lnTo>
                          <a:pt x="52" y="76"/>
                        </a:lnTo>
                        <a:lnTo>
                          <a:pt x="64" y="63"/>
                        </a:lnTo>
                        <a:lnTo>
                          <a:pt x="56" y="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2" name="Freeform 1132"/>
                  <p:cNvSpPr>
                    <a:spLocks/>
                  </p:cNvSpPr>
                  <p:nvPr/>
                </p:nvSpPr>
                <p:spPr bwMode="auto">
                  <a:xfrm>
                    <a:off x="3772" y="2476"/>
                    <a:ext cx="36" cy="39"/>
                  </a:xfrm>
                  <a:custGeom>
                    <a:avLst/>
                    <a:gdLst>
                      <a:gd name="T0" fmla="*/ 60 w 73"/>
                      <a:gd name="T1" fmla="*/ 12 h 79"/>
                      <a:gd name="T2" fmla="*/ 40 w 73"/>
                      <a:gd name="T3" fmla="*/ 3 h 79"/>
                      <a:gd name="T4" fmla="*/ 40 w 73"/>
                      <a:gd name="T5" fmla="*/ 0 h 79"/>
                      <a:gd name="T6" fmla="*/ 44 w 73"/>
                      <a:gd name="T7" fmla="*/ 3 h 79"/>
                      <a:gd name="T8" fmla="*/ 20 w 73"/>
                      <a:gd name="T9" fmla="*/ 20 h 79"/>
                      <a:gd name="T10" fmla="*/ 17 w 73"/>
                      <a:gd name="T11" fmla="*/ 16 h 79"/>
                      <a:gd name="T12" fmla="*/ 20 w 73"/>
                      <a:gd name="T13" fmla="*/ 16 h 79"/>
                      <a:gd name="T14" fmla="*/ 13 w 73"/>
                      <a:gd name="T15" fmla="*/ 32 h 79"/>
                      <a:gd name="T16" fmla="*/ 9 w 73"/>
                      <a:gd name="T17" fmla="*/ 36 h 79"/>
                      <a:gd name="T18" fmla="*/ 13 w 73"/>
                      <a:gd name="T19" fmla="*/ 32 h 79"/>
                      <a:gd name="T20" fmla="*/ 29 w 73"/>
                      <a:gd name="T21" fmla="*/ 43 h 79"/>
                      <a:gd name="T22" fmla="*/ 33 w 73"/>
                      <a:gd name="T23" fmla="*/ 43 h 79"/>
                      <a:gd name="T24" fmla="*/ 29 w 73"/>
                      <a:gd name="T25" fmla="*/ 47 h 79"/>
                      <a:gd name="T26" fmla="*/ 9 w 73"/>
                      <a:gd name="T27" fmla="*/ 79 h 79"/>
                      <a:gd name="T28" fmla="*/ 4 w 73"/>
                      <a:gd name="T29" fmla="*/ 79 h 79"/>
                      <a:gd name="T30" fmla="*/ 4 w 73"/>
                      <a:gd name="T31" fmla="*/ 76 h 79"/>
                      <a:gd name="T32" fmla="*/ 56 w 73"/>
                      <a:gd name="T33" fmla="*/ 76 h 79"/>
                      <a:gd name="T34" fmla="*/ 60 w 73"/>
                      <a:gd name="T35" fmla="*/ 79 h 79"/>
                      <a:gd name="T36" fmla="*/ 56 w 73"/>
                      <a:gd name="T37" fmla="*/ 76 h 79"/>
                      <a:gd name="T38" fmla="*/ 68 w 73"/>
                      <a:gd name="T39" fmla="*/ 63 h 79"/>
                      <a:gd name="T40" fmla="*/ 73 w 73"/>
                      <a:gd name="T41" fmla="*/ 63 h 79"/>
                      <a:gd name="T42" fmla="*/ 73 w 73"/>
                      <a:gd name="T43" fmla="*/ 67 h 79"/>
                      <a:gd name="T44" fmla="*/ 73 w 73"/>
                      <a:gd name="T45" fmla="*/ 67 h 79"/>
                      <a:gd name="T46" fmla="*/ 60 w 73"/>
                      <a:gd name="T47" fmla="*/ 79 h 79"/>
                      <a:gd name="T48" fmla="*/ 60 w 73"/>
                      <a:gd name="T49" fmla="*/ 79 h 79"/>
                      <a:gd name="T50" fmla="*/ 56 w 73"/>
                      <a:gd name="T51" fmla="*/ 79 h 79"/>
                      <a:gd name="T52" fmla="*/ 4 w 73"/>
                      <a:gd name="T53" fmla="*/ 79 h 79"/>
                      <a:gd name="T54" fmla="*/ 0 w 73"/>
                      <a:gd name="T55" fmla="*/ 79 h 79"/>
                      <a:gd name="T56" fmla="*/ 4 w 73"/>
                      <a:gd name="T57" fmla="*/ 76 h 79"/>
                      <a:gd name="T58" fmla="*/ 24 w 73"/>
                      <a:gd name="T59" fmla="*/ 43 h 79"/>
                      <a:gd name="T60" fmla="*/ 29 w 73"/>
                      <a:gd name="T61" fmla="*/ 47 h 79"/>
                      <a:gd name="T62" fmla="*/ 24 w 73"/>
                      <a:gd name="T63" fmla="*/ 47 h 79"/>
                      <a:gd name="T64" fmla="*/ 9 w 73"/>
                      <a:gd name="T65" fmla="*/ 36 h 79"/>
                      <a:gd name="T66" fmla="*/ 9 w 73"/>
                      <a:gd name="T67" fmla="*/ 36 h 79"/>
                      <a:gd name="T68" fmla="*/ 9 w 73"/>
                      <a:gd name="T69" fmla="*/ 32 h 79"/>
                      <a:gd name="T70" fmla="*/ 17 w 73"/>
                      <a:gd name="T71" fmla="*/ 16 h 79"/>
                      <a:gd name="T72" fmla="*/ 17 w 73"/>
                      <a:gd name="T73" fmla="*/ 16 h 79"/>
                      <a:gd name="T74" fmla="*/ 17 w 73"/>
                      <a:gd name="T75" fmla="*/ 16 h 79"/>
                      <a:gd name="T76" fmla="*/ 40 w 73"/>
                      <a:gd name="T77" fmla="*/ 0 h 79"/>
                      <a:gd name="T78" fmla="*/ 40 w 73"/>
                      <a:gd name="T79" fmla="*/ 0 h 79"/>
                      <a:gd name="T80" fmla="*/ 40 w 73"/>
                      <a:gd name="T81" fmla="*/ 0 h 79"/>
                      <a:gd name="T82" fmla="*/ 60 w 73"/>
                      <a:gd name="T83" fmla="*/ 8 h 79"/>
                      <a:gd name="T84" fmla="*/ 60 w 73"/>
                      <a:gd name="T85" fmla="*/ 12 h 79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73"/>
                      <a:gd name="T130" fmla="*/ 0 h 79"/>
                      <a:gd name="T131" fmla="*/ 73 w 73"/>
                      <a:gd name="T132" fmla="*/ 79 h 79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73" h="79">
                        <a:moveTo>
                          <a:pt x="60" y="12"/>
                        </a:moveTo>
                        <a:lnTo>
                          <a:pt x="40" y="3"/>
                        </a:lnTo>
                        <a:lnTo>
                          <a:pt x="40" y="0"/>
                        </a:lnTo>
                        <a:lnTo>
                          <a:pt x="44" y="3"/>
                        </a:lnTo>
                        <a:lnTo>
                          <a:pt x="20" y="20"/>
                        </a:lnTo>
                        <a:lnTo>
                          <a:pt x="17" y="16"/>
                        </a:lnTo>
                        <a:lnTo>
                          <a:pt x="20" y="16"/>
                        </a:lnTo>
                        <a:lnTo>
                          <a:pt x="13" y="32"/>
                        </a:lnTo>
                        <a:lnTo>
                          <a:pt x="9" y="36"/>
                        </a:lnTo>
                        <a:lnTo>
                          <a:pt x="13" y="32"/>
                        </a:lnTo>
                        <a:lnTo>
                          <a:pt x="29" y="43"/>
                        </a:lnTo>
                        <a:lnTo>
                          <a:pt x="33" y="43"/>
                        </a:lnTo>
                        <a:lnTo>
                          <a:pt x="29" y="47"/>
                        </a:lnTo>
                        <a:lnTo>
                          <a:pt x="9" y="79"/>
                        </a:lnTo>
                        <a:lnTo>
                          <a:pt x="4" y="79"/>
                        </a:lnTo>
                        <a:lnTo>
                          <a:pt x="4" y="76"/>
                        </a:lnTo>
                        <a:lnTo>
                          <a:pt x="56" y="76"/>
                        </a:lnTo>
                        <a:lnTo>
                          <a:pt x="60" y="79"/>
                        </a:lnTo>
                        <a:lnTo>
                          <a:pt x="56" y="76"/>
                        </a:lnTo>
                        <a:lnTo>
                          <a:pt x="68" y="63"/>
                        </a:lnTo>
                        <a:lnTo>
                          <a:pt x="73" y="63"/>
                        </a:lnTo>
                        <a:lnTo>
                          <a:pt x="73" y="67"/>
                        </a:lnTo>
                        <a:lnTo>
                          <a:pt x="60" y="79"/>
                        </a:lnTo>
                        <a:lnTo>
                          <a:pt x="56" y="79"/>
                        </a:lnTo>
                        <a:lnTo>
                          <a:pt x="4" y="79"/>
                        </a:lnTo>
                        <a:lnTo>
                          <a:pt x="0" y="79"/>
                        </a:lnTo>
                        <a:lnTo>
                          <a:pt x="4" y="76"/>
                        </a:lnTo>
                        <a:lnTo>
                          <a:pt x="24" y="43"/>
                        </a:lnTo>
                        <a:lnTo>
                          <a:pt x="29" y="47"/>
                        </a:lnTo>
                        <a:lnTo>
                          <a:pt x="24" y="47"/>
                        </a:lnTo>
                        <a:lnTo>
                          <a:pt x="9" y="36"/>
                        </a:lnTo>
                        <a:lnTo>
                          <a:pt x="9" y="32"/>
                        </a:lnTo>
                        <a:lnTo>
                          <a:pt x="17" y="16"/>
                        </a:lnTo>
                        <a:lnTo>
                          <a:pt x="40" y="0"/>
                        </a:lnTo>
                        <a:lnTo>
                          <a:pt x="60" y="8"/>
                        </a:lnTo>
                        <a:lnTo>
                          <a:pt x="60" y="12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3" name="Freeform 1133"/>
                  <p:cNvSpPr>
                    <a:spLocks/>
                  </p:cNvSpPr>
                  <p:nvPr/>
                </p:nvSpPr>
                <p:spPr bwMode="auto">
                  <a:xfrm>
                    <a:off x="3802" y="2480"/>
                    <a:ext cx="6" cy="27"/>
                  </a:xfrm>
                  <a:custGeom>
                    <a:avLst/>
                    <a:gdLst>
                      <a:gd name="T0" fmla="*/ 8 w 13"/>
                      <a:gd name="T1" fmla="*/ 55 h 55"/>
                      <a:gd name="T2" fmla="*/ 0 w 13"/>
                      <a:gd name="T3" fmla="*/ 0 h 55"/>
                      <a:gd name="T4" fmla="*/ 0 w 13"/>
                      <a:gd name="T5" fmla="*/ 0 h 55"/>
                      <a:gd name="T6" fmla="*/ 0 w 13"/>
                      <a:gd name="T7" fmla="*/ 0 h 55"/>
                      <a:gd name="T8" fmla="*/ 4 w 13"/>
                      <a:gd name="T9" fmla="*/ 0 h 55"/>
                      <a:gd name="T10" fmla="*/ 13 w 13"/>
                      <a:gd name="T11" fmla="*/ 55 h 55"/>
                      <a:gd name="T12" fmla="*/ 8 w 13"/>
                      <a:gd name="T13" fmla="*/ 55 h 5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"/>
                      <a:gd name="T22" fmla="*/ 0 h 55"/>
                      <a:gd name="T23" fmla="*/ 13 w 13"/>
                      <a:gd name="T24" fmla="*/ 55 h 55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" h="55">
                        <a:moveTo>
                          <a:pt x="8" y="55"/>
                        </a:move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3" y="55"/>
                        </a:lnTo>
                        <a:lnTo>
                          <a:pt x="8" y="55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4" name="Freeform 1134"/>
                  <p:cNvSpPr>
                    <a:spLocks/>
                  </p:cNvSpPr>
                  <p:nvPr/>
                </p:nvSpPr>
                <p:spPr bwMode="auto">
                  <a:xfrm>
                    <a:off x="3771" y="2466"/>
                    <a:ext cx="19" cy="20"/>
                  </a:xfrm>
                  <a:custGeom>
                    <a:avLst/>
                    <a:gdLst>
                      <a:gd name="T0" fmla="*/ 39 w 39"/>
                      <a:gd name="T1" fmla="*/ 0 h 39"/>
                      <a:gd name="T2" fmla="*/ 0 w 39"/>
                      <a:gd name="T3" fmla="*/ 39 h 39"/>
                      <a:gd name="T4" fmla="*/ 0 w 39"/>
                      <a:gd name="T5" fmla="*/ 39 h 39"/>
                      <a:gd name="T6" fmla="*/ 39 w 39"/>
                      <a:gd name="T7" fmla="*/ 0 h 3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39"/>
                      <a:gd name="T13" fmla="*/ 0 h 39"/>
                      <a:gd name="T14" fmla="*/ 39 w 39"/>
                      <a:gd name="T15" fmla="*/ 39 h 3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39" h="39">
                        <a:moveTo>
                          <a:pt x="39" y="0"/>
                        </a:moveTo>
                        <a:lnTo>
                          <a:pt x="0" y="39"/>
                        </a:lnTo>
                        <a:lnTo>
                          <a:pt x="39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5" name="Freeform 1135"/>
                  <p:cNvSpPr>
                    <a:spLocks/>
                  </p:cNvSpPr>
                  <p:nvPr/>
                </p:nvSpPr>
                <p:spPr bwMode="auto">
                  <a:xfrm>
                    <a:off x="3771" y="2466"/>
                    <a:ext cx="21" cy="22"/>
                  </a:xfrm>
                  <a:custGeom>
                    <a:avLst/>
                    <a:gdLst>
                      <a:gd name="T0" fmla="*/ 43 w 43"/>
                      <a:gd name="T1" fmla="*/ 2 h 42"/>
                      <a:gd name="T2" fmla="*/ 3 w 43"/>
                      <a:gd name="T3" fmla="*/ 42 h 42"/>
                      <a:gd name="T4" fmla="*/ 0 w 43"/>
                      <a:gd name="T5" fmla="*/ 39 h 42"/>
                      <a:gd name="T6" fmla="*/ 0 w 43"/>
                      <a:gd name="T7" fmla="*/ 39 h 42"/>
                      <a:gd name="T8" fmla="*/ 39 w 43"/>
                      <a:gd name="T9" fmla="*/ 0 h 42"/>
                      <a:gd name="T10" fmla="*/ 43 w 43"/>
                      <a:gd name="T11" fmla="*/ 2 h 42"/>
                      <a:gd name="T12" fmla="*/ 39 w 43"/>
                      <a:gd name="T13" fmla="*/ 0 h 42"/>
                      <a:gd name="T14" fmla="*/ 43 w 43"/>
                      <a:gd name="T15" fmla="*/ 2 h 42"/>
                      <a:gd name="T16" fmla="*/ 3 w 43"/>
                      <a:gd name="T17" fmla="*/ 42 h 42"/>
                      <a:gd name="T18" fmla="*/ 3 w 43"/>
                      <a:gd name="T19" fmla="*/ 42 h 42"/>
                      <a:gd name="T20" fmla="*/ 0 w 43"/>
                      <a:gd name="T21" fmla="*/ 39 h 42"/>
                      <a:gd name="T22" fmla="*/ 39 w 43"/>
                      <a:gd name="T23" fmla="*/ 0 h 42"/>
                      <a:gd name="T24" fmla="*/ 43 w 43"/>
                      <a:gd name="T25" fmla="*/ 2 h 4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3"/>
                      <a:gd name="T40" fmla="*/ 0 h 42"/>
                      <a:gd name="T41" fmla="*/ 43 w 43"/>
                      <a:gd name="T42" fmla="*/ 42 h 4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3" h="42">
                        <a:moveTo>
                          <a:pt x="43" y="2"/>
                        </a:moveTo>
                        <a:lnTo>
                          <a:pt x="3" y="42"/>
                        </a:lnTo>
                        <a:lnTo>
                          <a:pt x="0" y="39"/>
                        </a:lnTo>
                        <a:lnTo>
                          <a:pt x="39" y="0"/>
                        </a:lnTo>
                        <a:lnTo>
                          <a:pt x="43" y="2"/>
                        </a:lnTo>
                        <a:lnTo>
                          <a:pt x="39" y="0"/>
                        </a:lnTo>
                        <a:lnTo>
                          <a:pt x="43" y="2"/>
                        </a:lnTo>
                        <a:lnTo>
                          <a:pt x="3" y="42"/>
                        </a:lnTo>
                        <a:lnTo>
                          <a:pt x="0" y="39"/>
                        </a:lnTo>
                        <a:lnTo>
                          <a:pt x="39" y="0"/>
                        </a:lnTo>
                        <a:lnTo>
                          <a:pt x="43" y="2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6" name="Freeform 1136"/>
                  <p:cNvSpPr>
                    <a:spLocks/>
                  </p:cNvSpPr>
                  <p:nvPr/>
                </p:nvSpPr>
                <p:spPr bwMode="auto">
                  <a:xfrm>
                    <a:off x="3778" y="2474"/>
                    <a:ext cx="8" cy="8"/>
                  </a:xfrm>
                  <a:custGeom>
                    <a:avLst/>
                    <a:gdLst>
                      <a:gd name="T0" fmla="*/ 11 w 16"/>
                      <a:gd name="T1" fmla="*/ 0 h 16"/>
                      <a:gd name="T2" fmla="*/ 11 w 16"/>
                      <a:gd name="T3" fmla="*/ 4 h 16"/>
                      <a:gd name="T4" fmla="*/ 11 w 16"/>
                      <a:gd name="T5" fmla="*/ 7 h 16"/>
                      <a:gd name="T6" fmla="*/ 16 w 16"/>
                      <a:gd name="T7" fmla="*/ 12 h 16"/>
                      <a:gd name="T8" fmla="*/ 7 w 16"/>
                      <a:gd name="T9" fmla="*/ 16 h 16"/>
                      <a:gd name="T10" fmla="*/ 7 w 16"/>
                      <a:gd name="T11" fmla="*/ 12 h 16"/>
                      <a:gd name="T12" fmla="*/ 4 w 16"/>
                      <a:gd name="T13" fmla="*/ 16 h 16"/>
                      <a:gd name="T14" fmla="*/ 0 w 16"/>
                      <a:gd name="T15" fmla="*/ 12 h 16"/>
                      <a:gd name="T16" fmla="*/ 11 w 16"/>
                      <a:gd name="T17" fmla="*/ 0 h 1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6"/>
                      <a:gd name="T29" fmla="*/ 16 w 16"/>
                      <a:gd name="T30" fmla="*/ 16 h 1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6">
                        <a:moveTo>
                          <a:pt x="11" y="0"/>
                        </a:moveTo>
                        <a:lnTo>
                          <a:pt x="11" y="4"/>
                        </a:lnTo>
                        <a:lnTo>
                          <a:pt x="11" y="7"/>
                        </a:lnTo>
                        <a:lnTo>
                          <a:pt x="16" y="12"/>
                        </a:lnTo>
                        <a:lnTo>
                          <a:pt x="7" y="16"/>
                        </a:lnTo>
                        <a:lnTo>
                          <a:pt x="7" y="12"/>
                        </a:lnTo>
                        <a:lnTo>
                          <a:pt x="4" y="16"/>
                        </a:lnTo>
                        <a:lnTo>
                          <a:pt x="0" y="1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4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7" name="Freeform 1137"/>
                  <p:cNvSpPr>
                    <a:spLocks/>
                  </p:cNvSpPr>
                  <p:nvPr/>
                </p:nvSpPr>
                <p:spPr bwMode="auto">
                  <a:xfrm>
                    <a:off x="3776" y="2472"/>
                    <a:ext cx="14" cy="14"/>
                  </a:xfrm>
                  <a:custGeom>
                    <a:avLst/>
                    <a:gdLst>
                      <a:gd name="T0" fmla="*/ 20 w 27"/>
                      <a:gd name="T1" fmla="*/ 4 h 28"/>
                      <a:gd name="T2" fmla="*/ 20 w 27"/>
                      <a:gd name="T3" fmla="*/ 11 h 28"/>
                      <a:gd name="T4" fmla="*/ 15 w 27"/>
                      <a:gd name="T5" fmla="*/ 16 h 28"/>
                      <a:gd name="T6" fmla="*/ 20 w 27"/>
                      <a:gd name="T7" fmla="*/ 11 h 28"/>
                      <a:gd name="T8" fmla="*/ 24 w 27"/>
                      <a:gd name="T9" fmla="*/ 16 h 28"/>
                      <a:gd name="T10" fmla="*/ 27 w 27"/>
                      <a:gd name="T11" fmla="*/ 16 h 28"/>
                      <a:gd name="T12" fmla="*/ 20 w 27"/>
                      <a:gd name="T13" fmla="*/ 20 h 28"/>
                      <a:gd name="T14" fmla="*/ 11 w 27"/>
                      <a:gd name="T15" fmla="*/ 24 h 28"/>
                      <a:gd name="T16" fmla="*/ 11 w 27"/>
                      <a:gd name="T17" fmla="*/ 24 h 28"/>
                      <a:gd name="T18" fmla="*/ 11 w 27"/>
                      <a:gd name="T19" fmla="*/ 20 h 28"/>
                      <a:gd name="T20" fmla="*/ 11 w 27"/>
                      <a:gd name="T21" fmla="*/ 16 h 28"/>
                      <a:gd name="T22" fmla="*/ 11 w 27"/>
                      <a:gd name="T23" fmla="*/ 16 h 28"/>
                      <a:gd name="T24" fmla="*/ 15 w 27"/>
                      <a:gd name="T25" fmla="*/ 20 h 28"/>
                      <a:gd name="T26" fmla="*/ 11 w 27"/>
                      <a:gd name="T27" fmla="*/ 24 h 28"/>
                      <a:gd name="T28" fmla="*/ 11 w 27"/>
                      <a:gd name="T29" fmla="*/ 28 h 28"/>
                      <a:gd name="T30" fmla="*/ 8 w 27"/>
                      <a:gd name="T31" fmla="*/ 24 h 28"/>
                      <a:gd name="T32" fmla="*/ 4 w 27"/>
                      <a:gd name="T33" fmla="*/ 20 h 28"/>
                      <a:gd name="T34" fmla="*/ 0 w 27"/>
                      <a:gd name="T35" fmla="*/ 20 h 28"/>
                      <a:gd name="T36" fmla="*/ 4 w 27"/>
                      <a:gd name="T37" fmla="*/ 16 h 28"/>
                      <a:gd name="T38" fmla="*/ 15 w 27"/>
                      <a:gd name="T39" fmla="*/ 4 h 28"/>
                      <a:gd name="T40" fmla="*/ 20 w 27"/>
                      <a:gd name="T41" fmla="*/ 0 h 28"/>
                      <a:gd name="T42" fmla="*/ 20 w 27"/>
                      <a:gd name="T43" fmla="*/ 4 h 28"/>
                      <a:gd name="T44" fmla="*/ 20 w 27"/>
                      <a:gd name="T45" fmla="*/ 8 h 28"/>
                      <a:gd name="T46" fmla="*/ 8 w 27"/>
                      <a:gd name="T47" fmla="*/ 20 h 28"/>
                      <a:gd name="T48" fmla="*/ 4 w 27"/>
                      <a:gd name="T49" fmla="*/ 16 h 28"/>
                      <a:gd name="T50" fmla="*/ 8 w 27"/>
                      <a:gd name="T51" fmla="*/ 16 h 28"/>
                      <a:gd name="T52" fmla="*/ 11 w 27"/>
                      <a:gd name="T53" fmla="*/ 20 h 28"/>
                      <a:gd name="T54" fmla="*/ 8 w 27"/>
                      <a:gd name="T55" fmla="*/ 24 h 28"/>
                      <a:gd name="T56" fmla="*/ 8 w 27"/>
                      <a:gd name="T57" fmla="*/ 20 h 28"/>
                      <a:gd name="T58" fmla="*/ 11 w 27"/>
                      <a:gd name="T59" fmla="*/ 16 h 28"/>
                      <a:gd name="T60" fmla="*/ 15 w 27"/>
                      <a:gd name="T61" fmla="*/ 11 h 28"/>
                      <a:gd name="T62" fmla="*/ 15 w 27"/>
                      <a:gd name="T63" fmla="*/ 16 h 28"/>
                      <a:gd name="T64" fmla="*/ 15 w 27"/>
                      <a:gd name="T65" fmla="*/ 20 h 28"/>
                      <a:gd name="T66" fmla="*/ 11 w 27"/>
                      <a:gd name="T67" fmla="*/ 20 h 28"/>
                      <a:gd name="T68" fmla="*/ 11 w 27"/>
                      <a:gd name="T69" fmla="*/ 20 h 28"/>
                      <a:gd name="T70" fmla="*/ 20 w 27"/>
                      <a:gd name="T71" fmla="*/ 16 h 28"/>
                      <a:gd name="T72" fmla="*/ 20 w 27"/>
                      <a:gd name="T73" fmla="*/ 20 h 28"/>
                      <a:gd name="T74" fmla="*/ 20 w 27"/>
                      <a:gd name="T75" fmla="*/ 20 h 28"/>
                      <a:gd name="T76" fmla="*/ 15 w 27"/>
                      <a:gd name="T77" fmla="*/ 16 h 28"/>
                      <a:gd name="T78" fmla="*/ 15 w 27"/>
                      <a:gd name="T79" fmla="*/ 16 h 28"/>
                      <a:gd name="T80" fmla="*/ 15 w 27"/>
                      <a:gd name="T81" fmla="*/ 11 h 28"/>
                      <a:gd name="T82" fmla="*/ 15 w 27"/>
                      <a:gd name="T83" fmla="*/ 4 h 28"/>
                      <a:gd name="T84" fmla="*/ 20 w 27"/>
                      <a:gd name="T85" fmla="*/ 4 h 28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7"/>
                      <a:gd name="T130" fmla="*/ 0 h 28"/>
                      <a:gd name="T131" fmla="*/ 27 w 27"/>
                      <a:gd name="T132" fmla="*/ 28 h 28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7" h="28">
                        <a:moveTo>
                          <a:pt x="20" y="4"/>
                        </a:moveTo>
                        <a:lnTo>
                          <a:pt x="20" y="11"/>
                        </a:lnTo>
                        <a:lnTo>
                          <a:pt x="15" y="16"/>
                        </a:lnTo>
                        <a:lnTo>
                          <a:pt x="20" y="11"/>
                        </a:lnTo>
                        <a:lnTo>
                          <a:pt x="24" y="16"/>
                        </a:lnTo>
                        <a:lnTo>
                          <a:pt x="27" y="16"/>
                        </a:lnTo>
                        <a:lnTo>
                          <a:pt x="20" y="20"/>
                        </a:lnTo>
                        <a:lnTo>
                          <a:pt x="11" y="24"/>
                        </a:lnTo>
                        <a:lnTo>
                          <a:pt x="11" y="20"/>
                        </a:lnTo>
                        <a:lnTo>
                          <a:pt x="11" y="16"/>
                        </a:lnTo>
                        <a:lnTo>
                          <a:pt x="15" y="20"/>
                        </a:lnTo>
                        <a:lnTo>
                          <a:pt x="11" y="24"/>
                        </a:lnTo>
                        <a:lnTo>
                          <a:pt x="11" y="28"/>
                        </a:lnTo>
                        <a:lnTo>
                          <a:pt x="8" y="24"/>
                        </a:lnTo>
                        <a:lnTo>
                          <a:pt x="4" y="20"/>
                        </a:lnTo>
                        <a:lnTo>
                          <a:pt x="0" y="20"/>
                        </a:lnTo>
                        <a:lnTo>
                          <a:pt x="4" y="16"/>
                        </a:lnTo>
                        <a:lnTo>
                          <a:pt x="15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20" y="8"/>
                        </a:lnTo>
                        <a:lnTo>
                          <a:pt x="8" y="20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11" y="20"/>
                        </a:lnTo>
                        <a:lnTo>
                          <a:pt x="8" y="24"/>
                        </a:lnTo>
                        <a:lnTo>
                          <a:pt x="8" y="20"/>
                        </a:lnTo>
                        <a:lnTo>
                          <a:pt x="11" y="16"/>
                        </a:lnTo>
                        <a:lnTo>
                          <a:pt x="15" y="11"/>
                        </a:lnTo>
                        <a:lnTo>
                          <a:pt x="15" y="16"/>
                        </a:lnTo>
                        <a:lnTo>
                          <a:pt x="15" y="20"/>
                        </a:lnTo>
                        <a:lnTo>
                          <a:pt x="11" y="20"/>
                        </a:lnTo>
                        <a:lnTo>
                          <a:pt x="20" y="16"/>
                        </a:lnTo>
                        <a:lnTo>
                          <a:pt x="20" y="20"/>
                        </a:lnTo>
                        <a:lnTo>
                          <a:pt x="15" y="16"/>
                        </a:lnTo>
                        <a:lnTo>
                          <a:pt x="15" y="11"/>
                        </a:lnTo>
                        <a:lnTo>
                          <a:pt x="15" y="4"/>
                        </a:lnTo>
                        <a:lnTo>
                          <a:pt x="20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8" name="Freeform 1138"/>
                  <p:cNvSpPr>
                    <a:spLocks/>
                  </p:cNvSpPr>
                  <p:nvPr/>
                </p:nvSpPr>
                <p:spPr bwMode="auto">
                  <a:xfrm>
                    <a:off x="3661" y="2470"/>
                    <a:ext cx="50" cy="36"/>
                  </a:xfrm>
                  <a:custGeom>
                    <a:avLst/>
                    <a:gdLst>
                      <a:gd name="T0" fmla="*/ 99 w 99"/>
                      <a:gd name="T1" fmla="*/ 0 h 72"/>
                      <a:gd name="T2" fmla="*/ 19 w 99"/>
                      <a:gd name="T3" fmla="*/ 12 h 72"/>
                      <a:gd name="T4" fmla="*/ 4 w 99"/>
                      <a:gd name="T5" fmla="*/ 28 h 72"/>
                      <a:gd name="T6" fmla="*/ 0 w 99"/>
                      <a:gd name="T7" fmla="*/ 72 h 72"/>
                      <a:gd name="T8" fmla="*/ 88 w 99"/>
                      <a:gd name="T9" fmla="*/ 72 h 72"/>
                      <a:gd name="T10" fmla="*/ 99 w 99"/>
                      <a:gd name="T11" fmla="*/ 0 h 7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99"/>
                      <a:gd name="T19" fmla="*/ 0 h 72"/>
                      <a:gd name="T20" fmla="*/ 99 w 99"/>
                      <a:gd name="T21" fmla="*/ 72 h 7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99" h="72">
                        <a:moveTo>
                          <a:pt x="99" y="0"/>
                        </a:moveTo>
                        <a:lnTo>
                          <a:pt x="19" y="12"/>
                        </a:lnTo>
                        <a:lnTo>
                          <a:pt x="4" y="28"/>
                        </a:lnTo>
                        <a:lnTo>
                          <a:pt x="0" y="72"/>
                        </a:lnTo>
                        <a:lnTo>
                          <a:pt x="88" y="72"/>
                        </a:lnTo>
                        <a:lnTo>
                          <a:pt x="99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89" name="Freeform 1139"/>
                  <p:cNvSpPr>
                    <a:spLocks/>
                  </p:cNvSpPr>
                  <p:nvPr/>
                </p:nvSpPr>
                <p:spPr bwMode="auto">
                  <a:xfrm>
                    <a:off x="3661" y="2470"/>
                    <a:ext cx="50" cy="37"/>
                  </a:xfrm>
                  <a:custGeom>
                    <a:avLst/>
                    <a:gdLst>
                      <a:gd name="T0" fmla="*/ 99 w 99"/>
                      <a:gd name="T1" fmla="*/ 4 h 75"/>
                      <a:gd name="T2" fmla="*/ 19 w 99"/>
                      <a:gd name="T3" fmla="*/ 15 h 75"/>
                      <a:gd name="T4" fmla="*/ 19 w 99"/>
                      <a:gd name="T5" fmla="*/ 12 h 75"/>
                      <a:gd name="T6" fmla="*/ 24 w 99"/>
                      <a:gd name="T7" fmla="*/ 15 h 75"/>
                      <a:gd name="T8" fmla="*/ 8 w 99"/>
                      <a:gd name="T9" fmla="*/ 32 h 75"/>
                      <a:gd name="T10" fmla="*/ 4 w 99"/>
                      <a:gd name="T11" fmla="*/ 28 h 75"/>
                      <a:gd name="T12" fmla="*/ 8 w 99"/>
                      <a:gd name="T13" fmla="*/ 28 h 75"/>
                      <a:gd name="T14" fmla="*/ 4 w 99"/>
                      <a:gd name="T15" fmla="*/ 72 h 75"/>
                      <a:gd name="T16" fmla="*/ 0 w 99"/>
                      <a:gd name="T17" fmla="*/ 75 h 75"/>
                      <a:gd name="T18" fmla="*/ 0 w 99"/>
                      <a:gd name="T19" fmla="*/ 72 h 75"/>
                      <a:gd name="T20" fmla="*/ 88 w 99"/>
                      <a:gd name="T21" fmla="*/ 72 h 75"/>
                      <a:gd name="T22" fmla="*/ 90 w 99"/>
                      <a:gd name="T23" fmla="*/ 72 h 75"/>
                      <a:gd name="T24" fmla="*/ 90 w 99"/>
                      <a:gd name="T25" fmla="*/ 75 h 75"/>
                      <a:gd name="T26" fmla="*/ 88 w 99"/>
                      <a:gd name="T27" fmla="*/ 75 h 75"/>
                      <a:gd name="T28" fmla="*/ 0 w 99"/>
                      <a:gd name="T29" fmla="*/ 75 h 75"/>
                      <a:gd name="T30" fmla="*/ 0 w 99"/>
                      <a:gd name="T31" fmla="*/ 75 h 75"/>
                      <a:gd name="T32" fmla="*/ 0 w 99"/>
                      <a:gd name="T33" fmla="*/ 72 h 75"/>
                      <a:gd name="T34" fmla="*/ 4 w 99"/>
                      <a:gd name="T35" fmla="*/ 28 h 75"/>
                      <a:gd name="T36" fmla="*/ 4 w 99"/>
                      <a:gd name="T37" fmla="*/ 28 h 75"/>
                      <a:gd name="T38" fmla="*/ 4 w 99"/>
                      <a:gd name="T39" fmla="*/ 28 h 75"/>
                      <a:gd name="T40" fmla="*/ 19 w 99"/>
                      <a:gd name="T41" fmla="*/ 12 h 75"/>
                      <a:gd name="T42" fmla="*/ 19 w 99"/>
                      <a:gd name="T43" fmla="*/ 12 h 75"/>
                      <a:gd name="T44" fmla="*/ 19 w 99"/>
                      <a:gd name="T45" fmla="*/ 12 h 75"/>
                      <a:gd name="T46" fmla="*/ 99 w 99"/>
                      <a:gd name="T47" fmla="*/ 0 h 75"/>
                      <a:gd name="T48" fmla="*/ 99 w 99"/>
                      <a:gd name="T49" fmla="*/ 4 h 75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99"/>
                      <a:gd name="T76" fmla="*/ 0 h 75"/>
                      <a:gd name="T77" fmla="*/ 99 w 99"/>
                      <a:gd name="T78" fmla="*/ 75 h 75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99" h="75">
                        <a:moveTo>
                          <a:pt x="99" y="4"/>
                        </a:moveTo>
                        <a:lnTo>
                          <a:pt x="19" y="15"/>
                        </a:lnTo>
                        <a:lnTo>
                          <a:pt x="19" y="12"/>
                        </a:lnTo>
                        <a:lnTo>
                          <a:pt x="24" y="15"/>
                        </a:lnTo>
                        <a:lnTo>
                          <a:pt x="8" y="32"/>
                        </a:lnTo>
                        <a:lnTo>
                          <a:pt x="4" y="28"/>
                        </a:lnTo>
                        <a:lnTo>
                          <a:pt x="8" y="28"/>
                        </a:lnTo>
                        <a:lnTo>
                          <a:pt x="4" y="72"/>
                        </a:lnTo>
                        <a:lnTo>
                          <a:pt x="0" y="75"/>
                        </a:lnTo>
                        <a:lnTo>
                          <a:pt x="0" y="72"/>
                        </a:lnTo>
                        <a:lnTo>
                          <a:pt x="88" y="72"/>
                        </a:lnTo>
                        <a:lnTo>
                          <a:pt x="90" y="72"/>
                        </a:lnTo>
                        <a:lnTo>
                          <a:pt x="90" y="75"/>
                        </a:lnTo>
                        <a:lnTo>
                          <a:pt x="88" y="75"/>
                        </a:lnTo>
                        <a:lnTo>
                          <a:pt x="0" y="75"/>
                        </a:lnTo>
                        <a:lnTo>
                          <a:pt x="0" y="72"/>
                        </a:lnTo>
                        <a:lnTo>
                          <a:pt x="4" y="28"/>
                        </a:lnTo>
                        <a:lnTo>
                          <a:pt x="19" y="12"/>
                        </a:lnTo>
                        <a:lnTo>
                          <a:pt x="99" y="0"/>
                        </a:lnTo>
                        <a:lnTo>
                          <a:pt x="99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0" name="Freeform 1140"/>
                  <p:cNvSpPr>
                    <a:spLocks/>
                  </p:cNvSpPr>
                  <p:nvPr/>
                </p:nvSpPr>
                <p:spPr bwMode="auto">
                  <a:xfrm>
                    <a:off x="3705" y="2470"/>
                    <a:ext cx="8" cy="36"/>
                  </a:xfrm>
                  <a:custGeom>
                    <a:avLst/>
                    <a:gdLst>
                      <a:gd name="T0" fmla="*/ 0 w 15"/>
                      <a:gd name="T1" fmla="*/ 72 h 72"/>
                      <a:gd name="T2" fmla="*/ 11 w 15"/>
                      <a:gd name="T3" fmla="*/ 0 h 72"/>
                      <a:gd name="T4" fmla="*/ 11 w 15"/>
                      <a:gd name="T5" fmla="*/ 0 h 72"/>
                      <a:gd name="T6" fmla="*/ 11 w 15"/>
                      <a:gd name="T7" fmla="*/ 0 h 72"/>
                      <a:gd name="T8" fmla="*/ 15 w 15"/>
                      <a:gd name="T9" fmla="*/ 0 h 72"/>
                      <a:gd name="T10" fmla="*/ 2 w 15"/>
                      <a:gd name="T11" fmla="*/ 72 h 72"/>
                      <a:gd name="T12" fmla="*/ 0 w 15"/>
                      <a:gd name="T13" fmla="*/ 72 h 7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5"/>
                      <a:gd name="T22" fmla="*/ 0 h 72"/>
                      <a:gd name="T23" fmla="*/ 15 w 15"/>
                      <a:gd name="T24" fmla="*/ 72 h 7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5" h="72">
                        <a:moveTo>
                          <a:pt x="0" y="72"/>
                        </a:moveTo>
                        <a:lnTo>
                          <a:pt x="11" y="0"/>
                        </a:lnTo>
                        <a:lnTo>
                          <a:pt x="15" y="0"/>
                        </a:lnTo>
                        <a:lnTo>
                          <a:pt x="2" y="72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1" name="Freeform 1141"/>
                  <p:cNvSpPr>
                    <a:spLocks/>
                  </p:cNvSpPr>
                  <p:nvPr/>
                </p:nvSpPr>
                <p:spPr bwMode="auto">
                  <a:xfrm>
                    <a:off x="3671" y="2464"/>
                    <a:ext cx="28" cy="12"/>
                  </a:xfrm>
                  <a:custGeom>
                    <a:avLst/>
                    <a:gdLst>
                      <a:gd name="T0" fmla="*/ 52 w 56"/>
                      <a:gd name="T1" fmla="*/ 16 h 24"/>
                      <a:gd name="T2" fmla="*/ 56 w 56"/>
                      <a:gd name="T3" fmla="*/ 7 h 24"/>
                      <a:gd name="T4" fmla="*/ 33 w 56"/>
                      <a:gd name="T5" fmla="*/ 0 h 24"/>
                      <a:gd name="T6" fmla="*/ 9 w 56"/>
                      <a:gd name="T7" fmla="*/ 5 h 24"/>
                      <a:gd name="T8" fmla="*/ 0 w 56"/>
                      <a:gd name="T9" fmla="*/ 24 h 24"/>
                      <a:gd name="T10" fmla="*/ 52 w 56"/>
                      <a:gd name="T11" fmla="*/ 16 h 2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6"/>
                      <a:gd name="T19" fmla="*/ 0 h 24"/>
                      <a:gd name="T20" fmla="*/ 56 w 56"/>
                      <a:gd name="T21" fmla="*/ 24 h 2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6" h="24">
                        <a:moveTo>
                          <a:pt x="52" y="16"/>
                        </a:moveTo>
                        <a:lnTo>
                          <a:pt x="56" y="7"/>
                        </a:lnTo>
                        <a:lnTo>
                          <a:pt x="33" y="0"/>
                        </a:lnTo>
                        <a:lnTo>
                          <a:pt x="9" y="5"/>
                        </a:lnTo>
                        <a:lnTo>
                          <a:pt x="0" y="24"/>
                        </a:lnTo>
                        <a:lnTo>
                          <a:pt x="52" y="16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2" name="Freeform 1142"/>
                  <p:cNvSpPr>
                    <a:spLocks/>
                  </p:cNvSpPr>
                  <p:nvPr/>
                </p:nvSpPr>
                <p:spPr bwMode="auto">
                  <a:xfrm>
                    <a:off x="3671" y="2464"/>
                    <a:ext cx="30" cy="14"/>
                  </a:xfrm>
                  <a:custGeom>
                    <a:avLst/>
                    <a:gdLst>
                      <a:gd name="T0" fmla="*/ 52 w 60"/>
                      <a:gd name="T1" fmla="*/ 16 h 27"/>
                      <a:gd name="T2" fmla="*/ 56 w 60"/>
                      <a:gd name="T3" fmla="*/ 7 h 27"/>
                      <a:gd name="T4" fmla="*/ 56 w 60"/>
                      <a:gd name="T5" fmla="*/ 7 h 27"/>
                      <a:gd name="T6" fmla="*/ 56 w 60"/>
                      <a:gd name="T7" fmla="*/ 12 h 27"/>
                      <a:gd name="T8" fmla="*/ 33 w 60"/>
                      <a:gd name="T9" fmla="*/ 5 h 27"/>
                      <a:gd name="T10" fmla="*/ 33 w 60"/>
                      <a:gd name="T11" fmla="*/ 0 h 27"/>
                      <a:gd name="T12" fmla="*/ 33 w 60"/>
                      <a:gd name="T13" fmla="*/ 5 h 27"/>
                      <a:gd name="T14" fmla="*/ 9 w 60"/>
                      <a:gd name="T15" fmla="*/ 7 h 27"/>
                      <a:gd name="T16" fmla="*/ 9 w 60"/>
                      <a:gd name="T17" fmla="*/ 5 h 27"/>
                      <a:gd name="T18" fmla="*/ 13 w 60"/>
                      <a:gd name="T19" fmla="*/ 5 h 27"/>
                      <a:gd name="T20" fmla="*/ 5 w 60"/>
                      <a:gd name="T21" fmla="*/ 24 h 27"/>
                      <a:gd name="T22" fmla="*/ 0 w 60"/>
                      <a:gd name="T23" fmla="*/ 27 h 27"/>
                      <a:gd name="T24" fmla="*/ 0 w 60"/>
                      <a:gd name="T25" fmla="*/ 27 h 27"/>
                      <a:gd name="T26" fmla="*/ 0 w 60"/>
                      <a:gd name="T27" fmla="*/ 24 h 27"/>
                      <a:gd name="T28" fmla="*/ 9 w 60"/>
                      <a:gd name="T29" fmla="*/ 5 h 27"/>
                      <a:gd name="T30" fmla="*/ 9 w 60"/>
                      <a:gd name="T31" fmla="*/ 5 h 27"/>
                      <a:gd name="T32" fmla="*/ 9 w 60"/>
                      <a:gd name="T33" fmla="*/ 5 h 27"/>
                      <a:gd name="T34" fmla="*/ 33 w 60"/>
                      <a:gd name="T35" fmla="*/ 0 h 27"/>
                      <a:gd name="T36" fmla="*/ 33 w 60"/>
                      <a:gd name="T37" fmla="*/ 0 h 27"/>
                      <a:gd name="T38" fmla="*/ 33 w 60"/>
                      <a:gd name="T39" fmla="*/ 0 h 27"/>
                      <a:gd name="T40" fmla="*/ 56 w 60"/>
                      <a:gd name="T41" fmla="*/ 7 h 27"/>
                      <a:gd name="T42" fmla="*/ 56 w 60"/>
                      <a:gd name="T43" fmla="*/ 7 h 27"/>
                      <a:gd name="T44" fmla="*/ 60 w 60"/>
                      <a:gd name="T45" fmla="*/ 7 h 27"/>
                      <a:gd name="T46" fmla="*/ 56 w 60"/>
                      <a:gd name="T47" fmla="*/ 16 h 27"/>
                      <a:gd name="T48" fmla="*/ 52 w 60"/>
                      <a:gd name="T49" fmla="*/ 16 h 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0"/>
                      <a:gd name="T76" fmla="*/ 0 h 27"/>
                      <a:gd name="T77" fmla="*/ 60 w 60"/>
                      <a:gd name="T78" fmla="*/ 27 h 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0" h="27">
                        <a:moveTo>
                          <a:pt x="52" y="16"/>
                        </a:moveTo>
                        <a:lnTo>
                          <a:pt x="56" y="7"/>
                        </a:lnTo>
                        <a:lnTo>
                          <a:pt x="56" y="12"/>
                        </a:lnTo>
                        <a:lnTo>
                          <a:pt x="33" y="5"/>
                        </a:lnTo>
                        <a:lnTo>
                          <a:pt x="33" y="0"/>
                        </a:lnTo>
                        <a:lnTo>
                          <a:pt x="33" y="5"/>
                        </a:lnTo>
                        <a:lnTo>
                          <a:pt x="9" y="7"/>
                        </a:lnTo>
                        <a:lnTo>
                          <a:pt x="9" y="5"/>
                        </a:lnTo>
                        <a:lnTo>
                          <a:pt x="13" y="5"/>
                        </a:lnTo>
                        <a:lnTo>
                          <a:pt x="5" y="24"/>
                        </a:lnTo>
                        <a:lnTo>
                          <a:pt x="0" y="27"/>
                        </a:lnTo>
                        <a:lnTo>
                          <a:pt x="0" y="24"/>
                        </a:lnTo>
                        <a:lnTo>
                          <a:pt x="9" y="5"/>
                        </a:lnTo>
                        <a:lnTo>
                          <a:pt x="33" y="0"/>
                        </a:lnTo>
                        <a:lnTo>
                          <a:pt x="56" y="7"/>
                        </a:lnTo>
                        <a:lnTo>
                          <a:pt x="60" y="7"/>
                        </a:lnTo>
                        <a:lnTo>
                          <a:pt x="56" y="16"/>
                        </a:lnTo>
                        <a:lnTo>
                          <a:pt x="52" y="16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3" name="Freeform 1143"/>
                  <p:cNvSpPr>
                    <a:spLocks/>
                  </p:cNvSpPr>
                  <p:nvPr/>
                </p:nvSpPr>
                <p:spPr bwMode="auto">
                  <a:xfrm>
                    <a:off x="3671" y="2472"/>
                    <a:ext cx="28" cy="6"/>
                  </a:xfrm>
                  <a:custGeom>
                    <a:avLst/>
                    <a:gdLst>
                      <a:gd name="T0" fmla="*/ 0 w 56"/>
                      <a:gd name="T1" fmla="*/ 8 h 11"/>
                      <a:gd name="T2" fmla="*/ 52 w 56"/>
                      <a:gd name="T3" fmla="*/ 0 h 11"/>
                      <a:gd name="T4" fmla="*/ 56 w 56"/>
                      <a:gd name="T5" fmla="*/ 0 h 11"/>
                      <a:gd name="T6" fmla="*/ 52 w 56"/>
                      <a:gd name="T7" fmla="*/ 4 h 11"/>
                      <a:gd name="T8" fmla="*/ 52 w 56"/>
                      <a:gd name="T9" fmla="*/ 4 h 11"/>
                      <a:gd name="T10" fmla="*/ 0 w 56"/>
                      <a:gd name="T11" fmla="*/ 11 h 11"/>
                      <a:gd name="T12" fmla="*/ 0 w 56"/>
                      <a:gd name="T13" fmla="*/ 8 h 1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6"/>
                      <a:gd name="T22" fmla="*/ 0 h 11"/>
                      <a:gd name="T23" fmla="*/ 56 w 56"/>
                      <a:gd name="T24" fmla="*/ 11 h 1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6" h="11">
                        <a:moveTo>
                          <a:pt x="0" y="8"/>
                        </a:moveTo>
                        <a:lnTo>
                          <a:pt x="52" y="0"/>
                        </a:lnTo>
                        <a:lnTo>
                          <a:pt x="56" y="0"/>
                        </a:lnTo>
                        <a:lnTo>
                          <a:pt x="52" y="4"/>
                        </a:lnTo>
                        <a:lnTo>
                          <a:pt x="0" y="11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4" name="Rectangle 1144"/>
                  <p:cNvSpPr>
                    <a:spLocks noChangeArrowheads="1"/>
                  </p:cNvSpPr>
                  <p:nvPr/>
                </p:nvSpPr>
                <p:spPr bwMode="auto">
                  <a:xfrm>
                    <a:off x="3865" y="2432"/>
                    <a:ext cx="2" cy="72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5" name="Freeform 1145"/>
                  <p:cNvSpPr>
                    <a:spLocks/>
                  </p:cNvSpPr>
                  <p:nvPr/>
                </p:nvSpPr>
                <p:spPr bwMode="auto">
                  <a:xfrm>
                    <a:off x="3865" y="2430"/>
                    <a:ext cx="83" cy="74"/>
                  </a:xfrm>
                  <a:custGeom>
                    <a:avLst/>
                    <a:gdLst>
                      <a:gd name="T0" fmla="*/ 0 w 167"/>
                      <a:gd name="T1" fmla="*/ 144 h 148"/>
                      <a:gd name="T2" fmla="*/ 167 w 167"/>
                      <a:gd name="T3" fmla="*/ 144 h 148"/>
                      <a:gd name="T4" fmla="*/ 167 w 167"/>
                      <a:gd name="T5" fmla="*/ 148 h 148"/>
                      <a:gd name="T6" fmla="*/ 167 w 167"/>
                      <a:gd name="T7" fmla="*/ 148 h 148"/>
                      <a:gd name="T8" fmla="*/ 131 w 167"/>
                      <a:gd name="T9" fmla="*/ 139 h 148"/>
                      <a:gd name="T10" fmla="*/ 131 w 167"/>
                      <a:gd name="T11" fmla="*/ 135 h 148"/>
                      <a:gd name="T12" fmla="*/ 131 w 167"/>
                      <a:gd name="T13" fmla="*/ 139 h 148"/>
                      <a:gd name="T14" fmla="*/ 20 w 167"/>
                      <a:gd name="T15" fmla="*/ 139 h 148"/>
                      <a:gd name="T16" fmla="*/ 20 w 167"/>
                      <a:gd name="T17" fmla="*/ 139 h 148"/>
                      <a:gd name="T18" fmla="*/ 20 w 167"/>
                      <a:gd name="T19" fmla="*/ 135 h 148"/>
                      <a:gd name="T20" fmla="*/ 13 w 167"/>
                      <a:gd name="T21" fmla="*/ 17 h 148"/>
                      <a:gd name="T22" fmla="*/ 17 w 167"/>
                      <a:gd name="T23" fmla="*/ 17 h 148"/>
                      <a:gd name="T24" fmla="*/ 13 w 167"/>
                      <a:gd name="T25" fmla="*/ 20 h 148"/>
                      <a:gd name="T26" fmla="*/ 0 w 167"/>
                      <a:gd name="T27" fmla="*/ 9 h 148"/>
                      <a:gd name="T28" fmla="*/ 0 w 167"/>
                      <a:gd name="T29" fmla="*/ 4 h 148"/>
                      <a:gd name="T30" fmla="*/ 0 w 167"/>
                      <a:gd name="T31" fmla="*/ 0 h 148"/>
                      <a:gd name="T32" fmla="*/ 5 w 167"/>
                      <a:gd name="T33" fmla="*/ 4 h 148"/>
                      <a:gd name="T34" fmla="*/ 17 w 167"/>
                      <a:gd name="T35" fmla="*/ 17 h 148"/>
                      <a:gd name="T36" fmla="*/ 17 w 167"/>
                      <a:gd name="T37" fmla="*/ 17 h 148"/>
                      <a:gd name="T38" fmla="*/ 17 w 167"/>
                      <a:gd name="T39" fmla="*/ 17 h 148"/>
                      <a:gd name="T40" fmla="*/ 24 w 167"/>
                      <a:gd name="T41" fmla="*/ 135 h 148"/>
                      <a:gd name="T42" fmla="*/ 20 w 167"/>
                      <a:gd name="T43" fmla="*/ 135 h 148"/>
                      <a:gd name="T44" fmla="*/ 20 w 167"/>
                      <a:gd name="T45" fmla="*/ 135 h 148"/>
                      <a:gd name="T46" fmla="*/ 131 w 167"/>
                      <a:gd name="T47" fmla="*/ 135 h 148"/>
                      <a:gd name="T48" fmla="*/ 131 w 167"/>
                      <a:gd name="T49" fmla="*/ 135 h 148"/>
                      <a:gd name="T50" fmla="*/ 131 w 167"/>
                      <a:gd name="T51" fmla="*/ 135 h 148"/>
                      <a:gd name="T52" fmla="*/ 167 w 167"/>
                      <a:gd name="T53" fmla="*/ 144 h 148"/>
                      <a:gd name="T54" fmla="*/ 167 w 167"/>
                      <a:gd name="T55" fmla="*/ 144 h 148"/>
                      <a:gd name="T56" fmla="*/ 167 w 167"/>
                      <a:gd name="T57" fmla="*/ 148 h 148"/>
                      <a:gd name="T58" fmla="*/ 0 w 167"/>
                      <a:gd name="T59" fmla="*/ 148 h 148"/>
                      <a:gd name="T60" fmla="*/ 0 w 167"/>
                      <a:gd name="T61" fmla="*/ 144 h 148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67"/>
                      <a:gd name="T94" fmla="*/ 0 h 148"/>
                      <a:gd name="T95" fmla="*/ 167 w 167"/>
                      <a:gd name="T96" fmla="*/ 148 h 148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67" h="148">
                        <a:moveTo>
                          <a:pt x="0" y="144"/>
                        </a:moveTo>
                        <a:lnTo>
                          <a:pt x="167" y="144"/>
                        </a:lnTo>
                        <a:lnTo>
                          <a:pt x="167" y="148"/>
                        </a:lnTo>
                        <a:lnTo>
                          <a:pt x="131" y="139"/>
                        </a:lnTo>
                        <a:lnTo>
                          <a:pt x="131" y="135"/>
                        </a:lnTo>
                        <a:lnTo>
                          <a:pt x="131" y="139"/>
                        </a:lnTo>
                        <a:lnTo>
                          <a:pt x="20" y="139"/>
                        </a:lnTo>
                        <a:lnTo>
                          <a:pt x="20" y="135"/>
                        </a:lnTo>
                        <a:lnTo>
                          <a:pt x="13" y="17"/>
                        </a:lnTo>
                        <a:lnTo>
                          <a:pt x="17" y="17"/>
                        </a:lnTo>
                        <a:lnTo>
                          <a:pt x="13" y="20"/>
                        </a:lnTo>
                        <a:lnTo>
                          <a:pt x="0" y="9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5" y="4"/>
                        </a:lnTo>
                        <a:lnTo>
                          <a:pt x="17" y="17"/>
                        </a:lnTo>
                        <a:lnTo>
                          <a:pt x="24" y="135"/>
                        </a:lnTo>
                        <a:lnTo>
                          <a:pt x="20" y="135"/>
                        </a:lnTo>
                        <a:lnTo>
                          <a:pt x="131" y="135"/>
                        </a:lnTo>
                        <a:lnTo>
                          <a:pt x="167" y="144"/>
                        </a:lnTo>
                        <a:lnTo>
                          <a:pt x="167" y="148"/>
                        </a:lnTo>
                        <a:lnTo>
                          <a:pt x="0" y="148"/>
                        </a:lnTo>
                        <a:lnTo>
                          <a:pt x="0" y="14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6" name="Freeform 1146"/>
                  <p:cNvSpPr>
                    <a:spLocks/>
                  </p:cNvSpPr>
                  <p:nvPr/>
                </p:nvSpPr>
                <p:spPr bwMode="auto">
                  <a:xfrm>
                    <a:off x="3864" y="2446"/>
                    <a:ext cx="3" cy="42"/>
                  </a:xfrm>
                  <a:custGeom>
                    <a:avLst/>
                    <a:gdLst>
                      <a:gd name="T0" fmla="*/ 3 w 8"/>
                      <a:gd name="T1" fmla="*/ 0 h 82"/>
                      <a:gd name="T2" fmla="*/ 3 w 8"/>
                      <a:gd name="T3" fmla="*/ 0 h 82"/>
                      <a:gd name="T4" fmla="*/ 0 w 8"/>
                      <a:gd name="T5" fmla="*/ 0 h 82"/>
                      <a:gd name="T6" fmla="*/ 0 w 8"/>
                      <a:gd name="T7" fmla="*/ 40 h 82"/>
                      <a:gd name="T8" fmla="*/ 0 w 8"/>
                      <a:gd name="T9" fmla="*/ 79 h 82"/>
                      <a:gd name="T10" fmla="*/ 3 w 8"/>
                      <a:gd name="T11" fmla="*/ 79 h 82"/>
                      <a:gd name="T12" fmla="*/ 3 w 8"/>
                      <a:gd name="T13" fmla="*/ 82 h 82"/>
                      <a:gd name="T14" fmla="*/ 3 w 8"/>
                      <a:gd name="T15" fmla="*/ 82 h 82"/>
                      <a:gd name="T16" fmla="*/ 3 w 8"/>
                      <a:gd name="T17" fmla="*/ 82 h 82"/>
                      <a:gd name="T18" fmla="*/ 3 w 8"/>
                      <a:gd name="T19" fmla="*/ 79 h 82"/>
                      <a:gd name="T20" fmla="*/ 8 w 8"/>
                      <a:gd name="T21" fmla="*/ 79 h 82"/>
                      <a:gd name="T22" fmla="*/ 8 w 8"/>
                      <a:gd name="T23" fmla="*/ 40 h 82"/>
                      <a:gd name="T24" fmla="*/ 8 w 8"/>
                      <a:gd name="T25" fmla="*/ 0 h 82"/>
                      <a:gd name="T26" fmla="*/ 3 w 8"/>
                      <a:gd name="T27" fmla="*/ 0 h 82"/>
                      <a:gd name="T28" fmla="*/ 3 w 8"/>
                      <a:gd name="T29" fmla="*/ 0 h 82"/>
                      <a:gd name="T30" fmla="*/ 3 w 8"/>
                      <a:gd name="T31" fmla="*/ 0 h 82"/>
                      <a:gd name="T32" fmla="*/ 3 w 8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"/>
                      <a:gd name="T52" fmla="*/ 0 h 82"/>
                      <a:gd name="T53" fmla="*/ 8 w 8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" h="8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40"/>
                        </a:lnTo>
                        <a:lnTo>
                          <a:pt x="0" y="79"/>
                        </a:lnTo>
                        <a:lnTo>
                          <a:pt x="3" y="79"/>
                        </a:lnTo>
                        <a:lnTo>
                          <a:pt x="3" y="82"/>
                        </a:lnTo>
                        <a:lnTo>
                          <a:pt x="3" y="79"/>
                        </a:lnTo>
                        <a:lnTo>
                          <a:pt x="8" y="79"/>
                        </a:lnTo>
                        <a:lnTo>
                          <a:pt x="8" y="40"/>
                        </a:lnTo>
                        <a:lnTo>
                          <a:pt x="8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7" name="Freeform 1147"/>
                  <p:cNvSpPr>
                    <a:spLocks/>
                  </p:cNvSpPr>
                  <p:nvPr/>
                </p:nvSpPr>
                <p:spPr bwMode="auto">
                  <a:xfrm>
                    <a:off x="3864" y="2446"/>
                    <a:ext cx="5" cy="42"/>
                  </a:xfrm>
                  <a:custGeom>
                    <a:avLst/>
                    <a:gdLst>
                      <a:gd name="T0" fmla="*/ 8 w 12"/>
                      <a:gd name="T1" fmla="*/ 0 h 82"/>
                      <a:gd name="T2" fmla="*/ 3 w 12"/>
                      <a:gd name="T3" fmla="*/ 4 h 82"/>
                      <a:gd name="T4" fmla="*/ 3 w 12"/>
                      <a:gd name="T5" fmla="*/ 0 h 82"/>
                      <a:gd name="T6" fmla="*/ 3 w 12"/>
                      <a:gd name="T7" fmla="*/ 40 h 82"/>
                      <a:gd name="T8" fmla="*/ 3 w 12"/>
                      <a:gd name="T9" fmla="*/ 40 h 82"/>
                      <a:gd name="T10" fmla="*/ 0 w 12"/>
                      <a:gd name="T11" fmla="*/ 79 h 82"/>
                      <a:gd name="T12" fmla="*/ 3 w 12"/>
                      <a:gd name="T13" fmla="*/ 79 h 82"/>
                      <a:gd name="T14" fmla="*/ 8 w 12"/>
                      <a:gd name="T15" fmla="*/ 79 h 82"/>
                      <a:gd name="T16" fmla="*/ 8 w 12"/>
                      <a:gd name="T17" fmla="*/ 82 h 82"/>
                      <a:gd name="T18" fmla="*/ 8 w 12"/>
                      <a:gd name="T19" fmla="*/ 82 h 82"/>
                      <a:gd name="T20" fmla="*/ 8 w 12"/>
                      <a:gd name="T21" fmla="*/ 82 h 82"/>
                      <a:gd name="T22" fmla="*/ 3 w 12"/>
                      <a:gd name="T23" fmla="*/ 82 h 82"/>
                      <a:gd name="T24" fmla="*/ 3 w 12"/>
                      <a:gd name="T25" fmla="*/ 79 h 82"/>
                      <a:gd name="T26" fmla="*/ 3 w 12"/>
                      <a:gd name="T27" fmla="*/ 79 h 82"/>
                      <a:gd name="T28" fmla="*/ 8 w 12"/>
                      <a:gd name="T29" fmla="*/ 79 h 82"/>
                      <a:gd name="T30" fmla="*/ 8 w 12"/>
                      <a:gd name="T31" fmla="*/ 40 h 82"/>
                      <a:gd name="T32" fmla="*/ 8 w 12"/>
                      <a:gd name="T33" fmla="*/ 40 h 82"/>
                      <a:gd name="T34" fmla="*/ 8 w 12"/>
                      <a:gd name="T35" fmla="*/ 4 h 82"/>
                      <a:gd name="T36" fmla="*/ 3 w 12"/>
                      <a:gd name="T37" fmla="*/ 4 h 82"/>
                      <a:gd name="T38" fmla="*/ 3 w 12"/>
                      <a:gd name="T39" fmla="*/ 4 h 82"/>
                      <a:gd name="T40" fmla="*/ 3 w 12"/>
                      <a:gd name="T41" fmla="*/ 4 h 82"/>
                      <a:gd name="T42" fmla="*/ 3 w 12"/>
                      <a:gd name="T43" fmla="*/ 4 h 82"/>
                      <a:gd name="T44" fmla="*/ 3 w 12"/>
                      <a:gd name="T45" fmla="*/ 4 h 82"/>
                      <a:gd name="T46" fmla="*/ 3 w 12"/>
                      <a:gd name="T47" fmla="*/ 4 h 82"/>
                      <a:gd name="T48" fmla="*/ 3 w 12"/>
                      <a:gd name="T49" fmla="*/ 0 h 82"/>
                      <a:gd name="T50" fmla="*/ 3 w 12"/>
                      <a:gd name="T51" fmla="*/ 0 h 82"/>
                      <a:gd name="T52" fmla="*/ 3 w 12"/>
                      <a:gd name="T53" fmla="*/ 0 h 82"/>
                      <a:gd name="T54" fmla="*/ 3 w 12"/>
                      <a:gd name="T55" fmla="*/ 0 h 82"/>
                      <a:gd name="T56" fmla="*/ 3 w 12"/>
                      <a:gd name="T57" fmla="*/ 0 h 82"/>
                      <a:gd name="T58" fmla="*/ 8 w 12"/>
                      <a:gd name="T59" fmla="*/ 0 h 82"/>
                      <a:gd name="T60" fmla="*/ 12 w 12"/>
                      <a:gd name="T61" fmla="*/ 0 h 82"/>
                      <a:gd name="T62" fmla="*/ 12 w 12"/>
                      <a:gd name="T63" fmla="*/ 40 h 82"/>
                      <a:gd name="T64" fmla="*/ 12 w 12"/>
                      <a:gd name="T65" fmla="*/ 79 h 82"/>
                      <a:gd name="T66" fmla="*/ 8 w 12"/>
                      <a:gd name="T67" fmla="*/ 82 h 82"/>
                      <a:gd name="T68" fmla="*/ 3 w 12"/>
                      <a:gd name="T69" fmla="*/ 82 h 82"/>
                      <a:gd name="T70" fmla="*/ 8 w 12"/>
                      <a:gd name="T71" fmla="*/ 82 h 82"/>
                      <a:gd name="T72" fmla="*/ 3 w 12"/>
                      <a:gd name="T73" fmla="*/ 82 h 82"/>
                      <a:gd name="T74" fmla="*/ 3 w 12"/>
                      <a:gd name="T75" fmla="*/ 82 h 82"/>
                      <a:gd name="T76" fmla="*/ 3 w 12"/>
                      <a:gd name="T77" fmla="*/ 82 h 82"/>
                      <a:gd name="T78" fmla="*/ 3 w 12"/>
                      <a:gd name="T79" fmla="*/ 82 h 82"/>
                      <a:gd name="T80" fmla="*/ 3 w 12"/>
                      <a:gd name="T81" fmla="*/ 79 h 82"/>
                      <a:gd name="T82" fmla="*/ 0 w 12"/>
                      <a:gd name="T83" fmla="*/ 82 h 82"/>
                      <a:gd name="T84" fmla="*/ 0 w 12"/>
                      <a:gd name="T85" fmla="*/ 79 h 82"/>
                      <a:gd name="T86" fmla="*/ 0 w 12"/>
                      <a:gd name="T87" fmla="*/ 40 h 82"/>
                      <a:gd name="T88" fmla="*/ 0 w 12"/>
                      <a:gd name="T89" fmla="*/ 0 h 82"/>
                      <a:gd name="T90" fmla="*/ 0 w 12"/>
                      <a:gd name="T91" fmla="*/ 0 h 82"/>
                      <a:gd name="T92" fmla="*/ 3 w 12"/>
                      <a:gd name="T93" fmla="*/ 0 h 82"/>
                      <a:gd name="T94" fmla="*/ 3 w 12"/>
                      <a:gd name="T95" fmla="*/ 0 h 8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2"/>
                      <a:gd name="T145" fmla="*/ 0 h 82"/>
                      <a:gd name="T146" fmla="*/ 12 w 12"/>
                      <a:gd name="T147" fmla="*/ 82 h 8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2" h="82">
                        <a:moveTo>
                          <a:pt x="8" y="0"/>
                        </a:moveTo>
                        <a:lnTo>
                          <a:pt x="8" y="0"/>
                        </a:lnTo>
                        <a:lnTo>
                          <a:pt x="3" y="4"/>
                        </a:lnTo>
                        <a:lnTo>
                          <a:pt x="0" y="4"/>
                        </a:lnTo>
                        <a:lnTo>
                          <a:pt x="3" y="0"/>
                        </a:lnTo>
                        <a:lnTo>
                          <a:pt x="3" y="40"/>
                        </a:lnTo>
                        <a:lnTo>
                          <a:pt x="3" y="79"/>
                        </a:lnTo>
                        <a:lnTo>
                          <a:pt x="0" y="79"/>
                        </a:lnTo>
                        <a:lnTo>
                          <a:pt x="3" y="79"/>
                        </a:lnTo>
                        <a:lnTo>
                          <a:pt x="8" y="79"/>
                        </a:lnTo>
                        <a:lnTo>
                          <a:pt x="8" y="82"/>
                        </a:lnTo>
                        <a:lnTo>
                          <a:pt x="3" y="82"/>
                        </a:lnTo>
                        <a:lnTo>
                          <a:pt x="3" y="79"/>
                        </a:lnTo>
                        <a:lnTo>
                          <a:pt x="8" y="79"/>
                        </a:lnTo>
                        <a:lnTo>
                          <a:pt x="8" y="40"/>
                        </a:lnTo>
                        <a:lnTo>
                          <a:pt x="8" y="0"/>
                        </a:lnTo>
                        <a:lnTo>
                          <a:pt x="8" y="4"/>
                        </a:lnTo>
                        <a:lnTo>
                          <a:pt x="3" y="4"/>
                        </a:lnTo>
                        <a:lnTo>
                          <a:pt x="3" y="0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2" y="40"/>
                        </a:lnTo>
                        <a:lnTo>
                          <a:pt x="12" y="79"/>
                        </a:lnTo>
                        <a:lnTo>
                          <a:pt x="8" y="82"/>
                        </a:lnTo>
                        <a:lnTo>
                          <a:pt x="3" y="82"/>
                        </a:lnTo>
                        <a:lnTo>
                          <a:pt x="8" y="79"/>
                        </a:lnTo>
                        <a:lnTo>
                          <a:pt x="8" y="82"/>
                        </a:lnTo>
                        <a:lnTo>
                          <a:pt x="3" y="82"/>
                        </a:lnTo>
                        <a:lnTo>
                          <a:pt x="3" y="79"/>
                        </a:lnTo>
                        <a:lnTo>
                          <a:pt x="3" y="82"/>
                        </a:lnTo>
                        <a:lnTo>
                          <a:pt x="0" y="82"/>
                        </a:lnTo>
                        <a:lnTo>
                          <a:pt x="0" y="79"/>
                        </a:lnTo>
                        <a:lnTo>
                          <a:pt x="0" y="40"/>
                        </a:ln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8" name="Freeform 1148"/>
                  <p:cNvSpPr>
                    <a:spLocks/>
                  </p:cNvSpPr>
                  <p:nvPr/>
                </p:nvSpPr>
                <p:spPr bwMode="auto">
                  <a:xfrm>
                    <a:off x="3865" y="2446"/>
                    <a:ext cx="1" cy="3"/>
                  </a:xfrm>
                  <a:custGeom>
                    <a:avLst/>
                    <a:gdLst>
                      <a:gd name="T0" fmla="*/ 0 w 1"/>
                      <a:gd name="T1" fmla="*/ 4 h 4"/>
                      <a:gd name="T2" fmla="*/ 0 w 1"/>
                      <a:gd name="T3" fmla="*/ 4 h 4"/>
                      <a:gd name="T4" fmla="*/ 0 w 1"/>
                      <a:gd name="T5" fmla="*/ 4 h 4"/>
                      <a:gd name="T6" fmla="*/ 0 w 1"/>
                      <a:gd name="T7" fmla="*/ 0 h 4"/>
                      <a:gd name="T8" fmla="*/ 0 w 1"/>
                      <a:gd name="T9" fmla="*/ 0 h 4"/>
                      <a:gd name="T10" fmla="*/ 0 w 1"/>
                      <a:gd name="T11" fmla="*/ 0 h 4"/>
                      <a:gd name="T12" fmla="*/ 0 w 1"/>
                      <a:gd name="T13" fmla="*/ 4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"/>
                      <a:gd name="T22" fmla="*/ 0 h 4"/>
                      <a:gd name="T23" fmla="*/ 1 w 1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" h="4">
                        <a:moveTo>
                          <a:pt x="0" y="4"/>
                        </a:move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99" name="Freeform 1149"/>
                  <p:cNvSpPr>
                    <a:spLocks/>
                  </p:cNvSpPr>
                  <p:nvPr/>
                </p:nvSpPr>
                <p:spPr bwMode="auto">
                  <a:xfrm>
                    <a:off x="3741" y="2502"/>
                    <a:ext cx="15" cy="12"/>
                  </a:xfrm>
                  <a:custGeom>
                    <a:avLst/>
                    <a:gdLst>
                      <a:gd name="T0" fmla="*/ 31 w 31"/>
                      <a:gd name="T1" fmla="*/ 0 h 24"/>
                      <a:gd name="T2" fmla="*/ 20 w 31"/>
                      <a:gd name="T3" fmla="*/ 24 h 24"/>
                      <a:gd name="T4" fmla="*/ 0 w 31"/>
                      <a:gd name="T5" fmla="*/ 24 h 24"/>
                      <a:gd name="T6" fmla="*/ 7 w 31"/>
                      <a:gd name="T7" fmla="*/ 4 h 24"/>
                      <a:gd name="T8" fmla="*/ 4 w 31"/>
                      <a:gd name="T9" fmla="*/ 0 h 24"/>
                      <a:gd name="T10" fmla="*/ 31 w 31"/>
                      <a:gd name="T11" fmla="*/ 0 h 2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1"/>
                      <a:gd name="T19" fmla="*/ 0 h 24"/>
                      <a:gd name="T20" fmla="*/ 31 w 31"/>
                      <a:gd name="T21" fmla="*/ 24 h 2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1" h="24">
                        <a:moveTo>
                          <a:pt x="31" y="0"/>
                        </a:moveTo>
                        <a:lnTo>
                          <a:pt x="20" y="24"/>
                        </a:lnTo>
                        <a:lnTo>
                          <a:pt x="0" y="24"/>
                        </a:lnTo>
                        <a:lnTo>
                          <a:pt x="7" y="4"/>
                        </a:lnTo>
                        <a:lnTo>
                          <a:pt x="4" y="0"/>
                        </a:lnTo>
                        <a:lnTo>
                          <a:pt x="31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0" name="Freeform 1150"/>
                  <p:cNvSpPr>
                    <a:spLocks/>
                  </p:cNvSpPr>
                  <p:nvPr/>
                </p:nvSpPr>
                <p:spPr bwMode="auto">
                  <a:xfrm>
                    <a:off x="3741" y="2502"/>
                    <a:ext cx="18" cy="13"/>
                  </a:xfrm>
                  <a:custGeom>
                    <a:avLst/>
                    <a:gdLst>
                      <a:gd name="T0" fmla="*/ 35 w 35"/>
                      <a:gd name="T1" fmla="*/ 0 h 27"/>
                      <a:gd name="T2" fmla="*/ 24 w 35"/>
                      <a:gd name="T3" fmla="*/ 24 h 27"/>
                      <a:gd name="T4" fmla="*/ 20 w 35"/>
                      <a:gd name="T5" fmla="*/ 27 h 27"/>
                      <a:gd name="T6" fmla="*/ 20 w 35"/>
                      <a:gd name="T7" fmla="*/ 27 h 27"/>
                      <a:gd name="T8" fmla="*/ 0 w 35"/>
                      <a:gd name="T9" fmla="*/ 27 h 27"/>
                      <a:gd name="T10" fmla="*/ 0 w 35"/>
                      <a:gd name="T11" fmla="*/ 27 h 27"/>
                      <a:gd name="T12" fmla="*/ 0 w 35"/>
                      <a:gd name="T13" fmla="*/ 24 h 27"/>
                      <a:gd name="T14" fmla="*/ 7 w 35"/>
                      <a:gd name="T15" fmla="*/ 4 h 27"/>
                      <a:gd name="T16" fmla="*/ 11 w 35"/>
                      <a:gd name="T17" fmla="*/ 4 h 27"/>
                      <a:gd name="T18" fmla="*/ 7 w 35"/>
                      <a:gd name="T19" fmla="*/ 8 h 27"/>
                      <a:gd name="T20" fmla="*/ 4 w 35"/>
                      <a:gd name="T21" fmla="*/ 4 h 27"/>
                      <a:gd name="T22" fmla="*/ 0 w 35"/>
                      <a:gd name="T23" fmla="*/ 0 h 27"/>
                      <a:gd name="T24" fmla="*/ 4 w 35"/>
                      <a:gd name="T25" fmla="*/ 0 h 27"/>
                      <a:gd name="T26" fmla="*/ 7 w 35"/>
                      <a:gd name="T27" fmla="*/ 0 h 27"/>
                      <a:gd name="T28" fmla="*/ 11 w 35"/>
                      <a:gd name="T29" fmla="*/ 4 h 27"/>
                      <a:gd name="T30" fmla="*/ 11 w 35"/>
                      <a:gd name="T31" fmla="*/ 4 h 27"/>
                      <a:gd name="T32" fmla="*/ 11 w 35"/>
                      <a:gd name="T33" fmla="*/ 4 h 27"/>
                      <a:gd name="T34" fmla="*/ 4 w 35"/>
                      <a:gd name="T35" fmla="*/ 24 h 27"/>
                      <a:gd name="T36" fmla="*/ 0 w 35"/>
                      <a:gd name="T37" fmla="*/ 24 h 27"/>
                      <a:gd name="T38" fmla="*/ 0 w 35"/>
                      <a:gd name="T39" fmla="*/ 24 h 27"/>
                      <a:gd name="T40" fmla="*/ 20 w 35"/>
                      <a:gd name="T41" fmla="*/ 24 h 27"/>
                      <a:gd name="T42" fmla="*/ 20 w 35"/>
                      <a:gd name="T43" fmla="*/ 27 h 27"/>
                      <a:gd name="T44" fmla="*/ 20 w 35"/>
                      <a:gd name="T45" fmla="*/ 24 h 27"/>
                      <a:gd name="T46" fmla="*/ 31 w 35"/>
                      <a:gd name="T47" fmla="*/ 0 h 27"/>
                      <a:gd name="T48" fmla="*/ 35 w 35"/>
                      <a:gd name="T49" fmla="*/ 0 h 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5"/>
                      <a:gd name="T76" fmla="*/ 0 h 27"/>
                      <a:gd name="T77" fmla="*/ 35 w 35"/>
                      <a:gd name="T78" fmla="*/ 27 h 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5" h="27">
                        <a:moveTo>
                          <a:pt x="35" y="0"/>
                        </a:moveTo>
                        <a:lnTo>
                          <a:pt x="24" y="24"/>
                        </a:lnTo>
                        <a:lnTo>
                          <a:pt x="20" y="27"/>
                        </a:lnTo>
                        <a:lnTo>
                          <a:pt x="0" y="27"/>
                        </a:lnTo>
                        <a:lnTo>
                          <a:pt x="0" y="24"/>
                        </a:lnTo>
                        <a:lnTo>
                          <a:pt x="7" y="4"/>
                        </a:lnTo>
                        <a:lnTo>
                          <a:pt x="11" y="4"/>
                        </a:lnTo>
                        <a:lnTo>
                          <a:pt x="7" y="8"/>
                        </a:ln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7" y="0"/>
                        </a:lnTo>
                        <a:lnTo>
                          <a:pt x="11" y="4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lnTo>
                          <a:pt x="20" y="24"/>
                        </a:lnTo>
                        <a:lnTo>
                          <a:pt x="20" y="27"/>
                        </a:lnTo>
                        <a:lnTo>
                          <a:pt x="20" y="24"/>
                        </a:lnTo>
                        <a:lnTo>
                          <a:pt x="31" y="0"/>
                        </a:lnTo>
                        <a:lnTo>
                          <a:pt x="35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1" name="Freeform 1151"/>
                  <p:cNvSpPr>
                    <a:spLocks/>
                  </p:cNvSpPr>
                  <p:nvPr/>
                </p:nvSpPr>
                <p:spPr bwMode="auto">
                  <a:xfrm>
                    <a:off x="3743" y="2502"/>
                    <a:ext cx="16" cy="2"/>
                  </a:xfrm>
                  <a:custGeom>
                    <a:avLst/>
                    <a:gdLst>
                      <a:gd name="T0" fmla="*/ 0 w 31"/>
                      <a:gd name="T1" fmla="*/ 0 h 4"/>
                      <a:gd name="T2" fmla="*/ 27 w 31"/>
                      <a:gd name="T3" fmla="*/ 0 h 4"/>
                      <a:gd name="T4" fmla="*/ 31 w 31"/>
                      <a:gd name="T5" fmla="*/ 0 h 4"/>
                      <a:gd name="T6" fmla="*/ 31 w 31"/>
                      <a:gd name="T7" fmla="*/ 0 h 4"/>
                      <a:gd name="T8" fmla="*/ 27 w 31"/>
                      <a:gd name="T9" fmla="*/ 4 h 4"/>
                      <a:gd name="T10" fmla="*/ 0 w 31"/>
                      <a:gd name="T11" fmla="*/ 4 h 4"/>
                      <a:gd name="T12" fmla="*/ 0 w 31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31"/>
                      <a:gd name="T22" fmla="*/ 0 h 4"/>
                      <a:gd name="T23" fmla="*/ 31 w 31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31" h="4">
                        <a:moveTo>
                          <a:pt x="0" y="0"/>
                        </a:moveTo>
                        <a:lnTo>
                          <a:pt x="27" y="0"/>
                        </a:lnTo>
                        <a:lnTo>
                          <a:pt x="31" y="0"/>
                        </a:lnTo>
                        <a:lnTo>
                          <a:pt x="27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2" name="Rectangle 1152"/>
                  <p:cNvSpPr>
                    <a:spLocks noChangeArrowheads="1"/>
                  </p:cNvSpPr>
                  <p:nvPr/>
                </p:nvSpPr>
                <p:spPr bwMode="auto">
                  <a:xfrm>
                    <a:off x="3705" y="2480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3" name="Freeform 1153"/>
                  <p:cNvSpPr>
                    <a:spLocks/>
                  </p:cNvSpPr>
                  <p:nvPr/>
                </p:nvSpPr>
                <p:spPr bwMode="auto">
                  <a:xfrm>
                    <a:off x="3701" y="2480"/>
                    <a:ext cx="6" cy="10"/>
                  </a:xfrm>
                  <a:custGeom>
                    <a:avLst/>
                    <a:gdLst>
                      <a:gd name="T0" fmla="*/ 11 w 11"/>
                      <a:gd name="T1" fmla="*/ 0 h 19"/>
                      <a:gd name="T2" fmla="*/ 9 w 11"/>
                      <a:gd name="T3" fmla="*/ 0 h 19"/>
                      <a:gd name="T4" fmla="*/ 0 w 11"/>
                      <a:gd name="T5" fmla="*/ 19 h 19"/>
                      <a:gd name="T6" fmla="*/ 0 w 11"/>
                      <a:gd name="T7" fmla="*/ 19 h 19"/>
                      <a:gd name="T8" fmla="*/ 4 w 11"/>
                      <a:gd name="T9" fmla="*/ 19 h 19"/>
                      <a:gd name="T10" fmla="*/ 4 w 11"/>
                      <a:gd name="T11" fmla="*/ 19 h 19"/>
                      <a:gd name="T12" fmla="*/ 11 w 11"/>
                      <a:gd name="T13" fmla="*/ 0 h 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19"/>
                      <a:gd name="T23" fmla="*/ 11 w 11"/>
                      <a:gd name="T24" fmla="*/ 19 h 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19">
                        <a:moveTo>
                          <a:pt x="11" y="0"/>
                        </a:moveTo>
                        <a:lnTo>
                          <a:pt x="9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4" name="Rectangle 1154"/>
                  <p:cNvSpPr>
                    <a:spLocks noChangeArrowheads="1"/>
                  </p:cNvSpPr>
                  <p:nvPr/>
                </p:nvSpPr>
                <p:spPr bwMode="auto">
                  <a:xfrm>
                    <a:off x="3697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5" name="Freeform 1155"/>
                  <p:cNvSpPr>
                    <a:spLocks/>
                  </p:cNvSpPr>
                  <p:nvPr/>
                </p:nvSpPr>
                <p:spPr bwMode="auto">
                  <a:xfrm>
                    <a:off x="3697" y="2490"/>
                    <a:ext cx="6" cy="16"/>
                  </a:xfrm>
                  <a:custGeom>
                    <a:avLst/>
                    <a:gdLst>
                      <a:gd name="T0" fmla="*/ 12 w 12"/>
                      <a:gd name="T1" fmla="*/ 0 h 33"/>
                      <a:gd name="T2" fmla="*/ 8 w 12"/>
                      <a:gd name="T3" fmla="*/ 0 h 33"/>
                      <a:gd name="T4" fmla="*/ 0 w 12"/>
                      <a:gd name="T5" fmla="*/ 33 h 33"/>
                      <a:gd name="T6" fmla="*/ 4 w 12"/>
                      <a:gd name="T7" fmla="*/ 33 h 33"/>
                      <a:gd name="T8" fmla="*/ 12 w 12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"/>
                      <a:gd name="T16" fmla="*/ 0 h 33"/>
                      <a:gd name="T17" fmla="*/ 12 w 12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" h="33">
                        <a:moveTo>
                          <a:pt x="12" y="0"/>
                        </a:moveTo>
                        <a:lnTo>
                          <a:pt x="8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6" name="Freeform 1156"/>
                  <p:cNvSpPr>
                    <a:spLocks/>
                  </p:cNvSpPr>
                  <p:nvPr/>
                </p:nvSpPr>
                <p:spPr bwMode="auto">
                  <a:xfrm>
                    <a:off x="3697" y="2480"/>
                    <a:ext cx="2" cy="2"/>
                  </a:xfrm>
                  <a:custGeom>
                    <a:avLst/>
                    <a:gdLst>
                      <a:gd name="T0" fmla="*/ 4 w 4"/>
                      <a:gd name="T1" fmla="*/ 4 h 4"/>
                      <a:gd name="T2" fmla="*/ 4 w 4"/>
                      <a:gd name="T3" fmla="*/ 4 h 4"/>
                      <a:gd name="T4" fmla="*/ 0 w 4"/>
                      <a:gd name="T5" fmla="*/ 0 h 4"/>
                      <a:gd name="T6" fmla="*/ 0 w 4"/>
                      <a:gd name="T7" fmla="*/ 0 h 4"/>
                      <a:gd name="T8" fmla="*/ 4 w 4"/>
                      <a:gd name="T9" fmla="*/ 4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"/>
                      <a:gd name="T16" fmla="*/ 0 h 4"/>
                      <a:gd name="T17" fmla="*/ 4 w 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" h="4">
                        <a:moveTo>
                          <a:pt x="4" y="4"/>
                        </a:move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7" name="Freeform 1157"/>
                  <p:cNvSpPr>
                    <a:spLocks/>
                  </p:cNvSpPr>
                  <p:nvPr/>
                </p:nvSpPr>
                <p:spPr bwMode="auto">
                  <a:xfrm>
                    <a:off x="3691" y="2480"/>
                    <a:ext cx="8" cy="12"/>
                  </a:xfrm>
                  <a:custGeom>
                    <a:avLst/>
                    <a:gdLst>
                      <a:gd name="T0" fmla="*/ 16 w 16"/>
                      <a:gd name="T1" fmla="*/ 4 h 24"/>
                      <a:gd name="T2" fmla="*/ 12 w 16"/>
                      <a:gd name="T3" fmla="*/ 0 h 24"/>
                      <a:gd name="T4" fmla="*/ 0 w 16"/>
                      <a:gd name="T5" fmla="*/ 19 h 24"/>
                      <a:gd name="T6" fmla="*/ 0 w 16"/>
                      <a:gd name="T7" fmla="*/ 19 h 24"/>
                      <a:gd name="T8" fmla="*/ 4 w 16"/>
                      <a:gd name="T9" fmla="*/ 19 h 24"/>
                      <a:gd name="T10" fmla="*/ 4 w 16"/>
                      <a:gd name="T11" fmla="*/ 24 h 24"/>
                      <a:gd name="T12" fmla="*/ 16 w 16"/>
                      <a:gd name="T13" fmla="*/ 4 h 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6"/>
                      <a:gd name="T22" fmla="*/ 0 h 24"/>
                      <a:gd name="T23" fmla="*/ 16 w 16"/>
                      <a:gd name="T24" fmla="*/ 24 h 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6" h="24">
                        <a:moveTo>
                          <a:pt x="16" y="4"/>
                        </a:moveTo>
                        <a:lnTo>
                          <a:pt x="12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4" y="2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8" name="Rectangle 1158"/>
                  <p:cNvSpPr>
                    <a:spLocks noChangeArrowheads="1"/>
                  </p:cNvSpPr>
                  <p:nvPr/>
                </p:nvSpPr>
                <p:spPr bwMode="auto">
                  <a:xfrm>
                    <a:off x="3689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09" name="Freeform 1159"/>
                  <p:cNvSpPr>
                    <a:spLocks/>
                  </p:cNvSpPr>
                  <p:nvPr/>
                </p:nvSpPr>
                <p:spPr bwMode="auto">
                  <a:xfrm>
                    <a:off x="3689" y="2490"/>
                    <a:ext cx="4" cy="16"/>
                  </a:xfrm>
                  <a:custGeom>
                    <a:avLst/>
                    <a:gdLst>
                      <a:gd name="T0" fmla="*/ 8 w 8"/>
                      <a:gd name="T1" fmla="*/ 0 h 33"/>
                      <a:gd name="T2" fmla="*/ 4 w 8"/>
                      <a:gd name="T3" fmla="*/ 0 h 33"/>
                      <a:gd name="T4" fmla="*/ 0 w 8"/>
                      <a:gd name="T5" fmla="*/ 33 h 33"/>
                      <a:gd name="T6" fmla="*/ 4 w 8"/>
                      <a:gd name="T7" fmla="*/ 33 h 33"/>
                      <a:gd name="T8" fmla="*/ 8 w 8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"/>
                      <a:gd name="T16" fmla="*/ 0 h 33"/>
                      <a:gd name="T17" fmla="*/ 8 w 8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" h="33">
                        <a:moveTo>
                          <a:pt x="8" y="0"/>
                        </a:moveTo>
                        <a:lnTo>
                          <a:pt x="4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0" name="Freeform 1160"/>
                  <p:cNvSpPr>
                    <a:spLocks/>
                  </p:cNvSpPr>
                  <p:nvPr/>
                </p:nvSpPr>
                <p:spPr bwMode="auto">
                  <a:xfrm>
                    <a:off x="3689" y="2480"/>
                    <a:ext cx="2" cy="2"/>
                  </a:xfrm>
                  <a:custGeom>
                    <a:avLst/>
                    <a:gdLst>
                      <a:gd name="T0" fmla="*/ 4 w 4"/>
                      <a:gd name="T1" fmla="*/ 4 h 4"/>
                      <a:gd name="T2" fmla="*/ 4 w 4"/>
                      <a:gd name="T3" fmla="*/ 4 h 4"/>
                      <a:gd name="T4" fmla="*/ 0 w 4"/>
                      <a:gd name="T5" fmla="*/ 0 h 4"/>
                      <a:gd name="T6" fmla="*/ 0 w 4"/>
                      <a:gd name="T7" fmla="*/ 0 h 4"/>
                      <a:gd name="T8" fmla="*/ 4 w 4"/>
                      <a:gd name="T9" fmla="*/ 4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"/>
                      <a:gd name="T16" fmla="*/ 0 h 4"/>
                      <a:gd name="T17" fmla="*/ 4 w 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" h="4">
                        <a:moveTo>
                          <a:pt x="4" y="4"/>
                        </a:move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1" name="Freeform 1161"/>
                  <p:cNvSpPr>
                    <a:spLocks/>
                  </p:cNvSpPr>
                  <p:nvPr/>
                </p:nvSpPr>
                <p:spPr bwMode="auto">
                  <a:xfrm>
                    <a:off x="3683" y="2480"/>
                    <a:ext cx="8" cy="12"/>
                  </a:xfrm>
                  <a:custGeom>
                    <a:avLst/>
                    <a:gdLst>
                      <a:gd name="T0" fmla="*/ 15 w 15"/>
                      <a:gd name="T1" fmla="*/ 4 h 24"/>
                      <a:gd name="T2" fmla="*/ 11 w 15"/>
                      <a:gd name="T3" fmla="*/ 0 h 24"/>
                      <a:gd name="T4" fmla="*/ 0 w 15"/>
                      <a:gd name="T5" fmla="*/ 19 h 24"/>
                      <a:gd name="T6" fmla="*/ 0 w 15"/>
                      <a:gd name="T7" fmla="*/ 19 h 24"/>
                      <a:gd name="T8" fmla="*/ 4 w 15"/>
                      <a:gd name="T9" fmla="*/ 19 h 24"/>
                      <a:gd name="T10" fmla="*/ 4 w 15"/>
                      <a:gd name="T11" fmla="*/ 24 h 24"/>
                      <a:gd name="T12" fmla="*/ 15 w 15"/>
                      <a:gd name="T13" fmla="*/ 4 h 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5"/>
                      <a:gd name="T22" fmla="*/ 0 h 24"/>
                      <a:gd name="T23" fmla="*/ 15 w 15"/>
                      <a:gd name="T24" fmla="*/ 24 h 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5" h="24">
                        <a:moveTo>
                          <a:pt x="15" y="4"/>
                        </a:moveTo>
                        <a:lnTo>
                          <a:pt x="11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4" y="24"/>
                        </a:lnTo>
                        <a:lnTo>
                          <a:pt x="15" y="4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2" name="Rectangle 1162"/>
                  <p:cNvSpPr>
                    <a:spLocks noChangeArrowheads="1"/>
                  </p:cNvSpPr>
                  <p:nvPr/>
                </p:nvSpPr>
                <p:spPr bwMode="auto">
                  <a:xfrm>
                    <a:off x="3679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3" name="Freeform 1163"/>
                  <p:cNvSpPr>
                    <a:spLocks/>
                  </p:cNvSpPr>
                  <p:nvPr/>
                </p:nvSpPr>
                <p:spPr bwMode="auto">
                  <a:xfrm>
                    <a:off x="3679" y="2490"/>
                    <a:ext cx="6" cy="16"/>
                  </a:xfrm>
                  <a:custGeom>
                    <a:avLst/>
                    <a:gdLst>
                      <a:gd name="T0" fmla="*/ 13 w 13"/>
                      <a:gd name="T1" fmla="*/ 0 h 33"/>
                      <a:gd name="T2" fmla="*/ 9 w 13"/>
                      <a:gd name="T3" fmla="*/ 0 h 33"/>
                      <a:gd name="T4" fmla="*/ 0 w 13"/>
                      <a:gd name="T5" fmla="*/ 33 h 33"/>
                      <a:gd name="T6" fmla="*/ 4 w 13"/>
                      <a:gd name="T7" fmla="*/ 33 h 33"/>
                      <a:gd name="T8" fmla="*/ 13 w 13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"/>
                      <a:gd name="T16" fmla="*/ 0 h 33"/>
                      <a:gd name="T17" fmla="*/ 13 w 13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" h="33">
                        <a:moveTo>
                          <a:pt x="13" y="0"/>
                        </a:moveTo>
                        <a:lnTo>
                          <a:pt x="9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4" name="Rectangle 1164"/>
                  <p:cNvSpPr>
                    <a:spLocks noChangeArrowheads="1"/>
                  </p:cNvSpPr>
                  <p:nvPr/>
                </p:nvSpPr>
                <p:spPr bwMode="auto">
                  <a:xfrm>
                    <a:off x="3679" y="2480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5" name="Freeform 1165"/>
                  <p:cNvSpPr>
                    <a:spLocks/>
                  </p:cNvSpPr>
                  <p:nvPr/>
                </p:nvSpPr>
                <p:spPr bwMode="auto">
                  <a:xfrm>
                    <a:off x="3675" y="2480"/>
                    <a:ext cx="6" cy="10"/>
                  </a:xfrm>
                  <a:custGeom>
                    <a:avLst/>
                    <a:gdLst>
                      <a:gd name="T0" fmla="*/ 11 w 11"/>
                      <a:gd name="T1" fmla="*/ 0 h 19"/>
                      <a:gd name="T2" fmla="*/ 7 w 11"/>
                      <a:gd name="T3" fmla="*/ 0 h 19"/>
                      <a:gd name="T4" fmla="*/ 0 w 11"/>
                      <a:gd name="T5" fmla="*/ 19 h 19"/>
                      <a:gd name="T6" fmla="*/ 0 w 11"/>
                      <a:gd name="T7" fmla="*/ 19 h 19"/>
                      <a:gd name="T8" fmla="*/ 4 w 11"/>
                      <a:gd name="T9" fmla="*/ 19 h 19"/>
                      <a:gd name="T10" fmla="*/ 4 w 11"/>
                      <a:gd name="T11" fmla="*/ 19 h 19"/>
                      <a:gd name="T12" fmla="*/ 11 w 11"/>
                      <a:gd name="T13" fmla="*/ 0 h 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1"/>
                      <a:gd name="T22" fmla="*/ 0 h 19"/>
                      <a:gd name="T23" fmla="*/ 11 w 11"/>
                      <a:gd name="T24" fmla="*/ 19 h 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1" h="19">
                        <a:moveTo>
                          <a:pt x="11" y="0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" y="19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6" name="Rectangle 1166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506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7" name="Freeform 1167"/>
                  <p:cNvSpPr>
                    <a:spLocks/>
                  </p:cNvSpPr>
                  <p:nvPr/>
                </p:nvSpPr>
                <p:spPr bwMode="auto">
                  <a:xfrm>
                    <a:off x="3671" y="2490"/>
                    <a:ext cx="7" cy="16"/>
                  </a:xfrm>
                  <a:custGeom>
                    <a:avLst/>
                    <a:gdLst>
                      <a:gd name="T0" fmla="*/ 13 w 13"/>
                      <a:gd name="T1" fmla="*/ 0 h 33"/>
                      <a:gd name="T2" fmla="*/ 9 w 13"/>
                      <a:gd name="T3" fmla="*/ 0 h 33"/>
                      <a:gd name="T4" fmla="*/ 0 w 13"/>
                      <a:gd name="T5" fmla="*/ 33 h 33"/>
                      <a:gd name="T6" fmla="*/ 5 w 13"/>
                      <a:gd name="T7" fmla="*/ 33 h 33"/>
                      <a:gd name="T8" fmla="*/ 13 w 13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"/>
                      <a:gd name="T16" fmla="*/ 0 h 33"/>
                      <a:gd name="T17" fmla="*/ 13 w 13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" h="33">
                        <a:moveTo>
                          <a:pt x="13" y="0"/>
                        </a:moveTo>
                        <a:lnTo>
                          <a:pt x="9" y="0"/>
                        </a:lnTo>
                        <a:lnTo>
                          <a:pt x="0" y="33"/>
                        </a:lnTo>
                        <a:lnTo>
                          <a:pt x="5" y="33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8" name="Rectangle 1168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480"/>
                    <a:ext cx="2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19" name="Freeform 1169"/>
                  <p:cNvSpPr>
                    <a:spLocks/>
                  </p:cNvSpPr>
                  <p:nvPr/>
                </p:nvSpPr>
                <p:spPr bwMode="auto">
                  <a:xfrm>
                    <a:off x="3668" y="2480"/>
                    <a:ext cx="5" cy="10"/>
                  </a:xfrm>
                  <a:custGeom>
                    <a:avLst/>
                    <a:gdLst>
                      <a:gd name="T0" fmla="*/ 12 w 12"/>
                      <a:gd name="T1" fmla="*/ 0 h 19"/>
                      <a:gd name="T2" fmla="*/ 7 w 12"/>
                      <a:gd name="T3" fmla="*/ 0 h 19"/>
                      <a:gd name="T4" fmla="*/ 0 w 12"/>
                      <a:gd name="T5" fmla="*/ 19 h 19"/>
                      <a:gd name="T6" fmla="*/ 0 w 12"/>
                      <a:gd name="T7" fmla="*/ 19 h 19"/>
                      <a:gd name="T8" fmla="*/ 3 w 12"/>
                      <a:gd name="T9" fmla="*/ 19 h 19"/>
                      <a:gd name="T10" fmla="*/ 3 w 12"/>
                      <a:gd name="T11" fmla="*/ 19 h 19"/>
                      <a:gd name="T12" fmla="*/ 12 w 12"/>
                      <a:gd name="T13" fmla="*/ 0 h 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"/>
                      <a:gd name="T22" fmla="*/ 0 h 19"/>
                      <a:gd name="T23" fmla="*/ 12 w 12"/>
                      <a:gd name="T24" fmla="*/ 19 h 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" h="19">
                        <a:moveTo>
                          <a:pt x="12" y="0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3" y="19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20" name="Rectangle 1170"/>
                  <p:cNvSpPr>
                    <a:spLocks noChangeArrowheads="1"/>
                  </p:cNvSpPr>
                  <p:nvPr/>
                </p:nvSpPr>
                <p:spPr bwMode="auto">
                  <a:xfrm>
                    <a:off x="3663" y="2506"/>
                    <a:ext cx="3" cy="0"/>
                  </a:xfrm>
                  <a:prstGeom prst="rect">
                    <a:avLst/>
                  </a:pr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21" name="Freeform 1171"/>
                  <p:cNvSpPr>
                    <a:spLocks/>
                  </p:cNvSpPr>
                  <p:nvPr/>
                </p:nvSpPr>
                <p:spPr bwMode="auto">
                  <a:xfrm>
                    <a:off x="3663" y="2490"/>
                    <a:ext cx="6" cy="16"/>
                  </a:xfrm>
                  <a:custGeom>
                    <a:avLst/>
                    <a:gdLst>
                      <a:gd name="T0" fmla="*/ 11 w 11"/>
                      <a:gd name="T1" fmla="*/ 0 h 33"/>
                      <a:gd name="T2" fmla="*/ 8 w 11"/>
                      <a:gd name="T3" fmla="*/ 0 h 33"/>
                      <a:gd name="T4" fmla="*/ 0 w 11"/>
                      <a:gd name="T5" fmla="*/ 33 h 33"/>
                      <a:gd name="T6" fmla="*/ 4 w 11"/>
                      <a:gd name="T7" fmla="*/ 33 h 33"/>
                      <a:gd name="T8" fmla="*/ 11 w 11"/>
                      <a:gd name="T9" fmla="*/ 0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1"/>
                      <a:gd name="T16" fmla="*/ 0 h 33"/>
                      <a:gd name="T17" fmla="*/ 11 w 11"/>
                      <a:gd name="T18" fmla="*/ 33 h 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1" h="33">
                        <a:moveTo>
                          <a:pt x="11" y="0"/>
                        </a:moveTo>
                        <a:lnTo>
                          <a:pt x="8" y="0"/>
                        </a:lnTo>
                        <a:lnTo>
                          <a:pt x="0" y="33"/>
                        </a:lnTo>
                        <a:lnTo>
                          <a:pt x="4" y="33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426" name="Group 1865"/>
              <p:cNvGrpSpPr>
                <a:grpSpLocks/>
              </p:cNvGrpSpPr>
              <p:nvPr/>
            </p:nvGrpSpPr>
            <p:grpSpPr bwMode="auto">
              <a:xfrm>
                <a:off x="370" y="3442"/>
                <a:ext cx="1241" cy="379"/>
                <a:chOff x="370" y="3442"/>
                <a:chExt cx="1241" cy="379"/>
              </a:xfrm>
            </p:grpSpPr>
            <p:sp>
              <p:nvSpPr>
                <p:cNvPr id="10427" name="Freeform 335"/>
                <p:cNvSpPr>
                  <a:spLocks/>
                </p:cNvSpPr>
                <p:nvPr/>
              </p:nvSpPr>
              <p:spPr bwMode="auto">
                <a:xfrm>
                  <a:off x="1081" y="3571"/>
                  <a:ext cx="530" cy="150"/>
                </a:xfrm>
                <a:custGeom>
                  <a:avLst/>
                  <a:gdLst>
                    <a:gd name="T0" fmla="*/ 0 w 530"/>
                    <a:gd name="T1" fmla="*/ 186 h 187"/>
                    <a:gd name="T2" fmla="*/ 102 w 530"/>
                    <a:gd name="T3" fmla="*/ 17 h 187"/>
                    <a:gd name="T4" fmla="*/ 529 w 530"/>
                    <a:gd name="T5" fmla="*/ 0 h 187"/>
                    <a:gd name="T6" fmla="*/ 529 w 530"/>
                    <a:gd name="T7" fmla="*/ 74 h 187"/>
                    <a:gd name="T8" fmla="*/ 84 w 530"/>
                    <a:gd name="T9" fmla="*/ 186 h 187"/>
                    <a:gd name="T10" fmla="*/ 0 w 530"/>
                    <a:gd name="T11" fmla="*/ 186 h 1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0"/>
                    <a:gd name="T19" fmla="*/ 0 h 187"/>
                    <a:gd name="T20" fmla="*/ 530 w 530"/>
                    <a:gd name="T21" fmla="*/ 187 h 1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0" h="187">
                      <a:moveTo>
                        <a:pt x="0" y="186"/>
                      </a:moveTo>
                      <a:lnTo>
                        <a:pt x="102" y="17"/>
                      </a:lnTo>
                      <a:lnTo>
                        <a:pt x="529" y="0"/>
                      </a:lnTo>
                      <a:lnTo>
                        <a:pt x="529" y="74"/>
                      </a:lnTo>
                      <a:lnTo>
                        <a:pt x="84" y="186"/>
                      </a:lnTo>
                      <a:lnTo>
                        <a:pt x="0" y="186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428" name="Group 1323"/>
                <p:cNvGrpSpPr>
                  <a:grpSpLocks/>
                </p:cNvGrpSpPr>
                <p:nvPr/>
              </p:nvGrpSpPr>
              <p:grpSpPr bwMode="auto">
                <a:xfrm>
                  <a:off x="370" y="3442"/>
                  <a:ext cx="853" cy="288"/>
                  <a:chOff x="370" y="3484"/>
                  <a:chExt cx="853" cy="288"/>
                </a:xfrm>
              </p:grpSpPr>
              <p:sp>
                <p:nvSpPr>
                  <p:cNvPr id="10529" name="AutoShape 336"/>
                  <p:cNvSpPr>
                    <a:spLocks noChangeArrowheads="1"/>
                  </p:cNvSpPr>
                  <p:nvPr/>
                </p:nvSpPr>
                <p:spPr bwMode="auto">
                  <a:xfrm>
                    <a:off x="374" y="3487"/>
                    <a:ext cx="843" cy="2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BAB7A4"/>
                  </a:soli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0" name="Freeform 337" descr="Dark vertical"/>
                  <p:cNvSpPr>
                    <a:spLocks/>
                  </p:cNvSpPr>
                  <p:nvPr/>
                </p:nvSpPr>
                <p:spPr bwMode="auto">
                  <a:xfrm>
                    <a:off x="370" y="3555"/>
                    <a:ext cx="766" cy="217"/>
                  </a:xfrm>
                  <a:custGeom>
                    <a:avLst/>
                    <a:gdLst>
                      <a:gd name="T0" fmla="*/ 0 w 766"/>
                      <a:gd name="T1" fmla="*/ 267 h 270"/>
                      <a:gd name="T2" fmla="*/ 0 w 766"/>
                      <a:gd name="T3" fmla="*/ 0 h 270"/>
                      <a:gd name="T4" fmla="*/ 765 w 766"/>
                      <a:gd name="T5" fmla="*/ 0 h 270"/>
                      <a:gd name="T6" fmla="*/ 765 w 766"/>
                      <a:gd name="T7" fmla="*/ 269 h 270"/>
                      <a:gd name="T8" fmla="*/ 0 w 766"/>
                      <a:gd name="T9" fmla="*/ 267 h 2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66"/>
                      <a:gd name="T16" fmla="*/ 0 h 270"/>
                      <a:gd name="T17" fmla="*/ 766 w 766"/>
                      <a:gd name="T18" fmla="*/ 270 h 2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66" h="270">
                        <a:moveTo>
                          <a:pt x="0" y="267"/>
                        </a:moveTo>
                        <a:lnTo>
                          <a:pt x="0" y="0"/>
                        </a:lnTo>
                        <a:lnTo>
                          <a:pt x="765" y="0"/>
                        </a:lnTo>
                        <a:lnTo>
                          <a:pt x="765" y="269"/>
                        </a:lnTo>
                        <a:lnTo>
                          <a:pt x="0" y="267"/>
                        </a:lnTo>
                      </a:path>
                    </a:pathLst>
                  </a:custGeom>
                  <a:pattFill prst="dkVert">
                    <a:fgClr>
                      <a:srgbClr val="BAB7A4"/>
                    </a:fgClr>
                    <a:bgClr>
                      <a:schemeClr val="bg1"/>
                    </a:bgClr>
                  </a:patt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31" name="Freeform 338" descr="Narrow vertical"/>
                  <p:cNvSpPr>
                    <a:spLocks/>
                  </p:cNvSpPr>
                  <p:nvPr/>
                </p:nvSpPr>
                <p:spPr bwMode="auto">
                  <a:xfrm>
                    <a:off x="1135" y="3484"/>
                    <a:ext cx="88" cy="288"/>
                  </a:xfrm>
                  <a:custGeom>
                    <a:avLst/>
                    <a:gdLst>
                      <a:gd name="T0" fmla="*/ 0 w 88"/>
                      <a:gd name="T1" fmla="*/ 87 h 358"/>
                      <a:gd name="T2" fmla="*/ 0 w 88"/>
                      <a:gd name="T3" fmla="*/ 357 h 358"/>
                      <a:gd name="T4" fmla="*/ 87 w 88"/>
                      <a:gd name="T5" fmla="*/ 268 h 358"/>
                      <a:gd name="T6" fmla="*/ 87 w 88"/>
                      <a:gd name="T7" fmla="*/ 0 h 358"/>
                      <a:gd name="T8" fmla="*/ 0 w 88"/>
                      <a:gd name="T9" fmla="*/ 87 h 35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358"/>
                      <a:gd name="T17" fmla="*/ 88 w 88"/>
                      <a:gd name="T18" fmla="*/ 358 h 35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358">
                        <a:moveTo>
                          <a:pt x="0" y="87"/>
                        </a:moveTo>
                        <a:lnTo>
                          <a:pt x="0" y="357"/>
                        </a:lnTo>
                        <a:lnTo>
                          <a:pt x="87" y="268"/>
                        </a:lnTo>
                        <a:lnTo>
                          <a:pt x="87" y="0"/>
                        </a:lnTo>
                        <a:lnTo>
                          <a:pt x="0" y="87"/>
                        </a:lnTo>
                      </a:path>
                    </a:pathLst>
                  </a:custGeom>
                  <a:pattFill prst="narVert">
                    <a:fgClr>
                      <a:srgbClr val="948E71"/>
                    </a:fgClr>
                    <a:bgClr>
                      <a:schemeClr val="bg1"/>
                    </a:bgClr>
                  </a:patt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32" name="AutoShape 339"/>
                  <p:cNvSpPr>
                    <a:spLocks noChangeArrowheads="1"/>
                  </p:cNvSpPr>
                  <p:nvPr/>
                </p:nvSpPr>
                <p:spPr bwMode="auto">
                  <a:xfrm>
                    <a:off x="556" y="3594"/>
                    <a:ext cx="382" cy="17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FF9900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3" name="AutoShape 340"/>
                  <p:cNvSpPr>
                    <a:spLocks noChangeArrowheads="1"/>
                  </p:cNvSpPr>
                  <p:nvPr/>
                </p:nvSpPr>
                <p:spPr bwMode="auto">
                  <a:xfrm>
                    <a:off x="577" y="3613"/>
                    <a:ext cx="340" cy="153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chemeClr val="tx2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4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745" y="3616"/>
                    <a:ext cx="0" cy="150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5" name="Oval 342"/>
                  <p:cNvSpPr>
                    <a:spLocks noChangeArrowheads="1"/>
                  </p:cNvSpPr>
                  <p:nvPr/>
                </p:nvSpPr>
                <p:spPr bwMode="auto">
                  <a:xfrm>
                    <a:off x="609" y="3643"/>
                    <a:ext cx="90" cy="32"/>
                  </a:xfrm>
                  <a:prstGeom prst="ellipse">
                    <a:avLst/>
                  </a:prstGeom>
                  <a:solidFill>
                    <a:srgbClr val="FEEED4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6" name="Oval 343"/>
                  <p:cNvSpPr>
                    <a:spLocks noChangeArrowheads="1"/>
                  </p:cNvSpPr>
                  <p:nvPr/>
                </p:nvSpPr>
                <p:spPr bwMode="auto">
                  <a:xfrm>
                    <a:off x="777" y="3646"/>
                    <a:ext cx="90" cy="30"/>
                  </a:xfrm>
                  <a:prstGeom prst="ellipse">
                    <a:avLst/>
                  </a:prstGeom>
                  <a:solidFill>
                    <a:srgbClr val="FEEED4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7" name="Rectangle 344"/>
                  <p:cNvSpPr>
                    <a:spLocks noChangeArrowheads="1"/>
                  </p:cNvSpPr>
                  <p:nvPr/>
                </p:nvSpPr>
                <p:spPr bwMode="auto">
                  <a:xfrm>
                    <a:off x="411" y="3692"/>
                    <a:ext cx="51" cy="74"/>
                  </a:xfrm>
                  <a:prstGeom prst="rect">
                    <a:avLst/>
                  </a:prstGeom>
                  <a:solidFill>
                    <a:schemeClr val="tx2"/>
                  </a:soli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8" name="Freeform 345"/>
                  <p:cNvSpPr>
                    <a:spLocks/>
                  </p:cNvSpPr>
                  <p:nvPr/>
                </p:nvSpPr>
                <p:spPr bwMode="auto">
                  <a:xfrm>
                    <a:off x="1161" y="3544"/>
                    <a:ext cx="43" cy="209"/>
                  </a:xfrm>
                  <a:custGeom>
                    <a:avLst/>
                    <a:gdLst>
                      <a:gd name="T0" fmla="*/ 0 w 43"/>
                      <a:gd name="T1" fmla="*/ 258 h 259"/>
                      <a:gd name="T2" fmla="*/ 0 w 43"/>
                      <a:gd name="T3" fmla="*/ 42 h 259"/>
                      <a:gd name="T4" fmla="*/ 42 w 43"/>
                      <a:gd name="T5" fmla="*/ 0 h 259"/>
                      <a:gd name="T6" fmla="*/ 42 w 43"/>
                      <a:gd name="T7" fmla="*/ 213 h 259"/>
                      <a:gd name="T8" fmla="*/ 0 w 43"/>
                      <a:gd name="T9" fmla="*/ 258 h 2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3"/>
                      <a:gd name="T16" fmla="*/ 0 h 259"/>
                      <a:gd name="T17" fmla="*/ 43 w 43"/>
                      <a:gd name="T18" fmla="*/ 259 h 25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3" h="259">
                        <a:moveTo>
                          <a:pt x="0" y="258"/>
                        </a:moveTo>
                        <a:lnTo>
                          <a:pt x="0" y="42"/>
                        </a:lnTo>
                        <a:lnTo>
                          <a:pt x="42" y="0"/>
                        </a:lnTo>
                        <a:lnTo>
                          <a:pt x="42" y="213"/>
                        </a:lnTo>
                        <a:lnTo>
                          <a:pt x="0" y="258"/>
                        </a:lnTo>
                      </a:path>
                    </a:pathLst>
                  </a:custGeom>
                  <a:solidFill>
                    <a:schemeClr val="tx2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429" name="Group 1628"/>
                <p:cNvGrpSpPr>
                  <a:grpSpLocks/>
                </p:cNvGrpSpPr>
                <p:nvPr/>
              </p:nvGrpSpPr>
              <p:grpSpPr bwMode="auto">
                <a:xfrm>
                  <a:off x="930" y="3737"/>
                  <a:ext cx="104" cy="84"/>
                  <a:chOff x="4337" y="513"/>
                  <a:chExt cx="1006" cy="814"/>
                </a:xfrm>
              </p:grpSpPr>
              <p:grpSp>
                <p:nvGrpSpPr>
                  <p:cNvPr id="10480" name="Group 1629"/>
                  <p:cNvGrpSpPr>
                    <a:grpSpLocks/>
                  </p:cNvGrpSpPr>
                  <p:nvPr/>
                </p:nvGrpSpPr>
                <p:grpSpPr bwMode="auto">
                  <a:xfrm>
                    <a:off x="4337" y="513"/>
                    <a:ext cx="1006" cy="814"/>
                    <a:chOff x="4337" y="513"/>
                    <a:chExt cx="1006" cy="814"/>
                  </a:xfrm>
                </p:grpSpPr>
                <p:grpSp>
                  <p:nvGrpSpPr>
                    <p:cNvPr id="10505" name="Group 16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37" y="1029"/>
                      <a:ext cx="363" cy="297"/>
                      <a:chOff x="3655" y="1024"/>
                      <a:chExt cx="377" cy="341"/>
                    </a:xfrm>
                  </p:grpSpPr>
                  <p:sp>
                    <p:nvSpPr>
                      <p:cNvPr id="10526" name="Rectangle 16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55" y="1072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27" name="Freeform 16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48" y="1026"/>
                        <a:ext cx="83" cy="338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28" name="Freeform 16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55" y="1024"/>
                        <a:ext cx="377" cy="47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506" name="Group 16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7" y="1031"/>
                      <a:ext cx="364" cy="296"/>
                      <a:chOff x="3993" y="1010"/>
                      <a:chExt cx="378" cy="340"/>
                    </a:xfrm>
                  </p:grpSpPr>
                  <p:sp>
                    <p:nvSpPr>
                      <p:cNvPr id="73315" name="Rectangle 16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2" y="1049"/>
                        <a:ext cx="301" cy="301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316" name="Freeform 16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83" y="1005"/>
                        <a:ext cx="90" cy="34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6"/>
                          </a:cxn>
                          <a:cxn ang="0">
                            <a:pos x="0" y="339"/>
                          </a:cxn>
                          <a:cxn ang="0">
                            <a:pos x="83" y="281"/>
                          </a:cxn>
                          <a:cxn ang="0">
                            <a:pos x="83" y="0"/>
                          </a:cxn>
                          <a:cxn ang="0">
                            <a:pos x="0" y="46"/>
                          </a:cxn>
                        </a:cxnLst>
                        <a:rect l="0" t="0" r="r" b="b"/>
                        <a:pathLst>
                          <a:path w="83" h="339">
                            <a:moveTo>
                              <a:pt x="0" y="46"/>
                            </a:moveTo>
                            <a:lnTo>
                              <a:pt x="0" y="339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317" name="Freeform 16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92" y="1005"/>
                        <a:ext cx="382" cy="4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7"/>
                          </a:cxn>
                          <a:cxn ang="0">
                            <a:pos x="294" y="47"/>
                          </a:cxn>
                          <a:cxn ang="0">
                            <a:pos x="378" y="0"/>
                          </a:cxn>
                          <a:cxn ang="0">
                            <a:pos x="95" y="0"/>
                          </a:cxn>
                          <a:cxn ang="0">
                            <a:pos x="0" y="47"/>
                          </a:cxn>
                        </a:cxnLst>
                        <a:rect l="0" t="0" r="r" b="b"/>
                        <a:pathLst>
                          <a:path w="378" h="47">
                            <a:moveTo>
                              <a:pt x="0" y="47"/>
                            </a:moveTo>
                            <a:lnTo>
                              <a:pt x="294" y="4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0507" name="Group 16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2" y="781"/>
                      <a:ext cx="365" cy="287"/>
                      <a:chOff x="3725" y="723"/>
                      <a:chExt cx="378" cy="330"/>
                    </a:xfrm>
                  </p:grpSpPr>
                  <p:sp>
                    <p:nvSpPr>
                      <p:cNvPr id="10520" name="Rectangle 16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26" y="760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21" name="Freeform 16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9" y="723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22" name="Freeform 16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25" y="723"/>
                        <a:ext cx="378" cy="37"/>
                      </a:xfrm>
                      <a:custGeom>
                        <a:avLst/>
                        <a:gdLst>
                          <a:gd name="T0" fmla="*/ 0 w 378"/>
                          <a:gd name="T1" fmla="*/ 37 h 37"/>
                          <a:gd name="T2" fmla="*/ 294 w 378"/>
                          <a:gd name="T3" fmla="*/ 37 h 37"/>
                          <a:gd name="T4" fmla="*/ 378 w 378"/>
                          <a:gd name="T5" fmla="*/ 0 h 37"/>
                          <a:gd name="T6" fmla="*/ 95 w 378"/>
                          <a:gd name="T7" fmla="*/ 0 h 37"/>
                          <a:gd name="T8" fmla="*/ 0 w 378"/>
                          <a:gd name="T9" fmla="*/ 37 h 3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8"/>
                          <a:gd name="T16" fmla="*/ 0 h 37"/>
                          <a:gd name="T17" fmla="*/ 378 w 378"/>
                          <a:gd name="T18" fmla="*/ 37 h 3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8" h="37">
                            <a:moveTo>
                              <a:pt x="0" y="37"/>
                            </a:moveTo>
                            <a:lnTo>
                              <a:pt x="294" y="3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508" name="Group 16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80" y="1039"/>
                      <a:ext cx="363" cy="287"/>
                      <a:chOff x="4324" y="1010"/>
                      <a:chExt cx="377" cy="330"/>
                    </a:xfrm>
                  </p:grpSpPr>
                  <p:sp>
                    <p:nvSpPr>
                      <p:cNvPr id="10517" name="Rectangle 16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24" y="1047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18" name="Freeform 16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17" y="1010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19" name="Freeform 16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24" y="1010"/>
                        <a:ext cx="377" cy="36"/>
                      </a:xfrm>
                      <a:custGeom>
                        <a:avLst/>
                        <a:gdLst>
                          <a:gd name="T0" fmla="*/ 0 w 377"/>
                          <a:gd name="T1" fmla="*/ 36 h 36"/>
                          <a:gd name="T2" fmla="*/ 293 w 377"/>
                          <a:gd name="T3" fmla="*/ 36 h 36"/>
                          <a:gd name="T4" fmla="*/ 377 w 377"/>
                          <a:gd name="T5" fmla="*/ 0 h 36"/>
                          <a:gd name="T6" fmla="*/ 95 w 377"/>
                          <a:gd name="T7" fmla="*/ 0 h 36"/>
                          <a:gd name="T8" fmla="*/ 0 w 377"/>
                          <a:gd name="T9" fmla="*/ 36 h 3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36"/>
                          <a:gd name="T17" fmla="*/ 377 w 377"/>
                          <a:gd name="T18" fmla="*/ 36 h 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36">
                            <a:moveTo>
                              <a:pt x="0" y="36"/>
                            </a:moveTo>
                            <a:lnTo>
                              <a:pt x="293" y="36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3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509" name="Group 16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0" y="778"/>
                      <a:ext cx="356" cy="290"/>
                      <a:chOff x="4820" y="778"/>
                      <a:chExt cx="356" cy="290"/>
                    </a:xfrm>
                  </p:grpSpPr>
                  <p:sp>
                    <p:nvSpPr>
                      <p:cNvPr id="10514" name="Rectangle 16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20" y="813"/>
                        <a:ext cx="282" cy="25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15" name="Freeform 16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104" y="779"/>
                        <a:ext cx="69" cy="289"/>
                      </a:xfrm>
                      <a:custGeom>
                        <a:avLst/>
                        <a:gdLst>
                          <a:gd name="T0" fmla="*/ 0 w 84"/>
                          <a:gd name="T1" fmla="*/ 24 h 317"/>
                          <a:gd name="T2" fmla="*/ 0 w 84"/>
                          <a:gd name="T3" fmla="*/ 317 h 317"/>
                          <a:gd name="T4" fmla="*/ 84 w 84"/>
                          <a:gd name="T5" fmla="*/ 279 h 317"/>
                          <a:gd name="T6" fmla="*/ 84 w 84"/>
                          <a:gd name="T7" fmla="*/ 0 h 317"/>
                          <a:gd name="T8" fmla="*/ 0 w 84"/>
                          <a:gd name="T9" fmla="*/ 24 h 3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4"/>
                          <a:gd name="T16" fmla="*/ 0 h 317"/>
                          <a:gd name="T17" fmla="*/ 84 w 84"/>
                          <a:gd name="T18" fmla="*/ 317 h 3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4" h="317">
                            <a:moveTo>
                              <a:pt x="0" y="24"/>
                            </a:moveTo>
                            <a:lnTo>
                              <a:pt x="0" y="317"/>
                            </a:lnTo>
                            <a:lnTo>
                              <a:pt x="84" y="279"/>
                            </a:lnTo>
                            <a:lnTo>
                              <a:pt x="84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16" name="Freeform 16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778"/>
                        <a:ext cx="354" cy="35"/>
                      </a:xfrm>
                      <a:custGeom>
                        <a:avLst/>
                        <a:gdLst>
                          <a:gd name="T0" fmla="*/ 0 w 377"/>
                          <a:gd name="T1" fmla="*/ 24 h 24"/>
                          <a:gd name="T2" fmla="*/ 293 w 377"/>
                          <a:gd name="T3" fmla="*/ 24 h 24"/>
                          <a:gd name="T4" fmla="*/ 377 w 377"/>
                          <a:gd name="T5" fmla="*/ 0 h 24"/>
                          <a:gd name="T6" fmla="*/ 92 w 377"/>
                          <a:gd name="T7" fmla="*/ 0 h 24"/>
                          <a:gd name="T8" fmla="*/ 0 w 377"/>
                          <a:gd name="T9" fmla="*/ 24 h 2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24"/>
                          <a:gd name="T17" fmla="*/ 377 w 377"/>
                          <a:gd name="T18" fmla="*/ 24 h 2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24">
                            <a:moveTo>
                              <a:pt x="0" y="24"/>
                            </a:moveTo>
                            <a:lnTo>
                              <a:pt x="293" y="24"/>
                            </a:lnTo>
                            <a:lnTo>
                              <a:pt x="377" y="0"/>
                            </a:lnTo>
                            <a:lnTo>
                              <a:pt x="92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510" name="Group 16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5" y="513"/>
                      <a:ext cx="359" cy="297"/>
                      <a:chOff x="4655" y="513"/>
                      <a:chExt cx="359" cy="297"/>
                    </a:xfrm>
                  </p:grpSpPr>
                  <p:sp>
                    <p:nvSpPr>
                      <p:cNvPr id="10511" name="Rectangle 16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55" y="554"/>
                        <a:ext cx="283" cy="25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12" name="Freeform 16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37" y="513"/>
                        <a:ext cx="73" cy="294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13" name="Freeform 16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55" y="513"/>
                        <a:ext cx="359" cy="41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481" name="Group 1654"/>
                  <p:cNvGrpSpPr>
                    <a:grpSpLocks/>
                  </p:cNvGrpSpPr>
                  <p:nvPr/>
                </p:nvGrpSpPr>
                <p:grpSpPr bwMode="auto">
                  <a:xfrm>
                    <a:off x="4337" y="1029"/>
                    <a:ext cx="363" cy="297"/>
                    <a:chOff x="3655" y="1024"/>
                    <a:chExt cx="377" cy="341"/>
                  </a:xfrm>
                </p:grpSpPr>
                <p:sp>
                  <p:nvSpPr>
                    <p:cNvPr id="10502" name="Rectangle 16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503" name="Freeform 1656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504" name="Freeform 1657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82" name="Group 1658"/>
                  <p:cNvGrpSpPr>
                    <a:grpSpLocks/>
                  </p:cNvGrpSpPr>
                  <p:nvPr/>
                </p:nvGrpSpPr>
                <p:grpSpPr bwMode="auto">
                  <a:xfrm>
                    <a:off x="4657" y="1031"/>
                    <a:ext cx="364" cy="296"/>
                    <a:chOff x="3993" y="1010"/>
                    <a:chExt cx="378" cy="340"/>
                  </a:xfrm>
                </p:grpSpPr>
                <p:sp>
                  <p:nvSpPr>
                    <p:cNvPr id="73339" name="Rectangle 16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2" y="1049"/>
                      <a:ext cx="301" cy="301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340" name="Freeform 1660"/>
                    <p:cNvSpPr>
                      <a:spLocks/>
                    </p:cNvSpPr>
                    <p:nvPr/>
                  </p:nvSpPr>
                  <p:spPr bwMode="auto">
                    <a:xfrm>
                      <a:off x="4283" y="1005"/>
                      <a:ext cx="90" cy="34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341" name="Freeform 1661"/>
                    <p:cNvSpPr>
                      <a:spLocks/>
                    </p:cNvSpPr>
                    <p:nvPr/>
                  </p:nvSpPr>
                  <p:spPr bwMode="auto">
                    <a:xfrm>
                      <a:off x="3992" y="1005"/>
                      <a:ext cx="382" cy="4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0483" name="Group 1662"/>
                  <p:cNvGrpSpPr>
                    <a:grpSpLocks/>
                  </p:cNvGrpSpPr>
                  <p:nvPr/>
                </p:nvGrpSpPr>
                <p:grpSpPr bwMode="auto">
                  <a:xfrm>
                    <a:off x="4502" y="781"/>
                    <a:ext cx="365" cy="287"/>
                    <a:chOff x="3725" y="723"/>
                    <a:chExt cx="378" cy="330"/>
                  </a:xfrm>
                </p:grpSpPr>
                <p:sp>
                  <p:nvSpPr>
                    <p:cNvPr id="10496" name="Rectangle 16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97" name="Freeform 1664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98" name="Freeform 1665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84" name="Group 1666"/>
                  <p:cNvGrpSpPr>
                    <a:grpSpLocks/>
                  </p:cNvGrpSpPr>
                  <p:nvPr/>
                </p:nvGrpSpPr>
                <p:grpSpPr bwMode="auto">
                  <a:xfrm>
                    <a:off x="4980" y="1039"/>
                    <a:ext cx="363" cy="287"/>
                    <a:chOff x="4324" y="1010"/>
                    <a:chExt cx="377" cy="330"/>
                  </a:xfrm>
                </p:grpSpPr>
                <p:sp>
                  <p:nvSpPr>
                    <p:cNvPr id="10493" name="Rectangle 16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94" name="Freeform 1668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95" name="Freeform 1669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85" name="Group 1670"/>
                  <p:cNvGrpSpPr>
                    <a:grpSpLocks/>
                  </p:cNvGrpSpPr>
                  <p:nvPr/>
                </p:nvGrpSpPr>
                <p:grpSpPr bwMode="auto">
                  <a:xfrm>
                    <a:off x="4820" y="778"/>
                    <a:ext cx="356" cy="290"/>
                    <a:chOff x="4820" y="778"/>
                    <a:chExt cx="356" cy="290"/>
                  </a:xfrm>
                </p:grpSpPr>
                <p:sp>
                  <p:nvSpPr>
                    <p:cNvPr id="10490" name="Rectangle 16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20" y="813"/>
                      <a:ext cx="282" cy="25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91" name="Freeform 1672"/>
                    <p:cNvSpPr>
                      <a:spLocks/>
                    </p:cNvSpPr>
                    <p:nvPr/>
                  </p:nvSpPr>
                  <p:spPr bwMode="auto">
                    <a:xfrm>
                      <a:off x="5104" y="779"/>
                      <a:ext cx="69" cy="289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92" name="Freeform 1673"/>
                    <p:cNvSpPr>
                      <a:spLocks/>
                    </p:cNvSpPr>
                    <p:nvPr/>
                  </p:nvSpPr>
                  <p:spPr bwMode="auto">
                    <a:xfrm>
                      <a:off x="4822" y="778"/>
                      <a:ext cx="354" cy="35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86" name="Group 1674"/>
                  <p:cNvGrpSpPr>
                    <a:grpSpLocks/>
                  </p:cNvGrpSpPr>
                  <p:nvPr/>
                </p:nvGrpSpPr>
                <p:grpSpPr bwMode="auto">
                  <a:xfrm>
                    <a:off x="4655" y="513"/>
                    <a:ext cx="359" cy="297"/>
                    <a:chOff x="4655" y="513"/>
                    <a:chExt cx="359" cy="297"/>
                  </a:xfrm>
                </p:grpSpPr>
                <p:sp>
                  <p:nvSpPr>
                    <p:cNvPr id="10487" name="Rectangle 16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55" y="554"/>
                      <a:ext cx="283" cy="25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88" name="Freeform 1676"/>
                    <p:cNvSpPr>
                      <a:spLocks/>
                    </p:cNvSpPr>
                    <p:nvPr/>
                  </p:nvSpPr>
                  <p:spPr bwMode="auto">
                    <a:xfrm>
                      <a:off x="4937" y="513"/>
                      <a:ext cx="73" cy="294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89" name="Freeform 1677"/>
                    <p:cNvSpPr>
                      <a:spLocks/>
                    </p:cNvSpPr>
                    <p:nvPr/>
                  </p:nvSpPr>
                  <p:spPr bwMode="auto">
                    <a:xfrm>
                      <a:off x="4655" y="513"/>
                      <a:ext cx="359" cy="41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430" name="Group 1678"/>
                <p:cNvGrpSpPr>
                  <a:grpSpLocks/>
                </p:cNvGrpSpPr>
                <p:nvPr/>
              </p:nvGrpSpPr>
              <p:grpSpPr bwMode="auto">
                <a:xfrm>
                  <a:off x="609" y="3660"/>
                  <a:ext cx="121" cy="98"/>
                  <a:chOff x="4337" y="513"/>
                  <a:chExt cx="1006" cy="814"/>
                </a:xfrm>
              </p:grpSpPr>
              <p:grpSp>
                <p:nvGrpSpPr>
                  <p:cNvPr id="10431" name="Group 1679"/>
                  <p:cNvGrpSpPr>
                    <a:grpSpLocks/>
                  </p:cNvGrpSpPr>
                  <p:nvPr/>
                </p:nvGrpSpPr>
                <p:grpSpPr bwMode="auto">
                  <a:xfrm>
                    <a:off x="4337" y="513"/>
                    <a:ext cx="1006" cy="814"/>
                    <a:chOff x="4337" y="513"/>
                    <a:chExt cx="1006" cy="814"/>
                  </a:xfrm>
                </p:grpSpPr>
                <p:grpSp>
                  <p:nvGrpSpPr>
                    <p:cNvPr id="10456" name="Group 16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37" y="1029"/>
                      <a:ext cx="363" cy="297"/>
                      <a:chOff x="3655" y="1024"/>
                      <a:chExt cx="377" cy="341"/>
                    </a:xfrm>
                  </p:grpSpPr>
                  <p:sp>
                    <p:nvSpPr>
                      <p:cNvPr id="10477" name="Rectangle 16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55" y="1072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78" name="Freeform 16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48" y="1026"/>
                        <a:ext cx="83" cy="338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79" name="Freeform 16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55" y="1024"/>
                        <a:ext cx="377" cy="47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B900"/>
                          </a:gs>
                          <a:gs pos="100000">
                            <a:srgbClr val="FFFF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457" name="Group 16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7" y="1031"/>
                      <a:ext cx="364" cy="296"/>
                      <a:chOff x="3993" y="1010"/>
                      <a:chExt cx="378" cy="340"/>
                    </a:xfrm>
                  </p:grpSpPr>
                  <p:sp>
                    <p:nvSpPr>
                      <p:cNvPr id="73365" name="Rectangle 16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9" y="1054"/>
                        <a:ext cx="294" cy="2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366" name="Freeform 16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82" y="1007"/>
                        <a:ext cx="86" cy="34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6"/>
                          </a:cxn>
                          <a:cxn ang="0">
                            <a:pos x="0" y="339"/>
                          </a:cxn>
                          <a:cxn ang="0">
                            <a:pos x="83" y="281"/>
                          </a:cxn>
                          <a:cxn ang="0">
                            <a:pos x="83" y="0"/>
                          </a:cxn>
                          <a:cxn ang="0">
                            <a:pos x="0" y="46"/>
                          </a:cxn>
                        </a:cxnLst>
                        <a:rect l="0" t="0" r="r" b="b"/>
                        <a:pathLst>
                          <a:path w="83" h="339">
                            <a:moveTo>
                              <a:pt x="0" y="46"/>
                            </a:moveTo>
                            <a:lnTo>
                              <a:pt x="0" y="339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367" name="Freeform 16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9" y="1007"/>
                        <a:ext cx="380" cy="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7"/>
                          </a:cxn>
                          <a:cxn ang="0">
                            <a:pos x="294" y="47"/>
                          </a:cxn>
                          <a:cxn ang="0">
                            <a:pos x="378" y="0"/>
                          </a:cxn>
                          <a:cxn ang="0">
                            <a:pos x="95" y="0"/>
                          </a:cxn>
                          <a:cxn ang="0">
                            <a:pos x="0" y="47"/>
                          </a:cxn>
                        </a:cxnLst>
                        <a:rect l="0" t="0" r="r" b="b"/>
                        <a:pathLst>
                          <a:path w="378" h="47">
                            <a:moveTo>
                              <a:pt x="0" y="47"/>
                            </a:moveTo>
                            <a:lnTo>
                              <a:pt x="294" y="4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tx2">
                              <a:gamma/>
                              <a:shade val="72549"/>
                              <a:invGamma/>
                            </a:schemeClr>
                          </a:gs>
                          <a:gs pos="100000">
                            <a:schemeClr val="tx2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0458" name="Group 16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2" y="781"/>
                      <a:ext cx="365" cy="287"/>
                      <a:chOff x="3725" y="723"/>
                      <a:chExt cx="378" cy="330"/>
                    </a:xfrm>
                  </p:grpSpPr>
                  <p:sp>
                    <p:nvSpPr>
                      <p:cNvPr id="10471" name="Rectangle 168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26" y="760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72" name="Freeform 16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9" y="723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73" name="Freeform 16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25" y="723"/>
                        <a:ext cx="378" cy="37"/>
                      </a:xfrm>
                      <a:custGeom>
                        <a:avLst/>
                        <a:gdLst>
                          <a:gd name="T0" fmla="*/ 0 w 378"/>
                          <a:gd name="T1" fmla="*/ 37 h 37"/>
                          <a:gd name="T2" fmla="*/ 294 w 378"/>
                          <a:gd name="T3" fmla="*/ 37 h 37"/>
                          <a:gd name="T4" fmla="*/ 378 w 378"/>
                          <a:gd name="T5" fmla="*/ 0 h 37"/>
                          <a:gd name="T6" fmla="*/ 95 w 378"/>
                          <a:gd name="T7" fmla="*/ 0 h 37"/>
                          <a:gd name="T8" fmla="*/ 0 w 378"/>
                          <a:gd name="T9" fmla="*/ 37 h 3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8"/>
                          <a:gd name="T16" fmla="*/ 0 h 37"/>
                          <a:gd name="T17" fmla="*/ 378 w 378"/>
                          <a:gd name="T18" fmla="*/ 37 h 3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8" h="37">
                            <a:moveTo>
                              <a:pt x="0" y="37"/>
                            </a:moveTo>
                            <a:lnTo>
                              <a:pt x="294" y="37"/>
                            </a:lnTo>
                            <a:lnTo>
                              <a:pt x="378" y="0"/>
                            </a:lnTo>
                            <a:lnTo>
                              <a:pt x="95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B96F00"/>
                          </a:gs>
                          <a:gs pos="100000">
                            <a:srgbClr val="FF99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459" name="Group 16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80" y="1039"/>
                      <a:ext cx="363" cy="287"/>
                      <a:chOff x="4324" y="1010"/>
                      <a:chExt cx="377" cy="330"/>
                    </a:xfrm>
                  </p:grpSpPr>
                  <p:sp>
                    <p:nvSpPr>
                      <p:cNvPr id="10468" name="Rectangle 16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24" y="1047"/>
                        <a:ext cx="293" cy="29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69" name="Freeform 16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17" y="1010"/>
                        <a:ext cx="83" cy="330"/>
                      </a:xfrm>
                      <a:custGeom>
                        <a:avLst/>
                        <a:gdLst>
                          <a:gd name="T0" fmla="*/ 0 w 83"/>
                          <a:gd name="T1" fmla="*/ 37 h 330"/>
                          <a:gd name="T2" fmla="*/ 0 w 83"/>
                          <a:gd name="T3" fmla="*/ 330 h 330"/>
                          <a:gd name="T4" fmla="*/ 83 w 83"/>
                          <a:gd name="T5" fmla="*/ 281 h 330"/>
                          <a:gd name="T6" fmla="*/ 83 w 83"/>
                          <a:gd name="T7" fmla="*/ 0 h 330"/>
                          <a:gd name="T8" fmla="*/ 0 w 83"/>
                          <a:gd name="T9" fmla="*/ 37 h 3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0"/>
                          <a:gd name="T17" fmla="*/ 83 w 83"/>
                          <a:gd name="T18" fmla="*/ 330 h 33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0">
                            <a:moveTo>
                              <a:pt x="0" y="37"/>
                            </a:moveTo>
                            <a:lnTo>
                              <a:pt x="0" y="330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70" name="Freeform 16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24" y="1010"/>
                        <a:ext cx="377" cy="36"/>
                      </a:xfrm>
                      <a:custGeom>
                        <a:avLst/>
                        <a:gdLst>
                          <a:gd name="T0" fmla="*/ 0 w 377"/>
                          <a:gd name="T1" fmla="*/ 36 h 36"/>
                          <a:gd name="T2" fmla="*/ 293 w 377"/>
                          <a:gd name="T3" fmla="*/ 36 h 36"/>
                          <a:gd name="T4" fmla="*/ 377 w 377"/>
                          <a:gd name="T5" fmla="*/ 0 h 36"/>
                          <a:gd name="T6" fmla="*/ 95 w 377"/>
                          <a:gd name="T7" fmla="*/ 0 h 36"/>
                          <a:gd name="T8" fmla="*/ 0 w 377"/>
                          <a:gd name="T9" fmla="*/ 36 h 3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36"/>
                          <a:gd name="T17" fmla="*/ 377 w 377"/>
                          <a:gd name="T18" fmla="*/ 36 h 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36">
                            <a:moveTo>
                              <a:pt x="0" y="36"/>
                            </a:moveTo>
                            <a:lnTo>
                              <a:pt x="293" y="36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3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99CC00"/>
                          </a:gs>
                          <a:gs pos="100000">
                            <a:srgbClr val="6F9400"/>
                          </a:gs>
                        </a:gsLst>
                        <a:lin ang="540000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460" name="Group 16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0" y="778"/>
                      <a:ext cx="356" cy="290"/>
                      <a:chOff x="4820" y="778"/>
                      <a:chExt cx="356" cy="290"/>
                    </a:xfrm>
                  </p:grpSpPr>
                  <p:sp>
                    <p:nvSpPr>
                      <p:cNvPr id="10465" name="Rectangle 16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20" y="813"/>
                        <a:ext cx="282" cy="25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66" name="Freeform 16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104" y="779"/>
                        <a:ext cx="69" cy="289"/>
                      </a:xfrm>
                      <a:custGeom>
                        <a:avLst/>
                        <a:gdLst>
                          <a:gd name="T0" fmla="*/ 0 w 84"/>
                          <a:gd name="T1" fmla="*/ 24 h 317"/>
                          <a:gd name="T2" fmla="*/ 0 w 84"/>
                          <a:gd name="T3" fmla="*/ 317 h 317"/>
                          <a:gd name="T4" fmla="*/ 84 w 84"/>
                          <a:gd name="T5" fmla="*/ 279 h 317"/>
                          <a:gd name="T6" fmla="*/ 84 w 84"/>
                          <a:gd name="T7" fmla="*/ 0 h 317"/>
                          <a:gd name="T8" fmla="*/ 0 w 84"/>
                          <a:gd name="T9" fmla="*/ 24 h 3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4"/>
                          <a:gd name="T16" fmla="*/ 0 h 317"/>
                          <a:gd name="T17" fmla="*/ 84 w 84"/>
                          <a:gd name="T18" fmla="*/ 317 h 3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4" h="317">
                            <a:moveTo>
                              <a:pt x="0" y="24"/>
                            </a:moveTo>
                            <a:lnTo>
                              <a:pt x="0" y="317"/>
                            </a:lnTo>
                            <a:lnTo>
                              <a:pt x="84" y="279"/>
                            </a:lnTo>
                            <a:lnTo>
                              <a:pt x="84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67" name="Freeform 16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778"/>
                        <a:ext cx="354" cy="35"/>
                      </a:xfrm>
                      <a:custGeom>
                        <a:avLst/>
                        <a:gdLst>
                          <a:gd name="T0" fmla="*/ 0 w 377"/>
                          <a:gd name="T1" fmla="*/ 24 h 24"/>
                          <a:gd name="T2" fmla="*/ 293 w 377"/>
                          <a:gd name="T3" fmla="*/ 24 h 24"/>
                          <a:gd name="T4" fmla="*/ 377 w 377"/>
                          <a:gd name="T5" fmla="*/ 0 h 24"/>
                          <a:gd name="T6" fmla="*/ 92 w 377"/>
                          <a:gd name="T7" fmla="*/ 0 h 24"/>
                          <a:gd name="T8" fmla="*/ 0 w 377"/>
                          <a:gd name="T9" fmla="*/ 24 h 2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24"/>
                          <a:gd name="T17" fmla="*/ 377 w 377"/>
                          <a:gd name="T18" fmla="*/ 24 h 2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24">
                            <a:moveTo>
                              <a:pt x="0" y="24"/>
                            </a:moveTo>
                            <a:lnTo>
                              <a:pt x="293" y="24"/>
                            </a:lnTo>
                            <a:lnTo>
                              <a:pt x="377" y="0"/>
                            </a:lnTo>
                            <a:lnTo>
                              <a:pt x="92" y="0"/>
                            </a:lnTo>
                            <a:lnTo>
                              <a:pt x="0" y="24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90000"/>
                          </a:gs>
                          <a:gs pos="100000">
                            <a:srgbClr val="FF0000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461" name="Group 17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55" y="513"/>
                      <a:ext cx="359" cy="297"/>
                      <a:chOff x="4655" y="513"/>
                      <a:chExt cx="359" cy="297"/>
                    </a:xfrm>
                  </p:grpSpPr>
                  <p:sp>
                    <p:nvSpPr>
                      <p:cNvPr id="10462" name="Rectangle 17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55" y="554"/>
                        <a:ext cx="283" cy="25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63" name="Freeform 17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37" y="513"/>
                        <a:ext cx="73" cy="294"/>
                      </a:xfrm>
                      <a:custGeom>
                        <a:avLst/>
                        <a:gdLst>
                          <a:gd name="T0" fmla="*/ 0 w 83"/>
                          <a:gd name="T1" fmla="*/ 46 h 338"/>
                          <a:gd name="T2" fmla="*/ 0 w 83"/>
                          <a:gd name="T3" fmla="*/ 338 h 338"/>
                          <a:gd name="T4" fmla="*/ 83 w 83"/>
                          <a:gd name="T5" fmla="*/ 281 h 338"/>
                          <a:gd name="T6" fmla="*/ 83 w 83"/>
                          <a:gd name="T7" fmla="*/ 0 h 338"/>
                          <a:gd name="T8" fmla="*/ 0 w 83"/>
                          <a:gd name="T9" fmla="*/ 46 h 3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3"/>
                          <a:gd name="T16" fmla="*/ 0 h 338"/>
                          <a:gd name="T17" fmla="*/ 83 w 83"/>
                          <a:gd name="T18" fmla="*/ 338 h 3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3" h="338">
                            <a:moveTo>
                              <a:pt x="0" y="46"/>
                            </a:moveTo>
                            <a:lnTo>
                              <a:pt x="0" y="338"/>
                            </a:lnTo>
                            <a:lnTo>
                              <a:pt x="83" y="281"/>
                            </a:lnTo>
                            <a:lnTo>
                              <a:pt x="83" y="0"/>
                            </a:lnTo>
                            <a:lnTo>
                              <a:pt x="0" y="46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64" name="Freeform 17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55" y="513"/>
                        <a:ext cx="359" cy="41"/>
                      </a:xfrm>
                      <a:custGeom>
                        <a:avLst/>
                        <a:gdLst>
                          <a:gd name="T0" fmla="*/ 0 w 377"/>
                          <a:gd name="T1" fmla="*/ 47 h 47"/>
                          <a:gd name="T2" fmla="*/ 293 w 377"/>
                          <a:gd name="T3" fmla="*/ 47 h 47"/>
                          <a:gd name="T4" fmla="*/ 377 w 377"/>
                          <a:gd name="T5" fmla="*/ 0 h 47"/>
                          <a:gd name="T6" fmla="*/ 95 w 377"/>
                          <a:gd name="T7" fmla="*/ 0 h 47"/>
                          <a:gd name="T8" fmla="*/ 0 w 377"/>
                          <a:gd name="T9" fmla="*/ 47 h 4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77"/>
                          <a:gd name="T16" fmla="*/ 0 h 47"/>
                          <a:gd name="T17" fmla="*/ 377 w 377"/>
                          <a:gd name="T18" fmla="*/ 47 h 4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77" h="47">
                            <a:moveTo>
                              <a:pt x="0" y="47"/>
                            </a:moveTo>
                            <a:lnTo>
                              <a:pt x="293" y="47"/>
                            </a:lnTo>
                            <a:lnTo>
                              <a:pt x="377" y="0"/>
                            </a:lnTo>
                            <a:lnTo>
                              <a:pt x="95" y="0"/>
                            </a:lnTo>
                            <a:lnTo>
                              <a:pt x="0" y="47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6D00B5"/>
                          </a:gs>
                          <a:gs pos="100000">
                            <a:srgbClr val="9600FA"/>
                          </a:gs>
                        </a:gsLst>
                        <a:lin ang="0" scaled="1"/>
                      </a:gradFill>
                      <a:ln w="31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432" name="Group 1704"/>
                  <p:cNvGrpSpPr>
                    <a:grpSpLocks/>
                  </p:cNvGrpSpPr>
                  <p:nvPr/>
                </p:nvGrpSpPr>
                <p:grpSpPr bwMode="auto">
                  <a:xfrm>
                    <a:off x="4337" y="1029"/>
                    <a:ext cx="363" cy="297"/>
                    <a:chOff x="3655" y="1024"/>
                    <a:chExt cx="377" cy="341"/>
                  </a:xfrm>
                </p:grpSpPr>
                <p:sp>
                  <p:nvSpPr>
                    <p:cNvPr id="10453" name="Rectangle 17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54" name="Freeform 1706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55" name="Freeform 1707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33" name="Group 1708"/>
                  <p:cNvGrpSpPr>
                    <a:grpSpLocks/>
                  </p:cNvGrpSpPr>
                  <p:nvPr/>
                </p:nvGrpSpPr>
                <p:grpSpPr bwMode="auto">
                  <a:xfrm>
                    <a:off x="4657" y="1031"/>
                    <a:ext cx="364" cy="296"/>
                    <a:chOff x="3993" y="1010"/>
                    <a:chExt cx="378" cy="340"/>
                  </a:xfrm>
                </p:grpSpPr>
                <p:sp>
                  <p:nvSpPr>
                    <p:cNvPr id="73389" name="Rectangle 17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9" y="1054"/>
                      <a:ext cx="294" cy="29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390" name="Freeform 1710"/>
                    <p:cNvSpPr>
                      <a:spLocks/>
                    </p:cNvSpPr>
                    <p:nvPr/>
                  </p:nvSpPr>
                  <p:spPr bwMode="auto">
                    <a:xfrm>
                      <a:off x="4282" y="1007"/>
                      <a:ext cx="86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391" name="Freeform 1711"/>
                    <p:cNvSpPr>
                      <a:spLocks/>
                    </p:cNvSpPr>
                    <p:nvPr/>
                  </p:nvSpPr>
                  <p:spPr bwMode="auto">
                    <a:xfrm>
                      <a:off x="3989" y="1007"/>
                      <a:ext cx="380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0434" name="Group 1712"/>
                  <p:cNvGrpSpPr>
                    <a:grpSpLocks/>
                  </p:cNvGrpSpPr>
                  <p:nvPr/>
                </p:nvGrpSpPr>
                <p:grpSpPr bwMode="auto">
                  <a:xfrm>
                    <a:off x="4502" y="781"/>
                    <a:ext cx="365" cy="287"/>
                    <a:chOff x="3725" y="723"/>
                    <a:chExt cx="378" cy="330"/>
                  </a:xfrm>
                </p:grpSpPr>
                <p:sp>
                  <p:nvSpPr>
                    <p:cNvPr id="10447" name="Rectangle 17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48" name="Freeform 1714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49" name="Freeform 1715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35" name="Group 1716"/>
                  <p:cNvGrpSpPr>
                    <a:grpSpLocks/>
                  </p:cNvGrpSpPr>
                  <p:nvPr/>
                </p:nvGrpSpPr>
                <p:grpSpPr bwMode="auto">
                  <a:xfrm>
                    <a:off x="4980" y="1039"/>
                    <a:ext cx="363" cy="287"/>
                    <a:chOff x="4324" y="1010"/>
                    <a:chExt cx="377" cy="330"/>
                  </a:xfrm>
                </p:grpSpPr>
                <p:sp>
                  <p:nvSpPr>
                    <p:cNvPr id="10444" name="Rectangle 17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45" name="Freeform 1718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46" name="Freeform 1719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36" name="Group 1720"/>
                  <p:cNvGrpSpPr>
                    <a:grpSpLocks/>
                  </p:cNvGrpSpPr>
                  <p:nvPr/>
                </p:nvGrpSpPr>
                <p:grpSpPr bwMode="auto">
                  <a:xfrm>
                    <a:off x="4820" y="778"/>
                    <a:ext cx="356" cy="290"/>
                    <a:chOff x="4820" y="778"/>
                    <a:chExt cx="356" cy="290"/>
                  </a:xfrm>
                </p:grpSpPr>
                <p:sp>
                  <p:nvSpPr>
                    <p:cNvPr id="10441" name="Rectangle 17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20" y="813"/>
                      <a:ext cx="282" cy="25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42" name="Freeform 1722"/>
                    <p:cNvSpPr>
                      <a:spLocks/>
                    </p:cNvSpPr>
                    <p:nvPr/>
                  </p:nvSpPr>
                  <p:spPr bwMode="auto">
                    <a:xfrm>
                      <a:off x="5104" y="779"/>
                      <a:ext cx="69" cy="289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43" name="Freeform 1723"/>
                    <p:cNvSpPr>
                      <a:spLocks/>
                    </p:cNvSpPr>
                    <p:nvPr/>
                  </p:nvSpPr>
                  <p:spPr bwMode="auto">
                    <a:xfrm>
                      <a:off x="4822" y="778"/>
                      <a:ext cx="354" cy="35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37" name="Group 1724"/>
                  <p:cNvGrpSpPr>
                    <a:grpSpLocks/>
                  </p:cNvGrpSpPr>
                  <p:nvPr/>
                </p:nvGrpSpPr>
                <p:grpSpPr bwMode="auto">
                  <a:xfrm>
                    <a:off x="4655" y="513"/>
                    <a:ext cx="359" cy="297"/>
                    <a:chOff x="4655" y="513"/>
                    <a:chExt cx="359" cy="297"/>
                  </a:xfrm>
                </p:grpSpPr>
                <p:sp>
                  <p:nvSpPr>
                    <p:cNvPr id="10438" name="Rectangle 17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55" y="554"/>
                      <a:ext cx="283" cy="25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39" name="Freeform 1726"/>
                    <p:cNvSpPr>
                      <a:spLocks/>
                    </p:cNvSpPr>
                    <p:nvPr/>
                  </p:nvSpPr>
                  <p:spPr bwMode="auto">
                    <a:xfrm>
                      <a:off x="4937" y="513"/>
                      <a:ext cx="73" cy="294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40" name="Freeform 1727"/>
                    <p:cNvSpPr>
                      <a:spLocks/>
                    </p:cNvSpPr>
                    <p:nvPr/>
                  </p:nvSpPr>
                  <p:spPr bwMode="auto">
                    <a:xfrm>
                      <a:off x="4655" y="513"/>
                      <a:ext cx="359" cy="41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0261" name="Group 1779"/>
            <p:cNvGrpSpPr>
              <a:grpSpLocks/>
            </p:cNvGrpSpPr>
            <p:nvPr/>
          </p:nvGrpSpPr>
          <p:grpSpPr bwMode="auto">
            <a:xfrm>
              <a:off x="4165600" y="3821113"/>
              <a:ext cx="2214563" cy="557212"/>
              <a:chOff x="2624" y="2407"/>
              <a:chExt cx="1395" cy="351"/>
            </a:xfrm>
          </p:grpSpPr>
          <p:sp>
            <p:nvSpPr>
              <p:cNvPr id="10342" name="Freeform 596"/>
              <p:cNvSpPr>
                <a:spLocks/>
              </p:cNvSpPr>
              <p:nvPr/>
            </p:nvSpPr>
            <p:spPr bwMode="auto">
              <a:xfrm>
                <a:off x="3269" y="2642"/>
                <a:ext cx="412" cy="116"/>
              </a:xfrm>
              <a:custGeom>
                <a:avLst/>
                <a:gdLst>
                  <a:gd name="T0" fmla="*/ 0 w 403"/>
                  <a:gd name="T1" fmla="*/ 113 h 114"/>
                  <a:gd name="T2" fmla="*/ 82 w 403"/>
                  <a:gd name="T3" fmla="*/ 31 h 114"/>
                  <a:gd name="T4" fmla="*/ 402 w 403"/>
                  <a:gd name="T5" fmla="*/ 0 h 114"/>
                  <a:gd name="T6" fmla="*/ 370 w 403"/>
                  <a:gd name="T7" fmla="*/ 58 h 114"/>
                  <a:gd name="T8" fmla="*/ 0 w 403"/>
                  <a:gd name="T9" fmla="*/ 113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"/>
                  <a:gd name="T16" fmla="*/ 0 h 114"/>
                  <a:gd name="T17" fmla="*/ 403 w 403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114">
                    <a:moveTo>
                      <a:pt x="0" y="113"/>
                    </a:moveTo>
                    <a:lnTo>
                      <a:pt x="82" y="31"/>
                    </a:lnTo>
                    <a:lnTo>
                      <a:pt x="402" y="0"/>
                    </a:lnTo>
                    <a:lnTo>
                      <a:pt x="370" y="58"/>
                    </a:lnTo>
                    <a:lnTo>
                      <a:pt x="0" y="113"/>
                    </a:lnTo>
                  </a:path>
                </a:pathLst>
              </a:custGeom>
              <a:solidFill>
                <a:schemeClr val="folHlink"/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" name="AutoShape 597" descr="Horizontal brick"/>
              <p:cNvSpPr>
                <a:spLocks noChangeArrowheads="1"/>
              </p:cNvSpPr>
              <p:nvPr/>
            </p:nvSpPr>
            <p:spPr bwMode="auto">
              <a:xfrm>
                <a:off x="2625" y="2411"/>
                <a:ext cx="729" cy="342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4" name="Freeform 598"/>
              <p:cNvSpPr>
                <a:spLocks/>
              </p:cNvSpPr>
              <p:nvPr/>
            </p:nvSpPr>
            <p:spPr bwMode="auto">
              <a:xfrm>
                <a:off x="3269" y="2407"/>
                <a:ext cx="88" cy="349"/>
              </a:xfrm>
              <a:custGeom>
                <a:avLst/>
                <a:gdLst>
                  <a:gd name="T0" fmla="*/ 1 w 86"/>
                  <a:gd name="T1" fmla="*/ 85 h 342"/>
                  <a:gd name="T2" fmla="*/ 85 w 86"/>
                  <a:gd name="T3" fmla="*/ 0 h 342"/>
                  <a:gd name="T4" fmla="*/ 85 w 86"/>
                  <a:gd name="T5" fmla="*/ 255 h 342"/>
                  <a:gd name="T6" fmla="*/ 0 w 86"/>
                  <a:gd name="T7" fmla="*/ 341 h 342"/>
                  <a:gd name="T8" fmla="*/ 1 w 86"/>
                  <a:gd name="T9" fmla="*/ 85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342"/>
                  <a:gd name="T17" fmla="*/ 86 w 86"/>
                  <a:gd name="T18" fmla="*/ 342 h 3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342">
                    <a:moveTo>
                      <a:pt x="1" y="85"/>
                    </a:moveTo>
                    <a:lnTo>
                      <a:pt x="85" y="0"/>
                    </a:lnTo>
                    <a:lnTo>
                      <a:pt x="85" y="255"/>
                    </a:lnTo>
                    <a:lnTo>
                      <a:pt x="0" y="341"/>
                    </a:lnTo>
                    <a:lnTo>
                      <a:pt x="1" y="85"/>
                    </a:lnTo>
                  </a:path>
                </a:pathLst>
              </a:custGeom>
              <a:solidFill>
                <a:srgbClr val="FCCE88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" name="AutoShape 599"/>
              <p:cNvSpPr>
                <a:spLocks noChangeArrowheads="1"/>
              </p:cNvSpPr>
              <p:nvPr/>
            </p:nvSpPr>
            <p:spPr bwMode="auto">
              <a:xfrm>
                <a:off x="2659" y="2537"/>
                <a:ext cx="112" cy="5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6" name="AutoShape 600"/>
              <p:cNvSpPr>
                <a:spLocks noChangeArrowheads="1"/>
              </p:cNvSpPr>
              <p:nvPr/>
            </p:nvSpPr>
            <p:spPr bwMode="auto">
              <a:xfrm>
                <a:off x="2822" y="2537"/>
                <a:ext cx="113" cy="5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7" name="Freeform 601"/>
              <p:cNvSpPr>
                <a:spLocks/>
              </p:cNvSpPr>
              <p:nvPr/>
            </p:nvSpPr>
            <p:spPr bwMode="auto">
              <a:xfrm>
                <a:off x="3294" y="2489"/>
                <a:ext cx="44" cy="212"/>
              </a:xfrm>
              <a:custGeom>
                <a:avLst/>
                <a:gdLst>
                  <a:gd name="T0" fmla="*/ 0 w 43"/>
                  <a:gd name="T1" fmla="*/ 207 h 208"/>
                  <a:gd name="T2" fmla="*/ 0 w 43"/>
                  <a:gd name="T3" fmla="*/ 44 h 208"/>
                  <a:gd name="T4" fmla="*/ 42 w 43"/>
                  <a:gd name="T5" fmla="*/ 0 h 208"/>
                  <a:gd name="T6" fmla="*/ 42 w 43"/>
                  <a:gd name="T7" fmla="*/ 167 h 208"/>
                  <a:gd name="T8" fmla="*/ 0 w 43"/>
                  <a:gd name="T9" fmla="*/ 207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208"/>
                  <a:gd name="T17" fmla="*/ 43 w 43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208">
                    <a:moveTo>
                      <a:pt x="0" y="207"/>
                    </a:moveTo>
                    <a:lnTo>
                      <a:pt x="0" y="44"/>
                    </a:lnTo>
                    <a:lnTo>
                      <a:pt x="42" y="0"/>
                    </a:lnTo>
                    <a:lnTo>
                      <a:pt x="42" y="167"/>
                    </a:lnTo>
                    <a:lnTo>
                      <a:pt x="0" y="207"/>
                    </a:lnTo>
                  </a:path>
                </a:pathLst>
              </a:cu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8" name="Rectangle 602"/>
              <p:cNvSpPr>
                <a:spLocks noChangeArrowheads="1"/>
              </p:cNvSpPr>
              <p:nvPr/>
            </p:nvSpPr>
            <p:spPr bwMode="auto">
              <a:xfrm>
                <a:off x="3298" y="2624"/>
                <a:ext cx="30" cy="67"/>
              </a:xfrm>
              <a:prstGeom prst="rect">
                <a:avLst/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9" name="AutoShape 603"/>
              <p:cNvSpPr>
                <a:spLocks noChangeArrowheads="1"/>
              </p:cNvSpPr>
              <p:nvPr/>
            </p:nvSpPr>
            <p:spPr bwMode="auto">
              <a:xfrm>
                <a:off x="3296" y="2624"/>
                <a:ext cx="296" cy="68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092" name="AutoShape 604"/>
              <p:cNvSpPr>
                <a:spLocks noChangeArrowheads="1"/>
              </p:cNvSpPr>
              <p:nvPr/>
            </p:nvSpPr>
            <p:spPr bwMode="auto">
              <a:xfrm>
                <a:off x="3326" y="2585"/>
                <a:ext cx="57" cy="50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4093" name="AutoShape 605"/>
              <p:cNvSpPr>
                <a:spLocks noChangeArrowheads="1"/>
              </p:cNvSpPr>
              <p:nvPr/>
            </p:nvSpPr>
            <p:spPr bwMode="auto">
              <a:xfrm>
                <a:off x="3442" y="2584"/>
                <a:ext cx="57" cy="51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352" name="Freeform 614"/>
              <p:cNvSpPr>
                <a:spLocks/>
              </p:cNvSpPr>
              <p:nvPr/>
            </p:nvSpPr>
            <p:spPr bwMode="auto">
              <a:xfrm>
                <a:off x="2624" y="2407"/>
                <a:ext cx="735" cy="90"/>
              </a:xfrm>
              <a:custGeom>
                <a:avLst/>
                <a:gdLst>
                  <a:gd name="T0" fmla="*/ 85 w 720"/>
                  <a:gd name="T1" fmla="*/ 2 h 88"/>
                  <a:gd name="T2" fmla="*/ 0 w 720"/>
                  <a:gd name="T3" fmla="*/ 87 h 88"/>
                  <a:gd name="T4" fmla="*/ 633 w 720"/>
                  <a:gd name="T5" fmla="*/ 87 h 88"/>
                  <a:gd name="T6" fmla="*/ 719 w 720"/>
                  <a:gd name="T7" fmla="*/ 0 h 88"/>
                  <a:gd name="T8" fmla="*/ 85 w 720"/>
                  <a:gd name="T9" fmla="*/ 2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88"/>
                  <a:gd name="T17" fmla="*/ 720 w 720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88">
                    <a:moveTo>
                      <a:pt x="85" y="2"/>
                    </a:moveTo>
                    <a:lnTo>
                      <a:pt x="0" y="87"/>
                    </a:lnTo>
                    <a:lnTo>
                      <a:pt x="633" y="87"/>
                    </a:lnTo>
                    <a:lnTo>
                      <a:pt x="719" y="0"/>
                    </a:lnTo>
                    <a:lnTo>
                      <a:pt x="85" y="2"/>
                    </a:lnTo>
                  </a:path>
                </a:pathLst>
              </a:custGeom>
              <a:solidFill>
                <a:srgbClr val="FEEDD3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3" name="AutoShape 615"/>
              <p:cNvSpPr>
                <a:spLocks noChangeArrowheads="1"/>
              </p:cNvSpPr>
              <p:nvPr/>
            </p:nvSpPr>
            <p:spPr bwMode="auto">
              <a:xfrm>
                <a:off x="3000" y="2529"/>
                <a:ext cx="233" cy="7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4" name="AutoShape 616"/>
              <p:cNvSpPr>
                <a:spLocks noChangeArrowheads="1"/>
              </p:cNvSpPr>
              <p:nvPr/>
            </p:nvSpPr>
            <p:spPr bwMode="auto">
              <a:xfrm>
                <a:off x="2723" y="2643"/>
                <a:ext cx="357" cy="11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5" name="AutoShape 617"/>
              <p:cNvSpPr>
                <a:spLocks noChangeArrowheads="1"/>
              </p:cNvSpPr>
              <p:nvPr/>
            </p:nvSpPr>
            <p:spPr bwMode="auto">
              <a:xfrm>
                <a:off x="2749" y="2658"/>
                <a:ext cx="308" cy="93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6" name="AutoShape 618"/>
              <p:cNvSpPr>
                <a:spLocks noChangeArrowheads="1"/>
              </p:cNvSpPr>
              <p:nvPr/>
            </p:nvSpPr>
            <p:spPr bwMode="auto">
              <a:xfrm>
                <a:off x="3010" y="2536"/>
                <a:ext cx="210" cy="6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7" name="AutoShape 619"/>
              <p:cNvSpPr>
                <a:spLocks noChangeArrowheads="1"/>
              </p:cNvSpPr>
              <p:nvPr/>
            </p:nvSpPr>
            <p:spPr bwMode="auto">
              <a:xfrm>
                <a:off x="2833" y="2548"/>
                <a:ext cx="92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8" name="Rectangle 620"/>
              <p:cNvSpPr>
                <a:spLocks noChangeArrowheads="1"/>
              </p:cNvSpPr>
              <p:nvPr/>
            </p:nvSpPr>
            <p:spPr bwMode="auto">
              <a:xfrm>
                <a:off x="3299" y="2625"/>
                <a:ext cx="11" cy="12"/>
              </a:xfrm>
              <a:prstGeom prst="rect">
                <a:avLst/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9" name="AutoShape 621"/>
              <p:cNvSpPr>
                <a:spLocks noChangeArrowheads="1"/>
              </p:cNvSpPr>
              <p:nvPr/>
            </p:nvSpPr>
            <p:spPr bwMode="auto">
              <a:xfrm>
                <a:off x="2668" y="2548"/>
                <a:ext cx="92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360" name="Group 1728"/>
              <p:cNvGrpSpPr>
                <a:grpSpLocks/>
              </p:cNvGrpSpPr>
              <p:nvPr/>
            </p:nvGrpSpPr>
            <p:grpSpPr bwMode="auto">
              <a:xfrm>
                <a:off x="3345" y="2516"/>
                <a:ext cx="149" cy="121"/>
                <a:chOff x="3655" y="429"/>
                <a:chExt cx="1046" cy="936"/>
              </a:xfrm>
            </p:grpSpPr>
            <p:grpSp>
              <p:nvGrpSpPr>
                <p:cNvPr id="10397" name="Group 1729"/>
                <p:cNvGrpSpPr>
                  <a:grpSpLocks/>
                </p:cNvGrpSpPr>
                <p:nvPr/>
              </p:nvGrpSpPr>
              <p:grpSpPr bwMode="auto">
                <a:xfrm>
                  <a:off x="3655" y="1024"/>
                  <a:ext cx="377" cy="341"/>
                  <a:chOff x="3655" y="1024"/>
                  <a:chExt cx="377" cy="341"/>
                </a:xfrm>
              </p:grpSpPr>
              <p:sp>
                <p:nvSpPr>
                  <p:cNvPr id="10418" name="Rectangle 1730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19" name="Freeform 1731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20" name="Freeform 1732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98" name="Group 1733"/>
                <p:cNvGrpSpPr>
                  <a:grpSpLocks/>
                </p:cNvGrpSpPr>
                <p:nvPr/>
              </p:nvGrpSpPr>
              <p:grpSpPr bwMode="auto">
                <a:xfrm>
                  <a:off x="3993" y="1010"/>
                  <a:ext cx="378" cy="340"/>
                  <a:chOff x="3993" y="1010"/>
                  <a:chExt cx="378" cy="340"/>
                </a:xfrm>
              </p:grpSpPr>
              <p:sp>
                <p:nvSpPr>
                  <p:cNvPr id="73414" name="Rectangle 1734"/>
                  <p:cNvSpPr>
                    <a:spLocks noChangeArrowheads="1"/>
                  </p:cNvSpPr>
                  <p:nvPr/>
                </p:nvSpPr>
                <p:spPr bwMode="auto">
                  <a:xfrm>
                    <a:off x="3992" y="1056"/>
                    <a:ext cx="295" cy="29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3415" name="Freeform 1735"/>
                  <p:cNvSpPr>
                    <a:spLocks/>
                  </p:cNvSpPr>
                  <p:nvPr/>
                </p:nvSpPr>
                <p:spPr bwMode="auto">
                  <a:xfrm>
                    <a:off x="4287" y="1009"/>
                    <a:ext cx="84" cy="340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3416" name="Freeform 1736"/>
                  <p:cNvSpPr>
                    <a:spLocks/>
                  </p:cNvSpPr>
                  <p:nvPr/>
                </p:nvSpPr>
                <p:spPr bwMode="auto">
                  <a:xfrm>
                    <a:off x="3992" y="1009"/>
                    <a:ext cx="379" cy="46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0399" name="Group 1737"/>
                <p:cNvGrpSpPr>
                  <a:grpSpLocks/>
                </p:cNvGrpSpPr>
                <p:nvPr/>
              </p:nvGrpSpPr>
              <p:grpSpPr bwMode="auto">
                <a:xfrm>
                  <a:off x="3725" y="723"/>
                  <a:ext cx="378" cy="330"/>
                  <a:chOff x="3725" y="723"/>
                  <a:chExt cx="378" cy="330"/>
                </a:xfrm>
              </p:grpSpPr>
              <p:sp>
                <p:nvSpPr>
                  <p:cNvPr id="10412" name="Rectangle 1738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13" name="Freeform 1739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14" name="Freeform 1740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400" name="Group 1741"/>
                <p:cNvGrpSpPr>
                  <a:grpSpLocks/>
                </p:cNvGrpSpPr>
                <p:nvPr/>
              </p:nvGrpSpPr>
              <p:grpSpPr bwMode="auto">
                <a:xfrm>
                  <a:off x="4324" y="1010"/>
                  <a:ext cx="377" cy="330"/>
                  <a:chOff x="4324" y="1010"/>
                  <a:chExt cx="377" cy="330"/>
                </a:xfrm>
              </p:grpSpPr>
              <p:sp>
                <p:nvSpPr>
                  <p:cNvPr id="10409" name="Rectangle 1742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10" name="Freeform 1743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11" name="Freeform 1744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401" name="Group 1745"/>
                <p:cNvGrpSpPr>
                  <a:grpSpLocks/>
                </p:cNvGrpSpPr>
                <p:nvPr/>
              </p:nvGrpSpPr>
              <p:grpSpPr bwMode="auto">
                <a:xfrm>
                  <a:off x="4132" y="741"/>
                  <a:ext cx="377" cy="317"/>
                  <a:chOff x="4132" y="741"/>
                  <a:chExt cx="377" cy="317"/>
                </a:xfrm>
              </p:grpSpPr>
              <p:sp>
                <p:nvSpPr>
                  <p:cNvPr id="10406" name="Rectangle 1746"/>
                  <p:cNvSpPr>
                    <a:spLocks noChangeArrowheads="1"/>
                  </p:cNvSpPr>
                  <p:nvPr/>
                </p:nvSpPr>
                <p:spPr bwMode="auto">
                  <a:xfrm>
                    <a:off x="4132" y="765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07" name="Freeform 1747"/>
                  <p:cNvSpPr>
                    <a:spLocks/>
                  </p:cNvSpPr>
                  <p:nvPr/>
                </p:nvSpPr>
                <p:spPr bwMode="auto">
                  <a:xfrm>
                    <a:off x="4425" y="741"/>
                    <a:ext cx="84" cy="317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08" name="Freeform 1748"/>
                  <p:cNvSpPr>
                    <a:spLocks/>
                  </p:cNvSpPr>
                  <p:nvPr/>
                </p:nvSpPr>
                <p:spPr bwMode="auto">
                  <a:xfrm>
                    <a:off x="4132" y="741"/>
                    <a:ext cx="377" cy="24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402" name="Group 1749"/>
                <p:cNvGrpSpPr>
                  <a:grpSpLocks/>
                </p:cNvGrpSpPr>
                <p:nvPr/>
              </p:nvGrpSpPr>
              <p:grpSpPr bwMode="auto">
                <a:xfrm>
                  <a:off x="3946" y="429"/>
                  <a:ext cx="377" cy="341"/>
                  <a:chOff x="3946" y="429"/>
                  <a:chExt cx="377" cy="341"/>
                </a:xfrm>
              </p:grpSpPr>
              <p:sp>
                <p:nvSpPr>
                  <p:cNvPr id="10403" name="Rectangle 1750"/>
                  <p:cNvSpPr>
                    <a:spLocks noChangeArrowheads="1"/>
                  </p:cNvSpPr>
                  <p:nvPr/>
                </p:nvSpPr>
                <p:spPr bwMode="auto">
                  <a:xfrm>
                    <a:off x="3946" y="476"/>
                    <a:ext cx="293" cy="29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04" name="Freeform 1751"/>
                  <p:cNvSpPr>
                    <a:spLocks/>
                  </p:cNvSpPr>
                  <p:nvPr/>
                </p:nvSpPr>
                <p:spPr bwMode="auto">
                  <a:xfrm>
                    <a:off x="4239" y="431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05" name="Freeform 1752"/>
                  <p:cNvSpPr>
                    <a:spLocks/>
                  </p:cNvSpPr>
                  <p:nvPr/>
                </p:nvSpPr>
                <p:spPr bwMode="auto">
                  <a:xfrm>
                    <a:off x="3946" y="429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61" name="Group 1778"/>
              <p:cNvGrpSpPr>
                <a:grpSpLocks/>
              </p:cNvGrpSpPr>
              <p:nvPr/>
            </p:nvGrpSpPr>
            <p:grpSpPr bwMode="auto">
              <a:xfrm>
                <a:off x="3560" y="2546"/>
                <a:ext cx="459" cy="207"/>
                <a:chOff x="3560" y="2546"/>
                <a:chExt cx="459" cy="207"/>
              </a:xfrm>
            </p:grpSpPr>
            <p:grpSp>
              <p:nvGrpSpPr>
                <p:cNvPr id="10362" name="Group 593"/>
                <p:cNvGrpSpPr>
                  <a:grpSpLocks/>
                </p:cNvGrpSpPr>
                <p:nvPr/>
              </p:nvGrpSpPr>
              <p:grpSpPr bwMode="auto">
                <a:xfrm>
                  <a:off x="3855" y="2700"/>
                  <a:ext cx="164" cy="53"/>
                  <a:chOff x="4596" y="1636"/>
                  <a:chExt cx="161" cy="52"/>
                </a:xfrm>
              </p:grpSpPr>
              <p:sp>
                <p:nvSpPr>
                  <p:cNvPr id="10395" name="Freeform 594"/>
                  <p:cNvSpPr>
                    <a:spLocks/>
                  </p:cNvSpPr>
                  <p:nvPr/>
                </p:nvSpPr>
                <p:spPr bwMode="auto">
                  <a:xfrm>
                    <a:off x="4612" y="1637"/>
                    <a:ext cx="136" cy="37"/>
                  </a:xfrm>
                  <a:custGeom>
                    <a:avLst/>
                    <a:gdLst>
                      <a:gd name="T0" fmla="*/ 7 w 136"/>
                      <a:gd name="T1" fmla="*/ 0 h 37"/>
                      <a:gd name="T2" fmla="*/ 19 w 136"/>
                      <a:gd name="T3" fmla="*/ 0 h 37"/>
                      <a:gd name="T4" fmla="*/ 32 w 136"/>
                      <a:gd name="T5" fmla="*/ 0 h 37"/>
                      <a:gd name="T6" fmla="*/ 43 w 136"/>
                      <a:gd name="T7" fmla="*/ 0 h 37"/>
                      <a:gd name="T8" fmla="*/ 52 w 136"/>
                      <a:gd name="T9" fmla="*/ 0 h 37"/>
                      <a:gd name="T10" fmla="*/ 67 w 136"/>
                      <a:gd name="T11" fmla="*/ 0 h 37"/>
                      <a:gd name="T12" fmla="*/ 74 w 136"/>
                      <a:gd name="T13" fmla="*/ 0 h 37"/>
                      <a:gd name="T14" fmla="*/ 83 w 136"/>
                      <a:gd name="T15" fmla="*/ 0 h 37"/>
                      <a:gd name="T16" fmla="*/ 89 w 136"/>
                      <a:gd name="T17" fmla="*/ 0 h 37"/>
                      <a:gd name="T18" fmla="*/ 96 w 136"/>
                      <a:gd name="T19" fmla="*/ 0 h 37"/>
                      <a:gd name="T20" fmla="*/ 105 w 136"/>
                      <a:gd name="T21" fmla="*/ 0 h 37"/>
                      <a:gd name="T22" fmla="*/ 112 w 136"/>
                      <a:gd name="T23" fmla="*/ 0 h 37"/>
                      <a:gd name="T24" fmla="*/ 117 w 136"/>
                      <a:gd name="T25" fmla="*/ 0 h 37"/>
                      <a:gd name="T26" fmla="*/ 123 w 136"/>
                      <a:gd name="T27" fmla="*/ 0 h 37"/>
                      <a:gd name="T28" fmla="*/ 129 w 136"/>
                      <a:gd name="T29" fmla="*/ 0 h 37"/>
                      <a:gd name="T30" fmla="*/ 135 w 136"/>
                      <a:gd name="T31" fmla="*/ 0 h 37"/>
                      <a:gd name="T32" fmla="*/ 129 w 136"/>
                      <a:gd name="T33" fmla="*/ 4 h 37"/>
                      <a:gd name="T34" fmla="*/ 123 w 136"/>
                      <a:gd name="T35" fmla="*/ 8 h 37"/>
                      <a:gd name="T36" fmla="*/ 117 w 136"/>
                      <a:gd name="T37" fmla="*/ 9 h 37"/>
                      <a:gd name="T38" fmla="*/ 112 w 136"/>
                      <a:gd name="T39" fmla="*/ 11 h 37"/>
                      <a:gd name="T40" fmla="*/ 103 w 136"/>
                      <a:gd name="T41" fmla="*/ 15 h 37"/>
                      <a:gd name="T42" fmla="*/ 94 w 136"/>
                      <a:gd name="T43" fmla="*/ 17 h 37"/>
                      <a:gd name="T44" fmla="*/ 85 w 136"/>
                      <a:gd name="T45" fmla="*/ 19 h 37"/>
                      <a:gd name="T46" fmla="*/ 74 w 136"/>
                      <a:gd name="T47" fmla="*/ 23 h 37"/>
                      <a:gd name="T48" fmla="*/ 66 w 136"/>
                      <a:gd name="T49" fmla="*/ 25 h 37"/>
                      <a:gd name="T50" fmla="*/ 57 w 136"/>
                      <a:gd name="T51" fmla="*/ 27 h 37"/>
                      <a:gd name="T52" fmla="*/ 49 w 136"/>
                      <a:gd name="T53" fmla="*/ 28 h 37"/>
                      <a:gd name="T54" fmla="*/ 43 w 136"/>
                      <a:gd name="T55" fmla="*/ 28 h 37"/>
                      <a:gd name="T56" fmla="*/ 32 w 136"/>
                      <a:gd name="T57" fmla="*/ 28 h 37"/>
                      <a:gd name="T58" fmla="*/ 25 w 136"/>
                      <a:gd name="T59" fmla="*/ 30 h 37"/>
                      <a:gd name="T60" fmla="*/ 19 w 136"/>
                      <a:gd name="T61" fmla="*/ 32 h 37"/>
                      <a:gd name="T62" fmla="*/ 14 w 136"/>
                      <a:gd name="T63" fmla="*/ 34 h 37"/>
                      <a:gd name="T64" fmla="*/ 5 w 136"/>
                      <a:gd name="T65" fmla="*/ 36 h 37"/>
                      <a:gd name="T66" fmla="*/ 0 w 136"/>
                      <a:gd name="T67" fmla="*/ 30 h 37"/>
                      <a:gd name="T68" fmla="*/ 0 w 136"/>
                      <a:gd name="T69" fmla="*/ 23 h 37"/>
                      <a:gd name="T70" fmla="*/ 0 w 136"/>
                      <a:gd name="T71" fmla="*/ 17 h 37"/>
                      <a:gd name="T72" fmla="*/ 0 w 136"/>
                      <a:gd name="T73" fmla="*/ 11 h 37"/>
                      <a:gd name="T74" fmla="*/ 0 w 136"/>
                      <a:gd name="T75" fmla="*/ 4 h 37"/>
                      <a:gd name="T76" fmla="*/ 7 w 136"/>
                      <a:gd name="T77" fmla="*/ 0 h 37"/>
                      <a:gd name="T78" fmla="*/ 7 w 136"/>
                      <a:gd name="T79" fmla="*/ 0 h 3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36"/>
                      <a:gd name="T121" fmla="*/ 0 h 37"/>
                      <a:gd name="T122" fmla="*/ 136 w 136"/>
                      <a:gd name="T123" fmla="*/ 37 h 3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36" h="37">
                        <a:moveTo>
                          <a:pt x="7" y="0"/>
                        </a:moveTo>
                        <a:lnTo>
                          <a:pt x="19" y="0"/>
                        </a:lnTo>
                        <a:lnTo>
                          <a:pt x="32" y="0"/>
                        </a:lnTo>
                        <a:lnTo>
                          <a:pt x="43" y="0"/>
                        </a:lnTo>
                        <a:lnTo>
                          <a:pt x="52" y="0"/>
                        </a:lnTo>
                        <a:lnTo>
                          <a:pt x="67" y="0"/>
                        </a:lnTo>
                        <a:lnTo>
                          <a:pt x="74" y="0"/>
                        </a:lnTo>
                        <a:lnTo>
                          <a:pt x="83" y="0"/>
                        </a:lnTo>
                        <a:lnTo>
                          <a:pt x="89" y="0"/>
                        </a:lnTo>
                        <a:lnTo>
                          <a:pt x="96" y="0"/>
                        </a:lnTo>
                        <a:lnTo>
                          <a:pt x="105" y="0"/>
                        </a:lnTo>
                        <a:lnTo>
                          <a:pt x="112" y="0"/>
                        </a:lnTo>
                        <a:lnTo>
                          <a:pt x="117" y="0"/>
                        </a:lnTo>
                        <a:lnTo>
                          <a:pt x="123" y="0"/>
                        </a:lnTo>
                        <a:lnTo>
                          <a:pt x="129" y="0"/>
                        </a:lnTo>
                        <a:lnTo>
                          <a:pt x="135" y="0"/>
                        </a:lnTo>
                        <a:lnTo>
                          <a:pt x="129" y="4"/>
                        </a:lnTo>
                        <a:lnTo>
                          <a:pt x="123" y="8"/>
                        </a:lnTo>
                        <a:lnTo>
                          <a:pt x="117" y="9"/>
                        </a:lnTo>
                        <a:lnTo>
                          <a:pt x="112" y="11"/>
                        </a:lnTo>
                        <a:lnTo>
                          <a:pt x="103" y="15"/>
                        </a:lnTo>
                        <a:lnTo>
                          <a:pt x="94" y="17"/>
                        </a:lnTo>
                        <a:lnTo>
                          <a:pt x="85" y="19"/>
                        </a:lnTo>
                        <a:lnTo>
                          <a:pt x="74" y="23"/>
                        </a:lnTo>
                        <a:lnTo>
                          <a:pt x="66" y="25"/>
                        </a:lnTo>
                        <a:lnTo>
                          <a:pt x="57" y="27"/>
                        </a:lnTo>
                        <a:lnTo>
                          <a:pt x="49" y="28"/>
                        </a:lnTo>
                        <a:lnTo>
                          <a:pt x="43" y="28"/>
                        </a:lnTo>
                        <a:lnTo>
                          <a:pt x="32" y="28"/>
                        </a:lnTo>
                        <a:lnTo>
                          <a:pt x="25" y="30"/>
                        </a:lnTo>
                        <a:lnTo>
                          <a:pt x="19" y="32"/>
                        </a:lnTo>
                        <a:lnTo>
                          <a:pt x="14" y="34"/>
                        </a:lnTo>
                        <a:lnTo>
                          <a:pt x="5" y="36"/>
                        </a:lnTo>
                        <a:lnTo>
                          <a:pt x="0" y="30"/>
                        </a:lnTo>
                        <a:lnTo>
                          <a:pt x="0" y="23"/>
                        </a:lnTo>
                        <a:lnTo>
                          <a:pt x="0" y="17"/>
                        </a:lnTo>
                        <a:lnTo>
                          <a:pt x="0" y="11"/>
                        </a:lnTo>
                        <a:lnTo>
                          <a:pt x="0" y="4"/>
                        </a:lnTo>
                        <a:lnTo>
                          <a:pt x="7" y="0"/>
                        </a:lnTo>
                      </a:path>
                    </a:pathLst>
                  </a:custGeom>
                  <a:solidFill>
                    <a:schemeClr val="folHlink"/>
                  </a:solidFill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96" name="Freeform 595"/>
                  <p:cNvSpPr>
                    <a:spLocks/>
                  </p:cNvSpPr>
                  <p:nvPr/>
                </p:nvSpPr>
                <p:spPr bwMode="auto">
                  <a:xfrm>
                    <a:off x="4596" y="1636"/>
                    <a:ext cx="161" cy="52"/>
                  </a:xfrm>
                  <a:custGeom>
                    <a:avLst/>
                    <a:gdLst>
                      <a:gd name="T0" fmla="*/ 0 w 161"/>
                      <a:gd name="T1" fmla="*/ 51 h 52"/>
                      <a:gd name="T2" fmla="*/ 29 w 161"/>
                      <a:gd name="T3" fmla="*/ 24 h 52"/>
                      <a:gd name="T4" fmla="*/ 160 w 161"/>
                      <a:gd name="T5" fmla="*/ 0 h 52"/>
                      <a:gd name="T6" fmla="*/ 160 w 161"/>
                      <a:gd name="T7" fmla="*/ 25 h 52"/>
                      <a:gd name="T8" fmla="*/ 0 w 161"/>
                      <a:gd name="T9" fmla="*/ 51 h 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61"/>
                      <a:gd name="T16" fmla="*/ 0 h 52"/>
                      <a:gd name="T17" fmla="*/ 161 w 161"/>
                      <a:gd name="T18" fmla="*/ 52 h 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61" h="52">
                        <a:moveTo>
                          <a:pt x="0" y="51"/>
                        </a:moveTo>
                        <a:lnTo>
                          <a:pt x="29" y="24"/>
                        </a:lnTo>
                        <a:lnTo>
                          <a:pt x="160" y="0"/>
                        </a:lnTo>
                        <a:lnTo>
                          <a:pt x="160" y="25"/>
                        </a:lnTo>
                        <a:lnTo>
                          <a:pt x="0" y="51"/>
                        </a:lnTo>
                      </a:path>
                    </a:pathLst>
                  </a:custGeom>
                  <a:solidFill>
                    <a:schemeClr val="folHlink"/>
                  </a:solidFill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63" name="Freeform 607"/>
                <p:cNvSpPr>
                  <a:spLocks/>
                </p:cNvSpPr>
                <p:nvPr/>
              </p:nvSpPr>
              <p:spPr bwMode="auto">
                <a:xfrm>
                  <a:off x="3620" y="2700"/>
                  <a:ext cx="65" cy="52"/>
                </a:xfrm>
                <a:custGeom>
                  <a:avLst/>
                  <a:gdLst>
                    <a:gd name="T0" fmla="*/ 18 w 64"/>
                    <a:gd name="T1" fmla="*/ 0 h 51"/>
                    <a:gd name="T2" fmla="*/ 63 w 64"/>
                    <a:gd name="T3" fmla="*/ 27 h 51"/>
                    <a:gd name="T4" fmla="*/ 40 w 64"/>
                    <a:gd name="T5" fmla="*/ 50 h 51"/>
                    <a:gd name="T6" fmla="*/ 0 w 64"/>
                    <a:gd name="T7" fmla="*/ 33 h 51"/>
                    <a:gd name="T8" fmla="*/ 18 w 64"/>
                    <a:gd name="T9" fmla="*/ 0 h 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51"/>
                    <a:gd name="T17" fmla="*/ 64 w 64"/>
                    <a:gd name="T18" fmla="*/ 51 h 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51">
                      <a:moveTo>
                        <a:pt x="18" y="0"/>
                      </a:moveTo>
                      <a:lnTo>
                        <a:pt x="63" y="27"/>
                      </a:lnTo>
                      <a:lnTo>
                        <a:pt x="40" y="50"/>
                      </a:lnTo>
                      <a:lnTo>
                        <a:pt x="0" y="33"/>
                      </a:lnTo>
                      <a:lnTo>
                        <a:pt x="18" y="0"/>
                      </a:lnTo>
                    </a:path>
                  </a:pathLst>
                </a:custGeom>
                <a:solidFill>
                  <a:schemeClr val="bg2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64" name="AutoShape 608"/>
                <p:cNvSpPr>
                  <a:spLocks noChangeArrowheads="1"/>
                </p:cNvSpPr>
                <p:nvPr/>
              </p:nvSpPr>
              <p:spPr bwMode="auto">
                <a:xfrm>
                  <a:off x="3587" y="2628"/>
                  <a:ext cx="289" cy="124"/>
                </a:xfrm>
                <a:prstGeom prst="cube">
                  <a:avLst>
                    <a:gd name="adj" fmla="val 24995"/>
                  </a:avLst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65" name="Freeform 610"/>
                <p:cNvSpPr>
                  <a:spLocks/>
                </p:cNvSpPr>
                <p:nvPr/>
              </p:nvSpPr>
              <p:spPr bwMode="auto">
                <a:xfrm>
                  <a:off x="3585" y="2624"/>
                  <a:ext cx="295" cy="34"/>
                </a:xfrm>
                <a:custGeom>
                  <a:avLst/>
                  <a:gdLst>
                    <a:gd name="T0" fmla="*/ 41 w 289"/>
                    <a:gd name="T1" fmla="*/ 0 h 33"/>
                    <a:gd name="T2" fmla="*/ 0 w 289"/>
                    <a:gd name="T3" fmla="*/ 32 h 33"/>
                    <a:gd name="T4" fmla="*/ 247 w 289"/>
                    <a:gd name="T5" fmla="*/ 32 h 33"/>
                    <a:gd name="T6" fmla="*/ 288 w 289"/>
                    <a:gd name="T7" fmla="*/ 0 h 33"/>
                    <a:gd name="T8" fmla="*/ 41 w 289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9"/>
                    <a:gd name="T16" fmla="*/ 0 h 33"/>
                    <a:gd name="T17" fmla="*/ 289 w 289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9" h="33">
                      <a:moveTo>
                        <a:pt x="41" y="0"/>
                      </a:moveTo>
                      <a:lnTo>
                        <a:pt x="0" y="32"/>
                      </a:lnTo>
                      <a:lnTo>
                        <a:pt x="247" y="32"/>
                      </a:lnTo>
                      <a:lnTo>
                        <a:pt x="288" y="0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rgbClr val="DADADA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66" name="Line 611"/>
                <p:cNvSpPr>
                  <a:spLocks noChangeShapeType="1"/>
                </p:cNvSpPr>
                <p:nvPr/>
              </p:nvSpPr>
              <p:spPr bwMode="auto">
                <a:xfrm>
                  <a:off x="3627" y="2628"/>
                  <a:ext cx="0" cy="25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67" name="Freeform 612"/>
                <p:cNvSpPr>
                  <a:spLocks/>
                </p:cNvSpPr>
                <p:nvPr/>
              </p:nvSpPr>
              <p:spPr bwMode="auto">
                <a:xfrm>
                  <a:off x="3840" y="2624"/>
                  <a:ext cx="78" cy="60"/>
                </a:xfrm>
                <a:custGeom>
                  <a:avLst/>
                  <a:gdLst>
                    <a:gd name="T0" fmla="*/ 39 w 76"/>
                    <a:gd name="T1" fmla="*/ 0 h 59"/>
                    <a:gd name="T2" fmla="*/ 0 w 76"/>
                    <a:gd name="T3" fmla="*/ 28 h 59"/>
                    <a:gd name="T4" fmla="*/ 29 w 76"/>
                    <a:gd name="T5" fmla="*/ 58 h 59"/>
                    <a:gd name="T6" fmla="*/ 75 w 76"/>
                    <a:gd name="T7" fmla="*/ 26 h 59"/>
                    <a:gd name="T8" fmla="*/ 39 w 76"/>
                    <a:gd name="T9" fmla="*/ 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9"/>
                    <a:gd name="T17" fmla="*/ 76 w 76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9">
                      <a:moveTo>
                        <a:pt x="39" y="0"/>
                      </a:moveTo>
                      <a:lnTo>
                        <a:pt x="0" y="28"/>
                      </a:lnTo>
                      <a:lnTo>
                        <a:pt x="29" y="58"/>
                      </a:lnTo>
                      <a:lnTo>
                        <a:pt x="75" y="26"/>
                      </a:lnTo>
                      <a:lnTo>
                        <a:pt x="39" y="0"/>
                      </a:lnTo>
                    </a:path>
                  </a:pathLst>
                </a:custGeom>
                <a:solidFill>
                  <a:srgbClr val="DADADA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68" name="AutoShape 613"/>
                <p:cNvSpPr>
                  <a:spLocks noChangeArrowheads="1"/>
                </p:cNvSpPr>
                <p:nvPr/>
              </p:nvSpPr>
              <p:spPr bwMode="auto">
                <a:xfrm rot="2580000">
                  <a:off x="3578" y="2591"/>
                  <a:ext cx="57" cy="50"/>
                </a:xfrm>
                <a:prstGeom prst="cube">
                  <a:avLst>
                    <a:gd name="adj" fmla="val 24995"/>
                  </a:avLst>
                </a:prstGeom>
                <a:solidFill>
                  <a:srgbClr val="90C4A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69" name="Group 1753"/>
                <p:cNvGrpSpPr>
                  <a:grpSpLocks/>
                </p:cNvGrpSpPr>
                <p:nvPr/>
              </p:nvGrpSpPr>
              <p:grpSpPr bwMode="auto">
                <a:xfrm rot="1712297">
                  <a:off x="3560" y="2546"/>
                  <a:ext cx="145" cy="118"/>
                  <a:chOff x="3655" y="429"/>
                  <a:chExt cx="1046" cy="936"/>
                </a:xfrm>
              </p:grpSpPr>
              <p:grpSp>
                <p:nvGrpSpPr>
                  <p:cNvPr id="10371" name="Group 1754"/>
                  <p:cNvGrpSpPr>
                    <a:grpSpLocks/>
                  </p:cNvGrpSpPr>
                  <p:nvPr/>
                </p:nvGrpSpPr>
                <p:grpSpPr bwMode="auto">
                  <a:xfrm>
                    <a:off x="3655" y="1024"/>
                    <a:ext cx="377" cy="341"/>
                    <a:chOff x="3655" y="1024"/>
                    <a:chExt cx="377" cy="341"/>
                  </a:xfrm>
                </p:grpSpPr>
                <p:sp>
                  <p:nvSpPr>
                    <p:cNvPr id="10392" name="Rectangle 17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93" name="Freeform 1756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94" name="Freeform 1757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72" name="Group 1758"/>
                  <p:cNvGrpSpPr>
                    <a:grpSpLocks/>
                  </p:cNvGrpSpPr>
                  <p:nvPr/>
                </p:nvGrpSpPr>
                <p:grpSpPr bwMode="auto">
                  <a:xfrm>
                    <a:off x="3993" y="1010"/>
                    <a:ext cx="378" cy="340"/>
                    <a:chOff x="3993" y="1010"/>
                    <a:chExt cx="378" cy="340"/>
                  </a:xfrm>
                </p:grpSpPr>
                <p:sp>
                  <p:nvSpPr>
                    <p:cNvPr id="73439" name="Rectangle 17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0" y="1049"/>
                      <a:ext cx="289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440" name="Freeform 1760"/>
                    <p:cNvSpPr>
                      <a:spLocks/>
                    </p:cNvSpPr>
                    <p:nvPr/>
                  </p:nvSpPr>
                  <p:spPr bwMode="auto">
                    <a:xfrm>
                      <a:off x="4268" y="1004"/>
                      <a:ext cx="87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441" name="Freeform 1761"/>
                    <p:cNvSpPr>
                      <a:spLocks/>
                    </p:cNvSpPr>
                    <p:nvPr/>
                  </p:nvSpPr>
                  <p:spPr bwMode="auto">
                    <a:xfrm>
                      <a:off x="3985" y="1003"/>
                      <a:ext cx="375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0373" name="Group 1762"/>
                  <p:cNvGrpSpPr>
                    <a:grpSpLocks/>
                  </p:cNvGrpSpPr>
                  <p:nvPr/>
                </p:nvGrpSpPr>
                <p:grpSpPr bwMode="auto">
                  <a:xfrm>
                    <a:off x="3725" y="723"/>
                    <a:ext cx="378" cy="330"/>
                    <a:chOff x="3725" y="723"/>
                    <a:chExt cx="378" cy="330"/>
                  </a:xfrm>
                </p:grpSpPr>
                <p:sp>
                  <p:nvSpPr>
                    <p:cNvPr id="10386" name="Rectangle 17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87" name="Freeform 1764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88" name="Freeform 1765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74" name="Group 1766"/>
                  <p:cNvGrpSpPr>
                    <a:grpSpLocks/>
                  </p:cNvGrpSpPr>
                  <p:nvPr/>
                </p:nvGrpSpPr>
                <p:grpSpPr bwMode="auto">
                  <a:xfrm>
                    <a:off x="4324" y="1010"/>
                    <a:ext cx="377" cy="330"/>
                    <a:chOff x="4324" y="1010"/>
                    <a:chExt cx="377" cy="330"/>
                  </a:xfrm>
                </p:grpSpPr>
                <p:sp>
                  <p:nvSpPr>
                    <p:cNvPr id="10383" name="Rectangle 17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84" name="Freeform 1768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85" name="Freeform 1769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75" name="Group 1770"/>
                  <p:cNvGrpSpPr>
                    <a:grpSpLocks/>
                  </p:cNvGrpSpPr>
                  <p:nvPr/>
                </p:nvGrpSpPr>
                <p:grpSpPr bwMode="auto">
                  <a:xfrm>
                    <a:off x="4132" y="741"/>
                    <a:ext cx="377" cy="317"/>
                    <a:chOff x="4132" y="741"/>
                    <a:chExt cx="377" cy="317"/>
                  </a:xfrm>
                </p:grpSpPr>
                <p:sp>
                  <p:nvSpPr>
                    <p:cNvPr id="10380" name="Rectangle 17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32" y="765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81" name="Freeform 1772"/>
                    <p:cNvSpPr>
                      <a:spLocks/>
                    </p:cNvSpPr>
                    <p:nvPr/>
                  </p:nvSpPr>
                  <p:spPr bwMode="auto">
                    <a:xfrm>
                      <a:off x="4425" y="741"/>
                      <a:ext cx="84" cy="317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82" name="Freeform 1773"/>
                    <p:cNvSpPr>
                      <a:spLocks/>
                    </p:cNvSpPr>
                    <p:nvPr/>
                  </p:nvSpPr>
                  <p:spPr bwMode="auto">
                    <a:xfrm>
                      <a:off x="4132" y="741"/>
                      <a:ext cx="377" cy="24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76" name="Group 1774"/>
                  <p:cNvGrpSpPr>
                    <a:grpSpLocks/>
                  </p:cNvGrpSpPr>
                  <p:nvPr/>
                </p:nvGrpSpPr>
                <p:grpSpPr bwMode="auto">
                  <a:xfrm>
                    <a:off x="3946" y="429"/>
                    <a:ext cx="377" cy="341"/>
                    <a:chOff x="3946" y="429"/>
                    <a:chExt cx="377" cy="341"/>
                  </a:xfrm>
                </p:grpSpPr>
                <p:sp>
                  <p:nvSpPr>
                    <p:cNvPr id="10377" name="Rectangle 17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476"/>
                      <a:ext cx="293" cy="294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78" name="Freeform 1776"/>
                    <p:cNvSpPr>
                      <a:spLocks/>
                    </p:cNvSpPr>
                    <p:nvPr/>
                  </p:nvSpPr>
                  <p:spPr bwMode="auto">
                    <a:xfrm>
                      <a:off x="4239" y="431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79" name="Freeform 1777"/>
                    <p:cNvSpPr>
                      <a:spLocks/>
                    </p:cNvSpPr>
                    <p:nvPr/>
                  </p:nvSpPr>
                  <p:spPr bwMode="auto">
                    <a:xfrm>
                      <a:off x="3946" y="429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0370" name="Freeform 609"/>
                <p:cNvSpPr>
                  <a:spLocks/>
                </p:cNvSpPr>
                <p:nvPr/>
              </p:nvSpPr>
              <p:spPr bwMode="auto">
                <a:xfrm>
                  <a:off x="3568" y="2657"/>
                  <a:ext cx="271" cy="44"/>
                </a:xfrm>
                <a:custGeom>
                  <a:avLst/>
                  <a:gdLst>
                    <a:gd name="T0" fmla="*/ 17 w 266"/>
                    <a:gd name="T1" fmla="*/ 0 h 43"/>
                    <a:gd name="T2" fmla="*/ 0 w 266"/>
                    <a:gd name="T3" fmla="*/ 42 h 43"/>
                    <a:gd name="T4" fmla="*/ 247 w 266"/>
                    <a:gd name="T5" fmla="*/ 42 h 43"/>
                    <a:gd name="T6" fmla="*/ 265 w 266"/>
                    <a:gd name="T7" fmla="*/ 1 h 43"/>
                    <a:gd name="T8" fmla="*/ 17 w 266"/>
                    <a:gd name="T9" fmla="*/ 0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6"/>
                    <a:gd name="T16" fmla="*/ 0 h 43"/>
                    <a:gd name="T17" fmla="*/ 266 w 266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6" h="43">
                      <a:moveTo>
                        <a:pt x="17" y="0"/>
                      </a:moveTo>
                      <a:lnTo>
                        <a:pt x="0" y="42"/>
                      </a:lnTo>
                      <a:lnTo>
                        <a:pt x="247" y="42"/>
                      </a:lnTo>
                      <a:lnTo>
                        <a:pt x="265" y="1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rgbClr val="DADADA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262" name="Group 1780"/>
            <p:cNvGrpSpPr>
              <a:grpSpLocks/>
            </p:cNvGrpSpPr>
            <p:nvPr/>
          </p:nvGrpSpPr>
          <p:grpSpPr bwMode="auto">
            <a:xfrm>
              <a:off x="6580188" y="3821113"/>
              <a:ext cx="2214562" cy="557212"/>
              <a:chOff x="2624" y="2407"/>
              <a:chExt cx="1395" cy="351"/>
            </a:xfrm>
          </p:grpSpPr>
          <p:sp>
            <p:nvSpPr>
              <p:cNvPr id="10263" name="Freeform 1781"/>
              <p:cNvSpPr>
                <a:spLocks/>
              </p:cNvSpPr>
              <p:nvPr/>
            </p:nvSpPr>
            <p:spPr bwMode="auto">
              <a:xfrm>
                <a:off x="3269" y="2642"/>
                <a:ext cx="412" cy="116"/>
              </a:xfrm>
              <a:custGeom>
                <a:avLst/>
                <a:gdLst>
                  <a:gd name="T0" fmla="*/ 0 w 403"/>
                  <a:gd name="T1" fmla="*/ 113 h 114"/>
                  <a:gd name="T2" fmla="*/ 82 w 403"/>
                  <a:gd name="T3" fmla="*/ 31 h 114"/>
                  <a:gd name="T4" fmla="*/ 402 w 403"/>
                  <a:gd name="T5" fmla="*/ 0 h 114"/>
                  <a:gd name="T6" fmla="*/ 370 w 403"/>
                  <a:gd name="T7" fmla="*/ 58 h 114"/>
                  <a:gd name="T8" fmla="*/ 0 w 403"/>
                  <a:gd name="T9" fmla="*/ 113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"/>
                  <a:gd name="T16" fmla="*/ 0 h 114"/>
                  <a:gd name="T17" fmla="*/ 403 w 403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114">
                    <a:moveTo>
                      <a:pt x="0" y="113"/>
                    </a:moveTo>
                    <a:lnTo>
                      <a:pt x="82" y="31"/>
                    </a:lnTo>
                    <a:lnTo>
                      <a:pt x="402" y="0"/>
                    </a:lnTo>
                    <a:lnTo>
                      <a:pt x="370" y="58"/>
                    </a:lnTo>
                    <a:lnTo>
                      <a:pt x="0" y="113"/>
                    </a:lnTo>
                  </a:path>
                </a:pathLst>
              </a:custGeom>
              <a:solidFill>
                <a:schemeClr val="folHlink"/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AutoShape 1782" descr="Horizontal brick"/>
              <p:cNvSpPr>
                <a:spLocks noChangeArrowheads="1"/>
              </p:cNvSpPr>
              <p:nvPr/>
            </p:nvSpPr>
            <p:spPr bwMode="auto">
              <a:xfrm>
                <a:off x="2625" y="2411"/>
                <a:ext cx="729" cy="342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5" name="Freeform 1783"/>
              <p:cNvSpPr>
                <a:spLocks/>
              </p:cNvSpPr>
              <p:nvPr/>
            </p:nvSpPr>
            <p:spPr bwMode="auto">
              <a:xfrm>
                <a:off x="3269" y="2407"/>
                <a:ext cx="88" cy="349"/>
              </a:xfrm>
              <a:custGeom>
                <a:avLst/>
                <a:gdLst>
                  <a:gd name="T0" fmla="*/ 1 w 86"/>
                  <a:gd name="T1" fmla="*/ 85 h 342"/>
                  <a:gd name="T2" fmla="*/ 85 w 86"/>
                  <a:gd name="T3" fmla="*/ 0 h 342"/>
                  <a:gd name="T4" fmla="*/ 85 w 86"/>
                  <a:gd name="T5" fmla="*/ 255 h 342"/>
                  <a:gd name="T6" fmla="*/ 0 w 86"/>
                  <a:gd name="T7" fmla="*/ 341 h 342"/>
                  <a:gd name="T8" fmla="*/ 1 w 86"/>
                  <a:gd name="T9" fmla="*/ 85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342"/>
                  <a:gd name="T17" fmla="*/ 86 w 86"/>
                  <a:gd name="T18" fmla="*/ 342 h 3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342">
                    <a:moveTo>
                      <a:pt x="1" y="85"/>
                    </a:moveTo>
                    <a:lnTo>
                      <a:pt x="85" y="0"/>
                    </a:lnTo>
                    <a:lnTo>
                      <a:pt x="85" y="255"/>
                    </a:lnTo>
                    <a:lnTo>
                      <a:pt x="0" y="341"/>
                    </a:lnTo>
                    <a:lnTo>
                      <a:pt x="1" y="85"/>
                    </a:lnTo>
                  </a:path>
                </a:pathLst>
              </a:custGeom>
              <a:solidFill>
                <a:srgbClr val="FCCE88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AutoShape 1784"/>
              <p:cNvSpPr>
                <a:spLocks noChangeArrowheads="1"/>
              </p:cNvSpPr>
              <p:nvPr/>
            </p:nvSpPr>
            <p:spPr bwMode="auto">
              <a:xfrm>
                <a:off x="2659" y="2537"/>
                <a:ext cx="112" cy="5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7" name="AutoShape 1785"/>
              <p:cNvSpPr>
                <a:spLocks noChangeArrowheads="1"/>
              </p:cNvSpPr>
              <p:nvPr/>
            </p:nvSpPr>
            <p:spPr bwMode="auto">
              <a:xfrm>
                <a:off x="2822" y="2537"/>
                <a:ext cx="113" cy="5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8" name="Freeform 1786"/>
              <p:cNvSpPr>
                <a:spLocks/>
              </p:cNvSpPr>
              <p:nvPr/>
            </p:nvSpPr>
            <p:spPr bwMode="auto">
              <a:xfrm>
                <a:off x="3294" y="2489"/>
                <a:ext cx="44" cy="212"/>
              </a:xfrm>
              <a:custGeom>
                <a:avLst/>
                <a:gdLst>
                  <a:gd name="T0" fmla="*/ 0 w 43"/>
                  <a:gd name="T1" fmla="*/ 207 h 208"/>
                  <a:gd name="T2" fmla="*/ 0 w 43"/>
                  <a:gd name="T3" fmla="*/ 44 h 208"/>
                  <a:gd name="T4" fmla="*/ 42 w 43"/>
                  <a:gd name="T5" fmla="*/ 0 h 208"/>
                  <a:gd name="T6" fmla="*/ 42 w 43"/>
                  <a:gd name="T7" fmla="*/ 167 h 208"/>
                  <a:gd name="T8" fmla="*/ 0 w 43"/>
                  <a:gd name="T9" fmla="*/ 207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208"/>
                  <a:gd name="T17" fmla="*/ 43 w 43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208">
                    <a:moveTo>
                      <a:pt x="0" y="207"/>
                    </a:moveTo>
                    <a:lnTo>
                      <a:pt x="0" y="44"/>
                    </a:lnTo>
                    <a:lnTo>
                      <a:pt x="42" y="0"/>
                    </a:lnTo>
                    <a:lnTo>
                      <a:pt x="42" y="167"/>
                    </a:lnTo>
                    <a:lnTo>
                      <a:pt x="0" y="207"/>
                    </a:lnTo>
                  </a:path>
                </a:pathLst>
              </a:cu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Rectangle 1787"/>
              <p:cNvSpPr>
                <a:spLocks noChangeArrowheads="1"/>
              </p:cNvSpPr>
              <p:nvPr/>
            </p:nvSpPr>
            <p:spPr bwMode="auto">
              <a:xfrm>
                <a:off x="3298" y="2624"/>
                <a:ext cx="30" cy="67"/>
              </a:xfrm>
              <a:prstGeom prst="rect">
                <a:avLst/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0" name="AutoShape 1788"/>
              <p:cNvSpPr>
                <a:spLocks noChangeArrowheads="1"/>
              </p:cNvSpPr>
              <p:nvPr/>
            </p:nvSpPr>
            <p:spPr bwMode="auto">
              <a:xfrm>
                <a:off x="3296" y="2624"/>
                <a:ext cx="296" cy="68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469" name="AutoShape 1789"/>
              <p:cNvSpPr>
                <a:spLocks noChangeArrowheads="1"/>
              </p:cNvSpPr>
              <p:nvPr/>
            </p:nvSpPr>
            <p:spPr bwMode="auto">
              <a:xfrm>
                <a:off x="3326" y="2585"/>
                <a:ext cx="57" cy="50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3470" name="AutoShape 1790"/>
              <p:cNvSpPr>
                <a:spLocks noChangeArrowheads="1"/>
              </p:cNvSpPr>
              <p:nvPr/>
            </p:nvSpPr>
            <p:spPr bwMode="auto">
              <a:xfrm>
                <a:off x="3442" y="2584"/>
                <a:ext cx="57" cy="51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273" name="Freeform 1791"/>
              <p:cNvSpPr>
                <a:spLocks/>
              </p:cNvSpPr>
              <p:nvPr/>
            </p:nvSpPr>
            <p:spPr bwMode="auto">
              <a:xfrm>
                <a:off x="2624" y="2407"/>
                <a:ext cx="735" cy="90"/>
              </a:xfrm>
              <a:custGeom>
                <a:avLst/>
                <a:gdLst>
                  <a:gd name="T0" fmla="*/ 85 w 720"/>
                  <a:gd name="T1" fmla="*/ 2 h 88"/>
                  <a:gd name="T2" fmla="*/ 0 w 720"/>
                  <a:gd name="T3" fmla="*/ 87 h 88"/>
                  <a:gd name="T4" fmla="*/ 633 w 720"/>
                  <a:gd name="T5" fmla="*/ 87 h 88"/>
                  <a:gd name="T6" fmla="*/ 719 w 720"/>
                  <a:gd name="T7" fmla="*/ 0 h 88"/>
                  <a:gd name="T8" fmla="*/ 85 w 720"/>
                  <a:gd name="T9" fmla="*/ 2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88"/>
                  <a:gd name="T17" fmla="*/ 720 w 720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88">
                    <a:moveTo>
                      <a:pt x="85" y="2"/>
                    </a:moveTo>
                    <a:lnTo>
                      <a:pt x="0" y="87"/>
                    </a:lnTo>
                    <a:lnTo>
                      <a:pt x="633" y="87"/>
                    </a:lnTo>
                    <a:lnTo>
                      <a:pt x="719" y="0"/>
                    </a:lnTo>
                    <a:lnTo>
                      <a:pt x="85" y="2"/>
                    </a:lnTo>
                  </a:path>
                </a:pathLst>
              </a:custGeom>
              <a:solidFill>
                <a:srgbClr val="FEEDD3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4" name="AutoShape 1792"/>
              <p:cNvSpPr>
                <a:spLocks noChangeArrowheads="1"/>
              </p:cNvSpPr>
              <p:nvPr/>
            </p:nvSpPr>
            <p:spPr bwMode="auto">
              <a:xfrm>
                <a:off x="3000" y="2529"/>
                <a:ext cx="233" cy="7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5" name="AutoShape 1793"/>
              <p:cNvSpPr>
                <a:spLocks noChangeArrowheads="1"/>
              </p:cNvSpPr>
              <p:nvPr/>
            </p:nvSpPr>
            <p:spPr bwMode="auto">
              <a:xfrm>
                <a:off x="2723" y="2643"/>
                <a:ext cx="357" cy="11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6" name="AutoShape 1794"/>
              <p:cNvSpPr>
                <a:spLocks noChangeArrowheads="1"/>
              </p:cNvSpPr>
              <p:nvPr/>
            </p:nvSpPr>
            <p:spPr bwMode="auto">
              <a:xfrm>
                <a:off x="2749" y="2658"/>
                <a:ext cx="308" cy="93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7" name="AutoShape 1795"/>
              <p:cNvSpPr>
                <a:spLocks noChangeArrowheads="1"/>
              </p:cNvSpPr>
              <p:nvPr/>
            </p:nvSpPr>
            <p:spPr bwMode="auto">
              <a:xfrm>
                <a:off x="3010" y="2536"/>
                <a:ext cx="210" cy="6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8" name="AutoShape 1796"/>
              <p:cNvSpPr>
                <a:spLocks noChangeArrowheads="1"/>
              </p:cNvSpPr>
              <p:nvPr/>
            </p:nvSpPr>
            <p:spPr bwMode="auto">
              <a:xfrm>
                <a:off x="2833" y="2548"/>
                <a:ext cx="92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9" name="Rectangle 1797"/>
              <p:cNvSpPr>
                <a:spLocks noChangeArrowheads="1"/>
              </p:cNvSpPr>
              <p:nvPr/>
            </p:nvSpPr>
            <p:spPr bwMode="auto">
              <a:xfrm>
                <a:off x="3299" y="2625"/>
                <a:ext cx="11" cy="12"/>
              </a:xfrm>
              <a:prstGeom prst="rect">
                <a:avLst/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0" name="AutoShape 1798"/>
              <p:cNvSpPr>
                <a:spLocks noChangeArrowheads="1"/>
              </p:cNvSpPr>
              <p:nvPr/>
            </p:nvSpPr>
            <p:spPr bwMode="auto">
              <a:xfrm>
                <a:off x="2668" y="2548"/>
                <a:ext cx="92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281" name="Group 1799"/>
              <p:cNvGrpSpPr>
                <a:grpSpLocks/>
              </p:cNvGrpSpPr>
              <p:nvPr/>
            </p:nvGrpSpPr>
            <p:grpSpPr bwMode="auto">
              <a:xfrm>
                <a:off x="3345" y="2516"/>
                <a:ext cx="149" cy="121"/>
                <a:chOff x="3655" y="429"/>
                <a:chExt cx="1046" cy="936"/>
              </a:xfrm>
            </p:grpSpPr>
            <p:grpSp>
              <p:nvGrpSpPr>
                <p:cNvPr id="10318" name="Group 1800"/>
                <p:cNvGrpSpPr>
                  <a:grpSpLocks/>
                </p:cNvGrpSpPr>
                <p:nvPr/>
              </p:nvGrpSpPr>
              <p:grpSpPr bwMode="auto">
                <a:xfrm>
                  <a:off x="3655" y="1024"/>
                  <a:ext cx="377" cy="341"/>
                  <a:chOff x="3655" y="1024"/>
                  <a:chExt cx="377" cy="341"/>
                </a:xfrm>
              </p:grpSpPr>
              <p:sp>
                <p:nvSpPr>
                  <p:cNvPr id="10339" name="Rectangle 1801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40" name="Freeform 1802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41" name="Freeform 1803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19" name="Group 1804"/>
                <p:cNvGrpSpPr>
                  <a:grpSpLocks/>
                </p:cNvGrpSpPr>
                <p:nvPr/>
              </p:nvGrpSpPr>
              <p:grpSpPr bwMode="auto">
                <a:xfrm>
                  <a:off x="3993" y="1010"/>
                  <a:ext cx="378" cy="340"/>
                  <a:chOff x="3993" y="1010"/>
                  <a:chExt cx="378" cy="340"/>
                </a:xfrm>
              </p:grpSpPr>
              <p:sp>
                <p:nvSpPr>
                  <p:cNvPr id="73485" name="Rectangle 1805"/>
                  <p:cNvSpPr>
                    <a:spLocks noChangeArrowheads="1"/>
                  </p:cNvSpPr>
                  <p:nvPr/>
                </p:nvSpPr>
                <p:spPr bwMode="auto">
                  <a:xfrm>
                    <a:off x="3992" y="1056"/>
                    <a:ext cx="295" cy="29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3486" name="Freeform 1806"/>
                  <p:cNvSpPr>
                    <a:spLocks/>
                  </p:cNvSpPr>
                  <p:nvPr/>
                </p:nvSpPr>
                <p:spPr bwMode="auto">
                  <a:xfrm>
                    <a:off x="4287" y="1009"/>
                    <a:ext cx="84" cy="340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3487" name="Freeform 1807"/>
                  <p:cNvSpPr>
                    <a:spLocks/>
                  </p:cNvSpPr>
                  <p:nvPr/>
                </p:nvSpPr>
                <p:spPr bwMode="auto">
                  <a:xfrm>
                    <a:off x="3992" y="1009"/>
                    <a:ext cx="379" cy="46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0320" name="Group 1808"/>
                <p:cNvGrpSpPr>
                  <a:grpSpLocks/>
                </p:cNvGrpSpPr>
                <p:nvPr/>
              </p:nvGrpSpPr>
              <p:grpSpPr bwMode="auto">
                <a:xfrm>
                  <a:off x="3725" y="723"/>
                  <a:ext cx="378" cy="330"/>
                  <a:chOff x="3725" y="723"/>
                  <a:chExt cx="378" cy="330"/>
                </a:xfrm>
              </p:grpSpPr>
              <p:sp>
                <p:nvSpPr>
                  <p:cNvPr id="10333" name="Rectangle 1809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34" name="Freeform 1810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35" name="Freeform 1811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21" name="Group 1812"/>
                <p:cNvGrpSpPr>
                  <a:grpSpLocks/>
                </p:cNvGrpSpPr>
                <p:nvPr/>
              </p:nvGrpSpPr>
              <p:grpSpPr bwMode="auto">
                <a:xfrm>
                  <a:off x="4324" y="1010"/>
                  <a:ext cx="377" cy="330"/>
                  <a:chOff x="4324" y="1010"/>
                  <a:chExt cx="377" cy="330"/>
                </a:xfrm>
              </p:grpSpPr>
              <p:sp>
                <p:nvSpPr>
                  <p:cNvPr id="10330" name="Rectangle 1813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31" name="Freeform 1814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32" name="Freeform 1815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22" name="Group 1816"/>
                <p:cNvGrpSpPr>
                  <a:grpSpLocks/>
                </p:cNvGrpSpPr>
                <p:nvPr/>
              </p:nvGrpSpPr>
              <p:grpSpPr bwMode="auto">
                <a:xfrm>
                  <a:off x="4132" y="741"/>
                  <a:ext cx="377" cy="317"/>
                  <a:chOff x="4132" y="741"/>
                  <a:chExt cx="377" cy="317"/>
                </a:xfrm>
              </p:grpSpPr>
              <p:sp>
                <p:nvSpPr>
                  <p:cNvPr id="10327" name="Rectangle 1817"/>
                  <p:cNvSpPr>
                    <a:spLocks noChangeArrowheads="1"/>
                  </p:cNvSpPr>
                  <p:nvPr/>
                </p:nvSpPr>
                <p:spPr bwMode="auto">
                  <a:xfrm>
                    <a:off x="4132" y="765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28" name="Freeform 1818"/>
                  <p:cNvSpPr>
                    <a:spLocks/>
                  </p:cNvSpPr>
                  <p:nvPr/>
                </p:nvSpPr>
                <p:spPr bwMode="auto">
                  <a:xfrm>
                    <a:off x="4425" y="741"/>
                    <a:ext cx="84" cy="317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29" name="Freeform 1819"/>
                  <p:cNvSpPr>
                    <a:spLocks/>
                  </p:cNvSpPr>
                  <p:nvPr/>
                </p:nvSpPr>
                <p:spPr bwMode="auto">
                  <a:xfrm>
                    <a:off x="4132" y="741"/>
                    <a:ext cx="377" cy="24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23" name="Group 1820"/>
                <p:cNvGrpSpPr>
                  <a:grpSpLocks/>
                </p:cNvGrpSpPr>
                <p:nvPr/>
              </p:nvGrpSpPr>
              <p:grpSpPr bwMode="auto">
                <a:xfrm>
                  <a:off x="3946" y="429"/>
                  <a:ext cx="377" cy="341"/>
                  <a:chOff x="3946" y="429"/>
                  <a:chExt cx="377" cy="341"/>
                </a:xfrm>
              </p:grpSpPr>
              <p:sp>
                <p:nvSpPr>
                  <p:cNvPr id="10324" name="Rectangle 1821"/>
                  <p:cNvSpPr>
                    <a:spLocks noChangeArrowheads="1"/>
                  </p:cNvSpPr>
                  <p:nvPr/>
                </p:nvSpPr>
                <p:spPr bwMode="auto">
                  <a:xfrm>
                    <a:off x="3946" y="476"/>
                    <a:ext cx="293" cy="29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25" name="Freeform 1822"/>
                  <p:cNvSpPr>
                    <a:spLocks/>
                  </p:cNvSpPr>
                  <p:nvPr/>
                </p:nvSpPr>
                <p:spPr bwMode="auto">
                  <a:xfrm>
                    <a:off x="4239" y="431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26" name="Freeform 1823"/>
                  <p:cNvSpPr>
                    <a:spLocks/>
                  </p:cNvSpPr>
                  <p:nvPr/>
                </p:nvSpPr>
                <p:spPr bwMode="auto">
                  <a:xfrm>
                    <a:off x="3946" y="429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82" name="Group 1824"/>
              <p:cNvGrpSpPr>
                <a:grpSpLocks/>
              </p:cNvGrpSpPr>
              <p:nvPr/>
            </p:nvGrpSpPr>
            <p:grpSpPr bwMode="auto">
              <a:xfrm>
                <a:off x="3560" y="2546"/>
                <a:ext cx="459" cy="207"/>
                <a:chOff x="3560" y="2546"/>
                <a:chExt cx="459" cy="207"/>
              </a:xfrm>
            </p:grpSpPr>
            <p:grpSp>
              <p:nvGrpSpPr>
                <p:cNvPr id="10283" name="Group 1825"/>
                <p:cNvGrpSpPr>
                  <a:grpSpLocks/>
                </p:cNvGrpSpPr>
                <p:nvPr/>
              </p:nvGrpSpPr>
              <p:grpSpPr bwMode="auto">
                <a:xfrm>
                  <a:off x="3855" y="2700"/>
                  <a:ext cx="164" cy="53"/>
                  <a:chOff x="4596" y="1636"/>
                  <a:chExt cx="161" cy="52"/>
                </a:xfrm>
              </p:grpSpPr>
              <p:sp>
                <p:nvSpPr>
                  <p:cNvPr id="10316" name="Freeform 1826"/>
                  <p:cNvSpPr>
                    <a:spLocks/>
                  </p:cNvSpPr>
                  <p:nvPr/>
                </p:nvSpPr>
                <p:spPr bwMode="auto">
                  <a:xfrm>
                    <a:off x="4612" y="1637"/>
                    <a:ext cx="136" cy="37"/>
                  </a:xfrm>
                  <a:custGeom>
                    <a:avLst/>
                    <a:gdLst>
                      <a:gd name="T0" fmla="*/ 7 w 136"/>
                      <a:gd name="T1" fmla="*/ 0 h 37"/>
                      <a:gd name="T2" fmla="*/ 19 w 136"/>
                      <a:gd name="T3" fmla="*/ 0 h 37"/>
                      <a:gd name="T4" fmla="*/ 32 w 136"/>
                      <a:gd name="T5" fmla="*/ 0 h 37"/>
                      <a:gd name="T6" fmla="*/ 43 w 136"/>
                      <a:gd name="T7" fmla="*/ 0 h 37"/>
                      <a:gd name="T8" fmla="*/ 52 w 136"/>
                      <a:gd name="T9" fmla="*/ 0 h 37"/>
                      <a:gd name="T10" fmla="*/ 67 w 136"/>
                      <a:gd name="T11" fmla="*/ 0 h 37"/>
                      <a:gd name="T12" fmla="*/ 74 w 136"/>
                      <a:gd name="T13" fmla="*/ 0 h 37"/>
                      <a:gd name="T14" fmla="*/ 83 w 136"/>
                      <a:gd name="T15" fmla="*/ 0 h 37"/>
                      <a:gd name="T16" fmla="*/ 89 w 136"/>
                      <a:gd name="T17" fmla="*/ 0 h 37"/>
                      <a:gd name="T18" fmla="*/ 96 w 136"/>
                      <a:gd name="T19" fmla="*/ 0 h 37"/>
                      <a:gd name="T20" fmla="*/ 105 w 136"/>
                      <a:gd name="T21" fmla="*/ 0 h 37"/>
                      <a:gd name="T22" fmla="*/ 112 w 136"/>
                      <a:gd name="T23" fmla="*/ 0 h 37"/>
                      <a:gd name="T24" fmla="*/ 117 w 136"/>
                      <a:gd name="T25" fmla="*/ 0 h 37"/>
                      <a:gd name="T26" fmla="*/ 123 w 136"/>
                      <a:gd name="T27" fmla="*/ 0 h 37"/>
                      <a:gd name="T28" fmla="*/ 129 w 136"/>
                      <a:gd name="T29" fmla="*/ 0 h 37"/>
                      <a:gd name="T30" fmla="*/ 135 w 136"/>
                      <a:gd name="T31" fmla="*/ 0 h 37"/>
                      <a:gd name="T32" fmla="*/ 129 w 136"/>
                      <a:gd name="T33" fmla="*/ 4 h 37"/>
                      <a:gd name="T34" fmla="*/ 123 w 136"/>
                      <a:gd name="T35" fmla="*/ 8 h 37"/>
                      <a:gd name="T36" fmla="*/ 117 w 136"/>
                      <a:gd name="T37" fmla="*/ 9 h 37"/>
                      <a:gd name="T38" fmla="*/ 112 w 136"/>
                      <a:gd name="T39" fmla="*/ 11 h 37"/>
                      <a:gd name="T40" fmla="*/ 103 w 136"/>
                      <a:gd name="T41" fmla="*/ 15 h 37"/>
                      <a:gd name="T42" fmla="*/ 94 w 136"/>
                      <a:gd name="T43" fmla="*/ 17 h 37"/>
                      <a:gd name="T44" fmla="*/ 85 w 136"/>
                      <a:gd name="T45" fmla="*/ 19 h 37"/>
                      <a:gd name="T46" fmla="*/ 74 w 136"/>
                      <a:gd name="T47" fmla="*/ 23 h 37"/>
                      <a:gd name="T48" fmla="*/ 66 w 136"/>
                      <a:gd name="T49" fmla="*/ 25 h 37"/>
                      <a:gd name="T50" fmla="*/ 57 w 136"/>
                      <a:gd name="T51" fmla="*/ 27 h 37"/>
                      <a:gd name="T52" fmla="*/ 49 w 136"/>
                      <a:gd name="T53" fmla="*/ 28 h 37"/>
                      <a:gd name="T54" fmla="*/ 43 w 136"/>
                      <a:gd name="T55" fmla="*/ 28 h 37"/>
                      <a:gd name="T56" fmla="*/ 32 w 136"/>
                      <a:gd name="T57" fmla="*/ 28 h 37"/>
                      <a:gd name="T58" fmla="*/ 25 w 136"/>
                      <a:gd name="T59" fmla="*/ 30 h 37"/>
                      <a:gd name="T60" fmla="*/ 19 w 136"/>
                      <a:gd name="T61" fmla="*/ 32 h 37"/>
                      <a:gd name="T62" fmla="*/ 14 w 136"/>
                      <a:gd name="T63" fmla="*/ 34 h 37"/>
                      <a:gd name="T64" fmla="*/ 5 w 136"/>
                      <a:gd name="T65" fmla="*/ 36 h 37"/>
                      <a:gd name="T66" fmla="*/ 0 w 136"/>
                      <a:gd name="T67" fmla="*/ 30 h 37"/>
                      <a:gd name="T68" fmla="*/ 0 w 136"/>
                      <a:gd name="T69" fmla="*/ 23 h 37"/>
                      <a:gd name="T70" fmla="*/ 0 w 136"/>
                      <a:gd name="T71" fmla="*/ 17 h 37"/>
                      <a:gd name="T72" fmla="*/ 0 w 136"/>
                      <a:gd name="T73" fmla="*/ 11 h 37"/>
                      <a:gd name="T74" fmla="*/ 0 w 136"/>
                      <a:gd name="T75" fmla="*/ 4 h 37"/>
                      <a:gd name="T76" fmla="*/ 7 w 136"/>
                      <a:gd name="T77" fmla="*/ 0 h 37"/>
                      <a:gd name="T78" fmla="*/ 7 w 136"/>
                      <a:gd name="T79" fmla="*/ 0 h 3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36"/>
                      <a:gd name="T121" fmla="*/ 0 h 37"/>
                      <a:gd name="T122" fmla="*/ 136 w 136"/>
                      <a:gd name="T123" fmla="*/ 37 h 3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36" h="37">
                        <a:moveTo>
                          <a:pt x="7" y="0"/>
                        </a:moveTo>
                        <a:lnTo>
                          <a:pt x="19" y="0"/>
                        </a:lnTo>
                        <a:lnTo>
                          <a:pt x="32" y="0"/>
                        </a:lnTo>
                        <a:lnTo>
                          <a:pt x="43" y="0"/>
                        </a:lnTo>
                        <a:lnTo>
                          <a:pt x="52" y="0"/>
                        </a:lnTo>
                        <a:lnTo>
                          <a:pt x="67" y="0"/>
                        </a:lnTo>
                        <a:lnTo>
                          <a:pt x="74" y="0"/>
                        </a:lnTo>
                        <a:lnTo>
                          <a:pt x="83" y="0"/>
                        </a:lnTo>
                        <a:lnTo>
                          <a:pt x="89" y="0"/>
                        </a:lnTo>
                        <a:lnTo>
                          <a:pt x="96" y="0"/>
                        </a:lnTo>
                        <a:lnTo>
                          <a:pt x="105" y="0"/>
                        </a:lnTo>
                        <a:lnTo>
                          <a:pt x="112" y="0"/>
                        </a:lnTo>
                        <a:lnTo>
                          <a:pt x="117" y="0"/>
                        </a:lnTo>
                        <a:lnTo>
                          <a:pt x="123" y="0"/>
                        </a:lnTo>
                        <a:lnTo>
                          <a:pt x="129" y="0"/>
                        </a:lnTo>
                        <a:lnTo>
                          <a:pt x="135" y="0"/>
                        </a:lnTo>
                        <a:lnTo>
                          <a:pt x="129" y="4"/>
                        </a:lnTo>
                        <a:lnTo>
                          <a:pt x="123" y="8"/>
                        </a:lnTo>
                        <a:lnTo>
                          <a:pt x="117" y="9"/>
                        </a:lnTo>
                        <a:lnTo>
                          <a:pt x="112" y="11"/>
                        </a:lnTo>
                        <a:lnTo>
                          <a:pt x="103" y="15"/>
                        </a:lnTo>
                        <a:lnTo>
                          <a:pt x="94" y="17"/>
                        </a:lnTo>
                        <a:lnTo>
                          <a:pt x="85" y="19"/>
                        </a:lnTo>
                        <a:lnTo>
                          <a:pt x="74" y="23"/>
                        </a:lnTo>
                        <a:lnTo>
                          <a:pt x="66" y="25"/>
                        </a:lnTo>
                        <a:lnTo>
                          <a:pt x="57" y="27"/>
                        </a:lnTo>
                        <a:lnTo>
                          <a:pt x="49" y="28"/>
                        </a:lnTo>
                        <a:lnTo>
                          <a:pt x="43" y="28"/>
                        </a:lnTo>
                        <a:lnTo>
                          <a:pt x="32" y="28"/>
                        </a:lnTo>
                        <a:lnTo>
                          <a:pt x="25" y="30"/>
                        </a:lnTo>
                        <a:lnTo>
                          <a:pt x="19" y="32"/>
                        </a:lnTo>
                        <a:lnTo>
                          <a:pt x="14" y="34"/>
                        </a:lnTo>
                        <a:lnTo>
                          <a:pt x="5" y="36"/>
                        </a:lnTo>
                        <a:lnTo>
                          <a:pt x="0" y="30"/>
                        </a:lnTo>
                        <a:lnTo>
                          <a:pt x="0" y="23"/>
                        </a:lnTo>
                        <a:lnTo>
                          <a:pt x="0" y="17"/>
                        </a:lnTo>
                        <a:lnTo>
                          <a:pt x="0" y="11"/>
                        </a:lnTo>
                        <a:lnTo>
                          <a:pt x="0" y="4"/>
                        </a:lnTo>
                        <a:lnTo>
                          <a:pt x="7" y="0"/>
                        </a:lnTo>
                      </a:path>
                    </a:pathLst>
                  </a:custGeom>
                  <a:solidFill>
                    <a:schemeClr val="folHlink"/>
                  </a:solidFill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17" name="Freeform 1827"/>
                  <p:cNvSpPr>
                    <a:spLocks/>
                  </p:cNvSpPr>
                  <p:nvPr/>
                </p:nvSpPr>
                <p:spPr bwMode="auto">
                  <a:xfrm>
                    <a:off x="4596" y="1636"/>
                    <a:ext cx="161" cy="52"/>
                  </a:xfrm>
                  <a:custGeom>
                    <a:avLst/>
                    <a:gdLst>
                      <a:gd name="T0" fmla="*/ 0 w 161"/>
                      <a:gd name="T1" fmla="*/ 51 h 52"/>
                      <a:gd name="T2" fmla="*/ 29 w 161"/>
                      <a:gd name="T3" fmla="*/ 24 h 52"/>
                      <a:gd name="T4" fmla="*/ 160 w 161"/>
                      <a:gd name="T5" fmla="*/ 0 h 52"/>
                      <a:gd name="T6" fmla="*/ 160 w 161"/>
                      <a:gd name="T7" fmla="*/ 25 h 52"/>
                      <a:gd name="T8" fmla="*/ 0 w 161"/>
                      <a:gd name="T9" fmla="*/ 51 h 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61"/>
                      <a:gd name="T16" fmla="*/ 0 h 52"/>
                      <a:gd name="T17" fmla="*/ 161 w 161"/>
                      <a:gd name="T18" fmla="*/ 52 h 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61" h="52">
                        <a:moveTo>
                          <a:pt x="0" y="51"/>
                        </a:moveTo>
                        <a:lnTo>
                          <a:pt x="29" y="24"/>
                        </a:lnTo>
                        <a:lnTo>
                          <a:pt x="160" y="0"/>
                        </a:lnTo>
                        <a:lnTo>
                          <a:pt x="160" y="25"/>
                        </a:lnTo>
                        <a:lnTo>
                          <a:pt x="0" y="51"/>
                        </a:lnTo>
                      </a:path>
                    </a:pathLst>
                  </a:custGeom>
                  <a:solidFill>
                    <a:schemeClr val="folHlink"/>
                  </a:solidFill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84" name="Freeform 1828"/>
                <p:cNvSpPr>
                  <a:spLocks/>
                </p:cNvSpPr>
                <p:nvPr/>
              </p:nvSpPr>
              <p:spPr bwMode="auto">
                <a:xfrm>
                  <a:off x="3620" y="2700"/>
                  <a:ext cx="65" cy="52"/>
                </a:xfrm>
                <a:custGeom>
                  <a:avLst/>
                  <a:gdLst>
                    <a:gd name="T0" fmla="*/ 18 w 64"/>
                    <a:gd name="T1" fmla="*/ 0 h 51"/>
                    <a:gd name="T2" fmla="*/ 63 w 64"/>
                    <a:gd name="T3" fmla="*/ 27 h 51"/>
                    <a:gd name="T4" fmla="*/ 40 w 64"/>
                    <a:gd name="T5" fmla="*/ 50 h 51"/>
                    <a:gd name="T6" fmla="*/ 0 w 64"/>
                    <a:gd name="T7" fmla="*/ 33 h 51"/>
                    <a:gd name="T8" fmla="*/ 18 w 64"/>
                    <a:gd name="T9" fmla="*/ 0 h 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51"/>
                    <a:gd name="T17" fmla="*/ 64 w 64"/>
                    <a:gd name="T18" fmla="*/ 51 h 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51">
                      <a:moveTo>
                        <a:pt x="18" y="0"/>
                      </a:moveTo>
                      <a:lnTo>
                        <a:pt x="63" y="27"/>
                      </a:lnTo>
                      <a:lnTo>
                        <a:pt x="40" y="50"/>
                      </a:lnTo>
                      <a:lnTo>
                        <a:pt x="0" y="33"/>
                      </a:lnTo>
                      <a:lnTo>
                        <a:pt x="18" y="0"/>
                      </a:lnTo>
                    </a:path>
                  </a:pathLst>
                </a:custGeom>
                <a:solidFill>
                  <a:schemeClr val="bg2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5" name="AutoShape 1829"/>
                <p:cNvSpPr>
                  <a:spLocks noChangeArrowheads="1"/>
                </p:cNvSpPr>
                <p:nvPr/>
              </p:nvSpPr>
              <p:spPr bwMode="auto">
                <a:xfrm>
                  <a:off x="3587" y="2628"/>
                  <a:ext cx="289" cy="124"/>
                </a:xfrm>
                <a:prstGeom prst="cube">
                  <a:avLst>
                    <a:gd name="adj" fmla="val 24995"/>
                  </a:avLst>
                </a:prstGeom>
                <a:solidFill>
                  <a:schemeClr val="tx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86" name="Freeform 1830"/>
                <p:cNvSpPr>
                  <a:spLocks/>
                </p:cNvSpPr>
                <p:nvPr/>
              </p:nvSpPr>
              <p:spPr bwMode="auto">
                <a:xfrm>
                  <a:off x="3585" y="2624"/>
                  <a:ext cx="295" cy="34"/>
                </a:xfrm>
                <a:custGeom>
                  <a:avLst/>
                  <a:gdLst>
                    <a:gd name="T0" fmla="*/ 41 w 289"/>
                    <a:gd name="T1" fmla="*/ 0 h 33"/>
                    <a:gd name="T2" fmla="*/ 0 w 289"/>
                    <a:gd name="T3" fmla="*/ 32 h 33"/>
                    <a:gd name="T4" fmla="*/ 247 w 289"/>
                    <a:gd name="T5" fmla="*/ 32 h 33"/>
                    <a:gd name="T6" fmla="*/ 288 w 289"/>
                    <a:gd name="T7" fmla="*/ 0 h 33"/>
                    <a:gd name="T8" fmla="*/ 41 w 289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9"/>
                    <a:gd name="T16" fmla="*/ 0 h 33"/>
                    <a:gd name="T17" fmla="*/ 289 w 289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9" h="33">
                      <a:moveTo>
                        <a:pt x="41" y="0"/>
                      </a:moveTo>
                      <a:lnTo>
                        <a:pt x="0" y="32"/>
                      </a:lnTo>
                      <a:lnTo>
                        <a:pt x="247" y="32"/>
                      </a:lnTo>
                      <a:lnTo>
                        <a:pt x="288" y="0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rgbClr val="DADADA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7" name="Line 1831"/>
                <p:cNvSpPr>
                  <a:spLocks noChangeShapeType="1"/>
                </p:cNvSpPr>
                <p:nvPr/>
              </p:nvSpPr>
              <p:spPr bwMode="auto">
                <a:xfrm>
                  <a:off x="3627" y="2628"/>
                  <a:ext cx="0" cy="25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88" name="Freeform 1832"/>
                <p:cNvSpPr>
                  <a:spLocks/>
                </p:cNvSpPr>
                <p:nvPr/>
              </p:nvSpPr>
              <p:spPr bwMode="auto">
                <a:xfrm>
                  <a:off x="3840" y="2624"/>
                  <a:ext cx="78" cy="60"/>
                </a:xfrm>
                <a:custGeom>
                  <a:avLst/>
                  <a:gdLst>
                    <a:gd name="T0" fmla="*/ 39 w 76"/>
                    <a:gd name="T1" fmla="*/ 0 h 59"/>
                    <a:gd name="T2" fmla="*/ 0 w 76"/>
                    <a:gd name="T3" fmla="*/ 28 h 59"/>
                    <a:gd name="T4" fmla="*/ 29 w 76"/>
                    <a:gd name="T5" fmla="*/ 58 h 59"/>
                    <a:gd name="T6" fmla="*/ 75 w 76"/>
                    <a:gd name="T7" fmla="*/ 26 h 59"/>
                    <a:gd name="T8" fmla="*/ 39 w 76"/>
                    <a:gd name="T9" fmla="*/ 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9"/>
                    <a:gd name="T17" fmla="*/ 76 w 76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9">
                      <a:moveTo>
                        <a:pt x="39" y="0"/>
                      </a:moveTo>
                      <a:lnTo>
                        <a:pt x="0" y="28"/>
                      </a:lnTo>
                      <a:lnTo>
                        <a:pt x="29" y="58"/>
                      </a:lnTo>
                      <a:lnTo>
                        <a:pt x="75" y="26"/>
                      </a:lnTo>
                      <a:lnTo>
                        <a:pt x="39" y="0"/>
                      </a:lnTo>
                    </a:path>
                  </a:pathLst>
                </a:custGeom>
                <a:solidFill>
                  <a:srgbClr val="DADADA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9" name="AutoShape 1833"/>
                <p:cNvSpPr>
                  <a:spLocks noChangeArrowheads="1"/>
                </p:cNvSpPr>
                <p:nvPr/>
              </p:nvSpPr>
              <p:spPr bwMode="auto">
                <a:xfrm rot="2580000">
                  <a:off x="3578" y="2591"/>
                  <a:ext cx="57" cy="50"/>
                </a:xfrm>
                <a:prstGeom prst="cube">
                  <a:avLst>
                    <a:gd name="adj" fmla="val 24995"/>
                  </a:avLst>
                </a:prstGeom>
                <a:solidFill>
                  <a:srgbClr val="90C4A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90" name="Group 1834"/>
                <p:cNvGrpSpPr>
                  <a:grpSpLocks/>
                </p:cNvGrpSpPr>
                <p:nvPr/>
              </p:nvGrpSpPr>
              <p:grpSpPr bwMode="auto">
                <a:xfrm rot="1712297">
                  <a:off x="3560" y="2546"/>
                  <a:ext cx="145" cy="118"/>
                  <a:chOff x="3655" y="429"/>
                  <a:chExt cx="1046" cy="936"/>
                </a:xfrm>
              </p:grpSpPr>
              <p:grpSp>
                <p:nvGrpSpPr>
                  <p:cNvPr id="10292" name="Group 1835"/>
                  <p:cNvGrpSpPr>
                    <a:grpSpLocks/>
                  </p:cNvGrpSpPr>
                  <p:nvPr/>
                </p:nvGrpSpPr>
                <p:grpSpPr bwMode="auto">
                  <a:xfrm>
                    <a:off x="3655" y="1024"/>
                    <a:ext cx="377" cy="341"/>
                    <a:chOff x="3655" y="1024"/>
                    <a:chExt cx="377" cy="341"/>
                  </a:xfrm>
                </p:grpSpPr>
                <p:sp>
                  <p:nvSpPr>
                    <p:cNvPr id="10313" name="Rectangle 18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1072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4" name="Freeform 1837"/>
                    <p:cNvSpPr>
                      <a:spLocks/>
                    </p:cNvSpPr>
                    <p:nvPr/>
                  </p:nvSpPr>
                  <p:spPr bwMode="auto">
                    <a:xfrm>
                      <a:off x="3948" y="1026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5" name="Freeform 1838"/>
                    <p:cNvSpPr>
                      <a:spLocks/>
                    </p:cNvSpPr>
                    <p:nvPr/>
                  </p:nvSpPr>
                  <p:spPr bwMode="auto">
                    <a:xfrm>
                      <a:off x="3655" y="1024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B900"/>
                        </a:gs>
                        <a:gs pos="100000">
                          <a:srgbClr val="FFFF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93" name="Group 1839"/>
                  <p:cNvGrpSpPr>
                    <a:grpSpLocks/>
                  </p:cNvGrpSpPr>
                  <p:nvPr/>
                </p:nvGrpSpPr>
                <p:grpSpPr bwMode="auto">
                  <a:xfrm>
                    <a:off x="3993" y="1010"/>
                    <a:ext cx="378" cy="340"/>
                    <a:chOff x="3993" y="1010"/>
                    <a:chExt cx="378" cy="340"/>
                  </a:xfrm>
                </p:grpSpPr>
                <p:sp>
                  <p:nvSpPr>
                    <p:cNvPr id="73520" name="Rectangle 18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0" y="1049"/>
                      <a:ext cx="289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521" name="Freeform 1841"/>
                    <p:cNvSpPr>
                      <a:spLocks/>
                    </p:cNvSpPr>
                    <p:nvPr/>
                  </p:nvSpPr>
                  <p:spPr bwMode="auto">
                    <a:xfrm>
                      <a:off x="4268" y="1004"/>
                      <a:ext cx="87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"/>
                        </a:cxn>
                        <a:cxn ang="0">
                          <a:pos x="0" y="339"/>
                        </a:cxn>
                        <a:cxn ang="0">
                          <a:pos x="83" y="281"/>
                        </a:cxn>
                        <a:cxn ang="0">
                          <a:pos x="83" y="0"/>
                        </a:cxn>
                        <a:cxn ang="0">
                          <a:pos x="0" y="46"/>
                        </a:cxn>
                      </a:cxnLst>
                      <a:rect l="0" t="0" r="r" b="b"/>
                      <a:pathLst>
                        <a:path w="83" h="339">
                          <a:moveTo>
                            <a:pt x="0" y="46"/>
                          </a:moveTo>
                          <a:lnTo>
                            <a:pt x="0" y="339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522" name="Freeform 1842"/>
                    <p:cNvSpPr>
                      <a:spLocks/>
                    </p:cNvSpPr>
                    <p:nvPr/>
                  </p:nvSpPr>
                  <p:spPr bwMode="auto">
                    <a:xfrm>
                      <a:off x="3985" y="1003"/>
                      <a:ext cx="375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7"/>
                        </a:cxn>
                        <a:cxn ang="0">
                          <a:pos x="294" y="47"/>
                        </a:cxn>
                        <a:cxn ang="0">
                          <a:pos x="378" y="0"/>
                        </a:cxn>
                        <a:cxn ang="0">
                          <a:pos x="95" y="0"/>
                        </a:cxn>
                        <a:cxn ang="0">
                          <a:pos x="0" y="47"/>
                        </a:cxn>
                      </a:cxnLst>
                      <a:rect l="0" t="0" r="r" b="b"/>
                      <a:pathLst>
                        <a:path w="378" h="47">
                          <a:moveTo>
                            <a:pt x="0" y="47"/>
                          </a:moveTo>
                          <a:lnTo>
                            <a:pt x="294" y="4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tx2">
                            <a:gamma/>
                            <a:shade val="72549"/>
                            <a:invGamma/>
                          </a:schemeClr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10294" name="Group 1843"/>
                  <p:cNvGrpSpPr>
                    <a:grpSpLocks/>
                  </p:cNvGrpSpPr>
                  <p:nvPr/>
                </p:nvGrpSpPr>
                <p:grpSpPr bwMode="auto">
                  <a:xfrm>
                    <a:off x="3725" y="723"/>
                    <a:ext cx="378" cy="330"/>
                    <a:chOff x="3725" y="723"/>
                    <a:chExt cx="378" cy="330"/>
                  </a:xfrm>
                </p:grpSpPr>
                <p:sp>
                  <p:nvSpPr>
                    <p:cNvPr id="10307" name="Rectangle 18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6" y="760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8" name="Freeform 1845"/>
                    <p:cNvSpPr>
                      <a:spLocks/>
                    </p:cNvSpPr>
                    <p:nvPr/>
                  </p:nvSpPr>
                  <p:spPr bwMode="auto">
                    <a:xfrm>
                      <a:off x="4019" y="723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9" name="Freeform 1846"/>
                    <p:cNvSpPr>
                      <a:spLocks/>
                    </p:cNvSpPr>
                    <p:nvPr/>
                  </p:nvSpPr>
                  <p:spPr bwMode="auto">
                    <a:xfrm>
                      <a:off x="3725" y="723"/>
                      <a:ext cx="378" cy="37"/>
                    </a:xfrm>
                    <a:custGeom>
                      <a:avLst/>
                      <a:gdLst>
                        <a:gd name="T0" fmla="*/ 0 w 378"/>
                        <a:gd name="T1" fmla="*/ 37 h 37"/>
                        <a:gd name="T2" fmla="*/ 294 w 378"/>
                        <a:gd name="T3" fmla="*/ 37 h 37"/>
                        <a:gd name="T4" fmla="*/ 378 w 378"/>
                        <a:gd name="T5" fmla="*/ 0 h 37"/>
                        <a:gd name="T6" fmla="*/ 95 w 378"/>
                        <a:gd name="T7" fmla="*/ 0 h 37"/>
                        <a:gd name="T8" fmla="*/ 0 w 378"/>
                        <a:gd name="T9" fmla="*/ 37 h 3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8"/>
                        <a:gd name="T16" fmla="*/ 0 h 37"/>
                        <a:gd name="T17" fmla="*/ 378 w 378"/>
                        <a:gd name="T18" fmla="*/ 37 h 3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8" h="37">
                          <a:moveTo>
                            <a:pt x="0" y="37"/>
                          </a:moveTo>
                          <a:lnTo>
                            <a:pt x="294" y="37"/>
                          </a:lnTo>
                          <a:lnTo>
                            <a:pt x="378" y="0"/>
                          </a:lnTo>
                          <a:lnTo>
                            <a:pt x="95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96F00"/>
                        </a:gs>
                        <a:gs pos="100000">
                          <a:srgbClr val="FF99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95" name="Group 1847"/>
                  <p:cNvGrpSpPr>
                    <a:grpSpLocks/>
                  </p:cNvGrpSpPr>
                  <p:nvPr/>
                </p:nvGrpSpPr>
                <p:grpSpPr bwMode="auto">
                  <a:xfrm>
                    <a:off x="4324" y="1010"/>
                    <a:ext cx="377" cy="330"/>
                    <a:chOff x="4324" y="1010"/>
                    <a:chExt cx="377" cy="330"/>
                  </a:xfrm>
                </p:grpSpPr>
                <p:sp>
                  <p:nvSpPr>
                    <p:cNvPr id="10304" name="Rectangle 18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" y="1047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5" name="Freeform 1849"/>
                    <p:cNvSpPr>
                      <a:spLocks/>
                    </p:cNvSpPr>
                    <p:nvPr/>
                  </p:nvSpPr>
                  <p:spPr bwMode="auto">
                    <a:xfrm>
                      <a:off x="4617" y="1010"/>
                      <a:ext cx="83" cy="330"/>
                    </a:xfrm>
                    <a:custGeom>
                      <a:avLst/>
                      <a:gdLst>
                        <a:gd name="T0" fmla="*/ 0 w 83"/>
                        <a:gd name="T1" fmla="*/ 37 h 330"/>
                        <a:gd name="T2" fmla="*/ 0 w 83"/>
                        <a:gd name="T3" fmla="*/ 330 h 330"/>
                        <a:gd name="T4" fmla="*/ 83 w 83"/>
                        <a:gd name="T5" fmla="*/ 281 h 330"/>
                        <a:gd name="T6" fmla="*/ 83 w 83"/>
                        <a:gd name="T7" fmla="*/ 0 h 330"/>
                        <a:gd name="T8" fmla="*/ 0 w 83"/>
                        <a:gd name="T9" fmla="*/ 37 h 3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0"/>
                        <a:gd name="T17" fmla="*/ 83 w 83"/>
                        <a:gd name="T18" fmla="*/ 330 h 3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0">
                          <a:moveTo>
                            <a:pt x="0" y="37"/>
                          </a:moveTo>
                          <a:lnTo>
                            <a:pt x="0" y="330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6" name="Freeform 1850"/>
                    <p:cNvSpPr>
                      <a:spLocks/>
                    </p:cNvSpPr>
                    <p:nvPr/>
                  </p:nvSpPr>
                  <p:spPr bwMode="auto">
                    <a:xfrm>
                      <a:off x="4324" y="1010"/>
                      <a:ext cx="377" cy="36"/>
                    </a:xfrm>
                    <a:custGeom>
                      <a:avLst/>
                      <a:gdLst>
                        <a:gd name="T0" fmla="*/ 0 w 377"/>
                        <a:gd name="T1" fmla="*/ 36 h 36"/>
                        <a:gd name="T2" fmla="*/ 293 w 377"/>
                        <a:gd name="T3" fmla="*/ 36 h 36"/>
                        <a:gd name="T4" fmla="*/ 377 w 377"/>
                        <a:gd name="T5" fmla="*/ 0 h 36"/>
                        <a:gd name="T6" fmla="*/ 95 w 377"/>
                        <a:gd name="T7" fmla="*/ 0 h 36"/>
                        <a:gd name="T8" fmla="*/ 0 w 377"/>
                        <a:gd name="T9" fmla="*/ 36 h 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36"/>
                        <a:gd name="T17" fmla="*/ 377 w 377"/>
                        <a:gd name="T18" fmla="*/ 36 h 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36">
                          <a:moveTo>
                            <a:pt x="0" y="36"/>
                          </a:moveTo>
                          <a:lnTo>
                            <a:pt x="293" y="36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6F9400"/>
                        </a:gs>
                      </a:gsLst>
                      <a:lin ang="540000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96" name="Group 1851"/>
                  <p:cNvGrpSpPr>
                    <a:grpSpLocks/>
                  </p:cNvGrpSpPr>
                  <p:nvPr/>
                </p:nvGrpSpPr>
                <p:grpSpPr bwMode="auto">
                  <a:xfrm>
                    <a:off x="4132" y="741"/>
                    <a:ext cx="377" cy="317"/>
                    <a:chOff x="4132" y="741"/>
                    <a:chExt cx="377" cy="317"/>
                  </a:xfrm>
                </p:grpSpPr>
                <p:sp>
                  <p:nvSpPr>
                    <p:cNvPr id="10301" name="Rectangle 18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32" y="765"/>
                      <a:ext cx="293" cy="29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2" name="Freeform 1853"/>
                    <p:cNvSpPr>
                      <a:spLocks/>
                    </p:cNvSpPr>
                    <p:nvPr/>
                  </p:nvSpPr>
                  <p:spPr bwMode="auto">
                    <a:xfrm>
                      <a:off x="4425" y="741"/>
                      <a:ext cx="84" cy="317"/>
                    </a:xfrm>
                    <a:custGeom>
                      <a:avLst/>
                      <a:gdLst>
                        <a:gd name="T0" fmla="*/ 0 w 84"/>
                        <a:gd name="T1" fmla="*/ 24 h 317"/>
                        <a:gd name="T2" fmla="*/ 0 w 84"/>
                        <a:gd name="T3" fmla="*/ 317 h 317"/>
                        <a:gd name="T4" fmla="*/ 84 w 84"/>
                        <a:gd name="T5" fmla="*/ 279 h 317"/>
                        <a:gd name="T6" fmla="*/ 84 w 84"/>
                        <a:gd name="T7" fmla="*/ 0 h 317"/>
                        <a:gd name="T8" fmla="*/ 0 w 84"/>
                        <a:gd name="T9" fmla="*/ 24 h 3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17"/>
                        <a:gd name="T17" fmla="*/ 84 w 84"/>
                        <a:gd name="T18" fmla="*/ 317 h 3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17">
                          <a:moveTo>
                            <a:pt x="0" y="24"/>
                          </a:moveTo>
                          <a:lnTo>
                            <a:pt x="0" y="317"/>
                          </a:lnTo>
                          <a:lnTo>
                            <a:pt x="84" y="279"/>
                          </a:lnTo>
                          <a:lnTo>
                            <a:pt x="84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3" name="Freeform 1854"/>
                    <p:cNvSpPr>
                      <a:spLocks/>
                    </p:cNvSpPr>
                    <p:nvPr/>
                  </p:nvSpPr>
                  <p:spPr bwMode="auto">
                    <a:xfrm>
                      <a:off x="4132" y="741"/>
                      <a:ext cx="377" cy="24"/>
                    </a:xfrm>
                    <a:custGeom>
                      <a:avLst/>
                      <a:gdLst>
                        <a:gd name="T0" fmla="*/ 0 w 377"/>
                        <a:gd name="T1" fmla="*/ 24 h 24"/>
                        <a:gd name="T2" fmla="*/ 293 w 377"/>
                        <a:gd name="T3" fmla="*/ 24 h 24"/>
                        <a:gd name="T4" fmla="*/ 377 w 377"/>
                        <a:gd name="T5" fmla="*/ 0 h 24"/>
                        <a:gd name="T6" fmla="*/ 92 w 377"/>
                        <a:gd name="T7" fmla="*/ 0 h 24"/>
                        <a:gd name="T8" fmla="*/ 0 w 377"/>
                        <a:gd name="T9" fmla="*/ 24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24"/>
                        <a:gd name="T17" fmla="*/ 377 w 377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24">
                          <a:moveTo>
                            <a:pt x="0" y="24"/>
                          </a:moveTo>
                          <a:lnTo>
                            <a:pt x="293" y="24"/>
                          </a:lnTo>
                          <a:lnTo>
                            <a:pt x="377" y="0"/>
                          </a:lnTo>
                          <a:lnTo>
                            <a:pt x="92" y="0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C90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97" name="Group 1855"/>
                  <p:cNvGrpSpPr>
                    <a:grpSpLocks/>
                  </p:cNvGrpSpPr>
                  <p:nvPr/>
                </p:nvGrpSpPr>
                <p:grpSpPr bwMode="auto">
                  <a:xfrm>
                    <a:off x="3946" y="429"/>
                    <a:ext cx="377" cy="341"/>
                    <a:chOff x="3946" y="429"/>
                    <a:chExt cx="377" cy="341"/>
                  </a:xfrm>
                </p:grpSpPr>
                <p:sp>
                  <p:nvSpPr>
                    <p:cNvPr id="10298" name="Rectangle 18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476"/>
                      <a:ext cx="293" cy="294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9" name="Freeform 1857"/>
                    <p:cNvSpPr>
                      <a:spLocks/>
                    </p:cNvSpPr>
                    <p:nvPr/>
                  </p:nvSpPr>
                  <p:spPr bwMode="auto">
                    <a:xfrm>
                      <a:off x="4239" y="431"/>
                      <a:ext cx="83" cy="338"/>
                    </a:xfrm>
                    <a:custGeom>
                      <a:avLst/>
                      <a:gdLst>
                        <a:gd name="T0" fmla="*/ 0 w 83"/>
                        <a:gd name="T1" fmla="*/ 46 h 338"/>
                        <a:gd name="T2" fmla="*/ 0 w 83"/>
                        <a:gd name="T3" fmla="*/ 338 h 338"/>
                        <a:gd name="T4" fmla="*/ 83 w 83"/>
                        <a:gd name="T5" fmla="*/ 281 h 338"/>
                        <a:gd name="T6" fmla="*/ 83 w 83"/>
                        <a:gd name="T7" fmla="*/ 0 h 338"/>
                        <a:gd name="T8" fmla="*/ 0 w 83"/>
                        <a:gd name="T9" fmla="*/ 46 h 3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3"/>
                        <a:gd name="T16" fmla="*/ 0 h 338"/>
                        <a:gd name="T17" fmla="*/ 83 w 83"/>
                        <a:gd name="T18" fmla="*/ 338 h 3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3" h="338">
                          <a:moveTo>
                            <a:pt x="0" y="46"/>
                          </a:moveTo>
                          <a:lnTo>
                            <a:pt x="0" y="338"/>
                          </a:lnTo>
                          <a:lnTo>
                            <a:pt x="83" y="281"/>
                          </a:lnTo>
                          <a:lnTo>
                            <a:pt x="83" y="0"/>
                          </a:lnTo>
                          <a:lnTo>
                            <a:pt x="0" y="4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0" name="Freeform 1858"/>
                    <p:cNvSpPr>
                      <a:spLocks/>
                    </p:cNvSpPr>
                    <p:nvPr/>
                  </p:nvSpPr>
                  <p:spPr bwMode="auto">
                    <a:xfrm>
                      <a:off x="3946" y="429"/>
                      <a:ext cx="377" cy="47"/>
                    </a:xfrm>
                    <a:custGeom>
                      <a:avLst/>
                      <a:gdLst>
                        <a:gd name="T0" fmla="*/ 0 w 377"/>
                        <a:gd name="T1" fmla="*/ 47 h 47"/>
                        <a:gd name="T2" fmla="*/ 293 w 377"/>
                        <a:gd name="T3" fmla="*/ 47 h 47"/>
                        <a:gd name="T4" fmla="*/ 377 w 377"/>
                        <a:gd name="T5" fmla="*/ 0 h 47"/>
                        <a:gd name="T6" fmla="*/ 95 w 377"/>
                        <a:gd name="T7" fmla="*/ 0 h 47"/>
                        <a:gd name="T8" fmla="*/ 0 w 377"/>
                        <a:gd name="T9" fmla="*/ 47 h 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77"/>
                        <a:gd name="T16" fmla="*/ 0 h 47"/>
                        <a:gd name="T17" fmla="*/ 377 w 377"/>
                        <a:gd name="T18" fmla="*/ 47 h 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77" h="47">
                          <a:moveTo>
                            <a:pt x="0" y="47"/>
                          </a:moveTo>
                          <a:lnTo>
                            <a:pt x="293" y="47"/>
                          </a:lnTo>
                          <a:lnTo>
                            <a:pt x="377" y="0"/>
                          </a:lnTo>
                          <a:lnTo>
                            <a:pt x="95" y="0"/>
                          </a:lnTo>
                          <a:lnTo>
                            <a:pt x="0" y="47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6D00B5"/>
                        </a:gs>
                        <a:gs pos="100000">
                          <a:srgbClr val="9600FA"/>
                        </a:gs>
                      </a:gsLst>
                      <a:lin ang="0" scaled="1"/>
                    </a:gra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0291" name="Freeform 1859"/>
                <p:cNvSpPr>
                  <a:spLocks/>
                </p:cNvSpPr>
                <p:nvPr/>
              </p:nvSpPr>
              <p:spPr bwMode="auto">
                <a:xfrm>
                  <a:off x="3568" y="2657"/>
                  <a:ext cx="271" cy="44"/>
                </a:xfrm>
                <a:custGeom>
                  <a:avLst/>
                  <a:gdLst>
                    <a:gd name="T0" fmla="*/ 17 w 266"/>
                    <a:gd name="T1" fmla="*/ 0 h 43"/>
                    <a:gd name="T2" fmla="*/ 0 w 266"/>
                    <a:gd name="T3" fmla="*/ 42 h 43"/>
                    <a:gd name="T4" fmla="*/ 247 w 266"/>
                    <a:gd name="T5" fmla="*/ 42 h 43"/>
                    <a:gd name="T6" fmla="*/ 265 w 266"/>
                    <a:gd name="T7" fmla="*/ 1 h 43"/>
                    <a:gd name="T8" fmla="*/ 17 w 266"/>
                    <a:gd name="T9" fmla="*/ 0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6"/>
                    <a:gd name="T16" fmla="*/ 0 h 43"/>
                    <a:gd name="T17" fmla="*/ 266 w 266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6" h="43">
                      <a:moveTo>
                        <a:pt x="17" y="0"/>
                      </a:moveTo>
                      <a:lnTo>
                        <a:pt x="0" y="42"/>
                      </a:lnTo>
                      <a:lnTo>
                        <a:pt x="247" y="42"/>
                      </a:lnTo>
                      <a:lnTo>
                        <a:pt x="265" y="1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rgbClr val="DADADA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Processes and Procedures</a:t>
            </a:r>
          </a:p>
          <a:p>
            <a:pPr eaLnBrk="1" hangingPunct="1"/>
            <a:r>
              <a:rPr lang="en-US" smtClean="0"/>
              <a:t>Reporting Requirements</a:t>
            </a:r>
          </a:p>
          <a:p>
            <a:pPr eaLnBrk="1" hangingPunct="1"/>
            <a:r>
              <a:rPr lang="en-US" smtClean="0"/>
              <a:t>Customer Expectations</a:t>
            </a:r>
          </a:p>
          <a:p>
            <a:pPr eaLnBrk="1" hangingPunct="1"/>
            <a:r>
              <a:rPr lang="en-US" smtClean="0"/>
              <a:t>Product Configuration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FS-BU-090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1253</TotalTime>
  <Words>129</Words>
  <Application>Microsoft Office PowerPoint</Application>
  <PresentationFormat>On-screen Show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1_EX06PP_template</vt:lpstr>
      <vt:lpstr>QAD 2010 Template</vt:lpstr>
      <vt:lpstr>Clip</vt:lpstr>
      <vt:lpstr>Business Considerations</vt:lpstr>
      <vt:lpstr>Business Issues</vt:lpstr>
      <vt:lpstr>Product Life Cycle</vt:lpstr>
      <vt:lpstr>Forecast Consumption</vt:lpstr>
      <vt:lpstr>MRP Horizon</vt:lpstr>
      <vt:lpstr>Production Forecasts</vt:lpstr>
      <vt:lpstr>Spare Parts</vt:lpstr>
      <vt:lpstr>Multiple Sites</vt:lpstr>
      <vt:lpstr>Review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76</cp:revision>
  <dcterms:created xsi:type="dcterms:W3CDTF">1998-03-17T23:27:45Z</dcterms:created>
  <dcterms:modified xsi:type="dcterms:W3CDTF">2011-02-09T18:00:24Z</dcterms:modified>
</cp:coreProperties>
</file>