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80" r:id="rId2"/>
  </p:sldMasterIdLst>
  <p:notesMasterIdLst>
    <p:notesMasterId r:id="rId48"/>
  </p:notesMasterIdLst>
  <p:sldIdLst>
    <p:sldId id="349" r:id="rId3"/>
    <p:sldId id="350" r:id="rId4"/>
    <p:sldId id="351" r:id="rId5"/>
    <p:sldId id="352" r:id="rId6"/>
    <p:sldId id="353" r:id="rId7"/>
    <p:sldId id="354" r:id="rId8"/>
    <p:sldId id="380" r:id="rId9"/>
    <p:sldId id="355" r:id="rId10"/>
    <p:sldId id="356" r:id="rId11"/>
    <p:sldId id="357" r:id="rId12"/>
    <p:sldId id="381" r:id="rId13"/>
    <p:sldId id="358" r:id="rId14"/>
    <p:sldId id="359" r:id="rId15"/>
    <p:sldId id="382" r:id="rId16"/>
    <p:sldId id="360" r:id="rId17"/>
    <p:sldId id="361" r:id="rId18"/>
    <p:sldId id="362" r:id="rId19"/>
    <p:sldId id="363" r:id="rId20"/>
    <p:sldId id="383" r:id="rId21"/>
    <p:sldId id="364" r:id="rId22"/>
    <p:sldId id="365" r:id="rId23"/>
    <p:sldId id="384" r:id="rId24"/>
    <p:sldId id="366" r:id="rId25"/>
    <p:sldId id="367" r:id="rId26"/>
    <p:sldId id="368" r:id="rId27"/>
    <p:sldId id="385" r:id="rId28"/>
    <p:sldId id="386" r:id="rId29"/>
    <p:sldId id="369" r:id="rId30"/>
    <p:sldId id="370" r:id="rId31"/>
    <p:sldId id="371" r:id="rId32"/>
    <p:sldId id="372" r:id="rId33"/>
    <p:sldId id="387" r:id="rId34"/>
    <p:sldId id="393" r:id="rId35"/>
    <p:sldId id="373" r:id="rId36"/>
    <p:sldId id="389" r:id="rId37"/>
    <p:sldId id="374" r:id="rId38"/>
    <p:sldId id="390" r:id="rId39"/>
    <p:sldId id="391" r:id="rId40"/>
    <p:sldId id="375" r:id="rId41"/>
    <p:sldId id="376" r:id="rId42"/>
    <p:sldId id="392" r:id="rId43"/>
    <p:sldId id="377" r:id="rId44"/>
    <p:sldId id="378" r:id="rId45"/>
    <p:sldId id="347" r:id="rId46"/>
    <p:sldId id="379" r:id="rId4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CC"/>
    <a:srgbClr val="FF9900"/>
    <a:srgbClr val="FF6600"/>
    <a:srgbClr val="6699FF"/>
    <a:srgbClr val="3366FF"/>
    <a:srgbClr val="0033CC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4" autoAdjust="0"/>
    <p:restoredTop sz="97757" autoAdjust="0"/>
  </p:normalViewPr>
  <p:slideViewPr>
    <p:cSldViewPr snapToGrid="0">
      <p:cViewPr>
        <p:scale>
          <a:sx n="100" d="100"/>
          <a:sy n="100" d="100"/>
        </p:scale>
        <p:origin x="-744" y="240"/>
      </p:cViewPr>
      <p:guideLst>
        <p:guide orient="horz" pos="2051"/>
        <p:guide orient="horz" pos="490"/>
        <p:guide orient="horz" pos="4319"/>
        <p:guide pos="2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1836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6975C08-FAA7-4B88-812D-5763EE151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2008-FS-PR-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7" r:id="rId3"/>
    <p:sldLayoutId id="2147483676" r:id="rId4"/>
    <p:sldLayoutId id="2147483675" r:id="rId5"/>
    <p:sldLayoutId id="2147483674" r:id="rId6"/>
    <p:sldLayoutId id="2147483673" r:id="rId7"/>
    <p:sldLayoutId id="2147483672" r:id="rId8"/>
    <p:sldLayoutId id="2147483671" r:id="rId9"/>
    <p:sldLayoutId id="2147483670" r:id="rId10"/>
    <p:sldLayoutId id="2147483669" r:id="rId11"/>
    <p:sldLayoutId id="2147483668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b="1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key business considerations before setting up Forecast Simulation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Set up Forecast Simulation in QAD Enterprise Applications</a:t>
            </a:r>
          </a:p>
          <a:p>
            <a:pPr eaLnBrk="1" hangingPunct="1"/>
            <a:r>
              <a:rPr lang="en-US" b="1" dirty="0" smtClean="0"/>
              <a:t>Use Forecast Simulation in QAD Enterprise Applications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Forecast Simulation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b="1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FS-PR-100</a:t>
            </a:r>
          </a:p>
        </p:txBody>
      </p:sp>
      <p:sp>
        <p:nvSpPr>
          <p:cNvPr id="14541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25129" y="4387850"/>
            <a:ext cx="2465776" cy="1883550"/>
            <a:chOff x="6387004" y="4768850"/>
            <a:chExt cx="2465776" cy="1883550"/>
          </a:xfrm>
        </p:grpSpPr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6538913" y="476885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grpSp>
          <p:nvGrpSpPr>
            <p:cNvPr id="12296" name="Group 8"/>
            <p:cNvGrpSpPr>
              <a:grpSpLocks/>
            </p:cNvGrpSpPr>
            <p:nvPr/>
          </p:nvGrpSpPr>
          <p:grpSpPr bwMode="auto">
            <a:xfrm>
              <a:off x="7031038" y="5108575"/>
              <a:ext cx="1254125" cy="1233488"/>
              <a:chOff x="4621" y="388"/>
              <a:chExt cx="790" cy="777"/>
            </a:xfrm>
          </p:grpSpPr>
          <p:sp>
            <p:nvSpPr>
              <p:cNvPr id="12303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4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0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2297" name="Text Box 17"/>
            <p:cNvSpPr txBox="1">
              <a:spLocks noChangeArrowheads="1"/>
            </p:cNvSpPr>
            <p:nvPr/>
          </p:nvSpPr>
          <p:spPr bwMode="auto">
            <a:xfrm>
              <a:off x="6608734" y="4945033"/>
              <a:ext cx="79380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2298" name="Text Box 18"/>
            <p:cNvSpPr txBox="1">
              <a:spLocks noChangeArrowheads="1"/>
            </p:cNvSpPr>
            <p:nvPr/>
          </p:nvSpPr>
          <p:spPr bwMode="auto">
            <a:xfrm>
              <a:off x="6387004" y="5500658"/>
              <a:ext cx="6864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12299" name="Text Box 19"/>
            <p:cNvSpPr txBox="1">
              <a:spLocks noChangeArrowheads="1"/>
            </p:cNvSpPr>
            <p:nvPr/>
          </p:nvSpPr>
          <p:spPr bwMode="auto">
            <a:xfrm>
              <a:off x="6754813" y="609441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12300" name="Text Box 20"/>
            <p:cNvSpPr txBox="1">
              <a:spLocks noChangeArrowheads="1"/>
            </p:cNvSpPr>
            <p:nvPr/>
          </p:nvSpPr>
          <p:spPr bwMode="auto">
            <a:xfrm>
              <a:off x="7916863" y="49339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12301" name="Text Box 21"/>
            <p:cNvSpPr txBox="1">
              <a:spLocks noChangeArrowheads="1"/>
            </p:cNvSpPr>
            <p:nvPr/>
          </p:nvSpPr>
          <p:spPr bwMode="auto">
            <a:xfrm>
              <a:off x="8211258" y="5527646"/>
              <a:ext cx="6415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8006675" y="6098402"/>
              <a:ext cx="763351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CIM Data Load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FS-PR-110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33425" y="1585913"/>
            <a:ext cx="7666038" cy="3952289"/>
            <a:chOff x="962025" y="2224088"/>
            <a:chExt cx="7666038" cy="3952289"/>
          </a:xfrm>
        </p:grpSpPr>
        <p:pic>
          <p:nvPicPr>
            <p:cNvPr id="1331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2025" y="2224088"/>
              <a:ext cx="7218363" cy="296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9990" name="Rectangle 6"/>
            <p:cNvSpPr>
              <a:spLocks noChangeArrowheads="1"/>
            </p:cNvSpPr>
            <p:nvPr/>
          </p:nvSpPr>
          <p:spPr bwMode="auto">
            <a:xfrm>
              <a:off x="6421532" y="2239675"/>
              <a:ext cx="1917513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Example of a File: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spreadsheet</a:t>
              </a:r>
            </a:p>
          </p:txBody>
        </p:sp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1033463" y="3255963"/>
              <a:ext cx="2752725" cy="2095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3" name="Rectangle 9"/>
            <p:cNvSpPr>
              <a:spLocks noChangeArrowheads="1"/>
            </p:cNvSpPr>
            <p:nvPr/>
          </p:nvSpPr>
          <p:spPr bwMode="auto">
            <a:xfrm>
              <a:off x="5029200" y="4249450"/>
              <a:ext cx="3598863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Examples of Continuous Process: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computer, counter, time reporting</a:t>
              </a:r>
            </a:p>
          </p:txBody>
        </p:sp>
        <p:sp>
          <p:nvSpPr>
            <p:cNvPr id="13321" name="Rectangle 11"/>
            <p:cNvSpPr>
              <a:spLocks noChangeArrowheads="1"/>
            </p:cNvSpPr>
            <p:nvPr/>
          </p:nvSpPr>
          <p:spPr bwMode="auto">
            <a:xfrm>
              <a:off x="1033463" y="3475038"/>
              <a:ext cx="4654550" cy="2095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2" name="AutoShape 12"/>
            <p:cNvCxnSpPr>
              <a:cxnSpLocks noChangeShapeType="1"/>
              <a:stCxn id="169993" idx="1"/>
              <a:endCxn id="13321" idx="2"/>
            </p:cNvCxnSpPr>
            <p:nvPr/>
          </p:nvCxnSpPr>
          <p:spPr bwMode="auto">
            <a:xfrm rot="10800000">
              <a:off x="3360738" y="3684588"/>
              <a:ext cx="1668462" cy="85725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323" name="AutoShape 13"/>
            <p:cNvCxnSpPr>
              <a:cxnSpLocks noChangeShapeType="1"/>
              <a:stCxn id="169990" idx="1"/>
              <a:endCxn id="13319" idx="0"/>
            </p:cNvCxnSpPr>
            <p:nvPr/>
          </p:nvCxnSpPr>
          <p:spPr bwMode="auto">
            <a:xfrm rot="10800000" flipV="1">
              <a:off x="2409826" y="2532063"/>
              <a:ext cx="4011706" cy="72390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9998" name="Rectangle 14"/>
            <p:cNvSpPr>
              <a:spLocks noChangeArrowheads="1"/>
            </p:cNvSpPr>
            <p:nvPr/>
          </p:nvSpPr>
          <p:spPr bwMode="auto">
            <a:xfrm>
              <a:off x="2208212" y="5837823"/>
              <a:ext cx="5011737" cy="3385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It is also possible to use CIM Data Load Processor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b="1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FS-PR-120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4643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5604" y="4521200"/>
            <a:ext cx="2465776" cy="1950225"/>
            <a:chOff x="6367954" y="4721225"/>
            <a:chExt cx="2465776" cy="1950225"/>
          </a:xfrm>
        </p:grpSpPr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6519863" y="472122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grpSp>
          <p:nvGrpSpPr>
            <p:cNvPr id="14344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14351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2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3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4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5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6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7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8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345" name="Text Box 17"/>
            <p:cNvSpPr txBox="1">
              <a:spLocks noChangeArrowheads="1"/>
            </p:cNvSpPr>
            <p:nvPr/>
          </p:nvSpPr>
          <p:spPr bwMode="auto">
            <a:xfrm>
              <a:off x="6589684" y="4878358"/>
              <a:ext cx="79380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4346" name="Text Box 18"/>
            <p:cNvSpPr txBox="1">
              <a:spLocks noChangeArrowheads="1"/>
            </p:cNvSpPr>
            <p:nvPr/>
          </p:nvSpPr>
          <p:spPr bwMode="auto">
            <a:xfrm>
              <a:off x="6367954" y="5443508"/>
              <a:ext cx="6864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14347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14348" name="Text Box 20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14349" name="Text Box 21"/>
            <p:cNvSpPr txBox="1">
              <a:spLocks noChangeArrowheads="1"/>
            </p:cNvSpPr>
            <p:nvPr/>
          </p:nvSpPr>
          <p:spPr bwMode="auto">
            <a:xfrm>
              <a:off x="8192208" y="5470496"/>
              <a:ext cx="6415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4350" name="Text Box 22"/>
            <p:cNvSpPr txBox="1">
              <a:spLocks noChangeArrowheads="1"/>
            </p:cNvSpPr>
            <p:nvPr/>
          </p:nvSpPr>
          <p:spPr bwMode="auto">
            <a:xfrm>
              <a:off x="7987625" y="6117452"/>
              <a:ext cx="763351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Cannot produce a rolling forecast manually</a:t>
            </a:r>
          </a:p>
          <a:p>
            <a:pPr eaLnBrk="1" hangingPunct="1"/>
            <a:r>
              <a:rPr lang="en-US" smtClean="0"/>
              <a:t>Create or modify forecast quantities in the forecast detail record</a:t>
            </a:r>
          </a:p>
          <a:p>
            <a:pPr eaLnBrk="1" hangingPunct="1"/>
            <a:r>
              <a:rPr lang="en-US" smtClean="0"/>
              <a:t>Provide Forecast ID, year, and item number</a:t>
            </a:r>
          </a:p>
          <a:p>
            <a:pPr eaLnBrk="1" hangingPunct="1"/>
            <a:r>
              <a:rPr lang="en-US" smtClean="0"/>
              <a:t>Enter quantities for each month</a:t>
            </a:r>
          </a:p>
          <a:p>
            <a:pPr eaLnBrk="1" hangingPunct="1"/>
            <a:r>
              <a:rPr lang="en-US" smtClean="0"/>
              <a:t>System creates corresponding criteria template</a:t>
            </a:r>
          </a:p>
          <a:p>
            <a:pPr lvl="1" eaLnBrk="1" hangingPunct="1"/>
            <a:r>
              <a:rPr lang="en-US" smtClean="0"/>
              <a:t>Manually created forecasts always use a forecast method of 00</a:t>
            </a:r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Forecast Manually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FS-PR-140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46113" y="1112838"/>
            <a:ext cx="7829550" cy="4791075"/>
            <a:chOff x="379413" y="1589088"/>
            <a:chExt cx="7829550" cy="4791075"/>
          </a:xfrm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pic>
          <p:nvPicPr>
            <p:cNvPr id="16389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3450" y="1589088"/>
              <a:ext cx="7275513" cy="4791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1017" name="Rectangle 9"/>
            <p:cNvSpPr>
              <a:spLocks noChangeArrowheads="1"/>
            </p:cNvSpPr>
            <p:nvPr/>
          </p:nvSpPr>
          <p:spPr bwMode="auto">
            <a:xfrm>
              <a:off x="379413" y="4147691"/>
              <a:ext cx="2149475" cy="107721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Original Forecast = 0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Indicates Created 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Forecast Manually</a:t>
              </a:r>
            </a:p>
          </p:txBody>
        </p:sp>
        <p:sp>
          <p:nvSpPr>
            <p:cNvPr id="16391" name="Rectangle 11"/>
            <p:cNvSpPr>
              <a:spLocks noChangeArrowheads="1"/>
            </p:cNvSpPr>
            <p:nvPr/>
          </p:nvSpPr>
          <p:spPr bwMode="auto">
            <a:xfrm>
              <a:off x="1444625" y="5946775"/>
              <a:ext cx="1619250" cy="211138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6392" name="AutoShape 12"/>
            <p:cNvCxnSpPr>
              <a:cxnSpLocks noChangeShapeType="1"/>
              <a:stCxn id="171017" idx="2"/>
              <a:endCxn id="16391" idx="0"/>
            </p:cNvCxnSpPr>
            <p:nvPr/>
          </p:nvCxnSpPr>
          <p:spPr bwMode="auto">
            <a:xfrm rot="16200000" flipH="1">
              <a:off x="1493267" y="5185792"/>
              <a:ext cx="721866" cy="80009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393" name="Rectangle 13"/>
            <p:cNvSpPr>
              <a:spLocks noChangeArrowheads="1"/>
            </p:cNvSpPr>
            <p:nvPr/>
          </p:nvSpPr>
          <p:spPr bwMode="auto">
            <a:xfrm>
              <a:off x="4635500" y="3249613"/>
              <a:ext cx="1074738" cy="29146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1022" name="Rectangle 14"/>
            <p:cNvSpPr>
              <a:spLocks noChangeArrowheads="1"/>
            </p:cNvSpPr>
            <p:nvPr/>
          </p:nvSpPr>
          <p:spPr bwMode="auto">
            <a:xfrm>
              <a:off x="5840567" y="3307189"/>
              <a:ext cx="2233305" cy="8309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Enter Quantities,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or Adjust Calculated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Quantities</a:t>
              </a:r>
            </a:p>
          </p:txBody>
        </p:sp>
        <p:cxnSp>
          <p:nvCxnSpPr>
            <p:cNvPr id="16395" name="AutoShape 15"/>
            <p:cNvCxnSpPr>
              <a:cxnSpLocks noChangeShapeType="1"/>
              <a:stCxn id="171022" idx="2"/>
              <a:endCxn id="16393" idx="3"/>
            </p:cNvCxnSpPr>
            <p:nvPr/>
          </p:nvCxnSpPr>
          <p:spPr bwMode="auto">
            <a:xfrm rot="5400000">
              <a:off x="6049353" y="3799071"/>
              <a:ext cx="568752" cy="1246982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Copying/combining forecast results when you:</a:t>
            </a:r>
          </a:p>
          <a:p>
            <a:pPr lvl="1" eaLnBrk="1" hangingPunct="1"/>
            <a:r>
              <a:rPr lang="en-US" smtClean="0"/>
              <a:t>Have to predict demand for a new product </a:t>
            </a:r>
          </a:p>
          <a:p>
            <a:pPr lvl="1" eaLnBrk="1" hangingPunct="1"/>
            <a:r>
              <a:rPr lang="en-US" smtClean="0"/>
              <a:t>Or want to aggregate all the forecast for an item</a:t>
            </a:r>
          </a:p>
          <a:p>
            <a:pPr eaLnBrk="1" hangingPunct="1"/>
            <a:r>
              <a:rPr lang="en-US" smtClean="0"/>
              <a:t>Optional multiplicative factors  </a:t>
            </a:r>
          </a:p>
          <a:p>
            <a:pPr eaLnBrk="1" hangingPunct="1"/>
            <a:r>
              <a:rPr lang="en-US" smtClean="0"/>
              <a:t>Replace or combine monthly forecast quantities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Copying Forecast Results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FS-PR-150</a:t>
            </a:r>
          </a:p>
        </p:txBody>
      </p:sp>
      <p:sp>
        <p:nvSpPr>
          <p:cNvPr id="148488" name="AutoShape 8"/>
          <p:cNvSpPr>
            <a:spLocks noChangeArrowheads="1"/>
          </p:cNvSpPr>
          <p:nvPr/>
        </p:nvSpPr>
        <p:spPr bwMode="auto">
          <a:xfrm>
            <a:off x="3057526" y="3775075"/>
            <a:ext cx="1109663" cy="1169988"/>
          </a:xfrm>
          <a:prstGeom prst="can">
            <a:avLst>
              <a:gd name="adj" fmla="val 20253"/>
            </a:avLst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600" b="1">
                <a:solidFill>
                  <a:schemeClr val="bg1"/>
                </a:solidFill>
                <a:latin typeface="+mj-lt"/>
              </a:rPr>
              <a:t>Wall</a:t>
            </a:r>
          </a:p>
          <a:p>
            <a:pPr eaLnBrk="0" hangingPunct="0">
              <a:defRPr/>
            </a:pPr>
            <a:r>
              <a:rPr lang="en-US" sz="1600" b="1">
                <a:solidFill>
                  <a:schemeClr val="bg1"/>
                </a:solidFill>
                <a:latin typeface="+mj-lt"/>
              </a:rPr>
              <a:t>Paint</a:t>
            </a:r>
          </a:p>
        </p:txBody>
      </p:sp>
      <p:sp>
        <p:nvSpPr>
          <p:cNvPr id="17425" name="Rectangle 12"/>
          <p:cNvSpPr>
            <a:spLocks noChangeArrowheads="1"/>
          </p:cNvSpPr>
          <p:nvPr/>
        </p:nvSpPr>
        <p:spPr bwMode="auto">
          <a:xfrm>
            <a:off x="1687513" y="4233863"/>
            <a:ext cx="1403351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en-US" sz="1600">
                <a:latin typeface="+mj-lt"/>
              </a:rPr>
              <a:t>Sold since</a:t>
            </a:r>
          </a:p>
          <a:p>
            <a:pPr algn="r" eaLnBrk="0" hangingPunct="0"/>
            <a:r>
              <a:rPr lang="en-US" sz="1600">
                <a:latin typeface="+mj-lt"/>
              </a:rPr>
              <a:t>3 years ago:</a:t>
            </a:r>
          </a:p>
        </p:txBody>
      </p:sp>
      <p:grpSp>
        <p:nvGrpSpPr>
          <p:cNvPr id="17414" name="Group 18"/>
          <p:cNvGrpSpPr>
            <a:grpSpLocks/>
          </p:cNvGrpSpPr>
          <p:nvPr/>
        </p:nvGrpSpPr>
        <p:grpSpPr bwMode="auto">
          <a:xfrm>
            <a:off x="2075933" y="5310188"/>
            <a:ext cx="2089667" cy="674687"/>
            <a:chOff x="1105" y="3593"/>
            <a:chExt cx="1183" cy="425"/>
          </a:xfrm>
        </p:grpSpPr>
        <p:sp>
          <p:nvSpPr>
            <p:cNvPr id="148489" name="AutoShape 9"/>
            <p:cNvSpPr>
              <a:spLocks noChangeArrowheads="1"/>
            </p:cNvSpPr>
            <p:nvPr/>
          </p:nvSpPr>
          <p:spPr bwMode="auto">
            <a:xfrm>
              <a:off x="1816" y="3593"/>
              <a:ext cx="472" cy="425"/>
            </a:xfrm>
            <a:prstGeom prst="can">
              <a:avLst>
                <a:gd name="adj" fmla="val 19208"/>
              </a:avLst>
            </a:prstGeom>
            <a:gradFill rotWithShape="0">
              <a:gsLst>
                <a:gs pos="0">
                  <a:srgbClr val="FF9933">
                    <a:gamma/>
                    <a:shade val="75686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75686"/>
                    <a:invGamma/>
                  </a:srgbClr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Paint,4’</a:t>
              </a:r>
            </a:p>
          </p:txBody>
        </p:sp>
        <p:sp>
          <p:nvSpPr>
            <p:cNvPr id="17423" name="Rectangle 13"/>
            <p:cNvSpPr>
              <a:spLocks noChangeArrowheads="1"/>
            </p:cNvSpPr>
            <p:nvPr/>
          </p:nvSpPr>
          <p:spPr bwMode="auto">
            <a:xfrm>
              <a:off x="1105" y="3624"/>
              <a:ext cx="749" cy="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latin typeface="+mj-lt"/>
                </a:rPr>
                <a:t>Sold since</a:t>
              </a:r>
            </a:p>
            <a:p>
              <a:pPr algn="r" eaLnBrk="0" hangingPunct="0"/>
              <a:r>
                <a:rPr lang="en-US" sz="1600">
                  <a:latin typeface="+mj-lt"/>
                </a:rPr>
                <a:t>1 year ago:</a:t>
              </a:r>
            </a:p>
          </p:txBody>
        </p:sp>
      </p:grpSp>
      <p:grpSp>
        <p:nvGrpSpPr>
          <p:cNvPr id="17415" name="Group 20"/>
          <p:cNvGrpSpPr>
            <a:grpSpLocks/>
          </p:cNvGrpSpPr>
          <p:nvPr/>
        </p:nvGrpSpPr>
        <p:grpSpPr bwMode="auto">
          <a:xfrm>
            <a:off x="5092700" y="3889375"/>
            <a:ext cx="2241550" cy="2443163"/>
            <a:chOff x="3324" y="2542"/>
            <a:chExt cx="1412" cy="1539"/>
          </a:xfrm>
        </p:grpSpPr>
        <p:sp>
          <p:nvSpPr>
            <p:cNvPr id="148485" name="Rectangle 5"/>
            <p:cNvSpPr>
              <a:spLocks noChangeArrowheads="1"/>
            </p:cNvSpPr>
            <p:nvPr/>
          </p:nvSpPr>
          <p:spPr bwMode="auto">
            <a:xfrm>
              <a:off x="3377" y="2542"/>
              <a:ext cx="1300" cy="13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Complete Paint Kit</a:t>
              </a:r>
            </a:p>
          </p:txBody>
        </p:sp>
        <p:sp>
          <p:nvSpPr>
            <p:cNvPr id="148490" name="AutoShape 10"/>
            <p:cNvSpPr>
              <a:spLocks noChangeArrowheads="1"/>
            </p:cNvSpPr>
            <p:nvPr/>
          </p:nvSpPr>
          <p:spPr bwMode="auto">
            <a:xfrm>
              <a:off x="3679" y="3097"/>
              <a:ext cx="699" cy="737"/>
            </a:xfrm>
            <a:prstGeom prst="can">
              <a:avLst>
                <a:gd name="adj" fmla="val 20253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1600" b="1">
                  <a:solidFill>
                    <a:schemeClr val="bg1"/>
                  </a:solidFill>
                  <a:latin typeface="+mj-lt"/>
                </a:rPr>
                <a:t>Wall</a:t>
              </a:r>
            </a:p>
            <a:p>
              <a:pPr eaLnBrk="0" hangingPunct="0">
                <a:defRPr/>
              </a:pPr>
              <a:r>
                <a:rPr lang="en-US" sz="1600" b="1">
                  <a:solidFill>
                    <a:schemeClr val="bg1"/>
                  </a:solidFill>
                  <a:latin typeface="+mj-lt"/>
                </a:rPr>
                <a:t>Paint</a:t>
              </a:r>
            </a:p>
          </p:txBody>
        </p:sp>
        <p:sp>
          <p:nvSpPr>
            <p:cNvPr id="17420" name="AutoShape 11"/>
            <p:cNvSpPr>
              <a:spLocks noChangeArrowheads="1"/>
            </p:cNvSpPr>
            <p:nvPr/>
          </p:nvSpPr>
          <p:spPr bwMode="auto">
            <a:xfrm>
              <a:off x="3794" y="2772"/>
              <a:ext cx="472" cy="425"/>
            </a:xfrm>
            <a:prstGeom prst="can">
              <a:avLst>
                <a:gd name="adj" fmla="val 19208"/>
              </a:avLst>
            </a:prstGeom>
            <a:gradFill rotWithShape="0">
              <a:gsLst>
                <a:gs pos="0">
                  <a:srgbClr val="C17427"/>
                </a:gs>
                <a:gs pos="50000">
                  <a:srgbClr val="FF9933"/>
                </a:gs>
                <a:gs pos="100000">
                  <a:srgbClr val="C17427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>
                  <a:latin typeface="+mj-lt"/>
                </a:rPr>
                <a:t>Detail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Paint</a:t>
              </a:r>
            </a:p>
          </p:txBody>
        </p:sp>
        <p:sp>
          <p:nvSpPr>
            <p:cNvPr id="17421" name="Rectangle 14"/>
            <p:cNvSpPr>
              <a:spLocks noChangeArrowheads="1"/>
            </p:cNvSpPr>
            <p:nvPr/>
          </p:nvSpPr>
          <p:spPr bwMode="auto">
            <a:xfrm>
              <a:off x="3324" y="3871"/>
              <a:ext cx="1412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44450" rIns="0" bIns="44450"/>
            <a:lstStyle/>
            <a:p>
              <a:pPr eaLnBrk="0" hangingPunct="0"/>
              <a:r>
                <a:rPr lang="en-US" sz="1600">
                  <a:latin typeface="+mj-lt"/>
                </a:rPr>
                <a:t>New Product this year</a:t>
              </a:r>
            </a:p>
          </p:txBody>
        </p:sp>
      </p:grpSp>
      <p:cxnSp>
        <p:nvCxnSpPr>
          <p:cNvPr id="17416" name="AutoShape 15"/>
          <p:cNvCxnSpPr>
            <a:cxnSpLocks noChangeShapeType="1"/>
            <a:stCxn id="148488" idx="4"/>
            <a:endCxn id="148485" idx="1"/>
          </p:cNvCxnSpPr>
          <p:nvPr/>
        </p:nvCxnSpPr>
        <p:spPr bwMode="auto">
          <a:xfrm>
            <a:off x="4167188" y="4360863"/>
            <a:ext cx="996950" cy="592137"/>
          </a:xfrm>
          <a:prstGeom prst="bentConnector3">
            <a:avLst>
              <a:gd name="adj1" fmla="val 50477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7417" name="AutoShape 16"/>
          <p:cNvCxnSpPr>
            <a:cxnSpLocks noChangeShapeType="1"/>
            <a:stCxn id="148489" idx="4"/>
            <a:endCxn id="148485" idx="1"/>
          </p:cNvCxnSpPr>
          <p:nvPr/>
        </p:nvCxnSpPr>
        <p:spPr bwMode="auto">
          <a:xfrm flipV="1">
            <a:off x="4165600" y="4953000"/>
            <a:ext cx="998538" cy="695325"/>
          </a:xfrm>
          <a:prstGeom prst="bentConnector3">
            <a:avLst>
              <a:gd name="adj1" fmla="val 50556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Multiplicative Factors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06400" y="1924050"/>
            <a:ext cx="8308975" cy="3365500"/>
            <a:chOff x="368300" y="2076450"/>
            <a:chExt cx="8308975" cy="3365500"/>
          </a:xfrm>
        </p:grpSpPr>
        <p:sp>
          <p:nvSpPr>
            <p:cNvPr id="149508" name="Rectangle 4"/>
            <p:cNvSpPr>
              <a:spLocks noChangeArrowheads="1"/>
            </p:cNvSpPr>
            <p:nvPr/>
          </p:nvSpPr>
          <p:spPr bwMode="auto">
            <a:xfrm>
              <a:off x="368300" y="2078038"/>
              <a:ext cx="4060825" cy="1568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Base	Units	10%	-10%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Jan	100	110	90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Feb	150	165	135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Mar	120	132	108z</a:t>
              </a:r>
            </a:p>
          </p:txBody>
        </p:sp>
        <p:sp>
          <p:nvSpPr>
            <p:cNvPr id="149509" name="Rectangle 5"/>
            <p:cNvSpPr>
              <a:spLocks noChangeArrowheads="1"/>
            </p:cNvSpPr>
            <p:nvPr/>
          </p:nvSpPr>
          <p:spPr bwMode="auto">
            <a:xfrm>
              <a:off x="4627563" y="2076450"/>
              <a:ext cx="4049712" cy="1568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Scale	Units	10%	-10%</a:t>
              </a:r>
              <a:endParaRPr lang="en-US" sz="1800" b="1">
                <a:solidFill>
                  <a:schemeClr val="hlink"/>
                </a:solidFill>
                <a:latin typeface="+mj-lt"/>
              </a:endParaRP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Jan	100	10	n/a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Feb	150	15	 n/a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Mar	120	12	 n/a</a:t>
              </a:r>
            </a:p>
          </p:txBody>
        </p:sp>
        <p:sp>
          <p:nvSpPr>
            <p:cNvPr id="149510" name="Rectangle 6"/>
            <p:cNvSpPr>
              <a:spLocks noChangeArrowheads="1"/>
            </p:cNvSpPr>
            <p:nvPr/>
          </p:nvSpPr>
          <p:spPr bwMode="auto">
            <a:xfrm>
              <a:off x="962025" y="3905250"/>
              <a:ext cx="7189788" cy="1536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Trend	Units	10%	-10%</a:t>
              </a:r>
              <a:endParaRPr lang="en-US" sz="1800" b="1">
                <a:solidFill>
                  <a:schemeClr val="hlink"/>
                </a:solidFill>
                <a:latin typeface="+mj-lt"/>
              </a:endParaRP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Jan	100	10	-10	= 100 +/- (100 x 10%)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Feb	150	15	 -15	= 150 +/- (150 x 10%)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Mar	120	12	 -12	= 120 +/- (120 x 10%)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b="1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FS-PR-170</a:t>
            </a:r>
          </a:p>
        </p:txBody>
      </p:sp>
      <p:sp>
        <p:nvSpPr>
          <p:cNvPr id="15053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570663" y="4521200"/>
            <a:ext cx="2439987" cy="1903413"/>
            <a:chOff x="6399213" y="4759325"/>
            <a:chExt cx="2439987" cy="1903413"/>
          </a:xfrm>
        </p:grpSpPr>
        <p:sp>
          <p:nvSpPr>
            <p:cNvPr id="19467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399213" y="4759325"/>
              <a:ext cx="2439987" cy="1592263"/>
              <a:chOff x="6380163" y="4759325"/>
              <a:chExt cx="2439987" cy="1592263"/>
            </a:xfrm>
          </p:grpSpPr>
          <p:sp>
            <p:nvSpPr>
              <p:cNvPr id="19463" name="Rectangle 7"/>
              <p:cNvSpPr>
                <a:spLocks noChangeArrowheads="1"/>
              </p:cNvSpPr>
              <p:nvPr/>
            </p:nvSpPr>
            <p:spPr bwMode="auto">
              <a:xfrm>
                <a:off x="6519863" y="4759325"/>
                <a:ext cx="22764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200" b="1">
                    <a:solidFill>
                      <a:schemeClr val="hlink"/>
                    </a:solidFill>
                    <a:latin typeface="Arial" charset="0"/>
                  </a:rPr>
                  <a:t>QAD Enterprise Applications</a:t>
                </a:r>
              </a:p>
            </p:txBody>
          </p:sp>
          <p:grpSp>
            <p:nvGrpSpPr>
              <p:cNvPr id="19464" name="Group 8"/>
              <p:cNvGrpSpPr>
                <a:grpSpLocks/>
              </p:cNvGrpSpPr>
              <p:nvPr/>
            </p:nvGrpSpPr>
            <p:grpSpPr bwMode="auto">
              <a:xfrm>
                <a:off x="7011988" y="5118100"/>
                <a:ext cx="1254125" cy="1233488"/>
                <a:chOff x="4621" y="388"/>
                <a:chExt cx="790" cy="777"/>
              </a:xfrm>
            </p:grpSpPr>
            <p:sp>
              <p:nvSpPr>
                <p:cNvPr id="19471" name="Freeform 9"/>
                <p:cNvSpPr>
                  <a:spLocks/>
                </p:cNvSpPr>
                <p:nvPr/>
              </p:nvSpPr>
              <p:spPr bwMode="auto">
                <a:xfrm>
                  <a:off x="4700" y="405"/>
                  <a:ext cx="212" cy="211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2" name="Freeform 10"/>
                <p:cNvSpPr>
                  <a:spLocks/>
                </p:cNvSpPr>
                <p:nvPr/>
              </p:nvSpPr>
              <p:spPr bwMode="auto">
                <a:xfrm>
                  <a:off x="4621" y="642"/>
                  <a:ext cx="186" cy="234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3" name="Freeform 11"/>
                <p:cNvSpPr>
                  <a:spLocks/>
                </p:cNvSpPr>
                <p:nvPr/>
              </p:nvSpPr>
              <p:spPr bwMode="auto">
                <a:xfrm>
                  <a:off x="4634" y="883"/>
                  <a:ext cx="211" cy="202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4" name="Freeform 12"/>
                <p:cNvSpPr>
                  <a:spLocks/>
                </p:cNvSpPr>
                <p:nvPr/>
              </p:nvSpPr>
              <p:spPr bwMode="auto">
                <a:xfrm>
                  <a:off x="4875" y="981"/>
                  <a:ext cx="229" cy="184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5" name="Freeform 13"/>
                <p:cNvSpPr>
                  <a:spLocks/>
                </p:cNvSpPr>
                <p:nvPr/>
              </p:nvSpPr>
              <p:spPr bwMode="auto">
                <a:xfrm>
                  <a:off x="5126" y="935"/>
                  <a:ext cx="199" cy="199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6" name="Freeform 14"/>
                <p:cNvSpPr>
                  <a:spLocks/>
                </p:cNvSpPr>
                <p:nvPr/>
              </p:nvSpPr>
              <p:spPr bwMode="auto">
                <a:xfrm>
                  <a:off x="5227" y="679"/>
                  <a:ext cx="184" cy="233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7" name="Freeform 15"/>
                <p:cNvSpPr>
                  <a:spLocks/>
                </p:cNvSpPr>
                <p:nvPr/>
              </p:nvSpPr>
              <p:spPr bwMode="auto">
                <a:xfrm>
                  <a:off x="5173" y="463"/>
                  <a:ext cx="215" cy="204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8" name="Freeform 16"/>
                <p:cNvSpPr>
                  <a:spLocks/>
                </p:cNvSpPr>
                <p:nvPr/>
              </p:nvSpPr>
              <p:spPr bwMode="auto">
                <a:xfrm flipH="1" flipV="1">
                  <a:off x="4936" y="388"/>
                  <a:ext cx="211" cy="173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65" name="Text Box 17"/>
              <p:cNvSpPr txBox="1">
                <a:spLocks noChangeArrowheads="1"/>
              </p:cNvSpPr>
              <p:nvPr/>
            </p:nvSpPr>
            <p:spPr bwMode="auto">
              <a:xfrm>
                <a:off x="6613525" y="4937125"/>
                <a:ext cx="7461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Calculate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Forecast</a:t>
                </a:r>
              </a:p>
            </p:txBody>
          </p:sp>
          <p:sp>
            <p:nvSpPr>
              <p:cNvPr id="19466" name="Text Box 18"/>
              <p:cNvSpPr txBox="1">
                <a:spLocks noChangeArrowheads="1"/>
              </p:cNvSpPr>
              <p:nvPr/>
            </p:nvSpPr>
            <p:spPr bwMode="auto">
              <a:xfrm>
                <a:off x="6380163" y="5511800"/>
                <a:ext cx="661987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Analyze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History</a:t>
                </a:r>
              </a:p>
            </p:txBody>
          </p:sp>
          <p:sp>
            <p:nvSpPr>
              <p:cNvPr id="19468" name="Text Box 20"/>
              <p:cNvSpPr txBox="1">
                <a:spLocks noChangeArrowheads="1"/>
              </p:cNvSpPr>
              <p:nvPr/>
            </p:nvSpPr>
            <p:spPr bwMode="auto">
              <a:xfrm>
                <a:off x="7897813" y="4914900"/>
                <a:ext cx="711200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latin typeface="Arial" charset="0"/>
                  </a:rPr>
                  <a:t>Modify</a:t>
                </a:r>
              </a:p>
              <a:p>
                <a:pPr eaLnBrk="0" hangingPunct="0"/>
                <a:r>
                  <a:rPr lang="en-US" sz="1000" b="1">
                    <a:latin typeface="Arial" charset="0"/>
                  </a:rPr>
                  <a:t>Forecast</a:t>
                </a:r>
              </a:p>
            </p:txBody>
          </p:sp>
          <p:sp>
            <p:nvSpPr>
              <p:cNvPr id="19469" name="Text Box 21"/>
              <p:cNvSpPr txBox="1">
                <a:spLocks noChangeArrowheads="1"/>
              </p:cNvSpPr>
              <p:nvPr/>
            </p:nvSpPr>
            <p:spPr bwMode="auto">
              <a:xfrm>
                <a:off x="8205788" y="5538788"/>
                <a:ext cx="614362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Update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MRP</a:t>
                </a:r>
              </a:p>
            </p:txBody>
          </p:sp>
        </p:grpSp>
        <p:sp>
          <p:nvSpPr>
            <p:cNvPr id="19470" name="Text Box 22"/>
            <p:cNvSpPr txBox="1">
              <a:spLocks noChangeArrowheads="1"/>
            </p:cNvSpPr>
            <p:nvPr/>
          </p:nvSpPr>
          <p:spPr bwMode="auto">
            <a:xfrm>
              <a:off x="8005763" y="6110288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 a source and target forecast ID</a:t>
            </a:r>
          </a:p>
          <a:p>
            <a:pPr eaLnBrk="1" hangingPunct="1"/>
            <a:r>
              <a:rPr lang="en-US" smtClean="0"/>
              <a:t>If the target record exists, you may</a:t>
            </a:r>
          </a:p>
          <a:p>
            <a:pPr lvl="1" eaLnBrk="1" hangingPunct="1"/>
            <a:r>
              <a:rPr lang="en-US" smtClean="0"/>
              <a:t>Combine the source and target quantities</a:t>
            </a:r>
          </a:p>
          <a:p>
            <a:pPr lvl="1" eaLnBrk="1" hangingPunct="1"/>
            <a:r>
              <a:rPr lang="en-US" smtClean="0"/>
              <a:t>Overwrite the target with the source</a:t>
            </a:r>
          </a:p>
          <a:p>
            <a:pPr eaLnBrk="1" hangingPunct="1"/>
            <a:r>
              <a:rPr lang="en-US" smtClean="0"/>
              <a:t>Specify the item range</a:t>
            </a:r>
          </a:p>
          <a:p>
            <a:pPr lvl="1" eaLnBrk="1" hangingPunct="1"/>
            <a:r>
              <a:rPr lang="en-US" smtClean="0"/>
              <a:t>Copy only a subset of items in the source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Simulation Copy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FS-PR-180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Simulation Copy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FS-PR-190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423988"/>
            <a:ext cx="724693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Lifecycle: Processing Steps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FS-PR-020</a:t>
            </a:r>
          </a:p>
        </p:txBody>
      </p:sp>
      <p:grpSp>
        <p:nvGrpSpPr>
          <p:cNvPr id="4099" name="Group 75"/>
          <p:cNvGrpSpPr>
            <a:grpSpLocks/>
          </p:cNvGrpSpPr>
          <p:nvPr/>
        </p:nvGrpSpPr>
        <p:grpSpPr bwMode="auto">
          <a:xfrm>
            <a:off x="6653213" y="692150"/>
            <a:ext cx="2465387" cy="2046288"/>
            <a:chOff x="4197" y="748"/>
            <a:chExt cx="1553" cy="1289"/>
          </a:xfrm>
        </p:grpSpPr>
        <p:sp>
          <p:nvSpPr>
            <p:cNvPr id="4125" name="Freeform 60"/>
            <p:cNvSpPr>
              <a:spLocks/>
            </p:cNvSpPr>
            <p:nvPr/>
          </p:nvSpPr>
          <p:spPr bwMode="auto">
            <a:xfrm>
              <a:off x="4682" y="1033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rgbClr val="99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6" name="Freeform 61"/>
            <p:cNvSpPr>
              <a:spLocks/>
            </p:cNvSpPr>
            <p:nvPr/>
          </p:nvSpPr>
          <p:spPr bwMode="auto">
            <a:xfrm>
              <a:off x="4603" y="1270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7" name="Freeform 62"/>
            <p:cNvSpPr>
              <a:spLocks/>
            </p:cNvSpPr>
            <p:nvPr/>
          </p:nvSpPr>
          <p:spPr bwMode="auto">
            <a:xfrm>
              <a:off x="4616" y="1511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8" name="Freeform 63"/>
            <p:cNvSpPr>
              <a:spLocks/>
            </p:cNvSpPr>
            <p:nvPr/>
          </p:nvSpPr>
          <p:spPr bwMode="auto">
            <a:xfrm>
              <a:off x="4857" y="1609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9" name="Freeform 64"/>
            <p:cNvSpPr>
              <a:spLocks/>
            </p:cNvSpPr>
            <p:nvPr/>
          </p:nvSpPr>
          <p:spPr bwMode="auto">
            <a:xfrm>
              <a:off x="5108" y="1563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rgbClr val="CC00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Freeform 65"/>
            <p:cNvSpPr>
              <a:spLocks/>
            </p:cNvSpPr>
            <p:nvPr/>
          </p:nvSpPr>
          <p:spPr bwMode="auto">
            <a:xfrm>
              <a:off x="5209" y="1307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1" name="Freeform 66"/>
            <p:cNvSpPr>
              <a:spLocks/>
            </p:cNvSpPr>
            <p:nvPr/>
          </p:nvSpPr>
          <p:spPr bwMode="auto">
            <a:xfrm>
              <a:off x="5155" y="1091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99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Freeform 67"/>
            <p:cNvSpPr>
              <a:spLocks/>
            </p:cNvSpPr>
            <p:nvPr/>
          </p:nvSpPr>
          <p:spPr bwMode="auto">
            <a:xfrm flipH="1" flipV="1">
              <a:off x="4918" y="1016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3" name="Rectangle 68"/>
            <p:cNvSpPr>
              <a:spLocks noChangeArrowheads="1"/>
            </p:cNvSpPr>
            <p:nvPr/>
          </p:nvSpPr>
          <p:spPr bwMode="auto">
            <a:xfrm>
              <a:off x="4463" y="748"/>
              <a:ext cx="110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900" b="1">
                  <a:latin typeface="+mj-lt"/>
                </a:rPr>
                <a:t>QAD Enterprise Applications</a:t>
              </a:r>
            </a:p>
          </p:txBody>
        </p:sp>
        <p:sp>
          <p:nvSpPr>
            <p:cNvPr id="4134" name="Text Box 69"/>
            <p:cNvSpPr txBox="1">
              <a:spLocks noChangeArrowheads="1"/>
            </p:cNvSpPr>
            <p:nvPr/>
          </p:nvSpPr>
          <p:spPr bwMode="auto">
            <a:xfrm>
              <a:off x="4337" y="871"/>
              <a:ext cx="50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4135" name="Text Box 70"/>
            <p:cNvSpPr txBox="1">
              <a:spLocks noChangeArrowheads="1"/>
            </p:cNvSpPr>
            <p:nvPr/>
          </p:nvSpPr>
          <p:spPr bwMode="auto">
            <a:xfrm>
              <a:off x="4197" y="1263"/>
              <a:ext cx="43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4136" name="Text Box 71"/>
            <p:cNvSpPr txBox="1">
              <a:spLocks noChangeArrowheads="1"/>
            </p:cNvSpPr>
            <p:nvPr/>
          </p:nvSpPr>
          <p:spPr bwMode="auto">
            <a:xfrm>
              <a:off x="4429" y="1685"/>
              <a:ext cx="44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4137" name="Text Box 72"/>
            <p:cNvSpPr txBox="1">
              <a:spLocks noChangeArrowheads="1"/>
            </p:cNvSpPr>
            <p:nvPr/>
          </p:nvSpPr>
          <p:spPr bwMode="auto">
            <a:xfrm>
              <a:off x="5161" y="858"/>
              <a:ext cx="4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4138" name="Text Box 73"/>
            <p:cNvSpPr txBox="1">
              <a:spLocks noChangeArrowheads="1"/>
            </p:cNvSpPr>
            <p:nvPr/>
          </p:nvSpPr>
          <p:spPr bwMode="auto">
            <a:xfrm>
              <a:off x="5346" y="1280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MRP</a:t>
              </a:r>
            </a:p>
          </p:txBody>
        </p:sp>
        <p:sp>
          <p:nvSpPr>
            <p:cNvPr id="4139" name="Text Box 74"/>
            <p:cNvSpPr txBox="1">
              <a:spLocks noChangeArrowheads="1"/>
            </p:cNvSpPr>
            <p:nvPr/>
          </p:nvSpPr>
          <p:spPr bwMode="auto">
            <a:xfrm>
              <a:off x="5218" y="1688"/>
              <a:ext cx="4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Methods</a:t>
              </a:r>
            </a:p>
          </p:txBody>
        </p:sp>
      </p:grpSp>
      <p:sp>
        <p:nvSpPr>
          <p:cNvPr id="137335" name="AutoShape 119"/>
          <p:cNvSpPr>
            <a:spLocks noChangeArrowheads="1"/>
          </p:cNvSpPr>
          <p:nvPr/>
        </p:nvSpPr>
        <p:spPr bwMode="auto">
          <a:xfrm>
            <a:off x="69850" y="229552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(1)</a:t>
            </a:r>
            <a:r>
              <a:rPr lang="en-US" sz="16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Criteria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Maintenance</a:t>
            </a:r>
          </a:p>
        </p:txBody>
      </p:sp>
      <p:sp>
        <p:nvSpPr>
          <p:cNvPr id="137336" name="AutoShape 120"/>
          <p:cNvSpPr>
            <a:spLocks noChangeArrowheads="1"/>
          </p:cNvSpPr>
          <p:nvPr/>
        </p:nvSpPr>
        <p:spPr bwMode="auto">
          <a:xfrm>
            <a:off x="69850" y="3673475"/>
            <a:ext cx="1990725" cy="731838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Criteria Inquiry</a:t>
            </a:r>
          </a:p>
        </p:txBody>
      </p:sp>
      <p:cxnSp>
        <p:nvCxnSpPr>
          <p:cNvPr id="4103" name="AutoShape 121"/>
          <p:cNvCxnSpPr>
            <a:cxnSpLocks noChangeShapeType="1"/>
            <a:stCxn id="137335" idx="2"/>
            <a:endCxn id="137336" idx="0"/>
          </p:cNvCxnSpPr>
          <p:nvPr/>
        </p:nvCxnSpPr>
        <p:spPr bwMode="auto">
          <a:xfrm>
            <a:off x="1065213" y="3027363"/>
            <a:ext cx="0" cy="646112"/>
          </a:xfrm>
          <a:prstGeom prst="straightConnector1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</p:spPr>
      </p:cxnSp>
      <p:sp>
        <p:nvSpPr>
          <p:cNvPr id="137338" name="AutoShape 122"/>
          <p:cNvSpPr>
            <a:spLocks noChangeArrowheads="1"/>
          </p:cNvSpPr>
          <p:nvPr/>
        </p:nvSpPr>
        <p:spPr bwMode="auto">
          <a:xfrm>
            <a:off x="2371725" y="229552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(2)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Calculation</a:t>
            </a:r>
          </a:p>
        </p:txBody>
      </p:sp>
      <p:cxnSp>
        <p:nvCxnSpPr>
          <p:cNvPr id="4105" name="AutoShape 123"/>
          <p:cNvCxnSpPr>
            <a:cxnSpLocks noChangeShapeType="1"/>
            <a:stCxn id="137335" idx="3"/>
            <a:endCxn id="137338" idx="1"/>
          </p:cNvCxnSpPr>
          <p:nvPr/>
        </p:nvCxnSpPr>
        <p:spPr bwMode="auto">
          <a:xfrm>
            <a:off x="2060575" y="2662238"/>
            <a:ext cx="3111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40" name="AutoShape 124"/>
          <p:cNvSpPr>
            <a:spLocks noChangeArrowheads="1"/>
          </p:cNvSpPr>
          <p:nvPr/>
        </p:nvSpPr>
        <p:spPr bwMode="auto">
          <a:xfrm>
            <a:off x="2368550" y="1279525"/>
            <a:ext cx="1990725" cy="731838"/>
          </a:xfrm>
          <a:prstGeom prst="parallelogram">
            <a:avLst>
              <a:gd name="adj" fmla="val 26018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(3)</a:t>
            </a:r>
            <a:r>
              <a:rPr lang="en-US" sz="1600" b="1">
                <a:latin typeface="+mj-lt"/>
              </a:rPr>
              <a:t>Sales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History Data</a:t>
            </a:r>
          </a:p>
        </p:txBody>
      </p:sp>
      <p:cxnSp>
        <p:nvCxnSpPr>
          <p:cNvPr id="4107" name="AutoShape 125"/>
          <p:cNvCxnSpPr>
            <a:cxnSpLocks noChangeShapeType="1"/>
            <a:stCxn id="137340" idx="4"/>
            <a:endCxn id="137338" idx="0"/>
          </p:cNvCxnSpPr>
          <p:nvPr/>
        </p:nvCxnSpPr>
        <p:spPr bwMode="auto">
          <a:xfrm>
            <a:off x="3363913" y="2011363"/>
            <a:ext cx="3175" cy="28416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42" name="AutoShape 126"/>
          <p:cNvSpPr>
            <a:spLocks noChangeArrowheads="1"/>
          </p:cNvSpPr>
          <p:nvPr/>
        </p:nvSpPr>
        <p:spPr bwMode="auto">
          <a:xfrm>
            <a:off x="2370138" y="3303588"/>
            <a:ext cx="1990725" cy="731837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+mj-lt"/>
              </a:rPr>
              <a:t>(5)</a:t>
            </a:r>
            <a:r>
              <a:rPr lang="en-US" sz="1400" b="1" dirty="0">
                <a:latin typeface="+mj-lt"/>
              </a:rPr>
              <a:t>Direct 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Detail Entry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Manually Entered</a:t>
            </a:r>
          </a:p>
        </p:txBody>
      </p:sp>
      <p:sp>
        <p:nvSpPr>
          <p:cNvPr id="137343" name="AutoShape 127"/>
          <p:cNvSpPr>
            <a:spLocks noChangeArrowheads="1"/>
          </p:cNvSpPr>
          <p:nvPr/>
        </p:nvSpPr>
        <p:spPr bwMode="auto">
          <a:xfrm>
            <a:off x="2371725" y="4265613"/>
            <a:ext cx="1990725" cy="731837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+mj-lt"/>
              </a:rPr>
              <a:t>(6)</a:t>
            </a:r>
            <a:r>
              <a:rPr lang="en-US" sz="1400" b="1" dirty="0">
                <a:latin typeface="+mj-lt"/>
              </a:rPr>
              <a:t>Direct 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Detail Entry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Manually Modified</a:t>
            </a:r>
          </a:p>
        </p:txBody>
      </p:sp>
      <p:sp>
        <p:nvSpPr>
          <p:cNvPr id="137344" name="AutoShape 128"/>
          <p:cNvSpPr>
            <a:spLocks noChangeArrowheads="1"/>
          </p:cNvSpPr>
          <p:nvPr/>
        </p:nvSpPr>
        <p:spPr bwMode="auto">
          <a:xfrm>
            <a:off x="4762500" y="2295525"/>
            <a:ext cx="1706563" cy="1371600"/>
          </a:xfrm>
          <a:prstGeom prst="flowChartMulti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(4)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Detail</a:t>
            </a:r>
          </a:p>
        </p:txBody>
      </p:sp>
      <p:cxnSp>
        <p:nvCxnSpPr>
          <p:cNvPr id="4111" name="AutoShape 129"/>
          <p:cNvCxnSpPr>
            <a:cxnSpLocks noChangeShapeType="1"/>
            <a:stCxn id="137342" idx="3"/>
            <a:endCxn id="137344" idx="1"/>
          </p:cNvCxnSpPr>
          <p:nvPr/>
        </p:nvCxnSpPr>
        <p:spPr bwMode="auto">
          <a:xfrm flipV="1">
            <a:off x="4360863" y="2981325"/>
            <a:ext cx="401637" cy="688975"/>
          </a:xfrm>
          <a:prstGeom prst="bentConnector3">
            <a:avLst>
              <a:gd name="adj1" fmla="val 49801"/>
            </a:avLst>
          </a:prstGeom>
          <a:noFill/>
          <a:ln w="38100">
            <a:solidFill>
              <a:srgbClr val="5A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4112" name="AutoShape 130"/>
          <p:cNvCxnSpPr>
            <a:cxnSpLocks noChangeShapeType="1"/>
            <a:stCxn id="137343" idx="3"/>
            <a:endCxn id="137344" idx="1"/>
          </p:cNvCxnSpPr>
          <p:nvPr/>
        </p:nvCxnSpPr>
        <p:spPr bwMode="auto">
          <a:xfrm flipV="1">
            <a:off x="4362450" y="2981325"/>
            <a:ext cx="400050" cy="1651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4113" name="AutoShape 131"/>
          <p:cNvCxnSpPr>
            <a:cxnSpLocks noChangeShapeType="1"/>
            <a:stCxn id="137338" idx="3"/>
            <a:endCxn id="137344" idx="1"/>
          </p:cNvCxnSpPr>
          <p:nvPr/>
        </p:nvCxnSpPr>
        <p:spPr bwMode="auto">
          <a:xfrm>
            <a:off x="4362450" y="2662238"/>
            <a:ext cx="400050" cy="3190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7348" name="AutoShape 132"/>
          <p:cNvSpPr>
            <a:spLocks noChangeArrowheads="1"/>
          </p:cNvSpPr>
          <p:nvPr/>
        </p:nvSpPr>
        <p:spPr bwMode="auto">
          <a:xfrm>
            <a:off x="6807200" y="2711450"/>
            <a:ext cx="1706563" cy="1371600"/>
          </a:xfrm>
          <a:prstGeom prst="flowChartMulti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(8)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Reports</a:t>
            </a:r>
          </a:p>
        </p:txBody>
      </p:sp>
      <p:cxnSp>
        <p:nvCxnSpPr>
          <p:cNvPr id="4115" name="AutoShape 133"/>
          <p:cNvCxnSpPr>
            <a:cxnSpLocks noChangeShapeType="1"/>
            <a:stCxn id="137344" idx="3"/>
            <a:endCxn id="137348" idx="1"/>
          </p:cNvCxnSpPr>
          <p:nvPr/>
        </p:nvCxnSpPr>
        <p:spPr bwMode="auto">
          <a:xfrm>
            <a:off x="6469063" y="2981325"/>
            <a:ext cx="338137" cy="415925"/>
          </a:xfrm>
          <a:prstGeom prst="bentConnector3">
            <a:avLst>
              <a:gd name="adj1" fmla="val 4976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116" name="AutoShape 134"/>
          <p:cNvCxnSpPr>
            <a:cxnSpLocks noChangeShapeType="1"/>
            <a:stCxn id="137344" idx="2"/>
            <a:endCxn id="137354" idx="0"/>
          </p:cNvCxnSpPr>
          <p:nvPr/>
        </p:nvCxnSpPr>
        <p:spPr bwMode="auto">
          <a:xfrm rot="5400000">
            <a:off x="2586038" y="2382837"/>
            <a:ext cx="1854200" cy="4206875"/>
          </a:xfrm>
          <a:prstGeom prst="bentConnector3">
            <a:avLst>
              <a:gd name="adj1" fmla="val 8989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7351" name="AutoShape 135"/>
          <p:cNvSpPr>
            <a:spLocks noChangeArrowheads="1"/>
          </p:cNvSpPr>
          <p:nvPr/>
        </p:nvSpPr>
        <p:spPr bwMode="auto">
          <a:xfrm>
            <a:off x="4619625" y="1277938"/>
            <a:ext cx="1990725" cy="731837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(7)</a:t>
            </a:r>
            <a:r>
              <a:rPr lang="en-US" sz="16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to Simulation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Copy</a:t>
            </a:r>
          </a:p>
        </p:txBody>
      </p:sp>
      <p:cxnSp>
        <p:nvCxnSpPr>
          <p:cNvPr id="4118" name="AutoShape 136"/>
          <p:cNvCxnSpPr>
            <a:cxnSpLocks noChangeShapeType="1"/>
            <a:stCxn id="137344" idx="0"/>
            <a:endCxn id="137351" idx="2"/>
          </p:cNvCxnSpPr>
          <p:nvPr/>
        </p:nvCxnSpPr>
        <p:spPr bwMode="auto">
          <a:xfrm flipH="1" flipV="1">
            <a:off x="5614988" y="2009775"/>
            <a:ext cx="1587" cy="28575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4119" name="AutoShape 137"/>
          <p:cNvCxnSpPr>
            <a:cxnSpLocks noChangeShapeType="1"/>
          </p:cNvCxnSpPr>
          <p:nvPr/>
        </p:nvCxnSpPr>
        <p:spPr bwMode="auto">
          <a:xfrm>
            <a:off x="5762625" y="2009775"/>
            <a:ext cx="0" cy="28575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54" name="AutoShape 138"/>
          <p:cNvSpPr>
            <a:spLocks noChangeArrowheads="1"/>
          </p:cNvSpPr>
          <p:nvPr/>
        </p:nvSpPr>
        <p:spPr bwMode="auto">
          <a:xfrm>
            <a:off x="414338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(9)</a:t>
            </a:r>
            <a:r>
              <a:rPr lang="en-US" sz="1600" b="1">
                <a:latin typeface="+mj-lt"/>
              </a:rPr>
              <a:t>Simulation to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Summarized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</p:txBody>
      </p:sp>
      <p:sp>
        <p:nvSpPr>
          <p:cNvPr id="137355" name="AutoShape 139"/>
          <p:cNvSpPr>
            <a:spLocks noChangeArrowheads="1"/>
          </p:cNvSpPr>
          <p:nvPr/>
        </p:nvSpPr>
        <p:spPr bwMode="auto">
          <a:xfrm>
            <a:off x="2684463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(10)</a:t>
            </a:r>
            <a:r>
              <a:rPr lang="en-US" sz="1600" b="1">
                <a:latin typeface="+mj-lt"/>
              </a:rPr>
              <a:t>Summary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Maintenance</a:t>
            </a:r>
          </a:p>
        </p:txBody>
      </p:sp>
      <p:cxnSp>
        <p:nvCxnSpPr>
          <p:cNvPr id="4122" name="AutoShape 140"/>
          <p:cNvCxnSpPr>
            <a:cxnSpLocks noChangeShapeType="1"/>
            <a:stCxn id="137354" idx="3"/>
            <a:endCxn id="137355" idx="1"/>
          </p:cNvCxnSpPr>
          <p:nvPr/>
        </p:nvCxnSpPr>
        <p:spPr bwMode="auto">
          <a:xfrm>
            <a:off x="2405063" y="5780088"/>
            <a:ext cx="2794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4123" name="AutoShape 141"/>
          <p:cNvCxnSpPr>
            <a:cxnSpLocks noChangeShapeType="1"/>
            <a:stCxn id="137355" idx="3"/>
            <a:endCxn id="137358" idx="1"/>
          </p:cNvCxnSpPr>
          <p:nvPr/>
        </p:nvCxnSpPr>
        <p:spPr bwMode="auto">
          <a:xfrm>
            <a:off x="4675188" y="5780088"/>
            <a:ext cx="269875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58" name="AutoShape 142"/>
          <p:cNvSpPr>
            <a:spLocks noChangeArrowheads="1"/>
          </p:cNvSpPr>
          <p:nvPr/>
        </p:nvSpPr>
        <p:spPr bwMode="auto">
          <a:xfrm>
            <a:off x="4945063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                    </a:t>
            </a:r>
            <a:endParaRPr lang="en-US" sz="1600" b="1">
              <a:latin typeface="+mj-lt"/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(11)</a:t>
            </a:r>
            <a:r>
              <a:rPr lang="en-US" sz="1600" b="1">
                <a:latin typeface="+mj-lt"/>
              </a:rPr>
              <a:t>MRP</a:t>
            </a:r>
          </a:p>
          <a:p>
            <a:pPr eaLnBrk="0" hangingPunct="0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b="1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FS-PR-200</a:t>
            </a:r>
          </a:p>
        </p:txBody>
      </p:sp>
      <p:sp>
        <p:nvSpPr>
          <p:cNvPr id="15258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80188" y="4540250"/>
            <a:ext cx="2439987" cy="1928813"/>
            <a:chOff x="6427788" y="4740275"/>
            <a:chExt cx="2439987" cy="1928813"/>
          </a:xfrm>
        </p:grpSpPr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6567488" y="47402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22536" name="Group 8"/>
            <p:cNvGrpSpPr>
              <a:grpSpLocks/>
            </p:cNvGrpSpPr>
            <p:nvPr/>
          </p:nvGrpSpPr>
          <p:grpSpPr bwMode="auto">
            <a:xfrm>
              <a:off x="7059613" y="5127625"/>
              <a:ext cx="1254125" cy="1233488"/>
              <a:chOff x="4621" y="388"/>
              <a:chExt cx="790" cy="777"/>
            </a:xfrm>
          </p:grpSpPr>
          <p:sp>
            <p:nvSpPr>
              <p:cNvPr id="22543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4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5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6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7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8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9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0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37" name="Text Box 17"/>
            <p:cNvSpPr txBox="1">
              <a:spLocks noChangeArrowheads="1"/>
            </p:cNvSpPr>
            <p:nvPr/>
          </p:nvSpPr>
          <p:spPr bwMode="auto">
            <a:xfrm>
              <a:off x="6661150" y="49371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22538" name="Text Box 18"/>
            <p:cNvSpPr txBox="1">
              <a:spLocks noChangeArrowheads="1"/>
            </p:cNvSpPr>
            <p:nvPr/>
          </p:nvSpPr>
          <p:spPr bwMode="auto">
            <a:xfrm>
              <a:off x="6427788" y="55213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22539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22540" name="Text Box 20"/>
            <p:cNvSpPr txBox="1">
              <a:spLocks noChangeArrowheads="1"/>
            </p:cNvSpPr>
            <p:nvPr/>
          </p:nvSpPr>
          <p:spPr bwMode="auto">
            <a:xfrm>
              <a:off x="7945438" y="49149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22541" name="Text Box 21"/>
            <p:cNvSpPr txBox="1">
              <a:spLocks noChangeArrowheads="1"/>
            </p:cNvSpPr>
            <p:nvPr/>
          </p:nvSpPr>
          <p:spPr bwMode="auto">
            <a:xfrm>
              <a:off x="8253413" y="55483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22542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 per item number</a:t>
            </a:r>
          </a:p>
          <a:p>
            <a:pPr eaLnBrk="1" hangingPunct="1"/>
            <a:r>
              <a:rPr lang="en-US" smtClean="0"/>
              <a:t>Source and target items can be different</a:t>
            </a:r>
          </a:p>
          <a:p>
            <a:pPr eaLnBrk="1" hangingPunct="1"/>
            <a:r>
              <a:rPr lang="en-US" smtClean="0"/>
              <a:t>Items must have identical units of measure</a:t>
            </a:r>
          </a:p>
          <a:p>
            <a:pPr lvl="1" eaLnBrk="1" hangingPunct="1"/>
            <a:r>
              <a:rPr lang="en-US" smtClean="0"/>
              <a:t>Or a unit of measure conversion must exist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Single Item Simulation Copy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FS-PR-210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Single Item Simulation Copy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728788"/>
            <a:ext cx="7237413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 cautious when copying/combining forecast results</a:t>
            </a:r>
          </a:p>
          <a:p>
            <a:pPr lvl="1" eaLnBrk="1" hangingPunct="1"/>
            <a:r>
              <a:rPr lang="en-US" smtClean="0"/>
              <a:t>From a statistical point of view, the result is not a valid forecast</a:t>
            </a:r>
          </a:p>
          <a:p>
            <a:pPr lvl="1" eaLnBrk="1" hangingPunct="1"/>
            <a:r>
              <a:rPr lang="en-US" smtClean="0"/>
              <a:t>You should aggregate/combine historical sales data before doing the forecast calculation	</a:t>
            </a:r>
          </a:p>
          <a:p>
            <a:pPr eaLnBrk="1" hangingPunct="1"/>
            <a:r>
              <a:rPr lang="en-US" smtClean="0"/>
              <a:t>Multipliers applied to the source quantity before replacing or adding to the target quantity</a:t>
            </a:r>
          </a:p>
          <a:p>
            <a:pPr eaLnBrk="1" hangingPunct="1"/>
            <a:endParaRPr 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Caution!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FS-PR-230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9750" y="891610"/>
            <a:ext cx="687705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b="1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FS-PR-240</a:t>
            </a:r>
          </a:p>
        </p:txBody>
      </p:sp>
      <p:sp>
        <p:nvSpPr>
          <p:cNvPr id="15565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8288" y="4559300"/>
            <a:ext cx="2439987" cy="1919288"/>
            <a:chOff x="6437313" y="4749800"/>
            <a:chExt cx="2439987" cy="1919288"/>
          </a:xfrm>
        </p:grpSpPr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6586538" y="474980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26632" name="Group 8"/>
            <p:cNvGrpSpPr>
              <a:grpSpLocks/>
            </p:cNvGrpSpPr>
            <p:nvPr/>
          </p:nvGrpSpPr>
          <p:grpSpPr bwMode="auto">
            <a:xfrm>
              <a:off x="7069138" y="5127625"/>
              <a:ext cx="1254125" cy="1233488"/>
              <a:chOff x="4621" y="388"/>
              <a:chExt cx="790" cy="777"/>
            </a:xfrm>
          </p:grpSpPr>
          <p:sp>
            <p:nvSpPr>
              <p:cNvPr id="2663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33" name="Text Box 17"/>
            <p:cNvSpPr txBox="1">
              <a:spLocks noChangeArrowheads="1"/>
            </p:cNvSpPr>
            <p:nvPr/>
          </p:nvSpPr>
          <p:spPr bwMode="auto">
            <a:xfrm>
              <a:off x="6680200" y="4946650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26634" name="Text Box 18"/>
            <p:cNvSpPr txBox="1">
              <a:spLocks noChangeArrowheads="1"/>
            </p:cNvSpPr>
            <p:nvPr/>
          </p:nvSpPr>
          <p:spPr bwMode="auto">
            <a:xfrm>
              <a:off x="6437313" y="55213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2663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26636" name="Text Box 20"/>
            <p:cNvSpPr txBox="1">
              <a:spLocks noChangeArrowheads="1"/>
            </p:cNvSpPr>
            <p:nvPr/>
          </p:nvSpPr>
          <p:spPr bwMode="auto">
            <a:xfrm>
              <a:off x="7964488" y="4924425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26637" name="Text Box 21"/>
            <p:cNvSpPr txBox="1">
              <a:spLocks noChangeArrowheads="1"/>
            </p:cNvSpPr>
            <p:nvPr/>
          </p:nvSpPr>
          <p:spPr bwMode="auto">
            <a:xfrm>
              <a:off x="8262938" y="55483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2663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 allows you to display:</a:t>
            </a:r>
          </a:p>
          <a:p>
            <a:pPr lvl="1" eaLnBrk="1" hangingPunct="1"/>
            <a:r>
              <a:rPr lang="en-US" smtClean="0"/>
              <a:t>Forecast quantity – units</a:t>
            </a:r>
          </a:p>
          <a:p>
            <a:pPr lvl="1" eaLnBrk="1" hangingPunct="1"/>
            <a:r>
              <a:rPr lang="en-US" smtClean="0"/>
              <a:t>Cost – general ledger (GL) cost-per-unit</a:t>
            </a:r>
          </a:p>
          <a:p>
            <a:pPr lvl="1" eaLnBrk="1" hangingPunct="1"/>
            <a:r>
              <a:rPr lang="en-US" smtClean="0"/>
              <a:t>Price – sales price-per-unit</a:t>
            </a:r>
          </a:p>
          <a:p>
            <a:pPr lvl="1" eaLnBrk="1" hangingPunct="1"/>
            <a:r>
              <a:rPr lang="en-US" smtClean="0"/>
              <a:t>Extended Cost – units times GL cost</a:t>
            </a:r>
          </a:p>
          <a:p>
            <a:pPr lvl="1" eaLnBrk="1" hangingPunct="1"/>
            <a:r>
              <a:rPr lang="en-US" smtClean="0"/>
              <a:t>Extended Price – units times sales price</a:t>
            </a:r>
          </a:p>
          <a:p>
            <a:pPr lvl="1" eaLnBrk="1" hangingPunct="1"/>
            <a:r>
              <a:rPr lang="en-US" smtClean="0"/>
              <a:t>Margin – Extended Price minus Extent Cost</a:t>
            </a:r>
          </a:p>
          <a:p>
            <a:pPr eaLnBrk="1" hangingPunct="1"/>
            <a:r>
              <a:rPr lang="en-US" smtClean="0"/>
              <a:t>To display profit margin, both the cost and price must be in the same currency</a:t>
            </a:r>
          </a:p>
          <a:p>
            <a:pPr eaLnBrk="1" hangingPunct="1"/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Reports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FS-PR-260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771650"/>
            <a:ext cx="723741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FS-PR-270</a:t>
            </a:r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452563"/>
            <a:ext cx="8763000" cy="429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9750" y="891610"/>
            <a:ext cx="6877050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b="1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FS-PR-280</a:t>
            </a:r>
          </a:p>
        </p:txBody>
      </p:sp>
      <p:sp>
        <p:nvSpPr>
          <p:cNvPr id="15770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8288" y="4368800"/>
            <a:ext cx="2439987" cy="2043113"/>
            <a:chOff x="6380163" y="4625975"/>
            <a:chExt cx="2439987" cy="2043113"/>
          </a:xfrm>
        </p:grpSpPr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0728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0735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6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7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8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9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0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1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2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729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0730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0731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0732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0733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0734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records used to create the summary forecast file used by MRP</a:t>
            </a:r>
          </a:p>
          <a:p>
            <a:pPr eaLnBrk="1" hangingPunct="1"/>
            <a:r>
              <a:rPr lang="en-US" smtClean="0"/>
              <a:t>Identify detail record by forecast ID, year,</a:t>
            </a:r>
            <a:br>
              <a:rPr lang="en-US" smtClean="0"/>
            </a:br>
            <a:r>
              <a:rPr lang="en-US" smtClean="0"/>
              <a:t>and item </a:t>
            </a:r>
          </a:p>
          <a:p>
            <a:pPr lvl="1" eaLnBrk="1" hangingPunct="1"/>
            <a:r>
              <a:rPr lang="en-US" smtClean="0"/>
              <a:t>Monthly buckets</a:t>
            </a:r>
          </a:p>
          <a:p>
            <a:pPr eaLnBrk="1" hangingPunct="1"/>
            <a:r>
              <a:rPr lang="en-US" smtClean="0"/>
              <a:t>Identify summary forecast file by item, site, year</a:t>
            </a:r>
          </a:p>
          <a:p>
            <a:pPr lvl="1" eaLnBrk="1" hangingPunct="1"/>
            <a:r>
              <a:rPr lang="en-US" smtClean="0"/>
              <a:t>Enter a summarized site</a:t>
            </a:r>
          </a:p>
          <a:p>
            <a:pPr lvl="1" eaLnBrk="1" hangingPunct="1"/>
            <a:r>
              <a:rPr lang="en-US" smtClean="0"/>
              <a:t>Weekly buckets</a:t>
            </a:r>
          </a:p>
          <a:p>
            <a:pPr eaLnBrk="1" hangingPunct="1"/>
            <a:r>
              <a:rPr lang="en-US" smtClean="0"/>
              <a:t>Various loading methods to go from monthly to weekly quantities</a:t>
            </a:r>
          </a:p>
          <a:p>
            <a:pPr eaLnBrk="1" hangingPunct="1"/>
            <a:endParaRPr lang="en-US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Summary Driving MRP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FS-PR-030</a:t>
            </a:r>
          </a:p>
        </p:txBody>
      </p:sp>
      <p:sp>
        <p:nvSpPr>
          <p:cNvPr id="138246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580188" y="4406900"/>
            <a:ext cx="2439987" cy="1947863"/>
            <a:chOff x="6380163" y="4711700"/>
            <a:chExt cx="2439987" cy="1947863"/>
          </a:xfrm>
        </p:grpSpPr>
        <p:sp>
          <p:nvSpPr>
            <p:cNvPr id="5126" name="Rectangle 17"/>
            <p:cNvSpPr>
              <a:spLocks noChangeArrowheads="1"/>
            </p:cNvSpPr>
            <p:nvPr/>
          </p:nvSpPr>
          <p:spPr bwMode="auto">
            <a:xfrm>
              <a:off x="6519863" y="471170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5127" name="Group 24"/>
            <p:cNvGrpSpPr>
              <a:grpSpLocks/>
            </p:cNvGrpSpPr>
            <p:nvPr/>
          </p:nvGrpSpPr>
          <p:grpSpPr bwMode="auto">
            <a:xfrm>
              <a:off x="7011988" y="5041900"/>
              <a:ext cx="1254125" cy="1233488"/>
              <a:chOff x="4621" y="388"/>
              <a:chExt cx="790" cy="777"/>
            </a:xfrm>
          </p:grpSpPr>
          <p:sp>
            <p:nvSpPr>
              <p:cNvPr id="5134" name="Freeform 25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5" name="Freeform 26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6" name="Freeform 27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7" name="Freeform 28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8" name="Freeform 29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9" name="Freeform 30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0" name="Freeform 31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1" name="Freeform 32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28" name="Text Box 34"/>
            <p:cNvSpPr txBox="1">
              <a:spLocks noChangeArrowheads="1"/>
            </p:cNvSpPr>
            <p:nvPr/>
          </p:nvSpPr>
          <p:spPr bwMode="auto">
            <a:xfrm>
              <a:off x="6613525" y="487997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5129" name="Text Box 35"/>
            <p:cNvSpPr txBox="1">
              <a:spLocks noChangeArrowheads="1"/>
            </p:cNvSpPr>
            <p:nvPr/>
          </p:nvSpPr>
          <p:spPr bwMode="auto">
            <a:xfrm>
              <a:off x="6380163" y="5435600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5130" name="Text Box 36"/>
            <p:cNvSpPr txBox="1">
              <a:spLocks noChangeArrowheads="1"/>
            </p:cNvSpPr>
            <p:nvPr/>
          </p:nvSpPr>
          <p:spPr bwMode="auto">
            <a:xfrm>
              <a:off x="6735763" y="6103938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5131" name="Text Box 37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5132" name="Text Box 38"/>
            <p:cNvSpPr txBox="1">
              <a:spLocks noChangeArrowheads="1"/>
            </p:cNvSpPr>
            <p:nvPr/>
          </p:nvSpPr>
          <p:spPr bwMode="auto">
            <a:xfrm>
              <a:off x="8205788" y="5462588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MRP</a:t>
              </a:r>
            </a:p>
          </p:txBody>
        </p:sp>
        <p:sp>
          <p:nvSpPr>
            <p:cNvPr id="5133" name="Text Box 39"/>
            <p:cNvSpPr txBox="1">
              <a:spLocks noChangeArrowheads="1"/>
            </p:cNvSpPr>
            <p:nvPr/>
          </p:nvSpPr>
          <p:spPr bwMode="auto">
            <a:xfrm>
              <a:off x="8005763" y="6110288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 dirty="0"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 dirty="0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 dirty="0"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records are loaded to summary forecast files in terms of units</a:t>
            </a:r>
          </a:p>
          <a:p>
            <a:pPr eaLnBrk="1" hangingPunct="1"/>
            <a:r>
              <a:rPr lang="en-US" smtClean="0"/>
              <a:t>Three loading methods to break the monthly forecast quantities into weekly quantities used by MRP: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Loading Methods for Detail Records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81025" y="3413125"/>
            <a:ext cx="7962900" cy="2654300"/>
            <a:chOff x="581025" y="3917950"/>
            <a:chExt cx="7962900" cy="2654300"/>
          </a:xfrm>
        </p:grpSpPr>
        <p:sp>
          <p:nvSpPr>
            <p:cNvPr id="159750" name="Rectangle 6"/>
            <p:cNvSpPr>
              <a:spLocks noChangeArrowheads="1"/>
            </p:cNvSpPr>
            <p:nvPr/>
          </p:nvSpPr>
          <p:spPr bwMode="auto">
            <a:xfrm>
              <a:off x="581025" y="3917950"/>
              <a:ext cx="7962900" cy="26543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2774" name="Rectangle 4"/>
            <p:cNvSpPr>
              <a:spLocks noChangeArrowheads="1"/>
            </p:cNvSpPr>
            <p:nvPr/>
          </p:nvSpPr>
          <p:spPr bwMode="auto">
            <a:xfrm>
              <a:off x="655638" y="4016375"/>
              <a:ext cx="2935100" cy="23057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1.                         </a:t>
              </a:r>
              <a:r>
                <a:rPr lang="en-US" sz="1800" b="1" dirty="0">
                  <a:solidFill>
                    <a:srgbClr val="CC0000"/>
                  </a:solidFill>
                  <a:latin typeface="+mj-lt"/>
                </a:rPr>
                <a:t>(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default)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2.  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3.  </a:t>
              </a:r>
            </a:p>
          </p:txBody>
        </p:sp>
        <p:sp>
          <p:nvSpPr>
            <p:cNvPr id="32775" name="Rectangle 5"/>
            <p:cNvSpPr>
              <a:spLocks noChangeArrowheads="1"/>
            </p:cNvSpPr>
            <p:nvPr/>
          </p:nvSpPr>
          <p:spPr bwMode="auto">
            <a:xfrm>
              <a:off x="3627438" y="3959225"/>
              <a:ext cx="4895850" cy="25606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Monthly forecast broken into 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daily</a:t>
              </a:r>
            </a:p>
            <a:p>
              <a:pPr algn="l" eaLnBrk="0" hangingPunct="0"/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averages</a:t>
              </a:r>
              <a:r>
                <a:rPr lang="en-US" sz="1800" b="1" dirty="0">
                  <a:latin typeface="+mj-lt"/>
                </a:rPr>
                <a:t> and rolled into 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weekly buckets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starting on Monday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Monthly forecast loaded into the</a:t>
              </a:r>
              <a:r>
                <a:rPr lang="en-US" sz="1800" b="1" dirty="0">
                  <a:solidFill>
                    <a:schemeClr val="accent1"/>
                  </a:solidFill>
                  <a:latin typeface="+mj-lt"/>
                </a:rPr>
                <a:t> last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week of the month appearing on Monday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Monthly forecast loaded into the </a:t>
              </a:r>
              <a:r>
                <a:rPr lang="en-US" sz="1800" b="1" dirty="0">
                  <a:solidFill>
                    <a:schemeClr val="accent3"/>
                  </a:solidFill>
                  <a:latin typeface="+mj-lt"/>
                </a:rPr>
                <a:t>first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week of the month appearing on Monday</a:t>
              </a:r>
            </a:p>
          </p:txBody>
        </p:sp>
        <p:grpSp>
          <p:nvGrpSpPr>
            <p:cNvPr id="32776" name="Group 7"/>
            <p:cNvGrpSpPr>
              <a:grpSpLocks/>
            </p:cNvGrpSpPr>
            <p:nvPr/>
          </p:nvGrpSpPr>
          <p:grpSpPr bwMode="auto">
            <a:xfrm>
              <a:off x="989013" y="4019550"/>
              <a:ext cx="1925638" cy="2278063"/>
              <a:chOff x="715" y="2257"/>
              <a:chExt cx="1213" cy="1435"/>
            </a:xfrm>
          </p:grpSpPr>
          <p:sp>
            <p:nvSpPr>
              <p:cNvPr id="159752" name="Rectangle 8"/>
              <p:cNvSpPr>
                <a:spLocks noChangeArrowheads="1"/>
              </p:cNvSpPr>
              <p:nvPr/>
            </p:nvSpPr>
            <p:spPr bwMode="auto">
              <a:xfrm>
                <a:off x="717" y="2257"/>
                <a:ext cx="952" cy="2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6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Autospread</a:t>
                </a:r>
              </a:p>
            </p:txBody>
          </p:sp>
          <p:sp>
            <p:nvSpPr>
              <p:cNvPr id="159753" name="Rectangle 9"/>
              <p:cNvSpPr>
                <a:spLocks noChangeArrowheads="1"/>
              </p:cNvSpPr>
              <p:nvPr/>
            </p:nvSpPr>
            <p:spPr bwMode="auto">
              <a:xfrm>
                <a:off x="715" y="2948"/>
                <a:ext cx="1213" cy="23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1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Load Last Week</a:t>
                </a:r>
              </a:p>
            </p:txBody>
          </p:sp>
          <p:sp>
            <p:nvSpPr>
              <p:cNvPr id="159754" name="Rectangle 10"/>
              <p:cNvSpPr>
                <a:spLocks noChangeArrowheads="1"/>
              </p:cNvSpPr>
              <p:nvPr/>
            </p:nvSpPr>
            <p:spPr bwMode="auto">
              <a:xfrm>
                <a:off x="717" y="3461"/>
                <a:ext cx="1205" cy="23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3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Load First Week</a:t>
                </a:r>
              </a:p>
            </p:txBody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Loading Methods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FS-PR-310</a:t>
            </a:r>
          </a:p>
        </p:txBody>
      </p:sp>
      <p:graphicFrame>
        <p:nvGraphicFramePr>
          <p:cNvPr id="160904" name="Group 136"/>
          <p:cNvGraphicFramePr>
            <a:graphicFrameLocks noGrp="1"/>
          </p:cNvGraphicFramePr>
          <p:nvPr>
            <p:ph type="tbl" idx="4294967295"/>
          </p:nvPr>
        </p:nvGraphicFramePr>
        <p:xfrm>
          <a:off x="2790825" y="1982788"/>
          <a:ext cx="5800725" cy="3470276"/>
        </p:xfrm>
        <a:graphic>
          <a:graphicData uri="http://schemas.openxmlformats.org/drawingml/2006/table">
            <a:tbl>
              <a:tblPr/>
              <a:tblGrid>
                <a:gridCol w="950913"/>
                <a:gridCol w="808037"/>
                <a:gridCol w="809625"/>
                <a:gridCol w="806450"/>
                <a:gridCol w="809625"/>
                <a:gridCol w="808038"/>
                <a:gridCol w="808037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SUN</a:t>
                      </a:r>
                    </a:p>
                  </a:txBody>
                  <a:tcPr marL="0" marR="0" marT="91440" marB="9144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MON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TUES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WED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THURS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FRI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SAT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0786" name="Rectangle 18"/>
          <p:cNvSpPr>
            <a:spLocks noChangeArrowheads="1"/>
          </p:cNvSpPr>
          <p:nvPr/>
        </p:nvSpPr>
        <p:spPr bwMode="auto">
          <a:xfrm>
            <a:off x="288925" y="1304925"/>
            <a:ext cx="1554163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Autospread</a:t>
            </a:r>
          </a:p>
        </p:txBody>
      </p:sp>
      <p:cxnSp>
        <p:nvCxnSpPr>
          <p:cNvPr id="33797" name="AutoShape 19"/>
          <p:cNvCxnSpPr>
            <a:cxnSpLocks noChangeShapeType="1"/>
            <a:stCxn id="160786" idx="3"/>
            <a:endCxn id="33866" idx="0"/>
          </p:cNvCxnSpPr>
          <p:nvPr/>
        </p:nvCxnSpPr>
        <p:spPr bwMode="auto">
          <a:xfrm>
            <a:off x="1843088" y="1647825"/>
            <a:ext cx="1481137" cy="228600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0795" name="Rectangle 27"/>
          <p:cNvSpPr>
            <a:spLocks noChangeArrowheads="1"/>
          </p:cNvSpPr>
          <p:nvPr/>
        </p:nvSpPr>
        <p:spPr bwMode="auto">
          <a:xfrm>
            <a:off x="296863" y="4113213"/>
            <a:ext cx="155416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Load Last Week</a:t>
            </a:r>
          </a:p>
        </p:txBody>
      </p:sp>
      <p:sp>
        <p:nvSpPr>
          <p:cNvPr id="160801" name="Rectangle 33"/>
          <p:cNvSpPr>
            <a:spLocks noChangeArrowheads="1"/>
          </p:cNvSpPr>
          <p:nvPr/>
        </p:nvSpPr>
        <p:spPr bwMode="auto">
          <a:xfrm>
            <a:off x="284163" y="3130550"/>
            <a:ext cx="155416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Load First Week</a:t>
            </a:r>
          </a:p>
        </p:txBody>
      </p:sp>
      <p:sp>
        <p:nvSpPr>
          <p:cNvPr id="33866" name="AutoShape 114"/>
          <p:cNvSpPr>
            <a:spLocks noChangeArrowheads="1"/>
          </p:cNvSpPr>
          <p:nvPr/>
        </p:nvSpPr>
        <p:spPr bwMode="auto">
          <a:xfrm>
            <a:off x="2857500" y="1895475"/>
            <a:ext cx="933450" cy="38100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3867" name="AutoShape 115"/>
          <p:cNvSpPr>
            <a:spLocks noChangeArrowheads="1"/>
          </p:cNvSpPr>
          <p:nvPr/>
        </p:nvSpPr>
        <p:spPr bwMode="auto">
          <a:xfrm>
            <a:off x="3095625" y="3067050"/>
            <a:ext cx="457200" cy="2952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3868" name="AutoShape 116"/>
          <p:cNvSpPr>
            <a:spLocks noChangeArrowheads="1"/>
          </p:cNvSpPr>
          <p:nvPr/>
        </p:nvSpPr>
        <p:spPr bwMode="auto">
          <a:xfrm>
            <a:off x="3086100" y="4572000"/>
            <a:ext cx="457200" cy="2952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3869" name="AutoShape 39"/>
          <p:cNvCxnSpPr>
            <a:cxnSpLocks noChangeShapeType="1"/>
            <a:stCxn id="160795" idx="3"/>
            <a:endCxn id="33868" idx="1"/>
          </p:cNvCxnSpPr>
          <p:nvPr/>
        </p:nvCxnSpPr>
        <p:spPr bwMode="auto">
          <a:xfrm>
            <a:off x="1851025" y="4456113"/>
            <a:ext cx="1216025" cy="263525"/>
          </a:xfrm>
          <a:prstGeom prst="bentConnector3">
            <a:avLst>
              <a:gd name="adj1" fmla="val 71019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33870" name="AutoShape 41"/>
          <p:cNvCxnSpPr>
            <a:cxnSpLocks noChangeShapeType="1"/>
            <a:stCxn id="160801" idx="3"/>
            <a:endCxn id="33867" idx="1"/>
          </p:cNvCxnSpPr>
          <p:nvPr/>
        </p:nvCxnSpPr>
        <p:spPr bwMode="auto">
          <a:xfrm flipV="1">
            <a:off x="1838325" y="3214688"/>
            <a:ext cx="1238250" cy="258762"/>
          </a:xfrm>
          <a:prstGeom prst="bentConnector3">
            <a:avLst>
              <a:gd name="adj1" fmla="val 70894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Summarized Forecast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FS-PR-320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00113" y="1185863"/>
            <a:ext cx="7361237" cy="4719637"/>
            <a:chOff x="823913" y="1585913"/>
            <a:chExt cx="7361237" cy="4719637"/>
          </a:xfrm>
        </p:grpSpPr>
        <p:pic>
          <p:nvPicPr>
            <p:cNvPr id="348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8213" y="1585913"/>
              <a:ext cx="7246937" cy="427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134" name="Rectangle 6"/>
            <p:cNvSpPr>
              <a:spLocks noChangeArrowheads="1"/>
            </p:cNvSpPr>
            <p:nvPr/>
          </p:nvSpPr>
          <p:spPr bwMode="auto">
            <a:xfrm>
              <a:off x="823913" y="5619750"/>
              <a:ext cx="131445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Select Site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for Updating</a:t>
              </a:r>
            </a:p>
          </p:txBody>
        </p:sp>
        <p:sp>
          <p:nvSpPr>
            <p:cNvPr id="34822" name="Rectangle 7"/>
            <p:cNvSpPr>
              <a:spLocks noChangeArrowheads="1"/>
            </p:cNvSpPr>
            <p:nvPr/>
          </p:nvSpPr>
          <p:spPr bwMode="auto">
            <a:xfrm>
              <a:off x="1014413" y="4067175"/>
              <a:ext cx="1463675" cy="228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4823" name="AutoShape 8"/>
            <p:cNvCxnSpPr>
              <a:cxnSpLocks noChangeShapeType="1"/>
              <a:stCxn id="176134" idx="1"/>
              <a:endCxn id="34822" idx="1"/>
            </p:cNvCxnSpPr>
            <p:nvPr/>
          </p:nvCxnSpPr>
          <p:spPr bwMode="auto">
            <a:xfrm rot="10800000" flipH="1">
              <a:off x="823913" y="4181475"/>
              <a:ext cx="176212" cy="1781175"/>
            </a:xfrm>
            <a:prstGeom prst="bentConnector3">
              <a:avLst>
                <a:gd name="adj1" fmla="val -129731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4824" name="Rectangle 9"/>
            <p:cNvSpPr>
              <a:spLocks noChangeArrowheads="1"/>
            </p:cNvSpPr>
            <p:nvPr/>
          </p:nvSpPr>
          <p:spPr bwMode="auto">
            <a:xfrm>
              <a:off x="1014413" y="4295775"/>
              <a:ext cx="3402012" cy="2190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6138" name="Rectangle 10"/>
            <p:cNvSpPr>
              <a:spLocks noChangeArrowheads="1"/>
            </p:cNvSpPr>
            <p:nvPr/>
          </p:nvSpPr>
          <p:spPr bwMode="auto">
            <a:xfrm>
              <a:off x="5553075" y="5619750"/>
              <a:ext cx="24003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Select Loading Method</a:t>
              </a:r>
            </a:p>
          </p:txBody>
        </p:sp>
        <p:cxnSp>
          <p:nvCxnSpPr>
            <p:cNvPr id="34826" name="AutoShape 11"/>
            <p:cNvCxnSpPr>
              <a:cxnSpLocks noChangeShapeType="1"/>
              <a:stCxn id="176138" idx="1"/>
              <a:endCxn id="34824" idx="3"/>
            </p:cNvCxnSpPr>
            <p:nvPr/>
          </p:nvCxnSpPr>
          <p:spPr bwMode="auto">
            <a:xfrm rot="10800000">
              <a:off x="4416425" y="4405314"/>
              <a:ext cx="1136650" cy="1557337"/>
            </a:xfrm>
            <a:prstGeom prst="bentConnector3">
              <a:avLst>
                <a:gd name="adj1" fmla="val 14804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76140" name="Rectangle 12"/>
            <p:cNvSpPr>
              <a:spLocks noChangeArrowheads="1"/>
            </p:cNvSpPr>
            <p:nvPr/>
          </p:nvSpPr>
          <p:spPr bwMode="auto">
            <a:xfrm>
              <a:off x="2413000" y="5619750"/>
              <a:ext cx="2816225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Report = See results only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Update = Send data to MRP</a:t>
              </a:r>
            </a:p>
          </p:txBody>
        </p:sp>
        <p:sp>
          <p:nvSpPr>
            <p:cNvPr id="34828" name="Rectangle 13"/>
            <p:cNvSpPr>
              <a:spLocks noChangeArrowheads="1"/>
            </p:cNvSpPr>
            <p:nvPr/>
          </p:nvSpPr>
          <p:spPr bwMode="auto">
            <a:xfrm>
              <a:off x="1527175" y="5110163"/>
              <a:ext cx="758825" cy="2016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4829" name="AutoShape 14"/>
            <p:cNvCxnSpPr>
              <a:cxnSpLocks noChangeShapeType="1"/>
              <a:stCxn id="176140" idx="0"/>
              <a:endCxn id="34828" idx="3"/>
            </p:cNvCxnSpPr>
            <p:nvPr/>
          </p:nvCxnSpPr>
          <p:spPr bwMode="auto">
            <a:xfrm rot="16200000" flipV="1">
              <a:off x="2849167" y="4647803"/>
              <a:ext cx="408781" cy="1535113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FS-PR-330</a:t>
            </a:r>
          </a:p>
        </p:txBody>
      </p:sp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1304925"/>
            <a:ext cx="7064375" cy="337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638675" y="3081338"/>
            <a:ext cx="1279525" cy="1050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4869578" y="4739114"/>
            <a:ext cx="3922870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Monthly data from Forecast Summary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is loaded into weekly buckets for MRP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after Forecast Summary</a:t>
            </a:r>
          </a:p>
        </p:txBody>
      </p:sp>
      <p:cxnSp>
        <p:nvCxnSpPr>
          <p:cNvPr id="35847" name="AutoShape 6"/>
          <p:cNvCxnSpPr>
            <a:cxnSpLocks noChangeShapeType="1"/>
            <a:stCxn id="187397" idx="0"/>
            <a:endCxn id="35845" idx="3"/>
          </p:cNvCxnSpPr>
          <p:nvPr/>
        </p:nvCxnSpPr>
        <p:spPr bwMode="auto">
          <a:xfrm rot="16200000" flipV="1">
            <a:off x="5808451" y="3716551"/>
            <a:ext cx="1132313" cy="912813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b="1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FS-PR-340</a:t>
            </a:r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08763" y="4340225"/>
            <a:ext cx="2439987" cy="2043113"/>
            <a:chOff x="6380163" y="4625975"/>
            <a:chExt cx="2439987" cy="2043113"/>
          </a:xfrm>
        </p:grpSpPr>
        <p:sp>
          <p:nvSpPr>
            <p:cNvPr id="36871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6872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687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6873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6874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687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6876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6877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687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Materials Requirements Plan(MRP) Menu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FS-PR-350</a:t>
            </a:r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2125" y="1443038"/>
            <a:ext cx="2360613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1576388" y="2351088"/>
            <a:ext cx="2312987" cy="1177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 dirty="0">
                <a:latin typeface="+mj-lt"/>
              </a:rPr>
              <a:t>Choose Net Change, Regenerate, or Selective Materials Plan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solidFill>
                  <a:srgbClr val="FF0000"/>
                </a:solidFill>
                <a:latin typeface="+mj-lt"/>
              </a:rPr>
              <a:t>(various MRP modes)</a:t>
            </a:r>
            <a:endParaRPr lang="en-US" sz="1600" dirty="0">
              <a:latin typeface="+mj-lt"/>
            </a:endParaRP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4581525" y="3689350"/>
            <a:ext cx="1800225" cy="538163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895" name="AutoShape 8"/>
          <p:cNvCxnSpPr>
            <a:cxnSpLocks noChangeShapeType="1"/>
            <a:stCxn id="178181" idx="2"/>
            <a:endCxn id="37894" idx="1"/>
          </p:cNvCxnSpPr>
          <p:nvPr/>
        </p:nvCxnSpPr>
        <p:spPr bwMode="auto">
          <a:xfrm rot="16200000" flipH="1">
            <a:off x="3432969" y="2829719"/>
            <a:ext cx="430212" cy="1828800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grpSp>
        <p:nvGrpSpPr>
          <p:cNvPr id="37896" name="Group 9"/>
          <p:cNvGrpSpPr>
            <a:grpSpLocks/>
          </p:cNvGrpSpPr>
          <p:nvPr/>
        </p:nvGrpSpPr>
        <p:grpSpPr bwMode="auto">
          <a:xfrm>
            <a:off x="7823200" y="5283200"/>
            <a:ext cx="858838" cy="412749"/>
            <a:chOff x="5227" y="470"/>
            <a:chExt cx="541" cy="260"/>
          </a:xfrm>
        </p:grpSpPr>
        <p:sp>
          <p:nvSpPr>
            <p:cNvPr id="37897" name="Freeform 10"/>
            <p:cNvSpPr>
              <a:spLocks/>
            </p:cNvSpPr>
            <p:nvPr/>
          </p:nvSpPr>
          <p:spPr bwMode="auto">
            <a:xfrm>
              <a:off x="5227" y="497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8" name="Text Box 11"/>
            <p:cNvSpPr txBox="1">
              <a:spLocks noChangeArrowheads="1"/>
            </p:cNvSpPr>
            <p:nvPr/>
          </p:nvSpPr>
          <p:spPr bwMode="auto">
            <a:xfrm>
              <a:off x="5364" y="470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MRP</a:t>
              </a: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b="1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FS-PR-360</a:t>
            </a:r>
          </a:p>
        </p:txBody>
      </p:sp>
      <p:sp>
        <p:nvSpPr>
          <p:cNvPr id="16282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99238" y="4368800"/>
            <a:ext cx="2439987" cy="2043113"/>
            <a:chOff x="6380163" y="4625975"/>
            <a:chExt cx="2439987" cy="2043113"/>
          </a:xfrm>
        </p:grpSpPr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8920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8927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8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9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0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1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2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3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4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21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8922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8923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8924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8925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8926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 New Forecast Methods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FS-PR-370</a:t>
            </a:r>
          </a:p>
        </p:txBody>
      </p:sp>
      <p:pic>
        <p:nvPicPr>
          <p:cNvPr id="39941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3748088"/>
            <a:ext cx="720725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3694113" y="5384800"/>
            <a:ext cx="2981325" cy="236538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3341688" y="3384550"/>
            <a:ext cx="201612" cy="219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9944" name="AutoShape 7"/>
          <p:cNvCxnSpPr>
            <a:cxnSpLocks noChangeShapeType="1"/>
            <a:stCxn id="39943" idx="3"/>
            <a:endCxn id="39942" idx="3"/>
          </p:cNvCxnSpPr>
          <p:nvPr/>
        </p:nvCxnSpPr>
        <p:spPr bwMode="auto">
          <a:xfrm>
            <a:off x="3543300" y="3494088"/>
            <a:ext cx="3132138" cy="2008981"/>
          </a:xfrm>
          <a:prstGeom prst="bentConnector3">
            <a:avLst>
              <a:gd name="adj1" fmla="val 107299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Allows you to incorporate your own expertise into the system</a:t>
            </a:r>
          </a:p>
          <a:p>
            <a:pPr lvl="1"/>
            <a:r>
              <a:rPr lang="en-US" sz="2000" dirty="0" smtClean="0"/>
              <a:t>User Forecast Method Maintenance</a:t>
            </a:r>
          </a:p>
          <a:p>
            <a:pPr lvl="1"/>
            <a:r>
              <a:rPr lang="en-US" sz="2000" dirty="0" smtClean="0"/>
              <a:t>You supply </a:t>
            </a:r>
            <a:r>
              <a:rPr lang="en-US" sz="2000" dirty="0" smtClean="0"/>
              <a:t>Progress </a:t>
            </a:r>
            <a:r>
              <a:rPr lang="en-US" sz="2000" dirty="0" smtClean="0"/>
              <a:t>program</a:t>
            </a:r>
          </a:p>
          <a:p>
            <a:r>
              <a:rPr lang="en-US" sz="2400" dirty="0" smtClean="0"/>
              <a:t>Provide a method number</a:t>
            </a:r>
          </a:p>
          <a:p>
            <a:r>
              <a:rPr lang="en-US" sz="2400" dirty="0" smtClean="0"/>
              <a:t>User factors (1) and (2) are reserved for your forecast methods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Forecast Method Maintenance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FS-PR-380</a:t>
            </a:r>
          </a:p>
        </p:txBody>
      </p:sp>
      <p:pic>
        <p:nvPicPr>
          <p:cNvPr id="40963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2395538"/>
            <a:ext cx="722788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4636810" y="3731051"/>
            <a:ext cx="2815194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Select a new Method 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number </a:t>
            </a:r>
            <a:r>
              <a:rPr lang="en-US" sz="1600" b="1">
                <a:latin typeface="+mj-lt"/>
              </a:rPr>
              <a:t>XX</a:t>
            </a:r>
            <a:r>
              <a:rPr lang="en-US" sz="1600">
                <a:latin typeface="+mj-lt"/>
              </a:rPr>
              <a:t> to correspond 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with existing </a:t>
            </a:r>
            <a:r>
              <a:rPr lang="en-US" sz="1600" b="1">
                <a:latin typeface="+mj-lt"/>
              </a:rPr>
              <a:t>ffcalcXX.p</a:t>
            </a:r>
            <a:r>
              <a:rPr lang="en-US" sz="1600">
                <a:latin typeface="+mj-lt"/>
              </a:rPr>
              <a:t> 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014413" y="3436938"/>
            <a:ext cx="1709737" cy="1920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67" name="AutoShape 7"/>
          <p:cNvCxnSpPr>
            <a:cxnSpLocks noChangeShapeType="1"/>
            <a:stCxn id="180229" idx="1"/>
            <a:endCxn id="40966" idx="3"/>
          </p:cNvCxnSpPr>
          <p:nvPr/>
        </p:nvCxnSpPr>
        <p:spPr bwMode="auto">
          <a:xfrm rot="10800000">
            <a:off x="2724150" y="3532982"/>
            <a:ext cx="1912660" cy="61356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Name of the program must be </a:t>
            </a:r>
            <a:r>
              <a:rPr lang="en-US" sz="2400" dirty="0" err="1" smtClean="0"/>
              <a:t>ffcalcXX.p</a:t>
            </a:r>
            <a:endParaRPr lang="en-US" sz="2400" dirty="0" smtClean="0"/>
          </a:p>
          <a:p>
            <a:pPr lvl="1" eaLnBrk="1" hangingPunct="1"/>
            <a:r>
              <a:rPr lang="en-US" sz="2000" dirty="0" smtClean="0"/>
              <a:t>XX is the forecast method</a:t>
            </a:r>
          </a:p>
          <a:p>
            <a:pPr lvl="1" eaLnBrk="1" hangingPunct="1"/>
            <a:r>
              <a:rPr lang="en-US" sz="2000" dirty="0" smtClean="0"/>
              <a:t>Forecast method must be between 51-99</a:t>
            </a:r>
          </a:p>
          <a:p>
            <a:pPr eaLnBrk="1" hangingPunct="1"/>
            <a:r>
              <a:rPr lang="en-US" sz="2400" dirty="0" smtClean="0"/>
              <a:t>Procedure must be written and accessible to QAD Enterprise Applications before the method number is defined in User Forecast Method Maintenance</a:t>
            </a:r>
          </a:p>
          <a:p>
            <a:pPr eaLnBrk="1" hangingPunct="1"/>
            <a:r>
              <a:rPr lang="en-US" sz="2400" dirty="0" smtClean="0"/>
              <a:t>Procedure must use an array named </a:t>
            </a:r>
            <a:br>
              <a:rPr lang="en-US" sz="2400" dirty="0" smtClean="0"/>
            </a:br>
            <a:r>
              <a:rPr lang="en-US" sz="2400" dirty="0" smtClean="0"/>
              <a:t>calc[1-60] as the historical data input and an array </a:t>
            </a:r>
            <a:r>
              <a:rPr lang="en-US" sz="2400" dirty="0" err="1" smtClean="0"/>
              <a:t>fcast</a:t>
            </a:r>
            <a:r>
              <a:rPr lang="en-US" sz="2400" dirty="0" smtClean="0"/>
              <a:t>[1-12] for the calculated output</a:t>
            </a:r>
          </a:p>
          <a:p>
            <a:pPr eaLnBrk="1" hangingPunct="1"/>
            <a:r>
              <a:rPr lang="en-US" sz="2400" dirty="0" smtClean="0"/>
              <a:t>Procedure must include the following files at the beginning of the procedure</a:t>
            </a:r>
          </a:p>
          <a:p>
            <a:pPr lvl="1" eaLnBrk="1" hangingPunct="1"/>
            <a:r>
              <a:rPr lang="en-US" sz="2000" dirty="0" err="1" smtClean="0"/>
              <a:t>fcalvar.i</a:t>
            </a:r>
            <a:r>
              <a:rPr lang="en-US" sz="2000" dirty="0" smtClean="0"/>
              <a:t> and </a:t>
            </a:r>
            <a:r>
              <a:rPr lang="en-US" sz="2000" dirty="0" err="1" smtClean="0"/>
              <a:t>ffvar.i</a:t>
            </a:r>
            <a:endParaRPr lang="en-US" sz="2000" dirty="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Rules for Adding Methods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0224" y="891610"/>
            <a:ext cx="6886575" cy="542452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FS-PR-040</a:t>
            </a:r>
          </a:p>
        </p:txBody>
      </p:sp>
      <p:sp>
        <p:nvSpPr>
          <p:cNvPr id="13927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70663" y="4473575"/>
            <a:ext cx="2439987" cy="1947863"/>
            <a:chOff x="6380163" y="4721225"/>
            <a:chExt cx="2439987" cy="1947863"/>
          </a:xfrm>
        </p:grpSpPr>
        <p:sp>
          <p:nvSpPr>
            <p:cNvPr id="6151" name="Rectangle 7"/>
            <p:cNvSpPr>
              <a:spLocks noChangeArrowheads="1"/>
            </p:cNvSpPr>
            <p:nvPr/>
          </p:nvSpPr>
          <p:spPr bwMode="auto">
            <a:xfrm>
              <a:off x="6519863" y="472122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6152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615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3" name="Text Box 17"/>
            <p:cNvSpPr txBox="1">
              <a:spLocks noChangeArrowheads="1"/>
            </p:cNvSpPr>
            <p:nvPr/>
          </p:nvSpPr>
          <p:spPr bwMode="auto">
            <a:xfrm>
              <a:off x="6613525" y="487997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6154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615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6156" name="Text Box 20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6157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615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Delete/Archive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Miscellaneous Functions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FS-PR-400</a:t>
            </a:r>
          </a:p>
        </p:txBody>
      </p:sp>
      <p:grpSp>
        <p:nvGrpSpPr>
          <p:cNvPr id="43013" name="Group 20"/>
          <p:cNvGrpSpPr>
            <a:grpSpLocks/>
          </p:cNvGrpSpPr>
          <p:nvPr/>
        </p:nvGrpSpPr>
        <p:grpSpPr bwMode="auto">
          <a:xfrm>
            <a:off x="6450013" y="4784725"/>
            <a:ext cx="1254125" cy="1233488"/>
            <a:chOff x="4063" y="3014"/>
            <a:chExt cx="790" cy="777"/>
          </a:xfrm>
        </p:grpSpPr>
        <p:sp>
          <p:nvSpPr>
            <p:cNvPr id="43021" name="Freeform 5"/>
            <p:cNvSpPr>
              <a:spLocks/>
            </p:cNvSpPr>
            <p:nvPr/>
          </p:nvSpPr>
          <p:spPr bwMode="auto">
            <a:xfrm>
              <a:off x="4142" y="3031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2" name="Freeform 6"/>
            <p:cNvSpPr>
              <a:spLocks/>
            </p:cNvSpPr>
            <p:nvPr/>
          </p:nvSpPr>
          <p:spPr bwMode="auto">
            <a:xfrm>
              <a:off x="4063" y="3268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3" name="Freeform 7"/>
            <p:cNvSpPr>
              <a:spLocks/>
            </p:cNvSpPr>
            <p:nvPr/>
          </p:nvSpPr>
          <p:spPr bwMode="auto">
            <a:xfrm>
              <a:off x="4076" y="3509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4" name="Freeform 8"/>
            <p:cNvSpPr>
              <a:spLocks/>
            </p:cNvSpPr>
            <p:nvPr/>
          </p:nvSpPr>
          <p:spPr bwMode="auto">
            <a:xfrm>
              <a:off x="4317" y="3607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5" name="Freeform 9"/>
            <p:cNvSpPr>
              <a:spLocks/>
            </p:cNvSpPr>
            <p:nvPr/>
          </p:nvSpPr>
          <p:spPr bwMode="auto">
            <a:xfrm>
              <a:off x="4568" y="3561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6" name="Freeform 10"/>
            <p:cNvSpPr>
              <a:spLocks/>
            </p:cNvSpPr>
            <p:nvPr/>
          </p:nvSpPr>
          <p:spPr bwMode="auto">
            <a:xfrm>
              <a:off x="4669" y="3305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7" name="Freeform 11"/>
            <p:cNvSpPr>
              <a:spLocks/>
            </p:cNvSpPr>
            <p:nvPr/>
          </p:nvSpPr>
          <p:spPr bwMode="auto">
            <a:xfrm>
              <a:off x="4615" y="3089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8" name="Freeform 12"/>
            <p:cNvSpPr>
              <a:spLocks/>
            </p:cNvSpPr>
            <p:nvPr/>
          </p:nvSpPr>
          <p:spPr bwMode="auto">
            <a:xfrm flipH="1" flipV="1">
              <a:off x="4378" y="3014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14" name="Rectangle 13"/>
          <p:cNvSpPr>
            <a:spLocks noChangeArrowheads="1"/>
          </p:cNvSpPr>
          <p:nvPr/>
        </p:nvSpPr>
        <p:spPr bwMode="auto">
          <a:xfrm>
            <a:off x="5961063" y="4302125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chemeClr val="bg2"/>
                </a:solidFill>
                <a:latin typeface="Arial" charset="0"/>
              </a:rPr>
              <a:t>QAD Enterprise Applications</a:t>
            </a:r>
            <a:endParaRPr lang="en-US" sz="1200" b="1">
              <a:latin typeface="Arial" charset="0"/>
            </a:endParaRPr>
          </a:p>
        </p:txBody>
      </p:sp>
      <p:sp>
        <p:nvSpPr>
          <p:cNvPr id="43015" name="Text Box 14"/>
          <p:cNvSpPr txBox="1">
            <a:spLocks noChangeArrowheads="1"/>
          </p:cNvSpPr>
          <p:nvPr/>
        </p:nvSpPr>
        <p:spPr bwMode="auto">
          <a:xfrm>
            <a:off x="6051550" y="4556125"/>
            <a:ext cx="74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</p:txBody>
      </p:sp>
      <p:sp>
        <p:nvSpPr>
          <p:cNvPr id="43016" name="Text Box 15"/>
          <p:cNvSpPr txBox="1">
            <a:spLocks noChangeArrowheads="1"/>
          </p:cNvSpPr>
          <p:nvPr/>
        </p:nvSpPr>
        <p:spPr bwMode="auto">
          <a:xfrm>
            <a:off x="5818188" y="5178425"/>
            <a:ext cx="661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History</a:t>
            </a:r>
          </a:p>
        </p:txBody>
      </p:sp>
      <p:sp>
        <p:nvSpPr>
          <p:cNvPr id="43017" name="Text Box 16"/>
          <p:cNvSpPr txBox="1">
            <a:spLocks noChangeArrowheads="1"/>
          </p:cNvSpPr>
          <p:nvPr/>
        </p:nvSpPr>
        <p:spPr bwMode="auto">
          <a:xfrm>
            <a:off x="6173788" y="5846763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Define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Criteria</a:t>
            </a:r>
          </a:p>
        </p:txBody>
      </p:sp>
      <p:sp>
        <p:nvSpPr>
          <p:cNvPr id="43018" name="Text Box 17"/>
          <p:cNvSpPr txBox="1">
            <a:spLocks noChangeArrowheads="1"/>
          </p:cNvSpPr>
          <p:nvPr/>
        </p:nvSpPr>
        <p:spPr bwMode="auto">
          <a:xfrm>
            <a:off x="7335838" y="4533900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</p:txBody>
      </p:sp>
      <p:sp>
        <p:nvSpPr>
          <p:cNvPr id="43019" name="Text Box 18"/>
          <p:cNvSpPr txBox="1">
            <a:spLocks noChangeArrowheads="1"/>
          </p:cNvSpPr>
          <p:nvPr/>
        </p:nvSpPr>
        <p:spPr bwMode="auto">
          <a:xfrm>
            <a:off x="7643813" y="5205413"/>
            <a:ext cx="614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MRP</a:t>
            </a:r>
          </a:p>
        </p:txBody>
      </p:sp>
      <p:sp>
        <p:nvSpPr>
          <p:cNvPr id="43020" name="Text Box 19"/>
          <p:cNvSpPr txBox="1">
            <a:spLocks noChangeArrowheads="1"/>
          </p:cNvSpPr>
          <p:nvPr/>
        </p:nvSpPr>
        <p:spPr bwMode="auto">
          <a:xfrm>
            <a:off x="7443788" y="5853113"/>
            <a:ext cx="7270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Delete/Archive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FS-PR-410</a:t>
            </a:r>
          </a:p>
        </p:txBody>
      </p:sp>
      <p:pic>
        <p:nvPicPr>
          <p:cNvPr id="440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938338"/>
            <a:ext cx="7237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Forecast Simulation Processing: Summary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FS-PR-420</a:t>
            </a:r>
          </a:p>
        </p:txBody>
      </p:sp>
      <p:sp>
        <p:nvSpPr>
          <p:cNvPr id="16589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608763" y="4311650"/>
            <a:ext cx="2439987" cy="2043113"/>
            <a:chOff x="6380163" y="4625975"/>
            <a:chExt cx="2439987" cy="2043113"/>
          </a:xfrm>
        </p:grpSpPr>
        <p:sp>
          <p:nvSpPr>
            <p:cNvPr id="45062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0033CC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45063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45070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1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2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3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4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5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6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7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5064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45065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History</a:t>
              </a:r>
            </a:p>
          </p:txBody>
        </p:sp>
        <p:sp>
          <p:nvSpPr>
            <p:cNvPr id="45066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Criteria</a:t>
              </a:r>
            </a:p>
          </p:txBody>
        </p:sp>
        <p:sp>
          <p:nvSpPr>
            <p:cNvPr id="45067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45068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MRP</a:t>
              </a:r>
            </a:p>
          </p:txBody>
        </p:sp>
        <p:sp>
          <p:nvSpPr>
            <p:cNvPr id="45069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Forecast Simulation Loop System: Summary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FS-PR-430</a:t>
            </a:r>
          </a:p>
        </p:txBody>
      </p:sp>
      <p:grpSp>
        <p:nvGrpSpPr>
          <p:cNvPr id="46084" name="Group 27"/>
          <p:cNvGrpSpPr>
            <a:grpSpLocks/>
          </p:cNvGrpSpPr>
          <p:nvPr/>
        </p:nvGrpSpPr>
        <p:grpSpPr bwMode="auto">
          <a:xfrm>
            <a:off x="1041400" y="1431925"/>
            <a:ext cx="7075488" cy="4235450"/>
            <a:chOff x="740" y="1214"/>
            <a:chExt cx="4457" cy="2668"/>
          </a:xfrm>
        </p:grpSpPr>
        <p:grpSp>
          <p:nvGrpSpPr>
            <p:cNvPr id="46085" name="Group 26"/>
            <p:cNvGrpSpPr>
              <a:grpSpLocks/>
            </p:cNvGrpSpPr>
            <p:nvPr/>
          </p:nvGrpSpPr>
          <p:grpSpPr bwMode="auto">
            <a:xfrm>
              <a:off x="1721" y="1360"/>
              <a:ext cx="2305" cy="2203"/>
              <a:chOff x="1721" y="1360"/>
              <a:chExt cx="2305" cy="2203"/>
            </a:xfrm>
          </p:grpSpPr>
          <p:grpSp>
            <p:nvGrpSpPr>
              <p:cNvPr id="46092" name="Group 25"/>
              <p:cNvGrpSpPr>
                <a:grpSpLocks/>
              </p:cNvGrpSpPr>
              <p:nvPr/>
            </p:nvGrpSpPr>
            <p:grpSpPr bwMode="auto">
              <a:xfrm>
                <a:off x="1721" y="1360"/>
                <a:ext cx="2305" cy="2203"/>
                <a:chOff x="1613" y="1360"/>
                <a:chExt cx="2305" cy="2203"/>
              </a:xfrm>
            </p:grpSpPr>
            <p:sp>
              <p:nvSpPr>
                <p:cNvPr id="46094" name="Freeform 6"/>
                <p:cNvSpPr>
                  <a:spLocks/>
                </p:cNvSpPr>
                <p:nvPr/>
              </p:nvSpPr>
              <p:spPr bwMode="auto">
                <a:xfrm>
                  <a:off x="1844" y="1408"/>
                  <a:ext cx="617" cy="599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5" name="Freeform 7"/>
                <p:cNvSpPr>
                  <a:spLocks/>
                </p:cNvSpPr>
                <p:nvPr/>
              </p:nvSpPr>
              <p:spPr bwMode="auto">
                <a:xfrm>
                  <a:off x="1613" y="2079"/>
                  <a:ext cx="543" cy="665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rgbClr val="0066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6" name="Freeform 8"/>
                <p:cNvSpPr>
                  <a:spLocks/>
                </p:cNvSpPr>
                <p:nvPr/>
              </p:nvSpPr>
              <p:spPr bwMode="auto">
                <a:xfrm>
                  <a:off x="1650" y="2763"/>
                  <a:ext cx="617" cy="572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7" name="Freeform 9"/>
                <p:cNvSpPr>
                  <a:spLocks/>
                </p:cNvSpPr>
                <p:nvPr/>
              </p:nvSpPr>
              <p:spPr bwMode="auto">
                <a:xfrm>
                  <a:off x="2354" y="3042"/>
                  <a:ext cx="669" cy="521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66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8" name="Freeform 10"/>
                <p:cNvSpPr>
                  <a:spLocks/>
                </p:cNvSpPr>
                <p:nvPr/>
              </p:nvSpPr>
              <p:spPr bwMode="auto">
                <a:xfrm>
                  <a:off x="3086" y="2910"/>
                  <a:ext cx="581" cy="565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9" name="Freeform 11"/>
                <p:cNvSpPr>
                  <a:spLocks/>
                </p:cNvSpPr>
                <p:nvPr/>
              </p:nvSpPr>
              <p:spPr bwMode="auto">
                <a:xfrm>
                  <a:off x="3381" y="2186"/>
                  <a:ext cx="537" cy="659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100" name="Freeform 12"/>
                <p:cNvSpPr>
                  <a:spLocks/>
                </p:cNvSpPr>
                <p:nvPr/>
              </p:nvSpPr>
              <p:spPr bwMode="auto">
                <a:xfrm>
                  <a:off x="3225" y="1571"/>
                  <a:ext cx="627" cy="581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101" name="Freeform 13"/>
                <p:cNvSpPr>
                  <a:spLocks/>
                </p:cNvSpPr>
                <p:nvPr/>
              </p:nvSpPr>
              <p:spPr bwMode="auto">
                <a:xfrm flipH="1" flipV="1">
                  <a:off x="2533" y="1360"/>
                  <a:ext cx="616" cy="490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6093" name="Rectangle 14"/>
              <p:cNvSpPr>
                <a:spLocks noChangeArrowheads="1"/>
              </p:cNvSpPr>
              <p:nvPr/>
            </p:nvSpPr>
            <p:spPr bwMode="auto">
              <a:xfrm>
                <a:off x="2268" y="2238"/>
                <a:ext cx="1329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QAD Enterprise </a:t>
                </a:r>
              </a:p>
              <a:p>
                <a:pPr eaLnBrk="0" hangingPunct="0"/>
                <a:r>
                  <a:rPr lang="en-US" sz="2000" b="1">
                    <a:latin typeface="+mj-lt"/>
                  </a:rPr>
                  <a:t>Applications</a:t>
                </a:r>
              </a:p>
            </p:txBody>
          </p:sp>
        </p:grpSp>
        <p:sp>
          <p:nvSpPr>
            <p:cNvPr id="46086" name="Text Box 15"/>
            <p:cNvSpPr txBox="1">
              <a:spLocks noChangeArrowheads="1"/>
            </p:cNvSpPr>
            <p:nvPr/>
          </p:nvSpPr>
          <p:spPr bwMode="auto">
            <a:xfrm>
              <a:off x="1020" y="1225"/>
              <a:ext cx="1098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2400" b="1" dirty="0">
                  <a:latin typeface="+mj-lt"/>
                </a:rPr>
                <a:t>Forecast</a:t>
              </a:r>
            </a:p>
          </p:txBody>
        </p:sp>
        <p:sp>
          <p:nvSpPr>
            <p:cNvPr id="46087" name="Text Box 16"/>
            <p:cNvSpPr txBox="1">
              <a:spLocks noChangeArrowheads="1"/>
            </p:cNvSpPr>
            <p:nvPr/>
          </p:nvSpPr>
          <p:spPr bwMode="auto">
            <a:xfrm>
              <a:off x="806" y="2277"/>
              <a:ext cx="885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Analyze History</a:t>
              </a:r>
            </a:p>
          </p:txBody>
        </p:sp>
        <p:sp>
          <p:nvSpPr>
            <p:cNvPr id="46088" name="Text Box 17"/>
            <p:cNvSpPr txBox="1">
              <a:spLocks noChangeArrowheads="1"/>
            </p:cNvSpPr>
            <p:nvPr/>
          </p:nvSpPr>
          <p:spPr bwMode="auto">
            <a:xfrm>
              <a:off x="740" y="3297"/>
              <a:ext cx="1623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Define Forecast Criteria</a:t>
              </a:r>
            </a:p>
          </p:txBody>
        </p:sp>
        <p:sp>
          <p:nvSpPr>
            <p:cNvPr id="46089" name="Text Box 18"/>
            <p:cNvSpPr txBox="1">
              <a:spLocks noChangeArrowheads="1"/>
            </p:cNvSpPr>
            <p:nvPr/>
          </p:nvSpPr>
          <p:spPr bwMode="auto">
            <a:xfrm>
              <a:off x="3699" y="1214"/>
              <a:ext cx="943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2400" b="1">
                  <a:latin typeface="+mj-lt"/>
                </a:rPr>
                <a:t>Forecast</a:t>
              </a:r>
            </a:p>
          </p:txBody>
        </p:sp>
        <p:sp>
          <p:nvSpPr>
            <p:cNvPr id="46090" name="Text Box 19"/>
            <p:cNvSpPr txBox="1">
              <a:spLocks noChangeArrowheads="1"/>
            </p:cNvSpPr>
            <p:nvPr/>
          </p:nvSpPr>
          <p:spPr bwMode="auto">
            <a:xfrm>
              <a:off x="4143" y="2275"/>
              <a:ext cx="885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Update MRP</a:t>
              </a:r>
            </a:p>
          </p:txBody>
        </p:sp>
        <p:sp>
          <p:nvSpPr>
            <p:cNvPr id="46091" name="Text Box 20"/>
            <p:cNvSpPr txBox="1">
              <a:spLocks noChangeArrowheads="1"/>
            </p:cNvSpPr>
            <p:nvPr/>
          </p:nvSpPr>
          <p:spPr bwMode="auto">
            <a:xfrm>
              <a:off x="3297" y="3311"/>
              <a:ext cx="1900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Add New</a:t>
              </a:r>
              <a:br>
                <a:rPr lang="en-US" sz="2400" b="1">
                  <a:latin typeface="+mj-lt"/>
                </a:rPr>
              </a:br>
              <a:r>
                <a:rPr lang="en-US" sz="2400" b="1">
                  <a:latin typeface="+mj-lt"/>
                </a:rPr>
                <a:t>Forecast Methods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108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FS-PR-440</a:t>
            </a:r>
          </a:p>
        </p:txBody>
      </p:sp>
      <p:pic>
        <p:nvPicPr>
          <p:cNvPr id="47107" name="Picture 1080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859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Forecast Simulation</a:t>
            </a:r>
          </a:p>
          <a:p>
            <a:pPr eaLnBrk="1" hangingPunct="1"/>
            <a:r>
              <a:rPr lang="en-US" smtClean="0"/>
              <a:t>Business Considerations</a:t>
            </a:r>
          </a:p>
          <a:p>
            <a:pPr eaLnBrk="1" hangingPunct="1"/>
            <a:r>
              <a:rPr lang="en-US" smtClean="0"/>
              <a:t>Set up Forecast Simulation</a:t>
            </a:r>
          </a:p>
          <a:p>
            <a:pPr eaLnBrk="1" hangingPunct="1"/>
            <a:r>
              <a:rPr lang="en-US" smtClean="0"/>
              <a:t>Use Forecast Simulation</a:t>
            </a:r>
          </a:p>
          <a:p>
            <a:pPr eaLnBrk="1" hangingPunct="1"/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 smtClean="0"/>
              <a:t>Course Overview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FS-PR-450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Simulated Forecast Calculation</a:t>
            </a:r>
          </a:p>
          <a:p>
            <a:pPr lvl="1" eaLnBrk="1" hangingPunct="1"/>
            <a:r>
              <a:rPr lang="en-US" sz="2000" smtClean="0"/>
              <a:t>Enter criteria template ID previously defined</a:t>
            </a:r>
          </a:p>
          <a:p>
            <a:pPr lvl="1" eaLnBrk="1" hangingPunct="1"/>
            <a:r>
              <a:rPr lang="en-US" sz="2000" smtClean="0"/>
              <a:t>Or, define template at time of calculation</a:t>
            </a:r>
          </a:p>
          <a:p>
            <a:pPr eaLnBrk="1" hangingPunct="1"/>
            <a:r>
              <a:rPr lang="en-US" sz="2400" smtClean="0"/>
              <a:t>Forecast generated for every item within the item range</a:t>
            </a:r>
          </a:p>
          <a:p>
            <a:pPr eaLnBrk="1" hangingPunct="1"/>
            <a:r>
              <a:rPr lang="en-US" sz="2400" smtClean="0"/>
              <a:t>A report follows the calculation showing the number of sufficient and insufficient items</a:t>
            </a:r>
          </a:p>
          <a:p>
            <a:pPr eaLnBrk="1" hangingPunct="1"/>
            <a:r>
              <a:rPr lang="en-US" sz="2400" smtClean="0"/>
              <a:t>Template and detail records are updated at the time of calculation</a:t>
            </a:r>
          </a:p>
          <a:p>
            <a:pPr lvl="1" eaLnBrk="1" hangingPunct="1"/>
            <a:r>
              <a:rPr lang="en-US" sz="2000" smtClean="0"/>
              <a:t>Previous template and records are deleted</a:t>
            </a:r>
          </a:p>
          <a:p>
            <a:pPr lvl="1" eaLnBrk="1" hangingPunct="1"/>
            <a:r>
              <a:rPr lang="en-US" sz="2000" smtClean="0"/>
              <a:t>Template is frozen &amp; cannot be further modified in Simulation Criteria Maintenance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Calculating Quantities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Calculation analyzes history to predict sales</a:t>
            </a:r>
          </a:p>
          <a:p>
            <a:pPr lvl="1" eaLnBrk="1" hangingPunct="1"/>
            <a:r>
              <a:rPr lang="en-US" sz="2000" smtClean="0"/>
              <a:t>For a given year</a:t>
            </a:r>
          </a:p>
          <a:p>
            <a:pPr lvl="1" eaLnBrk="1" hangingPunct="1"/>
            <a:r>
              <a:rPr lang="en-US" sz="2000" smtClean="0"/>
              <a:t>For the next twelve months</a:t>
            </a:r>
          </a:p>
          <a:p>
            <a:pPr eaLnBrk="1" hangingPunct="1"/>
            <a:r>
              <a:rPr lang="en-US" sz="2400" smtClean="0"/>
              <a:t>Results are only as good as sales data referenced</a:t>
            </a:r>
          </a:p>
          <a:p>
            <a:pPr lvl="1" eaLnBrk="1" hangingPunct="1"/>
            <a:r>
              <a:rPr lang="en-US" sz="2000" smtClean="0"/>
              <a:t>The system requires at least one sales record</a:t>
            </a:r>
          </a:p>
          <a:p>
            <a:pPr lvl="1" eaLnBrk="1" hangingPunct="1"/>
            <a:r>
              <a:rPr lang="en-US" sz="2000" smtClean="0"/>
              <a:t>“Insufficient” items have quantities of zero</a:t>
            </a:r>
          </a:p>
          <a:p>
            <a:pPr eaLnBrk="1" hangingPunct="1"/>
            <a:r>
              <a:rPr lang="en-US" sz="2400" smtClean="0"/>
              <a:t>Calculate forecast frequently for high-cost items</a:t>
            </a:r>
          </a:p>
          <a:p>
            <a:pPr eaLnBrk="1" hangingPunct="1"/>
            <a:r>
              <a:rPr lang="en-US" sz="2400" smtClean="0"/>
              <a:t>Re-calculate when sales data has changed</a:t>
            </a:r>
          </a:p>
          <a:p>
            <a:pPr eaLnBrk="1" hangingPunct="1"/>
            <a:r>
              <a:rPr lang="en-US" sz="2400" smtClean="0"/>
              <a:t>Rolling forecast uses all history up through the previous month</a:t>
            </a:r>
          </a:p>
          <a:p>
            <a:pPr lvl="1" eaLnBrk="1" hangingPunct="1"/>
            <a:r>
              <a:rPr lang="en-US" sz="2000" smtClean="0"/>
              <a:t>Benefit from doing forecast on a monthly basis</a:t>
            </a:r>
          </a:p>
          <a:p>
            <a:pPr eaLnBrk="1" hangingPunct="1"/>
            <a:endParaRPr lang="en-US" sz="2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Calculating Quantities (Continued)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Simulated Forecast Calculation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FS-PR-070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357313"/>
            <a:ext cx="7237413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quantities may require manipulation to be more reflective of future market demand</a:t>
            </a:r>
          </a:p>
          <a:p>
            <a:pPr eaLnBrk="1" hangingPunct="1"/>
            <a:r>
              <a:rPr lang="en-US" smtClean="0"/>
              <a:t>Especially true when forecast results are based on historical data that included unprecedented sales (abnormal sales demand or outlier)</a:t>
            </a:r>
          </a:p>
          <a:p>
            <a:pPr lvl="1" eaLnBrk="1" hangingPunct="1"/>
            <a:r>
              <a:rPr lang="en-US" smtClean="0"/>
              <a:t>Examples: Sales promotions or natural disasters</a:t>
            </a:r>
          </a:p>
          <a:p>
            <a:pPr eaLnBrk="1" hangingPunct="1"/>
            <a:r>
              <a:rPr lang="en-US" smtClean="0"/>
              <a:t>Typical modifications also include business- appropriate rounding for decimals or for order quantities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Modify Results Before Running MRP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Maintenance</a:t>
            </a:r>
          </a:p>
          <a:p>
            <a:pPr lvl="1" eaLnBrk="1" hangingPunct="1"/>
            <a:r>
              <a:rPr lang="en-US" smtClean="0"/>
              <a:t>Manually alter the detail records</a:t>
            </a:r>
          </a:p>
          <a:p>
            <a:pPr eaLnBrk="1" hangingPunct="1"/>
            <a:r>
              <a:rPr lang="en-US" smtClean="0"/>
              <a:t>Single Item Simulation Copy</a:t>
            </a:r>
          </a:p>
          <a:p>
            <a:pPr lvl="1" eaLnBrk="1" hangingPunct="1"/>
            <a:r>
              <a:rPr lang="en-US" smtClean="0"/>
              <a:t>Copy forecast quantities of one item to another item</a:t>
            </a:r>
          </a:p>
          <a:p>
            <a:pPr lvl="1" eaLnBrk="1" hangingPunct="1"/>
            <a:r>
              <a:rPr lang="en-US" smtClean="0"/>
              <a:t>Optionally apply a multiplicative factor</a:t>
            </a:r>
          </a:p>
          <a:p>
            <a:pPr eaLnBrk="1" hangingPunct="1"/>
            <a:r>
              <a:rPr lang="en-US" smtClean="0"/>
              <a:t>Simulation to Simulation Copy</a:t>
            </a:r>
          </a:p>
          <a:p>
            <a:pPr lvl="1" eaLnBrk="1" hangingPunct="1"/>
            <a:r>
              <a:rPr lang="en-US" smtClean="0"/>
              <a:t>Replace or combine forecast quantities in one detail record with another</a:t>
            </a:r>
          </a:p>
          <a:p>
            <a:pPr lvl="1" eaLnBrk="1" hangingPunct="1"/>
            <a:r>
              <a:rPr lang="en-US" smtClean="0"/>
              <a:t>Optionally apply a multiplicative factor</a:t>
            </a:r>
          </a:p>
          <a:p>
            <a:pPr eaLnBrk="1" hangingPunct="1"/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Modification Methods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3801</TotalTime>
  <Words>1763</Words>
  <Application>Microsoft Office PowerPoint</Application>
  <PresentationFormat>On-screen Show (4:3)</PresentationFormat>
  <Paragraphs>611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1_EX06PP_template</vt:lpstr>
      <vt:lpstr>QAD 2010 Template</vt:lpstr>
      <vt:lpstr>Use Forecast Simulation</vt:lpstr>
      <vt:lpstr>Lifecycle: Processing Steps</vt:lpstr>
      <vt:lpstr>Using Forecast Simulation</vt:lpstr>
      <vt:lpstr>Using Forecast Simulation</vt:lpstr>
      <vt:lpstr>Calculating Quantities</vt:lpstr>
      <vt:lpstr>Calculating Quantities (Continued)</vt:lpstr>
      <vt:lpstr>Simulated Forecast Calculation</vt:lpstr>
      <vt:lpstr>Modify Results Before Running MRP</vt:lpstr>
      <vt:lpstr>Modification Methods</vt:lpstr>
      <vt:lpstr>Using Forecast Simulation</vt:lpstr>
      <vt:lpstr>CIM Data Load</vt:lpstr>
      <vt:lpstr>Using Forecast Simulation</vt:lpstr>
      <vt:lpstr>Create Forecast Manually</vt:lpstr>
      <vt:lpstr>Detail Forecast Maintenance</vt:lpstr>
      <vt:lpstr>Copying Forecast Results</vt:lpstr>
      <vt:lpstr>Multiplicative Factors</vt:lpstr>
      <vt:lpstr>Using Forecast Simulation</vt:lpstr>
      <vt:lpstr>Simulation to Simulation Copy</vt:lpstr>
      <vt:lpstr>Simulation to Simulation Copy</vt:lpstr>
      <vt:lpstr>Using Forecast Simulation</vt:lpstr>
      <vt:lpstr>Single Item Simulation Copy</vt:lpstr>
      <vt:lpstr>Single Item Simulation Copy</vt:lpstr>
      <vt:lpstr>Caution!</vt:lpstr>
      <vt:lpstr>Using Forecast Simulation</vt:lpstr>
      <vt:lpstr>Forecast Reports</vt:lpstr>
      <vt:lpstr>Detail Forecast Report</vt:lpstr>
      <vt:lpstr>Detail Forecast Report</vt:lpstr>
      <vt:lpstr>Using Forecast Simulation</vt:lpstr>
      <vt:lpstr>Forecast Summary Driving MRP</vt:lpstr>
      <vt:lpstr>Loading Methods for Detail Records</vt:lpstr>
      <vt:lpstr>Example Loading Methods</vt:lpstr>
      <vt:lpstr>Simulation to Summarized Forecast</vt:lpstr>
      <vt:lpstr>Forecast Maintenance</vt:lpstr>
      <vt:lpstr>Using Forecast Simulation</vt:lpstr>
      <vt:lpstr>Materials Requirements Plan(MRP) Menu</vt:lpstr>
      <vt:lpstr>Using Forecast Simulation</vt:lpstr>
      <vt:lpstr>Add New Forecast Methods</vt:lpstr>
      <vt:lpstr>User Forecast Method Maintenance</vt:lpstr>
      <vt:lpstr>Rules for Adding Methods</vt:lpstr>
      <vt:lpstr>Miscellaneous Functions</vt:lpstr>
      <vt:lpstr>Detail Forecast Delete/Archive</vt:lpstr>
      <vt:lpstr>Forecast Simulation Processing: Summary</vt:lpstr>
      <vt:lpstr>Forecast Simulation Loop System: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324</cp:revision>
  <cp:lastPrinted>1999-07-06T23:37:19Z</cp:lastPrinted>
  <dcterms:created xsi:type="dcterms:W3CDTF">1998-03-17T23:27:45Z</dcterms:created>
  <dcterms:modified xsi:type="dcterms:W3CDTF">2012-07-11T18:37:57Z</dcterms:modified>
</cp:coreProperties>
</file>