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8" r:id="rId1"/>
  </p:sldMasterIdLst>
  <p:notesMasterIdLst>
    <p:notesMasterId r:id="rId38"/>
  </p:notesMasterIdLst>
  <p:sldIdLst>
    <p:sldId id="256" r:id="rId2"/>
    <p:sldId id="258" r:id="rId3"/>
    <p:sldId id="267" r:id="rId4"/>
    <p:sldId id="263" r:id="rId5"/>
    <p:sldId id="266" r:id="rId6"/>
    <p:sldId id="257" r:id="rId7"/>
    <p:sldId id="262" r:id="rId8"/>
    <p:sldId id="264" r:id="rId9"/>
    <p:sldId id="288" r:id="rId10"/>
    <p:sldId id="276" r:id="rId11"/>
    <p:sldId id="277" r:id="rId12"/>
    <p:sldId id="295" r:id="rId13"/>
    <p:sldId id="278" r:id="rId14"/>
    <p:sldId id="279" r:id="rId15"/>
    <p:sldId id="271" r:id="rId16"/>
    <p:sldId id="280" r:id="rId17"/>
    <p:sldId id="273" r:id="rId18"/>
    <p:sldId id="293" r:id="rId19"/>
    <p:sldId id="284" r:id="rId20"/>
    <p:sldId id="283" r:id="rId21"/>
    <p:sldId id="285" r:id="rId22"/>
    <p:sldId id="287" r:id="rId23"/>
    <p:sldId id="281" r:id="rId24"/>
    <p:sldId id="282" r:id="rId25"/>
    <p:sldId id="286" r:id="rId26"/>
    <p:sldId id="292" r:id="rId27"/>
    <p:sldId id="291" r:id="rId28"/>
    <p:sldId id="290" r:id="rId29"/>
    <p:sldId id="289" r:id="rId30"/>
    <p:sldId id="294" r:id="rId31"/>
    <p:sldId id="297" r:id="rId32"/>
    <p:sldId id="298" r:id="rId33"/>
    <p:sldId id="299" r:id="rId34"/>
    <p:sldId id="301" r:id="rId35"/>
    <p:sldId id="302" r:id="rId36"/>
    <p:sldId id="259" r:id="rId37"/>
  </p:sldIdLst>
  <p:sldSz cx="9144000" cy="6858000" type="screen4x3"/>
  <p:notesSz cx="6858000" cy="9144000"/>
  <p:defaultTex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p:present/>
    <p:sldAll/>
    <p:penClr>
      <a:srgbClr val="FF0000"/>
    </p:penClr>
  </p:showPr>
  <p:clrMru>
    <a:srgbClr val="FF0000"/>
    <a:srgbClr val="890C4C"/>
    <a:srgbClr val="990033"/>
    <a:srgbClr val="B2B2B2"/>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88406" autoAdjust="0"/>
  </p:normalViewPr>
  <p:slideViewPr>
    <p:cSldViewPr snapToGrid="0">
      <p:cViewPr varScale="1">
        <p:scale>
          <a:sx n="96" d="100"/>
          <a:sy n="96" d="100"/>
        </p:scale>
        <p:origin x="-414" y="-9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latin typeface="Arial" charset="0"/>
              </a:defRPr>
            </a:lvl1pPr>
          </a:lstStyle>
          <a:p>
            <a:pPr>
              <a:defRPr/>
            </a:pPr>
            <a:endParaRPr lang="en-US"/>
          </a:p>
        </p:txBody>
      </p:sp>
      <p:sp>
        <p:nvSpPr>
          <p:cNvPr id="921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pPr>
              <a:defRPr/>
            </a:pPr>
            <a:endParaRPr lang="en-US"/>
          </a:p>
        </p:txBody>
      </p:sp>
      <p:sp>
        <p:nvSpPr>
          <p:cNvPr id="717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922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922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atin typeface="Arial" charset="0"/>
              </a:defRPr>
            </a:lvl1pPr>
          </a:lstStyle>
          <a:p>
            <a:pPr>
              <a:defRPr/>
            </a:pPr>
            <a:endParaRPr lang="en-US"/>
          </a:p>
        </p:txBody>
      </p:sp>
      <p:sp>
        <p:nvSpPr>
          <p:cNvPr id="922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defRPr>
            </a:lvl1pPr>
          </a:lstStyle>
          <a:p>
            <a:pPr>
              <a:defRPr/>
            </a:pPr>
            <a:fld id="{45E33B6F-C62E-4D99-A2B8-797F42254B48}"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p:spPr>
        <p:txBody>
          <a:bodyPr/>
          <a:lstStyle/>
          <a:p>
            <a:fld id="{1B013FDD-ABF1-4AA6-9839-F54047D65146}" type="slidenum">
              <a:rPr lang="en-US" smtClean="0"/>
              <a:pPr/>
              <a:t>1</a:t>
            </a:fld>
            <a:endParaRPr lang="en-US" smtClean="0"/>
          </a:p>
        </p:txBody>
      </p:sp>
      <p:sp>
        <p:nvSpPr>
          <p:cNvPr id="8195" name="Rectangle 2"/>
          <p:cNvSpPr>
            <a:spLocks noGrp="1" noRot="1" noChangeAspect="1" noChangeArrowheads="1" noTextEdit="1"/>
          </p:cNvSpPr>
          <p:nvPr>
            <p:ph type="sldImg"/>
          </p:nvPr>
        </p:nvSpPr>
        <p:spPr>
          <a:ln/>
        </p:spPr>
      </p:sp>
      <p:sp>
        <p:nvSpPr>
          <p:cNvPr id="819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r>
              <a:rPr lang="en-US" smtClean="0"/>
              <a:t>NOTE: QRF scheduled report servers should not be confused with the financial report daemons in the EE product.  The latter is separate from the QRF and is used in conjunction with the Crystal Reports for EE financials.</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a:noFill/>
          <a:ln/>
        </p:spPr>
        <p:txBody>
          <a:bodyPr/>
          <a:lstStyle/>
          <a:p>
            <a:r>
              <a:rPr lang="en-US" smtClean="0"/>
              <a:t>Q: more detailed info on doc service … this is the one under /configurations where favorites are stored, etc.</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Rot="1" noChangeAspect="1" noChangeArrowheads="1" noTextEdit="1"/>
          </p:cNvSpPr>
          <p:nvPr>
            <p:ph type="sldImg"/>
          </p:nvPr>
        </p:nvSpPr>
        <p:spPr>
          <a:ln/>
        </p:spPr>
      </p:sp>
      <p:sp>
        <p:nvSpPr>
          <p:cNvPr id="48131" name="Rectangle 3"/>
          <p:cNvSpPr>
            <a:spLocks noGrp="1" noChangeArrowheads="1"/>
          </p:cNvSpPr>
          <p:nvPr>
            <p:ph type="body" idx="1"/>
          </p:nvPr>
        </p:nvSpPr>
        <p:spPr>
          <a:noFill/>
          <a:ln/>
        </p:spPr>
        <p:txBody>
          <a:bodyPr/>
          <a:lstStyle/>
          <a:p>
            <a:r>
              <a:rPr lang="en-US" smtClean="0"/>
              <a:t>When multiple report server processes are run, they can be either on the same machine or different machines.</a:t>
            </a:r>
          </a:p>
          <a:p>
            <a:r>
              <a:rPr lang="en-US" smtClean="0"/>
              <a:t>The physical partitioning can be determined by examining batch frequency and number of reports.  Report rendering is a CPU-intensive process.</a:t>
            </a:r>
          </a:p>
          <a:p>
            <a:r>
              <a:rPr lang="en-US" smtClean="0"/>
              <a:t>Any one report server process is linked to a single Batch ID.</a:t>
            </a:r>
          </a:p>
          <a:p>
            <a:r>
              <a:rPr lang="en-US" smtClean="0"/>
              <a:t>It is allowed to have multiple server processes handling the same Batch ID.</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129DF3D5-3DF5-425F-A6BB-2CF75105D929}" type="slidenum">
              <a:rPr lang="en-US" sz="1200">
                <a:latin typeface="Arial" charset="0"/>
              </a:rPr>
              <a:pPr algn="r"/>
              <a:t>18</a:t>
            </a:fld>
            <a:endParaRPr lang="en-US" sz="1200">
              <a:latin typeface="Arial" charset="0"/>
            </a:endParaRPr>
          </a:p>
        </p:txBody>
      </p:sp>
      <p:sp>
        <p:nvSpPr>
          <p:cNvPr id="80899" name="Rectangle 2"/>
          <p:cNvSpPr>
            <a:spLocks noGrp="1" noRot="1" noChangeAspect="1" noChangeArrowheads="1" noTextEdit="1"/>
          </p:cNvSpPr>
          <p:nvPr>
            <p:ph type="sldImg"/>
          </p:nvPr>
        </p:nvSpPr>
        <p:spPr>
          <a:ln/>
        </p:spPr>
      </p:sp>
      <p:sp>
        <p:nvSpPr>
          <p:cNvPr id="80900" name="Rectangle 3"/>
          <p:cNvSpPr>
            <a:spLocks noGrp="1" noChangeArrowheads="1"/>
          </p:cNvSpPr>
          <p:nvPr>
            <p:ph type="body" idx="1"/>
          </p:nvPr>
        </p:nvSpPr>
        <p:spPr>
          <a:noFill/>
          <a:ln/>
        </p:spPr>
        <p:txBody>
          <a:bodyPr/>
          <a:lstStyle/>
          <a:p>
            <a:pPr marL="228600" indent="-228600" eaLnBrk="1" hangingPunct="1"/>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0A8AFA82-74AB-4F27-8AD7-68D013250E98}" type="slidenum">
              <a:rPr lang="en-US" sz="1200">
                <a:latin typeface="Arial" charset="0"/>
              </a:rPr>
              <a:pPr algn="r"/>
              <a:t>19</a:t>
            </a:fld>
            <a:endParaRPr lang="en-US" sz="1200">
              <a:latin typeface="Arial" charset="0"/>
            </a:endParaRPr>
          </a:p>
        </p:txBody>
      </p:sp>
      <p:sp>
        <p:nvSpPr>
          <p:cNvPr id="65539" name="Rectangle 2"/>
          <p:cNvSpPr>
            <a:spLocks noGrp="1" noRot="1" noChangeAspect="1" noChangeArrowheads="1" noTextEdit="1"/>
          </p:cNvSpPr>
          <p:nvPr>
            <p:ph type="sldImg"/>
          </p:nvPr>
        </p:nvSpPr>
        <p:spPr>
          <a:ln/>
        </p:spPr>
      </p:sp>
      <p:sp>
        <p:nvSpPr>
          <p:cNvPr id="6554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9EC91FBB-C8C3-4F8D-941E-E62C77961ABF}" type="slidenum">
              <a:rPr lang="en-US" sz="1200">
                <a:latin typeface="Arial" charset="0"/>
              </a:rPr>
              <a:pPr algn="r"/>
              <a:t>20</a:t>
            </a:fld>
            <a:endParaRPr lang="en-US" sz="1200">
              <a:latin typeface="Arial" charset="0"/>
            </a:endParaRPr>
          </a:p>
        </p:txBody>
      </p:sp>
      <p:sp>
        <p:nvSpPr>
          <p:cNvPr id="63491" name="Rectangle 2"/>
          <p:cNvSpPr>
            <a:spLocks noGrp="1" noRot="1" noChangeAspect="1" noChangeArrowheads="1" noTextEdit="1"/>
          </p:cNvSpPr>
          <p:nvPr>
            <p:ph type="sldImg"/>
          </p:nvPr>
        </p:nvSpPr>
        <p:spPr>
          <a:ln/>
        </p:spPr>
      </p:sp>
      <p:sp>
        <p:nvSpPr>
          <p:cNvPr id="6349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008CB52C-1191-43E5-A0B2-FF524A527812}" type="slidenum">
              <a:rPr lang="en-US" sz="1200">
                <a:latin typeface="Arial" charset="0"/>
              </a:rPr>
              <a:pPr algn="r"/>
              <a:t>21</a:t>
            </a:fld>
            <a:endParaRPr lang="en-US" sz="1200">
              <a:latin typeface="Arial" charset="0"/>
            </a:endParaRPr>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p:spPr>
        <p:txBody>
          <a:bodyPr/>
          <a:lstStyle/>
          <a:p>
            <a:pPr marL="228600" indent="-228600" eaLnBrk="1" hangingPunct="1"/>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22F77B3C-D191-485A-921F-3CAC79D40F6B}" type="slidenum">
              <a:rPr lang="en-US" sz="1200">
                <a:latin typeface="Arial" charset="0"/>
              </a:rPr>
              <a:pPr algn="r"/>
              <a:t>23</a:t>
            </a:fld>
            <a:endParaRPr lang="en-US" sz="1200">
              <a:latin typeface="Arial" charset="0"/>
            </a:endParaRPr>
          </a:p>
        </p:txBody>
      </p:sp>
      <p:sp>
        <p:nvSpPr>
          <p:cNvPr id="59395" name="Rectangle 2"/>
          <p:cNvSpPr>
            <a:spLocks noGrp="1" noRot="1" noChangeAspect="1" noChangeArrowheads="1" noTextEdit="1"/>
          </p:cNvSpPr>
          <p:nvPr>
            <p:ph type="sldImg"/>
          </p:nvPr>
        </p:nvSpPr>
        <p:spPr>
          <a:ln/>
        </p:spPr>
      </p:sp>
      <p:sp>
        <p:nvSpPr>
          <p:cNvPr id="59396" name="Rectangle 3"/>
          <p:cNvSpPr>
            <a:spLocks noGrp="1" noChangeArrowheads="1"/>
          </p:cNvSpPr>
          <p:nvPr>
            <p:ph type="body" idx="1"/>
          </p:nvPr>
        </p:nvSpPr>
        <p:spPr>
          <a:noFill/>
          <a:ln/>
        </p:spPr>
        <p:txBody>
          <a:bodyPr/>
          <a:lstStyle/>
          <a:p>
            <a:pPr marL="228600" indent="-228600" eaLnBrk="1" hangingPunct="1"/>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62B59B62-9D55-44C1-84E5-08025C5C840D}" type="slidenum">
              <a:rPr lang="en-US" sz="1200">
                <a:latin typeface="Arial" charset="0"/>
              </a:rPr>
              <a:pPr algn="r"/>
              <a:t>24</a:t>
            </a:fld>
            <a:endParaRPr lang="en-US" sz="1200">
              <a:latin typeface="Arial" charset="0"/>
            </a:endParaRPr>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a:ln/>
        </p:spPr>
        <p:txBody>
          <a:bodyPr/>
          <a:lstStyle/>
          <a:p>
            <a:pPr marL="228600" indent="-228600"/>
            <a:r>
              <a:rPr lang="en-US" dirty="0" smtClean="0"/>
              <a:t>Available dynamic variables to use in the email template:</a:t>
            </a:r>
          </a:p>
          <a:p>
            <a:pPr marL="228600" indent="-228600"/>
            <a:r>
              <a:rPr lang="en-US" dirty="0" smtClean="0"/>
              <a:t>${RRO_CODE} : Report Code (as entered in Report Resource Maintenance)</a:t>
            </a:r>
          </a:p>
          <a:p>
            <a:pPr marL="228600" indent="-228600"/>
            <a:r>
              <a:rPr lang="en-US" dirty="0" smtClean="0"/>
              <a:t>${RRO_DESC} : Description (as entered in Report Resource Maintenance)</a:t>
            </a:r>
          </a:p>
          <a:p>
            <a:pPr marL="228600" indent="-228600"/>
            <a:r>
              <a:rPr lang="en-US" dirty="0" smtClean="0"/>
              <a:t>${SR_DESC} : Scheduled Report Description (as entered in the New Schedule Report form)</a:t>
            </a:r>
          </a:p>
          <a:p>
            <a:pPr marL="228600" indent="-228600"/>
            <a:r>
              <a:rPr lang="en-US" dirty="0" smtClean="0"/>
              <a:t>${REPORT_FILE_LINK} : URL Link to output PDF file (if file output was specified when scheduled report was requested)</a:t>
            </a:r>
          </a:p>
          <a:p>
            <a:pPr marL="228600" indent="-228600"/>
            <a:endParaRPr lang="en-US" dirty="0"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9CAE5827-7500-4ECE-BF2C-EC6B6A578230}" type="slidenum">
              <a:rPr lang="en-US" sz="1200">
                <a:latin typeface="Arial" charset="0"/>
              </a:rPr>
              <a:pPr algn="r"/>
              <a:t>25</a:t>
            </a:fld>
            <a:endParaRPr lang="en-US" sz="1200">
              <a:latin typeface="Arial" charset="0"/>
            </a:endParaRPr>
          </a:p>
        </p:txBody>
      </p:sp>
      <p:sp>
        <p:nvSpPr>
          <p:cNvPr id="71683" name="Rectangle 2"/>
          <p:cNvSpPr>
            <a:spLocks noGrp="1" noRot="1" noChangeAspect="1" noChangeArrowheads="1" noTextEdit="1"/>
          </p:cNvSpPr>
          <p:nvPr>
            <p:ph type="sldImg"/>
          </p:nvPr>
        </p:nvSpPr>
        <p:spPr>
          <a:ln/>
        </p:spPr>
      </p:sp>
      <p:sp>
        <p:nvSpPr>
          <p:cNvPr id="7168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p:cNvSpPr>
            <a:spLocks noGrp="1" noChangeArrowheads="1"/>
          </p:cNvSpPr>
          <p:nvPr>
            <p:ph type="sldNum" sz="quarter" idx="5"/>
          </p:nvPr>
        </p:nvSpPr>
        <p:spPr>
          <a:noFill/>
        </p:spPr>
        <p:txBody>
          <a:bodyPr/>
          <a:lstStyle/>
          <a:p>
            <a:fld id="{88BE7AF5-2257-4810-9149-23F7F375E127}" type="slidenum">
              <a:rPr lang="en-US" smtClean="0"/>
              <a:pPr/>
              <a:t>2</a:t>
            </a:fld>
            <a:endParaRPr lang="en-US" smtClean="0"/>
          </a:p>
        </p:txBody>
      </p:sp>
      <p:sp>
        <p:nvSpPr>
          <p:cNvPr id="9219" name="Rectangle 2"/>
          <p:cNvSpPr>
            <a:spLocks noGrp="1" noRot="1" noChangeAspect="1" noChangeArrowheads="1" noTextEdit="1"/>
          </p:cNvSpPr>
          <p:nvPr>
            <p:ph type="sldImg"/>
          </p:nvPr>
        </p:nvSpPr>
        <p:spPr>
          <a:ln/>
        </p:spPr>
      </p:sp>
      <p:sp>
        <p:nvSpPr>
          <p:cNvPr id="9220"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5F526C6E-C378-490C-BEEE-12A2088C478B}" type="slidenum">
              <a:rPr lang="en-US" sz="1200">
                <a:latin typeface="Arial" charset="0"/>
              </a:rPr>
              <a:pPr algn="r"/>
              <a:t>30</a:t>
            </a:fld>
            <a:endParaRPr lang="en-US" sz="1200">
              <a:latin typeface="Arial" charset="0"/>
            </a:endParaRPr>
          </a:p>
        </p:txBody>
      </p:sp>
      <p:sp>
        <p:nvSpPr>
          <p:cNvPr id="82947" name="Rectangle 2"/>
          <p:cNvSpPr>
            <a:spLocks noGrp="1" noRot="1" noChangeAspect="1" noChangeArrowheads="1" noTextEdit="1"/>
          </p:cNvSpPr>
          <p:nvPr>
            <p:ph type="sldImg"/>
          </p:nvPr>
        </p:nvSpPr>
        <p:spPr>
          <a:ln/>
        </p:spPr>
      </p:sp>
      <p:sp>
        <p:nvSpPr>
          <p:cNvPr id="8294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US" sz="1200" b="1" kern="1200" baseline="0" dirty="0" smtClean="0">
                <a:solidFill>
                  <a:schemeClr val="tx1"/>
                </a:solidFill>
                <a:latin typeface="Arial" charset="0"/>
                <a:ea typeface="+mn-ea"/>
                <a:cs typeface="+mn-cs"/>
              </a:rPr>
              <a:t>Service Mode:</a:t>
            </a:r>
          </a:p>
          <a:p>
            <a:r>
              <a:rPr lang="en-US" sz="1200" kern="1200" baseline="0" dirty="0" smtClean="0">
                <a:solidFill>
                  <a:schemeClr val="tx1"/>
                </a:solidFill>
                <a:latin typeface="Arial" charset="0"/>
                <a:ea typeface="+mn-ea"/>
                <a:cs typeface="+mn-cs"/>
              </a:rPr>
              <a:t>Service mode is a continuously running Windows Service (called the QAD Reporting Framework Service) that runs reports as soon as they are scheduled.</a:t>
            </a:r>
          </a:p>
          <a:p>
            <a:r>
              <a:rPr lang="en-US" sz="1200" kern="1200" baseline="0" dirty="0" smtClean="0">
                <a:solidFill>
                  <a:schemeClr val="tx1"/>
                </a:solidFill>
                <a:latin typeface="Arial" charset="0"/>
                <a:ea typeface="+mn-ea"/>
                <a:cs typeface="+mn-cs"/>
              </a:rPr>
              <a:t>The service only processes reports that were scheduled with a special batch ID: a virtual batch named QADSVC. </a:t>
            </a:r>
          </a:p>
          <a:p>
            <a:r>
              <a:rPr lang="en-US" sz="1200" kern="1200" baseline="0" dirty="0" smtClean="0">
                <a:solidFill>
                  <a:schemeClr val="tx1"/>
                </a:solidFill>
                <a:latin typeface="Arial" charset="0"/>
                <a:ea typeface="+mn-ea"/>
                <a:cs typeface="+mn-cs"/>
              </a:rPr>
              <a:t>QADSVC is called virtual because it does not need to be created using Batch ID Maintenance  .</a:t>
            </a:r>
          </a:p>
          <a:p>
            <a:endParaRPr lang="en-US" sz="1200" kern="1200" baseline="0" dirty="0" smtClean="0">
              <a:solidFill>
                <a:schemeClr val="tx1"/>
              </a:solidFill>
              <a:latin typeface="Arial" charset="0"/>
              <a:ea typeface="+mn-ea"/>
              <a:cs typeface="+mn-cs"/>
            </a:endParaRPr>
          </a:p>
          <a:p>
            <a:r>
              <a:rPr lang="en-US" sz="1200" kern="1200" baseline="0" dirty="0" smtClean="0">
                <a:solidFill>
                  <a:schemeClr val="tx1"/>
                </a:solidFill>
                <a:latin typeface="Arial" charset="0"/>
                <a:ea typeface="+mn-ea"/>
                <a:cs typeface="+mn-cs"/>
              </a:rPr>
              <a:t>This service is essential to the infrastructure of the new report bursting capability.</a:t>
            </a:r>
          </a:p>
          <a:p>
            <a:endParaRPr lang="en-US" sz="1200" kern="1200" baseline="0" dirty="0" smtClean="0">
              <a:solidFill>
                <a:schemeClr val="tx1"/>
              </a:solidFill>
              <a:latin typeface="Arial" charset="0"/>
              <a:ea typeface="+mn-ea"/>
              <a:cs typeface="+mn-cs"/>
            </a:endParaRPr>
          </a:p>
          <a:p>
            <a:r>
              <a:rPr lang="en-US" sz="1200" kern="1200" baseline="0" dirty="0" smtClean="0">
                <a:solidFill>
                  <a:schemeClr val="tx1"/>
                </a:solidFill>
                <a:latin typeface="Arial" charset="0"/>
                <a:ea typeface="+mn-ea"/>
                <a:cs typeface="+mn-cs"/>
              </a:rPr>
              <a:t>The service mode runs as a Windows Service on one or more Windows computers. Its architecture is similar to that of the batch mode: multiple server processes can be run on any number of machines for scalability and failover.</a:t>
            </a:r>
          </a:p>
          <a:p>
            <a:endParaRPr lang="en-US" sz="1200" kern="1200" baseline="0" dirty="0" smtClean="0">
              <a:solidFill>
                <a:schemeClr val="tx1"/>
              </a:solidFill>
              <a:latin typeface="Arial" charset="0"/>
              <a:ea typeface="+mn-ea"/>
              <a:cs typeface="+mn-cs"/>
            </a:endParaRPr>
          </a:p>
          <a:p>
            <a:r>
              <a:rPr lang="en-US" sz="1200" kern="1200" baseline="0" dirty="0" smtClean="0">
                <a:solidFill>
                  <a:schemeClr val="tx1"/>
                </a:solidFill>
                <a:latin typeface="Arial" charset="0"/>
                <a:ea typeface="+mn-ea"/>
                <a:cs typeface="+mn-cs"/>
              </a:rPr>
              <a:t>The QAD Reporting Framework Service is started using the standard Windows Services Manager tool (choose Control </a:t>
            </a:r>
            <a:r>
              <a:rPr lang="en-US" sz="1200" kern="1200" baseline="0" dirty="0" err="1" smtClean="0">
                <a:solidFill>
                  <a:schemeClr val="tx1"/>
                </a:solidFill>
                <a:latin typeface="Arial" charset="0"/>
                <a:ea typeface="+mn-ea"/>
                <a:cs typeface="+mn-cs"/>
              </a:rPr>
              <a:t>Panel|Administrative</a:t>
            </a:r>
            <a:r>
              <a:rPr lang="en-US" sz="1200" kern="1200" baseline="0" dirty="0" smtClean="0">
                <a:solidFill>
                  <a:schemeClr val="tx1"/>
                </a:solidFill>
                <a:latin typeface="Arial" charset="0"/>
                <a:ea typeface="+mn-ea"/>
                <a:cs typeface="+mn-cs"/>
              </a:rPr>
              <a:t> Tools). When started, a broker process is launched (QADReportingFrameworkService.exe), which in turn launches one or more agent processes (</a:t>
            </a:r>
            <a:r>
              <a:rPr lang="en-US" sz="1200" kern="1200" baseline="0" dirty="0" err="1" smtClean="0">
                <a:solidFill>
                  <a:schemeClr val="tx1"/>
                </a:solidFill>
                <a:latin typeface="Arial" charset="0"/>
                <a:ea typeface="+mn-ea"/>
                <a:cs typeface="+mn-cs"/>
              </a:rPr>
              <a:t>QAD.Client.exe</a:t>
            </a:r>
            <a:r>
              <a:rPr lang="en-US" sz="1200" kern="1200" baseline="0" dirty="0" smtClean="0">
                <a:solidFill>
                  <a:schemeClr val="tx1"/>
                </a:solidFill>
                <a:latin typeface="Arial" charset="0"/>
                <a:ea typeface="+mn-ea"/>
                <a:cs typeface="+mn-cs"/>
              </a:rPr>
              <a:t>). The agent processes perform the actual report execution. If the service is paused, the broker in turn pauses each agent. If the service is stopped, the broker terminates each agent process before terminating itself.</a:t>
            </a:r>
          </a:p>
          <a:p>
            <a:endParaRPr lang="en-US" dirty="0" smtClean="0"/>
          </a:p>
          <a:p>
            <a:r>
              <a:rPr lang="en-US" b="1" dirty="0" smtClean="0"/>
              <a:t>Note: </a:t>
            </a:r>
            <a:r>
              <a:rPr lang="en-US" sz="1200" kern="1200" baseline="0" dirty="0" smtClean="0">
                <a:solidFill>
                  <a:schemeClr val="tx1"/>
                </a:solidFill>
                <a:latin typeface="Arial" charset="0"/>
                <a:ea typeface="+mn-ea"/>
                <a:cs typeface="+mn-cs"/>
              </a:rPr>
              <a:t>When stopping or pausing the service, any agents that are currently running reports are not interrupted; the stop or pause command takes effect after the currently running report is completed. </a:t>
            </a:r>
          </a:p>
          <a:p>
            <a:endParaRPr lang="en-US" sz="1200" kern="1200" baseline="0" dirty="0" smtClean="0">
              <a:solidFill>
                <a:schemeClr val="tx1"/>
              </a:solidFill>
              <a:latin typeface="Arial" charset="0"/>
              <a:ea typeface="+mn-ea"/>
              <a:cs typeface="+mn-cs"/>
            </a:endParaRPr>
          </a:p>
          <a:p>
            <a:r>
              <a:rPr lang="en-US" sz="1200" kern="1200" baseline="0" dirty="0" smtClean="0">
                <a:solidFill>
                  <a:schemeClr val="tx1"/>
                </a:solidFill>
                <a:latin typeface="Arial" charset="0"/>
                <a:ea typeface="+mn-ea"/>
                <a:cs typeface="+mn-cs"/>
              </a:rPr>
              <a:t>There is one important difference in the behavior of Service Mode compared to Scheduled Batch Mode operation: the Run Once setting is ignored for Service Mode reports because they are always run only once. When a Service Mode report has been run successfully, its scheduled report record gets deleted (and therefore disappears from view on the Scheduled Report Browse).</a:t>
            </a:r>
            <a:endParaRPr lang="en-US" b="1" dirty="0"/>
          </a:p>
        </p:txBody>
      </p:sp>
      <p:sp>
        <p:nvSpPr>
          <p:cNvPr id="4" name="Slide Number Placeholder 3"/>
          <p:cNvSpPr>
            <a:spLocks noGrp="1"/>
          </p:cNvSpPr>
          <p:nvPr>
            <p:ph type="sldNum" sz="quarter" idx="10"/>
          </p:nvPr>
        </p:nvSpPr>
        <p:spPr/>
        <p:txBody>
          <a:bodyPr/>
          <a:lstStyle/>
          <a:p>
            <a:pPr>
              <a:defRPr/>
            </a:pPr>
            <a:fld id="{45E33B6F-C62E-4D99-A2B8-797F42254B48}" type="slidenum">
              <a:rPr lang="en-US" smtClean="0"/>
              <a:pPr>
                <a:defRPr/>
              </a:pPr>
              <a:t>32</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endParaRPr lang="en-US" b="1" dirty="0"/>
          </a:p>
        </p:txBody>
      </p:sp>
      <p:sp>
        <p:nvSpPr>
          <p:cNvPr id="4" name="Slide Number Placeholder 3"/>
          <p:cNvSpPr>
            <a:spLocks noGrp="1"/>
          </p:cNvSpPr>
          <p:nvPr>
            <p:ph type="sldNum" sz="quarter" idx="10"/>
          </p:nvPr>
        </p:nvSpPr>
        <p:spPr/>
        <p:txBody>
          <a:bodyPr/>
          <a:lstStyle/>
          <a:p>
            <a:pPr>
              <a:defRPr/>
            </a:pPr>
            <a:fld id="{45E33B6F-C62E-4D99-A2B8-797F42254B48}" type="slidenum">
              <a:rPr lang="en-US" smtClean="0"/>
              <a:pPr>
                <a:defRPr/>
              </a:pPr>
              <a:t>33</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endParaRPr lang="en-US" b="1" dirty="0"/>
          </a:p>
        </p:txBody>
      </p:sp>
      <p:sp>
        <p:nvSpPr>
          <p:cNvPr id="4" name="Slide Number Placeholder 3"/>
          <p:cNvSpPr>
            <a:spLocks noGrp="1"/>
          </p:cNvSpPr>
          <p:nvPr>
            <p:ph type="sldNum" sz="quarter" idx="10"/>
          </p:nvPr>
        </p:nvSpPr>
        <p:spPr/>
        <p:txBody>
          <a:bodyPr/>
          <a:lstStyle/>
          <a:p>
            <a:pPr>
              <a:defRPr/>
            </a:pPr>
            <a:fld id="{45E33B6F-C62E-4D99-A2B8-797F42254B48}" type="slidenum">
              <a:rPr lang="en-US" smtClean="0"/>
              <a:pPr>
                <a:defRPr/>
              </a:pPr>
              <a:t>34</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endParaRPr lang="en-US" b="1" dirty="0"/>
          </a:p>
        </p:txBody>
      </p:sp>
      <p:sp>
        <p:nvSpPr>
          <p:cNvPr id="4" name="Slide Number Placeholder 3"/>
          <p:cNvSpPr>
            <a:spLocks noGrp="1"/>
          </p:cNvSpPr>
          <p:nvPr>
            <p:ph type="sldNum" sz="quarter" idx="10"/>
          </p:nvPr>
        </p:nvSpPr>
        <p:spPr/>
        <p:txBody>
          <a:bodyPr/>
          <a:lstStyle/>
          <a:p>
            <a:pPr>
              <a:defRPr/>
            </a:pPr>
            <a:fld id="{45E33B6F-C62E-4D99-A2B8-797F42254B48}" type="slidenum">
              <a:rPr lang="en-US" smtClean="0"/>
              <a:pPr>
                <a:defRPr/>
              </a:pPr>
              <a:t>35</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a:noFill/>
        </p:spPr>
        <p:txBody>
          <a:bodyPr/>
          <a:lstStyle/>
          <a:p>
            <a:fld id="{804D7351-B88D-466D-857B-09AE067D1CA6}" type="slidenum">
              <a:rPr lang="en-US" smtClean="0"/>
              <a:pPr/>
              <a:t>36</a:t>
            </a:fld>
            <a:endParaRPr lang="en-US" smtClean="0"/>
          </a:p>
        </p:txBody>
      </p:sp>
      <p:sp>
        <p:nvSpPr>
          <p:cNvPr id="11267" name="Rectangle 2"/>
          <p:cNvSpPr>
            <a:spLocks noGrp="1" noRot="1" noChangeAspect="1" noChangeArrowheads="1" noTextEdit="1"/>
          </p:cNvSpPr>
          <p:nvPr>
            <p:ph type="sldImg"/>
          </p:nvPr>
        </p:nvSpPr>
        <p:spPr>
          <a:ln/>
        </p:spPr>
      </p:sp>
      <p:sp>
        <p:nvSpPr>
          <p:cNvPr id="1126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FEFB960D-B7A1-471B-9CEC-D3E7618AFE57}" type="slidenum">
              <a:rPr lang="en-US" sz="1200">
                <a:latin typeface="Arial" charset="0"/>
              </a:rPr>
              <a:pPr algn="r"/>
              <a:t>3</a:t>
            </a:fld>
            <a:endParaRPr lang="en-US" sz="1200">
              <a:latin typeface="Arial" charset="0"/>
            </a:endParaRPr>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a:noFill/>
          <a:ln/>
        </p:spPr>
        <p:txBody>
          <a:bodyPr/>
          <a:lstStyle/>
          <a:p>
            <a:pPr eaLnBrk="1" hangingPunct="1"/>
            <a:r>
              <a:rPr lang="en-US" smtClean="0"/>
              <a:t>It is possible to write a new custom data source provider implementation.   For example, you might have a non-QAD data store that you wish to report against.  Write a .NET class that implements the IDatasourceProvider interface, deploy it in the .NET UI environment, and register it by adding a &lt;Provider&gt; section to client-session.xml.  The Name is arbitrary (and will appear in the data source options in ReportResourceMaintenance), and the Assembly and Class name must match the DLL and class name (with full namespace) that you developed.</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8BA3857B-DDA0-4C46-94CC-F5A1B5A02C29}" type="slidenum">
              <a:rPr lang="en-US" sz="1200">
                <a:latin typeface="Arial" charset="0"/>
              </a:rPr>
              <a:pPr algn="r"/>
              <a:t>4</a:t>
            </a:fld>
            <a:endParaRPr lang="en-US" sz="1200">
              <a:latin typeface="Arial" charset="0"/>
            </a:endParaRPr>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noFill/>
          <a:ln/>
        </p:spPr>
        <p:txBody>
          <a:bodyPr/>
          <a:lstStyle/>
          <a:p>
            <a:pPr marL="228600" indent="-228600" eaLnBrk="1" hangingPunct="1"/>
            <a:r>
              <a:rPr lang="en-US" smtClean="0"/>
              <a:t>It is possible to write a new custom data source provider implementation.   For example, you might have a non-QAD data store that you wish to report against.  </a:t>
            </a:r>
          </a:p>
          <a:p>
            <a:pPr marL="228600" indent="-228600" eaLnBrk="1" hangingPunct="1"/>
            <a:endParaRPr lang="en-US" smtClean="0"/>
          </a:p>
          <a:p>
            <a:pPr marL="228600" indent="-228600" eaLnBrk="1" hangingPunct="1"/>
            <a:r>
              <a:rPr lang="en-US" smtClean="0"/>
              <a:t>Steps:</a:t>
            </a:r>
          </a:p>
          <a:p>
            <a:pPr marL="228600" indent="-228600" eaLnBrk="1" hangingPunct="1">
              <a:buFontTx/>
              <a:buAutoNum type="arabicParenR"/>
            </a:pPr>
            <a:r>
              <a:rPr lang="en-US" smtClean="0"/>
              <a:t>Write a .NET class that implements the IDatasourceProvider interface</a:t>
            </a:r>
          </a:p>
          <a:p>
            <a:pPr marL="228600" indent="-228600" eaLnBrk="1" hangingPunct="1">
              <a:buFontTx/>
              <a:buAutoNum type="arabicParenR"/>
            </a:pPr>
            <a:r>
              <a:rPr lang="en-US" smtClean="0"/>
              <a:t>Deploy it in a DLL in the .NET UI environment</a:t>
            </a:r>
          </a:p>
          <a:p>
            <a:pPr marL="228600" indent="-228600" eaLnBrk="1" hangingPunct="1">
              <a:buFontTx/>
              <a:buAutoNum type="arabicParenR"/>
            </a:pPr>
            <a:r>
              <a:rPr lang="en-US" smtClean="0"/>
              <a:t>Add a generalized code entry for it: FieldName=rptres_datasource_type, Value=any integer (safest to pick one &gt;100 to avoid future QAD conflicts), Comments:arbitrary; will appear in the code lookup in RR Maint</a:t>
            </a:r>
          </a:p>
          <a:p>
            <a:pPr marL="228600" indent="-228600" eaLnBrk="1" hangingPunct="1">
              <a:buFontTx/>
              <a:buAutoNum type="arabicParenR"/>
            </a:pPr>
            <a:r>
              <a:rPr lang="en-US" smtClean="0"/>
              <a:t>register it by adding a &lt;Provider&gt; section to client-session.xml.  The Name should match the integer chosen for the code value in step 3, and the Assembly and Class name must match the DLL and class name (with full namespace) that you developed.</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5484C911-94EE-485D-B0AA-3D2AED734A04}" type="slidenum">
              <a:rPr lang="en-US" sz="1200">
                <a:latin typeface="Arial" charset="0"/>
              </a:rPr>
              <a:pPr algn="r"/>
              <a:t>5</a:t>
            </a:fld>
            <a:endParaRPr lang="en-US" sz="1200">
              <a:latin typeface="Arial" charset="0"/>
            </a:endParaRPr>
          </a:p>
        </p:txBody>
      </p:sp>
      <p:sp>
        <p:nvSpPr>
          <p:cNvPr id="36867" name="Rectangle 2"/>
          <p:cNvSpPr>
            <a:spLocks noGrp="1" noRot="1" noChangeAspect="1" noChangeArrowheads="1" noTextEdit="1"/>
          </p:cNvSpPr>
          <p:nvPr>
            <p:ph type="sldImg"/>
          </p:nvPr>
        </p:nvSpPr>
        <p:spPr>
          <a:ln/>
        </p:spPr>
      </p:sp>
      <p:sp>
        <p:nvSpPr>
          <p:cNvPr id="3686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p:cNvSpPr>
            <a:spLocks noGrp="1" noChangeArrowheads="1"/>
          </p:cNvSpPr>
          <p:nvPr>
            <p:ph type="sldNum" sz="quarter" idx="5"/>
          </p:nvPr>
        </p:nvSpPr>
        <p:spPr>
          <a:noFill/>
        </p:spPr>
        <p:txBody>
          <a:bodyPr/>
          <a:lstStyle/>
          <a:p>
            <a:fld id="{FF7238B2-F607-4791-80CF-C55FA52BDE03}" type="slidenum">
              <a:rPr lang="en-US" smtClean="0"/>
              <a:pPr/>
              <a:t>6</a:t>
            </a:fld>
            <a:endParaRPr lang="en-US" smtClean="0"/>
          </a:p>
        </p:txBody>
      </p:sp>
      <p:sp>
        <p:nvSpPr>
          <p:cNvPr id="10243" name="Rectangle 2"/>
          <p:cNvSpPr>
            <a:spLocks noGrp="1" noRot="1" noChangeAspect="1" noChangeArrowheads="1" noTextEdit="1"/>
          </p:cNvSpPr>
          <p:nvPr>
            <p:ph type="sldImg"/>
          </p:nvPr>
        </p:nvSpPr>
        <p:spPr>
          <a:ln/>
        </p:spPr>
      </p:sp>
      <p:sp>
        <p:nvSpPr>
          <p:cNvPr id="1024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39ABB2A7-A696-41BE-A0E6-AE33A72FBBEE}" type="slidenum">
              <a:rPr lang="en-US" sz="1200">
                <a:latin typeface="Arial" charset="0"/>
              </a:rPr>
              <a:pPr algn="r"/>
              <a:t>7</a:t>
            </a:fld>
            <a:endParaRPr lang="en-US" sz="1200">
              <a:latin typeface="Arial" charset="0"/>
            </a:endParaRPr>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3AA15A16-C667-4F3B-B896-EAD34F25C991}" type="slidenum">
              <a:rPr lang="en-US" sz="1200">
                <a:latin typeface="Arial" charset="0"/>
              </a:rPr>
              <a:pPr algn="r"/>
              <a:t>8</a:t>
            </a:fld>
            <a:endParaRPr lang="en-US" sz="1200">
              <a:latin typeface="Arial" charset="0"/>
            </a:endParaRPr>
          </a:p>
        </p:txBody>
      </p:sp>
      <p:sp>
        <p:nvSpPr>
          <p:cNvPr id="32771" name="Rectangle 2"/>
          <p:cNvSpPr>
            <a:spLocks noGrp="1" noRot="1" noChangeAspect="1" noChangeArrowheads="1" noTextEdit="1"/>
          </p:cNvSpPr>
          <p:nvPr>
            <p:ph type="sldImg"/>
          </p:nvPr>
        </p:nvSpPr>
        <p:spPr>
          <a:ln/>
        </p:spPr>
      </p:sp>
      <p:sp>
        <p:nvSpPr>
          <p:cNvPr id="32772" name="Rectangle 3"/>
          <p:cNvSpPr>
            <a:spLocks noGrp="1" noChangeArrowheads="1"/>
          </p:cNvSpPr>
          <p:nvPr>
            <p:ph type="body" idx="1"/>
          </p:nvPr>
        </p:nvSpPr>
        <p:spPr>
          <a:noFill/>
          <a:ln/>
        </p:spPr>
        <p:txBody>
          <a:bodyPr/>
          <a:lstStyle/>
          <a:p>
            <a:pPr eaLnBrk="1" hangingPunct="1"/>
            <a:r>
              <a:rPr lang="en-US" smtClean="0"/>
              <a:t>The ReportCode value in the URN must match the one entered into Report Resource Maintenance for the desired report.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9F5CF5EC-CE6B-45FE-8AC0-4D607516C64C}" type="slidenum">
              <a:rPr lang="en-US" sz="1200">
                <a:latin typeface="Arial" charset="0"/>
              </a:rPr>
              <a:pPr algn="r"/>
              <a:t>9</a:t>
            </a:fld>
            <a:endParaRPr lang="en-US" sz="1200">
              <a:latin typeface="Arial" charset="0"/>
            </a:endParaRPr>
          </a:p>
        </p:txBody>
      </p:sp>
      <p:sp>
        <p:nvSpPr>
          <p:cNvPr id="74755" name="Rectangle 2"/>
          <p:cNvSpPr>
            <a:spLocks noGrp="1" noRot="1" noChangeAspect="1" noChangeArrowheads="1" noTextEdit="1"/>
          </p:cNvSpPr>
          <p:nvPr>
            <p:ph type="sldImg"/>
          </p:nvPr>
        </p:nvSpPr>
        <p:spPr>
          <a:ln/>
        </p:spPr>
      </p:sp>
      <p:sp>
        <p:nvSpPr>
          <p:cNvPr id="7475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r>
              <a:rPr lang="en-US" smtClean="0"/>
              <a:t>RF-ADMN-</a:t>
            </a:r>
            <a:endParaRPr lang="en-US"/>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RF-ADMN-</a:t>
            </a:r>
            <a:endParaRPr lang="en-US"/>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RF-ADMN-</a:t>
            </a:r>
            <a:endParaRPr lang="en-US"/>
          </a:p>
        </p:txBody>
      </p:sp>
    </p:spTree>
    <p:extLst>
      <p:ext uri="{BB962C8B-B14F-4D97-AF65-F5344CB8AC3E}">
        <p14:creationId xmlns:p14="http://schemas.microsoft.com/office/powerpoint/2010/main" xmlns="" val="1719271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r>
              <a:rPr lang="en-US" smtClean="0"/>
              <a:t>RF-ADMN-</a:t>
            </a:r>
            <a:endParaRPr lang="en-US"/>
          </a:p>
        </p:txBody>
      </p:sp>
    </p:spTree>
    <p:extLst>
      <p:ext uri="{BB962C8B-B14F-4D97-AF65-F5344CB8AC3E}">
        <p14:creationId xmlns:p14="http://schemas.microsoft.com/office/powerpoint/2010/main" xmlns="" val="12369242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r>
              <a:rPr lang="en-US" smtClean="0"/>
              <a:t>RF-ADMN-</a:t>
            </a:r>
            <a:endParaRPr lang="en-US"/>
          </a:p>
        </p:txBody>
      </p:sp>
    </p:spTree>
    <p:extLst>
      <p:ext uri="{BB962C8B-B14F-4D97-AF65-F5344CB8AC3E}">
        <p14:creationId xmlns:p14="http://schemas.microsoft.com/office/powerpoint/2010/main" xmlns="" val="12955355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pPr>
              <a:defRPr/>
            </a:pPr>
            <a:r>
              <a:rPr lang="en-US" smtClean="0"/>
              <a:t>RF-ADMN-</a:t>
            </a:r>
            <a:endParaRPr lang="en-US"/>
          </a:p>
        </p:txBody>
      </p:sp>
    </p:spTree>
    <p:extLst>
      <p:ext uri="{BB962C8B-B14F-4D97-AF65-F5344CB8AC3E}">
        <p14:creationId xmlns:p14="http://schemas.microsoft.com/office/powerpoint/2010/main" xmlns="" val="7067509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5123"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5124"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r>
              <a:rPr lang="en-US" smtClean="0"/>
              <a:t>RF-ADMN-</a:t>
            </a:r>
            <a:endParaRPr lang="en-US"/>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hyperlink" Target="http://www.qad.com/documentlibrary/QAD+Enterprise+Edition/QAD+2012/User+Guides/Reporting+Framework/Scheduled+Batch+Mode?extoid=6ad591b860716310VgnVCM100000810903a7RCRD" TargetMode="External"/><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r>
              <a:rPr lang="en-US" smtClean="0"/>
              <a:t>Reporting Framework Administration</a:t>
            </a:r>
          </a:p>
        </p:txBody>
      </p:sp>
      <p:sp>
        <p:nvSpPr>
          <p:cNvPr id="3075" name="Rectangle 3"/>
          <p:cNvSpPr>
            <a:spLocks noGrp="1" noChangeArrowheads="1"/>
          </p:cNvSpPr>
          <p:nvPr>
            <p:ph type="body" sz="quarter" idx="10"/>
          </p:nvPr>
        </p:nvSpPr>
        <p:spPr/>
        <p:txBody>
          <a:bodyPr/>
          <a:lstStyle/>
          <a:p>
            <a:r>
              <a:rPr lang="en-US" smtClean="0"/>
              <a:t>Reporting Framework Training Course</a:t>
            </a:r>
          </a:p>
        </p:txBody>
      </p:sp>
      <p:sp>
        <p:nvSpPr>
          <p:cNvPr id="7" name="Text Placeholder 6"/>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3" name="Rectangle 3"/>
          <p:cNvSpPr>
            <a:spLocks noGrp="1" noChangeArrowheads="1"/>
          </p:cNvSpPr>
          <p:nvPr>
            <p:ph idx="1"/>
          </p:nvPr>
        </p:nvSpPr>
        <p:spPr>
          <a:xfrm>
            <a:off x="457200" y="891610"/>
            <a:ext cx="8686800" cy="5424523"/>
          </a:xfrm>
        </p:spPr>
        <p:txBody>
          <a:bodyPr/>
          <a:lstStyle/>
          <a:p>
            <a:r>
              <a:rPr lang="en-US" dirty="0" smtClean="0"/>
              <a:t>Report Server(s) run queues of reports (batches)</a:t>
            </a:r>
          </a:p>
          <a:p>
            <a:r>
              <a:rPr lang="en-US" dirty="0" smtClean="0"/>
              <a:t>Server processes </a:t>
            </a:r>
          </a:p>
          <a:p>
            <a:pPr lvl="1"/>
            <a:r>
              <a:rPr lang="en-US" dirty="0" smtClean="0"/>
              <a:t>Non-GUI .NET UI processes</a:t>
            </a:r>
          </a:p>
          <a:p>
            <a:pPr lvl="1"/>
            <a:r>
              <a:rPr lang="en-US" dirty="0" smtClean="0"/>
              <a:t>Standard installation of .NET UI</a:t>
            </a:r>
          </a:p>
          <a:p>
            <a:pPr lvl="1"/>
            <a:r>
              <a:rPr lang="en-US" dirty="0" smtClean="0"/>
              <a:t>Launched from command line</a:t>
            </a:r>
          </a:p>
          <a:p>
            <a:r>
              <a:rPr lang="en-US" dirty="0" smtClean="0"/>
              <a:t>Windows Task Scheduler used to periodically launch batches (for example: daily, monthly)</a:t>
            </a:r>
          </a:p>
          <a:p>
            <a:r>
              <a:rPr lang="en-US" dirty="0" smtClean="0"/>
              <a:t>Output to printer and/or file on web server</a:t>
            </a:r>
          </a:p>
          <a:p>
            <a:r>
              <a:rPr lang="en-US" dirty="0" smtClean="0"/>
              <a:t>Optional notifications to email, .NET UI Inbox with output as attachment or link to the output</a:t>
            </a:r>
          </a:p>
        </p:txBody>
      </p:sp>
      <p:sp>
        <p:nvSpPr>
          <p:cNvPr id="51202" name="Rectangle 2"/>
          <p:cNvSpPr>
            <a:spLocks noGrp="1" noChangeArrowheads="1"/>
          </p:cNvSpPr>
          <p:nvPr>
            <p:ph type="title"/>
          </p:nvPr>
        </p:nvSpPr>
        <p:spPr/>
        <p:txBody>
          <a:bodyPr/>
          <a:lstStyle/>
          <a:p>
            <a:r>
              <a:rPr lang="en-US" smtClean="0"/>
              <a:t>Scheduled Reports</a:t>
            </a:r>
            <a:endParaRPr lang="en-US" dirty="0" smtClean="0"/>
          </a:p>
        </p:txBody>
      </p:sp>
      <p:sp>
        <p:nvSpPr>
          <p:cNvPr id="4" name="Footer Placeholder 3"/>
          <p:cNvSpPr>
            <a:spLocks noGrp="1"/>
          </p:cNvSpPr>
          <p:nvPr>
            <p:ph type="ftr" sz="quarter" idx="10"/>
          </p:nvPr>
        </p:nvSpPr>
        <p:spPr/>
        <p:txBody>
          <a:bodyPr/>
          <a:lstStyle/>
          <a:p>
            <a:r>
              <a:rPr lang="en-US" smtClean="0"/>
              <a:t>RF-ADMN-100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51203">
                                            <p:txEl>
                                              <p:pRg st="0" end="0"/>
                                            </p:txEl>
                                          </p:spTgt>
                                        </p:tgtEl>
                                        <p:attrNameLst>
                                          <p:attrName>style.fontStyle</p:attrName>
                                        </p:attrNameLst>
                                      </p:cBhvr>
                                      <p:to>
                                        <p:strVal val="normal"/>
                                      </p:to>
                                    </p:set>
                                    <p:set>
                                      <p:cBhvr override="childStyle">
                                        <p:cTn id="7" dur="indefinite"/>
                                        <p:tgtEl>
                                          <p:spTgt spid="51203">
                                            <p:txEl>
                                              <p:pRg st="0" end="0"/>
                                            </p:txEl>
                                          </p:spTgt>
                                        </p:tgtEl>
                                        <p:attrNameLst>
                                          <p:attrName>style.fontWeight</p:attrName>
                                        </p:attrNameLst>
                                      </p:cBhvr>
                                      <p:to>
                                        <p:strVal val="bold"/>
                                      </p:to>
                                    </p:set>
                                    <p:set>
                                      <p:cBhvr override="childStyle">
                                        <p:cTn id="8" dur="indefinite"/>
                                        <p:tgtEl>
                                          <p:spTgt spid="51203">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51203">
                                            <p:txEl>
                                              <p:pRg st="1" end="1"/>
                                            </p:txEl>
                                          </p:spTgt>
                                        </p:tgtEl>
                                        <p:attrNameLst>
                                          <p:attrName>style.fontStyle</p:attrName>
                                        </p:attrNameLst>
                                      </p:cBhvr>
                                      <p:to>
                                        <p:strVal val="normal"/>
                                      </p:to>
                                    </p:set>
                                    <p:set>
                                      <p:cBhvr override="childStyle">
                                        <p:cTn id="13" dur="indefinite"/>
                                        <p:tgtEl>
                                          <p:spTgt spid="51203">
                                            <p:txEl>
                                              <p:pRg st="1" end="1"/>
                                            </p:txEl>
                                          </p:spTgt>
                                        </p:tgtEl>
                                        <p:attrNameLst>
                                          <p:attrName>style.fontWeight</p:attrName>
                                        </p:attrNameLst>
                                      </p:cBhvr>
                                      <p:to>
                                        <p:strVal val="bold"/>
                                      </p:to>
                                    </p:set>
                                    <p:set>
                                      <p:cBhvr override="childStyle">
                                        <p:cTn id="14" dur="indefinite"/>
                                        <p:tgtEl>
                                          <p:spTgt spid="51203">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51203">
                                            <p:txEl>
                                              <p:pRg st="2" end="2"/>
                                            </p:txEl>
                                          </p:spTgt>
                                        </p:tgtEl>
                                        <p:attrNameLst>
                                          <p:attrName>style.fontStyle</p:attrName>
                                        </p:attrNameLst>
                                      </p:cBhvr>
                                      <p:to>
                                        <p:strVal val="normal"/>
                                      </p:to>
                                    </p:set>
                                    <p:set>
                                      <p:cBhvr override="childStyle">
                                        <p:cTn id="19" dur="indefinite"/>
                                        <p:tgtEl>
                                          <p:spTgt spid="51203">
                                            <p:txEl>
                                              <p:pRg st="2" end="2"/>
                                            </p:txEl>
                                          </p:spTgt>
                                        </p:tgtEl>
                                        <p:attrNameLst>
                                          <p:attrName>style.fontWeight</p:attrName>
                                        </p:attrNameLst>
                                      </p:cBhvr>
                                      <p:to>
                                        <p:strVal val="bold"/>
                                      </p:to>
                                    </p:set>
                                    <p:set>
                                      <p:cBhvr override="childStyle">
                                        <p:cTn id="20" dur="indefinite"/>
                                        <p:tgtEl>
                                          <p:spTgt spid="51203">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51203">
                                            <p:txEl>
                                              <p:pRg st="3" end="3"/>
                                            </p:txEl>
                                          </p:spTgt>
                                        </p:tgtEl>
                                        <p:attrNameLst>
                                          <p:attrName>style.fontStyle</p:attrName>
                                        </p:attrNameLst>
                                      </p:cBhvr>
                                      <p:to>
                                        <p:strVal val="normal"/>
                                      </p:to>
                                    </p:set>
                                    <p:set>
                                      <p:cBhvr override="childStyle">
                                        <p:cTn id="25" dur="indefinite"/>
                                        <p:tgtEl>
                                          <p:spTgt spid="51203">
                                            <p:txEl>
                                              <p:pRg st="3" end="3"/>
                                            </p:txEl>
                                          </p:spTgt>
                                        </p:tgtEl>
                                        <p:attrNameLst>
                                          <p:attrName>style.fontWeight</p:attrName>
                                        </p:attrNameLst>
                                      </p:cBhvr>
                                      <p:to>
                                        <p:strVal val="bold"/>
                                      </p:to>
                                    </p:set>
                                    <p:set>
                                      <p:cBhvr override="childStyle">
                                        <p:cTn id="26" dur="indefinite"/>
                                        <p:tgtEl>
                                          <p:spTgt spid="51203">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51203">
                                            <p:txEl>
                                              <p:pRg st="4" end="4"/>
                                            </p:txEl>
                                          </p:spTgt>
                                        </p:tgtEl>
                                        <p:attrNameLst>
                                          <p:attrName>style.fontStyle</p:attrName>
                                        </p:attrNameLst>
                                      </p:cBhvr>
                                      <p:to>
                                        <p:strVal val="normal"/>
                                      </p:to>
                                    </p:set>
                                    <p:set>
                                      <p:cBhvr override="childStyle">
                                        <p:cTn id="31" dur="indefinite"/>
                                        <p:tgtEl>
                                          <p:spTgt spid="51203">
                                            <p:txEl>
                                              <p:pRg st="4" end="4"/>
                                            </p:txEl>
                                          </p:spTgt>
                                        </p:tgtEl>
                                        <p:attrNameLst>
                                          <p:attrName>style.fontWeight</p:attrName>
                                        </p:attrNameLst>
                                      </p:cBhvr>
                                      <p:to>
                                        <p:strVal val="bold"/>
                                      </p:to>
                                    </p:set>
                                    <p:set>
                                      <p:cBhvr override="childStyle">
                                        <p:cTn id="32" dur="indefinite"/>
                                        <p:tgtEl>
                                          <p:spTgt spid="51203">
                                            <p:txEl>
                                              <p:pRg st="4" end="4"/>
                                            </p:txEl>
                                          </p:spTgt>
                                        </p:tgtEl>
                                        <p:attrNameLst>
                                          <p:attrName>style.textDecorationUnderline</p:attrName>
                                        </p:attrNameLst>
                                      </p:cBhvr>
                                      <p:to>
                                        <p:strVal val="false"/>
                                      </p:to>
                                    </p:set>
                                  </p:childTnLst>
                                </p:cTn>
                              </p:par>
                            </p:childTnLst>
                          </p:cTn>
                        </p:par>
                      </p:childTnLst>
                    </p:cTn>
                  </p:par>
                  <p:par>
                    <p:cTn id="33" fill="hold">
                      <p:stCondLst>
                        <p:cond delay="indefinite"/>
                      </p:stCondLst>
                      <p:childTnLst>
                        <p:par>
                          <p:cTn id="34" fill="hold">
                            <p:stCondLst>
                              <p:cond delay="0"/>
                            </p:stCondLst>
                            <p:childTnLst>
                              <p:par>
                                <p:cTn id="35" presetID="5" presetClass="emph" presetSubtype="1" nodeType="clickEffect">
                                  <p:stCondLst>
                                    <p:cond delay="0"/>
                                  </p:stCondLst>
                                  <p:endCondLst>
                                    <p:cond evt="onNext" delay="0">
                                      <p:tgtEl>
                                        <p:sldTgt/>
                                      </p:tgtEl>
                                    </p:cond>
                                  </p:endCondLst>
                                  <p:childTnLst>
                                    <p:set>
                                      <p:cBhvr override="childStyle">
                                        <p:cTn id="36" dur="indefinite"/>
                                        <p:tgtEl>
                                          <p:spTgt spid="51203">
                                            <p:txEl>
                                              <p:pRg st="5" end="5"/>
                                            </p:txEl>
                                          </p:spTgt>
                                        </p:tgtEl>
                                        <p:attrNameLst>
                                          <p:attrName>style.fontStyle</p:attrName>
                                        </p:attrNameLst>
                                      </p:cBhvr>
                                      <p:to>
                                        <p:strVal val="normal"/>
                                      </p:to>
                                    </p:set>
                                    <p:set>
                                      <p:cBhvr override="childStyle">
                                        <p:cTn id="37" dur="indefinite"/>
                                        <p:tgtEl>
                                          <p:spTgt spid="51203">
                                            <p:txEl>
                                              <p:pRg st="5" end="5"/>
                                            </p:txEl>
                                          </p:spTgt>
                                        </p:tgtEl>
                                        <p:attrNameLst>
                                          <p:attrName>style.fontWeight</p:attrName>
                                        </p:attrNameLst>
                                      </p:cBhvr>
                                      <p:to>
                                        <p:strVal val="bold"/>
                                      </p:to>
                                    </p:set>
                                    <p:set>
                                      <p:cBhvr override="childStyle">
                                        <p:cTn id="38" dur="indefinite"/>
                                        <p:tgtEl>
                                          <p:spTgt spid="51203">
                                            <p:txEl>
                                              <p:pRg st="5" end="5"/>
                                            </p:txEl>
                                          </p:spTgt>
                                        </p:tgtEl>
                                        <p:attrNameLst>
                                          <p:attrName>style.textDecorationUnderline</p:attrName>
                                        </p:attrNameLst>
                                      </p:cBhvr>
                                      <p:to>
                                        <p:strVal val="false"/>
                                      </p:to>
                                    </p:set>
                                  </p:childTnLst>
                                </p:cTn>
                              </p:par>
                            </p:childTnLst>
                          </p:cTn>
                        </p:par>
                      </p:childTnLst>
                    </p:cTn>
                  </p:par>
                  <p:par>
                    <p:cTn id="39" fill="hold">
                      <p:stCondLst>
                        <p:cond delay="indefinite"/>
                      </p:stCondLst>
                      <p:childTnLst>
                        <p:par>
                          <p:cTn id="40" fill="hold">
                            <p:stCondLst>
                              <p:cond delay="0"/>
                            </p:stCondLst>
                            <p:childTnLst>
                              <p:par>
                                <p:cTn id="41" presetID="5" presetClass="emph" presetSubtype="1" nodeType="clickEffect">
                                  <p:stCondLst>
                                    <p:cond delay="0"/>
                                  </p:stCondLst>
                                  <p:endCondLst>
                                    <p:cond evt="onNext" delay="0">
                                      <p:tgtEl>
                                        <p:sldTgt/>
                                      </p:tgtEl>
                                    </p:cond>
                                  </p:endCondLst>
                                  <p:childTnLst>
                                    <p:set>
                                      <p:cBhvr override="childStyle">
                                        <p:cTn id="42" dur="indefinite"/>
                                        <p:tgtEl>
                                          <p:spTgt spid="51203">
                                            <p:txEl>
                                              <p:pRg st="6" end="6"/>
                                            </p:txEl>
                                          </p:spTgt>
                                        </p:tgtEl>
                                        <p:attrNameLst>
                                          <p:attrName>style.fontStyle</p:attrName>
                                        </p:attrNameLst>
                                      </p:cBhvr>
                                      <p:to>
                                        <p:strVal val="normal"/>
                                      </p:to>
                                    </p:set>
                                    <p:set>
                                      <p:cBhvr override="childStyle">
                                        <p:cTn id="43" dur="indefinite"/>
                                        <p:tgtEl>
                                          <p:spTgt spid="51203">
                                            <p:txEl>
                                              <p:pRg st="6" end="6"/>
                                            </p:txEl>
                                          </p:spTgt>
                                        </p:tgtEl>
                                        <p:attrNameLst>
                                          <p:attrName>style.fontWeight</p:attrName>
                                        </p:attrNameLst>
                                      </p:cBhvr>
                                      <p:to>
                                        <p:strVal val="bold"/>
                                      </p:to>
                                    </p:set>
                                    <p:set>
                                      <p:cBhvr override="childStyle">
                                        <p:cTn id="44" dur="indefinite"/>
                                        <p:tgtEl>
                                          <p:spTgt spid="51203">
                                            <p:txEl>
                                              <p:pRg st="6" end="6"/>
                                            </p:txEl>
                                          </p:spTgt>
                                        </p:tgtEl>
                                        <p:attrNameLst>
                                          <p:attrName>style.textDecorationUnderline</p:attrName>
                                        </p:attrNameLst>
                                      </p:cBhvr>
                                      <p:to>
                                        <p:strVal val="false"/>
                                      </p:to>
                                    </p:set>
                                  </p:childTnLst>
                                </p:cTn>
                              </p:par>
                            </p:childTnLst>
                          </p:cTn>
                        </p:par>
                      </p:childTnLst>
                    </p:cTn>
                  </p:par>
                  <p:par>
                    <p:cTn id="45" fill="hold">
                      <p:stCondLst>
                        <p:cond delay="indefinite"/>
                      </p:stCondLst>
                      <p:childTnLst>
                        <p:par>
                          <p:cTn id="46" fill="hold">
                            <p:stCondLst>
                              <p:cond delay="0"/>
                            </p:stCondLst>
                            <p:childTnLst>
                              <p:par>
                                <p:cTn id="47" presetID="5" presetClass="emph" presetSubtype="1" nodeType="clickEffect">
                                  <p:stCondLst>
                                    <p:cond delay="0"/>
                                  </p:stCondLst>
                                  <p:endCondLst>
                                    <p:cond evt="onNext" delay="0">
                                      <p:tgtEl>
                                        <p:sldTgt/>
                                      </p:tgtEl>
                                    </p:cond>
                                  </p:endCondLst>
                                  <p:childTnLst>
                                    <p:set>
                                      <p:cBhvr override="childStyle">
                                        <p:cTn id="48" dur="indefinite"/>
                                        <p:tgtEl>
                                          <p:spTgt spid="51203">
                                            <p:txEl>
                                              <p:pRg st="7" end="7"/>
                                            </p:txEl>
                                          </p:spTgt>
                                        </p:tgtEl>
                                        <p:attrNameLst>
                                          <p:attrName>style.fontStyle</p:attrName>
                                        </p:attrNameLst>
                                      </p:cBhvr>
                                      <p:to>
                                        <p:strVal val="normal"/>
                                      </p:to>
                                    </p:set>
                                    <p:set>
                                      <p:cBhvr override="childStyle">
                                        <p:cTn id="49" dur="indefinite"/>
                                        <p:tgtEl>
                                          <p:spTgt spid="51203">
                                            <p:txEl>
                                              <p:pRg st="7" end="7"/>
                                            </p:txEl>
                                          </p:spTgt>
                                        </p:tgtEl>
                                        <p:attrNameLst>
                                          <p:attrName>style.fontWeight</p:attrName>
                                        </p:attrNameLst>
                                      </p:cBhvr>
                                      <p:to>
                                        <p:strVal val="bold"/>
                                      </p:to>
                                    </p:set>
                                    <p:set>
                                      <p:cBhvr override="childStyle">
                                        <p:cTn id="50" dur="indefinite"/>
                                        <p:tgtEl>
                                          <p:spTgt spid="51203">
                                            <p:txEl>
                                              <p:pRg st="7" end="7"/>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7" name="Rectangle 3"/>
          <p:cNvSpPr>
            <a:spLocks noGrp="1" noChangeArrowheads="1"/>
          </p:cNvSpPr>
          <p:nvPr>
            <p:ph idx="1"/>
          </p:nvPr>
        </p:nvSpPr>
        <p:spPr/>
        <p:txBody>
          <a:bodyPr>
            <a:normAutofit/>
          </a:bodyPr>
          <a:lstStyle/>
          <a:p>
            <a:pPr>
              <a:buNone/>
            </a:pPr>
            <a:r>
              <a:rPr lang="en-US" b="1" dirty="0" smtClean="0"/>
              <a:t>Installation and Deployment</a:t>
            </a:r>
          </a:p>
          <a:p>
            <a:r>
              <a:rPr lang="en-US" dirty="0" smtClean="0"/>
              <a:t>Report Framework seamlessly integrated into .NET UI</a:t>
            </a:r>
          </a:p>
          <a:p>
            <a:r>
              <a:rPr lang="en-US" dirty="0" smtClean="0"/>
              <a:t>No special installation needed</a:t>
            </a:r>
          </a:p>
          <a:p>
            <a:r>
              <a:rPr lang="en-US" dirty="0" smtClean="0"/>
              <a:t>No license fees to customers</a:t>
            </a:r>
          </a:p>
        </p:txBody>
      </p:sp>
      <p:sp>
        <p:nvSpPr>
          <p:cNvPr id="52226" name="Rectangle 2"/>
          <p:cNvSpPr>
            <a:spLocks noGrp="1" noChangeArrowheads="1"/>
          </p:cNvSpPr>
          <p:nvPr>
            <p:ph type="title"/>
          </p:nvPr>
        </p:nvSpPr>
        <p:spPr/>
        <p:txBody>
          <a:bodyPr>
            <a:normAutofit/>
          </a:bodyPr>
          <a:lstStyle/>
          <a:p>
            <a:r>
              <a:rPr lang="en-US" dirty="0" smtClean="0"/>
              <a:t>Scheduled Reports</a:t>
            </a:r>
          </a:p>
        </p:txBody>
      </p:sp>
      <p:sp>
        <p:nvSpPr>
          <p:cNvPr id="4" name="Footer Placeholder 3"/>
          <p:cNvSpPr>
            <a:spLocks noGrp="1"/>
          </p:cNvSpPr>
          <p:nvPr>
            <p:ph type="ftr" sz="quarter" idx="10"/>
          </p:nvPr>
        </p:nvSpPr>
        <p:spPr/>
        <p:txBody>
          <a:bodyPr/>
          <a:lstStyle/>
          <a:p>
            <a:r>
              <a:rPr lang="en-US" smtClean="0"/>
              <a:t>RF-ADMN-110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52227">
                                            <p:txEl>
                                              <p:pRg st="1" end="1"/>
                                            </p:txEl>
                                          </p:spTgt>
                                        </p:tgtEl>
                                        <p:attrNameLst>
                                          <p:attrName>style.fontStyle</p:attrName>
                                        </p:attrNameLst>
                                      </p:cBhvr>
                                      <p:to>
                                        <p:strVal val="normal"/>
                                      </p:to>
                                    </p:set>
                                    <p:set>
                                      <p:cBhvr override="childStyle">
                                        <p:cTn id="7" dur="indefinite"/>
                                        <p:tgtEl>
                                          <p:spTgt spid="52227">
                                            <p:txEl>
                                              <p:pRg st="1" end="1"/>
                                            </p:txEl>
                                          </p:spTgt>
                                        </p:tgtEl>
                                        <p:attrNameLst>
                                          <p:attrName>style.fontWeight</p:attrName>
                                        </p:attrNameLst>
                                      </p:cBhvr>
                                      <p:to>
                                        <p:strVal val="bold"/>
                                      </p:to>
                                    </p:set>
                                    <p:set>
                                      <p:cBhvr override="childStyle">
                                        <p:cTn id="8" dur="indefinite"/>
                                        <p:tgtEl>
                                          <p:spTgt spid="52227">
                                            <p:txEl>
                                              <p:pRg st="1" end="1"/>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52227">
                                            <p:txEl>
                                              <p:pRg st="2" end="2"/>
                                            </p:txEl>
                                          </p:spTgt>
                                        </p:tgtEl>
                                        <p:attrNameLst>
                                          <p:attrName>style.fontStyle</p:attrName>
                                        </p:attrNameLst>
                                      </p:cBhvr>
                                      <p:to>
                                        <p:strVal val="normal"/>
                                      </p:to>
                                    </p:set>
                                    <p:set>
                                      <p:cBhvr override="childStyle">
                                        <p:cTn id="13" dur="indefinite"/>
                                        <p:tgtEl>
                                          <p:spTgt spid="52227">
                                            <p:txEl>
                                              <p:pRg st="2" end="2"/>
                                            </p:txEl>
                                          </p:spTgt>
                                        </p:tgtEl>
                                        <p:attrNameLst>
                                          <p:attrName>style.fontWeight</p:attrName>
                                        </p:attrNameLst>
                                      </p:cBhvr>
                                      <p:to>
                                        <p:strVal val="bold"/>
                                      </p:to>
                                    </p:set>
                                    <p:set>
                                      <p:cBhvr override="childStyle">
                                        <p:cTn id="14" dur="indefinite"/>
                                        <p:tgtEl>
                                          <p:spTgt spid="52227">
                                            <p:txEl>
                                              <p:pRg st="2" end="2"/>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52227">
                                            <p:txEl>
                                              <p:pRg st="3" end="3"/>
                                            </p:txEl>
                                          </p:spTgt>
                                        </p:tgtEl>
                                        <p:attrNameLst>
                                          <p:attrName>style.fontStyle</p:attrName>
                                        </p:attrNameLst>
                                      </p:cBhvr>
                                      <p:to>
                                        <p:strVal val="normal"/>
                                      </p:to>
                                    </p:set>
                                    <p:set>
                                      <p:cBhvr override="childStyle">
                                        <p:cTn id="19" dur="indefinite"/>
                                        <p:tgtEl>
                                          <p:spTgt spid="52227">
                                            <p:txEl>
                                              <p:pRg st="3" end="3"/>
                                            </p:txEl>
                                          </p:spTgt>
                                        </p:tgtEl>
                                        <p:attrNameLst>
                                          <p:attrName>style.fontWeight</p:attrName>
                                        </p:attrNameLst>
                                      </p:cBhvr>
                                      <p:to>
                                        <p:strVal val="bold"/>
                                      </p:to>
                                    </p:set>
                                    <p:set>
                                      <p:cBhvr override="childStyle">
                                        <p:cTn id="20" dur="indefinite"/>
                                        <p:tgtEl>
                                          <p:spTgt spid="52227">
                                            <p:txEl>
                                              <p:pRg st="3" end="3"/>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7" name="Rectangle 3"/>
          <p:cNvSpPr>
            <a:spLocks noGrp="1" noChangeArrowheads="1"/>
          </p:cNvSpPr>
          <p:nvPr>
            <p:ph idx="1"/>
          </p:nvPr>
        </p:nvSpPr>
        <p:spPr/>
        <p:txBody>
          <a:bodyPr>
            <a:normAutofit/>
          </a:bodyPr>
          <a:lstStyle/>
          <a:p>
            <a:pPr>
              <a:buNone/>
            </a:pPr>
            <a:r>
              <a:rPr lang="en-US" b="1" dirty="0" smtClean="0"/>
              <a:t>Installation and Deployment (continued)</a:t>
            </a:r>
          </a:p>
          <a:p>
            <a:r>
              <a:rPr lang="en-US" dirty="0" smtClean="0"/>
              <a:t>Report Server Installation</a:t>
            </a:r>
          </a:p>
          <a:p>
            <a:pPr lvl="1"/>
            <a:r>
              <a:rPr lang="en-US" dirty="0" smtClean="0"/>
              <a:t>Windows OS required</a:t>
            </a:r>
          </a:p>
          <a:p>
            <a:pPr lvl="1"/>
            <a:r>
              <a:rPr lang="en-US" dirty="0" smtClean="0"/>
              <a:t>Install .NET UI client in standard fashion</a:t>
            </a:r>
          </a:p>
          <a:p>
            <a:pPr lvl="1"/>
            <a:r>
              <a:rPr lang="en-US" dirty="0" smtClean="0"/>
              <a:t>Run the server using command line (no GUI)</a:t>
            </a:r>
          </a:p>
          <a:p>
            <a:pPr lvl="1"/>
            <a:r>
              <a:rPr lang="en-US" dirty="0" smtClean="0"/>
              <a:t>Can deploy multiple servers</a:t>
            </a:r>
          </a:p>
          <a:p>
            <a:pPr lvl="2"/>
            <a:r>
              <a:rPr lang="en-US" dirty="0" smtClean="0"/>
              <a:t>Failover</a:t>
            </a:r>
          </a:p>
          <a:p>
            <a:pPr lvl="2"/>
            <a:r>
              <a:rPr lang="en-US" dirty="0" smtClean="0"/>
              <a:t>Increased throughput</a:t>
            </a:r>
          </a:p>
        </p:txBody>
      </p:sp>
      <p:sp>
        <p:nvSpPr>
          <p:cNvPr id="52226" name="Rectangle 2"/>
          <p:cNvSpPr>
            <a:spLocks noGrp="1" noChangeArrowheads="1"/>
          </p:cNvSpPr>
          <p:nvPr>
            <p:ph type="title"/>
          </p:nvPr>
        </p:nvSpPr>
        <p:spPr/>
        <p:txBody>
          <a:bodyPr>
            <a:normAutofit/>
          </a:bodyPr>
          <a:lstStyle/>
          <a:p>
            <a:r>
              <a:rPr lang="en-US" dirty="0" smtClean="0"/>
              <a:t>Scheduled Reports</a:t>
            </a:r>
          </a:p>
        </p:txBody>
      </p:sp>
      <p:sp>
        <p:nvSpPr>
          <p:cNvPr id="4" name="Footer Placeholder 3"/>
          <p:cNvSpPr>
            <a:spLocks noGrp="1"/>
          </p:cNvSpPr>
          <p:nvPr>
            <p:ph type="ftr" sz="quarter" idx="10"/>
          </p:nvPr>
        </p:nvSpPr>
        <p:spPr/>
        <p:txBody>
          <a:bodyPr/>
          <a:lstStyle/>
          <a:p>
            <a:r>
              <a:rPr lang="en-US" dirty="0" smtClean="0"/>
              <a:t>RF-ADMN-120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52227">
                                            <p:txEl>
                                              <p:pRg st="1" end="1"/>
                                            </p:txEl>
                                          </p:spTgt>
                                        </p:tgtEl>
                                        <p:attrNameLst>
                                          <p:attrName>style.fontStyle</p:attrName>
                                        </p:attrNameLst>
                                      </p:cBhvr>
                                      <p:to>
                                        <p:strVal val="normal"/>
                                      </p:to>
                                    </p:set>
                                    <p:set>
                                      <p:cBhvr override="childStyle">
                                        <p:cTn id="7" dur="indefinite"/>
                                        <p:tgtEl>
                                          <p:spTgt spid="52227">
                                            <p:txEl>
                                              <p:pRg st="1" end="1"/>
                                            </p:txEl>
                                          </p:spTgt>
                                        </p:tgtEl>
                                        <p:attrNameLst>
                                          <p:attrName>style.fontWeight</p:attrName>
                                        </p:attrNameLst>
                                      </p:cBhvr>
                                      <p:to>
                                        <p:strVal val="bold"/>
                                      </p:to>
                                    </p:set>
                                    <p:set>
                                      <p:cBhvr override="childStyle">
                                        <p:cTn id="8" dur="indefinite"/>
                                        <p:tgtEl>
                                          <p:spTgt spid="52227">
                                            <p:txEl>
                                              <p:pRg st="1" end="1"/>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52227">
                                            <p:txEl>
                                              <p:pRg st="2" end="2"/>
                                            </p:txEl>
                                          </p:spTgt>
                                        </p:tgtEl>
                                        <p:attrNameLst>
                                          <p:attrName>style.fontStyle</p:attrName>
                                        </p:attrNameLst>
                                      </p:cBhvr>
                                      <p:to>
                                        <p:strVal val="normal"/>
                                      </p:to>
                                    </p:set>
                                    <p:set>
                                      <p:cBhvr override="childStyle">
                                        <p:cTn id="13" dur="indefinite"/>
                                        <p:tgtEl>
                                          <p:spTgt spid="52227">
                                            <p:txEl>
                                              <p:pRg st="2" end="2"/>
                                            </p:txEl>
                                          </p:spTgt>
                                        </p:tgtEl>
                                        <p:attrNameLst>
                                          <p:attrName>style.fontWeight</p:attrName>
                                        </p:attrNameLst>
                                      </p:cBhvr>
                                      <p:to>
                                        <p:strVal val="bold"/>
                                      </p:to>
                                    </p:set>
                                    <p:set>
                                      <p:cBhvr override="childStyle">
                                        <p:cTn id="14" dur="indefinite"/>
                                        <p:tgtEl>
                                          <p:spTgt spid="52227">
                                            <p:txEl>
                                              <p:pRg st="2" end="2"/>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52227">
                                            <p:txEl>
                                              <p:pRg st="3" end="3"/>
                                            </p:txEl>
                                          </p:spTgt>
                                        </p:tgtEl>
                                        <p:attrNameLst>
                                          <p:attrName>style.fontStyle</p:attrName>
                                        </p:attrNameLst>
                                      </p:cBhvr>
                                      <p:to>
                                        <p:strVal val="normal"/>
                                      </p:to>
                                    </p:set>
                                    <p:set>
                                      <p:cBhvr override="childStyle">
                                        <p:cTn id="19" dur="indefinite"/>
                                        <p:tgtEl>
                                          <p:spTgt spid="52227">
                                            <p:txEl>
                                              <p:pRg st="3" end="3"/>
                                            </p:txEl>
                                          </p:spTgt>
                                        </p:tgtEl>
                                        <p:attrNameLst>
                                          <p:attrName>style.fontWeight</p:attrName>
                                        </p:attrNameLst>
                                      </p:cBhvr>
                                      <p:to>
                                        <p:strVal val="bold"/>
                                      </p:to>
                                    </p:set>
                                    <p:set>
                                      <p:cBhvr override="childStyle">
                                        <p:cTn id="20" dur="indefinite"/>
                                        <p:tgtEl>
                                          <p:spTgt spid="52227">
                                            <p:txEl>
                                              <p:pRg st="3" end="3"/>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52227">
                                            <p:txEl>
                                              <p:pRg st="4" end="4"/>
                                            </p:txEl>
                                          </p:spTgt>
                                        </p:tgtEl>
                                        <p:attrNameLst>
                                          <p:attrName>style.fontStyle</p:attrName>
                                        </p:attrNameLst>
                                      </p:cBhvr>
                                      <p:to>
                                        <p:strVal val="normal"/>
                                      </p:to>
                                    </p:set>
                                    <p:set>
                                      <p:cBhvr override="childStyle">
                                        <p:cTn id="25" dur="indefinite"/>
                                        <p:tgtEl>
                                          <p:spTgt spid="52227">
                                            <p:txEl>
                                              <p:pRg st="4" end="4"/>
                                            </p:txEl>
                                          </p:spTgt>
                                        </p:tgtEl>
                                        <p:attrNameLst>
                                          <p:attrName>style.fontWeight</p:attrName>
                                        </p:attrNameLst>
                                      </p:cBhvr>
                                      <p:to>
                                        <p:strVal val="bold"/>
                                      </p:to>
                                    </p:set>
                                    <p:set>
                                      <p:cBhvr override="childStyle">
                                        <p:cTn id="26" dur="indefinite"/>
                                        <p:tgtEl>
                                          <p:spTgt spid="52227">
                                            <p:txEl>
                                              <p:pRg st="4" end="4"/>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52227">
                                            <p:txEl>
                                              <p:pRg st="5" end="5"/>
                                            </p:txEl>
                                          </p:spTgt>
                                        </p:tgtEl>
                                        <p:attrNameLst>
                                          <p:attrName>style.fontStyle</p:attrName>
                                        </p:attrNameLst>
                                      </p:cBhvr>
                                      <p:to>
                                        <p:strVal val="normal"/>
                                      </p:to>
                                    </p:set>
                                    <p:set>
                                      <p:cBhvr override="childStyle">
                                        <p:cTn id="31" dur="indefinite"/>
                                        <p:tgtEl>
                                          <p:spTgt spid="52227">
                                            <p:txEl>
                                              <p:pRg st="5" end="5"/>
                                            </p:txEl>
                                          </p:spTgt>
                                        </p:tgtEl>
                                        <p:attrNameLst>
                                          <p:attrName>style.fontWeight</p:attrName>
                                        </p:attrNameLst>
                                      </p:cBhvr>
                                      <p:to>
                                        <p:strVal val="bold"/>
                                      </p:to>
                                    </p:set>
                                    <p:set>
                                      <p:cBhvr override="childStyle">
                                        <p:cTn id="32" dur="indefinite"/>
                                        <p:tgtEl>
                                          <p:spTgt spid="52227">
                                            <p:txEl>
                                              <p:pRg st="5" end="5"/>
                                            </p:txEl>
                                          </p:spTgt>
                                        </p:tgtEl>
                                        <p:attrNameLst>
                                          <p:attrName>style.textDecorationUnderline</p:attrName>
                                        </p:attrNameLst>
                                      </p:cBhvr>
                                      <p:to>
                                        <p:strVal val="false"/>
                                      </p:to>
                                    </p:set>
                                  </p:childTnLst>
                                </p:cTn>
                              </p:par>
                              <p:par>
                                <p:cTn id="33" presetID="5" presetClass="emph" presetSubtype="1" nodeType="withEffect">
                                  <p:stCondLst>
                                    <p:cond delay="0"/>
                                  </p:stCondLst>
                                  <p:endCondLst>
                                    <p:cond evt="onNext" delay="0">
                                      <p:tgtEl>
                                        <p:sldTgt/>
                                      </p:tgtEl>
                                    </p:cond>
                                  </p:endCondLst>
                                  <p:childTnLst>
                                    <p:set>
                                      <p:cBhvr override="childStyle">
                                        <p:cTn id="34" dur="indefinite"/>
                                        <p:tgtEl>
                                          <p:spTgt spid="52227">
                                            <p:txEl>
                                              <p:pRg st="6" end="6"/>
                                            </p:txEl>
                                          </p:spTgt>
                                        </p:tgtEl>
                                        <p:attrNameLst>
                                          <p:attrName>style.fontStyle</p:attrName>
                                        </p:attrNameLst>
                                      </p:cBhvr>
                                      <p:to>
                                        <p:strVal val="normal"/>
                                      </p:to>
                                    </p:set>
                                    <p:set>
                                      <p:cBhvr override="childStyle">
                                        <p:cTn id="35" dur="indefinite"/>
                                        <p:tgtEl>
                                          <p:spTgt spid="52227">
                                            <p:txEl>
                                              <p:pRg st="6" end="6"/>
                                            </p:txEl>
                                          </p:spTgt>
                                        </p:tgtEl>
                                        <p:attrNameLst>
                                          <p:attrName>style.fontWeight</p:attrName>
                                        </p:attrNameLst>
                                      </p:cBhvr>
                                      <p:to>
                                        <p:strVal val="bold"/>
                                      </p:to>
                                    </p:set>
                                    <p:set>
                                      <p:cBhvr override="childStyle">
                                        <p:cTn id="36" dur="indefinite"/>
                                        <p:tgtEl>
                                          <p:spTgt spid="52227">
                                            <p:txEl>
                                              <p:pRg st="6" end="6"/>
                                            </p:txEl>
                                          </p:spTgt>
                                        </p:tgtEl>
                                        <p:attrNameLst>
                                          <p:attrName>style.textDecorationUnderline</p:attrName>
                                        </p:attrNameLst>
                                      </p:cBhvr>
                                      <p:to>
                                        <p:strVal val="false"/>
                                      </p:to>
                                    </p:set>
                                  </p:childTnLst>
                                </p:cTn>
                              </p:par>
                              <p:par>
                                <p:cTn id="37" presetID="5" presetClass="emph" presetSubtype="1" nodeType="withEffect">
                                  <p:stCondLst>
                                    <p:cond delay="0"/>
                                  </p:stCondLst>
                                  <p:endCondLst>
                                    <p:cond evt="onNext" delay="0">
                                      <p:tgtEl>
                                        <p:sldTgt/>
                                      </p:tgtEl>
                                    </p:cond>
                                  </p:endCondLst>
                                  <p:childTnLst>
                                    <p:set>
                                      <p:cBhvr override="childStyle">
                                        <p:cTn id="38" dur="indefinite"/>
                                        <p:tgtEl>
                                          <p:spTgt spid="52227">
                                            <p:txEl>
                                              <p:pRg st="7" end="7"/>
                                            </p:txEl>
                                          </p:spTgt>
                                        </p:tgtEl>
                                        <p:attrNameLst>
                                          <p:attrName>style.fontStyle</p:attrName>
                                        </p:attrNameLst>
                                      </p:cBhvr>
                                      <p:to>
                                        <p:strVal val="normal"/>
                                      </p:to>
                                    </p:set>
                                    <p:set>
                                      <p:cBhvr override="childStyle">
                                        <p:cTn id="39" dur="indefinite"/>
                                        <p:tgtEl>
                                          <p:spTgt spid="52227">
                                            <p:txEl>
                                              <p:pRg st="7" end="7"/>
                                            </p:txEl>
                                          </p:spTgt>
                                        </p:tgtEl>
                                        <p:attrNameLst>
                                          <p:attrName>style.fontWeight</p:attrName>
                                        </p:attrNameLst>
                                      </p:cBhvr>
                                      <p:to>
                                        <p:strVal val="bold"/>
                                      </p:to>
                                    </p:set>
                                    <p:set>
                                      <p:cBhvr override="childStyle">
                                        <p:cTn id="40" dur="indefinite"/>
                                        <p:tgtEl>
                                          <p:spTgt spid="52227">
                                            <p:txEl>
                                              <p:pRg st="7" end="7"/>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normAutofit fontScale="90000"/>
          </a:bodyPr>
          <a:lstStyle/>
          <a:p>
            <a:r>
              <a:rPr lang="en-US" smtClean="0"/>
              <a:t>Reporting Framework Rendering Architecture</a:t>
            </a:r>
            <a:endParaRPr lang="en-US" dirty="0"/>
          </a:p>
        </p:txBody>
      </p:sp>
      <p:sp>
        <p:nvSpPr>
          <p:cNvPr id="17" name="Footer Placeholder 16"/>
          <p:cNvSpPr>
            <a:spLocks noGrp="1"/>
          </p:cNvSpPr>
          <p:nvPr>
            <p:ph type="ftr" sz="quarter" idx="10"/>
          </p:nvPr>
        </p:nvSpPr>
        <p:spPr/>
        <p:txBody>
          <a:bodyPr/>
          <a:lstStyle/>
          <a:p>
            <a:r>
              <a:rPr lang="en-US" dirty="0" smtClean="0"/>
              <a:t>RF-ADMN-130</a:t>
            </a:r>
            <a:endParaRPr lang="en-US" dirty="0"/>
          </a:p>
        </p:txBody>
      </p:sp>
      <p:sp>
        <p:nvSpPr>
          <p:cNvPr id="18" name="AutoShape 13"/>
          <p:cNvSpPr>
            <a:spLocks noChangeArrowheads="1"/>
          </p:cNvSpPr>
          <p:nvPr/>
        </p:nvSpPr>
        <p:spPr bwMode="auto">
          <a:xfrm>
            <a:off x="2404111" y="3352800"/>
            <a:ext cx="1295400" cy="1524000"/>
          </a:xfrm>
          <a:prstGeom prst="can">
            <a:avLst>
              <a:gd name="adj" fmla="val 29412"/>
            </a:avLst>
          </a:prstGeom>
          <a:solidFill>
            <a:schemeClr val="accent1"/>
          </a:solidFill>
          <a:ln w="9525">
            <a:noFill/>
            <a:miter lim="800000"/>
            <a:headEnd/>
            <a:tailEnd/>
          </a:ln>
          <a:effectLst/>
        </p:spPr>
        <p:txBody>
          <a:bodyPr anchor="ctr"/>
          <a:lstStyle/>
          <a:p>
            <a:pPr algn="ctr" defTabSz="457200"/>
            <a:r>
              <a:rPr lang="en-US" altLang="zh-CN" sz="1800" dirty="0">
                <a:solidFill>
                  <a:schemeClr val="bg1"/>
                </a:solidFill>
                <a:effectLst>
                  <a:outerShdw blurRad="38100" dist="38100" dir="2700000" algn="tl">
                    <a:srgbClr val="000000">
                      <a:alpha val="43137"/>
                    </a:srgbClr>
                  </a:outerShdw>
                </a:effectLst>
                <a:latin typeface="+mj-lt"/>
                <a:ea typeface="宋体" pitchFamily="2" charset="-122"/>
              </a:rPr>
              <a:t>Data</a:t>
            </a:r>
          </a:p>
          <a:p>
            <a:pPr algn="ctr" defTabSz="457200"/>
            <a:r>
              <a:rPr lang="en-US" altLang="zh-CN" sz="1800" dirty="0">
                <a:solidFill>
                  <a:schemeClr val="bg1"/>
                </a:solidFill>
                <a:effectLst>
                  <a:outerShdw blurRad="38100" dist="38100" dir="2700000" algn="tl">
                    <a:srgbClr val="000000">
                      <a:alpha val="43137"/>
                    </a:srgbClr>
                  </a:outerShdw>
                </a:effectLst>
                <a:latin typeface="+mj-lt"/>
                <a:ea typeface="宋体" pitchFamily="2" charset="-122"/>
              </a:rPr>
              <a:t>Source</a:t>
            </a:r>
          </a:p>
        </p:txBody>
      </p:sp>
      <p:sp>
        <p:nvSpPr>
          <p:cNvPr id="19" name="AutoShape 14"/>
          <p:cNvSpPr>
            <a:spLocks noChangeArrowheads="1"/>
          </p:cNvSpPr>
          <p:nvPr/>
        </p:nvSpPr>
        <p:spPr bwMode="auto">
          <a:xfrm>
            <a:off x="7223761" y="2266950"/>
            <a:ext cx="914400" cy="942975"/>
          </a:xfrm>
          <a:prstGeom prst="foldedCorner">
            <a:avLst>
              <a:gd name="adj" fmla="val 12500"/>
            </a:avLst>
          </a:prstGeom>
          <a:solidFill>
            <a:schemeClr val="accent1"/>
          </a:solidFill>
          <a:ln w="9525">
            <a:noFill/>
            <a:round/>
            <a:headEnd/>
            <a:tailEnd/>
          </a:ln>
          <a:effectLst/>
        </p:spPr>
        <p:txBody>
          <a:bodyPr wrap="none" anchor="ctr"/>
          <a:lstStyle/>
          <a:p>
            <a:pPr algn="ctr"/>
            <a:r>
              <a:rPr lang="en-US" sz="1800" dirty="0">
                <a:solidFill>
                  <a:schemeClr val="bg1"/>
                </a:solidFill>
                <a:effectLst>
                  <a:outerShdw blurRad="38100" dist="38100" dir="2700000" algn="tl">
                    <a:srgbClr val="000000">
                      <a:alpha val="43137"/>
                    </a:srgbClr>
                  </a:outerShdw>
                </a:effectLst>
                <a:latin typeface="+mj-lt"/>
                <a:cs typeface="Arial" charset="0"/>
              </a:rPr>
              <a:t>Report</a:t>
            </a:r>
          </a:p>
        </p:txBody>
      </p:sp>
      <p:sp>
        <p:nvSpPr>
          <p:cNvPr id="20" name="Text Box 15"/>
          <p:cNvSpPr txBox="1">
            <a:spLocks noChangeArrowheads="1"/>
          </p:cNvSpPr>
          <p:nvPr/>
        </p:nvSpPr>
        <p:spPr bwMode="auto">
          <a:xfrm>
            <a:off x="7223760" y="3209925"/>
            <a:ext cx="1920240" cy="1708160"/>
          </a:xfrm>
          <a:prstGeom prst="rect">
            <a:avLst/>
          </a:prstGeom>
          <a:noFill/>
          <a:ln w="9525">
            <a:noFill/>
            <a:miter lim="800000"/>
            <a:headEnd/>
            <a:tailEnd/>
          </a:ln>
        </p:spPr>
        <p:txBody>
          <a:bodyPr wrap="square">
            <a:spAutoFit/>
          </a:bodyPr>
          <a:lstStyle/>
          <a:p>
            <a:pPr algn="l">
              <a:spcBef>
                <a:spcPct val="50000"/>
              </a:spcBef>
              <a:buFontTx/>
              <a:buChar char="-"/>
            </a:pPr>
            <a:r>
              <a:rPr lang="en-US" sz="1400" dirty="0">
                <a:latin typeface="+mj-lt"/>
                <a:cs typeface="Arial" charset="0"/>
              </a:rPr>
              <a:t> UI Viewer</a:t>
            </a:r>
          </a:p>
          <a:p>
            <a:pPr algn="l">
              <a:spcBef>
                <a:spcPct val="50000"/>
              </a:spcBef>
              <a:buFontTx/>
              <a:buChar char="-"/>
            </a:pPr>
            <a:r>
              <a:rPr lang="en-US" sz="1400" dirty="0">
                <a:latin typeface="+mj-lt"/>
                <a:cs typeface="Arial" charset="0"/>
              </a:rPr>
              <a:t> PDF</a:t>
            </a:r>
          </a:p>
          <a:p>
            <a:pPr algn="l">
              <a:spcBef>
                <a:spcPct val="50000"/>
              </a:spcBef>
              <a:buFontTx/>
              <a:buChar char="-"/>
            </a:pPr>
            <a:r>
              <a:rPr lang="en-US" sz="1400" dirty="0">
                <a:latin typeface="+mj-lt"/>
                <a:cs typeface="Arial" charset="0"/>
              </a:rPr>
              <a:t> Excel</a:t>
            </a:r>
          </a:p>
          <a:p>
            <a:pPr algn="l">
              <a:spcBef>
                <a:spcPct val="50000"/>
              </a:spcBef>
              <a:buFontTx/>
              <a:buChar char="-"/>
            </a:pPr>
            <a:r>
              <a:rPr lang="en-US" sz="1400" dirty="0">
                <a:latin typeface="+mj-lt"/>
                <a:cs typeface="Arial" charset="0"/>
              </a:rPr>
              <a:t> User can send to printer</a:t>
            </a:r>
          </a:p>
        </p:txBody>
      </p:sp>
      <p:sp>
        <p:nvSpPr>
          <p:cNvPr id="21" name="Text Box 16"/>
          <p:cNvSpPr txBox="1">
            <a:spLocks noChangeArrowheads="1"/>
          </p:cNvSpPr>
          <p:nvPr/>
        </p:nvSpPr>
        <p:spPr bwMode="auto">
          <a:xfrm>
            <a:off x="2404110" y="4881563"/>
            <a:ext cx="1920240" cy="954107"/>
          </a:xfrm>
          <a:prstGeom prst="rect">
            <a:avLst/>
          </a:prstGeom>
          <a:noFill/>
          <a:ln w="9525">
            <a:noFill/>
            <a:miter lim="800000"/>
            <a:headEnd/>
            <a:tailEnd/>
          </a:ln>
        </p:spPr>
        <p:txBody>
          <a:bodyPr wrap="square">
            <a:spAutoFit/>
          </a:bodyPr>
          <a:lstStyle/>
          <a:p>
            <a:pPr algn="l">
              <a:spcBef>
                <a:spcPct val="50000"/>
              </a:spcBef>
              <a:buFontTx/>
              <a:buChar char="-"/>
            </a:pPr>
            <a:r>
              <a:rPr lang="en-US" sz="1400" dirty="0">
                <a:latin typeface="+mj-lt"/>
                <a:cs typeface="Arial" charset="0"/>
              </a:rPr>
              <a:t> Progress Program</a:t>
            </a:r>
          </a:p>
          <a:p>
            <a:pPr algn="l">
              <a:spcBef>
                <a:spcPct val="50000"/>
              </a:spcBef>
              <a:buFontTx/>
              <a:buChar char="-"/>
            </a:pPr>
            <a:r>
              <a:rPr lang="en-US" sz="1400" dirty="0">
                <a:latin typeface="+mj-lt"/>
                <a:cs typeface="Arial" charset="0"/>
              </a:rPr>
              <a:t> Browse</a:t>
            </a:r>
          </a:p>
          <a:p>
            <a:pPr algn="l">
              <a:spcBef>
                <a:spcPct val="50000"/>
              </a:spcBef>
              <a:buFontTx/>
              <a:buChar char="-"/>
            </a:pPr>
            <a:r>
              <a:rPr lang="en-US" sz="1400" dirty="0">
                <a:latin typeface="+mj-lt"/>
                <a:cs typeface="Arial" charset="0"/>
              </a:rPr>
              <a:t> Financial API</a:t>
            </a:r>
          </a:p>
        </p:txBody>
      </p:sp>
      <p:sp>
        <p:nvSpPr>
          <p:cNvPr id="22" name="Rectangle 17"/>
          <p:cNvSpPr>
            <a:spLocks noChangeArrowheads="1"/>
          </p:cNvSpPr>
          <p:nvPr/>
        </p:nvSpPr>
        <p:spPr bwMode="auto">
          <a:xfrm>
            <a:off x="4966337" y="2228850"/>
            <a:ext cx="1371600" cy="1021556"/>
          </a:xfrm>
          <a:prstGeom prst="round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defTabSz="457200"/>
            <a:r>
              <a:rPr lang="en-US" sz="1800" dirty="0" smtClean="0">
                <a:effectLst>
                  <a:outerShdw blurRad="38100" dist="38100" dir="2700000" algn="tl">
                    <a:srgbClr val="000000">
                      <a:alpha val="43137"/>
                    </a:srgbClr>
                  </a:outerShdw>
                </a:effectLst>
                <a:latin typeface="+mj-lt"/>
              </a:rPr>
              <a:t>Report</a:t>
            </a:r>
          </a:p>
          <a:p>
            <a:pPr algn="ctr" defTabSz="457200"/>
            <a:r>
              <a:rPr lang="en-US" sz="1800" dirty="0" smtClean="0">
                <a:effectLst>
                  <a:outerShdw blurRad="38100" dist="38100" dir="2700000" algn="tl">
                    <a:srgbClr val="000000">
                      <a:alpha val="43137"/>
                    </a:srgbClr>
                  </a:outerShdw>
                </a:effectLst>
                <a:latin typeface="+mj-lt"/>
              </a:rPr>
              <a:t>Render</a:t>
            </a:r>
          </a:p>
          <a:p>
            <a:pPr algn="ctr" defTabSz="457200"/>
            <a:r>
              <a:rPr lang="en-US" sz="1800" dirty="0" smtClean="0">
                <a:effectLst>
                  <a:outerShdw blurRad="38100" dist="38100" dir="2700000" algn="tl">
                    <a:srgbClr val="000000">
                      <a:alpha val="43137"/>
                    </a:srgbClr>
                  </a:outerShdw>
                </a:effectLst>
                <a:latin typeface="+mj-lt"/>
              </a:rPr>
              <a:t>Engine</a:t>
            </a:r>
          </a:p>
        </p:txBody>
      </p:sp>
      <p:sp>
        <p:nvSpPr>
          <p:cNvPr id="23" name="Rectangle 18"/>
          <p:cNvSpPr>
            <a:spLocks noChangeArrowheads="1"/>
          </p:cNvSpPr>
          <p:nvPr/>
        </p:nvSpPr>
        <p:spPr bwMode="auto">
          <a:xfrm>
            <a:off x="2404111" y="1352550"/>
            <a:ext cx="1295400" cy="1021556"/>
          </a:xfrm>
          <a:prstGeom prst="round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defTabSz="457200"/>
            <a:r>
              <a:rPr lang="en-US" sz="1800" dirty="0" smtClean="0">
                <a:effectLst>
                  <a:outerShdw blurRad="38100" dist="38100" dir="2700000" algn="tl">
                    <a:srgbClr val="000000">
                      <a:alpha val="43137"/>
                    </a:srgbClr>
                  </a:outerShdw>
                </a:effectLst>
                <a:latin typeface="+mj-lt"/>
              </a:rPr>
              <a:t>Pre-Render</a:t>
            </a:r>
          </a:p>
          <a:p>
            <a:pPr algn="ctr" defTabSz="457200"/>
            <a:r>
              <a:rPr lang="en-US" sz="1800" dirty="0" smtClean="0">
                <a:effectLst>
                  <a:outerShdw blurRad="38100" dist="38100" dir="2700000" algn="tl">
                    <a:srgbClr val="000000">
                      <a:alpha val="43137"/>
                    </a:srgbClr>
                  </a:outerShdw>
                </a:effectLst>
                <a:latin typeface="+mj-lt"/>
              </a:rPr>
              <a:t>Engine</a:t>
            </a:r>
          </a:p>
        </p:txBody>
      </p:sp>
      <p:sp>
        <p:nvSpPr>
          <p:cNvPr id="24" name="Text Box 21"/>
          <p:cNvSpPr txBox="1">
            <a:spLocks noChangeArrowheads="1"/>
          </p:cNvSpPr>
          <p:nvPr/>
        </p:nvSpPr>
        <p:spPr bwMode="auto">
          <a:xfrm>
            <a:off x="2404110" y="2371725"/>
            <a:ext cx="1920240" cy="846386"/>
          </a:xfrm>
          <a:prstGeom prst="rect">
            <a:avLst/>
          </a:prstGeom>
          <a:noFill/>
          <a:ln w="9525">
            <a:noFill/>
            <a:miter lim="800000"/>
            <a:headEnd/>
            <a:tailEnd/>
          </a:ln>
        </p:spPr>
        <p:txBody>
          <a:bodyPr wrap="square">
            <a:spAutoFit/>
          </a:bodyPr>
          <a:lstStyle/>
          <a:p>
            <a:pPr algn="l">
              <a:spcBef>
                <a:spcPct val="50000"/>
              </a:spcBef>
              <a:buFontTx/>
              <a:buChar char="-"/>
            </a:pPr>
            <a:r>
              <a:rPr lang="en-US" sz="1400" dirty="0">
                <a:latin typeface="+mj-lt"/>
                <a:cs typeface="Arial" charset="0"/>
              </a:rPr>
              <a:t> Applies Template</a:t>
            </a:r>
          </a:p>
          <a:p>
            <a:pPr algn="l">
              <a:spcBef>
                <a:spcPct val="50000"/>
              </a:spcBef>
              <a:buFontTx/>
              <a:buChar char="-"/>
            </a:pPr>
            <a:r>
              <a:rPr lang="en-US" sz="1400" dirty="0">
                <a:latin typeface="+mj-lt"/>
                <a:cs typeface="Arial" charset="0"/>
              </a:rPr>
              <a:t> Translates Labels</a:t>
            </a:r>
          </a:p>
        </p:txBody>
      </p:sp>
      <p:sp>
        <p:nvSpPr>
          <p:cNvPr id="25" name="AutoShape 24"/>
          <p:cNvSpPr>
            <a:spLocks noChangeArrowheads="1"/>
          </p:cNvSpPr>
          <p:nvPr/>
        </p:nvSpPr>
        <p:spPr bwMode="auto">
          <a:xfrm>
            <a:off x="470537" y="1295399"/>
            <a:ext cx="1066800" cy="1133475"/>
          </a:xfrm>
          <a:prstGeom prst="foldedCorner">
            <a:avLst>
              <a:gd name="adj" fmla="val 12500"/>
            </a:avLst>
          </a:prstGeom>
          <a:solidFill>
            <a:schemeClr val="accent1"/>
          </a:solidFill>
          <a:ln w="9525">
            <a:noFill/>
            <a:round/>
            <a:headEnd/>
            <a:tailEnd/>
          </a:ln>
          <a:effectLst/>
        </p:spPr>
        <p:txBody>
          <a:bodyPr wrap="none" anchor="ctr"/>
          <a:lstStyle/>
          <a:p>
            <a:pPr algn="ctr"/>
            <a:r>
              <a:rPr lang="en-US" sz="1800" dirty="0">
                <a:solidFill>
                  <a:schemeClr val="bg1"/>
                </a:solidFill>
                <a:effectLst>
                  <a:outerShdw blurRad="38100" dist="38100" dir="2700000" algn="tl">
                    <a:srgbClr val="000000">
                      <a:alpha val="43137"/>
                    </a:srgbClr>
                  </a:outerShdw>
                </a:effectLst>
                <a:latin typeface="+mj-lt"/>
                <a:cs typeface="Arial" charset="0"/>
              </a:rPr>
              <a:t>Report</a:t>
            </a:r>
          </a:p>
          <a:p>
            <a:pPr algn="ctr"/>
            <a:r>
              <a:rPr lang="en-US" sz="1800" dirty="0">
                <a:solidFill>
                  <a:schemeClr val="bg1"/>
                </a:solidFill>
                <a:effectLst>
                  <a:outerShdw blurRad="38100" dist="38100" dir="2700000" algn="tl">
                    <a:srgbClr val="000000">
                      <a:alpha val="43137"/>
                    </a:srgbClr>
                  </a:outerShdw>
                </a:effectLst>
                <a:latin typeface="+mj-lt"/>
                <a:cs typeface="Arial" charset="0"/>
              </a:rPr>
              <a:t>Layout</a:t>
            </a:r>
          </a:p>
          <a:p>
            <a:pPr algn="ctr"/>
            <a:r>
              <a:rPr lang="en-US" sz="1800" dirty="0">
                <a:solidFill>
                  <a:schemeClr val="bg1"/>
                </a:solidFill>
                <a:effectLst>
                  <a:outerShdw blurRad="38100" dist="38100" dir="2700000" algn="tl">
                    <a:srgbClr val="000000">
                      <a:alpha val="43137"/>
                    </a:srgbClr>
                  </a:outerShdw>
                </a:effectLst>
                <a:latin typeface="+mj-lt"/>
                <a:cs typeface="Arial" charset="0"/>
              </a:rPr>
              <a:t>Definition</a:t>
            </a:r>
          </a:p>
        </p:txBody>
      </p:sp>
      <p:cxnSp>
        <p:nvCxnSpPr>
          <p:cNvPr id="26" name="Elbow Connector 25"/>
          <p:cNvCxnSpPr>
            <a:stCxn id="25" idx="3"/>
            <a:endCxn id="23" idx="1"/>
          </p:cNvCxnSpPr>
          <p:nvPr/>
        </p:nvCxnSpPr>
        <p:spPr>
          <a:xfrm>
            <a:off x="1537337" y="1862137"/>
            <a:ext cx="866774" cy="1191"/>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7" name="Elbow Connector 26"/>
          <p:cNvCxnSpPr>
            <a:stCxn id="23" idx="3"/>
            <a:endCxn id="22" idx="1"/>
          </p:cNvCxnSpPr>
          <p:nvPr/>
        </p:nvCxnSpPr>
        <p:spPr>
          <a:xfrm>
            <a:off x="3699511" y="1863328"/>
            <a:ext cx="1266826" cy="876300"/>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8" name="Elbow Connector 27"/>
          <p:cNvCxnSpPr>
            <a:stCxn id="18" idx="4"/>
            <a:endCxn id="22" idx="1"/>
          </p:cNvCxnSpPr>
          <p:nvPr/>
        </p:nvCxnSpPr>
        <p:spPr>
          <a:xfrm flipV="1">
            <a:off x="3699511" y="2739628"/>
            <a:ext cx="1266826" cy="1375172"/>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9" name="Elbow Connector 28"/>
          <p:cNvCxnSpPr>
            <a:stCxn id="22" idx="3"/>
            <a:endCxn id="19" idx="1"/>
          </p:cNvCxnSpPr>
          <p:nvPr/>
        </p:nvCxnSpPr>
        <p:spPr>
          <a:xfrm flipV="1">
            <a:off x="6337937" y="2738438"/>
            <a:ext cx="885824" cy="1190"/>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mph" presetSubtype="2" accel="50000" decel="50000" autoRev="1" fill="hold" nodeType="afterEffect">
                                  <p:stCondLst>
                                    <p:cond delay="0"/>
                                  </p:stCondLst>
                                  <p:childTnLst>
                                    <p:animClr clrSpc="rgb">
                                      <p:cBhvr>
                                        <p:cTn id="6" dur="500" fill="hold"/>
                                        <p:tgtEl>
                                          <p:spTgt spid="26"/>
                                        </p:tgtEl>
                                        <p:attrNameLst>
                                          <p:attrName>stroke.color</p:attrName>
                                        </p:attrNameLst>
                                      </p:cBhvr>
                                      <p:to>
                                        <a:schemeClr val="accent2"/>
                                      </p:to>
                                    </p:animClr>
                                    <p:set>
                                      <p:cBhvr>
                                        <p:cTn id="7" dur="500" fill="hold"/>
                                        <p:tgtEl>
                                          <p:spTgt spid="26"/>
                                        </p:tgtEl>
                                        <p:attrNameLst>
                                          <p:attrName>stroke.on</p:attrName>
                                        </p:attrNameLst>
                                      </p:cBhvr>
                                      <p:to>
                                        <p:strVal val="true"/>
                                      </p:to>
                                    </p:set>
                                  </p:childTnLst>
                                </p:cTn>
                              </p:par>
                            </p:childTnLst>
                          </p:cTn>
                        </p:par>
                        <p:par>
                          <p:cTn id="8" fill="hold">
                            <p:stCondLst>
                              <p:cond delay="1000"/>
                            </p:stCondLst>
                            <p:childTnLst>
                              <p:par>
                                <p:cTn id="9" presetID="7" presetClass="emph" presetSubtype="2" accel="50000" decel="50000" autoRev="1" fill="hold" nodeType="afterEffect">
                                  <p:stCondLst>
                                    <p:cond delay="0"/>
                                  </p:stCondLst>
                                  <p:childTnLst>
                                    <p:animClr clrSpc="rgb">
                                      <p:cBhvr>
                                        <p:cTn id="10" dur="500" fill="hold"/>
                                        <p:tgtEl>
                                          <p:spTgt spid="27"/>
                                        </p:tgtEl>
                                        <p:attrNameLst>
                                          <p:attrName>stroke.color</p:attrName>
                                        </p:attrNameLst>
                                      </p:cBhvr>
                                      <p:to>
                                        <a:schemeClr val="accent2"/>
                                      </p:to>
                                    </p:animClr>
                                    <p:set>
                                      <p:cBhvr>
                                        <p:cTn id="11" dur="500" fill="hold"/>
                                        <p:tgtEl>
                                          <p:spTgt spid="27"/>
                                        </p:tgtEl>
                                        <p:attrNameLst>
                                          <p:attrName>stroke.on</p:attrName>
                                        </p:attrNameLst>
                                      </p:cBhvr>
                                      <p:to>
                                        <p:strVal val="true"/>
                                      </p:to>
                                    </p:set>
                                  </p:childTnLst>
                                </p:cTn>
                              </p:par>
                              <p:par>
                                <p:cTn id="12" presetID="7" presetClass="emph" presetSubtype="2" accel="50000" decel="50000" autoRev="1" fill="hold" nodeType="withEffect">
                                  <p:stCondLst>
                                    <p:cond delay="0"/>
                                  </p:stCondLst>
                                  <p:childTnLst>
                                    <p:animClr clrSpc="rgb">
                                      <p:cBhvr>
                                        <p:cTn id="13" dur="500" fill="hold"/>
                                        <p:tgtEl>
                                          <p:spTgt spid="28"/>
                                        </p:tgtEl>
                                        <p:attrNameLst>
                                          <p:attrName>stroke.color</p:attrName>
                                        </p:attrNameLst>
                                      </p:cBhvr>
                                      <p:to>
                                        <a:schemeClr val="accent2"/>
                                      </p:to>
                                    </p:animClr>
                                    <p:set>
                                      <p:cBhvr>
                                        <p:cTn id="14" dur="500" fill="hold"/>
                                        <p:tgtEl>
                                          <p:spTgt spid="28"/>
                                        </p:tgtEl>
                                        <p:attrNameLst>
                                          <p:attrName>stroke.on</p:attrName>
                                        </p:attrNameLst>
                                      </p:cBhvr>
                                      <p:to>
                                        <p:strVal val="true"/>
                                      </p:to>
                                    </p:set>
                                  </p:childTnLst>
                                </p:cTn>
                              </p:par>
                            </p:childTnLst>
                          </p:cTn>
                        </p:par>
                        <p:par>
                          <p:cTn id="15" fill="hold">
                            <p:stCondLst>
                              <p:cond delay="2000"/>
                            </p:stCondLst>
                            <p:childTnLst>
                              <p:par>
                                <p:cTn id="16" presetID="7" presetClass="emph" presetSubtype="2" accel="50000" decel="50000" autoRev="1" fill="hold" nodeType="afterEffect">
                                  <p:stCondLst>
                                    <p:cond delay="0"/>
                                  </p:stCondLst>
                                  <p:childTnLst>
                                    <p:animClr clrSpc="rgb">
                                      <p:cBhvr>
                                        <p:cTn id="17" dur="500" fill="hold"/>
                                        <p:tgtEl>
                                          <p:spTgt spid="29"/>
                                        </p:tgtEl>
                                        <p:attrNameLst>
                                          <p:attrName>stroke.color</p:attrName>
                                        </p:attrNameLst>
                                      </p:cBhvr>
                                      <p:to>
                                        <a:schemeClr val="accent2"/>
                                      </p:to>
                                    </p:animClr>
                                    <p:set>
                                      <p:cBhvr>
                                        <p:cTn id="18" dur="500" fill="hold"/>
                                        <p:tgtEl>
                                          <p:spTgt spid="29"/>
                                        </p:tgtEl>
                                        <p:attrNameLst>
                                          <p:attrName>stroke.on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8" name="Title 27"/>
          <p:cNvSpPr>
            <a:spLocks noGrp="1"/>
          </p:cNvSpPr>
          <p:nvPr>
            <p:ph type="title"/>
          </p:nvPr>
        </p:nvSpPr>
        <p:spPr/>
        <p:txBody>
          <a:bodyPr>
            <a:normAutofit/>
          </a:bodyPr>
          <a:lstStyle/>
          <a:p>
            <a:r>
              <a:rPr lang="en-US" dirty="0" smtClean="0"/>
              <a:t>Scheduled Report Server- Architecture</a:t>
            </a:r>
            <a:endParaRPr lang="en-US" dirty="0"/>
          </a:p>
        </p:txBody>
      </p:sp>
      <p:sp>
        <p:nvSpPr>
          <p:cNvPr id="27" name="Footer Placeholder 26"/>
          <p:cNvSpPr>
            <a:spLocks noGrp="1"/>
          </p:cNvSpPr>
          <p:nvPr>
            <p:ph type="ftr" sz="quarter" idx="10"/>
          </p:nvPr>
        </p:nvSpPr>
        <p:spPr/>
        <p:txBody>
          <a:bodyPr/>
          <a:lstStyle/>
          <a:p>
            <a:pPr>
              <a:defRPr/>
            </a:pPr>
            <a:r>
              <a:rPr lang="en-US" dirty="0" smtClean="0"/>
              <a:t>RF-ADMN-140</a:t>
            </a:r>
            <a:endParaRPr lang="en-US" dirty="0"/>
          </a:p>
        </p:txBody>
      </p:sp>
      <p:sp>
        <p:nvSpPr>
          <p:cNvPr id="30" name="Rectangle 2"/>
          <p:cNvSpPr>
            <a:spLocks noChangeArrowheads="1"/>
          </p:cNvSpPr>
          <p:nvPr/>
        </p:nvSpPr>
        <p:spPr bwMode="auto">
          <a:xfrm>
            <a:off x="458550" y="2771775"/>
            <a:ext cx="1828800" cy="1298448"/>
          </a:xfrm>
          <a:prstGeom prst="roundRect">
            <a:avLst/>
          </a:prstGeom>
          <a:solidFill>
            <a:schemeClr val="accent1"/>
          </a:solidFill>
          <a:ln w="9525">
            <a:noFill/>
            <a:miter lim="800000"/>
            <a:headEnd/>
            <a:tailEnd/>
          </a:ln>
        </p:spPr>
        <p:txBody>
          <a:bodyPr wrap="none" anchor="ctr"/>
          <a:lstStyle/>
          <a:p>
            <a:pPr algn="ctr"/>
            <a:r>
              <a:rPr lang="en-US" sz="1800" dirty="0">
                <a:solidFill>
                  <a:schemeClr val="bg1"/>
                </a:solidFill>
                <a:effectLst>
                  <a:outerShdw blurRad="38100" dist="38100" dir="2700000" algn="tl">
                    <a:srgbClr val="000000">
                      <a:alpha val="43137"/>
                    </a:srgbClr>
                  </a:outerShdw>
                </a:effectLst>
                <a:latin typeface="+mj-lt"/>
                <a:cs typeface="Arial" charset="0"/>
              </a:rPr>
              <a:t>Windows Task </a:t>
            </a:r>
          </a:p>
          <a:p>
            <a:pPr algn="ctr"/>
            <a:r>
              <a:rPr lang="en-US" sz="1800" dirty="0">
                <a:solidFill>
                  <a:schemeClr val="bg1"/>
                </a:solidFill>
                <a:effectLst>
                  <a:outerShdw blurRad="38100" dist="38100" dir="2700000" algn="tl">
                    <a:srgbClr val="000000">
                      <a:alpha val="43137"/>
                    </a:srgbClr>
                  </a:outerShdw>
                </a:effectLst>
                <a:latin typeface="+mj-lt"/>
                <a:cs typeface="Arial" charset="0"/>
              </a:rPr>
              <a:t>Scheduler</a:t>
            </a:r>
          </a:p>
        </p:txBody>
      </p:sp>
      <p:sp>
        <p:nvSpPr>
          <p:cNvPr id="31" name="Rectangle 4"/>
          <p:cNvSpPr>
            <a:spLocks noChangeArrowheads="1"/>
          </p:cNvSpPr>
          <p:nvPr/>
        </p:nvSpPr>
        <p:spPr bwMode="auto">
          <a:xfrm>
            <a:off x="6979103" y="1247775"/>
            <a:ext cx="1676400" cy="1298448"/>
          </a:xfrm>
          <a:prstGeom prst="roundRect">
            <a:avLst/>
          </a:prstGeom>
          <a:solidFill>
            <a:schemeClr val="accent1"/>
          </a:solidFill>
          <a:ln w="9525">
            <a:noFill/>
            <a:miter lim="800000"/>
            <a:headEnd/>
            <a:tailEnd/>
          </a:ln>
        </p:spPr>
        <p:txBody>
          <a:bodyPr wrap="none" anchor="ctr"/>
          <a:lstStyle/>
          <a:p>
            <a:pPr algn="ctr"/>
            <a:r>
              <a:rPr lang="en-US" sz="1800">
                <a:solidFill>
                  <a:schemeClr val="bg1"/>
                </a:solidFill>
                <a:effectLst>
                  <a:outerShdw blurRad="38100" dist="38100" dir="2700000" algn="tl">
                    <a:srgbClr val="000000">
                      <a:alpha val="43137"/>
                    </a:srgbClr>
                  </a:outerShdw>
                </a:effectLst>
                <a:latin typeface="+mj-lt"/>
                <a:cs typeface="Arial" charset="0"/>
              </a:rPr>
              <a:t>Document </a:t>
            </a:r>
          </a:p>
          <a:p>
            <a:pPr algn="ctr"/>
            <a:r>
              <a:rPr lang="en-US" sz="1800">
                <a:solidFill>
                  <a:schemeClr val="bg1"/>
                </a:solidFill>
                <a:effectLst>
                  <a:outerShdw blurRad="38100" dist="38100" dir="2700000" algn="tl">
                    <a:srgbClr val="000000">
                      <a:alpha val="43137"/>
                    </a:srgbClr>
                  </a:outerShdw>
                </a:effectLst>
                <a:latin typeface="+mj-lt"/>
                <a:cs typeface="Arial" charset="0"/>
              </a:rPr>
              <a:t>Service</a:t>
            </a:r>
          </a:p>
        </p:txBody>
      </p:sp>
      <p:sp>
        <p:nvSpPr>
          <p:cNvPr id="32" name="Rectangle 5"/>
          <p:cNvSpPr>
            <a:spLocks noChangeArrowheads="1"/>
          </p:cNvSpPr>
          <p:nvPr/>
        </p:nvSpPr>
        <p:spPr bwMode="auto">
          <a:xfrm>
            <a:off x="6979103" y="2771775"/>
            <a:ext cx="1676400" cy="1298448"/>
          </a:xfrm>
          <a:prstGeom prst="roundRect">
            <a:avLst/>
          </a:prstGeom>
          <a:solidFill>
            <a:schemeClr val="accent1"/>
          </a:solidFill>
          <a:ln w="9525">
            <a:noFill/>
            <a:miter lim="800000"/>
            <a:headEnd/>
            <a:tailEnd/>
          </a:ln>
        </p:spPr>
        <p:txBody>
          <a:bodyPr wrap="none" anchor="ctr"/>
          <a:lstStyle/>
          <a:p>
            <a:pPr algn="ctr"/>
            <a:r>
              <a:rPr lang="en-US" sz="1800" dirty="0">
                <a:solidFill>
                  <a:schemeClr val="bg1"/>
                </a:solidFill>
                <a:effectLst>
                  <a:outerShdw blurRad="38100" dist="38100" dir="2700000" algn="tl">
                    <a:srgbClr val="000000">
                      <a:alpha val="43137"/>
                    </a:srgbClr>
                  </a:outerShdw>
                </a:effectLst>
                <a:latin typeface="+mj-lt"/>
                <a:cs typeface="Arial" charset="0"/>
              </a:rPr>
              <a:t>Printer</a:t>
            </a:r>
          </a:p>
        </p:txBody>
      </p:sp>
      <p:sp>
        <p:nvSpPr>
          <p:cNvPr id="33" name="Rectangle 6"/>
          <p:cNvSpPr>
            <a:spLocks noChangeArrowheads="1"/>
          </p:cNvSpPr>
          <p:nvPr/>
        </p:nvSpPr>
        <p:spPr bwMode="auto">
          <a:xfrm>
            <a:off x="6979103" y="4295775"/>
            <a:ext cx="1676400" cy="1298448"/>
          </a:xfrm>
          <a:prstGeom prst="roundRect">
            <a:avLst/>
          </a:prstGeom>
          <a:solidFill>
            <a:schemeClr val="accent1"/>
          </a:solidFill>
          <a:ln w="9525">
            <a:noFill/>
            <a:miter lim="800000"/>
            <a:headEnd/>
            <a:tailEnd/>
          </a:ln>
        </p:spPr>
        <p:txBody>
          <a:bodyPr wrap="none" anchor="ctr"/>
          <a:lstStyle/>
          <a:p>
            <a:pPr algn="ctr"/>
            <a:r>
              <a:rPr lang="en-US" sz="1800" dirty="0">
                <a:solidFill>
                  <a:schemeClr val="bg1"/>
                </a:solidFill>
                <a:effectLst>
                  <a:outerShdw blurRad="38100" dist="38100" dir="2700000" algn="tl">
                    <a:srgbClr val="000000">
                      <a:alpha val="43137"/>
                    </a:srgbClr>
                  </a:outerShdw>
                </a:effectLst>
                <a:latin typeface="+mj-lt"/>
                <a:cs typeface="Arial" charset="0"/>
              </a:rPr>
              <a:t>Email</a:t>
            </a:r>
          </a:p>
          <a:p>
            <a:pPr algn="ctr"/>
            <a:r>
              <a:rPr lang="en-US" sz="1800" dirty="0">
                <a:solidFill>
                  <a:schemeClr val="bg1"/>
                </a:solidFill>
                <a:effectLst>
                  <a:outerShdw blurRad="38100" dist="38100" dir="2700000" algn="tl">
                    <a:srgbClr val="000000">
                      <a:alpha val="43137"/>
                    </a:srgbClr>
                  </a:outerShdw>
                </a:effectLst>
                <a:latin typeface="+mj-lt"/>
                <a:cs typeface="Arial" charset="0"/>
              </a:rPr>
              <a:t>Notifications</a:t>
            </a:r>
          </a:p>
        </p:txBody>
      </p:sp>
      <p:sp>
        <p:nvSpPr>
          <p:cNvPr id="34" name="Text Box 11"/>
          <p:cNvSpPr txBox="1">
            <a:spLocks noChangeArrowheads="1"/>
          </p:cNvSpPr>
          <p:nvPr/>
        </p:nvSpPr>
        <p:spPr bwMode="auto">
          <a:xfrm>
            <a:off x="2275115" y="3000375"/>
            <a:ext cx="1359940" cy="307777"/>
          </a:xfrm>
          <a:prstGeom prst="rect">
            <a:avLst/>
          </a:prstGeom>
          <a:noFill/>
          <a:ln w="9525">
            <a:noFill/>
            <a:miter lim="800000"/>
            <a:headEnd/>
            <a:tailEnd/>
          </a:ln>
        </p:spPr>
        <p:txBody>
          <a:bodyPr wrap="square">
            <a:spAutoFit/>
          </a:bodyPr>
          <a:lstStyle/>
          <a:p>
            <a:pPr algn="ctr"/>
            <a:r>
              <a:rPr lang="en-US" sz="1400" dirty="0">
                <a:latin typeface="+mj-lt"/>
                <a:cs typeface="Arial" charset="0"/>
              </a:rPr>
              <a:t>Batch ID</a:t>
            </a:r>
          </a:p>
        </p:txBody>
      </p:sp>
      <p:sp>
        <p:nvSpPr>
          <p:cNvPr id="35" name="Text Box 13"/>
          <p:cNvSpPr txBox="1">
            <a:spLocks noChangeArrowheads="1"/>
          </p:cNvSpPr>
          <p:nvPr/>
        </p:nvSpPr>
        <p:spPr bwMode="auto">
          <a:xfrm>
            <a:off x="3648075" y="4086225"/>
            <a:ext cx="2362200" cy="1708160"/>
          </a:xfrm>
          <a:prstGeom prst="rect">
            <a:avLst/>
          </a:prstGeom>
          <a:noFill/>
          <a:ln w="9525">
            <a:noFill/>
            <a:miter lim="800000"/>
            <a:headEnd/>
            <a:tailEnd/>
          </a:ln>
        </p:spPr>
        <p:txBody>
          <a:bodyPr>
            <a:spAutoFit/>
          </a:bodyPr>
          <a:lstStyle/>
          <a:p>
            <a:pPr algn="l">
              <a:spcBef>
                <a:spcPct val="50000"/>
              </a:spcBef>
              <a:buFontTx/>
              <a:buChar char="-"/>
            </a:pPr>
            <a:r>
              <a:rPr lang="en-US" sz="1400" dirty="0">
                <a:latin typeface="+mj-lt"/>
                <a:cs typeface="Arial" charset="0"/>
              </a:rPr>
              <a:t> Runs Reports in Batch Queue</a:t>
            </a:r>
          </a:p>
          <a:p>
            <a:pPr algn="l">
              <a:spcBef>
                <a:spcPct val="50000"/>
              </a:spcBef>
              <a:buFontTx/>
              <a:buChar char="-"/>
            </a:pPr>
            <a:r>
              <a:rPr lang="en-US" sz="1400" dirty="0">
                <a:latin typeface="+mj-lt"/>
                <a:cs typeface="Arial" charset="0"/>
              </a:rPr>
              <a:t> For each Report:</a:t>
            </a:r>
          </a:p>
          <a:p>
            <a:pPr lvl="1" algn="l">
              <a:spcBef>
                <a:spcPct val="50000"/>
              </a:spcBef>
              <a:buFontTx/>
              <a:buChar char="-"/>
            </a:pPr>
            <a:r>
              <a:rPr lang="en-US" sz="1400" dirty="0">
                <a:latin typeface="+mj-lt"/>
                <a:cs typeface="Arial" charset="0"/>
              </a:rPr>
              <a:t> Queries Data Source</a:t>
            </a:r>
          </a:p>
          <a:p>
            <a:pPr lvl="1" algn="l">
              <a:spcBef>
                <a:spcPct val="50000"/>
              </a:spcBef>
              <a:buFontTx/>
              <a:buChar char="-"/>
            </a:pPr>
            <a:r>
              <a:rPr lang="en-US" sz="1400" dirty="0">
                <a:latin typeface="+mj-lt"/>
                <a:cs typeface="Arial" charset="0"/>
              </a:rPr>
              <a:t> Renders Report</a:t>
            </a:r>
          </a:p>
        </p:txBody>
      </p:sp>
      <p:sp>
        <p:nvSpPr>
          <p:cNvPr id="36" name="Text Box 14"/>
          <p:cNvSpPr txBox="1">
            <a:spLocks noChangeArrowheads="1"/>
          </p:cNvSpPr>
          <p:nvPr/>
        </p:nvSpPr>
        <p:spPr bwMode="auto">
          <a:xfrm>
            <a:off x="458550" y="4067175"/>
            <a:ext cx="2362200" cy="1277273"/>
          </a:xfrm>
          <a:prstGeom prst="rect">
            <a:avLst/>
          </a:prstGeom>
          <a:noFill/>
          <a:ln w="9525">
            <a:noFill/>
            <a:miter lim="800000"/>
            <a:headEnd/>
            <a:tailEnd/>
          </a:ln>
        </p:spPr>
        <p:txBody>
          <a:bodyPr>
            <a:spAutoFit/>
          </a:bodyPr>
          <a:lstStyle/>
          <a:p>
            <a:pPr algn="l">
              <a:spcBef>
                <a:spcPct val="50000"/>
              </a:spcBef>
              <a:buFontTx/>
              <a:buChar char="-"/>
            </a:pPr>
            <a:r>
              <a:rPr lang="en-US" sz="1400" dirty="0">
                <a:latin typeface="+mj-lt"/>
                <a:cs typeface="Arial" charset="0"/>
              </a:rPr>
              <a:t> Fires at time interval appropriate for batch queue</a:t>
            </a:r>
          </a:p>
          <a:p>
            <a:pPr algn="l">
              <a:spcBef>
                <a:spcPct val="50000"/>
              </a:spcBef>
              <a:buFontTx/>
              <a:buChar char="-"/>
            </a:pPr>
            <a:r>
              <a:rPr lang="en-US" sz="1400" dirty="0">
                <a:latin typeface="+mj-lt"/>
                <a:cs typeface="Arial" charset="0"/>
              </a:rPr>
              <a:t> e.g. Daily, Weekly, Monthly</a:t>
            </a:r>
          </a:p>
        </p:txBody>
      </p:sp>
      <p:sp>
        <p:nvSpPr>
          <p:cNvPr id="37" name="Text Box 26"/>
          <p:cNvSpPr txBox="1">
            <a:spLocks noChangeArrowheads="1"/>
          </p:cNvSpPr>
          <p:nvPr/>
        </p:nvSpPr>
        <p:spPr bwMode="auto">
          <a:xfrm>
            <a:off x="3648075" y="2254250"/>
            <a:ext cx="1828800" cy="523220"/>
          </a:xfrm>
          <a:prstGeom prst="rect">
            <a:avLst/>
          </a:prstGeom>
          <a:noFill/>
          <a:ln w="9525">
            <a:noFill/>
            <a:miter lim="800000"/>
            <a:headEnd/>
            <a:tailEnd/>
          </a:ln>
        </p:spPr>
        <p:txBody>
          <a:bodyPr wrap="square">
            <a:spAutoFit/>
          </a:bodyPr>
          <a:lstStyle/>
          <a:p>
            <a:pPr algn="ctr">
              <a:spcBef>
                <a:spcPct val="50000"/>
              </a:spcBef>
            </a:pPr>
            <a:r>
              <a:rPr lang="en-US" sz="1400" dirty="0">
                <a:latin typeface="+mj-lt"/>
                <a:cs typeface="Arial" charset="0"/>
              </a:rPr>
              <a:t>Report Batch Processor</a:t>
            </a:r>
          </a:p>
        </p:txBody>
      </p:sp>
      <p:grpSp>
        <p:nvGrpSpPr>
          <p:cNvPr id="38" name="Group 37"/>
          <p:cNvGrpSpPr/>
          <p:nvPr/>
        </p:nvGrpSpPr>
        <p:grpSpPr>
          <a:xfrm>
            <a:off x="3648075" y="2771775"/>
            <a:ext cx="1828800" cy="1298448"/>
            <a:chOff x="3655219" y="2771775"/>
            <a:chExt cx="1828800" cy="1298448"/>
          </a:xfrm>
        </p:grpSpPr>
        <p:sp>
          <p:nvSpPr>
            <p:cNvPr id="39" name="Rectangle 37"/>
            <p:cNvSpPr>
              <a:spLocks noChangeArrowheads="1"/>
            </p:cNvSpPr>
            <p:nvPr/>
          </p:nvSpPr>
          <p:spPr bwMode="auto">
            <a:xfrm>
              <a:off x="3655219" y="2771775"/>
              <a:ext cx="1828800" cy="1298448"/>
            </a:xfrm>
            <a:prstGeom prst="roundRect">
              <a:avLst/>
            </a:prstGeom>
            <a:noFill/>
            <a:ln w="38100">
              <a:solidFill>
                <a:schemeClr val="tx1">
                  <a:lumMod val="75000"/>
                  <a:lumOff val="25000"/>
                </a:schemeClr>
              </a:solidFill>
              <a:miter lim="800000"/>
              <a:headEnd/>
              <a:tailEnd/>
            </a:ln>
          </p:spPr>
          <p:txBody>
            <a:bodyPr wrap="none" anchor="ctr"/>
            <a:lstStyle/>
            <a:p>
              <a:pPr algn="l"/>
              <a:endParaRPr lang="en-US" sz="1800">
                <a:latin typeface="+mj-lt"/>
                <a:cs typeface="Arial" charset="0"/>
              </a:endParaRPr>
            </a:p>
          </p:txBody>
        </p:sp>
        <p:grpSp>
          <p:nvGrpSpPr>
            <p:cNvPr id="40" name="Group 40"/>
            <p:cNvGrpSpPr/>
            <p:nvPr/>
          </p:nvGrpSpPr>
          <p:grpSpPr>
            <a:xfrm>
              <a:off x="3764757" y="3067000"/>
              <a:ext cx="1609726" cy="749079"/>
              <a:chOff x="561681" y="1295399"/>
              <a:chExt cx="7696200" cy="3581401"/>
            </a:xfrm>
          </p:grpSpPr>
          <p:sp>
            <p:nvSpPr>
              <p:cNvPr id="41" name="AutoShape 13"/>
              <p:cNvSpPr>
                <a:spLocks noChangeArrowheads="1"/>
              </p:cNvSpPr>
              <p:nvPr/>
            </p:nvSpPr>
            <p:spPr bwMode="auto">
              <a:xfrm>
                <a:off x="2542881" y="3352800"/>
                <a:ext cx="1295400" cy="1524000"/>
              </a:xfrm>
              <a:prstGeom prst="can">
                <a:avLst>
                  <a:gd name="adj" fmla="val 29412"/>
                </a:avLst>
              </a:prstGeom>
              <a:solidFill>
                <a:schemeClr val="accent1"/>
              </a:solidFill>
              <a:ln w="9525">
                <a:noFill/>
                <a:miter lim="800000"/>
                <a:headEnd/>
                <a:tailEnd/>
              </a:ln>
              <a:effectLst/>
            </p:spPr>
            <p:txBody>
              <a:bodyPr anchor="ctr">
                <a:noAutofit/>
              </a:bodyPr>
              <a:lstStyle/>
              <a:p>
                <a:pPr algn="ctr" defTabSz="457200"/>
                <a:endParaRPr lang="en-US" altLang="zh-CN" sz="1800" dirty="0">
                  <a:solidFill>
                    <a:schemeClr val="bg1"/>
                  </a:solidFill>
                  <a:latin typeface="+mj-lt"/>
                  <a:ea typeface="宋体" pitchFamily="2" charset="-122"/>
                </a:endParaRPr>
              </a:p>
            </p:txBody>
          </p:sp>
          <p:sp>
            <p:nvSpPr>
              <p:cNvPr id="42" name="AutoShape 14"/>
              <p:cNvSpPr>
                <a:spLocks noChangeArrowheads="1"/>
              </p:cNvSpPr>
              <p:nvPr/>
            </p:nvSpPr>
            <p:spPr bwMode="auto">
              <a:xfrm>
                <a:off x="7343481" y="2266950"/>
                <a:ext cx="914400" cy="942975"/>
              </a:xfrm>
              <a:prstGeom prst="foldedCorner">
                <a:avLst>
                  <a:gd name="adj" fmla="val 12500"/>
                </a:avLst>
              </a:prstGeom>
              <a:solidFill>
                <a:schemeClr val="accent1"/>
              </a:solidFill>
              <a:ln w="9525">
                <a:noFill/>
                <a:round/>
                <a:headEnd/>
                <a:tailEnd/>
              </a:ln>
              <a:effectLst/>
            </p:spPr>
            <p:txBody>
              <a:bodyPr wrap="none" anchor="ctr">
                <a:noAutofit/>
              </a:bodyPr>
              <a:lstStyle/>
              <a:p>
                <a:pPr algn="ctr"/>
                <a:endParaRPr lang="en-US" sz="1800" dirty="0">
                  <a:solidFill>
                    <a:schemeClr val="bg1"/>
                  </a:solidFill>
                  <a:latin typeface="+mj-lt"/>
                  <a:cs typeface="Arial" charset="0"/>
                </a:endParaRPr>
              </a:p>
            </p:txBody>
          </p:sp>
          <p:sp>
            <p:nvSpPr>
              <p:cNvPr id="43" name="Rectangle 17"/>
              <p:cNvSpPr>
                <a:spLocks noChangeArrowheads="1"/>
              </p:cNvSpPr>
              <p:nvPr/>
            </p:nvSpPr>
            <p:spPr bwMode="auto">
              <a:xfrm>
                <a:off x="5057481" y="2228850"/>
                <a:ext cx="1371600" cy="1021556"/>
              </a:xfrm>
              <a:prstGeom prst="round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457200"/>
                <a:endParaRPr lang="en-US" sz="1800" dirty="0" smtClean="0">
                  <a:latin typeface="+mj-lt"/>
                </a:endParaRPr>
              </a:p>
            </p:txBody>
          </p:sp>
          <p:sp>
            <p:nvSpPr>
              <p:cNvPr id="44" name="Rectangle 18"/>
              <p:cNvSpPr>
                <a:spLocks noChangeArrowheads="1"/>
              </p:cNvSpPr>
              <p:nvPr/>
            </p:nvSpPr>
            <p:spPr bwMode="auto">
              <a:xfrm>
                <a:off x="2542881" y="1352550"/>
                <a:ext cx="1295400" cy="1021556"/>
              </a:xfrm>
              <a:prstGeom prst="round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457200"/>
                <a:endParaRPr lang="en-US" sz="1800" dirty="0" smtClean="0">
                  <a:latin typeface="+mj-lt"/>
                </a:endParaRPr>
              </a:p>
            </p:txBody>
          </p:sp>
          <p:sp>
            <p:nvSpPr>
              <p:cNvPr id="45" name="AutoShape 24"/>
              <p:cNvSpPr>
                <a:spLocks noChangeArrowheads="1"/>
              </p:cNvSpPr>
              <p:nvPr/>
            </p:nvSpPr>
            <p:spPr bwMode="auto">
              <a:xfrm>
                <a:off x="561681" y="1295399"/>
                <a:ext cx="1066800" cy="1133475"/>
              </a:xfrm>
              <a:prstGeom prst="foldedCorner">
                <a:avLst>
                  <a:gd name="adj" fmla="val 12500"/>
                </a:avLst>
              </a:prstGeom>
              <a:solidFill>
                <a:schemeClr val="accent1"/>
              </a:solidFill>
              <a:ln w="9525">
                <a:noFill/>
                <a:round/>
                <a:headEnd/>
                <a:tailEnd/>
              </a:ln>
              <a:effectLst/>
            </p:spPr>
            <p:txBody>
              <a:bodyPr wrap="none" anchor="ctr">
                <a:noAutofit/>
              </a:bodyPr>
              <a:lstStyle/>
              <a:p>
                <a:pPr algn="ctr"/>
                <a:endParaRPr lang="en-US" sz="1800" dirty="0">
                  <a:solidFill>
                    <a:schemeClr val="bg1"/>
                  </a:solidFill>
                  <a:latin typeface="+mj-lt"/>
                  <a:cs typeface="Arial" charset="0"/>
                </a:endParaRPr>
              </a:p>
            </p:txBody>
          </p:sp>
          <p:cxnSp>
            <p:nvCxnSpPr>
              <p:cNvPr id="46" name="Elbow Connector 45"/>
              <p:cNvCxnSpPr>
                <a:stCxn id="45" idx="3"/>
                <a:endCxn id="44" idx="1"/>
              </p:cNvCxnSpPr>
              <p:nvPr/>
            </p:nvCxnSpPr>
            <p:spPr>
              <a:xfrm>
                <a:off x="1628481" y="1862137"/>
                <a:ext cx="914400" cy="1191"/>
              </a:xfrm>
              <a:prstGeom prst="bentConnector3">
                <a:avLst>
                  <a:gd name="adj1" fmla="val 50000"/>
                </a:avLst>
              </a:prstGeom>
              <a:ln w="25400">
                <a:solidFill>
                  <a:schemeClr val="tx1">
                    <a:lumMod val="75000"/>
                    <a:lumOff val="25000"/>
                  </a:schemeClr>
                </a:solidFill>
                <a:headEnd w="sm" len="sm"/>
                <a:tailEnd type="arrow" w="sm" len="sm"/>
              </a:ln>
              <a:effectLst/>
            </p:spPr>
            <p:style>
              <a:lnRef idx="2">
                <a:schemeClr val="accent1"/>
              </a:lnRef>
              <a:fillRef idx="0">
                <a:schemeClr val="accent1"/>
              </a:fillRef>
              <a:effectRef idx="1">
                <a:schemeClr val="accent1"/>
              </a:effectRef>
              <a:fontRef idx="minor">
                <a:schemeClr val="tx1"/>
              </a:fontRef>
            </p:style>
          </p:cxnSp>
          <p:cxnSp>
            <p:nvCxnSpPr>
              <p:cNvPr id="47" name="Elbow Connector 46"/>
              <p:cNvCxnSpPr>
                <a:stCxn id="44" idx="3"/>
                <a:endCxn id="43" idx="1"/>
              </p:cNvCxnSpPr>
              <p:nvPr/>
            </p:nvCxnSpPr>
            <p:spPr>
              <a:xfrm>
                <a:off x="3838281" y="1863328"/>
                <a:ext cx="1219200" cy="876300"/>
              </a:xfrm>
              <a:prstGeom prst="bentConnector3">
                <a:avLst>
                  <a:gd name="adj1" fmla="val 50000"/>
                </a:avLst>
              </a:prstGeom>
              <a:ln w="25400">
                <a:solidFill>
                  <a:schemeClr val="tx1">
                    <a:lumMod val="75000"/>
                    <a:lumOff val="25000"/>
                  </a:schemeClr>
                </a:solidFill>
                <a:headEnd w="sm" len="sm"/>
                <a:tailEnd type="arrow" w="sm" len="sm"/>
              </a:ln>
              <a:effectLst/>
            </p:spPr>
            <p:style>
              <a:lnRef idx="2">
                <a:schemeClr val="accent1"/>
              </a:lnRef>
              <a:fillRef idx="0">
                <a:schemeClr val="accent1"/>
              </a:fillRef>
              <a:effectRef idx="1">
                <a:schemeClr val="accent1"/>
              </a:effectRef>
              <a:fontRef idx="minor">
                <a:schemeClr val="tx1"/>
              </a:fontRef>
            </p:style>
          </p:cxnSp>
          <p:cxnSp>
            <p:nvCxnSpPr>
              <p:cNvPr id="48" name="Elbow Connector 47"/>
              <p:cNvCxnSpPr>
                <a:stCxn id="41" idx="4"/>
                <a:endCxn id="43" idx="1"/>
              </p:cNvCxnSpPr>
              <p:nvPr/>
            </p:nvCxnSpPr>
            <p:spPr>
              <a:xfrm flipV="1">
                <a:off x="3838281" y="2739628"/>
                <a:ext cx="1219200" cy="1375172"/>
              </a:xfrm>
              <a:prstGeom prst="bentConnector3">
                <a:avLst>
                  <a:gd name="adj1" fmla="val 50000"/>
                </a:avLst>
              </a:prstGeom>
              <a:ln w="25400">
                <a:solidFill>
                  <a:schemeClr val="tx1">
                    <a:lumMod val="75000"/>
                    <a:lumOff val="25000"/>
                  </a:schemeClr>
                </a:solidFill>
                <a:headEnd w="sm" len="sm"/>
                <a:tailEnd type="arrow" w="sm" len="sm"/>
              </a:ln>
              <a:effectLst/>
            </p:spPr>
            <p:style>
              <a:lnRef idx="2">
                <a:schemeClr val="accent1"/>
              </a:lnRef>
              <a:fillRef idx="0">
                <a:schemeClr val="accent1"/>
              </a:fillRef>
              <a:effectRef idx="1">
                <a:schemeClr val="accent1"/>
              </a:effectRef>
              <a:fontRef idx="minor">
                <a:schemeClr val="tx1"/>
              </a:fontRef>
            </p:style>
          </p:cxnSp>
          <p:cxnSp>
            <p:nvCxnSpPr>
              <p:cNvPr id="49" name="Elbow Connector 48"/>
              <p:cNvCxnSpPr>
                <a:stCxn id="43" idx="3"/>
                <a:endCxn id="42" idx="1"/>
              </p:cNvCxnSpPr>
              <p:nvPr/>
            </p:nvCxnSpPr>
            <p:spPr>
              <a:xfrm flipV="1">
                <a:off x="6429081" y="2738438"/>
                <a:ext cx="914400" cy="1190"/>
              </a:xfrm>
              <a:prstGeom prst="bentConnector3">
                <a:avLst>
                  <a:gd name="adj1" fmla="val 50000"/>
                </a:avLst>
              </a:prstGeom>
              <a:ln w="25400">
                <a:solidFill>
                  <a:schemeClr val="tx1">
                    <a:lumMod val="75000"/>
                    <a:lumOff val="25000"/>
                  </a:schemeClr>
                </a:solidFill>
                <a:headEnd w="sm" len="sm"/>
                <a:tailEnd type="arrow" w="sm" len="sm"/>
              </a:ln>
              <a:effectLst/>
            </p:spPr>
            <p:style>
              <a:lnRef idx="2">
                <a:schemeClr val="accent1"/>
              </a:lnRef>
              <a:fillRef idx="0">
                <a:schemeClr val="accent1"/>
              </a:fillRef>
              <a:effectRef idx="1">
                <a:schemeClr val="accent1"/>
              </a:effectRef>
              <a:fontRef idx="minor">
                <a:schemeClr val="tx1"/>
              </a:fontRef>
            </p:style>
          </p:cxnSp>
        </p:grpSp>
      </p:grpSp>
      <p:cxnSp>
        <p:nvCxnSpPr>
          <p:cNvPr id="50" name="Elbow Connector 49"/>
          <p:cNvCxnSpPr>
            <a:stCxn id="30" idx="3"/>
            <a:endCxn id="39" idx="1"/>
          </p:cNvCxnSpPr>
          <p:nvPr/>
        </p:nvCxnSpPr>
        <p:spPr>
          <a:xfrm>
            <a:off x="2287350" y="3420999"/>
            <a:ext cx="1360725" cy="1588"/>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51" name="Elbow Connector 50"/>
          <p:cNvCxnSpPr>
            <a:stCxn id="39" idx="3"/>
            <a:endCxn id="31" idx="1"/>
          </p:cNvCxnSpPr>
          <p:nvPr/>
        </p:nvCxnSpPr>
        <p:spPr>
          <a:xfrm flipV="1">
            <a:off x="5476875" y="1896999"/>
            <a:ext cx="1502228" cy="1524000"/>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52" name="Elbow Connector 51"/>
          <p:cNvCxnSpPr>
            <a:stCxn id="39" idx="3"/>
            <a:endCxn id="32" idx="1"/>
          </p:cNvCxnSpPr>
          <p:nvPr/>
        </p:nvCxnSpPr>
        <p:spPr>
          <a:xfrm>
            <a:off x="5476875" y="3420999"/>
            <a:ext cx="1502228" cy="1588"/>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53" name="Elbow Connector 52"/>
          <p:cNvCxnSpPr>
            <a:stCxn id="39" idx="3"/>
            <a:endCxn id="33" idx="1"/>
          </p:cNvCxnSpPr>
          <p:nvPr/>
        </p:nvCxnSpPr>
        <p:spPr>
          <a:xfrm>
            <a:off x="5476875" y="3420999"/>
            <a:ext cx="1502228" cy="1524000"/>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mph" presetSubtype="2" accel="50000" decel="50000" autoRev="1" fill="hold" nodeType="afterEffect">
                                  <p:stCondLst>
                                    <p:cond delay="0"/>
                                  </p:stCondLst>
                                  <p:childTnLst>
                                    <p:animClr clrSpc="rgb">
                                      <p:cBhvr>
                                        <p:cTn id="6" dur="500" fill="hold"/>
                                        <p:tgtEl>
                                          <p:spTgt spid="50"/>
                                        </p:tgtEl>
                                        <p:attrNameLst>
                                          <p:attrName>stroke.color</p:attrName>
                                        </p:attrNameLst>
                                      </p:cBhvr>
                                      <p:to>
                                        <a:schemeClr val="accent2"/>
                                      </p:to>
                                    </p:animClr>
                                    <p:set>
                                      <p:cBhvr>
                                        <p:cTn id="7" dur="500" fill="hold"/>
                                        <p:tgtEl>
                                          <p:spTgt spid="50"/>
                                        </p:tgtEl>
                                        <p:attrNameLst>
                                          <p:attrName>stroke.on</p:attrName>
                                        </p:attrNameLst>
                                      </p:cBhvr>
                                      <p:to>
                                        <p:strVal val="true"/>
                                      </p:to>
                                    </p:set>
                                  </p:childTnLst>
                                </p:cTn>
                              </p:par>
                            </p:childTnLst>
                          </p:cTn>
                        </p:par>
                        <p:par>
                          <p:cTn id="8" fill="hold">
                            <p:stCondLst>
                              <p:cond delay="1000"/>
                            </p:stCondLst>
                            <p:childTnLst>
                              <p:par>
                                <p:cTn id="9" presetID="7" presetClass="emph" presetSubtype="2" accel="50000" decel="50000" autoRev="1" fill="hold" nodeType="afterEffect">
                                  <p:stCondLst>
                                    <p:cond delay="0"/>
                                  </p:stCondLst>
                                  <p:childTnLst>
                                    <p:animClr clrSpc="rgb">
                                      <p:cBhvr>
                                        <p:cTn id="10" dur="500" fill="hold"/>
                                        <p:tgtEl>
                                          <p:spTgt spid="51"/>
                                        </p:tgtEl>
                                        <p:attrNameLst>
                                          <p:attrName>stroke.color</p:attrName>
                                        </p:attrNameLst>
                                      </p:cBhvr>
                                      <p:to>
                                        <a:schemeClr val="accent2"/>
                                      </p:to>
                                    </p:animClr>
                                    <p:set>
                                      <p:cBhvr>
                                        <p:cTn id="11" dur="500" fill="hold"/>
                                        <p:tgtEl>
                                          <p:spTgt spid="51"/>
                                        </p:tgtEl>
                                        <p:attrNameLst>
                                          <p:attrName>stroke.on</p:attrName>
                                        </p:attrNameLst>
                                      </p:cBhvr>
                                      <p:to>
                                        <p:strVal val="true"/>
                                      </p:to>
                                    </p:set>
                                  </p:childTnLst>
                                </p:cTn>
                              </p:par>
                              <p:par>
                                <p:cTn id="12" presetID="7" presetClass="emph" presetSubtype="2" accel="50000" decel="50000" autoRev="1" fill="hold" nodeType="withEffect">
                                  <p:stCondLst>
                                    <p:cond delay="0"/>
                                  </p:stCondLst>
                                  <p:childTnLst>
                                    <p:animClr clrSpc="rgb">
                                      <p:cBhvr>
                                        <p:cTn id="13" dur="500" fill="hold"/>
                                        <p:tgtEl>
                                          <p:spTgt spid="52"/>
                                        </p:tgtEl>
                                        <p:attrNameLst>
                                          <p:attrName>stroke.color</p:attrName>
                                        </p:attrNameLst>
                                      </p:cBhvr>
                                      <p:to>
                                        <a:schemeClr val="accent2"/>
                                      </p:to>
                                    </p:animClr>
                                    <p:set>
                                      <p:cBhvr>
                                        <p:cTn id="14" dur="500" fill="hold"/>
                                        <p:tgtEl>
                                          <p:spTgt spid="52"/>
                                        </p:tgtEl>
                                        <p:attrNameLst>
                                          <p:attrName>stroke.on</p:attrName>
                                        </p:attrNameLst>
                                      </p:cBhvr>
                                      <p:to>
                                        <p:strVal val="true"/>
                                      </p:to>
                                    </p:set>
                                  </p:childTnLst>
                                </p:cTn>
                              </p:par>
                              <p:par>
                                <p:cTn id="15" presetID="7" presetClass="emph" presetSubtype="2" accel="50000" decel="50000" autoRev="1" fill="hold" nodeType="withEffect">
                                  <p:stCondLst>
                                    <p:cond delay="0"/>
                                  </p:stCondLst>
                                  <p:childTnLst>
                                    <p:animClr clrSpc="rgb">
                                      <p:cBhvr>
                                        <p:cTn id="16" dur="500" fill="hold"/>
                                        <p:tgtEl>
                                          <p:spTgt spid="53"/>
                                        </p:tgtEl>
                                        <p:attrNameLst>
                                          <p:attrName>stroke.color</p:attrName>
                                        </p:attrNameLst>
                                      </p:cBhvr>
                                      <p:to>
                                        <a:schemeClr val="accent2"/>
                                      </p:to>
                                    </p:animClr>
                                    <p:set>
                                      <p:cBhvr>
                                        <p:cTn id="17" dur="500" fill="hold"/>
                                        <p:tgtEl>
                                          <p:spTgt spid="53"/>
                                        </p:tgtEl>
                                        <p:attrNameLst>
                                          <p:attrName>stroke.on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ChangeArrowheads="1"/>
          </p:cNvSpPr>
          <p:nvPr/>
        </p:nvSpPr>
        <p:spPr bwMode="auto">
          <a:xfrm>
            <a:off x="1333500" y="1295400"/>
            <a:ext cx="6477000" cy="4267200"/>
          </a:xfrm>
          <a:prstGeom prst="rect">
            <a:avLst/>
          </a:prstGeom>
          <a:solidFill>
            <a:schemeClr val="bg1"/>
          </a:solidFill>
          <a:ln w="57150">
            <a:solidFill>
              <a:schemeClr val="tx1">
                <a:lumMod val="75000"/>
                <a:lumOff val="25000"/>
              </a:schemeClr>
            </a:solidFill>
            <a:miter lim="800000"/>
            <a:headEnd/>
            <a:tailEnd/>
          </a:ln>
          <a:effectLst/>
        </p:spPr>
        <p:txBody>
          <a:bodyPr wrap="none" anchor="ctr"/>
          <a:lstStyle/>
          <a:p>
            <a:endParaRPr lang="en-US">
              <a:latin typeface="+mj-lt"/>
            </a:endParaRPr>
          </a:p>
        </p:txBody>
      </p:sp>
      <p:sp>
        <p:nvSpPr>
          <p:cNvPr id="44035" name="Rectangle 3"/>
          <p:cNvSpPr>
            <a:spLocks noChangeArrowheads="1"/>
          </p:cNvSpPr>
          <p:nvPr/>
        </p:nvSpPr>
        <p:spPr bwMode="auto">
          <a:xfrm>
            <a:off x="1813543" y="1592714"/>
            <a:ext cx="1676400" cy="1295400"/>
          </a:xfrm>
          <a:prstGeom prst="rect">
            <a:avLst/>
          </a:prstGeom>
          <a:solidFill>
            <a:schemeClr val="accent1"/>
          </a:solidFill>
          <a:ln w="9525">
            <a:noFill/>
            <a:miter lim="800000"/>
            <a:headEnd/>
            <a:tailEnd/>
          </a:ln>
          <a:effectLst/>
        </p:spPr>
        <p:txBody>
          <a:bodyPr wrap="none" anchor="ctr"/>
          <a:lstStyle/>
          <a:p>
            <a:r>
              <a:rPr lang="en-US" sz="1800" dirty="0">
                <a:solidFill>
                  <a:schemeClr val="bg1"/>
                </a:solidFill>
                <a:effectLst>
                  <a:outerShdw blurRad="38100" dist="38100" dir="2700000" algn="tl">
                    <a:srgbClr val="000000">
                      <a:alpha val="43137"/>
                    </a:srgbClr>
                  </a:outerShdw>
                </a:effectLst>
                <a:latin typeface="+mj-lt"/>
                <a:cs typeface="Arial" charset="0"/>
              </a:rPr>
              <a:t>Batch </a:t>
            </a:r>
            <a:r>
              <a:rPr lang="en-US" sz="1800" dirty="0" err="1">
                <a:solidFill>
                  <a:schemeClr val="bg1"/>
                </a:solidFill>
                <a:effectLst>
                  <a:outerShdw blurRad="38100" dist="38100" dir="2700000" algn="tl">
                    <a:srgbClr val="000000">
                      <a:alpha val="43137"/>
                    </a:srgbClr>
                  </a:outerShdw>
                </a:effectLst>
                <a:latin typeface="+mj-lt"/>
                <a:cs typeface="Arial" charset="0"/>
              </a:rPr>
              <a:t>Iterator</a:t>
            </a:r>
            <a:endParaRPr lang="en-US" sz="1800" dirty="0">
              <a:solidFill>
                <a:schemeClr val="bg1"/>
              </a:solidFill>
              <a:effectLst>
                <a:outerShdw blurRad="38100" dist="38100" dir="2700000" algn="tl">
                  <a:srgbClr val="000000">
                    <a:alpha val="43137"/>
                  </a:srgbClr>
                </a:outerShdw>
              </a:effectLst>
              <a:latin typeface="+mj-lt"/>
              <a:cs typeface="Arial" charset="0"/>
            </a:endParaRPr>
          </a:p>
          <a:p>
            <a:r>
              <a:rPr lang="en-US" sz="1800" dirty="0">
                <a:solidFill>
                  <a:schemeClr val="bg1"/>
                </a:solidFill>
                <a:effectLst>
                  <a:outerShdw blurRad="38100" dist="38100" dir="2700000" algn="tl">
                    <a:srgbClr val="000000">
                      <a:alpha val="43137"/>
                    </a:srgbClr>
                  </a:outerShdw>
                </a:effectLst>
                <a:latin typeface="+mj-lt"/>
                <a:cs typeface="Arial" charset="0"/>
              </a:rPr>
              <a:t>(C#)</a:t>
            </a:r>
          </a:p>
        </p:txBody>
      </p:sp>
      <p:sp>
        <p:nvSpPr>
          <p:cNvPr id="44036" name="Rectangle 4"/>
          <p:cNvSpPr>
            <a:spLocks noChangeArrowheads="1"/>
          </p:cNvSpPr>
          <p:nvPr/>
        </p:nvSpPr>
        <p:spPr bwMode="auto">
          <a:xfrm>
            <a:off x="1813543" y="3951520"/>
            <a:ext cx="1676400" cy="1295400"/>
          </a:xfrm>
          <a:prstGeom prst="rect">
            <a:avLst/>
          </a:prstGeom>
          <a:solidFill>
            <a:schemeClr val="accent1"/>
          </a:solidFill>
          <a:ln w="9525">
            <a:noFill/>
            <a:miter lim="800000"/>
            <a:headEnd/>
            <a:tailEnd/>
          </a:ln>
          <a:effectLst/>
        </p:spPr>
        <p:txBody>
          <a:bodyPr wrap="none" anchor="ctr"/>
          <a:lstStyle/>
          <a:p>
            <a:r>
              <a:rPr lang="en-US" sz="1800" dirty="0">
                <a:solidFill>
                  <a:schemeClr val="bg1"/>
                </a:solidFill>
                <a:effectLst>
                  <a:outerShdw blurRad="38100" dist="38100" dir="2700000" algn="tl">
                    <a:srgbClr val="000000">
                      <a:alpha val="43137"/>
                    </a:srgbClr>
                  </a:outerShdw>
                </a:effectLst>
                <a:latin typeface="+mj-lt"/>
                <a:cs typeface="Arial" charset="0"/>
              </a:rPr>
              <a:t>Batch</a:t>
            </a:r>
          </a:p>
          <a:p>
            <a:r>
              <a:rPr lang="en-US" sz="1800" dirty="0">
                <a:solidFill>
                  <a:schemeClr val="bg1"/>
                </a:solidFill>
                <a:effectLst>
                  <a:outerShdw blurRad="38100" dist="38100" dir="2700000" algn="tl">
                    <a:srgbClr val="000000">
                      <a:alpha val="43137"/>
                    </a:srgbClr>
                  </a:outerShdw>
                </a:effectLst>
                <a:latin typeface="+mj-lt"/>
                <a:cs typeface="Arial" charset="0"/>
              </a:rPr>
              <a:t>Coordinator </a:t>
            </a:r>
          </a:p>
          <a:p>
            <a:r>
              <a:rPr lang="en-US" sz="1800" dirty="0">
                <a:solidFill>
                  <a:schemeClr val="bg1"/>
                </a:solidFill>
                <a:effectLst>
                  <a:outerShdw blurRad="38100" dist="38100" dir="2700000" algn="tl">
                    <a:srgbClr val="000000">
                      <a:alpha val="43137"/>
                    </a:srgbClr>
                  </a:outerShdw>
                </a:effectLst>
                <a:latin typeface="+mj-lt"/>
                <a:cs typeface="Arial" charset="0"/>
              </a:rPr>
              <a:t>(Progress </a:t>
            </a:r>
          </a:p>
          <a:p>
            <a:r>
              <a:rPr lang="en-US" sz="1800" dirty="0">
                <a:solidFill>
                  <a:schemeClr val="bg1"/>
                </a:solidFill>
                <a:effectLst>
                  <a:outerShdw blurRad="38100" dist="38100" dir="2700000" algn="tl">
                    <a:srgbClr val="000000">
                      <a:alpha val="43137"/>
                    </a:srgbClr>
                  </a:outerShdw>
                </a:effectLst>
                <a:latin typeface="+mj-lt"/>
                <a:cs typeface="Arial" charset="0"/>
              </a:rPr>
              <a:t>App Server)</a:t>
            </a:r>
          </a:p>
        </p:txBody>
      </p:sp>
      <p:sp>
        <p:nvSpPr>
          <p:cNvPr id="44038" name="AutoShape 6"/>
          <p:cNvSpPr>
            <a:spLocks noChangeArrowheads="1"/>
          </p:cNvSpPr>
          <p:nvPr/>
        </p:nvSpPr>
        <p:spPr bwMode="auto">
          <a:xfrm>
            <a:off x="420171" y="2111827"/>
            <a:ext cx="1295400" cy="257175"/>
          </a:xfrm>
          <a:prstGeom prst="rightArrow">
            <a:avLst>
              <a:gd name="adj1" fmla="val 50000"/>
              <a:gd name="adj2" fmla="val 125926"/>
            </a:avLst>
          </a:prstGeom>
          <a:solidFill>
            <a:schemeClr val="accent2"/>
          </a:solidFill>
          <a:ln w="9525">
            <a:noFill/>
            <a:miter lim="800000"/>
            <a:headEnd/>
            <a:tailEnd/>
          </a:ln>
          <a:effectLst/>
        </p:spPr>
        <p:txBody>
          <a:bodyPr wrap="none" anchor="ctr"/>
          <a:lstStyle/>
          <a:p>
            <a:endParaRPr lang="en-US">
              <a:latin typeface="+mj-lt"/>
            </a:endParaRPr>
          </a:p>
        </p:txBody>
      </p:sp>
      <p:sp>
        <p:nvSpPr>
          <p:cNvPr id="44039" name="AutoShape 7"/>
          <p:cNvSpPr>
            <a:spLocks noChangeArrowheads="1"/>
          </p:cNvSpPr>
          <p:nvPr/>
        </p:nvSpPr>
        <p:spPr bwMode="auto">
          <a:xfrm>
            <a:off x="3772971" y="2111827"/>
            <a:ext cx="1524000" cy="257175"/>
          </a:xfrm>
          <a:prstGeom prst="rightArrow">
            <a:avLst>
              <a:gd name="adj1" fmla="val 50000"/>
              <a:gd name="adj2" fmla="val 148148"/>
            </a:avLst>
          </a:prstGeom>
          <a:solidFill>
            <a:schemeClr val="accent2"/>
          </a:solidFill>
          <a:ln w="9525">
            <a:noFill/>
            <a:miter lim="800000"/>
            <a:headEnd/>
            <a:tailEnd/>
          </a:ln>
          <a:effectLst/>
        </p:spPr>
        <p:txBody>
          <a:bodyPr wrap="none" anchor="ctr"/>
          <a:lstStyle/>
          <a:p>
            <a:endParaRPr lang="en-US">
              <a:latin typeface="+mj-lt"/>
            </a:endParaRPr>
          </a:p>
        </p:txBody>
      </p:sp>
      <p:sp>
        <p:nvSpPr>
          <p:cNvPr id="44041" name="Text Box 9"/>
          <p:cNvSpPr txBox="1">
            <a:spLocks noChangeArrowheads="1"/>
          </p:cNvSpPr>
          <p:nvPr/>
        </p:nvSpPr>
        <p:spPr bwMode="auto">
          <a:xfrm>
            <a:off x="272150" y="2514596"/>
            <a:ext cx="1132114" cy="685800"/>
          </a:xfrm>
          <a:prstGeom prst="rect">
            <a:avLst/>
          </a:prstGeom>
          <a:noFill/>
          <a:ln w="9525">
            <a:noFill/>
            <a:miter lim="800000"/>
            <a:headEnd/>
            <a:tailEnd/>
          </a:ln>
          <a:effectLst/>
        </p:spPr>
        <p:txBody>
          <a:bodyPr wrap="square">
            <a:spAutoFit/>
          </a:bodyPr>
          <a:lstStyle/>
          <a:p>
            <a:pPr algn="l">
              <a:spcBef>
                <a:spcPct val="50000"/>
              </a:spcBef>
            </a:pPr>
            <a:r>
              <a:rPr lang="en-US" sz="1800" b="1" dirty="0">
                <a:latin typeface="+mj-lt"/>
                <a:cs typeface="Arial" charset="0"/>
              </a:rPr>
              <a:t>Input:</a:t>
            </a:r>
          </a:p>
          <a:p>
            <a:pPr algn="l">
              <a:spcBef>
                <a:spcPct val="50000"/>
              </a:spcBef>
            </a:pPr>
            <a:r>
              <a:rPr lang="en-US" sz="1400" dirty="0">
                <a:latin typeface="+mj-lt"/>
                <a:cs typeface="Arial" charset="0"/>
              </a:rPr>
              <a:t>- Batch ID</a:t>
            </a:r>
          </a:p>
        </p:txBody>
      </p:sp>
      <p:sp>
        <p:nvSpPr>
          <p:cNvPr id="44042" name="Text Box 10"/>
          <p:cNvSpPr txBox="1">
            <a:spLocks noChangeArrowheads="1"/>
          </p:cNvSpPr>
          <p:nvPr/>
        </p:nvSpPr>
        <p:spPr bwMode="auto">
          <a:xfrm>
            <a:off x="7837716" y="2514598"/>
            <a:ext cx="1371600" cy="1338828"/>
          </a:xfrm>
          <a:prstGeom prst="rect">
            <a:avLst/>
          </a:prstGeom>
          <a:noFill/>
          <a:ln w="9525">
            <a:noFill/>
            <a:miter lim="800000"/>
            <a:headEnd/>
            <a:tailEnd/>
          </a:ln>
          <a:effectLst/>
        </p:spPr>
        <p:txBody>
          <a:bodyPr>
            <a:spAutoFit/>
          </a:bodyPr>
          <a:lstStyle/>
          <a:p>
            <a:pPr algn="l">
              <a:spcBef>
                <a:spcPct val="50000"/>
              </a:spcBef>
            </a:pPr>
            <a:r>
              <a:rPr lang="en-US" sz="1800" b="1" dirty="0">
                <a:latin typeface="+mj-lt"/>
                <a:cs typeface="Arial" charset="0"/>
              </a:rPr>
              <a:t>Output:</a:t>
            </a:r>
          </a:p>
          <a:p>
            <a:pPr algn="l">
              <a:spcBef>
                <a:spcPct val="50000"/>
              </a:spcBef>
            </a:pPr>
            <a:r>
              <a:rPr lang="en-US" sz="1400" dirty="0">
                <a:latin typeface="+mj-lt"/>
                <a:cs typeface="Arial" charset="0"/>
              </a:rPr>
              <a:t>- </a:t>
            </a:r>
            <a:r>
              <a:rPr lang="en-US" sz="1400" dirty="0" smtClean="0">
                <a:latin typeface="+mj-lt"/>
                <a:cs typeface="Arial" charset="0"/>
              </a:rPr>
              <a:t>Printer</a:t>
            </a:r>
            <a:endParaRPr lang="en-US" sz="1400" dirty="0">
              <a:latin typeface="+mj-lt"/>
              <a:cs typeface="Arial" charset="0"/>
            </a:endParaRPr>
          </a:p>
          <a:p>
            <a:pPr algn="l">
              <a:spcBef>
                <a:spcPct val="50000"/>
              </a:spcBef>
            </a:pPr>
            <a:r>
              <a:rPr lang="en-US" sz="1400" dirty="0">
                <a:latin typeface="+mj-lt"/>
                <a:cs typeface="Arial" charset="0"/>
              </a:rPr>
              <a:t>- Doc </a:t>
            </a:r>
            <a:r>
              <a:rPr lang="en-US" sz="1400" dirty="0" smtClean="0">
                <a:latin typeface="+mj-lt"/>
                <a:cs typeface="Arial" charset="0"/>
              </a:rPr>
              <a:t>service</a:t>
            </a:r>
            <a:endParaRPr lang="en-US" sz="1400" dirty="0">
              <a:latin typeface="+mj-lt"/>
              <a:cs typeface="Arial" charset="0"/>
            </a:endParaRPr>
          </a:p>
          <a:p>
            <a:pPr algn="l">
              <a:spcBef>
                <a:spcPct val="50000"/>
              </a:spcBef>
            </a:pPr>
            <a:r>
              <a:rPr lang="en-US" sz="1400" dirty="0">
                <a:latin typeface="+mj-lt"/>
                <a:cs typeface="Arial" charset="0"/>
              </a:rPr>
              <a:t>- Email</a:t>
            </a:r>
          </a:p>
        </p:txBody>
      </p:sp>
      <p:sp>
        <p:nvSpPr>
          <p:cNvPr id="44043" name="AutoShape 11"/>
          <p:cNvSpPr>
            <a:spLocks noChangeArrowheads="1"/>
          </p:cNvSpPr>
          <p:nvPr/>
        </p:nvSpPr>
        <p:spPr bwMode="auto">
          <a:xfrm>
            <a:off x="7539431" y="2111827"/>
            <a:ext cx="1295400" cy="257175"/>
          </a:xfrm>
          <a:prstGeom prst="rightArrow">
            <a:avLst>
              <a:gd name="adj1" fmla="val 50000"/>
              <a:gd name="adj2" fmla="val 125926"/>
            </a:avLst>
          </a:prstGeom>
          <a:solidFill>
            <a:schemeClr val="accent2"/>
          </a:solidFill>
          <a:ln w="9525">
            <a:noFill/>
            <a:miter lim="800000"/>
            <a:headEnd/>
            <a:tailEnd/>
          </a:ln>
          <a:effectLst/>
        </p:spPr>
        <p:txBody>
          <a:bodyPr wrap="none" anchor="ctr"/>
          <a:lstStyle/>
          <a:p>
            <a:endParaRPr lang="en-US">
              <a:latin typeface="+mj-lt"/>
            </a:endParaRPr>
          </a:p>
        </p:txBody>
      </p:sp>
      <p:sp>
        <p:nvSpPr>
          <p:cNvPr id="44044" name="Text Box 12"/>
          <p:cNvSpPr txBox="1">
            <a:spLocks noChangeArrowheads="1"/>
          </p:cNvSpPr>
          <p:nvPr/>
        </p:nvSpPr>
        <p:spPr bwMode="auto">
          <a:xfrm>
            <a:off x="3766457" y="1592716"/>
            <a:ext cx="1545772" cy="366712"/>
          </a:xfrm>
          <a:prstGeom prst="rect">
            <a:avLst/>
          </a:prstGeom>
          <a:noFill/>
          <a:ln w="9525">
            <a:noFill/>
            <a:miter lim="800000"/>
            <a:headEnd/>
            <a:tailEnd/>
          </a:ln>
          <a:effectLst/>
        </p:spPr>
        <p:txBody>
          <a:bodyPr wrap="square">
            <a:spAutoFit/>
          </a:bodyPr>
          <a:lstStyle/>
          <a:p>
            <a:pPr>
              <a:spcBef>
                <a:spcPct val="50000"/>
              </a:spcBef>
            </a:pPr>
            <a:r>
              <a:rPr lang="en-US" sz="1800" dirty="0" err="1">
                <a:latin typeface="+mj-lt"/>
                <a:cs typeface="Arial" charset="0"/>
              </a:rPr>
              <a:t>rptsr_mstr</a:t>
            </a:r>
            <a:r>
              <a:rPr lang="en-US" sz="1800" dirty="0">
                <a:latin typeface="+mj-lt"/>
                <a:cs typeface="Arial" charset="0"/>
              </a:rPr>
              <a:t> ID</a:t>
            </a:r>
          </a:p>
        </p:txBody>
      </p:sp>
      <p:sp>
        <p:nvSpPr>
          <p:cNvPr id="44045" name="AutoShape 13"/>
          <p:cNvSpPr>
            <a:spLocks noChangeArrowheads="1"/>
          </p:cNvSpPr>
          <p:nvPr/>
        </p:nvSpPr>
        <p:spPr bwMode="auto">
          <a:xfrm>
            <a:off x="3544371" y="4038600"/>
            <a:ext cx="838200" cy="257175"/>
          </a:xfrm>
          <a:prstGeom prst="rightArrow">
            <a:avLst>
              <a:gd name="adj1" fmla="val 50000"/>
              <a:gd name="adj2" fmla="val 81481"/>
            </a:avLst>
          </a:prstGeom>
          <a:solidFill>
            <a:schemeClr val="accent2"/>
          </a:solidFill>
          <a:ln w="9525">
            <a:noFill/>
            <a:miter lim="800000"/>
            <a:headEnd/>
            <a:tailEnd/>
          </a:ln>
          <a:effectLst/>
        </p:spPr>
        <p:txBody>
          <a:bodyPr wrap="none" anchor="ctr"/>
          <a:lstStyle/>
          <a:p>
            <a:endParaRPr lang="en-US">
              <a:latin typeface="+mj-lt"/>
            </a:endParaRPr>
          </a:p>
        </p:txBody>
      </p:sp>
      <p:sp>
        <p:nvSpPr>
          <p:cNvPr id="44046" name="AutoShape 14"/>
          <p:cNvSpPr>
            <a:spLocks noChangeArrowheads="1"/>
          </p:cNvSpPr>
          <p:nvPr/>
        </p:nvSpPr>
        <p:spPr bwMode="auto">
          <a:xfrm>
            <a:off x="2020371" y="2971800"/>
            <a:ext cx="838200" cy="685800"/>
          </a:xfrm>
          <a:prstGeom prst="curvedUpArrow">
            <a:avLst>
              <a:gd name="adj1" fmla="val 24444"/>
              <a:gd name="adj2" fmla="val 48889"/>
              <a:gd name="adj3" fmla="val 33333"/>
            </a:avLst>
          </a:prstGeom>
          <a:solidFill>
            <a:schemeClr val="accent2"/>
          </a:solidFill>
          <a:ln w="9525">
            <a:noFill/>
            <a:miter lim="800000"/>
            <a:headEnd/>
            <a:tailEnd/>
          </a:ln>
          <a:effectLst/>
        </p:spPr>
        <p:txBody>
          <a:bodyPr wrap="none" anchor="ctr"/>
          <a:lstStyle/>
          <a:p>
            <a:endParaRPr lang="en-US">
              <a:latin typeface="+mj-lt"/>
            </a:endParaRPr>
          </a:p>
        </p:txBody>
      </p:sp>
      <p:sp>
        <p:nvSpPr>
          <p:cNvPr id="44047" name="Text Box 15"/>
          <p:cNvSpPr txBox="1">
            <a:spLocks noChangeArrowheads="1"/>
          </p:cNvSpPr>
          <p:nvPr/>
        </p:nvSpPr>
        <p:spPr bwMode="auto">
          <a:xfrm>
            <a:off x="2891231" y="3048000"/>
            <a:ext cx="2209800" cy="523220"/>
          </a:xfrm>
          <a:prstGeom prst="rect">
            <a:avLst/>
          </a:prstGeom>
          <a:noFill/>
          <a:ln w="9525">
            <a:noFill/>
            <a:miter lim="800000"/>
            <a:headEnd/>
            <a:tailEnd/>
          </a:ln>
          <a:effectLst/>
        </p:spPr>
        <p:txBody>
          <a:bodyPr>
            <a:spAutoFit/>
          </a:bodyPr>
          <a:lstStyle/>
          <a:p>
            <a:pPr algn="l">
              <a:spcBef>
                <a:spcPct val="50000"/>
              </a:spcBef>
            </a:pPr>
            <a:r>
              <a:rPr lang="en-US" sz="1400" dirty="0">
                <a:latin typeface="+mj-lt"/>
                <a:cs typeface="Arial" charset="0"/>
              </a:rPr>
              <a:t>Returns next </a:t>
            </a:r>
            <a:r>
              <a:rPr lang="en-US" sz="1400" dirty="0" err="1">
                <a:latin typeface="+mj-lt"/>
                <a:cs typeface="Arial" charset="0"/>
              </a:rPr>
              <a:t>rptsr_mstr</a:t>
            </a:r>
            <a:r>
              <a:rPr lang="en-US" sz="1400" dirty="0">
                <a:latin typeface="+mj-lt"/>
                <a:cs typeface="Arial" charset="0"/>
              </a:rPr>
              <a:t> ID to process</a:t>
            </a:r>
          </a:p>
        </p:txBody>
      </p:sp>
      <p:sp>
        <p:nvSpPr>
          <p:cNvPr id="44048" name="AutoShape 16"/>
          <p:cNvSpPr>
            <a:spLocks noChangeArrowheads="1"/>
          </p:cNvSpPr>
          <p:nvPr/>
        </p:nvSpPr>
        <p:spPr bwMode="auto">
          <a:xfrm>
            <a:off x="4567627" y="3712030"/>
            <a:ext cx="1295400" cy="1524000"/>
          </a:xfrm>
          <a:prstGeom prst="can">
            <a:avLst>
              <a:gd name="adj" fmla="val 29412"/>
            </a:avLst>
          </a:prstGeom>
          <a:solidFill>
            <a:schemeClr val="accent1"/>
          </a:solidFill>
          <a:ln w="9525">
            <a:noFill/>
            <a:round/>
            <a:headEnd/>
            <a:tailEnd/>
          </a:ln>
          <a:effectLst/>
        </p:spPr>
        <p:txBody>
          <a:bodyPr wrap="none" anchor="ctr"/>
          <a:lstStyle/>
          <a:p>
            <a:r>
              <a:rPr lang="en-US" sz="1800" dirty="0" err="1">
                <a:solidFill>
                  <a:schemeClr val="bg1"/>
                </a:solidFill>
                <a:effectLst>
                  <a:outerShdw blurRad="38100" dist="38100" dir="2700000" algn="tl">
                    <a:srgbClr val="000000">
                      <a:alpha val="43137"/>
                    </a:srgbClr>
                  </a:outerShdw>
                </a:effectLst>
                <a:latin typeface="+mj-lt"/>
                <a:cs typeface="Arial" charset="0"/>
              </a:rPr>
              <a:t>rptsr_mstr</a:t>
            </a:r>
            <a:endParaRPr lang="en-US" sz="1800" dirty="0">
              <a:solidFill>
                <a:schemeClr val="bg1"/>
              </a:solidFill>
              <a:effectLst>
                <a:outerShdw blurRad="38100" dist="38100" dir="2700000" algn="tl">
                  <a:srgbClr val="000000">
                    <a:alpha val="43137"/>
                  </a:srgbClr>
                </a:outerShdw>
              </a:effectLst>
              <a:latin typeface="+mj-lt"/>
              <a:cs typeface="Arial" charset="0"/>
            </a:endParaRPr>
          </a:p>
          <a:p>
            <a:r>
              <a:rPr lang="en-US" sz="1800" dirty="0" err="1">
                <a:solidFill>
                  <a:schemeClr val="bg1"/>
                </a:solidFill>
                <a:effectLst>
                  <a:outerShdw blurRad="38100" dist="38100" dir="2700000" algn="tl">
                    <a:srgbClr val="000000">
                      <a:alpha val="43137"/>
                    </a:srgbClr>
                  </a:outerShdw>
                </a:effectLst>
                <a:latin typeface="+mj-lt"/>
                <a:cs typeface="Arial" charset="0"/>
              </a:rPr>
              <a:t>rptsr_hist</a:t>
            </a:r>
            <a:endParaRPr lang="en-US" sz="1800" dirty="0">
              <a:solidFill>
                <a:schemeClr val="bg1"/>
              </a:solidFill>
              <a:effectLst>
                <a:outerShdw blurRad="38100" dist="38100" dir="2700000" algn="tl">
                  <a:srgbClr val="000000">
                    <a:alpha val="43137"/>
                  </a:srgbClr>
                </a:outerShdw>
              </a:effectLst>
              <a:latin typeface="+mj-lt"/>
              <a:cs typeface="Arial" charset="0"/>
            </a:endParaRPr>
          </a:p>
        </p:txBody>
      </p:sp>
      <p:sp>
        <p:nvSpPr>
          <p:cNvPr id="44049" name="AutoShape 17"/>
          <p:cNvSpPr>
            <a:spLocks noChangeArrowheads="1"/>
          </p:cNvSpPr>
          <p:nvPr/>
        </p:nvSpPr>
        <p:spPr bwMode="auto">
          <a:xfrm rot="10800000">
            <a:off x="3544371" y="4314825"/>
            <a:ext cx="838200" cy="257175"/>
          </a:xfrm>
          <a:prstGeom prst="rightArrow">
            <a:avLst>
              <a:gd name="adj1" fmla="val 50000"/>
              <a:gd name="adj2" fmla="val 81481"/>
            </a:avLst>
          </a:prstGeom>
          <a:solidFill>
            <a:schemeClr val="accent2"/>
          </a:solidFill>
          <a:ln w="9525">
            <a:noFill/>
            <a:miter lim="800000"/>
            <a:headEnd/>
            <a:tailEnd/>
          </a:ln>
          <a:effectLst/>
        </p:spPr>
        <p:txBody>
          <a:bodyPr wrap="none" anchor="ctr"/>
          <a:lstStyle/>
          <a:p>
            <a:endParaRPr lang="en-US">
              <a:latin typeface="+mj-lt"/>
            </a:endParaRPr>
          </a:p>
        </p:txBody>
      </p:sp>
      <p:sp>
        <p:nvSpPr>
          <p:cNvPr id="44051" name="Text Box 19"/>
          <p:cNvSpPr txBox="1">
            <a:spLocks noChangeArrowheads="1"/>
          </p:cNvSpPr>
          <p:nvPr/>
        </p:nvSpPr>
        <p:spPr bwMode="auto">
          <a:xfrm>
            <a:off x="5379719" y="2909773"/>
            <a:ext cx="2042161" cy="641350"/>
          </a:xfrm>
          <a:prstGeom prst="rect">
            <a:avLst/>
          </a:prstGeom>
          <a:noFill/>
          <a:ln w="9525">
            <a:noFill/>
            <a:miter lim="800000"/>
            <a:headEnd/>
            <a:tailEnd/>
          </a:ln>
          <a:effectLst/>
        </p:spPr>
        <p:txBody>
          <a:bodyPr wrap="square">
            <a:spAutoFit/>
          </a:bodyPr>
          <a:lstStyle/>
          <a:p>
            <a:r>
              <a:rPr lang="en-US" sz="1800" dirty="0">
                <a:latin typeface="+mj-lt"/>
              </a:rPr>
              <a:t>Report Processor (C#)</a:t>
            </a:r>
            <a:endParaRPr lang="en-US" sz="1800" dirty="0">
              <a:latin typeface="+mj-lt"/>
              <a:cs typeface="Arial" charset="0"/>
            </a:endParaRPr>
          </a:p>
        </p:txBody>
      </p:sp>
      <p:sp>
        <p:nvSpPr>
          <p:cNvPr id="44063" name="Text Box 31"/>
          <p:cNvSpPr txBox="1">
            <a:spLocks noChangeArrowheads="1"/>
          </p:cNvSpPr>
          <p:nvPr/>
        </p:nvSpPr>
        <p:spPr bwMode="auto">
          <a:xfrm>
            <a:off x="4339027" y="5181600"/>
            <a:ext cx="1752600" cy="366713"/>
          </a:xfrm>
          <a:prstGeom prst="rect">
            <a:avLst/>
          </a:prstGeom>
          <a:noFill/>
          <a:ln w="9525">
            <a:noFill/>
            <a:miter lim="800000"/>
            <a:headEnd/>
            <a:tailEnd/>
          </a:ln>
          <a:effectLst/>
        </p:spPr>
        <p:txBody>
          <a:bodyPr>
            <a:spAutoFit/>
          </a:bodyPr>
          <a:lstStyle/>
          <a:p>
            <a:pPr>
              <a:spcBef>
                <a:spcPct val="50000"/>
              </a:spcBef>
            </a:pPr>
            <a:r>
              <a:rPr lang="en-US" sz="1800" dirty="0" err="1">
                <a:latin typeface="+mj-lt"/>
                <a:cs typeface="Arial" charset="0"/>
              </a:rPr>
              <a:t>qadadm</a:t>
            </a:r>
            <a:r>
              <a:rPr lang="en-US" sz="1800" dirty="0">
                <a:latin typeface="+mj-lt"/>
                <a:cs typeface="Arial" charset="0"/>
              </a:rPr>
              <a:t> DB</a:t>
            </a:r>
          </a:p>
        </p:txBody>
      </p:sp>
      <p:sp>
        <p:nvSpPr>
          <p:cNvPr id="30" name="Title 29"/>
          <p:cNvSpPr>
            <a:spLocks noGrp="1"/>
          </p:cNvSpPr>
          <p:nvPr>
            <p:ph type="title"/>
          </p:nvPr>
        </p:nvSpPr>
        <p:spPr/>
        <p:txBody>
          <a:bodyPr>
            <a:normAutofit/>
          </a:bodyPr>
          <a:lstStyle/>
          <a:p>
            <a:r>
              <a:rPr lang="en-US" dirty="0" smtClean="0">
                <a:latin typeface="+mj-lt"/>
              </a:rPr>
              <a:t>Batch Processor - Internal Design</a:t>
            </a:r>
            <a:endParaRPr lang="en-US" dirty="0">
              <a:latin typeface="+mj-lt"/>
            </a:endParaRPr>
          </a:p>
        </p:txBody>
      </p:sp>
      <p:sp>
        <p:nvSpPr>
          <p:cNvPr id="32" name="Footer Placeholder 31"/>
          <p:cNvSpPr>
            <a:spLocks noGrp="1"/>
          </p:cNvSpPr>
          <p:nvPr>
            <p:ph type="ftr" sz="quarter" idx="10"/>
          </p:nvPr>
        </p:nvSpPr>
        <p:spPr/>
        <p:txBody>
          <a:bodyPr/>
          <a:lstStyle/>
          <a:p>
            <a:pPr>
              <a:defRPr/>
            </a:pPr>
            <a:r>
              <a:rPr lang="en-US" dirty="0" smtClean="0"/>
              <a:t>RF-ADMN-150</a:t>
            </a:r>
            <a:endParaRPr lang="en-US" dirty="0"/>
          </a:p>
        </p:txBody>
      </p:sp>
      <p:grpSp>
        <p:nvGrpSpPr>
          <p:cNvPr id="45" name="Group 44"/>
          <p:cNvGrpSpPr/>
          <p:nvPr/>
        </p:nvGrpSpPr>
        <p:grpSpPr>
          <a:xfrm>
            <a:off x="5476879" y="1591190"/>
            <a:ext cx="1828800" cy="1298448"/>
            <a:chOff x="3655219" y="2771775"/>
            <a:chExt cx="1828800" cy="1298448"/>
          </a:xfrm>
        </p:grpSpPr>
        <p:sp>
          <p:nvSpPr>
            <p:cNvPr id="46" name="Rectangle 37"/>
            <p:cNvSpPr>
              <a:spLocks noChangeArrowheads="1"/>
            </p:cNvSpPr>
            <p:nvPr/>
          </p:nvSpPr>
          <p:spPr bwMode="auto">
            <a:xfrm>
              <a:off x="3655219" y="2771775"/>
              <a:ext cx="1828800" cy="1298448"/>
            </a:xfrm>
            <a:prstGeom prst="roundRect">
              <a:avLst/>
            </a:prstGeom>
            <a:noFill/>
            <a:ln w="38100">
              <a:solidFill>
                <a:schemeClr val="tx1">
                  <a:lumMod val="75000"/>
                  <a:lumOff val="25000"/>
                </a:schemeClr>
              </a:solidFill>
              <a:miter lim="800000"/>
              <a:headEnd/>
              <a:tailEnd/>
            </a:ln>
          </p:spPr>
          <p:txBody>
            <a:bodyPr wrap="none" anchor="ctr"/>
            <a:lstStyle/>
            <a:p>
              <a:pPr algn="l"/>
              <a:endParaRPr lang="en-US" sz="1800">
                <a:latin typeface="+mj-lt"/>
                <a:cs typeface="Arial" charset="0"/>
              </a:endParaRPr>
            </a:p>
          </p:txBody>
        </p:sp>
        <p:grpSp>
          <p:nvGrpSpPr>
            <p:cNvPr id="47" name="Group 40"/>
            <p:cNvGrpSpPr/>
            <p:nvPr/>
          </p:nvGrpSpPr>
          <p:grpSpPr>
            <a:xfrm>
              <a:off x="3764757" y="3067000"/>
              <a:ext cx="1609726" cy="749079"/>
              <a:chOff x="561681" y="1295399"/>
              <a:chExt cx="7696200" cy="3581401"/>
            </a:xfrm>
          </p:grpSpPr>
          <p:sp>
            <p:nvSpPr>
              <p:cNvPr id="48" name="AutoShape 13"/>
              <p:cNvSpPr>
                <a:spLocks noChangeArrowheads="1"/>
              </p:cNvSpPr>
              <p:nvPr/>
            </p:nvSpPr>
            <p:spPr bwMode="auto">
              <a:xfrm>
                <a:off x="2542881" y="3352800"/>
                <a:ext cx="1295400" cy="1524000"/>
              </a:xfrm>
              <a:prstGeom prst="can">
                <a:avLst>
                  <a:gd name="adj" fmla="val 29412"/>
                </a:avLst>
              </a:prstGeom>
              <a:solidFill>
                <a:schemeClr val="accent1"/>
              </a:solidFill>
              <a:ln w="9525">
                <a:noFill/>
                <a:miter lim="800000"/>
                <a:headEnd/>
                <a:tailEnd/>
              </a:ln>
              <a:effectLst/>
            </p:spPr>
            <p:txBody>
              <a:bodyPr anchor="ctr">
                <a:noAutofit/>
              </a:bodyPr>
              <a:lstStyle/>
              <a:p>
                <a:pPr algn="ctr" defTabSz="457200"/>
                <a:endParaRPr lang="en-US" altLang="zh-CN" sz="1800" dirty="0">
                  <a:solidFill>
                    <a:schemeClr val="bg1"/>
                  </a:solidFill>
                  <a:latin typeface="+mj-lt"/>
                  <a:ea typeface="宋体" pitchFamily="2" charset="-122"/>
                </a:endParaRPr>
              </a:p>
            </p:txBody>
          </p:sp>
          <p:sp>
            <p:nvSpPr>
              <p:cNvPr id="49" name="AutoShape 14"/>
              <p:cNvSpPr>
                <a:spLocks noChangeArrowheads="1"/>
              </p:cNvSpPr>
              <p:nvPr/>
            </p:nvSpPr>
            <p:spPr bwMode="auto">
              <a:xfrm>
                <a:off x="7343481" y="2266950"/>
                <a:ext cx="914400" cy="942975"/>
              </a:xfrm>
              <a:prstGeom prst="foldedCorner">
                <a:avLst>
                  <a:gd name="adj" fmla="val 12500"/>
                </a:avLst>
              </a:prstGeom>
              <a:solidFill>
                <a:schemeClr val="accent1"/>
              </a:solidFill>
              <a:ln w="9525">
                <a:noFill/>
                <a:round/>
                <a:headEnd/>
                <a:tailEnd/>
              </a:ln>
              <a:effectLst/>
            </p:spPr>
            <p:txBody>
              <a:bodyPr wrap="none" anchor="ctr">
                <a:noAutofit/>
              </a:bodyPr>
              <a:lstStyle/>
              <a:p>
                <a:pPr algn="ctr"/>
                <a:endParaRPr lang="en-US" sz="1800" dirty="0">
                  <a:solidFill>
                    <a:schemeClr val="bg1"/>
                  </a:solidFill>
                  <a:latin typeface="+mj-lt"/>
                  <a:cs typeface="Arial" charset="0"/>
                </a:endParaRPr>
              </a:p>
            </p:txBody>
          </p:sp>
          <p:sp>
            <p:nvSpPr>
              <p:cNvPr id="50" name="Rectangle 17"/>
              <p:cNvSpPr>
                <a:spLocks noChangeArrowheads="1"/>
              </p:cNvSpPr>
              <p:nvPr/>
            </p:nvSpPr>
            <p:spPr bwMode="auto">
              <a:xfrm>
                <a:off x="5057481" y="2228850"/>
                <a:ext cx="1371600" cy="1021556"/>
              </a:xfrm>
              <a:prstGeom prst="round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457200"/>
                <a:endParaRPr lang="en-US" sz="1800" dirty="0" smtClean="0">
                  <a:latin typeface="+mj-lt"/>
                </a:endParaRPr>
              </a:p>
            </p:txBody>
          </p:sp>
          <p:sp>
            <p:nvSpPr>
              <p:cNvPr id="51" name="Rectangle 18"/>
              <p:cNvSpPr>
                <a:spLocks noChangeArrowheads="1"/>
              </p:cNvSpPr>
              <p:nvPr/>
            </p:nvSpPr>
            <p:spPr bwMode="auto">
              <a:xfrm>
                <a:off x="2542881" y="1352550"/>
                <a:ext cx="1295400" cy="1021556"/>
              </a:xfrm>
              <a:prstGeom prst="round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457200"/>
                <a:endParaRPr lang="en-US" sz="1800" dirty="0" smtClean="0">
                  <a:latin typeface="+mj-lt"/>
                </a:endParaRPr>
              </a:p>
            </p:txBody>
          </p:sp>
          <p:sp>
            <p:nvSpPr>
              <p:cNvPr id="52" name="AutoShape 24"/>
              <p:cNvSpPr>
                <a:spLocks noChangeArrowheads="1"/>
              </p:cNvSpPr>
              <p:nvPr/>
            </p:nvSpPr>
            <p:spPr bwMode="auto">
              <a:xfrm>
                <a:off x="561681" y="1295399"/>
                <a:ext cx="1066800" cy="1133475"/>
              </a:xfrm>
              <a:prstGeom prst="foldedCorner">
                <a:avLst>
                  <a:gd name="adj" fmla="val 12500"/>
                </a:avLst>
              </a:prstGeom>
              <a:solidFill>
                <a:schemeClr val="accent1"/>
              </a:solidFill>
              <a:ln w="9525">
                <a:noFill/>
                <a:round/>
                <a:headEnd/>
                <a:tailEnd/>
              </a:ln>
              <a:effectLst/>
            </p:spPr>
            <p:txBody>
              <a:bodyPr wrap="none" anchor="ctr">
                <a:noAutofit/>
              </a:bodyPr>
              <a:lstStyle/>
              <a:p>
                <a:pPr algn="ctr"/>
                <a:endParaRPr lang="en-US" sz="1800" dirty="0">
                  <a:solidFill>
                    <a:schemeClr val="bg1"/>
                  </a:solidFill>
                  <a:latin typeface="+mj-lt"/>
                  <a:cs typeface="Arial" charset="0"/>
                </a:endParaRPr>
              </a:p>
            </p:txBody>
          </p:sp>
          <p:cxnSp>
            <p:nvCxnSpPr>
              <p:cNvPr id="53" name="Elbow Connector 52"/>
              <p:cNvCxnSpPr>
                <a:stCxn id="52" idx="3"/>
                <a:endCxn id="51" idx="1"/>
              </p:cNvCxnSpPr>
              <p:nvPr/>
            </p:nvCxnSpPr>
            <p:spPr>
              <a:xfrm>
                <a:off x="1628481" y="1862137"/>
                <a:ext cx="914400" cy="1191"/>
              </a:xfrm>
              <a:prstGeom prst="bentConnector3">
                <a:avLst>
                  <a:gd name="adj1" fmla="val 50000"/>
                </a:avLst>
              </a:prstGeom>
              <a:ln w="25400">
                <a:solidFill>
                  <a:schemeClr val="tx1">
                    <a:lumMod val="75000"/>
                    <a:lumOff val="25000"/>
                  </a:schemeClr>
                </a:solidFill>
                <a:headEnd w="sm" len="sm"/>
                <a:tailEnd type="arrow" w="sm" len="sm"/>
              </a:ln>
              <a:effectLst/>
            </p:spPr>
            <p:style>
              <a:lnRef idx="2">
                <a:schemeClr val="accent1"/>
              </a:lnRef>
              <a:fillRef idx="0">
                <a:schemeClr val="accent1"/>
              </a:fillRef>
              <a:effectRef idx="1">
                <a:schemeClr val="accent1"/>
              </a:effectRef>
              <a:fontRef idx="minor">
                <a:schemeClr val="tx1"/>
              </a:fontRef>
            </p:style>
          </p:cxnSp>
          <p:cxnSp>
            <p:nvCxnSpPr>
              <p:cNvPr id="54" name="Elbow Connector 53"/>
              <p:cNvCxnSpPr>
                <a:stCxn id="51" idx="3"/>
                <a:endCxn id="50" idx="1"/>
              </p:cNvCxnSpPr>
              <p:nvPr/>
            </p:nvCxnSpPr>
            <p:spPr>
              <a:xfrm>
                <a:off x="3838281" y="1863328"/>
                <a:ext cx="1219200" cy="876300"/>
              </a:xfrm>
              <a:prstGeom prst="bentConnector3">
                <a:avLst>
                  <a:gd name="adj1" fmla="val 50000"/>
                </a:avLst>
              </a:prstGeom>
              <a:ln w="25400">
                <a:solidFill>
                  <a:schemeClr val="tx1">
                    <a:lumMod val="75000"/>
                    <a:lumOff val="25000"/>
                  </a:schemeClr>
                </a:solidFill>
                <a:headEnd w="sm" len="sm"/>
                <a:tailEnd type="arrow" w="sm" len="sm"/>
              </a:ln>
              <a:effectLst/>
            </p:spPr>
            <p:style>
              <a:lnRef idx="2">
                <a:schemeClr val="accent1"/>
              </a:lnRef>
              <a:fillRef idx="0">
                <a:schemeClr val="accent1"/>
              </a:fillRef>
              <a:effectRef idx="1">
                <a:schemeClr val="accent1"/>
              </a:effectRef>
              <a:fontRef idx="minor">
                <a:schemeClr val="tx1"/>
              </a:fontRef>
            </p:style>
          </p:cxnSp>
          <p:cxnSp>
            <p:nvCxnSpPr>
              <p:cNvPr id="55" name="Elbow Connector 54"/>
              <p:cNvCxnSpPr>
                <a:stCxn id="48" idx="4"/>
                <a:endCxn id="50" idx="1"/>
              </p:cNvCxnSpPr>
              <p:nvPr/>
            </p:nvCxnSpPr>
            <p:spPr>
              <a:xfrm flipV="1">
                <a:off x="3838281" y="2739628"/>
                <a:ext cx="1219200" cy="1375172"/>
              </a:xfrm>
              <a:prstGeom prst="bentConnector3">
                <a:avLst>
                  <a:gd name="adj1" fmla="val 50000"/>
                </a:avLst>
              </a:prstGeom>
              <a:ln w="25400">
                <a:solidFill>
                  <a:schemeClr val="tx1">
                    <a:lumMod val="75000"/>
                    <a:lumOff val="25000"/>
                  </a:schemeClr>
                </a:solidFill>
                <a:headEnd w="sm" len="sm"/>
                <a:tailEnd type="arrow" w="sm" len="sm"/>
              </a:ln>
              <a:effectLst/>
            </p:spPr>
            <p:style>
              <a:lnRef idx="2">
                <a:schemeClr val="accent1"/>
              </a:lnRef>
              <a:fillRef idx="0">
                <a:schemeClr val="accent1"/>
              </a:fillRef>
              <a:effectRef idx="1">
                <a:schemeClr val="accent1"/>
              </a:effectRef>
              <a:fontRef idx="minor">
                <a:schemeClr val="tx1"/>
              </a:fontRef>
            </p:style>
          </p:cxnSp>
          <p:cxnSp>
            <p:nvCxnSpPr>
              <p:cNvPr id="56" name="Elbow Connector 55"/>
              <p:cNvCxnSpPr>
                <a:stCxn id="50" idx="3"/>
                <a:endCxn id="49" idx="1"/>
              </p:cNvCxnSpPr>
              <p:nvPr/>
            </p:nvCxnSpPr>
            <p:spPr>
              <a:xfrm flipV="1">
                <a:off x="6429081" y="2738438"/>
                <a:ext cx="914400" cy="1190"/>
              </a:xfrm>
              <a:prstGeom prst="bentConnector3">
                <a:avLst>
                  <a:gd name="adj1" fmla="val 50000"/>
                </a:avLst>
              </a:prstGeom>
              <a:ln w="25400">
                <a:solidFill>
                  <a:schemeClr val="tx1">
                    <a:lumMod val="75000"/>
                    <a:lumOff val="25000"/>
                  </a:schemeClr>
                </a:solidFill>
                <a:headEnd w="sm" len="sm"/>
                <a:tailEnd type="arrow" w="sm" len="sm"/>
              </a:ln>
              <a:effectLst/>
            </p:spPr>
            <p:style>
              <a:lnRef idx="2">
                <a:schemeClr val="accent1"/>
              </a:lnRef>
              <a:fillRef idx="0">
                <a:schemeClr val="accent1"/>
              </a:fillRef>
              <a:effectRef idx="1">
                <a:schemeClr val="accent1"/>
              </a:effectRef>
              <a:fontRef idx="minor">
                <a:schemeClr val="tx1"/>
              </a:fontRef>
            </p:style>
          </p:cxn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4038"/>
                                        </p:tgtEl>
                                        <p:attrNameLst>
                                          <p:attrName>style.visibility</p:attrName>
                                        </p:attrNameLst>
                                      </p:cBhvr>
                                      <p:to>
                                        <p:strVal val="visible"/>
                                      </p:to>
                                    </p:set>
                                    <p:animEffect transition="in" filter="fade">
                                      <p:cBhvr>
                                        <p:cTn id="7" dur="500"/>
                                        <p:tgtEl>
                                          <p:spTgt spid="4403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4046"/>
                                        </p:tgtEl>
                                        <p:attrNameLst>
                                          <p:attrName>style.visibility</p:attrName>
                                        </p:attrNameLst>
                                      </p:cBhvr>
                                      <p:to>
                                        <p:strVal val="visible"/>
                                      </p:to>
                                    </p:set>
                                    <p:animEffect transition="in" filter="fade">
                                      <p:cBhvr>
                                        <p:cTn id="11" dur="500"/>
                                        <p:tgtEl>
                                          <p:spTgt spid="4404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4045"/>
                                        </p:tgtEl>
                                        <p:attrNameLst>
                                          <p:attrName>style.visibility</p:attrName>
                                        </p:attrNameLst>
                                      </p:cBhvr>
                                      <p:to>
                                        <p:strVal val="visible"/>
                                      </p:to>
                                    </p:set>
                                    <p:animEffect transition="in" filter="fade">
                                      <p:cBhvr>
                                        <p:cTn id="15" dur="500"/>
                                        <p:tgtEl>
                                          <p:spTgt spid="4404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4049"/>
                                        </p:tgtEl>
                                        <p:attrNameLst>
                                          <p:attrName>style.visibility</p:attrName>
                                        </p:attrNameLst>
                                      </p:cBhvr>
                                      <p:to>
                                        <p:strVal val="visible"/>
                                      </p:to>
                                    </p:set>
                                    <p:animEffect transition="in" filter="fade">
                                      <p:cBhvr>
                                        <p:cTn id="19" dur="500"/>
                                        <p:tgtEl>
                                          <p:spTgt spid="44049"/>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44039"/>
                                        </p:tgtEl>
                                        <p:attrNameLst>
                                          <p:attrName>style.visibility</p:attrName>
                                        </p:attrNameLst>
                                      </p:cBhvr>
                                      <p:to>
                                        <p:strVal val="visible"/>
                                      </p:to>
                                    </p:set>
                                    <p:animEffect transition="in" filter="fade">
                                      <p:cBhvr>
                                        <p:cTn id="23" dur="500"/>
                                        <p:tgtEl>
                                          <p:spTgt spid="44039"/>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44043"/>
                                        </p:tgtEl>
                                        <p:attrNameLst>
                                          <p:attrName>style.visibility</p:attrName>
                                        </p:attrNameLst>
                                      </p:cBhvr>
                                      <p:to>
                                        <p:strVal val="visible"/>
                                      </p:to>
                                    </p:set>
                                    <p:animEffect transition="in" filter="fade">
                                      <p:cBhvr>
                                        <p:cTn id="27" dur="500"/>
                                        <p:tgtEl>
                                          <p:spTgt spid="440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8" grpId="0" animBg="1"/>
      <p:bldP spid="44039" grpId="0" animBg="1"/>
      <p:bldP spid="44043" grpId="0" animBg="1"/>
      <p:bldP spid="44045" grpId="0" animBg="1"/>
      <p:bldP spid="44046" grpId="0" animBg="1"/>
      <p:bldP spid="4404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Content Placeholder 66"/>
          <p:cNvSpPr>
            <a:spLocks noGrp="1"/>
          </p:cNvSpPr>
          <p:nvPr>
            <p:ph idx="1"/>
          </p:nvPr>
        </p:nvSpPr>
        <p:spPr>
          <a:xfrm>
            <a:off x="457200" y="891611"/>
            <a:ext cx="8458200" cy="610618"/>
          </a:xfrm>
        </p:spPr>
        <p:txBody>
          <a:bodyPr>
            <a:normAutofit/>
          </a:bodyPr>
          <a:lstStyle/>
          <a:p>
            <a:pPr>
              <a:buNone/>
            </a:pPr>
            <a:r>
              <a:rPr lang="en-US" dirty="0" smtClean="0"/>
              <a:t>Batch Processor – More Realistic Design Picture </a:t>
            </a:r>
            <a:endParaRPr lang="en-US" dirty="0"/>
          </a:p>
        </p:txBody>
      </p:sp>
      <p:sp>
        <p:nvSpPr>
          <p:cNvPr id="32" name="Title 31"/>
          <p:cNvSpPr>
            <a:spLocks noGrp="1"/>
          </p:cNvSpPr>
          <p:nvPr>
            <p:ph type="title"/>
          </p:nvPr>
        </p:nvSpPr>
        <p:spPr/>
        <p:txBody>
          <a:bodyPr>
            <a:noAutofit/>
          </a:bodyPr>
          <a:lstStyle/>
          <a:p>
            <a:r>
              <a:rPr lang="en-US" sz="2600" dirty="0" smtClean="0"/>
              <a:t>Scheduled Report Server</a:t>
            </a:r>
            <a:endParaRPr lang="en-US" sz="2600" dirty="0"/>
          </a:p>
        </p:txBody>
      </p:sp>
      <p:sp>
        <p:nvSpPr>
          <p:cNvPr id="34" name="Footer Placeholder 33"/>
          <p:cNvSpPr>
            <a:spLocks noGrp="1"/>
          </p:cNvSpPr>
          <p:nvPr>
            <p:ph type="ftr" sz="quarter" idx="10"/>
          </p:nvPr>
        </p:nvSpPr>
        <p:spPr/>
        <p:txBody>
          <a:bodyPr/>
          <a:lstStyle/>
          <a:p>
            <a:pPr>
              <a:defRPr/>
            </a:pPr>
            <a:r>
              <a:rPr lang="en-US" dirty="0" smtClean="0"/>
              <a:t>RF-ADMN-160</a:t>
            </a:r>
            <a:endParaRPr lang="en-US" dirty="0"/>
          </a:p>
        </p:txBody>
      </p:sp>
      <p:sp>
        <p:nvSpPr>
          <p:cNvPr id="35" name="Rectangle 2"/>
          <p:cNvSpPr>
            <a:spLocks noChangeArrowheads="1"/>
          </p:cNvSpPr>
          <p:nvPr/>
        </p:nvSpPr>
        <p:spPr bwMode="auto">
          <a:xfrm>
            <a:off x="458550" y="3098355"/>
            <a:ext cx="1828800" cy="1298448"/>
          </a:xfrm>
          <a:prstGeom prst="roundRect">
            <a:avLst/>
          </a:prstGeom>
          <a:solidFill>
            <a:schemeClr val="accent1"/>
          </a:solidFill>
          <a:ln w="9525">
            <a:noFill/>
            <a:miter lim="800000"/>
            <a:headEnd/>
            <a:tailEnd/>
          </a:ln>
        </p:spPr>
        <p:txBody>
          <a:bodyPr wrap="none" anchor="ctr"/>
          <a:lstStyle/>
          <a:p>
            <a:pPr algn="ctr"/>
            <a:r>
              <a:rPr lang="en-US" sz="1800" dirty="0">
                <a:solidFill>
                  <a:schemeClr val="bg1"/>
                </a:solidFill>
                <a:effectLst>
                  <a:outerShdw blurRad="38100" dist="38100" dir="2700000" algn="tl">
                    <a:srgbClr val="000000">
                      <a:alpha val="43137"/>
                    </a:srgbClr>
                  </a:outerShdw>
                </a:effectLst>
                <a:latin typeface="+mj-lt"/>
                <a:cs typeface="Arial" charset="0"/>
              </a:rPr>
              <a:t>Windows Task </a:t>
            </a:r>
          </a:p>
          <a:p>
            <a:pPr algn="ctr"/>
            <a:r>
              <a:rPr lang="en-US" sz="1800" dirty="0">
                <a:solidFill>
                  <a:schemeClr val="bg1"/>
                </a:solidFill>
                <a:effectLst>
                  <a:outerShdw blurRad="38100" dist="38100" dir="2700000" algn="tl">
                    <a:srgbClr val="000000">
                      <a:alpha val="43137"/>
                    </a:srgbClr>
                  </a:outerShdw>
                </a:effectLst>
                <a:latin typeface="+mj-lt"/>
                <a:cs typeface="Arial" charset="0"/>
              </a:rPr>
              <a:t>Scheduler</a:t>
            </a:r>
          </a:p>
        </p:txBody>
      </p:sp>
      <p:sp>
        <p:nvSpPr>
          <p:cNvPr id="36" name="Rectangle 4"/>
          <p:cNvSpPr>
            <a:spLocks noChangeArrowheads="1"/>
          </p:cNvSpPr>
          <p:nvPr/>
        </p:nvSpPr>
        <p:spPr bwMode="auto">
          <a:xfrm>
            <a:off x="6979103" y="1574355"/>
            <a:ext cx="1676400" cy="1298448"/>
          </a:xfrm>
          <a:prstGeom prst="roundRect">
            <a:avLst/>
          </a:prstGeom>
          <a:solidFill>
            <a:schemeClr val="accent1"/>
          </a:solidFill>
          <a:ln w="9525">
            <a:noFill/>
            <a:miter lim="800000"/>
            <a:headEnd/>
            <a:tailEnd/>
          </a:ln>
        </p:spPr>
        <p:txBody>
          <a:bodyPr wrap="none" anchor="ctr"/>
          <a:lstStyle/>
          <a:p>
            <a:pPr algn="ctr"/>
            <a:r>
              <a:rPr lang="en-US" sz="1800">
                <a:solidFill>
                  <a:schemeClr val="bg1"/>
                </a:solidFill>
                <a:effectLst>
                  <a:outerShdw blurRad="38100" dist="38100" dir="2700000" algn="tl">
                    <a:srgbClr val="000000">
                      <a:alpha val="43137"/>
                    </a:srgbClr>
                  </a:outerShdw>
                </a:effectLst>
                <a:latin typeface="+mj-lt"/>
                <a:cs typeface="Arial" charset="0"/>
              </a:rPr>
              <a:t>Document </a:t>
            </a:r>
          </a:p>
          <a:p>
            <a:pPr algn="ctr"/>
            <a:r>
              <a:rPr lang="en-US" sz="1800">
                <a:solidFill>
                  <a:schemeClr val="bg1"/>
                </a:solidFill>
                <a:effectLst>
                  <a:outerShdw blurRad="38100" dist="38100" dir="2700000" algn="tl">
                    <a:srgbClr val="000000">
                      <a:alpha val="43137"/>
                    </a:srgbClr>
                  </a:outerShdw>
                </a:effectLst>
                <a:latin typeface="+mj-lt"/>
                <a:cs typeface="Arial" charset="0"/>
              </a:rPr>
              <a:t>Service</a:t>
            </a:r>
          </a:p>
        </p:txBody>
      </p:sp>
      <p:sp>
        <p:nvSpPr>
          <p:cNvPr id="37" name="Rectangle 5"/>
          <p:cNvSpPr>
            <a:spLocks noChangeArrowheads="1"/>
          </p:cNvSpPr>
          <p:nvPr/>
        </p:nvSpPr>
        <p:spPr bwMode="auto">
          <a:xfrm>
            <a:off x="6979103" y="3098355"/>
            <a:ext cx="1676400" cy="1298448"/>
          </a:xfrm>
          <a:prstGeom prst="roundRect">
            <a:avLst/>
          </a:prstGeom>
          <a:solidFill>
            <a:schemeClr val="accent1"/>
          </a:solidFill>
          <a:ln w="9525">
            <a:noFill/>
            <a:miter lim="800000"/>
            <a:headEnd/>
            <a:tailEnd/>
          </a:ln>
        </p:spPr>
        <p:txBody>
          <a:bodyPr wrap="none" anchor="ctr"/>
          <a:lstStyle/>
          <a:p>
            <a:pPr algn="ctr"/>
            <a:r>
              <a:rPr lang="en-US" sz="1800" dirty="0">
                <a:solidFill>
                  <a:schemeClr val="bg1"/>
                </a:solidFill>
                <a:effectLst>
                  <a:outerShdw blurRad="38100" dist="38100" dir="2700000" algn="tl">
                    <a:srgbClr val="000000">
                      <a:alpha val="43137"/>
                    </a:srgbClr>
                  </a:outerShdw>
                </a:effectLst>
                <a:latin typeface="+mj-lt"/>
                <a:cs typeface="Arial" charset="0"/>
              </a:rPr>
              <a:t>Printer</a:t>
            </a:r>
          </a:p>
        </p:txBody>
      </p:sp>
      <p:sp>
        <p:nvSpPr>
          <p:cNvPr id="38" name="Rectangle 6"/>
          <p:cNvSpPr>
            <a:spLocks noChangeArrowheads="1"/>
          </p:cNvSpPr>
          <p:nvPr/>
        </p:nvSpPr>
        <p:spPr bwMode="auto">
          <a:xfrm>
            <a:off x="6979103" y="4622355"/>
            <a:ext cx="1676400" cy="1298448"/>
          </a:xfrm>
          <a:prstGeom prst="roundRect">
            <a:avLst/>
          </a:prstGeom>
          <a:solidFill>
            <a:schemeClr val="accent1"/>
          </a:solidFill>
          <a:ln w="9525">
            <a:noFill/>
            <a:miter lim="800000"/>
            <a:headEnd/>
            <a:tailEnd/>
          </a:ln>
        </p:spPr>
        <p:txBody>
          <a:bodyPr wrap="none" anchor="ctr"/>
          <a:lstStyle/>
          <a:p>
            <a:pPr algn="ctr"/>
            <a:r>
              <a:rPr lang="en-US" sz="1800" dirty="0">
                <a:solidFill>
                  <a:schemeClr val="bg1"/>
                </a:solidFill>
                <a:effectLst>
                  <a:outerShdw blurRad="38100" dist="38100" dir="2700000" algn="tl">
                    <a:srgbClr val="000000">
                      <a:alpha val="43137"/>
                    </a:srgbClr>
                  </a:outerShdw>
                </a:effectLst>
                <a:latin typeface="+mj-lt"/>
                <a:cs typeface="Arial" charset="0"/>
              </a:rPr>
              <a:t>Email</a:t>
            </a:r>
          </a:p>
          <a:p>
            <a:pPr algn="ctr"/>
            <a:r>
              <a:rPr lang="en-US" sz="1800" dirty="0">
                <a:solidFill>
                  <a:schemeClr val="bg1"/>
                </a:solidFill>
                <a:effectLst>
                  <a:outerShdw blurRad="38100" dist="38100" dir="2700000" algn="tl">
                    <a:srgbClr val="000000">
                      <a:alpha val="43137"/>
                    </a:srgbClr>
                  </a:outerShdw>
                </a:effectLst>
                <a:latin typeface="+mj-lt"/>
                <a:cs typeface="Arial" charset="0"/>
              </a:rPr>
              <a:t>Notifications</a:t>
            </a:r>
          </a:p>
        </p:txBody>
      </p:sp>
      <p:sp>
        <p:nvSpPr>
          <p:cNvPr id="39" name="Text Box 11"/>
          <p:cNvSpPr txBox="1">
            <a:spLocks noChangeArrowheads="1"/>
          </p:cNvSpPr>
          <p:nvPr/>
        </p:nvSpPr>
        <p:spPr bwMode="auto">
          <a:xfrm>
            <a:off x="2275115" y="3326955"/>
            <a:ext cx="1359940" cy="307777"/>
          </a:xfrm>
          <a:prstGeom prst="rect">
            <a:avLst/>
          </a:prstGeom>
          <a:noFill/>
          <a:ln w="9525">
            <a:noFill/>
            <a:miter lim="800000"/>
            <a:headEnd/>
            <a:tailEnd/>
          </a:ln>
        </p:spPr>
        <p:txBody>
          <a:bodyPr wrap="square">
            <a:spAutoFit/>
          </a:bodyPr>
          <a:lstStyle/>
          <a:p>
            <a:pPr algn="ctr"/>
            <a:r>
              <a:rPr lang="en-US" sz="1400" dirty="0">
                <a:latin typeface="+mj-lt"/>
                <a:cs typeface="Arial" charset="0"/>
              </a:rPr>
              <a:t>Batch ID</a:t>
            </a:r>
          </a:p>
        </p:txBody>
      </p:sp>
      <p:sp>
        <p:nvSpPr>
          <p:cNvPr id="40" name="Text Box 26"/>
          <p:cNvSpPr txBox="1">
            <a:spLocks noChangeArrowheads="1"/>
          </p:cNvSpPr>
          <p:nvPr/>
        </p:nvSpPr>
        <p:spPr bwMode="auto">
          <a:xfrm>
            <a:off x="3648075" y="2765892"/>
            <a:ext cx="1828800" cy="307777"/>
          </a:xfrm>
          <a:prstGeom prst="rect">
            <a:avLst/>
          </a:prstGeom>
          <a:noFill/>
          <a:ln w="9525">
            <a:noFill/>
            <a:miter lim="800000"/>
            <a:headEnd/>
            <a:tailEnd/>
          </a:ln>
        </p:spPr>
        <p:txBody>
          <a:bodyPr wrap="square">
            <a:spAutoFit/>
          </a:bodyPr>
          <a:lstStyle/>
          <a:p>
            <a:pPr algn="ctr">
              <a:spcBef>
                <a:spcPct val="50000"/>
              </a:spcBef>
            </a:pPr>
            <a:r>
              <a:rPr lang="en-US" sz="1400" dirty="0" smtClean="0">
                <a:latin typeface="+mj-lt"/>
                <a:cs typeface="Arial" charset="0"/>
              </a:rPr>
              <a:t>Batch </a:t>
            </a:r>
            <a:r>
              <a:rPr lang="en-US" sz="1400" dirty="0">
                <a:latin typeface="+mj-lt"/>
                <a:cs typeface="Arial" charset="0"/>
              </a:rPr>
              <a:t>Processor</a:t>
            </a:r>
          </a:p>
        </p:txBody>
      </p:sp>
      <p:cxnSp>
        <p:nvCxnSpPr>
          <p:cNvPr id="41" name="Elbow Connector 40"/>
          <p:cNvCxnSpPr>
            <a:stCxn id="35" idx="3"/>
          </p:cNvCxnSpPr>
          <p:nvPr/>
        </p:nvCxnSpPr>
        <p:spPr>
          <a:xfrm>
            <a:off x="2287350" y="3747579"/>
            <a:ext cx="1360725" cy="1588"/>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42" name="Elbow Connector 41"/>
          <p:cNvCxnSpPr>
            <a:endCxn id="36" idx="1"/>
          </p:cNvCxnSpPr>
          <p:nvPr/>
        </p:nvCxnSpPr>
        <p:spPr>
          <a:xfrm flipV="1">
            <a:off x="5476875" y="2223579"/>
            <a:ext cx="1502228" cy="1524000"/>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43" name="Elbow Connector 42"/>
          <p:cNvCxnSpPr>
            <a:endCxn id="37" idx="1"/>
          </p:cNvCxnSpPr>
          <p:nvPr/>
        </p:nvCxnSpPr>
        <p:spPr>
          <a:xfrm>
            <a:off x="5476875" y="3747579"/>
            <a:ext cx="1502228" cy="1588"/>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44" name="Elbow Connector 43"/>
          <p:cNvCxnSpPr>
            <a:endCxn id="38" idx="1"/>
          </p:cNvCxnSpPr>
          <p:nvPr/>
        </p:nvCxnSpPr>
        <p:spPr>
          <a:xfrm>
            <a:off x="5476875" y="3747579"/>
            <a:ext cx="1502228" cy="1524000"/>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grpSp>
        <p:nvGrpSpPr>
          <p:cNvPr id="45" name="Group 44"/>
          <p:cNvGrpSpPr/>
          <p:nvPr/>
        </p:nvGrpSpPr>
        <p:grpSpPr>
          <a:xfrm>
            <a:off x="3648075" y="3098355"/>
            <a:ext cx="1828800" cy="1298448"/>
            <a:chOff x="3648075" y="2771775"/>
            <a:chExt cx="1828800" cy="1298448"/>
          </a:xfrm>
        </p:grpSpPr>
        <p:sp>
          <p:nvSpPr>
            <p:cNvPr id="46" name="Rectangle 37"/>
            <p:cNvSpPr>
              <a:spLocks noChangeArrowheads="1"/>
            </p:cNvSpPr>
            <p:nvPr/>
          </p:nvSpPr>
          <p:spPr bwMode="auto">
            <a:xfrm>
              <a:off x="3648075" y="2771775"/>
              <a:ext cx="1828800" cy="1298448"/>
            </a:xfrm>
            <a:prstGeom prst="roundRect">
              <a:avLst/>
            </a:prstGeom>
            <a:noFill/>
            <a:ln w="38100">
              <a:solidFill>
                <a:schemeClr val="tx1">
                  <a:lumMod val="75000"/>
                  <a:lumOff val="25000"/>
                </a:schemeClr>
              </a:solidFill>
              <a:miter lim="800000"/>
              <a:headEnd/>
              <a:tailEnd/>
            </a:ln>
          </p:spPr>
          <p:txBody>
            <a:bodyPr wrap="none" anchor="ctr"/>
            <a:lstStyle/>
            <a:p>
              <a:pPr algn="l"/>
              <a:endParaRPr lang="en-US" sz="1800">
                <a:latin typeface="+mj-lt"/>
                <a:cs typeface="Arial" charset="0"/>
              </a:endParaRPr>
            </a:p>
          </p:txBody>
        </p:sp>
        <p:sp>
          <p:nvSpPr>
            <p:cNvPr id="47" name="Rectangle 4"/>
            <p:cNvSpPr>
              <a:spLocks noChangeArrowheads="1"/>
            </p:cNvSpPr>
            <p:nvPr/>
          </p:nvSpPr>
          <p:spPr bwMode="auto">
            <a:xfrm>
              <a:off x="3794515" y="2882905"/>
              <a:ext cx="433387" cy="365760"/>
            </a:xfrm>
            <a:prstGeom prst="rect">
              <a:avLst/>
            </a:prstGeom>
            <a:solidFill>
              <a:schemeClr val="accent1"/>
            </a:solidFill>
            <a:ln w="3175">
              <a:noFill/>
              <a:miter lim="800000"/>
              <a:headEnd/>
              <a:tailEnd/>
            </a:ln>
            <a:effectLst/>
          </p:spPr>
          <p:txBody>
            <a:bodyPr wrap="none" anchor="ctr"/>
            <a:lstStyle/>
            <a:p>
              <a:endParaRPr lang="en-US" sz="1800">
                <a:latin typeface="Arial" charset="0"/>
                <a:cs typeface="Arial" charset="0"/>
              </a:endParaRPr>
            </a:p>
          </p:txBody>
        </p:sp>
        <p:sp>
          <p:nvSpPr>
            <p:cNvPr id="48" name="Rectangle 5"/>
            <p:cNvSpPr>
              <a:spLocks noChangeArrowheads="1"/>
            </p:cNvSpPr>
            <p:nvPr/>
          </p:nvSpPr>
          <p:spPr bwMode="auto">
            <a:xfrm>
              <a:off x="3794515" y="3548860"/>
              <a:ext cx="433387" cy="365760"/>
            </a:xfrm>
            <a:prstGeom prst="rect">
              <a:avLst/>
            </a:prstGeom>
            <a:solidFill>
              <a:schemeClr val="accent1"/>
            </a:solidFill>
            <a:ln w="3175">
              <a:noFill/>
              <a:miter lim="800000"/>
              <a:headEnd/>
              <a:tailEnd/>
            </a:ln>
            <a:effectLst/>
          </p:spPr>
          <p:txBody>
            <a:bodyPr wrap="none" anchor="ctr"/>
            <a:lstStyle/>
            <a:p>
              <a:endParaRPr lang="en-US" sz="1800">
                <a:latin typeface="Arial" charset="0"/>
                <a:cs typeface="Arial" charset="0"/>
              </a:endParaRPr>
            </a:p>
          </p:txBody>
        </p:sp>
        <p:sp>
          <p:nvSpPr>
            <p:cNvPr id="50" name="AutoShape 9"/>
            <p:cNvSpPr>
              <a:spLocks noChangeArrowheads="1"/>
            </p:cNvSpPr>
            <p:nvPr/>
          </p:nvSpPr>
          <p:spPr bwMode="auto">
            <a:xfrm>
              <a:off x="3845719" y="3328306"/>
              <a:ext cx="323850" cy="142875"/>
            </a:xfrm>
            <a:prstGeom prst="curvedUpArrow">
              <a:avLst>
                <a:gd name="adj1" fmla="val 33879"/>
                <a:gd name="adj2" fmla="val 94248"/>
                <a:gd name="adj3" fmla="val 33333"/>
              </a:avLst>
            </a:prstGeom>
            <a:solidFill>
              <a:schemeClr val="accent2"/>
            </a:solidFill>
            <a:ln w="3175">
              <a:solidFill>
                <a:schemeClr val="tx1"/>
              </a:solidFill>
              <a:miter lim="800000"/>
              <a:headEnd/>
              <a:tailEnd/>
            </a:ln>
            <a:effectLst/>
          </p:spPr>
          <p:txBody>
            <a:bodyPr wrap="none" anchor="ctr"/>
            <a:lstStyle/>
            <a:p>
              <a:endParaRPr lang="en-US"/>
            </a:p>
          </p:txBody>
        </p:sp>
        <p:sp>
          <p:nvSpPr>
            <p:cNvPr id="51" name="AutoShape 10"/>
            <p:cNvSpPr>
              <a:spLocks noChangeArrowheads="1"/>
            </p:cNvSpPr>
            <p:nvPr/>
          </p:nvSpPr>
          <p:spPr bwMode="auto">
            <a:xfrm>
              <a:off x="4796238" y="3548860"/>
              <a:ext cx="334963" cy="365760"/>
            </a:xfrm>
            <a:prstGeom prst="can">
              <a:avLst>
                <a:gd name="adj" fmla="val 34597"/>
              </a:avLst>
            </a:prstGeom>
            <a:solidFill>
              <a:schemeClr val="accent1"/>
            </a:solidFill>
            <a:ln w="3175">
              <a:noFill/>
              <a:round/>
              <a:headEnd/>
              <a:tailEnd/>
            </a:ln>
            <a:effectLst/>
          </p:spPr>
          <p:txBody>
            <a:bodyPr wrap="none" anchor="ctr"/>
            <a:lstStyle/>
            <a:p>
              <a:endParaRPr lang="en-US" sz="1800">
                <a:latin typeface="Arial" charset="0"/>
                <a:cs typeface="Arial" charset="0"/>
              </a:endParaRPr>
            </a:p>
          </p:txBody>
        </p:sp>
        <p:grpSp>
          <p:nvGrpSpPr>
            <p:cNvPr id="52" name="Group 60"/>
            <p:cNvGrpSpPr/>
            <p:nvPr/>
          </p:nvGrpSpPr>
          <p:grpSpPr>
            <a:xfrm>
              <a:off x="4290987" y="3648878"/>
              <a:ext cx="457201" cy="207164"/>
              <a:chOff x="4290987" y="3612366"/>
              <a:chExt cx="457201" cy="207164"/>
            </a:xfrm>
            <a:solidFill>
              <a:schemeClr val="accent2"/>
            </a:solidFill>
          </p:grpSpPr>
          <p:sp>
            <p:nvSpPr>
              <p:cNvPr id="64" name="AutoShape 8"/>
              <p:cNvSpPr>
                <a:spLocks noChangeArrowheads="1"/>
              </p:cNvSpPr>
              <p:nvPr/>
            </p:nvSpPr>
            <p:spPr bwMode="auto">
              <a:xfrm>
                <a:off x="4290987" y="3612366"/>
                <a:ext cx="457200" cy="109728"/>
              </a:xfrm>
              <a:prstGeom prst="rightArrow">
                <a:avLst>
                  <a:gd name="adj1" fmla="val 50000"/>
                  <a:gd name="adj2" fmla="val 69387"/>
                </a:avLst>
              </a:prstGeom>
              <a:grpFill/>
              <a:ln w="3175">
                <a:solidFill>
                  <a:schemeClr val="tx1"/>
                </a:solidFill>
                <a:miter lim="800000"/>
                <a:headEnd/>
                <a:tailEnd/>
              </a:ln>
              <a:effectLst/>
            </p:spPr>
            <p:txBody>
              <a:bodyPr wrap="none" anchor="ctr"/>
              <a:lstStyle/>
              <a:p>
                <a:endParaRPr lang="en-US"/>
              </a:p>
            </p:txBody>
          </p:sp>
          <p:sp>
            <p:nvSpPr>
              <p:cNvPr id="65" name="AutoShape 11"/>
              <p:cNvSpPr>
                <a:spLocks noChangeArrowheads="1"/>
              </p:cNvSpPr>
              <p:nvPr/>
            </p:nvSpPr>
            <p:spPr bwMode="auto">
              <a:xfrm rot="10800000">
                <a:off x="4290988" y="3709802"/>
                <a:ext cx="457200" cy="109728"/>
              </a:xfrm>
              <a:prstGeom prst="rightArrow">
                <a:avLst>
                  <a:gd name="adj1" fmla="val 50000"/>
                  <a:gd name="adj2" fmla="val 69388"/>
                </a:avLst>
              </a:prstGeom>
              <a:grpFill/>
              <a:ln w="3175">
                <a:solidFill>
                  <a:schemeClr val="tx1"/>
                </a:solidFill>
                <a:miter lim="800000"/>
                <a:headEnd/>
                <a:tailEnd/>
              </a:ln>
              <a:effectLst/>
            </p:spPr>
            <p:txBody>
              <a:bodyPr wrap="none" anchor="ctr"/>
              <a:lstStyle/>
              <a:p>
                <a:endParaRPr lang="en-US"/>
              </a:p>
            </p:txBody>
          </p:sp>
        </p:grpSp>
        <p:grpSp>
          <p:nvGrpSpPr>
            <p:cNvPr id="53" name="Group 59"/>
            <p:cNvGrpSpPr/>
            <p:nvPr/>
          </p:nvGrpSpPr>
          <p:grpSpPr>
            <a:xfrm>
              <a:off x="4538666" y="2882905"/>
              <a:ext cx="850106" cy="457200"/>
              <a:chOff x="4574381" y="2909888"/>
              <a:chExt cx="850106" cy="457200"/>
            </a:xfrm>
          </p:grpSpPr>
          <p:sp>
            <p:nvSpPr>
              <p:cNvPr id="54" name="AutoShape 13"/>
              <p:cNvSpPr>
                <a:spLocks noChangeArrowheads="1"/>
              </p:cNvSpPr>
              <p:nvPr/>
            </p:nvSpPr>
            <p:spPr bwMode="auto">
              <a:xfrm>
                <a:off x="4809462" y="3178978"/>
                <a:ext cx="133468" cy="157021"/>
              </a:xfrm>
              <a:prstGeom prst="can">
                <a:avLst>
                  <a:gd name="adj" fmla="val 29412"/>
                </a:avLst>
              </a:prstGeom>
              <a:solidFill>
                <a:schemeClr val="accent1"/>
              </a:solidFill>
              <a:ln w="9525">
                <a:noFill/>
                <a:miter lim="800000"/>
                <a:headEnd/>
                <a:tailEnd/>
              </a:ln>
            </p:spPr>
            <p:txBody>
              <a:bodyPr anchor="ctr">
                <a:noAutofit/>
              </a:bodyPr>
              <a:lstStyle/>
              <a:p>
                <a:pPr algn="ctr" defTabSz="457200"/>
                <a:endParaRPr lang="en-US" altLang="zh-CN" sz="1800" dirty="0">
                  <a:solidFill>
                    <a:schemeClr val="bg1"/>
                  </a:solidFill>
                  <a:latin typeface="+mj-lt"/>
                  <a:ea typeface="宋体" pitchFamily="2" charset="-122"/>
                </a:endParaRPr>
              </a:p>
            </p:txBody>
          </p:sp>
          <p:sp>
            <p:nvSpPr>
              <p:cNvPr id="55" name="AutoShape 14"/>
              <p:cNvSpPr>
                <a:spLocks noChangeArrowheads="1"/>
              </p:cNvSpPr>
              <p:nvPr/>
            </p:nvSpPr>
            <p:spPr bwMode="auto">
              <a:xfrm>
                <a:off x="5304079" y="3067100"/>
                <a:ext cx="94213" cy="97157"/>
              </a:xfrm>
              <a:prstGeom prst="foldedCorner">
                <a:avLst>
                  <a:gd name="adj" fmla="val 12500"/>
                </a:avLst>
              </a:prstGeom>
              <a:solidFill>
                <a:schemeClr val="accent1"/>
              </a:solidFill>
              <a:ln w="9525">
                <a:noFill/>
                <a:round/>
                <a:headEnd/>
                <a:tailEnd/>
              </a:ln>
            </p:spPr>
            <p:txBody>
              <a:bodyPr wrap="none" anchor="ctr">
                <a:noAutofit/>
              </a:bodyPr>
              <a:lstStyle/>
              <a:p>
                <a:pPr algn="ctr"/>
                <a:endParaRPr lang="en-US" sz="1800" dirty="0">
                  <a:solidFill>
                    <a:schemeClr val="bg1"/>
                  </a:solidFill>
                  <a:latin typeface="+mj-lt"/>
                  <a:cs typeface="Arial" charset="0"/>
                </a:endParaRPr>
              </a:p>
            </p:txBody>
          </p:sp>
          <p:sp>
            <p:nvSpPr>
              <p:cNvPr id="56" name="Rectangle 17"/>
              <p:cNvSpPr>
                <a:spLocks noChangeArrowheads="1"/>
              </p:cNvSpPr>
              <p:nvPr/>
            </p:nvSpPr>
            <p:spPr bwMode="auto">
              <a:xfrm>
                <a:off x="5068547" y="3063175"/>
                <a:ext cx="141319" cy="105253"/>
              </a:xfrm>
              <a:prstGeom prst="round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457200"/>
                <a:endParaRPr lang="en-US" sz="1800" dirty="0" smtClean="0">
                  <a:latin typeface="+mj-lt"/>
                </a:endParaRPr>
              </a:p>
            </p:txBody>
          </p:sp>
          <p:sp>
            <p:nvSpPr>
              <p:cNvPr id="57" name="Rectangle 18"/>
              <p:cNvSpPr>
                <a:spLocks noChangeArrowheads="1"/>
              </p:cNvSpPr>
              <p:nvPr/>
            </p:nvSpPr>
            <p:spPr bwMode="auto">
              <a:xfrm>
                <a:off x="4809462" y="2972887"/>
                <a:ext cx="133468" cy="105253"/>
              </a:xfrm>
              <a:prstGeom prst="round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457200"/>
                <a:endParaRPr lang="en-US" sz="1800" dirty="0" smtClean="0">
                  <a:latin typeface="+mj-lt"/>
                </a:endParaRPr>
              </a:p>
            </p:txBody>
          </p:sp>
          <p:sp>
            <p:nvSpPr>
              <p:cNvPr id="58" name="AutoShape 24"/>
              <p:cNvSpPr>
                <a:spLocks noChangeArrowheads="1"/>
              </p:cNvSpPr>
              <p:nvPr/>
            </p:nvSpPr>
            <p:spPr bwMode="auto">
              <a:xfrm>
                <a:off x="4605334" y="2966999"/>
                <a:ext cx="109915" cy="116785"/>
              </a:xfrm>
              <a:prstGeom prst="foldedCorner">
                <a:avLst>
                  <a:gd name="adj" fmla="val 12500"/>
                </a:avLst>
              </a:prstGeom>
              <a:solidFill>
                <a:schemeClr val="accent1"/>
              </a:solidFill>
              <a:ln w="9525">
                <a:noFill/>
                <a:round/>
                <a:headEnd/>
                <a:tailEnd/>
              </a:ln>
            </p:spPr>
            <p:txBody>
              <a:bodyPr wrap="none" anchor="ctr">
                <a:noAutofit/>
              </a:bodyPr>
              <a:lstStyle/>
              <a:p>
                <a:pPr algn="ctr"/>
                <a:endParaRPr lang="en-US" sz="1800" dirty="0">
                  <a:solidFill>
                    <a:schemeClr val="bg1"/>
                  </a:solidFill>
                  <a:latin typeface="+mj-lt"/>
                  <a:cs typeface="Arial" charset="0"/>
                </a:endParaRPr>
              </a:p>
            </p:txBody>
          </p:sp>
          <p:cxnSp>
            <p:nvCxnSpPr>
              <p:cNvPr id="59" name="Elbow Connector 58"/>
              <p:cNvCxnSpPr>
                <a:stCxn id="58" idx="3"/>
                <a:endCxn id="57" idx="1"/>
              </p:cNvCxnSpPr>
              <p:nvPr/>
            </p:nvCxnSpPr>
            <p:spPr>
              <a:xfrm>
                <a:off x="4715249" y="3025391"/>
                <a:ext cx="94213" cy="123"/>
              </a:xfrm>
              <a:prstGeom prst="bentConnector3">
                <a:avLst>
                  <a:gd name="adj1" fmla="val 50000"/>
                </a:avLst>
              </a:prstGeom>
              <a:ln w="12700">
                <a:solidFill>
                  <a:schemeClr val="tx1">
                    <a:lumMod val="75000"/>
                    <a:lumOff val="25000"/>
                  </a:schemeClr>
                </a:solidFill>
                <a:headEnd w="sm" len="sm"/>
                <a:tailEnd type="triangle" w="sm" len="sm"/>
              </a:ln>
              <a:effectLst/>
            </p:spPr>
            <p:style>
              <a:lnRef idx="2">
                <a:schemeClr val="accent1"/>
              </a:lnRef>
              <a:fillRef idx="0">
                <a:schemeClr val="accent1"/>
              </a:fillRef>
              <a:effectRef idx="1">
                <a:schemeClr val="accent1"/>
              </a:effectRef>
              <a:fontRef idx="minor">
                <a:schemeClr val="tx1"/>
              </a:fontRef>
            </p:style>
          </p:cxnSp>
          <p:cxnSp>
            <p:nvCxnSpPr>
              <p:cNvPr id="60" name="Elbow Connector 59"/>
              <p:cNvCxnSpPr>
                <a:stCxn id="57" idx="3"/>
                <a:endCxn id="56" idx="1"/>
              </p:cNvCxnSpPr>
              <p:nvPr/>
            </p:nvCxnSpPr>
            <p:spPr>
              <a:xfrm>
                <a:off x="4942930" y="3025514"/>
                <a:ext cx="125617" cy="90287"/>
              </a:xfrm>
              <a:prstGeom prst="bentConnector3">
                <a:avLst>
                  <a:gd name="adj1" fmla="val 50000"/>
                </a:avLst>
              </a:prstGeom>
              <a:ln w="12700">
                <a:solidFill>
                  <a:schemeClr val="tx1">
                    <a:lumMod val="75000"/>
                    <a:lumOff val="25000"/>
                  </a:schemeClr>
                </a:solidFill>
                <a:headEnd w="sm" len="sm"/>
                <a:tailEnd type="triangle" w="sm" len="sm"/>
              </a:ln>
              <a:effectLst/>
            </p:spPr>
            <p:style>
              <a:lnRef idx="2">
                <a:schemeClr val="accent1"/>
              </a:lnRef>
              <a:fillRef idx="0">
                <a:schemeClr val="accent1"/>
              </a:fillRef>
              <a:effectRef idx="1">
                <a:schemeClr val="accent1"/>
              </a:effectRef>
              <a:fontRef idx="minor">
                <a:schemeClr val="tx1"/>
              </a:fontRef>
            </p:style>
          </p:cxnSp>
          <p:cxnSp>
            <p:nvCxnSpPr>
              <p:cNvPr id="61" name="Elbow Connector 60"/>
              <p:cNvCxnSpPr>
                <a:stCxn id="54" idx="4"/>
                <a:endCxn id="56" idx="1"/>
              </p:cNvCxnSpPr>
              <p:nvPr/>
            </p:nvCxnSpPr>
            <p:spPr>
              <a:xfrm flipV="1">
                <a:off x="4942930" y="3115801"/>
                <a:ext cx="125617" cy="141687"/>
              </a:xfrm>
              <a:prstGeom prst="bentConnector3">
                <a:avLst>
                  <a:gd name="adj1" fmla="val 50000"/>
                </a:avLst>
              </a:prstGeom>
              <a:ln w="12700">
                <a:solidFill>
                  <a:schemeClr val="tx1">
                    <a:lumMod val="75000"/>
                    <a:lumOff val="25000"/>
                  </a:schemeClr>
                </a:solidFill>
                <a:headEnd w="sm" len="sm"/>
                <a:tailEnd type="triangle" w="sm" len="sm"/>
              </a:ln>
              <a:effectLst/>
            </p:spPr>
            <p:style>
              <a:lnRef idx="2">
                <a:schemeClr val="accent1"/>
              </a:lnRef>
              <a:fillRef idx="0">
                <a:schemeClr val="accent1"/>
              </a:fillRef>
              <a:effectRef idx="1">
                <a:schemeClr val="accent1"/>
              </a:effectRef>
              <a:fontRef idx="minor">
                <a:schemeClr val="tx1"/>
              </a:fontRef>
            </p:style>
          </p:cxnSp>
          <p:cxnSp>
            <p:nvCxnSpPr>
              <p:cNvPr id="62" name="Elbow Connector 61"/>
              <p:cNvCxnSpPr>
                <a:stCxn id="56" idx="3"/>
                <a:endCxn id="55" idx="1"/>
              </p:cNvCxnSpPr>
              <p:nvPr/>
            </p:nvCxnSpPr>
            <p:spPr>
              <a:xfrm flipV="1">
                <a:off x="5209866" y="3115679"/>
                <a:ext cx="94213" cy="123"/>
              </a:xfrm>
              <a:prstGeom prst="bentConnector3">
                <a:avLst>
                  <a:gd name="adj1" fmla="val 50000"/>
                </a:avLst>
              </a:prstGeom>
              <a:ln w="12700">
                <a:solidFill>
                  <a:schemeClr val="tx1">
                    <a:lumMod val="75000"/>
                    <a:lumOff val="25000"/>
                  </a:schemeClr>
                </a:solidFill>
                <a:headEnd w="sm" len="sm"/>
                <a:tailEnd type="triangle" w="sm" len="sm"/>
              </a:ln>
              <a:effectLst/>
            </p:spPr>
            <p:style>
              <a:lnRef idx="2">
                <a:schemeClr val="accent1"/>
              </a:lnRef>
              <a:fillRef idx="0">
                <a:schemeClr val="accent1"/>
              </a:fillRef>
              <a:effectRef idx="1">
                <a:schemeClr val="accent1"/>
              </a:effectRef>
              <a:fontRef idx="minor">
                <a:schemeClr val="tx1"/>
              </a:fontRef>
            </p:style>
          </p:cxnSp>
          <p:sp>
            <p:nvSpPr>
              <p:cNvPr id="63" name="Rectangle 4"/>
              <p:cNvSpPr>
                <a:spLocks noChangeArrowheads="1"/>
              </p:cNvSpPr>
              <p:nvPr/>
            </p:nvSpPr>
            <p:spPr bwMode="auto">
              <a:xfrm>
                <a:off x="4574381" y="2909888"/>
                <a:ext cx="850106" cy="457200"/>
              </a:xfrm>
              <a:prstGeom prst="roundRect">
                <a:avLst/>
              </a:prstGeom>
              <a:noFill/>
              <a:ln w="9525">
                <a:solidFill>
                  <a:schemeClr val="tx1"/>
                </a:solidFill>
                <a:miter lim="800000"/>
                <a:headEnd/>
                <a:tailEnd/>
              </a:ln>
              <a:effectLst/>
            </p:spPr>
            <p:txBody>
              <a:bodyPr wrap="none" anchor="ctr"/>
              <a:lstStyle/>
              <a:p>
                <a:endParaRPr lang="en-US" sz="1800">
                  <a:latin typeface="Arial" charset="0"/>
                  <a:cs typeface="Arial" charset="0"/>
                </a:endParaRPr>
              </a:p>
            </p:txBody>
          </p:sp>
        </p:grpSp>
      </p:grpSp>
      <p:sp>
        <p:nvSpPr>
          <p:cNvPr id="66" name="AutoShape 8"/>
          <p:cNvSpPr>
            <a:spLocks noChangeArrowheads="1"/>
          </p:cNvSpPr>
          <p:nvPr/>
        </p:nvSpPr>
        <p:spPr bwMode="auto">
          <a:xfrm>
            <a:off x="4255294" y="3399195"/>
            <a:ext cx="269082" cy="109728"/>
          </a:xfrm>
          <a:prstGeom prst="rightArrow">
            <a:avLst>
              <a:gd name="adj1" fmla="val 50000"/>
              <a:gd name="adj2" fmla="val 69387"/>
            </a:avLst>
          </a:prstGeom>
          <a:solidFill>
            <a:schemeClr val="accent2"/>
          </a:solidFill>
          <a:ln w="3175">
            <a:solidFill>
              <a:schemeClr val="tx1"/>
            </a:solidFill>
            <a:miter lim="800000"/>
            <a:headEnd/>
            <a:tailEnd/>
          </a:ln>
          <a:effectLst/>
        </p:spPr>
        <p:txBody>
          <a:bodyPr wrap="none" anchor="ct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mph" presetSubtype="2" accel="50000" decel="50000" autoRev="1" fill="hold" nodeType="afterEffect">
                                  <p:stCondLst>
                                    <p:cond delay="0"/>
                                  </p:stCondLst>
                                  <p:childTnLst>
                                    <p:animClr clrSpc="rgb">
                                      <p:cBhvr>
                                        <p:cTn id="6" dur="500" fill="hold"/>
                                        <p:tgtEl>
                                          <p:spTgt spid="41"/>
                                        </p:tgtEl>
                                        <p:attrNameLst>
                                          <p:attrName>stroke.color</p:attrName>
                                        </p:attrNameLst>
                                      </p:cBhvr>
                                      <p:to>
                                        <a:schemeClr val="accent2"/>
                                      </p:to>
                                    </p:animClr>
                                    <p:set>
                                      <p:cBhvr>
                                        <p:cTn id="7" dur="500" fill="hold"/>
                                        <p:tgtEl>
                                          <p:spTgt spid="41"/>
                                        </p:tgtEl>
                                        <p:attrNameLst>
                                          <p:attrName>stroke.on</p:attrName>
                                        </p:attrNameLst>
                                      </p:cBhvr>
                                      <p:to>
                                        <p:strVal val="true"/>
                                      </p:to>
                                    </p:set>
                                  </p:childTnLst>
                                </p:cTn>
                              </p:par>
                            </p:childTnLst>
                          </p:cTn>
                        </p:par>
                        <p:par>
                          <p:cTn id="8" fill="hold">
                            <p:stCondLst>
                              <p:cond delay="1000"/>
                            </p:stCondLst>
                            <p:childTnLst>
                              <p:par>
                                <p:cTn id="9" presetID="7" presetClass="emph" presetSubtype="2" accel="50000" decel="50000" autoRev="1" fill="hold" nodeType="afterEffect">
                                  <p:stCondLst>
                                    <p:cond delay="0"/>
                                  </p:stCondLst>
                                  <p:childTnLst>
                                    <p:animClr clrSpc="rgb">
                                      <p:cBhvr>
                                        <p:cTn id="10" dur="500" fill="hold"/>
                                        <p:tgtEl>
                                          <p:spTgt spid="42"/>
                                        </p:tgtEl>
                                        <p:attrNameLst>
                                          <p:attrName>stroke.color</p:attrName>
                                        </p:attrNameLst>
                                      </p:cBhvr>
                                      <p:to>
                                        <a:schemeClr val="accent2"/>
                                      </p:to>
                                    </p:animClr>
                                    <p:set>
                                      <p:cBhvr>
                                        <p:cTn id="11" dur="500" fill="hold"/>
                                        <p:tgtEl>
                                          <p:spTgt spid="42"/>
                                        </p:tgtEl>
                                        <p:attrNameLst>
                                          <p:attrName>stroke.on</p:attrName>
                                        </p:attrNameLst>
                                      </p:cBhvr>
                                      <p:to>
                                        <p:strVal val="true"/>
                                      </p:to>
                                    </p:set>
                                  </p:childTnLst>
                                </p:cTn>
                              </p:par>
                              <p:par>
                                <p:cTn id="12" presetID="7" presetClass="emph" presetSubtype="2" accel="50000" decel="50000" autoRev="1" fill="hold" nodeType="withEffect">
                                  <p:stCondLst>
                                    <p:cond delay="0"/>
                                  </p:stCondLst>
                                  <p:childTnLst>
                                    <p:animClr clrSpc="rgb">
                                      <p:cBhvr>
                                        <p:cTn id="13" dur="500" fill="hold"/>
                                        <p:tgtEl>
                                          <p:spTgt spid="43"/>
                                        </p:tgtEl>
                                        <p:attrNameLst>
                                          <p:attrName>stroke.color</p:attrName>
                                        </p:attrNameLst>
                                      </p:cBhvr>
                                      <p:to>
                                        <a:schemeClr val="accent2"/>
                                      </p:to>
                                    </p:animClr>
                                    <p:set>
                                      <p:cBhvr>
                                        <p:cTn id="14" dur="500" fill="hold"/>
                                        <p:tgtEl>
                                          <p:spTgt spid="43"/>
                                        </p:tgtEl>
                                        <p:attrNameLst>
                                          <p:attrName>stroke.on</p:attrName>
                                        </p:attrNameLst>
                                      </p:cBhvr>
                                      <p:to>
                                        <p:strVal val="true"/>
                                      </p:to>
                                    </p:set>
                                  </p:childTnLst>
                                </p:cTn>
                              </p:par>
                              <p:par>
                                <p:cTn id="15" presetID="7" presetClass="emph" presetSubtype="2" accel="50000" decel="50000" autoRev="1" fill="hold" nodeType="withEffect">
                                  <p:stCondLst>
                                    <p:cond delay="0"/>
                                  </p:stCondLst>
                                  <p:childTnLst>
                                    <p:animClr clrSpc="rgb">
                                      <p:cBhvr>
                                        <p:cTn id="16" dur="500" fill="hold"/>
                                        <p:tgtEl>
                                          <p:spTgt spid="44"/>
                                        </p:tgtEl>
                                        <p:attrNameLst>
                                          <p:attrName>stroke.color</p:attrName>
                                        </p:attrNameLst>
                                      </p:cBhvr>
                                      <p:to>
                                        <a:schemeClr val="accent2"/>
                                      </p:to>
                                    </p:animClr>
                                    <p:set>
                                      <p:cBhvr>
                                        <p:cTn id="17" dur="500" fill="hold"/>
                                        <p:tgtEl>
                                          <p:spTgt spid="44"/>
                                        </p:tgtEl>
                                        <p:attrNameLst>
                                          <p:attrName>stroke.on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84" name="Rectangle 80"/>
          <p:cNvSpPr>
            <a:spLocks noChangeArrowheads="1"/>
          </p:cNvSpPr>
          <p:nvPr/>
        </p:nvSpPr>
        <p:spPr bwMode="auto">
          <a:xfrm>
            <a:off x="3733800" y="4419600"/>
            <a:ext cx="1676400" cy="1295400"/>
          </a:xfrm>
          <a:prstGeom prst="rect">
            <a:avLst/>
          </a:prstGeom>
          <a:solidFill>
            <a:schemeClr val="accent1"/>
          </a:solidFill>
          <a:ln w="9525">
            <a:noFill/>
            <a:miter lim="800000"/>
            <a:headEnd/>
            <a:tailEnd/>
          </a:ln>
          <a:effectLst/>
        </p:spPr>
        <p:txBody>
          <a:bodyPr wrap="none" anchor="ctr"/>
          <a:lstStyle/>
          <a:p>
            <a:r>
              <a:rPr lang="en-US" sz="1800" dirty="0">
                <a:solidFill>
                  <a:schemeClr val="bg1"/>
                </a:solidFill>
                <a:effectLst>
                  <a:outerShdw blurRad="38100" dist="38100" dir="2700000" algn="tl">
                    <a:srgbClr val="000000">
                      <a:alpha val="43137"/>
                    </a:srgbClr>
                  </a:outerShdw>
                </a:effectLst>
                <a:latin typeface="+mj-lt"/>
                <a:cs typeface="Arial" charset="0"/>
              </a:rPr>
              <a:t>Batch</a:t>
            </a:r>
          </a:p>
          <a:p>
            <a:r>
              <a:rPr lang="en-US" sz="1800" dirty="0">
                <a:solidFill>
                  <a:schemeClr val="bg1"/>
                </a:solidFill>
                <a:effectLst>
                  <a:outerShdw blurRad="38100" dist="38100" dir="2700000" algn="tl">
                    <a:srgbClr val="000000">
                      <a:alpha val="43137"/>
                    </a:srgbClr>
                  </a:outerShdw>
                </a:effectLst>
                <a:latin typeface="+mj-lt"/>
                <a:cs typeface="Arial" charset="0"/>
              </a:rPr>
              <a:t>Coordinator </a:t>
            </a:r>
          </a:p>
          <a:p>
            <a:r>
              <a:rPr lang="en-US" sz="1800" dirty="0">
                <a:solidFill>
                  <a:schemeClr val="bg1"/>
                </a:solidFill>
                <a:effectLst>
                  <a:outerShdw blurRad="38100" dist="38100" dir="2700000" algn="tl">
                    <a:srgbClr val="000000">
                      <a:alpha val="43137"/>
                    </a:srgbClr>
                  </a:outerShdw>
                </a:effectLst>
                <a:latin typeface="+mj-lt"/>
                <a:cs typeface="Arial" charset="0"/>
              </a:rPr>
              <a:t>(Progress </a:t>
            </a:r>
          </a:p>
          <a:p>
            <a:r>
              <a:rPr lang="en-US" sz="1800" dirty="0">
                <a:solidFill>
                  <a:schemeClr val="bg1"/>
                </a:solidFill>
                <a:effectLst>
                  <a:outerShdw blurRad="38100" dist="38100" dir="2700000" algn="tl">
                    <a:srgbClr val="000000">
                      <a:alpha val="43137"/>
                    </a:srgbClr>
                  </a:outerShdw>
                </a:effectLst>
                <a:latin typeface="+mj-lt"/>
                <a:cs typeface="Arial" charset="0"/>
              </a:rPr>
              <a:t>App Server)</a:t>
            </a:r>
          </a:p>
        </p:txBody>
      </p:sp>
      <p:sp>
        <p:nvSpPr>
          <p:cNvPr id="47185" name="AutoShape 81"/>
          <p:cNvSpPr>
            <a:spLocks noChangeArrowheads="1"/>
          </p:cNvSpPr>
          <p:nvPr/>
        </p:nvSpPr>
        <p:spPr bwMode="auto">
          <a:xfrm>
            <a:off x="5590783" y="4724400"/>
            <a:ext cx="838200" cy="257175"/>
          </a:xfrm>
          <a:prstGeom prst="rightArrow">
            <a:avLst>
              <a:gd name="adj1" fmla="val 50000"/>
              <a:gd name="adj2" fmla="val 81481"/>
            </a:avLst>
          </a:prstGeom>
          <a:solidFill>
            <a:schemeClr val="accent2"/>
          </a:solidFill>
          <a:ln w="9525">
            <a:solidFill>
              <a:schemeClr val="tx1"/>
            </a:solidFill>
            <a:miter lim="800000"/>
            <a:headEnd/>
            <a:tailEnd/>
          </a:ln>
          <a:effectLst/>
        </p:spPr>
        <p:txBody>
          <a:bodyPr wrap="none" anchor="ctr"/>
          <a:lstStyle/>
          <a:p>
            <a:endParaRPr lang="en-US">
              <a:latin typeface="+mj-lt"/>
            </a:endParaRPr>
          </a:p>
        </p:txBody>
      </p:sp>
      <p:sp>
        <p:nvSpPr>
          <p:cNvPr id="47187" name="Text Box 83"/>
          <p:cNvSpPr txBox="1">
            <a:spLocks noChangeArrowheads="1"/>
          </p:cNvSpPr>
          <p:nvPr/>
        </p:nvSpPr>
        <p:spPr bwMode="auto">
          <a:xfrm>
            <a:off x="723508" y="3819525"/>
            <a:ext cx="2209800" cy="523220"/>
          </a:xfrm>
          <a:prstGeom prst="rect">
            <a:avLst/>
          </a:prstGeom>
          <a:noFill/>
          <a:ln w="9525">
            <a:noFill/>
            <a:miter lim="800000"/>
            <a:headEnd/>
            <a:tailEnd/>
          </a:ln>
          <a:effectLst/>
        </p:spPr>
        <p:txBody>
          <a:bodyPr>
            <a:spAutoFit/>
          </a:bodyPr>
          <a:lstStyle/>
          <a:p>
            <a:pPr algn="l">
              <a:spcBef>
                <a:spcPct val="50000"/>
              </a:spcBef>
            </a:pPr>
            <a:r>
              <a:rPr lang="en-US" sz="1400" dirty="0">
                <a:latin typeface="+mj-lt"/>
                <a:cs typeface="Arial" charset="0"/>
              </a:rPr>
              <a:t>Returns next </a:t>
            </a:r>
            <a:r>
              <a:rPr lang="en-US" sz="1400" dirty="0" err="1">
                <a:latin typeface="+mj-lt"/>
                <a:cs typeface="Arial" charset="0"/>
              </a:rPr>
              <a:t>rptsr_mstr</a:t>
            </a:r>
            <a:r>
              <a:rPr lang="en-US" sz="1400" dirty="0">
                <a:latin typeface="+mj-lt"/>
                <a:cs typeface="Arial" charset="0"/>
              </a:rPr>
              <a:t> ID to process</a:t>
            </a:r>
          </a:p>
        </p:txBody>
      </p:sp>
      <p:sp>
        <p:nvSpPr>
          <p:cNvPr id="47188" name="AutoShape 84"/>
          <p:cNvSpPr>
            <a:spLocks noChangeArrowheads="1"/>
          </p:cNvSpPr>
          <p:nvPr/>
        </p:nvSpPr>
        <p:spPr bwMode="auto">
          <a:xfrm>
            <a:off x="6570499" y="4343400"/>
            <a:ext cx="1295400" cy="1524000"/>
          </a:xfrm>
          <a:prstGeom prst="can">
            <a:avLst>
              <a:gd name="adj" fmla="val 29412"/>
            </a:avLst>
          </a:prstGeom>
          <a:solidFill>
            <a:schemeClr val="accent1"/>
          </a:solidFill>
          <a:ln w="9525">
            <a:noFill/>
            <a:round/>
            <a:headEnd/>
            <a:tailEnd/>
          </a:ln>
          <a:effectLst/>
        </p:spPr>
        <p:txBody>
          <a:bodyPr wrap="none" anchor="ctr"/>
          <a:lstStyle/>
          <a:p>
            <a:r>
              <a:rPr lang="en-US" sz="1800">
                <a:solidFill>
                  <a:schemeClr val="bg1"/>
                </a:solidFill>
                <a:effectLst>
                  <a:outerShdw blurRad="38100" dist="38100" dir="2700000" algn="tl">
                    <a:srgbClr val="000000">
                      <a:alpha val="43137"/>
                    </a:srgbClr>
                  </a:outerShdw>
                </a:effectLst>
                <a:latin typeface="+mj-lt"/>
                <a:cs typeface="Arial" charset="0"/>
              </a:rPr>
              <a:t>rptsr_mstr</a:t>
            </a:r>
          </a:p>
          <a:p>
            <a:r>
              <a:rPr lang="en-US" sz="1800">
                <a:solidFill>
                  <a:schemeClr val="bg1"/>
                </a:solidFill>
                <a:effectLst>
                  <a:outerShdw blurRad="38100" dist="38100" dir="2700000" algn="tl">
                    <a:srgbClr val="000000">
                      <a:alpha val="43137"/>
                    </a:srgbClr>
                  </a:outerShdw>
                </a:effectLst>
                <a:latin typeface="+mj-lt"/>
                <a:cs typeface="Arial" charset="0"/>
              </a:rPr>
              <a:t>rptsr_hist</a:t>
            </a:r>
          </a:p>
        </p:txBody>
      </p:sp>
      <p:sp>
        <p:nvSpPr>
          <p:cNvPr id="47189" name="AutoShape 85"/>
          <p:cNvSpPr>
            <a:spLocks noChangeArrowheads="1"/>
          </p:cNvSpPr>
          <p:nvPr/>
        </p:nvSpPr>
        <p:spPr bwMode="auto">
          <a:xfrm rot="10800000">
            <a:off x="5590783" y="5000625"/>
            <a:ext cx="838200" cy="257175"/>
          </a:xfrm>
          <a:prstGeom prst="rightArrow">
            <a:avLst>
              <a:gd name="adj1" fmla="val 50000"/>
              <a:gd name="adj2" fmla="val 81481"/>
            </a:avLst>
          </a:prstGeom>
          <a:solidFill>
            <a:schemeClr val="accent2"/>
          </a:solidFill>
          <a:ln w="9525">
            <a:solidFill>
              <a:schemeClr val="tx1"/>
            </a:solidFill>
            <a:miter lim="800000"/>
            <a:headEnd/>
            <a:tailEnd/>
          </a:ln>
          <a:effectLst/>
        </p:spPr>
        <p:txBody>
          <a:bodyPr wrap="none" anchor="ctr"/>
          <a:lstStyle/>
          <a:p>
            <a:endParaRPr lang="en-US">
              <a:latin typeface="+mj-lt"/>
            </a:endParaRPr>
          </a:p>
        </p:txBody>
      </p:sp>
      <p:sp>
        <p:nvSpPr>
          <p:cNvPr id="74" name="Title 73"/>
          <p:cNvSpPr>
            <a:spLocks noGrp="1"/>
          </p:cNvSpPr>
          <p:nvPr>
            <p:ph type="title"/>
          </p:nvPr>
        </p:nvSpPr>
        <p:spPr/>
        <p:txBody>
          <a:bodyPr>
            <a:normAutofit fontScale="90000"/>
          </a:bodyPr>
          <a:lstStyle/>
          <a:p>
            <a:r>
              <a:rPr lang="en-US" dirty="0" smtClean="0"/>
              <a:t>Scheduled Reports</a:t>
            </a:r>
            <a:br>
              <a:rPr lang="en-US" dirty="0" smtClean="0"/>
            </a:br>
            <a:r>
              <a:rPr lang="en-US" dirty="0" smtClean="0"/>
              <a:t>Multiple Report Server Processes</a:t>
            </a:r>
            <a:endParaRPr lang="en-US" dirty="0"/>
          </a:p>
        </p:txBody>
      </p:sp>
      <p:sp>
        <p:nvSpPr>
          <p:cNvPr id="76" name="Footer Placeholder 75"/>
          <p:cNvSpPr>
            <a:spLocks noGrp="1"/>
          </p:cNvSpPr>
          <p:nvPr>
            <p:ph type="ftr" sz="quarter" idx="10"/>
          </p:nvPr>
        </p:nvSpPr>
        <p:spPr/>
        <p:txBody>
          <a:bodyPr/>
          <a:lstStyle/>
          <a:p>
            <a:pPr>
              <a:defRPr/>
            </a:pPr>
            <a:r>
              <a:rPr lang="en-US" dirty="0" smtClean="0"/>
              <a:t>RF-ADMN-170</a:t>
            </a:r>
            <a:endParaRPr lang="en-US" dirty="0"/>
          </a:p>
        </p:txBody>
      </p:sp>
      <p:grpSp>
        <p:nvGrpSpPr>
          <p:cNvPr id="179" name="Group 178"/>
          <p:cNvGrpSpPr/>
          <p:nvPr/>
        </p:nvGrpSpPr>
        <p:grpSpPr>
          <a:xfrm>
            <a:off x="3534735" y="1359353"/>
            <a:ext cx="2057400" cy="1770970"/>
            <a:chOff x="3534735" y="1348468"/>
            <a:chExt cx="2057400" cy="1770970"/>
          </a:xfrm>
        </p:grpSpPr>
        <p:sp>
          <p:nvSpPr>
            <p:cNvPr id="47193" name="Text Box 89"/>
            <p:cNvSpPr txBox="1">
              <a:spLocks noChangeArrowheads="1"/>
            </p:cNvSpPr>
            <p:nvPr/>
          </p:nvSpPr>
          <p:spPr bwMode="auto">
            <a:xfrm>
              <a:off x="3534735" y="1348468"/>
              <a:ext cx="2057400" cy="304800"/>
            </a:xfrm>
            <a:prstGeom prst="rect">
              <a:avLst/>
            </a:prstGeom>
            <a:noFill/>
            <a:ln w="9525">
              <a:noFill/>
              <a:miter lim="800000"/>
              <a:headEnd/>
              <a:tailEnd/>
            </a:ln>
            <a:effectLst/>
          </p:spPr>
          <p:txBody>
            <a:bodyPr>
              <a:spAutoFit/>
            </a:bodyPr>
            <a:lstStyle/>
            <a:p>
              <a:pPr>
                <a:spcBef>
                  <a:spcPct val="50000"/>
                </a:spcBef>
              </a:pPr>
              <a:r>
                <a:rPr lang="en-US" sz="1400" dirty="0">
                  <a:latin typeface="+mj-lt"/>
                  <a:cs typeface="Arial" charset="0"/>
                </a:rPr>
                <a:t>Server 1 – Batch Y</a:t>
              </a:r>
            </a:p>
          </p:txBody>
        </p:sp>
        <p:grpSp>
          <p:nvGrpSpPr>
            <p:cNvPr id="111" name="Group 110"/>
            <p:cNvGrpSpPr/>
            <p:nvPr/>
          </p:nvGrpSpPr>
          <p:grpSpPr>
            <a:xfrm>
              <a:off x="3534735" y="1671638"/>
              <a:ext cx="2057400" cy="1447800"/>
              <a:chOff x="3847708" y="1671638"/>
              <a:chExt cx="2057400" cy="1447800"/>
            </a:xfrm>
          </p:grpSpPr>
          <p:sp>
            <p:nvSpPr>
              <p:cNvPr id="47145" name="Rectangle 41"/>
              <p:cNvSpPr>
                <a:spLocks noChangeArrowheads="1"/>
              </p:cNvSpPr>
              <p:nvPr/>
            </p:nvSpPr>
            <p:spPr bwMode="auto">
              <a:xfrm>
                <a:off x="3847708" y="1671638"/>
                <a:ext cx="2057400" cy="1447800"/>
              </a:xfrm>
              <a:prstGeom prst="rect">
                <a:avLst/>
              </a:prstGeom>
              <a:solidFill>
                <a:schemeClr val="bg1"/>
              </a:solidFill>
              <a:ln w="28575">
                <a:solidFill>
                  <a:schemeClr val="tx1"/>
                </a:solidFill>
                <a:miter lim="800000"/>
                <a:headEnd/>
                <a:tailEnd/>
              </a:ln>
              <a:effectLst/>
            </p:spPr>
            <p:txBody>
              <a:bodyPr wrap="none" anchor="ctr"/>
              <a:lstStyle/>
              <a:p>
                <a:endParaRPr lang="en-US">
                  <a:latin typeface="+mj-lt"/>
                </a:endParaRPr>
              </a:p>
            </p:txBody>
          </p:sp>
          <p:sp>
            <p:nvSpPr>
              <p:cNvPr id="47156" name="Rectangle 52"/>
              <p:cNvSpPr>
                <a:spLocks noChangeArrowheads="1"/>
              </p:cNvSpPr>
              <p:nvPr/>
            </p:nvSpPr>
            <p:spPr bwMode="auto">
              <a:xfrm>
                <a:off x="3907612" y="2202903"/>
                <a:ext cx="475488" cy="393192"/>
              </a:xfrm>
              <a:prstGeom prst="rect">
                <a:avLst/>
              </a:prstGeom>
              <a:solidFill>
                <a:schemeClr val="accent1"/>
              </a:solidFill>
              <a:ln w="9525">
                <a:noFill/>
                <a:miter lim="800000"/>
                <a:headEnd/>
                <a:tailEnd/>
              </a:ln>
              <a:effectLst/>
            </p:spPr>
            <p:txBody>
              <a:bodyPr wrap="none" anchor="ctr"/>
              <a:lstStyle/>
              <a:p>
                <a:endParaRPr lang="en-US" sz="1800">
                  <a:latin typeface="+mj-lt"/>
                  <a:cs typeface="Arial" charset="0"/>
                </a:endParaRPr>
              </a:p>
            </p:txBody>
          </p:sp>
          <p:sp>
            <p:nvSpPr>
              <p:cNvPr id="47157" name="Rectangle 53"/>
              <p:cNvSpPr>
                <a:spLocks noChangeArrowheads="1"/>
              </p:cNvSpPr>
              <p:nvPr/>
            </p:nvSpPr>
            <p:spPr bwMode="auto">
              <a:xfrm>
                <a:off x="5385594" y="1759332"/>
                <a:ext cx="475488" cy="393192"/>
              </a:xfrm>
              <a:prstGeom prst="rect">
                <a:avLst/>
              </a:prstGeom>
              <a:solidFill>
                <a:schemeClr val="accent1"/>
              </a:solidFill>
              <a:ln w="9525">
                <a:noFill/>
                <a:miter lim="800000"/>
                <a:headEnd/>
                <a:tailEnd/>
              </a:ln>
              <a:effectLst/>
            </p:spPr>
            <p:txBody>
              <a:bodyPr wrap="none" anchor="ctr"/>
              <a:lstStyle/>
              <a:p>
                <a:endParaRPr lang="en-US" sz="1800">
                  <a:latin typeface="+mj-lt"/>
                  <a:cs typeface="Arial" charset="0"/>
                </a:endParaRPr>
              </a:p>
            </p:txBody>
          </p:sp>
          <p:sp>
            <p:nvSpPr>
              <p:cNvPr id="47158" name="Rectangle 54"/>
              <p:cNvSpPr>
                <a:spLocks noChangeArrowheads="1"/>
              </p:cNvSpPr>
              <p:nvPr/>
            </p:nvSpPr>
            <p:spPr bwMode="auto">
              <a:xfrm>
                <a:off x="5385594" y="2202903"/>
                <a:ext cx="475488" cy="393192"/>
              </a:xfrm>
              <a:prstGeom prst="rect">
                <a:avLst/>
              </a:prstGeom>
              <a:solidFill>
                <a:schemeClr val="accent1"/>
              </a:solidFill>
              <a:ln w="9525">
                <a:noFill/>
                <a:miter lim="800000"/>
                <a:headEnd/>
                <a:tailEnd/>
              </a:ln>
              <a:effectLst/>
            </p:spPr>
            <p:txBody>
              <a:bodyPr wrap="none" anchor="ctr"/>
              <a:lstStyle/>
              <a:p>
                <a:endParaRPr lang="en-US" sz="1800">
                  <a:latin typeface="+mj-lt"/>
                  <a:cs typeface="Arial" charset="0"/>
                </a:endParaRPr>
              </a:p>
            </p:txBody>
          </p:sp>
          <p:sp>
            <p:nvSpPr>
              <p:cNvPr id="47159" name="Rectangle 55"/>
              <p:cNvSpPr>
                <a:spLocks noChangeArrowheads="1"/>
              </p:cNvSpPr>
              <p:nvPr/>
            </p:nvSpPr>
            <p:spPr bwMode="auto">
              <a:xfrm>
                <a:off x="5385594" y="2640670"/>
                <a:ext cx="475488" cy="393192"/>
              </a:xfrm>
              <a:prstGeom prst="rect">
                <a:avLst/>
              </a:prstGeom>
              <a:solidFill>
                <a:schemeClr val="accent1"/>
              </a:solidFill>
              <a:ln w="9525">
                <a:noFill/>
                <a:miter lim="800000"/>
                <a:headEnd/>
                <a:tailEnd/>
              </a:ln>
              <a:effectLst/>
            </p:spPr>
            <p:txBody>
              <a:bodyPr wrap="none" anchor="ctr"/>
              <a:lstStyle/>
              <a:p>
                <a:endParaRPr lang="en-US" sz="1800">
                  <a:latin typeface="+mj-lt"/>
                  <a:cs typeface="Arial" charset="0"/>
                </a:endParaRPr>
              </a:p>
            </p:txBody>
          </p:sp>
          <p:cxnSp>
            <p:nvCxnSpPr>
              <p:cNvPr id="100" name="Elbow Connector 99"/>
              <p:cNvCxnSpPr>
                <a:stCxn id="78" idx="3"/>
                <a:endCxn id="47157" idx="1"/>
              </p:cNvCxnSpPr>
              <p:nvPr/>
            </p:nvCxnSpPr>
            <p:spPr>
              <a:xfrm flipV="1">
                <a:off x="5059194" y="1955928"/>
                <a:ext cx="326400" cy="443571"/>
              </a:xfrm>
              <a:prstGeom prst="bentConnector3">
                <a:avLst>
                  <a:gd name="adj1" fmla="val 50000"/>
                </a:avLst>
              </a:prstGeom>
              <a:ln w="28575">
                <a:solidFill>
                  <a:schemeClr val="tx1">
                    <a:lumMod val="75000"/>
                    <a:lumOff val="25000"/>
                  </a:schemeClr>
                </a:solidFill>
                <a:tailEnd type="arrow" w="med" len="sm"/>
              </a:ln>
              <a:effectLst/>
            </p:spPr>
            <p:style>
              <a:lnRef idx="2">
                <a:schemeClr val="accent1"/>
              </a:lnRef>
              <a:fillRef idx="0">
                <a:schemeClr val="accent1"/>
              </a:fillRef>
              <a:effectRef idx="1">
                <a:schemeClr val="accent1"/>
              </a:effectRef>
              <a:fontRef idx="minor">
                <a:schemeClr val="tx1"/>
              </a:fontRef>
            </p:style>
          </p:cxnSp>
          <p:cxnSp>
            <p:nvCxnSpPr>
              <p:cNvPr id="102" name="Elbow Connector 101"/>
              <p:cNvCxnSpPr>
                <a:stCxn id="78" idx="3"/>
                <a:endCxn id="47159" idx="1"/>
              </p:cNvCxnSpPr>
              <p:nvPr/>
            </p:nvCxnSpPr>
            <p:spPr>
              <a:xfrm>
                <a:off x="5059194" y="2399499"/>
                <a:ext cx="326400" cy="437767"/>
              </a:xfrm>
              <a:prstGeom prst="bentConnector3">
                <a:avLst>
                  <a:gd name="adj1" fmla="val 50000"/>
                </a:avLst>
              </a:prstGeom>
              <a:ln w="28575">
                <a:solidFill>
                  <a:schemeClr val="tx1">
                    <a:lumMod val="75000"/>
                    <a:lumOff val="25000"/>
                  </a:schemeClr>
                </a:solidFill>
                <a:tailEnd type="arrow" w="med" len="sm"/>
              </a:ln>
              <a:effectLst/>
            </p:spPr>
            <p:style>
              <a:lnRef idx="2">
                <a:schemeClr val="accent1"/>
              </a:lnRef>
              <a:fillRef idx="0">
                <a:schemeClr val="accent1"/>
              </a:fillRef>
              <a:effectRef idx="1">
                <a:schemeClr val="accent1"/>
              </a:effectRef>
              <a:fontRef idx="minor">
                <a:schemeClr val="tx1"/>
              </a:fontRef>
            </p:style>
          </p:cxnSp>
          <p:cxnSp>
            <p:nvCxnSpPr>
              <p:cNvPr id="104" name="Elbow Connector 103"/>
              <p:cNvCxnSpPr>
                <a:endCxn id="47158" idx="1"/>
              </p:cNvCxnSpPr>
              <p:nvPr/>
            </p:nvCxnSpPr>
            <p:spPr>
              <a:xfrm flipV="1">
                <a:off x="5050631" y="2399499"/>
                <a:ext cx="334963" cy="3183"/>
              </a:xfrm>
              <a:prstGeom prst="bentConnector3">
                <a:avLst>
                  <a:gd name="adj1" fmla="val 50000"/>
                </a:avLst>
              </a:prstGeom>
              <a:ln w="28575">
                <a:solidFill>
                  <a:schemeClr val="tx1">
                    <a:lumMod val="75000"/>
                    <a:lumOff val="25000"/>
                  </a:schemeClr>
                </a:solidFill>
                <a:tailEnd type="arrow" w="med" len="sm"/>
              </a:ln>
              <a:effectLst/>
            </p:spPr>
            <p:style>
              <a:lnRef idx="2">
                <a:schemeClr val="accent1"/>
              </a:lnRef>
              <a:fillRef idx="0">
                <a:schemeClr val="accent1"/>
              </a:fillRef>
              <a:effectRef idx="1">
                <a:schemeClr val="accent1"/>
              </a:effectRef>
              <a:fontRef idx="minor">
                <a:schemeClr val="tx1"/>
              </a:fontRef>
            </p:style>
          </p:cxnSp>
          <p:grpSp>
            <p:nvGrpSpPr>
              <p:cNvPr id="110" name="Group 109"/>
              <p:cNvGrpSpPr/>
              <p:nvPr/>
            </p:nvGrpSpPr>
            <p:grpSpPr>
              <a:xfrm>
                <a:off x="4581514" y="2203046"/>
                <a:ext cx="477680" cy="392906"/>
                <a:chOff x="4581514" y="2203046"/>
                <a:chExt cx="477680" cy="392906"/>
              </a:xfrm>
            </p:grpSpPr>
            <p:sp>
              <p:nvSpPr>
                <p:cNvPr id="78" name="Rectangle 37"/>
                <p:cNvSpPr>
                  <a:spLocks noChangeArrowheads="1"/>
                </p:cNvSpPr>
                <p:nvPr/>
              </p:nvSpPr>
              <p:spPr bwMode="auto">
                <a:xfrm>
                  <a:off x="4581514" y="2203046"/>
                  <a:ext cx="477680" cy="392906"/>
                </a:xfrm>
                <a:prstGeom prst="roundRect">
                  <a:avLst/>
                </a:prstGeom>
                <a:noFill/>
                <a:ln w="9525">
                  <a:solidFill>
                    <a:schemeClr val="tx1">
                      <a:lumMod val="75000"/>
                      <a:lumOff val="25000"/>
                    </a:schemeClr>
                  </a:solidFill>
                  <a:miter lim="800000"/>
                  <a:headEnd/>
                  <a:tailEnd/>
                </a:ln>
              </p:spPr>
              <p:txBody>
                <a:bodyPr wrap="none" anchor="ctr"/>
                <a:lstStyle/>
                <a:p>
                  <a:pPr algn="l"/>
                  <a:endParaRPr lang="en-US" sz="1800">
                    <a:latin typeface="+mj-lt"/>
                    <a:cs typeface="Arial" charset="0"/>
                  </a:endParaRPr>
                </a:p>
              </p:txBody>
            </p:sp>
            <p:sp>
              <p:nvSpPr>
                <p:cNvPr id="79" name="Rectangle 4"/>
                <p:cNvSpPr>
                  <a:spLocks noChangeArrowheads="1"/>
                </p:cNvSpPr>
                <p:nvPr/>
              </p:nvSpPr>
              <p:spPr bwMode="auto">
                <a:xfrm>
                  <a:off x="4619764" y="2236674"/>
                  <a:ext cx="113200" cy="110678"/>
                </a:xfrm>
                <a:prstGeom prst="rect">
                  <a:avLst/>
                </a:prstGeom>
                <a:solidFill>
                  <a:schemeClr val="accent1"/>
                </a:solidFill>
                <a:ln w="3175">
                  <a:noFill/>
                  <a:miter lim="800000"/>
                  <a:headEnd/>
                  <a:tailEnd/>
                </a:ln>
                <a:effectLst/>
              </p:spPr>
              <p:txBody>
                <a:bodyPr wrap="none" anchor="ctr"/>
                <a:lstStyle/>
                <a:p>
                  <a:endParaRPr lang="en-US" sz="1800">
                    <a:latin typeface="Arial" charset="0"/>
                    <a:cs typeface="Arial" charset="0"/>
                  </a:endParaRPr>
                </a:p>
              </p:txBody>
            </p:sp>
            <p:sp>
              <p:nvSpPr>
                <p:cNvPr id="80" name="Rectangle 5"/>
                <p:cNvSpPr>
                  <a:spLocks noChangeArrowheads="1"/>
                </p:cNvSpPr>
                <p:nvPr/>
              </p:nvSpPr>
              <p:spPr bwMode="auto">
                <a:xfrm>
                  <a:off x="4619764" y="2438189"/>
                  <a:ext cx="113200" cy="110678"/>
                </a:xfrm>
                <a:prstGeom prst="rect">
                  <a:avLst/>
                </a:prstGeom>
                <a:solidFill>
                  <a:schemeClr val="accent1"/>
                </a:solidFill>
                <a:ln w="3175">
                  <a:noFill/>
                  <a:miter lim="800000"/>
                  <a:headEnd/>
                  <a:tailEnd/>
                </a:ln>
                <a:effectLst/>
              </p:spPr>
              <p:txBody>
                <a:bodyPr wrap="none" anchor="ctr"/>
                <a:lstStyle/>
                <a:p>
                  <a:endParaRPr lang="en-US" sz="1800">
                    <a:latin typeface="Arial" charset="0"/>
                    <a:cs typeface="Arial" charset="0"/>
                  </a:endParaRPr>
                </a:p>
              </p:txBody>
            </p:sp>
            <p:sp>
              <p:nvSpPr>
                <p:cNvPr id="81" name="AutoShape 9"/>
                <p:cNvSpPr>
                  <a:spLocks noChangeArrowheads="1"/>
                </p:cNvSpPr>
                <p:nvPr/>
              </p:nvSpPr>
              <p:spPr bwMode="auto">
                <a:xfrm>
                  <a:off x="4633138" y="2371450"/>
                  <a:ext cx="84589" cy="43233"/>
                </a:xfrm>
                <a:prstGeom prst="curvedUpArrow">
                  <a:avLst>
                    <a:gd name="adj1" fmla="val 33879"/>
                    <a:gd name="adj2" fmla="val 94248"/>
                    <a:gd name="adj3" fmla="val 33333"/>
                  </a:avLst>
                </a:prstGeom>
                <a:solidFill>
                  <a:schemeClr val="accent2"/>
                </a:solidFill>
                <a:ln w="3175">
                  <a:solidFill>
                    <a:schemeClr val="tx1"/>
                  </a:solidFill>
                  <a:miter lim="800000"/>
                  <a:headEnd/>
                  <a:tailEnd/>
                </a:ln>
                <a:effectLst/>
              </p:spPr>
              <p:txBody>
                <a:bodyPr wrap="none" anchor="ctr"/>
                <a:lstStyle/>
                <a:p>
                  <a:endParaRPr lang="en-US"/>
                </a:p>
              </p:txBody>
            </p:sp>
            <p:sp>
              <p:nvSpPr>
                <p:cNvPr id="82" name="AutoShape 10"/>
                <p:cNvSpPr>
                  <a:spLocks noChangeArrowheads="1"/>
                </p:cNvSpPr>
                <p:nvPr/>
              </p:nvSpPr>
              <p:spPr bwMode="auto">
                <a:xfrm>
                  <a:off x="4881413" y="2438189"/>
                  <a:ext cx="87492" cy="110678"/>
                </a:xfrm>
                <a:prstGeom prst="can">
                  <a:avLst>
                    <a:gd name="adj" fmla="val 34597"/>
                  </a:avLst>
                </a:prstGeom>
                <a:solidFill>
                  <a:schemeClr val="accent1"/>
                </a:solidFill>
                <a:ln w="3175">
                  <a:noFill/>
                  <a:round/>
                  <a:headEnd/>
                  <a:tailEnd/>
                </a:ln>
                <a:effectLst/>
              </p:spPr>
              <p:txBody>
                <a:bodyPr wrap="none" anchor="ctr"/>
                <a:lstStyle/>
                <a:p>
                  <a:endParaRPr lang="en-US" sz="1800">
                    <a:latin typeface="Arial" charset="0"/>
                    <a:cs typeface="Arial" charset="0"/>
                  </a:endParaRPr>
                </a:p>
              </p:txBody>
            </p:sp>
            <p:sp>
              <p:nvSpPr>
                <p:cNvPr id="95" name="AutoShape 8"/>
                <p:cNvSpPr>
                  <a:spLocks noChangeArrowheads="1"/>
                </p:cNvSpPr>
                <p:nvPr/>
              </p:nvSpPr>
              <p:spPr bwMode="auto">
                <a:xfrm>
                  <a:off x="4749442" y="2468454"/>
                  <a:ext cx="119420" cy="33203"/>
                </a:xfrm>
                <a:prstGeom prst="rightArrow">
                  <a:avLst>
                    <a:gd name="adj1" fmla="val 50000"/>
                    <a:gd name="adj2" fmla="val 69387"/>
                  </a:avLst>
                </a:prstGeom>
                <a:solidFill>
                  <a:schemeClr val="accent2"/>
                </a:solidFill>
                <a:ln w="3175">
                  <a:solidFill>
                    <a:schemeClr val="tx1"/>
                  </a:solidFill>
                  <a:miter lim="800000"/>
                  <a:headEnd/>
                  <a:tailEnd/>
                </a:ln>
                <a:effectLst/>
              </p:spPr>
              <p:txBody>
                <a:bodyPr wrap="none" anchor="ctr"/>
                <a:lstStyle/>
                <a:p>
                  <a:endParaRPr lang="en-US"/>
                </a:p>
              </p:txBody>
            </p:sp>
            <p:sp>
              <p:nvSpPr>
                <p:cNvPr id="96" name="AutoShape 11"/>
                <p:cNvSpPr>
                  <a:spLocks noChangeArrowheads="1"/>
                </p:cNvSpPr>
                <p:nvPr/>
              </p:nvSpPr>
              <p:spPr bwMode="auto">
                <a:xfrm rot="10800000">
                  <a:off x="4749442" y="2497938"/>
                  <a:ext cx="119420" cy="33203"/>
                </a:xfrm>
                <a:prstGeom prst="rightArrow">
                  <a:avLst>
                    <a:gd name="adj1" fmla="val 50000"/>
                    <a:gd name="adj2" fmla="val 69388"/>
                  </a:avLst>
                </a:prstGeom>
                <a:solidFill>
                  <a:schemeClr val="accent2"/>
                </a:solidFill>
                <a:ln w="3175">
                  <a:solidFill>
                    <a:schemeClr val="tx1"/>
                  </a:solidFill>
                  <a:miter lim="800000"/>
                  <a:headEnd/>
                  <a:tailEnd/>
                </a:ln>
                <a:effectLst/>
              </p:spPr>
              <p:txBody>
                <a:bodyPr wrap="none" anchor="ctr"/>
                <a:lstStyle/>
                <a:p>
                  <a:endParaRPr lang="en-US"/>
                </a:p>
              </p:txBody>
            </p:sp>
            <p:sp>
              <p:nvSpPr>
                <p:cNvPr id="85" name="AutoShape 13"/>
                <p:cNvSpPr>
                  <a:spLocks noChangeArrowheads="1"/>
                </p:cNvSpPr>
                <p:nvPr/>
              </p:nvSpPr>
              <p:spPr bwMode="auto">
                <a:xfrm>
                  <a:off x="4875538" y="2318100"/>
                  <a:ext cx="34862" cy="47514"/>
                </a:xfrm>
                <a:prstGeom prst="can">
                  <a:avLst>
                    <a:gd name="adj" fmla="val 29412"/>
                  </a:avLst>
                </a:prstGeom>
                <a:solidFill>
                  <a:schemeClr val="accent1"/>
                </a:solidFill>
                <a:ln w="9525">
                  <a:noFill/>
                  <a:miter lim="800000"/>
                  <a:headEnd/>
                  <a:tailEnd/>
                </a:ln>
              </p:spPr>
              <p:txBody>
                <a:bodyPr anchor="ctr">
                  <a:noAutofit/>
                </a:bodyPr>
                <a:lstStyle/>
                <a:p>
                  <a:pPr algn="ctr" defTabSz="457200"/>
                  <a:endParaRPr lang="en-US" altLang="zh-CN" sz="1800" dirty="0">
                    <a:solidFill>
                      <a:schemeClr val="bg1"/>
                    </a:solidFill>
                    <a:latin typeface="+mj-lt"/>
                    <a:ea typeface="宋体" pitchFamily="2" charset="-122"/>
                  </a:endParaRPr>
                </a:p>
              </p:txBody>
            </p:sp>
            <p:sp>
              <p:nvSpPr>
                <p:cNvPr id="86" name="AutoShape 14"/>
                <p:cNvSpPr>
                  <a:spLocks noChangeArrowheads="1"/>
                </p:cNvSpPr>
                <p:nvPr/>
              </p:nvSpPr>
              <p:spPr bwMode="auto">
                <a:xfrm>
                  <a:off x="5004731" y="2284246"/>
                  <a:ext cx="24608" cy="29399"/>
                </a:xfrm>
                <a:prstGeom prst="foldedCorner">
                  <a:avLst>
                    <a:gd name="adj" fmla="val 12500"/>
                  </a:avLst>
                </a:prstGeom>
                <a:solidFill>
                  <a:schemeClr val="accent1"/>
                </a:solidFill>
                <a:ln w="9525">
                  <a:noFill/>
                  <a:round/>
                  <a:headEnd/>
                  <a:tailEnd/>
                </a:ln>
              </p:spPr>
              <p:txBody>
                <a:bodyPr wrap="none" anchor="ctr">
                  <a:noAutofit/>
                </a:bodyPr>
                <a:lstStyle/>
                <a:p>
                  <a:pPr algn="ctr"/>
                  <a:endParaRPr lang="en-US" sz="1800" dirty="0">
                    <a:solidFill>
                      <a:schemeClr val="bg1"/>
                    </a:solidFill>
                    <a:latin typeface="+mj-lt"/>
                    <a:cs typeface="Arial" charset="0"/>
                  </a:endParaRPr>
                </a:p>
              </p:txBody>
            </p:sp>
            <p:sp>
              <p:nvSpPr>
                <p:cNvPr id="87" name="Rectangle 17"/>
                <p:cNvSpPr>
                  <a:spLocks noChangeArrowheads="1"/>
                </p:cNvSpPr>
                <p:nvPr/>
              </p:nvSpPr>
              <p:spPr bwMode="auto">
                <a:xfrm>
                  <a:off x="4943210" y="2283058"/>
                  <a:ext cx="36912" cy="31849"/>
                </a:xfrm>
                <a:prstGeom prst="round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457200"/>
                  <a:endParaRPr lang="en-US" sz="1800" dirty="0" smtClean="0">
                    <a:latin typeface="+mj-lt"/>
                  </a:endParaRPr>
                </a:p>
              </p:txBody>
            </p:sp>
            <p:sp>
              <p:nvSpPr>
                <p:cNvPr id="88" name="Rectangle 18"/>
                <p:cNvSpPr>
                  <a:spLocks noChangeArrowheads="1"/>
                </p:cNvSpPr>
                <p:nvPr/>
              </p:nvSpPr>
              <p:spPr bwMode="auto">
                <a:xfrm>
                  <a:off x="4875538" y="2255737"/>
                  <a:ext cx="34862" cy="31849"/>
                </a:xfrm>
                <a:prstGeom prst="round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457200"/>
                  <a:endParaRPr lang="en-US" sz="1800" dirty="0" smtClean="0">
                    <a:latin typeface="+mj-lt"/>
                  </a:endParaRPr>
                </a:p>
              </p:txBody>
            </p:sp>
            <p:sp>
              <p:nvSpPr>
                <p:cNvPr id="89" name="AutoShape 24"/>
                <p:cNvSpPr>
                  <a:spLocks noChangeArrowheads="1"/>
                </p:cNvSpPr>
                <p:nvPr/>
              </p:nvSpPr>
              <p:spPr bwMode="auto">
                <a:xfrm>
                  <a:off x="4822220" y="2253956"/>
                  <a:ext cx="28710" cy="35339"/>
                </a:xfrm>
                <a:prstGeom prst="foldedCorner">
                  <a:avLst>
                    <a:gd name="adj" fmla="val 12500"/>
                  </a:avLst>
                </a:prstGeom>
                <a:solidFill>
                  <a:schemeClr val="accent1"/>
                </a:solidFill>
                <a:ln w="9525">
                  <a:noFill/>
                  <a:round/>
                  <a:headEnd/>
                  <a:tailEnd/>
                </a:ln>
              </p:spPr>
              <p:txBody>
                <a:bodyPr wrap="none" anchor="ctr">
                  <a:noAutofit/>
                </a:bodyPr>
                <a:lstStyle/>
                <a:p>
                  <a:pPr algn="ctr"/>
                  <a:endParaRPr lang="en-US" sz="1800" dirty="0">
                    <a:solidFill>
                      <a:schemeClr val="bg1"/>
                    </a:solidFill>
                    <a:latin typeface="+mj-lt"/>
                    <a:cs typeface="Arial" charset="0"/>
                  </a:endParaRPr>
                </a:p>
              </p:txBody>
            </p:sp>
            <p:cxnSp>
              <p:nvCxnSpPr>
                <p:cNvPr id="90" name="Elbow Connector 89"/>
                <p:cNvCxnSpPr>
                  <a:stCxn id="89" idx="3"/>
                  <a:endCxn id="88" idx="1"/>
                </p:cNvCxnSpPr>
                <p:nvPr/>
              </p:nvCxnSpPr>
              <p:spPr>
                <a:xfrm>
                  <a:off x="4850929" y="2271625"/>
                  <a:ext cx="24608" cy="37"/>
                </a:xfrm>
                <a:prstGeom prst="bentConnector3">
                  <a:avLst>
                    <a:gd name="adj1" fmla="val 50000"/>
                  </a:avLst>
                </a:prstGeom>
                <a:ln w="9525">
                  <a:solidFill>
                    <a:schemeClr val="tx1">
                      <a:lumMod val="50000"/>
                      <a:lumOff val="50000"/>
                    </a:schemeClr>
                  </a:solidFill>
                  <a:headEnd w="sm" len="sm"/>
                  <a:tailEnd type="none" w="sm" len="sm"/>
                </a:ln>
                <a:effectLst/>
              </p:spPr>
              <p:style>
                <a:lnRef idx="2">
                  <a:schemeClr val="accent1"/>
                </a:lnRef>
                <a:fillRef idx="0">
                  <a:schemeClr val="accent1"/>
                </a:fillRef>
                <a:effectRef idx="1">
                  <a:schemeClr val="accent1"/>
                </a:effectRef>
                <a:fontRef idx="minor">
                  <a:schemeClr val="tx1"/>
                </a:fontRef>
              </p:style>
            </p:cxnSp>
            <p:cxnSp>
              <p:nvCxnSpPr>
                <p:cNvPr id="91" name="Elbow Connector 90"/>
                <p:cNvCxnSpPr>
                  <a:stCxn id="88" idx="3"/>
                  <a:endCxn id="87" idx="1"/>
                </p:cNvCxnSpPr>
                <p:nvPr/>
              </p:nvCxnSpPr>
              <p:spPr>
                <a:xfrm>
                  <a:off x="4910399" y="2271662"/>
                  <a:ext cx="32811" cy="27321"/>
                </a:xfrm>
                <a:prstGeom prst="bentConnector3">
                  <a:avLst>
                    <a:gd name="adj1" fmla="val 50000"/>
                  </a:avLst>
                </a:prstGeom>
                <a:ln w="9525">
                  <a:solidFill>
                    <a:schemeClr val="tx1">
                      <a:lumMod val="50000"/>
                      <a:lumOff val="50000"/>
                    </a:schemeClr>
                  </a:solidFill>
                  <a:headEnd w="sm" len="sm"/>
                  <a:tailEnd type="none" w="sm" len="sm"/>
                </a:ln>
                <a:effectLst/>
              </p:spPr>
              <p:style>
                <a:lnRef idx="2">
                  <a:schemeClr val="accent1"/>
                </a:lnRef>
                <a:fillRef idx="0">
                  <a:schemeClr val="accent1"/>
                </a:fillRef>
                <a:effectRef idx="1">
                  <a:schemeClr val="accent1"/>
                </a:effectRef>
                <a:fontRef idx="minor">
                  <a:schemeClr val="tx1"/>
                </a:fontRef>
              </p:style>
            </p:cxnSp>
            <p:cxnSp>
              <p:nvCxnSpPr>
                <p:cNvPr id="92" name="Elbow Connector 91"/>
                <p:cNvCxnSpPr>
                  <a:stCxn id="85" idx="4"/>
                  <a:endCxn id="87" idx="1"/>
                </p:cNvCxnSpPr>
                <p:nvPr/>
              </p:nvCxnSpPr>
              <p:spPr>
                <a:xfrm flipV="1">
                  <a:off x="4910399" y="2298982"/>
                  <a:ext cx="32811" cy="42874"/>
                </a:xfrm>
                <a:prstGeom prst="bentConnector3">
                  <a:avLst>
                    <a:gd name="adj1" fmla="val 50000"/>
                  </a:avLst>
                </a:prstGeom>
                <a:ln w="9525">
                  <a:solidFill>
                    <a:schemeClr val="tx1">
                      <a:lumMod val="50000"/>
                      <a:lumOff val="50000"/>
                    </a:schemeClr>
                  </a:solidFill>
                  <a:headEnd w="sm" len="sm"/>
                  <a:tailEnd type="none" w="sm" len="sm"/>
                </a:ln>
                <a:effectLst/>
              </p:spPr>
              <p:style>
                <a:lnRef idx="2">
                  <a:schemeClr val="accent1"/>
                </a:lnRef>
                <a:fillRef idx="0">
                  <a:schemeClr val="accent1"/>
                </a:fillRef>
                <a:effectRef idx="1">
                  <a:schemeClr val="accent1"/>
                </a:effectRef>
                <a:fontRef idx="minor">
                  <a:schemeClr val="tx1"/>
                </a:fontRef>
              </p:style>
            </p:cxnSp>
            <p:cxnSp>
              <p:nvCxnSpPr>
                <p:cNvPr id="93" name="Elbow Connector 92"/>
                <p:cNvCxnSpPr>
                  <a:stCxn id="87" idx="3"/>
                  <a:endCxn id="86" idx="1"/>
                </p:cNvCxnSpPr>
                <p:nvPr/>
              </p:nvCxnSpPr>
              <p:spPr>
                <a:xfrm flipV="1">
                  <a:off x="4980122" y="2298946"/>
                  <a:ext cx="24608" cy="37"/>
                </a:xfrm>
                <a:prstGeom prst="bentConnector3">
                  <a:avLst>
                    <a:gd name="adj1" fmla="val 50000"/>
                  </a:avLst>
                </a:prstGeom>
                <a:ln w="9525">
                  <a:solidFill>
                    <a:schemeClr val="tx1">
                      <a:lumMod val="50000"/>
                      <a:lumOff val="50000"/>
                    </a:schemeClr>
                  </a:solidFill>
                  <a:headEnd w="sm" len="sm"/>
                  <a:tailEnd type="none" w="sm" len="sm"/>
                </a:ln>
                <a:effectLst/>
              </p:spPr>
              <p:style>
                <a:lnRef idx="2">
                  <a:schemeClr val="accent1"/>
                </a:lnRef>
                <a:fillRef idx="0">
                  <a:schemeClr val="accent1"/>
                </a:fillRef>
                <a:effectRef idx="1">
                  <a:schemeClr val="accent1"/>
                </a:effectRef>
                <a:fontRef idx="minor">
                  <a:schemeClr val="tx1"/>
                </a:fontRef>
              </p:style>
            </p:cxnSp>
            <p:sp>
              <p:nvSpPr>
                <p:cNvPr id="94" name="Rectangle 4"/>
                <p:cNvSpPr>
                  <a:spLocks noChangeArrowheads="1"/>
                </p:cNvSpPr>
                <p:nvPr/>
              </p:nvSpPr>
              <p:spPr bwMode="auto">
                <a:xfrm>
                  <a:off x="4814135" y="2236674"/>
                  <a:ext cx="222046" cy="138347"/>
                </a:xfrm>
                <a:prstGeom prst="roundRect">
                  <a:avLst/>
                </a:prstGeom>
                <a:noFill/>
                <a:ln w="9525">
                  <a:solidFill>
                    <a:schemeClr val="tx1">
                      <a:lumMod val="75000"/>
                      <a:lumOff val="25000"/>
                    </a:schemeClr>
                  </a:solidFill>
                  <a:miter lim="800000"/>
                  <a:headEnd/>
                  <a:tailEnd/>
                </a:ln>
                <a:effectLst/>
              </p:spPr>
              <p:txBody>
                <a:bodyPr wrap="none" anchor="ctr"/>
                <a:lstStyle/>
                <a:p>
                  <a:endParaRPr lang="en-US" sz="1800">
                    <a:latin typeface="Arial" charset="0"/>
                    <a:cs typeface="Arial" charset="0"/>
                  </a:endParaRPr>
                </a:p>
              </p:txBody>
            </p:sp>
            <p:sp>
              <p:nvSpPr>
                <p:cNvPr id="105" name="AutoShape 8"/>
                <p:cNvSpPr>
                  <a:spLocks noChangeArrowheads="1"/>
                </p:cNvSpPr>
                <p:nvPr/>
              </p:nvSpPr>
              <p:spPr bwMode="auto">
                <a:xfrm flipV="1">
                  <a:off x="4737536" y="2279467"/>
                  <a:ext cx="72589" cy="45719"/>
                </a:xfrm>
                <a:prstGeom prst="rightArrow">
                  <a:avLst>
                    <a:gd name="adj1" fmla="val 50000"/>
                    <a:gd name="adj2" fmla="val 69387"/>
                  </a:avLst>
                </a:prstGeom>
                <a:solidFill>
                  <a:schemeClr val="accent2"/>
                </a:solidFill>
                <a:ln w="3175">
                  <a:solidFill>
                    <a:schemeClr val="tx1"/>
                  </a:solidFill>
                  <a:miter lim="800000"/>
                  <a:headEnd/>
                  <a:tailEnd/>
                </a:ln>
                <a:effectLst/>
              </p:spPr>
              <p:txBody>
                <a:bodyPr wrap="none" anchor="ctr"/>
                <a:lstStyle/>
                <a:p>
                  <a:endParaRPr lang="en-US"/>
                </a:p>
              </p:txBody>
            </p:sp>
          </p:grpSp>
          <p:cxnSp>
            <p:nvCxnSpPr>
              <p:cNvPr id="107" name="Elbow Connector 106"/>
              <p:cNvCxnSpPr>
                <a:stCxn id="47156" idx="3"/>
                <a:endCxn id="78" idx="1"/>
              </p:cNvCxnSpPr>
              <p:nvPr/>
            </p:nvCxnSpPr>
            <p:spPr>
              <a:xfrm>
                <a:off x="4383100" y="2399499"/>
                <a:ext cx="198414" cy="1588"/>
              </a:xfrm>
              <a:prstGeom prst="bentConnector3">
                <a:avLst>
                  <a:gd name="adj1" fmla="val 50000"/>
                </a:avLst>
              </a:prstGeom>
              <a:ln w="28575">
                <a:solidFill>
                  <a:schemeClr val="tx1">
                    <a:lumMod val="75000"/>
                    <a:lumOff val="25000"/>
                  </a:schemeClr>
                </a:solidFill>
                <a:tailEnd type="arrow" w="med" len="sm"/>
              </a:ln>
              <a:effectLst/>
            </p:spPr>
            <p:style>
              <a:lnRef idx="2">
                <a:schemeClr val="accent1"/>
              </a:lnRef>
              <a:fillRef idx="0">
                <a:schemeClr val="accent1"/>
              </a:fillRef>
              <a:effectRef idx="1">
                <a:schemeClr val="accent1"/>
              </a:effectRef>
              <a:fontRef idx="minor">
                <a:schemeClr val="tx1"/>
              </a:fontRef>
            </p:style>
          </p:cxnSp>
        </p:grpSp>
      </p:grpSp>
      <p:grpSp>
        <p:nvGrpSpPr>
          <p:cNvPr id="180" name="Group 179"/>
          <p:cNvGrpSpPr/>
          <p:nvPr/>
        </p:nvGrpSpPr>
        <p:grpSpPr>
          <a:xfrm>
            <a:off x="6275212" y="1359354"/>
            <a:ext cx="2057400" cy="1770969"/>
            <a:chOff x="6275212" y="1402898"/>
            <a:chExt cx="2057400" cy="1770969"/>
          </a:xfrm>
        </p:grpSpPr>
        <p:sp>
          <p:nvSpPr>
            <p:cNvPr id="47194" name="Text Box 90"/>
            <p:cNvSpPr txBox="1">
              <a:spLocks noChangeArrowheads="1"/>
            </p:cNvSpPr>
            <p:nvPr/>
          </p:nvSpPr>
          <p:spPr bwMode="auto">
            <a:xfrm>
              <a:off x="6275212" y="1402898"/>
              <a:ext cx="2057400" cy="304800"/>
            </a:xfrm>
            <a:prstGeom prst="rect">
              <a:avLst/>
            </a:prstGeom>
            <a:noFill/>
            <a:ln w="9525">
              <a:noFill/>
              <a:miter lim="800000"/>
              <a:headEnd/>
              <a:tailEnd/>
            </a:ln>
            <a:effectLst/>
          </p:spPr>
          <p:txBody>
            <a:bodyPr>
              <a:spAutoFit/>
            </a:bodyPr>
            <a:lstStyle/>
            <a:p>
              <a:pPr>
                <a:spcBef>
                  <a:spcPct val="50000"/>
                </a:spcBef>
              </a:pPr>
              <a:r>
                <a:rPr lang="en-US" sz="1400" dirty="0">
                  <a:latin typeface="+mj-lt"/>
                  <a:cs typeface="Arial" charset="0"/>
                </a:rPr>
                <a:t>Server 1 – Batch Y</a:t>
              </a:r>
            </a:p>
          </p:txBody>
        </p:sp>
        <p:grpSp>
          <p:nvGrpSpPr>
            <p:cNvPr id="112" name="Group 111"/>
            <p:cNvGrpSpPr/>
            <p:nvPr/>
          </p:nvGrpSpPr>
          <p:grpSpPr>
            <a:xfrm>
              <a:off x="6275212" y="1726067"/>
              <a:ext cx="2057400" cy="1447800"/>
              <a:chOff x="3847708" y="1671638"/>
              <a:chExt cx="2057400" cy="1447800"/>
            </a:xfrm>
          </p:grpSpPr>
          <p:sp>
            <p:nvSpPr>
              <p:cNvPr id="113" name="Rectangle 41"/>
              <p:cNvSpPr>
                <a:spLocks noChangeArrowheads="1"/>
              </p:cNvSpPr>
              <p:nvPr/>
            </p:nvSpPr>
            <p:spPr bwMode="auto">
              <a:xfrm>
                <a:off x="3847708" y="1671638"/>
                <a:ext cx="2057400" cy="1447800"/>
              </a:xfrm>
              <a:prstGeom prst="rect">
                <a:avLst/>
              </a:prstGeom>
              <a:solidFill>
                <a:schemeClr val="bg1"/>
              </a:solidFill>
              <a:ln w="28575">
                <a:solidFill>
                  <a:schemeClr val="tx1"/>
                </a:solidFill>
                <a:miter lim="800000"/>
                <a:headEnd/>
                <a:tailEnd/>
              </a:ln>
              <a:effectLst/>
            </p:spPr>
            <p:txBody>
              <a:bodyPr wrap="none" anchor="ctr"/>
              <a:lstStyle/>
              <a:p>
                <a:endParaRPr lang="en-US">
                  <a:latin typeface="+mj-lt"/>
                </a:endParaRPr>
              </a:p>
            </p:txBody>
          </p:sp>
          <p:sp>
            <p:nvSpPr>
              <p:cNvPr id="114" name="Rectangle 52"/>
              <p:cNvSpPr>
                <a:spLocks noChangeArrowheads="1"/>
              </p:cNvSpPr>
              <p:nvPr/>
            </p:nvSpPr>
            <p:spPr bwMode="auto">
              <a:xfrm>
                <a:off x="3907612" y="2202903"/>
                <a:ext cx="475488" cy="393192"/>
              </a:xfrm>
              <a:prstGeom prst="rect">
                <a:avLst/>
              </a:prstGeom>
              <a:solidFill>
                <a:schemeClr val="accent1"/>
              </a:solidFill>
              <a:ln w="9525">
                <a:noFill/>
                <a:miter lim="800000"/>
                <a:headEnd/>
                <a:tailEnd/>
              </a:ln>
              <a:effectLst/>
            </p:spPr>
            <p:txBody>
              <a:bodyPr wrap="none" anchor="ctr"/>
              <a:lstStyle/>
              <a:p>
                <a:endParaRPr lang="en-US" sz="1800">
                  <a:latin typeface="+mj-lt"/>
                  <a:cs typeface="Arial" charset="0"/>
                </a:endParaRPr>
              </a:p>
            </p:txBody>
          </p:sp>
          <p:sp>
            <p:nvSpPr>
              <p:cNvPr id="115" name="Rectangle 53"/>
              <p:cNvSpPr>
                <a:spLocks noChangeArrowheads="1"/>
              </p:cNvSpPr>
              <p:nvPr/>
            </p:nvSpPr>
            <p:spPr bwMode="auto">
              <a:xfrm>
                <a:off x="5385594" y="1759332"/>
                <a:ext cx="475488" cy="393192"/>
              </a:xfrm>
              <a:prstGeom prst="rect">
                <a:avLst/>
              </a:prstGeom>
              <a:solidFill>
                <a:schemeClr val="accent1"/>
              </a:solidFill>
              <a:ln w="9525">
                <a:noFill/>
                <a:miter lim="800000"/>
                <a:headEnd/>
                <a:tailEnd/>
              </a:ln>
              <a:effectLst/>
            </p:spPr>
            <p:txBody>
              <a:bodyPr wrap="none" anchor="ctr"/>
              <a:lstStyle/>
              <a:p>
                <a:endParaRPr lang="en-US" sz="1800">
                  <a:latin typeface="+mj-lt"/>
                  <a:cs typeface="Arial" charset="0"/>
                </a:endParaRPr>
              </a:p>
            </p:txBody>
          </p:sp>
          <p:sp>
            <p:nvSpPr>
              <p:cNvPr id="116" name="Rectangle 54"/>
              <p:cNvSpPr>
                <a:spLocks noChangeArrowheads="1"/>
              </p:cNvSpPr>
              <p:nvPr/>
            </p:nvSpPr>
            <p:spPr bwMode="auto">
              <a:xfrm>
                <a:off x="5385594" y="2202903"/>
                <a:ext cx="475488" cy="393192"/>
              </a:xfrm>
              <a:prstGeom prst="rect">
                <a:avLst/>
              </a:prstGeom>
              <a:solidFill>
                <a:schemeClr val="accent1"/>
              </a:solidFill>
              <a:ln w="9525">
                <a:noFill/>
                <a:miter lim="800000"/>
                <a:headEnd/>
                <a:tailEnd/>
              </a:ln>
              <a:effectLst/>
            </p:spPr>
            <p:txBody>
              <a:bodyPr wrap="none" anchor="ctr"/>
              <a:lstStyle/>
              <a:p>
                <a:endParaRPr lang="en-US" sz="1800">
                  <a:latin typeface="+mj-lt"/>
                  <a:cs typeface="Arial" charset="0"/>
                </a:endParaRPr>
              </a:p>
            </p:txBody>
          </p:sp>
          <p:sp>
            <p:nvSpPr>
              <p:cNvPr id="117" name="Rectangle 55"/>
              <p:cNvSpPr>
                <a:spLocks noChangeArrowheads="1"/>
              </p:cNvSpPr>
              <p:nvPr/>
            </p:nvSpPr>
            <p:spPr bwMode="auto">
              <a:xfrm>
                <a:off x="5385594" y="2640670"/>
                <a:ext cx="475488" cy="393192"/>
              </a:xfrm>
              <a:prstGeom prst="rect">
                <a:avLst/>
              </a:prstGeom>
              <a:solidFill>
                <a:schemeClr val="accent1"/>
              </a:solidFill>
              <a:ln w="9525">
                <a:noFill/>
                <a:miter lim="800000"/>
                <a:headEnd/>
                <a:tailEnd/>
              </a:ln>
              <a:effectLst/>
            </p:spPr>
            <p:txBody>
              <a:bodyPr wrap="none" anchor="ctr"/>
              <a:lstStyle/>
              <a:p>
                <a:endParaRPr lang="en-US" sz="1800">
                  <a:latin typeface="+mj-lt"/>
                  <a:cs typeface="Arial" charset="0"/>
                </a:endParaRPr>
              </a:p>
            </p:txBody>
          </p:sp>
          <p:cxnSp>
            <p:nvCxnSpPr>
              <p:cNvPr id="118" name="Elbow Connector 117"/>
              <p:cNvCxnSpPr>
                <a:stCxn id="123" idx="3"/>
                <a:endCxn id="115" idx="1"/>
              </p:cNvCxnSpPr>
              <p:nvPr/>
            </p:nvCxnSpPr>
            <p:spPr>
              <a:xfrm flipV="1">
                <a:off x="5059194" y="1955928"/>
                <a:ext cx="326400" cy="443571"/>
              </a:xfrm>
              <a:prstGeom prst="bentConnector3">
                <a:avLst>
                  <a:gd name="adj1" fmla="val 50000"/>
                </a:avLst>
              </a:prstGeom>
              <a:ln w="28575">
                <a:solidFill>
                  <a:schemeClr val="tx1">
                    <a:lumMod val="75000"/>
                    <a:lumOff val="25000"/>
                  </a:schemeClr>
                </a:solidFill>
                <a:tailEnd type="arrow" w="med" len="sm"/>
              </a:ln>
              <a:effectLst/>
            </p:spPr>
            <p:style>
              <a:lnRef idx="2">
                <a:schemeClr val="accent1"/>
              </a:lnRef>
              <a:fillRef idx="0">
                <a:schemeClr val="accent1"/>
              </a:fillRef>
              <a:effectRef idx="1">
                <a:schemeClr val="accent1"/>
              </a:effectRef>
              <a:fontRef idx="minor">
                <a:schemeClr val="tx1"/>
              </a:fontRef>
            </p:style>
          </p:cxnSp>
          <p:cxnSp>
            <p:nvCxnSpPr>
              <p:cNvPr id="119" name="Elbow Connector 118"/>
              <p:cNvCxnSpPr>
                <a:stCxn id="123" idx="3"/>
                <a:endCxn id="117" idx="1"/>
              </p:cNvCxnSpPr>
              <p:nvPr/>
            </p:nvCxnSpPr>
            <p:spPr>
              <a:xfrm>
                <a:off x="5059194" y="2399499"/>
                <a:ext cx="326400" cy="437767"/>
              </a:xfrm>
              <a:prstGeom prst="bentConnector3">
                <a:avLst>
                  <a:gd name="adj1" fmla="val 50000"/>
                </a:avLst>
              </a:prstGeom>
              <a:ln w="28575">
                <a:solidFill>
                  <a:schemeClr val="tx1">
                    <a:lumMod val="75000"/>
                    <a:lumOff val="25000"/>
                  </a:schemeClr>
                </a:solidFill>
                <a:tailEnd type="arrow" w="med" len="sm"/>
              </a:ln>
              <a:effectLst/>
            </p:spPr>
            <p:style>
              <a:lnRef idx="2">
                <a:schemeClr val="accent1"/>
              </a:lnRef>
              <a:fillRef idx="0">
                <a:schemeClr val="accent1"/>
              </a:fillRef>
              <a:effectRef idx="1">
                <a:schemeClr val="accent1"/>
              </a:effectRef>
              <a:fontRef idx="minor">
                <a:schemeClr val="tx1"/>
              </a:fontRef>
            </p:style>
          </p:cxnSp>
          <p:cxnSp>
            <p:nvCxnSpPr>
              <p:cNvPr id="120" name="Elbow Connector 119"/>
              <p:cNvCxnSpPr>
                <a:endCxn id="116" idx="1"/>
              </p:cNvCxnSpPr>
              <p:nvPr/>
            </p:nvCxnSpPr>
            <p:spPr>
              <a:xfrm flipV="1">
                <a:off x="5050631" y="2399499"/>
                <a:ext cx="334963" cy="3183"/>
              </a:xfrm>
              <a:prstGeom prst="bentConnector3">
                <a:avLst>
                  <a:gd name="adj1" fmla="val 50000"/>
                </a:avLst>
              </a:prstGeom>
              <a:ln w="28575">
                <a:solidFill>
                  <a:schemeClr val="tx1">
                    <a:lumMod val="75000"/>
                    <a:lumOff val="25000"/>
                  </a:schemeClr>
                </a:solidFill>
                <a:tailEnd type="arrow" w="med" len="sm"/>
              </a:ln>
              <a:effectLst/>
            </p:spPr>
            <p:style>
              <a:lnRef idx="2">
                <a:schemeClr val="accent1"/>
              </a:lnRef>
              <a:fillRef idx="0">
                <a:schemeClr val="accent1"/>
              </a:fillRef>
              <a:effectRef idx="1">
                <a:schemeClr val="accent1"/>
              </a:effectRef>
              <a:fontRef idx="minor">
                <a:schemeClr val="tx1"/>
              </a:fontRef>
            </p:style>
          </p:cxnSp>
          <p:grpSp>
            <p:nvGrpSpPr>
              <p:cNvPr id="121" name="Group 109"/>
              <p:cNvGrpSpPr/>
              <p:nvPr/>
            </p:nvGrpSpPr>
            <p:grpSpPr>
              <a:xfrm>
                <a:off x="4581514" y="2203046"/>
                <a:ext cx="477680" cy="392906"/>
                <a:chOff x="4581514" y="2203046"/>
                <a:chExt cx="477680" cy="392906"/>
              </a:xfrm>
            </p:grpSpPr>
            <p:sp>
              <p:nvSpPr>
                <p:cNvPr id="123" name="Rectangle 37"/>
                <p:cNvSpPr>
                  <a:spLocks noChangeArrowheads="1"/>
                </p:cNvSpPr>
                <p:nvPr/>
              </p:nvSpPr>
              <p:spPr bwMode="auto">
                <a:xfrm>
                  <a:off x="4581514" y="2203046"/>
                  <a:ext cx="477680" cy="392906"/>
                </a:xfrm>
                <a:prstGeom prst="roundRect">
                  <a:avLst/>
                </a:prstGeom>
                <a:noFill/>
                <a:ln w="9525">
                  <a:solidFill>
                    <a:schemeClr val="tx1">
                      <a:lumMod val="75000"/>
                      <a:lumOff val="25000"/>
                    </a:schemeClr>
                  </a:solidFill>
                  <a:miter lim="800000"/>
                  <a:headEnd/>
                  <a:tailEnd/>
                </a:ln>
              </p:spPr>
              <p:txBody>
                <a:bodyPr wrap="none" anchor="ctr"/>
                <a:lstStyle/>
                <a:p>
                  <a:pPr algn="l"/>
                  <a:endParaRPr lang="en-US" sz="1800">
                    <a:latin typeface="+mj-lt"/>
                    <a:cs typeface="Arial" charset="0"/>
                  </a:endParaRPr>
                </a:p>
              </p:txBody>
            </p:sp>
            <p:sp>
              <p:nvSpPr>
                <p:cNvPr id="124" name="Rectangle 4"/>
                <p:cNvSpPr>
                  <a:spLocks noChangeArrowheads="1"/>
                </p:cNvSpPr>
                <p:nvPr/>
              </p:nvSpPr>
              <p:spPr bwMode="auto">
                <a:xfrm>
                  <a:off x="4619764" y="2236674"/>
                  <a:ext cx="113200" cy="110678"/>
                </a:xfrm>
                <a:prstGeom prst="rect">
                  <a:avLst/>
                </a:prstGeom>
                <a:solidFill>
                  <a:schemeClr val="accent1"/>
                </a:solidFill>
                <a:ln w="3175">
                  <a:noFill/>
                  <a:miter lim="800000"/>
                  <a:headEnd/>
                  <a:tailEnd/>
                </a:ln>
                <a:effectLst/>
              </p:spPr>
              <p:txBody>
                <a:bodyPr wrap="none" anchor="ctr"/>
                <a:lstStyle/>
                <a:p>
                  <a:endParaRPr lang="en-US" sz="1800">
                    <a:latin typeface="Arial" charset="0"/>
                    <a:cs typeface="Arial" charset="0"/>
                  </a:endParaRPr>
                </a:p>
              </p:txBody>
            </p:sp>
            <p:sp>
              <p:nvSpPr>
                <p:cNvPr id="125" name="Rectangle 5"/>
                <p:cNvSpPr>
                  <a:spLocks noChangeArrowheads="1"/>
                </p:cNvSpPr>
                <p:nvPr/>
              </p:nvSpPr>
              <p:spPr bwMode="auto">
                <a:xfrm>
                  <a:off x="4619764" y="2438189"/>
                  <a:ext cx="113200" cy="110678"/>
                </a:xfrm>
                <a:prstGeom prst="rect">
                  <a:avLst/>
                </a:prstGeom>
                <a:solidFill>
                  <a:schemeClr val="accent1"/>
                </a:solidFill>
                <a:ln w="3175">
                  <a:noFill/>
                  <a:miter lim="800000"/>
                  <a:headEnd/>
                  <a:tailEnd/>
                </a:ln>
                <a:effectLst/>
              </p:spPr>
              <p:txBody>
                <a:bodyPr wrap="none" anchor="ctr"/>
                <a:lstStyle/>
                <a:p>
                  <a:endParaRPr lang="en-US" sz="1800">
                    <a:latin typeface="Arial" charset="0"/>
                    <a:cs typeface="Arial" charset="0"/>
                  </a:endParaRPr>
                </a:p>
              </p:txBody>
            </p:sp>
            <p:sp>
              <p:nvSpPr>
                <p:cNvPr id="126" name="AutoShape 9"/>
                <p:cNvSpPr>
                  <a:spLocks noChangeArrowheads="1"/>
                </p:cNvSpPr>
                <p:nvPr/>
              </p:nvSpPr>
              <p:spPr bwMode="auto">
                <a:xfrm>
                  <a:off x="4633138" y="2371450"/>
                  <a:ext cx="84589" cy="43233"/>
                </a:xfrm>
                <a:prstGeom prst="curvedUpArrow">
                  <a:avLst>
                    <a:gd name="adj1" fmla="val 33879"/>
                    <a:gd name="adj2" fmla="val 94248"/>
                    <a:gd name="adj3" fmla="val 33333"/>
                  </a:avLst>
                </a:prstGeom>
                <a:solidFill>
                  <a:schemeClr val="accent2"/>
                </a:solidFill>
                <a:ln w="3175">
                  <a:solidFill>
                    <a:schemeClr val="tx1"/>
                  </a:solidFill>
                  <a:miter lim="800000"/>
                  <a:headEnd/>
                  <a:tailEnd/>
                </a:ln>
                <a:effectLst/>
              </p:spPr>
              <p:txBody>
                <a:bodyPr wrap="none" anchor="ctr"/>
                <a:lstStyle/>
                <a:p>
                  <a:endParaRPr lang="en-US"/>
                </a:p>
              </p:txBody>
            </p:sp>
            <p:sp>
              <p:nvSpPr>
                <p:cNvPr id="127" name="AutoShape 10"/>
                <p:cNvSpPr>
                  <a:spLocks noChangeArrowheads="1"/>
                </p:cNvSpPr>
                <p:nvPr/>
              </p:nvSpPr>
              <p:spPr bwMode="auto">
                <a:xfrm>
                  <a:off x="4881413" y="2438189"/>
                  <a:ext cx="87492" cy="110678"/>
                </a:xfrm>
                <a:prstGeom prst="can">
                  <a:avLst>
                    <a:gd name="adj" fmla="val 34597"/>
                  </a:avLst>
                </a:prstGeom>
                <a:solidFill>
                  <a:schemeClr val="accent1"/>
                </a:solidFill>
                <a:ln w="3175">
                  <a:noFill/>
                  <a:round/>
                  <a:headEnd/>
                  <a:tailEnd/>
                </a:ln>
                <a:effectLst/>
              </p:spPr>
              <p:txBody>
                <a:bodyPr wrap="none" anchor="ctr"/>
                <a:lstStyle/>
                <a:p>
                  <a:endParaRPr lang="en-US" sz="1800">
                    <a:latin typeface="Arial" charset="0"/>
                    <a:cs typeface="Arial" charset="0"/>
                  </a:endParaRPr>
                </a:p>
              </p:txBody>
            </p:sp>
            <p:sp>
              <p:nvSpPr>
                <p:cNvPr id="128" name="AutoShape 8"/>
                <p:cNvSpPr>
                  <a:spLocks noChangeArrowheads="1"/>
                </p:cNvSpPr>
                <p:nvPr/>
              </p:nvSpPr>
              <p:spPr bwMode="auto">
                <a:xfrm>
                  <a:off x="4749442" y="2468454"/>
                  <a:ext cx="119420" cy="33203"/>
                </a:xfrm>
                <a:prstGeom prst="rightArrow">
                  <a:avLst>
                    <a:gd name="adj1" fmla="val 50000"/>
                    <a:gd name="adj2" fmla="val 69387"/>
                  </a:avLst>
                </a:prstGeom>
                <a:solidFill>
                  <a:schemeClr val="accent2"/>
                </a:solidFill>
                <a:ln w="3175">
                  <a:solidFill>
                    <a:schemeClr val="tx1"/>
                  </a:solidFill>
                  <a:miter lim="800000"/>
                  <a:headEnd/>
                  <a:tailEnd/>
                </a:ln>
                <a:effectLst/>
              </p:spPr>
              <p:txBody>
                <a:bodyPr wrap="none" anchor="ctr"/>
                <a:lstStyle/>
                <a:p>
                  <a:endParaRPr lang="en-US"/>
                </a:p>
              </p:txBody>
            </p:sp>
            <p:sp>
              <p:nvSpPr>
                <p:cNvPr id="129" name="AutoShape 11"/>
                <p:cNvSpPr>
                  <a:spLocks noChangeArrowheads="1"/>
                </p:cNvSpPr>
                <p:nvPr/>
              </p:nvSpPr>
              <p:spPr bwMode="auto">
                <a:xfrm rot="10800000">
                  <a:off x="4749442" y="2497938"/>
                  <a:ext cx="119420" cy="33203"/>
                </a:xfrm>
                <a:prstGeom prst="rightArrow">
                  <a:avLst>
                    <a:gd name="adj1" fmla="val 50000"/>
                    <a:gd name="adj2" fmla="val 69388"/>
                  </a:avLst>
                </a:prstGeom>
                <a:solidFill>
                  <a:schemeClr val="accent2"/>
                </a:solidFill>
                <a:ln w="3175">
                  <a:solidFill>
                    <a:schemeClr val="tx1"/>
                  </a:solidFill>
                  <a:miter lim="800000"/>
                  <a:headEnd/>
                  <a:tailEnd/>
                </a:ln>
                <a:effectLst/>
              </p:spPr>
              <p:txBody>
                <a:bodyPr wrap="none" anchor="ctr"/>
                <a:lstStyle/>
                <a:p>
                  <a:endParaRPr lang="en-US"/>
                </a:p>
              </p:txBody>
            </p:sp>
            <p:sp>
              <p:nvSpPr>
                <p:cNvPr id="130" name="AutoShape 13"/>
                <p:cNvSpPr>
                  <a:spLocks noChangeArrowheads="1"/>
                </p:cNvSpPr>
                <p:nvPr/>
              </p:nvSpPr>
              <p:spPr bwMode="auto">
                <a:xfrm>
                  <a:off x="4875538" y="2318100"/>
                  <a:ext cx="34862" cy="47514"/>
                </a:xfrm>
                <a:prstGeom prst="can">
                  <a:avLst>
                    <a:gd name="adj" fmla="val 29412"/>
                  </a:avLst>
                </a:prstGeom>
                <a:solidFill>
                  <a:schemeClr val="accent1"/>
                </a:solidFill>
                <a:ln w="9525">
                  <a:noFill/>
                  <a:miter lim="800000"/>
                  <a:headEnd/>
                  <a:tailEnd/>
                </a:ln>
              </p:spPr>
              <p:txBody>
                <a:bodyPr anchor="ctr">
                  <a:noAutofit/>
                </a:bodyPr>
                <a:lstStyle/>
                <a:p>
                  <a:pPr algn="ctr" defTabSz="457200"/>
                  <a:endParaRPr lang="en-US" altLang="zh-CN" sz="1800" dirty="0">
                    <a:solidFill>
                      <a:schemeClr val="bg1"/>
                    </a:solidFill>
                    <a:latin typeface="+mj-lt"/>
                    <a:ea typeface="宋体" pitchFamily="2" charset="-122"/>
                  </a:endParaRPr>
                </a:p>
              </p:txBody>
            </p:sp>
            <p:sp>
              <p:nvSpPr>
                <p:cNvPr id="131" name="AutoShape 14"/>
                <p:cNvSpPr>
                  <a:spLocks noChangeArrowheads="1"/>
                </p:cNvSpPr>
                <p:nvPr/>
              </p:nvSpPr>
              <p:spPr bwMode="auto">
                <a:xfrm>
                  <a:off x="5004731" y="2284246"/>
                  <a:ext cx="24608" cy="29399"/>
                </a:xfrm>
                <a:prstGeom prst="foldedCorner">
                  <a:avLst>
                    <a:gd name="adj" fmla="val 12500"/>
                  </a:avLst>
                </a:prstGeom>
                <a:solidFill>
                  <a:schemeClr val="accent1"/>
                </a:solidFill>
                <a:ln w="9525">
                  <a:noFill/>
                  <a:round/>
                  <a:headEnd/>
                  <a:tailEnd/>
                </a:ln>
              </p:spPr>
              <p:txBody>
                <a:bodyPr wrap="none" anchor="ctr">
                  <a:noAutofit/>
                </a:bodyPr>
                <a:lstStyle/>
                <a:p>
                  <a:pPr algn="ctr"/>
                  <a:endParaRPr lang="en-US" sz="1800" dirty="0">
                    <a:solidFill>
                      <a:schemeClr val="bg1"/>
                    </a:solidFill>
                    <a:latin typeface="+mj-lt"/>
                    <a:cs typeface="Arial" charset="0"/>
                  </a:endParaRPr>
                </a:p>
              </p:txBody>
            </p:sp>
            <p:sp>
              <p:nvSpPr>
                <p:cNvPr id="132" name="Rectangle 17"/>
                <p:cNvSpPr>
                  <a:spLocks noChangeArrowheads="1"/>
                </p:cNvSpPr>
                <p:nvPr/>
              </p:nvSpPr>
              <p:spPr bwMode="auto">
                <a:xfrm>
                  <a:off x="4943210" y="2283058"/>
                  <a:ext cx="36912" cy="31849"/>
                </a:xfrm>
                <a:prstGeom prst="round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457200"/>
                  <a:endParaRPr lang="en-US" sz="1800" dirty="0" smtClean="0">
                    <a:latin typeface="+mj-lt"/>
                  </a:endParaRPr>
                </a:p>
              </p:txBody>
            </p:sp>
            <p:sp>
              <p:nvSpPr>
                <p:cNvPr id="133" name="Rectangle 18"/>
                <p:cNvSpPr>
                  <a:spLocks noChangeArrowheads="1"/>
                </p:cNvSpPr>
                <p:nvPr/>
              </p:nvSpPr>
              <p:spPr bwMode="auto">
                <a:xfrm>
                  <a:off x="4875538" y="2255737"/>
                  <a:ext cx="34862" cy="31849"/>
                </a:xfrm>
                <a:prstGeom prst="round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457200"/>
                  <a:endParaRPr lang="en-US" sz="1800" dirty="0" smtClean="0">
                    <a:latin typeface="+mj-lt"/>
                  </a:endParaRPr>
                </a:p>
              </p:txBody>
            </p:sp>
            <p:sp>
              <p:nvSpPr>
                <p:cNvPr id="134" name="AutoShape 24"/>
                <p:cNvSpPr>
                  <a:spLocks noChangeArrowheads="1"/>
                </p:cNvSpPr>
                <p:nvPr/>
              </p:nvSpPr>
              <p:spPr bwMode="auto">
                <a:xfrm>
                  <a:off x="4822220" y="2253956"/>
                  <a:ext cx="28710" cy="35339"/>
                </a:xfrm>
                <a:prstGeom prst="foldedCorner">
                  <a:avLst>
                    <a:gd name="adj" fmla="val 12500"/>
                  </a:avLst>
                </a:prstGeom>
                <a:solidFill>
                  <a:schemeClr val="accent1"/>
                </a:solidFill>
                <a:ln w="9525">
                  <a:noFill/>
                  <a:round/>
                  <a:headEnd/>
                  <a:tailEnd/>
                </a:ln>
              </p:spPr>
              <p:txBody>
                <a:bodyPr wrap="none" anchor="ctr">
                  <a:noAutofit/>
                </a:bodyPr>
                <a:lstStyle/>
                <a:p>
                  <a:pPr algn="ctr"/>
                  <a:endParaRPr lang="en-US" sz="1800" dirty="0">
                    <a:solidFill>
                      <a:schemeClr val="bg1"/>
                    </a:solidFill>
                    <a:latin typeface="+mj-lt"/>
                    <a:cs typeface="Arial" charset="0"/>
                  </a:endParaRPr>
                </a:p>
              </p:txBody>
            </p:sp>
            <p:cxnSp>
              <p:nvCxnSpPr>
                <p:cNvPr id="135" name="Elbow Connector 134"/>
                <p:cNvCxnSpPr>
                  <a:stCxn id="134" idx="3"/>
                  <a:endCxn id="133" idx="1"/>
                </p:cNvCxnSpPr>
                <p:nvPr/>
              </p:nvCxnSpPr>
              <p:spPr>
                <a:xfrm>
                  <a:off x="4850929" y="2271625"/>
                  <a:ext cx="24608" cy="37"/>
                </a:xfrm>
                <a:prstGeom prst="bentConnector3">
                  <a:avLst>
                    <a:gd name="adj1" fmla="val 50000"/>
                  </a:avLst>
                </a:prstGeom>
                <a:ln w="9525">
                  <a:solidFill>
                    <a:schemeClr val="tx1">
                      <a:lumMod val="50000"/>
                      <a:lumOff val="50000"/>
                    </a:schemeClr>
                  </a:solidFill>
                  <a:headEnd w="sm" len="sm"/>
                  <a:tailEnd type="none" w="sm" len="sm"/>
                </a:ln>
                <a:effectLst/>
              </p:spPr>
              <p:style>
                <a:lnRef idx="2">
                  <a:schemeClr val="accent1"/>
                </a:lnRef>
                <a:fillRef idx="0">
                  <a:schemeClr val="accent1"/>
                </a:fillRef>
                <a:effectRef idx="1">
                  <a:schemeClr val="accent1"/>
                </a:effectRef>
                <a:fontRef idx="minor">
                  <a:schemeClr val="tx1"/>
                </a:fontRef>
              </p:style>
            </p:cxnSp>
            <p:cxnSp>
              <p:nvCxnSpPr>
                <p:cNvPr id="136" name="Elbow Connector 135"/>
                <p:cNvCxnSpPr>
                  <a:stCxn id="133" idx="3"/>
                  <a:endCxn id="132" idx="1"/>
                </p:cNvCxnSpPr>
                <p:nvPr/>
              </p:nvCxnSpPr>
              <p:spPr>
                <a:xfrm>
                  <a:off x="4910399" y="2271662"/>
                  <a:ext cx="32811" cy="27321"/>
                </a:xfrm>
                <a:prstGeom prst="bentConnector3">
                  <a:avLst>
                    <a:gd name="adj1" fmla="val 50000"/>
                  </a:avLst>
                </a:prstGeom>
                <a:ln w="9525">
                  <a:solidFill>
                    <a:schemeClr val="tx1">
                      <a:lumMod val="50000"/>
                      <a:lumOff val="50000"/>
                    </a:schemeClr>
                  </a:solidFill>
                  <a:headEnd w="sm" len="sm"/>
                  <a:tailEnd type="none" w="sm" len="sm"/>
                </a:ln>
                <a:effectLst/>
              </p:spPr>
              <p:style>
                <a:lnRef idx="2">
                  <a:schemeClr val="accent1"/>
                </a:lnRef>
                <a:fillRef idx="0">
                  <a:schemeClr val="accent1"/>
                </a:fillRef>
                <a:effectRef idx="1">
                  <a:schemeClr val="accent1"/>
                </a:effectRef>
                <a:fontRef idx="minor">
                  <a:schemeClr val="tx1"/>
                </a:fontRef>
              </p:style>
            </p:cxnSp>
            <p:cxnSp>
              <p:nvCxnSpPr>
                <p:cNvPr id="137" name="Elbow Connector 136"/>
                <p:cNvCxnSpPr>
                  <a:stCxn id="130" idx="4"/>
                  <a:endCxn id="132" idx="1"/>
                </p:cNvCxnSpPr>
                <p:nvPr/>
              </p:nvCxnSpPr>
              <p:spPr>
                <a:xfrm flipV="1">
                  <a:off x="4910399" y="2298982"/>
                  <a:ext cx="32811" cy="42874"/>
                </a:xfrm>
                <a:prstGeom prst="bentConnector3">
                  <a:avLst>
                    <a:gd name="adj1" fmla="val 50000"/>
                  </a:avLst>
                </a:prstGeom>
                <a:ln w="9525">
                  <a:solidFill>
                    <a:schemeClr val="tx1">
                      <a:lumMod val="50000"/>
                      <a:lumOff val="50000"/>
                    </a:schemeClr>
                  </a:solidFill>
                  <a:headEnd w="sm" len="sm"/>
                  <a:tailEnd type="none" w="sm" len="sm"/>
                </a:ln>
                <a:effectLst/>
              </p:spPr>
              <p:style>
                <a:lnRef idx="2">
                  <a:schemeClr val="accent1"/>
                </a:lnRef>
                <a:fillRef idx="0">
                  <a:schemeClr val="accent1"/>
                </a:fillRef>
                <a:effectRef idx="1">
                  <a:schemeClr val="accent1"/>
                </a:effectRef>
                <a:fontRef idx="minor">
                  <a:schemeClr val="tx1"/>
                </a:fontRef>
              </p:style>
            </p:cxnSp>
            <p:cxnSp>
              <p:nvCxnSpPr>
                <p:cNvPr id="138" name="Elbow Connector 137"/>
                <p:cNvCxnSpPr>
                  <a:stCxn id="132" idx="3"/>
                  <a:endCxn id="131" idx="1"/>
                </p:cNvCxnSpPr>
                <p:nvPr/>
              </p:nvCxnSpPr>
              <p:spPr>
                <a:xfrm flipV="1">
                  <a:off x="4980122" y="2298946"/>
                  <a:ext cx="24608" cy="37"/>
                </a:xfrm>
                <a:prstGeom prst="bentConnector3">
                  <a:avLst>
                    <a:gd name="adj1" fmla="val 50000"/>
                  </a:avLst>
                </a:prstGeom>
                <a:ln w="9525">
                  <a:solidFill>
                    <a:schemeClr val="tx1">
                      <a:lumMod val="50000"/>
                      <a:lumOff val="50000"/>
                    </a:schemeClr>
                  </a:solidFill>
                  <a:headEnd w="sm" len="sm"/>
                  <a:tailEnd type="none" w="sm" len="sm"/>
                </a:ln>
                <a:effectLst/>
              </p:spPr>
              <p:style>
                <a:lnRef idx="2">
                  <a:schemeClr val="accent1"/>
                </a:lnRef>
                <a:fillRef idx="0">
                  <a:schemeClr val="accent1"/>
                </a:fillRef>
                <a:effectRef idx="1">
                  <a:schemeClr val="accent1"/>
                </a:effectRef>
                <a:fontRef idx="minor">
                  <a:schemeClr val="tx1"/>
                </a:fontRef>
              </p:style>
            </p:cxnSp>
            <p:sp>
              <p:nvSpPr>
                <p:cNvPr id="139" name="Rectangle 4"/>
                <p:cNvSpPr>
                  <a:spLocks noChangeArrowheads="1"/>
                </p:cNvSpPr>
                <p:nvPr/>
              </p:nvSpPr>
              <p:spPr bwMode="auto">
                <a:xfrm>
                  <a:off x="4814135" y="2236674"/>
                  <a:ext cx="222046" cy="138347"/>
                </a:xfrm>
                <a:prstGeom prst="roundRect">
                  <a:avLst/>
                </a:prstGeom>
                <a:noFill/>
                <a:ln w="9525">
                  <a:solidFill>
                    <a:schemeClr val="tx1">
                      <a:lumMod val="75000"/>
                      <a:lumOff val="25000"/>
                    </a:schemeClr>
                  </a:solidFill>
                  <a:miter lim="800000"/>
                  <a:headEnd/>
                  <a:tailEnd/>
                </a:ln>
                <a:effectLst/>
              </p:spPr>
              <p:txBody>
                <a:bodyPr wrap="none" anchor="ctr"/>
                <a:lstStyle/>
                <a:p>
                  <a:endParaRPr lang="en-US" sz="1800">
                    <a:latin typeface="Arial" charset="0"/>
                    <a:cs typeface="Arial" charset="0"/>
                  </a:endParaRPr>
                </a:p>
              </p:txBody>
            </p:sp>
            <p:sp>
              <p:nvSpPr>
                <p:cNvPr id="140" name="AutoShape 8"/>
                <p:cNvSpPr>
                  <a:spLocks noChangeArrowheads="1"/>
                </p:cNvSpPr>
                <p:nvPr/>
              </p:nvSpPr>
              <p:spPr bwMode="auto">
                <a:xfrm flipV="1">
                  <a:off x="4737536" y="2279467"/>
                  <a:ext cx="72589" cy="45719"/>
                </a:xfrm>
                <a:prstGeom prst="rightArrow">
                  <a:avLst>
                    <a:gd name="adj1" fmla="val 50000"/>
                    <a:gd name="adj2" fmla="val 69387"/>
                  </a:avLst>
                </a:prstGeom>
                <a:solidFill>
                  <a:schemeClr val="accent2"/>
                </a:solidFill>
                <a:ln w="3175">
                  <a:solidFill>
                    <a:schemeClr val="tx1"/>
                  </a:solidFill>
                  <a:miter lim="800000"/>
                  <a:headEnd/>
                  <a:tailEnd/>
                </a:ln>
                <a:effectLst/>
              </p:spPr>
              <p:txBody>
                <a:bodyPr wrap="none" anchor="ctr"/>
                <a:lstStyle/>
                <a:p>
                  <a:endParaRPr lang="en-US"/>
                </a:p>
              </p:txBody>
            </p:sp>
          </p:grpSp>
          <p:cxnSp>
            <p:nvCxnSpPr>
              <p:cNvPr id="122" name="Elbow Connector 121"/>
              <p:cNvCxnSpPr>
                <a:stCxn id="114" idx="3"/>
                <a:endCxn id="123" idx="1"/>
              </p:cNvCxnSpPr>
              <p:nvPr/>
            </p:nvCxnSpPr>
            <p:spPr>
              <a:xfrm>
                <a:off x="4383100" y="2399499"/>
                <a:ext cx="198414" cy="1588"/>
              </a:xfrm>
              <a:prstGeom prst="bentConnector3">
                <a:avLst>
                  <a:gd name="adj1" fmla="val 50000"/>
                </a:avLst>
              </a:prstGeom>
              <a:ln w="28575">
                <a:solidFill>
                  <a:schemeClr val="tx1">
                    <a:lumMod val="75000"/>
                    <a:lumOff val="25000"/>
                  </a:schemeClr>
                </a:solidFill>
                <a:tailEnd type="arrow" w="med" len="sm"/>
              </a:ln>
              <a:effectLst/>
            </p:spPr>
            <p:style>
              <a:lnRef idx="2">
                <a:schemeClr val="accent1"/>
              </a:lnRef>
              <a:fillRef idx="0">
                <a:schemeClr val="accent1"/>
              </a:fillRef>
              <a:effectRef idx="1">
                <a:schemeClr val="accent1"/>
              </a:effectRef>
              <a:fontRef idx="minor">
                <a:schemeClr val="tx1"/>
              </a:fontRef>
            </p:style>
          </p:cxnSp>
        </p:grpSp>
      </p:grpSp>
      <p:grpSp>
        <p:nvGrpSpPr>
          <p:cNvPr id="178" name="Group 177"/>
          <p:cNvGrpSpPr/>
          <p:nvPr/>
        </p:nvGrpSpPr>
        <p:grpSpPr>
          <a:xfrm>
            <a:off x="794258" y="1359353"/>
            <a:ext cx="2057400" cy="1770971"/>
            <a:chOff x="794258" y="1315810"/>
            <a:chExt cx="2057400" cy="1770971"/>
          </a:xfrm>
        </p:grpSpPr>
        <p:sp>
          <p:nvSpPr>
            <p:cNvPr id="47192" name="Text Box 88"/>
            <p:cNvSpPr txBox="1">
              <a:spLocks noChangeArrowheads="1"/>
            </p:cNvSpPr>
            <p:nvPr/>
          </p:nvSpPr>
          <p:spPr bwMode="auto">
            <a:xfrm>
              <a:off x="794258" y="1315810"/>
              <a:ext cx="2057400" cy="304800"/>
            </a:xfrm>
            <a:prstGeom prst="rect">
              <a:avLst/>
            </a:prstGeom>
            <a:noFill/>
            <a:ln w="9525">
              <a:noFill/>
              <a:miter lim="800000"/>
              <a:headEnd/>
              <a:tailEnd/>
            </a:ln>
            <a:effectLst/>
          </p:spPr>
          <p:txBody>
            <a:bodyPr>
              <a:spAutoFit/>
            </a:bodyPr>
            <a:lstStyle/>
            <a:p>
              <a:pPr>
                <a:spcBef>
                  <a:spcPct val="50000"/>
                </a:spcBef>
              </a:pPr>
              <a:r>
                <a:rPr lang="en-US" sz="1400" dirty="0">
                  <a:latin typeface="+mj-lt"/>
                  <a:cs typeface="Arial" charset="0"/>
                </a:rPr>
                <a:t>Server 1 – Batch X</a:t>
              </a:r>
            </a:p>
          </p:txBody>
        </p:sp>
        <p:grpSp>
          <p:nvGrpSpPr>
            <p:cNvPr id="141" name="Group 140"/>
            <p:cNvGrpSpPr/>
            <p:nvPr/>
          </p:nvGrpSpPr>
          <p:grpSpPr>
            <a:xfrm>
              <a:off x="794258" y="1638981"/>
              <a:ext cx="2057400" cy="1447800"/>
              <a:chOff x="3847708" y="1671638"/>
              <a:chExt cx="2057400" cy="1447800"/>
            </a:xfrm>
          </p:grpSpPr>
          <p:sp>
            <p:nvSpPr>
              <p:cNvPr id="142" name="Rectangle 41"/>
              <p:cNvSpPr>
                <a:spLocks noChangeArrowheads="1"/>
              </p:cNvSpPr>
              <p:nvPr/>
            </p:nvSpPr>
            <p:spPr bwMode="auto">
              <a:xfrm>
                <a:off x="3847708" y="1671638"/>
                <a:ext cx="2057400" cy="1447800"/>
              </a:xfrm>
              <a:prstGeom prst="rect">
                <a:avLst/>
              </a:prstGeom>
              <a:solidFill>
                <a:schemeClr val="bg1"/>
              </a:solidFill>
              <a:ln w="28575">
                <a:solidFill>
                  <a:schemeClr val="tx1"/>
                </a:solidFill>
                <a:miter lim="800000"/>
                <a:headEnd/>
                <a:tailEnd/>
              </a:ln>
              <a:effectLst/>
            </p:spPr>
            <p:txBody>
              <a:bodyPr wrap="none" anchor="ctr"/>
              <a:lstStyle/>
              <a:p>
                <a:endParaRPr lang="en-US">
                  <a:latin typeface="+mj-lt"/>
                </a:endParaRPr>
              </a:p>
            </p:txBody>
          </p:sp>
          <p:sp>
            <p:nvSpPr>
              <p:cNvPr id="143" name="Rectangle 52"/>
              <p:cNvSpPr>
                <a:spLocks noChangeArrowheads="1"/>
              </p:cNvSpPr>
              <p:nvPr/>
            </p:nvSpPr>
            <p:spPr bwMode="auto">
              <a:xfrm>
                <a:off x="3907612" y="2202903"/>
                <a:ext cx="475488" cy="393192"/>
              </a:xfrm>
              <a:prstGeom prst="rect">
                <a:avLst/>
              </a:prstGeom>
              <a:solidFill>
                <a:schemeClr val="accent1"/>
              </a:solidFill>
              <a:ln w="9525">
                <a:noFill/>
                <a:miter lim="800000"/>
                <a:headEnd/>
                <a:tailEnd/>
              </a:ln>
              <a:effectLst/>
            </p:spPr>
            <p:txBody>
              <a:bodyPr wrap="none" anchor="ctr"/>
              <a:lstStyle/>
              <a:p>
                <a:endParaRPr lang="en-US" sz="1800">
                  <a:latin typeface="+mj-lt"/>
                  <a:cs typeface="Arial" charset="0"/>
                </a:endParaRPr>
              </a:p>
            </p:txBody>
          </p:sp>
          <p:sp>
            <p:nvSpPr>
              <p:cNvPr id="144" name="Rectangle 53"/>
              <p:cNvSpPr>
                <a:spLocks noChangeArrowheads="1"/>
              </p:cNvSpPr>
              <p:nvPr/>
            </p:nvSpPr>
            <p:spPr bwMode="auto">
              <a:xfrm>
                <a:off x="5385594" y="1759332"/>
                <a:ext cx="475488" cy="393192"/>
              </a:xfrm>
              <a:prstGeom prst="rect">
                <a:avLst/>
              </a:prstGeom>
              <a:solidFill>
                <a:schemeClr val="accent1"/>
              </a:solidFill>
              <a:ln w="9525">
                <a:noFill/>
                <a:miter lim="800000"/>
                <a:headEnd/>
                <a:tailEnd/>
              </a:ln>
              <a:effectLst/>
            </p:spPr>
            <p:txBody>
              <a:bodyPr wrap="none" anchor="ctr"/>
              <a:lstStyle/>
              <a:p>
                <a:endParaRPr lang="en-US" sz="1800">
                  <a:latin typeface="+mj-lt"/>
                  <a:cs typeface="Arial" charset="0"/>
                </a:endParaRPr>
              </a:p>
            </p:txBody>
          </p:sp>
          <p:sp>
            <p:nvSpPr>
              <p:cNvPr id="145" name="Rectangle 54"/>
              <p:cNvSpPr>
                <a:spLocks noChangeArrowheads="1"/>
              </p:cNvSpPr>
              <p:nvPr/>
            </p:nvSpPr>
            <p:spPr bwMode="auto">
              <a:xfrm>
                <a:off x="5385594" y="2202903"/>
                <a:ext cx="475488" cy="393192"/>
              </a:xfrm>
              <a:prstGeom prst="rect">
                <a:avLst/>
              </a:prstGeom>
              <a:solidFill>
                <a:schemeClr val="accent1"/>
              </a:solidFill>
              <a:ln w="9525">
                <a:noFill/>
                <a:miter lim="800000"/>
                <a:headEnd/>
                <a:tailEnd/>
              </a:ln>
              <a:effectLst/>
            </p:spPr>
            <p:txBody>
              <a:bodyPr wrap="none" anchor="ctr"/>
              <a:lstStyle/>
              <a:p>
                <a:endParaRPr lang="en-US" sz="1800">
                  <a:latin typeface="+mj-lt"/>
                  <a:cs typeface="Arial" charset="0"/>
                </a:endParaRPr>
              </a:p>
            </p:txBody>
          </p:sp>
          <p:sp>
            <p:nvSpPr>
              <p:cNvPr id="146" name="Rectangle 55"/>
              <p:cNvSpPr>
                <a:spLocks noChangeArrowheads="1"/>
              </p:cNvSpPr>
              <p:nvPr/>
            </p:nvSpPr>
            <p:spPr bwMode="auto">
              <a:xfrm>
                <a:off x="5385594" y="2640670"/>
                <a:ext cx="475488" cy="393192"/>
              </a:xfrm>
              <a:prstGeom prst="rect">
                <a:avLst/>
              </a:prstGeom>
              <a:solidFill>
                <a:schemeClr val="accent1"/>
              </a:solidFill>
              <a:ln w="9525">
                <a:noFill/>
                <a:miter lim="800000"/>
                <a:headEnd/>
                <a:tailEnd/>
              </a:ln>
              <a:effectLst/>
            </p:spPr>
            <p:txBody>
              <a:bodyPr wrap="none" anchor="ctr"/>
              <a:lstStyle/>
              <a:p>
                <a:endParaRPr lang="en-US" sz="1800">
                  <a:latin typeface="+mj-lt"/>
                  <a:cs typeface="Arial" charset="0"/>
                </a:endParaRPr>
              </a:p>
            </p:txBody>
          </p:sp>
          <p:cxnSp>
            <p:nvCxnSpPr>
              <p:cNvPr id="147" name="Elbow Connector 146"/>
              <p:cNvCxnSpPr>
                <a:stCxn id="152" idx="3"/>
                <a:endCxn id="144" idx="1"/>
              </p:cNvCxnSpPr>
              <p:nvPr/>
            </p:nvCxnSpPr>
            <p:spPr>
              <a:xfrm flipV="1">
                <a:off x="5059194" y="1955928"/>
                <a:ext cx="326400" cy="443571"/>
              </a:xfrm>
              <a:prstGeom prst="bentConnector3">
                <a:avLst>
                  <a:gd name="adj1" fmla="val 50000"/>
                </a:avLst>
              </a:prstGeom>
              <a:ln w="28575">
                <a:solidFill>
                  <a:schemeClr val="tx1">
                    <a:lumMod val="75000"/>
                    <a:lumOff val="25000"/>
                  </a:schemeClr>
                </a:solidFill>
                <a:tailEnd type="arrow" w="med" len="sm"/>
              </a:ln>
              <a:effectLst/>
            </p:spPr>
            <p:style>
              <a:lnRef idx="2">
                <a:schemeClr val="accent1"/>
              </a:lnRef>
              <a:fillRef idx="0">
                <a:schemeClr val="accent1"/>
              </a:fillRef>
              <a:effectRef idx="1">
                <a:schemeClr val="accent1"/>
              </a:effectRef>
              <a:fontRef idx="minor">
                <a:schemeClr val="tx1"/>
              </a:fontRef>
            </p:style>
          </p:cxnSp>
          <p:cxnSp>
            <p:nvCxnSpPr>
              <p:cNvPr id="148" name="Elbow Connector 147"/>
              <p:cNvCxnSpPr>
                <a:stCxn id="152" idx="3"/>
                <a:endCxn id="146" idx="1"/>
              </p:cNvCxnSpPr>
              <p:nvPr/>
            </p:nvCxnSpPr>
            <p:spPr>
              <a:xfrm>
                <a:off x="5059194" y="2399499"/>
                <a:ext cx="326400" cy="437767"/>
              </a:xfrm>
              <a:prstGeom prst="bentConnector3">
                <a:avLst>
                  <a:gd name="adj1" fmla="val 50000"/>
                </a:avLst>
              </a:prstGeom>
              <a:ln w="28575">
                <a:solidFill>
                  <a:schemeClr val="tx1">
                    <a:lumMod val="75000"/>
                    <a:lumOff val="25000"/>
                  </a:schemeClr>
                </a:solidFill>
                <a:tailEnd type="arrow" w="med" len="sm"/>
              </a:ln>
              <a:effectLst/>
            </p:spPr>
            <p:style>
              <a:lnRef idx="2">
                <a:schemeClr val="accent1"/>
              </a:lnRef>
              <a:fillRef idx="0">
                <a:schemeClr val="accent1"/>
              </a:fillRef>
              <a:effectRef idx="1">
                <a:schemeClr val="accent1"/>
              </a:effectRef>
              <a:fontRef idx="minor">
                <a:schemeClr val="tx1"/>
              </a:fontRef>
            </p:style>
          </p:cxnSp>
          <p:cxnSp>
            <p:nvCxnSpPr>
              <p:cNvPr id="149" name="Elbow Connector 148"/>
              <p:cNvCxnSpPr>
                <a:endCxn id="145" idx="1"/>
              </p:cNvCxnSpPr>
              <p:nvPr/>
            </p:nvCxnSpPr>
            <p:spPr>
              <a:xfrm flipV="1">
                <a:off x="5050631" y="2399499"/>
                <a:ext cx="334963" cy="3183"/>
              </a:xfrm>
              <a:prstGeom prst="bentConnector3">
                <a:avLst>
                  <a:gd name="adj1" fmla="val 50000"/>
                </a:avLst>
              </a:prstGeom>
              <a:ln w="28575">
                <a:solidFill>
                  <a:schemeClr val="tx1">
                    <a:lumMod val="75000"/>
                    <a:lumOff val="25000"/>
                  </a:schemeClr>
                </a:solidFill>
                <a:tailEnd type="arrow" w="med" len="sm"/>
              </a:ln>
              <a:effectLst/>
            </p:spPr>
            <p:style>
              <a:lnRef idx="2">
                <a:schemeClr val="accent1"/>
              </a:lnRef>
              <a:fillRef idx="0">
                <a:schemeClr val="accent1"/>
              </a:fillRef>
              <a:effectRef idx="1">
                <a:schemeClr val="accent1"/>
              </a:effectRef>
              <a:fontRef idx="minor">
                <a:schemeClr val="tx1"/>
              </a:fontRef>
            </p:style>
          </p:cxnSp>
          <p:grpSp>
            <p:nvGrpSpPr>
              <p:cNvPr id="150" name="Group 109"/>
              <p:cNvGrpSpPr/>
              <p:nvPr/>
            </p:nvGrpSpPr>
            <p:grpSpPr>
              <a:xfrm>
                <a:off x="4581514" y="2203046"/>
                <a:ext cx="477680" cy="392906"/>
                <a:chOff x="4581514" y="2203046"/>
                <a:chExt cx="477680" cy="392906"/>
              </a:xfrm>
            </p:grpSpPr>
            <p:sp>
              <p:nvSpPr>
                <p:cNvPr id="152" name="Rectangle 37"/>
                <p:cNvSpPr>
                  <a:spLocks noChangeArrowheads="1"/>
                </p:cNvSpPr>
                <p:nvPr/>
              </p:nvSpPr>
              <p:spPr bwMode="auto">
                <a:xfrm>
                  <a:off x="4581514" y="2203046"/>
                  <a:ext cx="477680" cy="392906"/>
                </a:xfrm>
                <a:prstGeom prst="roundRect">
                  <a:avLst/>
                </a:prstGeom>
                <a:noFill/>
                <a:ln w="9525">
                  <a:solidFill>
                    <a:schemeClr val="tx1">
                      <a:lumMod val="75000"/>
                      <a:lumOff val="25000"/>
                    </a:schemeClr>
                  </a:solidFill>
                  <a:miter lim="800000"/>
                  <a:headEnd/>
                  <a:tailEnd/>
                </a:ln>
              </p:spPr>
              <p:txBody>
                <a:bodyPr wrap="none" anchor="ctr"/>
                <a:lstStyle/>
                <a:p>
                  <a:pPr algn="l"/>
                  <a:endParaRPr lang="en-US" sz="1800">
                    <a:latin typeface="+mj-lt"/>
                    <a:cs typeface="Arial" charset="0"/>
                  </a:endParaRPr>
                </a:p>
              </p:txBody>
            </p:sp>
            <p:sp>
              <p:nvSpPr>
                <p:cNvPr id="153" name="Rectangle 4"/>
                <p:cNvSpPr>
                  <a:spLocks noChangeArrowheads="1"/>
                </p:cNvSpPr>
                <p:nvPr/>
              </p:nvSpPr>
              <p:spPr bwMode="auto">
                <a:xfrm>
                  <a:off x="4619764" y="2236674"/>
                  <a:ext cx="113200" cy="110678"/>
                </a:xfrm>
                <a:prstGeom prst="rect">
                  <a:avLst/>
                </a:prstGeom>
                <a:solidFill>
                  <a:schemeClr val="accent1"/>
                </a:solidFill>
                <a:ln w="3175">
                  <a:noFill/>
                  <a:miter lim="800000"/>
                  <a:headEnd/>
                  <a:tailEnd/>
                </a:ln>
                <a:effectLst/>
              </p:spPr>
              <p:txBody>
                <a:bodyPr wrap="none" anchor="ctr"/>
                <a:lstStyle/>
                <a:p>
                  <a:endParaRPr lang="en-US" sz="1800">
                    <a:latin typeface="Arial" charset="0"/>
                    <a:cs typeface="Arial" charset="0"/>
                  </a:endParaRPr>
                </a:p>
              </p:txBody>
            </p:sp>
            <p:sp>
              <p:nvSpPr>
                <p:cNvPr id="154" name="Rectangle 5"/>
                <p:cNvSpPr>
                  <a:spLocks noChangeArrowheads="1"/>
                </p:cNvSpPr>
                <p:nvPr/>
              </p:nvSpPr>
              <p:spPr bwMode="auto">
                <a:xfrm>
                  <a:off x="4619764" y="2438189"/>
                  <a:ext cx="113200" cy="110678"/>
                </a:xfrm>
                <a:prstGeom prst="rect">
                  <a:avLst/>
                </a:prstGeom>
                <a:solidFill>
                  <a:schemeClr val="accent1"/>
                </a:solidFill>
                <a:ln w="3175">
                  <a:noFill/>
                  <a:miter lim="800000"/>
                  <a:headEnd/>
                  <a:tailEnd/>
                </a:ln>
                <a:effectLst/>
              </p:spPr>
              <p:txBody>
                <a:bodyPr wrap="none" anchor="ctr"/>
                <a:lstStyle/>
                <a:p>
                  <a:endParaRPr lang="en-US" sz="1800">
                    <a:latin typeface="Arial" charset="0"/>
                    <a:cs typeface="Arial" charset="0"/>
                  </a:endParaRPr>
                </a:p>
              </p:txBody>
            </p:sp>
            <p:sp>
              <p:nvSpPr>
                <p:cNvPr id="155" name="AutoShape 9"/>
                <p:cNvSpPr>
                  <a:spLocks noChangeArrowheads="1"/>
                </p:cNvSpPr>
                <p:nvPr/>
              </p:nvSpPr>
              <p:spPr bwMode="auto">
                <a:xfrm>
                  <a:off x="4633138" y="2371450"/>
                  <a:ext cx="84589" cy="43233"/>
                </a:xfrm>
                <a:prstGeom prst="curvedUpArrow">
                  <a:avLst>
                    <a:gd name="adj1" fmla="val 33879"/>
                    <a:gd name="adj2" fmla="val 94248"/>
                    <a:gd name="adj3" fmla="val 33333"/>
                  </a:avLst>
                </a:prstGeom>
                <a:solidFill>
                  <a:schemeClr val="accent2"/>
                </a:solidFill>
                <a:ln w="3175">
                  <a:solidFill>
                    <a:schemeClr val="tx1"/>
                  </a:solidFill>
                  <a:miter lim="800000"/>
                  <a:headEnd/>
                  <a:tailEnd/>
                </a:ln>
                <a:effectLst/>
              </p:spPr>
              <p:txBody>
                <a:bodyPr wrap="none" anchor="ctr"/>
                <a:lstStyle/>
                <a:p>
                  <a:endParaRPr lang="en-US"/>
                </a:p>
              </p:txBody>
            </p:sp>
            <p:sp>
              <p:nvSpPr>
                <p:cNvPr id="156" name="AutoShape 10"/>
                <p:cNvSpPr>
                  <a:spLocks noChangeArrowheads="1"/>
                </p:cNvSpPr>
                <p:nvPr/>
              </p:nvSpPr>
              <p:spPr bwMode="auto">
                <a:xfrm>
                  <a:off x="4881413" y="2438189"/>
                  <a:ext cx="87492" cy="110678"/>
                </a:xfrm>
                <a:prstGeom prst="can">
                  <a:avLst>
                    <a:gd name="adj" fmla="val 34597"/>
                  </a:avLst>
                </a:prstGeom>
                <a:solidFill>
                  <a:schemeClr val="accent1"/>
                </a:solidFill>
                <a:ln w="3175">
                  <a:noFill/>
                  <a:round/>
                  <a:headEnd/>
                  <a:tailEnd/>
                </a:ln>
                <a:effectLst/>
              </p:spPr>
              <p:txBody>
                <a:bodyPr wrap="none" anchor="ctr"/>
                <a:lstStyle/>
                <a:p>
                  <a:endParaRPr lang="en-US" sz="1800">
                    <a:latin typeface="Arial" charset="0"/>
                    <a:cs typeface="Arial" charset="0"/>
                  </a:endParaRPr>
                </a:p>
              </p:txBody>
            </p:sp>
            <p:sp>
              <p:nvSpPr>
                <p:cNvPr id="157" name="AutoShape 8"/>
                <p:cNvSpPr>
                  <a:spLocks noChangeArrowheads="1"/>
                </p:cNvSpPr>
                <p:nvPr/>
              </p:nvSpPr>
              <p:spPr bwMode="auto">
                <a:xfrm>
                  <a:off x="4749442" y="2468454"/>
                  <a:ext cx="119420" cy="33203"/>
                </a:xfrm>
                <a:prstGeom prst="rightArrow">
                  <a:avLst>
                    <a:gd name="adj1" fmla="val 50000"/>
                    <a:gd name="adj2" fmla="val 69387"/>
                  </a:avLst>
                </a:prstGeom>
                <a:solidFill>
                  <a:schemeClr val="accent2"/>
                </a:solidFill>
                <a:ln w="3175">
                  <a:solidFill>
                    <a:schemeClr val="tx1"/>
                  </a:solidFill>
                  <a:miter lim="800000"/>
                  <a:headEnd/>
                  <a:tailEnd/>
                </a:ln>
                <a:effectLst/>
              </p:spPr>
              <p:txBody>
                <a:bodyPr wrap="none" anchor="ctr"/>
                <a:lstStyle/>
                <a:p>
                  <a:endParaRPr lang="en-US"/>
                </a:p>
              </p:txBody>
            </p:sp>
            <p:sp>
              <p:nvSpPr>
                <p:cNvPr id="158" name="AutoShape 11"/>
                <p:cNvSpPr>
                  <a:spLocks noChangeArrowheads="1"/>
                </p:cNvSpPr>
                <p:nvPr/>
              </p:nvSpPr>
              <p:spPr bwMode="auto">
                <a:xfrm rot="10800000">
                  <a:off x="4749442" y="2497938"/>
                  <a:ext cx="119420" cy="33203"/>
                </a:xfrm>
                <a:prstGeom prst="rightArrow">
                  <a:avLst>
                    <a:gd name="adj1" fmla="val 50000"/>
                    <a:gd name="adj2" fmla="val 69388"/>
                  </a:avLst>
                </a:prstGeom>
                <a:solidFill>
                  <a:schemeClr val="accent2"/>
                </a:solidFill>
                <a:ln w="3175">
                  <a:solidFill>
                    <a:schemeClr val="tx1"/>
                  </a:solidFill>
                  <a:miter lim="800000"/>
                  <a:headEnd/>
                  <a:tailEnd/>
                </a:ln>
                <a:effectLst/>
              </p:spPr>
              <p:txBody>
                <a:bodyPr wrap="none" anchor="ctr"/>
                <a:lstStyle/>
                <a:p>
                  <a:endParaRPr lang="en-US"/>
                </a:p>
              </p:txBody>
            </p:sp>
            <p:sp>
              <p:nvSpPr>
                <p:cNvPr id="159" name="AutoShape 13"/>
                <p:cNvSpPr>
                  <a:spLocks noChangeArrowheads="1"/>
                </p:cNvSpPr>
                <p:nvPr/>
              </p:nvSpPr>
              <p:spPr bwMode="auto">
                <a:xfrm>
                  <a:off x="4875538" y="2318100"/>
                  <a:ext cx="34862" cy="47514"/>
                </a:xfrm>
                <a:prstGeom prst="can">
                  <a:avLst>
                    <a:gd name="adj" fmla="val 29412"/>
                  </a:avLst>
                </a:prstGeom>
                <a:solidFill>
                  <a:schemeClr val="accent1"/>
                </a:solidFill>
                <a:ln w="9525">
                  <a:noFill/>
                  <a:miter lim="800000"/>
                  <a:headEnd/>
                  <a:tailEnd/>
                </a:ln>
              </p:spPr>
              <p:txBody>
                <a:bodyPr anchor="ctr">
                  <a:noAutofit/>
                </a:bodyPr>
                <a:lstStyle/>
                <a:p>
                  <a:pPr algn="ctr" defTabSz="457200"/>
                  <a:endParaRPr lang="en-US" altLang="zh-CN" sz="1800" dirty="0">
                    <a:solidFill>
                      <a:schemeClr val="bg1"/>
                    </a:solidFill>
                    <a:latin typeface="+mj-lt"/>
                    <a:ea typeface="宋体" pitchFamily="2" charset="-122"/>
                  </a:endParaRPr>
                </a:p>
              </p:txBody>
            </p:sp>
            <p:sp>
              <p:nvSpPr>
                <p:cNvPr id="160" name="AutoShape 14"/>
                <p:cNvSpPr>
                  <a:spLocks noChangeArrowheads="1"/>
                </p:cNvSpPr>
                <p:nvPr/>
              </p:nvSpPr>
              <p:spPr bwMode="auto">
                <a:xfrm>
                  <a:off x="5004731" y="2284246"/>
                  <a:ext cx="24608" cy="29399"/>
                </a:xfrm>
                <a:prstGeom prst="foldedCorner">
                  <a:avLst>
                    <a:gd name="adj" fmla="val 12500"/>
                  </a:avLst>
                </a:prstGeom>
                <a:solidFill>
                  <a:schemeClr val="accent1"/>
                </a:solidFill>
                <a:ln w="9525">
                  <a:noFill/>
                  <a:round/>
                  <a:headEnd/>
                  <a:tailEnd/>
                </a:ln>
              </p:spPr>
              <p:txBody>
                <a:bodyPr wrap="none" anchor="ctr">
                  <a:noAutofit/>
                </a:bodyPr>
                <a:lstStyle/>
                <a:p>
                  <a:pPr algn="ctr"/>
                  <a:endParaRPr lang="en-US" sz="1800" dirty="0">
                    <a:solidFill>
                      <a:schemeClr val="bg1"/>
                    </a:solidFill>
                    <a:latin typeface="+mj-lt"/>
                    <a:cs typeface="Arial" charset="0"/>
                  </a:endParaRPr>
                </a:p>
              </p:txBody>
            </p:sp>
            <p:sp>
              <p:nvSpPr>
                <p:cNvPr id="161" name="Rectangle 17"/>
                <p:cNvSpPr>
                  <a:spLocks noChangeArrowheads="1"/>
                </p:cNvSpPr>
                <p:nvPr/>
              </p:nvSpPr>
              <p:spPr bwMode="auto">
                <a:xfrm>
                  <a:off x="4943210" y="2283058"/>
                  <a:ext cx="36912" cy="31849"/>
                </a:xfrm>
                <a:prstGeom prst="round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457200"/>
                  <a:endParaRPr lang="en-US" sz="1800" dirty="0" smtClean="0">
                    <a:latin typeface="+mj-lt"/>
                  </a:endParaRPr>
                </a:p>
              </p:txBody>
            </p:sp>
            <p:sp>
              <p:nvSpPr>
                <p:cNvPr id="162" name="Rectangle 18"/>
                <p:cNvSpPr>
                  <a:spLocks noChangeArrowheads="1"/>
                </p:cNvSpPr>
                <p:nvPr/>
              </p:nvSpPr>
              <p:spPr bwMode="auto">
                <a:xfrm>
                  <a:off x="4875538" y="2255737"/>
                  <a:ext cx="34862" cy="31849"/>
                </a:xfrm>
                <a:prstGeom prst="round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457200"/>
                  <a:endParaRPr lang="en-US" sz="1800" dirty="0" smtClean="0">
                    <a:latin typeface="+mj-lt"/>
                  </a:endParaRPr>
                </a:p>
              </p:txBody>
            </p:sp>
            <p:sp>
              <p:nvSpPr>
                <p:cNvPr id="163" name="AutoShape 24"/>
                <p:cNvSpPr>
                  <a:spLocks noChangeArrowheads="1"/>
                </p:cNvSpPr>
                <p:nvPr/>
              </p:nvSpPr>
              <p:spPr bwMode="auto">
                <a:xfrm>
                  <a:off x="4822220" y="2253956"/>
                  <a:ext cx="28710" cy="35339"/>
                </a:xfrm>
                <a:prstGeom prst="foldedCorner">
                  <a:avLst>
                    <a:gd name="adj" fmla="val 12500"/>
                  </a:avLst>
                </a:prstGeom>
                <a:solidFill>
                  <a:schemeClr val="accent1"/>
                </a:solidFill>
                <a:ln w="9525">
                  <a:noFill/>
                  <a:round/>
                  <a:headEnd/>
                  <a:tailEnd/>
                </a:ln>
              </p:spPr>
              <p:txBody>
                <a:bodyPr wrap="none" anchor="ctr">
                  <a:noAutofit/>
                </a:bodyPr>
                <a:lstStyle/>
                <a:p>
                  <a:pPr algn="ctr"/>
                  <a:endParaRPr lang="en-US" sz="1800" dirty="0">
                    <a:solidFill>
                      <a:schemeClr val="bg1"/>
                    </a:solidFill>
                    <a:latin typeface="+mj-lt"/>
                    <a:cs typeface="Arial" charset="0"/>
                  </a:endParaRPr>
                </a:p>
              </p:txBody>
            </p:sp>
            <p:cxnSp>
              <p:nvCxnSpPr>
                <p:cNvPr id="164" name="Elbow Connector 163"/>
                <p:cNvCxnSpPr>
                  <a:stCxn id="163" idx="3"/>
                  <a:endCxn id="162" idx="1"/>
                </p:cNvCxnSpPr>
                <p:nvPr/>
              </p:nvCxnSpPr>
              <p:spPr>
                <a:xfrm>
                  <a:off x="4850929" y="2271625"/>
                  <a:ext cx="24608" cy="37"/>
                </a:xfrm>
                <a:prstGeom prst="bentConnector3">
                  <a:avLst>
                    <a:gd name="adj1" fmla="val 50000"/>
                  </a:avLst>
                </a:prstGeom>
                <a:ln w="9525">
                  <a:solidFill>
                    <a:schemeClr val="tx1">
                      <a:lumMod val="50000"/>
                      <a:lumOff val="50000"/>
                    </a:schemeClr>
                  </a:solidFill>
                  <a:headEnd w="sm" len="sm"/>
                  <a:tailEnd type="none" w="sm" len="sm"/>
                </a:ln>
                <a:effectLst/>
              </p:spPr>
              <p:style>
                <a:lnRef idx="2">
                  <a:schemeClr val="accent1"/>
                </a:lnRef>
                <a:fillRef idx="0">
                  <a:schemeClr val="accent1"/>
                </a:fillRef>
                <a:effectRef idx="1">
                  <a:schemeClr val="accent1"/>
                </a:effectRef>
                <a:fontRef idx="minor">
                  <a:schemeClr val="tx1"/>
                </a:fontRef>
              </p:style>
            </p:cxnSp>
            <p:cxnSp>
              <p:nvCxnSpPr>
                <p:cNvPr id="165" name="Elbow Connector 164"/>
                <p:cNvCxnSpPr>
                  <a:stCxn id="162" idx="3"/>
                  <a:endCxn id="161" idx="1"/>
                </p:cNvCxnSpPr>
                <p:nvPr/>
              </p:nvCxnSpPr>
              <p:spPr>
                <a:xfrm>
                  <a:off x="4910399" y="2271662"/>
                  <a:ext cx="32811" cy="27321"/>
                </a:xfrm>
                <a:prstGeom prst="bentConnector3">
                  <a:avLst>
                    <a:gd name="adj1" fmla="val 50000"/>
                  </a:avLst>
                </a:prstGeom>
                <a:ln w="9525">
                  <a:solidFill>
                    <a:schemeClr val="tx1">
                      <a:lumMod val="50000"/>
                      <a:lumOff val="50000"/>
                    </a:schemeClr>
                  </a:solidFill>
                  <a:headEnd w="sm" len="sm"/>
                  <a:tailEnd type="none" w="sm" len="sm"/>
                </a:ln>
                <a:effectLst/>
              </p:spPr>
              <p:style>
                <a:lnRef idx="2">
                  <a:schemeClr val="accent1"/>
                </a:lnRef>
                <a:fillRef idx="0">
                  <a:schemeClr val="accent1"/>
                </a:fillRef>
                <a:effectRef idx="1">
                  <a:schemeClr val="accent1"/>
                </a:effectRef>
                <a:fontRef idx="minor">
                  <a:schemeClr val="tx1"/>
                </a:fontRef>
              </p:style>
            </p:cxnSp>
            <p:cxnSp>
              <p:nvCxnSpPr>
                <p:cNvPr id="166" name="Elbow Connector 165"/>
                <p:cNvCxnSpPr>
                  <a:stCxn id="159" idx="4"/>
                  <a:endCxn id="161" idx="1"/>
                </p:cNvCxnSpPr>
                <p:nvPr/>
              </p:nvCxnSpPr>
              <p:spPr>
                <a:xfrm flipV="1">
                  <a:off x="4910399" y="2298982"/>
                  <a:ext cx="32811" cy="42874"/>
                </a:xfrm>
                <a:prstGeom prst="bentConnector3">
                  <a:avLst>
                    <a:gd name="adj1" fmla="val 50000"/>
                  </a:avLst>
                </a:prstGeom>
                <a:ln w="9525">
                  <a:solidFill>
                    <a:schemeClr val="tx1">
                      <a:lumMod val="50000"/>
                      <a:lumOff val="50000"/>
                    </a:schemeClr>
                  </a:solidFill>
                  <a:headEnd w="sm" len="sm"/>
                  <a:tailEnd type="none" w="sm" len="sm"/>
                </a:ln>
                <a:effectLst/>
              </p:spPr>
              <p:style>
                <a:lnRef idx="2">
                  <a:schemeClr val="accent1"/>
                </a:lnRef>
                <a:fillRef idx="0">
                  <a:schemeClr val="accent1"/>
                </a:fillRef>
                <a:effectRef idx="1">
                  <a:schemeClr val="accent1"/>
                </a:effectRef>
                <a:fontRef idx="minor">
                  <a:schemeClr val="tx1"/>
                </a:fontRef>
              </p:style>
            </p:cxnSp>
            <p:cxnSp>
              <p:nvCxnSpPr>
                <p:cNvPr id="167" name="Elbow Connector 166"/>
                <p:cNvCxnSpPr>
                  <a:stCxn id="161" idx="3"/>
                  <a:endCxn id="160" idx="1"/>
                </p:cNvCxnSpPr>
                <p:nvPr/>
              </p:nvCxnSpPr>
              <p:spPr>
                <a:xfrm flipV="1">
                  <a:off x="4980122" y="2298946"/>
                  <a:ext cx="24608" cy="37"/>
                </a:xfrm>
                <a:prstGeom prst="bentConnector3">
                  <a:avLst>
                    <a:gd name="adj1" fmla="val 50000"/>
                  </a:avLst>
                </a:prstGeom>
                <a:ln w="9525">
                  <a:solidFill>
                    <a:schemeClr val="tx1">
                      <a:lumMod val="50000"/>
                      <a:lumOff val="50000"/>
                    </a:schemeClr>
                  </a:solidFill>
                  <a:headEnd w="sm" len="sm"/>
                  <a:tailEnd type="none" w="sm" len="sm"/>
                </a:ln>
                <a:effectLst/>
              </p:spPr>
              <p:style>
                <a:lnRef idx="2">
                  <a:schemeClr val="accent1"/>
                </a:lnRef>
                <a:fillRef idx="0">
                  <a:schemeClr val="accent1"/>
                </a:fillRef>
                <a:effectRef idx="1">
                  <a:schemeClr val="accent1"/>
                </a:effectRef>
                <a:fontRef idx="minor">
                  <a:schemeClr val="tx1"/>
                </a:fontRef>
              </p:style>
            </p:cxnSp>
            <p:sp>
              <p:nvSpPr>
                <p:cNvPr id="168" name="Rectangle 4"/>
                <p:cNvSpPr>
                  <a:spLocks noChangeArrowheads="1"/>
                </p:cNvSpPr>
                <p:nvPr/>
              </p:nvSpPr>
              <p:spPr bwMode="auto">
                <a:xfrm>
                  <a:off x="4814135" y="2236674"/>
                  <a:ext cx="222046" cy="138347"/>
                </a:xfrm>
                <a:prstGeom prst="roundRect">
                  <a:avLst/>
                </a:prstGeom>
                <a:noFill/>
                <a:ln w="9525">
                  <a:solidFill>
                    <a:schemeClr val="tx1">
                      <a:lumMod val="75000"/>
                      <a:lumOff val="25000"/>
                    </a:schemeClr>
                  </a:solidFill>
                  <a:miter lim="800000"/>
                  <a:headEnd/>
                  <a:tailEnd/>
                </a:ln>
                <a:effectLst/>
              </p:spPr>
              <p:txBody>
                <a:bodyPr wrap="none" anchor="ctr"/>
                <a:lstStyle/>
                <a:p>
                  <a:endParaRPr lang="en-US" sz="1800">
                    <a:latin typeface="Arial" charset="0"/>
                    <a:cs typeface="Arial" charset="0"/>
                  </a:endParaRPr>
                </a:p>
              </p:txBody>
            </p:sp>
            <p:sp>
              <p:nvSpPr>
                <p:cNvPr id="169" name="AutoShape 8"/>
                <p:cNvSpPr>
                  <a:spLocks noChangeArrowheads="1"/>
                </p:cNvSpPr>
                <p:nvPr/>
              </p:nvSpPr>
              <p:spPr bwMode="auto">
                <a:xfrm flipV="1">
                  <a:off x="4737536" y="2279467"/>
                  <a:ext cx="72589" cy="45719"/>
                </a:xfrm>
                <a:prstGeom prst="rightArrow">
                  <a:avLst>
                    <a:gd name="adj1" fmla="val 50000"/>
                    <a:gd name="adj2" fmla="val 69387"/>
                  </a:avLst>
                </a:prstGeom>
                <a:solidFill>
                  <a:schemeClr val="accent2"/>
                </a:solidFill>
                <a:ln w="3175">
                  <a:solidFill>
                    <a:schemeClr val="tx1"/>
                  </a:solidFill>
                  <a:miter lim="800000"/>
                  <a:headEnd/>
                  <a:tailEnd/>
                </a:ln>
                <a:effectLst/>
              </p:spPr>
              <p:txBody>
                <a:bodyPr wrap="none" anchor="ctr"/>
                <a:lstStyle/>
                <a:p>
                  <a:endParaRPr lang="en-US"/>
                </a:p>
              </p:txBody>
            </p:sp>
          </p:grpSp>
          <p:cxnSp>
            <p:nvCxnSpPr>
              <p:cNvPr id="151" name="Elbow Connector 150"/>
              <p:cNvCxnSpPr>
                <a:stCxn id="143" idx="3"/>
                <a:endCxn id="152" idx="1"/>
              </p:cNvCxnSpPr>
              <p:nvPr/>
            </p:nvCxnSpPr>
            <p:spPr>
              <a:xfrm>
                <a:off x="4383100" y="2399499"/>
                <a:ext cx="198414" cy="1588"/>
              </a:xfrm>
              <a:prstGeom prst="bentConnector3">
                <a:avLst>
                  <a:gd name="adj1" fmla="val 50000"/>
                </a:avLst>
              </a:prstGeom>
              <a:ln w="28575">
                <a:solidFill>
                  <a:schemeClr val="tx1">
                    <a:lumMod val="75000"/>
                    <a:lumOff val="25000"/>
                  </a:schemeClr>
                </a:solidFill>
                <a:tailEnd type="arrow" w="med" len="sm"/>
              </a:ln>
              <a:effectLst/>
            </p:spPr>
            <p:style>
              <a:lnRef idx="2">
                <a:schemeClr val="accent1"/>
              </a:lnRef>
              <a:fillRef idx="0">
                <a:schemeClr val="accent1"/>
              </a:fillRef>
              <a:effectRef idx="1">
                <a:schemeClr val="accent1"/>
              </a:effectRef>
              <a:fontRef idx="minor">
                <a:schemeClr val="tx1"/>
              </a:fontRef>
            </p:style>
          </p:cxnSp>
        </p:grpSp>
      </p:grpSp>
      <p:cxnSp>
        <p:nvCxnSpPr>
          <p:cNvPr id="174" name="Elbow Connector 173"/>
          <p:cNvCxnSpPr>
            <a:stCxn id="142" idx="2"/>
            <a:endCxn id="47184" idx="0"/>
          </p:cNvCxnSpPr>
          <p:nvPr/>
        </p:nvCxnSpPr>
        <p:spPr>
          <a:xfrm rot="16200000" flipH="1">
            <a:off x="2552841" y="2400441"/>
            <a:ext cx="1289276" cy="2749042"/>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76" name="Elbow Connector 175"/>
          <p:cNvCxnSpPr>
            <a:stCxn id="113" idx="2"/>
            <a:endCxn id="47184" idx="0"/>
          </p:cNvCxnSpPr>
          <p:nvPr/>
        </p:nvCxnSpPr>
        <p:spPr>
          <a:xfrm rot="5400000">
            <a:off x="5293318" y="2409005"/>
            <a:ext cx="1289277" cy="2731912"/>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mph" presetSubtype="2" accel="50000" decel="50000" autoRev="1" fill="hold" nodeType="afterEffect">
                                  <p:stCondLst>
                                    <p:cond delay="0"/>
                                  </p:stCondLst>
                                  <p:childTnLst>
                                    <p:animClr clrSpc="rgb">
                                      <p:cBhvr>
                                        <p:cTn id="6" dur="500" fill="hold"/>
                                        <p:tgtEl>
                                          <p:spTgt spid="174"/>
                                        </p:tgtEl>
                                        <p:attrNameLst>
                                          <p:attrName>stroke.color</p:attrName>
                                        </p:attrNameLst>
                                      </p:cBhvr>
                                      <p:to>
                                        <a:schemeClr val="accent2"/>
                                      </p:to>
                                    </p:animClr>
                                    <p:set>
                                      <p:cBhvr>
                                        <p:cTn id="7" dur="500" fill="hold"/>
                                        <p:tgtEl>
                                          <p:spTgt spid="174"/>
                                        </p:tgtEl>
                                        <p:attrNameLst>
                                          <p:attrName>stroke.on</p:attrName>
                                        </p:attrNameLst>
                                      </p:cBhvr>
                                      <p:to>
                                        <p:strVal val="true"/>
                                      </p:to>
                                    </p:set>
                                  </p:childTnLst>
                                </p:cTn>
                              </p:par>
                              <p:par>
                                <p:cTn id="8" presetID="7" presetClass="emph" presetSubtype="2" accel="50000" decel="50000" autoRev="1" fill="hold" nodeType="withEffect">
                                  <p:stCondLst>
                                    <p:cond delay="0"/>
                                  </p:stCondLst>
                                  <p:childTnLst>
                                    <p:animClr clrSpc="rgb">
                                      <p:cBhvr>
                                        <p:cTn id="9" dur="500" fill="hold"/>
                                        <p:tgtEl>
                                          <p:spTgt spid="176"/>
                                        </p:tgtEl>
                                        <p:attrNameLst>
                                          <p:attrName>stroke.color</p:attrName>
                                        </p:attrNameLst>
                                      </p:cBhvr>
                                      <p:to>
                                        <a:schemeClr val="accent2"/>
                                      </p:to>
                                    </p:animClr>
                                    <p:set>
                                      <p:cBhvr>
                                        <p:cTn id="10" dur="500" fill="hold"/>
                                        <p:tgtEl>
                                          <p:spTgt spid="176"/>
                                        </p:tgtEl>
                                        <p:attrNameLst>
                                          <p:attrName>stroke.on</p:attrName>
                                        </p:attrNameLst>
                                      </p:cBhvr>
                                      <p:to>
                                        <p:strVal val="true"/>
                                      </p:to>
                                    </p:set>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47185"/>
                                        </p:tgtEl>
                                        <p:attrNameLst>
                                          <p:attrName>style.visibility</p:attrName>
                                        </p:attrNameLst>
                                      </p:cBhvr>
                                      <p:to>
                                        <p:strVal val="visible"/>
                                      </p:to>
                                    </p:set>
                                    <p:animEffect transition="in" filter="fade">
                                      <p:cBhvr>
                                        <p:cTn id="14" dur="500"/>
                                        <p:tgtEl>
                                          <p:spTgt spid="47185"/>
                                        </p:tgtEl>
                                      </p:cBhvr>
                                    </p:animEffect>
                                  </p:childTnLst>
                                </p:cTn>
                              </p:par>
                            </p:childTnLst>
                          </p:cTn>
                        </p:par>
                        <p:par>
                          <p:cTn id="15" fill="hold">
                            <p:stCondLst>
                              <p:cond delay="1500"/>
                            </p:stCondLst>
                            <p:childTnLst>
                              <p:par>
                                <p:cTn id="16" presetID="10" presetClass="entr" presetSubtype="0" fill="hold" grpId="0" nodeType="afterEffect">
                                  <p:stCondLst>
                                    <p:cond delay="0"/>
                                  </p:stCondLst>
                                  <p:childTnLst>
                                    <p:set>
                                      <p:cBhvr>
                                        <p:cTn id="17" dur="1" fill="hold">
                                          <p:stCondLst>
                                            <p:cond delay="0"/>
                                          </p:stCondLst>
                                        </p:cTn>
                                        <p:tgtEl>
                                          <p:spTgt spid="47189"/>
                                        </p:tgtEl>
                                        <p:attrNameLst>
                                          <p:attrName>style.visibility</p:attrName>
                                        </p:attrNameLst>
                                      </p:cBhvr>
                                      <p:to>
                                        <p:strVal val="visible"/>
                                      </p:to>
                                    </p:set>
                                    <p:animEffect transition="in" filter="fade">
                                      <p:cBhvr>
                                        <p:cTn id="18" dur="500"/>
                                        <p:tgtEl>
                                          <p:spTgt spid="471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85" grpId="0" animBg="1"/>
      <p:bldP spid="4718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5" name="Rectangle 3"/>
          <p:cNvSpPr>
            <a:spLocks noGrp="1" noChangeArrowheads="1"/>
          </p:cNvSpPr>
          <p:nvPr>
            <p:ph idx="1"/>
          </p:nvPr>
        </p:nvSpPr>
        <p:spPr/>
        <p:txBody>
          <a:bodyPr/>
          <a:lstStyle/>
          <a:p>
            <a:r>
              <a:rPr lang="en-US" dirty="0" smtClean="0"/>
              <a:t>Scheduled report records in the batch queues have a </a:t>
            </a:r>
            <a:r>
              <a:rPr lang="en-US" sz="2400" dirty="0" err="1" smtClean="0">
                <a:latin typeface="Courier New" pitchFamily="49" charset="0"/>
              </a:rPr>
              <a:t>rptsr_mstr.rptsr_status</a:t>
            </a:r>
            <a:r>
              <a:rPr lang="en-US" dirty="0" smtClean="0"/>
              <a:t> field containing current status</a:t>
            </a:r>
          </a:p>
          <a:p>
            <a:r>
              <a:rPr lang="en-US" dirty="0" smtClean="0"/>
              <a:t>Used by batch processor to coordinate the processing of the batch</a:t>
            </a:r>
          </a:p>
          <a:p>
            <a:r>
              <a:rPr lang="en-US" dirty="0" smtClean="0"/>
              <a:t>Status Values:</a:t>
            </a:r>
          </a:p>
          <a:p>
            <a:pPr lvl="1"/>
            <a:r>
              <a:rPr lang="en-US" b="1" dirty="0" smtClean="0"/>
              <a:t>NEW</a:t>
            </a:r>
            <a:r>
              <a:rPr lang="en-US" dirty="0" smtClean="0"/>
              <a:t>: 		 Newly created and has never run</a:t>
            </a:r>
          </a:p>
          <a:p>
            <a:pPr lvl="1"/>
            <a:r>
              <a:rPr lang="en-US" b="1" dirty="0" smtClean="0"/>
              <a:t>WAITING</a:t>
            </a:r>
            <a:r>
              <a:rPr lang="en-US" dirty="0" smtClean="0"/>
              <a:t>: 	 Initialized to run in current batch run</a:t>
            </a:r>
          </a:p>
          <a:p>
            <a:pPr lvl="1"/>
            <a:r>
              <a:rPr lang="en-US" b="1" dirty="0" smtClean="0"/>
              <a:t>RUNNING</a:t>
            </a:r>
            <a:r>
              <a:rPr lang="en-US" dirty="0" smtClean="0"/>
              <a:t>: 	 Currently running</a:t>
            </a:r>
          </a:p>
          <a:p>
            <a:pPr lvl="1"/>
            <a:r>
              <a:rPr lang="en-US" b="1" dirty="0" smtClean="0"/>
              <a:t>COMPLETED</a:t>
            </a:r>
            <a:r>
              <a:rPr lang="en-US" dirty="0" smtClean="0"/>
              <a:t>: Finished running, with no errors</a:t>
            </a:r>
          </a:p>
          <a:p>
            <a:pPr lvl="1"/>
            <a:r>
              <a:rPr lang="en-US" b="1" dirty="0" smtClean="0"/>
              <a:t>ERROR</a:t>
            </a:r>
            <a:r>
              <a:rPr lang="en-US" dirty="0" smtClean="0"/>
              <a:t>: 	 Finished running, with errors</a:t>
            </a:r>
            <a:r>
              <a:rPr lang="en-US" sz="1600" dirty="0" smtClean="0"/>
              <a:t> </a:t>
            </a:r>
            <a:endParaRPr lang="en-US" dirty="0" smtClean="0"/>
          </a:p>
        </p:txBody>
      </p:sp>
      <p:sp>
        <p:nvSpPr>
          <p:cNvPr id="79874" name="Rectangle 2"/>
          <p:cNvSpPr>
            <a:spLocks noGrp="1" noChangeArrowheads="1"/>
          </p:cNvSpPr>
          <p:nvPr>
            <p:ph type="title"/>
          </p:nvPr>
        </p:nvSpPr>
        <p:spPr/>
        <p:txBody>
          <a:bodyPr/>
          <a:lstStyle/>
          <a:p>
            <a:pPr eaLnBrk="1" hangingPunct="1"/>
            <a:r>
              <a:rPr lang="en-US" smtClean="0"/>
              <a:t>Scheduled Report </a:t>
            </a:r>
            <a:r>
              <a:rPr lang="en-US" i="1" smtClean="0"/>
              <a:t>Status</a:t>
            </a:r>
          </a:p>
        </p:txBody>
      </p:sp>
      <p:sp>
        <p:nvSpPr>
          <p:cNvPr id="4" name="Footer Placeholder 3"/>
          <p:cNvSpPr>
            <a:spLocks noGrp="1"/>
          </p:cNvSpPr>
          <p:nvPr>
            <p:ph type="ftr" sz="quarter" idx="10"/>
          </p:nvPr>
        </p:nvSpPr>
        <p:spPr/>
        <p:txBody>
          <a:bodyPr/>
          <a:lstStyle/>
          <a:p>
            <a:pPr>
              <a:defRPr/>
            </a:pPr>
            <a:r>
              <a:rPr lang="en-US" dirty="0" smtClean="0"/>
              <a:t>RF-ADMN-180</a:t>
            </a:r>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5" name="Rectangle 3"/>
          <p:cNvSpPr>
            <a:spLocks noGrp="1" noChangeArrowheads="1"/>
          </p:cNvSpPr>
          <p:nvPr>
            <p:ph idx="1"/>
          </p:nvPr>
        </p:nvSpPr>
        <p:spPr/>
        <p:txBody>
          <a:bodyPr/>
          <a:lstStyle/>
          <a:p>
            <a:pPr eaLnBrk="1" hangingPunct="1"/>
            <a:r>
              <a:rPr lang="en-US" dirty="0" smtClean="0"/>
              <a:t>Same batch DB table used (</a:t>
            </a:r>
            <a:r>
              <a:rPr lang="en-US" dirty="0" err="1" smtClean="0"/>
              <a:t>bc_mstr</a:t>
            </a:r>
            <a:r>
              <a:rPr lang="en-US" dirty="0" smtClean="0"/>
              <a:t>) as for legacy MFG/PRO reports</a:t>
            </a:r>
          </a:p>
          <a:p>
            <a:pPr lvl="1" eaLnBrk="1" hangingPunct="1"/>
            <a:r>
              <a:rPr lang="en-US" dirty="0" smtClean="0"/>
              <a:t>Different detail table: </a:t>
            </a:r>
            <a:r>
              <a:rPr lang="en-US" dirty="0" err="1" smtClean="0"/>
              <a:t>rptsr_mstr</a:t>
            </a:r>
            <a:r>
              <a:rPr lang="en-US" dirty="0" smtClean="0"/>
              <a:t> (one record per scheduled report)</a:t>
            </a:r>
          </a:p>
          <a:p>
            <a:pPr lvl="1" eaLnBrk="1" hangingPunct="1"/>
            <a:r>
              <a:rPr lang="en-US" dirty="0" smtClean="0"/>
              <a:t>Each batch ID can logically a queue of scheduled reports (as </a:t>
            </a:r>
            <a:r>
              <a:rPr lang="en-US" dirty="0" err="1" smtClean="0"/>
              <a:t>rptsr_mstr</a:t>
            </a:r>
            <a:r>
              <a:rPr lang="en-US" dirty="0" smtClean="0"/>
              <a:t> records)</a:t>
            </a:r>
          </a:p>
          <a:p>
            <a:pPr eaLnBrk="1" hangingPunct="1"/>
            <a:r>
              <a:rPr lang="en-US" dirty="0" smtClean="0"/>
              <a:t>Same </a:t>
            </a:r>
            <a:r>
              <a:rPr lang="en-US" i="1" dirty="0" smtClean="0"/>
              <a:t>Batch ID Maintenance</a:t>
            </a:r>
            <a:r>
              <a:rPr lang="en-US" dirty="0" smtClean="0"/>
              <a:t> program as for legacy MFG/PRO reports</a:t>
            </a:r>
          </a:p>
        </p:txBody>
      </p:sp>
      <p:sp>
        <p:nvSpPr>
          <p:cNvPr id="64514" name="Rectangle 2"/>
          <p:cNvSpPr>
            <a:spLocks noGrp="1" noChangeArrowheads="1"/>
          </p:cNvSpPr>
          <p:nvPr>
            <p:ph type="title"/>
          </p:nvPr>
        </p:nvSpPr>
        <p:spPr/>
        <p:txBody>
          <a:bodyPr>
            <a:normAutofit fontScale="90000"/>
          </a:bodyPr>
          <a:lstStyle/>
          <a:p>
            <a:pPr eaLnBrk="1" hangingPunct="1"/>
            <a:r>
              <a:rPr lang="en-US" smtClean="0"/>
              <a:t>Scheduled Report Administration</a:t>
            </a:r>
            <a:br>
              <a:rPr lang="en-US" smtClean="0"/>
            </a:br>
            <a:r>
              <a:rPr lang="en-US" sz="2400" smtClean="0"/>
              <a:t>Batch ID Maintenance</a:t>
            </a:r>
          </a:p>
        </p:txBody>
      </p:sp>
      <p:pic>
        <p:nvPicPr>
          <p:cNvPr id="64517" name="Picture 5"/>
          <p:cNvPicPr>
            <a:picLocks noChangeAspect="1" noChangeArrowheads="1"/>
          </p:cNvPicPr>
          <p:nvPr/>
        </p:nvPicPr>
        <p:blipFill>
          <a:blip r:embed="rId3" cstate="print"/>
          <a:srcRect/>
          <a:stretch>
            <a:fillRect/>
          </a:stretch>
        </p:blipFill>
        <p:spPr bwMode="auto">
          <a:xfrm>
            <a:off x="514546" y="4419600"/>
            <a:ext cx="8096250" cy="1914525"/>
          </a:xfrm>
          <a:prstGeom prst="rect">
            <a:avLst/>
          </a:prstGeom>
          <a:noFill/>
          <a:ln w="9525" algn="ctr">
            <a:noFill/>
            <a:miter lim="800000"/>
            <a:headEnd/>
            <a:tailEnd/>
          </a:ln>
          <a:effectLst/>
        </p:spPr>
      </p:pic>
      <p:sp>
        <p:nvSpPr>
          <p:cNvPr id="5" name="Footer Placeholder 4"/>
          <p:cNvSpPr>
            <a:spLocks noGrp="1"/>
          </p:cNvSpPr>
          <p:nvPr>
            <p:ph type="ftr" sz="quarter" idx="10"/>
          </p:nvPr>
        </p:nvSpPr>
        <p:spPr/>
        <p:txBody>
          <a:bodyPr/>
          <a:lstStyle/>
          <a:p>
            <a:pPr>
              <a:defRPr/>
            </a:pPr>
            <a:r>
              <a:rPr lang="en-US" dirty="0" smtClean="0"/>
              <a:t>RF-ADMN-190</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ChangeArrowheads="1"/>
          </p:cNvSpPr>
          <p:nvPr>
            <p:ph idx="1"/>
          </p:nvPr>
        </p:nvSpPr>
        <p:spPr/>
        <p:txBody>
          <a:bodyPr/>
          <a:lstStyle/>
          <a:p>
            <a:pPr eaLnBrk="1" hangingPunct="1">
              <a:buFont typeface="Webdings" pitchFamily="18" charset="2"/>
              <a:buNone/>
            </a:pPr>
            <a:r>
              <a:rPr lang="en-US" b="1" dirty="0" smtClean="0"/>
              <a:t>You will learn how to:</a:t>
            </a:r>
          </a:p>
          <a:p>
            <a:pPr eaLnBrk="1" hangingPunct="1"/>
            <a:r>
              <a:rPr lang="en-US" dirty="0" smtClean="0"/>
              <a:t>Configure the QAD Reporting Framework</a:t>
            </a:r>
          </a:p>
          <a:p>
            <a:pPr eaLnBrk="1" hangingPunct="1"/>
            <a:r>
              <a:rPr lang="en-US" dirty="0" smtClean="0"/>
              <a:t>Set up user authorization for report development and admin programs</a:t>
            </a:r>
          </a:p>
          <a:p>
            <a:pPr eaLnBrk="1" hangingPunct="1"/>
            <a:r>
              <a:rPr lang="en-US" dirty="0" smtClean="0"/>
              <a:t>Manage reports on the system menu</a:t>
            </a:r>
          </a:p>
          <a:p>
            <a:pPr eaLnBrk="1" hangingPunct="1"/>
            <a:r>
              <a:rPr lang="en-US" dirty="0" smtClean="0"/>
              <a:t>Administer scheduled report servers</a:t>
            </a:r>
          </a:p>
          <a:p>
            <a:r>
              <a:rPr lang="en-US" dirty="0" smtClean="0"/>
              <a:t>Recent enhancements</a:t>
            </a:r>
          </a:p>
          <a:p>
            <a:pPr eaLnBrk="1" hangingPunct="1"/>
            <a:endParaRPr lang="en-US" dirty="0" smtClean="0"/>
          </a:p>
        </p:txBody>
      </p:sp>
      <p:sp>
        <p:nvSpPr>
          <p:cNvPr id="4098" name="Rectangle 2"/>
          <p:cNvSpPr>
            <a:spLocks noGrp="1" noChangeArrowheads="1"/>
          </p:cNvSpPr>
          <p:nvPr>
            <p:ph type="title"/>
          </p:nvPr>
        </p:nvSpPr>
        <p:spPr/>
        <p:txBody>
          <a:bodyPr/>
          <a:lstStyle/>
          <a:p>
            <a:pPr eaLnBrk="1" hangingPunct="1"/>
            <a:r>
              <a:rPr lang="en-US" smtClean="0"/>
              <a:t>Session Objectives</a:t>
            </a:r>
          </a:p>
        </p:txBody>
      </p:sp>
      <p:sp>
        <p:nvSpPr>
          <p:cNvPr id="4" name="Footer Placeholder 3"/>
          <p:cNvSpPr>
            <a:spLocks noGrp="1"/>
          </p:cNvSpPr>
          <p:nvPr>
            <p:ph type="ftr" sz="quarter" idx="10"/>
          </p:nvPr>
        </p:nvSpPr>
        <p:spPr/>
        <p:txBody>
          <a:bodyPr/>
          <a:lstStyle/>
          <a:p>
            <a:pPr>
              <a:defRPr/>
            </a:pPr>
            <a:r>
              <a:rPr lang="en-US" dirty="0" smtClean="0"/>
              <a:t>RF-ADMN-020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4099">
                                            <p:txEl>
                                              <p:pRg st="1" end="1"/>
                                            </p:txEl>
                                          </p:spTgt>
                                        </p:tgtEl>
                                        <p:attrNameLst>
                                          <p:attrName>style.fontStyle</p:attrName>
                                        </p:attrNameLst>
                                      </p:cBhvr>
                                      <p:to>
                                        <p:strVal val="normal"/>
                                      </p:to>
                                    </p:set>
                                    <p:set>
                                      <p:cBhvr override="childStyle">
                                        <p:cTn id="7" dur="indefinite"/>
                                        <p:tgtEl>
                                          <p:spTgt spid="4099">
                                            <p:txEl>
                                              <p:pRg st="1" end="1"/>
                                            </p:txEl>
                                          </p:spTgt>
                                        </p:tgtEl>
                                        <p:attrNameLst>
                                          <p:attrName>style.fontWeight</p:attrName>
                                        </p:attrNameLst>
                                      </p:cBhvr>
                                      <p:to>
                                        <p:strVal val="bold"/>
                                      </p:to>
                                    </p:set>
                                    <p:set>
                                      <p:cBhvr override="childStyle">
                                        <p:cTn id="8" dur="indefinite"/>
                                        <p:tgtEl>
                                          <p:spTgt spid="4099">
                                            <p:txEl>
                                              <p:pRg st="1" end="1"/>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4099">
                                            <p:txEl>
                                              <p:pRg st="2" end="2"/>
                                            </p:txEl>
                                          </p:spTgt>
                                        </p:tgtEl>
                                        <p:attrNameLst>
                                          <p:attrName>style.fontStyle</p:attrName>
                                        </p:attrNameLst>
                                      </p:cBhvr>
                                      <p:to>
                                        <p:strVal val="normal"/>
                                      </p:to>
                                    </p:set>
                                    <p:set>
                                      <p:cBhvr override="childStyle">
                                        <p:cTn id="13" dur="indefinite"/>
                                        <p:tgtEl>
                                          <p:spTgt spid="4099">
                                            <p:txEl>
                                              <p:pRg st="2" end="2"/>
                                            </p:txEl>
                                          </p:spTgt>
                                        </p:tgtEl>
                                        <p:attrNameLst>
                                          <p:attrName>style.fontWeight</p:attrName>
                                        </p:attrNameLst>
                                      </p:cBhvr>
                                      <p:to>
                                        <p:strVal val="bold"/>
                                      </p:to>
                                    </p:set>
                                    <p:set>
                                      <p:cBhvr override="childStyle">
                                        <p:cTn id="14" dur="indefinite"/>
                                        <p:tgtEl>
                                          <p:spTgt spid="4099">
                                            <p:txEl>
                                              <p:pRg st="2" end="2"/>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4099">
                                            <p:txEl>
                                              <p:pRg st="3" end="3"/>
                                            </p:txEl>
                                          </p:spTgt>
                                        </p:tgtEl>
                                        <p:attrNameLst>
                                          <p:attrName>style.fontStyle</p:attrName>
                                        </p:attrNameLst>
                                      </p:cBhvr>
                                      <p:to>
                                        <p:strVal val="normal"/>
                                      </p:to>
                                    </p:set>
                                    <p:set>
                                      <p:cBhvr override="childStyle">
                                        <p:cTn id="19" dur="indefinite"/>
                                        <p:tgtEl>
                                          <p:spTgt spid="4099">
                                            <p:txEl>
                                              <p:pRg st="3" end="3"/>
                                            </p:txEl>
                                          </p:spTgt>
                                        </p:tgtEl>
                                        <p:attrNameLst>
                                          <p:attrName>style.fontWeight</p:attrName>
                                        </p:attrNameLst>
                                      </p:cBhvr>
                                      <p:to>
                                        <p:strVal val="bold"/>
                                      </p:to>
                                    </p:set>
                                    <p:set>
                                      <p:cBhvr override="childStyle">
                                        <p:cTn id="20" dur="indefinite"/>
                                        <p:tgtEl>
                                          <p:spTgt spid="4099">
                                            <p:txEl>
                                              <p:pRg st="3" end="3"/>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4099">
                                            <p:txEl>
                                              <p:pRg st="4" end="4"/>
                                            </p:txEl>
                                          </p:spTgt>
                                        </p:tgtEl>
                                        <p:attrNameLst>
                                          <p:attrName>style.fontStyle</p:attrName>
                                        </p:attrNameLst>
                                      </p:cBhvr>
                                      <p:to>
                                        <p:strVal val="normal"/>
                                      </p:to>
                                    </p:set>
                                    <p:set>
                                      <p:cBhvr override="childStyle">
                                        <p:cTn id="25" dur="indefinite"/>
                                        <p:tgtEl>
                                          <p:spTgt spid="4099">
                                            <p:txEl>
                                              <p:pRg st="4" end="4"/>
                                            </p:txEl>
                                          </p:spTgt>
                                        </p:tgtEl>
                                        <p:attrNameLst>
                                          <p:attrName>style.fontWeight</p:attrName>
                                        </p:attrNameLst>
                                      </p:cBhvr>
                                      <p:to>
                                        <p:strVal val="bold"/>
                                      </p:to>
                                    </p:set>
                                    <p:set>
                                      <p:cBhvr override="childStyle">
                                        <p:cTn id="26" dur="indefinite"/>
                                        <p:tgtEl>
                                          <p:spTgt spid="4099">
                                            <p:txEl>
                                              <p:pRg st="4" end="4"/>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4099">
                                            <p:txEl>
                                              <p:pRg st="5" end="5"/>
                                            </p:txEl>
                                          </p:spTgt>
                                        </p:tgtEl>
                                        <p:attrNameLst>
                                          <p:attrName>style.fontStyle</p:attrName>
                                        </p:attrNameLst>
                                      </p:cBhvr>
                                      <p:to>
                                        <p:strVal val="normal"/>
                                      </p:to>
                                    </p:set>
                                    <p:set>
                                      <p:cBhvr override="childStyle">
                                        <p:cTn id="31" dur="indefinite"/>
                                        <p:tgtEl>
                                          <p:spTgt spid="4099">
                                            <p:txEl>
                                              <p:pRg st="5" end="5"/>
                                            </p:txEl>
                                          </p:spTgt>
                                        </p:tgtEl>
                                        <p:attrNameLst>
                                          <p:attrName>style.fontWeight</p:attrName>
                                        </p:attrNameLst>
                                      </p:cBhvr>
                                      <p:to>
                                        <p:strVal val="bold"/>
                                      </p:to>
                                    </p:set>
                                    <p:set>
                                      <p:cBhvr override="childStyle">
                                        <p:cTn id="32" dur="indefinite"/>
                                        <p:tgtEl>
                                          <p:spTgt spid="4099">
                                            <p:txEl>
                                              <p:pRg st="5" end="5"/>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7" name="Rectangle 3"/>
          <p:cNvSpPr>
            <a:spLocks noGrp="1" noChangeArrowheads="1"/>
          </p:cNvSpPr>
          <p:nvPr>
            <p:ph idx="1"/>
          </p:nvPr>
        </p:nvSpPr>
        <p:spPr/>
        <p:txBody>
          <a:bodyPr/>
          <a:lstStyle/>
          <a:p>
            <a:pPr eaLnBrk="1" hangingPunct="1">
              <a:lnSpc>
                <a:spcPct val="70000"/>
              </a:lnSpc>
            </a:pPr>
            <a:r>
              <a:rPr lang="en-US" sz="2400" dirty="0" smtClean="0"/>
              <a:t>Every time the scheduler fires, a report server process will be launched for a specific Batch ID</a:t>
            </a:r>
          </a:p>
          <a:p>
            <a:pPr lvl="1" eaLnBrk="1" hangingPunct="1">
              <a:lnSpc>
                <a:spcPct val="70000"/>
              </a:lnSpc>
            </a:pPr>
            <a:r>
              <a:rPr lang="en-US" sz="2000" dirty="0" smtClean="0"/>
              <a:t>Can have nightly, weekly, monthly batches</a:t>
            </a:r>
          </a:p>
          <a:p>
            <a:pPr eaLnBrk="1" hangingPunct="1">
              <a:lnSpc>
                <a:spcPct val="70000"/>
              </a:lnSpc>
            </a:pPr>
            <a:r>
              <a:rPr lang="en-US" sz="2400" dirty="0" smtClean="0"/>
              <a:t>Configure the Task Scheduler to use a command-line to launch the report server:</a:t>
            </a:r>
          </a:p>
          <a:p>
            <a:pPr lvl="1">
              <a:lnSpc>
                <a:spcPct val="70000"/>
              </a:lnSpc>
            </a:pPr>
            <a:r>
              <a:rPr lang="en-US" sz="2000" dirty="0" smtClean="0"/>
              <a:t>For local parameter file reference:</a:t>
            </a:r>
          </a:p>
          <a:p>
            <a:pPr lvl="1">
              <a:lnSpc>
                <a:spcPct val="70000"/>
              </a:lnSpc>
              <a:buFont typeface="Times New Roman" pitchFamily="18" charset="0"/>
              <a:buNone/>
            </a:pPr>
            <a:r>
              <a:rPr lang="en-US" sz="1400" dirty="0" smtClean="0"/>
              <a:t>			</a:t>
            </a:r>
            <a:r>
              <a:rPr lang="en-US" sz="1400" dirty="0" err="1" smtClean="0"/>
              <a:t>QAD.Client.exe</a:t>
            </a:r>
            <a:r>
              <a:rPr lang="en-US" sz="1400" dirty="0" smtClean="0"/>
              <a:t> -</a:t>
            </a:r>
            <a:r>
              <a:rPr lang="en-US" sz="1400" dirty="0" err="1" smtClean="0"/>
              <a:t>param.url:file</a:t>
            </a:r>
            <a:r>
              <a:rPr lang="en-US" sz="1400" dirty="0" smtClean="0"/>
              <a:t>:///c:/</a:t>
            </a:r>
            <a:r>
              <a:rPr lang="en-US" sz="1400" dirty="0" err="1" smtClean="0"/>
              <a:t>params.pf</a:t>
            </a:r>
            <a:endParaRPr lang="en-US" sz="1400" dirty="0" smtClean="0"/>
          </a:p>
          <a:p>
            <a:pPr lvl="1">
              <a:lnSpc>
                <a:spcPct val="70000"/>
              </a:lnSpc>
            </a:pPr>
            <a:r>
              <a:rPr lang="en-US" sz="2000" dirty="0" smtClean="0"/>
              <a:t>For remote parameter file reference:</a:t>
            </a:r>
          </a:p>
          <a:p>
            <a:pPr lvl="2">
              <a:lnSpc>
                <a:spcPct val="70000"/>
              </a:lnSpc>
              <a:buFontTx/>
              <a:buNone/>
            </a:pPr>
            <a:r>
              <a:rPr lang="en-US" sz="1400" dirty="0" smtClean="0"/>
              <a:t>		</a:t>
            </a:r>
            <a:r>
              <a:rPr lang="en-US" sz="1400" dirty="0" err="1" smtClean="0"/>
              <a:t>QAD.Client.exe</a:t>
            </a:r>
            <a:r>
              <a:rPr lang="en-US" sz="1400" dirty="0" smtClean="0"/>
              <a:t> -</a:t>
            </a:r>
            <a:r>
              <a:rPr lang="en-US" sz="1400" dirty="0" err="1" smtClean="0"/>
              <a:t>param.url:http</a:t>
            </a:r>
            <a:r>
              <a:rPr lang="en-US" sz="1400" dirty="0" smtClean="0"/>
              <a:t>://</a:t>
            </a:r>
            <a:r>
              <a:rPr lang="en-US" sz="1400" dirty="0" err="1" smtClean="0"/>
              <a:t>somehost</a:t>
            </a:r>
            <a:r>
              <a:rPr lang="en-US" sz="1400" dirty="0" smtClean="0"/>
              <a:t>/rpt/</a:t>
            </a:r>
            <a:r>
              <a:rPr lang="en-US" sz="1400" dirty="0" err="1" smtClean="0"/>
              <a:t>params.pf</a:t>
            </a:r>
            <a:endParaRPr lang="en-US" sz="1400" dirty="0" smtClean="0"/>
          </a:p>
          <a:p>
            <a:pPr lvl="1" eaLnBrk="1" hangingPunct="1">
              <a:lnSpc>
                <a:spcPct val="70000"/>
              </a:lnSpc>
            </a:pPr>
            <a:r>
              <a:rPr lang="en-US" sz="2000" dirty="0" smtClean="0"/>
              <a:t>Example params.pf file:</a:t>
            </a:r>
          </a:p>
        </p:txBody>
      </p:sp>
      <p:sp>
        <p:nvSpPr>
          <p:cNvPr id="62466" name="Rectangle 2"/>
          <p:cNvSpPr>
            <a:spLocks noGrp="1" noChangeArrowheads="1"/>
          </p:cNvSpPr>
          <p:nvPr>
            <p:ph type="title"/>
          </p:nvPr>
        </p:nvSpPr>
        <p:spPr/>
        <p:txBody>
          <a:bodyPr>
            <a:normAutofit fontScale="90000"/>
          </a:bodyPr>
          <a:lstStyle/>
          <a:p>
            <a:pPr eaLnBrk="1" hangingPunct="1"/>
            <a:r>
              <a:rPr lang="en-US" smtClean="0"/>
              <a:t>Scheduled Report Administration</a:t>
            </a:r>
            <a:br>
              <a:rPr lang="en-US" smtClean="0"/>
            </a:br>
            <a:r>
              <a:rPr lang="en-US" sz="2400" smtClean="0"/>
              <a:t>Configuring Windows Task Scheduler</a:t>
            </a:r>
          </a:p>
        </p:txBody>
      </p:sp>
      <p:sp>
        <p:nvSpPr>
          <p:cNvPr id="62468" name="Text Box 4"/>
          <p:cNvSpPr txBox="1">
            <a:spLocks noChangeArrowheads="1"/>
          </p:cNvSpPr>
          <p:nvPr/>
        </p:nvSpPr>
        <p:spPr bwMode="auto">
          <a:xfrm>
            <a:off x="1600200" y="3751262"/>
            <a:ext cx="5943600" cy="2192338"/>
          </a:xfrm>
          <a:prstGeom prst="rect">
            <a:avLst/>
          </a:prstGeom>
          <a:noFill/>
          <a:ln w="9525" algn="ctr">
            <a:solidFill>
              <a:schemeClr val="tx1">
                <a:lumMod val="75000"/>
                <a:lumOff val="25000"/>
              </a:schemeClr>
            </a:solidFill>
            <a:miter lim="800000"/>
            <a:headEnd/>
            <a:tailEnd/>
          </a:ln>
          <a:effectLst/>
        </p:spPr>
        <p:txBody>
          <a:bodyPr tIns="91440" bIns="91440">
            <a:spAutoFit/>
          </a:bodyPr>
          <a:lstStyle/>
          <a:p>
            <a:pPr lvl="4" algn="l"/>
            <a:r>
              <a:rPr lang="en-US" sz="1200" dirty="0"/>
              <a:t>-silent</a:t>
            </a:r>
          </a:p>
          <a:p>
            <a:pPr lvl="4" algn="l"/>
            <a:r>
              <a:rPr lang="en-US" sz="1200" dirty="0"/>
              <a:t>-</a:t>
            </a:r>
            <a:r>
              <a:rPr lang="en-US" sz="1200" dirty="0" err="1"/>
              <a:t>config-name:test</a:t>
            </a:r>
            <a:endParaRPr lang="en-US" sz="1200" dirty="0"/>
          </a:p>
          <a:p>
            <a:pPr lvl="4" algn="l"/>
            <a:r>
              <a:rPr lang="en-US" sz="1200" dirty="0"/>
              <a:t>-</a:t>
            </a:r>
            <a:r>
              <a:rPr lang="en-US" sz="1200" dirty="0" err="1"/>
              <a:t>user:mfg</a:t>
            </a:r>
            <a:endParaRPr lang="en-US" sz="1200" dirty="0"/>
          </a:p>
          <a:p>
            <a:pPr lvl="4" algn="l"/>
            <a:r>
              <a:rPr lang="en-US" sz="1200" dirty="0"/>
              <a:t>-password:(blank)</a:t>
            </a:r>
          </a:p>
          <a:p>
            <a:pPr lvl="4" algn="l"/>
            <a:r>
              <a:rPr lang="en-US" sz="1200" b="1" dirty="0"/>
              <a:t>-workspace:Domain1.1000</a:t>
            </a:r>
          </a:p>
          <a:p>
            <a:pPr lvl="4" algn="l"/>
            <a:r>
              <a:rPr lang="en-US" sz="1200" b="1" dirty="0"/>
              <a:t>-report-batch:nightly1</a:t>
            </a:r>
          </a:p>
          <a:p>
            <a:pPr lvl="4" algn="l"/>
            <a:r>
              <a:rPr lang="en-US" sz="1200" dirty="0"/>
              <a:t>-</a:t>
            </a:r>
            <a:r>
              <a:rPr lang="en-US" sz="1200" dirty="0" err="1"/>
              <a:t>enable:qad.plugin.services</a:t>
            </a:r>
            <a:endParaRPr lang="en-US" sz="1200" dirty="0"/>
          </a:p>
          <a:p>
            <a:pPr lvl="4" algn="l"/>
            <a:r>
              <a:rPr lang="en-US" sz="1200" dirty="0"/>
              <a:t>-</a:t>
            </a:r>
            <a:r>
              <a:rPr lang="en-US" sz="1200" dirty="0" err="1"/>
              <a:t>enable:qad.plugin.reports</a:t>
            </a:r>
            <a:endParaRPr lang="en-US" sz="1200" dirty="0"/>
          </a:p>
          <a:p>
            <a:pPr lvl="4" algn="l"/>
            <a:r>
              <a:rPr lang="en-US" sz="1200" dirty="0"/>
              <a:t>-</a:t>
            </a:r>
            <a:r>
              <a:rPr lang="en-US" sz="1200" dirty="0" err="1"/>
              <a:t>enable:qad.plugin.reportserver</a:t>
            </a:r>
            <a:endParaRPr lang="en-US" sz="1200" dirty="0"/>
          </a:p>
          <a:p>
            <a:pPr lvl="4" algn="l"/>
            <a:r>
              <a:rPr lang="en-US" sz="1200" dirty="0"/>
              <a:t>-report-</a:t>
            </a:r>
            <a:r>
              <a:rPr lang="en-US" sz="1200" dirty="0" err="1"/>
              <a:t>mode:batch</a:t>
            </a:r>
            <a:endParaRPr lang="en-US" sz="1200" dirty="0"/>
          </a:p>
          <a:p>
            <a:pPr algn="l"/>
            <a:endParaRPr lang="en-US" sz="1200" dirty="0"/>
          </a:p>
        </p:txBody>
      </p:sp>
      <p:sp>
        <p:nvSpPr>
          <p:cNvPr id="5" name="Footer Placeholder 4"/>
          <p:cNvSpPr>
            <a:spLocks noGrp="1"/>
          </p:cNvSpPr>
          <p:nvPr>
            <p:ph type="ftr" sz="quarter" idx="10"/>
          </p:nvPr>
        </p:nvSpPr>
        <p:spPr/>
        <p:txBody>
          <a:bodyPr/>
          <a:lstStyle/>
          <a:p>
            <a:pPr>
              <a:defRPr/>
            </a:pPr>
            <a:r>
              <a:rPr lang="en-US" dirty="0" smtClean="0"/>
              <a:t>RF-ADMN-200</a:t>
            </a:r>
            <a:endParaRPr 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7" name="Rectangle 3"/>
          <p:cNvSpPr>
            <a:spLocks noGrp="1" noChangeArrowheads="1"/>
          </p:cNvSpPr>
          <p:nvPr>
            <p:ph idx="1"/>
          </p:nvPr>
        </p:nvSpPr>
        <p:spPr/>
        <p:txBody>
          <a:bodyPr/>
          <a:lstStyle/>
          <a:p>
            <a:r>
              <a:rPr lang="en-US" dirty="0" smtClean="0"/>
              <a:t>Scheduled Report Printers:</a:t>
            </a:r>
          </a:p>
          <a:p>
            <a:pPr lvl="1"/>
            <a:r>
              <a:rPr lang="en-US" dirty="0" smtClean="0"/>
              <a:t>Set up as Windows printers on the report server machine</a:t>
            </a:r>
          </a:p>
          <a:p>
            <a:pPr lvl="2"/>
            <a:r>
              <a:rPr lang="en-US" dirty="0" smtClean="0"/>
              <a:t>Allows the .NET report server processes to use them</a:t>
            </a:r>
          </a:p>
          <a:p>
            <a:pPr lvl="1"/>
            <a:r>
              <a:rPr lang="en-US" dirty="0" smtClean="0"/>
              <a:t>Set up in client-session.xml</a:t>
            </a:r>
          </a:p>
          <a:p>
            <a:pPr lvl="1"/>
            <a:endParaRPr lang="en-US" dirty="0" smtClean="0"/>
          </a:p>
        </p:txBody>
      </p:sp>
      <p:sp>
        <p:nvSpPr>
          <p:cNvPr id="67586" name="Rectangle 2"/>
          <p:cNvSpPr>
            <a:spLocks noGrp="1" noChangeArrowheads="1"/>
          </p:cNvSpPr>
          <p:nvPr>
            <p:ph type="title"/>
          </p:nvPr>
        </p:nvSpPr>
        <p:spPr/>
        <p:txBody>
          <a:bodyPr/>
          <a:lstStyle/>
          <a:p>
            <a:pPr eaLnBrk="1" hangingPunct="1"/>
            <a:r>
              <a:rPr lang="en-US" smtClean="0"/>
              <a:t>Printer Setup</a:t>
            </a:r>
          </a:p>
        </p:txBody>
      </p:sp>
      <p:sp>
        <p:nvSpPr>
          <p:cNvPr id="4" name="Footer Placeholder 3"/>
          <p:cNvSpPr>
            <a:spLocks noGrp="1"/>
          </p:cNvSpPr>
          <p:nvPr>
            <p:ph type="ftr" sz="quarter" idx="10"/>
          </p:nvPr>
        </p:nvSpPr>
        <p:spPr/>
        <p:txBody>
          <a:bodyPr/>
          <a:lstStyle/>
          <a:p>
            <a:pPr>
              <a:defRPr/>
            </a:pPr>
            <a:r>
              <a:rPr lang="en-US" dirty="0" smtClean="0"/>
              <a:t>RF-ADMN-210</a:t>
            </a:r>
            <a:endParaRPr lang="en-US" dirty="0"/>
          </a:p>
        </p:txBody>
      </p:sp>
      <p:sp>
        <p:nvSpPr>
          <p:cNvPr id="5" name="Text Box 5"/>
          <p:cNvSpPr txBox="1">
            <a:spLocks noChangeArrowheads="1"/>
          </p:cNvSpPr>
          <p:nvPr/>
        </p:nvSpPr>
        <p:spPr bwMode="auto">
          <a:xfrm>
            <a:off x="1458392" y="3184511"/>
            <a:ext cx="4942408" cy="2585323"/>
          </a:xfrm>
          <a:prstGeom prst="rect">
            <a:avLst/>
          </a:prstGeom>
          <a:noFill/>
          <a:ln w="9525" algn="ctr">
            <a:noFill/>
            <a:miter lim="800000"/>
            <a:headEnd/>
            <a:tailEnd/>
          </a:ln>
          <a:effectLst/>
        </p:spPr>
        <p:txBody>
          <a:bodyPr wrap="square" tIns="91440" bIns="91440">
            <a:spAutoFit/>
          </a:bodyPr>
          <a:lstStyle/>
          <a:p>
            <a:pPr algn="l"/>
            <a:r>
              <a:rPr lang="en-US" sz="1200" dirty="0" smtClean="0"/>
              <a:t>&lt;</a:t>
            </a:r>
            <a:r>
              <a:rPr lang="en-US" sz="1200" dirty="0" err="1" smtClean="0"/>
              <a:t>ReportServer</a:t>
            </a:r>
            <a:r>
              <a:rPr lang="en-US" sz="1200" dirty="0" smtClean="0"/>
              <a:t>&gt;</a:t>
            </a:r>
            <a:endParaRPr lang="en-US" sz="1200" dirty="0"/>
          </a:p>
          <a:p>
            <a:pPr algn="l"/>
            <a:r>
              <a:rPr lang="en-US" sz="1200" dirty="0" smtClean="0"/>
              <a:t>     &lt;Printer&gt;</a:t>
            </a:r>
            <a:endParaRPr lang="en-US" sz="1200" dirty="0"/>
          </a:p>
          <a:p>
            <a:pPr algn="l"/>
            <a:r>
              <a:rPr lang="en-US" sz="1200" dirty="0" smtClean="0"/>
              <a:t>          &lt;</a:t>
            </a:r>
            <a:r>
              <a:rPr lang="en-US" sz="1200" dirty="0" err="1" smtClean="0"/>
              <a:t>UNCPath</a:t>
            </a:r>
            <a:r>
              <a:rPr lang="en-US" sz="1200" dirty="0" smtClean="0"/>
              <a:t>&gt;\\</a:t>
            </a:r>
            <a:r>
              <a:rPr lang="en-US" sz="1200" i="1" dirty="0" smtClean="0"/>
              <a:t>machineA</a:t>
            </a:r>
            <a:r>
              <a:rPr lang="en-US" sz="1200" dirty="0" smtClean="0"/>
              <a:t>\</a:t>
            </a:r>
            <a:r>
              <a:rPr lang="en-US" sz="1200" i="1" dirty="0" smtClean="0"/>
              <a:t>printerA</a:t>
            </a:r>
            <a:r>
              <a:rPr lang="en-US" sz="1200" dirty="0" smtClean="0"/>
              <a:t>&lt;/</a:t>
            </a:r>
            <a:r>
              <a:rPr lang="en-US" sz="1200" dirty="0" err="1" smtClean="0"/>
              <a:t>UNCPath</a:t>
            </a:r>
            <a:r>
              <a:rPr lang="en-US" sz="1200" dirty="0" smtClean="0"/>
              <a:t>&gt;</a:t>
            </a:r>
          </a:p>
          <a:p>
            <a:pPr algn="l"/>
            <a:r>
              <a:rPr lang="en-US" sz="1200" dirty="0" smtClean="0"/>
              <a:t>          &lt;Description&gt;Description of printer (optional)&lt;/Description&gt;</a:t>
            </a:r>
          </a:p>
          <a:p>
            <a:pPr algn="l"/>
            <a:r>
              <a:rPr lang="en-US" sz="1200" dirty="0" smtClean="0"/>
              <a:t>     &lt;/Printer&gt;</a:t>
            </a:r>
          </a:p>
          <a:p>
            <a:pPr algn="l"/>
            <a:r>
              <a:rPr lang="en-US" sz="1200" dirty="0" smtClean="0"/>
              <a:t>     &lt;Printer&gt;</a:t>
            </a:r>
          </a:p>
          <a:p>
            <a:pPr algn="l"/>
            <a:r>
              <a:rPr lang="en-US" sz="1200" dirty="0" smtClean="0"/>
              <a:t>          &lt;</a:t>
            </a:r>
            <a:r>
              <a:rPr lang="en-US" sz="1200" dirty="0" err="1" smtClean="0"/>
              <a:t>UNCPath</a:t>
            </a:r>
            <a:r>
              <a:rPr lang="en-US" sz="1200" dirty="0" smtClean="0"/>
              <a:t>&gt;\\</a:t>
            </a:r>
            <a:r>
              <a:rPr lang="en-US" sz="1200" i="1" dirty="0" smtClean="0"/>
              <a:t>machineB</a:t>
            </a:r>
            <a:r>
              <a:rPr lang="en-US" sz="1200" dirty="0" smtClean="0"/>
              <a:t>\</a:t>
            </a:r>
            <a:r>
              <a:rPr lang="en-US" sz="1200" i="1" dirty="0" smtClean="0"/>
              <a:t>printerB</a:t>
            </a:r>
            <a:r>
              <a:rPr lang="en-US" sz="1200" dirty="0" smtClean="0"/>
              <a:t>&lt;/</a:t>
            </a:r>
            <a:r>
              <a:rPr lang="en-US" sz="1200" dirty="0" err="1" smtClean="0"/>
              <a:t>UNCPath</a:t>
            </a:r>
            <a:r>
              <a:rPr lang="en-US" sz="1200" dirty="0" smtClean="0"/>
              <a:t>&gt;</a:t>
            </a:r>
          </a:p>
          <a:p>
            <a:pPr algn="l"/>
            <a:r>
              <a:rPr lang="en-US" sz="1200" dirty="0" smtClean="0"/>
              <a:t>          &lt;Description&gt;Description of printer (optional)&lt;/Description&gt;</a:t>
            </a:r>
          </a:p>
          <a:p>
            <a:pPr algn="l"/>
            <a:r>
              <a:rPr lang="en-US" sz="1200" dirty="0" smtClean="0"/>
              <a:t>     &lt;/Printer&gt;</a:t>
            </a:r>
            <a:endParaRPr lang="en-US" sz="1200" dirty="0"/>
          </a:p>
          <a:p>
            <a:pPr algn="l"/>
            <a:r>
              <a:rPr lang="en-US" sz="1200" dirty="0" smtClean="0"/>
              <a:t>&lt;/</a:t>
            </a:r>
            <a:r>
              <a:rPr lang="en-US" sz="1200" dirty="0" err="1" smtClean="0"/>
              <a:t>ReportServer</a:t>
            </a:r>
            <a:r>
              <a:rPr lang="en-US" sz="1200" dirty="0" smtClean="0"/>
              <a:t>&gt;</a:t>
            </a:r>
          </a:p>
          <a:p>
            <a:pPr algn="l"/>
            <a:endParaRPr lang="en-US" sz="1200" dirty="0" smtClean="0"/>
          </a:p>
          <a:p>
            <a:pPr algn="l"/>
            <a:endParaRPr lang="en-US" sz="1200" dirty="0" smtClean="0"/>
          </a:p>
          <a:p>
            <a:pPr algn="l"/>
            <a:endParaRPr lang="en-US" sz="1200"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p:txBody>
          <a:bodyPr/>
          <a:lstStyle/>
          <a:p>
            <a:r>
              <a:rPr lang="en-US" smtClean="0"/>
              <a:t>Using Printer Setup Maintenance</a:t>
            </a:r>
          </a:p>
        </p:txBody>
      </p:sp>
      <p:pic>
        <p:nvPicPr>
          <p:cNvPr id="72711" name="Picture 7"/>
          <p:cNvPicPr>
            <a:picLocks noChangeAspect="1" noChangeArrowheads="1"/>
          </p:cNvPicPr>
          <p:nvPr/>
        </p:nvPicPr>
        <p:blipFill>
          <a:blip r:embed="rId2" cstate="print"/>
          <a:srcRect/>
          <a:stretch>
            <a:fillRect/>
          </a:stretch>
        </p:blipFill>
        <p:spPr bwMode="auto">
          <a:xfrm>
            <a:off x="552254" y="923925"/>
            <a:ext cx="8029575" cy="5324475"/>
          </a:xfrm>
          <a:prstGeom prst="rect">
            <a:avLst/>
          </a:prstGeom>
          <a:noFill/>
          <a:ln w="9525" algn="ctr">
            <a:noFill/>
            <a:miter lim="800000"/>
            <a:headEnd/>
            <a:tailEnd/>
          </a:ln>
          <a:effectLst/>
        </p:spPr>
      </p:pic>
      <p:sp>
        <p:nvSpPr>
          <p:cNvPr id="4" name="Footer Placeholder 3"/>
          <p:cNvSpPr>
            <a:spLocks noGrp="1"/>
          </p:cNvSpPr>
          <p:nvPr>
            <p:ph type="ftr" sz="quarter" idx="10"/>
          </p:nvPr>
        </p:nvSpPr>
        <p:spPr/>
        <p:txBody>
          <a:bodyPr/>
          <a:lstStyle/>
          <a:p>
            <a:pPr>
              <a:defRPr/>
            </a:pPr>
            <a:r>
              <a:rPr lang="en-US" dirty="0" smtClean="0"/>
              <a:t>RF-ADMN-220</a:t>
            </a:r>
            <a:endParaRPr 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1" name="Rectangle 3"/>
          <p:cNvSpPr>
            <a:spLocks noGrp="1" noChangeArrowheads="1"/>
          </p:cNvSpPr>
          <p:nvPr>
            <p:ph idx="1"/>
          </p:nvPr>
        </p:nvSpPr>
        <p:spPr/>
        <p:txBody>
          <a:bodyPr/>
          <a:lstStyle/>
          <a:p>
            <a:r>
              <a:rPr lang="en-US" dirty="0" smtClean="0"/>
              <a:t>Configures the .NET UI system to tell it what SMTP server to use for sending email</a:t>
            </a:r>
          </a:p>
          <a:p>
            <a:r>
              <a:rPr lang="en-US" dirty="0" smtClean="0"/>
              <a:t>Use the following entry in client-session.xml:</a:t>
            </a:r>
          </a:p>
        </p:txBody>
      </p:sp>
      <p:sp>
        <p:nvSpPr>
          <p:cNvPr id="58370" name="Rectangle 2"/>
          <p:cNvSpPr>
            <a:spLocks noGrp="1" noChangeArrowheads="1"/>
          </p:cNvSpPr>
          <p:nvPr>
            <p:ph type="title"/>
          </p:nvPr>
        </p:nvSpPr>
        <p:spPr/>
        <p:txBody>
          <a:bodyPr/>
          <a:lstStyle/>
          <a:p>
            <a:pPr eaLnBrk="1" hangingPunct="1"/>
            <a:r>
              <a:rPr lang="en-US" smtClean="0"/>
              <a:t>Email SMTP Settings</a:t>
            </a:r>
          </a:p>
        </p:txBody>
      </p:sp>
      <p:grpSp>
        <p:nvGrpSpPr>
          <p:cNvPr id="8" name="Group 7"/>
          <p:cNvGrpSpPr/>
          <p:nvPr/>
        </p:nvGrpSpPr>
        <p:grpSpPr>
          <a:xfrm>
            <a:off x="219957" y="2514600"/>
            <a:ext cx="8686800" cy="3486150"/>
            <a:chOff x="381000" y="3124200"/>
            <a:chExt cx="8686800" cy="3486150"/>
          </a:xfrm>
        </p:grpSpPr>
        <p:sp>
          <p:nvSpPr>
            <p:cNvPr id="58372" name="Text Box 4"/>
            <p:cNvSpPr txBox="1">
              <a:spLocks noChangeArrowheads="1"/>
            </p:cNvSpPr>
            <p:nvPr/>
          </p:nvSpPr>
          <p:spPr bwMode="auto">
            <a:xfrm>
              <a:off x="381000" y="3505200"/>
              <a:ext cx="3962400" cy="3105150"/>
            </a:xfrm>
            <a:prstGeom prst="rect">
              <a:avLst/>
            </a:prstGeom>
            <a:noFill/>
            <a:ln w="9525" algn="ctr">
              <a:noFill/>
              <a:miter lim="800000"/>
              <a:headEnd/>
              <a:tailEnd/>
            </a:ln>
            <a:effectLst/>
          </p:spPr>
          <p:txBody>
            <a:bodyPr tIns="91440" bIns="91440">
              <a:spAutoFit/>
            </a:bodyPr>
            <a:lstStyle/>
            <a:p>
              <a:pPr algn="l"/>
              <a:r>
                <a:rPr lang="en-US" sz="1200" dirty="0"/>
                <a:t>&lt;Configuration&gt;</a:t>
              </a:r>
            </a:p>
            <a:p>
              <a:pPr algn="l"/>
              <a:r>
                <a:rPr lang="en-US" sz="1200" dirty="0"/>
                <a:t>...</a:t>
              </a:r>
            </a:p>
            <a:p>
              <a:pPr algn="l"/>
              <a:r>
                <a:rPr lang="en-US" sz="1200" dirty="0"/>
                <a:t>&lt;!-- SMTP server host name --&gt;</a:t>
              </a:r>
            </a:p>
            <a:p>
              <a:pPr algn="l"/>
              <a:r>
                <a:rPr lang="en-US" sz="1200" dirty="0"/>
                <a:t>&lt;</a:t>
              </a:r>
              <a:r>
                <a:rPr lang="en-US" sz="1200" dirty="0" err="1"/>
                <a:t>Smtp.Host</a:t>
              </a:r>
              <a:r>
                <a:rPr lang="en-US" sz="1200" dirty="0"/>
                <a:t>&gt;</a:t>
              </a:r>
              <a:r>
                <a:rPr lang="en-US" sz="1200" dirty="0" err="1"/>
                <a:t>SMTPHostname</a:t>
              </a:r>
              <a:r>
                <a:rPr lang="en-US" sz="1200" dirty="0"/>
                <a:t>&lt;/</a:t>
              </a:r>
              <a:r>
                <a:rPr lang="en-US" sz="1200" dirty="0" err="1"/>
                <a:t>Smtp.Host</a:t>
              </a:r>
              <a:r>
                <a:rPr lang="en-US" sz="1200" dirty="0"/>
                <a:t>&gt;</a:t>
              </a:r>
            </a:p>
            <a:p>
              <a:pPr algn="l"/>
              <a:r>
                <a:rPr lang="en-US" sz="1200" dirty="0"/>
                <a:t>&lt;!-- SMTP port name --&gt;</a:t>
              </a:r>
            </a:p>
            <a:p>
              <a:pPr algn="l"/>
              <a:r>
                <a:rPr lang="en-US" sz="1200" dirty="0"/>
                <a:t>&lt;</a:t>
              </a:r>
              <a:r>
                <a:rPr lang="en-US" sz="1200" dirty="0" err="1"/>
                <a:t>Smtp.Port</a:t>
              </a:r>
              <a:r>
                <a:rPr lang="en-US" sz="1200" dirty="0"/>
                <a:t>&gt;</a:t>
              </a:r>
              <a:r>
                <a:rPr lang="en-US" sz="1200" dirty="0" err="1"/>
                <a:t>SMTPPortNumber</a:t>
              </a:r>
              <a:r>
                <a:rPr lang="en-US" sz="1200" dirty="0"/>
                <a:t>&lt;/</a:t>
              </a:r>
              <a:r>
                <a:rPr lang="en-US" sz="1200" dirty="0" err="1"/>
                <a:t>Smtp.Port</a:t>
              </a:r>
              <a:r>
                <a:rPr lang="en-US" sz="1200" dirty="0"/>
                <a:t>&gt;</a:t>
              </a:r>
            </a:p>
            <a:p>
              <a:pPr algn="l"/>
              <a:r>
                <a:rPr lang="en-US" sz="1200" dirty="0"/>
                <a:t>&lt;!-- SMTP from email address --&gt;</a:t>
              </a:r>
            </a:p>
            <a:p>
              <a:pPr algn="l"/>
              <a:r>
                <a:rPr lang="en-US" sz="1200" dirty="0"/>
                <a:t>&lt;</a:t>
              </a:r>
              <a:r>
                <a:rPr lang="en-US" sz="1200" dirty="0" err="1"/>
                <a:t>Smtp.From</a:t>
              </a:r>
              <a:r>
                <a:rPr lang="en-US" sz="1200" dirty="0"/>
                <a:t>&gt;E-Mail&lt;/</a:t>
              </a:r>
              <a:r>
                <a:rPr lang="en-US" sz="1200" dirty="0" err="1"/>
                <a:t>Smtp.From</a:t>
              </a:r>
              <a:r>
                <a:rPr lang="en-US" sz="1200" dirty="0"/>
                <a:t>&gt;</a:t>
              </a:r>
            </a:p>
            <a:p>
              <a:pPr algn="l"/>
              <a:r>
                <a:rPr lang="en-US" sz="1200" dirty="0"/>
                <a:t>&lt;!-- SMTP username --&gt;</a:t>
              </a:r>
            </a:p>
            <a:p>
              <a:pPr algn="l"/>
              <a:r>
                <a:rPr lang="en-US" sz="1200" dirty="0"/>
                <a:t>&lt;</a:t>
              </a:r>
              <a:r>
                <a:rPr lang="en-US" sz="1200" dirty="0" err="1"/>
                <a:t>Smtp.Username</a:t>
              </a:r>
              <a:r>
                <a:rPr lang="en-US" sz="1200" dirty="0"/>
                <a:t>&gt;</a:t>
              </a:r>
              <a:r>
                <a:rPr lang="en-US" sz="1200" dirty="0" err="1"/>
                <a:t>SMTPUsername</a:t>
              </a:r>
              <a:r>
                <a:rPr lang="en-US" sz="1200" dirty="0"/>
                <a:t>&lt;/</a:t>
              </a:r>
              <a:r>
                <a:rPr lang="en-US" sz="1200" dirty="0" err="1"/>
                <a:t>Smtp.Username</a:t>
              </a:r>
              <a:r>
                <a:rPr lang="en-US" sz="1200" dirty="0"/>
                <a:t>&gt;</a:t>
              </a:r>
            </a:p>
            <a:p>
              <a:pPr algn="l"/>
              <a:r>
                <a:rPr lang="en-US" sz="1200" dirty="0"/>
                <a:t>&lt;!-- SMTP password --&gt;</a:t>
              </a:r>
            </a:p>
            <a:p>
              <a:pPr algn="l"/>
              <a:r>
                <a:rPr lang="en-US" sz="1200" dirty="0"/>
                <a:t>&lt;</a:t>
              </a:r>
              <a:r>
                <a:rPr lang="en-US" sz="1200" dirty="0" err="1"/>
                <a:t>Smtp.Password</a:t>
              </a:r>
              <a:r>
                <a:rPr lang="en-US" sz="1200" dirty="0"/>
                <a:t>&gt;</a:t>
              </a:r>
              <a:r>
                <a:rPr lang="en-US" sz="1200" dirty="0" err="1"/>
                <a:t>SMTPassword</a:t>
              </a:r>
              <a:r>
                <a:rPr lang="en-US" sz="1200" dirty="0"/>
                <a:t>&lt;/</a:t>
              </a:r>
              <a:r>
                <a:rPr lang="en-US" sz="1200" dirty="0" err="1"/>
                <a:t>Smtp.Password</a:t>
              </a:r>
              <a:r>
                <a:rPr lang="en-US" sz="1200" dirty="0"/>
                <a:t>&gt;</a:t>
              </a:r>
            </a:p>
            <a:p>
              <a:pPr algn="l"/>
              <a:r>
                <a:rPr lang="en-US" sz="1200" dirty="0"/>
                <a:t>&lt;!-- SMTP use SSL --&gt;</a:t>
              </a:r>
            </a:p>
            <a:p>
              <a:pPr algn="l"/>
              <a:r>
                <a:rPr lang="en-US" sz="1200" dirty="0"/>
                <a:t>&lt;</a:t>
              </a:r>
              <a:r>
                <a:rPr lang="en-US" sz="1200" dirty="0" err="1"/>
                <a:t>Smtp.UseSSL</a:t>
              </a:r>
              <a:r>
                <a:rPr lang="en-US" sz="1200" dirty="0"/>
                <a:t>&gt;false&lt;/</a:t>
              </a:r>
              <a:r>
                <a:rPr lang="en-US" sz="1200" dirty="0" err="1"/>
                <a:t>Smtp.UseSSL</a:t>
              </a:r>
              <a:r>
                <a:rPr lang="en-US" sz="1200" dirty="0"/>
                <a:t>&gt;</a:t>
              </a:r>
            </a:p>
            <a:p>
              <a:pPr algn="l"/>
              <a:r>
                <a:rPr lang="en-US" sz="1200" dirty="0"/>
                <a:t>…</a:t>
              </a:r>
            </a:p>
            <a:p>
              <a:pPr algn="l"/>
              <a:r>
                <a:rPr lang="en-US" sz="1200" dirty="0"/>
                <a:t>&lt;/Configuration&gt;</a:t>
              </a:r>
              <a:endParaRPr lang="en-US" sz="1200" dirty="0">
                <a:latin typeface="Courier New" pitchFamily="49" charset="0"/>
              </a:endParaRPr>
            </a:p>
          </p:txBody>
        </p:sp>
        <p:sp>
          <p:nvSpPr>
            <p:cNvPr id="58373" name="Text Box 5"/>
            <p:cNvSpPr txBox="1">
              <a:spLocks noChangeArrowheads="1"/>
            </p:cNvSpPr>
            <p:nvPr/>
          </p:nvSpPr>
          <p:spPr bwMode="auto">
            <a:xfrm>
              <a:off x="4495800" y="3554413"/>
              <a:ext cx="4572000" cy="2009775"/>
            </a:xfrm>
            <a:prstGeom prst="rect">
              <a:avLst/>
            </a:prstGeom>
            <a:noFill/>
            <a:ln w="9525" algn="ctr">
              <a:noFill/>
              <a:miter lim="800000"/>
              <a:headEnd/>
              <a:tailEnd/>
            </a:ln>
            <a:effectLst/>
          </p:spPr>
          <p:txBody>
            <a:bodyPr tIns="91440" bIns="91440">
              <a:spAutoFit/>
            </a:bodyPr>
            <a:lstStyle/>
            <a:p>
              <a:pPr algn="l"/>
              <a:r>
                <a:rPr lang="en-US" sz="1200" dirty="0"/>
                <a:t>&lt;Configuration&gt;</a:t>
              </a:r>
            </a:p>
            <a:p>
              <a:pPr algn="l"/>
              <a:r>
                <a:rPr lang="en-US" sz="1200" dirty="0"/>
                <a:t>...</a:t>
              </a:r>
            </a:p>
            <a:p>
              <a:pPr algn="l"/>
              <a:r>
                <a:rPr lang="en-US" sz="1200" dirty="0"/>
                <a:t>&lt;</a:t>
              </a:r>
              <a:r>
                <a:rPr lang="en-US" sz="1200" dirty="0" err="1"/>
                <a:t>Smtp.Host</a:t>
              </a:r>
              <a:r>
                <a:rPr lang="en-US" sz="1200" dirty="0"/>
                <a:t>&gt;smtp.mycompany.com&lt;/</a:t>
              </a:r>
              <a:r>
                <a:rPr lang="en-US" sz="1200" dirty="0" err="1"/>
                <a:t>Smtp.Host</a:t>
              </a:r>
              <a:r>
                <a:rPr lang="en-US" sz="1200" dirty="0"/>
                <a:t>&gt;</a:t>
              </a:r>
            </a:p>
            <a:p>
              <a:pPr algn="l"/>
              <a:r>
                <a:rPr lang="en-US" sz="1200" dirty="0"/>
                <a:t>&lt;</a:t>
              </a:r>
              <a:r>
                <a:rPr lang="en-US" sz="1200" dirty="0" err="1"/>
                <a:t>Smtp.Port</a:t>
              </a:r>
              <a:r>
                <a:rPr lang="en-US" sz="1200" dirty="0"/>
                <a:t>&gt;25&lt;/</a:t>
              </a:r>
              <a:r>
                <a:rPr lang="en-US" sz="1200" dirty="0" err="1"/>
                <a:t>Smtp.Port</a:t>
              </a:r>
              <a:r>
                <a:rPr lang="en-US" sz="1200" dirty="0"/>
                <a:t>&gt;</a:t>
              </a:r>
            </a:p>
            <a:p>
              <a:pPr algn="l"/>
              <a:r>
                <a:rPr lang="en-US" sz="1200" dirty="0"/>
                <a:t>&lt;</a:t>
              </a:r>
              <a:r>
                <a:rPr lang="en-US" sz="1200" dirty="0" err="1"/>
                <a:t>Smtp.From</a:t>
              </a:r>
              <a:r>
                <a:rPr lang="en-US" sz="1200" dirty="0"/>
                <a:t>&gt;Report Server &lt;joedoe@qad.com&gt;&lt;/</a:t>
              </a:r>
              <a:r>
                <a:rPr lang="en-US" sz="1200" dirty="0" err="1"/>
                <a:t>Smtp.From</a:t>
              </a:r>
              <a:r>
                <a:rPr lang="en-US" sz="1200" dirty="0"/>
                <a:t>&gt;</a:t>
              </a:r>
            </a:p>
            <a:p>
              <a:pPr algn="l"/>
              <a:r>
                <a:rPr lang="en-US" sz="1200" dirty="0"/>
                <a:t>&lt;</a:t>
              </a:r>
              <a:r>
                <a:rPr lang="en-US" sz="1200" dirty="0" err="1"/>
                <a:t>Smtp.Username</a:t>
              </a:r>
              <a:r>
                <a:rPr lang="en-US" sz="1200" dirty="0"/>
                <a:t>&gt;admin&lt;/</a:t>
              </a:r>
              <a:r>
                <a:rPr lang="en-US" sz="1200" dirty="0" err="1"/>
                <a:t>Smtp.Username</a:t>
              </a:r>
              <a:r>
                <a:rPr lang="en-US" sz="1200" dirty="0"/>
                <a:t>&gt;</a:t>
              </a:r>
            </a:p>
            <a:p>
              <a:pPr algn="l"/>
              <a:r>
                <a:rPr lang="en-US" sz="1200" dirty="0"/>
                <a:t>&lt;</a:t>
              </a:r>
              <a:r>
                <a:rPr lang="en-US" sz="1200" dirty="0" err="1"/>
                <a:t>Smtp.Password</a:t>
              </a:r>
              <a:r>
                <a:rPr lang="en-US" sz="1200" dirty="0"/>
                <a:t>&gt;123&lt;/</a:t>
              </a:r>
              <a:r>
                <a:rPr lang="en-US" sz="1200" dirty="0" err="1"/>
                <a:t>Smtp.Password</a:t>
              </a:r>
              <a:r>
                <a:rPr lang="en-US" sz="1200" dirty="0"/>
                <a:t>&gt;</a:t>
              </a:r>
            </a:p>
            <a:p>
              <a:pPr algn="l"/>
              <a:r>
                <a:rPr lang="en-US" sz="1200" dirty="0"/>
                <a:t>&lt;</a:t>
              </a:r>
              <a:r>
                <a:rPr lang="en-US" sz="1200" dirty="0" err="1"/>
                <a:t>Smtp.UseSSL</a:t>
              </a:r>
              <a:r>
                <a:rPr lang="en-US" sz="1200" dirty="0"/>
                <a:t>&gt;false&lt;/</a:t>
              </a:r>
              <a:r>
                <a:rPr lang="en-US" sz="1200" dirty="0" err="1"/>
                <a:t>Smtp.UseSSL</a:t>
              </a:r>
              <a:r>
                <a:rPr lang="en-US" sz="1200" dirty="0"/>
                <a:t>&gt;</a:t>
              </a:r>
            </a:p>
            <a:p>
              <a:pPr algn="l"/>
              <a:r>
                <a:rPr lang="en-US" sz="1200" dirty="0"/>
                <a:t>…</a:t>
              </a:r>
            </a:p>
            <a:p>
              <a:pPr algn="l"/>
              <a:r>
                <a:rPr lang="en-US" sz="1200" dirty="0"/>
                <a:t>&lt;/Configuration&gt;</a:t>
              </a:r>
            </a:p>
          </p:txBody>
        </p:sp>
        <p:sp>
          <p:nvSpPr>
            <p:cNvPr id="58374" name="Text Box 6"/>
            <p:cNvSpPr txBox="1">
              <a:spLocks noChangeArrowheads="1"/>
            </p:cNvSpPr>
            <p:nvPr/>
          </p:nvSpPr>
          <p:spPr bwMode="auto">
            <a:xfrm>
              <a:off x="381000" y="3124200"/>
              <a:ext cx="2133600" cy="458788"/>
            </a:xfrm>
            <a:prstGeom prst="rect">
              <a:avLst/>
            </a:prstGeom>
            <a:noFill/>
            <a:ln w="9525" algn="ctr">
              <a:noFill/>
              <a:miter lim="800000"/>
              <a:headEnd/>
              <a:tailEnd/>
            </a:ln>
            <a:effectLst/>
          </p:spPr>
          <p:txBody>
            <a:bodyPr tIns="91440" bIns="91440">
              <a:spAutoFit/>
            </a:bodyPr>
            <a:lstStyle/>
            <a:p>
              <a:pPr algn="l">
                <a:spcBef>
                  <a:spcPct val="50000"/>
                </a:spcBef>
              </a:pPr>
              <a:r>
                <a:rPr lang="en-US" sz="1800" b="1" dirty="0">
                  <a:latin typeface="+mj-lt"/>
                </a:rPr>
                <a:t>Template:</a:t>
              </a:r>
            </a:p>
          </p:txBody>
        </p:sp>
        <p:sp>
          <p:nvSpPr>
            <p:cNvPr id="58375" name="Text Box 7"/>
            <p:cNvSpPr txBox="1">
              <a:spLocks noChangeArrowheads="1"/>
            </p:cNvSpPr>
            <p:nvPr/>
          </p:nvSpPr>
          <p:spPr bwMode="auto">
            <a:xfrm>
              <a:off x="4495800" y="3124200"/>
              <a:ext cx="2133600" cy="458788"/>
            </a:xfrm>
            <a:prstGeom prst="rect">
              <a:avLst/>
            </a:prstGeom>
            <a:noFill/>
            <a:ln w="9525" algn="ctr">
              <a:noFill/>
              <a:miter lim="800000"/>
              <a:headEnd/>
              <a:tailEnd/>
            </a:ln>
            <a:effectLst/>
          </p:spPr>
          <p:txBody>
            <a:bodyPr tIns="91440" bIns="91440">
              <a:spAutoFit/>
            </a:bodyPr>
            <a:lstStyle/>
            <a:p>
              <a:pPr algn="l">
                <a:spcBef>
                  <a:spcPct val="50000"/>
                </a:spcBef>
              </a:pPr>
              <a:r>
                <a:rPr lang="en-US" sz="1800" b="1" dirty="0">
                  <a:latin typeface="+mj-lt"/>
                </a:rPr>
                <a:t>Example:</a:t>
              </a:r>
            </a:p>
          </p:txBody>
        </p:sp>
      </p:grpSp>
      <p:sp>
        <p:nvSpPr>
          <p:cNvPr id="9" name="Footer Placeholder 8"/>
          <p:cNvSpPr>
            <a:spLocks noGrp="1"/>
          </p:cNvSpPr>
          <p:nvPr>
            <p:ph type="ftr" sz="quarter" idx="10"/>
          </p:nvPr>
        </p:nvSpPr>
        <p:spPr/>
        <p:txBody>
          <a:bodyPr/>
          <a:lstStyle/>
          <a:p>
            <a:pPr>
              <a:defRPr/>
            </a:pPr>
            <a:r>
              <a:rPr lang="en-US" dirty="0" smtClean="0"/>
              <a:t>RF-ADMN-230</a:t>
            </a:r>
            <a:endParaRPr 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9" name="Rectangle 3"/>
          <p:cNvSpPr>
            <a:spLocks noGrp="1" noChangeArrowheads="1"/>
          </p:cNvSpPr>
          <p:nvPr>
            <p:ph idx="1"/>
          </p:nvPr>
        </p:nvSpPr>
        <p:spPr/>
        <p:txBody>
          <a:bodyPr/>
          <a:lstStyle/>
          <a:p>
            <a:r>
              <a:rPr lang="en-US" dirty="0" smtClean="0"/>
              <a:t>Allows administrator to customize the email notifications sent from report servers</a:t>
            </a:r>
          </a:p>
          <a:p>
            <a:r>
              <a:rPr lang="en-US" dirty="0" smtClean="0"/>
              <a:t>File located on home server:</a:t>
            </a:r>
          </a:p>
          <a:p>
            <a:pPr lvl="1">
              <a:buFont typeface="Times New Roman" pitchFamily="18" charset="0"/>
              <a:buNone/>
            </a:pPr>
            <a:r>
              <a:rPr lang="en-US" sz="1200" dirty="0" smtClean="0"/>
              <a:t>	</a:t>
            </a:r>
            <a:r>
              <a:rPr lang="en-US" sz="1600" dirty="0" smtClean="0"/>
              <a:t>report-email-template.txt</a:t>
            </a:r>
          </a:p>
          <a:p>
            <a:r>
              <a:rPr lang="en-US" dirty="0" smtClean="0"/>
              <a:t>File location:</a:t>
            </a:r>
          </a:p>
          <a:p>
            <a:pPr lvl="1">
              <a:buFont typeface="Times New Roman" pitchFamily="18" charset="0"/>
              <a:buNone/>
            </a:pPr>
            <a:r>
              <a:rPr lang="en-US" sz="1400" dirty="0" smtClean="0"/>
              <a:t>	</a:t>
            </a:r>
            <a:r>
              <a:rPr lang="en-US" sz="1600" dirty="0" smtClean="0"/>
              <a:t>&lt;</a:t>
            </a:r>
            <a:r>
              <a:rPr lang="en-US" sz="1600" dirty="0" err="1" smtClean="0"/>
              <a:t>TomcatInstallDir</a:t>
            </a:r>
            <a:r>
              <a:rPr lang="en-US" sz="1600" dirty="0" smtClean="0"/>
              <a:t>&gt;/</a:t>
            </a:r>
            <a:r>
              <a:rPr lang="en-US" sz="1600" dirty="0" err="1" smtClean="0"/>
              <a:t>webapps</a:t>
            </a:r>
            <a:r>
              <a:rPr lang="en-US" sz="1600" dirty="0" smtClean="0"/>
              <a:t>/</a:t>
            </a:r>
            <a:r>
              <a:rPr lang="en-US" sz="1600" dirty="0" err="1" smtClean="0"/>
              <a:t>qadhome</a:t>
            </a:r>
            <a:r>
              <a:rPr lang="en-US" sz="1600" dirty="0" smtClean="0"/>
              <a:t>/configurations/&lt;</a:t>
            </a:r>
            <a:r>
              <a:rPr lang="en-US" sz="1600" dirty="0" err="1" smtClean="0"/>
              <a:t>config</a:t>
            </a:r>
            <a:r>
              <a:rPr lang="en-US" sz="1600" dirty="0" smtClean="0"/>
              <a:t>&gt;/storage/reports/</a:t>
            </a:r>
          </a:p>
          <a:p>
            <a:r>
              <a:rPr lang="en-US" dirty="0" smtClean="0"/>
              <a:t>Example Contents:</a:t>
            </a:r>
          </a:p>
        </p:txBody>
      </p:sp>
      <p:sp>
        <p:nvSpPr>
          <p:cNvPr id="60418" name="Rectangle 2"/>
          <p:cNvSpPr>
            <a:spLocks noGrp="1" noChangeArrowheads="1"/>
          </p:cNvSpPr>
          <p:nvPr>
            <p:ph type="title"/>
          </p:nvPr>
        </p:nvSpPr>
        <p:spPr/>
        <p:txBody>
          <a:bodyPr/>
          <a:lstStyle/>
          <a:p>
            <a:pPr eaLnBrk="1" hangingPunct="1"/>
            <a:r>
              <a:rPr lang="en-US" smtClean="0"/>
              <a:t>Email Template File</a:t>
            </a:r>
          </a:p>
        </p:txBody>
      </p:sp>
      <p:sp>
        <p:nvSpPr>
          <p:cNvPr id="60421" name="Text Box 5"/>
          <p:cNvSpPr txBox="1">
            <a:spLocks noChangeArrowheads="1"/>
          </p:cNvSpPr>
          <p:nvPr/>
        </p:nvSpPr>
        <p:spPr bwMode="auto">
          <a:xfrm>
            <a:off x="1866508" y="4298950"/>
            <a:ext cx="5410200" cy="1644650"/>
          </a:xfrm>
          <a:prstGeom prst="rect">
            <a:avLst/>
          </a:prstGeom>
          <a:noFill/>
          <a:ln w="9525" algn="ctr">
            <a:solidFill>
              <a:schemeClr val="tx1">
                <a:lumMod val="75000"/>
                <a:lumOff val="25000"/>
              </a:schemeClr>
            </a:solidFill>
            <a:miter lim="800000"/>
            <a:headEnd/>
            <a:tailEnd/>
          </a:ln>
          <a:effectLst/>
        </p:spPr>
        <p:txBody>
          <a:bodyPr tIns="91440" bIns="91440">
            <a:spAutoFit/>
          </a:bodyPr>
          <a:lstStyle/>
          <a:p>
            <a:pPr algn="l"/>
            <a:r>
              <a:rPr lang="en-US" sz="1200" dirty="0"/>
              <a:t>[SUBJECT]</a:t>
            </a:r>
          </a:p>
          <a:p>
            <a:pPr algn="l"/>
            <a:r>
              <a:rPr lang="en-US" sz="1200" dirty="0"/>
              <a:t>Scheduled Report Completed: {$RRO_DESC}</a:t>
            </a:r>
          </a:p>
          <a:p>
            <a:pPr algn="l"/>
            <a:r>
              <a:rPr lang="en-US" sz="1200" dirty="0"/>
              <a:t>[BODY]</a:t>
            </a:r>
          </a:p>
          <a:p>
            <a:pPr algn="l"/>
            <a:r>
              <a:rPr lang="en-US" sz="1200" dirty="0"/>
              <a:t>A scheduled report from QAD Enterprise Applications has completed:</a:t>
            </a:r>
          </a:p>
          <a:p>
            <a:pPr algn="l"/>
            <a:endParaRPr lang="en-US" sz="1200" dirty="0"/>
          </a:p>
          <a:p>
            <a:pPr algn="l"/>
            <a:r>
              <a:rPr lang="en-US" sz="1200" dirty="0"/>
              <a:t>Report:         {$RRO_DESC} ({$RRO_CODE})</a:t>
            </a:r>
          </a:p>
          <a:p>
            <a:pPr algn="l"/>
            <a:r>
              <a:rPr lang="en-US" sz="1200" dirty="0"/>
              <a:t>Description:    {$SR_DESC}</a:t>
            </a:r>
          </a:p>
          <a:p>
            <a:pPr algn="l"/>
            <a:r>
              <a:rPr lang="en-US" sz="1200" dirty="0"/>
              <a:t>Link to Report: {$REPORT_FILE_LINK}</a:t>
            </a:r>
          </a:p>
        </p:txBody>
      </p:sp>
      <p:sp>
        <p:nvSpPr>
          <p:cNvPr id="5" name="Footer Placeholder 4"/>
          <p:cNvSpPr>
            <a:spLocks noGrp="1"/>
          </p:cNvSpPr>
          <p:nvPr>
            <p:ph type="ftr" sz="quarter" idx="10"/>
          </p:nvPr>
        </p:nvSpPr>
        <p:spPr/>
        <p:txBody>
          <a:bodyPr/>
          <a:lstStyle/>
          <a:p>
            <a:pPr>
              <a:defRPr/>
            </a:pPr>
            <a:r>
              <a:rPr lang="en-US" dirty="0" smtClean="0"/>
              <a:t>RF-ADMN-240</a:t>
            </a:r>
            <a:endParaRPr lang="en-U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9" name="Rectangle 3"/>
          <p:cNvSpPr>
            <a:spLocks noGrp="1" noChangeArrowheads="1"/>
          </p:cNvSpPr>
          <p:nvPr>
            <p:ph idx="1"/>
          </p:nvPr>
        </p:nvSpPr>
        <p:spPr/>
        <p:txBody>
          <a:bodyPr/>
          <a:lstStyle/>
          <a:p>
            <a:pPr eaLnBrk="1" hangingPunct="1">
              <a:lnSpc>
                <a:spcPct val="80000"/>
              </a:lnSpc>
              <a:buFont typeface="Webdings" pitchFamily="18" charset="2"/>
              <a:buNone/>
            </a:pPr>
            <a:endParaRPr lang="en-US" sz="2400" dirty="0" smtClean="0"/>
          </a:p>
          <a:p>
            <a:pPr eaLnBrk="1" hangingPunct="1">
              <a:lnSpc>
                <a:spcPct val="80000"/>
              </a:lnSpc>
            </a:pPr>
            <a:r>
              <a:rPr lang="en-US" sz="2400" dirty="0" smtClean="0"/>
              <a:t>Any End User</a:t>
            </a:r>
          </a:p>
          <a:p>
            <a:pPr lvl="1" eaLnBrk="1" hangingPunct="1">
              <a:lnSpc>
                <a:spcPct val="80000"/>
              </a:lnSpc>
            </a:pPr>
            <a:r>
              <a:rPr lang="en-US" sz="2000" dirty="0" smtClean="0"/>
              <a:t>Can create and monitor scheduled reports from the report viewer screen</a:t>
            </a:r>
          </a:p>
          <a:p>
            <a:pPr lvl="1" eaLnBrk="1" hangingPunct="1">
              <a:lnSpc>
                <a:spcPct val="80000"/>
              </a:lnSpc>
            </a:pPr>
            <a:r>
              <a:rPr lang="en-US" sz="2000" dirty="0" smtClean="0"/>
              <a:t>Visibility restricted to the current report open in viewer</a:t>
            </a:r>
          </a:p>
          <a:p>
            <a:pPr eaLnBrk="1" hangingPunct="1">
              <a:lnSpc>
                <a:spcPct val="80000"/>
              </a:lnSpc>
            </a:pPr>
            <a:r>
              <a:rPr lang="en-US" sz="2400" dirty="0" smtClean="0"/>
              <a:t>Administrator</a:t>
            </a:r>
          </a:p>
          <a:p>
            <a:pPr lvl="1" eaLnBrk="1" hangingPunct="1">
              <a:lnSpc>
                <a:spcPct val="80000"/>
              </a:lnSpc>
            </a:pPr>
            <a:r>
              <a:rPr lang="en-US" sz="2000" dirty="0" smtClean="0"/>
              <a:t>Scheduled Report Browse</a:t>
            </a:r>
          </a:p>
          <a:p>
            <a:pPr lvl="2" eaLnBrk="1" hangingPunct="1">
              <a:lnSpc>
                <a:spcPct val="80000"/>
              </a:lnSpc>
            </a:pPr>
            <a:r>
              <a:rPr lang="en-US" sz="2000" dirty="0" smtClean="0"/>
              <a:t>Shows current status of all scheduled reports in each batch</a:t>
            </a:r>
          </a:p>
          <a:p>
            <a:pPr lvl="1" eaLnBrk="1" hangingPunct="1">
              <a:lnSpc>
                <a:spcPct val="80000"/>
              </a:lnSpc>
            </a:pPr>
            <a:r>
              <a:rPr lang="en-US" sz="2000" dirty="0" smtClean="0"/>
              <a:t>Scheduled Report History Browse</a:t>
            </a:r>
          </a:p>
          <a:p>
            <a:pPr lvl="2" eaLnBrk="1" hangingPunct="1">
              <a:lnSpc>
                <a:spcPct val="80000"/>
              </a:lnSpc>
            </a:pPr>
            <a:r>
              <a:rPr lang="en-US" sz="2000" dirty="0" smtClean="0"/>
              <a:t>Shows all past scheduled report runs</a:t>
            </a:r>
          </a:p>
          <a:p>
            <a:pPr lvl="1" eaLnBrk="1" hangingPunct="1">
              <a:lnSpc>
                <a:spcPct val="80000"/>
              </a:lnSpc>
            </a:pPr>
            <a:r>
              <a:rPr lang="en-US" sz="2000" dirty="0" smtClean="0"/>
              <a:t>Scheduled Report Maintenance</a:t>
            </a:r>
          </a:p>
          <a:p>
            <a:pPr lvl="2" eaLnBrk="1" hangingPunct="1">
              <a:lnSpc>
                <a:spcPct val="80000"/>
              </a:lnSpc>
            </a:pPr>
            <a:r>
              <a:rPr lang="en-US" sz="2000" dirty="0" smtClean="0"/>
              <a:t>Allows viewing and editing of scheduled report properties</a:t>
            </a:r>
          </a:p>
          <a:p>
            <a:pPr lvl="2" eaLnBrk="1" hangingPunct="1">
              <a:lnSpc>
                <a:spcPct val="80000"/>
              </a:lnSpc>
            </a:pPr>
            <a:r>
              <a:rPr lang="en-US" sz="2000" dirty="0" smtClean="0"/>
              <a:t>e.g. changing priorities, deleting</a:t>
            </a:r>
          </a:p>
        </p:txBody>
      </p:sp>
      <p:sp>
        <p:nvSpPr>
          <p:cNvPr id="70658" name="Rectangle 2"/>
          <p:cNvSpPr>
            <a:spLocks noGrp="1" noChangeArrowheads="1"/>
          </p:cNvSpPr>
          <p:nvPr>
            <p:ph type="title"/>
          </p:nvPr>
        </p:nvSpPr>
        <p:spPr/>
        <p:txBody>
          <a:bodyPr/>
          <a:lstStyle/>
          <a:p>
            <a:pPr eaLnBrk="1" hangingPunct="1"/>
            <a:r>
              <a:rPr lang="en-US" smtClean="0"/>
              <a:t>Scheduled Report Administration</a:t>
            </a:r>
          </a:p>
        </p:txBody>
      </p:sp>
      <p:sp>
        <p:nvSpPr>
          <p:cNvPr id="4" name="Footer Placeholder 3"/>
          <p:cNvSpPr>
            <a:spLocks noGrp="1"/>
          </p:cNvSpPr>
          <p:nvPr>
            <p:ph type="ftr" sz="quarter" idx="10"/>
          </p:nvPr>
        </p:nvSpPr>
        <p:spPr/>
        <p:txBody>
          <a:bodyPr/>
          <a:lstStyle/>
          <a:p>
            <a:pPr>
              <a:defRPr/>
            </a:pPr>
            <a:r>
              <a:rPr lang="en-US" dirty="0" smtClean="0"/>
              <a:t>RF-ADMN-250</a:t>
            </a:r>
            <a:endParaRPr 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p:txBody>
          <a:bodyPr/>
          <a:lstStyle/>
          <a:p>
            <a:r>
              <a:rPr lang="en-US" smtClean="0"/>
              <a:t>End User Report Scheduling</a:t>
            </a:r>
          </a:p>
        </p:txBody>
      </p:sp>
      <p:sp>
        <p:nvSpPr>
          <p:cNvPr id="78852" name="Text Box 4"/>
          <p:cNvSpPr txBox="1">
            <a:spLocks noChangeArrowheads="1"/>
          </p:cNvSpPr>
          <p:nvPr/>
        </p:nvSpPr>
        <p:spPr bwMode="auto">
          <a:xfrm>
            <a:off x="533400" y="914400"/>
            <a:ext cx="8229600" cy="488950"/>
          </a:xfrm>
          <a:prstGeom prst="rect">
            <a:avLst/>
          </a:prstGeom>
          <a:noFill/>
          <a:ln w="9525" algn="ctr">
            <a:noFill/>
            <a:miter lim="800000"/>
            <a:headEnd/>
            <a:tailEnd/>
          </a:ln>
          <a:effectLst/>
        </p:spPr>
        <p:txBody>
          <a:bodyPr tIns="91440" bIns="91440">
            <a:spAutoFit/>
          </a:bodyPr>
          <a:lstStyle/>
          <a:p>
            <a:pPr algn="l">
              <a:spcBef>
                <a:spcPct val="50000"/>
              </a:spcBef>
            </a:pPr>
            <a:r>
              <a:rPr lang="en-US" sz="2000" dirty="0"/>
              <a:t>Scheduling and monitoring can be done from the viewer</a:t>
            </a:r>
          </a:p>
        </p:txBody>
      </p:sp>
      <p:pic>
        <p:nvPicPr>
          <p:cNvPr id="78853" name="Picture 5"/>
          <p:cNvPicPr>
            <a:picLocks noChangeAspect="1" noChangeArrowheads="1"/>
          </p:cNvPicPr>
          <p:nvPr/>
        </p:nvPicPr>
        <p:blipFill>
          <a:blip r:embed="rId2" cstate="print"/>
          <a:srcRect/>
          <a:stretch>
            <a:fillRect/>
          </a:stretch>
        </p:blipFill>
        <p:spPr bwMode="auto">
          <a:xfrm>
            <a:off x="705438" y="1447800"/>
            <a:ext cx="7724775" cy="4581525"/>
          </a:xfrm>
          <a:prstGeom prst="rect">
            <a:avLst/>
          </a:prstGeom>
          <a:noFill/>
          <a:ln w="9525" algn="ctr">
            <a:noFill/>
            <a:miter lim="800000"/>
            <a:headEnd/>
            <a:tailEnd/>
          </a:ln>
          <a:effectLst/>
        </p:spPr>
      </p:pic>
      <p:sp>
        <p:nvSpPr>
          <p:cNvPr id="5" name="Footer Placeholder 4"/>
          <p:cNvSpPr>
            <a:spLocks noGrp="1"/>
          </p:cNvSpPr>
          <p:nvPr>
            <p:ph type="ftr" sz="quarter" idx="10"/>
          </p:nvPr>
        </p:nvSpPr>
        <p:spPr/>
        <p:txBody>
          <a:bodyPr/>
          <a:lstStyle/>
          <a:p>
            <a:pPr>
              <a:defRPr/>
            </a:pPr>
            <a:r>
              <a:rPr lang="en-US" dirty="0" smtClean="0"/>
              <a:t>RF-ADMN-260</a:t>
            </a:r>
            <a:endParaRPr 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normAutofit/>
          </a:bodyPr>
          <a:lstStyle/>
          <a:p>
            <a:r>
              <a:rPr lang="en-US" sz="2200" dirty="0" smtClean="0"/>
              <a:t>Shows current status of scheduled reports in each batch</a:t>
            </a:r>
          </a:p>
          <a:p>
            <a:endParaRPr lang="en-US" sz="2200" dirty="0"/>
          </a:p>
        </p:txBody>
      </p:sp>
      <p:sp>
        <p:nvSpPr>
          <p:cNvPr id="77826" name="Rectangle 2"/>
          <p:cNvSpPr>
            <a:spLocks noGrp="1" noChangeArrowheads="1"/>
          </p:cNvSpPr>
          <p:nvPr>
            <p:ph type="title"/>
          </p:nvPr>
        </p:nvSpPr>
        <p:spPr/>
        <p:txBody>
          <a:bodyPr/>
          <a:lstStyle/>
          <a:p>
            <a:r>
              <a:rPr lang="en-US" dirty="0" smtClean="0"/>
              <a:t>Scheduled Report Browse</a:t>
            </a:r>
          </a:p>
        </p:txBody>
      </p:sp>
      <p:sp>
        <p:nvSpPr>
          <p:cNvPr id="5" name="Footer Placeholder 4"/>
          <p:cNvSpPr>
            <a:spLocks noGrp="1"/>
          </p:cNvSpPr>
          <p:nvPr>
            <p:ph type="ftr" sz="quarter" idx="10"/>
          </p:nvPr>
        </p:nvSpPr>
        <p:spPr/>
        <p:txBody>
          <a:bodyPr/>
          <a:lstStyle/>
          <a:p>
            <a:pPr>
              <a:defRPr/>
            </a:pPr>
            <a:r>
              <a:rPr lang="en-US" dirty="0" smtClean="0"/>
              <a:t>RF-ADMN-270</a:t>
            </a:r>
            <a:endParaRPr lang="en-US" dirty="0"/>
          </a:p>
        </p:txBody>
      </p:sp>
      <p:pic>
        <p:nvPicPr>
          <p:cNvPr id="77829" name="Picture 5"/>
          <p:cNvPicPr>
            <a:picLocks noChangeAspect="1" noChangeArrowheads="1"/>
          </p:cNvPicPr>
          <p:nvPr/>
        </p:nvPicPr>
        <p:blipFill>
          <a:blip r:embed="rId2" cstate="print"/>
          <a:srcRect/>
          <a:stretch>
            <a:fillRect/>
          </a:stretch>
        </p:blipFill>
        <p:spPr bwMode="auto">
          <a:xfrm>
            <a:off x="800840" y="1471295"/>
            <a:ext cx="7467600" cy="4670425"/>
          </a:xfrm>
          <a:prstGeom prst="rect">
            <a:avLst/>
          </a:prstGeom>
          <a:noFill/>
          <a:ln w="9525" algn="ctr">
            <a:noFill/>
            <a:miter lim="800000"/>
            <a:headEnd/>
            <a:tailEnd/>
          </a:ln>
          <a:effectLst/>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lstStyle/>
          <a:p>
            <a:r>
              <a:rPr lang="en-US" dirty="0" smtClean="0"/>
              <a:t>Shows past scheduled report runs</a:t>
            </a:r>
          </a:p>
          <a:p>
            <a:endParaRPr lang="en-US" dirty="0"/>
          </a:p>
        </p:txBody>
      </p:sp>
      <p:sp>
        <p:nvSpPr>
          <p:cNvPr id="76802" name="Rectangle 2"/>
          <p:cNvSpPr>
            <a:spLocks noGrp="1" noChangeArrowheads="1"/>
          </p:cNvSpPr>
          <p:nvPr>
            <p:ph type="title"/>
          </p:nvPr>
        </p:nvSpPr>
        <p:spPr/>
        <p:txBody>
          <a:bodyPr/>
          <a:lstStyle/>
          <a:p>
            <a:r>
              <a:rPr lang="en-US" smtClean="0"/>
              <a:t>Scheduled Report History Browse</a:t>
            </a:r>
          </a:p>
        </p:txBody>
      </p:sp>
      <p:sp>
        <p:nvSpPr>
          <p:cNvPr id="5" name="Footer Placeholder 4"/>
          <p:cNvSpPr>
            <a:spLocks noGrp="1"/>
          </p:cNvSpPr>
          <p:nvPr>
            <p:ph type="ftr" sz="quarter" idx="10"/>
          </p:nvPr>
        </p:nvSpPr>
        <p:spPr/>
        <p:txBody>
          <a:bodyPr/>
          <a:lstStyle/>
          <a:p>
            <a:pPr>
              <a:defRPr/>
            </a:pPr>
            <a:r>
              <a:rPr lang="en-US" dirty="0" smtClean="0"/>
              <a:t>RF-ADMN-280</a:t>
            </a:r>
            <a:endParaRPr lang="en-US" dirty="0"/>
          </a:p>
        </p:txBody>
      </p:sp>
      <p:pic>
        <p:nvPicPr>
          <p:cNvPr id="76805" name="Picture 5"/>
          <p:cNvPicPr>
            <a:picLocks noChangeAspect="1" noChangeArrowheads="1"/>
          </p:cNvPicPr>
          <p:nvPr/>
        </p:nvPicPr>
        <p:blipFill>
          <a:blip r:embed="rId2" cstate="print"/>
          <a:srcRect/>
          <a:stretch>
            <a:fillRect/>
          </a:stretch>
        </p:blipFill>
        <p:spPr bwMode="auto">
          <a:xfrm>
            <a:off x="807720" y="1464691"/>
            <a:ext cx="7620000" cy="4683125"/>
          </a:xfrm>
          <a:prstGeom prst="rect">
            <a:avLst/>
          </a:prstGeom>
          <a:noFill/>
          <a:ln w="9525" algn="ctr">
            <a:noFill/>
            <a:miter lim="800000"/>
            <a:headEnd/>
            <a:tailEnd/>
          </a:ln>
          <a:effectLst/>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p:txBody>
          <a:bodyPr/>
          <a:lstStyle/>
          <a:p>
            <a:r>
              <a:rPr lang="en-US" smtClean="0"/>
              <a:t>Scheduled Report Maintenance</a:t>
            </a:r>
          </a:p>
        </p:txBody>
      </p:sp>
      <p:pic>
        <p:nvPicPr>
          <p:cNvPr id="75780" name="Picture 4"/>
          <p:cNvPicPr>
            <a:picLocks noChangeAspect="1" noChangeArrowheads="1"/>
          </p:cNvPicPr>
          <p:nvPr/>
        </p:nvPicPr>
        <p:blipFill>
          <a:blip r:embed="rId2" cstate="print"/>
          <a:srcRect/>
          <a:stretch>
            <a:fillRect/>
          </a:stretch>
        </p:blipFill>
        <p:spPr bwMode="auto">
          <a:xfrm>
            <a:off x="1028308" y="1447800"/>
            <a:ext cx="7086600" cy="4683125"/>
          </a:xfrm>
          <a:prstGeom prst="rect">
            <a:avLst/>
          </a:prstGeom>
          <a:noFill/>
          <a:ln w="9525" algn="ctr">
            <a:noFill/>
            <a:miter lim="800000"/>
            <a:headEnd/>
            <a:tailEnd/>
          </a:ln>
          <a:effectLst/>
        </p:spPr>
      </p:pic>
      <p:sp>
        <p:nvSpPr>
          <p:cNvPr id="75781" name="Text Box 5"/>
          <p:cNvSpPr txBox="1">
            <a:spLocks noChangeArrowheads="1"/>
          </p:cNvSpPr>
          <p:nvPr/>
        </p:nvSpPr>
        <p:spPr bwMode="auto">
          <a:xfrm>
            <a:off x="457200" y="838200"/>
            <a:ext cx="8229600" cy="488950"/>
          </a:xfrm>
          <a:prstGeom prst="rect">
            <a:avLst/>
          </a:prstGeom>
          <a:noFill/>
          <a:ln w="9525" algn="ctr">
            <a:noFill/>
            <a:miter lim="800000"/>
            <a:headEnd/>
            <a:tailEnd/>
          </a:ln>
          <a:effectLst/>
        </p:spPr>
        <p:txBody>
          <a:bodyPr tIns="91440" bIns="91440">
            <a:spAutoFit/>
          </a:bodyPr>
          <a:lstStyle/>
          <a:p>
            <a:pPr algn="l">
              <a:spcBef>
                <a:spcPct val="50000"/>
              </a:spcBef>
            </a:pPr>
            <a:r>
              <a:rPr lang="en-US" sz="2000"/>
              <a:t>Allows viewing and editing of scheduled report properties</a:t>
            </a:r>
          </a:p>
        </p:txBody>
      </p:sp>
      <p:sp>
        <p:nvSpPr>
          <p:cNvPr id="5" name="Footer Placeholder 4"/>
          <p:cNvSpPr>
            <a:spLocks noGrp="1"/>
          </p:cNvSpPr>
          <p:nvPr>
            <p:ph type="ftr" sz="quarter" idx="10"/>
          </p:nvPr>
        </p:nvSpPr>
        <p:spPr/>
        <p:txBody>
          <a:bodyPr/>
          <a:lstStyle/>
          <a:p>
            <a:pPr>
              <a:defRPr/>
            </a:pPr>
            <a:r>
              <a:rPr lang="en-US" dirty="0" smtClean="0"/>
              <a:t>RF-ADMN-290</a:t>
            </a: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Rectangle 3"/>
          <p:cNvSpPr>
            <a:spLocks noGrp="1" noChangeArrowheads="1"/>
          </p:cNvSpPr>
          <p:nvPr>
            <p:ph idx="1"/>
          </p:nvPr>
        </p:nvSpPr>
        <p:spPr/>
        <p:txBody>
          <a:bodyPr/>
          <a:lstStyle/>
          <a:p>
            <a:r>
              <a:rPr lang="en-US" dirty="0" smtClean="0"/>
              <a:t>Several reporting-related settings must exist in the client-session.xml configuration file on the QAD .NET UI home server</a:t>
            </a:r>
          </a:p>
          <a:p>
            <a:r>
              <a:rPr lang="en-US" dirty="0" smtClean="0"/>
              <a:t>File location:</a:t>
            </a:r>
          </a:p>
          <a:p>
            <a:pPr lvl="1">
              <a:buFont typeface="Times New Roman" pitchFamily="18" charset="0"/>
              <a:buNone/>
            </a:pPr>
            <a:r>
              <a:rPr lang="en-US" sz="1400" dirty="0" smtClean="0"/>
              <a:t>	</a:t>
            </a:r>
            <a:r>
              <a:rPr lang="en-US" sz="1600" dirty="0" smtClean="0"/>
              <a:t>&lt;</a:t>
            </a:r>
            <a:r>
              <a:rPr lang="en-US" sz="1600" dirty="0" err="1" smtClean="0"/>
              <a:t>TomcatInstallDir</a:t>
            </a:r>
            <a:r>
              <a:rPr lang="en-US" sz="1600" dirty="0" smtClean="0"/>
              <a:t>&gt;/</a:t>
            </a:r>
            <a:r>
              <a:rPr lang="en-US" sz="1600" dirty="0" err="1" smtClean="0"/>
              <a:t>webapps</a:t>
            </a:r>
            <a:r>
              <a:rPr lang="en-US" sz="1600" dirty="0" smtClean="0"/>
              <a:t>/</a:t>
            </a:r>
            <a:r>
              <a:rPr lang="en-US" sz="1600" dirty="0" err="1" smtClean="0"/>
              <a:t>qadhome</a:t>
            </a:r>
            <a:r>
              <a:rPr lang="en-US" sz="1600" dirty="0" smtClean="0"/>
              <a:t>/configurations/&lt;</a:t>
            </a:r>
            <a:r>
              <a:rPr lang="en-US" sz="1600" dirty="0" err="1" smtClean="0"/>
              <a:t>config</a:t>
            </a:r>
            <a:r>
              <a:rPr lang="en-US" sz="1600" dirty="0" smtClean="0"/>
              <a:t>&gt;/client-session.xml</a:t>
            </a:r>
          </a:p>
          <a:p>
            <a:r>
              <a:rPr lang="en-US" dirty="0" smtClean="0"/>
              <a:t>Reporting-related entries:</a:t>
            </a:r>
          </a:p>
          <a:p>
            <a:pPr lvl="1"/>
            <a:r>
              <a:rPr lang="en-US" dirty="0" err="1" smtClean="0"/>
              <a:t>ReportDataSourceProviders</a:t>
            </a:r>
            <a:endParaRPr lang="en-US" dirty="0" smtClean="0"/>
          </a:p>
          <a:p>
            <a:pPr lvl="2"/>
            <a:r>
              <a:rPr lang="en-US" dirty="0" smtClean="0"/>
              <a:t>Tells system how to load data source implementation classes</a:t>
            </a:r>
          </a:p>
          <a:p>
            <a:pPr lvl="2"/>
            <a:r>
              <a:rPr lang="en-US" dirty="0" smtClean="0"/>
              <a:t>Allows custom implementations to be added</a:t>
            </a:r>
          </a:p>
          <a:p>
            <a:pPr lvl="1"/>
            <a:r>
              <a:rPr lang="en-US" dirty="0" smtClean="0"/>
              <a:t>SMTP settings</a:t>
            </a:r>
          </a:p>
          <a:p>
            <a:pPr lvl="2"/>
            <a:r>
              <a:rPr lang="en-US" dirty="0" smtClean="0"/>
              <a:t>For email notifications from scheduled report runs</a:t>
            </a:r>
          </a:p>
        </p:txBody>
      </p:sp>
      <p:sp>
        <p:nvSpPr>
          <p:cNvPr id="37890" name="Rectangle 2"/>
          <p:cNvSpPr>
            <a:spLocks noGrp="1" noChangeArrowheads="1"/>
          </p:cNvSpPr>
          <p:nvPr>
            <p:ph type="title"/>
          </p:nvPr>
        </p:nvSpPr>
        <p:spPr/>
        <p:txBody>
          <a:bodyPr/>
          <a:lstStyle/>
          <a:p>
            <a:pPr eaLnBrk="1" hangingPunct="1"/>
            <a:r>
              <a:rPr lang="en-US" smtClean="0"/>
              <a:t>System Configuration: client-session.xml</a:t>
            </a:r>
          </a:p>
        </p:txBody>
      </p:sp>
      <p:sp>
        <p:nvSpPr>
          <p:cNvPr id="4" name="Footer Placeholder 3"/>
          <p:cNvSpPr>
            <a:spLocks noGrp="1"/>
          </p:cNvSpPr>
          <p:nvPr>
            <p:ph type="ftr" sz="quarter" idx="10"/>
          </p:nvPr>
        </p:nvSpPr>
        <p:spPr/>
        <p:txBody>
          <a:bodyPr/>
          <a:lstStyle/>
          <a:p>
            <a:pPr>
              <a:defRPr/>
            </a:pPr>
            <a:r>
              <a:rPr lang="en-US" smtClean="0"/>
              <a:t>RF-ADMN-030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37891">
                                            <p:txEl>
                                              <p:pRg st="0" end="0"/>
                                            </p:txEl>
                                          </p:spTgt>
                                        </p:tgtEl>
                                        <p:attrNameLst>
                                          <p:attrName>style.fontStyle</p:attrName>
                                        </p:attrNameLst>
                                      </p:cBhvr>
                                      <p:to>
                                        <p:strVal val="normal"/>
                                      </p:to>
                                    </p:set>
                                    <p:set>
                                      <p:cBhvr override="childStyle">
                                        <p:cTn id="7" dur="indefinite"/>
                                        <p:tgtEl>
                                          <p:spTgt spid="37891">
                                            <p:txEl>
                                              <p:pRg st="0" end="0"/>
                                            </p:txEl>
                                          </p:spTgt>
                                        </p:tgtEl>
                                        <p:attrNameLst>
                                          <p:attrName>style.fontWeight</p:attrName>
                                        </p:attrNameLst>
                                      </p:cBhvr>
                                      <p:to>
                                        <p:strVal val="bold"/>
                                      </p:to>
                                    </p:set>
                                    <p:set>
                                      <p:cBhvr override="childStyle">
                                        <p:cTn id="8" dur="indefinite"/>
                                        <p:tgtEl>
                                          <p:spTgt spid="37891">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37891">
                                            <p:txEl>
                                              <p:pRg st="1" end="1"/>
                                            </p:txEl>
                                          </p:spTgt>
                                        </p:tgtEl>
                                        <p:attrNameLst>
                                          <p:attrName>style.fontStyle</p:attrName>
                                        </p:attrNameLst>
                                      </p:cBhvr>
                                      <p:to>
                                        <p:strVal val="normal"/>
                                      </p:to>
                                    </p:set>
                                    <p:set>
                                      <p:cBhvr override="childStyle">
                                        <p:cTn id="13" dur="indefinite"/>
                                        <p:tgtEl>
                                          <p:spTgt spid="37891">
                                            <p:txEl>
                                              <p:pRg st="1" end="1"/>
                                            </p:txEl>
                                          </p:spTgt>
                                        </p:tgtEl>
                                        <p:attrNameLst>
                                          <p:attrName>style.fontWeight</p:attrName>
                                        </p:attrNameLst>
                                      </p:cBhvr>
                                      <p:to>
                                        <p:strVal val="bold"/>
                                      </p:to>
                                    </p:set>
                                    <p:set>
                                      <p:cBhvr override="childStyle">
                                        <p:cTn id="14" dur="indefinite"/>
                                        <p:tgtEl>
                                          <p:spTgt spid="37891">
                                            <p:txEl>
                                              <p:pRg st="1" end="1"/>
                                            </p:txEl>
                                          </p:spTgt>
                                        </p:tgtEl>
                                        <p:attrNameLst>
                                          <p:attrName>style.textDecorationUnderline</p:attrName>
                                        </p:attrNameLst>
                                      </p:cBhvr>
                                      <p:to>
                                        <p:strVal val="false"/>
                                      </p:to>
                                    </p:set>
                                  </p:childTnLst>
                                </p:cTn>
                              </p:par>
                              <p:par>
                                <p:cTn id="15" presetID="5" presetClass="emph" presetSubtype="1" nodeType="withEffect">
                                  <p:stCondLst>
                                    <p:cond delay="0"/>
                                  </p:stCondLst>
                                  <p:endCondLst>
                                    <p:cond evt="onNext" delay="0">
                                      <p:tgtEl>
                                        <p:sldTgt/>
                                      </p:tgtEl>
                                    </p:cond>
                                  </p:endCondLst>
                                  <p:childTnLst>
                                    <p:set>
                                      <p:cBhvr override="childStyle">
                                        <p:cTn id="16" dur="indefinite"/>
                                        <p:tgtEl>
                                          <p:spTgt spid="37891">
                                            <p:txEl>
                                              <p:pRg st="2" end="2"/>
                                            </p:txEl>
                                          </p:spTgt>
                                        </p:tgtEl>
                                        <p:attrNameLst>
                                          <p:attrName>style.fontStyle</p:attrName>
                                        </p:attrNameLst>
                                      </p:cBhvr>
                                      <p:to>
                                        <p:strVal val="normal"/>
                                      </p:to>
                                    </p:set>
                                    <p:set>
                                      <p:cBhvr override="childStyle">
                                        <p:cTn id="17" dur="indefinite"/>
                                        <p:tgtEl>
                                          <p:spTgt spid="37891">
                                            <p:txEl>
                                              <p:pRg st="2" end="2"/>
                                            </p:txEl>
                                          </p:spTgt>
                                        </p:tgtEl>
                                        <p:attrNameLst>
                                          <p:attrName>style.fontWeight</p:attrName>
                                        </p:attrNameLst>
                                      </p:cBhvr>
                                      <p:to>
                                        <p:strVal val="bold"/>
                                      </p:to>
                                    </p:set>
                                    <p:set>
                                      <p:cBhvr override="childStyle">
                                        <p:cTn id="18" dur="indefinite"/>
                                        <p:tgtEl>
                                          <p:spTgt spid="37891">
                                            <p:txEl>
                                              <p:pRg st="2" end="2"/>
                                            </p:txEl>
                                          </p:spTgt>
                                        </p:tgtEl>
                                        <p:attrNameLst>
                                          <p:attrName>style.textDecorationUnderline</p:attrName>
                                        </p:attrNameLst>
                                      </p:cBhvr>
                                      <p:to>
                                        <p:strVal val="false"/>
                                      </p:to>
                                    </p:set>
                                  </p:childTnLst>
                                </p:cTn>
                              </p:par>
                            </p:childTnLst>
                          </p:cTn>
                        </p:par>
                      </p:childTnLst>
                    </p:cTn>
                  </p:par>
                  <p:par>
                    <p:cTn id="19" fill="hold">
                      <p:stCondLst>
                        <p:cond delay="indefinite"/>
                      </p:stCondLst>
                      <p:childTnLst>
                        <p:par>
                          <p:cTn id="20" fill="hold">
                            <p:stCondLst>
                              <p:cond delay="0"/>
                            </p:stCondLst>
                            <p:childTnLst>
                              <p:par>
                                <p:cTn id="21" presetID="5" presetClass="emph" presetSubtype="1" nodeType="clickEffect">
                                  <p:stCondLst>
                                    <p:cond delay="0"/>
                                  </p:stCondLst>
                                  <p:endCondLst>
                                    <p:cond evt="onNext" delay="0">
                                      <p:tgtEl>
                                        <p:sldTgt/>
                                      </p:tgtEl>
                                    </p:cond>
                                  </p:endCondLst>
                                  <p:childTnLst>
                                    <p:set>
                                      <p:cBhvr override="childStyle">
                                        <p:cTn id="22" dur="indefinite"/>
                                        <p:tgtEl>
                                          <p:spTgt spid="37891">
                                            <p:txEl>
                                              <p:pRg st="3" end="3"/>
                                            </p:txEl>
                                          </p:spTgt>
                                        </p:tgtEl>
                                        <p:attrNameLst>
                                          <p:attrName>style.fontStyle</p:attrName>
                                        </p:attrNameLst>
                                      </p:cBhvr>
                                      <p:to>
                                        <p:strVal val="normal"/>
                                      </p:to>
                                    </p:set>
                                    <p:set>
                                      <p:cBhvr override="childStyle">
                                        <p:cTn id="23" dur="indefinite"/>
                                        <p:tgtEl>
                                          <p:spTgt spid="37891">
                                            <p:txEl>
                                              <p:pRg st="3" end="3"/>
                                            </p:txEl>
                                          </p:spTgt>
                                        </p:tgtEl>
                                        <p:attrNameLst>
                                          <p:attrName>style.fontWeight</p:attrName>
                                        </p:attrNameLst>
                                      </p:cBhvr>
                                      <p:to>
                                        <p:strVal val="bold"/>
                                      </p:to>
                                    </p:set>
                                    <p:set>
                                      <p:cBhvr override="childStyle">
                                        <p:cTn id="24" dur="indefinite"/>
                                        <p:tgtEl>
                                          <p:spTgt spid="37891">
                                            <p:txEl>
                                              <p:pRg st="3" end="3"/>
                                            </p:txEl>
                                          </p:spTgt>
                                        </p:tgtEl>
                                        <p:attrNameLst>
                                          <p:attrName>style.textDecorationUnderline</p:attrName>
                                        </p:attrNameLst>
                                      </p:cBhvr>
                                      <p:to>
                                        <p:strVal val="false"/>
                                      </p:to>
                                    </p:set>
                                  </p:childTnLst>
                                </p:cTn>
                              </p:par>
                            </p:childTnLst>
                          </p:cTn>
                        </p:par>
                      </p:childTnLst>
                    </p:cTn>
                  </p:par>
                  <p:par>
                    <p:cTn id="25" fill="hold">
                      <p:stCondLst>
                        <p:cond delay="indefinite"/>
                      </p:stCondLst>
                      <p:childTnLst>
                        <p:par>
                          <p:cTn id="26" fill="hold">
                            <p:stCondLst>
                              <p:cond delay="0"/>
                            </p:stCondLst>
                            <p:childTnLst>
                              <p:par>
                                <p:cTn id="27" presetID="5" presetClass="emph" presetSubtype="1" nodeType="clickEffect">
                                  <p:stCondLst>
                                    <p:cond delay="0"/>
                                  </p:stCondLst>
                                  <p:endCondLst>
                                    <p:cond evt="onNext" delay="0">
                                      <p:tgtEl>
                                        <p:sldTgt/>
                                      </p:tgtEl>
                                    </p:cond>
                                  </p:endCondLst>
                                  <p:childTnLst>
                                    <p:set>
                                      <p:cBhvr override="childStyle">
                                        <p:cTn id="28" dur="indefinite"/>
                                        <p:tgtEl>
                                          <p:spTgt spid="37891">
                                            <p:txEl>
                                              <p:pRg st="4" end="4"/>
                                            </p:txEl>
                                          </p:spTgt>
                                        </p:tgtEl>
                                        <p:attrNameLst>
                                          <p:attrName>style.fontStyle</p:attrName>
                                        </p:attrNameLst>
                                      </p:cBhvr>
                                      <p:to>
                                        <p:strVal val="normal"/>
                                      </p:to>
                                    </p:set>
                                    <p:set>
                                      <p:cBhvr override="childStyle">
                                        <p:cTn id="29" dur="indefinite"/>
                                        <p:tgtEl>
                                          <p:spTgt spid="37891">
                                            <p:txEl>
                                              <p:pRg st="4" end="4"/>
                                            </p:txEl>
                                          </p:spTgt>
                                        </p:tgtEl>
                                        <p:attrNameLst>
                                          <p:attrName>style.fontWeight</p:attrName>
                                        </p:attrNameLst>
                                      </p:cBhvr>
                                      <p:to>
                                        <p:strVal val="bold"/>
                                      </p:to>
                                    </p:set>
                                    <p:set>
                                      <p:cBhvr override="childStyle">
                                        <p:cTn id="30" dur="indefinite"/>
                                        <p:tgtEl>
                                          <p:spTgt spid="37891">
                                            <p:txEl>
                                              <p:pRg st="4" end="4"/>
                                            </p:txEl>
                                          </p:spTgt>
                                        </p:tgtEl>
                                        <p:attrNameLst>
                                          <p:attrName>style.textDecorationUnderline</p:attrName>
                                        </p:attrNameLst>
                                      </p:cBhvr>
                                      <p:to>
                                        <p:strVal val="false"/>
                                      </p:to>
                                    </p:set>
                                  </p:childTnLst>
                                </p:cTn>
                              </p:par>
                              <p:par>
                                <p:cTn id="31" presetID="5" presetClass="emph" presetSubtype="1" nodeType="withEffect">
                                  <p:stCondLst>
                                    <p:cond delay="0"/>
                                  </p:stCondLst>
                                  <p:endCondLst>
                                    <p:cond evt="onNext" delay="0">
                                      <p:tgtEl>
                                        <p:sldTgt/>
                                      </p:tgtEl>
                                    </p:cond>
                                  </p:endCondLst>
                                  <p:childTnLst>
                                    <p:set>
                                      <p:cBhvr override="childStyle">
                                        <p:cTn id="32" dur="indefinite"/>
                                        <p:tgtEl>
                                          <p:spTgt spid="37891">
                                            <p:txEl>
                                              <p:pRg st="5" end="5"/>
                                            </p:txEl>
                                          </p:spTgt>
                                        </p:tgtEl>
                                        <p:attrNameLst>
                                          <p:attrName>style.fontStyle</p:attrName>
                                        </p:attrNameLst>
                                      </p:cBhvr>
                                      <p:to>
                                        <p:strVal val="normal"/>
                                      </p:to>
                                    </p:set>
                                    <p:set>
                                      <p:cBhvr override="childStyle">
                                        <p:cTn id="33" dur="indefinite"/>
                                        <p:tgtEl>
                                          <p:spTgt spid="37891">
                                            <p:txEl>
                                              <p:pRg st="5" end="5"/>
                                            </p:txEl>
                                          </p:spTgt>
                                        </p:tgtEl>
                                        <p:attrNameLst>
                                          <p:attrName>style.fontWeight</p:attrName>
                                        </p:attrNameLst>
                                      </p:cBhvr>
                                      <p:to>
                                        <p:strVal val="bold"/>
                                      </p:to>
                                    </p:set>
                                    <p:set>
                                      <p:cBhvr override="childStyle">
                                        <p:cTn id="34" dur="indefinite"/>
                                        <p:tgtEl>
                                          <p:spTgt spid="37891">
                                            <p:txEl>
                                              <p:pRg st="5" end="5"/>
                                            </p:txEl>
                                          </p:spTgt>
                                        </p:tgtEl>
                                        <p:attrNameLst>
                                          <p:attrName>style.textDecorationUnderline</p:attrName>
                                        </p:attrNameLst>
                                      </p:cBhvr>
                                      <p:to>
                                        <p:strVal val="false"/>
                                      </p:to>
                                    </p:set>
                                  </p:childTnLst>
                                </p:cTn>
                              </p:par>
                              <p:par>
                                <p:cTn id="35" presetID="5" presetClass="emph" presetSubtype="1" nodeType="withEffect">
                                  <p:stCondLst>
                                    <p:cond delay="0"/>
                                  </p:stCondLst>
                                  <p:endCondLst>
                                    <p:cond evt="onNext" delay="0">
                                      <p:tgtEl>
                                        <p:sldTgt/>
                                      </p:tgtEl>
                                    </p:cond>
                                  </p:endCondLst>
                                  <p:childTnLst>
                                    <p:set>
                                      <p:cBhvr override="childStyle">
                                        <p:cTn id="36" dur="indefinite"/>
                                        <p:tgtEl>
                                          <p:spTgt spid="37891">
                                            <p:txEl>
                                              <p:pRg st="6" end="6"/>
                                            </p:txEl>
                                          </p:spTgt>
                                        </p:tgtEl>
                                        <p:attrNameLst>
                                          <p:attrName>style.fontStyle</p:attrName>
                                        </p:attrNameLst>
                                      </p:cBhvr>
                                      <p:to>
                                        <p:strVal val="normal"/>
                                      </p:to>
                                    </p:set>
                                    <p:set>
                                      <p:cBhvr override="childStyle">
                                        <p:cTn id="37" dur="indefinite"/>
                                        <p:tgtEl>
                                          <p:spTgt spid="37891">
                                            <p:txEl>
                                              <p:pRg st="6" end="6"/>
                                            </p:txEl>
                                          </p:spTgt>
                                        </p:tgtEl>
                                        <p:attrNameLst>
                                          <p:attrName>style.fontWeight</p:attrName>
                                        </p:attrNameLst>
                                      </p:cBhvr>
                                      <p:to>
                                        <p:strVal val="bold"/>
                                      </p:to>
                                    </p:set>
                                    <p:set>
                                      <p:cBhvr override="childStyle">
                                        <p:cTn id="38" dur="indefinite"/>
                                        <p:tgtEl>
                                          <p:spTgt spid="37891">
                                            <p:txEl>
                                              <p:pRg st="6" end="6"/>
                                            </p:txEl>
                                          </p:spTgt>
                                        </p:tgtEl>
                                        <p:attrNameLst>
                                          <p:attrName>style.textDecorationUnderline</p:attrName>
                                        </p:attrNameLst>
                                      </p:cBhvr>
                                      <p:to>
                                        <p:strVal val="false"/>
                                      </p:to>
                                    </p:set>
                                  </p:childTnLst>
                                </p:cTn>
                              </p:par>
                            </p:childTnLst>
                          </p:cTn>
                        </p:par>
                      </p:childTnLst>
                    </p:cTn>
                  </p:par>
                  <p:par>
                    <p:cTn id="39" fill="hold">
                      <p:stCondLst>
                        <p:cond delay="indefinite"/>
                      </p:stCondLst>
                      <p:childTnLst>
                        <p:par>
                          <p:cTn id="40" fill="hold">
                            <p:stCondLst>
                              <p:cond delay="0"/>
                            </p:stCondLst>
                            <p:childTnLst>
                              <p:par>
                                <p:cTn id="41" presetID="5" presetClass="emph" presetSubtype="1" nodeType="clickEffect">
                                  <p:stCondLst>
                                    <p:cond delay="0"/>
                                  </p:stCondLst>
                                  <p:endCondLst>
                                    <p:cond evt="onNext" delay="0">
                                      <p:tgtEl>
                                        <p:sldTgt/>
                                      </p:tgtEl>
                                    </p:cond>
                                  </p:endCondLst>
                                  <p:childTnLst>
                                    <p:set>
                                      <p:cBhvr override="childStyle">
                                        <p:cTn id="42" dur="indefinite"/>
                                        <p:tgtEl>
                                          <p:spTgt spid="37891">
                                            <p:txEl>
                                              <p:pRg st="7" end="7"/>
                                            </p:txEl>
                                          </p:spTgt>
                                        </p:tgtEl>
                                        <p:attrNameLst>
                                          <p:attrName>style.fontStyle</p:attrName>
                                        </p:attrNameLst>
                                      </p:cBhvr>
                                      <p:to>
                                        <p:strVal val="normal"/>
                                      </p:to>
                                    </p:set>
                                    <p:set>
                                      <p:cBhvr override="childStyle">
                                        <p:cTn id="43" dur="indefinite"/>
                                        <p:tgtEl>
                                          <p:spTgt spid="37891">
                                            <p:txEl>
                                              <p:pRg st="7" end="7"/>
                                            </p:txEl>
                                          </p:spTgt>
                                        </p:tgtEl>
                                        <p:attrNameLst>
                                          <p:attrName>style.fontWeight</p:attrName>
                                        </p:attrNameLst>
                                      </p:cBhvr>
                                      <p:to>
                                        <p:strVal val="bold"/>
                                      </p:to>
                                    </p:set>
                                    <p:set>
                                      <p:cBhvr override="childStyle">
                                        <p:cTn id="44" dur="indefinite"/>
                                        <p:tgtEl>
                                          <p:spTgt spid="37891">
                                            <p:txEl>
                                              <p:pRg st="7" end="7"/>
                                            </p:txEl>
                                          </p:spTgt>
                                        </p:tgtEl>
                                        <p:attrNameLst>
                                          <p:attrName>style.textDecorationUnderline</p:attrName>
                                        </p:attrNameLst>
                                      </p:cBhvr>
                                      <p:to>
                                        <p:strVal val="false"/>
                                      </p:to>
                                    </p:set>
                                  </p:childTnLst>
                                </p:cTn>
                              </p:par>
                              <p:par>
                                <p:cTn id="45" presetID="5" presetClass="emph" presetSubtype="1" nodeType="withEffect">
                                  <p:stCondLst>
                                    <p:cond delay="0"/>
                                  </p:stCondLst>
                                  <p:endCondLst>
                                    <p:cond evt="onNext" delay="0">
                                      <p:tgtEl>
                                        <p:sldTgt/>
                                      </p:tgtEl>
                                    </p:cond>
                                  </p:endCondLst>
                                  <p:childTnLst>
                                    <p:set>
                                      <p:cBhvr override="childStyle">
                                        <p:cTn id="46" dur="indefinite"/>
                                        <p:tgtEl>
                                          <p:spTgt spid="37891">
                                            <p:txEl>
                                              <p:pRg st="8" end="8"/>
                                            </p:txEl>
                                          </p:spTgt>
                                        </p:tgtEl>
                                        <p:attrNameLst>
                                          <p:attrName>style.fontStyle</p:attrName>
                                        </p:attrNameLst>
                                      </p:cBhvr>
                                      <p:to>
                                        <p:strVal val="normal"/>
                                      </p:to>
                                    </p:set>
                                    <p:set>
                                      <p:cBhvr override="childStyle">
                                        <p:cTn id="47" dur="indefinite"/>
                                        <p:tgtEl>
                                          <p:spTgt spid="37891">
                                            <p:txEl>
                                              <p:pRg st="8" end="8"/>
                                            </p:txEl>
                                          </p:spTgt>
                                        </p:tgtEl>
                                        <p:attrNameLst>
                                          <p:attrName>style.fontWeight</p:attrName>
                                        </p:attrNameLst>
                                      </p:cBhvr>
                                      <p:to>
                                        <p:strVal val="bold"/>
                                      </p:to>
                                    </p:set>
                                    <p:set>
                                      <p:cBhvr override="childStyle">
                                        <p:cTn id="48" dur="indefinite"/>
                                        <p:tgtEl>
                                          <p:spTgt spid="37891">
                                            <p:txEl>
                                              <p:pRg st="8" end="8"/>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3" name="Rectangle 3"/>
          <p:cNvSpPr>
            <a:spLocks noGrp="1" noChangeArrowheads="1"/>
          </p:cNvSpPr>
          <p:nvPr>
            <p:ph idx="1"/>
          </p:nvPr>
        </p:nvSpPr>
        <p:spPr/>
        <p:txBody>
          <a:bodyPr>
            <a:normAutofit/>
          </a:bodyPr>
          <a:lstStyle/>
          <a:p>
            <a:pPr marL="533400" indent="-533400" eaLnBrk="1" hangingPunct="1">
              <a:lnSpc>
                <a:spcPct val="70000"/>
              </a:lnSpc>
              <a:buFont typeface="+mj-lt"/>
              <a:buAutoNum type="arabicPeriod"/>
            </a:pPr>
            <a:r>
              <a:rPr lang="en-US" sz="2400" dirty="0" smtClean="0"/>
              <a:t>Create a new batch ID</a:t>
            </a:r>
          </a:p>
          <a:p>
            <a:pPr marL="914400" lvl="1" indent="-457200" eaLnBrk="1" hangingPunct="1">
              <a:lnSpc>
                <a:spcPct val="70000"/>
              </a:lnSpc>
            </a:pPr>
            <a:r>
              <a:rPr lang="en-US" sz="2000" dirty="0" smtClean="0"/>
              <a:t>Batch ID Maintenance</a:t>
            </a:r>
          </a:p>
          <a:p>
            <a:pPr marL="533400" indent="-533400" eaLnBrk="1" hangingPunct="1">
              <a:lnSpc>
                <a:spcPct val="70000"/>
              </a:lnSpc>
              <a:buFont typeface="+mj-lt"/>
              <a:buAutoNum type="arabicPeriod"/>
            </a:pPr>
            <a:r>
              <a:rPr lang="en-US" sz="2400" dirty="0" smtClean="0"/>
              <a:t>Create several scheduled reports in the batch</a:t>
            </a:r>
          </a:p>
          <a:p>
            <a:pPr marL="914400" lvl="1" indent="-457200" eaLnBrk="1" hangingPunct="1">
              <a:lnSpc>
                <a:spcPct val="70000"/>
              </a:lnSpc>
            </a:pPr>
            <a:r>
              <a:rPr lang="en-US" sz="2000" dirty="0" smtClean="0"/>
              <a:t>Run report from menu, use Schedule button</a:t>
            </a:r>
          </a:p>
          <a:p>
            <a:pPr marL="914400" lvl="1" indent="-457200" eaLnBrk="1" hangingPunct="1">
              <a:lnSpc>
                <a:spcPct val="70000"/>
              </a:lnSpc>
            </a:pPr>
            <a:r>
              <a:rPr lang="en-US" sz="2000" dirty="0" smtClean="0"/>
              <a:t>Make sure some have </a:t>
            </a:r>
            <a:r>
              <a:rPr lang="en-US" sz="2000" dirty="0" err="1" smtClean="0"/>
              <a:t>RunOnce</a:t>
            </a:r>
            <a:r>
              <a:rPr lang="en-US" sz="2000" dirty="0" smtClean="0"/>
              <a:t>=false, </a:t>
            </a:r>
            <a:r>
              <a:rPr lang="en-US" sz="2000" dirty="0" err="1" smtClean="0"/>
              <a:t>SaveFile</a:t>
            </a:r>
            <a:r>
              <a:rPr lang="en-US" sz="2000" dirty="0" smtClean="0"/>
              <a:t>=true</a:t>
            </a:r>
          </a:p>
          <a:p>
            <a:pPr marL="914400" lvl="1" indent="-457200" eaLnBrk="1" hangingPunct="1">
              <a:lnSpc>
                <a:spcPct val="70000"/>
              </a:lnSpc>
            </a:pPr>
            <a:r>
              <a:rPr lang="en-US" sz="2000" dirty="0" smtClean="0"/>
              <a:t>Use View Schedule button to review</a:t>
            </a:r>
          </a:p>
          <a:p>
            <a:pPr marL="533400" indent="-533400" eaLnBrk="1" hangingPunct="1">
              <a:lnSpc>
                <a:spcPct val="70000"/>
              </a:lnSpc>
              <a:buFont typeface="+mj-lt"/>
              <a:buAutoNum type="arabicPeriod"/>
            </a:pPr>
            <a:r>
              <a:rPr lang="en-US" sz="2400" dirty="0" smtClean="0"/>
              <a:t>Configure and run a scheduled report server process</a:t>
            </a:r>
          </a:p>
          <a:p>
            <a:pPr marL="914400" lvl="1" indent="-457200" eaLnBrk="1" hangingPunct="1">
              <a:lnSpc>
                <a:spcPct val="70000"/>
              </a:lnSpc>
            </a:pPr>
            <a:r>
              <a:rPr lang="en-US" sz="2000" dirty="0" smtClean="0"/>
              <a:t>From DOS prompt</a:t>
            </a:r>
          </a:p>
          <a:p>
            <a:pPr marL="914400" lvl="1" indent="-457200" eaLnBrk="1" hangingPunct="1">
              <a:lnSpc>
                <a:spcPct val="70000"/>
              </a:lnSpc>
            </a:pPr>
            <a:r>
              <a:rPr lang="en-US" sz="2000" dirty="0" smtClean="0"/>
              <a:t>From Windows Task Scheduler</a:t>
            </a:r>
          </a:p>
          <a:p>
            <a:pPr marL="1371600" lvl="2" indent="-457200" eaLnBrk="1" hangingPunct="1">
              <a:lnSpc>
                <a:spcPct val="70000"/>
              </a:lnSpc>
              <a:buNone/>
            </a:pPr>
            <a:r>
              <a:rPr lang="en-US" sz="2000" dirty="0" smtClean="0"/>
              <a:t>Start &gt; Control Panel &gt; Scheduled Tasks</a:t>
            </a:r>
          </a:p>
          <a:p>
            <a:pPr marL="914400" lvl="1" indent="-457200" eaLnBrk="1" hangingPunct="1">
              <a:lnSpc>
                <a:spcPct val="70000"/>
              </a:lnSpc>
            </a:pPr>
            <a:r>
              <a:rPr lang="en-US" sz="2000" dirty="0" smtClean="0"/>
              <a:t>Monitor batch runs using </a:t>
            </a:r>
            <a:r>
              <a:rPr lang="en-US" sz="2000" i="1" dirty="0" smtClean="0"/>
              <a:t>Scheduled Report Browse</a:t>
            </a:r>
            <a:r>
              <a:rPr lang="en-US" sz="2000" dirty="0" smtClean="0"/>
              <a:t> and </a:t>
            </a:r>
            <a:r>
              <a:rPr lang="en-US" sz="2000" i="1" dirty="0" smtClean="0"/>
              <a:t>Scheduled Report History Browse</a:t>
            </a:r>
          </a:p>
          <a:p>
            <a:pPr marL="533400" indent="-533400" eaLnBrk="1" hangingPunct="1">
              <a:lnSpc>
                <a:spcPct val="70000"/>
              </a:lnSpc>
              <a:buFont typeface="+mj-lt"/>
              <a:buAutoNum type="arabicPeriod"/>
            </a:pPr>
            <a:r>
              <a:rPr lang="en-US" sz="2400" dirty="0" smtClean="0"/>
              <a:t>Modify batch using Scheduled Report Maintenance</a:t>
            </a:r>
          </a:p>
          <a:p>
            <a:pPr marL="914400" lvl="1" indent="-457200" eaLnBrk="1" hangingPunct="1">
              <a:lnSpc>
                <a:spcPct val="70000"/>
              </a:lnSpc>
            </a:pPr>
            <a:r>
              <a:rPr lang="en-US" sz="2000" dirty="0" smtClean="0"/>
              <a:t>Delete one of the scheduled reports from the batch</a:t>
            </a:r>
          </a:p>
          <a:p>
            <a:pPr marL="914400" lvl="1" indent="-457200" eaLnBrk="1" hangingPunct="1">
              <a:lnSpc>
                <a:spcPct val="70000"/>
              </a:lnSpc>
            </a:pPr>
            <a:r>
              <a:rPr lang="en-US" sz="2000" dirty="0" smtClean="0"/>
              <a:t>Change some priority values to change order of running</a:t>
            </a:r>
          </a:p>
          <a:p>
            <a:pPr marL="914400" lvl="1" indent="-457200" eaLnBrk="1" hangingPunct="1">
              <a:lnSpc>
                <a:spcPct val="70000"/>
              </a:lnSpc>
            </a:pPr>
            <a:r>
              <a:rPr lang="en-US" sz="2000" dirty="0" smtClean="0"/>
              <a:t>Run batch again and see if the behavior is as expected</a:t>
            </a:r>
            <a:endParaRPr lang="en-US" sz="2400" dirty="0" smtClean="0"/>
          </a:p>
          <a:p>
            <a:pPr marL="914400" lvl="1" indent="-457200" eaLnBrk="1" hangingPunct="1">
              <a:lnSpc>
                <a:spcPct val="70000"/>
              </a:lnSpc>
            </a:pPr>
            <a:endParaRPr lang="en-US" sz="2000" dirty="0" smtClean="0"/>
          </a:p>
        </p:txBody>
      </p:sp>
      <p:sp>
        <p:nvSpPr>
          <p:cNvPr id="81922" name="Rectangle 2"/>
          <p:cNvSpPr>
            <a:spLocks noGrp="1" noChangeArrowheads="1"/>
          </p:cNvSpPr>
          <p:nvPr>
            <p:ph type="title"/>
          </p:nvPr>
        </p:nvSpPr>
        <p:spPr/>
        <p:txBody>
          <a:bodyPr/>
          <a:lstStyle/>
          <a:p>
            <a:pPr eaLnBrk="1" hangingPunct="1"/>
            <a:r>
              <a:rPr lang="en-US" smtClean="0"/>
              <a:t>Scheduled Reports: Exercise</a:t>
            </a:r>
          </a:p>
        </p:txBody>
      </p:sp>
      <p:sp>
        <p:nvSpPr>
          <p:cNvPr id="4" name="Footer Placeholder 3"/>
          <p:cNvSpPr>
            <a:spLocks noGrp="1"/>
          </p:cNvSpPr>
          <p:nvPr>
            <p:ph type="ftr" sz="quarter" idx="10"/>
          </p:nvPr>
        </p:nvSpPr>
        <p:spPr/>
        <p:txBody>
          <a:bodyPr/>
          <a:lstStyle/>
          <a:p>
            <a:pPr>
              <a:defRPr/>
            </a:pPr>
            <a:r>
              <a:rPr lang="en-US" dirty="0" smtClean="0"/>
              <a:t>RF-ADMN-300</a:t>
            </a:r>
            <a:endParaRPr 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Schedule report from progress 4GL or .NETUI code</a:t>
            </a:r>
          </a:p>
          <a:p>
            <a:pPr lvl="1"/>
            <a:r>
              <a:rPr lang="en-US" dirty="0" smtClean="0"/>
              <a:t>Scheduled Report API </a:t>
            </a:r>
          </a:p>
          <a:p>
            <a:pPr lvl="1"/>
            <a:r>
              <a:rPr lang="en-US" dirty="0" smtClean="0"/>
              <a:t>.NET Run-Report API</a:t>
            </a:r>
          </a:p>
          <a:p>
            <a:r>
              <a:rPr lang="en-US" dirty="0" smtClean="0"/>
              <a:t>Scheduled Report API uses QAD Reporting Framework Source</a:t>
            </a:r>
          </a:p>
          <a:p>
            <a:r>
              <a:rPr lang="en-US" dirty="0" smtClean="0"/>
              <a:t>.NET Run-Report API used to invoke reports synchronously from within a .NET UI Program</a:t>
            </a:r>
          </a:p>
          <a:p>
            <a:r>
              <a:rPr lang="en-US" dirty="0" smtClean="0"/>
              <a:t>Scheduled Report API requires Service Interface Layer (available only in EE)</a:t>
            </a:r>
          </a:p>
          <a:p>
            <a:endParaRPr lang="en-US" dirty="0" smtClean="0"/>
          </a:p>
          <a:p>
            <a:endParaRPr lang="en-US" dirty="0"/>
          </a:p>
        </p:txBody>
      </p:sp>
      <p:sp>
        <p:nvSpPr>
          <p:cNvPr id="3" name="Title 2"/>
          <p:cNvSpPr>
            <a:spLocks noGrp="1"/>
          </p:cNvSpPr>
          <p:nvPr>
            <p:ph type="title"/>
          </p:nvPr>
        </p:nvSpPr>
        <p:spPr/>
        <p:txBody>
          <a:bodyPr/>
          <a:lstStyle/>
          <a:p>
            <a:r>
              <a:rPr lang="en-US" dirty="0" smtClean="0"/>
              <a:t>Scheduling Report from API</a:t>
            </a:r>
            <a:endParaRPr lang="en-US" dirty="0"/>
          </a:p>
        </p:txBody>
      </p:sp>
      <p:sp>
        <p:nvSpPr>
          <p:cNvPr id="4" name="Footer Placeholder 3"/>
          <p:cNvSpPr>
            <a:spLocks noGrp="1"/>
          </p:cNvSpPr>
          <p:nvPr>
            <p:ph type="ftr" sz="quarter" idx="10"/>
          </p:nvPr>
        </p:nvSpPr>
        <p:spPr/>
        <p:txBody>
          <a:bodyPr/>
          <a:lstStyle/>
          <a:p>
            <a:pPr>
              <a:defRPr/>
            </a:pPr>
            <a:r>
              <a:rPr lang="en-US" dirty="0" smtClean="0"/>
              <a:t>RF-ADMN-310</a:t>
            </a:r>
            <a:endParaRPr lang="en-US"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dirty="0" smtClean="0"/>
              <a:t>QAD Reporting Framework Service (Windows Service)</a:t>
            </a:r>
          </a:p>
          <a:p>
            <a:r>
              <a:rPr lang="en-US" dirty="0" smtClean="0"/>
              <a:t>Runs virtual batch called QADSVC</a:t>
            </a:r>
          </a:p>
          <a:p>
            <a:r>
              <a:rPr lang="en-US" dirty="0" smtClean="0"/>
              <a:t>Essential for Report Bursting</a:t>
            </a:r>
          </a:p>
          <a:p>
            <a:r>
              <a:rPr lang="en-US" dirty="0" smtClean="0"/>
              <a:t>Started using the standard Windows Service Manager tool</a:t>
            </a:r>
          </a:p>
          <a:p>
            <a:r>
              <a:rPr lang="en-US" dirty="0" smtClean="0"/>
              <a:t>Broker launched by (QADReportingFrameworkService.exe)</a:t>
            </a:r>
          </a:p>
          <a:p>
            <a:r>
              <a:rPr lang="en-US" dirty="0" smtClean="0"/>
              <a:t>Agents by (QAD.Client.exe)</a:t>
            </a:r>
          </a:p>
          <a:p>
            <a:endParaRPr lang="en-US" dirty="0" smtClean="0"/>
          </a:p>
          <a:p>
            <a:endParaRPr lang="en-US" dirty="0" smtClean="0"/>
          </a:p>
          <a:p>
            <a:endParaRPr lang="en-US" dirty="0" smtClean="0"/>
          </a:p>
          <a:p>
            <a:endParaRPr lang="en-US" dirty="0"/>
          </a:p>
        </p:txBody>
      </p:sp>
      <p:sp>
        <p:nvSpPr>
          <p:cNvPr id="3" name="Title 2"/>
          <p:cNvSpPr>
            <a:spLocks noGrp="1"/>
          </p:cNvSpPr>
          <p:nvPr>
            <p:ph type="title"/>
          </p:nvPr>
        </p:nvSpPr>
        <p:spPr/>
        <p:txBody>
          <a:bodyPr/>
          <a:lstStyle/>
          <a:p>
            <a:r>
              <a:rPr lang="en-US" dirty="0" smtClean="0"/>
              <a:t>Service Mode</a:t>
            </a:r>
            <a:endParaRPr lang="en-US" dirty="0"/>
          </a:p>
        </p:txBody>
      </p:sp>
      <p:sp>
        <p:nvSpPr>
          <p:cNvPr id="4" name="Footer Placeholder 3"/>
          <p:cNvSpPr>
            <a:spLocks noGrp="1"/>
          </p:cNvSpPr>
          <p:nvPr>
            <p:ph type="ftr" sz="quarter" idx="10"/>
          </p:nvPr>
        </p:nvSpPr>
        <p:spPr/>
        <p:txBody>
          <a:bodyPr/>
          <a:lstStyle/>
          <a:p>
            <a:pPr>
              <a:defRPr/>
            </a:pPr>
            <a:r>
              <a:rPr lang="en-US" dirty="0" smtClean="0"/>
              <a:t>RF-ADMN-320</a:t>
            </a:r>
            <a:endParaRPr lang="en-US"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r>
              <a:rPr lang="en-US" dirty="0" smtClean="0"/>
              <a:t>Install QAD .NET UI Client on the Report Server</a:t>
            </a:r>
          </a:p>
          <a:p>
            <a:r>
              <a:rPr lang="en-US" dirty="0" smtClean="0"/>
              <a:t>Register  QAD Reporting Framework Service as a Windows service</a:t>
            </a:r>
          </a:p>
          <a:p>
            <a:r>
              <a:rPr lang="en-US" dirty="0" smtClean="0"/>
              <a:t>Open DOS command window</a:t>
            </a:r>
          </a:p>
          <a:p>
            <a:r>
              <a:rPr lang="en-US" dirty="0" smtClean="0"/>
              <a:t>Configure the server</a:t>
            </a:r>
          </a:p>
          <a:p>
            <a:r>
              <a:rPr lang="en-US" dirty="0" smtClean="0"/>
              <a:t>Set the XML service configuration file</a:t>
            </a:r>
          </a:p>
          <a:p>
            <a:r>
              <a:rPr lang="en-US" dirty="0" smtClean="0"/>
              <a:t>Start the service</a:t>
            </a:r>
          </a:p>
          <a:p>
            <a:r>
              <a:rPr lang="en-US" dirty="0" smtClean="0"/>
              <a:t>Inspect the log files for proper startup</a:t>
            </a:r>
          </a:p>
          <a:p>
            <a:r>
              <a:rPr lang="en-US" dirty="0" smtClean="0"/>
              <a:t>Test the service by scheduling a report</a:t>
            </a:r>
          </a:p>
          <a:p>
            <a:r>
              <a:rPr lang="en-US" dirty="0" smtClean="0"/>
              <a:t>For details, see the </a:t>
            </a:r>
            <a:r>
              <a:rPr lang="en-US" i="1" dirty="0" smtClean="0">
                <a:hlinkClick r:id="rId3"/>
              </a:rPr>
              <a:t>Reporting Framework User Guide </a:t>
            </a:r>
            <a:r>
              <a:rPr lang="en-US" dirty="0" smtClean="0">
                <a:hlinkClick r:id="rId3"/>
              </a:rPr>
              <a:t>Scheduled Batch Mode section</a:t>
            </a:r>
            <a:endParaRPr lang="en-US" dirty="0" smtClean="0"/>
          </a:p>
          <a:p>
            <a:endParaRPr lang="en-US" dirty="0" smtClean="0"/>
          </a:p>
          <a:p>
            <a:endParaRPr lang="en-US" dirty="0" smtClean="0"/>
          </a:p>
          <a:p>
            <a:endParaRPr lang="en-US" dirty="0"/>
          </a:p>
        </p:txBody>
      </p:sp>
      <p:sp>
        <p:nvSpPr>
          <p:cNvPr id="3" name="Title 2"/>
          <p:cNvSpPr>
            <a:spLocks noGrp="1"/>
          </p:cNvSpPr>
          <p:nvPr>
            <p:ph type="title"/>
          </p:nvPr>
        </p:nvSpPr>
        <p:spPr/>
        <p:txBody>
          <a:bodyPr>
            <a:normAutofit fontScale="90000"/>
          </a:bodyPr>
          <a:lstStyle/>
          <a:p>
            <a:r>
              <a:rPr lang="en-US" dirty="0" smtClean="0"/>
              <a:t>Setting up QAD Reporting Framework Service</a:t>
            </a:r>
            <a:endParaRPr lang="en-US" dirty="0"/>
          </a:p>
        </p:txBody>
      </p:sp>
      <p:sp>
        <p:nvSpPr>
          <p:cNvPr id="4" name="Footer Placeholder 3"/>
          <p:cNvSpPr>
            <a:spLocks noGrp="1"/>
          </p:cNvSpPr>
          <p:nvPr>
            <p:ph type="ftr" sz="quarter" idx="10"/>
          </p:nvPr>
        </p:nvSpPr>
        <p:spPr/>
        <p:txBody>
          <a:bodyPr/>
          <a:lstStyle/>
          <a:p>
            <a:pPr>
              <a:defRPr/>
            </a:pPr>
            <a:r>
              <a:rPr lang="en-US" dirty="0" smtClean="0"/>
              <a:t>RF-ADMN-330</a:t>
            </a:r>
            <a:endParaRPr lang="en-US"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dirty="0" smtClean="0"/>
              <a:t>Introduced in 2012 EE (QAD .NET UI 2.9.5) </a:t>
            </a:r>
          </a:p>
          <a:p>
            <a:r>
              <a:rPr lang="en-US" dirty="0" smtClean="0"/>
              <a:t>Uses Schedule Report API</a:t>
            </a:r>
          </a:p>
          <a:p>
            <a:r>
              <a:rPr lang="en-US" dirty="0" smtClean="0"/>
              <a:t>Progress program invokes new QAD.NET UI tab</a:t>
            </a:r>
          </a:p>
          <a:p>
            <a:r>
              <a:rPr lang="en-US" dirty="0" smtClean="0"/>
              <a:t>Tab contains the report viewer, which displays the report output</a:t>
            </a:r>
          </a:p>
          <a:p>
            <a:pPr>
              <a:buNone/>
            </a:pPr>
            <a:endParaRPr lang="en-US" dirty="0" smtClean="0"/>
          </a:p>
          <a:p>
            <a:endParaRPr lang="en-US" dirty="0"/>
          </a:p>
        </p:txBody>
      </p:sp>
      <p:sp>
        <p:nvSpPr>
          <p:cNvPr id="3" name="Title 2"/>
          <p:cNvSpPr>
            <a:spLocks noGrp="1"/>
          </p:cNvSpPr>
          <p:nvPr>
            <p:ph type="title"/>
          </p:nvPr>
        </p:nvSpPr>
        <p:spPr/>
        <p:txBody>
          <a:bodyPr>
            <a:normAutofit/>
          </a:bodyPr>
          <a:lstStyle/>
          <a:p>
            <a:r>
              <a:rPr lang="en-US" dirty="0" smtClean="0"/>
              <a:t>Launching </a:t>
            </a:r>
            <a:r>
              <a:rPr lang="en-US" dirty="0" smtClean="0"/>
              <a:t>R</a:t>
            </a:r>
            <a:r>
              <a:rPr lang="en-US" dirty="0" smtClean="0"/>
              <a:t>eports </a:t>
            </a:r>
            <a:r>
              <a:rPr lang="en-US" dirty="0" smtClean="0"/>
              <a:t>from Progress CHUI</a:t>
            </a:r>
            <a:endParaRPr lang="en-US" dirty="0"/>
          </a:p>
        </p:txBody>
      </p:sp>
      <p:sp>
        <p:nvSpPr>
          <p:cNvPr id="4" name="Footer Placeholder 3"/>
          <p:cNvSpPr>
            <a:spLocks noGrp="1"/>
          </p:cNvSpPr>
          <p:nvPr>
            <p:ph type="ftr" sz="quarter" idx="10"/>
          </p:nvPr>
        </p:nvSpPr>
        <p:spPr/>
        <p:txBody>
          <a:bodyPr/>
          <a:lstStyle/>
          <a:p>
            <a:pPr>
              <a:defRPr/>
            </a:pPr>
            <a:r>
              <a:rPr lang="en-US" dirty="0" smtClean="0"/>
              <a:t>RF-ADMN-340</a:t>
            </a:r>
            <a:endParaRPr lang="en-US"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dirty="0" smtClean="0"/>
              <a:t>Mass running and distribution of reports</a:t>
            </a:r>
          </a:p>
          <a:p>
            <a:r>
              <a:rPr lang="en-US" dirty="0" smtClean="0"/>
              <a:t>Introduced in 2012 EE</a:t>
            </a:r>
          </a:p>
          <a:p>
            <a:r>
              <a:rPr lang="en-US" dirty="0" smtClean="0"/>
              <a:t>A report can be configured to automatically split a report into smaller reports</a:t>
            </a:r>
          </a:p>
          <a:p>
            <a:r>
              <a:rPr lang="en-US" dirty="0" smtClean="0"/>
              <a:t>A report can be  configured to dynamically route each of the split output reports to:</a:t>
            </a:r>
          </a:p>
          <a:p>
            <a:pPr lvl="1"/>
            <a:r>
              <a:rPr lang="en-US" dirty="0" smtClean="0"/>
              <a:t>E-mail</a:t>
            </a:r>
          </a:p>
          <a:p>
            <a:pPr lvl="1"/>
            <a:r>
              <a:rPr lang="en-US" dirty="0" smtClean="0"/>
              <a:t>File</a:t>
            </a:r>
          </a:p>
          <a:p>
            <a:pPr lvl="1"/>
            <a:r>
              <a:rPr lang="en-US" dirty="0" smtClean="0"/>
              <a:t>Printer </a:t>
            </a:r>
          </a:p>
          <a:p>
            <a:pPr lvl="1">
              <a:buNone/>
            </a:pPr>
            <a:endParaRPr lang="en-US" dirty="0" smtClean="0"/>
          </a:p>
          <a:p>
            <a:endParaRPr lang="en-US" dirty="0" smtClean="0"/>
          </a:p>
          <a:p>
            <a:endParaRPr lang="en-US" dirty="0"/>
          </a:p>
        </p:txBody>
      </p:sp>
      <p:sp>
        <p:nvSpPr>
          <p:cNvPr id="3" name="Title 2"/>
          <p:cNvSpPr>
            <a:spLocks noGrp="1"/>
          </p:cNvSpPr>
          <p:nvPr>
            <p:ph type="title"/>
          </p:nvPr>
        </p:nvSpPr>
        <p:spPr/>
        <p:txBody>
          <a:bodyPr>
            <a:normAutofit/>
          </a:bodyPr>
          <a:lstStyle/>
          <a:p>
            <a:r>
              <a:rPr lang="en-US" dirty="0" smtClean="0"/>
              <a:t>Report Bursting</a:t>
            </a:r>
            <a:endParaRPr lang="en-US" dirty="0"/>
          </a:p>
        </p:txBody>
      </p:sp>
      <p:sp>
        <p:nvSpPr>
          <p:cNvPr id="4" name="Footer Placeholder 3"/>
          <p:cNvSpPr>
            <a:spLocks noGrp="1"/>
          </p:cNvSpPr>
          <p:nvPr>
            <p:ph type="ftr" sz="quarter" idx="10"/>
          </p:nvPr>
        </p:nvSpPr>
        <p:spPr/>
        <p:txBody>
          <a:bodyPr/>
          <a:lstStyle/>
          <a:p>
            <a:pPr>
              <a:defRPr/>
            </a:pPr>
            <a:r>
              <a:rPr lang="en-US" dirty="0" smtClean="0"/>
              <a:t>RF-ADMN-350</a:t>
            </a:r>
            <a:endParaRPr lang="en-US"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3"/>
          <p:cNvSpPr>
            <a:spLocks noGrp="1" noChangeArrowheads="1"/>
          </p:cNvSpPr>
          <p:nvPr>
            <p:ph idx="1"/>
          </p:nvPr>
        </p:nvSpPr>
        <p:spPr/>
        <p:txBody>
          <a:bodyPr/>
          <a:lstStyle/>
          <a:p>
            <a:pPr eaLnBrk="1" hangingPunct="1">
              <a:buFont typeface="Webdings" pitchFamily="18" charset="2"/>
              <a:buNone/>
            </a:pPr>
            <a:r>
              <a:rPr lang="en-US" b="1" dirty="0" smtClean="0"/>
              <a:t>In this session you have learned how to:</a:t>
            </a:r>
          </a:p>
          <a:p>
            <a:pPr eaLnBrk="1" hangingPunct="1"/>
            <a:r>
              <a:rPr lang="en-US" dirty="0" smtClean="0"/>
              <a:t>Configure the QAD Reporting Framework</a:t>
            </a:r>
          </a:p>
          <a:p>
            <a:pPr eaLnBrk="1" hangingPunct="1"/>
            <a:r>
              <a:rPr lang="en-US" dirty="0" smtClean="0"/>
              <a:t>Set up user authorization for report development and admin programs</a:t>
            </a:r>
          </a:p>
          <a:p>
            <a:pPr eaLnBrk="1" hangingPunct="1"/>
            <a:r>
              <a:rPr lang="en-US" dirty="0" smtClean="0"/>
              <a:t>Manage reports on the system menu</a:t>
            </a:r>
          </a:p>
          <a:p>
            <a:pPr eaLnBrk="1" hangingPunct="1"/>
            <a:r>
              <a:rPr lang="en-US" dirty="0" smtClean="0"/>
              <a:t>Administer scheduled report servers</a:t>
            </a:r>
          </a:p>
          <a:p>
            <a:pPr eaLnBrk="1" hangingPunct="1"/>
            <a:r>
              <a:rPr lang="en-US" dirty="0" smtClean="0"/>
              <a:t>Recent enhancements</a:t>
            </a:r>
          </a:p>
        </p:txBody>
      </p:sp>
      <p:sp>
        <p:nvSpPr>
          <p:cNvPr id="6146" name="Rectangle 2"/>
          <p:cNvSpPr>
            <a:spLocks noGrp="1" noChangeArrowheads="1"/>
          </p:cNvSpPr>
          <p:nvPr>
            <p:ph type="title"/>
          </p:nvPr>
        </p:nvSpPr>
        <p:spPr/>
        <p:txBody>
          <a:bodyPr/>
          <a:lstStyle/>
          <a:p>
            <a:pPr eaLnBrk="1" hangingPunct="1"/>
            <a:r>
              <a:rPr lang="en-US" smtClean="0"/>
              <a:t>Summary</a:t>
            </a:r>
          </a:p>
        </p:txBody>
      </p:sp>
      <p:sp>
        <p:nvSpPr>
          <p:cNvPr id="4" name="Footer Placeholder 3"/>
          <p:cNvSpPr>
            <a:spLocks noGrp="1"/>
          </p:cNvSpPr>
          <p:nvPr>
            <p:ph type="ftr" sz="quarter" idx="10"/>
          </p:nvPr>
        </p:nvSpPr>
        <p:spPr/>
        <p:txBody>
          <a:bodyPr/>
          <a:lstStyle/>
          <a:p>
            <a:pPr>
              <a:defRPr/>
            </a:pPr>
            <a:r>
              <a:rPr lang="en-US" dirty="0" smtClean="0"/>
              <a:t>RF-ADMN-360</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3"/>
          <p:cNvSpPr>
            <a:spLocks noGrp="1" noChangeArrowheads="1"/>
          </p:cNvSpPr>
          <p:nvPr>
            <p:ph idx="1"/>
          </p:nvPr>
        </p:nvSpPr>
        <p:spPr/>
        <p:txBody>
          <a:bodyPr/>
          <a:lstStyle/>
          <a:p>
            <a:r>
              <a:rPr lang="en-US" dirty="0" smtClean="0"/>
              <a:t>Registers report data source provider implementations</a:t>
            </a:r>
          </a:p>
          <a:p>
            <a:r>
              <a:rPr lang="en-US" dirty="0" smtClean="0"/>
              <a:t>The following is the entry as currently shipped:</a:t>
            </a:r>
          </a:p>
        </p:txBody>
      </p:sp>
      <p:sp>
        <p:nvSpPr>
          <p:cNvPr id="29698" name="Rectangle 2"/>
          <p:cNvSpPr>
            <a:spLocks noGrp="1" noChangeArrowheads="1"/>
          </p:cNvSpPr>
          <p:nvPr>
            <p:ph type="title"/>
          </p:nvPr>
        </p:nvSpPr>
        <p:spPr/>
        <p:txBody>
          <a:bodyPr/>
          <a:lstStyle/>
          <a:p>
            <a:pPr eaLnBrk="1" hangingPunct="1"/>
            <a:r>
              <a:rPr lang="en-US" smtClean="0"/>
              <a:t>Report Data Source Provider Settings</a:t>
            </a:r>
          </a:p>
        </p:txBody>
      </p:sp>
      <p:sp>
        <p:nvSpPr>
          <p:cNvPr id="29700" name="Text Box 4"/>
          <p:cNvSpPr txBox="1">
            <a:spLocks noChangeArrowheads="1"/>
          </p:cNvSpPr>
          <p:nvPr/>
        </p:nvSpPr>
        <p:spPr bwMode="auto">
          <a:xfrm>
            <a:off x="333081" y="2819400"/>
            <a:ext cx="8458200" cy="3323987"/>
          </a:xfrm>
          <a:prstGeom prst="rect">
            <a:avLst/>
          </a:prstGeom>
          <a:noFill/>
          <a:ln w="9525" algn="ctr">
            <a:solidFill>
              <a:schemeClr val="tx1">
                <a:lumMod val="75000"/>
                <a:lumOff val="25000"/>
              </a:schemeClr>
            </a:solidFill>
            <a:miter lim="800000"/>
            <a:headEnd/>
            <a:tailEnd/>
          </a:ln>
          <a:effectLst/>
        </p:spPr>
        <p:txBody>
          <a:bodyPr tIns="91440" bIns="91440">
            <a:spAutoFit/>
          </a:bodyPr>
          <a:lstStyle/>
          <a:p>
            <a:pPr algn="l"/>
            <a:r>
              <a:rPr lang="en-US" sz="1200" dirty="0">
                <a:latin typeface="Courier New" pitchFamily="49" charset="0"/>
              </a:rPr>
              <a:t>&lt;</a:t>
            </a:r>
            <a:r>
              <a:rPr lang="en-US" sz="1200" dirty="0" err="1">
                <a:latin typeface="Courier New" pitchFamily="49" charset="0"/>
              </a:rPr>
              <a:t>ReportDataSourceProviders</a:t>
            </a:r>
            <a:r>
              <a:rPr lang="en-US" sz="1200" dirty="0">
                <a:latin typeface="Courier New" pitchFamily="49" charset="0"/>
              </a:rPr>
              <a:t>&gt;</a:t>
            </a:r>
          </a:p>
          <a:p>
            <a:pPr algn="l"/>
            <a:r>
              <a:rPr lang="en-US" sz="1200" dirty="0">
                <a:latin typeface="Courier New" pitchFamily="49" charset="0"/>
              </a:rPr>
              <a:t>    &lt;Provider&gt;</a:t>
            </a:r>
          </a:p>
          <a:p>
            <a:pPr algn="l"/>
            <a:r>
              <a:rPr lang="en-US" sz="1200" dirty="0">
                <a:latin typeface="Courier New" pitchFamily="49" charset="0"/>
              </a:rPr>
              <a:t>        &lt;Name&gt;</a:t>
            </a:r>
            <a:r>
              <a:rPr lang="en-US" sz="1200" dirty="0" err="1">
                <a:latin typeface="Courier New" pitchFamily="49" charset="0"/>
              </a:rPr>
              <a:t>GenericProxy</a:t>
            </a:r>
            <a:r>
              <a:rPr lang="en-US" sz="1200" dirty="0">
                <a:latin typeface="Courier New" pitchFamily="49" charset="0"/>
              </a:rPr>
              <a:t>&lt;/Name&gt;</a:t>
            </a:r>
          </a:p>
          <a:p>
            <a:pPr algn="l"/>
            <a:r>
              <a:rPr lang="en-US" sz="1200" dirty="0">
                <a:latin typeface="Courier New" pitchFamily="49" charset="0"/>
              </a:rPr>
              <a:t>        &lt;Assembly&gt;</a:t>
            </a:r>
            <a:r>
              <a:rPr lang="en-US" sz="1200" dirty="0" err="1">
                <a:latin typeface="Courier New" pitchFamily="49" charset="0"/>
              </a:rPr>
              <a:t>QAD.Plugin.Reports.ReportFramework</a:t>
            </a:r>
            <a:r>
              <a:rPr lang="en-US" sz="1200" dirty="0">
                <a:latin typeface="Courier New" pitchFamily="49" charset="0"/>
              </a:rPr>
              <a:t>&lt;/Assembly&gt;           </a:t>
            </a:r>
          </a:p>
          <a:p>
            <a:pPr algn="l"/>
            <a:r>
              <a:rPr lang="en-US" sz="1200" dirty="0">
                <a:latin typeface="Courier New" pitchFamily="49" charset="0"/>
              </a:rPr>
              <a:t>        &lt;Class&gt;QAD.Plugin.Reports.ReportFramework.GenericProxyDatasourceProvider&lt;/Class&gt;</a:t>
            </a:r>
          </a:p>
          <a:p>
            <a:pPr algn="l"/>
            <a:r>
              <a:rPr lang="en-US" sz="1200" dirty="0">
                <a:latin typeface="Courier New" pitchFamily="49" charset="0"/>
              </a:rPr>
              <a:t>    &lt;/Provider&gt;</a:t>
            </a:r>
          </a:p>
          <a:p>
            <a:pPr algn="l"/>
            <a:r>
              <a:rPr lang="en-US" sz="1200" dirty="0">
                <a:latin typeface="Courier New" pitchFamily="49" charset="0"/>
              </a:rPr>
              <a:t>    &lt;Provider&gt;</a:t>
            </a:r>
          </a:p>
          <a:p>
            <a:pPr algn="l"/>
            <a:r>
              <a:rPr lang="en-US" sz="1200" dirty="0">
                <a:latin typeface="Courier New" pitchFamily="49" charset="0"/>
              </a:rPr>
              <a:t>        &lt;Name&gt;Browse&lt;/Name&gt;</a:t>
            </a:r>
          </a:p>
          <a:p>
            <a:pPr algn="l"/>
            <a:r>
              <a:rPr lang="en-US" sz="1200" dirty="0">
                <a:latin typeface="Courier New" pitchFamily="49" charset="0"/>
              </a:rPr>
              <a:t>        &lt;Assembly&gt;</a:t>
            </a:r>
            <a:r>
              <a:rPr lang="en-US" sz="1200" dirty="0" err="1">
                <a:latin typeface="Courier New" pitchFamily="49" charset="0"/>
              </a:rPr>
              <a:t>QAD.Browse</a:t>
            </a:r>
            <a:r>
              <a:rPr lang="en-US" sz="1200" dirty="0">
                <a:latin typeface="Courier New" pitchFamily="49" charset="0"/>
              </a:rPr>
              <a:t>&lt;/Assembly&gt;</a:t>
            </a:r>
          </a:p>
          <a:p>
            <a:pPr algn="l"/>
            <a:r>
              <a:rPr lang="en-US" sz="1200" dirty="0">
                <a:latin typeface="Courier New" pitchFamily="49" charset="0"/>
              </a:rPr>
              <a:t>        &lt;Class&gt;</a:t>
            </a:r>
            <a:r>
              <a:rPr lang="en-US" sz="1200" dirty="0" err="1">
                <a:latin typeface="Courier New" pitchFamily="49" charset="0"/>
              </a:rPr>
              <a:t>QAD.Browse.BrowseDatasourceProvider</a:t>
            </a:r>
            <a:r>
              <a:rPr lang="en-US" sz="1200" dirty="0">
                <a:latin typeface="Courier New" pitchFamily="49" charset="0"/>
              </a:rPr>
              <a:t>&lt;/Class&gt;</a:t>
            </a:r>
          </a:p>
          <a:p>
            <a:pPr algn="l"/>
            <a:r>
              <a:rPr lang="en-US" sz="1200" dirty="0">
                <a:latin typeface="Courier New" pitchFamily="49" charset="0"/>
              </a:rPr>
              <a:t>    &lt;/Provider&gt;</a:t>
            </a:r>
          </a:p>
          <a:p>
            <a:pPr algn="l"/>
            <a:r>
              <a:rPr lang="en-US" sz="1200" dirty="0">
                <a:latin typeface="Courier New" pitchFamily="49" charset="0"/>
              </a:rPr>
              <a:t>    &lt;Provider&gt;</a:t>
            </a:r>
          </a:p>
          <a:p>
            <a:pPr algn="l"/>
            <a:r>
              <a:rPr lang="en-US" sz="1200" dirty="0">
                <a:latin typeface="Courier New" pitchFamily="49" charset="0"/>
              </a:rPr>
              <a:t>        &lt;Name&gt;</a:t>
            </a:r>
            <a:r>
              <a:rPr lang="en-US" sz="1200" dirty="0" err="1">
                <a:latin typeface="Courier New" pitchFamily="49" charset="0"/>
              </a:rPr>
              <a:t>FinancialAPI</a:t>
            </a:r>
            <a:r>
              <a:rPr lang="en-US" sz="1200" dirty="0">
                <a:latin typeface="Courier New" pitchFamily="49" charset="0"/>
              </a:rPr>
              <a:t>&lt;/Name&gt;</a:t>
            </a:r>
          </a:p>
          <a:p>
            <a:pPr algn="l"/>
            <a:r>
              <a:rPr lang="en-US" sz="1200" dirty="0">
                <a:latin typeface="Courier New" pitchFamily="49" charset="0"/>
              </a:rPr>
              <a:t>        &lt;Assembly&gt;</a:t>
            </a:r>
            <a:r>
              <a:rPr lang="en-US" sz="1200" dirty="0" err="1">
                <a:latin typeface="Courier New" pitchFamily="49" charset="0"/>
              </a:rPr>
              <a:t>BaseLibrary</a:t>
            </a:r>
            <a:r>
              <a:rPr lang="en-US" sz="1200" dirty="0">
                <a:latin typeface="Courier New" pitchFamily="49" charset="0"/>
              </a:rPr>
              <a:t>&lt;/Assembly&gt;</a:t>
            </a:r>
          </a:p>
          <a:p>
            <a:pPr algn="l"/>
            <a:r>
              <a:rPr lang="en-US" sz="1200" dirty="0">
                <a:latin typeface="Courier New" pitchFamily="49" charset="0"/>
              </a:rPr>
              <a:t>        &lt;Class&gt;</a:t>
            </a:r>
            <a:r>
              <a:rPr lang="en-US" sz="1200" dirty="0" err="1">
                <a:latin typeface="Courier New" pitchFamily="49" charset="0"/>
              </a:rPr>
              <a:t>BaseLibrary.Reports.BLFDatasourceProvider</a:t>
            </a:r>
            <a:r>
              <a:rPr lang="en-US" sz="1200" dirty="0">
                <a:latin typeface="Courier New" pitchFamily="49" charset="0"/>
              </a:rPr>
              <a:t>&lt;/Class&gt;</a:t>
            </a:r>
          </a:p>
          <a:p>
            <a:pPr algn="l"/>
            <a:r>
              <a:rPr lang="en-US" sz="1200" dirty="0">
                <a:latin typeface="Courier New" pitchFamily="49" charset="0"/>
              </a:rPr>
              <a:t>    &lt;/Provider&gt;</a:t>
            </a:r>
          </a:p>
          <a:p>
            <a:pPr algn="l"/>
            <a:r>
              <a:rPr lang="en-US" sz="1200" dirty="0">
                <a:latin typeface="Courier New" pitchFamily="49" charset="0"/>
              </a:rPr>
              <a:t>&lt;/</a:t>
            </a:r>
            <a:r>
              <a:rPr lang="en-US" sz="1200" dirty="0" err="1">
                <a:latin typeface="Courier New" pitchFamily="49" charset="0"/>
              </a:rPr>
              <a:t>ReportDataSourceProviders</a:t>
            </a:r>
            <a:r>
              <a:rPr lang="en-US" sz="1200" dirty="0" smtClean="0">
                <a:latin typeface="Courier New" pitchFamily="49" charset="0"/>
              </a:rPr>
              <a:t>&gt;</a:t>
            </a:r>
            <a:endParaRPr lang="en-US" sz="1200" dirty="0">
              <a:latin typeface="Courier New" pitchFamily="49" charset="0"/>
            </a:endParaRPr>
          </a:p>
        </p:txBody>
      </p:sp>
      <p:sp>
        <p:nvSpPr>
          <p:cNvPr id="5" name="Footer Placeholder 4"/>
          <p:cNvSpPr>
            <a:spLocks noGrp="1"/>
          </p:cNvSpPr>
          <p:nvPr>
            <p:ph type="ftr" sz="quarter" idx="10"/>
          </p:nvPr>
        </p:nvSpPr>
        <p:spPr/>
        <p:txBody>
          <a:bodyPr/>
          <a:lstStyle/>
          <a:p>
            <a:pPr>
              <a:defRPr/>
            </a:pPr>
            <a:r>
              <a:rPr lang="en-US" dirty="0" smtClean="0"/>
              <a:t>RF-ADMN-040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29699">
                                            <p:txEl>
                                              <p:pRg st="0" end="0"/>
                                            </p:txEl>
                                          </p:spTgt>
                                        </p:tgtEl>
                                        <p:attrNameLst>
                                          <p:attrName>style.fontStyle</p:attrName>
                                        </p:attrNameLst>
                                      </p:cBhvr>
                                      <p:to>
                                        <p:strVal val="normal"/>
                                      </p:to>
                                    </p:set>
                                    <p:set>
                                      <p:cBhvr override="childStyle">
                                        <p:cTn id="7" dur="indefinite"/>
                                        <p:tgtEl>
                                          <p:spTgt spid="29699">
                                            <p:txEl>
                                              <p:pRg st="0" end="0"/>
                                            </p:txEl>
                                          </p:spTgt>
                                        </p:tgtEl>
                                        <p:attrNameLst>
                                          <p:attrName>style.fontWeight</p:attrName>
                                        </p:attrNameLst>
                                      </p:cBhvr>
                                      <p:to>
                                        <p:strVal val="bold"/>
                                      </p:to>
                                    </p:set>
                                    <p:set>
                                      <p:cBhvr override="childStyle">
                                        <p:cTn id="8" dur="indefinite"/>
                                        <p:tgtEl>
                                          <p:spTgt spid="29699">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29699">
                                            <p:txEl>
                                              <p:pRg st="1" end="1"/>
                                            </p:txEl>
                                          </p:spTgt>
                                        </p:tgtEl>
                                        <p:attrNameLst>
                                          <p:attrName>style.fontStyle</p:attrName>
                                        </p:attrNameLst>
                                      </p:cBhvr>
                                      <p:to>
                                        <p:strVal val="normal"/>
                                      </p:to>
                                    </p:set>
                                    <p:set>
                                      <p:cBhvr override="childStyle">
                                        <p:cTn id="13" dur="indefinite"/>
                                        <p:tgtEl>
                                          <p:spTgt spid="29699">
                                            <p:txEl>
                                              <p:pRg st="1" end="1"/>
                                            </p:txEl>
                                          </p:spTgt>
                                        </p:tgtEl>
                                        <p:attrNameLst>
                                          <p:attrName>style.fontWeight</p:attrName>
                                        </p:attrNameLst>
                                      </p:cBhvr>
                                      <p:to>
                                        <p:strVal val="bold"/>
                                      </p:to>
                                    </p:set>
                                    <p:set>
                                      <p:cBhvr override="childStyle">
                                        <p:cTn id="14" dur="indefinite"/>
                                        <p:tgtEl>
                                          <p:spTgt spid="29699">
                                            <p:txEl>
                                              <p:pRg st="1" end="1"/>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3"/>
          <p:cNvSpPr>
            <a:spLocks noGrp="1" noChangeArrowheads="1"/>
          </p:cNvSpPr>
          <p:nvPr>
            <p:ph idx="1"/>
          </p:nvPr>
        </p:nvSpPr>
        <p:spPr/>
        <p:txBody>
          <a:bodyPr/>
          <a:lstStyle/>
          <a:p>
            <a:r>
              <a:rPr lang="en-US" dirty="0" smtClean="0"/>
              <a:t>The entry for the </a:t>
            </a:r>
            <a:r>
              <a:rPr lang="en-US" dirty="0" err="1" smtClean="0"/>
              <a:t>FinancialAPI</a:t>
            </a:r>
            <a:r>
              <a:rPr lang="en-US" dirty="0" smtClean="0"/>
              <a:t> changed between 2009 EE and 2009.1 EE releases</a:t>
            </a:r>
          </a:p>
          <a:p>
            <a:pPr lvl="1"/>
            <a:r>
              <a:rPr lang="en-US" dirty="0" smtClean="0"/>
              <a:t>Entry for 2009 EE: </a:t>
            </a:r>
          </a:p>
          <a:p>
            <a:pPr lvl="1"/>
            <a:endParaRPr lang="en-US" dirty="0" smtClean="0"/>
          </a:p>
          <a:p>
            <a:pPr lvl="1"/>
            <a:endParaRPr lang="en-US" dirty="0" smtClean="0"/>
          </a:p>
          <a:p>
            <a:pPr lvl="1"/>
            <a:endParaRPr lang="en-US" dirty="0" smtClean="0"/>
          </a:p>
          <a:p>
            <a:pPr lvl="1"/>
            <a:endParaRPr lang="en-US" sz="1800" dirty="0" smtClean="0"/>
          </a:p>
          <a:p>
            <a:pPr lvl="1"/>
            <a:r>
              <a:rPr lang="en-US" dirty="0" smtClean="0"/>
              <a:t>Entry for 2009.1 EE:</a:t>
            </a:r>
          </a:p>
        </p:txBody>
      </p:sp>
      <p:sp>
        <p:nvSpPr>
          <p:cNvPr id="35842" name="Rectangle 2"/>
          <p:cNvSpPr>
            <a:spLocks noGrp="1" noChangeArrowheads="1"/>
          </p:cNvSpPr>
          <p:nvPr>
            <p:ph type="title"/>
          </p:nvPr>
        </p:nvSpPr>
        <p:spPr/>
        <p:txBody>
          <a:bodyPr>
            <a:normAutofit fontScale="90000"/>
          </a:bodyPr>
          <a:lstStyle/>
          <a:p>
            <a:pPr eaLnBrk="1" hangingPunct="1"/>
            <a:r>
              <a:rPr lang="en-US" sz="2800" smtClean="0"/>
              <a:t>Data Source Provider Settings – Change For Financials</a:t>
            </a:r>
          </a:p>
        </p:txBody>
      </p:sp>
      <p:sp>
        <p:nvSpPr>
          <p:cNvPr id="35844" name="Text Box 4"/>
          <p:cNvSpPr txBox="1">
            <a:spLocks noChangeArrowheads="1"/>
          </p:cNvSpPr>
          <p:nvPr/>
        </p:nvSpPr>
        <p:spPr bwMode="auto">
          <a:xfrm>
            <a:off x="320040" y="2346960"/>
            <a:ext cx="8503920" cy="1463040"/>
          </a:xfrm>
          <a:prstGeom prst="rect">
            <a:avLst/>
          </a:prstGeom>
          <a:noFill/>
          <a:ln w="9525" algn="ctr">
            <a:solidFill>
              <a:schemeClr val="tx1">
                <a:lumMod val="75000"/>
                <a:lumOff val="25000"/>
              </a:schemeClr>
            </a:solidFill>
            <a:miter lim="800000"/>
            <a:headEnd/>
            <a:tailEnd/>
          </a:ln>
          <a:effectLst/>
        </p:spPr>
        <p:txBody>
          <a:bodyPr tIns="91440" bIns="91440">
            <a:spAutoFit/>
          </a:bodyPr>
          <a:lstStyle/>
          <a:p>
            <a:pPr algn="l"/>
            <a:r>
              <a:rPr lang="en-US" sz="1400" dirty="0">
                <a:latin typeface="Courier New" pitchFamily="49" charset="0"/>
              </a:rPr>
              <a:t>    &lt;Provider&gt;</a:t>
            </a:r>
          </a:p>
          <a:p>
            <a:pPr algn="l"/>
            <a:r>
              <a:rPr lang="en-US" sz="1400" dirty="0">
                <a:latin typeface="Courier New" pitchFamily="49" charset="0"/>
              </a:rPr>
              <a:t>        &lt;Name&gt;</a:t>
            </a:r>
            <a:r>
              <a:rPr lang="en-US" sz="1400" dirty="0" err="1">
                <a:latin typeface="Courier New" pitchFamily="49" charset="0"/>
              </a:rPr>
              <a:t>FinancialAPI</a:t>
            </a:r>
            <a:r>
              <a:rPr lang="en-US" sz="1400" dirty="0">
                <a:latin typeface="Courier New" pitchFamily="49" charset="0"/>
              </a:rPr>
              <a:t>&lt;/Name&gt;</a:t>
            </a:r>
          </a:p>
          <a:p>
            <a:pPr algn="l"/>
            <a:r>
              <a:rPr lang="en-US" sz="1400" dirty="0">
                <a:latin typeface="Courier New" pitchFamily="49" charset="0"/>
              </a:rPr>
              <a:t>        &lt;Assembly&gt;</a:t>
            </a:r>
            <a:r>
              <a:rPr lang="en-US" sz="1400" dirty="0" err="1">
                <a:latin typeface="Courier New" pitchFamily="49" charset="0"/>
              </a:rPr>
              <a:t>BaseLibrary</a:t>
            </a:r>
            <a:r>
              <a:rPr lang="en-US" sz="1400" dirty="0">
                <a:latin typeface="Courier New" pitchFamily="49" charset="0"/>
              </a:rPr>
              <a:t>&lt;/Assembly&gt;</a:t>
            </a:r>
          </a:p>
          <a:p>
            <a:pPr algn="l"/>
            <a:r>
              <a:rPr lang="en-US" sz="1400" dirty="0">
                <a:latin typeface="Courier New" pitchFamily="49" charset="0"/>
              </a:rPr>
              <a:t>        &lt;Class&gt;</a:t>
            </a:r>
            <a:r>
              <a:rPr lang="en-US" sz="1400" dirty="0" err="1">
                <a:latin typeface="Courier New" pitchFamily="49" charset="0"/>
              </a:rPr>
              <a:t>BaseLibrary.Reports.BLFDatasourceProvider</a:t>
            </a:r>
            <a:r>
              <a:rPr lang="en-US" sz="1400" dirty="0">
                <a:latin typeface="Courier New" pitchFamily="49" charset="0"/>
              </a:rPr>
              <a:t>&lt;/Class&gt;</a:t>
            </a:r>
          </a:p>
          <a:p>
            <a:pPr algn="l"/>
            <a:r>
              <a:rPr lang="en-US" sz="1400" dirty="0">
                <a:latin typeface="Courier New" pitchFamily="49" charset="0"/>
              </a:rPr>
              <a:t>    &lt;/Provider&gt;</a:t>
            </a:r>
          </a:p>
          <a:p>
            <a:pPr algn="l">
              <a:spcBef>
                <a:spcPct val="50000"/>
              </a:spcBef>
            </a:pPr>
            <a:endParaRPr lang="en-US" sz="1400" dirty="0">
              <a:latin typeface="Courier New" pitchFamily="49" charset="0"/>
            </a:endParaRPr>
          </a:p>
        </p:txBody>
      </p:sp>
      <p:sp>
        <p:nvSpPr>
          <p:cNvPr id="35845" name="Text Box 5"/>
          <p:cNvSpPr txBox="1">
            <a:spLocks noChangeArrowheads="1"/>
          </p:cNvSpPr>
          <p:nvPr/>
        </p:nvSpPr>
        <p:spPr bwMode="auto">
          <a:xfrm>
            <a:off x="320040" y="4572000"/>
            <a:ext cx="8503920" cy="1463040"/>
          </a:xfrm>
          <a:prstGeom prst="rect">
            <a:avLst/>
          </a:prstGeom>
          <a:noFill/>
          <a:ln w="9525" algn="ctr">
            <a:solidFill>
              <a:schemeClr val="tx1">
                <a:lumMod val="75000"/>
                <a:lumOff val="25000"/>
              </a:schemeClr>
            </a:solidFill>
            <a:miter lim="800000"/>
            <a:headEnd/>
            <a:tailEnd/>
          </a:ln>
          <a:effectLst/>
        </p:spPr>
        <p:txBody>
          <a:bodyPr wrap="square" tIns="91440" bIns="91440">
            <a:spAutoFit/>
          </a:bodyPr>
          <a:lstStyle/>
          <a:p>
            <a:pPr algn="l"/>
            <a:r>
              <a:rPr lang="en-US" sz="1400" dirty="0">
                <a:latin typeface="Courier New" pitchFamily="49" charset="0"/>
              </a:rPr>
              <a:t>    &lt;Provider&gt;</a:t>
            </a:r>
          </a:p>
          <a:p>
            <a:pPr algn="l"/>
            <a:r>
              <a:rPr lang="en-US" sz="1400" dirty="0">
                <a:latin typeface="Courier New" pitchFamily="49" charset="0"/>
              </a:rPr>
              <a:t>        &lt;Name&gt;</a:t>
            </a:r>
            <a:r>
              <a:rPr lang="en-US" sz="1400" dirty="0" err="1">
                <a:latin typeface="Courier New" pitchFamily="49" charset="0"/>
              </a:rPr>
              <a:t>FinancialAPI</a:t>
            </a:r>
            <a:r>
              <a:rPr lang="en-US" sz="1400" dirty="0">
                <a:latin typeface="Courier New" pitchFamily="49" charset="0"/>
              </a:rPr>
              <a:t>&lt;/Name&gt;</a:t>
            </a:r>
          </a:p>
          <a:p>
            <a:pPr algn="l"/>
            <a:r>
              <a:rPr lang="en-US" sz="1400" dirty="0">
                <a:latin typeface="Courier New" pitchFamily="49" charset="0"/>
              </a:rPr>
              <a:t>        &lt;Assembly&gt;</a:t>
            </a:r>
            <a:r>
              <a:rPr lang="en-US" sz="1400" dirty="0" err="1">
                <a:latin typeface="Courier New" pitchFamily="49" charset="0"/>
              </a:rPr>
              <a:t>BaseAdapters.Reporting</a:t>
            </a:r>
            <a:r>
              <a:rPr lang="en-US" sz="1400" dirty="0">
                <a:latin typeface="Courier New" pitchFamily="49" charset="0"/>
              </a:rPr>
              <a:t>&lt;/Assembly&gt;                       </a:t>
            </a:r>
          </a:p>
          <a:p>
            <a:pPr algn="l"/>
            <a:r>
              <a:rPr lang="en-US" sz="1400" dirty="0">
                <a:latin typeface="Courier New" pitchFamily="49" charset="0"/>
              </a:rPr>
              <a:t>        &lt;Class&gt;</a:t>
            </a:r>
            <a:r>
              <a:rPr lang="en-US" sz="1400" dirty="0" err="1">
                <a:latin typeface="Courier New" pitchFamily="49" charset="0"/>
              </a:rPr>
              <a:t>BaseAdapters.Reporting.DatasourceProvider.BLFDatasourceProvider</a:t>
            </a:r>
            <a:r>
              <a:rPr lang="en-US" sz="1400" dirty="0">
                <a:latin typeface="Courier New" pitchFamily="49" charset="0"/>
              </a:rPr>
              <a:t>&lt;/Class&gt;</a:t>
            </a:r>
          </a:p>
          <a:p>
            <a:pPr algn="l"/>
            <a:r>
              <a:rPr lang="en-US" sz="1400" dirty="0">
                <a:latin typeface="Courier New" pitchFamily="49" charset="0"/>
              </a:rPr>
              <a:t>    &lt;/Provider</a:t>
            </a:r>
            <a:r>
              <a:rPr lang="en-US" sz="1400" dirty="0" smtClean="0">
                <a:latin typeface="Courier New" pitchFamily="49" charset="0"/>
              </a:rPr>
              <a:t>&gt;</a:t>
            </a:r>
          </a:p>
          <a:p>
            <a:pPr algn="l">
              <a:spcBef>
                <a:spcPct val="50000"/>
              </a:spcBef>
            </a:pPr>
            <a:endParaRPr lang="en-US" sz="1400" dirty="0">
              <a:latin typeface="Courier New" pitchFamily="49" charset="0"/>
            </a:endParaRPr>
          </a:p>
        </p:txBody>
      </p:sp>
      <p:sp>
        <p:nvSpPr>
          <p:cNvPr id="6" name="Footer Placeholder 5"/>
          <p:cNvSpPr>
            <a:spLocks noGrp="1"/>
          </p:cNvSpPr>
          <p:nvPr>
            <p:ph type="ftr" sz="quarter" idx="10"/>
          </p:nvPr>
        </p:nvSpPr>
        <p:spPr/>
        <p:txBody>
          <a:bodyPr/>
          <a:lstStyle/>
          <a:p>
            <a:pPr>
              <a:defRPr/>
            </a:pPr>
            <a:r>
              <a:rPr lang="en-US" dirty="0" smtClean="0"/>
              <a:t>RF-ADMN-050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childTnLst>
                                    <p:set>
                                      <p:cBhvr override="childStyle">
                                        <p:cTn id="6" dur="indefinite"/>
                                        <p:tgtEl>
                                          <p:spTgt spid="35843">
                                            <p:txEl>
                                              <p:pRg st="0" end="0"/>
                                            </p:txEl>
                                          </p:spTgt>
                                        </p:tgtEl>
                                        <p:attrNameLst>
                                          <p:attrName>style.fontStyle</p:attrName>
                                        </p:attrNameLst>
                                      </p:cBhvr>
                                      <p:to>
                                        <p:strVal val="normal"/>
                                      </p:to>
                                    </p:set>
                                    <p:set>
                                      <p:cBhvr override="childStyle">
                                        <p:cTn id="7" dur="indefinite"/>
                                        <p:tgtEl>
                                          <p:spTgt spid="35843">
                                            <p:txEl>
                                              <p:pRg st="0" end="0"/>
                                            </p:txEl>
                                          </p:spTgt>
                                        </p:tgtEl>
                                        <p:attrNameLst>
                                          <p:attrName>style.fontWeight</p:attrName>
                                        </p:attrNameLst>
                                      </p:cBhvr>
                                      <p:to>
                                        <p:strVal val="bold"/>
                                      </p:to>
                                    </p:set>
                                    <p:set>
                                      <p:cBhvr override="childStyle">
                                        <p:cTn id="8" dur="indefinite"/>
                                        <p:tgtEl>
                                          <p:spTgt spid="35843">
                                            <p:txEl>
                                              <p:pRg st="0" end="0"/>
                                            </p:txEl>
                                          </p:spTgt>
                                        </p:tgtEl>
                                        <p:attrNameLst>
                                          <p:attrName>style.textDecorationUnderline</p:attrName>
                                        </p:attrNameLst>
                                      </p:cBhvr>
                                      <p:to>
                                        <p:strVal val="false"/>
                                      </p:to>
                                    </p:set>
                                  </p:childTnLst>
                                </p:cTn>
                              </p:par>
                              <p:par>
                                <p:cTn id="9" presetID="5" presetClass="emph" presetSubtype="1" nodeType="withEffect">
                                  <p:stCondLst>
                                    <p:cond delay="0"/>
                                  </p:stCondLst>
                                  <p:childTnLst>
                                    <p:set>
                                      <p:cBhvr override="childStyle">
                                        <p:cTn id="10" dur="indefinite"/>
                                        <p:tgtEl>
                                          <p:spTgt spid="35843">
                                            <p:txEl>
                                              <p:pRg st="1" end="1"/>
                                            </p:txEl>
                                          </p:spTgt>
                                        </p:tgtEl>
                                        <p:attrNameLst>
                                          <p:attrName>style.fontStyle</p:attrName>
                                        </p:attrNameLst>
                                      </p:cBhvr>
                                      <p:to>
                                        <p:strVal val="normal"/>
                                      </p:to>
                                    </p:set>
                                    <p:set>
                                      <p:cBhvr override="childStyle">
                                        <p:cTn id="11" dur="indefinite"/>
                                        <p:tgtEl>
                                          <p:spTgt spid="35843">
                                            <p:txEl>
                                              <p:pRg st="1" end="1"/>
                                            </p:txEl>
                                          </p:spTgt>
                                        </p:tgtEl>
                                        <p:attrNameLst>
                                          <p:attrName>style.fontWeight</p:attrName>
                                        </p:attrNameLst>
                                      </p:cBhvr>
                                      <p:to>
                                        <p:strVal val="bold"/>
                                      </p:to>
                                    </p:set>
                                    <p:set>
                                      <p:cBhvr override="childStyle">
                                        <p:cTn id="12" dur="indefinite"/>
                                        <p:tgtEl>
                                          <p:spTgt spid="35843">
                                            <p:txEl>
                                              <p:pRg st="1" end="1"/>
                                            </p:txEl>
                                          </p:spTgt>
                                        </p:tgtEl>
                                        <p:attrNameLst>
                                          <p:attrName>style.textDecorationUnderline</p:attrName>
                                        </p:attrNameLst>
                                      </p:cBhvr>
                                      <p:to>
                                        <p:strVal val="false"/>
                                      </p:to>
                                    </p:set>
                                  </p:childTnLst>
                                </p:cTn>
                              </p:par>
                              <p:par>
                                <p:cTn id="13" presetID="5" presetClass="emph" presetSubtype="1" nodeType="withEffect">
                                  <p:stCondLst>
                                    <p:cond delay="0"/>
                                  </p:stCondLst>
                                  <p:childTnLst>
                                    <p:set>
                                      <p:cBhvr override="childStyle">
                                        <p:cTn id="14" dur="indefinite"/>
                                        <p:tgtEl>
                                          <p:spTgt spid="35843">
                                            <p:txEl>
                                              <p:pRg st="6" end="6"/>
                                            </p:txEl>
                                          </p:spTgt>
                                        </p:tgtEl>
                                        <p:attrNameLst>
                                          <p:attrName>style.fontStyle</p:attrName>
                                        </p:attrNameLst>
                                      </p:cBhvr>
                                      <p:to>
                                        <p:strVal val="normal"/>
                                      </p:to>
                                    </p:set>
                                    <p:set>
                                      <p:cBhvr override="childStyle">
                                        <p:cTn id="15" dur="indefinite"/>
                                        <p:tgtEl>
                                          <p:spTgt spid="35843">
                                            <p:txEl>
                                              <p:pRg st="6" end="6"/>
                                            </p:txEl>
                                          </p:spTgt>
                                        </p:tgtEl>
                                        <p:attrNameLst>
                                          <p:attrName>style.fontWeight</p:attrName>
                                        </p:attrNameLst>
                                      </p:cBhvr>
                                      <p:to>
                                        <p:strVal val="bold"/>
                                      </p:to>
                                    </p:set>
                                    <p:set>
                                      <p:cBhvr override="childStyle">
                                        <p:cTn id="16" dur="indefinite"/>
                                        <p:tgtEl>
                                          <p:spTgt spid="35843">
                                            <p:txEl>
                                              <p:pRg st="6" end="6"/>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3"/>
          <p:cNvSpPr>
            <a:spLocks noGrp="1" noChangeArrowheads="1"/>
          </p:cNvSpPr>
          <p:nvPr>
            <p:ph idx="1"/>
          </p:nvPr>
        </p:nvSpPr>
        <p:spPr/>
        <p:txBody>
          <a:bodyPr/>
          <a:lstStyle/>
          <a:p>
            <a:pPr eaLnBrk="1" hangingPunct="1">
              <a:lnSpc>
                <a:spcPct val="80000"/>
              </a:lnSpc>
            </a:pPr>
            <a:r>
              <a:rPr lang="en-US" dirty="0" smtClean="0"/>
              <a:t>These roles are used to grant access to report development and admin programs</a:t>
            </a:r>
          </a:p>
          <a:p>
            <a:pPr eaLnBrk="1" hangingPunct="1">
              <a:lnSpc>
                <a:spcPct val="80000"/>
              </a:lnSpc>
            </a:pPr>
            <a:r>
              <a:rPr lang="en-US" b="1" dirty="0" err="1" smtClean="0"/>
              <a:t>rptAdmin</a:t>
            </a:r>
            <a:r>
              <a:rPr lang="en-US" dirty="0" smtClean="0"/>
              <a:t> membership allows access to all of the reporting programs </a:t>
            </a:r>
          </a:p>
          <a:p>
            <a:pPr eaLnBrk="1" hangingPunct="1">
              <a:lnSpc>
                <a:spcPct val="80000"/>
              </a:lnSpc>
            </a:pPr>
            <a:r>
              <a:rPr lang="en-US" b="1" dirty="0" err="1" smtClean="0"/>
              <a:t>rptDsgn</a:t>
            </a:r>
            <a:r>
              <a:rPr lang="en-US" dirty="0" smtClean="0"/>
              <a:t> membership allows access to a subset of the programs </a:t>
            </a:r>
          </a:p>
          <a:p>
            <a:pPr lvl="1" eaLnBrk="1" hangingPunct="1">
              <a:lnSpc>
                <a:spcPct val="80000"/>
              </a:lnSpc>
            </a:pPr>
            <a:r>
              <a:rPr lang="en-US" dirty="0" smtClean="0"/>
              <a:t>Appropriate for report developers</a:t>
            </a:r>
          </a:p>
          <a:p>
            <a:pPr eaLnBrk="1" hangingPunct="1">
              <a:lnSpc>
                <a:spcPct val="80000"/>
              </a:lnSpc>
            </a:pPr>
            <a:r>
              <a:rPr lang="en-US" dirty="0" smtClean="0"/>
              <a:t>Admin Programs for User Roles (EE):</a:t>
            </a:r>
          </a:p>
          <a:p>
            <a:pPr lvl="1" eaLnBrk="1" hangingPunct="1">
              <a:lnSpc>
                <a:spcPct val="80000"/>
              </a:lnSpc>
            </a:pPr>
            <a:r>
              <a:rPr lang="en-US" dirty="0" smtClean="0"/>
              <a:t>Role View, Role Create, User Role View, Role Membership Maintain</a:t>
            </a:r>
          </a:p>
          <a:p>
            <a:pPr eaLnBrk="1" hangingPunct="1">
              <a:lnSpc>
                <a:spcPct val="80000"/>
              </a:lnSpc>
            </a:pPr>
            <a:r>
              <a:rPr lang="en-US" dirty="0" smtClean="0"/>
              <a:t>Admin Programs for User Groups (SE):</a:t>
            </a:r>
          </a:p>
          <a:p>
            <a:pPr lvl="1" eaLnBrk="1" hangingPunct="1">
              <a:lnSpc>
                <a:spcPct val="80000"/>
              </a:lnSpc>
            </a:pPr>
            <a:r>
              <a:rPr lang="en-US" dirty="0" smtClean="0"/>
              <a:t>User Group Maintenance</a:t>
            </a:r>
          </a:p>
        </p:txBody>
      </p:sp>
      <p:sp>
        <p:nvSpPr>
          <p:cNvPr id="5122" name="Rectangle 2"/>
          <p:cNvSpPr>
            <a:spLocks noGrp="1" noChangeArrowheads="1"/>
          </p:cNvSpPr>
          <p:nvPr>
            <p:ph type="title"/>
          </p:nvPr>
        </p:nvSpPr>
        <p:spPr/>
        <p:txBody>
          <a:bodyPr/>
          <a:lstStyle/>
          <a:p>
            <a:pPr eaLnBrk="1" hangingPunct="1"/>
            <a:r>
              <a:rPr lang="en-US" dirty="0" err="1" smtClean="0"/>
              <a:t>rptAdmin</a:t>
            </a:r>
            <a:r>
              <a:rPr lang="en-US" dirty="0" smtClean="0"/>
              <a:t> and </a:t>
            </a:r>
            <a:r>
              <a:rPr lang="en-US" dirty="0" err="1" smtClean="0"/>
              <a:t>rptDsgn</a:t>
            </a:r>
            <a:r>
              <a:rPr lang="en-US" dirty="0" smtClean="0"/>
              <a:t> Roles / Groups</a:t>
            </a:r>
          </a:p>
        </p:txBody>
      </p:sp>
      <p:sp>
        <p:nvSpPr>
          <p:cNvPr id="4" name="Footer Placeholder 3"/>
          <p:cNvSpPr>
            <a:spLocks noGrp="1"/>
          </p:cNvSpPr>
          <p:nvPr>
            <p:ph type="ftr" sz="quarter" idx="10"/>
          </p:nvPr>
        </p:nvSpPr>
        <p:spPr/>
        <p:txBody>
          <a:bodyPr/>
          <a:lstStyle/>
          <a:p>
            <a:pPr>
              <a:defRPr/>
            </a:pPr>
            <a:r>
              <a:rPr lang="en-US" dirty="0" smtClean="0"/>
              <a:t>RF-ADMN-060</a:t>
            </a: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r>
              <a:rPr lang="en-US" smtClean="0"/>
              <a:t>Program Authorization Matrix</a:t>
            </a:r>
          </a:p>
        </p:txBody>
      </p:sp>
      <p:sp>
        <p:nvSpPr>
          <p:cNvPr id="4" name="Footer Placeholder 3"/>
          <p:cNvSpPr>
            <a:spLocks noGrp="1"/>
          </p:cNvSpPr>
          <p:nvPr>
            <p:ph type="ftr" sz="quarter" idx="10"/>
          </p:nvPr>
        </p:nvSpPr>
        <p:spPr/>
        <p:txBody>
          <a:bodyPr/>
          <a:lstStyle/>
          <a:p>
            <a:pPr>
              <a:defRPr/>
            </a:pPr>
            <a:r>
              <a:rPr lang="en-US" dirty="0" smtClean="0"/>
              <a:t>RF-ADMN-070</a:t>
            </a:r>
            <a:endParaRPr lang="en-US" dirty="0"/>
          </a:p>
        </p:txBody>
      </p:sp>
      <p:graphicFrame>
        <p:nvGraphicFramePr>
          <p:cNvPr id="5" name="Table 4"/>
          <p:cNvGraphicFramePr>
            <a:graphicFrameLocks noGrp="1"/>
          </p:cNvGraphicFramePr>
          <p:nvPr/>
        </p:nvGraphicFramePr>
        <p:xfrm>
          <a:off x="1143000" y="1417320"/>
          <a:ext cx="6858000" cy="4023360"/>
        </p:xfrm>
        <a:graphic>
          <a:graphicData uri="http://schemas.openxmlformats.org/drawingml/2006/table">
            <a:tbl>
              <a:tblPr firstRow="1" bandRow="1">
                <a:tableStyleId>{5C22544A-7EE6-4342-B048-85BDC9FD1C3A}</a:tableStyleId>
              </a:tblPr>
              <a:tblGrid>
                <a:gridCol w="4114800"/>
                <a:gridCol w="1371600"/>
                <a:gridCol w="1371600"/>
              </a:tblGrid>
              <a:tr h="365760">
                <a:tc>
                  <a:txBody>
                    <a:bodyPr/>
                    <a:lstStyle/>
                    <a:p>
                      <a:r>
                        <a:rPr lang="en-US" dirty="0" smtClean="0"/>
                        <a:t>Reporting Program</a:t>
                      </a:r>
                      <a:endParaRPr lang="en-US" dirty="0"/>
                    </a:p>
                  </a:txBody>
                  <a:tcPr/>
                </a:tc>
                <a:tc>
                  <a:txBody>
                    <a:bodyPr/>
                    <a:lstStyle/>
                    <a:p>
                      <a:r>
                        <a:rPr lang="en-US" dirty="0" err="1" smtClean="0"/>
                        <a:t>rptAdmin</a:t>
                      </a:r>
                      <a:endParaRPr lang="en-US" dirty="0"/>
                    </a:p>
                  </a:txBody>
                  <a:tcPr/>
                </a:tc>
                <a:tc>
                  <a:txBody>
                    <a:bodyPr/>
                    <a:lstStyle/>
                    <a:p>
                      <a:r>
                        <a:rPr lang="en-US" dirty="0" err="1" smtClean="0"/>
                        <a:t>rptDsgn</a:t>
                      </a:r>
                      <a:endParaRPr lang="en-US" dirty="0"/>
                    </a:p>
                  </a:txBody>
                  <a:tcPr/>
                </a:tc>
              </a:tr>
              <a:tr h="365760">
                <a:tc>
                  <a:txBody>
                    <a:bodyPr/>
                    <a:lstStyle/>
                    <a:p>
                      <a:r>
                        <a:rPr lang="en-US" dirty="0" smtClean="0"/>
                        <a:t>Report Designer</a:t>
                      </a:r>
                      <a:endParaRPr lang="en-US" dirty="0"/>
                    </a:p>
                  </a:txBody>
                  <a:tcPr/>
                </a:tc>
                <a:tc>
                  <a:txBody>
                    <a:bodyPr/>
                    <a:lstStyle/>
                    <a:p>
                      <a:r>
                        <a:rPr lang="en-US" dirty="0" smtClean="0"/>
                        <a:t>Allow</a:t>
                      </a:r>
                      <a:endParaRPr lang="en-US" dirty="0"/>
                    </a:p>
                  </a:txBody>
                  <a:tcPr/>
                </a:tc>
                <a:tc>
                  <a:txBody>
                    <a:bodyPr/>
                    <a:lstStyle/>
                    <a:p>
                      <a:r>
                        <a:rPr lang="en-US" dirty="0" smtClean="0"/>
                        <a:t>Allow</a:t>
                      </a:r>
                      <a:endParaRPr lang="en-US" dirty="0"/>
                    </a:p>
                  </a:txBody>
                  <a:tcPr/>
                </a:tc>
              </a:tr>
              <a:tr h="365760">
                <a:tc>
                  <a:txBody>
                    <a:bodyPr/>
                    <a:lstStyle/>
                    <a:p>
                      <a:r>
                        <a:rPr lang="en-US" dirty="0" smtClean="0"/>
                        <a:t>Template Designer</a:t>
                      </a: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Allow</a:t>
                      </a:r>
                    </a:p>
                  </a:txBody>
                  <a:tcPr/>
                </a:tc>
                <a:tc>
                  <a:txBody>
                    <a:bodyPr/>
                    <a:lstStyle/>
                    <a:p>
                      <a:r>
                        <a:rPr lang="en-US" dirty="0" smtClean="0"/>
                        <a:t>Allow</a:t>
                      </a:r>
                      <a:endParaRPr lang="en-US" dirty="0"/>
                    </a:p>
                  </a:txBody>
                  <a:tcPr/>
                </a:tc>
              </a:tr>
              <a:tr h="365760">
                <a:tc>
                  <a:txBody>
                    <a:bodyPr/>
                    <a:lstStyle/>
                    <a:p>
                      <a:r>
                        <a:rPr lang="en-US" dirty="0" smtClean="0"/>
                        <a:t>Report Resource Import</a:t>
                      </a:r>
                      <a:endParaRPr lang="en-US"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Allow</a:t>
                      </a:r>
                    </a:p>
                  </a:txBody>
                  <a:tcPr/>
                </a:tc>
                <a:tc>
                  <a:txBody>
                    <a:bodyPr/>
                    <a:lstStyle/>
                    <a:p>
                      <a:r>
                        <a:rPr lang="en-US" dirty="0" smtClean="0"/>
                        <a:t>Allow</a:t>
                      </a:r>
                      <a:endParaRPr lang="en-US" dirty="0"/>
                    </a:p>
                  </a:txBody>
                  <a:tcPr/>
                </a:tc>
              </a:tr>
              <a:tr h="365760">
                <a:tc>
                  <a:txBody>
                    <a:bodyPr/>
                    <a:lstStyle/>
                    <a:p>
                      <a:r>
                        <a:rPr lang="en-US" dirty="0" smtClean="0"/>
                        <a:t>Report</a:t>
                      </a:r>
                      <a:r>
                        <a:rPr lang="en-US" baseline="0" dirty="0" smtClean="0"/>
                        <a:t> Resource Export</a:t>
                      </a:r>
                      <a:endParaRPr lang="en-US" dirty="0"/>
                    </a:p>
                  </a:txBody>
                  <a:tcPr/>
                </a:tc>
                <a:tc>
                  <a:txBody>
                    <a:bodyPr/>
                    <a:lstStyle/>
                    <a:p>
                      <a:r>
                        <a:rPr lang="en-US" dirty="0" smtClean="0"/>
                        <a:t>Allow</a:t>
                      </a:r>
                      <a:endParaRPr lang="en-US" dirty="0"/>
                    </a:p>
                  </a:txBody>
                  <a:tcPr/>
                </a:tc>
                <a:tc>
                  <a:txBody>
                    <a:bodyPr/>
                    <a:lstStyle/>
                    <a:p>
                      <a:r>
                        <a:rPr lang="en-US" dirty="0" smtClean="0"/>
                        <a:t>Allow</a:t>
                      </a:r>
                      <a:endParaRPr lang="en-US" dirty="0"/>
                    </a:p>
                  </a:txBody>
                  <a:tcPr/>
                </a:tc>
              </a:tr>
              <a:tr h="365760">
                <a:tc>
                  <a:txBody>
                    <a:bodyPr/>
                    <a:lstStyle/>
                    <a:p>
                      <a:r>
                        <a:rPr lang="en-US" dirty="0" smtClean="0"/>
                        <a:t>Scheduled Report Maintenance</a:t>
                      </a:r>
                      <a:endParaRPr lang="en-US" dirty="0"/>
                    </a:p>
                  </a:txBody>
                  <a:tcPr/>
                </a:tc>
                <a:tc>
                  <a:txBody>
                    <a:bodyPr/>
                    <a:lstStyle/>
                    <a:p>
                      <a:r>
                        <a:rPr lang="en-US" dirty="0" smtClean="0"/>
                        <a:t>Allow</a:t>
                      </a:r>
                      <a:endParaRPr lang="en-US" dirty="0"/>
                    </a:p>
                  </a:txBody>
                  <a:tcPr/>
                </a:tc>
                <a:tc>
                  <a:txBody>
                    <a:bodyPr/>
                    <a:lstStyle/>
                    <a:p>
                      <a:endParaRPr lang="en-US" dirty="0"/>
                    </a:p>
                  </a:txBody>
                  <a:tcPr/>
                </a:tc>
              </a:tr>
              <a:tr h="365760">
                <a:tc>
                  <a:txBody>
                    <a:bodyPr/>
                    <a:lstStyle/>
                    <a:p>
                      <a:r>
                        <a:rPr lang="en-US" dirty="0" smtClean="0"/>
                        <a:t>Report Resource Maintenance</a:t>
                      </a:r>
                      <a:endParaRPr lang="en-US" dirty="0"/>
                    </a:p>
                  </a:txBody>
                  <a:tcPr/>
                </a:tc>
                <a:tc>
                  <a:txBody>
                    <a:bodyPr/>
                    <a:lstStyle/>
                    <a:p>
                      <a:r>
                        <a:rPr lang="en-US" dirty="0" smtClean="0"/>
                        <a:t>Allow</a:t>
                      </a:r>
                      <a:endParaRPr lang="en-US" dirty="0"/>
                    </a:p>
                  </a:txBody>
                  <a:tcPr/>
                </a:tc>
                <a:tc>
                  <a:txBody>
                    <a:bodyPr/>
                    <a:lstStyle/>
                    <a:p>
                      <a:r>
                        <a:rPr lang="en-US" dirty="0" smtClean="0"/>
                        <a:t>Allow</a:t>
                      </a:r>
                      <a:endParaRPr lang="en-US" dirty="0"/>
                    </a:p>
                  </a:txBody>
                  <a:tcPr/>
                </a:tc>
              </a:tr>
              <a:tr h="365760">
                <a:tc>
                  <a:txBody>
                    <a:bodyPr/>
                    <a:lstStyle/>
                    <a:p>
                      <a:r>
                        <a:rPr lang="en-US" dirty="0" smtClean="0"/>
                        <a:t>Report Parameter Maintenance</a:t>
                      </a:r>
                      <a:endParaRPr lang="en-US" dirty="0"/>
                    </a:p>
                  </a:txBody>
                  <a:tcPr/>
                </a:tc>
                <a:tc>
                  <a:txBody>
                    <a:bodyPr/>
                    <a:lstStyle/>
                    <a:p>
                      <a:r>
                        <a:rPr lang="en-US" dirty="0" smtClean="0"/>
                        <a:t>Allow</a:t>
                      </a:r>
                      <a:endParaRPr lang="en-US" dirty="0"/>
                    </a:p>
                  </a:txBody>
                  <a:tcPr/>
                </a:tc>
                <a:tc>
                  <a:txBody>
                    <a:bodyPr/>
                    <a:lstStyle/>
                    <a:p>
                      <a:r>
                        <a:rPr lang="en-US" dirty="0" smtClean="0"/>
                        <a:t>Allow</a:t>
                      </a:r>
                      <a:endParaRPr lang="en-US" dirty="0"/>
                    </a:p>
                  </a:txBody>
                  <a:tcPr/>
                </a:tc>
              </a:tr>
              <a:tr h="365760">
                <a:tc>
                  <a:txBody>
                    <a:bodyPr/>
                    <a:lstStyle/>
                    <a:p>
                      <a:r>
                        <a:rPr lang="en-US" dirty="0" smtClean="0"/>
                        <a:t>Personal use Filter</a:t>
                      </a:r>
                      <a:r>
                        <a:rPr lang="en-US" baseline="0" dirty="0" smtClean="0"/>
                        <a:t> Maintenance</a:t>
                      </a:r>
                      <a:endParaRPr lang="en-US" dirty="0"/>
                    </a:p>
                  </a:txBody>
                  <a:tcPr/>
                </a:tc>
                <a:tc>
                  <a:txBody>
                    <a:bodyPr/>
                    <a:lstStyle/>
                    <a:p>
                      <a:r>
                        <a:rPr lang="en-US" dirty="0" smtClean="0"/>
                        <a:t>Allow</a:t>
                      </a:r>
                      <a:endParaRPr lang="en-US" dirty="0"/>
                    </a:p>
                  </a:txBody>
                  <a:tcPr/>
                </a:tc>
                <a:tc>
                  <a:txBody>
                    <a:bodyPr/>
                    <a:lstStyle/>
                    <a:p>
                      <a:r>
                        <a:rPr lang="en-US" dirty="0" smtClean="0"/>
                        <a:t>Allow</a:t>
                      </a:r>
                      <a:endParaRPr lang="en-US" dirty="0"/>
                    </a:p>
                  </a:txBody>
                  <a:tcPr/>
                </a:tc>
              </a:tr>
              <a:tr h="365760">
                <a:tc>
                  <a:txBody>
                    <a:bodyPr/>
                    <a:lstStyle/>
                    <a:p>
                      <a:r>
                        <a:rPr lang="en-US" dirty="0" smtClean="0"/>
                        <a:t>Admin User Filter Maintenance</a:t>
                      </a:r>
                      <a:endParaRPr lang="en-US" dirty="0"/>
                    </a:p>
                  </a:txBody>
                  <a:tcPr/>
                </a:tc>
                <a:tc>
                  <a:txBody>
                    <a:bodyPr/>
                    <a:lstStyle/>
                    <a:p>
                      <a:r>
                        <a:rPr lang="en-US" dirty="0" smtClean="0"/>
                        <a:t>Allow</a:t>
                      </a:r>
                      <a:endParaRPr lang="en-US" dirty="0"/>
                    </a:p>
                  </a:txBody>
                  <a:tcPr/>
                </a:tc>
                <a:tc>
                  <a:txBody>
                    <a:bodyPr/>
                    <a:lstStyle/>
                    <a:p>
                      <a:endParaRPr lang="en-US" dirty="0"/>
                    </a:p>
                  </a:txBody>
                  <a:tcPr/>
                </a:tc>
              </a:tr>
              <a:tr h="365760">
                <a:tc>
                  <a:txBody>
                    <a:bodyPr/>
                    <a:lstStyle/>
                    <a:p>
                      <a:r>
                        <a:rPr lang="en-US" dirty="0" smtClean="0"/>
                        <a:t>Report Settings Restore</a:t>
                      </a:r>
                      <a:endParaRPr lang="en-US" dirty="0"/>
                    </a:p>
                  </a:txBody>
                  <a:tcPr/>
                </a:tc>
                <a:tc>
                  <a:txBody>
                    <a:bodyPr/>
                    <a:lstStyle/>
                    <a:p>
                      <a:r>
                        <a:rPr lang="en-US" dirty="0" smtClean="0"/>
                        <a:t>Allow</a:t>
                      </a:r>
                      <a:endParaRPr lang="en-US" dirty="0"/>
                    </a:p>
                  </a:txBody>
                  <a:tcPr/>
                </a:tc>
                <a:tc>
                  <a:txBody>
                    <a:bodyPr/>
                    <a:lstStyle/>
                    <a:p>
                      <a:endParaRPr lang="en-US" dirty="0"/>
                    </a:p>
                  </a:txBody>
                  <a:tcPr/>
                </a:tc>
              </a:tr>
            </a:tbl>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Rectangle 3"/>
          <p:cNvSpPr>
            <a:spLocks noGrp="1" noChangeArrowheads="1"/>
          </p:cNvSpPr>
          <p:nvPr>
            <p:ph idx="1"/>
          </p:nvPr>
        </p:nvSpPr>
        <p:spPr/>
        <p:txBody>
          <a:bodyPr/>
          <a:lstStyle/>
          <a:p>
            <a:pPr eaLnBrk="1" hangingPunct="1"/>
            <a:r>
              <a:rPr lang="en-US" dirty="0" smtClean="0"/>
              <a:t>Use standard Menu System Maintenance</a:t>
            </a:r>
          </a:p>
          <a:p>
            <a:pPr lvl="1" eaLnBrk="1" hangingPunct="1"/>
            <a:r>
              <a:rPr lang="en-US" dirty="0" smtClean="0"/>
              <a:t>Exec Procedure must be a URN of the format:</a:t>
            </a:r>
          </a:p>
          <a:p>
            <a:pPr lvl="1" eaLnBrk="1" hangingPunct="1">
              <a:buFont typeface="Times New Roman" pitchFamily="18" charset="0"/>
              <a:buNone/>
            </a:pPr>
            <a:r>
              <a:rPr lang="en-US" dirty="0" smtClean="0"/>
              <a:t>		  </a:t>
            </a:r>
            <a:r>
              <a:rPr lang="en-US" dirty="0" smtClean="0">
                <a:latin typeface="Courier New" pitchFamily="49" charset="0"/>
              </a:rPr>
              <a:t>urn:qad-report:c1:&lt;</a:t>
            </a:r>
            <a:r>
              <a:rPr lang="en-US" i="1" dirty="0" err="1" smtClean="0">
                <a:latin typeface="Courier New" pitchFamily="49" charset="0"/>
              </a:rPr>
              <a:t>ReportCode</a:t>
            </a:r>
            <a:r>
              <a:rPr lang="en-US" i="1" dirty="0" smtClean="0">
                <a:latin typeface="Courier New" pitchFamily="49" charset="0"/>
              </a:rPr>
              <a:t>&gt;</a:t>
            </a:r>
          </a:p>
          <a:p>
            <a:pPr eaLnBrk="1" hangingPunct="1"/>
            <a:r>
              <a:rPr lang="en-US" dirty="0" smtClean="0"/>
              <a:t>If the report has multiple layout definitions, the one marked as the </a:t>
            </a:r>
            <a:r>
              <a:rPr lang="en-US" i="1" dirty="0" smtClean="0"/>
              <a:t>default</a:t>
            </a:r>
            <a:r>
              <a:rPr lang="en-US" dirty="0" smtClean="0"/>
              <a:t> will execute from the menu.</a:t>
            </a:r>
          </a:p>
          <a:p>
            <a:pPr eaLnBrk="1" hangingPunct="1"/>
            <a:r>
              <a:rPr lang="en-US" dirty="0" smtClean="0"/>
              <a:t>Menu security is done in standard fashion</a:t>
            </a:r>
          </a:p>
          <a:p>
            <a:pPr lvl="1" eaLnBrk="1" hangingPunct="1"/>
            <a:r>
              <a:rPr lang="en-US" dirty="0" smtClean="0"/>
              <a:t>EE: Role Permissions Maintain</a:t>
            </a:r>
          </a:p>
          <a:p>
            <a:pPr lvl="1" eaLnBrk="1" hangingPunct="1"/>
            <a:r>
              <a:rPr lang="en-US" dirty="0" smtClean="0"/>
              <a:t>SE: Menu Security Maintenance</a:t>
            </a:r>
          </a:p>
        </p:txBody>
      </p:sp>
      <p:sp>
        <p:nvSpPr>
          <p:cNvPr id="31746" name="Rectangle 2"/>
          <p:cNvSpPr>
            <a:spLocks noGrp="1" noChangeArrowheads="1"/>
          </p:cNvSpPr>
          <p:nvPr>
            <p:ph type="title"/>
          </p:nvPr>
        </p:nvSpPr>
        <p:spPr/>
        <p:txBody>
          <a:bodyPr/>
          <a:lstStyle/>
          <a:p>
            <a:pPr eaLnBrk="1" hangingPunct="1"/>
            <a:r>
              <a:rPr lang="en-US" dirty="0" smtClean="0"/>
              <a:t>Adding a Report to the Menu</a:t>
            </a:r>
          </a:p>
        </p:txBody>
      </p:sp>
      <p:sp>
        <p:nvSpPr>
          <p:cNvPr id="4" name="Footer Placeholder 3"/>
          <p:cNvSpPr>
            <a:spLocks noGrp="1"/>
          </p:cNvSpPr>
          <p:nvPr>
            <p:ph type="ftr" sz="quarter" idx="10"/>
          </p:nvPr>
        </p:nvSpPr>
        <p:spPr/>
        <p:txBody>
          <a:bodyPr/>
          <a:lstStyle/>
          <a:p>
            <a:pPr>
              <a:defRPr/>
            </a:pPr>
            <a:r>
              <a:rPr lang="en-US" dirty="0" smtClean="0"/>
              <a:t>RF-ADMN-080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31747">
                                            <p:txEl>
                                              <p:pRg st="0" end="0"/>
                                            </p:txEl>
                                          </p:spTgt>
                                        </p:tgtEl>
                                        <p:attrNameLst>
                                          <p:attrName>style.fontStyle</p:attrName>
                                        </p:attrNameLst>
                                      </p:cBhvr>
                                      <p:to>
                                        <p:strVal val="normal"/>
                                      </p:to>
                                    </p:set>
                                    <p:set>
                                      <p:cBhvr override="childStyle">
                                        <p:cTn id="7" dur="indefinite"/>
                                        <p:tgtEl>
                                          <p:spTgt spid="31747">
                                            <p:txEl>
                                              <p:pRg st="0" end="0"/>
                                            </p:txEl>
                                          </p:spTgt>
                                        </p:tgtEl>
                                        <p:attrNameLst>
                                          <p:attrName>style.fontWeight</p:attrName>
                                        </p:attrNameLst>
                                      </p:cBhvr>
                                      <p:to>
                                        <p:strVal val="bold"/>
                                      </p:to>
                                    </p:set>
                                    <p:set>
                                      <p:cBhvr override="childStyle">
                                        <p:cTn id="8" dur="indefinite"/>
                                        <p:tgtEl>
                                          <p:spTgt spid="31747">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31747">
                                            <p:txEl>
                                              <p:pRg st="1" end="1"/>
                                            </p:txEl>
                                          </p:spTgt>
                                        </p:tgtEl>
                                        <p:attrNameLst>
                                          <p:attrName>style.fontStyle</p:attrName>
                                        </p:attrNameLst>
                                      </p:cBhvr>
                                      <p:to>
                                        <p:strVal val="normal"/>
                                      </p:to>
                                    </p:set>
                                    <p:set>
                                      <p:cBhvr override="childStyle">
                                        <p:cTn id="13" dur="indefinite"/>
                                        <p:tgtEl>
                                          <p:spTgt spid="31747">
                                            <p:txEl>
                                              <p:pRg st="1" end="1"/>
                                            </p:txEl>
                                          </p:spTgt>
                                        </p:tgtEl>
                                        <p:attrNameLst>
                                          <p:attrName>style.fontWeight</p:attrName>
                                        </p:attrNameLst>
                                      </p:cBhvr>
                                      <p:to>
                                        <p:strVal val="bold"/>
                                      </p:to>
                                    </p:set>
                                    <p:set>
                                      <p:cBhvr override="childStyle">
                                        <p:cTn id="14" dur="indefinite"/>
                                        <p:tgtEl>
                                          <p:spTgt spid="31747">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31747">
                                            <p:txEl>
                                              <p:pRg st="2" end="2"/>
                                            </p:txEl>
                                          </p:spTgt>
                                        </p:tgtEl>
                                        <p:attrNameLst>
                                          <p:attrName>style.fontStyle</p:attrName>
                                        </p:attrNameLst>
                                      </p:cBhvr>
                                      <p:to>
                                        <p:strVal val="normal"/>
                                      </p:to>
                                    </p:set>
                                    <p:set>
                                      <p:cBhvr override="childStyle">
                                        <p:cTn id="19" dur="indefinite"/>
                                        <p:tgtEl>
                                          <p:spTgt spid="31747">
                                            <p:txEl>
                                              <p:pRg st="2" end="2"/>
                                            </p:txEl>
                                          </p:spTgt>
                                        </p:tgtEl>
                                        <p:attrNameLst>
                                          <p:attrName>style.fontWeight</p:attrName>
                                        </p:attrNameLst>
                                      </p:cBhvr>
                                      <p:to>
                                        <p:strVal val="bold"/>
                                      </p:to>
                                    </p:set>
                                    <p:set>
                                      <p:cBhvr override="childStyle">
                                        <p:cTn id="20" dur="indefinite"/>
                                        <p:tgtEl>
                                          <p:spTgt spid="31747">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31747">
                                            <p:txEl>
                                              <p:pRg st="3" end="3"/>
                                            </p:txEl>
                                          </p:spTgt>
                                        </p:tgtEl>
                                        <p:attrNameLst>
                                          <p:attrName>style.fontStyle</p:attrName>
                                        </p:attrNameLst>
                                      </p:cBhvr>
                                      <p:to>
                                        <p:strVal val="normal"/>
                                      </p:to>
                                    </p:set>
                                    <p:set>
                                      <p:cBhvr override="childStyle">
                                        <p:cTn id="25" dur="indefinite"/>
                                        <p:tgtEl>
                                          <p:spTgt spid="31747">
                                            <p:txEl>
                                              <p:pRg st="3" end="3"/>
                                            </p:txEl>
                                          </p:spTgt>
                                        </p:tgtEl>
                                        <p:attrNameLst>
                                          <p:attrName>style.fontWeight</p:attrName>
                                        </p:attrNameLst>
                                      </p:cBhvr>
                                      <p:to>
                                        <p:strVal val="bold"/>
                                      </p:to>
                                    </p:set>
                                    <p:set>
                                      <p:cBhvr override="childStyle">
                                        <p:cTn id="26" dur="indefinite"/>
                                        <p:tgtEl>
                                          <p:spTgt spid="31747">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31747">
                                            <p:txEl>
                                              <p:pRg st="4" end="4"/>
                                            </p:txEl>
                                          </p:spTgt>
                                        </p:tgtEl>
                                        <p:attrNameLst>
                                          <p:attrName>style.fontStyle</p:attrName>
                                        </p:attrNameLst>
                                      </p:cBhvr>
                                      <p:to>
                                        <p:strVal val="normal"/>
                                      </p:to>
                                    </p:set>
                                    <p:set>
                                      <p:cBhvr override="childStyle">
                                        <p:cTn id="31" dur="indefinite"/>
                                        <p:tgtEl>
                                          <p:spTgt spid="31747">
                                            <p:txEl>
                                              <p:pRg st="4" end="4"/>
                                            </p:txEl>
                                          </p:spTgt>
                                        </p:tgtEl>
                                        <p:attrNameLst>
                                          <p:attrName>style.fontWeight</p:attrName>
                                        </p:attrNameLst>
                                      </p:cBhvr>
                                      <p:to>
                                        <p:strVal val="bold"/>
                                      </p:to>
                                    </p:set>
                                    <p:set>
                                      <p:cBhvr override="childStyle">
                                        <p:cTn id="32" dur="indefinite"/>
                                        <p:tgtEl>
                                          <p:spTgt spid="31747">
                                            <p:txEl>
                                              <p:pRg st="4" end="4"/>
                                            </p:txEl>
                                          </p:spTgt>
                                        </p:tgtEl>
                                        <p:attrNameLst>
                                          <p:attrName>style.textDecorationUnderline</p:attrName>
                                        </p:attrNameLst>
                                      </p:cBhvr>
                                      <p:to>
                                        <p:strVal val="false"/>
                                      </p:to>
                                    </p:set>
                                  </p:childTnLst>
                                </p:cTn>
                              </p:par>
                            </p:childTnLst>
                          </p:cTn>
                        </p:par>
                      </p:childTnLst>
                    </p:cTn>
                  </p:par>
                  <p:par>
                    <p:cTn id="33" fill="hold">
                      <p:stCondLst>
                        <p:cond delay="indefinite"/>
                      </p:stCondLst>
                      <p:childTnLst>
                        <p:par>
                          <p:cTn id="34" fill="hold">
                            <p:stCondLst>
                              <p:cond delay="0"/>
                            </p:stCondLst>
                            <p:childTnLst>
                              <p:par>
                                <p:cTn id="35" presetID="5" presetClass="emph" presetSubtype="1" nodeType="clickEffect">
                                  <p:stCondLst>
                                    <p:cond delay="0"/>
                                  </p:stCondLst>
                                  <p:endCondLst>
                                    <p:cond evt="onNext" delay="0">
                                      <p:tgtEl>
                                        <p:sldTgt/>
                                      </p:tgtEl>
                                    </p:cond>
                                  </p:endCondLst>
                                  <p:childTnLst>
                                    <p:set>
                                      <p:cBhvr override="childStyle">
                                        <p:cTn id="36" dur="indefinite"/>
                                        <p:tgtEl>
                                          <p:spTgt spid="31747">
                                            <p:txEl>
                                              <p:pRg st="5" end="5"/>
                                            </p:txEl>
                                          </p:spTgt>
                                        </p:tgtEl>
                                        <p:attrNameLst>
                                          <p:attrName>style.fontStyle</p:attrName>
                                        </p:attrNameLst>
                                      </p:cBhvr>
                                      <p:to>
                                        <p:strVal val="normal"/>
                                      </p:to>
                                    </p:set>
                                    <p:set>
                                      <p:cBhvr override="childStyle">
                                        <p:cTn id="37" dur="indefinite"/>
                                        <p:tgtEl>
                                          <p:spTgt spid="31747">
                                            <p:txEl>
                                              <p:pRg st="5" end="5"/>
                                            </p:txEl>
                                          </p:spTgt>
                                        </p:tgtEl>
                                        <p:attrNameLst>
                                          <p:attrName>style.fontWeight</p:attrName>
                                        </p:attrNameLst>
                                      </p:cBhvr>
                                      <p:to>
                                        <p:strVal val="bold"/>
                                      </p:to>
                                    </p:set>
                                    <p:set>
                                      <p:cBhvr override="childStyle">
                                        <p:cTn id="38" dur="indefinite"/>
                                        <p:tgtEl>
                                          <p:spTgt spid="31747">
                                            <p:txEl>
                                              <p:pRg st="5" end="5"/>
                                            </p:txEl>
                                          </p:spTgt>
                                        </p:tgtEl>
                                        <p:attrNameLst>
                                          <p:attrName>style.textDecorationUnderline</p:attrName>
                                        </p:attrNameLst>
                                      </p:cBhvr>
                                      <p:to>
                                        <p:strVal val="false"/>
                                      </p:to>
                                    </p:set>
                                  </p:childTnLst>
                                </p:cTn>
                              </p:par>
                            </p:childTnLst>
                          </p:cTn>
                        </p:par>
                      </p:childTnLst>
                    </p:cTn>
                  </p:par>
                  <p:par>
                    <p:cTn id="39" fill="hold">
                      <p:stCondLst>
                        <p:cond delay="indefinite"/>
                      </p:stCondLst>
                      <p:childTnLst>
                        <p:par>
                          <p:cTn id="40" fill="hold">
                            <p:stCondLst>
                              <p:cond delay="0"/>
                            </p:stCondLst>
                            <p:childTnLst>
                              <p:par>
                                <p:cTn id="41" presetID="5" presetClass="emph" presetSubtype="1" nodeType="clickEffect">
                                  <p:stCondLst>
                                    <p:cond delay="0"/>
                                  </p:stCondLst>
                                  <p:endCondLst>
                                    <p:cond evt="onNext" delay="0">
                                      <p:tgtEl>
                                        <p:sldTgt/>
                                      </p:tgtEl>
                                    </p:cond>
                                  </p:endCondLst>
                                  <p:childTnLst>
                                    <p:set>
                                      <p:cBhvr override="childStyle">
                                        <p:cTn id="42" dur="indefinite"/>
                                        <p:tgtEl>
                                          <p:spTgt spid="31747">
                                            <p:txEl>
                                              <p:pRg st="6" end="6"/>
                                            </p:txEl>
                                          </p:spTgt>
                                        </p:tgtEl>
                                        <p:attrNameLst>
                                          <p:attrName>style.fontStyle</p:attrName>
                                        </p:attrNameLst>
                                      </p:cBhvr>
                                      <p:to>
                                        <p:strVal val="normal"/>
                                      </p:to>
                                    </p:set>
                                    <p:set>
                                      <p:cBhvr override="childStyle">
                                        <p:cTn id="43" dur="indefinite"/>
                                        <p:tgtEl>
                                          <p:spTgt spid="31747">
                                            <p:txEl>
                                              <p:pRg st="6" end="6"/>
                                            </p:txEl>
                                          </p:spTgt>
                                        </p:tgtEl>
                                        <p:attrNameLst>
                                          <p:attrName>style.fontWeight</p:attrName>
                                        </p:attrNameLst>
                                      </p:cBhvr>
                                      <p:to>
                                        <p:strVal val="bold"/>
                                      </p:to>
                                    </p:set>
                                    <p:set>
                                      <p:cBhvr override="childStyle">
                                        <p:cTn id="44" dur="indefinite"/>
                                        <p:tgtEl>
                                          <p:spTgt spid="31747">
                                            <p:txEl>
                                              <p:pRg st="6" end="6"/>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1" name="Rectangle 3"/>
          <p:cNvSpPr>
            <a:spLocks noGrp="1" noChangeArrowheads="1"/>
          </p:cNvSpPr>
          <p:nvPr>
            <p:ph idx="1"/>
          </p:nvPr>
        </p:nvSpPr>
        <p:spPr/>
        <p:txBody>
          <a:bodyPr/>
          <a:lstStyle/>
          <a:p>
            <a:pPr marL="514350" indent="-514350" eaLnBrk="1" hangingPunct="1">
              <a:buFont typeface="+mj-lt"/>
              <a:buAutoNum type="arabicPeriod"/>
            </a:pPr>
            <a:r>
              <a:rPr lang="en-US" dirty="0" smtClean="0"/>
              <a:t>Locate client-session.xml on your system</a:t>
            </a:r>
          </a:p>
          <a:p>
            <a:pPr marL="514350" indent="-514350" eaLnBrk="1" hangingPunct="1">
              <a:buFont typeface="+mj-lt"/>
              <a:buAutoNum type="arabicPeriod"/>
            </a:pPr>
            <a:r>
              <a:rPr lang="en-US" dirty="0" smtClean="0"/>
              <a:t>View the file (use </a:t>
            </a:r>
            <a:r>
              <a:rPr lang="en-US" dirty="0" smtClean="0">
                <a:latin typeface="Courier New" pitchFamily="49" charset="0"/>
              </a:rPr>
              <a:t>vi</a:t>
            </a:r>
            <a:r>
              <a:rPr lang="en-US" dirty="0" smtClean="0"/>
              <a:t> or </a:t>
            </a:r>
            <a:r>
              <a:rPr lang="en-US" dirty="0" smtClean="0">
                <a:latin typeface="Courier New" pitchFamily="49" charset="0"/>
              </a:rPr>
              <a:t>more</a:t>
            </a:r>
            <a:r>
              <a:rPr lang="en-US" dirty="0" smtClean="0"/>
              <a:t>)</a:t>
            </a:r>
          </a:p>
          <a:p>
            <a:pPr lvl="1" eaLnBrk="1" hangingPunct="1"/>
            <a:r>
              <a:rPr lang="en-US" dirty="0" smtClean="0"/>
              <a:t>Locate the </a:t>
            </a:r>
            <a:r>
              <a:rPr lang="en-US" dirty="0" err="1" smtClean="0">
                <a:latin typeface="Courier New" pitchFamily="49" charset="0"/>
              </a:rPr>
              <a:t>ReportDataSourceProviders</a:t>
            </a:r>
            <a:r>
              <a:rPr lang="en-US" dirty="0" smtClean="0"/>
              <a:t> section</a:t>
            </a:r>
          </a:p>
          <a:p>
            <a:pPr lvl="1" eaLnBrk="1" hangingPunct="1"/>
            <a:r>
              <a:rPr lang="en-US" dirty="0" smtClean="0"/>
              <a:t>Locate the SMTP section</a:t>
            </a:r>
          </a:p>
          <a:p>
            <a:pPr marL="514350" indent="-514350" eaLnBrk="1" hangingPunct="1">
              <a:buFont typeface="+mj-lt"/>
              <a:buAutoNum type="arabicPeriod"/>
            </a:pPr>
            <a:r>
              <a:rPr lang="en-US" dirty="0" smtClean="0"/>
              <a:t>Launch </a:t>
            </a:r>
            <a:r>
              <a:rPr lang="en-US" i="1" dirty="0" smtClean="0"/>
              <a:t>User Role View</a:t>
            </a:r>
          </a:p>
          <a:p>
            <a:pPr marL="914400" lvl="1" indent="-514350"/>
            <a:r>
              <a:rPr lang="en-US" dirty="0" smtClean="0"/>
              <a:t>Determine which users are in the </a:t>
            </a:r>
            <a:r>
              <a:rPr lang="en-US" dirty="0" err="1" smtClean="0"/>
              <a:t>rptAdmin</a:t>
            </a:r>
            <a:r>
              <a:rPr lang="en-US" dirty="0" smtClean="0"/>
              <a:t> and </a:t>
            </a:r>
            <a:r>
              <a:rPr lang="en-US" dirty="0" err="1" smtClean="0"/>
              <a:t>rptDsgn</a:t>
            </a:r>
            <a:r>
              <a:rPr lang="en-US" dirty="0" smtClean="0"/>
              <a:t> groups </a:t>
            </a:r>
          </a:p>
        </p:txBody>
      </p:sp>
      <p:sp>
        <p:nvSpPr>
          <p:cNvPr id="73730" name="Rectangle 2"/>
          <p:cNvSpPr>
            <a:spLocks noGrp="1" noChangeArrowheads="1"/>
          </p:cNvSpPr>
          <p:nvPr>
            <p:ph type="title"/>
          </p:nvPr>
        </p:nvSpPr>
        <p:spPr/>
        <p:txBody>
          <a:bodyPr/>
          <a:lstStyle/>
          <a:p>
            <a:pPr eaLnBrk="1" hangingPunct="1"/>
            <a:r>
              <a:rPr lang="en-US" smtClean="0"/>
              <a:t>Exercise</a:t>
            </a:r>
          </a:p>
        </p:txBody>
      </p:sp>
      <p:sp>
        <p:nvSpPr>
          <p:cNvPr id="4" name="Footer Placeholder 3"/>
          <p:cNvSpPr>
            <a:spLocks noGrp="1"/>
          </p:cNvSpPr>
          <p:nvPr>
            <p:ph type="ftr" sz="quarter" idx="10"/>
          </p:nvPr>
        </p:nvSpPr>
        <p:spPr/>
        <p:txBody>
          <a:bodyPr/>
          <a:lstStyle/>
          <a:p>
            <a:pPr>
              <a:defRPr/>
            </a:pPr>
            <a:r>
              <a:rPr lang="en-US" dirty="0" smtClean="0"/>
              <a:t>RF-ADMN-090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73731">
                                            <p:txEl>
                                              <p:pRg st="0" end="0"/>
                                            </p:txEl>
                                          </p:spTgt>
                                        </p:tgtEl>
                                        <p:attrNameLst>
                                          <p:attrName>style.fontStyle</p:attrName>
                                        </p:attrNameLst>
                                      </p:cBhvr>
                                      <p:to>
                                        <p:strVal val="normal"/>
                                      </p:to>
                                    </p:set>
                                    <p:set>
                                      <p:cBhvr override="childStyle">
                                        <p:cTn id="7" dur="indefinite"/>
                                        <p:tgtEl>
                                          <p:spTgt spid="73731">
                                            <p:txEl>
                                              <p:pRg st="0" end="0"/>
                                            </p:txEl>
                                          </p:spTgt>
                                        </p:tgtEl>
                                        <p:attrNameLst>
                                          <p:attrName>style.fontWeight</p:attrName>
                                        </p:attrNameLst>
                                      </p:cBhvr>
                                      <p:to>
                                        <p:strVal val="bold"/>
                                      </p:to>
                                    </p:set>
                                    <p:set>
                                      <p:cBhvr override="childStyle">
                                        <p:cTn id="8" dur="indefinite"/>
                                        <p:tgtEl>
                                          <p:spTgt spid="73731">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73731">
                                            <p:txEl>
                                              <p:pRg st="1" end="1"/>
                                            </p:txEl>
                                          </p:spTgt>
                                        </p:tgtEl>
                                        <p:attrNameLst>
                                          <p:attrName>style.fontStyle</p:attrName>
                                        </p:attrNameLst>
                                      </p:cBhvr>
                                      <p:to>
                                        <p:strVal val="normal"/>
                                      </p:to>
                                    </p:set>
                                    <p:set>
                                      <p:cBhvr override="childStyle">
                                        <p:cTn id="13" dur="indefinite"/>
                                        <p:tgtEl>
                                          <p:spTgt spid="73731">
                                            <p:txEl>
                                              <p:pRg st="1" end="1"/>
                                            </p:txEl>
                                          </p:spTgt>
                                        </p:tgtEl>
                                        <p:attrNameLst>
                                          <p:attrName>style.fontWeight</p:attrName>
                                        </p:attrNameLst>
                                      </p:cBhvr>
                                      <p:to>
                                        <p:strVal val="bold"/>
                                      </p:to>
                                    </p:set>
                                    <p:set>
                                      <p:cBhvr override="childStyle">
                                        <p:cTn id="14" dur="indefinite"/>
                                        <p:tgtEl>
                                          <p:spTgt spid="73731">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73731">
                                            <p:txEl>
                                              <p:pRg st="2" end="2"/>
                                            </p:txEl>
                                          </p:spTgt>
                                        </p:tgtEl>
                                        <p:attrNameLst>
                                          <p:attrName>style.fontStyle</p:attrName>
                                        </p:attrNameLst>
                                      </p:cBhvr>
                                      <p:to>
                                        <p:strVal val="normal"/>
                                      </p:to>
                                    </p:set>
                                    <p:set>
                                      <p:cBhvr override="childStyle">
                                        <p:cTn id="19" dur="indefinite"/>
                                        <p:tgtEl>
                                          <p:spTgt spid="73731">
                                            <p:txEl>
                                              <p:pRg st="2" end="2"/>
                                            </p:txEl>
                                          </p:spTgt>
                                        </p:tgtEl>
                                        <p:attrNameLst>
                                          <p:attrName>style.fontWeight</p:attrName>
                                        </p:attrNameLst>
                                      </p:cBhvr>
                                      <p:to>
                                        <p:strVal val="bold"/>
                                      </p:to>
                                    </p:set>
                                    <p:set>
                                      <p:cBhvr override="childStyle">
                                        <p:cTn id="20" dur="indefinite"/>
                                        <p:tgtEl>
                                          <p:spTgt spid="73731">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73731">
                                            <p:txEl>
                                              <p:pRg st="3" end="3"/>
                                            </p:txEl>
                                          </p:spTgt>
                                        </p:tgtEl>
                                        <p:attrNameLst>
                                          <p:attrName>style.fontStyle</p:attrName>
                                        </p:attrNameLst>
                                      </p:cBhvr>
                                      <p:to>
                                        <p:strVal val="normal"/>
                                      </p:to>
                                    </p:set>
                                    <p:set>
                                      <p:cBhvr override="childStyle">
                                        <p:cTn id="25" dur="indefinite"/>
                                        <p:tgtEl>
                                          <p:spTgt spid="73731">
                                            <p:txEl>
                                              <p:pRg st="3" end="3"/>
                                            </p:txEl>
                                          </p:spTgt>
                                        </p:tgtEl>
                                        <p:attrNameLst>
                                          <p:attrName>style.fontWeight</p:attrName>
                                        </p:attrNameLst>
                                      </p:cBhvr>
                                      <p:to>
                                        <p:strVal val="bold"/>
                                      </p:to>
                                    </p:set>
                                    <p:set>
                                      <p:cBhvr override="childStyle">
                                        <p:cTn id="26" dur="indefinite"/>
                                        <p:tgtEl>
                                          <p:spTgt spid="73731">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73731">
                                            <p:txEl>
                                              <p:pRg st="4" end="4"/>
                                            </p:txEl>
                                          </p:spTgt>
                                        </p:tgtEl>
                                        <p:attrNameLst>
                                          <p:attrName>style.fontStyle</p:attrName>
                                        </p:attrNameLst>
                                      </p:cBhvr>
                                      <p:to>
                                        <p:strVal val="normal"/>
                                      </p:to>
                                    </p:set>
                                    <p:set>
                                      <p:cBhvr override="childStyle">
                                        <p:cTn id="31" dur="indefinite"/>
                                        <p:tgtEl>
                                          <p:spTgt spid="73731">
                                            <p:txEl>
                                              <p:pRg st="4" end="4"/>
                                            </p:txEl>
                                          </p:spTgt>
                                        </p:tgtEl>
                                        <p:attrNameLst>
                                          <p:attrName>style.fontWeight</p:attrName>
                                        </p:attrNameLst>
                                      </p:cBhvr>
                                      <p:to>
                                        <p:strVal val="bold"/>
                                      </p:to>
                                    </p:set>
                                    <p:set>
                                      <p:cBhvr override="childStyle">
                                        <p:cTn id="32" dur="indefinite"/>
                                        <p:tgtEl>
                                          <p:spTgt spid="73731">
                                            <p:txEl>
                                              <p:pRg st="4" end="4"/>
                                            </p:txEl>
                                          </p:spTgt>
                                        </p:tgtEl>
                                        <p:attrNameLst>
                                          <p:attrName>style.textDecorationUnderline</p:attrName>
                                        </p:attrNameLst>
                                      </p:cBhvr>
                                      <p:to>
                                        <p:strVal val="false"/>
                                      </p:to>
                                    </p:set>
                                  </p:childTnLst>
                                </p:cTn>
                              </p:par>
                            </p:childTnLst>
                          </p:cTn>
                        </p:par>
                      </p:childTnLst>
                    </p:cTn>
                  </p:par>
                  <p:par>
                    <p:cTn id="33" fill="hold">
                      <p:stCondLst>
                        <p:cond delay="indefinite"/>
                      </p:stCondLst>
                      <p:childTnLst>
                        <p:par>
                          <p:cTn id="34" fill="hold">
                            <p:stCondLst>
                              <p:cond delay="0"/>
                            </p:stCondLst>
                            <p:childTnLst>
                              <p:par>
                                <p:cTn id="35" presetID="5" presetClass="emph" presetSubtype="1" nodeType="clickEffect">
                                  <p:stCondLst>
                                    <p:cond delay="0"/>
                                  </p:stCondLst>
                                  <p:endCondLst>
                                    <p:cond evt="onNext" delay="0">
                                      <p:tgtEl>
                                        <p:sldTgt/>
                                      </p:tgtEl>
                                    </p:cond>
                                  </p:endCondLst>
                                  <p:childTnLst>
                                    <p:set>
                                      <p:cBhvr override="childStyle">
                                        <p:cTn id="36" dur="indefinite"/>
                                        <p:tgtEl>
                                          <p:spTgt spid="73731">
                                            <p:txEl>
                                              <p:pRg st="5" end="5"/>
                                            </p:txEl>
                                          </p:spTgt>
                                        </p:tgtEl>
                                        <p:attrNameLst>
                                          <p:attrName>style.fontStyle</p:attrName>
                                        </p:attrNameLst>
                                      </p:cBhvr>
                                      <p:to>
                                        <p:strVal val="normal"/>
                                      </p:to>
                                    </p:set>
                                    <p:set>
                                      <p:cBhvr override="childStyle">
                                        <p:cTn id="37" dur="indefinite"/>
                                        <p:tgtEl>
                                          <p:spTgt spid="73731">
                                            <p:txEl>
                                              <p:pRg st="5" end="5"/>
                                            </p:txEl>
                                          </p:spTgt>
                                        </p:tgtEl>
                                        <p:attrNameLst>
                                          <p:attrName>style.fontWeight</p:attrName>
                                        </p:attrNameLst>
                                      </p:cBhvr>
                                      <p:to>
                                        <p:strVal val="bold"/>
                                      </p:to>
                                    </p:set>
                                    <p:set>
                                      <p:cBhvr override="childStyle">
                                        <p:cTn id="38" dur="indefinite"/>
                                        <p:tgtEl>
                                          <p:spTgt spid="73731">
                                            <p:txEl>
                                              <p:pRg st="5" end="5"/>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QAD_corporate_presentation_template</Template>
  <TotalTime>2196</TotalTime>
  <Words>2552</Words>
  <Application>Microsoft Office PowerPoint</Application>
  <PresentationFormat>On-screen Show (4:3)</PresentationFormat>
  <Paragraphs>485</Paragraphs>
  <Slides>36</Slides>
  <Notes>25</Notes>
  <HiddenSlides>1</HiddenSlides>
  <MMClips>0</MMClips>
  <ScaleCrop>false</ScaleCrop>
  <HeadingPairs>
    <vt:vector size="4" baseType="variant">
      <vt:variant>
        <vt:lpstr>Theme</vt:lpstr>
      </vt:variant>
      <vt:variant>
        <vt:i4>1</vt:i4>
      </vt:variant>
      <vt:variant>
        <vt:lpstr>Slide Titles</vt:lpstr>
      </vt:variant>
      <vt:variant>
        <vt:i4>36</vt:i4>
      </vt:variant>
    </vt:vector>
  </HeadingPairs>
  <TitlesOfParts>
    <vt:vector size="37" baseType="lpstr">
      <vt:lpstr>QAD 2010 Template</vt:lpstr>
      <vt:lpstr>Reporting Framework Administration</vt:lpstr>
      <vt:lpstr>Session Objectives</vt:lpstr>
      <vt:lpstr>System Configuration: client-session.xml</vt:lpstr>
      <vt:lpstr>Report Data Source Provider Settings</vt:lpstr>
      <vt:lpstr>Data Source Provider Settings – Change For Financials</vt:lpstr>
      <vt:lpstr>rptAdmin and rptDsgn Roles / Groups</vt:lpstr>
      <vt:lpstr>Program Authorization Matrix</vt:lpstr>
      <vt:lpstr>Adding a Report to the Menu</vt:lpstr>
      <vt:lpstr>Exercise</vt:lpstr>
      <vt:lpstr>Scheduled Reports</vt:lpstr>
      <vt:lpstr>Scheduled Reports</vt:lpstr>
      <vt:lpstr>Scheduled Reports</vt:lpstr>
      <vt:lpstr>Reporting Framework Rendering Architecture</vt:lpstr>
      <vt:lpstr>Scheduled Report Server- Architecture</vt:lpstr>
      <vt:lpstr>Batch Processor - Internal Design</vt:lpstr>
      <vt:lpstr>Scheduled Report Server</vt:lpstr>
      <vt:lpstr>Scheduled Reports Multiple Report Server Processes</vt:lpstr>
      <vt:lpstr>Scheduled Report Status</vt:lpstr>
      <vt:lpstr>Scheduled Report Administration Batch ID Maintenance</vt:lpstr>
      <vt:lpstr>Scheduled Report Administration Configuring Windows Task Scheduler</vt:lpstr>
      <vt:lpstr>Printer Setup</vt:lpstr>
      <vt:lpstr>Using Printer Setup Maintenance</vt:lpstr>
      <vt:lpstr>Email SMTP Settings</vt:lpstr>
      <vt:lpstr>Email Template File</vt:lpstr>
      <vt:lpstr>Scheduled Report Administration</vt:lpstr>
      <vt:lpstr>End User Report Scheduling</vt:lpstr>
      <vt:lpstr>Scheduled Report Browse</vt:lpstr>
      <vt:lpstr>Scheduled Report History Browse</vt:lpstr>
      <vt:lpstr>Scheduled Report Maintenance</vt:lpstr>
      <vt:lpstr>Scheduled Reports: Exercise</vt:lpstr>
      <vt:lpstr>Scheduling Report from API</vt:lpstr>
      <vt:lpstr>Service Mode</vt:lpstr>
      <vt:lpstr>Setting up QAD Reporting Framework Service</vt:lpstr>
      <vt:lpstr>Launching Reports from Progress CHUI</vt:lpstr>
      <vt:lpstr>Report Bursting</vt:lpstr>
      <vt:lpstr>Summary</vt:lpstr>
    </vt:vector>
  </TitlesOfParts>
  <Company>QAD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sti</dc:creator>
  <cp:lastModifiedBy>qad</cp:lastModifiedBy>
  <cp:revision>196</cp:revision>
  <dcterms:created xsi:type="dcterms:W3CDTF">2009-06-03T18:07:02Z</dcterms:created>
  <dcterms:modified xsi:type="dcterms:W3CDTF">2012-09-10T17:59:25Z</dcterms:modified>
</cp:coreProperties>
</file>