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97" r:id="rId2"/>
  </p:sldMasterIdLst>
  <p:notesMasterIdLst>
    <p:notesMasterId r:id="rId44"/>
  </p:notesMasterIdLst>
  <p:sldIdLst>
    <p:sldId id="256" r:id="rId3"/>
    <p:sldId id="258" r:id="rId4"/>
    <p:sldId id="269" r:id="rId5"/>
    <p:sldId id="262" r:id="rId6"/>
    <p:sldId id="295" r:id="rId7"/>
    <p:sldId id="270" r:id="rId8"/>
    <p:sldId id="272" r:id="rId9"/>
    <p:sldId id="263" r:id="rId10"/>
    <p:sldId id="271" r:id="rId11"/>
    <p:sldId id="264" r:id="rId12"/>
    <p:sldId id="265" r:id="rId13"/>
    <p:sldId id="273" r:id="rId14"/>
    <p:sldId id="266" r:id="rId15"/>
    <p:sldId id="274" r:id="rId16"/>
    <p:sldId id="296" r:id="rId17"/>
    <p:sldId id="299" r:id="rId18"/>
    <p:sldId id="288" r:id="rId19"/>
    <p:sldId id="289" r:id="rId20"/>
    <p:sldId id="275" r:id="rId21"/>
    <p:sldId id="278" r:id="rId22"/>
    <p:sldId id="279" r:id="rId23"/>
    <p:sldId id="280" r:id="rId24"/>
    <p:sldId id="281" r:id="rId25"/>
    <p:sldId id="283" r:id="rId26"/>
    <p:sldId id="282" r:id="rId27"/>
    <p:sldId id="300" r:id="rId28"/>
    <p:sldId id="267" r:id="rId29"/>
    <p:sldId id="284" r:id="rId30"/>
    <p:sldId id="285" r:id="rId31"/>
    <p:sldId id="301" r:id="rId32"/>
    <p:sldId id="286" r:id="rId33"/>
    <p:sldId id="292" r:id="rId34"/>
    <p:sldId id="302" r:id="rId35"/>
    <p:sldId id="293" r:id="rId36"/>
    <p:sldId id="287" r:id="rId37"/>
    <p:sldId id="290" r:id="rId38"/>
    <p:sldId id="303" r:id="rId39"/>
    <p:sldId id="291" r:id="rId40"/>
    <p:sldId id="294" r:id="rId41"/>
    <p:sldId id="304" r:id="rId42"/>
    <p:sldId id="259" r:id="rId4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6F636"/>
    <a:srgbClr val="890C4C"/>
    <a:srgbClr val="990033"/>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917" autoAdjust="0"/>
    <p:restoredTop sz="92028" autoAdjust="0"/>
  </p:normalViewPr>
  <p:slideViewPr>
    <p:cSldViewPr snapToGrid="0">
      <p:cViewPr varScale="1">
        <p:scale>
          <a:sx n="100" d="100"/>
          <a:sy n="100" d="100"/>
        </p:scale>
        <p:origin x="-168"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cs typeface="+mn-cs"/>
              </a:defRPr>
            </a:lvl1pPr>
          </a:lstStyle>
          <a:p>
            <a:pPr>
              <a:defRPr/>
            </a:pPr>
            <a:endParaRPr lang="en-US"/>
          </a:p>
        </p:txBody>
      </p:sp>
      <p:sp>
        <p:nvSpPr>
          <p:cNvPr id="92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mn-cs"/>
              </a:defRPr>
            </a:lvl1pPr>
          </a:lstStyle>
          <a:p>
            <a:pPr>
              <a:defRPr/>
            </a:pPr>
            <a:endParaRPr lang="en-US"/>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cs typeface="+mn-cs"/>
              </a:defRPr>
            </a:lvl1pPr>
          </a:lstStyle>
          <a:p>
            <a:pPr>
              <a:defRPr/>
            </a:pPr>
            <a:endParaRPr 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mn-cs"/>
              </a:defRPr>
            </a:lvl1pPr>
          </a:lstStyle>
          <a:p>
            <a:pPr>
              <a:defRPr/>
            </a:pPr>
            <a:fld id="{847E028C-D46A-4E49-86E1-963FAEA1C3A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9DADFF17-12F6-46B9-8691-6FDC7777D3B7}" type="slidenum">
              <a:rPr lang="en-US" smtClean="0"/>
              <a:pPr/>
              <a:t>1</a:t>
            </a:fld>
            <a:endParaRPr lang="en-US"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D5BFDFB3-69B7-4BEF-9D7D-6EE4628F2EFD}" type="slidenum">
              <a:rPr lang="en-US" sz="1200"/>
              <a:pPr algn="r"/>
              <a:t>10</a:t>
            </a:fld>
            <a:endParaRPr lang="en-US" sz="120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marL="2057400" lvl="4" indent="-228600"/>
            <a:r>
              <a:rPr lang="en-US" smtClean="0"/>
              <a:t>Note: If you want to use some fields in the temp-table as search fields, you must use the same field names in the temp-tables as those in the database.</a:t>
            </a:r>
          </a:p>
          <a:p>
            <a:pPr marL="2057400" lvl="4" indent="-228600"/>
            <a:endParaRPr lang="en-US" smtClean="0"/>
          </a:p>
          <a:p>
            <a:pPr marL="2057400" lvl="4" indent="-228600"/>
            <a:r>
              <a:rPr lang="en-US" smtClean="0"/>
              <a:t>Note: Indexes specified for the temp tables can be used to define unique constraints and the default sort order of the records.</a:t>
            </a:r>
          </a:p>
          <a:p>
            <a:pPr marL="2057400" lvl="4" indent="-228600"/>
            <a:endParaRPr lang="en-US" smtClean="0"/>
          </a:p>
          <a:p>
            <a:pPr marL="2057400" lvl="4" indent="-228600"/>
            <a:r>
              <a:rPr lang="en-US" smtClean="0"/>
              <a:t>Note: There must be a dataset named dsReportResults defined for temp-tables for the program to work, even if they have no relations.</a:t>
            </a:r>
          </a:p>
          <a:p>
            <a:pPr marL="2057400" lvl="4" indent="-228600"/>
            <a:endParaRPr lang="en-US" smtClean="0"/>
          </a:p>
          <a:p>
            <a:pPr marL="2057400" lvl="4" indent="-228600"/>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F677036-3599-4427-BCD8-062A064F8F92}" type="slidenum">
              <a:rPr lang="en-US" sz="1200"/>
              <a:pPr algn="r"/>
              <a:t>11</a:t>
            </a:fld>
            <a:endParaRPr lang="en-US" sz="120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r>
              <a:rPr lang="en-US" smtClean="0"/>
              <a:t>Each temp-table in the report data set should be emptied before the main program logic is executed. This is necessary since temp-table contents could still be cached on the Application Server from previous client requests.</a:t>
            </a:r>
          </a:p>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78C2F26-687A-47EE-A7D4-B5C0600B0107}" type="slidenum">
              <a:rPr lang="en-US" sz="1200"/>
              <a:pPr algn="r"/>
              <a:t>12</a:t>
            </a:fld>
            <a:endParaRPr lang="en-US" sz="120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BF42E1B-B3E4-4CDA-A222-C46C1E31544B}" type="slidenum">
              <a:rPr lang="en-US" sz="1200"/>
              <a:pPr algn="r"/>
              <a:t>13</a:t>
            </a:fld>
            <a:endParaRPr lang="en-US" sz="120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15B0C1B-07B2-4520-A225-7407F8696254}" type="slidenum">
              <a:rPr lang="en-US" sz="1200"/>
              <a:pPr algn="r"/>
              <a:t>14</a:t>
            </a:fld>
            <a:endParaRPr lang="en-US" sz="120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r>
              <a:rPr lang="en-US" smtClean="0"/>
              <a:t>CreateBufferHeader parameters table included in User Guide and Training Guide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5E2EFC4-8987-4190-8CD3-D27115AC80B1}" type="slidenum">
              <a:rPr lang="en-US" sz="1200"/>
              <a:pPr algn="r"/>
              <a:t>15</a:t>
            </a:fld>
            <a:endParaRPr lang="en-US" sz="120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r>
              <a:rPr lang="en-US" smtClean="0"/>
              <a:t>Either of three predefined procedures can be used to create field metadata. The procedures are similar and have the same effect of creating a metadata record for one field. A description of each is given below.</a:t>
            </a:r>
          </a:p>
          <a:p>
            <a:r>
              <a:rPr lang="en-US" b="1" smtClean="0"/>
              <a:t>CreateField</a:t>
            </a:r>
            <a:r>
              <a:rPr lang="en-US" smtClean="0"/>
              <a:t> — this variant allows the programmer to explicitly pass in the values of each metadata parameter.</a:t>
            </a:r>
          </a:p>
          <a:p>
            <a:r>
              <a:rPr lang="en-US" b="1" smtClean="0"/>
              <a:t>CreateFieldForDBField</a:t>
            </a:r>
            <a:r>
              <a:rPr lang="en-US" smtClean="0"/>
              <a:t> — this variant can be used if the field is similar to one in the business database, in which case some of the metadata parameters will be determined by the system based on the database field. For example, the field label, data type, field format, and lookup name will be driven by the database field.</a:t>
            </a:r>
          </a:p>
          <a:p>
            <a:r>
              <a:rPr lang="en-US" b="1" smtClean="0"/>
              <a:t>CreateFieldLikeDBField</a:t>
            </a:r>
            <a:r>
              <a:rPr lang="en-US" smtClean="0"/>
              <a:t> — this variant is almost identical to CreateFieldForDBField except that it allows the field name of the report field to be different from that of the database field.</a:t>
            </a:r>
          </a:p>
          <a:p>
            <a:r>
              <a:rPr lang="en-US" smtClean="0"/>
              <a:t>The following sections list the input parameters for each of these three procedures</a:t>
            </a:r>
          </a:p>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2C5721B2-F0A2-4D98-A2CD-FDC924386B17}" type="slidenum">
              <a:rPr lang="en-US" sz="1200"/>
              <a:pPr algn="r"/>
              <a:t>16</a:t>
            </a:fld>
            <a:endParaRPr lang="en-US" sz="120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r>
              <a:rPr lang="en-US" smtClean="0"/>
              <a:t>For detailed information on the CreateField input parameters, see the User Guide or Training Guide.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a:ln/>
        </p:spPr>
        <p:txBody>
          <a:bodyPr/>
          <a:lstStyle/>
          <a:p>
            <a:r>
              <a:rPr lang="en-US" smtClean="0"/>
              <a:t>For detailed information on the CreateFieldForDBField input parameters, see the User Guide or Training Guide.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p:spPr>
        <p:txBody>
          <a:bodyPr/>
          <a:lstStyle/>
          <a:p>
            <a:r>
              <a:rPr lang="en-US" smtClean="0"/>
              <a:t>For detailed information on the CreateFieldLikeDBField input parameters, see the User Guide or Training Guide.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A495C20-E1CD-4AF4-BF77-A5DB2EC00F36}" type="slidenum">
              <a:rPr lang="en-US" sz="1200"/>
              <a:pPr algn="r"/>
              <a:t>19</a:t>
            </a:fld>
            <a:endParaRPr lang="en-US" sz="120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marL="2057400" lvl="4" indent="-228600"/>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1C7D74AA-3631-4810-BEAD-BAC0B9F094CD}" type="slidenum">
              <a:rPr lang="en-US" smtClean="0"/>
              <a:pPr/>
              <a:t>2</a:t>
            </a:fld>
            <a:endParaRPr lang="en-US" smtClean="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a:spcBef>
                <a:spcPts val="800"/>
              </a:spcBef>
            </a:pPr>
            <a:r>
              <a:rPr lang="en-US" smtClean="0"/>
              <a:t>This session covers how to develop a Progress proxy data source program and deploy it into the run-time environment.</a:t>
            </a:r>
          </a:p>
          <a:p>
            <a:pPr>
              <a:spcBef>
                <a:spcPts val="800"/>
              </a:spcBef>
            </a:pPr>
            <a:endParaRPr lang="en-US" smtClean="0"/>
          </a:p>
          <a:p>
            <a:pPr>
              <a:spcBef>
                <a:spcPts val="800"/>
              </a:spcBef>
            </a:pPr>
            <a:r>
              <a:rPr lang="en-US" smtClean="0"/>
              <a:t>For details on this topic, see Appendix A of the Reporting Framework User Guide.</a:t>
            </a:r>
          </a:p>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1612FA16-8B52-4223-9054-133B6B1B567A}" type="slidenum">
              <a:rPr lang="en-US" sz="1200"/>
              <a:pPr algn="r"/>
              <a:t>20</a:t>
            </a:fld>
            <a:endParaRPr lang="en-US" sz="120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marL="2057400" lvl="4" indent="-228600"/>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7F15E5A-E5C1-4B3B-A55B-4304ABFDE46B}" type="slidenum">
              <a:rPr lang="en-US" sz="1200"/>
              <a:pPr algn="r"/>
              <a:t>21</a:t>
            </a:fld>
            <a:endParaRPr lang="en-US" sz="120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marL="2057400" lvl="4" indent="-228600"/>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F0757DF-58DF-4C36-AF03-AF9FEF02334E}" type="slidenum">
              <a:rPr lang="en-US" sz="1200"/>
              <a:pPr algn="r"/>
              <a:t>22</a:t>
            </a:fld>
            <a:endParaRPr lang="en-US" sz="120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6656EC6-30A3-42F2-B0A0-69518C42FDEA}" type="slidenum">
              <a:rPr lang="en-US" sz="1200"/>
              <a:pPr algn="r"/>
              <a:t>23</a:t>
            </a:fld>
            <a:endParaRPr lang="en-US" sz="120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86BF0A5-E23F-4CCE-A3F0-53F55863400E}" type="slidenum">
              <a:rPr lang="en-US" sz="1200"/>
              <a:pPr algn="r"/>
              <a:t>24</a:t>
            </a:fld>
            <a:endParaRPr lang="en-US" sz="120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marL="2057400" lvl="4" indent="-228600"/>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3A607FE-098B-4960-A5CB-EE7D0D9C8EB0}" type="slidenum">
              <a:rPr lang="en-US" sz="1200"/>
              <a:pPr algn="r"/>
              <a:t>25</a:t>
            </a:fld>
            <a:endParaRPr lang="en-US" sz="120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3A607FE-098B-4960-A5CB-EE7D0D9C8EB0}" type="slidenum">
              <a:rPr lang="en-US" sz="1200"/>
              <a:pPr algn="r"/>
              <a:t>26</a:t>
            </a:fld>
            <a:endParaRPr lang="en-US" sz="120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CB4EF4FA-87CF-4ED2-8060-B0348744EA1D}" type="slidenum">
              <a:rPr lang="en-US" sz="1200"/>
              <a:pPr algn="r"/>
              <a:t>27</a:t>
            </a:fld>
            <a:endParaRPr lang="en-US" sz="120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227960D-300F-4F1E-B70B-E7A3D222AF80}" type="slidenum">
              <a:rPr lang="en-US" sz="1200"/>
              <a:pPr algn="r"/>
              <a:t>28</a:t>
            </a:fld>
            <a:endParaRPr lang="en-US" sz="120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38AFBEB-3EED-4D0C-B4CE-56D89A75E8FA}" type="slidenum">
              <a:rPr lang="en-US" sz="1200"/>
              <a:pPr algn="r"/>
              <a:t>29</a:t>
            </a:fld>
            <a:endParaRPr lang="en-US" sz="120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smtClean="0"/>
              <a:t>See User Guide or Training Guide for table with details on input parameters for the FillQueryStringVariable function.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p:spPr>
        <p:txBody>
          <a:bodyPr/>
          <a:lstStyle/>
          <a:p>
            <a:pPr>
              <a:spcBef>
                <a:spcPts val="800"/>
              </a:spcBef>
            </a:pPr>
            <a:r>
              <a:rPr lang="en-US" smtClean="0"/>
              <a:t>There are three types of data sources that a report can use: Browse, FinancialAPI, and Progress Program.  Our focus in this session is on developing and deploying a Progress Program – a proxy data source program.</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38AFBEB-3EED-4D0C-B4CE-56D89A75E8FA}" type="slidenum">
              <a:rPr lang="en-US" sz="1200"/>
              <a:pPr algn="r"/>
              <a:t>30</a:t>
            </a:fld>
            <a:endParaRPr lang="en-US" sz="120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smtClean="0"/>
              <a:t>See User Guide or Training Guide for table with details on input parameters for the FillQueryStringVariable function.</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80BC2AF-7D10-42F8-A07F-7E7292C978CE}" type="slidenum">
              <a:rPr lang="en-US" sz="1200"/>
              <a:pPr algn="r"/>
              <a:t>31</a:t>
            </a:fld>
            <a:endParaRPr lang="en-US" sz="120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marL="2057400" lvl="4" indent="-228600"/>
            <a:endParaRPr lang="en-US" smtClean="0"/>
          </a:p>
          <a:p>
            <a:pPr marL="2057400" lvl="4" indent="-228600"/>
            <a:r>
              <a:rPr lang="en-US" smtClean="0"/>
              <a:t>NOTE: The QUOTER() function returns the input string wrapped in quotes, and is useful when specifying text in a dynamic query string that must appear quoted in the final query string.</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1C482BF-C98E-4996-A676-743848AD688C}" type="slidenum">
              <a:rPr lang="en-US" sz="1200"/>
              <a:pPr algn="r"/>
              <a:t>32</a:t>
            </a:fld>
            <a:endParaRPr lang="en-US" sz="120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1C482BF-C98E-4996-A676-743848AD688C}" type="slidenum">
              <a:rPr lang="en-US" sz="1200"/>
              <a:pPr algn="r"/>
              <a:t>33</a:t>
            </a:fld>
            <a:endParaRPr lang="en-US" sz="120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30504BC-6952-440D-BFF2-7D12D1F9AD74}" type="slidenum">
              <a:rPr lang="en-US" sz="1200"/>
              <a:pPr algn="r"/>
              <a:t>34</a:t>
            </a:fld>
            <a:endParaRPr lang="en-US" sz="120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C896F9B-7B9C-49FE-B945-6A02D11410AF}" type="slidenum">
              <a:rPr lang="en-US" sz="1200"/>
              <a:pPr algn="r"/>
              <a:t>35</a:t>
            </a:fld>
            <a:endParaRPr lang="en-US" sz="120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A3B548C-5BA8-44F9-96EA-9AE1258E7997}" type="slidenum">
              <a:rPr lang="en-US" sz="1200"/>
              <a:pPr algn="r"/>
              <a:t>37</a:t>
            </a:fld>
            <a:endParaRPr lang="en-US" sz="120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r>
              <a:rPr lang="en-US" smtClean="0"/>
              <a:t>NOTE: If you prefer to physically locate your Progress data source programs in another directory path, that is fine.  Just be sure to realize that at run-time the reporting system will attempt to locate the program using the path com/qad/shell/report/reports/&lt;DataSourceRef&gt;, where &lt;DataSourceRef&gt; is the value in the Data Source Ref field in Report Resource Maintenance.  Therefore, make sure that you name your file accordingly, put your alternate directory into the application server’s propath, and place your data source program in a com/qad/shell/report/reports subdirectory under your alternate location.</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DF3F7F3-39BE-4A10-9E65-FDF8962B64FB}" type="slidenum">
              <a:rPr lang="en-US" sz="1200"/>
              <a:pPr algn="r"/>
              <a:t>39</a:t>
            </a:fld>
            <a:endParaRPr lang="en-US" sz="120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DF3F7F3-39BE-4A10-9E65-FDF8962B64FB}" type="slidenum">
              <a:rPr lang="en-US" sz="1200"/>
              <a:pPr algn="r"/>
              <a:t>40</a:t>
            </a:fld>
            <a:endParaRPr lang="en-US" sz="120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4BD6E0A9-E405-49FC-9D42-6C55516C0AEA}" type="slidenum">
              <a:rPr lang="en-US" smtClean="0"/>
              <a:pPr/>
              <a:t>41</a:t>
            </a:fld>
            <a:endParaRPr lang="en-US" smtClean="0"/>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27D09B6-3B9E-4A74-859A-416AA8ED4D76}" type="slidenum">
              <a:rPr lang="en-US" sz="1200"/>
              <a:pPr algn="r"/>
              <a:t>4</a:t>
            </a:fld>
            <a:endParaRPr lang="en-US" sz="120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27D09B6-3B9E-4A74-859A-416AA8ED4D76}" type="slidenum">
              <a:rPr lang="en-US" sz="1200"/>
              <a:pPr algn="r"/>
              <a:t>5</a:t>
            </a:fld>
            <a:endParaRPr lang="en-US" sz="120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2F86562-A0D9-4618-9174-FCB9A57795EF}" type="slidenum">
              <a:rPr lang="en-US" sz="1200"/>
              <a:pPr algn="r"/>
              <a:t>6</a:t>
            </a:fld>
            <a:endParaRPr lang="en-US" sz="120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marL="228600" indent="-228600"/>
            <a:r>
              <a:rPr lang="en-US" smtClean="0"/>
              <a:t>This diagram illustrates the context in which a Progress data source program is run.</a:t>
            </a:r>
          </a:p>
          <a:p>
            <a:pPr marL="228600" indent="-228600"/>
            <a:endParaRPr lang="en-US" smtClean="0"/>
          </a:p>
          <a:p>
            <a:pPr marL="228600" indent="-228600"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7D554634-AFD1-4EAF-BA9F-F0858EF5FD13}" type="slidenum">
              <a:rPr lang="en-US" sz="1200"/>
              <a:pPr algn="r"/>
              <a:t>7</a:t>
            </a:fld>
            <a:endParaRPr lang="en-US" sz="120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C7CF0EC0-E5A4-4C8C-8199-515ED9D135AE}" type="slidenum">
              <a:rPr lang="en-US" sz="1200"/>
              <a:pPr algn="r"/>
              <a:t>8</a:t>
            </a:fld>
            <a:endParaRPr lang="en-US" sz="120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r>
              <a:rPr lang="en-US" smtClean="0"/>
              <a:t>A data source program comprises four blocks of code: </a:t>
            </a:r>
          </a:p>
          <a:p>
            <a:pPr>
              <a:buFontTx/>
              <a:buChar char="•"/>
            </a:pPr>
            <a:r>
              <a:rPr lang="en-US" smtClean="0"/>
              <a:t>A data set definition (consisting of one or more temp-tables) that defines the data set structure for the report</a:t>
            </a:r>
          </a:p>
          <a:p>
            <a:pPr>
              <a:buFontTx/>
              <a:buChar char="•"/>
            </a:pPr>
            <a:r>
              <a:rPr lang="en-US" smtClean="0"/>
              <a:t>Statements to empty the temp-table(s) in the data set</a:t>
            </a:r>
          </a:p>
          <a:p>
            <a:pPr>
              <a:buFontTx/>
              <a:buChar char="•"/>
            </a:pPr>
            <a:r>
              <a:rPr lang="en-US" smtClean="0"/>
              <a:t>Metadata definition that defines attributes for the fields in the data set</a:t>
            </a:r>
          </a:p>
          <a:p>
            <a:pPr>
              <a:buFontTx/>
              <a:buChar char="•"/>
            </a:pPr>
            <a:r>
              <a:rPr lang="en-US" smtClean="0"/>
              <a:t>Data retrieval logic that populates the data set</a:t>
            </a:r>
          </a:p>
          <a:p>
            <a:r>
              <a:rPr lang="en-US" smtClean="0"/>
              <a:t>In order for the program to be invoked properly by RunReport.p, it must have a specific structure. </a:t>
            </a:r>
          </a:p>
          <a:p>
            <a:r>
              <a:rPr lang="en-US" smtClean="0"/>
              <a:t>The sample code illustrates this structure, showing where the four blocks of code should be inserted.</a:t>
            </a:r>
          </a:p>
          <a:p>
            <a:endParaRPr lang="en-US" smtClean="0"/>
          </a:p>
          <a:p>
            <a:r>
              <a:rPr lang="en-US" smtClean="0"/>
              <a:t>NOTE: This code is in the file UserGuideReportSkeleton.p, which is available with the course materials.</a:t>
            </a:r>
          </a:p>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E32E88A-96CA-4806-A372-AF386BAE9C02}" type="slidenum">
              <a:rPr lang="en-US" sz="1200"/>
              <a:pPr algn="r"/>
              <a:t>9</a:t>
            </a:fld>
            <a:endParaRPr lang="en-US" sz="120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RF-PDS-</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RF-PDS-</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RF-PDS-</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RF-PDS-</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RF-PDS-</a:t>
            </a:r>
            <a:endParaRPr lang="en-US"/>
          </a:p>
        </p:txBody>
      </p:sp>
    </p:spTree>
    <p:extLst>
      <p:ext uri="{BB962C8B-B14F-4D97-AF65-F5344CB8AC3E}">
        <p14:creationId xmlns="" xmlns:p14="http://schemas.microsoft.com/office/powerpoint/2010/main" val="171927103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Content">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4975"/>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7200" y="1664975"/>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901388"/>
            <a:ext cx="8227219" cy="639762"/>
          </a:xfrm>
        </p:spPr>
        <p:txBody>
          <a:bodyPr anchor="ctr">
            <a:normAutofit/>
          </a:bodyPr>
          <a:lstStyle>
            <a:lvl1pPr marL="0" indent="0">
              <a:buNone/>
              <a:defRPr sz="28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RF-PDS-</a:t>
            </a:r>
            <a:endParaRPr lang="en-US"/>
          </a:p>
        </p:txBody>
      </p:sp>
    </p:spTree>
    <p:extLst>
      <p:ext uri="{BB962C8B-B14F-4D97-AF65-F5344CB8AC3E}">
        <p14:creationId xmlns="" xmlns:p14="http://schemas.microsoft.com/office/powerpoint/2010/main" val="171927103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RF-PDS-</a:t>
            </a:r>
            <a:endParaRPr lang="en-US"/>
          </a:p>
        </p:txBody>
      </p:sp>
    </p:spTree>
    <p:extLst>
      <p:ext uri="{BB962C8B-B14F-4D97-AF65-F5344CB8AC3E}">
        <p14:creationId xmlns="" xmlns:p14="http://schemas.microsoft.com/office/powerpoint/2010/main" val="1236924230"/>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RF-PDS-</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RF-PDS-</a:t>
            </a:r>
            <a:endParaRPr lang="en-US"/>
          </a:p>
        </p:txBody>
      </p:sp>
    </p:spTree>
    <p:extLst>
      <p:ext uri="{BB962C8B-B14F-4D97-AF65-F5344CB8AC3E}">
        <p14:creationId xmlns="" xmlns:p14="http://schemas.microsoft.com/office/powerpoint/2010/main" val="706750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RF-PDS-</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RF-PDS-</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RF-PDS-</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smtClean="0"/>
              <a:t>RF-PDS-</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smtClean="0"/>
              <a:t>RF-PDS-</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smtClean="0"/>
              <a:t>RF-PDS-</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RF-PDS-</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RF-PDS-</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3.png"/><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spcBef>
                <a:spcPct val="50000"/>
              </a:spcBef>
              <a:defRPr/>
            </a:pPr>
            <a:r>
              <a:rPr lang="en-US" sz="1000">
                <a:solidFill>
                  <a:schemeClr val="bg2"/>
                </a:solidFill>
                <a:latin typeface="Tahoma" pitchFamily="34" charset="0"/>
                <a:cs typeface="+mn-cs"/>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4102"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cs typeface="+mn-cs"/>
              </a:defRPr>
            </a:lvl1pPr>
          </a:lstStyle>
          <a:p>
            <a:pPr>
              <a:defRPr/>
            </a:pPr>
            <a:r>
              <a:rPr lang="en-US" smtClean="0"/>
              <a:t>RF-PDS-</a:t>
            </a:r>
            <a:endParaRPr lang="en-US"/>
          </a:p>
        </p:txBody>
      </p:sp>
    </p:spTree>
  </p:cSld>
  <p:clrMap bg1="lt1" tx1="dk1" bg2="lt2" tx2="dk2" accent1="accent1" accent2="accent2" accent3="accent3" accent4="accent4" accent5="accent5" accent6="accent6" hlink="hlink" folHlink="folHlink"/>
  <p:sldLayoutIdLst>
    <p:sldLayoutId id="2147483696" r:id="rId1"/>
    <p:sldLayoutId id="2147483695" r:id="rId2"/>
    <p:sldLayoutId id="2147483694" r:id="rId3"/>
    <p:sldLayoutId id="2147483693" r:id="rId4"/>
    <p:sldLayoutId id="2147483692" r:id="rId5"/>
    <p:sldLayoutId id="2147483691" r:id="rId6"/>
    <p:sldLayoutId id="2147483690" r:id="rId7"/>
    <p:sldLayoutId id="2147483689" r:id="rId8"/>
    <p:sldLayoutId id="2147483688" r:id="rId9"/>
    <p:sldLayoutId id="2147483687" r:id="rId10"/>
    <p:sldLayoutId id="2147483686"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RF-PDS-</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6" r:id="rId5"/>
    <p:sldLayoutId id="2147483702" r:id="rId6"/>
    <p:sldLayoutId id="2147483703" r:id="rId7"/>
    <p:sldLayoutId id="2147483704" r:id="rId8"/>
    <p:sldLayoutId id="2147483705"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smtClean="0"/>
              <a:t>Progress Data Source Program</a:t>
            </a:r>
          </a:p>
        </p:txBody>
      </p:sp>
      <p:sp>
        <p:nvSpPr>
          <p:cNvPr id="3075" name="Rectangle 3"/>
          <p:cNvSpPr>
            <a:spLocks noGrp="1" noChangeArrowheads="1"/>
          </p:cNvSpPr>
          <p:nvPr>
            <p:ph type="body" sz="quarter" idx="10"/>
          </p:nvPr>
        </p:nvSpPr>
        <p:spPr/>
        <p:txBody>
          <a:bodyPr/>
          <a:lstStyle/>
          <a:p>
            <a:pPr eaLnBrk="1" hangingPunct="1"/>
            <a:r>
              <a:rPr lang="en-US" smtClean="0"/>
              <a:t>Reporting Framework Training Course</a:t>
            </a:r>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smtClean="0"/>
              <a:t>1. Data Set Definition Block - Example</a:t>
            </a:r>
          </a:p>
        </p:txBody>
      </p:sp>
      <p:sp>
        <p:nvSpPr>
          <p:cNvPr id="31748" name="Text Box 4"/>
          <p:cNvSpPr txBox="1">
            <a:spLocks noChangeArrowheads="1"/>
          </p:cNvSpPr>
          <p:nvPr/>
        </p:nvSpPr>
        <p:spPr bwMode="auto">
          <a:xfrm>
            <a:off x="457200" y="1066800"/>
            <a:ext cx="8229600" cy="4985980"/>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lvl="4"/>
            <a:r>
              <a:rPr lang="en-US" sz="1200" dirty="0">
                <a:solidFill>
                  <a:srgbClr val="FF0000"/>
                </a:solidFill>
                <a:latin typeface="Courier New" pitchFamily="49" charset="0"/>
              </a:rPr>
              <a:t>/* Temp-table definition block */</a:t>
            </a:r>
          </a:p>
          <a:p>
            <a:pPr lvl="4"/>
            <a:r>
              <a:rPr lang="en-US" sz="1200" dirty="0">
                <a:latin typeface="Courier New" pitchFamily="49" charset="0"/>
              </a:rPr>
              <a:t>define temp-table </a:t>
            </a:r>
            <a:r>
              <a:rPr lang="en-US" sz="1200" dirty="0" err="1">
                <a:latin typeface="Courier New" pitchFamily="49" charset="0"/>
              </a:rPr>
              <a:t>ttSalesHeader</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so_nbr</a:t>
            </a:r>
            <a:r>
              <a:rPr lang="en-US" sz="1200" dirty="0">
                <a:latin typeface="Courier New" pitchFamily="49" charset="0"/>
              </a:rPr>
              <a:t> like </a:t>
            </a:r>
            <a:r>
              <a:rPr lang="en-US" sz="1200" dirty="0" err="1">
                <a:latin typeface="Courier New" pitchFamily="49" charset="0"/>
              </a:rPr>
              <a:t>so_mstr.so_nbr</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so_cust</a:t>
            </a:r>
            <a:r>
              <a:rPr lang="en-US" sz="1200" dirty="0">
                <a:latin typeface="Courier New" pitchFamily="49" charset="0"/>
              </a:rPr>
              <a:t> like </a:t>
            </a:r>
            <a:r>
              <a:rPr lang="en-US" sz="1200" dirty="0" err="1">
                <a:latin typeface="Courier New" pitchFamily="49" charset="0"/>
              </a:rPr>
              <a:t>so_mstr.so_cust</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so_ord_date</a:t>
            </a:r>
            <a:r>
              <a:rPr lang="en-US" sz="1200" dirty="0">
                <a:latin typeface="Courier New" pitchFamily="49" charset="0"/>
              </a:rPr>
              <a:t> like </a:t>
            </a:r>
            <a:r>
              <a:rPr lang="en-US" sz="1200" dirty="0" err="1">
                <a:latin typeface="Courier New" pitchFamily="49" charset="0"/>
              </a:rPr>
              <a:t>so_mstr.so_ord_date</a:t>
            </a:r>
            <a:r>
              <a:rPr lang="en-US" sz="1200" dirty="0">
                <a:latin typeface="Courier New" pitchFamily="49" charset="0"/>
              </a:rPr>
              <a:t> </a:t>
            </a:r>
          </a:p>
          <a:p>
            <a:pPr lvl="4"/>
            <a:r>
              <a:rPr lang="en-US" sz="1200" dirty="0">
                <a:latin typeface="Courier New" pitchFamily="49" charset="0"/>
              </a:rPr>
              <a:t>   field sales_order_slspsn1 like </a:t>
            </a:r>
            <a:r>
              <a:rPr lang="en-US" sz="1200" dirty="0" err="1">
                <a:latin typeface="Courier New" pitchFamily="49" charset="0"/>
              </a:rPr>
              <a:t>so_mstr.so_slspsn</a:t>
            </a:r>
            <a:r>
              <a:rPr lang="en-US" sz="1200" dirty="0">
                <a:latin typeface="Courier New" pitchFamily="49" charset="0"/>
              </a:rPr>
              <a:t>[1] </a:t>
            </a:r>
          </a:p>
          <a:p>
            <a:pPr lvl="4"/>
            <a:r>
              <a:rPr lang="en-US" sz="1200" dirty="0">
                <a:latin typeface="Courier New" pitchFamily="49" charset="0"/>
              </a:rPr>
              <a:t>   field sales_order_slspsn2 like </a:t>
            </a:r>
            <a:r>
              <a:rPr lang="en-US" sz="1200" dirty="0" err="1">
                <a:latin typeface="Courier New" pitchFamily="49" charset="0"/>
              </a:rPr>
              <a:t>so_mstr.so_slspsn</a:t>
            </a:r>
            <a:r>
              <a:rPr lang="en-US" sz="1200" dirty="0">
                <a:latin typeface="Courier New" pitchFamily="49" charset="0"/>
              </a:rPr>
              <a:t>[2] </a:t>
            </a:r>
          </a:p>
          <a:p>
            <a:pPr lvl="4"/>
            <a:r>
              <a:rPr lang="en-US" sz="1200" dirty="0">
                <a:latin typeface="Courier New" pitchFamily="49" charset="0"/>
              </a:rPr>
              <a:t>   field sales_order_slspsn3 like </a:t>
            </a:r>
            <a:r>
              <a:rPr lang="en-US" sz="1200" dirty="0" err="1">
                <a:latin typeface="Courier New" pitchFamily="49" charset="0"/>
              </a:rPr>
              <a:t>so_mstr.so_slspsn</a:t>
            </a:r>
            <a:r>
              <a:rPr lang="en-US" sz="1200" dirty="0">
                <a:latin typeface="Courier New" pitchFamily="49" charset="0"/>
              </a:rPr>
              <a:t>[3] </a:t>
            </a:r>
          </a:p>
          <a:p>
            <a:pPr lvl="4"/>
            <a:r>
              <a:rPr lang="en-US" sz="1200" dirty="0">
                <a:latin typeface="Courier New" pitchFamily="49" charset="0"/>
              </a:rPr>
              <a:t>   field sales_order_slspsn4 like </a:t>
            </a:r>
            <a:r>
              <a:rPr lang="en-US" sz="1200" dirty="0" err="1">
                <a:latin typeface="Courier New" pitchFamily="49" charset="0"/>
              </a:rPr>
              <a:t>so_mstr.so_slspsn</a:t>
            </a:r>
            <a:r>
              <a:rPr lang="en-US" sz="1200" dirty="0">
                <a:latin typeface="Courier New" pitchFamily="49" charset="0"/>
              </a:rPr>
              <a:t>[4]</a:t>
            </a:r>
          </a:p>
          <a:p>
            <a:pPr lvl="4"/>
            <a:endParaRPr lang="en-US" sz="1200" dirty="0">
              <a:latin typeface="Courier New" pitchFamily="49" charset="0"/>
            </a:endParaRPr>
          </a:p>
          <a:p>
            <a:pPr lvl="4"/>
            <a:r>
              <a:rPr lang="en-US" sz="1200" dirty="0">
                <a:latin typeface="Courier New" pitchFamily="49" charset="0"/>
              </a:rPr>
              <a:t>   index </a:t>
            </a:r>
            <a:r>
              <a:rPr lang="en-US" sz="1200" dirty="0" err="1">
                <a:latin typeface="Courier New" pitchFamily="49" charset="0"/>
              </a:rPr>
              <a:t>SalesHeaderIdx</a:t>
            </a:r>
            <a:r>
              <a:rPr lang="en-US" sz="1200" dirty="0">
                <a:latin typeface="Courier New" pitchFamily="49" charset="0"/>
              </a:rPr>
              <a:t> is primary </a:t>
            </a:r>
            <a:r>
              <a:rPr lang="en-US" sz="1200" dirty="0" err="1">
                <a:latin typeface="Courier New" pitchFamily="49" charset="0"/>
              </a:rPr>
              <a:t>so_nbr</a:t>
            </a:r>
            <a:endParaRPr lang="en-US" sz="1200" dirty="0">
              <a:latin typeface="Courier New" pitchFamily="49" charset="0"/>
            </a:endParaRPr>
          </a:p>
          <a:p>
            <a:pPr lvl="4"/>
            <a:r>
              <a:rPr lang="en-US" sz="1200" dirty="0">
                <a:latin typeface="Courier New" pitchFamily="49" charset="0"/>
              </a:rPr>
              <a:t>.</a:t>
            </a:r>
          </a:p>
          <a:p>
            <a:pPr lvl="4"/>
            <a:endParaRPr lang="en-US" sz="1200" dirty="0">
              <a:latin typeface="Courier New" pitchFamily="49" charset="0"/>
            </a:endParaRPr>
          </a:p>
          <a:p>
            <a:pPr lvl="4"/>
            <a:r>
              <a:rPr lang="en-US" sz="1200" dirty="0">
                <a:latin typeface="Courier New" pitchFamily="49" charset="0"/>
              </a:rPr>
              <a:t>define temp-table </a:t>
            </a:r>
            <a:r>
              <a:rPr lang="en-US" sz="1200" dirty="0" err="1">
                <a:latin typeface="Courier New" pitchFamily="49" charset="0"/>
              </a:rPr>
              <a:t>ttSoLine</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sales_order_number</a:t>
            </a:r>
            <a:r>
              <a:rPr lang="en-US" sz="1200" dirty="0">
                <a:latin typeface="Courier New" pitchFamily="49" charset="0"/>
              </a:rPr>
              <a:t> like </a:t>
            </a:r>
            <a:r>
              <a:rPr lang="en-US" sz="1200" dirty="0" err="1">
                <a:latin typeface="Courier New" pitchFamily="49" charset="0"/>
              </a:rPr>
              <a:t>so_mstr.so_nbr</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sales_detail_line</a:t>
            </a:r>
            <a:r>
              <a:rPr lang="en-US" sz="1200" dirty="0">
                <a:latin typeface="Courier New" pitchFamily="49" charset="0"/>
              </a:rPr>
              <a:t> like </a:t>
            </a:r>
            <a:r>
              <a:rPr lang="en-US" sz="1200" dirty="0" err="1">
                <a:latin typeface="Courier New" pitchFamily="49" charset="0"/>
              </a:rPr>
              <a:t>sod_det.sod_line</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sales_detail_item</a:t>
            </a:r>
            <a:r>
              <a:rPr lang="en-US" sz="1200" dirty="0">
                <a:latin typeface="Courier New" pitchFamily="49" charset="0"/>
              </a:rPr>
              <a:t> like </a:t>
            </a:r>
            <a:r>
              <a:rPr lang="en-US" sz="1200" dirty="0" err="1">
                <a:latin typeface="Courier New" pitchFamily="49" charset="0"/>
              </a:rPr>
              <a:t>sod_det.sod_part</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sales_detail_unit_measure</a:t>
            </a:r>
            <a:r>
              <a:rPr lang="en-US" sz="1200" dirty="0">
                <a:latin typeface="Courier New" pitchFamily="49" charset="0"/>
              </a:rPr>
              <a:t> like </a:t>
            </a:r>
            <a:r>
              <a:rPr lang="en-US" sz="1200" dirty="0" err="1">
                <a:latin typeface="Courier New" pitchFamily="49" charset="0"/>
              </a:rPr>
              <a:t>sod_det.sod_um</a:t>
            </a:r>
            <a:r>
              <a:rPr lang="en-US" sz="1200" dirty="0">
                <a:latin typeface="Courier New" pitchFamily="49" charset="0"/>
              </a:rPr>
              <a:t> </a:t>
            </a:r>
          </a:p>
          <a:p>
            <a:pPr lvl="4"/>
            <a:r>
              <a:rPr lang="en-US" sz="1200" dirty="0">
                <a:latin typeface="Courier New" pitchFamily="49" charset="0"/>
              </a:rPr>
              <a:t>   field </a:t>
            </a:r>
            <a:r>
              <a:rPr lang="en-US" sz="1200" dirty="0" err="1">
                <a:latin typeface="Courier New" pitchFamily="49" charset="0"/>
              </a:rPr>
              <a:t>sales_detail_due_date</a:t>
            </a:r>
            <a:r>
              <a:rPr lang="en-US" sz="1200" dirty="0">
                <a:latin typeface="Courier New" pitchFamily="49" charset="0"/>
              </a:rPr>
              <a:t> like </a:t>
            </a:r>
            <a:r>
              <a:rPr lang="en-US" sz="1200" dirty="0" err="1">
                <a:latin typeface="Courier New" pitchFamily="49" charset="0"/>
              </a:rPr>
              <a:t>sod_det.sod_due_date</a:t>
            </a:r>
            <a:r>
              <a:rPr lang="en-US" sz="1200" dirty="0">
                <a:latin typeface="Courier New" pitchFamily="49" charset="0"/>
              </a:rPr>
              <a:t> </a:t>
            </a:r>
          </a:p>
          <a:p>
            <a:pPr lvl="4"/>
            <a:endParaRPr lang="en-US" sz="1200" dirty="0">
              <a:latin typeface="Courier New" pitchFamily="49" charset="0"/>
            </a:endParaRPr>
          </a:p>
          <a:p>
            <a:pPr lvl="4"/>
            <a:r>
              <a:rPr lang="en-US" sz="1200" dirty="0">
                <a:latin typeface="Courier New" pitchFamily="49" charset="0"/>
              </a:rPr>
              <a:t>   index </a:t>
            </a:r>
            <a:r>
              <a:rPr lang="en-US" sz="1200" dirty="0" err="1">
                <a:latin typeface="Courier New" pitchFamily="49" charset="0"/>
              </a:rPr>
              <a:t>SoLineIdx</a:t>
            </a:r>
            <a:r>
              <a:rPr lang="en-US" sz="1200" dirty="0">
                <a:latin typeface="Courier New" pitchFamily="49" charset="0"/>
              </a:rPr>
              <a:t> is primary </a:t>
            </a:r>
            <a:r>
              <a:rPr lang="en-US" sz="1200" dirty="0" err="1">
                <a:latin typeface="Courier New" pitchFamily="49" charset="0"/>
              </a:rPr>
              <a:t>sales_order_number</a:t>
            </a:r>
            <a:r>
              <a:rPr lang="en-US" sz="1200" dirty="0">
                <a:latin typeface="Courier New" pitchFamily="49" charset="0"/>
              </a:rPr>
              <a:t> </a:t>
            </a:r>
            <a:r>
              <a:rPr lang="en-US" sz="1200" dirty="0" err="1">
                <a:latin typeface="Courier New" pitchFamily="49" charset="0"/>
              </a:rPr>
              <a:t>sales_detail_line</a:t>
            </a:r>
            <a:r>
              <a:rPr lang="en-US" sz="1200" dirty="0">
                <a:latin typeface="Courier New" pitchFamily="49" charset="0"/>
              </a:rPr>
              <a:t>.</a:t>
            </a:r>
          </a:p>
          <a:p>
            <a:pPr lvl="4"/>
            <a:r>
              <a:rPr lang="en-US" sz="1200" dirty="0">
                <a:latin typeface="Courier New" pitchFamily="49" charset="0"/>
              </a:rPr>
              <a:t>.</a:t>
            </a:r>
          </a:p>
          <a:p>
            <a:pPr lvl="4"/>
            <a:endParaRPr lang="en-US" sz="1200" dirty="0">
              <a:latin typeface="Courier New" pitchFamily="49" charset="0"/>
            </a:endParaRPr>
          </a:p>
          <a:p>
            <a:pPr lvl="4"/>
            <a:r>
              <a:rPr lang="en-US" sz="1200" dirty="0">
                <a:latin typeface="Courier New" pitchFamily="49" charset="0"/>
              </a:rPr>
              <a:t>define dataset </a:t>
            </a:r>
            <a:r>
              <a:rPr lang="en-US" sz="1200" dirty="0" err="1">
                <a:latin typeface="Courier New" pitchFamily="49" charset="0"/>
              </a:rPr>
              <a:t>dsReportResults</a:t>
            </a:r>
            <a:r>
              <a:rPr lang="en-US" sz="1200" dirty="0">
                <a:latin typeface="Courier New" pitchFamily="49" charset="0"/>
              </a:rPr>
              <a:t> for </a:t>
            </a:r>
            <a:r>
              <a:rPr lang="en-US" sz="1200" dirty="0" err="1">
                <a:latin typeface="Courier New" pitchFamily="49" charset="0"/>
              </a:rPr>
              <a:t>ttSalesHeader</a:t>
            </a:r>
            <a:r>
              <a:rPr lang="en-US" sz="1200" dirty="0">
                <a:latin typeface="Courier New" pitchFamily="49" charset="0"/>
              </a:rPr>
              <a:t>, </a:t>
            </a:r>
            <a:r>
              <a:rPr lang="en-US" sz="1200" dirty="0" err="1">
                <a:latin typeface="Courier New" pitchFamily="49" charset="0"/>
              </a:rPr>
              <a:t>ttSoLine</a:t>
            </a:r>
            <a:r>
              <a:rPr lang="en-US" sz="1200" dirty="0">
                <a:latin typeface="Courier New" pitchFamily="49" charset="0"/>
              </a:rPr>
              <a:t> </a:t>
            </a:r>
          </a:p>
          <a:p>
            <a:pPr lvl="4"/>
            <a:r>
              <a:rPr lang="en-US" sz="1200" dirty="0">
                <a:latin typeface="Courier New" pitchFamily="49" charset="0"/>
              </a:rPr>
              <a:t>   data-relation </a:t>
            </a:r>
            <a:r>
              <a:rPr lang="en-US" sz="1200" dirty="0" err="1">
                <a:latin typeface="Courier New" pitchFamily="49" charset="0"/>
              </a:rPr>
              <a:t>drLine</a:t>
            </a:r>
            <a:r>
              <a:rPr lang="en-US" sz="1200" dirty="0">
                <a:latin typeface="Courier New" pitchFamily="49" charset="0"/>
              </a:rPr>
              <a:t> for </a:t>
            </a:r>
            <a:r>
              <a:rPr lang="en-US" sz="1200" dirty="0" err="1">
                <a:latin typeface="Courier New" pitchFamily="49" charset="0"/>
              </a:rPr>
              <a:t>ttSalesHeader</a:t>
            </a:r>
            <a:r>
              <a:rPr lang="en-US" sz="1200" dirty="0">
                <a:latin typeface="Courier New" pitchFamily="49" charset="0"/>
              </a:rPr>
              <a:t>, </a:t>
            </a:r>
            <a:r>
              <a:rPr lang="en-US" sz="1200" dirty="0" err="1">
                <a:latin typeface="Courier New" pitchFamily="49" charset="0"/>
              </a:rPr>
              <a:t>ttSoLine</a:t>
            </a:r>
            <a:r>
              <a:rPr lang="en-US" sz="1200" dirty="0">
                <a:latin typeface="Courier New" pitchFamily="49" charset="0"/>
              </a:rPr>
              <a:t> </a:t>
            </a:r>
          </a:p>
          <a:p>
            <a:pPr lvl="4"/>
            <a:r>
              <a:rPr lang="en-US" sz="1200" dirty="0">
                <a:latin typeface="Courier New" pitchFamily="49" charset="0"/>
              </a:rPr>
              <a:t>relation-fields (</a:t>
            </a:r>
            <a:r>
              <a:rPr lang="en-US" sz="1200" dirty="0" err="1">
                <a:latin typeface="Courier New" pitchFamily="49" charset="0"/>
              </a:rPr>
              <a:t>so_nbr</a:t>
            </a:r>
            <a:r>
              <a:rPr lang="en-US" sz="1200" dirty="0">
                <a:latin typeface="Courier New" pitchFamily="49" charset="0"/>
              </a:rPr>
              <a:t>, </a:t>
            </a:r>
            <a:r>
              <a:rPr lang="en-US" sz="1200" dirty="0" err="1">
                <a:latin typeface="Courier New" pitchFamily="49" charset="0"/>
              </a:rPr>
              <a:t>sales_order_number</a:t>
            </a:r>
            <a:r>
              <a:rPr lang="en-US" sz="1200" dirty="0">
                <a:latin typeface="Courier New" pitchFamily="49" charset="0"/>
              </a:rPr>
              <a:t>)</a:t>
            </a:r>
          </a:p>
        </p:txBody>
      </p:sp>
      <p:sp>
        <p:nvSpPr>
          <p:cNvPr id="4" name="Footer Placeholder 3"/>
          <p:cNvSpPr>
            <a:spLocks noGrp="1"/>
          </p:cNvSpPr>
          <p:nvPr>
            <p:ph type="ftr" sz="quarter" idx="10"/>
          </p:nvPr>
        </p:nvSpPr>
        <p:spPr/>
        <p:txBody>
          <a:bodyPr/>
          <a:lstStyle/>
          <a:p>
            <a:pPr>
              <a:defRPr/>
            </a:pPr>
            <a:r>
              <a:rPr lang="en-US" dirty="0" smtClean="0"/>
              <a:t>RF-PDS-100</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mtClean="0"/>
              <a:t>2. Table Emptying Code - Example</a:t>
            </a:r>
          </a:p>
        </p:txBody>
      </p:sp>
      <p:sp>
        <p:nvSpPr>
          <p:cNvPr id="33796" name="Text Box 4"/>
          <p:cNvSpPr txBox="1">
            <a:spLocks noChangeArrowheads="1"/>
          </p:cNvSpPr>
          <p:nvPr/>
        </p:nvSpPr>
        <p:spPr bwMode="auto">
          <a:xfrm>
            <a:off x="794658" y="2867025"/>
            <a:ext cx="7543800" cy="1261884"/>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lvl="4"/>
            <a:endParaRPr lang="en-US" sz="1400" dirty="0">
              <a:latin typeface="Tahoma" pitchFamily="34" charset="0"/>
            </a:endParaRPr>
          </a:p>
          <a:p>
            <a:pPr lvl="4"/>
            <a:r>
              <a:rPr lang="en-US" sz="1400" dirty="0">
                <a:solidFill>
                  <a:srgbClr val="FF0000"/>
                </a:solidFill>
                <a:latin typeface="Courier New" pitchFamily="49" charset="0"/>
              </a:rPr>
              <a:t>/* Empty temp-table block */</a:t>
            </a:r>
          </a:p>
          <a:p>
            <a:pPr lvl="4"/>
            <a:r>
              <a:rPr lang="en-US" sz="1400" dirty="0">
                <a:latin typeface="Courier New" pitchFamily="49" charset="0"/>
              </a:rPr>
              <a:t>empty temp-table </a:t>
            </a:r>
            <a:r>
              <a:rPr lang="en-US" sz="1400" dirty="0" err="1">
                <a:latin typeface="Courier New" pitchFamily="49" charset="0"/>
              </a:rPr>
              <a:t>ttSalesHeader</a:t>
            </a:r>
            <a:r>
              <a:rPr lang="en-US" sz="1400" dirty="0">
                <a:latin typeface="Courier New" pitchFamily="49" charset="0"/>
              </a:rPr>
              <a:t> no-error.</a:t>
            </a:r>
          </a:p>
          <a:p>
            <a:pPr lvl="4"/>
            <a:r>
              <a:rPr lang="en-US" sz="1400" dirty="0">
                <a:latin typeface="Courier New" pitchFamily="49" charset="0"/>
              </a:rPr>
              <a:t>empty temp-table </a:t>
            </a:r>
            <a:r>
              <a:rPr lang="en-US" sz="1400" dirty="0" err="1">
                <a:latin typeface="Courier New" pitchFamily="49" charset="0"/>
              </a:rPr>
              <a:t>ttSoLine</a:t>
            </a:r>
            <a:r>
              <a:rPr lang="en-US" sz="1400" dirty="0">
                <a:latin typeface="Courier New" pitchFamily="49" charset="0"/>
              </a:rPr>
              <a:t> </a:t>
            </a:r>
            <a:r>
              <a:rPr lang="en-US" sz="1400" dirty="0" smtClean="0">
                <a:latin typeface="Courier New" pitchFamily="49" charset="0"/>
              </a:rPr>
              <a:t>     no-error</a:t>
            </a:r>
            <a:r>
              <a:rPr lang="en-US" sz="1400" dirty="0">
                <a:latin typeface="Courier New" pitchFamily="49" charset="0"/>
              </a:rPr>
              <a:t>.</a:t>
            </a:r>
          </a:p>
          <a:p>
            <a:pPr lvl="4"/>
            <a:endParaRPr lang="en-US" sz="1400" dirty="0">
              <a:latin typeface="Courier New" pitchFamily="49" charset="0"/>
            </a:endParaRPr>
          </a:p>
        </p:txBody>
      </p:sp>
      <p:sp>
        <p:nvSpPr>
          <p:cNvPr id="4" name="Footer Placeholder 3"/>
          <p:cNvSpPr>
            <a:spLocks noGrp="1"/>
          </p:cNvSpPr>
          <p:nvPr>
            <p:ph type="ftr" sz="quarter" idx="10"/>
          </p:nvPr>
        </p:nvSpPr>
        <p:spPr/>
        <p:txBody>
          <a:bodyPr/>
          <a:lstStyle/>
          <a:p>
            <a:pPr>
              <a:defRPr/>
            </a:pPr>
            <a:r>
              <a:rPr lang="en-US" dirty="0" smtClean="0"/>
              <a:t>RF-PDS-110</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Grp="1" noChangeArrowheads="1"/>
          </p:cNvSpPr>
          <p:nvPr>
            <p:ph idx="1"/>
          </p:nvPr>
        </p:nvSpPr>
        <p:spPr/>
        <p:txBody>
          <a:bodyPr/>
          <a:lstStyle/>
          <a:p>
            <a:r>
              <a:rPr lang="en-US" dirty="0" smtClean="0"/>
              <a:t>Performs tasks common to all data source programs</a:t>
            </a:r>
          </a:p>
          <a:p>
            <a:pPr lvl="1"/>
            <a:r>
              <a:rPr lang="en-US" dirty="0" smtClean="0"/>
              <a:t>Initializes Metadata data set</a:t>
            </a:r>
          </a:p>
          <a:p>
            <a:r>
              <a:rPr lang="en-US" dirty="0" smtClean="0"/>
              <a:t>Provides utility functions / procedures</a:t>
            </a:r>
          </a:p>
          <a:p>
            <a:pPr lvl="1"/>
            <a:r>
              <a:rPr lang="en-US" dirty="0" smtClean="0"/>
              <a:t>Makes specific data source program code more succinct:</a:t>
            </a:r>
          </a:p>
          <a:p>
            <a:pPr lvl="1"/>
            <a:r>
              <a:rPr lang="en-US" dirty="0" smtClean="0"/>
              <a:t>Functions to assist in creating metadata</a:t>
            </a:r>
          </a:p>
          <a:p>
            <a:pPr lvl="1"/>
            <a:r>
              <a:rPr lang="en-US" dirty="0" smtClean="0"/>
              <a:t>Functions to assist with building dynamic filter condition strings for ‘where’ clause</a:t>
            </a:r>
          </a:p>
          <a:p>
            <a:r>
              <a:rPr lang="en-US" dirty="0" smtClean="0"/>
              <a:t>Runs as a persistent procedure</a:t>
            </a:r>
          </a:p>
          <a:p>
            <a:pPr lvl="1"/>
            <a:r>
              <a:rPr lang="en-US" dirty="0" smtClean="0"/>
              <a:t>Handle is passed into data source program as an input parameter</a:t>
            </a:r>
          </a:p>
        </p:txBody>
      </p:sp>
      <p:sp>
        <p:nvSpPr>
          <p:cNvPr id="54274" name="Rectangle 2"/>
          <p:cNvSpPr>
            <a:spLocks noGrp="1" noChangeArrowheads="1"/>
          </p:cNvSpPr>
          <p:nvPr>
            <p:ph type="title"/>
          </p:nvPr>
        </p:nvSpPr>
        <p:spPr/>
        <p:txBody>
          <a:bodyPr/>
          <a:lstStyle/>
          <a:p>
            <a:r>
              <a:rPr lang="en-US" smtClean="0"/>
              <a:t>ReportHelper.p Program</a:t>
            </a:r>
          </a:p>
        </p:txBody>
      </p:sp>
      <p:sp>
        <p:nvSpPr>
          <p:cNvPr id="4" name="Footer Placeholder 3"/>
          <p:cNvSpPr>
            <a:spLocks noGrp="1"/>
          </p:cNvSpPr>
          <p:nvPr>
            <p:ph type="ftr" sz="quarter" idx="10"/>
          </p:nvPr>
        </p:nvSpPr>
        <p:spPr/>
        <p:txBody>
          <a:bodyPr/>
          <a:lstStyle/>
          <a:p>
            <a:r>
              <a:rPr lang="en-US" dirty="0" smtClean="0"/>
              <a:t>RF-PDS-120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4275">
                                            <p:txEl>
                                              <p:pRg st="0" end="0"/>
                                            </p:txEl>
                                          </p:spTgt>
                                        </p:tgtEl>
                                        <p:attrNameLst>
                                          <p:attrName>style.fontStyle</p:attrName>
                                        </p:attrNameLst>
                                      </p:cBhvr>
                                      <p:to>
                                        <p:strVal val="normal"/>
                                      </p:to>
                                    </p:set>
                                    <p:set>
                                      <p:cBhvr override="childStyle">
                                        <p:cTn id="7" dur="indefinite"/>
                                        <p:tgtEl>
                                          <p:spTgt spid="54275">
                                            <p:txEl>
                                              <p:pRg st="0" end="0"/>
                                            </p:txEl>
                                          </p:spTgt>
                                        </p:tgtEl>
                                        <p:attrNameLst>
                                          <p:attrName>style.fontWeight</p:attrName>
                                        </p:attrNameLst>
                                      </p:cBhvr>
                                      <p:to>
                                        <p:strVal val="bold"/>
                                      </p:to>
                                    </p:set>
                                    <p:set>
                                      <p:cBhvr override="childStyle">
                                        <p:cTn id="8" dur="indefinite"/>
                                        <p:tgtEl>
                                          <p:spTgt spid="5427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4275">
                                            <p:txEl>
                                              <p:pRg st="1" end="1"/>
                                            </p:txEl>
                                          </p:spTgt>
                                        </p:tgtEl>
                                        <p:attrNameLst>
                                          <p:attrName>style.fontStyle</p:attrName>
                                        </p:attrNameLst>
                                      </p:cBhvr>
                                      <p:to>
                                        <p:strVal val="normal"/>
                                      </p:to>
                                    </p:set>
                                    <p:set>
                                      <p:cBhvr override="childStyle">
                                        <p:cTn id="13" dur="indefinite"/>
                                        <p:tgtEl>
                                          <p:spTgt spid="54275">
                                            <p:txEl>
                                              <p:pRg st="1" end="1"/>
                                            </p:txEl>
                                          </p:spTgt>
                                        </p:tgtEl>
                                        <p:attrNameLst>
                                          <p:attrName>style.fontWeight</p:attrName>
                                        </p:attrNameLst>
                                      </p:cBhvr>
                                      <p:to>
                                        <p:strVal val="bold"/>
                                      </p:to>
                                    </p:set>
                                    <p:set>
                                      <p:cBhvr override="childStyle">
                                        <p:cTn id="14" dur="indefinite"/>
                                        <p:tgtEl>
                                          <p:spTgt spid="54275">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4275">
                                            <p:txEl>
                                              <p:pRg st="2" end="2"/>
                                            </p:txEl>
                                          </p:spTgt>
                                        </p:tgtEl>
                                        <p:attrNameLst>
                                          <p:attrName>style.fontStyle</p:attrName>
                                        </p:attrNameLst>
                                      </p:cBhvr>
                                      <p:to>
                                        <p:strVal val="normal"/>
                                      </p:to>
                                    </p:set>
                                    <p:set>
                                      <p:cBhvr override="childStyle">
                                        <p:cTn id="19" dur="indefinite"/>
                                        <p:tgtEl>
                                          <p:spTgt spid="54275">
                                            <p:txEl>
                                              <p:pRg st="2" end="2"/>
                                            </p:txEl>
                                          </p:spTgt>
                                        </p:tgtEl>
                                        <p:attrNameLst>
                                          <p:attrName>style.fontWeight</p:attrName>
                                        </p:attrNameLst>
                                      </p:cBhvr>
                                      <p:to>
                                        <p:strVal val="bold"/>
                                      </p:to>
                                    </p:set>
                                    <p:set>
                                      <p:cBhvr override="childStyle">
                                        <p:cTn id="20" dur="indefinite"/>
                                        <p:tgtEl>
                                          <p:spTgt spid="54275">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4275">
                                            <p:txEl>
                                              <p:pRg st="3" end="3"/>
                                            </p:txEl>
                                          </p:spTgt>
                                        </p:tgtEl>
                                        <p:attrNameLst>
                                          <p:attrName>style.fontStyle</p:attrName>
                                        </p:attrNameLst>
                                      </p:cBhvr>
                                      <p:to>
                                        <p:strVal val="normal"/>
                                      </p:to>
                                    </p:set>
                                    <p:set>
                                      <p:cBhvr override="childStyle">
                                        <p:cTn id="25" dur="indefinite"/>
                                        <p:tgtEl>
                                          <p:spTgt spid="54275">
                                            <p:txEl>
                                              <p:pRg st="3" end="3"/>
                                            </p:txEl>
                                          </p:spTgt>
                                        </p:tgtEl>
                                        <p:attrNameLst>
                                          <p:attrName>style.fontWeight</p:attrName>
                                        </p:attrNameLst>
                                      </p:cBhvr>
                                      <p:to>
                                        <p:strVal val="bold"/>
                                      </p:to>
                                    </p:set>
                                    <p:set>
                                      <p:cBhvr override="childStyle">
                                        <p:cTn id="26" dur="indefinite"/>
                                        <p:tgtEl>
                                          <p:spTgt spid="54275">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4275">
                                            <p:txEl>
                                              <p:pRg st="4" end="4"/>
                                            </p:txEl>
                                          </p:spTgt>
                                        </p:tgtEl>
                                        <p:attrNameLst>
                                          <p:attrName>style.fontStyle</p:attrName>
                                        </p:attrNameLst>
                                      </p:cBhvr>
                                      <p:to>
                                        <p:strVal val="normal"/>
                                      </p:to>
                                    </p:set>
                                    <p:set>
                                      <p:cBhvr override="childStyle">
                                        <p:cTn id="31" dur="indefinite"/>
                                        <p:tgtEl>
                                          <p:spTgt spid="54275">
                                            <p:txEl>
                                              <p:pRg st="4" end="4"/>
                                            </p:txEl>
                                          </p:spTgt>
                                        </p:tgtEl>
                                        <p:attrNameLst>
                                          <p:attrName>style.fontWeight</p:attrName>
                                        </p:attrNameLst>
                                      </p:cBhvr>
                                      <p:to>
                                        <p:strVal val="bold"/>
                                      </p:to>
                                    </p:set>
                                    <p:set>
                                      <p:cBhvr override="childStyle">
                                        <p:cTn id="32" dur="indefinite"/>
                                        <p:tgtEl>
                                          <p:spTgt spid="54275">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54275">
                                            <p:txEl>
                                              <p:pRg st="5" end="5"/>
                                            </p:txEl>
                                          </p:spTgt>
                                        </p:tgtEl>
                                        <p:attrNameLst>
                                          <p:attrName>style.fontStyle</p:attrName>
                                        </p:attrNameLst>
                                      </p:cBhvr>
                                      <p:to>
                                        <p:strVal val="normal"/>
                                      </p:to>
                                    </p:set>
                                    <p:set>
                                      <p:cBhvr override="childStyle">
                                        <p:cTn id="37" dur="indefinite"/>
                                        <p:tgtEl>
                                          <p:spTgt spid="54275">
                                            <p:txEl>
                                              <p:pRg st="5" end="5"/>
                                            </p:txEl>
                                          </p:spTgt>
                                        </p:tgtEl>
                                        <p:attrNameLst>
                                          <p:attrName>style.fontWeight</p:attrName>
                                        </p:attrNameLst>
                                      </p:cBhvr>
                                      <p:to>
                                        <p:strVal val="bold"/>
                                      </p:to>
                                    </p:set>
                                    <p:set>
                                      <p:cBhvr override="childStyle">
                                        <p:cTn id="38" dur="indefinite"/>
                                        <p:tgtEl>
                                          <p:spTgt spid="54275">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54275">
                                            <p:txEl>
                                              <p:pRg st="6" end="6"/>
                                            </p:txEl>
                                          </p:spTgt>
                                        </p:tgtEl>
                                        <p:attrNameLst>
                                          <p:attrName>style.fontStyle</p:attrName>
                                        </p:attrNameLst>
                                      </p:cBhvr>
                                      <p:to>
                                        <p:strVal val="normal"/>
                                      </p:to>
                                    </p:set>
                                    <p:set>
                                      <p:cBhvr override="childStyle">
                                        <p:cTn id="43" dur="indefinite"/>
                                        <p:tgtEl>
                                          <p:spTgt spid="54275">
                                            <p:txEl>
                                              <p:pRg st="6" end="6"/>
                                            </p:txEl>
                                          </p:spTgt>
                                        </p:tgtEl>
                                        <p:attrNameLst>
                                          <p:attrName>style.fontWeight</p:attrName>
                                        </p:attrNameLst>
                                      </p:cBhvr>
                                      <p:to>
                                        <p:strVal val="bold"/>
                                      </p:to>
                                    </p:set>
                                    <p:set>
                                      <p:cBhvr override="childStyle">
                                        <p:cTn id="44" dur="indefinite"/>
                                        <p:tgtEl>
                                          <p:spTgt spid="54275">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54275">
                                            <p:txEl>
                                              <p:pRg st="7" end="7"/>
                                            </p:txEl>
                                          </p:spTgt>
                                        </p:tgtEl>
                                        <p:attrNameLst>
                                          <p:attrName>style.fontStyle</p:attrName>
                                        </p:attrNameLst>
                                      </p:cBhvr>
                                      <p:to>
                                        <p:strVal val="normal"/>
                                      </p:to>
                                    </p:set>
                                    <p:set>
                                      <p:cBhvr override="childStyle">
                                        <p:cTn id="49" dur="indefinite"/>
                                        <p:tgtEl>
                                          <p:spTgt spid="54275">
                                            <p:txEl>
                                              <p:pRg st="7" end="7"/>
                                            </p:txEl>
                                          </p:spTgt>
                                        </p:tgtEl>
                                        <p:attrNameLst>
                                          <p:attrName>style.fontWeight</p:attrName>
                                        </p:attrNameLst>
                                      </p:cBhvr>
                                      <p:to>
                                        <p:strVal val="bold"/>
                                      </p:to>
                                    </p:set>
                                    <p:set>
                                      <p:cBhvr override="childStyle">
                                        <p:cTn id="50" dur="indefinite"/>
                                        <p:tgtEl>
                                          <p:spTgt spid="54275">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pPr eaLnBrk="1" hangingPunct="1"/>
            <a:r>
              <a:rPr lang="en-US" dirty="0" smtClean="0"/>
              <a:t>Needs to fill the metadata output data set</a:t>
            </a:r>
          </a:p>
          <a:p>
            <a:r>
              <a:rPr lang="en-US" dirty="0" smtClean="0"/>
              <a:t>Define Buffer Header (for each table)</a:t>
            </a:r>
          </a:p>
          <a:p>
            <a:pPr lvl="1"/>
            <a:r>
              <a:rPr lang="en-US" dirty="0" smtClean="0"/>
              <a:t>Use </a:t>
            </a:r>
            <a:r>
              <a:rPr lang="en-US" dirty="0" smtClean="0">
                <a:latin typeface="Courier New" pitchFamily="49" charset="0"/>
              </a:rPr>
              <a:t>CreateBufferHeader</a:t>
            </a:r>
            <a:r>
              <a:rPr lang="en-US" dirty="0" smtClean="0"/>
              <a:t> from ReportHelper.p</a:t>
            </a:r>
          </a:p>
          <a:p>
            <a:r>
              <a:rPr lang="en-US" dirty="0" smtClean="0"/>
              <a:t>Define Field Metadata</a:t>
            </a:r>
          </a:p>
          <a:p>
            <a:pPr lvl="1"/>
            <a:r>
              <a:rPr lang="en-US" dirty="0" smtClean="0"/>
              <a:t>Use </a:t>
            </a:r>
            <a:r>
              <a:rPr lang="en-US" dirty="0" err="1" smtClean="0">
                <a:latin typeface="Courier New" pitchFamily="49" charset="0"/>
              </a:rPr>
              <a:t>CreateField</a:t>
            </a:r>
            <a:r>
              <a:rPr lang="en-US" dirty="0" smtClean="0"/>
              <a:t> from </a:t>
            </a:r>
            <a:r>
              <a:rPr lang="en-US" dirty="0" err="1" smtClean="0"/>
              <a:t>ReportHelper.p</a:t>
            </a:r>
            <a:r>
              <a:rPr lang="en-US" dirty="0" smtClean="0"/>
              <a:t> (and similar procedures) </a:t>
            </a:r>
          </a:p>
          <a:p>
            <a:pPr lvl="1"/>
            <a:r>
              <a:rPr lang="en-US" dirty="0" smtClean="0"/>
              <a:t>Specify Lookups</a:t>
            </a:r>
          </a:p>
          <a:p>
            <a:pPr lvl="1"/>
            <a:r>
              <a:rPr lang="en-US" dirty="0" smtClean="0"/>
              <a:t>Translation Considerations</a:t>
            </a:r>
          </a:p>
          <a:p>
            <a:pPr lvl="2"/>
            <a:r>
              <a:rPr lang="en-US" dirty="0" smtClean="0"/>
              <a:t>Field Labels</a:t>
            </a:r>
          </a:p>
          <a:p>
            <a:pPr lvl="2"/>
            <a:r>
              <a:rPr lang="en-US" dirty="0" smtClean="0"/>
              <a:t>Value Lists</a:t>
            </a:r>
          </a:p>
          <a:p>
            <a:pPr lvl="2"/>
            <a:r>
              <a:rPr lang="en-US" dirty="0" smtClean="0"/>
              <a:t>Logical-Typed </a:t>
            </a:r>
            <a:r>
              <a:rPr lang="en-US" dirty="0" err="1" smtClean="0"/>
              <a:t>fieldFormat</a:t>
            </a:r>
            <a:endParaRPr lang="en-US" dirty="0" smtClean="0"/>
          </a:p>
        </p:txBody>
      </p:sp>
      <p:sp>
        <p:nvSpPr>
          <p:cNvPr id="35842" name="Rectangle 2"/>
          <p:cNvSpPr>
            <a:spLocks noGrp="1" noChangeArrowheads="1"/>
          </p:cNvSpPr>
          <p:nvPr>
            <p:ph type="title"/>
          </p:nvPr>
        </p:nvSpPr>
        <p:spPr/>
        <p:txBody>
          <a:bodyPr/>
          <a:lstStyle/>
          <a:p>
            <a:pPr eaLnBrk="1" hangingPunct="1"/>
            <a:r>
              <a:rPr lang="en-US" smtClean="0"/>
              <a:t>3. Metadata Definition Code Block</a:t>
            </a:r>
          </a:p>
        </p:txBody>
      </p:sp>
      <p:sp>
        <p:nvSpPr>
          <p:cNvPr id="4" name="Footer Placeholder 3"/>
          <p:cNvSpPr>
            <a:spLocks noGrp="1"/>
          </p:cNvSpPr>
          <p:nvPr>
            <p:ph type="ftr" sz="quarter" idx="10"/>
          </p:nvPr>
        </p:nvSpPr>
        <p:spPr/>
        <p:txBody>
          <a:bodyPr/>
          <a:lstStyle/>
          <a:p>
            <a:pPr>
              <a:defRPr/>
            </a:pPr>
            <a:r>
              <a:rPr lang="en-US" dirty="0" smtClean="0"/>
              <a:t>RF-PDS-130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5843">
                                            <p:txEl>
                                              <p:pRg st="0" end="0"/>
                                            </p:txEl>
                                          </p:spTgt>
                                        </p:tgtEl>
                                        <p:attrNameLst>
                                          <p:attrName>style.fontStyle</p:attrName>
                                        </p:attrNameLst>
                                      </p:cBhvr>
                                      <p:to>
                                        <p:strVal val="normal"/>
                                      </p:to>
                                    </p:set>
                                    <p:set>
                                      <p:cBhvr override="childStyle">
                                        <p:cTn id="7" dur="indefinite"/>
                                        <p:tgtEl>
                                          <p:spTgt spid="35843">
                                            <p:txEl>
                                              <p:pRg st="0" end="0"/>
                                            </p:txEl>
                                          </p:spTgt>
                                        </p:tgtEl>
                                        <p:attrNameLst>
                                          <p:attrName>style.fontWeight</p:attrName>
                                        </p:attrNameLst>
                                      </p:cBhvr>
                                      <p:to>
                                        <p:strVal val="bold"/>
                                      </p:to>
                                    </p:set>
                                    <p:set>
                                      <p:cBhvr override="childStyle">
                                        <p:cTn id="8" dur="indefinite"/>
                                        <p:tgtEl>
                                          <p:spTgt spid="3584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5843">
                                            <p:txEl>
                                              <p:pRg st="1" end="1"/>
                                            </p:txEl>
                                          </p:spTgt>
                                        </p:tgtEl>
                                        <p:attrNameLst>
                                          <p:attrName>style.fontStyle</p:attrName>
                                        </p:attrNameLst>
                                      </p:cBhvr>
                                      <p:to>
                                        <p:strVal val="normal"/>
                                      </p:to>
                                    </p:set>
                                    <p:set>
                                      <p:cBhvr override="childStyle">
                                        <p:cTn id="13" dur="indefinite"/>
                                        <p:tgtEl>
                                          <p:spTgt spid="35843">
                                            <p:txEl>
                                              <p:pRg st="1" end="1"/>
                                            </p:txEl>
                                          </p:spTgt>
                                        </p:tgtEl>
                                        <p:attrNameLst>
                                          <p:attrName>style.fontWeight</p:attrName>
                                        </p:attrNameLst>
                                      </p:cBhvr>
                                      <p:to>
                                        <p:strVal val="bold"/>
                                      </p:to>
                                    </p:set>
                                    <p:set>
                                      <p:cBhvr override="childStyle">
                                        <p:cTn id="14" dur="indefinite"/>
                                        <p:tgtEl>
                                          <p:spTgt spid="3584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5843">
                                            <p:txEl>
                                              <p:pRg st="2" end="2"/>
                                            </p:txEl>
                                          </p:spTgt>
                                        </p:tgtEl>
                                        <p:attrNameLst>
                                          <p:attrName>style.fontStyle</p:attrName>
                                        </p:attrNameLst>
                                      </p:cBhvr>
                                      <p:to>
                                        <p:strVal val="normal"/>
                                      </p:to>
                                    </p:set>
                                    <p:set>
                                      <p:cBhvr override="childStyle">
                                        <p:cTn id="19" dur="indefinite"/>
                                        <p:tgtEl>
                                          <p:spTgt spid="35843">
                                            <p:txEl>
                                              <p:pRg st="2" end="2"/>
                                            </p:txEl>
                                          </p:spTgt>
                                        </p:tgtEl>
                                        <p:attrNameLst>
                                          <p:attrName>style.fontWeight</p:attrName>
                                        </p:attrNameLst>
                                      </p:cBhvr>
                                      <p:to>
                                        <p:strVal val="bold"/>
                                      </p:to>
                                    </p:set>
                                    <p:set>
                                      <p:cBhvr override="childStyle">
                                        <p:cTn id="20" dur="indefinite"/>
                                        <p:tgtEl>
                                          <p:spTgt spid="3584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5843">
                                            <p:txEl>
                                              <p:pRg st="3" end="3"/>
                                            </p:txEl>
                                          </p:spTgt>
                                        </p:tgtEl>
                                        <p:attrNameLst>
                                          <p:attrName>style.fontStyle</p:attrName>
                                        </p:attrNameLst>
                                      </p:cBhvr>
                                      <p:to>
                                        <p:strVal val="normal"/>
                                      </p:to>
                                    </p:set>
                                    <p:set>
                                      <p:cBhvr override="childStyle">
                                        <p:cTn id="25" dur="indefinite"/>
                                        <p:tgtEl>
                                          <p:spTgt spid="35843">
                                            <p:txEl>
                                              <p:pRg st="3" end="3"/>
                                            </p:txEl>
                                          </p:spTgt>
                                        </p:tgtEl>
                                        <p:attrNameLst>
                                          <p:attrName>style.fontWeight</p:attrName>
                                        </p:attrNameLst>
                                      </p:cBhvr>
                                      <p:to>
                                        <p:strVal val="bold"/>
                                      </p:to>
                                    </p:set>
                                    <p:set>
                                      <p:cBhvr override="childStyle">
                                        <p:cTn id="26" dur="indefinite"/>
                                        <p:tgtEl>
                                          <p:spTgt spid="3584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5843">
                                            <p:txEl>
                                              <p:pRg st="4" end="4"/>
                                            </p:txEl>
                                          </p:spTgt>
                                        </p:tgtEl>
                                        <p:attrNameLst>
                                          <p:attrName>style.fontStyle</p:attrName>
                                        </p:attrNameLst>
                                      </p:cBhvr>
                                      <p:to>
                                        <p:strVal val="normal"/>
                                      </p:to>
                                    </p:set>
                                    <p:set>
                                      <p:cBhvr override="childStyle">
                                        <p:cTn id="31" dur="indefinite"/>
                                        <p:tgtEl>
                                          <p:spTgt spid="35843">
                                            <p:txEl>
                                              <p:pRg st="4" end="4"/>
                                            </p:txEl>
                                          </p:spTgt>
                                        </p:tgtEl>
                                        <p:attrNameLst>
                                          <p:attrName>style.fontWeight</p:attrName>
                                        </p:attrNameLst>
                                      </p:cBhvr>
                                      <p:to>
                                        <p:strVal val="bold"/>
                                      </p:to>
                                    </p:set>
                                    <p:set>
                                      <p:cBhvr override="childStyle">
                                        <p:cTn id="32" dur="indefinite"/>
                                        <p:tgtEl>
                                          <p:spTgt spid="3584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35843">
                                            <p:txEl>
                                              <p:pRg st="5" end="5"/>
                                            </p:txEl>
                                          </p:spTgt>
                                        </p:tgtEl>
                                        <p:attrNameLst>
                                          <p:attrName>style.fontStyle</p:attrName>
                                        </p:attrNameLst>
                                      </p:cBhvr>
                                      <p:to>
                                        <p:strVal val="normal"/>
                                      </p:to>
                                    </p:set>
                                    <p:set>
                                      <p:cBhvr override="childStyle">
                                        <p:cTn id="37" dur="indefinite"/>
                                        <p:tgtEl>
                                          <p:spTgt spid="35843">
                                            <p:txEl>
                                              <p:pRg st="5" end="5"/>
                                            </p:txEl>
                                          </p:spTgt>
                                        </p:tgtEl>
                                        <p:attrNameLst>
                                          <p:attrName>style.fontWeight</p:attrName>
                                        </p:attrNameLst>
                                      </p:cBhvr>
                                      <p:to>
                                        <p:strVal val="bold"/>
                                      </p:to>
                                    </p:set>
                                    <p:set>
                                      <p:cBhvr override="childStyle">
                                        <p:cTn id="38" dur="indefinite"/>
                                        <p:tgtEl>
                                          <p:spTgt spid="3584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35843">
                                            <p:txEl>
                                              <p:pRg st="6" end="6"/>
                                            </p:txEl>
                                          </p:spTgt>
                                        </p:tgtEl>
                                        <p:attrNameLst>
                                          <p:attrName>style.fontStyle</p:attrName>
                                        </p:attrNameLst>
                                      </p:cBhvr>
                                      <p:to>
                                        <p:strVal val="normal"/>
                                      </p:to>
                                    </p:set>
                                    <p:set>
                                      <p:cBhvr override="childStyle">
                                        <p:cTn id="43" dur="indefinite"/>
                                        <p:tgtEl>
                                          <p:spTgt spid="35843">
                                            <p:txEl>
                                              <p:pRg st="6" end="6"/>
                                            </p:txEl>
                                          </p:spTgt>
                                        </p:tgtEl>
                                        <p:attrNameLst>
                                          <p:attrName>style.fontWeight</p:attrName>
                                        </p:attrNameLst>
                                      </p:cBhvr>
                                      <p:to>
                                        <p:strVal val="bold"/>
                                      </p:to>
                                    </p:set>
                                    <p:set>
                                      <p:cBhvr override="childStyle">
                                        <p:cTn id="44" dur="indefinite"/>
                                        <p:tgtEl>
                                          <p:spTgt spid="35843">
                                            <p:txEl>
                                              <p:pRg st="6" end="6"/>
                                            </p:txEl>
                                          </p:spTgt>
                                        </p:tgtEl>
                                        <p:attrNameLst>
                                          <p:attrName>style.textDecorationUnderline</p:attrName>
                                        </p:attrNameLst>
                                      </p:cBhvr>
                                      <p:to>
                                        <p:strVal val="false"/>
                                      </p:to>
                                    </p:set>
                                  </p:childTnLst>
                                </p:cTn>
                              </p:par>
                              <p:par>
                                <p:cTn id="45" presetID="5" presetClass="emph" presetSubtype="1" nodeType="withEffect">
                                  <p:stCondLst>
                                    <p:cond delay="0"/>
                                  </p:stCondLst>
                                  <p:endCondLst>
                                    <p:cond evt="onNext" delay="0">
                                      <p:tgtEl>
                                        <p:sldTgt/>
                                      </p:tgtEl>
                                    </p:cond>
                                  </p:endCondLst>
                                  <p:childTnLst>
                                    <p:set>
                                      <p:cBhvr override="childStyle">
                                        <p:cTn id="46" dur="indefinite"/>
                                        <p:tgtEl>
                                          <p:spTgt spid="35843">
                                            <p:txEl>
                                              <p:pRg st="7" end="7"/>
                                            </p:txEl>
                                          </p:spTgt>
                                        </p:tgtEl>
                                        <p:attrNameLst>
                                          <p:attrName>style.fontStyle</p:attrName>
                                        </p:attrNameLst>
                                      </p:cBhvr>
                                      <p:to>
                                        <p:strVal val="normal"/>
                                      </p:to>
                                    </p:set>
                                    <p:set>
                                      <p:cBhvr override="childStyle">
                                        <p:cTn id="47" dur="indefinite"/>
                                        <p:tgtEl>
                                          <p:spTgt spid="35843">
                                            <p:txEl>
                                              <p:pRg st="7" end="7"/>
                                            </p:txEl>
                                          </p:spTgt>
                                        </p:tgtEl>
                                        <p:attrNameLst>
                                          <p:attrName>style.fontWeight</p:attrName>
                                        </p:attrNameLst>
                                      </p:cBhvr>
                                      <p:to>
                                        <p:strVal val="bold"/>
                                      </p:to>
                                    </p:set>
                                    <p:set>
                                      <p:cBhvr override="childStyle">
                                        <p:cTn id="48" dur="indefinite"/>
                                        <p:tgtEl>
                                          <p:spTgt spid="35843">
                                            <p:txEl>
                                              <p:pRg st="7" end="7"/>
                                            </p:txEl>
                                          </p:spTgt>
                                        </p:tgtEl>
                                        <p:attrNameLst>
                                          <p:attrName>style.textDecorationUnderline</p:attrName>
                                        </p:attrNameLst>
                                      </p:cBhvr>
                                      <p:to>
                                        <p:strVal val="false"/>
                                      </p:to>
                                    </p:set>
                                  </p:childTnLst>
                                </p:cTn>
                              </p:par>
                              <p:par>
                                <p:cTn id="49" presetID="5" presetClass="emph" presetSubtype="1" nodeType="withEffect">
                                  <p:stCondLst>
                                    <p:cond delay="0"/>
                                  </p:stCondLst>
                                  <p:endCondLst>
                                    <p:cond evt="onNext" delay="0">
                                      <p:tgtEl>
                                        <p:sldTgt/>
                                      </p:tgtEl>
                                    </p:cond>
                                  </p:endCondLst>
                                  <p:childTnLst>
                                    <p:set>
                                      <p:cBhvr override="childStyle">
                                        <p:cTn id="50" dur="indefinite"/>
                                        <p:tgtEl>
                                          <p:spTgt spid="35843">
                                            <p:txEl>
                                              <p:pRg st="8" end="8"/>
                                            </p:txEl>
                                          </p:spTgt>
                                        </p:tgtEl>
                                        <p:attrNameLst>
                                          <p:attrName>style.fontStyle</p:attrName>
                                        </p:attrNameLst>
                                      </p:cBhvr>
                                      <p:to>
                                        <p:strVal val="normal"/>
                                      </p:to>
                                    </p:set>
                                    <p:set>
                                      <p:cBhvr override="childStyle">
                                        <p:cTn id="51" dur="indefinite"/>
                                        <p:tgtEl>
                                          <p:spTgt spid="35843">
                                            <p:txEl>
                                              <p:pRg st="8" end="8"/>
                                            </p:txEl>
                                          </p:spTgt>
                                        </p:tgtEl>
                                        <p:attrNameLst>
                                          <p:attrName>style.fontWeight</p:attrName>
                                        </p:attrNameLst>
                                      </p:cBhvr>
                                      <p:to>
                                        <p:strVal val="bold"/>
                                      </p:to>
                                    </p:set>
                                    <p:set>
                                      <p:cBhvr override="childStyle">
                                        <p:cTn id="52" dur="indefinite"/>
                                        <p:tgtEl>
                                          <p:spTgt spid="35843">
                                            <p:txEl>
                                              <p:pRg st="8" end="8"/>
                                            </p:txEl>
                                          </p:spTgt>
                                        </p:tgtEl>
                                        <p:attrNameLst>
                                          <p:attrName>style.textDecorationUnderline</p:attrName>
                                        </p:attrNameLst>
                                      </p:cBhvr>
                                      <p:to>
                                        <p:strVal val="false"/>
                                      </p:to>
                                    </p:set>
                                  </p:childTnLst>
                                </p:cTn>
                              </p:par>
                              <p:par>
                                <p:cTn id="53" presetID="5" presetClass="emph" presetSubtype="1" nodeType="withEffect">
                                  <p:stCondLst>
                                    <p:cond delay="0"/>
                                  </p:stCondLst>
                                  <p:endCondLst>
                                    <p:cond evt="onNext" delay="0">
                                      <p:tgtEl>
                                        <p:sldTgt/>
                                      </p:tgtEl>
                                    </p:cond>
                                  </p:endCondLst>
                                  <p:childTnLst>
                                    <p:set>
                                      <p:cBhvr override="childStyle">
                                        <p:cTn id="54" dur="indefinite"/>
                                        <p:tgtEl>
                                          <p:spTgt spid="35843">
                                            <p:txEl>
                                              <p:pRg st="9" end="9"/>
                                            </p:txEl>
                                          </p:spTgt>
                                        </p:tgtEl>
                                        <p:attrNameLst>
                                          <p:attrName>style.fontStyle</p:attrName>
                                        </p:attrNameLst>
                                      </p:cBhvr>
                                      <p:to>
                                        <p:strVal val="normal"/>
                                      </p:to>
                                    </p:set>
                                    <p:set>
                                      <p:cBhvr override="childStyle">
                                        <p:cTn id="55" dur="indefinite"/>
                                        <p:tgtEl>
                                          <p:spTgt spid="35843">
                                            <p:txEl>
                                              <p:pRg st="9" end="9"/>
                                            </p:txEl>
                                          </p:spTgt>
                                        </p:tgtEl>
                                        <p:attrNameLst>
                                          <p:attrName>style.fontWeight</p:attrName>
                                        </p:attrNameLst>
                                      </p:cBhvr>
                                      <p:to>
                                        <p:strVal val="bold"/>
                                      </p:to>
                                    </p:set>
                                    <p:set>
                                      <p:cBhvr override="childStyle">
                                        <p:cTn id="56" dur="indefinite"/>
                                        <p:tgtEl>
                                          <p:spTgt spid="35843">
                                            <p:txEl>
                                              <p:pRg st="9" end="9"/>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idx="1"/>
          </p:nvPr>
        </p:nvSpPr>
        <p:spPr/>
        <p:txBody>
          <a:bodyPr/>
          <a:lstStyle/>
          <a:p>
            <a:r>
              <a:rPr lang="en-US" dirty="0" err="1" smtClean="0">
                <a:latin typeface="Courier New" pitchFamily="49" charset="0"/>
              </a:rPr>
              <a:t>CreateBufferHeader</a:t>
            </a:r>
            <a:r>
              <a:rPr lang="en-US" dirty="0" smtClean="0"/>
              <a:t> procedure</a:t>
            </a:r>
          </a:p>
          <a:p>
            <a:pPr lvl="1"/>
            <a:r>
              <a:rPr lang="en-US" dirty="0" smtClean="0"/>
              <a:t>Creates the metadata that describes a table</a:t>
            </a:r>
          </a:p>
          <a:p>
            <a:pPr lvl="1"/>
            <a:r>
              <a:rPr lang="en-US" dirty="0" smtClean="0"/>
              <a:t>Must be run once for each temp-table in the report data set</a:t>
            </a:r>
          </a:p>
          <a:p>
            <a:r>
              <a:rPr lang="en-US" dirty="0" smtClean="0"/>
              <a:t>Parameters:</a:t>
            </a:r>
          </a:p>
          <a:p>
            <a:pPr lvl="1"/>
            <a:r>
              <a:rPr lang="en-US" dirty="0" err="1" smtClean="0"/>
              <a:t>tableName</a:t>
            </a:r>
            <a:endParaRPr lang="en-US" dirty="0" smtClean="0"/>
          </a:p>
          <a:p>
            <a:pPr lvl="1"/>
            <a:r>
              <a:rPr lang="en-US" dirty="0" err="1" smtClean="0"/>
              <a:t>tableLabel</a:t>
            </a:r>
            <a:endParaRPr lang="en-US" dirty="0" smtClean="0"/>
          </a:p>
          <a:p>
            <a:r>
              <a:rPr lang="en-US" dirty="0" smtClean="0"/>
              <a:t>Example:</a:t>
            </a:r>
          </a:p>
        </p:txBody>
      </p:sp>
      <p:sp>
        <p:nvSpPr>
          <p:cNvPr id="56322" name="Rectangle 2"/>
          <p:cNvSpPr>
            <a:spLocks noGrp="1" noChangeArrowheads="1"/>
          </p:cNvSpPr>
          <p:nvPr>
            <p:ph type="title"/>
          </p:nvPr>
        </p:nvSpPr>
        <p:spPr/>
        <p:txBody>
          <a:bodyPr/>
          <a:lstStyle/>
          <a:p>
            <a:pPr eaLnBrk="1" hangingPunct="1"/>
            <a:r>
              <a:rPr lang="en-US" smtClean="0"/>
              <a:t>Metadata: Using CreateBufferHeader</a:t>
            </a:r>
          </a:p>
        </p:txBody>
      </p:sp>
      <p:sp>
        <p:nvSpPr>
          <p:cNvPr id="56326" name="Text Box 6"/>
          <p:cNvSpPr txBox="1">
            <a:spLocks noChangeArrowheads="1"/>
          </p:cNvSpPr>
          <p:nvPr/>
        </p:nvSpPr>
        <p:spPr bwMode="auto">
          <a:xfrm>
            <a:off x="718456" y="4965700"/>
            <a:ext cx="7696200" cy="673100"/>
          </a:xfrm>
          <a:prstGeom prst="rect">
            <a:avLst/>
          </a:prstGeom>
          <a:noFill/>
          <a:ln w="9525" algn="ctr">
            <a:solidFill>
              <a:schemeClr val="tx1">
                <a:lumMod val="75000"/>
                <a:lumOff val="25000"/>
              </a:schemeClr>
            </a:solidFill>
            <a:miter lim="800000"/>
            <a:headEnd/>
            <a:tailEnd/>
          </a:ln>
          <a:effectLst/>
        </p:spPr>
        <p:txBody>
          <a:bodyPr tIns="91440" bIns="91440">
            <a:spAutoFit/>
          </a:bodyPr>
          <a:lstStyle/>
          <a:p>
            <a:pPr lvl="4"/>
            <a:r>
              <a:rPr lang="en-US" sz="1600" dirty="0">
                <a:latin typeface="Courier New" pitchFamily="49" charset="0"/>
              </a:rPr>
              <a:t>run </a:t>
            </a:r>
            <a:r>
              <a:rPr lang="en-US" sz="1600" dirty="0" err="1">
                <a:latin typeface="Courier New" pitchFamily="49" charset="0"/>
              </a:rPr>
              <a:t>CreateBufferHeader</a:t>
            </a:r>
            <a:r>
              <a:rPr lang="en-US" sz="1600" dirty="0">
                <a:latin typeface="Courier New" pitchFamily="49" charset="0"/>
              </a:rPr>
              <a:t> in </a:t>
            </a:r>
            <a:r>
              <a:rPr lang="en-US" sz="1600" dirty="0" err="1">
                <a:latin typeface="Courier New" pitchFamily="49" charset="0"/>
              </a:rPr>
              <a:t>reportHandle</a:t>
            </a:r>
            <a:r>
              <a:rPr lang="en-US" sz="1600" dirty="0">
                <a:latin typeface="Courier New" pitchFamily="49" charset="0"/>
              </a:rPr>
              <a:t> </a:t>
            </a:r>
          </a:p>
          <a:p>
            <a:pPr lvl="4"/>
            <a:r>
              <a:rPr lang="en-US" sz="1600" dirty="0" smtClean="0">
                <a:latin typeface="Courier New" pitchFamily="49" charset="0"/>
              </a:rPr>
              <a:t>   (</a:t>
            </a:r>
            <a:r>
              <a:rPr lang="en-US" sz="1600" dirty="0" smtClean="0">
                <a:latin typeface="Tahoma" pitchFamily="34" charset="0"/>
              </a:rPr>
              <a:t>"</a:t>
            </a:r>
            <a:r>
              <a:rPr lang="en-US" sz="1600" dirty="0" err="1">
                <a:latin typeface="Courier New" pitchFamily="49" charset="0"/>
              </a:rPr>
              <a:t>ttSalesHeader</a:t>
            </a:r>
            <a:r>
              <a:rPr lang="en-US" sz="1600" dirty="0">
                <a:latin typeface="Tahoma" pitchFamily="34" charset="0"/>
              </a:rPr>
              <a:t>"</a:t>
            </a:r>
            <a:r>
              <a:rPr lang="en-US" sz="1600" dirty="0">
                <a:latin typeface="Courier New" pitchFamily="49" charset="0"/>
              </a:rPr>
              <a:t>, "Sales Orders").</a:t>
            </a:r>
          </a:p>
        </p:txBody>
      </p:sp>
      <p:sp>
        <p:nvSpPr>
          <p:cNvPr id="56327" name="Rectangle 3"/>
          <p:cNvSpPr>
            <a:spLocks noChangeArrowheads="1"/>
          </p:cNvSpPr>
          <p:nvPr/>
        </p:nvSpPr>
        <p:spPr bwMode="auto">
          <a:xfrm>
            <a:off x="533400" y="4191000"/>
            <a:ext cx="8153400" cy="1600200"/>
          </a:xfrm>
          <a:prstGeom prst="rect">
            <a:avLst/>
          </a:prstGeom>
          <a:noFill/>
          <a:ln w="9525">
            <a:noFill/>
            <a:miter lim="800000"/>
            <a:headEnd/>
            <a:tailEnd/>
          </a:ln>
        </p:spPr>
        <p:txBody>
          <a:bodyPr tIns="91440" bIns="91440"/>
          <a:lstStyle/>
          <a:p>
            <a:pPr marL="2057400" lvl="4" indent="-228600" eaLnBrk="0" hangingPunct="0">
              <a:lnSpc>
                <a:spcPct val="85000"/>
              </a:lnSpc>
              <a:spcBef>
                <a:spcPct val="10000"/>
              </a:spcBef>
              <a:buClr>
                <a:srgbClr val="2461AA"/>
              </a:buClr>
              <a:buFont typeface="Times New Roman" pitchFamily="18" charset="0"/>
              <a:buNone/>
            </a:pPr>
            <a:endParaRPr lang="en-US">
              <a:latin typeface="Tahoma" pitchFamily="34" charset="0"/>
            </a:endParaRPr>
          </a:p>
        </p:txBody>
      </p:sp>
      <p:sp>
        <p:nvSpPr>
          <p:cNvPr id="6" name="Footer Placeholder 5"/>
          <p:cNvSpPr>
            <a:spLocks noGrp="1"/>
          </p:cNvSpPr>
          <p:nvPr>
            <p:ph type="ftr" sz="quarter" idx="10"/>
          </p:nvPr>
        </p:nvSpPr>
        <p:spPr/>
        <p:txBody>
          <a:bodyPr/>
          <a:lstStyle/>
          <a:p>
            <a:pPr>
              <a:defRPr/>
            </a:pPr>
            <a:r>
              <a:rPr lang="en-US" dirty="0" smtClean="0"/>
              <a:t>RF-PDS-140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6323">
                                            <p:txEl>
                                              <p:pRg st="0" end="0"/>
                                            </p:txEl>
                                          </p:spTgt>
                                        </p:tgtEl>
                                        <p:attrNameLst>
                                          <p:attrName>style.fontStyle</p:attrName>
                                        </p:attrNameLst>
                                      </p:cBhvr>
                                      <p:to>
                                        <p:strVal val="normal"/>
                                      </p:to>
                                    </p:set>
                                    <p:set>
                                      <p:cBhvr override="childStyle">
                                        <p:cTn id="7" dur="indefinite"/>
                                        <p:tgtEl>
                                          <p:spTgt spid="56323">
                                            <p:txEl>
                                              <p:pRg st="0" end="0"/>
                                            </p:txEl>
                                          </p:spTgt>
                                        </p:tgtEl>
                                        <p:attrNameLst>
                                          <p:attrName>style.fontWeight</p:attrName>
                                        </p:attrNameLst>
                                      </p:cBhvr>
                                      <p:to>
                                        <p:strVal val="bold"/>
                                      </p:to>
                                    </p:set>
                                    <p:set>
                                      <p:cBhvr override="childStyle">
                                        <p:cTn id="8" dur="indefinite"/>
                                        <p:tgtEl>
                                          <p:spTgt spid="5632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6323">
                                            <p:txEl>
                                              <p:pRg st="1" end="1"/>
                                            </p:txEl>
                                          </p:spTgt>
                                        </p:tgtEl>
                                        <p:attrNameLst>
                                          <p:attrName>style.fontStyle</p:attrName>
                                        </p:attrNameLst>
                                      </p:cBhvr>
                                      <p:to>
                                        <p:strVal val="normal"/>
                                      </p:to>
                                    </p:set>
                                    <p:set>
                                      <p:cBhvr override="childStyle">
                                        <p:cTn id="13" dur="indefinite"/>
                                        <p:tgtEl>
                                          <p:spTgt spid="56323">
                                            <p:txEl>
                                              <p:pRg st="1" end="1"/>
                                            </p:txEl>
                                          </p:spTgt>
                                        </p:tgtEl>
                                        <p:attrNameLst>
                                          <p:attrName>style.fontWeight</p:attrName>
                                        </p:attrNameLst>
                                      </p:cBhvr>
                                      <p:to>
                                        <p:strVal val="bold"/>
                                      </p:to>
                                    </p:set>
                                    <p:set>
                                      <p:cBhvr override="childStyle">
                                        <p:cTn id="14" dur="indefinite"/>
                                        <p:tgtEl>
                                          <p:spTgt spid="5632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6323">
                                            <p:txEl>
                                              <p:pRg st="2" end="2"/>
                                            </p:txEl>
                                          </p:spTgt>
                                        </p:tgtEl>
                                        <p:attrNameLst>
                                          <p:attrName>style.fontStyle</p:attrName>
                                        </p:attrNameLst>
                                      </p:cBhvr>
                                      <p:to>
                                        <p:strVal val="normal"/>
                                      </p:to>
                                    </p:set>
                                    <p:set>
                                      <p:cBhvr override="childStyle">
                                        <p:cTn id="19" dur="indefinite"/>
                                        <p:tgtEl>
                                          <p:spTgt spid="56323">
                                            <p:txEl>
                                              <p:pRg st="2" end="2"/>
                                            </p:txEl>
                                          </p:spTgt>
                                        </p:tgtEl>
                                        <p:attrNameLst>
                                          <p:attrName>style.fontWeight</p:attrName>
                                        </p:attrNameLst>
                                      </p:cBhvr>
                                      <p:to>
                                        <p:strVal val="bold"/>
                                      </p:to>
                                    </p:set>
                                    <p:set>
                                      <p:cBhvr override="childStyle">
                                        <p:cTn id="20" dur="indefinite"/>
                                        <p:tgtEl>
                                          <p:spTgt spid="5632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6323">
                                            <p:txEl>
                                              <p:pRg st="3" end="3"/>
                                            </p:txEl>
                                          </p:spTgt>
                                        </p:tgtEl>
                                        <p:attrNameLst>
                                          <p:attrName>style.fontStyle</p:attrName>
                                        </p:attrNameLst>
                                      </p:cBhvr>
                                      <p:to>
                                        <p:strVal val="normal"/>
                                      </p:to>
                                    </p:set>
                                    <p:set>
                                      <p:cBhvr override="childStyle">
                                        <p:cTn id="25" dur="indefinite"/>
                                        <p:tgtEl>
                                          <p:spTgt spid="56323">
                                            <p:txEl>
                                              <p:pRg st="3" end="3"/>
                                            </p:txEl>
                                          </p:spTgt>
                                        </p:tgtEl>
                                        <p:attrNameLst>
                                          <p:attrName>style.fontWeight</p:attrName>
                                        </p:attrNameLst>
                                      </p:cBhvr>
                                      <p:to>
                                        <p:strVal val="bold"/>
                                      </p:to>
                                    </p:set>
                                    <p:set>
                                      <p:cBhvr override="childStyle">
                                        <p:cTn id="26" dur="indefinite"/>
                                        <p:tgtEl>
                                          <p:spTgt spid="5632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6323">
                                            <p:txEl>
                                              <p:pRg st="4" end="4"/>
                                            </p:txEl>
                                          </p:spTgt>
                                        </p:tgtEl>
                                        <p:attrNameLst>
                                          <p:attrName>style.fontStyle</p:attrName>
                                        </p:attrNameLst>
                                      </p:cBhvr>
                                      <p:to>
                                        <p:strVal val="normal"/>
                                      </p:to>
                                    </p:set>
                                    <p:set>
                                      <p:cBhvr override="childStyle">
                                        <p:cTn id="31" dur="indefinite"/>
                                        <p:tgtEl>
                                          <p:spTgt spid="56323">
                                            <p:txEl>
                                              <p:pRg st="4" end="4"/>
                                            </p:txEl>
                                          </p:spTgt>
                                        </p:tgtEl>
                                        <p:attrNameLst>
                                          <p:attrName>style.fontWeight</p:attrName>
                                        </p:attrNameLst>
                                      </p:cBhvr>
                                      <p:to>
                                        <p:strVal val="bold"/>
                                      </p:to>
                                    </p:set>
                                    <p:set>
                                      <p:cBhvr override="childStyle">
                                        <p:cTn id="32" dur="indefinite"/>
                                        <p:tgtEl>
                                          <p:spTgt spid="5632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56323">
                                            <p:txEl>
                                              <p:pRg st="5" end="5"/>
                                            </p:txEl>
                                          </p:spTgt>
                                        </p:tgtEl>
                                        <p:attrNameLst>
                                          <p:attrName>style.fontStyle</p:attrName>
                                        </p:attrNameLst>
                                      </p:cBhvr>
                                      <p:to>
                                        <p:strVal val="normal"/>
                                      </p:to>
                                    </p:set>
                                    <p:set>
                                      <p:cBhvr override="childStyle">
                                        <p:cTn id="37" dur="indefinite"/>
                                        <p:tgtEl>
                                          <p:spTgt spid="56323">
                                            <p:txEl>
                                              <p:pRg st="5" end="5"/>
                                            </p:txEl>
                                          </p:spTgt>
                                        </p:tgtEl>
                                        <p:attrNameLst>
                                          <p:attrName>style.fontWeight</p:attrName>
                                        </p:attrNameLst>
                                      </p:cBhvr>
                                      <p:to>
                                        <p:strVal val="bold"/>
                                      </p:to>
                                    </p:set>
                                    <p:set>
                                      <p:cBhvr override="childStyle">
                                        <p:cTn id="38" dur="indefinite"/>
                                        <p:tgtEl>
                                          <p:spTgt spid="5632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56323">
                                            <p:txEl>
                                              <p:pRg st="6" end="6"/>
                                            </p:txEl>
                                          </p:spTgt>
                                        </p:tgtEl>
                                        <p:attrNameLst>
                                          <p:attrName>style.fontStyle</p:attrName>
                                        </p:attrNameLst>
                                      </p:cBhvr>
                                      <p:to>
                                        <p:strVal val="normal"/>
                                      </p:to>
                                    </p:set>
                                    <p:set>
                                      <p:cBhvr override="childStyle">
                                        <p:cTn id="43" dur="indefinite"/>
                                        <p:tgtEl>
                                          <p:spTgt spid="56323">
                                            <p:txEl>
                                              <p:pRg st="6" end="6"/>
                                            </p:txEl>
                                          </p:spTgt>
                                        </p:tgtEl>
                                        <p:attrNameLst>
                                          <p:attrName>style.fontWeight</p:attrName>
                                        </p:attrNameLst>
                                      </p:cBhvr>
                                      <p:to>
                                        <p:strVal val="bold"/>
                                      </p:to>
                                    </p:set>
                                    <p:set>
                                      <p:cBhvr override="childStyle">
                                        <p:cTn id="44" dur="indefinite"/>
                                        <p:tgtEl>
                                          <p:spTgt spid="56323">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a:xfrm>
            <a:off x="457200" y="891610"/>
            <a:ext cx="8549640" cy="5424523"/>
          </a:xfrm>
        </p:spPr>
        <p:txBody>
          <a:bodyPr/>
          <a:lstStyle/>
          <a:p>
            <a:r>
              <a:rPr lang="en-US" dirty="0" err="1" smtClean="0">
                <a:latin typeface="Courier New" pitchFamily="49" charset="0"/>
                <a:cs typeface="Courier New" pitchFamily="49" charset="0"/>
              </a:rPr>
              <a:t>CreateField</a:t>
            </a:r>
            <a:r>
              <a:rPr lang="en-US" dirty="0" smtClean="0"/>
              <a:t> procedures</a:t>
            </a:r>
          </a:p>
          <a:p>
            <a:pPr lvl="1"/>
            <a:r>
              <a:rPr lang="en-US" dirty="0" smtClean="0"/>
              <a:t>Create the metadata that describes a field</a:t>
            </a:r>
          </a:p>
          <a:p>
            <a:pPr lvl="1"/>
            <a:r>
              <a:rPr lang="en-US" dirty="0" smtClean="0"/>
              <a:t>Three variants:</a:t>
            </a:r>
          </a:p>
          <a:p>
            <a:pPr lvl="2"/>
            <a:r>
              <a:rPr lang="en-US" dirty="0" err="1" smtClean="0">
                <a:latin typeface="Courier New" pitchFamily="49" charset="0"/>
                <a:cs typeface="Courier New" pitchFamily="49" charset="0"/>
              </a:rPr>
              <a:t>CreateField</a:t>
            </a:r>
            <a:r>
              <a:rPr lang="en-US" dirty="0" smtClean="0"/>
              <a:t> – allows programmer to explicitly pass in values of each metadata parameter.</a:t>
            </a:r>
          </a:p>
          <a:p>
            <a:pPr lvl="2"/>
            <a:r>
              <a:rPr lang="en-US" dirty="0" err="1" smtClean="0">
                <a:latin typeface="Courier New" pitchFamily="49" charset="0"/>
                <a:cs typeface="Courier New" pitchFamily="49" charset="0"/>
              </a:rPr>
              <a:t>CreateFieldForDBField</a:t>
            </a:r>
            <a:r>
              <a:rPr lang="en-US" dirty="0" smtClean="0"/>
              <a:t> - can be used if field is similar to one in business database</a:t>
            </a:r>
          </a:p>
          <a:p>
            <a:pPr lvl="3"/>
            <a:r>
              <a:rPr lang="en-US" dirty="0" smtClean="0"/>
              <a:t>Some metadata parameters will be determined by the system based on database field. </a:t>
            </a:r>
          </a:p>
          <a:p>
            <a:pPr lvl="3"/>
            <a:r>
              <a:rPr lang="en-US" dirty="0" smtClean="0"/>
              <a:t>e.g. field label, data type, field format, and lookup name</a:t>
            </a:r>
          </a:p>
          <a:p>
            <a:pPr lvl="2"/>
            <a:r>
              <a:rPr lang="en-US" dirty="0" err="1" smtClean="0">
                <a:latin typeface="Courier New" pitchFamily="49" charset="0"/>
                <a:cs typeface="Courier New" pitchFamily="49" charset="0"/>
              </a:rPr>
              <a:t>CreateFieldLikeDBField</a:t>
            </a:r>
            <a:r>
              <a:rPr lang="en-US" dirty="0" smtClean="0"/>
              <a:t> - similar to </a:t>
            </a:r>
            <a:r>
              <a:rPr lang="en-US" dirty="0" err="1" smtClean="0">
                <a:latin typeface="Courier New" pitchFamily="49" charset="0"/>
                <a:cs typeface="Courier New" pitchFamily="49" charset="0"/>
              </a:rPr>
              <a:t>CreateFieldForDBField</a:t>
            </a:r>
            <a:r>
              <a:rPr lang="en-US" dirty="0" smtClean="0"/>
              <a:t> </a:t>
            </a:r>
          </a:p>
          <a:p>
            <a:pPr lvl="3"/>
            <a:r>
              <a:rPr lang="en-US" dirty="0" smtClean="0"/>
              <a:t>Allows field name of the report field to be different from that of the database field.</a:t>
            </a:r>
          </a:p>
        </p:txBody>
      </p:sp>
      <p:sp>
        <p:nvSpPr>
          <p:cNvPr id="60418" name="Rectangle 2"/>
          <p:cNvSpPr>
            <a:spLocks noGrp="1" noChangeArrowheads="1"/>
          </p:cNvSpPr>
          <p:nvPr>
            <p:ph type="title"/>
          </p:nvPr>
        </p:nvSpPr>
        <p:spPr/>
        <p:txBody>
          <a:bodyPr/>
          <a:lstStyle/>
          <a:p>
            <a:r>
              <a:rPr lang="en-US" smtClean="0"/>
              <a:t>Metadata: Using CreateField</a:t>
            </a:r>
          </a:p>
        </p:txBody>
      </p:sp>
      <p:sp>
        <p:nvSpPr>
          <p:cNvPr id="4" name="Footer Placeholder 3"/>
          <p:cNvSpPr>
            <a:spLocks noGrp="1"/>
          </p:cNvSpPr>
          <p:nvPr>
            <p:ph type="ftr" sz="quarter" idx="10"/>
          </p:nvPr>
        </p:nvSpPr>
        <p:spPr/>
        <p:txBody>
          <a:bodyPr/>
          <a:lstStyle/>
          <a:p>
            <a:r>
              <a:rPr lang="en-US" dirty="0" smtClean="0"/>
              <a:t>RF-PDS-150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0419">
                                            <p:txEl>
                                              <p:pRg st="0" end="0"/>
                                            </p:txEl>
                                          </p:spTgt>
                                        </p:tgtEl>
                                        <p:attrNameLst>
                                          <p:attrName>style.fontStyle</p:attrName>
                                        </p:attrNameLst>
                                      </p:cBhvr>
                                      <p:to>
                                        <p:strVal val="normal"/>
                                      </p:to>
                                    </p:set>
                                    <p:set>
                                      <p:cBhvr override="childStyle">
                                        <p:cTn id="7" dur="indefinite"/>
                                        <p:tgtEl>
                                          <p:spTgt spid="60419">
                                            <p:txEl>
                                              <p:pRg st="0" end="0"/>
                                            </p:txEl>
                                          </p:spTgt>
                                        </p:tgtEl>
                                        <p:attrNameLst>
                                          <p:attrName>style.fontWeight</p:attrName>
                                        </p:attrNameLst>
                                      </p:cBhvr>
                                      <p:to>
                                        <p:strVal val="bold"/>
                                      </p:to>
                                    </p:set>
                                    <p:set>
                                      <p:cBhvr override="childStyle">
                                        <p:cTn id="8" dur="indefinite"/>
                                        <p:tgtEl>
                                          <p:spTgt spid="6041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0419">
                                            <p:txEl>
                                              <p:pRg st="1" end="1"/>
                                            </p:txEl>
                                          </p:spTgt>
                                        </p:tgtEl>
                                        <p:attrNameLst>
                                          <p:attrName>style.fontStyle</p:attrName>
                                        </p:attrNameLst>
                                      </p:cBhvr>
                                      <p:to>
                                        <p:strVal val="normal"/>
                                      </p:to>
                                    </p:set>
                                    <p:set>
                                      <p:cBhvr override="childStyle">
                                        <p:cTn id="13" dur="indefinite"/>
                                        <p:tgtEl>
                                          <p:spTgt spid="60419">
                                            <p:txEl>
                                              <p:pRg st="1" end="1"/>
                                            </p:txEl>
                                          </p:spTgt>
                                        </p:tgtEl>
                                        <p:attrNameLst>
                                          <p:attrName>style.fontWeight</p:attrName>
                                        </p:attrNameLst>
                                      </p:cBhvr>
                                      <p:to>
                                        <p:strVal val="bold"/>
                                      </p:to>
                                    </p:set>
                                    <p:set>
                                      <p:cBhvr override="childStyle">
                                        <p:cTn id="14" dur="indefinite"/>
                                        <p:tgtEl>
                                          <p:spTgt spid="6041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0419">
                                            <p:txEl>
                                              <p:pRg st="2" end="2"/>
                                            </p:txEl>
                                          </p:spTgt>
                                        </p:tgtEl>
                                        <p:attrNameLst>
                                          <p:attrName>style.fontStyle</p:attrName>
                                        </p:attrNameLst>
                                      </p:cBhvr>
                                      <p:to>
                                        <p:strVal val="normal"/>
                                      </p:to>
                                    </p:set>
                                    <p:set>
                                      <p:cBhvr override="childStyle">
                                        <p:cTn id="19" dur="indefinite"/>
                                        <p:tgtEl>
                                          <p:spTgt spid="60419">
                                            <p:txEl>
                                              <p:pRg st="2" end="2"/>
                                            </p:txEl>
                                          </p:spTgt>
                                        </p:tgtEl>
                                        <p:attrNameLst>
                                          <p:attrName>style.fontWeight</p:attrName>
                                        </p:attrNameLst>
                                      </p:cBhvr>
                                      <p:to>
                                        <p:strVal val="bold"/>
                                      </p:to>
                                    </p:set>
                                    <p:set>
                                      <p:cBhvr override="childStyle">
                                        <p:cTn id="20" dur="indefinite"/>
                                        <p:tgtEl>
                                          <p:spTgt spid="6041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0419">
                                            <p:txEl>
                                              <p:pRg st="3" end="3"/>
                                            </p:txEl>
                                          </p:spTgt>
                                        </p:tgtEl>
                                        <p:attrNameLst>
                                          <p:attrName>style.fontStyle</p:attrName>
                                        </p:attrNameLst>
                                      </p:cBhvr>
                                      <p:to>
                                        <p:strVal val="normal"/>
                                      </p:to>
                                    </p:set>
                                    <p:set>
                                      <p:cBhvr override="childStyle">
                                        <p:cTn id="25" dur="indefinite"/>
                                        <p:tgtEl>
                                          <p:spTgt spid="60419">
                                            <p:txEl>
                                              <p:pRg st="3" end="3"/>
                                            </p:txEl>
                                          </p:spTgt>
                                        </p:tgtEl>
                                        <p:attrNameLst>
                                          <p:attrName>style.fontWeight</p:attrName>
                                        </p:attrNameLst>
                                      </p:cBhvr>
                                      <p:to>
                                        <p:strVal val="bold"/>
                                      </p:to>
                                    </p:set>
                                    <p:set>
                                      <p:cBhvr override="childStyle">
                                        <p:cTn id="26" dur="indefinite"/>
                                        <p:tgtEl>
                                          <p:spTgt spid="6041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60419">
                                            <p:txEl>
                                              <p:pRg st="4" end="4"/>
                                            </p:txEl>
                                          </p:spTgt>
                                        </p:tgtEl>
                                        <p:attrNameLst>
                                          <p:attrName>style.fontStyle</p:attrName>
                                        </p:attrNameLst>
                                      </p:cBhvr>
                                      <p:to>
                                        <p:strVal val="normal"/>
                                      </p:to>
                                    </p:set>
                                    <p:set>
                                      <p:cBhvr override="childStyle">
                                        <p:cTn id="31" dur="indefinite"/>
                                        <p:tgtEl>
                                          <p:spTgt spid="60419">
                                            <p:txEl>
                                              <p:pRg st="4" end="4"/>
                                            </p:txEl>
                                          </p:spTgt>
                                        </p:tgtEl>
                                        <p:attrNameLst>
                                          <p:attrName>style.fontWeight</p:attrName>
                                        </p:attrNameLst>
                                      </p:cBhvr>
                                      <p:to>
                                        <p:strVal val="bold"/>
                                      </p:to>
                                    </p:set>
                                    <p:set>
                                      <p:cBhvr override="childStyle">
                                        <p:cTn id="32" dur="indefinite"/>
                                        <p:tgtEl>
                                          <p:spTgt spid="6041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60419">
                                            <p:txEl>
                                              <p:pRg st="5" end="5"/>
                                            </p:txEl>
                                          </p:spTgt>
                                        </p:tgtEl>
                                        <p:attrNameLst>
                                          <p:attrName>style.fontStyle</p:attrName>
                                        </p:attrNameLst>
                                      </p:cBhvr>
                                      <p:to>
                                        <p:strVal val="normal"/>
                                      </p:to>
                                    </p:set>
                                    <p:set>
                                      <p:cBhvr override="childStyle">
                                        <p:cTn id="37" dur="indefinite"/>
                                        <p:tgtEl>
                                          <p:spTgt spid="60419">
                                            <p:txEl>
                                              <p:pRg st="5" end="5"/>
                                            </p:txEl>
                                          </p:spTgt>
                                        </p:tgtEl>
                                        <p:attrNameLst>
                                          <p:attrName>style.fontWeight</p:attrName>
                                        </p:attrNameLst>
                                      </p:cBhvr>
                                      <p:to>
                                        <p:strVal val="bold"/>
                                      </p:to>
                                    </p:set>
                                    <p:set>
                                      <p:cBhvr override="childStyle">
                                        <p:cTn id="38" dur="indefinite"/>
                                        <p:tgtEl>
                                          <p:spTgt spid="6041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60419">
                                            <p:txEl>
                                              <p:pRg st="6" end="6"/>
                                            </p:txEl>
                                          </p:spTgt>
                                        </p:tgtEl>
                                        <p:attrNameLst>
                                          <p:attrName>style.fontStyle</p:attrName>
                                        </p:attrNameLst>
                                      </p:cBhvr>
                                      <p:to>
                                        <p:strVal val="normal"/>
                                      </p:to>
                                    </p:set>
                                    <p:set>
                                      <p:cBhvr override="childStyle">
                                        <p:cTn id="43" dur="indefinite"/>
                                        <p:tgtEl>
                                          <p:spTgt spid="60419">
                                            <p:txEl>
                                              <p:pRg st="6" end="6"/>
                                            </p:txEl>
                                          </p:spTgt>
                                        </p:tgtEl>
                                        <p:attrNameLst>
                                          <p:attrName>style.fontWeight</p:attrName>
                                        </p:attrNameLst>
                                      </p:cBhvr>
                                      <p:to>
                                        <p:strVal val="bold"/>
                                      </p:to>
                                    </p:set>
                                    <p:set>
                                      <p:cBhvr override="childStyle">
                                        <p:cTn id="44" dur="indefinite"/>
                                        <p:tgtEl>
                                          <p:spTgt spid="60419">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60419">
                                            <p:txEl>
                                              <p:pRg st="7" end="7"/>
                                            </p:txEl>
                                          </p:spTgt>
                                        </p:tgtEl>
                                        <p:attrNameLst>
                                          <p:attrName>style.fontStyle</p:attrName>
                                        </p:attrNameLst>
                                      </p:cBhvr>
                                      <p:to>
                                        <p:strVal val="normal"/>
                                      </p:to>
                                    </p:set>
                                    <p:set>
                                      <p:cBhvr override="childStyle">
                                        <p:cTn id="49" dur="indefinite"/>
                                        <p:tgtEl>
                                          <p:spTgt spid="60419">
                                            <p:txEl>
                                              <p:pRg st="7" end="7"/>
                                            </p:txEl>
                                          </p:spTgt>
                                        </p:tgtEl>
                                        <p:attrNameLst>
                                          <p:attrName>style.fontWeight</p:attrName>
                                        </p:attrNameLst>
                                      </p:cBhvr>
                                      <p:to>
                                        <p:strVal val="bold"/>
                                      </p:to>
                                    </p:set>
                                    <p:set>
                                      <p:cBhvr override="childStyle">
                                        <p:cTn id="50" dur="indefinite"/>
                                        <p:tgtEl>
                                          <p:spTgt spid="60419">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60419">
                                            <p:txEl>
                                              <p:pRg st="8" end="8"/>
                                            </p:txEl>
                                          </p:spTgt>
                                        </p:tgtEl>
                                        <p:attrNameLst>
                                          <p:attrName>style.fontStyle</p:attrName>
                                        </p:attrNameLst>
                                      </p:cBhvr>
                                      <p:to>
                                        <p:strVal val="normal"/>
                                      </p:to>
                                    </p:set>
                                    <p:set>
                                      <p:cBhvr override="childStyle">
                                        <p:cTn id="55" dur="indefinite"/>
                                        <p:tgtEl>
                                          <p:spTgt spid="60419">
                                            <p:txEl>
                                              <p:pRg st="8" end="8"/>
                                            </p:txEl>
                                          </p:spTgt>
                                        </p:tgtEl>
                                        <p:attrNameLst>
                                          <p:attrName>style.fontWeight</p:attrName>
                                        </p:attrNameLst>
                                      </p:cBhvr>
                                      <p:to>
                                        <p:strVal val="bold"/>
                                      </p:to>
                                    </p:set>
                                    <p:set>
                                      <p:cBhvr override="childStyle">
                                        <p:cTn id="56" dur="indefinite"/>
                                        <p:tgtEl>
                                          <p:spTgt spid="60419">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4"/>
          </p:nvPr>
        </p:nvSpPr>
        <p:spPr/>
        <p:txBody>
          <a:bodyPr/>
          <a:lstStyle/>
          <a:p>
            <a:r>
              <a:rPr lang="en-US" sz="2400" dirty="0" err="1" smtClean="0"/>
              <a:t>isSingleEntry</a:t>
            </a:r>
            <a:endParaRPr lang="en-US" sz="2400" dirty="0" smtClean="0"/>
          </a:p>
          <a:p>
            <a:r>
              <a:rPr lang="en-US" sz="2400" dirty="0" err="1" smtClean="0"/>
              <a:t>isOperatorChangeable</a:t>
            </a:r>
            <a:endParaRPr lang="en-US" sz="2400" dirty="0" smtClean="0"/>
          </a:p>
          <a:p>
            <a:r>
              <a:rPr lang="en-US" sz="2400" dirty="0" err="1" smtClean="0"/>
              <a:t>isRequiredCondition</a:t>
            </a:r>
            <a:endParaRPr lang="en-US" sz="2400" dirty="0" smtClean="0"/>
          </a:p>
          <a:p>
            <a:r>
              <a:rPr lang="en-US" sz="2400" dirty="0" err="1" smtClean="0"/>
              <a:t>isEditable</a:t>
            </a:r>
            <a:endParaRPr lang="en-US" sz="2400" dirty="0" smtClean="0"/>
          </a:p>
          <a:p>
            <a:r>
              <a:rPr lang="en-US" sz="2400" dirty="0" err="1" smtClean="0"/>
              <a:t>defaultValue</a:t>
            </a:r>
            <a:endParaRPr lang="en-US" sz="2400" dirty="0" smtClean="0"/>
          </a:p>
          <a:p>
            <a:r>
              <a:rPr lang="en-US" sz="2400" dirty="0" err="1" smtClean="0"/>
              <a:t>defaultOperator</a:t>
            </a:r>
            <a:endParaRPr lang="en-US" sz="2400" dirty="0" smtClean="0"/>
          </a:p>
          <a:p>
            <a:r>
              <a:rPr lang="en-US" sz="2400" dirty="0" err="1" smtClean="0"/>
              <a:t>defaultValueType</a:t>
            </a:r>
            <a:endParaRPr lang="en-US" sz="2400" dirty="0" smtClean="0"/>
          </a:p>
          <a:p>
            <a:r>
              <a:rPr lang="en-US" sz="2400" dirty="0" smtClean="0"/>
              <a:t>defaultValue2</a:t>
            </a:r>
          </a:p>
          <a:p>
            <a:r>
              <a:rPr lang="en-US" sz="2400" dirty="0" smtClean="0"/>
              <a:t>defaultValueType2</a:t>
            </a:r>
          </a:p>
        </p:txBody>
      </p:sp>
      <p:sp>
        <p:nvSpPr>
          <p:cNvPr id="8" name="Content Placeholder 7"/>
          <p:cNvSpPr>
            <a:spLocks noGrp="1"/>
          </p:cNvSpPr>
          <p:nvPr>
            <p:ph sz="half" idx="2"/>
          </p:nvPr>
        </p:nvSpPr>
        <p:spPr/>
        <p:txBody>
          <a:bodyPr>
            <a:normAutofit/>
          </a:bodyPr>
          <a:lstStyle/>
          <a:p>
            <a:pPr>
              <a:buFont typeface="Arial" pitchFamily="34" charset="0"/>
              <a:buChar char="•"/>
              <a:defRPr/>
            </a:pPr>
            <a:r>
              <a:rPr lang="en-US" sz="2400" dirty="0" err="1" smtClean="0"/>
              <a:t>bufferName</a:t>
            </a:r>
            <a:endParaRPr lang="en-US" sz="2400" dirty="0" smtClean="0"/>
          </a:p>
          <a:p>
            <a:pPr>
              <a:buFont typeface="Arial" pitchFamily="34" charset="0"/>
              <a:buChar char="•"/>
              <a:defRPr/>
            </a:pPr>
            <a:r>
              <a:rPr lang="en-US" sz="2400" dirty="0" err="1" smtClean="0"/>
              <a:t>fieldName</a:t>
            </a:r>
            <a:endParaRPr lang="en-US" sz="2400" dirty="0" smtClean="0"/>
          </a:p>
          <a:p>
            <a:pPr>
              <a:buFont typeface="Arial" pitchFamily="34" charset="0"/>
              <a:buChar char="•"/>
              <a:defRPr/>
            </a:pPr>
            <a:r>
              <a:rPr lang="en-US" sz="2400" dirty="0" err="1" smtClean="0"/>
              <a:t>fieldLabel</a:t>
            </a:r>
            <a:endParaRPr lang="en-US" sz="2400" dirty="0" smtClean="0"/>
          </a:p>
          <a:p>
            <a:pPr>
              <a:buFont typeface="Arial" pitchFamily="34" charset="0"/>
              <a:buChar char="•"/>
              <a:defRPr/>
            </a:pPr>
            <a:r>
              <a:rPr lang="en-US" sz="2400" dirty="0" err="1" smtClean="0"/>
              <a:t>dataType</a:t>
            </a:r>
            <a:endParaRPr lang="en-US" sz="2400" dirty="0" smtClean="0"/>
          </a:p>
          <a:p>
            <a:pPr>
              <a:buFont typeface="Arial" pitchFamily="34" charset="0"/>
              <a:buChar char="•"/>
              <a:defRPr/>
            </a:pPr>
            <a:r>
              <a:rPr lang="en-US" sz="2400" dirty="0" err="1" smtClean="0"/>
              <a:t>fieldFormat</a:t>
            </a:r>
            <a:endParaRPr lang="en-US" sz="2400" dirty="0" smtClean="0"/>
          </a:p>
          <a:p>
            <a:pPr>
              <a:buFont typeface="Arial" pitchFamily="34" charset="0"/>
              <a:buChar char="•"/>
              <a:defRPr/>
            </a:pPr>
            <a:r>
              <a:rPr lang="en-US" sz="2400" dirty="0" err="1" smtClean="0"/>
              <a:t>lookupName</a:t>
            </a:r>
            <a:endParaRPr lang="en-US" sz="2400" dirty="0" smtClean="0"/>
          </a:p>
          <a:p>
            <a:pPr>
              <a:buFont typeface="Arial" pitchFamily="34" charset="0"/>
              <a:buChar char="•"/>
              <a:defRPr/>
            </a:pPr>
            <a:r>
              <a:rPr lang="en-US" sz="2400" dirty="0" err="1" smtClean="0"/>
              <a:t>isSearchField</a:t>
            </a:r>
            <a:endParaRPr lang="en-US" sz="2400" dirty="0" smtClean="0"/>
          </a:p>
          <a:p>
            <a:pPr>
              <a:buFont typeface="Arial" pitchFamily="34" charset="0"/>
              <a:buChar char="•"/>
              <a:defRPr/>
            </a:pPr>
            <a:r>
              <a:rPr lang="en-US" sz="2400" dirty="0" err="1" smtClean="0"/>
              <a:t>isReadOnlySearch</a:t>
            </a:r>
            <a:endParaRPr lang="en-US" sz="2400" dirty="0" smtClean="0"/>
          </a:p>
          <a:p>
            <a:pPr>
              <a:buFont typeface="Arial" pitchFamily="34" charset="0"/>
              <a:buChar char="•"/>
              <a:defRPr/>
            </a:pPr>
            <a:r>
              <a:rPr lang="en-US" sz="2400" dirty="0" err="1" smtClean="0"/>
              <a:t>isVisible</a:t>
            </a:r>
            <a:endParaRPr lang="en-US" sz="2400" dirty="0" smtClean="0"/>
          </a:p>
        </p:txBody>
      </p:sp>
      <p:sp>
        <p:nvSpPr>
          <p:cNvPr id="9" name="Text Placeholder 8"/>
          <p:cNvSpPr>
            <a:spLocks noGrp="1"/>
          </p:cNvSpPr>
          <p:nvPr>
            <p:ph type="body" idx="1"/>
          </p:nvPr>
        </p:nvSpPr>
        <p:spPr/>
        <p:txBody>
          <a:bodyPr/>
          <a:lstStyle/>
          <a:p>
            <a:r>
              <a:rPr lang="en-US" dirty="0" err="1" smtClean="0"/>
              <a:t>CreateField</a:t>
            </a:r>
            <a:r>
              <a:rPr lang="en-US" dirty="0" smtClean="0"/>
              <a:t> input parameters include:</a:t>
            </a:r>
          </a:p>
        </p:txBody>
      </p:sp>
      <p:sp>
        <p:nvSpPr>
          <p:cNvPr id="62466" name="Rectangle 2"/>
          <p:cNvSpPr>
            <a:spLocks noGrp="1" noChangeArrowheads="1"/>
          </p:cNvSpPr>
          <p:nvPr>
            <p:ph type="title"/>
          </p:nvPr>
        </p:nvSpPr>
        <p:spPr/>
        <p:txBody>
          <a:bodyPr/>
          <a:lstStyle/>
          <a:p>
            <a:pPr eaLnBrk="1" hangingPunct="1"/>
            <a:r>
              <a:rPr lang="en-US" smtClean="0"/>
              <a:t>Metadata: CreateField</a:t>
            </a:r>
          </a:p>
        </p:txBody>
      </p:sp>
      <p:sp>
        <p:nvSpPr>
          <p:cNvPr id="6" name="Footer Placeholder 5"/>
          <p:cNvSpPr>
            <a:spLocks noGrp="1"/>
          </p:cNvSpPr>
          <p:nvPr>
            <p:ph type="ftr" sz="quarter" idx="10"/>
          </p:nvPr>
        </p:nvSpPr>
        <p:spPr/>
        <p:txBody>
          <a:bodyPr/>
          <a:lstStyle/>
          <a:p>
            <a:pPr>
              <a:defRPr/>
            </a:pPr>
            <a:r>
              <a:rPr lang="en-US" dirty="0" smtClean="0"/>
              <a:t>RF-PDS-160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
                                            <p:txEl>
                                              <p:pRg st="0" end="0"/>
                                            </p:txEl>
                                          </p:spTgt>
                                        </p:tgtEl>
                                        <p:attrNameLst>
                                          <p:attrName>style.fontStyle</p:attrName>
                                        </p:attrNameLst>
                                      </p:cBhvr>
                                      <p:to>
                                        <p:strVal val="normal"/>
                                      </p:to>
                                    </p:set>
                                    <p:set>
                                      <p:cBhvr override="childStyle">
                                        <p:cTn id="7" dur="indefinite"/>
                                        <p:tgtEl>
                                          <p:spTgt spid="8">
                                            <p:txEl>
                                              <p:pRg st="0" end="0"/>
                                            </p:txEl>
                                          </p:spTgt>
                                        </p:tgtEl>
                                        <p:attrNameLst>
                                          <p:attrName>style.fontWeight</p:attrName>
                                        </p:attrNameLst>
                                      </p:cBhvr>
                                      <p:to>
                                        <p:strVal val="bold"/>
                                      </p:to>
                                    </p:set>
                                    <p:set>
                                      <p:cBhvr override="childStyle">
                                        <p:cTn id="8" dur="indefinite"/>
                                        <p:tgtEl>
                                          <p:spTgt spid="8">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
                                            <p:txEl>
                                              <p:pRg st="1" end="1"/>
                                            </p:txEl>
                                          </p:spTgt>
                                        </p:tgtEl>
                                        <p:attrNameLst>
                                          <p:attrName>style.fontStyle</p:attrName>
                                        </p:attrNameLst>
                                      </p:cBhvr>
                                      <p:to>
                                        <p:strVal val="normal"/>
                                      </p:to>
                                    </p:set>
                                    <p:set>
                                      <p:cBhvr override="childStyle">
                                        <p:cTn id="13" dur="indefinite"/>
                                        <p:tgtEl>
                                          <p:spTgt spid="8">
                                            <p:txEl>
                                              <p:pRg st="1" end="1"/>
                                            </p:txEl>
                                          </p:spTgt>
                                        </p:tgtEl>
                                        <p:attrNameLst>
                                          <p:attrName>style.fontWeight</p:attrName>
                                        </p:attrNameLst>
                                      </p:cBhvr>
                                      <p:to>
                                        <p:strVal val="bold"/>
                                      </p:to>
                                    </p:set>
                                    <p:set>
                                      <p:cBhvr override="childStyle">
                                        <p:cTn id="14" dur="indefinite"/>
                                        <p:tgtEl>
                                          <p:spTgt spid="8">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
                                            <p:txEl>
                                              <p:pRg st="2" end="2"/>
                                            </p:txEl>
                                          </p:spTgt>
                                        </p:tgtEl>
                                        <p:attrNameLst>
                                          <p:attrName>style.fontStyle</p:attrName>
                                        </p:attrNameLst>
                                      </p:cBhvr>
                                      <p:to>
                                        <p:strVal val="normal"/>
                                      </p:to>
                                    </p:set>
                                    <p:set>
                                      <p:cBhvr override="childStyle">
                                        <p:cTn id="19" dur="indefinite"/>
                                        <p:tgtEl>
                                          <p:spTgt spid="8">
                                            <p:txEl>
                                              <p:pRg st="2" end="2"/>
                                            </p:txEl>
                                          </p:spTgt>
                                        </p:tgtEl>
                                        <p:attrNameLst>
                                          <p:attrName>style.fontWeight</p:attrName>
                                        </p:attrNameLst>
                                      </p:cBhvr>
                                      <p:to>
                                        <p:strVal val="bold"/>
                                      </p:to>
                                    </p:set>
                                    <p:set>
                                      <p:cBhvr override="childStyle">
                                        <p:cTn id="20" dur="indefinite"/>
                                        <p:tgtEl>
                                          <p:spTgt spid="8">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
                                            <p:txEl>
                                              <p:pRg st="3" end="3"/>
                                            </p:txEl>
                                          </p:spTgt>
                                        </p:tgtEl>
                                        <p:attrNameLst>
                                          <p:attrName>style.fontStyle</p:attrName>
                                        </p:attrNameLst>
                                      </p:cBhvr>
                                      <p:to>
                                        <p:strVal val="normal"/>
                                      </p:to>
                                    </p:set>
                                    <p:set>
                                      <p:cBhvr override="childStyle">
                                        <p:cTn id="25" dur="indefinite"/>
                                        <p:tgtEl>
                                          <p:spTgt spid="8">
                                            <p:txEl>
                                              <p:pRg st="3" end="3"/>
                                            </p:txEl>
                                          </p:spTgt>
                                        </p:tgtEl>
                                        <p:attrNameLst>
                                          <p:attrName>style.fontWeight</p:attrName>
                                        </p:attrNameLst>
                                      </p:cBhvr>
                                      <p:to>
                                        <p:strVal val="bold"/>
                                      </p:to>
                                    </p:set>
                                    <p:set>
                                      <p:cBhvr override="childStyle">
                                        <p:cTn id="26" dur="indefinite"/>
                                        <p:tgtEl>
                                          <p:spTgt spid="8">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
                                            <p:txEl>
                                              <p:pRg st="4" end="4"/>
                                            </p:txEl>
                                          </p:spTgt>
                                        </p:tgtEl>
                                        <p:attrNameLst>
                                          <p:attrName>style.fontStyle</p:attrName>
                                        </p:attrNameLst>
                                      </p:cBhvr>
                                      <p:to>
                                        <p:strVal val="normal"/>
                                      </p:to>
                                    </p:set>
                                    <p:set>
                                      <p:cBhvr override="childStyle">
                                        <p:cTn id="31" dur="indefinite"/>
                                        <p:tgtEl>
                                          <p:spTgt spid="8">
                                            <p:txEl>
                                              <p:pRg st="4" end="4"/>
                                            </p:txEl>
                                          </p:spTgt>
                                        </p:tgtEl>
                                        <p:attrNameLst>
                                          <p:attrName>style.fontWeight</p:attrName>
                                        </p:attrNameLst>
                                      </p:cBhvr>
                                      <p:to>
                                        <p:strVal val="bold"/>
                                      </p:to>
                                    </p:set>
                                    <p:set>
                                      <p:cBhvr override="childStyle">
                                        <p:cTn id="32" dur="indefinite"/>
                                        <p:tgtEl>
                                          <p:spTgt spid="8">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8">
                                            <p:txEl>
                                              <p:pRg st="5" end="5"/>
                                            </p:txEl>
                                          </p:spTgt>
                                        </p:tgtEl>
                                        <p:attrNameLst>
                                          <p:attrName>style.fontStyle</p:attrName>
                                        </p:attrNameLst>
                                      </p:cBhvr>
                                      <p:to>
                                        <p:strVal val="normal"/>
                                      </p:to>
                                    </p:set>
                                    <p:set>
                                      <p:cBhvr override="childStyle">
                                        <p:cTn id="37" dur="indefinite"/>
                                        <p:tgtEl>
                                          <p:spTgt spid="8">
                                            <p:txEl>
                                              <p:pRg st="5" end="5"/>
                                            </p:txEl>
                                          </p:spTgt>
                                        </p:tgtEl>
                                        <p:attrNameLst>
                                          <p:attrName>style.fontWeight</p:attrName>
                                        </p:attrNameLst>
                                      </p:cBhvr>
                                      <p:to>
                                        <p:strVal val="bold"/>
                                      </p:to>
                                    </p:set>
                                    <p:set>
                                      <p:cBhvr override="childStyle">
                                        <p:cTn id="38" dur="indefinite"/>
                                        <p:tgtEl>
                                          <p:spTgt spid="8">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8">
                                            <p:txEl>
                                              <p:pRg st="6" end="6"/>
                                            </p:txEl>
                                          </p:spTgt>
                                        </p:tgtEl>
                                        <p:attrNameLst>
                                          <p:attrName>style.fontStyle</p:attrName>
                                        </p:attrNameLst>
                                      </p:cBhvr>
                                      <p:to>
                                        <p:strVal val="normal"/>
                                      </p:to>
                                    </p:set>
                                    <p:set>
                                      <p:cBhvr override="childStyle">
                                        <p:cTn id="43" dur="indefinite"/>
                                        <p:tgtEl>
                                          <p:spTgt spid="8">
                                            <p:txEl>
                                              <p:pRg st="6" end="6"/>
                                            </p:txEl>
                                          </p:spTgt>
                                        </p:tgtEl>
                                        <p:attrNameLst>
                                          <p:attrName>style.fontWeight</p:attrName>
                                        </p:attrNameLst>
                                      </p:cBhvr>
                                      <p:to>
                                        <p:strVal val="bold"/>
                                      </p:to>
                                    </p:set>
                                    <p:set>
                                      <p:cBhvr override="childStyle">
                                        <p:cTn id="44" dur="indefinite"/>
                                        <p:tgtEl>
                                          <p:spTgt spid="8">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8">
                                            <p:txEl>
                                              <p:pRg st="7" end="7"/>
                                            </p:txEl>
                                          </p:spTgt>
                                        </p:tgtEl>
                                        <p:attrNameLst>
                                          <p:attrName>style.fontStyle</p:attrName>
                                        </p:attrNameLst>
                                      </p:cBhvr>
                                      <p:to>
                                        <p:strVal val="normal"/>
                                      </p:to>
                                    </p:set>
                                    <p:set>
                                      <p:cBhvr override="childStyle">
                                        <p:cTn id="49" dur="indefinite"/>
                                        <p:tgtEl>
                                          <p:spTgt spid="8">
                                            <p:txEl>
                                              <p:pRg st="7" end="7"/>
                                            </p:txEl>
                                          </p:spTgt>
                                        </p:tgtEl>
                                        <p:attrNameLst>
                                          <p:attrName>style.fontWeight</p:attrName>
                                        </p:attrNameLst>
                                      </p:cBhvr>
                                      <p:to>
                                        <p:strVal val="bold"/>
                                      </p:to>
                                    </p:set>
                                    <p:set>
                                      <p:cBhvr override="childStyle">
                                        <p:cTn id="50" dur="indefinite"/>
                                        <p:tgtEl>
                                          <p:spTgt spid="8">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8">
                                            <p:txEl>
                                              <p:pRg st="8" end="8"/>
                                            </p:txEl>
                                          </p:spTgt>
                                        </p:tgtEl>
                                        <p:attrNameLst>
                                          <p:attrName>style.fontStyle</p:attrName>
                                        </p:attrNameLst>
                                      </p:cBhvr>
                                      <p:to>
                                        <p:strVal val="normal"/>
                                      </p:to>
                                    </p:set>
                                    <p:set>
                                      <p:cBhvr override="childStyle">
                                        <p:cTn id="55" dur="indefinite"/>
                                        <p:tgtEl>
                                          <p:spTgt spid="8">
                                            <p:txEl>
                                              <p:pRg st="8" end="8"/>
                                            </p:txEl>
                                          </p:spTgt>
                                        </p:tgtEl>
                                        <p:attrNameLst>
                                          <p:attrName>style.fontWeight</p:attrName>
                                        </p:attrNameLst>
                                      </p:cBhvr>
                                      <p:to>
                                        <p:strVal val="bold"/>
                                      </p:to>
                                    </p:set>
                                    <p:set>
                                      <p:cBhvr override="childStyle">
                                        <p:cTn id="56" dur="indefinite"/>
                                        <p:tgtEl>
                                          <p:spTgt spid="8">
                                            <p:txEl>
                                              <p:pRg st="8" end="8"/>
                                            </p:txEl>
                                          </p:spTgt>
                                        </p:tgtEl>
                                        <p:attrNameLst>
                                          <p:attrName>style.textDecorationUnderline</p:attrName>
                                        </p:attrNameLst>
                                      </p:cBhvr>
                                      <p:to>
                                        <p:strVal val="false"/>
                                      </p:to>
                                    </p:set>
                                  </p:childTnLst>
                                </p:cTn>
                              </p:par>
                            </p:childTnLst>
                          </p:cTn>
                        </p:par>
                      </p:childTnLst>
                    </p:cTn>
                  </p:par>
                  <p:par>
                    <p:cTn id="57" fill="hold">
                      <p:stCondLst>
                        <p:cond delay="indefinite"/>
                      </p:stCondLst>
                      <p:childTnLst>
                        <p:par>
                          <p:cTn id="58" fill="hold">
                            <p:stCondLst>
                              <p:cond delay="0"/>
                            </p:stCondLst>
                            <p:childTnLst>
                              <p:par>
                                <p:cTn id="59" presetID="5" presetClass="emph" presetSubtype="1" nodeType="clickEffect">
                                  <p:stCondLst>
                                    <p:cond delay="0"/>
                                  </p:stCondLst>
                                  <p:endCondLst>
                                    <p:cond evt="onNext" delay="0">
                                      <p:tgtEl>
                                        <p:sldTgt/>
                                      </p:tgtEl>
                                    </p:cond>
                                  </p:endCondLst>
                                  <p:childTnLst>
                                    <p:set>
                                      <p:cBhvr override="childStyle">
                                        <p:cTn id="60" dur="indefinite"/>
                                        <p:tgtEl>
                                          <p:spTgt spid="7">
                                            <p:txEl>
                                              <p:pRg st="0" end="0"/>
                                            </p:txEl>
                                          </p:spTgt>
                                        </p:tgtEl>
                                        <p:attrNameLst>
                                          <p:attrName>style.fontStyle</p:attrName>
                                        </p:attrNameLst>
                                      </p:cBhvr>
                                      <p:to>
                                        <p:strVal val="normal"/>
                                      </p:to>
                                    </p:set>
                                    <p:set>
                                      <p:cBhvr override="childStyle">
                                        <p:cTn id="61" dur="indefinite"/>
                                        <p:tgtEl>
                                          <p:spTgt spid="7">
                                            <p:txEl>
                                              <p:pRg st="0" end="0"/>
                                            </p:txEl>
                                          </p:spTgt>
                                        </p:tgtEl>
                                        <p:attrNameLst>
                                          <p:attrName>style.fontWeight</p:attrName>
                                        </p:attrNameLst>
                                      </p:cBhvr>
                                      <p:to>
                                        <p:strVal val="bold"/>
                                      </p:to>
                                    </p:set>
                                    <p:set>
                                      <p:cBhvr override="childStyle">
                                        <p:cTn id="62" dur="indefinite"/>
                                        <p:tgtEl>
                                          <p:spTgt spid="7">
                                            <p:txEl>
                                              <p:pRg st="0" end="0"/>
                                            </p:txEl>
                                          </p:spTgt>
                                        </p:tgtEl>
                                        <p:attrNameLst>
                                          <p:attrName>style.textDecorationUnderline</p:attrName>
                                        </p:attrNameLst>
                                      </p:cBhvr>
                                      <p:to>
                                        <p:strVal val="false"/>
                                      </p:to>
                                    </p:set>
                                  </p:childTnLst>
                                </p:cTn>
                              </p:par>
                            </p:childTnLst>
                          </p:cTn>
                        </p:par>
                      </p:childTnLst>
                    </p:cTn>
                  </p:par>
                  <p:par>
                    <p:cTn id="63" fill="hold">
                      <p:stCondLst>
                        <p:cond delay="indefinite"/>
                      </p:stCondLst>
                      <p:childTnLst>
                        <p:par>
                          <p:cTn id="64" fill="hold">
                            <p:stCondLst>
                              <p:cond delay="0"/>
                            </p:stCondLst>
                            <p:childTnLst>
                              <p:par>
                                <p:cTn id="65" presetID="5" presetClass="emph" presetSubtype="1" nodeType="clickEffect">
                                  <p:stCondLst>
                                    <p:cond delay="0"/>
                                  </p:stCondLst>
                                  <p:endCondLst>
                                    <p:cond evt="onNext" delay="0">
                                      <p:tgtEl>
                                        <p:sldTgt/>
                                      </p:tgtEl>
                                    </p:cond>
                                  </p:endCondLst>
                                  <p:childTnLst>
                                    <p:set>
                                      <p:cBhvr override="childStyle">
                                        <p:cTn id="66" dur="indefinite"/>
                                        <p:tgtEl>
                                          <p:spTgt spid="7">
                                            <p:txEl>
                                              <p:pRg st="1" end="1"/>
                                            </p:txEl>
                                          </p:spTgt>
                                        </p:tgtEl>
                                        <p:attrNameLst>
                                          <p:attrName>style.fontStyle</p:attrName>
                                        </p:attrNameLst>
                                      </p:cBhvr>
                                      <p:to>
                                        <p:strVal val="normal"/>
                                      </p:to>
                                    </p:set>
                                    <p:set>
                                      <p:cBhvr override="childStyle">
                                        <p:cTn id="67" dur="indefinite"/>
                                        <p:tgtEl>
                                          <p:spTgt spid="7">
                                            <p:txEl>
                                              <p:pRg st="1" end="1"/>
                                            </p:txEl>
                                          </p:spTgt>
                                        </p:tgtEl>
                                        <p:attrNameLst>
                                          <p:attrName>style.fontWeight</p:attrName>
                                        </p:attrNameLst>
                                      </p:cBhvr>
                                      <p:to>
                                        <p:strVal val="bold"/>
                                      </p:to>
                                    </p:set>
                                    <p:set>
                                      <p:cBhvr override="childStyle">
                                        <p:cTn id="68" dur="indefinite"/>
                                        <p:tgtEl>
                                          <p:spTgt spid="7">
                                            <p:txEl>
                                              <p:pRg st="1" end="1"/>
                                            </p:txEl>
                                          </p:spTgt>
                                        </p:tgtEl>
                                        <p:attrNameLst>
                                          <p:attrName>style.textDecorationUnderline</p:attrName>
                                        </p:attrNameLst>
                                      </p:cBhvr>
                                      <p:to>
                                        <p:strVal val="false"/>
                                      </p:to>
                                    </p:set>
                                  </p:childTnLst>
                                </p:cTn>
                              </p:par>
                            </p:childTnLst>
                          </p:cTn>
                        </p:par>
                      </p:childTnLst>
                    </p:cTn>
                  </p:par>
                  <p:par>
                    <p:cTn id="69" fill="hold">
                      <p:stCondLst>
                        <p:cond delay="indefinite"/>
                      </p:stCondLst>
                      <p:childTnLst>
                        <p:par>
                          <p:cTn id="70" fill="hold">
                            <p:stCondLst>
                              <p:cond delay="0"/>
                            </p:stCondLst>
                            <p:childTnLst>
                              <p:par>
                                <p:cTn id="71" presetID="5" presetClass="emph" presetSubtype="1" nodeType="clickEffect">
                                  <p:stCondLst>
                                    <p:cond delay="0"/>
                                  </p:stCondLst>
                                  <p:endCondLst>
                                    <p:cond evt="onNext" delay="0">
                                      <p:tgtEl>
                                        <p:sldTgt/>
                                      </p:tgtEl>
                                    </p:cond>
                                  </p:endCondLst>
                                  <p:childTnLst>
                                    <p:set>
                                      <p:cBhvr override="childStyle">
                                        <p:cTn id="72" dur="indefinite"/>
                                        <p:tgtEl>
                                          <p:spTgt spid="7">
                                            <p:txEl>
                                              <p:pRg st="2" end="2"/>
                                            </p:txEl>
                                          </p:spTgt>
                                        </p:tgtEl>
                                        <p:attrNameLst>
                                          <p:attrName>style.fontStyle</p:attrName>
                                        </p:attrNameLst>
                                      </p:cBhvr>
                                      <p:to>
                                        <p:strVal val="normal"/>
                                      </p:to>
                                    </p:set>
                                    <p:set>
                                      <p:cBhvr override="childStyle">
                                        <p:cTn id="73" dur="indefinite"/>
                                        <p:tgtEl>
                                          <p:spTgt spid="7">
                                            <p:txEl>
                                              <p:pRg st="2" end="2"/>
                                            </p:txEl>
                                          </p:spTgt>
                                        </p:tgtEl>
                                        <p:attrNameLst>
                                          <p:attrName>style.fontWeight</p:attrName>
                                        </p:attrNameLst>
                                      </p:cBhvr>
                                      <p:to>
                                        <p:strVal val="bold"/>
                                      </p:to>
                                    </p:set>
                                    <p:set>
                                      <p:cBhvr override="childStyle">
                                        <p:cTn id="74" dur="indefinite"/>
                                        <p:tgtEl>
                                          <p:spTgt spid="7">
                                            <p:txEl>
                                              <p:pRg st="2" end="2"/>
                                            </p:txEl>
                                          </p:spTgt>
                                        </p:tgtEl>
                                        <p:attrNameLst>
                                          <p:attrName>style.textDecorationUnderline</p:attrName>
                                        </p:attrNameLst>
                                      </p:cBhvr>
                                      <p:to>
                                        <p:strVal val="false"/>
                                      </p:to>
                                    </p:set>
                                  </p:childTnLst>
                                </p:cTn>
                              </p:par>
                            </p:childTnLst>
                          </p:cTn>
                        </p:par>
                      </p:childTnLst>
                    </p:cTn>
                  </p:par>
                  <p:par>
                    <p:cTn id="75" fill="hold">
                      <p:stCondLst>
                        <p:cond delay="indefinite"/>
                      </p:stCondLst>
                      <p:childTnLst>
                        <p:par>
                          <p:cTn id="76" fill="hold">
                            <p:stCondLst>
                              <p:cond delay="0"/>
                            </p:stCondLst>
                            <p:childTnLst>
                              <p:par>
                                <p:cTn id="77" presetID="5" presetClass="emph" presetSubtype="1" nodeType="clickEffect">
                                  <p:stCondLst>
                                    <p:cond delay="0"/>
                                  </p:stCondLst>
                                  <p:endCondLst>
                                    <p:cond evt="onNext" delay="0">
                                      <p:tgtEl>
                                        <p:sldTgt/>
                                      </p:tgtEl>
                                    </p:cond>
                                  </p:endCondLst>
                                  <p:childTnLst>
                                    <p:set>
                                      <p:cBhvr override="childStyle">
                                        <p:cTn id="78" dur="indefinite"/>
                                        <p:tgtEl>
                                          <p:spTgt spid="7">
                                            <p:txEl>
                                              <p:pRg st="3" end="3"/>
                                            </p:txEl>
                                          </p:spTgt>
                                        </p:tgtEl>
                                        <p:attrNameLst>
                                          <p:attrName>style.fontStyle</p:attrName>
                                        </p:attrNameLst>
                                      </p:cBhvr>
                                      <p:to>
                                        <p:strVal val="normal"/>
                                      </p:to>
                                    </p:set>
                                    <p:set>
                                      <p:cBhvr override="childStyle">
                                        <p:cTn id="79" dur="indefinite"/>
                                        <p:tgtEl>
                                          <p:spTgt spid="7">
                                            <p:txEl>
                                              <p:pRg st="3" end="3"/>
                                            </p:txEl>
                                          </p:spTgt>
                                        </p:tgtEl>
                                        <p:attrNameLst>
                                          <p:attrName>style.fontWeight</p:attrName>
                                        </p:attrNameLst>
                                      </p:cBhvr>
                                      <p:to>
                                        <p:strVal val="bold"/>
                                      </p:to>
                                    </p:set>
                                    <p:set>
                                      <p:cBhvr override="childStyle">
                                        <p:cTn id="80" dur="indefinite"/>
                                        <p:tgtEl>
                                          <p:spTgt spid="7">
                                            <p:txEl>
                                              <p:pRg st="3" end="3"/>
                                            </p:txEl>
                                          </p:spTgt>
                                        </p:tgtEl>
                                        <p:attrNameLst>
                                          <p:attrName>style.textDecorationUnderline</p:attrName>
                                        </p:attrNameLst>
                                      </p:cBhvr>
                                      <p:to>
                                        <p:strVal val="false"/>
                                      </p:to>
                                    </p:set>
                                  </p:childTnLst>
                                </p:cTn>
                              </p:par>
                            </p:childTnLst>
                          </p:cTn>
                        </p:par>
                      </p:childTnLst>
                    </p:cTn>
                  </p:par>
                  <p:par>
                    <p:cTn id="81" fill="hold">
                      <p:stCondLst>
                        <p:cond delay="indefinite"/>
                      </p:stCondLst>
                      <p:childTnLst>
                        <p:par>
                          <p:cTn id="82" fill="hold">
                            <p:stCondLst>
                              <p:cond delay="0"/>
                            </p:stCondLst>
                            <p:childTnLst>
                              <p:par>
                                <p:cTn id="83" presetID="5" presetClass="emph" presetSubtype="1" nodeType="clickEffect">
                                  <p:stCondLst>
                                    <p:cond delay="0"/>
                                  </p:stCondLst>
                                  <p:endCondLst>
                                    <p:cond evt="onNext" delay="0">
                                      <p:tgtEl>
                                        <p:sldTgt/>
                                      </p:tgtEl>
                                    </p:cond>
                                  </p:endCondLst>
                                  <p:childTnLst>
                                    <p:set>
                                      <p:cBhvr override="childStyle">
                                        <p:cTn id="84" dur="indefinite"/>
                                        <p:tgtEl>
                                          <p:spTgt spid="7">
                                            <p:txEl>
                                              <p:pRg st="4" end="4"/>
                                            </p:txEl>
                                          </p:spTgt>
                                        </p:tgtEl>
                                        <p:attrNameLst>
                                          <p:attrName>style.fontStyle</p:attrName>
                                        </p:attrNameLst>
                                      </p:cBhvr>
                                      <p:to>
                                        <p:strVal val="normal"/>
                                      </p:to>
                                    </p:set>
                                    <p:set>
                                      <p:cBhvr override="childStyle">
                                        <p:cTn id="85" dur="indefinite"/>
                                        <p:tgtEl>
                                          <p:spTgt spid="7">
                                            <p:txEl>
                                              <p:pRg st="4" end="4"/>
                                            </p:txEl>
                                          </p:spTgt>
                                        </p:tgtEl>
                                        <p:attrNameLst>
                                          <p:attrName>style.fontWeight</p:attrName>
                                        </p:attrNameLst>
                                      </p:cBhvr>
                                      <p:to>
                                        <p:strVal val="bold"/>
                                      </p:to>
                                    </p:set>
                                    <p:set>
                                      <p:cBhvr override="childStyle">
                                        <p:cTn id="86" dur="indefinite"/>
                                        <p:tgtEl>
                                          <p:spTgt spid="7">
                                            <p:txEl>
                                              <p:pRg st="4" end="4"/>
                                            </p:txEl>
                                          </p:spTgt>
                                        </p:tgtEl>
                                        <p:attrNameLst>
                                          <p:attrName>style.textDecorationUnderline</p:attrName>
                                        </p:attrNameLst>
                                      </p:cBhvr>
                                      <p:to>
                                        <p:strVal val="false"/>
                                      </p:to>
                                    </p:set>
                                  </p:childTnLst>
                                </p:cTn>
                              </p:par>
                            </p:childTnLst>
                          </p:cTn>
                        </p:par>
                      </p:childTnLst>
                    </p:cTn>
                  </p:par>
                  <p:par>
                    <p:cTn id="87" fill="hold">
                      <p:stCondLst>
                        <p:cond delay="indefinite"/>
                      </p:stCondLst>
                      <p:childTnLst>
                        <p:par>
                          <p:cTn id="88" fill="hold">
                            <p:stCondLst>
                              <p:cond delay="0"/>
                            </p:stCondLst>
                            <p:childTnLst>
                              <p:par>
                                <p:cTn id="89" presetID="5" presetClass="emph" presetSubtype="1" nodeType="clickEffect">
                                  <p:stCondLst>
                                    <p:cond delay="0"/>
                                  </p:stCondLst>
                                  <p:endCondLst>
                                    <p:cond evt="onNext" delay="0">
                                      <p:tgtEl>
                                        <p:sldTgt/>
                                      </p:tgtEl>
                                    </p:cond>
                                  </p:endCondLst>
                                  <p:childTnLst>
                                    <p:set>
                                      <p:cBhvr override="childStyle">
                                        <p:cTn id="90" dur="indefinite"/>
                                        <p:tgtEl>
                                          <p:spTgt spid="7">
                                            <p:txEl>
                                              <p:pRg st="5" end="5"/>
                                            </p:txEl>
                                          </p:spTgt>
                                        </p:tgtEl>
                                        <p:attrNameLst>
                                          <p:attrName>style.fontStyle</p:attrName>
                                        </p:attrNameLst>
                                      </p:cBhvr>
                                      <p:to>
                                        <p:strVal val="normal"/>
                                      </p:to>
                                    </p:set>
                                    <p:set>
                                      <p:cBhvr override="childStyle">
                                        <p:cTn id="91" dur="indefinite"/>
                                        <p:tgtEl>
                                          <p:spTgt spid="7">
                                            <p:txEl>
                                              <p:pRg st="5" end="5"/>
                                            </p:txEl>
                                          </p:spTgt>
                                        </p:tgtEl>
                                        <p:attrNameLst>
                                          <p:attrName>style.fontWeight</p:attrName>
                                        </p:attrNameLst>
                                      </p:cBhvr>
                                      <p:to>
                                        <p:strVal val="bold"/>
                                      </p:to>
                                    </p:set>
                                    <p:set>
                                      <p:cBhvr override="childStyle">
                                        <p:cTn id="92" dur="indefinite"/>
                                        <p:tgtEl>
                                          <p:spTgt spid="7">
                                            <p:txEl>
                                              <p:pRg st="5" end="5"/>
                                            </p:txEl>
                                          </p:spTgt>
                                        </p:tgtEl>
                                        <p:attrNameLst>
                                          <p:attrName>style.textDecorationUnderline</p:attrName>
                                        </p:attrNameLst>
                                      </p:cBhvr>
                                      <p:to>
                                        <p:strVal val="false"/>
                                      </p:to>
                                    </p:set>
                                  </p:childTnLst>
                                </p:cTn>
                              </p:par>
                            </p:childTnLst>
                          </p:cTn>
                        </p:par>
                      </p:childTnLst>
                    </p:cTn>
                  </p:par>
                  <p:par>
                    <p:cTn id="93" fill="hold">
                      <p:stCondLst>
                        <p:cond delay="indefinite"/>
                      </p:stCondLst>
                      <p:childTnLst>
                        <p:par>
                          <p:cTn id="94" fill="hold">
                            <p:stCondLst>
                              <p:cond delay="0"/>
                            </p:stCondLst>
                            <p:childTnLst>
                              <p:par>
                                <p:cTn id="95" presetID="5" presetClass="emph" presetSubtype="1" nodeType="clickEffect">
                                  <p:stCondLst>
                                    <p:cond delay="0"/>
                                  </p:stCondLst>
                                  <p:endCondLst>
                                    <p:cond evt="onNext" delay="0">
                                      <p:tgtEl>
                                        <p:sldTgt/>
                                      </p:tgtEl>
                                    </p:cond>
                                  </p:endCondLst>
                                  <p:childTnLst>
                                    <p:set>
                                      <p:cBhvr override="childStyle">
                                        <p:cTn id="96" dur="indefinite"/>
                                        <p:tgtEl>
                                          <p:spTgt spid="7">
                                            <p:txEl>
                                              <p:pRg st="6" end="6"/>
                                            </p:txEl>
                                          </p:spTgt>
                                        </p:tgtEl>
                                        <p:attrNameLst>
                                          <p:attrName>style.fontStyle</p:attrName>
                                        </p:attrNameLst>
                                      </p:cBhvr>
                                      <p:to>
                                        <p:strVal val="normal"/>
                                      </p:to>
                                    </p:set>
                                    <p:set>
                                      <p:cBhvr override="childStyle">
                                        <p:cTn id="97" dur="indefinite"/>
                                        <p:tgtEl>
                                          <p:spTgt spid="7">
                                            <p:txEl>
                                              <p:pRg st="6" end="6"/>
                                            </p:txEl>
                                          </p:spTgt>
                                        </p:tgtEl>
                                        <p:attrNameLst>
                                          <p:attrName>style.fontWeight</p:attrName>
                                        </p:attrNameLst>
                                      </p:cBhvr>
                                      <p:to>
                                        <p:strVal val="bold"/>
                                      </p:to>
                                    </p:set>
                                    <p:set>
                                      <p:cBhvr override="childStyle">
                                        <p:cTn id="98" dur="indefinite"/>
                                        <p:tgtEl>
                                          <p:spTgt spid="7">
                                            <p:txEl>
                                              <p:pRg st="6" end="6"/>
                                            </p:txEl>
                                          </p:spTgt>
                                        </p:tgtEl>
                                        <p:attrNameLst>
                                          <p:attrName>style.textDecorationUnderline</p:attrName>
                                        </p:attrNameLst>
                                      </p:cBhvr>
                                      <p:to>
                                        <p:strVal val="false"/>
                                      </p:to>
                                    </p:set>
                                  </p:childTnLst>
                                </p:cTn>
                              </p:par>
                            </p:childTnLst>
                          </p:cTn>
                        </p:par>
                      </p:childTnLst>
                    </p:cTn>
                  </p:par>
                  <p:par>
                    <p:cTn id="99" fill="hold">
                      <p:stCondLst>
                        <p:cond delay="indefinite"/>
                      </p:stCondLst>
                      <p:childTnLst>
                        <p:par>
                          <p:cTn id="100" fill="hold">
                            <p:stCondLst>
                              <p:cond delay="0"/>
                            </p:stCondLst>
                            <p:childTnLst>
                              <p:par>
                                <p:cTn id="101" presetID="5" presetClass="emph" presetSubtype="1" nodeType="clickEffect">
                                  <p:stCondLst>
                                    <p:cond delay="0"/>
                                  </p:stCondLst>
                                  <p:endCondLst>
                                    <p:cond evt="onNext" delay="0">
                                      <p:tgtEl>
                                        <p:sldTgt/>
                                      </p:tgtEl>
                                    </p:cond>
                                  </p:endCondLst>
                                  <p:childTnLst>
                                    <p:set>
                                      <p:cBhvr override="childStyle">
                                        <p:cTn id="102" dur="indefinite"/>
                                        <p:tgtEl>
                                          <p:spTgt spid="7">
                                            <p:txEl>
                                              <p:pRg st="7" end="7"/>
                                            </p:txEl>
                                          </p:spTgt>
                                        </p:tgtEl>
                                        <p:attrNameLst>
                                          <p:attrName>style.fontStyle</p:attrName>
                                        </p:attrNameLst>
                                      </p:cBhvr>
                                      <p:to>
                                        <p:strVal val="normal"/>
                                      </p:to>
                                    </p:set>
                                    <p:set>
                                      <p:cBhvr override="childStyle">
                                        <p:cTn id="103" dur="indefinite"/>
                                        <p:tgtEl>
                                          <p:spTgt spid="7">
                                            <p:txEl>
                                              <p:pRg st="7" end="7"/>
                                            </p:txEl>
                                          </p:spTgt>
                                        </p:tgtEl>
                                        <p:attrNameLst>
                                          <p:attrName>style.fontWeight</p:attrName>
                                        </p:attrNameLst>
                                      </p:cBhvr>
                                      <p:to>
                                        <p:strVal val="bold"/>
                                      </p:to>
                                    </p:set>
                                    <p:set>
                                      <p:cBhvr override="childStyle">
                                        <p:cTn id="104" dur="indefinite"/>
                                        <p:tgtEl>
                                          <p:spTgt spid="7">
                                            <p:txEl>
                                              <p:pRg st="7" end="7"/>
                                            </p:txEl>
                                          </p:spTgt>
                                        </p:tgtEl>
                                        <p:attrNameLst>
                                          <p:attrName>style.textDecorationUnderline</p:attrName>
                                        </p:attrNameLst>
                                      </p:cBhvr>
                                      <p:to>
                                        <p:strVal val="false"/>
                                      </p:to>
                                    </p:set>
                                  </p:childTnLst>
                                </p:cTn>
                              </p:par>
                            </p:childTnLst>
                          </p:cTn>
                        </p:par>
                      </p:childTnLst>
                    </p:cTn>
                  </p:par>
                  <p:par>
                    <p:cTn id="105" fill="hold">
                      <p:stCondLst>
                        <p:cond delay="indefinite"/>
                      </p:stCondLst>
                      <p:childTnLst>
                        <p:par>
                          <p:cTn id="106" fill="hold">
                            <p:stCondLst>
                              <p:cond delay="0"/>
                            </p:stCondLst>
                            <p:childTnLst>
                              <p:par>
                                <p:cTn id="107" presetID="5" presetClass="emph" presetSubtype="1" nodeType="clickEffect">
                                  <p:stCondLst>
                                    <p:cond delay="0"/>
                                  </p:stCondLst>
                                  <p:endCondLst>
                                    <p:cond evt="onNext" delay="0">
                                      <p:tgtEl>
                                        <p:sldTgt/>
                                      </p:tgtEl>
                                    </p:cond>
                                  </p:endCondLst>
                                  <p:childTnLst>
                                    <p:set>
                                      <p:cBhvr override="childStyle">
                                        <p:cTn id="108" dur="indefinite"/>
                                        <p:tgtEl>
                                          <p:spTgt spid="7">
                                            <p:txEl>
                                              <p:pRg st="8" end="8"/>
                                            </p:txEl>
                                          </p:spTgt>
                                        </p:tgtEl>
                                        <p:attrNameLst>
                                          <p:attrName>style.fontStyle</p:attrName>
                                        </p:attrNameLst>
                                      </p:cBhvr>
                                      <p:to>
                                        <p:strVal val="normal"/>
                                      </p:to>
                                    </p:set>
                                    <p:set>
                                      <p:cBhvr override="childStyle">
                                        <p:cTn id="109" dur="indefinite"/>
                                        <p:tgtEl>
                                          <p:spTgt spid="7">
                                            <p:txEl>
                                              <p:pRg st="8" end="8"/>
                                            </p:txEl>
                                          </p:spTgt>
                                        </p:tgtEl>
                                        <p:attrNameLst>
                                          <p:attrName>style.fontWeight</p:attrName>
                                        </p:attrNameLst>
                                      </p:cBhvr>
                                      <p:to>
                                        <p:strVal val="bold"/>
                                      </p:to>
                                    </p:set>
                                    <p:set>
                                      <p:cBhvr override="childStyle">
                                        <p:cTn id="110" dur="indefinite"/>
                                        <p:tgtEl>
                                          <p:spTgt spid="7">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4"/>
          </p:nvPr>
        </p:nvSpPr>
        <p:spPr/>
        <p:txBody>
          <a:bodyPr>
            <a:normAutofit/>
          </a:bodyPr>
          <a:lstStyle/>
          <a:p>
            <a:r>
              <a:rPr lang="en-US" sz="2400" dirty="0" err="1" smtClean="0"/>
              <a:t>isRequiredCondition</a:t>
            </a:r>
            <a:endParaRPr lang="en-US" sz="2400" dirty="0" smtClean="0"/>
          </a:p>
          <a:p>
            <a:r>
              <a:rPr lang="en-US" sz="2400" dirty="0" err="1" smtClean="0"/>
              <a:t>isEditable</a:t>
            </a:r>
            <a:endParaRPr lang="en-US" sz="2400" dirty="0" smtClean="0"/>
          </a:p>
          <a:p>
            <a:r>
              <a:rPr lang="en-US" sz="2400" dirty="0" err="1" smtClean="0"/>
              <a:t>defaultValue</a:t>
            </a:r>
            <a:endParaRPr lang="en-US" sz="2400" dirty="0" smtClean="0"/>
          </a:p>
          <a:p>
            <a:r>
              <a:rPr lang="en-US" sz="2400" dirty="0" err="1" smtClean="0"/>
              <a:t>defaultOperator</a:t>
            </a:r>
            <a:endParaRPr lang="en-US" sz="2400" dirty="0" smtClean="0"/>
          </a:p>
          <a:p>
            <a:r>
              <a:rPr lang="en-US" sz="2400" dirty="0" err="1" smtClean="0"/>
              <a:t>defaultValueType</a:t>
            </a:r>
            <a:endParaRPr lang="en-US" sz="2400" dirty="0" smtClean="0"/>
          </a:p>
          <a:p>
            <a:r>
              <a:rPr lang="en-US" sz="2400" dirty="0" smtClean="0"/>
              <a:t>defaultValue2</a:t>
            </a:r>
          </a:p>
          <a:p>
            <a:r>
              <a:rPr lang="en-US" sz="2400" dirty="0" smtClean="0"/>
              <a:t>defaultValueType2</a:t>
            </a:r>
            <a:endParaRPr lang="en-US" sz="2400" dirty="0"/>
          </a:p>
        </p:txBody>
      </p:sp>
      <p:sp>
        <p:nvSpPr>
          <p:cNvPr id="8" name="Content Placeholder 7"/>
          <p:cNvSpPr>
            <a:spLocks noGrp="1"/>
          </p:cNvSpPr>
          <p:nvPr>
            <p:ph sz="half" idx="2"/>
          </p:nvPr>
        </p:nvSpPr>
        <p:spPr/>
        <p:txBody>
          <a:bodyPr>
            <a:normAutofit/>
          </a:bodyPr>
          <a:lstStyle/>
          <a:p>
            <a:r>
              <a:rPr lang="en-US" sz="2400" dirty="0" err="1" smtClean="0"/>
              <a:t>bufferName</a:t>
            </a:r>
            <a:endParaRPr lang="en-US" sz="2400" dirty="0" smtClean="0"/>
          </a:p>
          <a:p>
            <a:r>
              <a:rPr lang="en-US" sz="2400" dirty="0" err="1" smtClean="0"/>
              <a:t>tableName</a:t>
            </a:r>
            <a:endParaRPr lang="en-US" sz="2400" dirty="0" smtClean="0"/>
          </a:p>
          <a:p>
            <a:r>
              <a:rPr lang="en-US" sz="2400" dirty="0" err="1" smtClean="0"/>
              <a:t>fieldName</a:t>
            </a:r>
            <a:endParaRPr lang="en-US" sz="2400" dirty="0" smtClean="0"/>
          </a:p>
          <a:p>
            <a:r>
              <a:rPr lang="en-US" sz="2400" dirty="0" err="1" smtClean="0"/>
              <a:t>isSearchField</a:t>
            </a:r>
            <a:endParaRPr lang="en-US" sz="2400" dirty="0" smtClean="0"/>
          </a:p>
          <a:p>
            <a:r>
              <a:rPr lang="en-US" sz="2400" dirty="0" err="1" smtClean="0"/>
              <a:t>isReadOnlySearch</a:t>
            </a:r>
            <a:endParaRPr lang="en-US" sz="2400" dirty="0" smtClean="0"/>
          </a:p>
          <a:p>
            <a:r>
              <a:rPr lang="en-US" sz="2400" dirty="0" err="1" smtClean="0"/>
              <a:t>isVisible</a:t>
            </a:r>
            <a:endParaRPr lang="en-US" sz="2400" dirty="0" smtClean="0"/>
          </a:p>
          <a:p>
            <a:r>
              <a:rPr lang="en-US" sz="2400" dirty="0" err="1" smtClean="0"/>
              <a:t>isSingleEntry</a:t>
            </a:r>
            <a:endParaRPr lang="en-US" sz="2400" dirty="0" smtClean="0"/>
          </a:p>
          <a:p>
            <a:r>
              <a:rPr lang="en-US" sz="2400" dirty="0" err="1" smtClean="0"/>
              <a:t>isOperatorChangeable</a:t>
            </a:r>
            <a:endParaRPr lang="en-US" sz="2400" dirty="0" smtClean="0"/>
          </a:p>
        </p:txBody>
      </p:sp>
      <p:sp>
        <p:nvSpPr>
          <p:cNvPr id="7" name="Text Placeholder 6"/>
          <p:cNvSpPr>
            <a:spLocks noGrp="1"/>
          </p:cNvSpPr>
          <p:nvPr>
            <p:ph type="body" idx="1"/>
          </p:nvPr>
        </p:nvSpPr>
        <p:spPr/>
        <p:txBody>
          <a:bodyPr/>
          <a:lstStyle/>
          <a:p>
            <a:r>
              <a:rPr lang="en-US" smtClean="0"/>
              <a:t>CreateFieldForDBField parameters include:</a:t>
            </a:r>
            <a:endParaRPr lang="en-US" dirty="0" smtClean="0"/>
          </a:p>
        </p:txBody>
      </p:sp>
      <p:sp>
        <p:nvSpPr>
          <p:cNvPr id="84994" name="Rectangle 2"/>
          <p:cNvSpPr>
            <a:spLocks noGrp="1" noChangeArrowheads="1"/>
          </p:cNvSpPr>
          <p:nvPr>
            <p:ph type="title"/>
          </p:nvPr>
        </p:nvSpPr>
        <p:spPr/>
        <p:txBody>
          <a:bodyPr/>
          <a:lstStyle/>
          <a:p>
            <a:r>
              <a:rPr lang="en-US" smtClean="0"/>
              <a:t>Metadata: CreateFieldForDBField</a:t>
            </a:r>
          </a:p>
        </p:txBody>
      </p:sp>
      <p:sp>
        <p:nvSpPr>
          <p:cNvPr id="6" name="Footer Placeholder 5"/>
          <p:cNvSpPr>
            <a:spLocks noGrp="1"/>
          </p:cNvSpPr>
          <p:nvPr>
            <p:ph type="ftr" sz="quarter" idx="10"/>
          </p:nvPr>
        </p:nvSpPr>
        <p:spPr/>
        <p:txBody>
          <a:bodyPr/>
          <a:lstStyle/>
          <a:p>
            <a:r>
              <a:rPr lang="en-US" dirty="0" smtClean="0"/>
              <a:t>RF-PDS-170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
                                            <p:txEl>
                                              <p:pRg st="0" end="0"/>
                                            </p:txEl>
                                          </p:spTgt>
                                        </p:tgtEl>
                                        <p:attrNameLst>
                                          <p:attrName>style.fontStyle</p:attrName>
                                        </p:attrNameLst>
                                      </p:cBhvr>
                                      <p:to>
                                        <p:strVal val="normal"/>
                                      </p:to>
                                    </p:set>
                                    <p:set>
                                      <p:cBhvr override="childStyle">
                                        <p:cTn id="7" dur="indefinite"/>
                                        <p:tgtEl>
                                          <p:spTgt spid="8">
                                            <p:txEl>
                                              <p:pRg st="0" end="0"/>
                                            </p:txEl>
                                          </p:spTgt>
                                        </p:tgtEl>
                                        <p:attrNameLst>
                                          <p:attrName>style.fontWeight</p:attrName>
                                        </p:attrNameLst>
                                      </p:cBhvr>
                                      <p:to>
                                        <p:strVal val="bold"/>
                                      </p:to>
                                    </p:set>
                                    <p:set>
                                      <p:cBhvr override="childStyle">
                                        <p:cTn id="8" dur="indefinite"/>
                                        <p:tgtEl>
                                          <p:spTgt spid="8">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
                                            <p:txEl>
                                              <p:pRg st="1" end="1"/>
                                            </p:txEl>
                                          </p:spTgt>
                                        </p:tgtEl>
                                        <p:attrNameLst>
                                          <p:attrName>style.fontStyle</p:attrName>
                                        </p:attrNameLst>
                                      </p:cBhvr>
                                      <p:to>
                                        <p:strVal val="normal"/>
                                      </p:to>
                                    </p:set>
                                    <p:set>
                                      <p:cBhvr override="childStyle">
                                        <p:cTn id="13" dur="indefinite"/>
                                        <p:tgtEl>
                                          <p:spTgt spid="8">
                                            <p:txEl>
                                              <p:pRg st="1" end="1"/>
                                            </p:txEl>
                                          </p:spTgt>
                                        </p:tgtEl>
                                        <p:attrNameLst>
                                          <p:attrName>style.fontWeight</p:attrName>
                                        </p:attrNameLst>
                                      </p:cBhvr>
                                      <p:to>
                                        <p:strVal val="bold"/>
                                      </p:to>
                                    </p:set>
                                    <p:set>
                                      <p:cBhvr override="childStyle">
                                        <p:cTn id="14" dur="indefinite"/>
                                        <p:tgtEl>
                                          <p:spTgt spid="8">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
                                            <p:txEl>
                                              <p:pRg st="2" end="2"/>
                                            </p:txEl>
                                          </p:spTgt>
                                        </p:tgtEl>
                                        <p:attrNameLst>
                                          <p:attrName>style.fontStyle</p:attrName>
                                        </p:attrNameLst>
                                      </p:cBhvr>
                                      <p:to>
                                        <p:strVal val="normal"/>
                                      </p:to>
                                    </p:set>
                                    <p:set>
                                      <p:cBhvr override="childStyle">
                                        <p:cTn id="19" dur="indefinite"/>
                                        <p:tgtEl>
                                          <p:spTgt spid="8">
                                            <p:txEl>
                                              <p:pRg st="2" end="2"/>
                                            </p:txEl>
                                          </p:spTgt>
                                        </p:tgtEl>
                                        <p:attrNameLst>
                                          <p:attrName>style.fontWeight</p:attrName>
                                        </p:attrNameLst>
                                      </p:cBhvr>
                                      <p:to>
                                        <p:strVal val="bold"/>
                                      </p:to>
                                    </p:set>
                                    <p:set>
                                      <p:cBhvr override="childStyle">
                                        <p:cTn id="20" dur="indefinite"/>
                                        <p:tgtEl>
                                          <p:spTgt spid="8">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
                                            <p:txEl>
                                              <p:pRg st="3" end="3"/>
                                            </p:txEl>
                                          </p:spTgt>
                                        </p:tgtEl>
                                        <p:attrNameLst>
                                          <p:attrName>style.fontStyle</p:attrName>
                                        </p:attrNameLst>
                                      </p:cBhvr>
                                      <p:to>
                                        <p:strVal val="normal"/>
                                      </p:to>
                                    </p:set>
                                    <p:set>
                                      <p:cBhvr override="childStyle">
                                        <p:cTn id="25" dur="indefinite"/>
                                        <p:tgtEl>
                                          <p:spTgt spid="8">
                                            <p:txEl>
                                              <p:pRg st="3" end="3"/>
                                            </p:txEl>
                                          </p:spTgt>
                                        </p:tgtEl>
                                        <p:attrNameLst>
                                          <p:attrName>style.fontWeight</p:attrName>
                                        </p:attrNameLst>
                                      </p:cBhvr>
                                      <p:to>
                                        <p:strVal val="bold"/>
                                      </p:to>
                                    </p:set>
                                    <p:set>
                                      <p:cBhvr override="childStyle">
                                        <p:cTn id="26" dur="indefinite"/>
                                        <p:tgtEl>
                                          <p:spTgt spid="8">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
                                            <p:txEl>
                                              <p:pRg st="4" end="4"/>
                                            </p:txEl>
                                          </p:spTgt>
                                        </p:tgtEl>
                                        <p:attrNameLst>
                                          <p:attrName>style.fontStyle</p:attrName>
                                        </p:attrNameLst>
                                      </p:cBhvr>
                                      <p:to>
                                        <p:strVal val="normal"/>
                                      </p:to>
                                    </p:set>
                                    <p:set>
                                      <p:cBhvr override="childStyle">
                                        <p:cTn id="31" dur="indefinite"/>
                                        <p:tgtEl>
                                          <p:spTgt spid="8">
                                            <p:txEl>
                                              <p:pRg st="4" end="4"/>
                                            </p:txEl>
                                          </p:spTgt>
                                        </p:tgtEl>
                                        <p:attrNameLst>
                                          <p:attrName>style.fontWeight</p:attrName>
                                        </p:attrNameLst>
                                      </p:cBhvr>
                                      <p:to>
                                        <p:strVal val="bold"/>
                                      </p:to>
                                    </p:set>
                                    <p:set>
                                      <p:cBhvr override="childStyle">
                                        <p:cTn id="32" dur="indefinite"/>
                                        <p:tgtEl>
                                          <p:spTgt spid="8">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8">
                                            <p:txEl>
                                              <p:pRg st="5" end="5"/>
                                            </p:txEl>
                                          </p:spTgt>
                                        </p:tgtEl>
                                        <p:attrNameLst>
                                          <p:attrName>style.fontStyle</p:attrName>
                                        </p:attrNameLst>
                                      </p:cBhvr>
                                      <p:to>
                                        <p:strVal val="normal"/>
                                      </p:to>
                                    </p:set>
                                    <p:set>
                                      <p:cBhvr override="childStyle">
                                        <p:cTn id="37" dur="indefinite"/>
                                        <p:tgtEl>
                                          <p:spTgt spid="8">
                                            <p:txEl>
                                              <p:pRg st="5" end="5"/>
                                            </p:txEl>
                                          </p:spTgt>
                                        </p:tgtEl>
                                        <p:attrNameLst>
                                          <p:attrName>style.fontWeight</p:attrName>
                                        </p:attrNameLst>
                                      </p:cBhvr>
                                      <p:to>
                                        <p:strVal val="bold"/>
                                      </p:to>
                                    </p:set>
                                    <p:set>
                                      <p:cBhvr override="childStyle">
                                        <p:cTn id="38" dur="indefinite"/>
                                        <p:tgtEl>
                                          <p:spTgt spid="8">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8">
                                            <p:txEl>
                                              <p:pRg st="6" end="6"/>
                                            </p:txEl>
                                          </p:spTgt>
                                        </p:tgtEl>
                                        <p:attrNameLst>
                                          <p:attrName>style.fontStyle</p:attrName>
                                        </p:attrNameLst>
                                      </p:cBhvr>
                                      <p:to>
                                        <p:strVal val="normal"/>
                                      </p:to>
                                    </p:set>
                                    <p:set>
                                      <p:cBhvr override="childStyle">
                                        <p:cTn id="43" dur="indefinite"/>
                                        <p:tgtEl>
                                          <p:spTgt spid="8">
                                            <p:txEl>
                                              <p:pRg st="6" end="6"/>
                                            </p:txEl>
                                          </p:spTgt>
                                        </p:tgtEl>
                                        <p:attrNameLst>
                                          <p:attrName>style.fontWeight</p:attrName>
                                        </p:attrNameLst>
                                      </p:cBhvr>
                                      <p:to>
                                        <p:strVal val="bold"/>
                                      </p:to>
                                    </p:set>
                                    <p:set>
                                      <p:cBhvr override="childStyle">
                                        <p:cTn id="44" dur="indefinite"/>
                                        <p:tgtEl>
                                          <p:spTgt spid="8">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8">
                                            <p:txEl>
                                              <p:pRg st="7" end="7"/>
                                            </p:txEl>
                                          </p:spTgt>
                                        </p:tgtEl>
                                        <p:attrNameLst>
                                          <p:attrName>style.fontStyle</p:attrName>
                                        </p:attrNameLst>
                                      </p:cBhvr>
                                      <p:to>
                                        <p:strVal val="normal"/>
                                      </p:to>
                                    </p:set>
                                    <p:set>
                                      <p:cBhvr override="childStyle">
                                        <p:cTn id="49" dur="indefinite"/>
                                        <p:tgtEl>
                                          <p:spTgt spid="8">
                                            <p:txEl>
                                              <p:pRg st="7" end="7"/>
                                            </p:txEl>
                                          </p:spTgt>
                                        </p:tgtEl>
                                        <p:attrNameLst>
                                          <p:attrName>style.fontWeight</p:attrName>
                                        </p:attrNameLst>
                                      </p:cBhvr>
                                      <p:to>
                                        <p:strVal val="bold"/>
                                      </p:to>
                                    </p:set>
                                    <p:set>
                                      <p:cBhvr override="childStyle">
                                        <p:cTn id="50" dur="indefinite"/>
                                        <p:tgtEl>
                                          <p:spTgt spid="8">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5">
                                            <p:txEl>
                                              <p:pRg st="0" end="0"/>
                                            </p:txEl>
                                          </p:spTgt>
                                        </p:tgtEl>
                                        <p:attrNameLst>
                                          <p:attrName>style.fontStyle</p:attrName>
                                        </p:attrNameLst>
                                      </p:cBhvr>
                                      <p:to>
                                        <p:strVal val="normal"/>
                                      </p:to>
                                    </p:set>
                                    <p:set>
                                      <p:cBhvr override="childStyle">
                                        <p:cTn id="55" dur="indefinite"/>
                                        <p:tgtEl>
                                          <p:spTgt spid="5">
                                            <p:txEl>
                                              <p:pRg st="0" end="0"/>
                                            </p:txEl>
                                          </p:spTgt>
                                        </p:tgtEl>
                                        <p:attrNameLst>
                                          <p:attrName>style.fontWeight</p:attrName>
                                        </p:attrNameLst>
                                      </p:cBhvr>
                                      <p:to>
                                        <p:strVal val="bold"/>
                                      </p:to>
                                    </p:set>
                                    <p:set>
                                      <p:cBhvr override="childStyle">
                                        <p:cTn id="56" dur="indefinite"/>
                                        <p:tgtEl>
                                          <p:spTgt spid="5">
                                            <p:txEl>
                                              <p:pRg st="0" end="0"/>
                                            </p:txEl>
                                          </p:spTgt>
                                        </p:tgtEl>
                                        <p:attrNameLst>
                                          <p:attrName>style.textDecorationUnderline</p:attrName>
                                        </p:attrNameLst>
                                      </p:cBhvr>
                                      <p:to>
                                        <p:strVal val="false"/>
                                      </p:to>
                                    </p:set>
                                  </p:childTnLst>
                                </p:cTn>
                              </p:par>
                            </p:childTnLst>
                          </p:cTn>
                        </p:par>
                      </p:childTnLst>
                    </p:cTn>
                  </p:par>
                  <p:par>
                    <p:cTn id="57" fill="hold">
                      <p:stCondLst>
                        <p:cond delay="indefinite"/>
                      </p:stCondLst>
                      <p:childTnLst>
                        <p:par>
                          <p:cTn id="58" fill="hold">
                            <p:stCondLst>
                              <p:cond delay="0"/>
                            </p:stCondLst>
                            <p:childTnLst>
                              <p:par>
                                <p:cTn id="59" presetID="5" presetClass="emph" presetSubtype="1" nodeType="clickEffect">
                                  <p:stCondLst>
                                    <p:cond delay="0"/>
                                  </p:stCondLst>
                                  <p:endCondLst>
                                    <p:cond evt="onNext" delay="0">
                                      <p:tgtEl>
                                        <p:sldTgt/>
                                      </p:tgtEl>
                                    </p:cond>
                                  </p:endCondLst>
                                  <p:childTnLst>
                                    <p:set>
                                      <p:cBhvr override="childStyle">
                                        <p:cTn id="60" dur="indefinite"/>
                                        <p:tgtEl>
                                          <p:spTgt spid="5">
                                            <p:txEl>
                                              <p:pRg st="1" end="1"/>
                                            </p:txEl>
                                          </p:spTgt>
                                        </p:tgtEl>
                                        <p:attrNameLst>
                                          <p:attrName>style.fontStyle</p:attrName>
                                        </p:attrNameLst>
                                      </p:cBhvr>
                                      <p:to>
                                        <p:strVal val="normal"/>
                                      </p:to>
                                    </p:set>
                                    <p:set>
                                      <p:cBhvr override="childStyle">
                                        <p:cTn id="61" dur="indefinite"/>
                                        <p:tgtEl>
                                          <p:spTgt spid="5">
                                            <p:txEl>
                                              <p:pRg st="1" end="1"/>
                                            </p:txEl>
                                          </p:spTgt>
                                        </p:tgtEl>
                                        <p:attrNameLst>
                                          <p:attrName>style.fontWeight</p:attrName>
                                        </p:attrNameLst>
                                      </p:cBhvr>
                                      <p:to>
                                        <p:strVal val="bold"/>
                                      </p:to>
                                    </p:set>
                                    <p:set>
                                      <p:cBhvr override="childStyle">
                                        <p:cTn id="62" dur="indefinite"/>
                                        <p:tgtEl>
                                          <p:spTgt spid="5">
                                            <p:txEl>
                                              <p:pRg st="1" end="1"/>
                                            </p:txEl>
                                          </p:spTgt>
                                        </p:tgtEl>
                                        <p:attrNameLst>
                                          <p:attrName>style.textDecorationUnderline</p:attrName>
                                        </p:attrNameLst>
                                      </p:cBhvr>
                                      <p:to>
                                        <p:strVal val="false"/>
                                      </p:to>
                                    </p:set>
                                  </p:childTnLst>
                                </p:cTn>
                              </p:par>
                            </p:childTnLst>
                          </p:cTn>
                        </p:par>
                      </p:childTnLst>
                    </p:cTn>
                  </p:par>
                  <p:par>
                    <p:cTn id="63" fill="hold">
                      <p:stCondLst>
                        <p:cond delay="indefinite"/>
                      </p:stCondLst>
                      <p:childTnLst>
                        <p:par>
                          <p:cTn id="64" fill="hold">
                            <p:stCondLst>
                              <p:cond delay="0"/>
                            </p:stCondLst>
                            <p:childTnLst>
                              <p:par>
                                <p:cTn id="65" presetID="5" presetClass="emph" presetSubtype="1" nodeType="clickEffect">
                                  <p:stCondLst>
                                    <p:cond delay="0"/>
                                  </p:stCondLst>
                                  <p:endCondLst>
                                    <p:cond evt="onNext" delay="0">
                                      <p:tgtEl>
                                        <p:sldTgt/>
                                      </p:tgtEl>
                                    </p:cond>
                                  </p:endCondLst>
                                  <p:childTnLst>
                                    <p:set>
                                      <p:cBhvr override="childStyle">
                                        <p:cTn id="66" dur="indefinite"/>
                                        <p:tgtEl>
                                          <p:spTgt spid="5">
                                            <p:txEl>
                                              <p:pRg st="2" end="2"/>
                                            </p:txEl>
                                          </p:spTgt>
                                        </p:tgtEl>
                                        <p:attrNameLst>
                                          <p:attrName>style.fontStyle</p:attrName>
                                        </p:attrNameLst>
                                      </p:cBhvr>
                                      <p:to>
                                        <p:strVal val="normal"/>
                                      </p:to>
                                    </p:set>
                                    <p:set>
                                      <p:cBhvr override="childStyle">
                                        <p:cTn id="67" dur="indefinite"/>
                                        <p:tgtEl>
                                          <p:spTgt spid="5">
                                            <p:txEl>
                                              <p:pRg st="2" end="2"/>
                                            </p:txEl>
                                          </p:spTgt>
                                        </p:tgtEl>
                                        <p:attrNameLst>
                                          <p:attrName>style.fontWeight</p:attrName>
                                        </p:attrNameLst>
                                      </p:cBhvr>
                                      <p:to>
                                        <p:strVal val="bold"/>
                                      </p:to>
                                    </p:set>
                                    <p:set>
                                      <p:cBhvr override="childStyle">
                                        <p:cTn id="68" dur="indefinite"/>
                                        <p:tgtEl>
                                          <p:spTgt spid="5">
                                            <p:txEl>
                                              <p:pRg st="2" end="2"/>
                                            </p:txEl>
                                          </p:spTgt>
                                        </p:tgtEl>
                                        <p:attrNameLst>
                                          <p:attrName>style.textDecorationUnderline</p:attrName>
                                        </p:attrNameLst>
                                      </p:cBhvr>
                                      <p:to>
                                        <p:strVal val="false"/>
                                      </p:to>
                                    </p:set>
                                  </p:childTnLst>
                                </p:cTn>
                              </p:par>
                            </p:childTnLst>
                          </p:cTn>
                        </p:par>
                      </p:childTnLst>
                    </p:cTn>
                  </p:par>
                  <p:par>
                    <p:cTn id="69" fill="hold">
                      <p:stCondLst>
                        <p:cond delay="indefinite"/>
                      </p:stCondLst>
                      <p:childTnLst>
                        <p:par>
                          <p:cTn id="70" fill="hold">
                            <p:stCondLst>
                              <p:cond delay="0"/>
                            </p:stCondLst>
                            <p:childTnLst>
                              <p:par>
                                <p:cTn id="71" presetID="5" presetClass="emph" presetSubtype="1" nodeType="clickEffect">
                                  <p:stCondLst>
                                    <p:cond delay="0"/>
                                  </p:stCondLst>
                                  <p:endCondLst>
                                    <p:cond evt="onNext" delay="0">
                                      <p:tgtEl>
                                        <p:sldTgt/>
                                      </p:tgtEl>
                                    </p:cond>
                                  </p:endCondLst>
                                  <p:childTnLst>
                                    <p:set>
                                      <p:cBhvr override="childStyle">
                                        <p:cTn id="72" dur="indefinite"/>
                                        <p:tgtEl>
                                          <p:spTgt spid="5">
                                            <p:txEl>
                                              <p:pRg st="3" end="3"/>
                                            </p:txEl>
                                          </p:spTgt>
                                        </p:tgtEl>
                                        <p:attrNameLst>
                                          <p:attrName>style.fontStyle</p:attrName>
                                        </p:attrNameLst>
                                      </p:cBhvr>
                                      <p:to>
                                        <p:strVal val="normal"/>
                                      </p:to>
                                    </p:set>
                                    <p:set>
                                      <p:cBhvr override="childStyle">
                                        <p:cTn id="73" dur="indefinite"/>
                                        <p:tgtEl>
                                          <p:spTgt spid="5">
                                            <p:txEl>
                                              <p:pRg st="3" end="3"/>
                                            </p:txEl>
                                          </p:spTgt>
                                        </p:tgtEl>
                                        <p:attrNameLst>
                                          <p:attrName>style.fontWeight</p:attrName>
                                        </p:attrNameLst>
                                      </p:cBhvr>
                                      <p:to>
                                        <p:strVal val="bold"/>
                                      </p:to>
                                    </p:set>
                                    <p:set>
                                      <p:cBhvr override="childStyle">
                                        <p:cTn id="74" dur="indefinite"/>
                                        <p:tgtEl>
                                          <p:spTgt spid="5">
                                            <p:txEl>
                                              <p:pRg st="3" end="3"/>
                                            </p:txEl>
                                          </p:spTgt>
                                        </p:tgtEl>
                                        <p:attrNameLst>
                                          <p:attrName>style.textDecorationUnderline</p:attrName>
                                        </p:attrNameLst>
                                      </p:cBhvr>
                                      <p:to>
                                        <p:strVal val="false"/>
                                      </p:to>
                                    </p:set>
                                  </p:childTnLst>
                                </p:cTn>
                              </p:par>
                            </p:childTnLst>
                          </p:cTn>
                        </p:par>
                      </p:childTnLst>
                    </p:cTn>
                  </p:par>
                  <p:par>
                    <p:cTn id="75" fill="hold">
                      <p:stCondLst>
                        <p:cond delay="indefinite"/>
                      </p:stCondLst>
                      <p:childTnLst>
                        <p:par>
                          <p:cTn id="76" fill="hold">
                            <p:stCondLst>
                              <p:cond delay="0"/>
                            </p:stCondLst>
                            <p:childTnLst>
                              <p:par>
                                <p:cTn id="77" presetID="5" presetClass="emph" presetSubtype="1" nodeType="clickEffect">
                                  <p:stCondLst>
                                    <p:cond delay="0"/>
                                  </p:stCondLst>
                                  <p:endCondLst>
                                    <p:cond evt="onNext" delay="0">
                                      <p:tgtEl>
                                        <p:sldTgt/>
                                      </p:tgtEl>
                                    </p:cond>
                                  </p:endCondLst>
                                  <p:childTnLst>
                                    <p:set>
                                      <p:cBhvr override="childStyle">
                                        <p:cTn id="78" dur="indefinite"/>
                                        <p:tgtEl>
                                          <p:spTgt spid="5">
                                            <p:txEl>
                                              <p:pRg st="4" end="4"/>
                                            </p:txEl>
                                          </p:spTgt>
                                        </p:tgtEl>
                                        <p:attrNameLst>
                                          <p:attrName>style.fontStyle</p:attrName>
                                        </p:attrNameLst>
                                      </p:cBhvr>
                                      <p:to>
                                        <p:strVal val="normal"/>
                                      </p:to>
                                    </p:set>
                                    <p:set>
                                      <p:cBhvr override="childStyle">
                                        <p:cTn id="79" dur="indefinite"/>
                                        <p:tgtEl>
                                          <p:spTgt spid="5">
                                            <p:txEl>
                                              <p:pRg st="4" end="4"/>
                                            </p:txEl>
                                          </p:spTgt>
                                        </p:tgtEl>
                                        <p:attrNameLst>
                                          <p:attrName>style.fontWeight</p:attrName>
                                        </p:attrNameLst>
                                      </p:cBhvr>
                                      <p:to>
                                        <p:strVal val="bold"/>
                                      </p:to>
                                    </p:set>
                                    <p:set>
                                      <p:cBhvr override="childStyle">
                                        <p:cTn id="80" dur="indefinite"/>
                                        <p:tgtEl>
                                          <p:spTgt spid="5">
                                            <p:txEl>
                                              <p:pRg st="4" end="4"/>
                                            </p:txEl>
                                          </p:spTgt>
                                        </p:tgtEl>
                                        <p:attrNameLst>
                                          <p:attrName>style.textDecorationUnderline</p:attrName>
                                        </p:attrNameLst>
                                      </p:cBhvr>
                                      <p:to>
                                        <p:strVal val="false"/>
                                      </p:to>
                                    </p:set>
                                  </p:childTnLst>
                                </p:cTn>
                              </p:par>
                            </p:childTnLst>
                          </p:cTn>
                        </p:par>
                      </p:childTnLst>
                    </p:cTn>
                  </p:par>
                  <p:par>
                    <p:cTn id="81" fill="hold">
                      <p:stCondLst>
                        <p:cond delay="indefinite"/>
                      </p:stCondLst>
                      <p:childTnLst>
                        <p:par>
                          <p:cTn id="82" fill="hold">
                            <p:stCondLst>
                              <p:cond delay="0"/>
                            </p:stCondLst>
                            <p:childTnLst>
                              <p:par>
                                <p:cTn id="83" presetID="5" presetClass="emph" presetSubtype="1" nodeType="clickEffect">
                                  <p:stCondLst>
                                    <p:cond delay="0"/>
                                  </p:stCondLst>
                                  <p:endCondLst>
                                    <p:cond evt="onNext" delay="0">
                                      <p:tgtEl>
                                        <p:sldTgt/>
                                      </p:tgtEl>
                                    </p:cond>
                                  </p:endCondLst>
                                  <p:childTnLst>
                                    <p:set>
                                      <p:cBhvr override="childStyle">
                                        <p:cTn id="84" dur="indefinite"/>
                                        <p:tgtEl>
                                          <p:spTgt spid="5">
                                            <p:txEl>
                                              <p:pRg st="5" end="5"/>
                                            </p:txEl>
                                          </p:spTgt>
                                        </p:tgtEl>
                                        <p:attrNameLst>
                                          <p:attrName>style.fontStyle</p:attrName>
                                        </p:attrNameLst>
                                      </p:cBhvr>
                                      <p:to>
                                        <p:strVal val="normal"/>
                                      </p:to>
                                    </p:set>
                                    <p:set>
                                      <p:cBhvr override="childStyle">
                                        <p:cTn id="85" dur="indefinite"/>
                                        <p:tgtEl>
                                          <p:spTgt spid="5">
                                            <p:txEl>
                                              <p:pRg st="5" end="5"/>
                                            </p:txEl>
                                          </p:spTgt>
                                        </p:tgtEl>
                                        <p:attrNameLst>
                                          <p:attrName>style.fontWeight</p:attrName>
                                        </p:attrNameLst>
                                      </p:cBhvr>
                                      <p:to>
                                        <p:strVal val="bold"/>
                                      </p:to>
                                    </p:set>
                                    <p:set>
                                      <p:cBhvr override="childStyle">
                                        <p:cTn id="86" dur="indefinite"/>
                                        <p:tgtEl>
                                          <p:spTgt spid="5">
                                            <p:txEl>
                                              <p:pRg st="5" end="5"/>
                                            </p:txEl>
                                          </p:spTgt>
                                        </p:tgtEl>
                                        <p:attrNameLst>
                                          <p:attrName>style.textDecorationUnderline</p:attrName>
                                        </p:attrNameLst>
                                      </p:cBhvr>
                                      <p:to>
                                        <p:strVal val="false"/>
                                      </p:to>
                                    </p:set>
                                  </p:childTnLst>
                                </p:cTn>
                              </p:par>
                            </p:childTnLst>
                          </p:cTn>
                        </p:par>
                      </p:childTnLst>
                    </p:cTn>
                  </p:par>
                  <p:par>
                    <p:cTn id="87" fill="hold">
                      <p:stCondLst>
                        <p:cond delay="indefinite"/>
                      </p:stCondLst>
                      <p:childTnLst>
                        <p:par>
                          <p:cTn id="88" fill="hold">
                            <p:stCondLst>
                              <p:cond delay="0"/>
                            </p:stCondLst>
                            <p:childTnLst>
                              <p:par>
                                <p:cTn id="89" presetID="5" presetClass="emph" presetSubtype="1" nodeType="clickEffect">
                                  <p:stCondLst>
                                    <p:cond delay="0"/>
                                  </p:stCondLst>
                                  <p:endCondLst>
                                    <p:cond evt="onNext" delay="0">
                                      <p:tgtEl>
                                        <p:sldTgt/>
                                      </p:tgtEl>
                                    </p:cond>
                                  </p:endCondLst>
                                  <p:childTnLst>
                                    <p:set>
                                      <p:cBhvr override="childStyle">
                                        <p:cTn id="90" dur="indefinite"/>
                                        <p:tgtEl>
                                          <p:spTgt spid="5">
                                            <p:txEl>
                                              <p:pRg st="6" end="6"/>
                                            </p:txEl>
                                          </p:spTgt>
                                        </p:tgtEl>
                                        <p:attrNameLst>
                                          <p:attrName>style.fontStyle</p:attrName>
                                        </p:attrNameLst>
                                      </p:cBhvr>
                                      <p:to>
                                        <p:strVal val="normal"/>
                                      </p:to>
                                    </p:set>
                                    <p:set>
                                      <p:cBhvr override="childStyle">
                                        <p:cTn id="91" dur="indefinite"/>
                                        <p:tgtEl>
                                          <p:spTgt spid="5">
                                            <p:txEl>
                                              <p:pRg st="6" end="6"/>
                                            </p:txEl>
                                          </p:spTgt>
                                        </p:tgtEl>
                                        <p:attrNameLst>
                                          <p:attrName>style.fontWeight</p:attrName>
                                        </p:attrNameLst>
                                      </p:cBhvr>
                                      <p:to>
                                        <p:strVal val="bold"/>
                                      </p:to>
                                    </p:set>
                                    <p:set>
                                      <p:cBhvr override="childStyle">
                                        <p:cTn id="92" dur="indefinite"/>
                                        <p:tgtEl>
                                          <p:spTgt spid="5">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4"/>
          </p:nvPr>
        </p:nvSpPr>
        <p:spPr/>
        <p:txBody>
          <a:bodyPr>
            <a:normAutofit/>
          </a:bodyPr>
          <a:lstStyle/>
          <a:p>
            <a:r>
              <a:rPr lang="en-US" sz="2400" dirty="0" err="1" smtClean="0"/>
              <a:t>isOperatorChangeable</a:t>
            </a:r>
            <a:endParaRPr lang="en-US" sz="2400" dirty="0" smtClean="0"/>
          </a:p>
          <a:p>
            <a:r>
              <a:rPr lang="en-US" sz="2400" dirty="0" err="1" smtClean="0"/>
              <a:t>isRequiredCondition</a:t>
            </a:r>
            <a:endParaRPr lang="en-US" sz="2400" dirty="0" smtClean="0"/>
          </a:p>
          <a:p>
            <a:r>
              <a:rPr lang="en-US" sz="2400" dirty="0" err="1" smtClean="0"/>
              <a:t>isEditable</a:t>
            </a:r>
            <a:endParaRPr lang="en-US" sz="2400" dirty="0" smtClean="0"/>
          </a:p>
          <a:p>
            <a:r>
              <a:rPr lang="en-US" sz="2400" dirty="0" err="1" smtClean="0"/>
              <a:t>defaultValue</a:t>
            </a:r>
            <a:endParaRPr lang="en-US" sz="2400" dirty="0" smtClean="0"/>
          </a:p>
          <a:p>
            <a:r>
              <a:rPr lang="en-US" sz="2400" dirty="0" err="1" smtClean="0"/>
              <a:t>defaultOperator</a:t>
            </a:r>
            <a:endParaRPr lang="en-US" sz="2400" dirty="0" smtClean="0"/>
          </a:p>
          <a:p>
            <a:r>
              <a:rPr lang="en-US" sz="2400" dirty="0" err="1" smtClean="0"/>
              <a:t>defaultValueType</a:t>
            </a:r>
            <a:endParaRPr lang="en-US" sz="2400" dirty="0" smtClean="0"/>
          </a:p>
          <a:p>
            <a:r>
              <a:rPr lang="en-US" sz="2400" dirty="0" smtClean="0"/>
              <a:t>defaultValue2</a:t>
            </a:r>
          </a:p>
          <a:p>
            <a:r>
              <a:rPr lang="en-US" sz="2400" dirty="0" smtClean="0"/>
              <a:t>defaultValueType2</a:t>
            </a:r>
            <a:endParaRPr lang="en-US" sz="2400" dirty="0"/>
          </a:p>
        </p:txBody>
      </p:sp>
      <p:sp>
        <p:nvSpPr>
          <p:cNvPr id="86019" name="Rectangle 3"/>
          <p:cNvSpPr>
            <a:spLocks noGrp="1" noChangeArrowheads="1"/>
          </p:cNvSpPr>
          <p:nvPr>
            <p:ph sz="half" idx="2"/>
          </p:nvPr>
        </p:nvSpPr>
        <p:spPr/>
        <p:txBody>
          <a:bodyPr/>
          <a:lstStyle/>
          <a:p>
            <a:r>
              <a:rPr lang="en-US" sz="2400" dirty="0" err="1" smtClean="0"/>
              <a:t>bufferName</a:t>
            </a:r>
            <a:endParaRPr lang="en-US" sz="2400" dirty="0" smtClean="0"/>
          </a:p>
          <a:p>
            <a:r>
              <a:rPr lang="en-US" sz="2400" dirty="0" err="1" smtClean="0"/>
              <a:t>fName</a:t>
            </a:r>
            <a:endParaRPr lang="en-US" sz="2400" dirty="0" smtClean="0"/>
          </a:p>
          <a:p>
            <a:r>
              <a:rPr lang="en-US" sz="2400" dirty="0" err="1" smtClean="0"/>
              <a:t>tableName</a:t>
            </a:r>
            <a:endParaRPr lang="en-US" sz="2400" dirty="0" smtClean="0"/>
          </a:p>
          <a:p>
            <a:r>
              <a:rPr lang="en-US" sz="2400" dirty="0" err="1" smtClean="0"/>
              <a:t>fieldName</a:t>
            </a:r>
            <a:endParaRPr lang="en-US" sz="2400" dirty="0" smtClean="0"/>
          </a:p>
          <a:p>
            <a:r>
              <a:rPr lang="en-US" sz="2400" dirty="0" err="1" smtClean="0"/>
              <a:t>isSearchField</a:t>
            </a:r>
            <a:endParaRPr lang="en-US" sz="2400" dirty="0" smtClean="0"/>
          </a:p>
          <a:p>
            <a:r>
              <a:rPr lang="en-US" sz="2400" dirty="0" err="1" smtClean="0"/>
              <a:t>isReadOnlySearch</a:t>
            </a:r>
            <a:endParaRPr lang="en-US" sz="2400" dirty="0" smtClean="0"/>
          </a:p>
          <a:p>
            <a:r>
              <a:rPr lang="en-US" sz="2400" dirty="0" err="1" smtClean="0"/>
              <a:t>isVisible</a:t>
            </a:r>
            <a:endParaRPr lang="en-US" sz="2400" dirty="0" smtClean="0"/>
          </a:p>
          <a:p>
            <a:r>
              <a:rPr lang="en-US" sz="2400" dirty="0" err="1" smtClean="0"/>
              <a:t>isSingleEntry</a:t>
            </a:r>
            <a:endParaRPr lang="en-US" sz="2400" dirty="0" smtClean="0"/>
          </a:p>
        </p:txBody>
      </p:sp>
      <p:sp>
        <p:nvSpPr>
          <p:cNvPr id="7" name="Text Placeholder 6"/>
          <p:cNvSpPr>
            <a:spLocks noGrp="1"/>
          </p:cNvSpPr>
          <p:nvPr>
            <p:ph type="body" idx="1"/>
          </p:nvPr>
        </p:nvSpPr>
        <p:spPr/>
        <p:txBody>
          <a:bodyPr/>
          <a:lstStyle/>
          <a:p>
            <a:r>
              <a:rPr lang="en-US" smtClean="0"/>
              <a:t>CreateFieldLikeDBField parameters include:</a:t>
            </a:r>
            <a:endParaRPr lang="en-US" dirty="0"/>
          </a:p>
        </p:txBody>
      </p:sp>
      <p:sp>
        <p:nvSpPr>
          <p:cNvPr id="86018" name="Rectangle 2"/>
          <p:cNvSpPr>
            <a:spLocks noGrp="1" noChangeArrowheads="1"/>
          </p:cNvSpPr>
          <p:nvPr>
            <p:ph type="title"/>
          </p:nvPr>
        </p:nvSpPr>
        <p:spPr/>
        <p:txBody>
          <a:bodyPr/>
          <a:lstStyle/>
          <a:p>
            <a:r>
              <a:rPr lang="en-US" smtClean="0"/>
              <a:t>Metadata: CreateFieldLikeDBField</a:t>
            </a:r>
          </a:p>
        </p:txBody>
      </p:sp>
      <p:sp>
        <p:nvSpPr>
          <p:cNvPr id="6" name="Footer Placeholder 5"/>
          <p:cNvSpPr>
            <a:spLocks noGrp="1"/>
          </p:cNvSpPr>
          <p:nvPr>
            <p:ph type="ftr" sz="quarter" idx="10"/>
          </p:nvPr>
        </p:nvSpPr>
        <p:spPr/>
        <p:txBody>
          <a:bodyPr/>
          <a:lstStyle/>
          <a:p>
            <a:r>
              <a:rPr lang="en-US" dirty="0" smtClean="0"/>
              <a:t>RF-PDS-180</a:t>
            </a:r>
            <a:endParaRPr lang="en-US" dirty="0"/>
          </a:p>
        </p:txBody>
      </p:sp>
      <p:sp>
        <p:nvSpPr>
          <p:cNvPr id="86020" name="Rectangle 3"/>
          <p:cNvSpPr>
            <a:spLocks noChangeArrowheads="1"/>
          </p:cNvSpPr>
          <p:nvPr/>
        </p:nvSpPr>
        <p:spPr bwMode="auto">
          <a:xfrm>
            <a:off x="3886200" y="1042988"/>
            <a:ext cx="5257800" cy="4824412"/>
          </a:xfrm>
          <a:prstGeom prst="rect">
            <a:avLst/>
          </a:prstGeom>
          <a:noFill/>
          <a:ln w="9525">
            <a:noFill/>
            <a:miter lim="800000"/>
            <a:headEnd/>
            <a:tailEnd/>
          </a:ln>
        </p:spPr>
        <p:txBody>
          <a:bodyPr tIns="91440" bIns="91440"/>
          <a:lstStyle/>
          <a:p>
            <a:pPr marL="2057400" lvl="4" indent="-228600" eaLnBrk="0" hangingPunct="0">
              <a:lnSpc>
                <a:spcPct val="85000"/>
              </a:lnSpc>
              <a:spcBef>
                <a:spcPct val="10000"/>
              </a:spcBef>
              <a:buClr>
                <a:srgbClr val="2461AA"/>
              </a:buClr>
              <a:buFont typeface="Times New Roman" pitchFamily="18" charset="0"/>
              <a:buNone/>
            </a:pPr>
            <a:endParaRPr lang="en-US" dirty="0">
              <a:latin typeface="Tahoma" pitchFamily="34" charset="0"/>
            </a:endParaRPr>
          </a:p>
          <a:p>
            <a:pPr marL="342900" indent="-342900" eaLnBrk="0" hangingPunct="0">
              <a:lnSpc>
                <a:spcPct val="90000"/>
              </a:lnSpc>
              <a:spcBef>
                <a:spcPct val="30000"/>
              </a:spcBef>
              <a:buClr>
                <a:srgbClr val="890C4C"/>
              </a:buClr>
              <a:buFont typeface="Webdings" pitchFamily="18" charset="2"/>
              <a:buNone/>
            </a:pPr>
            <a:endParaRPr lang="en-US" sz="2800" dirty="0">
              <a:latin typeface="Tahoma" pitchFamily="34" charset="0"/>
            </a:endParaRPr>
          </a:p>
          <a:p>
            <a:pPr marL="742950" lvl="1" indent="-285750" eaLnBrk="0" hangingPunct="0">
              <a:lnSpc>
                <a:spcPct val="90000"/>
              </a:lnSpc>
              <a:spcBef>
                <a:spcPct val="25000"/>
              </a:spcBef>
              <a:buClr>
                <a:srgbClr val="2461AA"/>
              </a:buClr>
              <a:buFont typeface="Times New Roman" pitchFamily="18" charset="0"/>
              <a:buChar char="–"/>
            </a:pPr>
            <a:endParaRPr lang="en-US" sz="2400" dirty="0">
              <a:latin typeface="Tahoma" pitchFamily="34" charset="0"/>
            </a:endParaRPr>
          </a:p>
          <a:p>
            <a:pPr marL="742950" lvl="1" indent="-285750" eaLnBrk="0" hangingPunct="0">
              <a:lnSpc>
                <a:spcPct val="90000"/>
              </a:lnSpc>
              <a:spcBef>
                <a:spcPct val="25000"/>
              </a:spcBef>
              <a:buClr>
                <a:srgbClr val="2461AA"/>
              </a:buClr>
              <a:buFont typeface="Times New Roman" pitchFamily="18" charset="0"/>
              <a:buChar char="–"/>
            </a:pPr>
            <a:endParaRPr lang="en-US" sz="2400" dirty="0">
              <a:latin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6019">
                                            <p:txEl>
                                              <p:pRg st="0" end="0"/>
                                            </p:txEl>
                                          </p:spTgt>
                                        </p:tgtEl>
                                        <p:attrNameLst>
                                          <p:attrName>style.fontStyle</p:attrName>
                                        </p:attrNameLst>
                                      </p:cBhvr>
                                      <p:to>
                                        <p:strVal val="normal"/>
                                      </p:to>
                                    </p:set>
                                    <p:set>
                                      <p:cBhvr override="childStyle">
                                        <p:cTn id="7" dur="indefinite"/>
                                        <p:tgtEl>
                                          <p:spTgt spid="86019">
                                            <p:txEl>
                                              <p:pRg st="0" end="0"/>
                                            </p:txEl>
                                          </p:spTgt>
                                        </p:tgtEl>
                                        <p:attrNameLst>
                                          <p:attrName>style.fontWeight</p:attrName>
                                        </p:attrNameLst>
                                      </p:cBhvr>
                                      <p:to>
                                        <p:strVal val="bold"/>
                                      </p:to>
                                    </p:set>
                                    <p:set>
                                      <p:cBhvr override="childStyle">
                                        <p:cTn id="8" dur="indefinite"/>
                                        <p:tgtEl>
                                          <p:spTgt spid="8601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6019">
                                            <p:txEl>
                                              <p:pRg st="1" end="1"/>
                                            </p:txEl>
                                          </p:spTgt>
                                        </p:tgtEl>
                                        <p:attrNameLst>
                                          <p:attrName>style.fontStyle</p:attrName>
                                        </p:attrNameLst>
                                      </p:cBhvr>
                                      <p:to>
                                        <p:strVal val="normal"/>
                                      </p:to>
                                    </p:set>
                                    <p:set>
                                      <p:cBhvr override="childStyle">
                                        <p:cTn id="13" dur="indefinite"/>
                                        <p:tgtEl>
                                          <p:spTgt spid="86019">
                                            <p:txEl>
                                              <p:pRg st="1" end="1"/>
                                            </p:txEl>
                                          </p:spTgt>
                                        </p:tgtEl>
                                        <p:attrNameLst>
                                          <p:attrName>style.fontWeight</p:attrName>
                                        </p:attrNameLst>
                                      </p:cBhvr>
                                      <p:to>
                                        <p:strVal val="bold"/>
                                      </p:to>
                                    </p:set>
                                    <p:set>
                                      <p:cBhvr override="childStyle">
                                        <p:cTn id="14" dur="indefinite"/>
                                        <p:tgtEl>
                                          <p:spTgt spid="8601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6019">
                                            <p:txEl>
                                              <p:pRg st="2" end="2"/>
                                            </p:txEl>
                                          </p:spTgt>
                                        </p:tgtEl>
                                        <p:attrNameLst>
                                          <p:attrName>style.fontStyle</p:attrName>
                                        </p:attrNameLst>
                                      </p:cBhvr>
                                      <p:to>
                                        <p:strVal val="normal"/>
                                      </p:to>
                                    </p:set>
                                    <p:set>
                                      <p:cBhvr override="childStyle">
                                        <p:cTn id="19" dur="indefinite"/>
                                        <p:tgtEl>
                                          <p:spTgt spid="86019">
                                            <p:txEl>
                                              <p:pRg st="2" end="2"/>
                                            </p:txEl>
                                          </p:spTgt>
                                        </p:tgtEl>
                                        <p:attrNameLst>
                                          <p:attrName>style.fontWeight</p:attrName>
                                        </p:attrNameLst>
                                      </p:cBhvr>
                                      <p:to>
                                        <p:strVal val="bold"/>
                                      </p:to>
                                    </p:set>
                                    <p:set>
                                      <p:cBhvr override="childStyle">
                                        <p:cTn id="20" dur="indefinite"/>
                                        <p:tgtEl>
                                          <p:spTgt spid="8601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6019">
                                            <p:txEl>
                                              <p:pRg st="3" end="3"/>
                                            </p:txEl>
                                          </p:spTgt>
                                        </p:tgtEl>
                                        <p:attrNameLst>
                                          <p:attrName>style.fontStyle</p:attrName>
                                        </p:attrNameLst>
                                      </p:cBhvr>
                                      <p:to>
                                        <p:strVal val="normal"/>
                                      </p:to>
                                    </p:set>
                                    <p:set>
                                      <p:cBhvr override="childStyle">
                                        <p:cTn id="25" dur="indefinite"/>
                                        <p:tgtEl>
                                          <p:spTgt spid="86019">
                                            <p:txEl>
                                              <p:pRg st="3" end="3"/>
                                            </p:txEl>
                                          </p:spTgt>
                                        </p:tgtEl>
                                        <p:attrNameLst>
                                          <p:attrName>style.fontWeight</p:attrName>
                                        </p:attrNameLst>
                                      </p:cBhvr>
                                      <p:to>
                                        <p:strVal val="bold"/>
                                      </p:to>
                                    </p:set>
                                    <p:set>
                                      <p:cBhvr override="childStyle">
                                        <p:cTn id="26" dur="indefinite"/>
                                        <p:tgtEl>
                                          <p:spTgt spid="8601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6019">
                                            <p:txEl>
                                              <p:pRg st="4" end="4"/>
                                            </p:txEl>
                                          </p:spTgt>
                                        </p:tgtEl>
                                        <p:attrNameLst>
                                          <p:attrName>style.fontStyle</p:attrName>
                                        </p:attrNameLst>
                                      </p:cBhvr>
                                      <p:to>
                                        <p:strVal val="normal"/>
                                      </p:to>
                                    </p:set>
                                    <p:set>
                                      <p:cBhvr override="childStyle">
                                        <p:cTn id="31" dur="indefinite"/>
                                        <p:tgtEl>
                                          <p:spTgt spid="86019">
                                            <p:txEl>
                                              <p:pRg st="4" end="4"/>
                                            </p:txEl>
                                          </p:spTgt>
                                        </p:tgtEl>
                                        <p:attrNameLst>
                                          <p:attrName>style.fontWeight</p:attrName>
                                        </p:attrNameLst>
                                      </p:cBhvr>
                                      <p:to>
                                        <p:strVal val="bold"/>
                                      </p:to>
                                    </p:set>
                                    <p:set>
                                      <p:cBhvr override="childStyle">
                                        <p:cTn id="32" dur="indefinite"/>
                                        <p:tgtEl>
                                          <p:spTgt spid="8601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86019">
                                            <p:txEl>
                                              <p:pRg st="5" end="5"/>
                                            </p:txEl>
                                          </p:spTgt>
                                        </p:tgtEl>
                                        <p:attrNameLst>
                                          <p:attrName>style.fontStyle</p:attrName>
                                        </p:attrNameLst>
                                      </p:cBhvr>
                                      <p:to>
                                        <p:strVal val="normal"/>
                                      </p:to>
                                    </p:set>
                                    <p:set>
                                      <p:cBhvr override="childStyle">
                                        <p:cTn id="37" dur="indefinite"/>
                                        <p:tgtEl>
                                          <p:spTgt spid="86019">
                                            <p:txEl>
                                              <p:pRg st="5" end="5"/>
                                            </p:txEl>
                                          </p:spTgt>
                                        </p:tgtEl>
                                        <p:attrNameLst>
                                          <p:attrName>style.fontWeight</p:attrName>
                                        </p:attrNameLst>
                                      </p:cBhvr>
                                      <p:to>
                                        <p:strVal val="bold"/>
                                      </p:to>
                                    </p:set>
                                    <p:set>
                                      <p:cBhvr override="childStyle">
                                        <p:cTn id="38" dur="indefinite"/>
                                        <p:tgtEl>
                                          <p:spTgt spid="8601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86019">
                                            <p:txEl>
                                              <p:pRg st="6" end="6"/>
                                            </p:txEl>
                                          </p:spTgt>
                                        </p:tgtEl>
                                        <p:attrNameLst>
                                          <p:attrName>style.fontStyle</p:attrName>
                                        </p:attrNameLst>
                                      </p:cBhvr>
                                      <p:to>
                                        <p:strVal val="normal"/>
                                      </p:to>
                                    </p:set>
                                    <p:set>
                                      <p:cBhvr override="childStyle">
                                        <p:cTn id="43" dur="indefinite"/>
                                        <p:tgtEl>
                                          <p:spTgt spid="86019">
                                            <p:txEl>
                                              <p:pRg st="6" end="6"/>
                                            </p:txEl>
                                          </p:spTgt>
                                        </p:tgtEl>
                                        <p:attrNameLst>
                                          <p:attrName>style.fontWeight</p:attrName>
                                        </p:attrNameLst>
                                      </p:cBhvr>
                                      <p:to>
                                        <p:strVal val="bold"/>
                                      </p:to>
                                    </p:set>
                                    <p:set>
                                      <p:cBhvr override="childStyle">
                                        <p:cTn id="44" dur="indefinite"/>
                                        <p:tgtEl>
                                          <p:spTgt spid="86019">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86019">
                                            <p:txEl>
                                              <p:pRg st="7" end="7"/>
                                            </p:txEl>
                                          </p:spTgt>
                                        </p:tgtEl>
                                        <p:attrNameLst>
                                          <p:attrName>style.fontStyle</p:attrName>
                                        </p:attrNameLst>
                                      </p:cBhvr>
                                      <p:to>
                                        <p:strVal val="normal"/>
                                      </p:to>
                                    </p:set>
                                    <p:set>
                                      <p:cBhvr override="childStyle">
                                        <p:cTn id="49" dur="indefinite"/>
                                        <p:tgtEl>
                                          <p:spTgt spid="86019">
                                            <p:txEl>
                                              <p:pRg st="7" end="7"/>
                                            </p:txEl>
                                          </p:spTgt>
                                        </p:tgtEl>
                                        <p:attrNameLst>
                                          <p:attrName>style.fontWeight</p:attrName>
                                        </p:attrNameLst>
                                      </p:cBhvr>
                                      <p:to>
                                        <p:strVal val="bold"/>
                                      </p:to>
                                    </p:set>
                                    <p:set>
                                      <p:cBhvr override="childStyle">
                                        <p:cTn id="50" dur="indefinite"/>
                                        <p:tgtEl>
                                          <p:spTgt spid="86019">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5">
                                            <p:txEl>
                                              <p:pRg st="0" end="0"/>
                                            </p:txEl>
                                          </p:spTgt>
                                        </p:tgtEl>
                                        <p:attrNameLst>
                                          <p:attrName>style.fontStyle</p:attrName>
                                        </p:attrNameLst>
                                      </p:cBhvr>
                                      <p:to>
                                        <p:strVal val="normal"/>
                                      </p:to>
                                    </p:set>
                                    <p:set>
                                      <p:cBhvr override="childStyle">
                                        <p:cTn id="55" dur="indefinite"/>
                                        <p:tgtEl>
                                          <p:spTgt spid="5">
                                            <p:txEl>
                                              <p:pRg st="0" end="0"/>
                                            </p:txEl>
                                          </p:spTgt>
                                        </p:tgtEl>
                                        <p:attrNameLst>
                                          <p:attrName>style.fontWeight</p:attrName>
                                        </p:attrNameLst>
                                      </p:cBhvr>
                                      <p:to>
                                        <p:strVal val="bold"/>
                                      </p:to>
                                    </p:set>
                                    <p:set>
                                      <p:cBhvr override="childStyle">
                                        <p:cTn id="56" dur="indefinite"/>
                                        <p:tgtEl>
                                          <p:spTgt spid="5">
                                            <p:txEl>
                                              <p:pRg st="0" end="0"/>
                                            </p:txEl>
                                          </p:spTgt>
                                        </p:tgtEl>
                                        <p:attrNameLst>
                                          <p:attrName>style.textDecorationUnderline</p:attrName>
                                        </p:attrNameLst>
                                      </p:cBhvr>
                                      <p:to>
                                        <p:strVal val="false"/>
                                      </p:to>
                                    </p:set>
                                  </p:childTnLst>
                                </p:cTn>
                              </p:par>
                            </p:childTnLst>
                          </p:cTn>
                        </p:par>
                      </p:childTnLst>
                    </p:cTn>
                  </p:par>
                  <p:par>
                    <p:cTn id="57" fill="hold">
                      <p:stCondLst>
                        <p:cond delay="indefinite"/>
                      </p:stCondLst>
                      <p:childTnLst>
                        <p:par>
                          <p:cTn id="58" fill="hold">
                            <p:stCondLst>
                              <p:cond delay="0"/>
                            </p:stCondLst>
                            <p:childTnLst>
                              <p:par>
                                <p:cTn id="59" presetID="5" presetClass="emph" presetSubtype="1" nodeType="clickEffect">
                                  <p:stCondLst>
                                    <p:cond delay="0"/>
                                  </p:stCondLst>
                                  <p:endCondLst>
                                    <p:cond evt="onNext" delay="0">
                                      <p:tgtEl>
                                        <p:sldTgt/>
                                      </p:tgtEl>
                                    </p:cond>
                                  </p:endCondLst>
                                  <p:childTnLst>
                                    <p:set>
                                      <p:cBhvr override="childStyle">
                                        <p:cTn id="60" dur="indefinite"/>
                                        <p:tgtEl>
                                          <p:spTgt spid="5">
                                            <p:txEl>
                                              <p:pRg st="1" end="1"/>
                                            </p:txEl>
                                          </p:spTgt>
                                        </p:tgtEl>
                                        <p:attrNameLst>
                                          <p:attrName>style.fontStyle</p:attrName>
                                        </p:attrNameLst>
                                      </p:cBhvr>
                                      <p:to>
                                        <p:strVal val="normal"/>
                                      </p:to>
                                    </p:set>
                                    <p:set>
                                      <p:cBhvr override="childStyle">
                                        <p:cTn id="61" dur="indefinite"/>
                                        <p:tgtEl>
                                          <p:spTgt spid="5">
                                            <p:txEl>
                                              <p:pRg st="1" end="1"/>
                                            </p:txEl>
                                          </p:spTgt>
                                        </p:tgtEl>
                                        <p:attrNameLst>
                                          <p:attrName>style.fontWeight</p:attrName>
                                        </p:attrNameLst>
                                      </p:cBhvr>
                                      <p:to>
                                        <p:strVal val="bold"/>
                                      </p:to>
                                    </p:set>
                                    <p:set>
                                      <p:cBhvr override="childStyle">
                                        <p:cTn id="62" dur="indefinite"/>
                                        <p:tgtEl>
                                          <p:spTgt spid="5">
                                            <p:txEl>
                                              <p:pRg st="1" end="1"/>
                                            </p:txEl>
                                          </p:spTgt>
                                        </p:tgtEl>
                                        <p:attrNameLst>
                                          <p:attrName>style.textDecorationUnderline</p:attrName>
                                        </p:attrNameLst>
                                      </p:cBhvr>
                                      <p:to>
                                        <p:strVal val="false"/>
                                      </p:to>
                                    </p:set>
                                  </p:childTnLst>
                                </p:cTn>
                              </p:par>
                            </p:childTnLst>
                          </p:cTn>
                        </p:par>
                      </p:childTnLst>
                    </p:cTn>
                  </p:par>
                  <p:par>
                    <p:cTn id="63" fill="hold">
                      <p:stCondLst>
                        <p:cond delay="indefinite"/>
                      </p:stCondLst>
                      <p:childTnLst>
                        <p:par>
                          <p:cTn id="64" fill="hold">
                            <p:stCondLst>
                              <p:cond delay="0"/>
                            </p:stCondLst>
                            <p:childTnLst>
                              <p:par>
                                <p:cTn id="65" presetID="5" presetClass="emph" presetSubtype="1" nodeType="clickEffect">
                                  <p:stCondLst>
                                    <p:cond delay="0"/>
                                  </p:stCondLst>
                                  <p:endCondLst>
                                    <p:cond evt="onNext" delay="0">
                                      <p:tgtEl>
                                        <p:sldTgt/>
                                      </p:tgtEl>
                                    </p:cond>
                                  </p:endCondLst>
                                  <p:childTnLst>
                                    <p:set>
                                      <p:cBhvr override="childStyle">
                                        <p:cTn id="66" dur="indefinite"/>
                                        <p:tgtEl>
                                          <p:spTgt spid="5">
                                            <p:txEl>
                                              <p:pRg st="2" end="2"/>
                                            </p:txEl>
                                          </p:spTgt>
                                        </p:tgtEl>
                                        <p:attrNameLst>
                                          <p:attrName>style.fontStyle</p:attrName>
                                        </p:attrNameLst>
                                      </p:cBhvr>
                                      <p:to>
                                        <p:strVal val="normal"/>
                                      </p:to>
                                    </p:set>
                                    <p:set>
                                      <p:cBhvr override="childStyle">
                                        <p:cTn id="67" dur="indefinite"/>
                                        <p:tgtEl>
                                          <p:spTgt spid="5">
                                            <p:txEl>
                                              <p:pRg st="2" end="2"/>
                                            </p:txEl>
                                          </p:spTgt>
                                        </p:tgtEl>
                                        <p:attrNameLst>
                                          <p:attrName>style.fontWeight</p:attrName>
                                        </p:attrNameLst>
                                      </p:cBhvr>
                                      <p:to>
                                        <p:strVal val="bold"/>
                                      </p:to>
                                    </p:set>
                                    <p:set>
                                      <p:cBhvr override="childStyle">
                                        <p:cTn id="68" dur="indefinite"/>
                                        <p:tgtEl>
                                          <p:spTgt spid="5">
                                            <p:txEl>
                                              <p:pRg st="2" end="2"/>
                                            </p:txEl>
                                          </p:spTgt>
                                        </p:tgtEl>
                                        <p:attrNameLst>
                                          <p:attrName>style.textDecorationUnderline</p:attrName>
                                        </p:attrNameLst>
                                      </p:cBhvr>
                                      <p:to>
                                        <p:strVal val="false"/>
                                      </p:to>
                                    </p:set>
                                  </p:childTnLst>
                                </p:cTn>
                              </p:par>
                            </p:childTnLst>
                          </p:cTn>
                        </p:par>
                      </p:childTnLst>
                    </p:cTn>
                  </p:par>
                  <p:par>
                    <p:cTn id="69" fill="hold">
                      <p:stCondLst>
                        <p:cond delay="indefinite"/>
                      </p:stCondLst>
                      <p:childTnLst>
                        <p:par>
                          <p:cTn id="70" fill="hold">
                            <p:stCondLst>
                              <p:cond delay="0"/>
                            </p:stCondLst>
                            <p:childTnLst>
                              <p:par>
                                <p:cTn id="71" presetID="5" presetClass="emph" presetSubtype="1" nodeType="clickEffect">
                                  <p:stCondLst>
                                    <p:cond delay="0"/>
                                  </p:stCondLst>
                                  <p:endCondLst>
                                    <p:cond evt="onNext" delay="0">
                                      <p:tgtEl>
                                        <p:sldTgt/>
                                      </p:tgtEl>
                                    </p:cond>
                                  </p:endCondLst>
                                  <p:childTnLst>
                                    <p:set>
                                      <p:cBhvr override="childStyle">
                                        <p:cTn id="72" dur="indefinite"/>
                                        <p:tgtEl>
                                          <p:spTgt spid="5">
                                            <p:txEl>
                                              <p:pRg st="3" end="3"/>
                                            </p:txEl>
                                          </p:spTgt>
                                        </p:tgtEl>
                                        <p:attrNameLst>
                                          <p:attrName>style.fontStyle</p:attrName>
                                        </p:attrNameLst>
                                      </p:cBhvr>
                                      <p:to>
                                        <p:strVal val="normal"/>
                                      </p:to>
                                    </p:set>
                                    <p:set>
                                      <p:cBhvr override="childStyle">
                                        <p:cTn id="73" dur="indefinite"/>
                                        <p:tgtEl>
                                          <p:spTgt spid="5">
                                            <p:txEl>
                                              <p:pRg st="3" end="3"/>
                                            </p:txEl>
                                          </p:spTgt>
                                        </p:tgtEl>
                                        <p:attrNameLst>
                                          <p:attrName>style.fontWeight</p:attrName>
                                        </p:attrNameLst>
                                      </p:cBhvr>
                                      <p:to>
                                        <p:strVal val="bold"/>
                                      </p:to>
                                    </p:set>
                                    <p:set>
                                      <p:cBhvr override="childStyle">
                                        <p:cTn id="74" dur="indefinite"/>
                                        <p:tgtEl>
                                          <p:spTgt spid="5">
                                            <p:txEl>
                                              <p:pRg st="3" end="3"/>
                                            </p:txEl>
                                          </p:spTgt>
                                        </p:tgtEl>
                                        <p:attrNameLst>
                                          <p:attrName>style.textDecorationUnderline</p:attrName>
                                        </p:attrNameLst>
                                      </p:cBhvr>
                                      <p:to>
                                        <p:strVal val="false"/>
                                      </p:to>
                                    </p:set>
                                  </p:childTnLst>
                                </p:cTn>
                              </p:par>
                            </p:childTnLst>
                          </p:cTn>
                        </p:par>
                      </p:childTnLst>
                    </p:cTn>
                  </p:par>
                  <p:par>
                    <p:cTn id="75" fill="hold">
                      <p:stCondLst>
                        <p:cond delay="indefinite"/>
                      </p:stCondLst>
                      <p:childTnLst>
                        <p:par>
                          <p:cTn id="76" fill="hold">
                            <p:stCondLst>
                              <p:cond delay="0"/>
                            </p:stCondLst>
                            <p:childTnLst>
                              <p:par>
                                <p:cTn id="77" presetID="5" presetClass="emph" presetSubtype="1" nodeType="clickEffect">
                                  <p:stCondLst>
                                    <p:cond delay="0"/>
                                  </p:stCondLst>
                                  <p:endCondLst>
                                    <p:cond evt="onNext" delay="0">
                                      <p:tgtEl>
                                        <p:sldTgt/>
                                      </p:tgtEl>
                                    </p:cond>
                                  </p:endCondLst>
                                  <p:childTnLst>
                                    <p:set>
                                      <p:cBhvr override="childStyle">
                                        <p:cTn id="78" dur="indefinite"/>
                                        <p:tgtEl>
                                          <p:spTgt spid="5">
                                            <p:txEl>
                                              <p:pRg st="4" end="4"/>
                                            </p:txEl>
                                          </p:spTgt>
                                        </p:tgtEl>
                                        <p:attrNameLst>
                                          <p:attrName>style.fontStyle</p:attrName>
                                        </p:attrNameLst>
                                      </p:cBhvr>
                                      <p:to>
                                        <p:strVal val="normal"/>
                                      </p:to>
                                    </p:set>
                                    <p:set>
                                      <p:cBhvr override="childStyle">
                                        <p:cTn id="79" dur="indefinite"/>
                                        <p:tgtEl>
                                          <p:spTgt spid="5">
                                            <p:txEl>
                                              <p:pRg st="4" end="4"/>
                                            </p:txEl>
                                          </p:spTgt>
                                        </p:tgtEl>
                                        <p:attrNameLst>
                                          <p:attrName>style.fontWeight</p:attrName>
                                        </p:attrNameLst>
                                      </p:cBhvr>
                                      <p:to>
                                        <p:strVal val="bold"/>
                                      </p:to>
                                    </p:set>
                                    <p:set>
                                      <p:cBhvr override="childStyle">
                                        <p:cTn id="80" dur="indefinite"/>
                                        <p:tgtEl>
                                          <p:spTgt spid="5">
                                            <p:txEl>
                                              <p:pRg st="4" end="4"/>
                                            </p:txEl>
                                          </p:spTgt>
                                        </p:tgtEl>
                                        <p:attrNameLst>
                                          <p:attrName>style.textDecorationUnderline</p:attrName>
                                        </p:attrNameLst>
                                      </p:cBhvr>
                                      <p:to>
                                        <p:strVal val="false"/>
                                      </p:to>
                                    </p:set>
                                  </p:childTnLst>
                                </p:cTn>
                              </p:par>
                            </p:childTnLst>
                          </p:cTn>
                        </p:par>
                      </p:childTnLst>
                    </p:cTn>
                  </p:par>
                  <p:par>
                    <p:cTn id="81" fill="hold">
                      <p:stCondLst>
                        <p:cond delay="indefinite"/>
                      </p:stCondLst>
                      <p:childTnLst>
                        <p:par>
                          <p:cTn id="82" fill="hold">
                            <p:stCondLst>
                              <p:cond delay="0"/>
                            </p:stCondLst>
                            <p:childTnLst>
                              <p:par>
                                <p:cTn id="83" presetID="5" presetClass="emph" presetSubtype="1" nodeType="clickEffect">
                                  <p:stCondLst>
                                    <p:cond delay="0"/>
                                  </p:stCondLst>
                                  <p:endCondLst>
                                    <p:cond evt="onNext" delay="0">
                                      <p:tgtEl>
                                        <p:sldTgt/>
                                      </p:tgtEl>
                                    </p:cond>
                                  </p:endCondLst>
                                  <p:childTnLst>
                                    <p:set>
                                      <p:cBhvr override="childStyle">
                                        <p:cTn id="84" dur="indefinite"/>
                                        <p:tgtEl>
                                          <p:spTgt spid="5">
                                            <p:txEl>
                                              <p:pRg st="5" end="5"/>
                                            </p:txEl>
                                          </p:spTgt>
                                        </p:tgtEl>
                                        <p:attrNameLst>
                                          <p:attrName>style.fontStyle</p:attrName>
                                        </p:attrNameLst>
                                      </p:cBhvr>
                                      <p:to>
                                        <p:strVal val="normal"/>
                                      </p:to>
                                    </p:set>
                                    <p:set>
                                      <p:cBhvr override="childStyle">
                                        <p:cTn id="85" dur="indefinite"/>
                                        <p:tgtEl>
                                          <p:spTgt spid="5">
                                            <p:txEl>
                                              <p:pRg st="5" end="5"/>
                                            </p:txEl>
                                          </p:spTgt>
                                        </p:tgtEl>
                                        <p:attrNameLst>
                                          <p:attrName>style.fontWeight</p:attrName>
                                        </p:attrNameLst>
                                      </p:cBhvr>
                                      <p:to>
                                        <p:strVal val="bold"/>
                                      </p:to>
                                    </p:set>
                                    <p:set>
                                      <p:cBhvr override="childStyle">
                                        <p:cTn id="86" dur="indefinite"/>
                                        <p:tgtEl>
                                          <p:spTgt spid="5">
                                            <p:txEl>
                                              <p:pRg st="5" end="5"/>
                                            </p:txEl>
                                          </p:spTgt>
                                        </p:tgtEl>
                                        <p:attrNameLst>
                                          <p:attrName>style.textDecorationUnderline</p:attrName>
                                        </p:attrNameLst>
                                      </p:cBhvr>
                                      <p:to>
                                        <p:strVal val="false"/>
                                      </p:to>
                                    </p:set>
                                  </p:childTnLst>
                                </p:cTn>
                              </p:par>
                            </p:childTnLst>
                          </p:cTn>
                        </p:par>
                      </p:childTnLst>
                    </p:cTn>
                  </p:par>
                  <p:par>
                    <p:cTn id="87" fill="hold">
                      <p:stCondLst>
                        <p:cond delay="indefinite"/>
                      </p:stCondLst>
                      <p:childTnLst>
                        <p:par>
                          <p:cTn id="88" fill="hold">
                            <p:stCondLst>
                              <p:cond delay="0"/>
                            </p:stCondLst>
                            <p:childTnLst>
                              <p:par>
                                <p:cTn id="89" presetID="5" presetClass="emph" presetSubtype="1" nodeType="clickEffect">
                                  <p:stCondLst>
                                    <p:cond delay="0"/>
                                  </p:stCondLst>
                                  <p:endCondLst>
                                    <p:cond evt="onNext" delay="0">
                                      <p:tgtEl>
                                        <p:sldTgt/>
                                      </p:tgtEl>
                                    </p:cond>
                                  </p:endCondLst>
                                  <p:childTnLst>
                                    <p:set>
                                      <p:cBhvr override="childStyle">
                                        <p:cTn id="90" dur="indefinite"/>
                                        <p:tgtEl>
                                          <p:spTgt spid="5">
                                            <p:txEl>
                                              <p:pRg st="6" end="6"/>
                                            </p:txEl>
                                          </p:spTgt>
                                        </p:tgtEl>
                                        <p:attrNameLst>
                                          <p:attrName>style.fontStyle</p:attrName>
                                        </p:attrNameLst>
                                      </p:cBhvr>
                                      <p:to>
                                        <p:strVal val="normal"/>
                                      </p:to>
                                    </p:set>
                                    <p:set>
                                      <p:cBhvr override="childStyle">
                                        <p:cTn id="91" dur="indefinite"/>
                                        <p:tgtEl>
                                          <p:spTgt spid="5">
                                            <p:txEl>
                                              <p:pRg st="6" end="6"/>
                                            </p:txEl>
                                          </p:spTgt>
                                        </p:tgtEl>
                                        <p:attrNameLst>
                                          <p:attrName>style.fontWeight</p:attrName>
                                        </p:attrNameLst>
                                      </p:cBhvr>
                                      <p:to>
                                        <p:strVal val="bold"/>
                                      </p:to>
                                    </p:set>
                                    <p:set>
                                      <p:cBhvr override="childStyle">
                                        <p:cTn id="92" dur="indefinite"/>
                                        <p:tgtEl>
                                          <p:spTgt spid="5">
                                            <p:txEl>
                                              <p:pRg st="6" end="6"/>
                                            </p:txEl>
                                          </p:spTgt>
                                        </p:tgtEl>
                                        <p:attrNameLst>
                                          <p:attrName>style.textDecorationUnderline</p:attrName>
                                        </p:attrNameLst>
                                      </p:cBhvr>
                                      <p:to>
                                        <p:strVal val="false"/>
                                      </p:to>
                                    </p:set>
                                  </p:childTnLst>
                                </p:cTn>
                              </p:par>
                            </p:childTnLst>
                          </p:cTn>
                        </p:par>
                      </p:childTnLst>
                    </p:cTn>
                  </p:par>
                  <p:par>
                    <p:cTn id="93" fill="hold">
                      <p:stCondLst>
                        <p:cond delay="indefinite"/>
                      </p:stCondLst>
                      <p:childTnLst>
                        <p:par>
                          <p:cTn id="94" fill="hold">
                            <p:stCondLst>
                              <p:cond delay="0"/>
                            </p:stCondLst>
                            <p:childTnLst>
                              <p:par>
                                <p:cTn id="95" presetID="5" presetClass="emph" presetSubtype="1" nodeType="clickEffect">
                                  <p:stCondLst>
                                    <p:cond delay="0"/>
                                  </p:stCondLst>
                                  <p:endCondLst>
                                    <p:cond evt="onNext" delay="0">
                                      <p:tgtEl>
                                        <p:sldTgt/>
                                      </p:tgtEl>
                                    </p:cond>
                                  </p:endCondLst>
                                  <p:childTnLst>
                                    <p:set>
                                      <p:cBhvr override="childStyle">
                                        <p:cTn id="96" dur="indefinite"/>
                                        <p:tgtEl>
                                          <p:spTgt spid="5">
                                            <p:txEl>
                                              <p:pRg st="7" end="7"/>
                                            </p:txEl>
                                          </p:spTgt>
                                        </p:tgtEl>
                                        <p:attrNameLst>
                                          <p:attrName>style.fontStyle</p:attrName>
                                        </p:attrNameLst>
                                      </p:cBhvr>
                                      <p:to>
                                        <p:strVal val="normal"/>
                                      </p:to>
                                    </p:set>
                                    <p:set>
                                      <p:cBhvr override="childStyle">
                                        <p:cTn id="97" dur="indefinite"/>
                                        <p:tgtEl>
                                          <p:spTgt spid="5">
                                            <p:txEl>
                                              <p:pRg st="7" end="7"/>
                                            </p:txEl>
                                          </p:spTgt>
                                        </p:tgtEl>
                                        <p:attrNameLst>
                                          <p:attrName>style.fontWeight</p:attrName>
                                        </p:attrNameLst>
                                      </p:cBhvr>
                                      <p:to>
                                        <p:strVal val="bold"/>
                                      </p:to>
                                    </p:set>
                                    <p:set>
                                      <p:cBhvr override="childStyle">
                                        <p:cTn id="98" dur="indefinite"/>
                                        <p:tgtEl>
                                          <p:spTgt spid="5">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smtClean="0"/>
              <a:t>Metadata: CreateField - Example</a:t>
            </a:r>
          </a:p>
        </p:txBody>
      </p:sp>
      <p:sp>
        <p:nvSpPr>
          <p:cNvPr id="58371" name="Text Box 3"/>
          <p:cNvSpPr txBox="1">
            <a:spLocks noChangeArrowheads="1"/>
          </p:cNvSpPr>
          <p:nvPr/>
        </p:nvSpPr>
        <p:spPr bwMode="auto">
          <a:xfrm>
            <a:off x="95249" y="914400"/>
            <a:ext cx="8924925" cy="4893647"/>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wrap="square" tIns="91440" bIns="91440">
            <a:spAutoFit/>
          </a:bodyPr>
          <a:lstStyle/>
          <a:p>
            <a:pPr lvl="4" algn="ctr"/>
            <a:endParaRPr lang="en-US" sz="1200" dirty="0">
              <a:latin typeface="Courier New" pitchFamily="49" charset="0"/>
            </a:endParaRPr>
          </a:p>
          <a:p>
            <a:r>
              <a:rPr lang="en-US" sz="1400" dirty="0">
                <a:solidFill>
                  <a:srgbClr val="FF0000"/>
                </a:solidFill>
                <a:latin typeface="Courier New" pitchFamily="49" charset="0"/>
              </a:rPr>
              <a:t>/* The </a:t>
            </a:r>
            <a:r>
              <a:rPr lang="en-US" sz="1400" dirty="0" err="1">
                <a:solidFill>
                  <a:srgbClr val="FF0000"/>
                </a:solidFill>
                <a:latin typeface="Courier New" pitchFamily="49" charset="0"/>
              </a:rPr>
              <a:t>so_nbr</a:t>
            </a:r>
            <a:r>
              <a:rPr lang="en-US" sz="1400" dirty="0">
                <a:solidFill>
                  <a:srgbClr val="FF0000"/>
                </a:solidFill>
                <a:latin typeface="Courier New" pitchFamily="49" charset="0"/>
              </a:rPr>
              <a:t> field is set as a search field, so the seventh parameter is True. */</a:t>
            </a:r>
          </a:p>
          <a:p>
            <a:endParaRPr lang="en-US" sz="1400" dirty="0">
              <a:latin typeface="Courier New" pitchFamily="49" charset="0"/>
            </a:endParaRPr>
          </a:p>
          <a:p>
            <a:r>
              <a:rPr lang="en-US" sz="1400" dirty="0">
                <a:latin typeface="Courier New" pitchFamily="49" charset="0"/>
              </a:rPr>
              <a:t>run </a:t>
            </a:r>
            <a:r>
              <a:rPr lang="en-US" sz="1400" dirty="0" err="1">
                <a:latin typeface="Courier New" pitchFamily="49" charset="0"/>
              </a:rPr>
              <a:t>CreateField</a:t>
            </a:r>
            <a:r>
              <a:rPr lang="en-US" sz="1400" dirty="0">
                <a:latin typeface="Courier New" pitchFamily="49" charset="0"/>
              </a:rPr>
              <a:t> in </a:t>
            </a:r>
            <a:r>
              <a:rPr lang="en-US" sz="1400" dirty="0" err="1">
                <a:latin typeface="Courier New" pitchFamily="49" charset="0"/>
              </a:rPr>
              <a:t>reportHandle</a:t>
            </a:r>
            <a:r>
              <a:rPr lang="en-US" sz="1400" dirty="0">
                <a:latin typeface="Courier New" pitchFamily="49" charset="0"/>
              </a:rPr>
              <a:t> </a:t>
            </a:r>
          </a:p>
          <a:p>
            <a:r>
              <a:rPr lang="en-US" sz="1400" dirty="0">
                <a:latin typeface="Courier New" pitchFamily="49" charset="0"/>
              </a:rPr>
              <a:t>   (</a:t>
            </a:r>
            <a:r>
              <a:rPr lang="en-US" sz="1400" dirty="0" err="1">
                <a:latin typeface="Courier New" pitchFamily="49" charset="0"/>
              </a:rPr>
              <a:t>bufferName</a:t>
            </a:r>
            <a:r>
              <a:rPr lang="en-US" sz="1400" dirty="0">
                <a:latin typeface="Courier New" pitchFamily="49" charset="0"/>
              </a:rPr>
              <a:t>, </a:t>
            </a:r>
          </a:p>
          <a:p>
            <a:r>
              <a:rPr lang="en-US" sz="1400" dirty="0">
                <a:latin typeface="Courier New" pitchFamily="49" charset="0"/>
              </a:rPr>
              <a:t>    "</a:t>
            </a:r>
            <a:r>
              <a:rPr lang="en-US" sz="1400" dirty="0" err="1">
                <a:latin typeface="Courier New" pitchFamily="49" charset="0"/>
              </a:rPr>
              <a:t>so_nbr</a:t>
            </a:r>
            <a:r>
              <a:rPr lang="en-US" sz="1400" dirty="0">
                <a:latin typeface="Courier New" pitchFamily="49" charset="0"/>
              </a:rPr>
              <a:t>", </a:t>
            </a:r>
          </a:p>
          <a:p>
            <a:r>
              <a:rPr lang="en-US" sz="1400" dirty="0">
                <a:latin typeface="Courier New" pitchFamily="49" charset="0"/>
              </a:rPr>
              <a:t>    </a:t>
            </a:r>
            <a:r>
              <a:rPr lang="en-US" sz="1400" dirty="0" err="1">
                <a:latin typeface="Courier New" pitchFamily="49" charset="0"/>
              </a:rPr>
              <a:t>getLabel</a:t>
            </a:r>
            <a:r>
              <a:rPr lang="en-US" sz="1400" dirty="0">
                <a:latin typeface="Courier New" pitchFamily="49" charset="0"/>
              </a:rPr>
              <a:t>("SALES_ORDER"), </a:t>
            </a:r>
          </a:p>
          <a:p>
            <a:r>
              <a:rPr lang="en-US" sz="1400" dirty="0">
                <a:latin typeface="Courier New" pitchFamily="49" charset="0"/>
              </a:rPr>
              <a:t>    "character", </a:t>
            </a:r>
          </a:p>
          <a:p>
            <a:r>
              <a:rPr lang="en-US" sz="1400" dirty="0">
                <a:latin typeface="Courier New" pitchFamily="49" charset="0"/>
              </a:rPr>
              <a:t>    "x(8)", </a:t>
            </a:r>
          </a:p>
          <a:p>
            <a:r>
              <a:rPr lang="en-US" sz="1400" dirty="0">
                <a:latin typeface="Courier New" pitchFamily="49" charset="0"/>
              </a:rPr>
              <a:t>    "gplu239.p", </a:t>
            </a:r>
          </a:p>
          <a:p>
            <a:r>
              <a:rPr lang="en-US" sz="1400" dirty="0">
                <a:latin typeface="Courier New" pitchFamily="49" charset="0"/>
              </a:rPr>
              <a:t>    true, </a:t>
            </a:r>
          </a:p>
          <a:p>
            <a:r>
              <a:rPr lang="en-US" sz="1400" dirty="0">
                <a:latin typeface="Courier New" pitchFamily="49" charset="0"/>
              </a:rPr>
              <a:t>    false, </a:t>
            </a:r>
          </a:p>
          <a:p>
            <a:r>
              <a:rPr lang="en-US" sz="1400" dirty="0">
                <a:latin typeface="Courier New" pitchFamily="49" charset="0"/>
              </a:rPr>
              <a:t>    true, </a:t>
            </a:r>
          </a:p>
          <a:p>
            <a:r>
              <a:rPr lang="en-US" sz="1400" dirty="0">
                <a:latin typeface="Courier New" pitchFamily="49" charset="0"/>
              </a:rPr>
              <a:t>    false, </a:t>
            </a:r>
          </a:p>
          <a:p>
            <a:r>
              <a:rPr lang="en-US" sz="1400" dirty="0">
                <a:latin typeface="Courier New" pitchFamily="49" charset="0"/>
              </a:rPr>
              <a:t>    true, </a:t>
            </a:r>
          </a:p>
          <a:p>
            <a:r>
              <a:rPr lang="en-US" sz="1400" dirty="0">
                <a:latin typeface="Courier New" pitchFamily="49" charset="0"/>
              </a:rPr>
              <a:t>    false, </a:t>
            </a:r>
          </a:p>
          <a:p>
            <a:r>
              <a:rPr lang="en-US" sz="1400" dirty="0">
                <a:latin typeface="Courier New" pitchFamily="49" charset="0"/>
              </a:rPr>
              <a:t>    true, </a:t>
            </a:r>
          </a:p>
          <a:p>
            <a:r>
              <a:rPr lang="en-US" sz="1400" dirty="0">
                <a:latin typeface="Courier New" pitchFamily="49" charset="0"/>
              </a:rPr>
              <a:t>    "", </a:t>
            </a:r>
          </a:p>
          <a:p>
            <a:r>
              <a:rPr lang="en-US" sz="1400" dirty="0">
                <a:latin typeface="Courier New" pitchFamily="49" charset="0"/>
              </a:rPr>
              <a:t>    {&amp;</a:t>
            </a:r>
            <a:r>
              <a:rPr lang="en-US" sz="1400" dirty="0" err="1">
                <a:latin typeface="Courier New" pitchFamily="49" charset="0"/>
              </a:rPr>
              <a:t>ParameterOperator_Equals</a:t>
            </a:r>
            <a:r>
              <a:rPr lang="en-US" sz="1400" dirty="0">
                <a:latin typeface="Courier New" pitchFamily="49" charset="0"/>
              </a:rPr>
              <a:t>}, </a:t>
            </a:r>
          </a:p>
          <a:p>
            <a:r>
              <a:rPr lang="en-US" sz="1400" dirty="0">
                <a:latin typeface="Courier New" pitchFamily="49" charset="0"/>
              </a:rPr>
              <a:t>    {&amp;</a:t>
            </a:r>
            <a:r>
              <a:rPr lang="en-US" sz="1400" dirty="0" err="1">
                <a:latin typeface="Courier New" pitchFamily="49" charset="0"/>
              </a:rPr>
              <a:t>ParameterValueType_Constant</a:t>
            </a:r>
            <a:r>
              <a:rPr lang="en-US" sz="1400" dirty="0">
                <a:latin typeface="Courier New" pitchFamily="49" charset="0"/>
              </a:rPr>
              <a:t>}, </a:t>
            </a:r>
          </a:p>
          <a:p>
            <a:r>
              <a:rPr lang="en-US" sz="1400" dirty="0">
                <a:latin typeface="Courier New" pitchFamily="49" charset="0"/>
              </a:rPr>
              <a:t>    "", </a:t>
            </a:r>
          </a:p>
          <a:p>
            <a:r>
              <a:rPr lang="en-US" sz="1400" dirty="0">
                <a:latin typeface="Courier New" pitchFamily="49" charset="0"/>
              </a:rPr>
              <a:t>    {&amp;</a:t>
            </a:r>
            <a:r>
              <a:rPr lang="en-US" sz="1400" dirty="0" err="1">
                <a:latin typeface="Courier New" pitchFamily="49" charset="0"/>
              </a:rPr>
              <a:t>ParameterValueType_Constant</a:t>
            </a:r>
            <a:r>
              <a:rPr lang="en-US" sz="1400" dirty="0" smtClean="0">
                <a:latin typeface="Courier New" pitchFamily="49" charset="0"/>
              </a:rPr>
              <a:t>}).</a:t>
            </a:r>
            <a:endParaRPr lang="en-US" sz="1400" dirty="0">
              <a:latin typeface="Courier New" pitchFamily="49" charset="0"/>
            </a:endParaRPr>
          </a:p>
        </p:txBody>
      </p:sp>
      <p:sp>
        <p:nvSpPr>
          <p:cNvPr id="4" name="Footer Placeholder 3"/>
          <p:cNvSpPr>
            <a:spLocks noGrp="1"/>
          </p:cNvSpPr>
          <p:nvPr>
            <p:ph type="ftr" sz="quarter" idx="10"/>
          </p:nvPr>
        </p:nvSpPr>
        <p:spPr/>
        <p:txBody>
          <a:bodyPr/>
          <a:lstStyle/>
          <a:p>
            <a:pPr>
              <a:defRPr/>
            </a:pPr>
            <a:r>
              <a:rPr lang="en-US" dirty="0" smtClean="0"/>
              <a:t>RF-PDS-190</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eaLnBrk="1" hangingPunct="1">
              <a:buFont typeface="Webdings" pitchFamily="18" charset="2"/>
              <a:buNone/>
            </a:pPr>
            <a:r>
              <a:rPr lang="en-US" b="1" smtClean="0"/>
              <a:t>You will </a:t>
            </a:r>
            <a:r>
              <a:rPr lang="en-US" b="1" dirty="0" smtClean="0"/>
              <a:t>learn how to:</a:t>
            </a:r>
          </a:p>
          <a:p>
            <a:pPr eaLnBrk="1" hangingPunct="1"/>
            <a:r>
              <a:rPr lang="en-US" dirty="0" smtClean="0"/>
              <a:t>Develop a Progress “Proxy” Data Source Program</a:t>
            </a:r>
          </a:p>
          <a:p>
            <a:pPr eaLnBrk="1" hangingPunct="1"/>
            <a:r>
              <a:rPr lang="en-US" dirty="0" smtClean="0"/>
              <a:t>Deploy the data source program into the run-time environment</a:t>
            </a:r>
          </a:p>
        </p:txBody>
      </p:sp>
      <p:sp>
        <p:nvSpPr>
          <p:cNvPr id="4098" name="Rectangle 2"/>
          <p:cNvSpPr>
            <a:spLocks noGrp="1" noChangeArrowheads="1"/>
          </p:cNvSpPr>
          <p:nvPr>
            <p:ph type="title"/>
          </p:nvPr>
        </p:nvSpPr>
        <p:spPr/>
        <p:txBody>
          <a:bodyPr/>
          <a:lstStyle/>
          <a:p>
            <a:pPr eaLnBrk="1" hangingPunct="1"/>
            <a:r>
              <a:rPr lang="en-US" smtClean="0"/>
              <a:t>Session Objectives</a:t>
            </a:r>
          </a:p>
        </p:txBody>
      </p:sp>
      <p:sp>
        <p:nvSpPr>
          <p:cNvPr id="4" name="Footer Placeholder 3"/>
          <p:cNvSpPr>
            <a:spLocks noGrp="1"/>
          </p:cNvSpPr>
          <p:nvPr>
            <p:ph type="ftr" sz="quarter" idx="10"/>
          </p:nvPr>
        </p:nvSpPr>
        <p:spPr/>
        <p:txBody>
          <a:bodyPr/>
          <a:lstStyle/>
          <a:p>
            <a:pPr>
              <a:defRPr/>
            </a:pPr>
            <a:r>
              <a:rPr lang="en-US" dirty="0" smtClean="0"/>
              <a:t>RF-PDS-020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099">
                                            <p:txEl>
                                              <p:pRg st="1" end="1"/>
                                            </p:txEl>
                                          </p:spTgt>
                                        </p:tgtEl>
                                        <p:attrNameLst>
                                          <p:attrName>style.fontStyle</p:attrName>
                                        </p:attrNameLst>
                                      </p:cBhvr>
                                      <p:to>
                                        <p:strVal val="normal"/>
                                      </p:to>
                                    </p:set>
                                    <p:set>
                                      <p:cBhvr override="childStyle">
                                        <p:cTn id="7" dur="indefinite"/>
                                        <p:tgtEl>
                                          <p:spTgt spid="4099">
                                            <p:txEl>
                                              <p:pRg st="1" end="1"/>
                                            </p:txEl>
                                          </p:spTgt>
                                        </p:tgtEl>
                                        <p:attrNameLst>
                                          <p:attrName>style.fontWeight</p:attrName>
                                        </p:attrNameLst>
                                      </p:cBhvr>
                                      <p:to>
                                        <p:strVal val="bold"/>
                                      </p:to>
                                    </p:set>
                                    <p:set>
                                      <p:cBhvr override="childStyle">
                                        <p:cTn id="8" dur="indefinite"/>
                                        <p:tgtEl>
                                          <p:spTgt spid="4099">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099">
                                            <p:txEl>
                                              <p:pRg st="2" end="2"/>
                                            </p:txEl>
                                          </p:spTgt>
                                        </p:tgtEl>
                                        <p:attrNameLst>
                                          <p:attrName>style.fontStyle</p:attrName>
                                        </p:attrNameLst>
                                      </p:cBhvr>
                                      <p:to>
                                        <p:strVal val="normal"/>
                                      </p:to>
                                    </p:set>
                                    <p:set>
                                      <p:cBhvr override="childStyle">
                                        <p:cTn id="13" dur="indefinite"/>
                                        <p:tgtEl>
                                          <p:spTgt spid="4099">
                                            <p:txEl>
                                              <p:pRg st="2" end="2"/>
                                            </p:txEl>
                                          </p:spTgt>
                                        </p:tgtEl>
                                        <p:attrNameLst>
                                          <p:attrName>style.fontWeight</p:attrName>
                                        </p:attrNameLst>
                                      </p:cBhvr>
                                      <p:to>
                                        <p:strVal val="bold"/>
                                      </p:to>
                                    </p:set>
                                    <p:set>
                                      <p:cBhvr override="childStyle">
                                        <p:cTn id="14" dur="indefinite"/>
                                        <p:tgtEl>
                                          <p:spTgt spid="4099">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sz="2800" smtClean="0"/>
              <a:t>Metadata: CreateFieldForDBField - Example</a:t>
            </a:r>
          </a:p>
        </p:txBody>
      </p:sp>
      <p:sp>
        <p:nvSpPr>
          <p:cNvPr id="64515" name="Text Box 3"/>
          <p:cNvSpPr txBox="1">
            <a:spLocks noChangeArrowheads="1"/>
          </p:cNvSpPr>
          <p:nvPr/>
        </p:nvSpPr>
        <p:spPr bwMode="auto">
          <a:xfrm>
            <a:off x="533402" y="1143000"/>
            <a:ext cx="8077200" cy="4678204"/>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lvl="4" algn="ctr"/>
            <a:endParaRPr lang="en-US" sz="1200" dirty="0">
              <a:latin typeface="Courier New" pitchFamily="49" charset="0"/>
            </a:endParaRPr>
          </a:p>
          <a:p>
            <a:r>
              <a:rPr lang="en-US" sz="1400" dirty="0">
                <a:solidFill>
                  <a:srgbClr val="FF0000"/>
                </a:solidFill>
                <a:latin typeface="Courier New" pitchFamily="49" charset="0"/>
              </a:rPr>
              <a:t>/* The following field will have some of its metadata attributes */</a:t>
            </a:r>
          </a:p>
          <a:p>
            <a:r>
              <a:rPr lang="en-US" sz="1400" dirty="0">
                <a:solidFill>
                  <a:srgbClr val="FF0000"/>
                </a:solidFill>
                <a:latin typeface="Courier New" pitchFamily="49" charset="0"/>
              </a:rPr>
              <a:t>/* driven from the </a:t>
            </a:r>
            <a:r>
              <a:rPr lang="en-US" sz="1400" dirty="0" err="1">
                <a:solidFill>
                  <a:srgbClr val="FF0000"/>
                </a:solidFill>
                <a:latin typeface="Courier New" pitchFamily="49" charset="0"/>
              </a:rPr>
              <a:t>so_cust</a:t>
            </a:r>
            <a:r>
              <a:rPr lang="en-US" sz="1400" dirty="0">
                <a:solidFill>
                  <a:srgbClr val="FF0000"/>
                </a:solidFill>
                <a:latin typeface="Courier New" pitchFamily="49" charset="0"/>
              </a:rPr>
              <a:t> database field. */</a:t>
            </a:r>
          </a:p>
          <a:p>
            <a:endParaRPr lang="en-US" sz="1400" dirty="0">
              <a:latin typeface="Courier New" pitchFamily="49" charset="0"/>
            </a:endParaRPr>
          </a:p>
          <a:p>
            <a:r>
              <a:rPr lang="en-US" sz="1400" dirty="0">
                <a:latin typeface="Courier New" pitchFamily="49" charset="0"/>
              </a:rPr>
              <a:t>run </a:t>
            </a:r>
            <a:r>
              <a:rPr lang="en-US" sz="1400" dirty="0" err="1">
                <a:latin typeface="Courier New" pitchFamily="49" charset="0"/>
              </a:rPr>
              <a:t>CreateFieldForDBField</a:t>
            </a:r>
            <a:r>
              <a:rPr lang="en-US" sz="1400" dirty="0">
                <a:latin typeface="Courier New" pitchFamily="49" charset="0"/>
              </a:rPr>
              <a:t> in </a:t>
            </a:r>
            <a:r>
              <a:rPr lang="en-US" sz="1400" dirty="0" err="1">
                <a:latin typeface="Courier New" pitchFamily="49" charset="0"/>
              </a:rPr>
              <a:t>reportHandle</a:t>
            </a:r>
            <a:endParaRPr lang="en-US" sz="1400" dirty="0">
              <a:latin typeface="Courier New" pitchFamily="49" charset="0"/>
            </a:endParaRPr>
          </a:p>
          <a:p>
            <a:r>
              <a:rPr lang="en-US" sz="1400" dirty="0">
                <a:latin typeface="Courier New" pitchFamily="49" charset="0"/>
              </a:rPr>
              <a:t>   (</a:t>
            </a:r>
            <a:r>
              <a:rPr lang="en-US" sz="1400" dirty="0" err="1">
                <a:latin typeface="Courier New" pitchFamily="49" charset="0"/>
              </a:rPr>
              <a:t>bufferName</a:t>
            </a:r>
            <a:r>
              <a:rPr lang="en-US" sz="1400" dirty="0">
                <a:latin typeface="Courier New" pitchFamily="49" charset="0"/>
              </a:rPr>
              <a:t>,</a:t>
            </a:r>
          </a:p>
          <a:p>
            <a:r>
              <a:rPr lang="en-US" sz="1400" dirty="0">
                <a:latin typeface="Courier New" pitchFamily="49" charset="0"/>
              </a:rPr>
              <a:t>    "</a:t>
            </a:r>
            <a:r>
              <a:rPr lang="en-US" sz="1400" dirty="0" err="1">
                <a:latin typeface="Courier New" pitchFamily="49" charset="0"/>
              </a:rPr>
              <a:t>so_mstr</a:t>
            </a:r>
            <a:r>
              <a:rPr lang="en-US" sz="1400" dirty="0">
                <a:latin typeface="Courier New" pitchFamily="49" charset="0"/>
              </a:rPr>
              <a:t>",</a:t>
            </a:r>
          </a:p>
          <a:p>
            <a:r>
              <a:rPr lang="en-US" sz="1400" dirty="0">
                <a:latin typeface="Courier New" pitchFamily="49" charset="0"/>
              </a:rPr>
              <a:t>    "</a:t>
            </a:r>
            <a:r>
              <a:rPr lang="en-US" sz="1400" dirty="0" err="1">
                <a:latin typeface="Courier New" pitchFamily="49" charset="0"/>
              </a:rPr>
              <a:t>so_cust</a:t>
            </a:r>
            <a:r>
              <a:rPr lang="en-US" sz="1400" dirty="0">
                <a:latin typeface="Courier New" pitchFamily="49" charset="0"/>
              </a:rPr>
              <a:t>",</a:t>
            </a:r>
          </a:p>
          <a:p>
            <a:r>
              <a:rPr lang="en-US" sz="1400" dirty="0">
                <a:latin typeface="Courier New" pitchFamily="49" charset="0"/>
              </a:rPr>
              <a:t>    true,</a:t>
            </a:r>
          </a:p>
          <a:p>
            <a:r>
              <a:rPr lang="en-US" sz="1400" dirty="0">
                <a:latin typeface="Courier New" pitchFamily="49" charset="0"/>
              </a:rPr>
              <a:t>    false,</a:t>
            </a:r>
          </a:p>
          <a:p>
            <a:r>
              <a:rPr lang="en-US" sz="1400" dirty="0">
                <a:latin typeface="Courier New" pitchFamily="49" charset="0"/>
              </a:rPr>
              <a:t>    true,</a:t>
            </a:r>
          </a:p>
          <a:p>
            <a:r>
              <a:rPr lang="en-US" sz="1400" dirty="0">
                <a:latin typeface="Courier New" pitchFamily="49" charset="0"/>
              </a:rPr>
              <a:t>    false,</a:t>
            </a:r>
          </a:p>
          <a:p>
            <a:r>
              <a:rPr lang="en-US" sz="1400" dirty="0">
                <a:latin typeface="Courier New" pitchFamily="49" charset="0"/>
              </a:rPr>
              <a:t>    true,</a:t>
            </a:r>
          </a:p>
          <a:p>
            <a:r>
              <a:rPr lang="en-US" sz="1400" dirty="0">
                <a:latin typeface="Courier New" pitchFamily="49" charset="0"/>
              </a:rPr>
              <a:t>    false,</a:t>
            </a:r>
          </a:p>
          <a:p>
            <a:r>
              <a:rPr lang="en-US" sz="1400" dirty="0">
                <a:latin typeface="Courier New" pitchFamily="49" charset="0"/>
              </a:rPr>
              <a:t>    true,</a:t>
            </a:r>
          </a:p>
          <a:p>
            <a:r>
              <a:rPr lang="en-US" sz="1400" dirty="0">
                <a:latin typeface="Courier New" pitchFamily="49" charset="0"/>
              </a:rPr>
              <a:t>    "",</a:t>
            </a:r>
          </a:p>
          <a:p>
            <a:r>
              <a:rPr lang="en-US" sz="1400" dirty="0">
                <a:latin typeface="Courier New" pitchFamily="49" charset="0"/>
              </a:rPr>
              <a:t>    {&amp;</a:t>
            </a:r>
            <a:r>
              <a:rPr lang="en-US" sz="1400" dirty="0" err="1">
                <a:latin typeface="Courier New" pitchFamily="49" charset="0"/>
              </a:rPr>
              <a:t>ParameterOperator_Equals</a:t>
            </a:r>
            <a:r>
              <a:rPr lang="en-US" sz="1400" dirty="0">
                <a:latin typeface="Courier New" pitchFamily="49" charset="0"/>
              </a:rPr>
              <a:t>},</a:t>
            </a:r>
          </a:p>
          <a:p>
            <a:r>
              <a:rPr lang="en-US" sz="1400" dirty="0">
                <a:latin typeface="Courier New" pitchFamily="49" charset="0"/>
              </a:rPr>
              <a:t>    {&amp;</a:t>
            </a:r>
            <a:r>
              <a:rPr lang="en-US" sz="1400" dirty="0" err="1">
                <a:latin typeface="Courier New" pitchFamily="49" charset="0"/>
              </a:rPr>
              <a:t>ParameterValueType_Constant</a:t>
            </a:r>
            <a:r>
              <a:rPr lang="en-US" sz="1400" dirty="0">
                <a:latin typeface="Courier New" pitchFamily="49" charset="0"/>
              </a:rPr>
              <a:t>},</a:t>
            </a:r>
          </a:p>
          <a:p>
            <a:r>
              <a:rPr lang="en-US" sz="1400" dirty="0">
                <a:latin typeface="Courier New" pitchFamily="49" charset="0"/>
              </a:rPr>
              <a:t>    "",</a:t>
            </a:r>
          </a:p>
          <a:p>
            <a:r>
              <a:rPr lang="en-US" sz="1400" dirty="0">
                <a:latin typeface="Courier New" pitchFamily="49" charset="0"/>
              </a:rPr>
              <a:t>    {&amp;</a:t>
            </a:r>
            <a:r>
              <a:rPr lang="en-US" sz="1400" dirty="0" err="1">
                <a:latin typeface="Courier New" pitchFamily="49" charset="0"/>
              </a:rPr>
              <a:t>ParameterValueType_Constant</a:t>
            </a:r>
            <a:r>
              <a:rPr lang="en-US" sz="1400" dirty="0">
                <a:latin typeface="Courier New" pitchFamily="49" charset="0"/>
              </a:rPr>
              <a:t>}).</a:t>
            </a:r>
          </a:p>
          <a:p>
            <a:pPr lvl="4"/>
            <a:endParaRPr lang="en-US" sz="1400" dirty="0">
              <a:latin typeface="Courier New" pitchFamily="49" charset="0"/>
            </a:endParaRPr>
          </a:p>
        </p:txBody>
      </p:sp>
      <p:sp>
        <p:nvSpPr>
          <p:cNvPr id="4" name="Footer Placeholder 3"/>
          <p:cNvSpPr>
            <a:spLocks noGrp="1"/>
          </p:cNvSpPr>
          <p:nvPr>
            <p:ph type="ftr" sz="quarter" idx="10"/>
          </p:nvPr>
        </p:nvSpPr>
        <p:spPr/>
        <p:txBody>
          <a:bodyPr/>
          <a:lstStyle/>
          <a:p>
            <a:pPr>
              <a:defRPr/>
            </a:pPr>
            <a:r>
              <a:rPr lang="en-US" dirty="0" smtClean="0"/>
              <a:t>RF-PDS-200</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en-US" sz="2800" smtClean="0"/>
              <a:t>Metadata: CreateFieldLikeDBField - Example</a:t>
            </a:r>
          </a:p>
        </p:txBody>
      </p:sp>
      <p:sp>
        <p:nvSpPr>
          <p:cNvPr id="66563" name="Text Box 3"/>
          <p:cNvSpPr txBox="1">
            <a:spLocks noChangeArrowheads="1"/>
          </p:cNvSpPr>
          <p:nvPr/>
        </p:nvSpPr>
        <p:spPr bwMode="auto">
          <a:xfrm>
            <a:off x="185058" y="936170"/>
            <a:ext cx="8763000" cy="5229225"/>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lvl="4"/>
            <a:endParaRPr lang="en-US" sz="1000" dirty="0">
              <a:latin typeface="Courier New" pitchFamily="49" charset="0"/>
            </a:endParaRPr>
          </a:p>
          <a:p>
            <a:pPr lvl="4"/>
            <a:r>
              <a:rPr lang="en-US" sz="1400" dirty="0">
                <a:latin typeface="Courier New" pitchFamily="49" charset="0"/>
              </a:rPr>
              <a:t>/* The following field will be called </a:t>
            </a:r>
            <a:r>
              <a:rPr lang="en-US" sz="1400" dirty="0" err="1">
                <a:latin typeface="Courier New" pitchFamily="49" charset="0"/>
              </a:rPr>
              <a:t>order_date</a:t>
            </a:r>
            <a:r>
              <a:rPr lang="en-US" sz="1400" dirty="0">
                <a:latin typeface="Courier New" pitchFamily="49" charset="0"/>
              </a:rPr>
              <a:t> in the report even though some */</a:t>
            </a:r>
          </a:p>
          <a:p>
            <a:pPr lvl="4"/>
            <a:r>
              <a:rPr lang="en-US" sz="1400" dirty="0">
                <a:latin typeface="Courier New" pitchFamily="49" charset="0"/>
              </a:rPr>
              <a:t>/* of its metadata attributes will be driven from the </a:t>
            </a:r>
            <a:r>
              <a:rPr lang="en-US" sz="1400" dirty="0" err="1">
                <a:latin typeface="Courier New" pitchFamily="49" charset="0"/>
              </a:rPr>
              <a:t>so_ord_date</a:t>
            </a:r>
            <a:r>
              <a:rPr lang="en-US" sz="1400" dirty="0">
                <a:latin typeface="Courier New" pitchFamily="49" charset="0"/>
              </a:rPr>
              <a:t> database field. */</a:t>
            </a:r>
          </a:p>
          <a:p>
            <a:pPr lvl="4"/>
            <a:endParaRPr lang="en-US" sz="1400" dirty="0">
              <a:latin typeface="Courier New" pitchFamily="49" charset="0"/>
            </a:endParaRPr>
          </a:p>
          <a:p>
            <a:pPr lvl="4"/>
            <a:r>
              <a:rPr lang="en-US" sz="1400" dirty="0">
                <a:latin typeface="Courier New" pitchFamily="49" charset="0"/>
              </a:rPr>
              <a:t>run </a:t>
            </a:r>
            <a:r>
              <a:rPr lang="en-US" sz="1400" dirty="0" err="1">
                <a:latin typeface="Courier New" pitchFamily="49" charset="0"/>
              </a:rPr>
              <a:t>CreateFieldLikeDBField</a:t>
            </a:r>
            <a:r>
              <a:rPr lang="en-US" sz="1400" dirty="0">
                <a:latin typeface="Courier New" pitchFamily="49" charset="0"/>
              </a:rPr>
              <a:t> in </a:t>
            </a:r>
            <a:r>
              <a:rPr lang="en-US" sz="1400" dirty="0" err="1">
                <a:latin typeface="Courier New" pitchFamily="49" charset="0"/>
              </a:rPr>
              <a:t>reportHandle</a:t>
            </a:r>
            <a:endParaRPr lang="en-US" sz="1400" dirty="0">
              <a:latin typeface="Courier New" pitchFamily="49" charset="0"/>
            </a:endParaRPr>
          </a:p>
          <a:p>
            <a:pPr lvl="4"/>
            <a:r>
              <a:rPr lang="en-US" sz="1400" dirty="0">
                <a:latin typeface="Courier New" pitchFamily="49" charset="0"/>
              </a:rPr>
              <a:t>   (</a:t>
            </a:r>
            <a:r>
              <a:rPr lang="en-US" sz="1400" dirty="0" err="1">
                <a:latin typeface="Courier New" pitchFamily="49" charset="0"/>
              </a:rPr>
              <a:t>bufferName</a:t>
            </a:r>
            <a:r>
              <a:rPr lang="en-US" sz="1400" dirty="0">
                <a:latin typeface="Courier New" pitchFamily="49" charset="0"/>
              </a:rPr>
              <a:t>,</a:t>
            </a:r>
          </a:p>
          <a:p>
            <a:pPr lvl="4"/>
            <a:r>
              <a:rPr lang="en-US" sz="1400" dirty="0">
                <a:latin typeface="Courier New" pitchFamily="49" charset="0"/>
              </a:rPr>
              <a:t>    "</a:t>
            </a:r>
            <a:r>
              <a:rPr lang="en-US" sz="1400" dirty="0" err="1">
                <a:latin typeface="Courier New" pitchFamily="49" charset="0"/>
              </a:rPr>
              <a:t>order_date</a:t>
            </a:r>
            <a:r>
              <a:rPr lang="en-US" sz="1400" dirty="0">
                <a:latin typeface="Courier New" pitchFamily="49" charset="0"/>
              </a:rPr>
              <a:t>",</a:t>
            </a:r>
          </a:p>
          <a:p>
            <a:pPr lvl="4"/>
            <a:r>
              <a:rPr lang="en-US" sz="1400" dirty="0">
                <a:latin typeface="Courier New" pitchFamily="49" charset="0"/>
              </a:rPr>
              <a:t>    "</a:t>
            </a:r>
            <a:r>
              <a:rPr lang="en-US" sz="1400" dirty="0" err="1">
                <a:latin typeface="Courier New" pitchFamily="49" charset="0"/>
              </a:rPr>
              <a:t>so_mstr</a:t>
            </a:r>
            <a:r>
              <a:rPr lang="en-US" sz="1400" dirty="0">
                <a:latin typeface="Courier New" pitchFamily="49" charset="0"/>
              </a:rPr>
              <a:t>",</a:t>
            </a:r>
          </a:p>
          <a:p>
            <a:pPr lvl="4"/>
            <a:r>
              <a:rPr lang="en-US" sz="1400" dirty="0">
                <a:latin typeface="Courier New" pitchFamily="49" charset="0"/>
              </a:rPr>
              <a:t>    "</a:t>
            </a:r>
            <a:r>
              <a:rPr lang="en-US" sz="1400" dirty="0" err="1">
                <a:latin typeface="Courier New" pitchFamily="49" charset="0"/>
              </a:rPr>
              <a:t>so_ord_date</a:t>
            </a:r>
            <a:r>
              <a:rPr lang="en-US" sz="1400" dirty="0">
                <a:latin typeface="Courier New" pitchFamily="49" charset="0"/>
              </a:rPr>
              <a:t>",</a:t>
            </a:r>
          </a:p>
          <a:p>
            <a:pPr lvl="4"/>
            <a:r>
              <a:rPr lang="en-US" sz="1400" dirty="0">
                <a:latin typeface="Courier New" pitchFamily="49" charset="0"/>
              </a:rPr>
              <a:t>    true,</a:t>
            </a:r>
          </a:p>
          <a:p>
            <a:pPr lvl="4"/>
            <a:r>
              <a:rPr lang="en-US" sz="1400" dirty="0">
                <a:latin typeface="Courier New" pitchFamily="49" charset="0"/>
              </a:rPr>
              <a:t>    false,</a:t>
            </a:r>
          </a:p>
          <a:p>
            <a:pPr lvl="4"/>
            <a:r>
              <a:rPr lang="en-US" sz="1400" dirty="0">
                <a:latin typeface="Courier New" pitchFamily="49" charset="0"/>
              </a:rPr>
              <a:t>    true,</a:t>
            </a:r>
          </a:p>
          <a:p>
            <a:pPr lvl="4"/>
            <a:r>
              <a:rPr lang="en-US" sz="1400" dirty="0">
                <a:latin typeface="Courier New" pitchFamily="49" charset="0"/>
              </a:rPr>
              <a:t>    false,</a:t>
            </a:r>
          </a:p>
          <a:p>
            <a:pPr lvl="4"/>
            <a:r>
              <a:rPr lang="en-US" sz="1400" dirty="0">
                <a:latin typeface="Courier New" pitchFamily="49" charset="0"/>
              </a:rPr>
              <a:t>    true,</a:t>
            </a:r>
          </a:p>
          <a:p>
            <a:pPr lvl="4"/>
            <a:r>
              <a:rPr lang="en-US" sz="1400" dirty="0">
                <a:latin typeface="Courier New" pitchFamily="49" charset="0"/>
              </a:rPr>
              <a:t>    false,</a:t>
            </a:r>
          </a:p>
          <a:p>
            <a:pPr lvl="4"/>
            <a:r>
              <a:rPr lang="en-US" sz="1400" dirty="0">
                <a:latin typeface="Courier New" pitchFamily="49" charset="0"/>
              </a:rPr>
              <a:t>    true,</a:t>
            </a:r>
          </a:p>
          <a:p>
            <a:pPr lvl="4"/>
            <a:r>
              <a:rPr lang="en-US" sz="1400" dirty="0">
                <a:latin typeface="Courier New" pitchFamily="49" charset="0"/>
              </a:rPr>
              <a:t>    "",</a:t>
            </a:r>
          </a:p>
          <a:p>
            <a:pPr lvl="4"/>
            <a:r>
              <a:rPr lang="en-US" sz="1400" dirty="0">
                <a:latin typeface="Courier New" pitchFamily="49" charset="0"/>
              </a:rPr>
              <a:t>    {&amp;</a:t>
            </a:r>
            <a:r>
              <a:rPr lang="en-US" sz="1400" dirty="0" err="1">
                <a:latin typeface="Courier New" pitchFamily="49" charset="0"/>
              </a:rPr>
              <a:t>ParameterOperator_Equals</a:t>
            </a:r>
            <a:r>
              <a:rPr lang="en-US" sz="1400" dirty="0">
                <a:latin typeface="Courier New" pitchFamily="49" charset="0"/>
              </a:rPr>
              <a:t>},</a:t>
            </a:r>
          </a:p>
          <a:p>
            <a:pPr lvl="4"/>
            <a:r>
              <a:rPr lang="en-US" sz="1400" dirty="0">
                <a:latin typeface="Courier New" pitchFamily="49" charset="0"/>
              </a:rPr>
              <a:t>    {&amp;</a:t>
            </a:r>
            <a:r>
              <a:rPr lang="en-US" sz="1400" dirty="0" err="1">
                <a:latin typeface="Courier New" pitchFamily="49" charset="0"/>
              </a:rPr>
              <a:t>ParameterValueType_Constant</a:t>
            </a:r>
            <a:r>
              <a:rPr lang="en-US" sz="1400" dirty="0">
                <a:latin typeface="Courier New" pitchFamily="49" charset="0"/>
              </a:rPr>
              <a:t>},</a:t>
            </a:r>
          </a:p>
          <a:p>
            <a:pPr lvl="4"/>
            <a:r>
              <a:rPr lang="en-US" sz="1400" dirty="0">
                <a:latin typeface="Courier New" pitchFamily="49" charset="0"/>
              </a:rPr>
              <a:t>    "",</a:t>
            </a:r>
          </a:p>
          <a:p>
            <a:pPr lvl="4"/>
            <a:r>
              <a:rPr lang="en-US" sz="1400" dirty="0">
                <a:latin typeface="Courier New" pitchFamily="49" charset="0"/>
              </a:rPr>
              <a:t>    {&amp;</a:t>
            </a:r>
            <a:r>
              <a:rPr lang="en-US" sz="1400" dirty="0" err="1">
                <a:latin typeface="Courier New" pitchFamily="49" charset="0"/>
              </a:rPr>
              <a:t>ParameterValueType_Constant</a:t>
            </a:r>
            <a:r>
              <a:rPr lang="en-US" sz="1400" dirty="0">
                <a:latin typeface="Courier New" pitchFamily="49" charset="0"/>
              </a:rPr>
              <a:t>}).</a:t>
            </a:r>
          </a:p>
          <a:p>
            <a:pPr lvl="4"/>
            <a:endParaRPr lang="en-US" sz="1400" dirty="0">
              <a:latin typeface="Courier New" pitchFamily="49" charset="0"/>
            </a:endParaRPr>
          </a:p>
        </p:txBody>
      </p:sp>
      <p:sp>
        <p:nvSpPr>
          <p:cNvPr id="4" name="Footer Placeholder 3"/>
          <p:cNvSpPr>
            <a:spLocks noGrp="1"/>
          </p:cNvSpPr>
          <p:nvPr>
            <p:ph type="ftr" sz="quarter" idx="10"/>
          </p:nvPr>
        </p:nvSpPr>
        <p:spPr/>
        <p:txBody>
          <a:bodyPr/>
          <a:lstStyle/>
          <a:p>
            <a:pPr>
              <a:defRPr/>
            </a:pPr>
            <a:r>
              <a:rPr lang="en-US" dirty="0" smtClean="0"/>
              <a:t>RF-PDS-210</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3"/>
          <p:cNvSpPr>
            <a:spLocks noGrp="1" noChangeArrowheads="1"/>
          </p:cNvSpPr>
          <p:nvPr>
            <p:ph idx="1"/>
          </p:nvPr>
        </p:nvSpPr>
        <p:spPr/>
        <p:txBody>
          <a:bodyPr>
            <a:normAutofit lnSpcReduction="10000"/>
          </a:bodyPr>
          <a:lstStyle/>
          <a:p>
            <a:r>
              <a:rPr lang="en-US" dirty="0" smtClean="0"/>
              <a:t>Short-hand Notation:</a:t>
            </a:r>
          </a:p>
          <a:p>
            <a:pPr lvl="1"/>
            <a:r>
              <a:rPr lang="en-US" dirty="0" smtClean="0"/>
              <a:t>Can be used if the desired lookup is a browse defined by Browse Maintenance</a:t>
            </a:r>
          </a:p>
          <a:p>
            <a:pPr lvl="1"/>
            <a:r>
              <a:rPr lang="en-US" dirty="0" smtClean="0"/>
              <a:t>Example: </a:t>
            </a:r>
            <a:br>
              <a:rPr lang="en-US" dirty="0" smtClean="0"/>
            </a:br>
            <a:r>
              <a:rPr lang="en-US" dirty="0" smtClean="0"/>
              <a:t>“gplu239.p” – denotes browse gp239 as lookup</a:t>
            </a:r>
          </a:p>
          <a:p>
            <a:r>
              <a:rPr lang="en-US" dirty="0" smtClean="0"/>
              <a:t>Complete Notation:</a:t>
            </a:r>
          </a:p>
          <a:p>
            <a:pPr lvl="1"/>
            <a:r>
              <a:rPr lang="en-US" dirty="0" smtClean="0"/>
              <a:t>Must be used if the browse is from a different server implementation (e.g. EE Financial query)</a:t>
            </a:r>
          </a:p>
          <a:p>
            <a:pPr lvl="2"/>
            <a:r>
              <a:rPr lang="en-US" sz="2200" dirty="0" smtClean="0">
                <a:latin typeface="Courier New" pitchFamily="49" charset="0"/>
                <a:cs typeface="Courier New" pitchFamily="49" charset="0"/>
              </a:rPr>
              <a:t>&lt;lookup provider type&gt;:&lt;</a:t>
            </a:r>
            <a:r>
              <a:rPr lang="en-US" sz="2200" dirty="0" err="1" smtClean="0">
                <a:latin typeface="Courier New" pitchFamily="49" charset="0"/>
                <a:cs typeface="Courier New" pitchFamily="49" charset="0"/>
              </a:rPr>
              <a:t>lookupID</a:t>
            </a:r>
            <a:r>
              <a:rPr lang="en-US" sz="2200" dirty="0" smtClean="0">
                <a:latin typeface="Courier New" pitchFamily="49" charset="0"/>
                <a:cs typeface="Courier New" pitchFamily="49" charset="0"/>
              </a:rPr>
              <a:t>&gt;:&lt;lookup return field&gt;:&lt;lookup filter field&gt;</a:t>
            </a:r>
          </a:p>
          <a:p>
            <a:pPr lvl="1"/>
            <a:r>
              <a:rPr lang="en-US" dirty="0" smtClean="0"/>
              <a:t>Example:</a:t>
            </a:r>
          </a:p>
          <a:p>
            <a:pPr lvl="2"/>
            <a:r>
              <a:rPr lang="en-US" sz="2200" dirty="0" smtClean="0">
                <a:latin typeface="Courier New" pitchFamily="49" charset="0"/>
                <a:cs typeface="Courier New" pitchFamily="49" charset="0"/>
              </a:rPr>
              <a:t>BaseLibrary.Lookup.BLFLookupProvider:BJournalSAO.SelectJournal:tcJournalCode:tJournal.JournalCode</a:t>
            </a:r>
          </a:p>
        </p:txBody>
      </p:sp>
      <p:sp>
        <p:nvSpPr>
          <p:cNvPr id="68610" name="Rectangle 2"/>
          <p:cNvSpPr>
            <a:spLocks noGrp="1" noChangeArrowheads="1"/>
          </p:cNvSpPr>
          <p:nvPr>
            <p:ph type="title"/>
          </p:nvPr>
        </p:nvSpPr>
        <p:spPr/>
        <p:txBody>
          <a:bodyPr/>
          <a:lstStyle/>
          <a:p>
            <a:r>
              <a:rPr lang="en-US" smtClean="0"/>
              <a:t>Metadata: Lookup Syntax</a:t>
            </a:r>
          </a:p>
        </p:txBody>
      </p:sp>
      <p:sp>
        <p:nvSpPr>
          <p:cNvPr id="4" name="Footer Placeholder 3"/>
          <p:cNvSpPr>
            <a:spLocks noGrp="1"/>
          </p:cNvSpPr>
          <p:nvPr>
            <p:ph type="ftr" sz="quarter" idx="10"/>
          </p:nvPr>
        </p:nvSpPr>
        <p:spPr/>
        <p:txBody>
          <a:bodyPr/>
          <a:lstStyle/>
          <a:p>
            <a:r>
              <a:rPr lang="en-US" dirty="0" smtClean="0"/>
              <a:t>RF-PDS-220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68611">
                                            <p:txEl>
                                              <p:pRg st="0" end="0"/>
                                            </p:txEl>
                                          </p:spTgt>
                                        </p:tgtEl>
                                        <p:attrNameLst>
                                          <p:attrName>style.fontStyle</p:attrName>
                                        </p:attrNameLst>
                                      </p:cBhvr>
                                      <p:to>
                                        <p:strVal val="normal"/>
                                      </p:to>
                                    </p:set>
                                    <p:set>
                                      <p:cBhvr override="childStyle">
                                        <p:cTn id="7" dur="indefinite"/>
                                        <p:tgtEl>
                                          <p:spTgt spid="68611">
                                            <p:txEl>
                                              <p:pRg st="0" end="0"/>
                                            </p:txEl>
                                          </p:spTgt>
                                        </p:tgtEl>
                                        <p:attrNameLst>
                                          <p:attrName>style.fontWeight</p:attrName>
                                        </p:attrNameLst>
                                      </p:cBhvr>
                                      <p:to>
                                        <p:strVal val="bold"/>
                                      </p:to>
                                    </p:set>
                                    <p:set>
                                      <p:cBhvr override="childStyle">
                                        <p:cTn id="8" dur="indefinite"/>
                                        <p:tgtEl>
                                          <p:spTgt spid="6861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childTnLst>
                                    <p:set>
                                      <p:cBhvr override="childStyle">
                                        <p:cTn id="12" dur="indefinite"/>
                                        <p:tgtEl>
                                          <p:spTgt spid="68611">
                                            <p:txEl>
                                              <p:pRg st="1" end="1"/>
                                            </p:txEl>
                                          </p:spTgt>
                                        </p:tgtEl>
                                        <p:attrNameLst>
                                          <p:attrName>style.fontStyle</p:attrName>
                                        </p:attrNameLst>
                                      </p:cBhvr>
                                      <p:to>
                                        <p:strVal val="normal"/>
                                      </p:to>
                                    </p:set>
                                    <p:set>
                                      <p:cBhvr override="childStyle">
                                        <p:cTn id="13" dur="indefinite"/>
                                        <p:tgtEl>
                                          <p:spTgt spid="68611">
                                            <p:txEl>
                                              <p:pRg st="1" end="1"/>
                                            </p:txEl>
                                          </p:spTgt>
                                        </p:tgtEl>
                                        <p:attrNameLst>
                                          <p:attrName>style.fontWeight</p:attrName>
                                        </p:attrNameLst>
                                      </p:cBhvr>
                                      <p:to>
                                        <p:strVal val="bold"/>
                                      </p:to>
                                    </p:set>
                                    <p:set>
                                      <p:cBhvr override="childStyle">
                                        <p:cTn id="14" dur="indefinite"/>
                                        <p:tgtEl>
                                          <p:spTgt spid="6861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childTnLst>
                                    <p:set>
                                      <p:cBhvr override="childStyle">
                                        <p:cTn id="18" dur="indefinite"/>
                                        <p:tgtEl>
                                          <p:spTgt spid="68611">
                                            <p:txEl>
                                              <p:pRg st="2" end="2"/>
                                            </p:txEl>
                                          </p:spTgt>
                                        </p:tgtEl>
                                        <p:attrNameLst>
                                          <p:attrName>style.fontStyle</p:attrName>
                                        </p:attrNameLst>
                                      </p:cBhvr>
                                      <p:to>
                                        <p:strVal val="normal"/>
                                      </p:to>
                                    </p:set>
                                    <p:set>
                                      <p:cBhvr override="childStyle">
                                        <p:cTn id="19" dur="indefinite"/>
                                        <p:tgtEl>
                                          <p:spTgt spid="68611">
                                            <p:txEl>
                                              <p:pRg st="2" end="2"/>
                                            </p:txEl>
                                          </p:spTgt>
                                        </p:tgtEl>
                                        <p:attrNameLst>
                                          <p:attrName>style.fontWeight</p:attrName>
                                        </p:attrNameLst>
                                      </p:cBhvr>
                                      <p:to>
                                        <p:strVal val="bold"/>
                                      </p:to>
                                    </p:set>
                                    <p:set>
                                      <p:cBhvr override="childStyle">
                                        <p:cTn id="20" dur="indefinite"/>
                                        <p:tgtEl>
                                          <p:spTgt spid="6861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childTnLst>
                                    <p:set>
                                      <p:cBhvr override="childStyle">
                                        <p:cTn id="24" dur="indefinite"/>
                                        <p:tgtEl>
                                          <p:spTgt spid="68611">
                                            <p:txEl>
                                              <p:pRg st="3" end="3"/>
                                            </p:txEl>
                                          </p:spTgt>
                                        </p:tgtEl>
                                        <p:attrNameLst>
                                          <p:attrName>style.fontStyle</p:attrName>
                                        </p:attrNameLst>
                                      </p:cBhvr>
                                      <p:to>
                                        <p:strVal val="normal"/>
                                      </p:to>
                                    </p:set>
                                    <p:set>
                                      <p:cBhvr override="childStyle">
                                        <p:cTn id="25" dur="indefinite"/>
                                        <p:tgtEl>
                                          <p:spTgt spid="68611">
                                            <p:txEl>
                                              <p:pRg st="3" end="3"/>
                                            </p:txEl>
                                          </p:spTgt>
                                        </p:tgtEl>
                                        <p:attrNameLst>
                                          <p:attrName>style.fontWeight</p:attrName>
                                        </p:attrNameLst>
                                      </p:cBhvr>
                                      <p:to>
                                        <p:strVal val="bold"/>
                                      </p:to>
                                    </p:set>
                                    <p:set>
                                      <p:cBhvr override="childStyle">
                                        <p:cTn id="26" dur="indefinite"/>
                                        <p:tgtEl>
                                          <p:spTgt spid="68611">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childTnLst>
                                    <p:set>
                                      <p:cBhvr override="childStyle">
                                        <p:cTn id="30" dur="indefinite"/>
                                        <p:tgtEl>
                                          <p:spTgt spid="68611">
                                            <p:txEl>
                                              <p:pRg st="4" end="4"/>
                                            </p:txEl>
                                          </p:spTgt>
                                        </p:tgtEl>
                                        <p:attrNameLst>
                                          <p:attrName>style.fontStyle</p:attrName>
                                        </p:attrNameLst>
                                      </p:cBhvr>
                                      <p:to>
                                        <p:strVal val="normal"/>
                                      </p:to>
                                    </p:set>
                                    <p:set>
                                      <p:cBhvr override="childStyle">
                                        <p:cTn id="31" dur="indefinite"/>
                                        <p:tgtEl>
                                          <p:spTgt spid="68611">
                                            <p:txEl>
                                              <p:pRg st="4" end="4"/>
                                            </p:txEl>
                                          </p:spTgt>
                                        </p:tgtEl>
                                        <p:attrNameLst>
                                          <p:attrName>style.fontWeight</p:attrName>
                                        </p:attrNameLst>
                                      </p:cBhvr>
                                      <p:to>
                                        <p:strVal val="bold"/>
                                      </p:to>
                                    </p:set>
                                    <p:set>
                                      <p:cBhvr override="childStyle">
                                        <p:cTn id="32" dur="indefinite"/>
                                        <p:tgtEl>
                                          <p:spTgt spid="68611">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childTnLst>
                                    <p:set>
                                      <p:cBhvr override="childStyle">
                                        <p:cTn id="36" dur="indefinite"/>
                                        <p:tgtEl>
                                          <p:spTgt spid="68611">
                                            <p:txEl>
                                              <p:pRg st="5" end="5"/>
                                            </p:txEl>
                                          </p:spTgt>
                                        </p:tgtEl>
                                        <p:attrNameLst>
                                          <p:attrName>style.fontStyle</p:attrName>
                                        </p:attrNameLst>
                                      </p:cBhvr>
                                      <p:to>
                                        <p:strVal val="normal"/>
                                      </p:to>
                                    </p:set>
                                    <p:set>
                                      <p:cBhvr override="childStyle">
                                        <p:cTn id="37" dur="indefinite"/>
                                        <p:tgtEl>
                                          <p:spTgt spid="68611">
                                            <p:txEl>
                                              <p:pRg st="5" end="5"/>
                                            </p:txEl>
                                          </p:spTgt>
                                        </p:tgtEl>
                                        <p:attrNameLst>
                                          <p:attrName>style.fontWeight</p:attrName>
                                        </p:attrNameLst>
                                      </p:cBhvr>
                                      <p:to>
                                        <p:strVal val="bold"/>
                                      </p:to>
                                    </p:set>
                                    <p:set>
                                      <p:cBhvr override="childStyle">
                                        <p:cTn id="38" dur="indefinite"/>
                                        <p:tgtEl>
                                          <p:spTgt spid="68611">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childTnLst>
                                    <p:set>
                                      <p:cBhvr override="childStyle">
                                        <p:cTn id="42" dur="indefinite"/>
                                        <p:tgtEl>
                                          <p:spTgt spid="68611">
                                            <p:txEl>
                                              <p:pRg st="6" end="6"/>
                                            </p:txEl>
                                          </p:spTgt>
                                        </p:tgtEl>
                                        <p:attrNameLst>
                                          <p:attrName>style.fontStyle</p:attrName>
                                        </p:attrNameLst>
                                      </p:cBhvr>
                                      <p:to>
                                        <p:strVal val="normal"/>
                                      </p:to>
                                    </p:set>
                                    <p:set>
                                      <p:cBhvr override="childStyle">
                                        <p:cTn id="43" dur="indefinite"/>
                                        <p:tgtEl>
                                          <p:spTgt spid="68611">
                                            <p:txEl>
                                              <p:pRg st="6" end="6"/>
                                            </p:txEl>
                                          </p:spTgt>
                                        </p:tgtEl>
                                        <p:attrNameLst>
                                          <p:attrName>style.fontWeight</p:attrName>
                                        </p:attrNameLst>
                                      </p:cBhvr>
                                      <p:to>
                                        <p:strVal val="bold"/>
                                      </p:to>
                                    </p:set>
                                    <p:set>
                                      <p:cBhvr override="childStyle">
                                        <p:cTn id="44" dur="indefinite"/>
                                        <p:tgtEl>
                                          <p:spTgt spid="68611">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childTnLst>
                                    <p:set>
                                      <p:cBhvr override="childStyle">
                                        <p:cTn id="48" dur="indefinite"/>
                                        <p:tgtEl>
                                          <p:spTgt spid="68611">
                                            <p:txEl>
                                              <p:pRg st="7" end="7"/>
                                            </p:txEl>
                                          </p:spTgt>
                                        </p:tgtEl>
                                        <p:attrNameLst>
                                          <p:attrName>style.fontStyle</p:attrName>
                                        </p:attrNameLst>
                                      </p:cBhvr>
                                      <p:to>
                                        <p:strVal val="normal"/>
                                      </p:to>
                                    </p:set>
                                    <p:set>
                                      <p:cBhvr override="childStyle">
                                        <p:cTn id="49" dur="indefinite"/>
                                        <p:tgtEl>
                                          <p:spTgt spid="68611">
                                            <p:txEl>
                                              <p:pRg st="7" end="7"/>
                                            </p:txEl>
                                          </p:spTgt>
                                        </p:tgtEl>
                                        <p:attrNameLst>
                                          <p:attrName>style.fontWeight</p:attrName>
                                        </p:attrNameLst>
                                      </p:cBhvr>
                                      <p:to>
                                        <p:strVal val="bold"/>
                                      </p:to>
                                    </p:set>
                                    <p:set>
                                      <p:cBhvr override="childStyle">
                                        <p:cTn id="50" dur="indefinite"/>
                                        <p:tgtEl>
                                          <p:spTgt spid="68611">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idx="1"/>
          </p:nvPr>
        </p:nvSpPr>
        <p:spPr/>
        <p:txBody>
          <a:bodyPr>
            <a:normAutofit/>
          </a:bodyPr>
          <a:lstStyle/>
          <a:p>
            <a:pPr eaLnBrk="1" hangingPunct="1"/>
            <a:r>
              <a:rPr lang="en-US" dirty="0" smtClean="0"/>
              <a:t>Allows values for a </a:t>
            </a:r>
            <a:r>
              <a:rPr lang="en-US" i="1" dirty="0" smtClean="0"/>
              <a:t>character</a:t>
            </a:r>
            <a:r>
              <a:rPr lang="en-US" dirty="0" smtClean="0"/>
              <a:t> –typed field to be restricted to a discrete set of values</a:t>
            </a:r>
          </a:p>
          <a:p>
            <a:pPr eaLnBrk="1" hangingPunct="1"/>
            <a:r>
              <a:rPr lang="en-US" dirty="0" smtClean="0"/>
              <a:t>Each </a:t>
            </a:r>
            <a:r>
              <a:rPr lang="en-US" i="1" dirty="0" smtClean="0"/>
              <a:t>value</a:t>
            </a:r>
            <a:r>
              <a:rPr lang="en-US" dirty="0" smtClean="0"/>
              <a:t> can be accompanied with a user-facing </a:t>
            </a:r>
            <a:r>
              <a:rPr lang="en-US" i="1" dirty="0" smtClean="0"/>
              <a:t>label</a:t>
            </a:r>
            <a:r>
              <a:rPr lang="en-US" dirty="0" smtClean="0"/>
              <a:t> that can appear in two places:</a:t>
            </a:r>
          </a:p>
          <a:p>
            <a:pPr lvl="1" eaLnBrk="1" hangingPunct="1"/>
            <a:r>
              <a:rPr lang="en-US" dirty="0" smtClean="0"/>
              <a:t>List of values in filter condition (viewer prompt page)</a:t>
            </a:r>
          </a:p>
          <a:p>
            <a:pPr lvl="1" eaLnBrk="1" hangingPunct="1"/>
            <a:r>
              <a:rPr lang="en-US" dirty="0" smtClean="0"/>
              <a:t>Report output document</a:t>
            </a:r>
          </a:p>
          <a:p>
            <a:pPr lvl="1" eaLnBrk="1" hangingPunct="1"/>
            <a:r>
              <a:rPr lang="en-US" dirty="0" smtClean="0"/>
              <a:t>The </a:t>
            </a:r>
            <a:r>
              <a:rPr lang="en-US" i="1" dirty="0" smtClean="0"/>
              <a:t>value</a:t>
            </a:r>
            <a:r>
              <a:rPr lang="en-US" dirty="0" smtClean="0"/>
              <a:t> is what is stored in the DB</a:t>
            </a:r>
          </a:p>
          <a:p>
            <a:pPr eaLnBrk="1" hangingPunct="1"/>
            <a:r>
              <a:rPr lang="en-US" dirty="0" smtClean="0"/>
              <a:t>Use the </a:t>
            </a:r>
            <a:r>
              <a:rPr lang="en-US" dirty="0" err="1" smtClean="0">
                <a:latin typeface="Courier New" pitchFamily="49" charset="0"/>
              </a:rPr>
              <a:t>valueList</a:t>
            </a:r>
            <a:r>
              <a:rPr lang="en-US" dirty="0" smtClean="0"/>
              <a:t> field metadata attribute</a:t>
            </a:r>
          </a:p>
          <a:p>
            <a:pPr eaLnBrk="1" hangingPunct="1"/>
            <a:r>
              <a:rPr lang="en-US" dirty="0" smtClean="0"/>
              <a:t>Syntax:</a:t>
            </a:r>
          </a:p>
          <a:p>
            <a:pPr lvl="1"/>
            <a:r>
              <a:rPr lang="en-US" sz="1800" dirty="0" smtClean="0"/>
              <a:t>&lt;Label 1&gt;,&lt;DB value 1&gt;,&lt;Label 2&gt;,&lt;DB value 2&gt;, ...</a:t>
            </a:r>
          </a:p>
          <a:p>
            <a:pPr>
              <a:buFont typeface="Webdings" pitchFamily="18" charset="2"/>
              <a:buNone/>
            </a:pPr>
            <a:endParaRPr lang="en-US" sz="2000" dirty="0" smtClean="0"/>
          </a:p>
        </p:txBody>
      </p:sp>
      <p:sp>
        <p:nvSpPr>
          <p:cNvPr id="70658" name="Rectangle 2"/>
          <p:cNvSpPr>
            <a:spLocks noGrp="1" noChangeArrowheads="1"/>
          </p:cNvSpPr>
          <p:nvPr>
            <p:ph type="title"/>
          </p:nvPr>
        </p:nvSpPr>
        <p:spPr/>
        <p:txBody>
          <a:bodyPr/>
          <a:lstStyle/>
          <a:p>
            <a:pPr eaLnBrk="1" hangingPunct="1"/>
            <a:r>
              <a:rPr lang="en-US" smtClean="0"/>
              <a:t>Metadata: Value Lists</a:t>
            </a:r>
          </a:p>
        </p:txBody>
      </p:sp>
      <p:sp>
        <p:nvSpPr>
          <p:cNvPr id="4" name="Footer Placeholder 3"/>
          <p:cNvSpPr>
            <a:spLocks noGrp="1"/>
          </p:cNvSpPr>
          <p:nvPr>
            <p:ph type="ftr" sz="quarter" idx="10"/>
          </p:nvPr>
        </p:nvSpPr>
        <p:spPr/>
        <p:txBody>
          <a:bodyPr/>
          <a:lstStyle/>
          <a:p>
            <a:pPr>
              <a:defRPr/>
            </a:pPr>
            <a:r>
              <a:rPr lang="en-US" dirty="0" smtClean="0"/>
              <a:t>RF-PDS-230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0659">
                                            <p:txEl>
                                              <p:pRg st="0" end="0"/>
                                            </p:txEl>
                                          </p:spTgt>
                                        </p:tgtEl>
                                        <p:attrNameLst>
                                          <p:attrName>style.fontStyle</p:attrName>
                                        </p:attrNameLst>
                                      </p:cBhvr>
                                      <p:to>
                                        <p:strVal val="normal"/>
                                      </p:to>
                                    </p:set>
                                    <p:set>
                                      <p:cBhvr override="childStyle">
                                        <p:cTn id="7" dur="indefinite"/>
                                        <p:tgtEl>
                                          <p:spTgt spid="70659">
                                            <p:txEl>
                                              <p:pRg st="0" end="0"/>
                                            </p:txEl>
                                          </p:spTgt>
                                        </p:tgtEl>
                                        <p:attrNameLst>
                                          <p:attrName>style.fontWeight</p:attrName>
                                        </p:attrNameLst>
                                      </p:cBhvr>
                                      <p:to>
                                        <p:strVal val="bold"/>
                                      </p:to>
                                    </p:set>
                                    <p:set>
                                      <p:cBhvr override="childStyle">
                                        <p:cTn id="8" dur="indefinite"/>
                                        <p:tgtEl>
                                          <p:spTgt spid="7065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0659">
                                            <p:txEl>
                                              <p:pRg st="1" end="1"/>
                                            </p:txEl>
                                          </p:spTgt>
                                        </p:tgtEl>
                                        <p:attrNameLst>
                                          <p:attrName>style.fontStyle</p:attrName>
                                        </p:attrNameLst>
                                      </p:cBhvr>
                                      <p:to>
                                        <p:strVal val="normal"/>
                                      </p:to>
                                    </p:set>
                                    <p:set>
                                      <p:cBhvr override="childStyle">
                                        <p:cTn id="13" dur="indefinite"/>
                                        <p:tgtEl>
                                          <p:spTgt spid="70659">
                                            <p:txEl>
                                              <p:pRg st="1" end="1"/>
                                            </p:txEl>
                                          </p:spTgt>
                                        </p:tgtEl>
                                        <p:attrNameLst>
                                          <p:attrName>style.fontWeight</p:attrName>
                                        </p:attrNameLst>
                                      </p:cBhvr>
                                      <p:to>
                                        <p:strVal val="bold"/>
                                      </p:to>
                                    </p:set>
                                    <p:set>
                                      <p:cBhvr override="childStyle">
                                        <p:cTn id="14" dur="indefinite"/>
                                        <p:tgtEl>
                                          <p:spTgt spid="7065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0659">
                                            <p:txEl>
                                              <p:pRg st="2" end="2"/>
                                            </p:txEl>
                                          </p:spTgt>
                                        </p:tgtEl>
                                        <p:attrNameLst>
                                          <p:attrName>style.fontStyle</p:attrName>
                                        </p:attrNameLst>
                                      </p:cBhvr>
                                      <p:to>
                                        <p:strVal val="normal"/>
                                      </p:to>
                                    </p:set>
                                    <p:set>
                                      <p:cBhvr override="childStyle">
                                        <p:cTn id="19" dur="indefinite"/>
                                        <p:tgtEl>
                                          <p:spTgt spid="70659">
                                            <p:txEl>
                                              <p:pRg st="2" end="2"/>
                                            </p:txEl>
                                          </p:spTgt>
                                        </p:tgtEl>
                                        <p:attrNameLst>
                                          <p:attrName>style.fontWeight</p:attrName>
                                        </p:attrNameLst>
                                      </p:cBhvr>
                                      <p:to>
                                        <p:strVal val="bold"/>
                                      </p:to>
                                    </p:set>
                                    <p:set>
                                      <p:cBhvr override="childStyle">
                                        <p:cTn id="20" dur="indefinite"/>
                                        <p:tgtEl>
                                          <p:spTgt spid="7065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0659">
                                            <p:txEl>
                                              <p:pRg st="3" end="3"/>
                                            </p:txEl>
                                          </p:spTgt>
                                        </p:tgtEl>
                                        <p:attrNameLst>
                                          <p:attrName>style.fontStyle</p:attrName>
                                        </p:attrNameLst>
                                      </p:cBhvr>
                                      <p:to>
                                        <p:strVal val="normal"/>
                                      </p:to>
                                    </p:set>
                                    <p:set>
                                      <p:cBhvr override="childStyle">
                                        <p:cTn id="25" dur="indefinite"/>
                                        <p:tgtEl>
                                          <p:spTgt spid="70659">
                                            <p:txEl>
                                              <p:pRg st="3" end="3"/>
                                            </p:txEl>
                                          </p:spTgt>
                                        </p:tgtEl>
                                        <p:attrNameLst>
                                          <p:attrName>style.fontWeight</p:attrName>
                                        </p:attrNameLst>
                                      </p:cBhvr>
                                      <p:to>
                                        <p:strVal val="bold"/>
                                      </p:to>
                                    </p:set>
                                    <p:set>
                                      <p:cBhvr override="childStyle">
                                        <p:cTn id="26" dur="indefinite"/>
                                        <p:tgtEl>
                                          <p:spTgt spid="7065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0659">
                                            <p:txEl>
                                              <p:pRg st="4" end="4"/>
                                            </p:txEl>
                                          </p:spTgt>
                                        </p:tgtEl>
                                        <p:attrNameLst>
                                          <p:attrName>style.fontStyle</p:attrName>
                                        </p:attrNameLst>
                                      </p:cBhvr>
                                      <p:to>
                                        <p:strVal val="normal"/>
                                      </p:to>
                                    </p:set>
                                    <p:set>
                                      <p:cBhvr override="childStyle">
                                        <p:cTn id="31" dur="indefinite"/>
                                        <p:tgtEl>
                                          <p:spTgt spid="70659">
                                            <p:txEl>
                                              <p:pRg st="4" end="4"/>
                                            </p:txEl>
                                          </p:spTgt>
                                        </p:tgtEl>
                                        <p:attrNameLst>
                                          <p:attrName>style.fontWeight</p:attrName>
                                        </p:attrNameLst>
                                      </p:cBhvr>
                                      <p:to>
                                        <p:strVal val="bold"/>
                                      </p:to>
                                    </p:set>
                                    <p:set>
                                      <p:cBhvr override="childStyle">
                                        <p:cTn id="32" dur="indefinite"/>
                                        <p:tgtEl>
                                          <p:spTgt spid="7065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70659">
                                            <p:txEl>
                                              <p:pRg st="5" end="5"/>
                                            </p:txEl>
                                          </p:spTgt>
                                        </p:tgtEl>
                                        <p:attrNameLst>
                                          <p:attrName>style.fontStyle</p:attrName>
                                        </p:attrNameLst>
                                      </p:cBhvr>
                                      <p:to>
                                        <p:strVal val="normal"/>
                                      </p:to>
                                    </p:set>
                                    <p:set>
                                      <p:cBhvr override="childStyle">
                                        <p:cTn id="37" dur="indefinite"/>
                                        <p:tgtEl>
                                          <p:spTgt spid="70659">
                                            <p:txEl>
                                              <p:pRg st="5" end="5"/>
                                            </p:txEl>
                                          </p:spTgt>
                                        </p:tgtEl>
                                        <p:attrNameLst>
                                          <p:attrName>style.fontWeight</p:attrName>
                                        </p:attrNameLst>
                                      </p:cBhvr>
                                      <p:to>
                                        <p:strVal val="bold"/>
                                      </p:to>
                                    </p:set>
                                    <p:set>
                                      <p:cBhvr override="childStyle">
                                        <p:cTn id="38" dur="indefinite"/>
                                        <p:tgtEl>
                                          <p:spTgt spid="7065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70659">
                                            <p:txEl>
                                              <p:pRg st="6" end="6"/>
                                            </p:txEl>
                                          </p:spTgt>
                                        </p:tgtEl>
                                        <p:attrNameLst>
                                          <p:attrName>style.fontStyle</p:attrName>
                                        </p:attrNameLst>
                                      </p:cBhvr>
                                      <p:to>
                                        <p:strVal val="normal"/>
                                      </p:to>
                                    </p:set>
                                    <p:set>
                                      <p:cBhvr override="childStyle">
                                        <p:cTn id="43" dur="indefinite"/>
                                        <p:tgtEl>
                                          <p:spTgt spid="70659">
                                            <p:txEl>
                                              <p:pRg st="6" end="6"/>
                                            </p:txEl>
                                          </p:spTgt>
                                        </p:tgtEl>
                                        <p:attrNameLst>
                                          <p:attrName>style.fontWeight</p:attrName>
                                        </p:attrNameLst>
                                      </p:cBhvr>
                                      <p:to>
                                        <p:strVal val="bold"/>
                                      </p:to>
                                    </p:set>
                                    <p:set>
                                      <p:cBhvr override="childStyle">
                                        <p:cTn id="44" dur="indefinite"/>
                                        <p:tgtEl>
                                          <p:spTgt spid="70659">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70659">
                                            <p:txEl>
                                              <p:pRg st="7" end="7"/>
                                            </p:txEl>
                                          </p:spTgt>
                                        </p:tgtEl>
                                        <p:attrNameLst>
                                          <p:attrName>style.fontStyle</p:attrName>
                                        </p:attrNameLst>
                                      </p:cBhvr>
                                      <p:to>
                                        <p:strVal val="normal"/>
                                      </p:to>
                                    </p:set>
                                    <p:set>
                                      <p:cBhvr override="childStyle">
                                        <p:cTn id="49" dur="indefinite"/>
                                        <p:tgtEl>
                                          <p:spTgt spid="70659">
                                            <p:txEl>
                                              <p:pRg st="7" end="7"/>
                                            </p:txEl>
                                          </p:spTgt>
                                        </p:tgtEl>
                                        <p:attrNameLst>
                                          <p:attrName>style.fontWeight</p:attrName>
                                        </p:attrNameLst>
                                      </p:cBhvr>
                                      <p:to>
                                        <p:strVal val="bold"/>
                                      </p:to>
                                    </p:set>
                                    <p:set>
                                      <p:cBhvr override="childStyle">
                                        <p:cTn id="50" dur="indefinite"/>
                                        <p:tgtEl>
                                          <p:spTgt spid="70659">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Note: </a:t>
            </a:r>
            <a:r>
              <a:rPr lang="en-US" dirty="0" err="1" smtClean="0"/>
              <a:t>SetFieldMetaParam</a:t>
            </a:r>
            <a:r>
              <a:rPr lang="en-US" dirty="0" smtClean="0"/>
              <a:t> is a procedure in </a:t>
            </a:r>
            <a:r>
              <a:rPr lang="en-US" dirty="0" err="1" smtClean="0"/>
              <a:t>ReportHelper.p</a:t>
            </a:r>
            <a:r>
              <a:rPr lang="en-US" dirty="0" smtClean="0"/>
              <a:t> that can be used to set field metadata attributes</a:t>
            </a:r>
          </a:p>
          <a:p>
            <a:r>
              <a:rPr lang="en-US" dirty="0" smtClean="0"/>
              <a:t>One of the </a:t>
            </a:r>
            <a:r>
              <a:rPr lang="en-US" dirty="0" err="1" smtClean="0"/>
              <a:t>CreateField</a:t>
            </a:r>
            <a:r>
              <a:rPr lang="en-US" dirty="0" smtClean="0"/>
              <a:t> procedures must first have been called to create the record</a:t>
            </a:r>
          </a:p>
        </p:txBody>
      </p:sp>
      <p:sp>
        <p:nvSpPr>
          <p:cNvPr id="74754" name="Rectangle 2"/>
          <p:cNvSpPr>
            <a:spLocks noGrp="1" noChangeArrowheads="1"/>
          </p:cNvSpPr>
          <p:nvPr>
            <p:ph type="title"/>
          </p:nvPr>
        </p:nvSpPr>
        <p:spPr/>
        <p:txBody>
          <a:bodyPr/>
          <a:lstStyle/>
          <a:p>
            <a:pPr eaLnBrk="1" hangingPunct="1"/>
            <a:r>
              <a:rPr lang="en-US" smtClean="0"/>
              <a:t>Metadata: Value Lists - Example</a:t>
            </a:r>
          </a:p>
        </p:txBody>
      </p:sp>
      <p:sp>
        <p:nvSpPr>
          <p:cNvPr id="74755" name="Text Box 3"/>
          <p:cNvSpPr txBox="1">
            <a:spLocks noChangeArrowheads="1"/>
          </p:cNvSpPr>
          <p:nvPr/>
        </p:nvSpPr>
        <p:spPr bwMode="auto">
          <a:xfrm>
            <a:off x="381000" y="3343275"/>
            <a:ext cx="8382000" cy="2676525"/>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lvl="4"/>
            <a:endParaRPr lang="en-US" sz="1000" dirty="0">
              <a:latin typeface="Courier New" pitchFamily="49" charset="0"/>
            </a:endParaRPr>
          </a:p>
          <a:p>
            <a:pPr lvl="4"/>
            <a:r>
              <a:rPr lang="en-US" sz="1400" dirty="0">
                <a:latin typeface="Courier New" pitchFamily="49" charset="0"/>
              </a:rPr>
              <a:t>define variable </a:t>
            </a:r>
            <a:r>
              <a:rPr lang="en-US" sz="1400" dirty="0" err="1">
                <a:latin typeface="Courier New" pitchFamily="49" charset="0"/>
              </a:rPr>
              <a:t>statusValueList</a:t>
            </a:r>
            <a:r>
              <a:rPr lang="en-US" sz="1400" dirty="0">
                <a:latin typeface="Courier New" pitchFamily="49" charset="0"/>
              </a:rPr>
              <a:t> as character no-undo.</a:t>
            </a:r>
          </a:p>
          <a:p>
            <a:pPr lvl="4"/>
            <a:endParaRPr lang="en-US" sz="1400" dirty="0">
              <a:latin typeface="Courier New" pitchFamily="49" charset="0"/>
            </a:endParaRPr>
          </a:p>
          <a:p>
            <a:pPr lvl="4"/>
            <a:r>
              <a:rPr lang="en-US" sz="1400" dirty="0" err="1">
                <a:latin typeface="Courier New" pitchFamily="49" charset="0"/>
              </a:rPr>
              <a:t>statusValueList</a:t>
            </a:r>
            <a:r>
              <a:rPr lang="en-US" sz="1400" dirty="0">
                <a:latin typeface="Courier New" pitchFamily="49" charset="0"/>
              </a:rPr>
              <a:t> = "New,1,In Process,2,Completed,3".</a:t>
            </a:r>
          </a:p>
          <a:p>
            <a:pPr lvl="4"/>
            <a:endParaRPr lang="en-US" sz="1400" dirty="0">
              <a:latin typeface="Courier New" pitchFamily="49" charset="0"/>
            </a:endParaRPr>
          </a:p>
          <a:p>
            <a:pPr lvl="4"/>
            <a:r>
              <a:rPr lang="en-US" sz="1400" dirty="0">
                <a:latin typeface="Courier New" pitchFamily="49" charset="0"/>
              </a:rPr>
              <a:t>run </a:t>
            </a:r>
            <a:r>
              <a:rPr lang="en-US" sz="1400" dirty="0" err="1">
                <a:latin typeface="Courier New" pitchFamily="49" charset="0"/>
              </a:rPr>
              <a:t>SetFieldMetaParam</a:t>
            </a:r>
            <a:r>
              <a:rPr lang="en-US" sz="1400" dirty="0">
                <a:latin typeface="Courier New" pitchFamily="49" charset="0"/>
              </a:rPr>
              <a:t> in </a:t>
            </a:r>
            <a:r>
              <a:rPr lang="en-US" sz="1400" dirty="0" err="1">
                <a:latin typeface="Courier New" pitchFamily="49" charset="0"/>
              </a:rPr>
              <a:t>ReportHandle</a:t>
            </a:r>
            <a:r>
              <a:rPr lang="en-US" sz="1400" dirty="0">
                <a:latin typeface="Courier New" pitchFamily="49" charset="0"/>
              </a:rPr>
              <a:t>(</a:t>
            </a:r>
          </a:p>
          <a:p>
            <a:pPr lvl="4"/>
            <a:r>
              <a:rPr lang="en-US" sz="1400" dirty="0">
                <a:latin typeface="Courier New" pitchFamily="49" charset="0"/>
              </a:rPr>
              <a:t>   </a:t>
            </a:r>
            <a:r>
              <a:rPr lang="en-US" sz="1400" dirty="0" err="1">
                <a:latin typeface="Courier New" pitchFamily="49" charset="0"/>
              </a:rPr>
              <a:t>bufferName</a:t>
            </a:r>
            <a:r>
              <a:rPr lang="en-US" sz="1400" dirty="0">
                <a:latin typeface="Courier New" pitchFamily="49" charset="0"/>
              </a:rPr>
              <a:t>,</a:t>
            </a:r>
          </a:p>
          <a:p>
            <a:pPr lvl="4"/>
            <a:r>
              <a:rPr lang="en-US" sz="1400" dirty="0">
                <a:latin typeface="Courier New" pitchFamily="49" charset="0"/>
              </a:rPr>
              <a:t>   "status",</a:t>
            </a:r>
          </a:p>
          <a:p>
            <a:pPr lvl="4"/>
            <a:r>
              <a:rPr lang="en-US" sz="1400" dirty="0">
                <a:latin typeface="Courier New" pitchFamily="49" charset="0"/>
              </a:rPr>
              <a:t>   "</a:t>
            </a:r>
            <a:r>
              <a:rPr lang="en-US" sz="1400" dirty="0" err="1">
                <a:latin typeface="Courier New" pitchFamily="49" charset="0"/>
              </a:rPr>
              <a:t>valueList</a:t>
            </a:r>
            <a:r>
              <a:rPr lang="en-US" sz="1400" dirty="0">
                <a:latin typeface="Courier New" pitchFamily="49" charset="0"/>
              </a:rPr>
              <a:t>",</a:t>
            </a:r>
          </a:p>
          <a:p>
            <a:pPr lvl="4"/>
            <a:r>
              <a:rPr lang="en-US" sz="1400" dirty="0">
                <a:latin typeface="Courier New" pitchFamily="49" charset="0"/>
              </a:rPr>
              <a:t>   </a:t>
            </a:r>
            <a:r>
              <a:rPr lang="en-US" sz="1400" dirty="0" err="1">
                <a:latin typeface="Courier New" pitchFamily="49" charset="0"/>
              </a:rPr>
              <a:t>statusValueList</a:t>
            </a:r>
            <a:r>
              <a:rPr lang="en-US" sz="1400" dirty="0">
                <a:latin typeface="Courier New" pitchFamily="49" charset="0"/>
              </a:rPr>
              <a:t>)</a:t>
            </a:r>
          </a:p>
          <a:p>
            <a:pPr lvl="4"/>
            <a:r>
              <a:rPr lang="en-US" sz="1400" dirty="0">
                <a:latin typeface="Courier New" pitchFamily="49" charset="0"/>
              </a:rPr>
              <a:t>.</a:t>
            </a:r>
          </a:p>
          <a:p>
            <a:pPr lvl="4"/>
            <a:endParaRPr lang="en-US" sz="1400" dirty="0">
              <a:latin typeface="Courier New" pitchFamily="49" charset="0"/>
            </a:endParaRPr>
          </a:p>
        </p:txBody>
      </p:sp>
      <p:sp>
        <p:nvSpPr>
          <p:cNvPr id="6" name="Footer Placeholder 5"/>
          <p:cNvSpPr>
            <a:spLocks noGrp="1"/>
          </p:cNvSpPr>
          <p:nvPr>
            <p:ph type="ftr" sz="quarter" idx="10"/>
          </p:nvPr>
        </p:nvSpPr>
        <p:spPr/>
        <p:txBody>
          <a:bodyPr/>
          <a:lstStyle/>
          <a:p>
            <a:pPr>
              <a:defRPr/>
            </a:pPr>
            <a:r>
              <a:rPr lang="en-US" dirty="0" smtClean="0"/>
              <a:t>RF-PDS-240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
                                            <p:txEl>
                                              <p:pRg st="0" end="0"/>
                                            </p:txEl>
                                          </p:spTgt>
                                        </p:tgtEl>
                                        <p:attrNameLst>
                                          <p:attrName>style.fontStyle</p:attrName>
                                        </p:attrNameLst>
                                      </p:cBhvr>
                                      <p:to>
                                        <p:strVal val="normal"/>
                                      </p:to>
                                    </p:set>
                                    <p:set>
                                      <p:cBhvr override="childStyle">
                                        <p:cTn id="7" dur="indefinite"/>
                                        <p:tgtEl>
                                          <p:spTgt spid="5">
                                            <p:txEl>
                                              <p:pRg st="0" end="0"/>
                                            </p:txEl>
                                          </p:spTgt>
                                        </p:tgtEl>
                                        <p:attrNameLst>
                                          <p:attrName>style.fontWeight</p:attrName>
                                        </p:attrNameLst>
                                      </p:cBhvr>
                                      <p:to>
                                        <p:strVal val="bold"/>
                                      </p:to>
                                    </p:set>
                                    <p:set>
                                      <p:cBhvr override="childStyle">
                                        <p:cTn id="8" dur="indefinite"/>
                                        <p:tgtEl>
                                          <p:spTgt spid="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
                                            <p:txEl>
                                              <p:pRg st="1" end="1"/>
                                            </p:txEl>
                                          </p:spTgt>
                                        </p:tgtEl>
                                        <p:attrNameLst>
                                          <p:attrName>style.fontStyle</p:attrName>
                                        </p:attrNameLst>
                                      </p:cBhvr>
                                      <p:to>
                                        <p:strVal val="normal"/>
                                      </p:to>
                                    </p:set>
                                    <p:set>
                                      <p:cBhvr override="childStyle">
                                        <p:cTn id="13" dur="indefinite"/>
                                        <p:tgtEl>
                                          <p:spTgt spid="5">
                                            <p:txEl>
                                              <p:pRg st="1" end="1"/>
                                            </p:txEl>
                                          </p:spTgt>
                                        </p:tgtEl>
                                        <p:attrNameLst>
                                          <p:attrName>style.fontWeight</p:attrName>
                                        </p:attrNameLst>
                                      </p:cBhvr>
                                      <p:to>
                                        <p:strVal val="bold"/>
                                      </p:to>
                                    </p:set>
                                    <p:set>
                                      <p:cBhvr override="childStyle">
                                        <p:cTn id="14" dur="indefinite"/>
                                        <p:tgtEl>
                                          <p:spTgt spid="5">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idx="1"/>
          </p:nvPr>
        </p:nvSpPr>
        <p:spPr/>
        <p:txBody>
          <a:bodyPr>
            <a:normAutofit/>
          </a:bodyPr>
          <a:lstStyle/>
          <a:p>
            <a:r>
              <a:rPr lang="en-US" dirty="0" smtClean="0"/>
              <a:t>Most translations for reports are done in the page layout design (Report Resource Designer)</a:t>
            </a:r>
          </a:p>
          <a:p>
            <a:r>
              <a:rPr lang="en-US" dirty="0" smtClean="0"/>
              <a:t>There are also some areas that may require translated text in the metadata returned by a data source program:</a:t>
            </a:r>
          </a:p>
          <a:p>
            <a:pPr lvl="2"/>
            <a:r>
              <a:rPr lang="en-US" dirty="0" smtClean="0"/>
              <a:t>Field Labels - </a:t>
            </a:r>
            <a:r>
              <a:rPr lang="en-US" dirty="0" err="1" smtClean="0"/>
              <a:t>fieldLabel</a:t>
            </a:r>
            <a:r>
              <a:rPr lang="en-US" dirty="0" smtClean="0"/>
              <a:t> metadata attribute</a:t>
            </a:r>
          </a:p>
          <a:p>
            <a:pPr lvl="2"/>
            <a:r>
              <a:rPr lang="en-US" dirty="0" smtClean="0"/>
              <a:t>Value Lists - </a:t>
            </a:r>
            <a:r>
              <a:rPr lang="en-US" dirty="0" err="1" smtClean="0"/>
              <a:t>valueList</a:t>
            </a:r>
            <a:r>
              <a:rPr lang="en-US" dirty="0" smtClean="0"/>
              <a:t> metadata attribute</a:t>
            </a:r>
          </a:p>
          <a:p>
            <a:pPr lvl="2"/>
            <a:r>
              <a:rPr lang="en-US" dirty="0" smtClean="0"/>
              <a:t>Logical-Typed value labels - </a:t>
            </a:r>
            <a:r>
              <a:rPr lang="en-US" dirty="0" err="1" smtClean="0"/>
              <a:t>fieldFormat</a:t>
            </a:r>
            <a:r>
              <a:rPr lang="en-US" dirty="0" smtClean="0"/>
              <a:t> metadata attribute</a:t>
            </a:r>
          </a:p>
        </p:txBody>
      </p:sp>
      <p:sp>
        <p:nvSpPr>
          <p:cNvPr id="72706" name="Rectangle 2"/>
          <p:cNvSpPr>
            <a:spLocks noGrp="1" noChangeArrowheads="1"/>
          </p:cNvSpPr>
          <p:nvPr>
            <p:ph type="title"/>
          </p:nvPr>
        </p:nvSpPr>
        <p:spPr/>
        <p:txBody>
          <a:bodyPr/>
          <a:lstStyle/>
          <a:p>
            <a:r>
              <a:rPr lang="en-US" smtClean="0"/>
              <a:t>Metadata: Translations</a:t>
            </a:r>
          </a:p>
        </p:txBody>
      </p:sp>
      <p:sp>
        <p:nvSpPr>
          <p:cNvPr id="5" name="Footer Placeholder 4"/>
          <p:cNvSpPr>
            <a:spLocks noGrp="1"/>
          </p:cNvSpPr>
          <p:nvPr>
            <p:ph type="ftr" sz="quarter" idx="10"/>
          </p:nvPr>
        </p:nvSpPr>
        <p:spPr/>
        <p:txBody>
          <a:bodyPr/>
          <a:lstStyle/>
          <a:p>
            <a:r>
              <a:rPr lang="en-US" dirty="0" smtClean="0"/>
              <a:t>RF-PDS-250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2707">
                                            <p:txEl>
                                              <p:pRg st="0" end="0"/>
                                            </p:txEl>
                                          </p:spTgt>
                                        </p:tgtEl>
                                        <p:attrNameLst>
                                          <p:attrName>style.fontStyle</p:attrName>
                                        </p:attrNameLst>
                                      </p:cBhvr>
                                      <p:to>
                                        <p:strVal val="normal"/>
                                      </p:to>
                                    </p:set>
                                    <p:set>
                                      <p:cBhvr override="childStyle">
                                        <p:cTn id="7" dur="indefinite"/>
                                        <p:tgtEl>
                                          <p:spTgt spid="72707">
                                            <p:txEl>
                                              <p:pRg st="0" end="0"/>
                                            </p:txEl>
                                          </p:spTgt>
                                        </p:tgtEl>
                                        <p:attrNameLst>
                                          <p:attrName>style.fontWeight</p:attrName>
                                        </p:attrNameLst>
                                      </p:cBhvr>
                                      <p:to>
                                        <p:strVal val="bold"/>
                                      </p:to>
                                    </p:set>
                                    <p:set>
                                      <p:cBhvr override="childStyle">
                                        <p:cTn id="8" dur="indefinite"/>
                                        <p:tgtEl>
                                          <p:spTgt spid="7270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2707">
                                            <p:txEl>
                                              <p:pRg st="1" end="1"/>
                                            </p:txEl>
                                          </p:spTgt>
                                        </p:tgtEl>
                                        <p:attrNameLst>
                                          <p:attrName>style.fontStyle</p:attrName>
                                        </p:attrNameLst>
                                      </p:cBhvr>
                                      <p:to>
                                        <p:strVal val="normal"/>
                                      </p:to>
                                    </p:set>
                                    <p:set>
                                      <p:cBhvr override="childStyle">
                                        <p:cTn id="13" dur="indefinite"/>
                                        <p:tgtEl>
                                          <p:spTgt spid="72707">
                                            <p:txEl>
                                              <p:pRg st="1" end="1"/>
                                            </p:txEl>
                                          </p:spTgt>
                                        </p:tgtEl>
                                        <p:attrNameLst>
                                          <p:attrName>style.fontWeight</p:attrName>
                                        </p:attrNameLst>
                                      </p:cBhvr>
                                      <p:to>
                                        <p:strVal val="bold"/>
                                      </p:to>
                                    </p:set>
                                    <p:set>
                                      <p:cBhvr override="childStyle">
                                        <p:cTn id="14" dur="indefinite"/>
                                        <p:tgtEl>
                                          <p:spTgt spid="7270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2707">
                                            <p:txEl>
                                              <p:pRg st="2" end="2"/>
                                            </p:txEl>
                                          </p:spTgt>
                                        </p:tgtEl>
                                        <p:attrNameLst>
                                          <p:attrName>style.fontStyle</p:attrName>
                                        </p:attrNameLst>
                                      </p:cBhvr>
                                      <p:to>
                                        <p:strVal val="normal"/>
                                      </p:to>
                                    </p:set>
                                    <p:set>
                                      <p:cBhvr override="childStyle">
                                        <p:cTn id="19" dur="indefinite"/>
                                        <p:tgtEl>
                                          <p:spTgt spid="72707">
                                            <p:txEl>
                                              <p:pRg st="2" end="2"/>
                                            </p:txEl>
                                          </p:spTgt>
                                        </p:tgtEl>
                                        <p:attrNameLst>
                                          <p:attrName>style.fontWeight</p:attrName>
                                        </p:attrNameLst>
                                      </p:cBhvr>
                                      <p:to>
                                        <p:strVal val="bold"/>
                                      </p:to>
                                    </p:set>
                                    <p:set>
                                      <p:cBhvr override="childStyle">
                                        <p:cTn id="20" dur="indefinite"/>
                                        <p:tgtEl>
                                          <p:spTgt spid="7270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2707">
                                            <p:txEl>
                                              <p:pRg st="3" end="3"/>
                                            </p:txEl>
                                          </p:spTgt>
                                        </p:tgtEl>
                                        <p:attrNameLst>
                                          <p:attrName>style.fontStyle</p:attrName>
                                        </p:attrNameLst>
                                      </p:cBhvr>
                                      <p:to>
                                        <p:strVal val="normal"/>
                                      </p:to>
                                    </p:set>
                                    <p:set>
                                      <p:cBhvr override="childStyle">
                                        <p:cTn id="25" dur="indefinite"/>
                                        <p:tgtEl>
                                          <p:spTgt spid="72707">
                                            <p:txEl>
                                              <p:pRg st="3" end="3"/>
                                            </p:txEl>
                                          </p:spTgt>
                                        </p:tgtEl>
                                        <p:attrNameLst>
                                          <p:attrName>style.fontWeight</p:attrName>
                                        </p:attrNameLst>
                                      </p:cBhvr>
                                      <p:to>
                                        <p:strVal val="bold"/>
                                      </p:to>
                                    </p:set>
                                    <p:set>
                                      <p:cBhvr override="childStyle">
                                        <p:cTn id="26" dur="indefinite"/>
                                        <p:tgtEl>
                                          <p:spTgt spid="7270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2707">
                                            <p:txEl>
                                              <p:pRg st="4" end="4"/>
                                            </p:txEl>
                                          </p:spTgt>
                                        </p:tgtEl>
                                        <p:attrNameLst>
                                          <p:attrName>style.fontStyle</p:attrName>
                                        </p:attrNameLst>
                                      </p:cBhvr>
                                      <p:to>
                                        <p:strVal val="normal"/>
                                      </p:to>
                                    </p:set>
                                    <p:set>
                                      <p:cBhvr override="childStyle">
                                        <p:cTn id="31" dur="indefinite"/>
                                        <p:tgtEl>
                                          <p:spTgt spid="72707">
                                            <p:txEl>
                                              <p:pRg st="4" end="4"/>
                                            </p:txEl>
                                          </p:spTgt>
                                        </p:tgtEl>
                                        <p:attrNameLst>
                                          <p:attrName>style.fontWeight</p:attrName>
                                        </p:attrNameLst>
                                      </p:cBhvr>
                                      <p:to>
                                        <p:strVal val="bold"/>
                                      </p:to>
                                    </p:set>
                                    <p:set>
                                      <p:cBhvr override="childStyle">
                                        <p:cTn id="32" dur="indefinite"/>
                                        <p:tgtEl>
                                          <p:spTgt spid="72707">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idx="1"/>
          </p:nvPr>
        </p:nvSpPr>
        <p:spPr/>
        <p:txBody>
          <a:bodyPr>
            <a:normAutofit/>
          </a:bodyPr>
          <a:lstStyle/>
          <a:p>
            <a:r>
              <a:rPr lang="en-US" dirty="0" smtClean="0"/>
              <a:t>Use </a:t>
            </a:r>
            <a:r>
              <a:rPr lang="en-US" dirty="0" err="1" smtClean="0"/>
              <a:t>global_user_lang</a:t>
            </a:r>
            <a:r>
              <a:rPr lang="en-US" dirty="0" smtClean="0"/>
              <a:t> shared variable to determine language to use for getting translated labels</a:t>
            </a:r>
          </a:p>
          <a:p>
            <a:r>
              <a:rPr lang="en-US" dirty="0" smtClean="0"/>
              <a:t>Use </a:t>
            </a:r>
            <a:r>
              <a:rPr lang="en-US" dirty="0" err="1" smtClean="0"/>
              <a:t>getLabel</a:t>
            </a:r>
            <a:r>
              <a:rPr lang="en-US" dirty="0" smtClean="0"/>
              <a:t>() utility function in </a:t>
            </a:r>
            <a:r>
              <a:rPr lang="en-US" dirty="0" err="1" smtClean="0"/>
              <a:t>ReportHelper.p</a:t>
            </a:r>
            <a:endParaRPr lang="en-US" dirty="0" smtClean="0"/>
          </a:p>
          <a:p>
            <a:pPr lvl="1"/>
            <a:r>
              <a:rPr lang="en-US" dirty="0" smtClean="0"/>
              <a:t>Input: term key string</a:t>
            </a:r>
          </a:p>
          <a:p>
            <a:pPr lvl="1"/>
            <a:r>
              <a:rPr lang="en-US" dirty="0" smtClean="0"/>
              <a:t>Output: translated long label, using </a:t>
            </a:r>
            <a:r>
              <a:rPr lang="en-US" dirty="0" err="1" smtClean="0"/>
              <a:t>global_user_lang</a:t>
            </a:r>
            <a:endParaRPr lang="en-US" dirty="0" smtClean="0"/>
          </a:p>
          <a:p>
            <a:pPr lvl="1"/>
            <a:r>
              <a:rPr lang="en-US" dirty="0" smtClean="0"/>
              <a:t>Example: </a:t>
            </a:r>
            <a:r>
              <a:rPr lang="en-US" dirty="0" err="1" smtClean="0"/>
              <a:t>getLabel</a:t>
            </a:r>
            <a:r>
              <a:rPr lang="en-US" dirty="0" smtClean="0"/>
              <a:t>("SALES_ORDER")</a:t>
            </a:r>
          </a:p>
          <a:p>
            <a:pPr lvl="1"/>
            <a:r>
              <a:rPr lang="en-US" dirty="0" smtClean="0"/>
              <a:t>Function definition:</a:t>
            </a:r>
          </a:p>
          <a:p>
            <a:endParaRPr lang="en-US" dirty="0" smtClean="0"/>
          </a:p>
          <a:p>
            <a:pPr lvl="1"/>
            <a:endParaRPr lang="en-US" dirty="0" smtClean="0"/>
          </a:p>
        </p:txBody>
      </p:sp>
      <p:sp>
        <p:nvSpPr>
          <p:cNvPr id="72706" name="Rectangle 2"/>
          <p:cNvSpPr>
            <a:spLocks noGrp="1" noChangeArrowheads="1"/>
          </p:cNvSpPr>
          <p:nvPr>
            <p:ph type="title"/>
          </p:nvPr>
        </p:nvSpPr>
        <p:spPr/>
        <p:txBody>
          <a:bodyPr/>
          <a:lstStyle/>
          <a:p>
            <a:r>
              <a:rPr lang="en-US" smtClean="0"/>
              <a:t>Metadata: Translations</a:t>
            </a:r>
          </a:p>
        </p:txBody>
      </p:sp>
      <p:sp>
        <p:nvSpPr>
          <p:cNvPr id="5" name="Footer Placeholder 4"/>
          <p:cNvSpPr>
            <a:spLocks noGrp="1"/>
          </p:cNvSpPr>
          <p:nvPr>
            <p:ph type="ftr" sz="quarter" idx="10"/>
          </p:nvPr>
        </p:nvSpPr>
        <p:spPr/>
        <p:txBody>
          <a:bodyPr/>
          <a:lstStyle/>
          <a:p>
            <a:r>
              <a:rPr lang="en-US" dirty="0" smtClean="0"/>
              <a:t>RF-PDS-260</a:t>
            </a:r>
            <a:endParaRPr lang="en-US" dirty="0" smtClean="0"/>
          </a:p>
        </p:txBody>
      </p:sp>
      <p:sp>
        <p:nvSpPr>
          <p:cNvPr id="72708" name="Text Box 4"/>
          <p:cNvSpPr txBox="1">
            <a:spLocks noChangeArrowheads="1"/>
          </p:cNvSpPr>
          <p:nvPr/>
        </p:nvSpPr>
        <p:spPr bwMode="auto">
          <a:xfrm>
            <a:off x="1270906" y="5408295"/>
            <a:ext cx="6477000" cy="609600"/>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lvl="4"/>
            <a:r>
              <a:rPr lang="en-US" sz="1400" dirty="0">
                <a:latin typeface="Courier New" pitchFamily="49" charset="0"/>
              </a:rPr>
              <a:t>FUNCTION </a:t>
            </a:r>
            <a:r>
              <a:rPr lang="en-US" sz="1400" dirty="0" err="1">
                <a:latin typeface="Courier New" pitchFamily="49" charset="0"/>
              </a:rPr>
              <a:t>getLabel</a:t>
            </a:r>
            <a:r>
              <a:rPr lang="en-US" sz="1400" dirty="0">
                <a:latin typeface="Courier New" pitchFamily="49" charset="0"/>
              </a:rPr>
              <a:t> returns character (</a:t>
            </a:r>
          </a:p>
          <a:p>
            <a:pPr lvl="4"/>
            <a:r>
              <a:rPr lang="en-US" sz="1400" dirty="0">
                <a:latin typeface="Courier New" pitchFamily="49" charset="0"/>
              </a:rPr>
              <a:t>input </a:t>
            </a:r>
            <a:r>
              <a:rPr lang="en-US" sz="1400" dirty="0" err="1">
                <a:latin typeface="Courier New" pitchFamily="49" charset="0"/>
              </a:rPr>
              <a:t>pTerm</a:t>
            </a:r>
            <a:r>
              <a:rPr lang="en-US" sz="1400" dirty="0">
                <a:latin typeface="Courier New" pitchFamily="49" charset="0"/>
              </a:rPr>
              <a:t> as character):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2707">
                                            <p:txEl>
                                              <p:pRg st="0" end="0"/>
                                            </p:txEl>
                                          </p:spTgt>
                                        </p:tgtEl>
                                        <p:attrNameLst>
                                          <p:attrName>style.fontStyle</p:attrName>
                                        </p:attrNameLst>
                                      </p:cBhvr>
                                      <p:to>
                                        <p:strVal val="normal"/>
                                      </p:to>
                                    </p:set>
                                    <p:set>
                                      <p:cBhvr override="childStyle">
                                        <p:cTn id="7" dur="indefinite"/>
                                        <p:tgtEl>
                                          <p:spTgt spid="72707">
                                            <p:txEl>
                                              <p:pRg st="0" end="0"/>
                                            </p:txEl>
                                          </p:spTgt>
                                        </p:tgtEl>
                                        <p:attrNameLst>
                                          <p:attrName>style.fontWeight</p:attrName>
                                        </p:attrNameLst>
                                      </p:cBhvr>
                                      <p:to>
                                        <p:strVal val="bold"/>
                                      </p:to>
                                    </p:set>
                                    <p:set>
                                      <p:cBhvr override="childStyle">
                                        <p:cTn id="8" dur="indefinite"/>
                                        <p:tgtEl>
                                          <p:spTgt spid="7270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2707">
                                            <p:txEl>
                                              <p:pRg st="1" end="1"/>
                                            </p:txEl>
                                          </p:spTgt>
                                        </p:tgtEl>
                                        <p:attrNameLst>
                                          <p:attrName>style.fontStyle</p:attrName>
                                        </p:attrNameLst>
                                      </p:cBhvr>
                                      <p:to>
                                        <p:strVal val="normal"/>
                                      </p:to>
                                    </p:set>
                                    <p:set>
                                      <p:cBhvr override="childStyle">
                                        <p:cTn id="13" dur="indefinite"/>
                                        <p:tgtEl>
                                          <p:spTgt spid="72707">
                                            <p:txEl>
                                              <p:pRg st="1" end="1"/>
                                            </p:txEl>
                                          </p:spTgt>
                                        </p:tgtEl>
                                        <p:attrNameLst>
                                          <p:attrName>style.fontWeight</p:attrName>
                                        </p:attrNameLst>
                                      </p:cBhvr>
                                      <p:to>
                                        <p:strVal val="bold"/>
                                      </p:to>
                                    </p:set>
                                    <p:set>
                                      <p:cBhvr override="childStyle">
                                        <p:cTn id="14" dur="indefinite"/>
                                        <p:tgtEl>
                                          <p:spTgt spid="7270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2707">
                                            <p:txEl>
                                              <p:pRg st="2" end="2"/>
                                            </p:txEl>
                                          </p:spTgt>
                                        </p:tgtEl>
                                        <p:attrNameLst>
                                          <p:attrName>style.fontStyle</p:attrName>
                                        </p:attrNameLst>
                                      </p:cBhvr>
                                      <p:to>
                                        <p:strVal val="normal"/>
                                      </p:to>
                                    </p:set>
                                    <p:set>
                                      <p:cBhvr override="childStyle">
                                        <p:cTn id="19" dur="indefinite"/>
                                        <p:tgtEl>
                                          <p:spTgt spid="72707">
                                            <p:txEl>
                                              <p:pRg st="2" end="2"/>
                                            </p:txEl>
                                          </p:spTgt>
                                        </p:tgtEl>
                                        <p:attrNameLst>
                                          <p:attrName>style.fontWeight</p:attrName>
                                        </p:attrNameLst>
                                      </p:cBhvr>
                                      <p:to>
                                        <p:strVal val="bold"/>
                                      </p:to>
                                    </p:set>
                                    <p:set>
                                      <p:cBhvr override="childStyle">
                                        <p:cTn id="20" dur="indefinite"/>
                                        <p:tgtEl>
                                          <p:spTgt spid="7270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2707">
                                            <p:txEl>
                                              <p:pRg st="3" end="3"/>
                                            </p:txEl>
                                          </p:spTgt>
                                        </p:tgtEl>
                                        <p:attrNameLst>
                                          <p:attrName>style.fontStyle</p:attrName>
                                        </p:attrNameLst>
                                      </p:cBhvr>
                                      <p:to>
                                        <p:strVal val="normal"/>
                                      </p:to>
                                    </p:set>
                                    <p:set>
                                      <p:cBhvr override="childStyle">
                                        <p:cTn id="25" dur="indefinite"/>
                                        <p:tgtEl>
                                          <p:spTgt spid="72707">
                                            <p:txEl>
                                              <p:pRg st="3" end="3"/>
                                            </p:txEl>
                                          </p:spTgt>
                                        </p:tgtEl>
                                        <p:attrNameLst>
                                          <p:attrName>style.fontWeight</p:attrName>
                                        </p:attrNameLst>
                                      </p:cBhvr>
                                      <p:to>
                                        <p:strVal val="bold"/>
                                      </p:to>
                                    </p:set>
                                    <p:set>
                                      <p:cBhvr override="childStyle">
                                        <p:cTn id="26" dur="indefinite"/>
                                        <p:tgtEl>
                                          <p:spTgt spid="7270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2707">
                                            <p:txEl>
                                              <p:pRg st="4" end="4"/>
                                            </p:txEl>
                                          </p:spTgt>
                                        </p:tgtEl>
                                        <p:attrNameLst>
                                          <p:attrName>style.fontStyle</p:attrName>
                                        </p:attrNameLst>
                                      </p:cBhvr>
                                      <p:to>
                                        <p:strVal val="normal"/>
                                      </p:to>
                                    </p:set>
                                    <p:set>
                                      <p:cBhvr override="childStyle">
                                        <p:cTn id="31" dur="indefinite"/>
                                        <p:tgtEl>
                                          <p:spTgt spid="72707">
                                            <p:txEl>
                                              <p:pRg st="4" end="4"/>
                                            </p:txEl>
                                          </p:spTgt>
                                        </p:tgtEl>
                                        <p:attrNameLst>
                                          <p:attrName>style.fontWeight</p:attrName>
                                        </p:attrNameLst>
                                      </p:cBhvr>
                                      <p:to>
                                        <p:strVal val="bold"/>
                                      </p:to>
                                    </p:set>
                                    <p:set>
                                      <p:cBhvr override="childStyle">
                                        <p:cTn id="32" dur="indefinite"/>
                                        <p:tgtEl>
                                          <p:spTgt spid="72707">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72707">
                                            <p:txEl>
                                              <p:pRg st="5" end="5"/>
                                            </p:txEl>
                                          </p:spTgt>
                                        </p:tgtEl>
                                        <p:attrNameLst>
                                          <p:attrName>style.fontStyle</p:attrName>
                                        </p:attrNameLst>
                                      </p:cBhvr>
                                      <p:to>
                                        <p:strVal val="normal"/>
                                      </p:to>
                                    </p:set>
                                    <p:set>
                                      <p:cBhvr override="childStyle">
                                        <p:cTn id="37" dur="indefinite"/>
                                        <p:tgtEl>
                                          <p:spTgt spid="72707">
                                            <p:txEl>
                                              <p:pRg st="5" end="5"/>
                                            </p:txEl>
                                          </p:spTgt>
                                        </p:tgtEl>
                                        <p:attrNameLst>
                                          <p:attrName>style.fontWeight</p:attrName>
                                        </p:attrNameLst>
                                      </p:cBhvr>
                                      <p:to>
                                        <p:strVal val="bold"/>
                                      </p:to>
                                    </p:set>
                                    <p:set>
                                      <p:cBhvr override="childStyle">
                                        <p:cTn id="38" dur="indefinite"/>
                                        <p:tgtEl>
                                          <p:spTgt spid="72707">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idx="1"/>
          </p:nvPr>
        </p:nvSpPr>
        <p:spPr/>
        <p:txBody>
          <a:bodyPr/>
          <a:lstStyle/>
          <a:p>
            <a:pPr eaLnBrk="1" hangingPunct="1"/>
            <a:r>
              <a:rPr lang="en-US" dirty="0" smtClean="0"/>
              <a:t>Used to populate the report data set tables</a:t>
            </a:r>
          </a:p>
          <a:p>
            <a:pPr eaLnBrk="1" hangingPunct="1"/>
            <a:r>
              <a:rPr lang="en-US" dirty="0" smtClean="0"/>
              <a:t>Must be implemented in procedure </a:t>
            </a:r>
            <a:r>
              <a:rPr lang="en-US" dirty="0" err="1" smtClean="0">
                <a:latin typeface="Courier New" pitchFamily="49" charset="0"/>
              </a:rPr>
              <a:t>RunReport</a:t>
            </a:r>
            <a:endParaRPr lang="en-US" dirty="0" smtClean="0">
              <a:latin typeface="Courier New" pitchFamily="49" charset="0"/>
            </a:endParaRPr>
          </a:p>
          <a:p>
            <a:pPr eaLnBrk="1" hangingPunct="1"/>
            <a:r>
              <a:rPr lang="en-US" dirty="0" smtClean="0"/>
              <a:t>Need to Use Dynamic Query </a:t>
            </a:r>
          </a:p>
          <a:p>
            <a:pPr lvl="1" eaLnBrk="1" hangingPunct="1"/>
            <a:r>
              <a:rPr lang="en-US" dirty="0" smtClean="0"/>
              <a:t>To handle filter conditions from client request</a:t>
            </a:r>
          </a:p>
          <a:p>
            <a:pPr lvl="1" eaLnBrk="1" hangingPunct="1"/>
            <a:r>
              <a:rPr lang="en-US" dirty="0" err="1" smtClean="0"/>
              <a:t>FillQueryStringVariable</a:t>
            </a:r>
            <a:r>
              <a:rPr lang="en-US" dirty="0" smtClean="0"/>
              <a:t> helper procedure</a:t>
            </a:r>
          </a:p>
          <a:p>
            <a:pPr eaLnBrk="1" hangingPunct="1"/>
            <a:r>
              <a:rPr lang="en-US" dirty="0" smtClean="0"/>
              <a:t>Query Iteration and Temp Table Population</a:t>
            </a:r>
          </a:p>
        </p:txBody>
      </p:sp>
      <p:sp>
        <p:nvSpPr>
          <p:cNvPr id="37890" name="Rectangle 2"/>
          <p:cNvSpPr>
            <a:spLocks noGrp="1" noChangeArrowheads="1"/>
          </p:cNvSpPr>
          <p:nvPr>
            <p:ph type="title"/>
          </p:nvPr>
        </p:nvSpPr>
        <p:spPr/>
        <p:txBody>
          <a:bodyPr/>
          <a:lstStyle/>
          <a:p>
            <a:pPr eaLnBrk="1" hangingPunct="1"/>
            <a:r>
              <a:rPr lang="en-US" smtClean="0"/>
              <a:t>4. Data Retrieval Logic Code Block</a:t>
            </a:r>
          </a:p>
        </p:txBody>
      </p:sp>
      <p:sp>
        <p:nvSpPr>
          <p:cNvPr id="4" name="Footer Placeholder 3"/>
          <p:cNvSpPr>
            <a:spLocks noGrp="1"/>
          </p:cNvSpPr>
          <p:nvPr>
            <p:ph type="ftr" sz="quarter" idx="10"/>
          </p:nvPr>
        </p:nvSpPr>
        <p:spPr/>
        <p:txBody>
          <a:bodyPr/>
          <a:lstStyle/>
          <a:p>
            <a:pPr>
              <a:defRPr/>
            </a:pPr>
            <a:r>
              <a:rPr lang="en-US" dirty="0" smtClean="0"/>
              <a:t>RF-PDS-270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7891">
                                            <p:txEl>
                                              <p:pRg st="0" end="0"/>
                                            </p:txEl>
                                          </p:spTgt>
                                        </p:tgtEl>
                                        <p:attrNameLst>
                                          <p:attrName>style.fontStyle</p:attrName>
                                        </p:attrNameLst>
                                      </p:cBhvr>
                                      <p:to>
                                        <p:strVal val="normal"/>
                                      </p:to>
                                    </p:set>
                                    <p:set>
                                      <p:cBhvr override="childStyle">
                                        <p:cTn id="7" dur="indefinite"/>
                                        <p:tgtEl>
                                          <p:spTgt spid="37891">
                                            <p:txEl>
                                              <p:pRg st="0" end="0"/>
                                            </p:txEl>
                                          </p:spTgt>
                                        </p:tgtEl>
                                        <p:attrNameLst>
                                          <p:attrName>style.fontWeight</p:attrName>
                                        </p:attrNameLst>
                                      </p:cBhvr>
                                      <p:to>
                                        <p:strVal val="bold"/>
                                      </p:to>
                                    </p:set>
                                    <p:set>
                                      <p:cBhvr override="childStyle">
                                        <p:cTn id="8" dur="indefinite"/>
                                        <p:tgtEl>
                                          <p:spTgt spid="3789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7891">
                                            <p:txEl>
                                              <p:pRg st="1" end="1"/>
                                            </p:txEl>
                                          </p:spTgt>
                                        </p:tgtEl>
                                        <p:attrNameLst>
                                          <p:attrName>style.fontStyle</p:attrName>
                                        </p:attrNameLst>
                                      </p:cBhvr>
                                      <p:to>
                                        <p:strVal val="normal"/>
                                      </p:to>
                                    </p:set>
                                    <p:set>
                                      <p:cBhvr override="childStyle">
                                        <p:cTn id="13" dur="indefinite"/>
                                        <p:tgtEl>
                                          <p:spTgt spid="37891">
                                            <p:txEl>
                                              <p:pRg st="1" end="1"/>
                                            </p:txEl>
                                          </p:spTgt>
                                        </p:tgtEl>
                                        <p:attrNameLst>
                                          <p:attrName>style.fontWeight</p:attrName>
                                        </p:attrNameLst>
                                      </p:cBhvr>
                                      <p:to>
                                        <p:strVal val="bold"/>
                                      </p:to>
                                    </p:set>
                                    <p:set>
                                      <p:cBhvr override="childStyle">
                                        <p:cTn id="14" dur="indefinite"/>
                                        <p:tgtEl>
                                          <p:spTgt spid="3789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7891">
                                            <p:txEl>
                                              <p:pRg st="2" end="2"/>
                                            </p:txEl>
                                          </p:spTgt>
                                        </p:tgtEl>
                                        <p:attrNameLst>
                                          <p:attrName>style.fontStyle</p:attrName>
                                        </p:attrNameLst>
                                      </p:cBhvr>
                                      <p:to>
                                        <p:strVal val="normal"/>
                                      </p:to>
                                    </p:set>
                                    <p:set>
                                      <p:cBhvr override="childStyle">
                                        <p:cTn id="19" dur="indefinite"/>
                                        <p:tgtEl>
                                          <p:spTgt spid="37891">
                                            <p:txEl>
                                              <p:pRg st="2" end="2"/>
                                            </p:txEl>
                                          </p:spTgt>
                                        </p:tgtEl>
                                        <p:attrNameLst>
                                          <p:attrName>style.fontWeight</p:attrName>
                                        </p:attrNameLst>
                                      </p:cBhvr>
                                      <p:to>
                                        <p:strVal val="bold"/>
                                      </p:to>
                                    </p:set>
                                    <p:set>
                                      <p:cBhvr override="childStyle">
                                        <p:cTn id="20" dur="indefinite"/>
                                        <p:tgtEl>
                                          <p:spTgt spid="3789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7891">
                                            <p:txEl>
                                              <p:pRg st="3" end="3"/>
                                            </p:txEl>
                                          </p:spTgt>
                                        </p:tgtEl>
                                        <p:attrNameLst>
                                          <p:attrName>style.fontStyle</p:attrName>
                                        </p:attrNameLst>
                                      </p:cBhvr>
                                      <p:to>
                                        <p:strVal val="normal"/>
                                      </p:to>
                                    </p:set>
                                    <p:set>
                                      <p:cBhvr override="childStyle">
                                        <p:cTn id="25" dur="indefinite"/>
                                        <p:tgtEl>
                                          <p:spTgt spid="37891">
                                            <p:txEl>
                                              <p:pRg st="3" end="3"/>
                                            </p:txEl>
                                          </p:spTgt>
                                        </p:tgtEl>
                                        <p:attrNameLst>
                                          <p:attrName>style.fontWeight</p:attrName>
                                        </p:attrNameLst>
                                      </p:cBhvr>
                                      <p:to>
                                        <p:strVal val="bold"/>
                                      </p:to>
                                    </p:set>
                                    <p:set>
                                      <p:cBhvr override="childStyle">
                                        <p:cTn id="26" dur="indefinite"/>
                                        <p:tgtEl>
                                          <p:spTgt spid="37891">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7891">
                                            <p:txEl>
                                              <p:pRg st="4" end="4"/>
                                            </p:txEl>
                                          </p:spTgt>
                                        </p:tgtEl>
                                        <p:attrNameLst>
                                          <p:attrName>style.fontStyle</p:attrName>
                                        </p:attrNameLst>
                                      </p:cBhvr>
                                      <p:to>
                                        <p:strVal val="normal"/>
                                      </p:to>
                                    </p:set>
                                    <p:set>
                                      <p:cBhvr override="childStyle">
                                        <p:cTn id="31" dur="indefinite"/>
                                        <p:tgtEl>
                                          <p:spTgt spid="37891">
                                            <p:txEl>
                                              <p:pRg st="4" end="4"/>
                                            </p:txEl>
                                          </p:spTgt>
                                        </p:tgtEl>
                                        <p:attrNameLst>
                                          <p:attrName>style.fontWeight</p:attrName>
                                        </p:attrNameLst>
                                      </p:cBhvr>
                                      <p:to>
                                        <p:strVal val="bold"/>
                                      </p:to>
                                    </p:set>
                                    <p:set>
                                      <p:cBhvr override="childStyle">
                                        <p:cTn id="32" dur="indefinite"/>
                                        <p:tgtEl>
                                          <p:spTgt spid="37891">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37891">
                                            <p:txEl>
                                              <p:pRg st="5" end="5"/>
                                            </p:txEl>
                                          </p:spTgt>
                                        </p:tgtEl>
                                        <p:attrNameLst>
                                          <p:attrName>style.fontStyle</p:attrName>
                                        </p:attrNameLst>
                                      </p:cBhvr>
                                      <p:to>
                                        <p:strVal val="normal"/>
                                      </p:to>
                                    </p:set>
                                    <p:set>
                                      <p:cBhvr override="childStyle">
                                        <p:cTn id="37" dur="indefinite"/>
                                        <p:tgtEl>
                                          <p:spTgt spid="37891">
                                            <p:txEl>
                                              <p:pRg st="5" end="5"/>
                                            </p:txEl>
                                          </p:spTgt>
                                        </p:tgtEl>
                                        <p:attrNameLst>
                                          <p:attrName>style.fontWeight</p:attrName>
                                        </p:attrNameLst>
                                      </p:cBhvr>
                                      <p:to>
                                        <p:strVal val="bold"/>
                                      </p:to>
                                    </p:set>
                                    <p:set>
                                      <p:cBhvr override="childStyle">
                                        <p:cTn id="38" dur="indefinite"/>
                                        <p:tgtEl>
                                          <p:spTgt spid="37891">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en-US" smtClean="0"/>
              <a:t>Data Retrieval – Defining the Query</a:t>
            </a:r>
          </a:p>
        </p:txBody>
      </p:sp>
      <p:sp>
        <p:nvSpPr>
          <p:cNvPr id="76805" name="Text Box 5"/>
          <p:cNvSpPr txBox="1">
            <a:spLocks noChangeArrowheads="1"/>
          </p:cNvSpPr>
          <p:nvPr/>
        </p:nvSpPr>
        <p:spPr bwMode="auto">
          <a:xfrm>
            <a:off x="261260" y="882650"/>
            <a:ext cx="8610600" cy="5289550"/>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lvl="4"/>
            <a:r>
              <a:rPr lang="en-US" sz="1400" dirty="0">
                <a:latin typeface="Courier New" pitchFamily="49" charset="0"/>
              </a:rPr>
              <a:t>define variable </a:t>
            </a:r>
            <a:r>
              <a:rPr lang="en-US" sz="1400" dirty="0" err="1">
                <a:latin typeface="Courier New" pitchFamily="49" charset="0"/>
              </a:rPr>
              <a:t>queryString</a:t>
            </a:r>
            <a:r>
              <a:rPr lang="en-US" sz="1400" dirty="0">
                <a:latin typeface="Courier New" pitchFamily="49" charset="0"/>
              </a:rPr>
              <a:t> as character no-undo.</a:t>
            </a:r>
          </a:p>
          <a:p>
            <a:pPr lvl="4"/>
            <a:r>
              <a:rPr lang="en-US" sz="1400" dirty="0">
                <a:latin typeface="Courier New" pitchFamily="49" charset="0"/>
              </a:rPr>
              <a:t>define variable </a:t>
            </a:r>
            <a:r>
              <a:rPr lang="en-US" sz="1400" dirty="0" err="1">
                <a:latin typeface="Courier New" pitchFamily="49" charset="0"/>
              </a:rPr>
              <a:t>hSOQuery</a:t>
            </a:r>
            <a:r>
              <a:rPr lang="en-US" sz="1400" dirty="0">
                <a:latin typeface="Courier New" pitchFamily="49" charset="0"/>
              </a:rPr>
              <a:t> as handle.</a:t>
            </a:r>
          </a:p>
          <a:p>
            <a:pPr lvl="4"/>
            <a:r>
              <a:rPr lang="en-US" sz="1400" dirty="0">
                <a:latin typeface="Courier New" pitchFamily="49" charset="0"/>
              </a:rPr>
              <a:t>define query </a:t>
            </a:r>
            <a:r>
              <a:rPr lang="en-US" sz="1400" dirty="0" err="1">
                <a:latin typeface="Courier New" pitchFamily="49" charset="0"/>
              </a:rPr>
              <a:t>SOQuery</a:t>
            </a:r>
            <a:r>
              <a:rPr lang="en-US" sz="1400" dirty="0">
                <a:latin typeface="Courier New" pitchFamily="49" charset="0"/>
              </a:rPr>
              <a:t> for </a:t>
            </a:r>
            <a:r>
              <a:rPr lang="en-US" sz="1400" dirty="0" err="1">
                <a:latin typeface="Courier New" pitchFamily="49" charset="0"/>
              </a:rPr>
              <a:t>so_mstr</a:t>
            </a:r>
            <a:r>
              <a:rPr lang="en-US" sz="1400" dirty="0">
                <a:latin typeface="Courier New" pitchFamily="49" charset="0"/>
              </a:rPr>
              <a:t>.</a:t>
            </a:r>
          </a:p>
          <a:p>
            <a:pPr lvl="4"/>
            <a:endParaRPr lang="en-US" sz="1400" dirty="0">
              <a:latin typeface="Courier New" pitchFamily="49" charset="0"/>
            </a:endParaRPr>
          </a:p>
          <a:p>
            <a:pPr lvl="4"/>
            <a:r>
              <a:rPr lang="en-US" sz="1400" dirty="0" err="1">
                <a:latin typeface="Courier New" pitchFamily="49" charset="0"/>
              </a:rPr>
              <a:t>hSOQuery</a:t>
            </a:r>
            <a:r>
              <a:rPr lang="en-US" sz="1400" dirty="0">
                <a:latin typeface="Courier New" pitchFamily="49" charset="0"/>
              </a:rPr>
              <a:t> = query </a:t>
            </a:r>
            <a:r>
              <a:rPr lang="en-US" sz="1400" dirty="0" err="1">
                <a:latin typeface="Courier New" pitchFamily="49" charset="0"/>
              </a:rPr>
              <a:t>SOQuery:handle</a:t>
            </a:r>
            <a:r>
              <a:rPr lang="en-US" sz="1400" dirty="0">
                <a:latin typeface="Courier New" pitchFamily="49" charset="0"/>
              </a:rPr>
              <a:t>.</a:t>
            </a:r>
          </a:p>
          <a:p>
            <a:pPr lvl="4"/>
            <a:endParaRPr lang="en-US" sz="1400" dirty="0">
              <a:latin typeface="Courier New" pitchFamily="49" charset="0"/>
            </a:endParaRPr>
          </a:p>
          <a:p>
            <a:pPr lvl="4"/>
            <a:r>
              <a:rPr lang="en-US" sz="1400" noProof="1">
                <a:latin typeface="Courier New" pitchFamily="49" charset="0"/>
              </a:rPr>
              <a:t>queryString = "for each so_mstr no-lock "</a:t>
            </a:r>
          </a:p>
          <a:p>
            <a:r>
              <a:rPr lang="en-US" sz="1400" noProof="1">
                <a:latin typeface="Courier New" pitchFamily="49" charset="0"/>
              </a:rPr>
              <a:t>		</a:t>
            </a:r>
            <a:r>
              <a:rPr lang="en-US" sz="1400" dirty="0">
                <a:latin typeface="Courier New" pitchFamily="49" charset="0"/>
              </a:rPr>
              <a:t>  </a:t>
            </a:r>
            <a:r>
              <a:rPr lang="en-US" sz="1400" noProof="1">
                <a:latin typeface="Courier New" pitchFamily="49" charset="0"/>
              </a:rPr>
              <a:t>+ " where so_mstr.so_domain = " + QUOTER(global_domain).</a:t>
            </a:r>
          </a:p>
          <a:p>
            <a:pPr lvl="4"/>
            <a:endParaRPr lang="en-US" sz="1400" dirty="0">
              <a:latin typeface="Courier New" pitchFamily="49" charset="0"/>
            </a:endParaRPr>
          </a:p>
          <a:p>
            <a:pPr lvl="4"/>
            <a:r>
              <a:rPr lang="en-US" sz="1400" dirty="0">
                <a:latin typeface="Courier New" pitchFamily="49" charset="0"/>
              </a:rPr>
              <a:t>run </a:t>
            </a:r>
            <a:r>
              <a:rPr lang="en-US" sz="1400" dirty="0" err="1">
                <a:latin typeface="Courier New" pitchFamily="49" charset="0"/>
              </a:rPr>
              <a:t>FillQueryStringVariable</a:t>
            </a:r>
            <a:r>
              <a:rPr lang="en-US" sz="1400" dirty="0">
                <a:latin typeface="Courier New" pitchFamily="49" charset="0"/>
              </a:rPr>
              <a:t> in </a:t>
            </a:r>
            <a:r>
              <a:rPr lang="en-US" sz="1400" dirty="0" err="1">
                <a:latin typeface="Courier New" pitchFamily="49" charset="0"/>
              </a:rPr>
              <a:t>reportHandle</a:t>
            </a:r>
            <a:r>
              <a:rPr lang="en-US" sz="1400" dirty="0">
                <a:latin typeface="Courier New" pitchFamily="49" charset="0"/>
              </a:rPr>
              <a:t> (input "</a:t>
            </a:r>
            <a:r>
              <a:rPr lang="en-US" sz="1400" dirty="0" err="1">
                <a:latin typeface="Courier New" pitchFamily="49" charset="0"/>
              </a:rPr>
              <a:t>ttSalesHeader</a:t>
            </a:r>
            <a:r>
              <a:rPr lang="en-US" sz="1400" dirty="0">
                <a:latin typeface="Courier New" pitchFamily="49" charset="0"/>
              </a:rPr>
              <a:t>", input "</a:t>
            </a:r>
            <a:r>
              <a:rPr lang="en-US" sz="1400" dirty="0" err="1">
                <a:latin typeface="Courier New" pitchFamily="49" charset="0"/>
              </a:rPr>
              <a:t>so_nbr</a:t>
            </a:r>
            <a:r>
              <a:rPr lang="en-US" sz="1400" dirty="0">
                <a:latin typeface="Courier New" pitchFamily="49" charset="0"/>
              </a:rPr>
              <a:t>", input-output </a:t>
            </a:r>
            <a:r>
              <a:rPr lang="en-US" sz="1400" dirty="0" err="1">
                <a:latin typeface="Courier New" pitchFamily="49" charset="0"/>
              </a:rPr>
              <a:t>queryString</a:t>
            </a:r>
            <a:r>
              <a:rPr lang="en-US" sz="1400" dirty="0">
                <a:latin typeface="Courier New" pitchFamily="49" charset="0"/>
              </a:rPr>
              <a:t>).</a:t>
            </a:r>
          </a:p>
          <a:p>
            <a:pPr lvl="4"/>
            <a:endParaRPr lang="en-US" sz="1400" dirty="0">
              <a:latin typeface="Courier New" pitchFamily="49" charset="0"/>
            </a:endParaRPr>
          </a:p>
          <a:p>
            <a:pPr lvl="4"/>
            <a:r>
              <a:rPr lang="en-US" sz="1400" dirty="0">
                <a:latin typeface="Courier New" pitchFamily="49" charset="0"/>
              </a:rPr>
              <a:t>run </a:t>
            </a:r>
            <a:r>
              <a:rPr lang="en-US" sz="1400" dirty="0" err="1">
                <a:latin typeface="Courier New" pitchFamily="49" charset="0"/>
              </a:rPr>
              <a:t>FillQueryStringVariable</a:t>
            </a:r>
            <a:r>
              <a:rPr lang="en-US" sz="1400" dirty="0">
                <a:latin typeface="Courier New" pitchFamily="49" charset="0"/>
              </a:rPr>
              <a:t> in </a:t>
            </a:r>
            <a:r>
              <a:rPr lang="en-US" sz="1400" dirty="0" err="1">
                <a:latin typeface="Courier New" pitchFamily="49" charset="0"/>
              </a:rPr>
              <a:t>reportHandle</a:t>
            </a:r>
            <a:r>
              <a:rPr lang="en-US" sz="1400" dirty="0">
                <a:latin typeface="Courier New" pitchFamily="49" charset="0"/>
              </a:rPr>
              <a:t> (input "</a:t>
            </a:r>
            <a:r>
              <a:rPr lang="en-US" sz="1400" dirty="0" err="1">
                <a:latin typeface="Courier New" pitchFamily="49" charset="0"/>
              </a:rPr>
              <a:t>ttSalesHeader</a:t>
            </a:r>
            <a:r>
              <a:rPr lang="en-US" sz="1400" dirty="0">
                <a:latin typeface="Courier New" pitchFamily="49" charset="0"/>
              </a:rPr>
              <a:t>", input "</a:t>
            </a:r>
            <a:r>
              <a:rPr lang="en-US" sz="1400" dirty="0" err="1">
                <a:latin typeface="Courier New" pitchFamily="49" charset="0"/>
              </a:rPr>
              <a:t>so_cust</a:t>
            </a:r>
            <a:r>
              <a:rPr lang="en-US" sz="1400" dirty="0">
                <a:latin typeface="Courier New" pitchFamily="49" charset="0"/>
              </a:rPr>
              <a:t>", input-output </a:t>
            </a:r>
            <a:r>
              <a:rPr lang="en-US" sz="1400" dirty="0" err="1">
                <a:latin typeface="Courier New" pitchFamily="49" charset="0"/>
              </a:rPr>
              <a:t>queryString</a:t>
            </a:r>
            <a:r>
              <a:rPr lang="en-US" sz="1400" dirty="0">
                <a:latin typeface="Courier New" pitchFamily="49" charset="0"/>
              </a:rPr>
              <a:t>).</a:t>
            </a:r>
          </a:p>
          <a:p>
            <a:pPr lvl="4"/>
            <a:endParaRPr lang="en-US" sz="1400" dirty="0">
              <a:latin typeface="Courier New" pitchFamily="49" charset="0"/>
            </a:endParaRPr>
          </a:p>
          <a:p>
            <a:pPr lvl="4"/>
            <a:r>
              <a:rPr lang="en-US" sz="1400" dirty="0">
                <a:latin typeface="Courier New" pitchFamily="49" charset="0"/>
              </a:rPr>
              <a:t>run </a:t>
            </a:r>
            <a:r>
              <a:rPr lang="en-US" sz="1400" dirty="0" err="1">
                <a:latin typeface="Courier New" pitchFamily="49" charset="0"/>
              </a:rPr>
              <a:t>FillQueryStringVariable</a:t>
            </a:r>
            <a:r>
              <a:rPr lang="en-US" sz="1400" dirty="0">
                <a:latin typeface="Courier New" pitchFamily="49" charset="0"/>
              </a:rPr>
              <a:t> in </a:t>
            </a:r>
            <a:r>
              <a:rPr lang="en-US" sz="1400" dirty="0" err="1">
                <a:latin typeface="Courier New" pitchFamily="49" charset="0"/>
              </a:rPr>
              <a:t>reportHandle</a:t>
            </a:r>
            <a:r>
              <a:rPr lang="en-US" sz="1400" dirty="0">
                <a:latin typeface="Courier New" pitchFamily="49" charset="0"/>
              </a:rPr>
              <a:t> (input "</a:t>
            </a:r>
            <a:r>
              <a:rPr lang="en-US" sz="1400" dirty="0" err="1">
                <a:latin typeface="Courier New" pitchFamily="49" charset="0"/>
              </a:rPr>
              <a:t>ttSalesHeader</a:t>
            </a:r>
            <a:r>
              <a:rPr lang="en-US" sz="1400" dirty="0">
                <a:latin typeface="Courier New" pitchFamily="49" charset="0"/>
              </a:rPr>
              <a:t>", input "</a:t>
            </a:r>
            <a:r>
              <a:rPr lang="en-US" sz="1400" dirty="0" err="1">
                <a:latin typeface="Courier New" pitchFamily="49" charset="0"/>
              </a:rPr>
              <a:t>order_date</a:t>
            </a:r>
            <a:r>
              <a:rPr lang="en-US" sz="1400" dirty="0">
                <a:latin typeface="Courier New" pitchFamily="49" charset="0"/>
              </a:rPr>
              <a:t>", input-output </a:t>
            </a:r>
            <a:r>
              <a:rPr lang="en-US" sz="1400" dirty="0" err="1">
                <a:latin typeface="Courier New" pitchFamily="49" charset="0"/>
              </a:rPr>
              <a:t>queryString</a:t>
            </a:r>
            <a:r>
              <a:rPr lang="en-US" sz="1400" dirty="0">
                <a:latin typeface="Courier New" pitchFamily="49" charset="0"/>
              </a:rPr>
              <a:t>).</a:t>
            </a:r>
          </a:p>
          <a:p>
            <a:pPr lvl="4"/>
            <a:endParaRPr lang="en-US" sz="1400" dirty="0">
              <a:latin typeface="Courier New" pitchFamily="49" charset="0"/>
            </a:endParaRPr>
          </a:p>
          <a:p>
            <a:pPr lvl="4"/>
            <a:r>
              <a:rPr lang="en-US" sz="1400" dirty="0" err="1">
                <a:latin typeface="Courier New" pitchFamily="49" charset="0"/>
              </a:rPr>
              <a:t>queryString</a:t>
            </a:r>
            <a:r>
              <a:rPr lang="en-US" sz="1400" dirty="0">
                <a:latin typeface="Courier New" pitchFamily="49" charset="0"/>
              </a:rPr>
              <a:t> = </a:t>
            </a:r>
            <a:r>
              <a:rPr lang="en-US" sz="1400" dirty="0" err="1">
                <a:latin typeface="Courier New" pitchFamily="49" charset="0"/>
              </a:rPr>
              <a:t>queryString</a:t>
            </a:r>
            <a:r>
              <a:rPr lang="en-US" sz="1400" dirty="0">
                <a:latin typeface="Courier New" pitchFamily="49" charset="0"/>
              </a:rPr>
              <a:t> + ":".</a:t>
            </a:r>
          </a:p>
          <a:p>
            <a:pPr lvl="4"/>
            <a:endParaRPr lang="en-US" sz="1400" dirty="0">
              <a:latin typeface="Courier New" pitchFamily="49" charset="0"/>
            </a:endParaRPr>
          </a:p>
          <a:p>
            <a:pPr lvl="4"/>
            <a:r>
              <a:rPr lang="en-US" sz="1400" dirty="0" err="1">
                <a:latin typeface="Courier New" pitchFamily="49" charset="0"/>
              </a:rPr>
              <a:t>hSOQuery:query</a:t>
            </a:r>
            <a:r>
              <a:rPr lang="en-US" sz="1400" dirty="0">
                <a:latin typeface="Courier New" pitchFamily="49" charset="0"/>
              </a:rPr>
              <a:t>-prepare(</a:t>
            </a:r>
            <a:r>
              <a:rPr lang="en-US" sz="1400" dirty="0" err="1">
                <a:latin typeface="Courier New" pitchFamily="49" charset="0"/>
              </a:rPr>
              <a:t>queryString</a:t>
            </a:r>
            <a:r>
              <a:rPr lang="en-US" sz="1400" dirty="0">
                <a:latin typeface="Courier New" pitchFamily="49" charset="0"/>
              </a:rPr>
              <a:t>).</a:t>
            </a:r>
          </a:p>
          <a:p>
            <a:pPr lvl="4"/>
            <a:r>
              <a:rPr lang="en-US" sz="1400" dirty="0" err="1">
                <a:latin typeface="Courier New" pitchFamily="49" charset="0"/>
              </a:rPr>
              <a:t>hSOQuery:query</a:t>
            </a:r>
            <a:r>
              <a:rPr lang="en-US" sz="1400" dirty="0">
                <a:latin typeface="Courier New" pitchFamily="49" charset="0"/>
              </a:rPr>
              <a:t>-open().</a:t>
            </a:r>
          </a:p>
          <a:p>
            <a:pPr lvl="4"/>
            <a:r>
              <a:rPr lang="en-US" sz="1400" dirty="0" err="1">
                <a:latin typeface="Courier New" pitchFamily="49" charset="0"/>
              </a:rPr>
              <a:t>hSOQuery:get</a:t>
            </a:r>
            <a:r>
              <a:rPr lang="en-US" sz="1400" dirty="0">
                <a:latin typeface="Courier New" pitchFamily="49" charset="0"/>
              </a:rPr>
              <a:t>-next().</a:t>
            </a:r>
          </a:p>
        </p:txBody>
      </p:sp>
      <p:sp>
        <p:nvSpPr>
          <p:cNvPr id="4" name="Footer Placeholder 3"/>
          <p:cNvSpPr>
            <a:spLocks noGrp="1"/>
          </p:cNvSpPr>
          <p:nvPr>
            <p:ph type="ftr" sz="quarter" idx="10"/>
          </p:nvPr>
        </p:nvSpPr>
        <p:spPr/>
        <p:txBody>
          <a:bodyPr/>
          <a:lstStyle/>
          <a:p>
            <a:pPr>
              <a:defRPr/>
            </a:pPr>
            <a:r>
              <a:rPr lang="en-US" dirty="0" smtClean="0"/>
              <a:t>RF-PDS-280</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Grp="1" noChangeArrowheads="1"/>
          </p:cNvSpPr>
          <p:nvPr>
            <p:ph idx="1"/>
          </p:nvPr>
        </p:nvSpPr>
        <p:spPr/>
        <p:txBody>
          <a:bodyPr>
            <a:normAutofit/>
          </a:bodyPr>
          <a:lstStyle/>
          <a:p>
            <a:r>
              <a:rPr lang="en-US" dirty="0" smtClean="0"/>
              <a:t>Helper procedure from </a:t>
            </a:r>
            <a:r>
              <a:rPr lang="en-US" dirty="0" err="1" smtClean="0"/>
              <a:t>ReportHelper.p</a:t>
            </a:r>
            <a:endParaRPr lang="en-US" dirty="0" smtClean="0"/>
          </a:p>
          <a:p>
            <a:r>
              <a:rPr lang="en-US" dirty="0" smtClean="0"/>
              <a:t>Used to add dynamic filter conditions to the query string</a:t>
            </a:r>
          </a:p>
          <a:p>
            <a:r>
              <a:rPr lang="en-US" dirty="0" smtClean="0"/>
              <a:t>Will construct a where-clause segment and append it to the query string with a logical and</a:t>
            </a:r>
          </a:p>
          <a:p>
            <a:pPr lvl="1"/>
            <a:r>
              <a:rPr lang="en-US" dirty="0" smtClean="0"/>
              <a:t>Inspects client request data set to read filter conditions</a:t>
            </a:r>
          </a:p>
        </p:txBody>
      </p:sp>
      <p:sp>
        <p:nvSpPr>
          <p:cNvPr id="78850" name="Rectangle 2"/>
          <p:cNvSpPr>
            <a:spLocks noGrp="1" noChangeArrowheads="1"/>
          </p:cNvSpPr>
          <p:nvPr>
            <p:ph type="title"/>
          </p:nvPr>
        </p:nvSpPr>
        <p:spPr/>
        <p:txBody>
          <a:bodyPr/>
          <a:lstStyle/>
          <a:p>
            <a:r>
              <a:rPr lang="en-US" smtClean="0"/>
              <a:t>FillQueryStringVariable Procedure</a:t>
            </a:r>
          </a:p>
        </p:txBody>
      </p:sp>
      <p:sp>
        <p:nvSpPr>
          <p:cNvPr id="5" name="Footer Placeholder 4"/>
          <p:cNvSpPr>
            <a:spLocks noGrp="1"/>
          </p:cNvSpPr>
          <p:nvPr>
            <p:ph type="ftr" sz="quarter" idx="10"/>
          </p:nvPr>
        </p:nvSpPr>
        <p:spPr/>
        <p:txBody>
          <a:bodyPr/>
          <a:lstStyle/>
          <a:p>
            <a:r>
              <a:rPr lang="en-US" dirty="0" smtClean="0"/>
              <a:t>RF-PDS-290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8851">
                                            <p:txEl>
                                              <p:pRg st="0" end="0"/>
                                            </p:txEl>
                                          </p:spTgt>
                                        </p:tgtEl>
                                        <p:attrNameLst>
                                          <p:attrName>style.fontStyle</p:attrName>
                                        </p:attrNameLst>
                                      </p:cBhvr>
                                      <p:to>
                                        <p:strVal val="normal"/>
                                      </p:to>
                                    </p:set>
                                    <p:set>
                                      <p:cBhvr override="childStyle">
                                        <p:cTn id="7" dur="indefinite"/>
                                        <p:tgtEl>
                                          <p:spTgt spid="78851">
                                            <p:txEl>
                                              <p:pRg st="0" end="0"/>
                                            </p:txEl>
                                          </p:spTgt>
                                        </p:tgtEl>
                                        <p:attrNameLst>
                                          <p:attrName>style.fontWeight</p:attrName>
                                        </p:attrNameLst>
                                      </p:cBhvr>
                                      <p:to>
                                        <p:strVal val="bold"/>
                                      </p:to>
                                    </p:set>
                                    <p:set>
                                      <p:cBhvr override="childStyle">
                                        <p:cTn id="8" dur="indefinite"/>
                                        <p:tgtEl>
                                          <p:spTgt spid="7885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8851">
                                            <p:txEl>
                                              <p:pRg st="1" end="1"/>
                                            </p:txEl>
                                          </p:spTgt>
                                        </p:tgtEl>
                                        <p:attrNameLst>
                                          <p:attrName>style.fontStyle</p:attrName>
                                        </p:attrNameLst>
                                      </p:cBhvr>
                                      <p:to>
                                        <p:strVal val="normal"/>
                                      </p:to>
                                    </p:set>
                                    <p:set>
                                      <p:cBhvr override="childStyle">
                                        <p:cTn id="13" dur="indefinite"/>
                                        <p:tgtEl>
                                          <p:spTgt spid="78851">
                                            <p:txEl>
                                              <p:pRg st="1" end="1"/>
                                            </p:txEl>
                                          </p:spTgt>
                                        </p:tgtEl>
                                        <p:attrNameLst>
                                          <p:attrName>style.fontWeight</p:attrName>
                                        </p:attrNameLst>
                                      </p:cBhvr>
                                      <p:to>
                                        <p:strVal val="bold"/>
                                      </p:to>
                                    </p:set>
                                    <p:set>
                                      <p:cBhvr override="childStyle">
                                        <p:cTn id="14" dur="indefinite"/>
                                        <p:tgtEl>
                                          <p:spTgt spid="7885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8851">
                                            <p:txEl>
                                              <p:pRg st="2" end="2"/>
                                            </p:txEl>
                                          </p:spTgt>
                                        </p:tgtEl>
                                        <p:attrNameLst>
                                          <p:attrName>style.fontStyle</p:attrName>
                                        </p:attrNameLst>
                                      </p:cBhvr>
                                      <p:to>
                                        <p:strVal val="normal"/>
                                      </p:to>
                                    </p:set>
                                    <p:set>
                                      <p:cBhvr override="childStyle">
                                        <p:cTn id="19" dur="indefinite"/>
                                        <p:tgtEl>
                                          <p:spTgt spid="78851">
                                            <p:txEl>
                                              <p:pRg st="2" end="2"/>
                                            </p:txEl>
                                          </p:spTgt>
                                        </p:tgtEl>
                                        <p:attrNameLst>
                                          <p:attrName>style.fontWeight</p:attrName>
                                        </p:attrNameLst>
                                      </p:cBhvr>
                                      <p:to>
                                        <p:strVal val="bold"/>
                                      </p:to>
                                    </p:set>
                                    <p:set>
                                      <p:cBhvr override="childStyle">
                                        <p:cTn id="20" dur="indefinite"/>
                                        <p:tgtEl>
                                          <p:spTgt spid="7885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8851">
                                            <p:txEl>
                                              <p:pRg st="3" end="3"/>
                                            </p:txEl>
                                          </p:spTgt>
                                        </p:tgtEl>
                                        <p:attrNameLst>
                                          <p:attrName>style.fontStyle</p:attrName>
                                        </p:attrNameLst>
                                      </p:cBhvr>
                                      <p:to>
                                        <p:strVal val="normal"/>
                                      </p:to>
                                    </p:set>
                                    <p:set>
                                      <p:cBhvr override="childStyle">
                                        <p:cTn id="25" dur="indefinite"/>
                                        <p:tgtEl>
                                          <p:spTgt spid="78851">
                                            <p:txEl>
                                              <p:pRg st="3" end="3"/>
                                            </p:txEl>
                                          </p:spTgt>
                                        </p:tgtEl>
                                        <p:attrNameLst>
                                          <p:attrName>style.fontWeight</p:attrName>
                                        </p:attrNameLst>
                                      </p:cBhvr>
                                      <p:to>
                                        <p:strVal val="bold"/>
                                      </p:to>
                                    </p:set>
                                    <p:set>
                                      <p:cBhvr override="childStyle">
                                        <p:cTn id="26" dur="indefinite"/>
                                        <p:tgtEl>
                                          <p:spTgt spid="78851">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AutoShape 13"/>
          <p:cNvSpPr>
            <a:spLocks noChangeArrowheads="1"/>
          </p:cNvSpPr>
          <p:nvPr/>
        </p:nvSpPr>
        <p:spPr bwMode="auto">
          <a:xfrm>
            <a:off x="2590800" y="3429000"/>
            <a:ext cx="1371600" cy="1371600"/>
          </a:xfrm>
          <a:prstGeom prst="can">
            <a:avLst>
              <a:gd name="adj" fmla="val 29412"/>
            </a:avLst>
          </a:prstGeom>
          <a:solidFill>
            <a:schemeClr val="accent2">
              <a:lumMod val="75000"/>
            </a:schemeClr>
          </a:solidFill>
          <a:ln w="9525">
            <a:noFill/>
            <a:round/>
            <a:headEnd/>
            <a:tailEnd/>
          </a:ln>
        </p:spPr>
        <p:txBody>
          <a:bodyPr wrap="none" anchor="ctr"/>
          <a:lstStyle/>
          <a:p>
            <a:pPr algn="ctr"/>
            <a:r>
              <a:rPr lang="en-US">
                <a:solidFill>
                  <a:schemeClr val="bg1"/>
                </a:solidFill>
                <a:effectLst>
                  <a:outerShdw blurRad="38100" dist="38100" dir="2700000" algn="tl">
                    <a:srgbClr val="000000">
                      <a:alpha val="43137"/>
                    </a:srgbClr>
                  </a:outerShdw>
                </a:effectLst>
                <a:latin typeface="+mj-lt"/>
              </a:rPr>
              <a:t>Data</a:t>
            </a:r>
          </a:p>
          <a:p>
            <a:pPr algn="ctr"/>
            <a:r>
              <a:rPr lang="en-US">
                <a:solidFill>
                  <a:schemeClr val="bg1"/>
                </a:solidFill>
                <a:effectLst>
                  <a:outerShdw blurRad="38100" dist="38100" dir="2700000" algn="tl">
                    <a:srgbClr val="000000">
                      <a:alpha val="43137"/>
                    </a:srgbClr>
                  </a:outerShdw>
                </a:effectLst>
                <a:latin typeface="+mj-lt"/>
              </a:rPr>
              <a:t>Source</a:t>
            </a:r>
          </a:p>
        </p:txBody>
      </p:sp>
      <p:sp>
        <p:nvSpPr>
          <p:cNvPr id="45061" name="AutoShape 14"/>
          <p:cNvSpPr>
            <a:spLocks noChangeArrowheads="1"/>
          </p:cNvSpPr>
          <p:nvPr/>
        </p:nvSpPr>
        <p:spPr bwMode="auto">
          <a:xfrm>
            <a:off x="7271656" y="2247900"/>
            <a:ext cx="1143000" cy="1371600"/>
          </a:xfrm>
          <a:prstGeom prst="foldedCorner">
            <a:avLst>
              <a:gd name="adj" fmla="val 12500"/>
            </a:avLst>
          </a:prstGeom>
          <a:solidFill>
            <a:schemeClr val="accent1"/>
          </a:solidFill>
          <a:ln w="9525">
            <a:noFill/>
            <a:round/>
            <a:headEnd/>
            <a:tailEnd/>
          </a:ln>
        </p:spPr>
        <p:txBody>
          <a:bodyPr wrap="none" anchor="ctr"/>
          <a:lstStyle/>
          <a:p>
            <a:pPr algn="ctr"/>
            <a:r>
              <a:rPr lang="en-US">
                <a:solidFill>
                  <a:schemeClr val="bg1"/>
                </a:solidFill>
                <a:effectLst>
                  <a:outerShdw blurRad="38100" dist="38100" dir="2700000" algn="tl">
                    <a:srgbClr val="000000">
                      <a:alpha val="43137"/>
                    </a:srgbClr>
                  </a:outerShdw>
                </a:effectLst>
                <a:latin typeface="+mj-lt"/>
              </a:rPr>
              <a:t>Report</a:t>
            </a:r>
          </a:p>
        </p:txBody>
      </p:sp>
      <p:sp>
        <p:nvSpPr>
          <p:cNvPr id="45063" name="Text Box 16"/>
          <p:cNvSpPr txBox="1">
            <a:spLocks noChangeArrowheads="1"/>
          </p:cNvSpPr>
          <p:nvPr/>
        </p:nvSpPr>
        <p:spPr bwMode="auto">
          <a:xfrm>
            <a:off x="2590798" y="4814888"/>
            <a:ext cx="2590801" cy="954107"/>
          </a:xfrm>
          <a:prstGeom prst="rect">
            <a:avLst/>
          </a:prstGeom>
          <a:noFill/>
          <a:ln w="9525">
            <a:noFill/>
            <a:miter lim="800000"/>
            <a:headEnd/>
            <a:tailEnd/>
          </a:ln>
        </p:spPr>
        <p:txBody>
          <a:bodyPr wrap="square">
            <a:spAutoFit/>
          </a:bodyPr>
          <a:lstStyle/>
          <a:p>
            <a:pPr>
              <a:spcBef>
                <a:spcPct val="50000"/>
              </a:spcBef>
              <a:buFontTx/>
              <a:buChar char="-"/>
            </a:pPr>
            <a:r>
              <a:rPr lang="en-US" sz="1400" b="1" dirty="0">
                <a:latin typeface="+mj-lt"/>
              </a:rPr>
              <a:t> Progress Program</a:t>
            </a:r>
          </a:p>
          <a:p>
            <a:pPr>
              <a:spcBef>
                <a:spcPct val="50000"/>
              </a:spcBef>
              <a:buFontTx/>
              <a:buChar char="-"/>
            </a:pPr>
            <a:r>
              <a:rPr lang="en-US" sz="1400" b="1" dirty="0">
                <a:latin typeface="+mj-lt"/>
              </a:rPr>
              <a:t> Browse</a:t>
            </a:r>
          </a:p>
          <a:p>
            <a:pPr>
              <a:spcBef>
                <a:spcPct val="50000"/>
              </a:spcBef>
              <a:buFontTx/>
              <a:buChar char="-"/>
            </a:pPr>
            <a:r>
              <a:rPr lang="en-US" sz="1400" b="1" dirty="0">
                <a:latin typeface="+mj-lt"/>
              </a:rPr>
              <a:t> Financial API</a:t>
            </a:r>
          </a:p>
        </p:txBody>
      </p:sp>
      <p:sp>
        <p:nvSpPr>
          <p:cNvPr id="45064" name="Rectangle 17"/>
          <p:cNvSpPr>
            <a:spLocks noChangeArrowheads="1"/>
          </p:cNvSpPr>
          <p:nvPr/>
        </p:nvSpPr>
        <p:spPr bwMode="auto">
          <a:xfrm>
            <a:off x="5061856" y="2247900"/>
            <a:ext cx="1371600" cy="1371600"/>
          </a:xfrm>
          <a:prstGeom prst="roundRect">
            <a:avLst/>
          </a:prstGeom>
          <a:solidFill>
            <a:schemeClr val="accent3"/>
          </a:solidFill>
          <a:ln w="9525">
            <a:noFill/>
            <a:miter lim="800000"/>
            <a:headEnd/>
            <a:tailEnd/>
          </a:ln>
        </p:spPr>
        <p:txBody>
          <a:bodyPr wrap="none" anchor="ctr"/>
          <a:lstStyle/>
          <a:p>
            <a:pPr algn="ctr"/>
            <a:r>
              <a:rPr lang="en-US" dirty="0">
                <a:solidFill>
                  <a:schemeClr val="bg1"/>
                </a:solidFill>
                <a:effectLst>
                  <a:outerShdw blurRad="38100" dist="38100" dir="2700000" algn="tl">
                    <a:srgbClr val="000000">
                      <a:alpha val="43137"/>
                    </a:srgbClr>
                  </a:outerShdw>
                </a:effectLst>
                <a:latin typeface="+mj-lt"/>
              </a:rPr>
              <a:t>Report</a:t>
            </a:r>
          </a:p>
          <a:p>
            <a:pPr algn="ctr"/>
            <a:r>
              <a:rPr lang="en-US" dirty="0">
                <a:solidFill>
                  <a:schemeClr val="bg1"/>
                </a:solidFill>
                <a:effectLst>
                  <a:outerShdw blurRad="38100" dist="38100" dir="2700000" algn="tl">
                    <a:srgbClr val="000000">
                      <a:alpha val="43137"/>
                    </a:srgbClr>
                  </a:outerShdw>
                </a:effectLst>
                <a:latin typeface="+mj-lt"/>
              </a:rPr>
              <a:t>Render</a:t>
            </a:r>
          </a:p>
          <a:p>
            <a:pPr algn="ctr"/>
            <a:r>
              <a:rPr lang="en-US" dirty="0">
                <a:solidFill>
                  <a:schemeClr val="bg1"/>
                </a:solidFill>
                <a:effectLst>
                  <a:outerShdw blurRad="38100" dist="38100" dir="2700000" algn="tl">
                    <a:srgbClr val="000000">
                      <a:alpha val="43137"/>
                    </a:srgbClr>
                  </a:outerShdw>
                </a:effectLst>
                <a:latin typeface="+mj-lt"/>
              </a:rPr>
              <a:t>Engine</a:t>
            </a:r>
          </a:p>
        </p:txBody>
      </p:sp>
      <p:sp>
        <p:nvSpPr>
          <p:cNvPr id="45065" name="Rectangle 18"/>
          <p:cNvSpPr>
            <a:spLocks noChangeArrowheads="1"/>
          </p:cNvSpPr>
          <p:nvPr/>
        </p:nvSpPr>
        <p:spPr bwMode="auto">
          <a:xfrm>
            <a:off x="2590800" y="1066800"/>
            <a:ext cx="1371600" cy="1371600"/>
          </a:xfrm>
          <a:prstGeom prst="roundRect">
            <a:avLst/>
          </a:prstGeom>
          <a:solidFill>
            <a:schemeClr val="accent3"/>
          </a:solidFill>
          <a:ln w="9525">
            <a:noFill/>
            <a:miter lim="800000"/>
            <a:headEnd/>
            <a:tailEnd/>
          </a:ln>
        </p:spPr>
        <p:txBody>
          <a:bodyPr wrap="none" anchor="ctr"/>
          <a:lstStyle/>
          <a:p>
            <a:pPr algn="ctr"/>
            <a:r>
              <a:rPr lang="en-US" dirty="0">
                <a:solidFill>
                  <a:schemeClr val="bg1"/>
                </a:solidFill>
                <a:effectLst>
                  <a:outerShdw blurRad="38100" dist="38100" dir="2700000" algn="tl">
                    <a:srgbClr val="000000">
                      <a:alpha val="43137"/>
                    </a:srgbClr>
                  </a:outerShdw>
                </a:effectLst>
                <a:latin typeface="+mj-lt"/>
              </a:rPr>
              <a:t>Pre-Render</a:t>
            </a:r>
          </a:p>
          <a:p>
            <a:pPr algn="ctr"/>
            <a:r>
              <a:rPr lang="en-US" dirty="0">
                <a:solidFill>
                  <a:schemeClr val="bg1"/>
                </a:solidFill>
                <a:effectLst>
                  <a:outerShdw blurRad="38100" dist="38100" dir="2700000" algn="tl">
                    <a:srgbClr val="000000">
                      <a:alpha val="43137"/>
                    </a:srgbClr>
                  </a:outerShdw>
                </a:effectLst>
                <a:latin typeface="+mj-lt"/>
              </a:rPr>
              <a:t>Engine</a:t>
            </a:r>
          </a:p>
        </p:txBody>
      </p:sp>
      <p:sp>
        <p:nvSpPr>
          <p:cNvPr id="45066" name="Text Box 21"/>
          <p:cNvSpPr txBox="1">
            <a:spLocks noChangeArrowheads="1"/>
          </p:cNvSpPr>
          <p:nvPr/>
        </p:nvSpPr>
        <p:spPr bwMode="auto">
          <a:xfrm>
            <a:off x="2590799" y="2441575"/>
            <a:ext cx="1828800" cy="630942"/>
          </a:xfrm>
          <a:prstGeom prst="rect">
            <a:avLst/>
          </a:prstGeom>
          <a:noFill/>
          <a:ln w="9525">
            <a:noFill/>
            <a:miter lim="800000"/>
            <a:headEnd/>
            <a:tailEnd/>
          </a:ln>
        </p:spPr>
        <p:txBody>
          <a:bodyPr wrap="square">
            <a:spAutoFit/>
          </a:bodyPr>
          <a:lstStyle/>
          <a:p>
            <a:pPr>
              <a:spcBef>
                <a:spcPct val="50000"/>
              </a:spcBef>
              <a:buFontTx/>
              <a:buChar char="-"/>
            </a:pPr>
            <a:r>
              <a:rPr lang="en-US" sz="1400" b="1" dirty="0">
                <a:latin typeface="+mj-lt"/>
              </a:rPr>
              <a:t> Applies Template</a:t>
            </a:r>
          </a:p>
          <a:p>
            <a:pPr>
              <a:spcBef>
                <a:spcPct val="50000"/>
              </a:spcBef>
              <a:buFontTx/>
              <a:buChar char="-"/>
            </a:pPr>
            <a:r>
              <a:rPr lang="en-US" sz="1400" b="1" dirty="0">
                <a:latin typeface="+mj-lt"/>
              </a:rPr>
              <a:t> Translates Labels</a:t>
            </a:r>
          </a:p>
        </p:txBody>
      </p:sp>
      <p:sp>
        <p:nvSpPr>
          <p:cNvPr id="45069" name="AutoShape 24"/>
          <p:cNvSpPr>
            <a:spLocks noChangeArrowheads="1"/>
          </p:cNvSpPr>
          <p:nvPr/>
        </p:nvSpPr>
        <p:spPr bwMode="auto">
          <a:xfrm>
            <a:off x="566056" y="1066800"/>
            <a:ext cx="1143000" cy="1371600"/>
          </a:xfrm>
          <a:prstGeom prst="foldedCorner">
            <a:avLst>
              <a:gd name="adj" fmla="val 12500"/>
            </a:avLst>
          </a:prstGeom>
          <a:solidFill>
            <a:schemeClr val="accent1"/>
          </a:solidFill>
          <a:ln w="9525">
            <a:noFill/>
            <a:round/>
            <a:headEnd/>
            <a:tailEnd/>
          </a:ln>
        </p:spPr>
        <p:txBody>
          <a:bodyPr wrap="none" anchor="ctr"/>
          <a:lstStyle/>
          <a:p>
            <a:pPr algn="ctr"/>
            <a:r>
              <a:rPr lang="en-US" dirty="0">
                <a:solidFill>
                  <a:schemeClr val="bg1"/>
                </a:solidFill>
                <a:effectLst>
                  <a:outerShdw blurRad="38100" dist="38100" dir="2700000" algn="tl">
                    <a:srgbClr val="000000">
                      <a:alpha val="43137"/>
                    </a:srgbClr>
                  </a:outerShdw>
                </a:effectLst>
                <a:latin typeface="+mj-lt"/>
              </a:rPr>
              <a:t>Report</a:t>
            </a:r>
          </a:p>
          <a:p>
            <a:pPr algn="ctr"/>
            <a:r>
              <a:rPr lang="en-US" dirty="0">
                <a:solidFill>
                  <a:schemeClr val="bg1"/>
                </a:solidFill>
                <a:effectLst>
                  <a:outerShdw blurRad="38100" dist="38100" dir="2700000" algn="tl">
                    <a:srgbClr val="000000">
                      <a:alpha val="43137"/>
                    </a:srgbClr>
                  </a:outerShdw>
                </a:effectLst>
                <a:latin typeface="+mj-lt"/>
              </a:rPr>
              <a:t>Layout</a:t>
            </a:r>
          </a:p>
          <a:p>
            <a:pPr algn="ctr"/>
            <a:r>
              <a:rPr lang="en-US" dirty="0">
                <a:solidFill>
                  <a:schemeClr val="bg1"/>
                </a:solidFill>
                <a:effectLst>
                  <a:outerShdw blurRad="38100" dist="38100" dir="2700000" algn="tl">
                    <a:srgbClr val="000000">
                      <a:alpha val="43137"/>
                    </a:srgbClr>
                  </a:outerShdw>
                </a:effectLst>
                <a:latin typeface="+mj-lt"/>
              </a:rPr>
              <a:t>Definition</a:t>
            </a:r>
          </a:p>
        </p:txBody>
      </p:sp>
      <p:sp>
        <p:nvSpPr>
          <p:cNvPr id="15" name="Title 14"/>
          <p:cNvSpPr>
            <a:spLocks noGrp="1"/>
          </p:cNvSpPr>
          <p:nvPr>
            <p:ph type="title"/>
          </p:nvPr>
        </p:nvSpPr>
        <p:spPr/>
        <p:txBody>
          <a:bodyPr>
            <a:normAutofit/>
          </a:bodyPr>
          <a:lstStyle/>
          <a:p>
            <a:r>
              <a:rPr lang="en-US" dirty="0" smtClean="0">
                <a:latin typeface="+mj-lt"/>
              </a:rPr>
              <a:t>Reporting Framework Architecture</a:t>
            </a:r>
            <a:endParaRPr lang="en-US" dirty="0">
              <a:latin typeface="+mj-lt"/>
            </a:endParaRPr>
          </a:p>
        </p:txBody>
      </p:sp>
      <p:sp>
        <p:nvSpPr>
          <p:cNvPr id="17" name="Footer Placeholder 16"/>
          <p:cNvSpPr>
            <a:spLocks noGrp="1"/>
          </p:cNvSpPr>
          <p:nvPr>
            <p:ph type="ftr" sz="quarter" idx="10"/>
          </p:nvPr>
        </p:nvSpPr>
        <p:spPr/>
        <p:txBody>
          <a:bodyPr/>
          <a:lstStyle/>
          <a:p>
            <a:pPr>
              <a:defRPr/>
            </a:pPr>
            <a:r>
              <a:rPr lang="en-US" dirty="0" smtClean="0">
                <a:latin typeface="+mj-lt"/>
              </a:rPr>
              <a:t>RF-PDS-030</a:t>
            </a:r>
            <a:endParaRPr lang="en-US" dirty="0">
              <a:latin typeface="+mj-lt"/>
            </a:endParaRPr>
          </a:p>
        </p:txBody>
      </p:sp>
      <p:cxnSp>
        <p:nvCxnSpPr>
          <p:cNvPr id="19" name="Elbow Connector 18"/>
          <p:cNvCxnSpPr>
            <a:stCxn id="45065" idx="3"/>
            <a:endCxn id="45064" idx="1"/>
          </p:cNvCxnSpPr>
          <p:nvPr/>
        </p:nvCxnSpPr>
        <p:spPr>
          <a:xfrm>
            <a:off x="3962400" y="1752600"/>
            <a:ext cx="1099456" cy="11811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1" name="Elbow Connector 20"/>
          <p:cNvCxnSpPr>
            <a:stCxn id="45060" idx="4"/>
          </p:cNvCxnSpPr>
          <p:nvPr/>
        </p:nvCxnSpPr>
        <p:spPr>
          <a:xfrm flipV="1">
            <a:off x="3962400" y="2933700"/>
            <a:ext cx="1099456" cy="11811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3" name="Elbow Connector 22"/>
          <p:cNvCxnSpPr>
            <a:stCxn id="45069" idx="3"/>
            <a:endCxn id="45065" idx="1"/>
          </p:cNvCxnSpPr>
          <p:nvPr/>
        </p:nvCxnSpPr>
        <p:spPr>
          <a:xfrm>
            <a:off x="1709056" y="1752600"/>
            <a:ext cx="881744" cy="15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5" name="Elbow Connector 24"/>
          <p:cNvCxnSpPr>
            <a:stCxn id="45064" idx="3"/>
            <a:endCxn id="45061" idx="1"/>
          </p:cNvCxnSpPr>
          <p:nvPr/>
        </p:nvCxnSpPr>
        <p:spPr>
          <a:xfrm>
            <a:off x="6433456" y="2933700"/>
            <a:ext cx="838200" cy="15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6" accel="50000" decel="50000" autoRev="1" fill="hold" nodeType="afterEffect">
                                  <p:stCondLst>
                                    <p:cond delay="0"/>
                                  </p:stCondLst>
                                  <p:childTnLst>
                                    <p:animClr clrSpc="hsl" dir="cw">
                                      <p:cBhvr>
                                        <p:cTn id="6" dur="500" fill="hold"/>
                                        <p:tgtEl>
                                          <p:spTgt spid="23"/>
                                        </p:tgtEl>
                                        <p:attrNameLst>
                                          <p:attrName>stroke.color</p:attrName>
                                        </p:attrNameLst>
                                      </p:cBhvr>
                                      <p:to>
                                        <a:schemeClr val="accent2"/>
                                      </p:to>
                                    </p:animClr>
                                    <p:set>
                                      <p:cBhvr>
                                        <p:cTn id="7" dur="500" fill="hold"/>
                                        <p:tgtEl>
                                          <p:spTgt spid="23"/>
                                        </p:tgtEl>
                                        <p:attrNameLst>
                                          <p:attrName>stroke.on</p:attrName>
                                        </p:attrNameLst>
                                      </p:cBhvr>
                                      <p:to>
                                        <p:strVal val="true"/>
                                      </p:to>
                                    </p:set>
                                  </p:childTnLst>
                                </p:cTn>
                              </p:par>
                            </p:childTnLst>
                          </p:cTn>
                        </p:par>
                        <p:par>
                          <p:cTn id="8" fill="hold">
                            <p:stCondLst>
                              <p:cond delay="1000"/>
                            </p:stCondLst>
                            <p:childTnLst>
                              <p:par>
                                <p:cTn id="9" presetID="7" presetClass="emph" presetSubtype="6" accel="50000" decel="50000" autoRev="1" fill="hold" nodeType="afterEffect">
                                  <p:stCondLst>
                                    <p:cond delay="0"/>
                                  </p:stCondLst>
                                  <p:childTnLst>
                                    <p:animClr clrSpc="hsl" dir="cw">
                                      <p:cBhvr>
                                        <p:cTn id="10" dur="500" fill="hold"/>
                                        <p:tgtEl>
                                          <p:spTgt spid="19"/>
                                        </p:tgtEl>
                                        <p:attrNameLst>
                                          <p:attrName>stroke.color</p:attrName>
                                        </p:attrNameLst>
                                      </p:cBhvr>
                                      <p:to>
                                        <a:schemeClr val="accent2"/>
                                      </p:to>
                                    </p:animClr>
                                    <p:set>
                                      <p:cBhvr>
                                        <p:cTn id="11" dur="500" fill="hold"/>
                                        <p:tgtEl>
                                          <p:spTgt spid="19"/>
                                        </p:tgtEl>
                                        <p:attrNameLst>
                                          <p:attrName>stroke.on</p:attrName>
                                        </p:attrNameLst>
                                      </p:cBhvr>
                                      <p:to>
                                        <p:strVal val="true"/>
                                      </p:to>
                                    </p:set>
                                  </p:childTnLst>
                                </p:cTn>
                              </p:par>
                              <p:par>
                                <p:cTn id="12" presetID="7" presetClass="emph" presetSubtype="6" accel="50000" decel="50000" autoRev="1" fill="hold" nodeType="withEffect">
                                  <p:stCondLst>
                                    <p:cond delay="0"/>
                                  </p:stCondLst>
                                  <p:childTnLst>
                                    <p:animClr clrSpc="hsl" dir="cw">
                                      <p:cBhvr>
                                        <p:cTn id="13" dur="500" fill="hold"/>
                                        <p:tgtEl>
                                          <p:spTgt spid="21"/>
                                        </p:tgtEl>
                                        <p:attrNameLst>
                                          <p:attrName>stroke.color</p:attrName>
                                        </p:attrNameLst>
                                      </p:cBhvr>
                                      <p:to>
                                        <a:schemeClr val="accent2"/>
                                      </p:to>
                                    </p:animClr>
                                    <p:set>
                                      <p:cBhvr>
                                        <p:cTn id="14" dur="500" fill="hold"/>
                                        <p:tgtEl>
                                          <p:spTgt spid="21"/>
                                        </p:tgtEl>
                                        <p:attrNameLst>
                                          <p:attrName>stroke.on</p:attrName>
                                        </p:attrNameLst>
                                      </p:cBhvr>
                                      <p:to>
                                        <p:strVal val="true"/>
                                      </p:to>
                                    </p:set>
                                  </p:childTnLst>
                                </p:cTn>
                              </p:par>
                            </p:childTnLst>
                          </p:cTn>
                        </p:par>
                        <p:par>
                          <p:cTn id="15" fill="hold">
                            <p:stCondLst>
                              <p:cond delay="2000"/>
                            </p:stCondLst>
                            <p:childTnLst>
                              <p:par>
                                <p:cTn id="16" presetID="7" presetClass="emph" presetSubtype="6" accel="50000" decel="50000" autoRev="1" fill="hold" nodeType="afterEffect">
                                  <p:stCondLst>
                                    <p:cond delay="0"/>
                                  </p:stCondLst>
                                  <p:childTnLst>
                                    <p:animClr clrSpc="hsl" dir="cw">
                                      <p:cBhvr>
                                        <p:cTn id="17" dur="500" fill="hold"/>
                                        <p:tgtEl>
                                          <p:spTgt spid="25"/>
                                        </p:tgtEl>
                                        <p:attrNameLst>
                                          <p:attrName>stroke.color</p:attrName>
                                        </p:attrNameLst>
                                      </p:cBhvr>
                                      <p:to>
                                        <a:schemeClr val="accent2"/>
                                      </p:to>
                                    </p:animClr>
                                    <p:set>
                                      <p:cBhvr>
                                        <p:cTn id="18" dur="500" fill="hold"/>
                                        <p:tgtEl>
                                          <p:spTgt spid="25"/>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Grp="1" noChangeArrowheads="1"/>
          </p:cNvSpPr>
          <p:nvPr>
            <p:ph idx="1"/>
          </p:nvPr>
        </p:nvSpPr>
        <p:spPr/>
        <p:txBody>
          <a:bodyPr>
            <a:normAutofit/>
          </a:bodyPr>
          <a:lstStyle/>
          <a:p>
            <a:r>
              <a:rPr lang="en-US" dirty="0" smtClean="0"/>
              <a:t>Call signature:</a:t>
            </a:r>
          </a:p>
          <a:p>
            <a:endParaRPr lang="en-US" dirty="0" smtClean="0"/>
          </a:p>
          <a:p>
            <a:endParaRPr lang="en-US" dirty="0" smtClean="0"/>
          </a:p>
          <a:p>
            <a:pPr>
              <a:buNone/>
            </a:pPr>
            <a:endParaRPr lang="en-US" dirty="0" smtClean="0"/>
          </a:p>
          <a:p>
            <a:r>
              <a:rPr lang="en-US" dirty="0" smtClean="0"/>
              <a:t>Input parameters include: </a:t>
            </a:r>
          </a:p>
          <a:p>
            <a:pPr lvl="1"/>
            <a:r>
              <a:rPr lang="en-US" dirty="0" err="1" smtClean="0"/>
              <a:t>bufferName</a:t>
            </a:r>
            <a:r>
              <a:rPr lang="en-US" dirty="0" smtClean="0"/>
              <a:t> (temp-table name)</a:t>
            </a:r>
          </a:p>
          <a:p>
            <a:pPr lvl="1"/>
            <a:r>
              <a:rPr lang="en-US" dirty="0" err="1" smtClean="0"/>
              <a:t>fieldName</a:t>
            </a:r>
            <a:r>
              <a:rPr lang="en-US" dirty="0" smtClean="0"/>
              <a:t> (field name in temp-table)</a:t>
            </a:r>
          </a:p>
          <a:p>
            <a:pPr lvl="1"/>
            <a:r>
              <a:rPr lang="en-US" dirty="0" err="1" smtClean="0"/>
              <a:t>queryString</a:t>
            </a:r>
            <a:r>
              <a:rPr lang="en-US" dirty="0" smtClean="0"/>
              <a:t> (dynamic query string)</a:t>
            </a:r>
          </a:p>
        </p:txBody>
      </p:sp>
      <p:sp>
        <p:nvSpPr>
          <p:cNvPr id="78850" name="Rectangle 2"/>
          <p:cNvSpPr>
            <a:spLocks noGrp="1" noChangeArrowheads="1"/>
          </p:cNvSpPr>
          <p:nvPr>
            <p:ph type="title"/>
          </p:nvPr>
        </p:nvSpPr>
        <p:spPr/>
        <p:txBody>
          <a:bodyPr/>
          <a:lstStyle/>
          <a:p>
            <a:r>
              <a:rPr lang="en-US" smtClean="0"/>
              <a:t>FillQueryStringVariable Procedure</a:t>
            </a:r>
          </a:p>
        </p:txBody>
      </p:sp>
      <p:sp>
        <p:nvSpPr>
          <p:cNvPr id="5" name="Footer Placeholder 4"/>
          <p:cNvSpPr>
            <a:spLocks noGrp="1"/>
          </p:cNvSpPr>
          <p:nvPr>
            <p:ph type="ftr" sz="quarter" idx="10"/>
          </p:nvPr>
        </p:nvSpPr>
        <p:spPr/>
        <p:txBody>
          <a:bodyPr/>
          <a:lstStyle/>
          <a:p>
            <a:r>
              <a:rPr lang="en-US" dirty="0" smtClean="0"/>
              <a:t>RF-PDS-300</a:t>
            </a:r>
            <a:endParaRPr lang="en-US" dirty="0"/>
          </a:p>
        </p:txBody>
      </p:sp>
      <p:sp>
        <p:nvSpPr>
          <p:cNvPr id="78853" name="Text Box 5"/>
          <p:cNvSpPr txBox="1">
            <a:spLocks noChangeArrowheads="1"/>
          </p:cNvSpPr>
          <p:nvPr/>
        </p:nvSpPr>
        <p:spPr bwMode="auto">
          <a:xfrm>
            <a:off x="337458" y="1471477"/>
            <a:ext cx="8458200" cy="1247775"/>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lvl="4"/>
            <a:r>
              <a:rPr lang="en-US" sz="1400" dirty="0">
                <a:latin typeface="Courier New" pitchFamily="49" charset="0"/>
              </a:rPr>
              <a:t>PROCEDURE </a:t>
            </a:r>
            <a:r>
              <a:rPr lang="en-US" sz="1400" dirty="0" err="1">
                <a:latin typeface="Courier New" pitchFamily="49" charset="0"/>
              </a:rPr>
              <a:t>FillQueryStringVariable</a:t>
            </a:r>
            <a:r>
              <a:rPr lang="en-US" sz="1400" dirty="0">
                <a:latin typeface="Courier New" pitchFamily="49" charset="0"/>
              </a:rPr>
              <a:t>:</a:t>
            </a:r>
          </a:p>
          <a:p>
            <a:pPr lvl="4"/>
            <a:r>
              <a:rPr lang="en-US" sz="1400" dirty="0">
                <a:latin typeface="Courier New" pitchFamily="49" charset="0"/>
              </a:rPr>
              <a:t>   define input parameter </a:t>
            </a:r>
            <a:r>
              <a:rPr lang="en-US" sz="1400" dirty="0" err="1">
                <a:latin typeface="Courier New" pitchFamily="49" charset="0"/>
              </a:rPr>
              <a:t>bufferName</a:t>
            </a:r>
            <a:r>
              <a:rPr lang="en-US" sz="1400" dirty="0">
                <a:latin typeface="Courier New" pitchFamily="49" charset="0"/>
              </a:rPr>
              <a:t> as character no-undo.</a:t>
            </a:r>
          </a:p>
          <a:p>
            <a:pPr lvl="4"/>
            <a:r>
              <a:rPr lang="en-US" sz="1400" dirty="0">
                <a:latin typeface="Courier New" pitchFamily="49" charset="0"/>
              </a:rPr>
              <a:t>   define input parameter </a:t>
            </a:r>
            <a:r>
              <a:rPr lang="en-US" sz="1400" dirty="0" err="1">
                <a:latin typeface="Courier New" pitchFamily="49" charset="0"/>
              </a:rPr>
              <a:t>fieldName</a:t>
            </a:r>
            <a:r>
              <a:rPr lang="en-US" sz="1400" dirty="0">
                <a:latin typeface="Courier New" pitchFamily="49" charset="0"/>
              </a:rPr>
              <a:t> as character no-undo.</a:t>
            </a:r>
          </a:p>
          <a:p>
            <a:pPr lvl="4"/>
            <a:r>
              <a:rPr lang="en-US" sz="1400" dirty="0">
                <a:latin typeface="Courier New" pitchFamily="49" charset="0"/>
              </a:rPr>
              <a:t>   define input-output parameter </a:t>
            </a:r>
            <a:r>
              <a:rPr lang="en-US" sz="1400" dirty="0" err="1">
                <a:latin typeface="Courier New" pitchFamily="49" charset="0"/>
              </a:rPr>
              <a:t>queryString</a:t>
            </a:r>
            <a:r>
              <a:rPr lang="en-US" sz="1400" dirty="0">
                <a:latin typeface="Courier New" pitchFamily="49" charset="0"/>
              </a:rPr>
              <a:t> as character no-undo.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8851">
                                            <p:txEl>
                                              <p:pRg st="0" end="0"/>
                                            </p:txEl>
                                          </p:spTgt>
                                        </p:tgtEl>
                                        <p:attrNameLst>
                                          <p:attrName>style.fontStyle</p:attrName>
                                        </p:attrNameLst>
                                      </p:cBhvr>
                                      <p:to>
                                        <p:strVal val="normal"/>
                                      </p:to>
                                    </p:set>
                                    <p:set>
                                      <p:cBhvr override="childStyle">
                                        <p:cTn id="7" dur="indefinite"/>
                                        <p:tgtEl>
                                          <p:spTgt spid="78851">
                                            <p:txEl>
                                              <p:pRg st="0" end="0"/>
                                            </p:txEl>
                                          </p:spTgt>
                                        </p:tgtEl>
                                        <p:attrNameLst>
                                          <p:attrName>style.fontWeight</p:attrName>
                                        </p:attrNameLst>
                                      </p:cBhvr>
                                      <p:to>
                                        <p:strVal val="bold"/>
                                      </p:to>
                                    </p:set>
                                    <p:set>
                                      <p:cBhvr override="childStyle">
                                        <p:cTn id="8" dur="indefinite"/>
                                        <p:tgtEl>
                                          <p:spTgt spid="7885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8851">
                                            <p:txEl>
                                              <p:pRg st="4" end="4"/>
                                            </p:txEl>
                                          </p:spTgt>
                                        </p:tgtEl>
                                        <p:attrNameLst>
                                          <p:attrName>style.fontStyle</p:attrName>
                                        </p:attrNameLst>
                                      </p:cBhvr>
                                      <p:to>
                                        <p:strVal val="normal"/>
                                      </p:to>
                                    </p:set>
                                    <p:set>
                                      <p:cBhvr override="childStyle">
                                        <p:cTn id="13" dur="indefinite"/>
                                        <p:tgtEl>
                                          <p:spTgt spid="78851">
                                            <p:txEl>
                                              <p:pRg st="4" end="4"/>
                                            </p:txEl>
                                          </p:spTgt>
                                        </p:tgtEl>
                                        <p:attrNameLst>
                                          <p:attrName>style.fontWeight</p:attrName>
                                        </p:attrNameLst>
                                      </p:cBhvr>
                                      <p:to>
                                        <p:strVal val="bold"/>
                                      </p:to>
                                    </p:set>
                                    <p:set>
                                      <p:cBhvr override="childStyle">
                                        <p:cTn id="14" dur="indefinite"/>
                                        <p:tgtEl>
                                          <p:spTgt spid="78851">
                                            <p:txEl>
                                              <p:pRg st="4" end="4"/>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8851">
                                            <p:txEl>
                                              <p:pRg st="5" end="5"/>
                                            </p:txEl>
                                          </p:spTgt>
                                        </p:tgtEl>
                                        <p:attrNameLst>
                                          <p:attrName>style.fontStyle</p:attrName>
                                        </p:attrNameLst>
                                      </p:cBhvr>
                                      <p:to>
                                        <p:strVal val="normal"/>
                                      </p:to>
                                    </p:set>
                                    <p:set>
                                      <p:cBhvr override="childStyle">
                                        <p:cTn id="19" dur="indefinite"/>
                                        <p:tgtEl>
                                          <p:spTgt spid="78851">
                                            <p:txEl>
                                              <p:pRg st="5" end="5"/>
                                            </p:txEl>
                                          </p:spTgt>
                                        </p:tgtEl>
                                        <p:attrNameLst>
                                          <p:attrName>style.fontWeight</p:attrName>
                                        </p:attrNameLst>
                                      </p:cBhvr>
                                      <p:to>
                                        <p:strVal val="bold"/>
                                      </p:to>
                                    </p:set>
                                    <p:set>
                                      <p:cBhvr override="childStyle">
                                        <p:cTn id="20" dur="indefinite"/>
                                        <p:tgtEl>
                                          <p:spTgt spid="78851">
                                            <p:txEl>
                                              <p:pRg st="5" end="5"/>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8851">
                                            <p:txEl>
                                              <p:pRg st="6" end="6"/>
                                            </p:txEl>
                                          </p:spTgt>
                                        </p:tgtEl>
                                        <p:attrNameLst>
                                          <p:attrName>style.fontStyle</p:attrName>
                                        </p:attrNameLst>
                                      </p:cBhvr>
                                      <p:to>
                                        <p:strVal val="normal"/>
                                      </p:to>
                                    </p:set>
                                    <p:set>
                                      <p:cBhvr override="childStyle">
                                        <p:cTn id="25" dur="indefinite"/>
                                        <p:tgtEl>
                                          <p:spTgt spid="78851">
                                            <p:txEl>
                                              <p:pRg st="6" end="6"/>
                                            </p:txEl>
                                          </p:spTgt>
                                        </p:tgtEl>
                                        <p:attrNameLst>
                                          <p:attrName>style.fontWeight</p:attrName>
                                        </p:attrNameLst>
                                      </p:cBhvr>
                                      <p:to>
                                        <p:strVal val="bold"/>
                                      </p:to>
                                    </p:set>
                                    <p:set>
                                      <p:cBhvr override="childStyle">
                                        <p:cTn id="26" dur="indefinite"/>
                                        <p:tgtEl>
                                          <p:spTgt spid="78851">
                                            <p:txEl>
                                              <p:pRg st="6" end="6"/>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8851">
                                            <p:txEl>
                                              <p:pRg st="7" end="7"/>
                                            </p:txEl>
                                          </p:spTgt>
                                        </p:tgtEl>
                                        <p:attrNameLst>
                                          <p:attrName>style.fontStyle</p:attrName>
                                        </p:attrNameLst>
                                      </p:cBhvr>
                                      <p:to>
                                        <p:strVal val="normal"/>
                                      </p:to>
                                    </p:set>
                                    <p:set>
                                      <p:cBhvr override="childStyle">
                                        <p:cTn id="31" dur="indefinite"/>
                                        <p:tgtEl>
                                          <p:spTgt spid="78851">
                                            <p:txEl>
                                              <p:pRg st="7" end="7"/>
                                            </p:txEl>
                                          </p:spTgt>
                                        </p:tgtEl>
                                        <p:attrNameLst>
                                          <p:attrName>style.fontWeight</p:attrName>
                                        </p:attrNameLst>
                                      </p:cBhvr>
                                      <p:to>
                                        <p:strVal val="bold"/>
                                      </p:to>
                                    </p:set>
                                    <p:set>
                                      <p:cBhvr override="childStyle">
                                        <p:cTn id="32" dur="indefinite"/>
                                        <p:tgtEl>
                                          <p:spTgt spid="78851">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3"/>
          <p:cNvSpPr>
            <a:spLocks noGrp="1" noChangeArrowheads="1"/>
          </p:cNvSpPr>
          <p:nvPr>
            <p:ph idx="1"/>
          </p:nvPr>
        </p:nvSpPr>
        <p:spPr/>
        <p:txBody>
          <a:bodyPr>
            <a:normAutofit/>
          </a:bodyPr>
          <a:lstStyle/>
          <a:p>
            <a:pPr eaLnBrk="1" hangingPunct="1"/>
            <a:r>
              <a:rPr lang="en-US" dirty="0" smtClean="0"/>
              <a:t>Static filter conditions can be hard coded into beginning of query string</a:t>
            </a:r>
          </a:p>
          <a:p>
            <a:pPr lvl="1" eaLnBrk="1" hangingPunct="1"/>
            <a:r>
              <a:rPr lang="en-US" dirty="0" smtClean="0"/>
              <a:t>Example: Filter query to only include orders for “SITE1”</a:t>
            </a:r>
          </a:p>
          <a:p>
            <a:pPr lvl="1" eaLnBrk="1" hangingPunct="1"/>
            <a:endParaRPr lang="en-US" dirty="0" smtClean="0"/>
          </a:p>
          <a:p>
            <a:pPr lvl="1" eaLnBrk="1" hangingPunct="1"/>
            <a:endParaRPr lang="en-US" dirty="0" smtClean="0"/>
          </a:p>
          <a:p>
            <a:pPr lvl="1" eaLnBrk="1" hangingPunct="1"/>
            <a:r>
              <a:rPr lang="en-US" dirty="0" smtClean="0"/>
              <a:t>If no static conditions are needed, add a dummy one (</a:t>
            </a:r>
            <a:r>
              <a:rPr lang="en-US" sz="2000" dirty="0" smtClean="0"/>
              <a:t>"</a:t>
            </a:r>
            <a:r>
              <a:rPr lang="en-US" sz="2000" dirty="0" smtClean="0">
                <a:latin typeface="Courier New" pitchFamily="49" charset="0"/>
              </a:rPr>
              <a:t>where true</a:t>
            </a:r>
            <a:r>
              <a:rPr lang="en-US" sz="2000" dirty="0" smtClean="0"/>
              <a:t>"</a:t>
            </a:r>
            <a:r>
              <a:rPr lang="en-US" dirty="0" smtClean="0"/>
              <a:t>) so that </a:t>
            </a:r>
            <a:r>
              <a:rPr lang="en-US" dirty="0" smtClean="0">
                <a:latin typeface="Courier New" pitchFamily="49" charset="0"/>
              </a:rPr>
              <a:t>and</a:t>
            </a:r>
            <a:r>
              <a:rPr lang="en-US" dirty="0" smtClean="0"/>
              <a:t>-</a:t>
            </a:r>
            <a:r>
              <a:rPr lang="en-US" dirty="0" err="1" smtClean="0"/>
              <a:t>ed</a:t>
            </a:r>
            <a:r>
              <a:rPr lang="en-US" dirty="0" smtClean="0"/>
              <a:t> dynamic conditions are appended properly</a:t>
            </a:r>
          </a:p>
          <a:p>
            <a:pPr eaLnBrk="1" hangingPunct="1"/>
            <a:r>
              <a:rPr lang="en-US" dirty="0" smtClean="0"/>
              <a:t>For static sorting, add a ‘by’-clause at the end of the query string </a:t>
            </a:r>
          </a:p>
          <a:p>
            <a:pPr lvl="1" eaLnBrk="1" hangingPunct="1"/>
            <a:r>
              <a:rPr lang="en-US" dirty="0" smtClean="0"/>
              <a:t>Example: Sort records by customer</a:t>
            </a:r>
          </a:p>
        </p:txBody>
      </p:sp>
      <p:sp>
        <p:nvSpPr>
          <p:cNvPr id="80898" name="Rectangle 2"/>
          <p:cNvSpPr>
            <a:spLocks noGrp="1" noChangeArrowheads="1"/>
          </p:cNvSpPr>
          <p:nvPr>
            <p:ph type="title"/>
          </p:nvPr>
        </p:nvSpPr>
        <p:spPr/>
        <p:txBody>
          <a:bodyPr/>
          <a:lstStyle/>
          <a:p>
            <a:pPr eaLnBrk="1" hangingPunct="1"/>
            <a:r>
              <a:rPr lang="en-US" smtClean="0"/>
              <a:t>Static where-clause Conditions</a:t>
            </a:r>
          </a:p>
        </p:txBody>
      </p:sp>
      <p:sp>
        <p:nvSpPr>
          <p:cNvPr id="80900" name="Rectangle 4"/>
          <p:cNvSpPr>
            <a:spLocks noChangeArrowheads="1"/>
          </p:cNvSpPr>
          <p:nvPr/>
        </p:nvSpPr>
        <p:spPr bwMode="auto">
          <a:xfrm>
            <a:off x="1447800" y="3200400"/>
            <a:ext cx="6248400" cy="762000"/>
          </a:xfrm>
          <a:prstGeom prst="rect">
            <a:avLst/>
          </a:prstGeom>
          <a:noFill/>
          <a:ln w="9525" algn="ctr">
            <a:noFill/>
            <a:miter lim="800000"/>
            <a:headEnd/>
            <a:tailEnd/>
          </a:ln>
          <a:effectLst/>
        </p:spPr>
        <p:txBody>
          <a:bodyPr wrap="none" tIns="91440" bIns="91440" anchor="ctr">
            <a:spAutoFit/>
          </a:bodyPr>
          <a:lstStyle/>
          <a:p>
            <a:endParaRPr lang="en-US"/>
          </a:p>
        </p:txBody>
      </p:sp>
      <p:sp>
        <p:nvSpPr>
          <p:cNvPr id="80902" name="Text Box 6"/>
          <p:cNvSpPr txBox="1">
            <a:spLocks noChangeArrowheads="1"/>
          </p:cNvSpPr>
          <p:nvPr/>
        </p:nvSpPr>
        <p:spPr bwMode="auto">
          <a:xfrm>
            <a:off x="0" y="6025697"/>
            <a:ext cx="9144000" cy="461665"/>
          </a:xfrm>
          <a:prstGeom prst="rect">
            <a:avLst/>
          </a:prstGeom>
          <a:solidFill>
            <a:schemeClr val="bg1"/>
          </a:solidFill>
          <a:ln w="9525" algn="ctr">
            <a:noFill/>
            <a:miter lim="800000"/>
            <a:headEnd/>
            <a:tailEnd/>
          </a:ln>
          <a:effectLst/>
        </p:spPr>
        <p:txBody>
          <a:bodyPr wrap="square" tIns="91440" bIns="91440">
            <a:spAutoFit/>
          </a:bodyPr>
          <a:lstStyle/>
          <a:p>
            <a:pPr lvl="4"/>
            <a:r>
              <a:rPr lang="en-US" dirty="0" err="1">
                <a:solidFill>
                  <a:schemeClr val="tx1">
                    <a:lumMod val="75000"/>
                    <a:lumOff val="25000"/>
                  </a:schemeClr>
                </a:solidFill>
                <a:latin typeface="Courier New" pitchFamily="49" charset="0"/>
              </a:rPr>
              <a:t>queryString</a:t>
            </a:r>
            <a:r>
              <a:rPr lang="en-US" dirty="0">
                <a:latin typeface="Courier New" pitchFamily="49" charset="0"/>
              </a:rPr>
              <a:t> = </a:t>
            </a:r>
            <a:r>
              <a:rPr lang="en-US" dirty="0" err="1">
                <a:latin typeface="Courier New" pitchFamily="49" charset="0"/>
              </a:rPr>
              <a:t>queryString</a:t>
            </a:r>
            <a:r>
              <a:rPr lang="en-US" dirty="0">
                <a:latin typeface="Courier New" pitchFamily="49" charset="0"/>
              </a:rPr>
              <a:t> + " by </a:t>
            </a:r>
            <a:r>
              <a:rPr lang="en-US" dirty="0" err="1">
                <a:latin typeface="Courier New" pitchFamily="49" charset="0"/>
              </a:rPr>
              <a:t>so_cust</a:t>
            </a:r>
            <a:r>
              <a:rPr lang="en-US" dirty="0">
                <a:latin typeface="Courier New" pitchFamily="49" charset="0"/>
              </a:rPr>
              <a:t>:".</a:t>
            </a:r>
          </a:p>
        </p:txBody>
      </p:sp>
      <p:sp>
        <p:nvSpPr>
          <p:cNvPr id="7" name="Footer Placeholder 6"/>
          <p:cNvSpPr>
            <a:spLocks noGrp="1"/>
          </p:cNvSpPr>
          <p:nvPr>
            <p:ph type="ftr" sz="quarter" idx="10"/>
          </p:nvPr>
        </p:nvSpPr>
        <p:spPr/>
        <p:txBody>
          <a:bodyPr/>
          <a:lstStyle/>
          <a:p>
            <a:pPr>
              <a:defRPr/>
            </a:pPr>
            <a:r>
              <a:rPr lang="en-US" dirty="0" smtClean="0"/>
              <a:t>RF-PDS-310</a:t>
            </a:r>
            <a:endParaRPr lang="en-US" dirty="0"/>
          </a:p>
        </p:txBody>
      </p:sp>
      <p:sp>
        <p:nvSpPr>
          <p:cNvPr id="8" name="TextBox 7"/>
          <p:cNvSpPr txBox="1"/>
          <p:nvPr/>
        </p:nvSpPr>
        <p:spPr>
          <a:xfrm>
            <a:off x="2720340" y="2480310"/>
            <a:ext cx="5760720" cy="923330"/>
          </a:xfrm>
          <a:prstGeom prst="rect">
            <a:avLst/>
          </a:prstGeom>
          <a:solidFill>
            <a:schemeClr val="bg1"/>
          </a:solidFill>
          <a:ln>
            <a:solidFill>
              <a:schemeClr val="tx1">
                <a:lumMod val="75000"/>
                <a:lumOff val="25000"/>
              </a:schemeClr>
            </a:solidFill>
          </a:ln>
          <a:effectLst>
            <a:outerShdw blurRad="50800" dist="38100" dir="2700000" algn="tl" rotWithShape="0">
              <a:prstClr val="black">
                <a:alpha val="40000"/>
              </a:prstClr>
            </a:outerShdw>
          </a:effectLst>
        </p:spPr>
        <p:txBody>
          <a:bodyPr wrap="square" rtlCol="0">
            <a:spAutoFit/>
          </a:bodyPr>
          <a:lstStyle/>
          <a:p>
            <a:r>
              <a:rPr lang="en-US" dirty="0" err="1" smtClean="0">
                <a:latin typeface="Courier New" pitchFamily="49" charset="0"/>
              </a:rPr>
              <a:t>queryString</a:t>
            </a:r>
            <a:r>
              <a:rPr lang="en-US" dirty="0" smtClean="0">
                <a:latin typeface="Courier New" pitchFamily="49" charset="0"/>
              </a:rPr>
              <a:t> = "for each </a:t>
            </a:r>
            <a:r>
              <a:rPr lang="en-US" dirty="0" err="1" smtClean="0">
                <a:latin typeface="Courier New" pitchFamily="49" charset="0"/>
              </a:rPr>
              <a:t>so_mstr</a:t>
            </a:r>
            <a:r>
              <a:rPr lang="en-US" dirty="0" smtClean="0">
                <a:latin typeface="Courier New" pitchFamily="49" charset="0"/>
              </a:rPr>
              <a:t> no-lock</a:t>
            </a:r>
            <a:endParaRPr lang="en-US" dirty="0" smtClean="0"/>
          </a:p>
          <a:p>
            <a:r>
              <a:rPr lang="en-US" dirty="0" smtClean="0">
                <a:latin typeface="Courier New" pitchFamily="49" charset="0"/>
              </a:rPr>
              <a:t>where </a:t>
            </a:r>
            <a:r>
              <a:rPr lang="en-US" dirty="0" err="1" smtClean="0">
                <a:latin typeface="Courier New" pitchFamily="49" charset="0"/>
              </a:rPr>
              <a:t>so_site</a:t>
            </a:r>
            <a:r>
              <a:rPr lang="en-US" dirty="0" smtClean="0">
                <a:latin typeface="Courier New" pitchFamily="49" charset="0"/>
              </a:rPr>
              <a:t> = "</a:t>
            </a:r>
            <a:endParaRPr lang="en-US" dirty="0" smtClean="0"/>
          </a:p>
          <a:p>
            <a:r>
              <a:rPr lang="en-US" dirty="0" smtClean="0">
                <a:latin typeface="Courier New" pitchFamily="49" charset="0"/>
              </a:rPr>
              <a:t>	+ QUOTER("SITE1").</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0899">
                                            <p:txEl>
                                              <p:pRg st="0" end="0"/>
                                            </p:txEl>
                                          </p:spTgt>
                                        </p:tgtEl>
                                        <p:attrNameLst>
                                          <p:attrName>style.fontStyle</p:attrName>
                                        </p:attrNameLst>
                                      </p:cBhvr>
                                      <p:to>
                                        <p:strVal val="normal"/>
                                      </p:to>
                                    </p:set>
                                    <p:set>
                                      <p:cBhvr override="childStyle">
                                        <p:cTn id="7" dur="indefinite"/>
                                        <p:tgtEl>
                                          <p:spTgt spid="80899">
                                            <p:txEl>
                                              <p:pRg st="0" end="0"/>
                                            </p:txEl>
                                          </p:spTgt>
                                        </p:tgtEl>
                                        <p:attrNameLst>
                                          <p:attrName>style.fontWeight</p:attrName>
                                        </p:attrNameLst>
                                      </p:cBhvr>
                                      <p:to>
                                        <p:strVal val="bold"/>
                                      </p:to>
                                    </p:set>
                                    <p:set>
                                      <p:cBhvr override="childStyle">
                                        <p:cTn id="8" dur="indefinite"/>
                                        <p:tgtEl>
                                          <p:spTgt spid="808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0899">
                                            <p:txEl>
                                              <p:pRg st="1" end="1"/>
                                            </p:txEl>
                                          </p:spTgt>
                                        </p:tgtEl>
                                        <p:attrNameLst>
                                          <p:attrName>style.fontStyle</p:attrName>
                                        </p:attrNameLst>
                                      </p:cBhvr>
                                      <p:to>
                                        <p:strVal val="normal"/>
                                      </p:to>
                                    </p:set>
                                    <p:set>
                                      <p:cBhvr override="childStyle">
                                        <p:cTn id="13" dur="indefinite"/>
                                        <p:tgtEl>
                                          <p:spTgt spid="80899">
                                            <p:txEl>
                                              <p:pRg st="1" end="1"/>
                                            </p:txEl>
                                          </p:spTgt>
                                        </p:tgtEl>
                                        <p:attrNameLst>
                                          <p:attrName>style.fontWeight</p:attrName>
                                        </p:attrNameLst>
                                      </p:cBhvr>
                                      <p:to>
                                        <p:strVal val="bold"/>
                                      </p:to>
                                    </p:set>
                                    <p:set>
                                      <p:cBhvr override="childStyle">
                                        <p:cTn id="14" dur="indefinite"/>
                                        <p:tgtEl>
                                          <p:spTgt spid="8089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grpId="0" nodeType="clickEffect">
                                  <p:stCondLst>
                                    <p:cond delay="0"/>
                                  </p:stCondLst>
                                  <p:childTnLst>
                                    <p:set>
                                      <p:cBhvr override="childStyle">
                                        <p:cTn id="18" dur="indefinite"/>
                                        <p:tgtEl>
                                          <p:spTgt spid="8"/>
                                        </p:tgtEl>
                                        <p:attrNameLst>
                                          <p:attrName>style.fontStyle</p:attrName>
                                        </p:attrNameLst>
                                      </p:cBhvr>
                                      <p:to>
                                        <p:strVal val="normal"/>
                                      </p:to>
                                    </p:set>
                                    <p:set>
                                      <p:cBhvr override="childStyle">
                                        <p:cTn id="19" dur="indefinite"/>
                                        <p:tgtEl>
                                          <p:spTgt spid="8"/>
                                        </p:tgtEl>
                                        <p:attrNameLst>
                                          <p:attrName>style.fontWeight</p:attrName>
                                        </p:attrNameLst>
                                      </p:cBhvr>
                                      <p:to>
                                        <p:strVal val="bold"/>
                                      </p:to>
                                    </p:set>
                                    <p:set>
                                      <p:cBhvr override="childStyle">
                                        <p:cTn id="20" dur="indefinite"/>
                                        <p:tgtEl>
                                          <p:spTgt spid="8"/>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0899">
                                            <p:txEl>
                                              <p:pRg st="4" end="4"/>
                                            </p:txEl>
                                          </p:spTgt>
                                        </p:tgtEl>
                                        <p:attrNameLst>
                                          <p:attrName>style.fontStyle</p:attrName>
                                        </p:attrNameLst>
                                      </p:cBhvr>
                                      <p:to>
                                        <p:strVal val="normal"/>
                                      </p:to>
                                    </p:set>
                                    <p:set>
                                      <p:cBhvr override="childStyle">
                                        <p:cTn id="25" dur="indefinite"/>
                                        <p:tgtEl>
                                          <p:spTgt spid="80899">
                                            <p:txEl>
                                              <p:pRg st="4" end="4"/>
                                            </p:txEl>
                                          </p:spTgt>
                                        </p:tgtEl>
                                        <p:attrNameLst>
                                          <p:attrName>style.fontWeight</p:attrName>
                                        </p:attrNameLst>
                                      </p:cBhvr>
                                      <p:to>
                                        <p:strVal val="bold"/>
                                      </p:to>
                                    </p:set>
                                    <p:set>
                                      <p:cBhvr override="childStyle">
                                        <p:cTn id="26" dur="indefinite"/>
                                        <p:tgtEl>
                                          <p:spTgt spid="80899">
                                            <p:txEl>
                                              <p:pRg st="4" end="4"/>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0899">
                                            <p:txEl>
                                              <p:pRg st="5" end="5"/>
                                            </p:txEl>
                                          </p:spTgt>
                                        </p:tgtEl>
                                        <p:attrNameLst>
                                          <p:attrName>style.fontStyle</p:attrName>
                                        </p:attrNameLst>
                                      </p:cBhvr>
                                      <p:to>
                                        <p:strVal val="normal"/>
                                      </p:to>
                                    </p:set>
                                    <p:set>
                                      <p:cBhvr override="childStyle">
                                        <p:cTn id="31" dur="indefinite"/>
                                        <p:tgtEl>
                                          <p:spTgt spid="80899">
                                            <p:txEl>
                                              <p:pRg st="5" end="5"/>
                                            </p:txEl>
                                          </p:spTgt>
                                        </p:tgtEl>
                                        <p:attrNameLst>
                                          <p:attrName>style.fontWeight</p:attrName>
                                        </p:attrNameLst>
                                      </p:cBhvr>
                                      <p:to>
                                        <p:strVal val="bold"/>
                                      </p:to>
                                    </p:set>
                                    <p:set>
                                      <p:cBhvr override="childStyle">
                                        <p:cTn id="32" dur="indefinite"/>
                                        <p:tgtEl>
                                          <p:spTgt spid="80899">
                                            <p:txEl>
                                              <p:pRg st="5" end="5"/>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80899">
                                            <p:txEl>
                                              <p:pRg st="6" end="6"/>
                                            </p:txEl>
                                          </p:spTgt>
                                        </p:tgtEl>
                                        <p:attrNameLst>
                                          <p:attrName>style.fontStyle</p:attrName>
                                        </p:attrNameLst>
                                      </p:cBhvr>
                                      <p:to>
                                        <p:strVal val="normal"/>
                                      </p:to>
                                    </p:set>
                                    <p:set>
                                      <p:cBhvr override="childStyle">
                                        <p:cTn id="37" dur="indefinite"/>
                                        <p:tgtEl>
                                          <p:spTgt spid="80899">
                                            <p:txEl>
                                              <p:pRg st="6" end="6"/>
                                            </p:txEl>
                                          </p:spTgt>
                                        </p:tgtEl>
                                        <p:attrNameLst>
                                          <p:attrName>style.fontWeight</p:attrName>
                                        </p:attrNameLst>
                                      </p:cBhvr>
                                      <p:to>
                                        <p:strVal val="bold"/>
                                      </p:to>
                                    </p:set>
                                    <p:set>
                                      <p:cBhvr override="childStyle">
                                        <p:cTn id="38" dur="indefinite"/>
                                        <p:tgtEl>
                                          <p:spTgt spid="80899">
                                            <p:txEl>
                                              <p:pRg st="6" end="6"/>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grpId="0" nodeType="clickEffect">
                                  <p:stCondLst>
                                    <p:cond delay="0"/>
                                  </p:stCondLst>
                                  <p:childTnLst>
                                    <p:set>
                                      <p:cBhvr override="childStyle">
                                        <p:cTn id="42" dur="indefinite"/>
                                        <p:tgtEl>
                                          <p:spTgt spid="80902"/>
                                        </p:tgtEl>
                                        <p:attrNameLst>
                                          <p:attrName>style.fontStyle</p:attrName>
                                        </p:attrNameLst>
                                      </p:cBhvr>
                                      <p:to>
                                        <p:strVal val="normal"/>
                                      </p:to>
                                    </p:set>
                                    <p:set>
                                      <p:cBhvr override="childStyle">
                                        <p:cTn id="43" dur="indefinite"/>
                                        <p:tgtEl>
                                          <p:spTgt spid="80902"/>
                                        </p:tgtEl>
                                        <p:attrNameLst>
                                          <p:attrName>style.fontWeight</p:attrName>
                                        </p:attrNameLst>
                                      </p:cBhvr>
                                      <p:to>
                                        <p:strVal val="bold"/>
                                      </p:to>
                                    </p:set>
                                    <p:set>
                                      <p:cBhvr override="childStyle">
                                        <p:cTn id="44" dur="indefinite"/>
                                        <p:tgtEl>
                                          <p:spTgt spid="80902"/>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2"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Rectangle 3"/>
          <p:cNvSpPr>
            <a:spLocks noGrp="1" noChangeArrowheads="1"/>
          </p:cNvSpPr>
          <p:nvPr>
            <p:ph idx="1"/>
          </p:nvPr>
        </p:nvSpPr>
        <p:spPr/>
        <p:txBody>
          <a:bodyPr/>
          <a:lstStyle/>
          <a:p>
            <a:r>
              <a:rPr lang="en-US" smtClean="0"/>
              <a:t>Helper procedure from ReportHelper.p</a:t>
            </a:r>
          </a:p>
          <a:p>
            <a:r>
              <a:rPr lang="en-US" smtClean="0"/>
              <a:t>Used to retrieve filter values from input request</a:t>
            </a:r>
          </a:p>
          <a:p>
            <a:r>
              <a:rPr lang="en-US" smtClean="0"/>
              <a:t>Call signature:</a:t>
            </a:r>
            <a:endParaRPr lang="en-US" dirty="0" smtClean="0"/>
          </a:p>
        </p:txBody>
      </p:sp>
      <p:sp>
        <p:nvSpPr>
          <p:cNvPr id="92162" name="Rectangle 2"/>
          <p:cNvSpPr>
            <a:spLocks noGrp="1" noChangeArrowheads="1"/>
          </p:cNvSpPr>
          <p:nvPr>
            <p:ph type="title"/>
          </p:nvPr>
        </p:nvSpPr>
        <p:spPr/>
        <p:txBody>
          <a:bodyPr/>
          <a:lstStyle/>
          <a:p>
            <a:r>
              <a:rPr lang="en-US" smtClean="0"/>
              <a:t>GetFilterValue Function</a:t>
            </a:r>
          </a:p>
        </p:txBody>
      </p:sp>
      <p:sp>
        <p:nvSpPr>
          <p:cNvPr id="5" name="Footer Placeholder 4"/>
          <p:cNvSpPr>
            <a:spLocks noGrp="1"/>
          </p:cNvSpPr>
          <p:nvPr>
            <p:ph type="ftr" sz="quarter" idx="10"/>
          </p:nvPr>
        </p:nvSpPr>
        <p:spPr/>
        <p:txBody>
          <a:bodyPr/>
          <a:lstStyle/>
          <a:p>
            <a:r>
              <a:rPr lang="en-US" dirty="0" smtClean="0"/>
              <a:t>RF-PDS-320</a:t>
            </a:r>
            <a:endParaRPr lang="en-US" dirty="0"/>
          </a:p>
        </p:txBody>
      </p:sp>
      <p:sp>
        <p:nvSpPr>
          <p:cNvPr id="92164" name="Text Box 4"/>
          <p:cNvSpPr txBox="1">
            <a:spLocks noChangeArrowheads="1"/>
          </p:cNvSpPr>
          <p:nvPr/>
        </p:nvSpPr>
        <p:spPr bwMode="auto">
          <a:xfrm>
            <a:off x="1014549" y="3021330"/>
            <a:ext cx="7114902" cy="1200329"/>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wrap="square" tIns="91440" bIns="91440">
            <a:spAutoFit/>
          </a:bodyPr>
          <a:lstStyle/>
          <a:p>
            <a:pPr lvl="4"/>
            <a:r>
              <a:rPr lang="en-US" sz="1600" dirty="0">
                <a:latin typeface="Courier New" pitchFamily="49" charset="0"/>
              </a:rPr>
              <a:t>FUNCTION </a:t>
            </a:r>
            <a:r>
              <a:rPr lang="en-US" sz="1600" dirty="0" err="1">
                <a:latin typeface="Courier New" pitchFamily="49" charset="0"/>
              </a:rPr>
              <a:t>GetFilterValue</a:t>
            </a:r>
            <a:r>
              <a:rPr lang="en-US" sz="1600" dirty="0">
                <a:latin typeface="Courier New" pitchFamily="49" charset="0"/>
              </a:rPr>
              <a:t> returns character </a:t>
            </a:r>
          </a:p>
          <a:p>
            <a:pPr lvl="4"/>
            <a:r>
              <a:rPr lang="en-US" sz="1600" dirty="0">
                <a:latin typeface="Courier New" pitchFamily="49" charset="0"/>
              </a:rPr>
              <a:t>   (input </a:t>
            </a:r>
            <a:r>
              <a:rPr lang="en-US" sz="1600" dirty="0" err="1">
                <a:latin typeface="Courier New" pitchFamily="49" charset="0"/>
              </a:rPr>
              <a:t>ipBufferName</a:t>
            </a:r>
            <a:r>
              <a:rPr lang="en-US" sz="1600" dirty="0">
                <a:latin typeface="Courier New" pitchFamily="49" charset="0"/>
              </a:rPr>
              <a:t> as character, </a:t>
            </a:r>
          </a:p>
          <a:p>
            <a:pPr lvl="4"/>
            <a:r>
              <a:rPr lang="en-US" sz="1600" dirty="0">
                <a:latin typeface="Courier New" pitchFamily="49" charset="0"/>
              </a:rPr>
              <a:t>    input </a:t>
            </a:r>
            <a:r>
              <a:rPr lang="en-US" sz="1600" dirty="0" err="1">
                <a:latin typeface="Courier New" pitchFamily="49" charset="0"/>
              </a:rPr>
              <a:t>ipFieldName</a:t>
            </a:r>
            <a:r>
              <a:rPr lang="en-US" sz="1600" dirty="0">
                <a:latin typeface="Courier New" pitchFamily="49" charset="0"/>
              </a:rPr>
              <a:t> as character, </a:t>
            </a:r>
          </a:p>
          <a:p>
            <a:pPr lvl="4"/>
            <a:r>
              <a:rPr lang="en-US" sz="1600" dirty="0">
                <a:latin typeface="Courier New" pitchFamily="49" charset="0"/>
              </a:rPr>
              <a:t>    input </a:t>
            </a:r>
            <a:r>
              <a:rPr lang="en-US" sz="1600" dirty="0" err="1">
                <a:latin typeface="Courier New" pitchFamily="49" charset="0"/>
              </a:rPr>
              <a:t>defaultValue</a:t>
            </a:r>
            <a:r>
              <a:rPr lang="en-US" sz="1600" dirty="0">
                <a:latin typeface="Courier New" pitchFamily="49" charset="0"/>
              </a:rPr>
              <a:t> as character):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92163">
                                            <p:txEl>
                                              <p:pRg st="0" end="0"/>
                                            </p:txEl>
                                          </p:spTgt>
                                        </p:tgtEl>
                                        <p:attrNameLst>
                                          <p:attrName>style.fontStyle</p:attrName>
                                        </p:attrNameLst>
                                      </p:cBhvr>
                                      <p:to>
                                        <p:strVal val="normal"/>
                                      </p:to>
                                    </p:set>
                                    <p:set>
                                      <p:cBhvr override="childStyle">
                                        <p:cTn id="7" dur="indefinite"/>
                                        <p:tgtEl>
                                          <p:spTgt spid="92163">
                                            <p:txEl>
                                              <p:pRg st="0" end="0"/>
                                            </p:txEl>
                                          </p:spTgt>
                                        </p:tgtEl>
                                        <p:attrNameLst>
                                          <p:attrName>style.fontWeight</p:attrName>
                                        </p:attrNameLst>
                                      </p:cBhvr>
                                      <p:to>
                                        <p:strVal val="bold"/>
                                      </p:to>
                                    </p:set>
                                    <p:set>
                                      <p:cBhvr override="childStyle">
                                        <p:cTn id="8" dur="indefinite"/>
                                        <p:tgtEl>
                                          <p:spTgt spid="9216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92163">
                                            <p:txEl>
                                              <p:pRg st="1" end="1"/>
                                            </p:txEl>
                                          </p:spTgt>
                                        </p:tgtEl>
                                        <p:attrNameLst>
                                          <p:attrName>style.fontStyle</p:attrName>
                                        </p:attrNameLst>
                                      </p:cBhvr>
                                      <p:to>
                                        <p:strVal val="normal"/>
                                      </p:to>
                                    </p:set>
                                    <p:set>
                                      <p:cBhvr override="childStyle">
                                        <p:cTn id="13" dur="indefinite"/>
                                        <p:tgtEl>
                                          <p:spTgt spid="92163">
                                            <p:txEl>
                                              <p:pRg st="1" end="1"/>
                                            </p:txEl>
                                          </p:spTgt>
                                        </p:tgtEl>
                                        <p:attrNameLst>
                                          <p:attrName>style.fontWeight</p:attrName>
                                        </p:attrNameLst>
                                      </p:cBhvr>
                                      <p:to>
                                        <p:strVal val="bold"/>
                                      </p:to>
                                    </p:set>
                                    <p:set>
                                      <p:cBhvr override="childStyle">
                                        <p:cTn id="14" dur="indefinite"/>
                                        <p:tgtEl>
                                          <p:spTgt spid="9216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92163">
                                            <p:txEl>
                                              <p:pRg st="2" end="2"/>
                                            </p:txEl>
                                          </p:spTgt>
                                        </p:tgtEl>
                                        <p:attrNameLst>
                                          <p:attrName>style.fontStyle</p:attrName>
                                        </p:attrNameLst>
                                      </p:cBhvr>
                                      <p:to>
                                        <p:strVal val="normal"/>
                                      </p:to>
                                    </p:set>
                                    <p:set>
                                      <p:cBhvr override="childStyle">
                                        <p:cTn id="19" dur="indefinite"/>
                                        <p:tgtEl>
                                          <p:spTgt spid="92163">
                                            <p:txEl>
                                              <p:pRg st="2" end="2"/>
                                            </p:txEl>
                                          </p:spTgt>
                                        </p:tgtEl>
                                        <p:attrNameLst>
                                          <p:attrName>style.fontWeight</p:attrName>
                                        </p:attrNameLst>
                                      </p:cBhvr>
                                      <p:to>
                                        <p:strVal val="bold"/>
                                      </p:to>
                                    </p:set>
                                    <p:set>
                                      <p:cBhvr override="childStyle">
                                        <p:cTn id="20" dur="indefinite"/>
                                        <p:tgtEl>
                                          <p:spTgt spid="92163">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Rectangle 3"/>
          <p:cNvSpPr>
            <a:spLocks noGrp="1" noChangeArrowheads="1"/>
          </p:cNvSpPr>
          <p:nvPr>
            <p:ph idx="1"/>
          </p:nvPr>
        </p:nvSpPr>
        <p:spPr/>
        <p:txBody>
          <a:bodyPr/>
          <a:lstStyle/>
          <a:p>
            <a:r>
              <a:rPr lang="en-US" smtClean="0"/>
              <a:t>Input parameters include: </a:t>
            </a:r>
          </a:p>
          <a:p>
            <a:pPr lvl="1"/>
            <a:r>
              <a:rPr lang="en-US" smtClean="0"/>
              <a:t>ipBufferName (temp-table name)</a:t>
            </a:r>
          </a:p>
          <a:p>
            <a:pPr lvl="1"/>
            <a:r>
              <a:rPr lang="en-US" smtClean="0"/>
              <a:t>ipFieldName (field name in temp-table)</a:t>
            </a:r>
          </a:p>
          <a:p>
            <a:pPr lvl="1"/>
            <a:r>
              <a:rPr lang="en-US" smtClean="0"/>
              <a:t>defaultValue (value to return if none found in request)</a:t>
            </a:r>
          </a:p>
          <a:p>
            <a:r>
              <a:rPr lang="en-US" smtClean="0"/>
              <a:t>Returns: Field value from filter conditions in request</a:t>
            </a:r>
            <a:endParaRPr lang="en-US" dirty="0" smtClean="0"/>
          </a:p>
        </p:txBody>
      </p:sp>
      <p:sp>
        <p:nvSpPr>
          <p:cNvPr id="92162" name="Rectangle 2"/>
          <p:cNvSpPr>
            <a:spLocks noGrp="1" noChangeArrowheads="1"/>
          </p:cNvSpPr>
          <p:nvPr>
            <p:ph type="title"/>
          </p:nvPr>
        </p:nvSpPr>
        <p:spPr/>
        <p:txBody>
          <a:bodyPr/>
          <a:lstStyle/>
          <a:p>
            <a:r>
              <a:rPr lang="en-US" smtClean="0"/>
              <a:t>GetFilterValue Function</a:t>
            </a:r>
          </a:p>
        </p:txBody>
      </p:sp>
      <p:sp>
        <p:nvSpPr>
          <p:cNvPr id="5" name="Footer Placeholder 4"/>
          <p:cNvSpPr>
            <a:spLocks noGrp="1"/>
          </p:cNvSpPr>
          <p:nvPr>
            <p:ph type="ftr" sz="quarter" idx="10"/>
          </p:nvPr>
        </p:nvSpPr>
        <p:spPr/>
        <p:txBody>
          <a:bodyPr/>
          <a:lstStyle/>
          <a:p>
            <a:r>
              <a:rPr lang="en-US" dirty="0" smtClean="0"/>
              <a:t>RF-PDS-330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92163">
                                            <p:txEl>
                                              <p:pRg st="0" end="0"/>
                                            </p:txEl>
                                          </p:spTgt>
                                        </p:tgtEl>
                                        <p:attrNameLst>
                                          <p:attrName>style.fontStyle</p:attrName>
                                        </p:attrNameLst>
                                      </p:cBhvr>
                                      <p:to>
                                        <p:strVal val="normal"/>
                                      </p:to>
                                    </p:set>
                                    <p:set>
                                      <p:cBhvr override="childStyle">
                                        <p:cTn id="7" dur="indefinite"/>
                                        <p:tgtEl>
                                          <p:spTgt spid="92163">
                                            <p:txEl>
                                              <p:pRg st="0" end="0"/>
                                            </p:txEl>
                                          </p:spTgt>
                                        </p:tgtEl>
                                        <p:attrNameLst>
                                          <p:attrName>style.fontWeight</p:attrName>
                                        </p:attrNameLst>
                                      </p:cBhvr>
                                      <p:to>
                                        <p:strVal val="bold"/>
                                      </p:to>
                                    </p:set>
                                    <p:set>
                                      <p:cBhvr override="childStyle">
                                        <p:cTn id="8" dur="indefinite"/>
                                        <p:tgtEl>
                                          <p:spTgt spid="9216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92163">
                                            <p:txEl>
                                              <p:pRg st="1" end="1"/>
                                            </p:txEl>
                                          </p:spTgt>
                                        </p:tgtEl>
                                        <p:attrNameLst>
                                          <p:attrName>style.fontStyle</p:attrName>
                                        </p:attrNameLst>
                                      </p:cBhvr>
                                      <p:to>
                                        <p:strVal val="normal"/>
                                      </p:to>
                                    </p:set>
                                    <p:set>
                                      <p:cBhvr override="childStyle">
                                        <p:cTn id="13" dur="indefinite"/>
                                        <p:tgtEl>
                                          <p:spTgt spid="92163">
                                            <p:txEl>
                                              <p:pRg st="1" end="1"/>
                                            </p:txEl>
                                          </p:spTgt>
                                        </p:tgtEl>
                                        <p:attrNameLst>
                                          <p:attrName>style.fontWeight</p:attrName>
                                        </p:attrNameLst>
                                      </p:cBhvr>
                                      <p:to>
                                        <p:strVal val="bold"/>
                                      </p:to>
                                    </p:set>
                                    <p:set>
                                      <p:cBhvr override="childStyle">
                                        <p:cTn id="14" dur="indefinite"/>
                                        <p:tgtEl>
                                          <p:spTgt spid="9216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92163">
                                            <p:txEl>
                                              <p:pRg st="2" end="2"/>
                                            </p:txEl>
                                          </p:spTgt>
                                        </p:tgtEl>
                                        <p:attrNameLst>
                                          <p:attrName>style.fontStyle</p:attrName>
                                        </p:attrNameLst>
                                      </p:cBhvr>
                                      <p:to>
                                        <p:strVal val="normal"/>
                                      </p:to>
                                    </p:set>
                                    <p:set>
                                      <p:cBhvr override="childStyle">
                                        <p:cTn id="19" dur="indefinite"/>
                                        <p:tgtEl>
                                          <p:spTgt spid="92163">
                                            <p:txEl>
                                              <p:pRg st="2" end="2"/>
                                            </p:txEl>
                                          </p:spTgt>
                                        </p:tgtEl>
                                        <p:attrNameLst>
                                          <p:attrName>style.fontWeight</p:attrName>
                                        </p:attrNameLst>
                                      </p:cBhvr>
                                      <p:to>
                                        <p:strVal val="bold"/>
                                      </p:to>
                                    </p:set>
                                    <p:set>
                                      <p:cBhvr override="childStyle">
                                        <p:cTn id="20" dur="indefinite"/>
                                        <p:tgtEl>
                                          <p:spTgt spid="9216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92163">
                                            <p:txEl>
                                              <p:pRg st="3" end="3"/>
                                            </p:txEl>
                                          </p:spTgt>
                                        </p:tgtEl>
                                        <p:attrNameLst>
                                          <p:attrName>style.fontStyle</p:attrName>
                                        </p:attrNameLst>
                                      </p:cBhvr>
                                      <p:to>
                                        <p:strVal val="normal"/>
                                      </p:to>
                                    </p:set>
                                    <p:set>
                                      <p:cBhvr override="childStyle">
                                        <p:cTn id="25" dur="indefinite"/>
                                        <p:tgtEl>
                                          <p:spTgt spid="92163">
                                            <p:txEl>
                                              <p:pRg st="3" end="3"/>
                                            </p:txEl>
                                          </p:spTgt>
                                        </p:tgtEl>
                                        <p:attrNameLst>
                                          <p:attrName>style.fontWeight</p:attrName>
                                        </p:attrNameLst>
                                      </p:cBhvr>
                                      <p:to>
                                        <p:strVal val="bold"/>
                                      </p:to>
                                    </p:set>
                                    <p:set>
                                      <p:cBhvr override="childStyle">
                                        <p:cTn id="26" dur="indefinite"/>
                                        <p:tgtEl>
                                          <p:spTgt spid="9216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92163">
                                            <p:txEl>
                                              <p:pRg st="4" end="4"/>
                                            </p:txEl>
                                          </p:spTgt>
                                        </p:tgtEl>
                                        <p:attrNameLst>
                                          <p:attrName>style.fontStyle</p:attrName>
                                        </p:attrNameLst>
                                      </p:cBhvr>
                                      <p:to>
                                        <p:strVal val="normal"/>
                                      </p:to>
                                    </p:set>
                                    <p:set>
                                      <p:cBhvr override="childStyle">
                                        <p:cTn id="31" dur="indefinite"/>
                                        <p:tgtEl>
                                          <p:spTgt spid="92163">
                                            <p:txEl>
                                              <p:pRg st="4" end="4"/>
                                            </p:txEl>
                                          </p:spTgt>
                                        </p:tgtEl>
                                        <p:attrNameLst>
                                          <p:attrName>style.fontWeight</p:attrName>
                                        </p:attrNameLst>
                                      </p:cBhvr>
                                      <p:to>
                                        <p:strVal val="bold"/>
                                      </p:to>
                                    </p:set>
                                    <p:set>
                                      <p:cBhvr override="childStyle">
                                        <p:cTn id="32" dur="indefinite"/>
                                        <p:tgtEl>
                                          <p:spTgt spid="92163">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eaLnBrk="1" hangingPunct="1"/>
            <a:r>
              <a:rPr lang="en-US" smtClean="0"/>
              <a:t>GetFilterValue - Example</a:t>
            </a:r>
          </a:p>
        </p:txBody>
      </p:sp>
      <p:sp>
        <p:nvSpPr>
          <p:cNvPr id="94212" name="Text Box 4"/>
          <p:cNvSpPr txBox="1">
            <a:spLocks noChangeArrowheads="1"/>
          </p:cNvSpPr>
          <p:nvPr/>
        </p:nvSpPr>
        <p:spPr bwMode="auto">
          <a:xfrm>
            <a:off x="152400" y="2133600"/>
            <a:ext cx="8839200" cy="1569660"/>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marL="1371600" lvl="4"/>
            <a:r>
              <a:rPr lang="en-US" dirty="0">
                <a:latin typeface="Courier New" pitchFamily="49" charset="0"/>
              </a:rPr>
              <a:t>define </a:t>
            </a:r>
            <a:r>
              <a:rPr lang="en-US" dirty="0" err="1">
                <a:latin typeface="Courier New" pitchFamily="49" charset="0"/>
              </a:rPr>
              <a:t>var</a:t>
            </a:r>
            <a:r>
              <a:rPr lang="en-US" dirty="0">
                <a:latin typeface="Courier New" pitchFamily="49" charset="0"/>
              </a:rPr>
              <a:t> </a:t>
            </a:r>
            <a:r>
              <a:rPr lang="en-US" dirty="0" err="1">
                <a:latin typeface="Courier New" pitchFamily="49" charset="0"/>
              </a:rPr>
              <a:t>orderLineFilterValue</a:t>
            </a:r>
            <a:r>
              <a:rPr lang="en-US" dirty="0">
                <a:latin typeface="Courier New" pitchFamily="49" charset="0"/>
              </a:rPr>
              <a:t> as integer no-undo.</a:t>
            </a:r>
          </a:p>
          <a:p>
            <a:pPr marL="1371600" lvl="4"/>
            <a:endParaRPr lang="en-US" dirty="0">
              <a:latin typeface="Courier New" pitchFamily="49" charset="0"/>
            </a:endParaRPr>
          </a:p>
          <a:p>
            <a:pPr marL="1371600" lvl="4"/>
            <a:r>
              <a:rPr lang="en-US" dirty="0" err="1">
                <a:latin typeface="Courier New" pitchFamily="49" charset="0"/>
              </a:rPr>
              <a:t>orderLineFilterValue</a:t>
            </a:r>
            <a:r>
              <a:rPr lang="en-US" dirty="0">
                <a:latin typeface="Courier New" pitchFamily="49" charset="0"/>
              </a:rPr>
              <a:t> =      integer(</a:t>
            </a:r>
            <a:r>
              <a:rPr lang="en-US" dirty="0" err="1">
                <a:latin typeface="Courier New" pitchFamily="49" charset="0"/>
              </a:rPr>
              <a:t>GetFilterValue</a:t>
            </a:r>
            <a:r>
              <a:rPr lang="en-US" dirty="0">
                <a:latin typeface="Courier New" pitchFamily="49" charset="0"/>
              </a:rPr>
              <a:t>("</a:t>
            </a:r>
            <a:r>
              <a:rPr lang="en-US" dirty="0" err="1">
                <a:latin typeface="Courier New" pitchFamily="49" charset="0"/>
              </a:rPr>
              <a:t>ttReportOptions</a:t>
            </a:r>
            <a:r>
              <a:rPr lang="en-US" dirty="0">
                <a:latin typeface="Courier New" pitchFamily="49" charset="0"/>
              </a:rPr>
              <a:t>", “</a:t>
            </a:r>
            <a:r>
              <a:rPr lang="en-US" dirty="0" err="1">
                <a:latin typeface="Courier New" pitchFamily="49" charset="0"/>
              </a:rPr>
              <a:t>sod_line</a:t>
            </a:r>
            <a:r>
              <a:rPr lang="en-US" dirty="0">
                <a:latin typeface="Courier New" pitchFamily="49" charset="0"/>
              </a:rPr>
              <a:t>", "1")).</a:t>
            </a:r>
          </a:p>
        </p:txBody>
      </p:sp>
      <p:sp>
        <p:nvSpPr>
          <p:cNvPr id="4" name="Footer Placeholder 3"/>
          <p:cNvSpPr>
            <a:spLocks noGrp="1"/>
          </p:cNvSpPr>
          <p:nvPr>
            <p:ph type="ftr" sz="quarter" idx="10"/>
          </p:nvPr>
        </p:nvSpPr>
        <p:spPr/>
        <p:txBody>
          <a:bodyPr/>
          <a:lstStyle/>
          <a:p>
            <a:pPr>
              <a:defRPr/>
            </a:pPr>
            <a:r>
              <a:rPr lang="en-US" dirty="0" smtClean="0"/>
              <a:t>RF-PDS-340</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idx="1"/>
          </p:nvPr>
        </p:nvSpPr>
        <p:spPr/>
        <p:txBody>
          <a:bodyPr>
            <a:normAutofit/>
          </a:bodyPr>
          <a:lstStyle/>
          <a:p>
            <a:pPr eaLnBrk="1" hangingPunct="1"/>
            <a:r>
              <a:rPr lang="en-US" dirty="0" smtClean="0"/>
              <a:t>Iterate over the query records and populate the temp tables of the report data set</a:t>
            </a:r>
          </a:p>
          <a:p>
            <a:pPr eaLnBrk="1" hangingPunct="1"/>
            <a:r>
              <a:rPr lang="en-US" dirty="0" smtClean="0"/>
              <a:t>Example…</a:t>
            </a:r>
          </a:p>
        </p:txBody>
      </p:sp>
      <p:sp>
        <p:nvSpPr>
          <p:cNvPr id="82946" name="Rectangle 2"/>
          <p:cNvSpPr>
            <a:spLocks noGrp="1" noChangeArrowheads="1"/>
          </p:cNvSpPr>
          <p:nvPr>
            <p:ph type="title"/>
          </p:nvPr>
        </p:nvSpPr>
        <p:spPr/>
        <p:txBody>
          <a:bodyPr/>
          <a:lstStyle/>
          <a:p>
            <a:pPr eaLnBrk="1" hangingPunct="1"/>
            <a:r>
              <a:rPr lang="en-US" smtClean="0"/>
              <a:t>Data Retrieval – Query Iteration</a:t>
            </a:r>
          </a:p>
        </p:txBody>
      </p:sp>
      <p:sp>
        <p:nvSpPr>
          <p:cNvPr id="4" name="Footer Placeholder 3"/>
          <p:cNvSpPr>
            <a:spLocks noGrp="1"/>
          </p:cNvSpPr>
          <p:nvPr>
            <p:ph type="ftr" sz="quarter" idx="10"/>
          </p:nvPr>
        </p:nvSpPr>
        <p:spPr/>
        <p:txBody>
          <a:bodyPr/>
          <a:lstStyle/>
          <a:p>
            <a:pPr>
              <a:defRPr/>
            </a:pPr>
            <a:r>
              <a:rPr lang="en-US" dirty="0" smtClean="0"/>
              <a:t>RF-PDS-350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2947">
                                            <p:txEl>
                                              <p:pRg st="0" end="0"/>
                                            </p:txEl>
                                          </p:spTgt>
                                        </p:tgtEl>
                                        <p:attrNameLst>
                                          <p:attrName>style.fontStyle</p:attrName>
                                        </p:attrNameLst>
                                      </p:cBhvr>
                                      <p:to>
                                        <p:strVal val="normal"/>
                                      </p:to>
                                    </p:set>
                                    <p:set>
                                      <p:cBhvr override="childStyle">
                                        <p:cTn id="7" dur="indefinite"/>
                                        <p:tgtEl>
                                          <p:spTgt spid="82947">
                                            <p:txEl>
                                              <p:pRg st="0" end="0"/>
                                            </p:txEl>
                                          </p:spTgt>
                                        </p:tgtEl>
                                        <p:attrNameLst>
                                          <p:attrName>style.fontWeight</p:attrName>
                                        </p:attrNameLst>
                                      </p:cBhvr>
                                      <p:to>
                                        <p:strVal val="bold"/>
                                      </p:to>
                                    </p:set>
                                    <p:set>
                                      <p:cBhvr override="childStyle">
                                        <p:cTn id="8" dur="indefinite"/>
                                        <p:tgtEl>
                                          <p:spTgt spid="829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2947">
                                            <p:txEl>
                                              <p:pRg st="1" end="1"/>
                                            </p:txEl>
                                          </p:spTgt>
                                        </p:tgtEl>
                                        <p:attrNameLst>
                                          <p:attrName>style.fontStyle</p:attrName>
                                        </p:attrNameLst>
                                      </p:cBhvr>
                                      <p:to>
                                        <p:strVal val="normal"/>
                                      </p:to>
                                    </p:set>
                                    <p:set>
                                      <p:cBhvr override="childStyle">
                                        <p:cTn id="13" dur="indefinite"/>
                                        <p:tgtEl>
                                          <p:spTgt spid="82947">
                                            <p:txEl>
                                              <p:pRg st="1" end="1"/>
                                            </p:txEl>
                                          </p:spTgt>
                                        </p:tgtEl>
                                        <p:attrNameLst>
                                          <p:attrName>style.fontWeight</p:attrName>
                                        </p:attrNameLst>
                                      </p:cBhvr>
                                      <p:to>
                                        <p:strVal val="bold"/>
                                      </p:to>
                                    </p:set>
                                    <p:set>
                                      <p:cBhvr override="childStyle">
                                        <p:cTn id="14" dur="indefinite"/>
                                        <p:tgtEl>
                                          <p:spTgt spid="82947">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smtClean="0"/>
              <a:t>Data Retrieval – Query Iteration Example</a:t>
            </a:r>
          </a:p>
        </p:txBody>
      </p:sp>
      <p:sp>
        <p:nvSpPr>
          <p:cNvPr id="4" name="Footer Placeholder 3"/>
          <p:cNvSpPr>
            <a:spLocks noGrp="1"/>
          </p:cNvSpPr>
          <p:nvPr>
            <p:ph type="ftr" sz="quarter" idx="10"/>
          </p:nvPr>
        </p:nvSpPr>
        <p:spPr/>
        <p:txBody>
          <a:bodyPr/>
          <a:lstStyle/>
          <a:p>
            <a:r>
              <a:rPr lang="en-US" dirty="0" smtClean="0"/>
              <a:t>RF-PDS-360</a:t>
            </a:r>
            <a:endParaRPr lang="en-US" dirty="0"/>
          </a:p>
        </p:txBody>
      </p:sp>
      <p:sp>
        <p:nvSpPr>
          <p:cNvPr id="89092" name="Text Box 4"/>
          <p:cNvSpPr txBox="1">
            <a:spLocks noChangeArrowheads="1"/>
          </p:cNvSpPr>
          <p:nvPr/>
        </p:nvSpPr>
        <p:spPr bwMode="auto">
          <a:xfrm>
            <a:off x="152400" y="838200"/>
            <a:ext cx="8839200" cy="5441950"/>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marL="1371600" lvl="4"/>
            <a:r>
              <a:rPr lang="en-US" sz="1400" dirty="0" smtClean="0">
                <a:latin typeface="Courier New" pitchFamily="49" charset="0"/>
              </a:rPr>
              <a:t>repeat </a:t>
            </a:r>
            <a:r>
              <a:rPr lang="en-US" sz="1400" dirty="0">
                <a:latin typeface="Courier New" pitchFamily="49" charset="0"/>
              </a:rPr>
              <a:t>while not </a:t>
            </a:r>
            <a:r>
              <a:rPr lang="en-US" sz="1400" dirty="0" err="1">
                <a:latin typeface="Courier New" pitchFamily="49" charset="0"/>
              </a:rPr>
              <a:t>hSOQuery:query</a:t>
            </a:r>
            <a:r>
              <a:rPr lang="en-US" sz="1400" dirty="0">
                <a:latin typeface="Courier New" pitchFamily="49" charset="0"/>
              </a:rPr>
              <a:t>-off-end:</a:t>
            </a:r>
          </a:p>
          <a:p>
            <a:pPr marL="1371600" lvl="4"/>
            <a:r>
              <a:rPr lang="en-US" sz="1400" dirty="0">
                <a:latin typeface="Courier New" pitchFamily="49" charset="0"/>
              </a:rPr>
              <a:t>   create </a:t>
            </a:r>
            <a:r>
              <a:rPr lang="en-US" sz="1400" dirty="0" err="1">
                <a:latin typeface="Courier New" pitchFamily="49" charset="0"/>
              </a:rPr>
              <a:t>ttSalesHeader</a:t>
            </a:r>
            <a:r>
              <a:rPr lang="en-US" sz="1400" dirty="0">
                <a:latin typeface="Courier New" pitchFamily="49" charset="0"/>
              </a:rPr>
              <a:t>.</a:t>
            </a:r>
          </a:p>
          <a:p>
            <a:pPr marL="1371600" lvl="4"/>
            <a:r>
              <a:rPr lang="en-US" sz="1400" dirty="0">
                <a:latin typeface="Courier New" pitchFamily="49" charset="0"/>
              </a:rPr>
              <a:t>   assign</a:t>
            </a:r>
          </a:p>
          <a:p>
            <a:pPr marL="1371600" lvl="4"/>
            <a:r>
              <a:rPr lang="en-US" sz="1400" dirty="0">
                <a:latin typeface="Courier New" pitchFamily="49" charset="0"/>
              </a:rPr>
              <a:t>      </a:t>
            </a:r>
            <a:r>
              <a:rPr lang="en-US" sz="1400" dirty="0" err="1">
                <a:latin typeface="Courier New" pitchFamily="49" charset="0"/>
              </a:rPr>
              <a:t>ttSalesHeader.so_nbr</a:t>
            </a:r>
            <a:r>
              <a:rPr lang="en-US" sz="1400" dirty="0">
                <a:latin typeface="Courier New" pitchFamily="49" charset="0"/>
              </a:rPr>
              <a:t> = </a:t>
            </a:r>
            <a:r>
              <a:rPr lang="en-US" sz="1400" dirty="0" err="1">
                <a:latin typeface="Courier New" pitchFamily="49" charset="0"/>
              </a:rPr>
              <a:t>so_mstr.so_nbr</a:t>
            </a:r>
            <a:endParaRPr lang="en-US" sz="1400" dirty="0">
              <a:latin typeface="Courier New" pitchFamily="49" charset="0"/>
            </a:endParaRPr>
          </a:p>
          <a:p>
            <a:pPr marL="1371600" lvl="4"/>
            <a:r>
              <a:rPr lang="en-US" sz="1400" dirty="0">
                <a:latin typeface="Courier New" pitchFamily="49" charset="0"/>
              </a:rPr>
              <a:t>      </a:t>
            </a:r>
            <a:r>
              <a:rPr lang="en-US" sz="1400" dirty="0" err="1">
                <a:latin typeface="Courier New" pitchFamily="49" charset="0"/>
              </a:rPr>
              <a:t>ttSalesHeader.so_cust</a:t>
            </a:r>
            <a:r>
              <a:rPr lang="en-US" sz="1400" dirty="0">
                <a:latin typeface="Courier New" pitchFamily="49" charset="0"/>
              </a:rPr>
              <a:t> = </a:t>
            </a:r>
            <a:r>
              <a:rPr lang="en-US" sz="1400" dirty="0" err="1">
                <a:latin typeface="Courier New" pitchFamily="49" charset="0"/>
              </a:rPr>
              <a:t>so_mstr.so_cust</a:t>
            </a:r>
            <a:endParaRPr lang="en-US" sz="1400" dirty="0">
              <a:latin typeface="Courier New" pitchFamily="49" charset="0"/>
            </a:endParaRPr>
          </a:p>
          <a:p>
            <a:pPr marL="1371600" lvl="4"/>
            <a:r>
              <a:rPr lang="en-US" sz="1400" dirty="0">
                <a:latin typeface="Courier New" pitchFamily="49" charset="0"/>
              </a:rPr>
              <a:t>      </a:t>
            </a:r>
            <a:r>
              <a:rPr lang="en-US" sz="1400" dirty="0" err="1">
                <a:latin typeface="Courier New" pitchFamily="49" charset="0"/>
              </a:rPr>
              <a:t>ttSalesHeader.so_ord_date</a:t>
            </a:r>
            <a:r>
              <a:rPr lang="en-US" sz="1400" dirty="0">
                <a:latin typeface="Courier New" pitchFamily="49" charset="0"/>
              </a:rPr>
              <a:t> = </a:t>
            </a:r>
            <a:r>
              <a:rPr lang="en-US" sz="1400" dirty="0" err="1">
                <a:latin typeface="Courier New" pitchFamily="49" charset="0"/>
              </a:rPr>
              <a:t>so_mstr.so_ord_date</a:t>
            </a:r>
            <a:endParaRPr lang="en-US" sz="1400" dirty="0">
              <a:latin typeface="Courier New" pitchFamily="49" charset="0"/>
            </a:endParaRPr>
          </a:p>
          <a:p>
            <a:pPr marL="1371600" lvl="4"/>
            <a:r>
              <a:rPr lang="en-US" sz="1400" dirty="0">
                <a:latin typeface="Courier New" pitchFamily="49" charset="0"/>
              </a:rPr>
              <a:t>      ttSalesHeader.sales_order_slspsn1 = </a:t>
            </a:r>
            <a:r>
              <a:rPr lang="en-US" sz="1400" dirty="0" err="1">
                <a:latin typeface="Courier New" pitchFamily="49" charset="0"/>
              </a:rPr>
              <a:t>so_mstr.so_slspsn</a:t>
            </a:r>
            <a:r>
              <a:rPr lang="en-US" sz="1400" dirty="0">
                <a:latin typeface="Courier New" pitchFamily="49" charset="0"/>
              </a:rPr>
              <a:t>[1]</a:t>
            </a:r>
          </a:p>
          <a:p>
            <a:pPr marL="1371600" lvl="4"/>
            <a:r>
              <a:rPr lang="en-US" sz="1400" dirty="0">
                <a:latin typeface="Courier New" pitchFamily="49" charset="0"/>
              </a:rPr>
              <a:t>      ttSalesHeader.sales_order_slspsn2 = </a:t>
            </a:r>
            <a:r>
              <a:rPr lang="en-US" sz="1400" dirty="0" err="1">
                <a:latin typeface="Courier New" pitchFamily="49" charset="0"/>
              </a:rPr>
              <a:t>so_mstr.so_slspsn</a:t>
            </a:r>
            <a:r>
              <a:rPr lang="en-US" sz="1400" dirty="0">
                <a:latin typeface="Courier New" pitchFamily="49" charset="0"/>
              </a:rPr>
              <a:t>[2]</a:t>
            </a:r>
          </a:p>
          <a:p>
            <a:pPr marL="1371600" lvl="4"/>
            <a:r>
              <a:rPr lang="en-US" sz="1400" dirty="0">
                <a:latin typeface="Courier New" pitchFamily="49" charset="0"/>
              </a:rPr>
              <a:t>      ttSalesHeader.sales_order_slspsn3 = </a:t>
            </a:r>
            <a:r>
              <a:rPr lang="en-US" sz="1400" dirty="0" err="1">
                <a:latin typeface="Courier New" pitchFamily="49" charset="0"/>
              </a:rPr>
              <a:t>so_mstr.so_slspsn</a:t>
            </a:r>
            <a:r>
              <a:rPr lang="en-US" sz="1400" dirty="0">
                <a:latin typeface="Courier New" pitchFamily="49" charset="0"/>
              </a:rPr>
              <a:t>[3].</a:t>
            </a:r>
          </a:p>
          <a:p>
            <a:pPr marL="1371600" lvl="4"/>
            <a:r>
              <a:rPr lang="en-US" sz="1400" dirty="0">
                <a:latin typeface="Courier New" pitchFamily="49" charset="0"/>
              </a:rPr>
              <a:t>      ttSalesHeader.sales_order_slspsn4 = </a:t>
            </a:r>
            <a:r>
              <a:rPr lang="en-US" sz="1400" dirty="0" err="1">
                <a:latin typeface="Courier New" pitchFamily="49" charset="0"/>
              </a:rPr>
              <a:t>so_mstr.so_slspsn</a:t>
            </a:r>
            <a:r>
              <a:rPr lang="en-US" sz="1400" dirty="0">
                <a:latin typeface="Courier New" pitchFamily="49" charset="0"/>
              </a:rPr>
              <a:t>[4].</a:t>
            </a:r>
          </a:p>
          <a:p>
            <a:pPr marL="1371600" lvl="4"/>
            <a:endParaRPr lang="en-US" sz="1400" dirty="0">
              <a:latin typeface="Courier New" pitchFamily="49" charset="0"/>
            </a:endParaRPr>
          </a:p>
          <a:p>
            <a:pPr marL="1371600" lvl="4"/>
            <a:r>
              <a:rPr lang="en-US" sz="1400" dirty="0">
                <a:latin typeface="Courier New" pitchFamily="49" charset="0"/>
              </a:rPr>
              <a:t>   for each </a:t>
            </a:r>
            <a:r>
              <a:rPr lang="en-US" sz="1400" dirty="0" err="1">
                <a:latin typeface="Courier New" pitchFamily="49" charset="0"/>
              </a:rPr>
              <a:t>sod_det</a:t>
            </a:r>
            <a:r>
              <a:rPr lang="en-US" sz="1400" dirty="0">
                <a:latin typeface="Courier New" pitchFamily="49" charset="0"/>
              </a:rPr>
              <a:t> no-lock</a:t>
            </a:r>
          </a:p>
          <a:p>
            <a:pPr marL="1371600" lvl="4"/>
            <a:r>
              <a:rPr lang="en-US" sz="1400" dirty="0">
                <a:latin typeface="Courier New" pitchFamily="49" charset="0"/>
              </a:rPr>
              <a:t>      where </a:t>
            </a:r>
            <a:r>
              <a:rPr lang="en-US" sz="1400" dirty="0" err="1">
                <a:latin typeface="Courier New" pitchFamily="49" charset="0"/>
              </a:rPr>
              <a:t>sod_det.sod_nbr</a:t>
            </a:r>
            <a:r>
              <a:rPr lang="en-US" sz="1400" dirty="0">
                <a:latin typeface="Courier New" pitchFamily="49" charset="0"/>
              </a:rPr>
              <a:t> = </a:t>
            </a:r>
            <a:r>
              <a:rPr lang="en-US" sz="1400" dirty="0" err="1">
                <a:latin typeface="Courier New" pitchFamily="49" charset="0"/>
              </a:rPr>
              <a:t>so_mstr.so_nbr</a:t>
            </a:r>
            <a:r>
              <a:rPr lang="en-US" sz="1400" dirty="0">
                <a:latin typeface="Courier New" pitchFamily="49" charset="0"/>
              </a:rPr>
              <a:t>:</a:t>
            </a:r>
          </a:p>
          <a:p>
            <a:pPr marL="1371600" lvl="4"/>
            <a:endParaRPr lang="en-US" sz="1400" dirty="0">
              <a:latin typeface="Courier New" pitchFamily="49" charset="0"/>
            </a:endParaRPr>
          </a:p>
          <a:p>
            <a:pPr marL="1371600" lvl="4"/>
            <a:r>
              <a:rPr lang="en-US" sz="1400" dirty="0">
                <a:latin typeface="Courier New" pitchFamily="49" charset="0"/>
              </a:rPr>
              <a:t>      create </a:t>
            </a:r>
            <a:r>
              <a:rPr lang="en-US" sz="1400" dirty="0" err="1">
                <a:latin typeface="Courier New" pitchFamily="49" charset="0"/>
              </a:rPr>
              <a:t>ttSoLine</a:t>
            </a:r>
            <a:r>
              <a:rPr lang="en-US" sz="1400" dirty="0">
                <a:latin typeface="Courier New" pitchFamily="49" charset="0"/>
              </a:rPr>
              <a:t>.</a:t>
            </a:r>
          </a:p>
          <a:p>
            <a:pPr marL="1371600" lvl="4"/>
            <a:r>
              <a:rPr lang="en-US" sz="1400" dirty="0">
                <a:latin typeface="Courier New" pitchFamily="49" charset="0"/>
              </a:rPr>
              <a:t>      assign</a:t>
            </a:r>
          </a:p>
          <a:p>
            <a:pPr marL="1371600" lvl="4"/>
            <a:r>
              <a:rPr lang="en-US" sz="1400" dirty="0">
                <a:latin typeface="Courier New" pitchFamily="49" charset="0"/>
              </a:rPr>
              <a:t>         </a:t>
            </a:r>
            <a:r>
              <a:rPr lang="en-US" sz="1400" dirty="0" err="1">
                <a:latin typeface="Courier New" pitchFamily="49" charset="0"/>
              </a:rPr>
              <a:t>ttSoLine.sales_order_number</a:t>
            </a:r>
            <a:r>
              <a:rPr lang="en-US" sz="1400" dirty="0">
                <a:latin typeface="Courier New" pitchFamily="49" charset="0"/>
              </a:rPr>
              <a:t> = </a:t>
            </a:r>
            <a:r>
              <a:rPr lang="en-US" sz="1400" dirty="0" err="1">
                <a:latin typeface="Courier New" pitchFamily="49" charset="0"/>
              </a:rPr>
              <a:t>sod_det.sod_nbr</a:t>
            </a:r>
            <a:endParaRPr lang="en-US" sz="1400" dirty="0">
              <a:latin typeface="Courier New" pitchFamily="49" charset="0"/>
            </a:endParaRPr>
          </a:p>
          <a:p>
            <a:pPr marL="1371600" lvl="4"/>
            <a:r>
              <a:rPr lang="en-US" sz="1400" dirty="0">
                <a:latin typeface="Courier New" pitchFamily="49" charset="0"/>
              </a:rPr>
              <a:t>         </a:t>
            </a:r>
            <a:r>
              <a:rPr lang="en-US" sz="1400" dirty="0" err="1">
                <a:latin typeface="Courier New" pitchFamily="49" charset="0"/>
              </a:rPr>
              <a:t>ttSoLine.sales_detail_line</a:t>
            </a:r>
            <a:r>
              <a:rPr lang="en-US" sz="1400" dirty="0">
                <a:latin typeface="Courier New" pitchFamily="49" charset="0"/>
              </a:rPr>
              <a:t> = </a:t>
            </a:r>
            <a:r>
              <a:rPr lang="en-US" sz="1400" dirty="0" err="1">
                <a:latin typeface="Courier New" pitchFamily="49" charset="0"/>
              </a:rPr>
              <a:t>sod_det.sod_line</a:t>
            </a:r>
            <a:endParaRPr lang="en-US" sz="1400" dirty="0">
              <a:latin typeface="Courier New" pitchFamily="49" charset="0"/>
            </a:endParaRPr>
          </a:p>
          <a:p>
            <a:pPr marL="1371600" lvl="4"/>
            <a:r>
              <a:rPr lang="en-US" sz="1400" dirty="0">
                <a:latin typeface="Courier New" pitchFamily="49" charset="0"/>
              </a:rPr>
              <a:t>         </a:t>
            </a:r>
            <a:r>
              <a:rPr lang="en-US" sz="1400" dirty="0" err="1">
                <a:latin typeface="Courier New" pitchFamily="49" charset="0"/>
              </a:rPr>
              <a:t>ttSoLine.sales_detail_item</a:t>
            </a:r>
            <a:r>
              <a:rPr lang="en-US" sz="1400" dirty="0">
                <a:latin typeface="Courier New" pitchFamily="49" charset="0"/>
              </a:rPr>
              <a:t> = </a:t>
            </a:r>
            <a:r>
              <a:rPr lang="en-US" sz="1400" dirty="0" err="1">
                <a:latin typeface="Courier New" pitchFamily="49" charset="0"/>
              </a:rPr>
              <a:t>sod_det.sod_part</a:t>
            </a:r>
            <a:endParaRPr lang="en-US" sz="1400" dirty="0">
              <a:latin typeface="Courier New" pitchFamily="49" charset="0"/>
            </a:endParaRPr>
          </a:p>
          <a:p>
            <a:pPr marL="1371600" lvl="4"/>
            <a:r>
              <a:rPr lang="en-US" sz="1400" dirty="0">
                <a:latin typeface="Courier New" pitchFamily="49" charset="0"/>
              </a:rPr>
              <a:t>         </a:t>
            </a:r>
            <a:r>
              <a:rPr lang="en-US" sz="1400" dirty="0" err="1">
                <a:latin typeface="Courier New" pitchFamily="49" charset="0"/>
              </a:rPr>
              <a:t>ttSoLine.sales_detail_unit_measure</a:t>
            </a:r>
            <a:r>
              <a:rPr lang="en-US" sz="1400" dirty="0">
                <a:latin typeface="Courier New" pitchFamily="49" charset="0"/>
              </a:rPr>
              <a:t> = </a:t>
            </a:r>
            <a:r>
              <a:rPr lang="en-US" sz="1400" dirty="0" err="1">
                <a:latin typeface="Courier New" pitchFamily="49" charset="0"/>
              </a:rPr>
              <a:t>sod_det.sod_um</a:t>
            </a:r>
            <a:endParaRPr lang="en-US" sz="1400" dirty="0">
              <a:latin typeface="Courier New" pitchFamily="49" charset="0"/>
            </a:endParaRPr>
          </a:p>
          <a:p>
            <a:pPr marL="1371600" lvl="4"/>
            <a:r>
              <a:rPr lang="en-US" sz="1400" dirty="0">
                <a:latin typeface="Courier New" pitchFamily="49" charset="0"/>
              </a:rPr>
              <a:t>         </a:t>
            </a:r>
            <a:r>
              <a:rPr lang="en-US" sz="1400" dirty="0" err="1">
                <a:latin typeface="Courier New" pitchFamily="49" charset="0"/>
              </a:rPr>
              <a:t>ttSoLine.sales_detail_due_date</a:t>
            </a:r>
            <a:r>
              <a:rPr lang="en-US" sz="1400" dirty="0">
                <a:latin typeface="Courier New" pitchFamily="49" charset="0"/>
              </a:rPr>
              <a:t> = </a:t>
            </a:r>
            <a:r>
              <a:rPr lang="en-US" sz="1400" dirty="0" err="1">
                <a:latin typeface="Courier New" pitchFamily="49" charset="0"/>
              </a:rPr>
              <a:t>sod_det.sod_due_date</a:t>
            </a:r>
            <a:r>
              <a:rPr lang="en-US" sz="1400" dirty="0">
                <a:latin typeface="Courier New" pitchFamily="49" charset="0"/>
              </a:rPr>
              <a:t>.</a:t>
            </a:r>
          </a:p>
          <a:p>
            <a:pPr marL="1371600" lvl="4"/>
            <a:r>
              <a:rPr lang="en-US" sz="1400" dirty="0">
                <a:latin typeface="Courier New" pitchFamily="49" charset="0"/>
              </a:rPr>
              <a:t>   end.</a:t>
            </a:r>
          </a:p>
          <a:p>
            <a:pPr marL="1371600" lvl="4"/>
            <a:r>
              <a:rPr lang="en-US" sz="1400" dirty="0">
                <a:latin typeface="Courier New" pitchFamily="49" charset="0"/>
              </a:rPr>
              <a:t>   </a:t>
            </a:r>
            <a:r>
              <a:rPr lang="en-US" sz="1400" dirty="0" err="1">
                <a:latin typeface="Courier New" pitchFamily="49" charset="0"/>
              </a:rPr>
              <a:t>hSOQuery:get</a:t>
            </a:r>
            <a:r>
              <a:rPr lang="en-US" sz="1400" dirty="0">
                <a:latin typeface="Courier New" pitchFamily="49" charset="0"/>
              </a:rPr>
              <a:t>-next().</a:t>
            </a:r>
          </a:p>
          <a:p>
            <a:pPr marL="1371600" lvl="4"/>
            <a:r>
              <a:rPr lang="en-US" sz="1400" dirty="0">
                <a:latin typeface="Courier New" pitchFamily="49" charset="0"/>
              </a:rPr>
              <a:t>end. /* Repeat query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p:txBody>
          <a:bodyPr>
            <a:normAutofit/>
          </a:bodyPr>
          <a:lstStyle/>
          <a:p>
            <a:r>
              <a:rPr lang="en-US" dirty="0" smtClean="0"/>
              <a:t>Progress data source programs are deployed on the .NET UI Progress application server tier</a:t>
            </a:r>
          </a:p>
          <a:p>
            <a:pPr lvl="1"/>
            <a:r>
              <a:rPr lang="en-US" dirty="0" smtClean="0">
                <a:latin typeface="Courier New" pitchFamily="49" charset="0"/>
                <a:cs typeface="Courier New" pitchFamily="49" charset="0"/>
              </a:rPr>
              <a:t>&lt;desktop source code directory&gt;/com/</a:t>
            </a:r>
            <a:r>
              <a:rPr lang="en-US" dirty="0" err="1" smtClean="0">
                <a:latin typeface="Courier New" pitchFamily="49" charset="0"/>
                <a:cs typeface="Courier New" pitchFamily="49" charset="0"/>
              </a:rPr>
              <a:t>qad</a:t>
            </a:r>
            <a:r>
              <a:rPr lang="en-US" dirty="0" smtClean="0">
                <a:latin typeface="Courier New" pitchFamily="49" charset="0"/>
                <a:cs typeface="Courier New" pitchFamily="49" charset="0"/>
              </a:rPr>
              <a:t>/shell/report/reports</a:t>
            </a:r>
          </a:p>
          <a:p>
            <a:pPr lvl="1"/>
            <a:r>
              <a:rPr lang="en-US" dirty="0" smtClean="0">
                <a:latin typeface="Courier New" pitchFamily="49" charset="0"/>
                <a:cs typeface="Courier New" pitchFamily="49" charset="0"/>
              </a:rPr>
              <a:t>&lt;desktop source code directory&gt; </a:t>
            </a:r>
            <a:r>
              <a:rPr lang="en-US" dirty="0" smtClean="0"/>
              <a:t>usually is: /qad/web/server/docs/&lt;ENVname&gt;/ebdesktop2/</a:t>
            </a:r>
            <a:br>
              <a:rPr lang="en-US" dirty="0" smtClean="0"/>
            </a:br>
            <a:r>
              <a:rPr lang="en-US" dirty="0" smtClean="0"/>
              <a:t>&lt;WEBAPPNAME&gt;/</a:t>
            </a:r>
          </a:p>
          <a:p>
            <a:r>
              <a:rPr lang="en-US" dirty="0" smtClean="0"/>
              <a:t>Compile the program and save</a:t>
            </a:r>
          </a:p>
          <a:p>
            <a:pPr lvl="1"/>
            <a:r>
              <a:rPr lang="en-US" dirty="0" smtClean="0"/>
              <a:t>Must be connected to </a:t>
            </a:r>
            <a:r>
              <a:rPr lang="en-US" dirty="0" err="1" smtClean="0"/>
              <a:t>qaddb</a:t>
            </a:r>
            <a:r>
              <a:rPr lang="en-US" dirty="0" smtClean="0"/>
              <a:t> and </a:t>
            </a:r>
            <a:r>
              <a:rPr lang="en-US" dirty="0" err="1" smtClean="0"/>
              <a:t>qadadm</a:t>
            </a:r>
            <a:r>
              <a:rPr lang="en-US" dirty="0" smtClean="0"/>
              <a:t> DBs</a:t>
            </a:r>
          </a:p>
          <a:p>
            <a:pPr lvl="1"/>
            <a:r>
              <a:rPr lang="en-US" dirty="0" smtClean="0"/>
              <a:t>Can use the </a:t>
            </a:r>
            <a:r>
              <a:rPr lang="en-US" dirty="0" err="1" smtClean="0">
                <a:latin typeface="Courier New" pitchFamily="49" charset="0"/>
                <a:cs typeface="Courier New" pitchFamily="49" charset="0"/>
              </a:rPr>
              <a:t>mkdt</a:t>
            </a:r>
            <a:r>
              <a:rPr lang="en-US" dirty="0" smtClean="0">
                <a:latin typeface="Courier New" pitchFamily="49" charset="0"/>
                <a:cs typeface="Courier New" pitchFamily="49" charset="0"/>
              </a:rPr>
              <a:t> </a:t>
            </a:r>
            <a:r>
              <a:rPr lang="en-US" dirty="0" smtClean="0"/>
              <a:t>program in </a:t>
            </a:r>
            <a:r>
              <a:rPr lang="en-US" dirty="0" smtClean="0">
                <a:latin typeface="Courier New" pitchFamily="49" charset="0"/>
                <a:cs typeface="Courier New" pitchFamily="49" charset="0"/>
              </a:rPr>
              <a:t>&lt;desktop source code directory&gt;</a:t>
            </a:r>
          </a:p>
          <a:p>
            <a:pPr lvl="2"/>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mkdt</a:t>
            </a:r>
            <a:r>
              <a:rPr lang="en-US" dirty="0" smtClean="0">
                <a:latin typeface="Courier New" pitchFamily="49" charset="0"/>
                <a:cs typeface="Courier New" pitchFamily="49" charset="0"/>
              </a:rPr>
              <a:t> compile</a:t>
            </a:r>
          </a:p>
        </p:txBody>
      </p:sp>
      <p:sp>
        <p:nvSpPr>
          <p:cNvPr id="39938" name="Rectangle 2"/>
          <p:cNvSpPr>
            <a:spLocks noGrp="1" noChangeArrowheads="1"/>
          </p:cNvSpPr>
          <p:nvPr>
            <p:ph type="title"/>
          </p:nvPr>
        </p:nvSpPr>
        <p:spPr/>
        <p:txBody>
          <a:bodyPr/>
          <a:lstStyle/>
          <a:p>
            <a:r>
              <a:rPr lang="en-US" smtClean="0"/>
              <a:t>Progress Data Source Deployment</a:t>
            </a:r>
          </a:p>
        </p:txBody>
      </p:sp>
      <p:sp>
        <p:nvSpPr>
          <p:cNvPr id="4" name="Footer Placeholder 3"/>
          <p:cNvSpPr>
            <a:spLocks noGrp="1"/>
          </p:cNvSpPr>
          <p:nvPr>
            <p:ph type="ftr" sz="quarter" idx="10"/>
          </p:nvPr>
        </p:nvSpPr>
        <p:spPr/>
        <p:txBody>
          <a:bodyPr/>
          <a:lstStyle/>
          <a:p>
            <a:r>
              <a:rPr lang="en-US" dirty="0" smtClean="0"/>
              <a:t>RF-PDS-370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9939">
                                            <p:txEl>
                                              <p:pRg st="0" end="0"/>
                                            </p:txEl>
                                          </p:spTgt>
                                        </p:tgtEl>
                                        <p:attrNameLst>
                                          <p:attrName>style.fontStyle</p:attrName>
                                        </p:attrNameLst>
                                      </p:cBhvr>
                                      <p:to>
                                        <p:strVal val="normal"/>
                                      </p:to>
                                    </p:set>
                                    <p:set>
                                      <p:cBhvr override="childStyle">
                                        <p:cTn id="7" dur="indefinite"/>
                                        <p:tgtEl>
                                          <p:spTgt spid="39939">
                                            <p:txEl>
                                              <p:pRg st="0" end="0"/>
                                            </p:txEl>
                                          </p:spTgt>
                                        </p:tgtEl>
                                        <p:attrNameLst>
                                          <p:attrName>style.fontWeight</p:attrName>
                                        </p:attrNameLst>
                                      </p:cBhvr>
                                      <p:to>
                                        <p:strVal val="bold"/>
                                      </p:to>
                                    </p:set>
                                    <p:set>
                                      <p:cBhvr override="childStyle">
                                        <p:cTn id="8" dur="indefinite"/>
                                        <p:tgtEl>
                                          <p:spTgt spid="3993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9939">
                                            <p:txEl>
                                              <p:pRg st="1" end="1"/>
                                            </p:txEl>
                                          </p:spTgt>
                                        </p:tgtEl>
                                        <p:attrNameLst>
                                          <p:attrName>style.fontStyle</p:attrName>
                                        </p:attrNameLst>
                                      </p:cBhvr>
                                      <p:to>
                                        <p:strVal val="normal"/>
                                      </p:to>
                                    </p:set>
                                    <p:set>
                                      <p:cBhvr override="childStyle">
                                        <p:cTn id="13" dur="indefinite"/>
                                        <p:tgtEl>
                                          <p:spTgt spid="39939">
                                            <p:txEl>
                                              <p:pRg st="1" end="1"/>
                                            </p:txEl>
                                          </p:spTgt>
                                        </p:tgtEl>
                                        <p:attrNameLst>
                                          <p:attrName>style.fontWeight</p:attrName>
                                        </p:attrNameLst>
                                      </p:cBhvr>
                                      <p:to>
                                        <p:strVal val="bold"/>
                                      </p:to>
                                    </p:set>
                                    <p:set>
                                      <p:cBhvr override="childStyle">
                                        <p:cTn id="14" dur="indefinite"/>
                                        <p:tgtEl>
                                          <p:spTgt spid="3993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9939">
                                            <p:txEl>
                                              <p:pRg st="2" end="2"/>
                                            </p:txEl>
                                          </p:spTgt>
                                        </p:tgtEl>
                                        <p:attrNameLst>
                                          <p:attrName>style.fontStyle</p:attrName>
                                        </p:attrNameLst>
                                      </p:cBhvr>
                                      <p:to>
                                        <p:strVal val="normal"/>
                                      </p:to>
                                    </p:set>
                                    <p:set>
                                      <p:cBhvr override="childStyle">
                                        <p:cTn id="19" dur="indefinite"/>
                                        <p:tgtEl>
                                          <p:spTgt spid="39939">
                                            <p:txEl>
                                              <p:pRg st="2" end="2"/>
                                            </p:txEl>
                                          </p:spTgt>
                                        </p:tgtEl>
                                        <p:attrNameLst>
                                          <p:attrName>style.fontWeight</p:attrName>
                                        </p:attrNameLst>
                                      </p:cBhvr>
                                      <p:to>
                                        <p:strVal val="bold"/>
                                      </p:to>
                                    </p:set>
                                    <p:set>
                                      <p:cBhvr override="childStyle">
                                        <p:cTn id="20" dur="indefinite"/>
                                        <p:tgtEl>
                                          <p:spTgt spid="3993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9939">
                                            <p:txEl>
                                              <p:pRg st="3" end="3"/>
                                            </p:txEl>
                                          </p:spTgt>
                                        </p:tgtEl>
                                        <p:attrNameLst>
                                          <p:attrName>style.fontStyle</p:attrName>
                                        </p:attrNameLst>
                                      </p:cBhvr>
                                      <p:to>
                                        <p:strVal val="normal"/>
                                      </p:to>
                                    </p:set>
                                    <p:set>
                                      <p:cBhvr override="childStyle">
                                        <p:cTn id="25" dur="indefinite"/>
                                        <p:tgtEl>
                                          <p:spTgt spid="39939">
                                            <p:txEl>
                                              <p:pRg st="3" end="3"/>
                                            </p:txEl>
                                          </p:spTgt>
                                        </p:tgtEl>
                                        <p:attrNameLst>
                                          <p:attrName>style.fontWeight</p:attrName>
                                        </p:attrNameLst>
                                      </p:cBhvr>
                                      <p:to>
                                        <p:strVal val="bold"/>
                                      </p:to>
                                    </p:set>
                                    <p:set>
                                      <p:cBhvr override="childStyle">
                                        <p:cTn id="26" dur="indefinite"/>
                                        <p:tgtEl>
                                          <p:spTgt spid="3993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9939">
                                            <p:txEl>
                                              <p:pRg st="4" end="4"/>
                                            </p:txEl>
                                          </p:spTgt>
                                        </p:tgtEl>
                                        <p:attrNameLst>
                                          <p:attrName>style.fontStyle</p:attrName>
                                        </p:attrNameLst>
                                      </p:cBhvr>
                                      <p:to>
                                        <p:strVal val="normal"/>
                                      </p:to>
                                    </p:set>
                                    <p:set>
                                      <p:cBhvr override="childStyle">
                                        <p:cTn id="31" dur="indefinite"/>
                                        <p:tgtEl>
                                          <p:spTgt spid="39939">
                                            <p:txEl>
                                              <p:pRg st="4" end="4"/>
                                            </p:txEl>
                                          </p:spTgt>
                                        </p:tgtEl>
                                        <p:attrNameLst>
                                          <p:attrName>style.fontWeight</p:attrName>
                                        </p:attrNameLst>
                                      </p:cBhvr>
                                      <p:to>
                                        <p:strVal val="bold"/>
                                      </p:to>
                                    </p:set>
                                    <p:set>
                                      <p:cBhvr override="childStyle">
                                        <p:cTn id="32" dur="indefinite"/>
                                        <p:tgtEl>
                                          <p:spTgt spid="3993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39939">
                                            <p:txEl>
                                              <p:pRg st="5" end="5"/>
                                            </p:txEl>
                                          </p:spTgt>
                                        </p:tgtEl>
                                        <p:attrNameLst>
                                          <p:attrName>style.fontStyle</p:attrName>
                                        </p:attrNameLst>
                                      </p:cBhvr>
                                      <p:to>
                                        <p:strVal val="normal"/>
                                      </p:to>
                                    </p:set>
                                    <p:set>
                                      <p:cBhvr override="childStyle">
                                        <p:cTn id="37" dur="indefinite"/>
                                        <p:tgtEl>
                                          <p:spTgt spid="39939">
                                            <p:txEl>
                                              <p:pRg st="5" end="5"/>
                                            </p:txEl>
                                          </p:spTgt>
                                        </p:tgtEl>
                                        <p:attrNameLst>
                                          <p:attrName>style.fontWeight</p:attrName>
                                        </p:attrNameLst>
                                      </p:cBhvr>
                                      <p:to>
                                        <p:strVal val="bold"/>
                                      </p:to>
                                    </p:set>
                                    <p:set>
                                      <p:cBhvr override="childStyle">
                                        <p:cTn id="38" dur="indefinite"/>
                                        <p:tgtEl>
                                          <p:spTgt spid="3993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39939">
                                            <p:txEl>
                                              <p:pRg st="6" end="6"/>
                                            </p:txEl>
                                          </p:spTgt>
                                        </p:tgtEl>
                                        <p:attrNameLst>
                                          <p:attrName>style.fontStyle</p:attrName>
                                        </p:attrNameLst>
                                      </p:cBhvr>
                                      <p:to>
                                        <p:strVal val="normal"/>
                                      </p:to>
                                    </p:set>
                                    <p:set>
                                      <p:cBhvr override="childStyle">
                                        <p:cTn id="43" dur="indefinite"/>
                                        <p:tgtEl>
                                          <p:spTgt spid="39939">
                                            <p:txEl>
                                              <p:pRg st="6" end="6"/>
                                            </p:txEl>
                                          </p:spTgt>
                                        </p:tgtEl>
                                        <p:attrNameLst>
                                          <p:attrName>style.fontWeight</p:attrName>
                                        </p:attrNameLst>
                                      </p:cBhvr>
                                      <p:to>
                                        <p:strVal val="bold"/>
                                      </p:to>
                                    </p:set>
                                    <p:set>
                                      <p:cBhvr override="childStyle">
                                        <p:cTn id="44" dur="indefinite"/>
                                        <p:tgtEl>
                                          <p:spTgt spid="39939">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085850"/>
            <a:ext cx="8229600" cy="5230283"/>
          </a:xfrm>
        </p:spPr>
        <p:txBody>
          <a:bodyPr/>
          <a:lstStyle/>
          <a:p>
            <a:r>
              <a:rPr lang="en-US" smtClean="0"/>
              <a:t>Example propath for compilation:</a:t>
            </a:r>
            <a:endParaRPr lang="en-US" dirty="0" smtClean="0"/>
          </a:p>
        </p:txBody>
      </p:sp>
      <p:sp>
        <p:nvSpPr>
          <p:cNvPr id="90114" name="Rectangle 2"/>
          <p:cNvSpPr>
            <a:spLocks noGrp="1" noChangeArrowheads="1"/>
          </p:cNvSpPr>
          <p:nvPr>
            <p:ph type="title"/>
          </p:nvPr>
        </p:nvSpPr>
        <p:spPr/>
        <p:txBody>
          <a:bodyPr>
            <a:normAutofit fontScale="90000"/>
          </a:bodyPr>
          <a:lstStyle/>
          <a:p>
            <a:r>
              <a:rPr lang="en-US" smtClean="0"/>
              <a:t>Progress Data Source Deployment</a:t>
            </a:r>
            <a:br>
              <a:rPr lang="en-US" smtClean="0"/>
            </a:br>
            <a:r>
              <a:rPr lang="en-US" smtClean="0"/>
              <a:t>Propath Example</a:t>
            </a:r>
            <a:endParaRPr lang="en-US" dirty="0" smtClean="0"/>
          </a:p>
        </p:txBody>
      </p:sp>
      <p:sp>
        <p:nvSpPr>
          <p:cNvPr id="6" name="Footer Placeholder 5"/>
          <p:cNvSpPr>
            <a:spLocks noGrp="1"/>
          </p:cNvSpPr>
          <p:nvPr>
            <p:ph type="ftr" sz="quarter" idx="10"/>
          </p:nvPr>
        </p:nvSpPr>
        <p:spPr/>
        <p:txBody>
          <a:bodyPr/>
          <a:lstStyle/>
          <a:p>
            <a:r>
              <a:rPr lang="en-US" dirty="0" smtClean="0"/>
              <a:t>RF-PDS-380</a:t>
            </a:r>
            <a:endParaRPr lang="en-US" dirty="0"/>
          </a:p>
        </p:txBody>
      </p:sp>
      <p:sp>
        <p:nvSpPr>
          <p:cNvPr id="90118" name="Text Box 6"/>
          <p:cNvSpPr txBox="1">
            <a:spLocks noChangeArrowheads="1"/>
          </p:cNvSpPr>
          <p:nvPr/>
        </p:nvSpPr>
        <p:spPr bwMode="auto">
          <a:xfrm>
            <a:off x="91440" y="2209800"/>
            <a:ext cx="8778240" cy="3385542"/>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wrap="square" tIns="91440" bIns="91440">
            <a:spAutoFit/>
          </a:bodyPr>
          <a:lstStyle/>
          <a:p>
            <a:pPr marL="457200" lvl="4"/>
            <a:r>
              <a:rPr lang="en-US" sz="1600" dirty="0" err="1">
                <a:latin typeface="Courier New" pitchFamily="49" charset="0"/>
              </a:rPr>
              <a:t>propath</a:t>
            </a:r>
            <a:r>
              <a:rPr lang="en-US" sz="1600" dirty="0">
                <a:latin typeface="Courier New" pitchFamily="49" charset="0"/>
              </a:rPr>
              <a:t> = </a:t>
            </a:r>
            <a:r>
              <a:rPr lang="en-US" sz="1600" dirty="0" err="1">
                <a:latin typeface="Courier New" pitchFamily="49" charset="0"/>
              </a:rPr>
              <a:t>propath</a:t>
            </a:r>
            <a:r>
              <a:rPr lang="en-US" sz="1600" dirty="0">
                <a:latin typeface="Courier New" pitchFamily="49" charset="0"/>
              </a:rPr>
              <a:t> + "," +</a:t>
            </a:r>
          </a:p>
          <a:p>
            <a:pPr marL="457200" lvl="4"/>
            <a:r>
              <a:rPr lang="en-US" sz="1600" dirty="0">
                <a:latin typeface="Courier New" pitchFamily="49" charset="0"/>
              </a:rPr>
              <a:t>"/</a:t>
            </a:r>
            <a:r>
              <a:rPr lang="en-US" sz="1600" dirty="0" err="1">
                <a:latin typeface="Courier New" pitchFamily="49" charset="0"/>
              </a:rPr>
              <a:t>qad</a:t>
            </a:r>
            <a:r>
              <a:rPr lang="en-US" sz="1600" dirty="0">
                <a:latin typeface="Courier New" pitchFamily="49" charset="0"/>
              </a:rPr>
              <a:t>/web/server/docs/93/ebdesktop2/dev93ui/com/</a:t>
            </a:r>
            <a:r>
              <a:rPr lang="en-US" sz="1600" dirty="0" err="1">
                <a:latin typeface="Courier New" pitchFamily="49" charset="0"/>
              </a:rPr>
              <a:t>qad</a:t>
            </a:r>
            <a:r>
              <a:rPr lang="en-US" sz="1600" dirty="0">
                <a:latin typeface="Courier New" pitchFamily="49" charset="0"/>
              </a:rPr>
              <a:t>/shell/report</a:t>
            </a:r>
            <a:r>
              <a:rPr lang="en-US" sz="1600" dirty="0" smtClean="0">
                <a:latin typeface="Courier New" pitchFamily="49" charset="0"/>
              </a:rPr>
              <a:t>/</a:t>
            </a:r>
          </a:p>
          <a:p>
            <a:pPr marL="457200" lvl="4"/>
            <a:r>
              <a:rPr lang="en-US" sz="1600" dirty="0" smtClean="0">
                <a:latin typeface="Courier New" pitchFamily="49" charset="0"/>
              </a:rPr>
              <a:t>reports</a:t>
            </a:r>
            <a:r>
              <a:rPr lang="en-US" sz="1600" dirty="0">
                <a:latin typeface="Courier New" pitchFamily="49" charset="0"/>
              </a:rPr>
              <a:t>".</a:t>
            </a:r>
          </a:p>
          <a:p>
            <a:pPr marL="457200" lvl="4"/>
            <a:endParaRPr lang="en-US" sz="1600" dirty="0">
              <a:latin typeface="Courier New" pitchFamily="49" charset="0"/>
            </a:endParaRPr>
          </a:p>
          <a:p>
            <a:pPr marL="457200" lvl="4"/>
            <a:r>
              <a:rPr lang="en-US" sz="1600" dirty="0" err="1">
                <a:latin typeface="Courier New" pitchFamily="49" charset="0"/>
              </a:rPr>
              <a:t>propath</a:t>
            </a:r>
            <a:r>
              <a:rPr lang="en-US" sz="1600" dirty="0">
                <a:latin typeface="Courier New" pitchFamily="49" charset="0"/>
              </a:rPr>
              <a:t> = </a:t>
            </a:r>
            <a:r>
              <a:rPr lang="en-US" sz="1600" dirty="0" err="1">
                <a:latin typeface="Courier New" pitchFamily="49" charset="0"/>
              </a:rPr>
              <a:t>propath</a:t>
            </a:r>
            <a:r>
              <a:rPr lang="en-US" sz="1600" dirty="0">
                <a:latin typeface="Courier New" pitchFamily="49" charset="0"/>
              </a:rPr>
              <a:t> + "," +</a:t>
            </a:r>
          </a:p>
          <a:p>
            <a:pPr marL="457200" lvl="4"/>
            <a:r>
              <a:rPr lang="en-US" sz="1600" dirty="0">
                <a:latin typeface="Courier New" pitchFamily="49" charset="0"/>
              </a:rPr>
              <a:t>"/</a:t>
            </a:r>
            <a:r>
              <a:rPr lang="en-US" sz="1600" dirty="0" err="1">
                <a:latin typeface="Courier New" pitchFamily="49" charset="0"/>
              </a:rPr>
              <a:t>qad</a:t>
            </a:r>
            <a:r>
              <a:rPr lang="en-US" sz="1600" dirty="0">
                <a:latin typeface="Courier New" pitchFamily="49" charset="0"/>
              </a:rPr>
              <a:t>/web/server/docs/93/ebdesktop2/dev93ui".</a:t>
            </a:r>
          </a:p>
          <a:p>
            <a:pPr marL="457200" lvl="4"/>
            <a:endParaRPr lang="en-US" sz="1600" dirty="0">
              <a:latin typeface="Courier New" pitchFamily="49" charset="0"/>
            </a:endParaRPr>
          </a:p>
          <a:p>
            <a:pPr marL="457200" lvl="4"/>
            <a:r>
              <a:rPr lang="en-US" sz="1600" dirty="0" err="1">
                <a:latin typeface="Courier New" pitchFamily="49" charset="0"/>
              </a:rPr>
              <a:t>propath</a:t>
            </a:r>
            <a:r>
              <a:rPr lang="en-US" sz="1600" dirty="0">
                <a:latin typeface="Courier New" pitchFamily="49" charset="0"/>
              </a:rPr>
              <a:t> = </a:t>
            </a:r>
            <a:r>
              <a:rPr lang="en-US" sz="1600" dirty="0" err="1">
                <a:latin typeface="Courier New" pitchFamily="49" charset="0"/>
              </a:rPr>
              <a:t>propath</a:t>
            </a:r>
            <a:r>
              <a:rPr lang="en-US" sz="1600" dirty="0">
                <a:latin typeface="Courier New" pitchFamily="49" charset="0"/>
              </a:rPr>
              <a:t> + "," +</a:t>
            </a:r>
          </a:p>
          <a:p>
            <a:pPr marL="457200" lvl="4"/>
            <a:r>
              <a:rPr lang="en-US" sz="1600" dirty="0">
                <a:latin typeface="Courier New" pitchFamily="49" charset="0"/>
              </a:rPr>
              <a:t>"/</a:t>
            </a:r>
            <a:r>
              <a:rPr lang="en-US" sz="1600" dirty="0" err="1">
                <a:latin typeface="Courier New" pitchFamily="49" charset="0"/>
              </a:rPr>
              <a:t>qad</a:t>
            </a:r>
            <a:r>
              <a:rPr lang="en-US" sz="1600" dirty="0">
                <a:latin typeface="Courier New" pitchFamily="49" charset="0"/>
              </a:rPr>
              <a:t>/web/server/docs/93/ebdesktop2/dev93ui/com/</a:t>
            </a:r>
            <a:r>
              <a:rPr lang="en-US" sz="1600" dirty="0" err="1">
                <a:latin typeface="Courier New" pitchFamily="49" charset="0"/>
              </a:rPr>
              <a:t>qad</a:t>
            </a:r>
            <a:r>
              <a:rPr lang="en-US" sz="1600" dirty="0">
                <a:latin typeface="Courier New" pitchFamily="49" charset="0"/>
              </a:rPr>
              <a:t>/shell/report".</a:t>
            </a:r>
          </a:p>
          <a:p>
            <a:pPr marL="457200" lvl="4"/>
            <a:endParaRPr lang="en-US" sz="1600" dirty="0">
              <a:latin typeface="Courier New" pitchFamily="49" charset="0"/>
            </a:endParaRPr>
          </a:p>
          <a:p>
            <a:pPr marL="457200" lvl="4"/>
            <a:r>
              <a:rPr lang="en-US" sz="1600" dirty="0" err="1">
                <a:latin typeface="Courier New" pitchFamily="49" charset="0"/>
              </a:rPr>
              <a:t>propath</a:t>
            </a:r>
            <a:r>
              <a:rPr lang="en-US" sz="1600" dirty="0">
                <a:latin typeface="Courier New" pitchFamily="49" charset="0"/>
              </a:rPr>
              <a:t> = </a:t>
            </a:r>
            <a:r>
              <a:rPr lang="en-US" sz="1600" dirty="0" err="1">
                <a:latin typeface="Courier New" pitchFamily="49" charset="0"/>
              </a:rPr>
              <a:t>propath</a:t>
            </a:r>
            <a:r>
              <a:rPr lang="en-US" sz="1600" dirty="0">
                <a:latin typeface="Courier New" pitchFamily="49" charset="0"/>
              </a:rPr>
              <a:t> + "," +</a:t>
            </a:r>
          </a:p>
          <a:p>
            <a:pPr marL="457200" lvl="4"/>
            <a:r>
              <a:rPr lang="en-US" sz="1600" dirty="0">
                <a:latin typeface="Courier New" pitchFamily="49" charset="0"/>
              </a:rPr>
              <a:t>"/</a:t>
            </a:r>
            <a:r>
              <a:rPr lang="en-US" sz="1600" dirty="0" err="1">
                <a:latin typeface="Courier New" pitchFamily="49" charset="0"/>
              </a:rPr>
              <a:t>qad</a:t>
            </a:r>
            <a:r>
              <a:rPr lang="en-US" sz="1600" dirty="0">
                <a:latin typeface="Courier New" pitchFamily="49" charset="0"/>
              </a:rPr>
              <a:t>/</a:t>
            </a:r>
            <a:r>
              <a:rPr lang="en-US" sz="1600" dirty="0" err="1">
                <a:latin typeface="Courier New" pitchFamily="49" charset="0"/>
              </a:rPr>
              <a:t>mfgpro</a:t>
            </a:r>
            <a:r>
              <a:rPr lang="en-US" sz="1600" dirty="0">
                <a:latin typeface="Courier New" pitchFamily="49" charset="0"/>
              </a:rPr>
              <a:t>/93/stage".</a:t>
            </a:r>
          </a:p>
          <a:p>
            <a:pPr marL="457200" lvl="4"/>
            <a:endParaRPr lang="en-US" sz="1600" dirty="0">
              <a:latin typeface="Courier New" pitchFamily="49"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normAutofit/>
          </a:bodyPr>
          <a:lstStyle/>
          <a:p>
            <a:pPr marL="514350" indent="-514350">
              <a:buFont typeface="+mj-lt"/>
              <a:buAutoNum type="arabicPeriod"/>
            </a:pPr>
            <a:r>
              <a:rPr lang="en-US" dirty="0" smtClean="0"/>
              <a:t>Install and compile the sample .p data source programs given in the course materials</a:t>
            </a:r>
          </a:p>
          <a:p>
            <a:pPr lvl="1"/>
            <a:r>
              <a:rPr lang="en-US" dirty="0" err="1" smtClean="0"/>
              <a:t>HelloWorldReport.p</a:t>
            </a:r>
            <a:endParaRPr lang="en-US" dirty="0" smtClean="0"/>
          </a:p>
          <a:p>
            <a:pPr lvl="1"/>
            <a:r>
              <a:rPr lang="en-US" dirty="0" err="1" smtClean="0"/>
              <a:t>SimpleItemReport.p</a:t>
            </a:r>
            <a:endParaRPr lang="en-US" dirty="0" smtClean="0"/>
          </a:p>
          <a:p>
            <a:pPr lvl="1"/>
            <a:r>
              <a:rPr lang="en-US" dirty="0" err="1" smtClean="0"/>
              <a:t>TimeDelayReport.p</a:t>
            </a:r>
            <a:endParaRPr lang="en-US" dirty="0" smtClean="0"/>
          </a:p>
          <a:p>
            <a:pPr lvl="1"/>
            <a:r>
              <a:rPr lang="en-US" dirty="0" err="1" smtClean="0"/>
              <a:t>UserGuideSampleReport.p</a:t>
            </a:r>
            <a:endParaRPr lang="en-US" dirty="0" smtClean="0"/>
          </a:p>
        </p:txBody>
      </p:sp>
      <p:sp>
        <p:nvSpPr>
          <p:cNvPr id="96258" name="Rectangle 2"/>
          <p:cNvSpPr>
            <a:spLocks noGrp="1" noChangeArrowheads="1"/>
          </p:cNvSpPr>
          <p:nvPr>
            <p:ph type="title"/>
          </p:nvPr>
        </p:nvSpPr>
        <p:spPr/>
        <p:txBody>
          <a:bodyPr/>
          <a:lstStyle/>
          <a:p>
            <a:r>
              <a:rPr lang="en-US" dirty="0" smtClean="0"/>
              <a:t>Exercise</a:t>
            </a:r>
          </a:p>
        </p:txBody>
      </p:sp>
      <p:sp>
        <p:nvSpPr>
          <p:cNvPr id="4" name="Footer Placeholder 3"/>
          <p:cNvSpPr>
            <a:spLocks noGrp="1"/>
          </p:cNvSpPr>
          <p:nvPr>
            <p:ph type="ftr" sz="quarter" idx="10"/>
          </p:nvPr>
        </p:nvSpPr>
        <p:spPr/>
        <p:txBody>
          <a:bodyPr/>
          <a:lstStyle/>
          <a:p>
            <a:r>
              <a:rPr lang="en-US" dirty="0" smtClean="0"/>
              <a:t>RF-PDS-390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099">
                                            <p:txEl>
                                              <p:pRg st="0" end="0"/>
                                            </p:txEl>
                                          </p:spTgt>
                                        </p:tgtEl>
                                        <p:attrNameLst>
                                          <p:attrName>style.fontStyle</p:attrName>
                                        </p:attrNameLst>
                                      </p:cBhvr>
                                      <p:to>
                                        <p:strVal val="normal"/>
                                      </p:to>
                                    </p:set>
                                    <p:set>
                                      <p:cBhvr override="childStyle">
                                        <p:cTn id="7" dur="indefinite"/>
                                        <p:tgtEl>
                                          <p:spTgt spid="4099">
                                            <p:txEl>
                                              <p:pRg st="0" end="0"/>
                                            </p:txEl>
                                          </p:spTgt>
                                        </p:tgtEl>
                                        <p:attrNameLst>
                                          <p:attrName>style.fontWeight</p:attrName>
                                        </p:attrNameLst>
                                      </p:cBhvr>
                                      <p:to>
                                        <p:strVal val="bold"/>
                                      </p:to>
                                    </p:set>
                                    <p:set>
                                      <p:cBhvr override="childStyle">
                                        <p:cTn id="8" dur="indefinite"/>
                                        <p:tgtEl>
                                          <p:spTgt spid="40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099">
                                            <p:txEl>
                                              <p:pRg st="1" end="1"/>
                                            </p:txEl>
                                          </p:spTgt>
                                        </p:tgtEl>
                                        <p:attrNameLst>
                                          <p:attrName>style.fontStyle</p:attrName>
                                        </p:attrNameLst>
                                      </p:cBhvr>
                                      <p:to>
                                        <p:strVal val="normal"/>
                                      </p:to>
                                    </p:set>
                                    <p:set>
                                      <p:cBhvr override="childStyle">
                                        <p:cTn id="13" dur="indefinite"/>
                                        <p:tgtEl>
                                          <p:spTgt spid="4099">
                                            <p:txEl>
                                              <p:pRg st="1" end="1"/>
                                            </p:txEl>
                                          </p:spTgt>
                                        </p:tgtEl>
                                        <p:attrNameLst>
                                          <p:attrName>style.fontWeight</p:attrName>
                                        </p:attrNameLst>
                                      </p:cBhvr>
                                      <p:to>
                                        <p:strVal val="bold"/>
                                      </p:to>
                                    </p:set>
                                    <p:set>
                                      <p:cBhvr override="childStyle">
                                        <p:cTn id="14" dur="indefinite"/>
                                        <p:tgtEl>
                                          <p:spTgt spid="409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4099">
                                            <p:txEl>
                                              <p:pRg st="2" end="2"/>
                                            </p:txEl>
                                          </p:spTgt>
                                        </p:tgtEl>
                                        <p:attrNameLst>
                                          <p:attrName>style.fontStyle</p:attrName>
                                        </p:attrNameLst>
                                      </p:cBhvr>
                                      <p:to>
                                        <p:strVal val="normal"/>
                                      </p:to>
                                    </p:set>
                                    <p:set>
                                      <p:cBhvr override="childStyle">
                                        <p:cTn id="19" dur="indefinite"/>
                                        <p:tgtEl>
                                          <p:spTgt spid="4099">
                                            <p:txEl>
                                              <p:pRg st="2" end="2"/>
                                            </p:txEl>
                                          </p:spTgt>
                                        </p:tgtEl>
                                        <p:attrNameLst>
                                          <p:attrName>style.fontWeight</p:attrName>
                                        </p:attrNameLst>
                                      </p:cBhvr>
                                      <p:to>
                                        <p:strVal val="bold"/>
                                      </p:to>
                                    </p:set>
                                    <p:set>
                                      <p:cBhvr override="childStyle">
                                        <p:cTn id="20" dur="indefinite"/>
                                        <p:tgtEl>
                                          <p:spTgt spid="409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4099">
                                            <p:txEl>
                                              <p:pRg st="3" end="3"/>
                                            </p:txEl>
                                          </p:spTgt>
                                        </p:tgtEl>
                                        <p:attrNameLst>
                                          <p:attrName>style.fontStyle</p:attrName>
                                        </p:attrNameLst>
                                      </p:cBhvr>
                                      <p:to>
                                        <p:strVal val="normal"/>
                                      </p:to>
                                    </p:set>
                                    <p:set>
                                      <p:cBhvr override="childStyle">
                                        <p:cTn id="25" dur="indefinite"/>
                                        <p:tgtEl>
                                          <p:spTgt spid="4099">
                                            <p:txEl>
                                              <p:pRg st="3" end="3"/>
                                            </p:txEl>
                                          </p:spTgt>
                                        </p:tgtEl>
                                        <p:attrNameLst>
                                          <p:attrName>style.fontWeight</p:attrName>
                                        </p:attrNameLst>
                                      </p:cBhvr>
                                      <p:to>
                                        <p:strVal val="bold"/>
                                      </p:to>
                                    </p:set>
                                    <p:set>
                                      <p:cBhvr override="childStyle">
                                        <p:cTn id="26" dur="indefinite"/>
                                        <p:tgtEl>
                                          <p:spTgt spid="409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4099">
                                            <p:txEl>
                                              <p:pRg st="4" end="4"/>
                                            </p:txEl>
                                          </p:spTgt>
                                        </p:tgtEl>
                                        <p:attrNameLst>
                                          <p:attrName>style.fontStyle</p:attrName>
                                        </p:attrNameLst>
                                      </p:cBhvr>
                                      <p:to>
                                        <p:strVal val="normal"/>
                                      </p:to>
                                    </p:set>
                                    <p:set>
                                      <p:cBhvr override="childStyle">
                                        <p:cTn id="31" dur="indefinite"/>
                                        <p:tgtEl>
                                          <p:spTgt spid="4099">
                                            <p:txEl>
                                              <p:pRg st="4" end="4"/>
                                            </p:txEl>
                                          </p:spTgt>
                                        </p:tgtEl>
                                        <p:attrNameLst>
                                          <p:attrName>style.fontWeight</p:attrName>
                                        </p:attrNameLst>
                                      </p:cBhvr>
                                      <p:to>
                                        <p:strVal val="bold"/>
                                      </p:to>
                                    </p:set>
                                    <p:set>
                                      <p:cBhvr override="childStyle">
                                        <p:cTn id="32" dur="indefinite"/>
                                        <p:tgtEl>
                                          <p:spTgt spid="4099">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lstStyle/>
          <a:p>
            <a:r>
              <a:rPr lang="en-US" smtClean="0"/>
              <a:t>Program runs on the .NET UI Progress Application Server tier</a:t>
            </a:r>
          </a:p>
          <a:p>
            <a:r>
              <a:rPr lang="en-US" smtClean="0"/>
              <a:t>Two types of client requests must be supported</a:t>
            </a:r>
          </a:p>
          <a:p>
            <a:pPr lvl="1"/>
            <a:r>
              <a:rPr lang="en-US" smtClean="0"/>
              <a:t>Metadata request</a:t>
            </a:r>
          </a:p>
          <a:p>
            <a:pPr lvl="2"/>
            <a:r>
              <a:rPr lang="en-US" smtClean="0"/>
              <a:t>Information about data set tables and fields</a:t>
            </a:r>
          </a:p>
          <a:p>
            <a:pPr lvl="2"/>
            <a:r>
              <a:rPr lang="en-US" smtClean="0"/>
              <a:t>Field attributes drive client behavior on prompt page</a:t>
            </a:r>
          </a:p>
          <a:p>
            <a:pPr lvl="1"/>
            <a:r>
              <a:rPr lang="en-US" smtClean="0"/>
              <a:t>Data request</a:t>
            </a:r>
          </a:p>
          <a:p>
            <a:pPr lvl="2"/>
            <a:r>
              <a:rPr lang="en-US" smtClean="0"/>
              <a:t>Query business data, restricting by filter conditions</a:t>
            </a:r>
            <a:endParaRPr lang="en-US" dirty="0" smtClean="0"/>
          </a:p>
        </p:txBody>
      </p:sp>
      <p:sp>
        <p:nvSpPr>
          <p:cNvPr id="27650" name="Rectangle 2"/>
          <p:cNvSpPr>
            <a:spLocks noGrp="1" noChangeArrowheads="1"/>
          </p:cNvSpPr>
          <p:nvPr>
            <p:ph type="title"/>
          </p:nvPr>
        </p:nvSpPr>
        <p:spPr/>
        <p:txBody>
          <a:bodyPr>
            <a:normAutofit fontScale="90000"/>
          </a:bodyPr>
          <a:lstStyle/>
          <a:p>
            <a:r>
              <a:rPr lang="en-US" smtClean="0"/>
              <a:t>Developing a Progress Data Source Program</a:t>
            </a:r>
          </a:p>
        </p:txBody>
      </p:sp>
      <p:sp>
        <p:nvSpPr>
          <p:cNvPr id="4" name="Footer Placeholder 3"/>
          <p:cNvSpPr>
            <a:spLocks noGrp="1"/>
          </p:cNvSpPr>
          <p:nvPr>
            <p:ph type="ftr" sz="quarter" idx="10"/>
          </p:nvPr>
        </p:nvSpPr>
        <p:spPr/>
        <p:txBody>
          <a:bodyPr/>
          <a:lstStyle/>
          <a:p>
            <a:r>
              <a:rPr lang="en-US" smtClean="0"/>
              <a:t>RF-PDS-040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27651">
                                            <p:txEl>
                                              <p:pRg st="0" end="0"/>
                                            </p:txEl>
                                          </p:spTgt>
                                        </p:tgtEl>
                                        <p:attrNameLst>
                                          <p:attrName>style.fontStyle</p:attrName>
                                        </p:attrNameLst>
                                      </p:cBhvr>
                                      <p:to>
                                        <p:strVal val="normal"/>
                                      </p:to>
                                    </p:set>
                                    <p:set>
                                      <p:cBhvr override="childStyle">
                                        <p:cTn id="7" dur="indefinite"/>
                                        <p:tgtEl>
                                          <p:spTgt spid="27651">
                                            <p:txEl>
                                              <p:pRg st="0" end="0"/>
                                            </p:txEl>
                                          </p:spTgt>
                                        </p:tgtEl>
                                        <p:attrNameLst>
                                          <p:attrName>style.fontWeight</p:attrName>
                                        </p:attrNameLst>
                                      </p:cBhvr>
                                      <p:to>
                                        <p:strVal val="bold"/>
                                      </p:to>
                                    </p:set>
                                    <p:set>
                                      <p:cBhvr override="childStyle">
                                        <p:cTn id="8" dur="indefinite"/>
                                        <p:tgtEl>
                                          <p:spTgt spid="2765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childTnLst>
                                    <p:set>
                                      <p:cBhvr override="childStyle">
                                        <p:cTn id="12" dur="indefinite"/>
                                        <p:tgtEl>
                                          <p:spTgt spid="27651">
                                            <p:txEl>
                                              <p:pRg st="1" end="1"/>
                                            </p:txEl>
                                          </p:spTgt>
                                        </p:tgtEl>
                                        <p:attrNameLst>
                                          <p:attrName>style.fontStyle</p:attrName>
                                        </p:attrNameLst>
                                      </p:cBhvr>
                                      <p:to>
                                        <p:strVal val="normal"/>
                                      </p:to>
                                    </p:set>
                                    <p:set>
                                      <p:cBhvr override="childStyle">
                                        <p:cTn id="13" dur="indefinite"/>
                                        <p:tgtEl>
                                          <p:spTgt spid="27651">
                                            <p:txEl>
                                              <p:pRg st="1" end="1"/>
                                            </p:txEl>
                                          </p:spTgt>
                                        </p:tgtEl>
                                        <p:attrNameLst>
                                          <p:attrName>style.fontWeight</p:attrName>
                                        </p:attrNameLst>
                                      </p:cBhvr>
                                      <p:to>
                                        <p:strVal val="bold"/>
                                      </p:to>
                                    </p:set>
                                    <p:set>
                                      <p:cBhvr override="childStyle">
                                        <p:cTn id="14" dur="indefinite"/>
                                        <p:tgtEl>
                                          <p:spTgt spid="2765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childTnLst>
                                    <p:set>
                                      <p:cBhvr override="childStyle">
                                        <p:cTn id="18" dur="indefinite"/>
                                        <p:tgtEl>
                                          <p:spTgt spid="27651">
                                            <p:txEl>
                                              <p:pRg st="2" end="2"/>
                                            </p:txEl>
                                          </p:spTgt>
                                        </p:tgtEl>
                                        <p:attrNameLst>
                                          <p:attrName>style.fontStyle</p:attrName>
                                        </p:attrNameLst>
                                      </p:cBhvr>
                                      <p:to>
                                        <p:strVal val="normal"/>
                                      </p:to>
                                    </p:set>
                                    <p:set>
                                      <p:cBhvr override="childStyle">
                                        <p:cTn id="19" dur="indefinite"/>
                                        <p:tgtEl>
                                          <p:spTgt spid="27651">
                                            <p:txEl>
                                              <p:pRg st="2" end="2"/>
                                            </p:txEl>
                                          </p:spTgt>
                                        </p:tgtEl>
                                        <p:attrNameLst>
                                          <p:attrName>style.fontWeight</p:attrName>
                                        </p:attrNameLst>
                                      </p:cBhvr>
                                      <p:to>
                                        <p:strVal val="bold"/>
                                      </p:to>
                                    </p:set>
                                    <p:set>
                                      <p:cBhvr override="childStyle">
                                        <p:cTn id="20" dur="indefinite"/>
                                        <p:tgtEl>
                                          <p:spTgt spid="2765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childTnLst>
                                    <p:set>
                                      <p:cBhvr override="childStyle">
                                        <p:cTn id="24" dur="indefinite"/>
                                        <p:tgtEl>
                                          <p:spTgt spid="27651">
                                            <p:txEl>
                                              <p:pRg st="3" end="3"/>
                                            </p:txEl>
                                          </p:spTgt>
                                        </p:tgtEl>
                                        <p:attrNameLst>
                                          <p:attrName>style.fontStyle</p:attrName>
                                        </p:attrNameLst>
                                      </p:cBhvr>
                                      <p:to>
                                        <p:strVal val="normal"/>
                                      </p:to>
                                    </p:set>
                                    <p:set>
                                      <p:cBhvr override="childStyle">
                                        <p:cTn id="25" dur="indefinite"/>
                                        <p:tgtEl>
                                          <p:spTgt spid="27651">
                                            <p:txEl>
                                              <p:pRg st="3" end="3"/>
                                            </p:txEl>
                                          </p:spTgt>
                                        </p:tgtEl>
                                        <p:attrNameLst>
                                          <p:attrName>style.fontWeight</p:attrName>
                                        </p:attrNameLst>
                                      </p:cBhvr>
                                      <p:to>
                                        <p:strVal val="bold"/>
                                      </p:to>
                                    </p:set>
                                    <p:set>
                                      <p:cBhvr override="childStyle">
                                        <p:cTn id="26" dur="indefinite"/>
                                        <p:tgtEl>
                                          <p:spTgt spid="27651">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childTnLst>
                                    <p:set>
                                      <p:cBhvr override="childStyle">
                                        <p:cTn id="30" dur="indefinite"/>
                                        <p:tgtEl>
                                          <p:spTgt spid="27651">
                                            <p:txEl>
                                              <p:pRg st="4" end="4"/>
                                            </p:txEl>
                                          </p:spTgt>
                                        </p:tgtEl>
                                        <p:attrNameLst>
                                          <p:attrName>style.fontStyle</p:attrName>
                                        </p:attrNameLst>
                                      </p:cBhvr>
                                      <p:to>
                                        <p:strVal val="normal"/>
                                      </p:to>
                                    </p:set>
                                    <p:set>
                                      <p:cBhvr override="childStyle">
                                        <p:cTn id="31" dur="indefinite"/>
                                        <p:tgtEl>
                                          <p:spTgt spid="27651">
                                            <p:txEl>
                                              <p:pRg st="4" end="4"/>
                                            </p:txEl>
                                          </p:spTgt>
                                        </p:tgtEl>
                                        <p:attrNameLst>
                                          <p:attrName>style.fontWeight</p:attrName>
                                        </p:attrNameLst>
                                      </p:cBhvr>
                                      <p:to>
                                        <p:strVal val="bold"/>
                                      </p:to>
                                    </p:set>
                                    <p:set>
                                      <p:cBhvr override="childStyle">
                                        <p:cTn id="32" dur="indefinite"/>
                                        <p:tgtEl>
                                          <p:spTgt spid="27651">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childTnLst>
                                    <p:set>
                                      <p:cBhvr override="childStyle">
                                        <p:cTn id="36" dur="indefinite"/>
                                        <p:tgtEl>
                                          <p:spTgt spid="27651">
                                            <p:txEl>
                                              <p:pRg st="5" end="5"/>
                                            </p:txEl>
                                          </p:spTgt>
                                        </p:tgtEl>
                                        <p:attrNameLst>
                                          <p:attrName>style.fontStyle</p:attrName>
                                        </p:attrNameLst>
                                      </p:cBhvr>
                                      <p:to>
                                        <p:strVal val="normal"/>
                                      </p:to>
                                    </p:set>
                                    <p:set>
                                      <p:cBhvr override="childStyle">
                                        <p:cTn id="37" dur="indefinite"/>
                                        <p:tgtEl>
                                          <p:spTgt spid="27651">
                                            <p:txEl>
                                              <p:pRg st="5" end="5"/>
                                            </p:txEl>
                                          </p:spTgt>
                                        </p:tgtEl>
                                        <p:attrNameLst>
                                          <p:attrName>style.fontWeight</p:attrName>
                                        </p:attrNameLst>
                                      </p:cBhvr>
                                      <p:to>
                                        <p:strVal val="bold"/>
                                      </p:to>
                                    </p:set>
                                    <p:set>
                                      <p:cBhvr override="childStyle">
                                        <p:cTn id="38" dur="indefinite"/>
                                        <p:tgtEl>
                                          <p:spTgt spid="27651">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childTnLst>
                                    <p:set>
                                      <p:cBhvr override="childStyle">
                                        <p:cTn id="42" dur="indefinite"/>
                                        <p:tgtEl>
                                          <p:spTgt spid="27651">
                                            <p:txEl>
                                              <p:pRg st="6" end="6"/>
                                            </p:txEl>
                                          </p:spTgt>
                                        </p:tgtEl>
                                        <p:attrNameLst>
                                          <p:attrName>style.fontStyle</p:attrName>
                                        </p:attrNameLst>
                                      </p:cBhvr>
                                      <p:to>
                                        <p:strVal val="normal"/>
                                      </p:to>
                                    </p:set>
                                    <p:set>
                                      <p:cBhvr override="childStyle">
                                        <p:cTn id="43" dur="indefinite"/>
                                        <p:tgtEl>
                                          <p:spTgt spid="27651">
                                            <p:txEl>
                                              <p:pRg st="6" end="6"/>
                                            </p:txEl>
                                          </p:spTgt>
                                        </p:tgtEl>
                                        <p:attrNameLst>
                                          <p:attrName>style.fontWeight</p:attrName>
                                        </p:attrNameLst>
                                      </p:cBhvr>
                                      <p:to>
                                        <p:strVal val="bold"/>
                                      </p:to>
                                    </p:set>
                                    <p:set>
                                      <p:cBhvr override="childStyle">
                                        <p:cTn id="44" dur="indefinite"/>
                                        <p:tgtEl>
                                          <p:spTgt spid="27651">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normAutofit/>
          </a:bodyPr>
          <a:lstStyle/>
          <a:p>
            <a:pPr marL="514350" indent="-514350">
              <a:buFont typeface="+mj-lt"/>
              <a:buAutoNum type="arabicPeriod" startAt="2"/>
            </a:pPr>
            <a:r>
              <a:rPr lang="en-US" dirty="0" smtClean="0"/>
              <a:t>Import the XML layout definitions for the sample reports</a:t>
            </a:r>
          </a:p>
          <a:p>
            <a:pPr lvl="1"/>
            <a:r>
              <a:rPr lang="en-US" dirty="0" smtClean="0"/>
              <a:t>Report Resource Import</a:t>
            </a:r>
          </a:p>
          <a:p>
            <a:pPr marL="514350" indent="-457200">
              <a:buFont typeface="+mj-lt"/>
              <a:buAutoNum type="arabicPeriod" startAt="2"/>
            </a:pPr>
            <a:r>
              <a:rPr lang="en-US" dirty="0" smtClean="0"/>
              <a:t>Modify the </a:t>
            </a:r>
            <a:r>
              <a:rPr lang="en-US" dirty="0" err="1" smtClean="0"/>
              <a:t>SimpleItemReport.p</a:t>
            </a:r>
            <a:r>
              <a:rPr lang="en-US" dirty="0" smtClean="0"/>
              <a:t> program to add a Unit of Measure field</a:t>
            </a:r>
          </a:p>
          <a:p>
            <a:pPr lvl="1"/>
            <a:r>
              <a:rPr lang="en-US" dirty="0" smtClean="0"/>
              <a:t>Add field to .p to contain </a:t>
            </a:r>
            <a:r>
              <a:rPr lang="en-US" dirty="0" err="1" smtClean="0"/>
              <a:t>pt_mstr.pt_um</a:t>
            </a:r>
            <a:endParaRPr lang="en-US" dirty="0" smtClean="0"/>
          </a:p>
          <a:p>
            <a:pPr lvl="1"/>
            <a:r>
              <a:rPr lang="en-US" dirty="0" smtClean="0"/>
              <a:t>Add field to page layout in Designer</a:t>
            </a:r>
          </a:p>
          <a:p>
            <a:pPr lvl="1"/>
            <a:r>
              <a:rPr lang="en-US" dirty="0" smtClean="0"/>
              <a:t>Add it to the </a:t>
            </a:r>
            <a:r>
              <a:rPr lang="en-US" dirty="0" err="1" smtClean="0"/>
              <a:t>SimpleItemReport_Grouped</a:t>
            </a:r>
            <a:r>
              <a:rPr lang="en-US" dirty="0" smtClean="0"/>
              <a:t> layout</a:t>
            </a:r>
          </a:p>
        </p:txBody>
      </p:sp>
      <p:sp>
        <p:nvSpPr>
          <p:cNvPr id="96258" name="Rectangle 2"/>
          <p:cNvSpPr>
            <a:spLocks noGrp="1" noChangeArrowheads="1"/>
          </p:cNvSpPr>
          <p:nvPr>
            <p:ph type="title"/>
          </p:nvPr>
        </p:nvSpPr>
        <p:spPr/>
        <p:txBody>
          <a:bodyPr/>
          <a:lstStyle/>
          <a:p>
            <a:r>
              <a:rPr lang="en-US" dirty="0" smtClean="0"/>
              <a:t>Exercise</a:t>
            </a:r>
          </a:p>
        </p:txBody>
      </p:sp>
      <p:sp>
        <p:nvSpPr>
          <p:cNvPr id="4" name="Footer Placeholder 3"/>
          <p:cNvSpPr>
            <a:spLocks noGrp="1"/>
          </p:cNvSpPr>
          <p:nvPr>
            <p:ph type="ftr" sz="quarter" idx="10"/>
          </p:nvPr>
        </p:nvSpPr>
        <p:spPr/>
        <p:txBody>
          <a:bodyPr/>
          <a:lstStyle/>
          <a:p>
            <a:r>
              <a:rPr lang="en-US" dirty="0" smtClean="0"/>
              <a:t>RF-PDS-400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099">
                                            <p:txEl>
                                              <p:pRg st="0" end="0"/>
                                            </p:txEl>
                                          </p:spTgt>
                                        </p:tgtEl>
                                        <p:attrNameLst>
                                          <p:attrName>style.fontStyle</p:attrName>
                                        </p:attrNameLst>
                                      </p:cBhvr>
                                      <p:to>
                                        <p:strVal val="normal"/>
                                      </p:to>
                                    </p:set>
                                    <p:set>
                                      <p:cBhvr override="childStyle">
                                        <p:cTn id="7" dur="indefinite"/>
                                        <p:tgtEl>
                                          <p:spTgt spid="4099">
                                            <p:txEl>
                                              <p:pRg st="0" end="0"/>
                                            </p:txEl>
                                          </p:spTgt>
                                        </p:tgtEl>
                                        <p:attrNameLst>
                                          <p:attrName>style.fontWeight</p:attrName>
                                        </p:attrNameLst>
                                      </p:cBhvr>
                                      <p:to>
                                        <p:strVal val="bold"/>
                                      </p:to>
                                    </p:set>
                                    <p:set>
                                      <p:cBhvr override="childStyle">
                                        <p:cTn id="8" dur="indefinite"/>
                                        <p:tgtEl>
                                          <p:spTgt spid="40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099">
                                            <p:txEl>
                                              <p:pRg st="1" end="1"/>
                                            </p:txEl>
                                          </p:spTgt>
                                        </p:tgtEl>
                                        <p:attrNameLst>
                                          <p:attrName>style.fontStyle</p:attrName>
                                        </p:attrNameLst>
                                      </p:cBhvr>
                                      <p:to>
                                        <p:strVal val="normal"/>
                                      </p:to>
                                    </p:set>
                                    <p:set>
                                      <p:cBhvr override="childStyle">
                                        <p:cTn id="13" dur="indefinite"/>
                                        <p:tgtEl>
                                          <p:spTgt spid="4099">
                                            <p:txEl>
                                              <p:pRg st="1" end="1"/>
                                            </p:txEl>
                                          </p:spTgt>
                                        </p:tgtEl>
                                        <p:attrNameLst>
                                          <p:attrName>style.fontWeight</p:attrName>
                                        </p:attrNameLst>
                                      </p:cBhvr>
                                      <p:to>
                                        <p:strVal val="bold"/>
                                      </p:to>
                                    </p:set>
                                    <p:set>
                                      <p:cBhvr override="childStyle">
                                        <p:cTn id="14" dur="indefinite"/>
                                        <p:tgtEl>
                                          <p:spTgt spid="409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4099">
                                            <p:txEl>
                                              <p:pRg st="2" end="2"/>
                                            </p:txEl>
                                          </p:spTgt>
                                        </p:tgtEl>
                                        <p:attrNameLst>
                                          <p:attrName>style.fontStyle</p:attrName>
                                        </p:attrNameLst>
                                      </p:cBhvr>
                                      <p:to>
                                        <p:strVal val="normal"/>
                                      </p:to>
                                    </p:set>
                                    <p:set>
                                      <p:cBhvr override="childStyle">
                                        <p:cTn id="19" dur="indefinite"/>
                                        <p:tgtEl>
                                          <p:spTgt spid="4099">
                                            <p:txEl>
                                              <p:pRg st="2" end="2"/>
                                            </p:txEl>
                                          </p:spTgt>
                                        </p:tgtEl>
                                        <p:attrNameLst>
                                          <p:attrName>style.fontWeight</p:attrName>
                                        </p:attrNameLst>
                                      </p:cBhvr>
                                      <p:to>
                                        <p:strVal val="bold"/>
                                      </p:to>
                                    </p:set>
                                    <p:set>
                                      <p:cBhvr override="childStyle">
                                        <p:cTn id="20" dur="indefinite"/>
                                        <p:tgtEl>
                                          <p:spTgt spid="409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4099">
                                            <p:txEl>
                                              <p:pRg st="3" end="3"/>
                                            </p:txEl>
                                          </p:spTgt>
                                        </p:tgtEl>
                                        <p:attrNameLst>
                                          <p:attrName>style.fontStyle</p:attrName>
                                        </p:attrNameLst>
                                      </p:cBhvr>
                                      <p:to>
                                        <p:strVal val="normal"/>
                                      </p:to>
                                    </p:set>
                                    <p:set>
                                      <p:cBhvr override="childStyle">
                                        <p:cTn id="25" dur="indefinite"/>
                                        <p:tgtEl>
                                          <p:spTgt spid="4099">
                                            <p:txEl>
                                              <p:pRg st="3" end="3"/>
                                            </p:txEl>
                                          </p:spTgt>
                                        </p:tgtEl>
                                        <p:attrNameLst>
                                          <p:attrName>style.fontWeight</p:attrName>
                                        </p:attrNameLst>
                                      </p:cBhvr>
                                      <p:to>
                                        <p:strVal val="bold"/>
                                      </p:to>
                                    </p:set>
                                    <p:set>
                                      <p:cBhvr override="childStyle">
                                        <p:cTn id="26" dur="indefinite"/>
                                        <p:tgtEl>
                                          <p:spTgt spid="409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4099">
                                            <p:txEl>
                                              <p:pRg st="4" end="4"/>
                                            </p:txEl>
                                          </p:spTgt>
                                        </p:tgtEl>
                                        <p:attrNameLst>
                                          <p:attrName>style.fontStyle</p:attrName>
                                        </p:attrNameLst>
                                      </p:cBhvr>
                                      <p:to>
                                        <p:strVal val="normal"/>
                                      </p:to>
                                    </p:set>
                                    <p:set>
                                      <p:cBhvr override="childStyle">
                                        <p:cTn id="31" dur="indefinite"/>
                                        <p:tgtEl>
                                          <p:spTgt spid="4099">
                                            <p:txEl>
                                              <p:pRg st="4" end="4"/>
                                            </p:txEl>
                                          </p:spTgt>
                                        </p:tgtEl>
                                        <p:attrNameLst>
                                          <p:attrName>style.fontWeight</p:attrName>
                                        </p:attrNameLst>
                                      </p:cBhvr>
                                      <p:to>
                                        <p:strVal val="bold"/>
                                      </p:to>
                                    </p:set>
                                    <p:set>
                                      <p:cBhvr override="childStyle">
                                        <p:cTn id="32" dur="indefinite"/>
                                        <p:tgtEl>
                                          <p:spTgt spid="409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4099">
                                            <p:txEl>
                                              <p:pRg st="5" end="5"/>
                                            </p:txEl>
                                          </p:spTgt>
                                        </p:tgtEl>
                                        <p:attrNameLst>
                                          <p:attrName>style.fontStyle</p:attrName>
                                        </p:attrNameLst>
                                      </p:cBhvr>
                                      <p:to>
                                        <p:strVal val="normal"/>
                                      </p:to>
                                    </p:set>
                                    <p:set>
                                      <p:cBhvr override="childStyle">
                                        <p:cTn id="37" dur="indefinite"/>
                                        <p:tgtEl>
                                          <p:spTgt spid="4099">
                                            <p:txEl>
                                              <p:pRg st="5" end="5"/>
                                            </p:txEl>
                                          </p:spTgt>
                                        </p:tgtEl>
                                        <p:attrNameLst>
                                          <p:attrName>style.fontWeight</p:attrName>
                                        </p:attrNameLst>
                                      </p:cBhvr>
                                      <p:to>
                                        <p:strVal val="bold"/>
                                      </p:to>
                                    </p:set>
                                    <p:set>
                                      <p:cBhvr override="childStyle">
                                        <p:cTn id="38" dur="indefinite"/>
                                        <p:tgtEl>
                                          <p:spTgt spid="4099">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lstStyle/>
          <a:p>
            <a:pPr eaLnBrk="1" hangingPunct="1">
              <a:buFont typeface="Webdings" pitchFamily="18" charset="2"/>
              <a:buNone/>
            </a:pPr>
            <a:r>
              <a:rPr lang="en-US" b="1" dirty="0" smtClean="0"/>
              <a:t>In this section, you have learned how to…</a:t>
            </a:r>
          </a:p>
          <a:p>
            <a:r>
              <a:rPr lang="en-US" dirty="0" smtClean="0"/>
              <a:t>Develop a Progress “Proxy” Data Source Program</a:t>
            </a:r>
          </a:p>
          <a:p>
            <a:r>
              <a:rPr lang="en-US" dirty="0" smtClean="0"/>
              <a:t>Deploy the data source program into the run-time environment</a:t>
            </a:r>
          </a:p>
          <a:p>
            <a:pPr lvl="1" eaLnBrk="1" hangingPunct="1"/>
            <a:endParaRPr lang="en-US" dirty="0" smtClean="0"/>
          </a:p>
        </p:txBody>
      </p:sp>
      <p:sp>
        <p:nvSpPr>
          <p:cNvPr id="6146" name="Rectangle 2"/>
          <p:cNvSpPr>
            <a:spLocks noGrp="1" noChangeArrowheads="1"/>
          </p:cNvSpPr>
          <p:nvPr>
            <p:ph type="title"/>
          </p:nvPr>
        </p:nvSpPr>
        <p:spPr/>
        <p:txBody>
          <a:bodyPr/>
          <a:lstStyle/>
          <a:p>
            <a:pPr eaLnBrk="1" hangingPunct="1"/>
            <a:r>
              <a:rPr lang="en-US" smtClean="0"/>
              <a:t>Summary</a:t>
            </a:r>
          </a:p>
        </p:txBody>
      </p:sp>
      <p:sp>
        <p:nvSpPr>
          <p:cNvPr id="4" name="Footer Placeholder 3"/>
          <p:cNvSpPr>
            <a:spLocks noGrp="1"/>
          </p:cNvSpPr>
          <p:nvPr>
            <p:ph type="ftr" sz="quarter" idx="10"/>
          </p:nvPr>
        </p:nvSpPr>
        <p:spPr/>
        <p:txBody>
          <a:bodyPr/>
          <a:lstStyle/>
          <a:p>
            <a:pPr>
              <a:defRPr/>
            </a:pPr>
            <a:r>
              <a:rPr lang="en-US" dirty="0" smtClean="0"/>
              <a:t>RF-PDS-410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147">
                                            <p:txEl>
                                              <p:pRg st="1" end="1"/>
                                            </p:txEl>
                                          </p:spTgt>
                                        </p:tgtEl>
                                        <p:attrNameLst>
                                          <p:attrName>style.fontStyle</p:attrName>
                                        </p:attrNameLst>
                                      </p:cBhvr>
                                      <p:to>
                                        <p:strVal val="normal"/>
                                      </p:to>
                                    </p:set>
                                    <p:set>
                                      <p:cBhvr override="childStyle">
                                        <p:cTn id="7" dur="indefinite"/>
                                        <p:tgtEl>
                                          <p:spTgt spid="6147">
                                            <p:txEl>
                                              <p:pRg st="1" end="1"/>
                                            </p:txEl>
                                          </p:spTgt>
                                        </p:tgtEl>
                                        <p:attrNameLst>
                                          <p:attrName>style.fontWeight</p:attrName>
                                        </p:attrNameLst>
                                      </p:cBhvr>
                                      <p:to>
                                        <p:strVal val="bold"/>
                                      </p:to>
                                    </p:set>
                                    <p:set>
                                      <p:cBhvr override="childStyle">
                                        <p:cTn id="8" dur="indefinite"/>
                                        <p:tgtEl>
                                          <p:spTgt spid="6147">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147">
                                            <p:txEl>
                                              <p:pRg st="2" end="2"/>
                                            </p:txEl>
                                          </p:spTgt>
                                        </p:tgtEl>
                                        <p:attrNameLst>
                                          <p:attrName>style.fontStyle</p:attrName>
                                        </p:attrNameLst>
                                      </p:cBhvr>
                                      <p:to>
                                        <p:strVal val="normal"/>
                                      </p:to>
                                    </p:set>
                                    <p:set>
                                      <p:cBhvr override="childStyle">
                                        <p:cTn id="13" dur="indefinite"/>
                                        <p:tgtEl>
                                          <p:spTgt spid="6147">
                                            <p:txEl>
                                              <p:pRg st="2" end="2"/>
                                            </p:txEl>
                                          </p:spTgt>
                                        </p:tgtEl>
                                        <p:attrNameLst>
                                          <p:attrName>style.fontWeight</p:attrName>
                                        </p:attrNameLst>
                                      </p:cBhvr>
                                      <p:to>
                                        <p:strVal val="bold"/>
                                      </p:to>
                                    </p:set>
                                    <p:set>
                                      <p:cBhvr override="childStyle">
                                        <p:cTn id="14" dur="indefinite"/>
                                        <p:tgtEl>
                                          <p:spTgt spid="6147">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lstStyle/>
          <a:p>
            <a:r>
              <a:rPr lang="en-US" dirty="0" smtClean="0"/>
              <a:t>Generic entry </a:t>
            </a:r>
            <a:r>
              <a:rPr lang="en-US" dirty="0" err="1" smtClean="0"/>
              <a:t>progams</a:t>
            </a:r>
            <a:r>
              <a:rPr lang="en-US" dirty="0" smtClean="0"/>
              <a:t>: </a:t>
            </a:r>
            <a:r>
              <a:rPr lang="en-US" dirty="0" err="1" smtClean="0"/>
              <a:t>RunReport.p</a:t>
            </a:r>
            <a:r>
              <a:rPr lang="en-US" dirty="0" smtClean="0"/>
              <a:t>, </a:t>
            </a:r>
            <a:r>
              <a:rPr lang="en-US" dirty="0" err="1" smtClean="0"/>
              <a:t>GetReportMeta.p</a:t>
            </a:r>
            <a:endParaRPr lang="en-US" dirty="0" smtClean="0"/>
          </a:p>
          <a:p>
            <a:pPr lvl="1"/>
            <a:r>
              <a:rPr lang="en-US" dirty="0" smtClean="0"/>
              <a:t>All client requests go through </a:t>
            </a:r>
            <a:r>
              <a:rPr lang="en-US" dirty="0" err="1" smtClean="0"/>
              <a:t>GetReportMeta.p</a:t>
            </a:r>
            <a:r>
              <a:rPr lang="en-US" dirty="0" smtClean="0"/>
              <a:t> for metadata</a:t>
            </a:r>
          </a:p>
          <a:p>
            <a:pPr lvl="1"/>
            <a:r>
              <a:rPr lang="en-US" dirty="0" smtClean="0"/>
              <a:t>All client requests go through </a:t>
            </a:r>
            <a:r>
              <a:rPr lang="en-US" dirty="0" err="1" smtClean="0"/>
              <a:t>RunReport.p</a:t>
            </a:r>
            <a:r>
              <a:rPr lang="en-US" dirty="0" smtClean="0"/>
              <a:t> for data query</a:t>
            </a:r>
          </a:p>
          <a:p>
            <a:pPr lvl="1"/>
            <a:r>
              <a:rPr lang="en-US" dirty="0" err="1" smtClean="0"/>
              <a:t>RunReport.p</a:t>
            </a:r>
            <a:r>
              <a:rPr lang="en-US" dirty="0" smtClean="0"/>
              <a:t> and </a:t>
            </a:r>
            <a:r>
              <a:rPr lang="en-US" dirty="0" err="1" smtClean="0"/>
              <a:t>GetReportMeta.p</a:t>
            </a:r>
            <a:r>
              <a:rPr lang="en-US" dirty="0" smtClean="0"/>
              <a:t> delegate the call to the specified data source program</a:t>
            </a:r>
          </a:p>
        </p:txBody>
      </p:sp>
      <p:sp>
        <p:nvSpPr>
          <p:cNvPr id="27650" name="Rectangle 2"/>
          <p:cNvSpPr>
            <a:spLocks noGrp="1" noChangeArrowheads="1"/>
          </p:cNvSpPr>
          <p:nvPr>
            <p:ph type="title"/>
          </p:nvPr>
        </p:nvSpPr>
        <p:spPr/>
        <p:txBody>
          <a:bodyPr>
            <a:normAutofit fontScale="90000"/>
          </a:bodyPr>
          <a:lstStyle/>
          <a:p>
            <a:r>
              <a:rPr lang="en-US" smtClean="0"/>
              <a:t>Developing a Progress Data Source Program</a:t>
            </a:r>
          </a:p>
        </p:txBody>
      </p:sp>
      <p:sp>
        <p:nvSpPr>
          <p:cNvPr id="4" name="Footer Placeholder 3"/>
          <p:cNvSpPr>
            <a:spLocks noGrp="1"/>
          </p:cNvSpPr>
          <p:nvPr>
            <p:ph type="ftr" sz="quarter" idx="10"/>
          </p:nvPr>
        </p:nvSpPr>
        <p:spPr/>
        <p:txBody>
          <a:bodyPr/>
          <a:lstStyle/>
          <a:p>
            <a:r>
              <a:rPr lang="en-US" dirty="0" smtClean="0"/>
              <a:t>RF-PDS-050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27651">
                                            <p:txEl>
                                              <p:pRg st="0" end="0"/>
                                            </p:txEl>
                                          </p:spTgt>
                                        </p:tgtEl>
                                        <p:attrNameLst>
                                          <p:attrName>style.fontStyle</p:attrName>
                                        </p:attrNameLst>
                                      </p:cBhvr>
                                      <p:to>
                                        <p:strVal val="normal"/>
                                      </p:to>
                                    </p:set>
                                    <p:set>
                                      <p:cBhvr override="childStyle">
                                        <p:cTn id="7" dur="indefinite"/>
                                        <p:tgtEl>
                                          <p:spTgt spid="27651">
                                            <p:txEl>
                                              <p:pRg st="0" end="0"/>
                                            </p:txEl>
                                          </p:spTgt>
                                        </p:tgtEl>
                                        <p:attrNameLst>
                                          <p:attrName>style.fontWeight</p:attrName>
                                        </p:attrNameLst>
                                      </p:cBhvr>
                                      <p:to>
                                        <p:strVal val="bold"/>
                                      </p:to>
                                    </p:set>
                                    <p:set>
                                      <p:cBhvr override="childStyle">
                                        <p:cTn id="8" dur="indefinite"/>
                                        <p:tgtEl>
                                          <p:spTgt spid="2765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childTnLst>
                                    <p:set>
                                      <p:cBhvr override="childStyle">
                                        <p:cTn id="12" dur="indefinite"/>
                                        <p:tgtEl>
                                          <p:spTgt spid="27651">
                                            <p:txEl>
                                              <p:pRg st="1" end="1"/>
                                            </p:txEl>
                                          </p:spTgt>
                                        </p:tgtEl>
                                        <p:attrNameLst>
                                          <p:attrName>style.fontStyle</p:attrName>
                                        </p:attrNameLst>
                                      </p:cBhvr>
                                      <p:to>
                                        <p:strVal val="normal"/>
                                      </p:to>
                                    </p:set>
                                    <p:set>
                                      <p:cBhvr override="childStyle">
                                        <p:cTn id="13" dur="indefinite"/>
                                        <p:tgtEl>
                                          <p:spTgt spid="27651">
                                            <p:txEl>
                                              <p:pRg st="1" end="1"/>
                                            </p:txEl>
                                          </p:spTgt>
                                        </p:tgtEl>
                                        <p:attrNameLst>
                                          <p:attrName>style.fontWeight</p:attrName>
                                        </p:attrNameLst>
                                      </p:cBhvr>
                                      <p:to>
                                        <p:strVal val="bold"/>
                                      </p:to>
                                    </p:set>
                                    <p:set>
                                      <p:cBhvr override="childStyle">
                                        <p:cTn id="14" dur="indefinite"/>
                                        <p:tgtEl>
                                          <p:spTgt spid="2765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childTnLst>
                                    <p:set>
                                      <p:cBhvr override="childStyle">
                                        <p:cTn id="18" dur="indefinite"/>
                                        <p:tgtEl>
                                          <p:spTgt spid="27651">
                                            <p:txEl>
                                              <p:pRg st="2" end="2"/>
                                            </p:txEl>
                                          </p:spTgt>
                                        </p:tgtEl>
                                        <p:attrNameLst>
                                          <p:attrName>style.fontStyle</p:attrName>
                                        </p:attrNameLst>
                                      </p:cBhvr>
                                      <p:to>
                                        <p:strVal val="normal"/>
                                      </p:to>
                                    </p:set>
                                    <p:set>
                                      <p:cBhvr override="childStyle">
                                        <p:cTn id="19" dur="indefinite"/>
                                        <p:tgtEl>
                                          <p:spTgt spid="27651">
                                            <p:txEl>
                                              <p:pRg st="2" end="2"/>
                                            </p:txEl>
                                          </p:spTgt>
                                        </p:tgtEl>
                                        <p:attrNameLst>
                                          <p:attrName>style.fontWeight</p:attrName>
                                        </p:attrNameLst>
                                      </p:cBhvr>
                                      <p:to>
                                        <p:strVal val="bold"/>
                                      </p:to>
                                    </p:set>
                                    <p:set>
                                      <p:cBhvr override="childStyle">
                                        <p:cTn id="20" dur="indefinite"/>
                                        <p:tgtEl>
                                          <p:spTgt spid="2765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childTnLst>
                                    <p:set>
                                      <p:cBhvr override="childStyle">
                                        <p:cTn id="24" dur="indefinite"/>
                                        <p:tgtEl>
                                          <p:spTgt spid="27651">
                                            <p:txEl>
                                              <p:pRg st="3" end="3"/>
                                            </p:txEl>
                                          </p:spTgt>
                                        </p:tgtEl>
                                        <p:attrNameLst>
                                          <p:attrName>style.fontStyle</p:attrName>
                                        </p:attrNameLst>
                                      </p:cBhvr>
                                      <p:to>
                                        <p:strVal val="normal"/>
                                      </p:to>
                                    </p:set>
                                    <p:set>
                                      <p:cBhvr override="childStyle">
                                        <p:cTn id="25" dur="indefinite"/>
                                        <p:tgtEl>
                                          <p:spTgt spid="27651">
                                            <p:txEl>
                                              <p:pRg st="3" end="3"/>
                                            </p:txEl>
                                          </p:spTgt>
                                        </p:tgtEl>
                                        <p:attrNameLst>
                                          <p:attrName>style.fontWeight</p:attrName>
                                        </p:attrNameLst>
                                      </p:cBhvr>
                                      <p:to>
                                        <p:strVal val="bold"/>
                                      </p:to>
                                    </p:set>
                                    <p:set>
                                      <p:cBhvr override="childStyle">
                                        <p:cTn id="26" dur="indefinite"/>
                                        <p:tgtEl>
                                          <p:spTgt spid="27651">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smtClean="0"/>
              <a:t>Program Call Structure</a:t>
            </a:r>
          </a:p>
        </p:txBody>
      </p:sp>
      <p:sp>
        <p:nvSpPr>
          <p:cNvPr id="46098" name="Rectangle 18"/>
          <p:cNvSpPr>
            <a:spLocks noChangeArrowheads="1"/>
          </p:cNvSpPr>
          <p:nvPr/>
        </p:nvSpPr>
        <p:spPr bwMode="auto">
          <a:xfrm>
            <a:off x="4038600" y="1676400"/>
            <a:ext cx="4953000" cy="2133600"/>
          </a:xfrm>
          <a:prstGeom prst="roundRect">
            <a:avLst/>
          </a:prstGeom>
          <a:solidFill>
            <a:schemeClr val="accent1"/>
          </a:solidFill>
          <a:ln w="9525">
            <a:noFill/>
            <a:miter lim="800000"/>
            <a:headEnd/>
            <a:tailEnd/>
          </a:ln>
          <a:effectLst/>
        </p:spPr>
        <p:txBody>
          <a:bodyPr wrap="none" anchor="t"/>
          <a:lstStyle/>
          <a:p>
            <a:pPr>
              <a:spcBef>
                <a:spcPct val="50000"/>
              </a:spcBef>
            </a:pPr>
            <a:r>
              <a:rPr lang="en-US" b="1" dirty="0" err="1" smtClean="0">
                <a:solidFill>
                  <a:schemeClr val="bg1"/>
                </a:solidFill>
                <a:effectLst>
                  <a:outerShdw blurRad="38100" dist="38100" dir="2700000" algn="tl">
                    <a:srgbClr val="000000">
                      <a:alpha val="43137"/>
                    </a:srgbClr>
                  </a:outerShdw>
                </a:effectLst>
              </a:rPr>
              <a:t>AppServer</a:t>
            </a:r>
            <a:endParaRPr lang="en-US" b="1" dirty="0">
              <a:solidFill>
                <a:schemeClr val="bg1"/>
              </a:solidFill>
              <a:effectLst>
                <a:outerShdw blurRad="38100" dist="38100" dir="2700000" algn="tl">
                  <a:srgbClr val="000000">
                    <a:alpha val="43137"/>
                  </a:srgbClr>
                </a:outerShdw>
              </a:effectLst>
            </a:endParaRPr>
          </a:p>
        </p:txBody>
      </p:sp>
      <p:sp>
        <p:nvSpPr>
          <p:cNvPr id="46097" name="Rectangle 18"/>
          <p:cNvSpPr>
            <a:spLocks noChangeArrowheads="1"/>
          </p:cNvSpPr>
          <p:nvPr/>
        </p:nvSpPr>
        <p:spPr bwMode="auto">
          <a:xfrm>
            <a:off x="72390" y="1676400"/>
            <a:ext cx="3657600" cy="2133600"/>
          </a:xfrm>
          <a:prstGeom prst="roundRect">
            <a:avLst/>
          </a:prstGeom>
          <a:solidFill>
            <a:schemeClr val="accent1"/>
          </a:solidFill>
          <a:ln w="9525">
            <a:noFill/>
            <a:miter lim="800000"/>
            <a:headEnd/>
            <a:tailEnd/>
          </a:ln>
          <a:effectLst/>
        </p:spPr>
        <p:txBody>
          <a:bodyPr wrap="none" anchor="t"/>
          <a:lstStyle/>
          <a:p>
            <a:pPr>
              <a:spcBef>
                <a:spcPct val="50000"/>
              </a:spcBef>
            </a:pPr>
            <a:r>
              <a:rPr lang="en-US" b="1" dirty="0" smtClean="0">
                <a:solidFill>
                  <a:schemeClr val="bg1"/>
                </a:solidFill>
                <a:effectLst>
                  <a:outerShdw blurRad="38100" dist="38100" dir="2700000" algn="tl">
                    <a:srgbClr val="000000">
                      <a:alpha val="43137"/>
                    </a:srgbClr>
                  </a:outerShdw>
                </a:effectLst>
              </a:rPr>
              <a:t>.NET UI Client</a:t>
            </a:r>
            <a:endParaRPr lang="en-US" b="1" dirty="0">
              <a:solidFill>
                <a:schemeClr val="bg1"/>
              </a:solidFill>
              <a:effectLst>
                <a:outerShdw blurRad="38100" dist="38100" dir="2700000" algn="tl">
                  <a:srgbClr val="000000">
                    <a:alpha val="43137"/>
                  </a:srgbClr>
                </a:outerShdw>
              </a:effectLst>
            </a:endParaRPr>
          </a:p>
        </p:txBody>
      </p:sp>
      <p:sp>
        <p:nvSpPr>
          <p:cNvPr id="46087" name="Rectangle 7"/>
          <p:cNvSpPr>
            <a:spLocks noChangeArrowheads="1"/>
          </p:cNvSpPr>
          <p:nvPr/>
        </p:nvSpPr>
        <p:spPr bwMode="auto">
          <a:xfrm>
            <a:off x="762000" y="2017067"/>
            <a:ext cx="184731" cy="461665"/>
          </a:xfrm>
          <a:prstGeom prst="rect">
            <a:avLst/>
          </a:prstGeom>
          <a:noFill/>
          <a:ln w="9525" algn="ctr">
            <a:noFill/>
            <a:miter lim="800000"/>
            <a:headEnd/>
            <a:tailEnd/>
          </a:ln>
          <a:effectLst/>
        </p:spPr>
        <p:txBody>
          <a:bodyPr wrap="none" tIns="91440" bIns="91440" anchor="ctr">
            <a:spAutoFit/>
          </a:bodyPr>
          <a:lstStyle/>
          <a:p>
            <a:endParaRPr lang="en-US">
              <a:latin typeface="+mj-lt"/>
            </a:endParaRPr>
          </a:p>
        </p:txBody>
      </p:sp>
      <p:sp>
        <p:nvSpPr>
          <p:cNvPr id="46089" name="Rectangle 18"/>
          <p:cNvSpPr>
            <a:spLocks noChangeArrowheads="1"/>
          </p:cNvSpPr>
          <p:nvPr/>
        </p:nvSpPr>
        <p:spPr bwMode="auto">
          <a:xfrm>
            <a:off x="228600" y="2209800"/>
            <a:ext cx="1295400" cy="1143000"/>
          </a:xfrm>
          <a:prstGeom prst="roundRect">
            <a:avLst/>
          </a:prstGeom>
          <a:solidFill>
            <a:schemeClr val="bg1"/>
          </a:solidFill>
          <a:ln w="9525">
            <a:noFill/>
            <a:miter lim="800000"/>
            <a:headEnd/>
            <a:tailEnd/>
          </a:ln>
        </p:spPr>
        <p:txBody>
          <a:bodyPr wrap="none" anchor="ctr"/>
          <a:lstStyle/>
          <a:p>
            <a:pPr algn="ctr"/>
            <a:r>
              <a:rPr lang="en-US" dirty="0">
                <a:solidFill>
                  <a:schemeClr val="tx1">
                    <a:lumMod val="75000"/>
                    <a:lumOff val="25000"/>
                  </a:schemeClr>
                </a:solidFill>
                <a:latin typeface="+mj-lt"/>
              </a:rPr>
              <a:t>Reporting </a:t>
            </a:r>
          </a:p>
          <a:p>
            <a:pPr algn="ctr"/>
            <a:r>
              <a:rPr lang="en-US" dirty="0">
                <a:solidFill>
                  <a:schemeClr val="tx1">
                    <a:lumMod val="75000"/>
                    <a:lumOff val="25000"/>
                  </a:schemeClr>
                </a:solidFill>
                <a:latin typeface="+mj-lt"/>
              </a:rPr>
              <a:t>Framework</a:t>
            </a:r>
          </a:p>
          <a:p>
            <a:pPr algn="ctr"/>
            <a:r>
              <a:rPr lang="en-US" dirty="0">
                <a:solidFill>
                  <a:schemeClr val="tx1">
                    <a:lumMod val="75000"/>
                    <a:lumOff val="25000"/>
                  </a:schemeClr>
                </a:solidFill>
                <a:latin typeface="+mj-lt"/>
              </a:rPr>
              <a:t>Client</a:t>
            </a:r>
          </a:p>
        </p:txBody>
      </p:sp>
      <p:sp>
        <p:nvSpPr>
          <p:cNvPr id="46090" name="Rectangle 18"/>
          <p:cNvSpPr>
            <a:spLocks noChangeArrowheads="1"/>
          </p:cNvSpPr>
          <p:nvPr/>
        </p:nvSpPr>
        <p:spPr bwMode="auto">
          <a:xfrm>
            <a:off x="2228850" y="2209800"/>
            <a:ext cx="1295400" cy="1143000"/>
          </a:xfrm>
          <a:prstGeom prst="roundRect">
            <a:avLst/>
          </a:prstGeom>
          <a:solidFill>
            <a:schemeClr val="bg1"/>
          </a:solidFill>
          <a:ln w="9525">
            <a:noFill/>
            <a:miter lim="800000"/>
            <a:headEnd/>
            <a:tailEnd/>
          </a:ln>
        </p:spPr>
        <p:txBody>
          <a:bodyPr wrap="none" anchor="ctr"/>
          <a:lstStyle/>
          <a:p>
            <a:pPr algn="ctr"/>
            <a:r>
              <a:rPr lang="en-US" dirty="0">
                <a:solidFill>
                  <a:schemeClr val="tx1">
                    <a:lumMod val="75000"/>
                    <a:lumOff val="25000"/>
                  </a:schemeClr>
                </a:solidFill>
                <a:latin typeface="+mj-lt"/>
              </a:rPr>
              <a:t>Progress </a:t>
            </a:r>
          </a:p>
          <a:p>
            <a:pPr algn="ctr"/>
            <a:r>
              <a:rPr lang="en-US" dirty="0">
                <a:solidFill>
                  <a:schemeClr val="tx1">
                    <a:lumMod val="75000"/>
                    <a:lumOff val="25000"/>
                  </a:schemeClr>
                </a:solidFill>
                <a:latin typeface="+mj-lt"/>
              </a:rPr>
              <a:t>Open </a:t>
            </a:r>
          </a:p>
          <a:p>
            <a:pPr algn="ctr"/>
            <a:r>
              <a:rPr lang="en-US" dirty="0">
                <a:solidFill>
                  <a:schemeClr val="tx1">
                    <a:lumMod val="75000"/>
                    <a:lumOff val="25000"/>
                  </a:schemeClr>
                </a:solidFill>
                <a:latin typeface="+mj-lt"/>
              </a:rPr>
              <a:t>Client</a:t>
            </a:r>
          </a:p>
        </p:txBody>
      </p:sp>
      <p:sp>
        <p:nvSpPr>
          <p:cNvPr id="46091" name="AutoShape 23"/>
          <p:cNvSpPr>
            <a:spLocks noChangeArrowheads="1"/>
          </p:cNvSpPr>
          <p:nvPr/>
        </p:nvSpPr>
        <p:spPr bwMode="auto">
          <a:xfrm>
            <a:off x="1571625" y="2667000"/>
            <a:ext cx="603504" cy="228600"/>
          </a:xfrm>
          <a:prstGeom prst="rightArrow">
            <a:avLst>
              <a:gd name="adj1" fmla="val 50000"/>
              <a:gd name="adj2" fmla="val 59259"/>
            </a:avLst>
          </a:prstGeom>
          <a:solidFill>
            <a:schemeClr val="accent2"/>
          </a:solidFill>
          <a:ln w="9525">
            <a:noFill/>
            <a:miter lim="800000"/>
            <a:headEnd/>
            <a:tailEnd/>
          </a:ln>
        </p:spPr>
        <p:txBody>
          <a:bodyPr wrap="none" anchor="ctr"/>
          <a:lstStyle/>
          <a:p>
            <a:endParaRPr lang="en-US">
              <a:latin typeface="+mj-lt"/>
            </a:endParaRPr>
          </a:p>
        </p:txBody>
      </p:sp>
      <p:sp>
        <p:nvSpPr>
          <p:cNvPr id="46092" name="Rectangle 18"/>
          <p:cNvSpPr>
            <a:spLocks noChangeArrowheads="1"/>
          </p:cNvSpPr>
          <p:nvPr/>
        </p:nvSpPr>
        <p:spPr bwMode="auto">
          <a:xfrm>
            <a:off x="4222297" y="2209800"/>
            <a:ext cx="2514600" cy="1143000"/>
          </a:xfrm>
          <a:prstGeom prst="roundRect">
            <a:avLst/>
          </a:prstGeom>
          <a:solidFill>
            <a:schemeClr val="bg1"/>
          </a:solidFill>
          <a:ln w="9525">
            <a:noFill/>
            <a:miter lim="800000"/>
            <a:headEnd/>
            <a:tailEnd/>
          </a:ln>
        </p:spPr>
        <p:txBody>
          <a:bodyPr wrap="none" anchor="ctr"/>
          <a:lstStyle/>
          <a:p>
            <a:pPr algn="ctr"/>
            <a:r>
              <a:rPr lang="en-US" dirty="0">
                <a:solidFill>
                  <a:schemeClr val="tx1">
                    <a:lumMod val="75000"/>
                    <a:lumOff val="25000"/>
                  </a:schemeClr>
                </a:solidFill>
                <a:latin typeface="+mj-lt"/>
              </a:rPr>
              <a:t>Reporting Framework</a:t>
            </a:r>
          </a:p>
          <a:p>
            <a:pPr algn="ctr"/>
            <a:r>
              <a:rPr lang="en-US" dirty="0">
                <a:solidFill>
                  <a:schemeClr val="tx1">
                    <a:lumMod val="75000"/>
                    <a:lumOff val="25000"/>
                  </a:schemeClr>
                </a:solidFill>
                <a:latin typeface="+mj-lt"/>
              </a:rPr>
              <a:t>Progress Program </a:t>
            </a:r>
          </a:p>
          <a:p>
            <a:pPr algn="ctr"/>
            <a:r>
              <a:rPr lang="en-US" dirty="0">
                <a:solidFill>
                  <a:schemeClr val="tx1">
                    <a:lumMod val="75000"/>
                    <a:lumOff val="25000"/>
                  </a:schemeClr>
                </a:solidFill>
                <a:latin typeface="+mj-lt"/>
              </a:rPr>
              <a:t>(</a:t>
            </a:r>
            <a:r>
              <a:rPr lang="en-US" dirty="0" err="1">
                <a:solidFill>
                  <a:schemeClr val="tx1">
                    <a:lumMod val="75000"/>
                    <a:lumOff val="25000"/>
                  </a:schemeClr>
                </a:solidFill>
                <a:latin typeface="+mj-lt"/>
              </a:rPr>
              <a:t>RunReport.p</a:t>
            </a:r>
            <a:r>
              <a:rPr lang="en-US" dirty="0">
                <a:solidFill>
                  <a:schemeClr val="tx1">
                    <a:lumMod val="75000"/>
                    <a:lumOff val="25000"/>
                  </a:schemeClr>
                </a:solidFill>
                <a:latin typeface="+mj-lt"/>
              </a:rPr>
              <a:t> and </a:t>
            </a:r>
            <a:br>
              <a:rPr lang="en-US" dirty="0">
                <a:solidFill>
                  <a:schemeClr val="tx1">
                    <a:lumMod val="75000"/>
                    <a:lumOff val="25000"/>
                  </a:schemeClr>
                </a:solidFill>
                <a:latin typeface="+mj-lt"/>
              </a:rPr>
            </a:br>
            <a:r>
              <a:rPr lang="en-US" dirty="0" err="1">
                <a:solidFill>
                  <a:schemeClr val="tx1">
                    <a:lumMod val="75000"/>
                    <a:lumOff val="25000"/>
                  </a:schemeClr>
                </a:solidFill>
                <a:latin typeface="+mj-lt"/>
              </a:rPr>
              <a:t>GetReportMeta.p</a:t>
            </a:r>
            <a:r>
              <a:rPr lang="en-US" dirty="0">
                <a:solidFill>
                  <a:schemeClr val="tx1">
                    <a:lumMod val="75000"/>
                    <a:lumOff val="25000"/>
                  </a:schemeClr>
                </a:solidFill>
                <a:latin typeface="+mj-lt"/>
              </a:rPr>
              <a:t>)</a:t>
            </a:r>
          </a:p>
        </p:txBody>
      </p:sp>
      <p:sp>
        <p:nvSpPr>
          <p:cNvPr id="46093" name="Rectangle 18"/>
          <p:cNvSpPr>
            <a:spLocks noChangeArrowheads="1"/>
          </p:cNvSpPr>
          <p:nvPr/>
        </p:nvSpPr>
        <p:spPr bwMode="auto">
          <a:xfrm>
            <a:off x="7434262" y="2209800"/>
            <a:ext cx="1447800" cy="1143000"/>
          </a:xfrm>
          <a:prstGeom prst="roundRect">
            <a:avLst/>
          </a:prstGeom>
          <a:solidFill>
            <a:schemeClr val="accent2">
              <a:lumMod val="75000"/>
            </a:schemeClr>
          </a:solidFill>
          <a:ln w="9525">
            <a:noFill/>
            <a:miter lim="800000"/>
            <a:headEnd/>
            <a:tailEnd/>
          </a:ln>
        </p:spPr>
        <p:txBody>
          <a:bodyPr wrap="none" anchor="ctr"/>
          <a:lstStyle/>
          <a:p>
            <a:pPr algn="ctr"/>
            <a:r>
              <a:rPr lang="en-US">
                <a:solidFill>
                  <a:schemeClr val="bg1"/>
                </a:solidFill>
                <a:effectLst>
                  <a:outerShdw blurRad="38100" dist="38100" dir="2700000" algn="tl">
                    <a:srgbClr val="000000">
                      <a:alpha val="43137"/>
                    </a:srgbClr>
                  </a:outerShdw>
                </a:effectLst>
                <a:latin typeface="+mj-lt"/>
              </a:rPr>
              <a:t>Data Source</a:t>
            </a:r>
          </a:p>
          <a:p>
            <a:pPr algn="ctr"/>
            <a:r>
              <a:rPr lang="en-US">
                <a:solidFill>
                  <a:schemeClr val="bg1"/>
                </a:solidFill>
                <a:effectLst>
                  <a:outerShdw blurRad="38100" dist="38100" dir="2700000" algn="tl">
                    <a:srgbClr val="000000">
                      <a:alpha val="43137"/>
                    </a:srgbClr>
                  </a:outerShdw>
                </a:effectLst>
                <a:latin typeface="+mj-lt"/>
              </a:rPr>
              <a:t>(.p program)</a:t>
            </a:r>
          </a:p>
        </p:txBody>
      </p:sp>
      <p:sp>
        <p:nvSpPr>
          <p:cNvPr id="46094" name="AutoShape 23"/>
          <p:cNvSpPr>
            <a:spLocks noChangeArrowheads="1"/>
          </p:cNvSpPr>
          <p:nvPr/>
        </p:nvSpPr>
        <p:spPr bwMode="auto">
          <a:xfrm>
            <a:off x="6781800" y="2667000"/>
            <a:ext cx="603504" cy="228600"/>
          </a:xfrm>
          <a:prstGeom prst="rightArrow">
            <a:avLst>
              <a:gd name="adj1" fmla="val 50000"/>
              <a:gd name="adj2" fmla="val 59259"/>
            </a:avLst>
          </a:prstGeom>
          <a:solidFill>
            <a:schemeClr val="accent2"/>
          </a:solidFill>
          <a:ln w="9525">
            <a:noFill/>
            <a:miter lim="800000"/>
            <a:headEnd/>
            <a:tailEnd/>
          </a:ln>
        </p:spPr>
        <p:txBody>
          <a:bodyPr wrap="none" anchor="ctr"/>
          <a:lstStyle/>
          <a:p>
            <a:endParaRPr lang="en-US">
              <a:latin typeface="+mj-lt"/>
            </a:endParaRPr>
          </a:p>
        </p:txBody>
      </p:sp>
      <p:sp>
        <p:nvSpPr>
          <p:cNvPr id="46095" name="AutoShape 23"/>
          <p:cNvSpPr>
            <a:spLocks noChangeArrowheads="1"/>
          </p:cNvSpPr>
          <p:nvPr/>
        </p:nvSpPr>
        <p:spPr bwMode="auto">
          <a:xfrm>
            <a:off x="3571875" y="2667000"/>
            <a:ext cx="603504" cy="228600"/>
          </a:xfrm>
          <a:prstGeom prst="rightArrow">
            <a:avLst>
              <a:gd name="adj1" fmla="val 50000"/>
              <a:gd name="adj2" fmla="val 59259"/>
            </a:avLst>
          </a:prstGeom>
          <a:solidFill>
            <a:schemeClr val="accent2"/>
          </a:solidFill>
          <a:ln w="9525">
            <a:noFill/>
            <a:miter lim="800000"/>
            <a:headEnd/>
            <a:tailEnd/>
          </a:ln>
        </p:spPr>
        <p:txBody>
          <a:bodyPr wrap="none" anchor="ctr"/>
          <a:lstStyle/>
          <a:p>
            <a:endParaRPr lang="en-US">
              <a:latin typeface="+mj-lt"/>
            </a:endParaRPr>
          </a:p>
        </p:txBody>
      </p:sp>
      <p:sp>
        <p:nvSpPr>
          <p:cNvPr id="46096" name="AutoShape 13"/>
          <p:cNvSpPr>
            <a:spLocks noChangeArrowheads="1"/>
          </p:cNvSpPr>
          <p:nvPr/>
        </p:nvSpPr>
        <p:spPr bwMode="auto">
          <a:xfrm>
            <a:off x="7510462" y="4143375"/>
            <a:ext cx="1295400" cy="1524000"/>
          </a:xfrm>
          <a:prstGeom prst="can">
            <a:avLst>
              <a:gd name="adj" fmla="val 29412"/>
            </a:avLst>
          </a:prstGeom>
          <a:solidFill>
            <a:schemeClr val="tx1">
              <a:lumMod val="75000"/>
              <a:lumOff val="25000"/>
            </a:schemeClr>
          </a:solidFill>
          <a:ln w="9525">
            <a:noFill/>
            <a:round/>
            <a:headEnd/>
            <a:tailEnd/>
          </a:ln>
        </p:spPr>
        <p:txBody>
          <a:bodyPr wrap="none" anchor="ctr"/>
          <a:lstStyle/>
          <a:p>
            <a:pPr algn="ctr"/>
            <a:r>
              <a:rPr lang="en-US" b="1" dirty="0">
                <a:solidFill>
                  <a:schemeClr val="bg1"/>
                </a:solidFill>
                <a:effectLst>
                  <a:outerShdw blurRad="38100" dist="38100" dir="2700000" algn="tl">
                    <a:srgbClr val="000000">
                      <a:alpha val="43137"/>
                    </a:srgbClr>
                  </a:outerShdw>
                </a:effectLst>
                <a:latin typeface="+mj-lt"/>
              </a:rPr>
              <a:t>Database</a:t>
            </a:r>
          </a:p>
        </p:txBody>
      </p:sp>
      <p:sp>
        <p:nvSpPr>
          <p:cNvPr id="46099" name="AutoShape 23"/>
          <p:cNvSpPr>
            <a:spLocks noChangeArrowheads="1"/>
          </p:cNvSpPr>
          <p:nvPr/>
        </p:nvSpPr>
        <p:spPr bwMode="auto">
          <a:xfrm rot="5400000">
            <a:off x="7815262" y="3629024"/>
            <a:ext cx="685800" cy="228600"/>
          </a:xfrm>
          <a:prstGeom prst="rightArrow">
            <a:avLst>
              <a:gd name="adj1" fmla="val 50000"/>
              <a:gd name="adj2" fmla="val 66667"/>
            </a:avLst>
          </a:prstGeom>
          <a:solidFill>
            <a:schemeClr val="accent2"/>
          </a:solidFill>
          <a:ln w="9525">
            <a:noFill/>
            <a:miter lim="800000"/>
            <a:headEnd/>
            <a:tailEnd/>
          </a:ln>
        </p:spPr>
        <p:txBody>
          <a:bodyPr rot="10800000" vert="eaVert" wrap="none" anchor="ctr"/>
          <a:lstStyle/>
          <a:p>
            <a:endParaRPr lang="en-US">
              <a:latin typeface="+mj-lt"/>
            </a:endParaRPr>
          </a:p>
        </p:txBody>
      </p:sp>
      <p:sp>
        <p:nvSpPr>
          <p:cNvPr id="18" name="Footer Placeholder 17"/>
          <p:cNvSpPr>
            <a:spLocks noGrp="1"/>
          </p:cNvSpPr>
          <p:nvPr>
            <p:ph type="ftr" sz="quarter" idx="10"/>
          </p:nvPr>
        </p:nvSpPr>
        <p:spPr/>
        <p:txBody>
          <a:bodyPr/>
          <a:lstStyle/>
          <a:p>
            <a:pPr>
              <a:defRPr/>
            </a:pPr>
            <a:r>
              <a:rPr lang="en-US" dirty="0" smtClean="0"/>
              <a:t>RF-PDS-060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6" accel="50000" decel="50000" autoRev="1" fill="hold" nodeType="afterEffect">
                                  <p:stCondLst>
                                    <p:cond delay="0"/>
                                  </p:stCondLst>
                                  <p:childTnLst>
                                    <p:animClr clrSpc="hsl" dir="cw">
                                      <p:cBhvr>
                                        <p:cTn id="6" dur="500" fill="hold"/>
                                        <p:tgtEl>
                                          <p:spTgt spid="46091"/>
                                        </p:tgtEl>
                                        <p:attrNameLst>
                                          <p:attrName>fillcolor</p:attrName>
                                        </p:attrNameLst>
                                      </p:cBhvr>
                                      <p:to>
                                        <a:srgbClr val="FFFF00"/>
                                      </p:to>
                                    </p:animClr>
                                    <p:set>
                                      <p:cBhvr>
                                        <p:cTn id="7" dur="500" fill="hold"/>
                                        <p:tgtEl>
                                          <p:spTgt spid="46091"/>
                                        </p:tgtEl>
                                        <p:attrNameLst>
                                          <p:attrName>fill.type</p:attrName>
                                        </p:attrNameLst>
                                      </p:cBhvr>
                                      <p:to>
                                        <p:strVal val="solid"/>
                                      </p:to>
                                    </p:set>
                                    <p:set>
                                      <p:cBhvr>
                                        <p:cTn id="8" dur="500" fill="hold"/>
                                        <p:tgtEl>
                                          <p:spTgt spid="46091"/>
                                        </p:tgtEl>
                                        <p:attrNameLst>
                                          <p:attrName>fill.on</p:attrName>
                                        </p:attrNameLst>
                                      </p:cBhvr>
                                      <p:to>
                                        <p:strVal val="true"/>
                                      </p:to>
                                    </p:set>
                                  </p:childTnLst>
                                </p:cTn>
                              </p:par>
                            </p:childTnLst>
                          </p:cTn>
                        </p:par>
                        <p:par>
                          <p:cTn id="9" fill="hold">
                            <p:stCondLst>
                              <p:cond delay="1000"/>
                            </p:stCondLst>
                            <p:childTnLst>
                              <p:par>
                                <p:cTn id="10" presetID="1" presetClass="emph" presetSubtype="6" accel="50000" decel="50000" autoRev="1" fill="hold" nodeType="afterEffect">
                                  <p:stCondLst>
                                    <p:cond delay="0"/>
                                  </p:stCondLst>
                                  <p:childTnLst>
                                    <p:animClr clrSpc="hsl" dir="cw">
                                      <p:cBhvr>
                                        <p:cTn id="11" dur="500" fill="hold"/>
                                        <p:tgtEl>
                                          <p:spTgt spid="46095"/>
                                        </p:tgtEl>
                                        <p:attrNameLst>
                                          <p:attrName>fillcolor</p:attrName>
                                        </p:attrNameLst>
                                      </p:cBhvr>
                                      <p:to>
                                        <a:srgbClr val="FFFF00"/>
                                      </p:to>
                                    </p:animClr>
                                    <p:set>
                                      <p:cBhvr>
                                        <p:cTn id="12" dur="500" fill="hold"/>
                                        <p:tgtEl>
                                          <p:spTgt spid="46095"/>
                                        </p:tgtEl>
                                        <p:attrNameLst>
                                          <p:attrName>fill.type</p:attrName>
                                        </p:attrNameLst>
                                      </p:cBhvr>
                                      <p:to>
                                        <p:strVal val="solid"/>
                                      </p:to>
                                    </p:set>
                                    <p:set>
                                      <p:cBhvr>
                                        <p:cTn id="13" dur="500" fill="hold"/>
                                        <p:tgtEl>
                                          <p:spTgt spid="46095"/>
                                        </p:tgtEl>
                                        <p:attrNameLst>
                                          <p:attrName>fill.on</p:attrName>
                                        </p:attrNameLst>
                                      </p:cBhvr>
                                      <p:to>
                                        <p:strVal val="true"/>
                                      </p:to>
                                    </p:set>
                                  </p:childTnLst>
                                </p:cTn>
                              </p:par>
                            </p:childTnLst>
                          </p:cTn>
                        </p:par>
                        <p:par>
                          <p:cTn id="14" fill="hold">
                            <p:stCondLst>
                              <p:cond delay="2000"/>
                            </p:stCondLst>
                            <p:childTnLst>
                              <p:par>
                                <p:cTn id="15" presetID="1" presetClass="emph" presetSubtype="6" accel="50000" decel="50000" autoRev="1" fill="hold" nodeType="afterEffect">
                                  <p:stCondLst>
                                    <p:cond delay="0"/>
                                  </p:stCondLst>
                                  <p:childTnLst>
                                    <p:animClr clrSpc="hsl" dir="cw">
                                      <p:cBhvr>
                                        <p:cTn id="16" dur="500" fill="hold"/>
                                        <p:tgtEl>
                                          <p:spTgt spid="46094"/>
                                        </p:tgtEl>
                                        <p:attrNameLst>
                                          <p:attrName>fillcolor</p:attrName>
                                        </p:attrNameLst>
                                      </p:cBhvr>
                                      <p:to>
                                        <a:srgbClr val="FFFF00"/>
                                      </p:to>
                                    </p:animClr>
                                    <p:set>
                                      <p:cBhvr>
                                        <p:cTn id="17" dur="500" fill="hold"/>
                                        <p:tgtEl>
                                          <p:spTgt spid="46094"/>
                                        </p:tgtEl>
                                        <p:attrNameLst>
                                          <p:attrName>fill.type</p:attrName>
                                        </p:attrNameLst>
                                      </p:cBhvr>
                                      <p:to>
                                        <p:strVal val="solid"/>
                                      </p:to>
                                    </p:set>
                                    <p:set>
                                      <p:cBhvr>
                                        <p:cTn id="18" dur="500" fill="hold"/>
                                        <p:tgtEl>
                                          <p:spTgt spid="46094"/>
                                        </p:tgtEl>
                                        <p:attrNameLst>
                                          <p:attrName>fill.on</p:attrName>
                                        </p:attrNameLst>
                                      </p:cBhvr>
                                      <p:to>
                                        <p:strVal val="true"/>
                                      </p:to>
                                    </p:set>
                                  </p:childTnLst>
                                </p:cTn>
                              </p:par>
                            </p:childTnLst>
                          </p:cTn>
                        </p:par>
                        <p:par>
                          <p:cTn id="19" fill="hold">
                            <p:stCondLst>
                              <p:cond delay="3000"/>
                            </p:stCondLst>
                            <p:childTnLst>
                              <p:par>
                                <p:cTn id="20" presetID="1" presetClass="emph" presetSubtype="6" accel="50000" decel="50000" autoRev="1" fill="hold" nodeType="afterEffect">
                                  <p:stCondLst>
                                    <p:cond delay="0"/>
                                  </p:stCondLst>
                                  <p:childTnLst>
                                    <p:animClr clrSpc="hsl" dir="cw">
                                      <p:cBhvr>
                                        <p:cTn id="21" dur="500" fill="hold"/>
                                        <p:tgtEl>
                                          <p:spTgt spid="46099"/>
                                        </p:tgtEl>
                                        <p:attrNameLst>
                                          <p:attrName>fillcolor</p:attrName>
                                        </p:attrNameLst>
                                      </p:cBhvr>
                                      <p:to>
                                        <a:srgbClr val="FFFF00"/>
                                      </p:to>
                                    </p:animClr>
                                    <p:set>
                                      <p:cBhvr>
                                        <p:cTn id="22" dur="500" fill="hold"/>
                                        <p:tgtEl>
                                          <p:spTgt spid="46099"/>
                                        </p:tgtEl>
                                        <p:attrNameLst>
                                          <p:attrName>fill.type</p:attrName>
                                        </p:attrNameLst>
                                      </p:cBhvr>
                                      <p:to>
                                        <p:strVal val="solid"/>
                                      </p:to>
                                    </p:set>
                                    <p:set>
                                      <p:cBhvr>
                                        <p:cTn id="23" dur="500" fill="hold"/>
                                        <p:tgtEl>
                                          <p:spTgt spid="4609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p:txBody>
          <a:bodyPr/>
          <a:lstStyle/>
          <a:p>
            <a:r>
              <a:rPr lang="en-US" dirty="0" smtClean="0"/>
              <a:t>A data source program requires four blocks of code to be written:</a:t>
            </a:r>
          </a:p>
          <a:p>
            <a:pPr lvl="1"/>
            <a:r>
              <a:rPr lang="en-US" dirty="0" smtClean="0"/>
              <a:t>1. A data set definition</a:t>
            </a:r>
          </a:p>
          <a:p>
            <a:pPr lvl="2"/>
            <a:r>
              <a:rPr lang="en-US" dirty="0" smtClean="0"/>
              <a:t>Consists of one or more temp-tables that define the data set structure for the report</a:t>
            </a:r>
          </a:p>
          <a:p>
            <a:pPr lvl="2"/>
            <a:r>
              <a:rPr lang="en-US" dirty="0" smtClean="0"/>
              <a:t>Tables can be related (e.g. master-detail)</a:t>
            </a:r>
          </a:p>
          <a:p>
            <a:pPr lvl="1"/>
            <a:r>
              <a:rPr lang="en-US" dirty="0" smtClean="0"/>
              <a:t>2. Statements to empty the temp-table(s) in the data set</a:t>
            </a:r>
          </a:p>
          <a:p>
            <a:pPr lvl="1"/>
            <a:r>
              <a:rPr lang="en-US" dirty="0" smtClean="0"/>
              <a:t>3. Metadata definition that defines attributes for the fields in the data set</a:t>
            </a:r>
          </a:p>
          <a:p>
            <a:pPr lvl="1"/>
            <a:r>
              <a:rPr lang="en-US" dirty="0" smtClean="0"/>
              <a:t>4. Data retrieval logic that populates the data set according to filter conditions</a:t>
            </a:r>
          </a:p>
          <a:p>
            <a:pPr eaLnBrk="1" hangingPunct="1"/>
            <a:endParaRPr lang="en-US" dirty="0" smtClean="0"/>
          </a:p>
        </p:txBody>
      </p:sp>
      <p:sp>
        <p:nvSpPr>
          <p:cNvPr id="52226" name="Rectangle 2"/>
          <p:cNvSpPr>
            <a:spLocks noGrp="1" noChangeArrowheads="1"/>
          </p:cNvSpPr>
          <p:nvPr>
            <p:ph type="title"/>
          </p:nvPr>
        </p:nvSpPr>
        <p:spPr/>
        <p:txBody>
          <a:bodyPr/>
          <a:lstStyle/>
          <a:p>
            <a:pPr eaLnBrk="1" hangingPunct="1"/>
            <a:r>
              <a:rPr lang="en-US" smtClean="0"/>
              <a:t>Progress Data Source Program Calls</a:t>
            </a:r>
          </a:p>
        </p:txBody>
      </p:sp>
      <p:sp>
        <p:nvSpPr>
          <p:cNvPr id="4" name="Footer Placeholder 3"/>
          <p:cNvSpPr>
            <a:spLocks noGrp="1"/>
          </p:cNvSpPr>
          <p:nvPr>
            <p:ph type="ftr" sz="quarter" idx="10"/>
          </p:nvPr>
        </p:nvSpPr>
        <p:spPr/>
        <p:txBody>
          <a:bodyPr/>
          <a:lstStyle/>
          <a:p>
            <a:pPr>
              <a:defRPr/>
            </a:pPr>
            <a:r>
              <a:rPr lang="en-US" dirty="0" smtClean="0"/>
              <a:t>RF-PDS-070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52227">
                                            <p:txEl>
                                              <p:pRg st="0" end="0"/>
                                            </p:txEl>
                                          </p:spTgt>
                                        </p:tgtEl>
                                        <p:attrNameLst>
                                          <p:attrName>style.fontStyle</p:attrName>
                                        </p:attrNameLst>
                                      </p:cBhvr>
                                      <p:to>
                                        <p:strVal val="normal"/>
                                      </p:to>
                                    </p:set>
                                    <p:set>
                                      <p:cBhvr override="childStyle">
                                        <p:cTn id="7" dur="indefinite"/>
                                        <p:tgtEl>
                                          <p:spTgt spid="52227">
                                            <p:txEl>
                                              <p:pRg st="0" end="0"/>
                                            </p:txEl>
                                          </p:spTgt>
                                        </p:tgtEl>
                                        <p:attrNameLst>
                                          <p:attrName>style.fontWeight</p:attrName>
                                        </p:attrNameLst>
                                      </p:cBhvr>
                                      <p:to>
                                        <p:strVal val="bold"/>
                                      </p:to>
                                    </p:set>
                                    <p:set>
                                      <p:cBhvr override="childStyle">
                                        <p:cTn id="8" dur="indefinite"/>
                                        <p:tgtEl>
                                          <p:spTgt spid="52227">
                                            <p:txEl>
                                              <p:pRg st="0" end="0"/>
                                            </p:txEl>
                                          </p:spTgt>
                                        </p:tgtEl>
                                        <p:attrNameLst>
                                          <p:attrName>style.textDecorationUnderline</p:attrName>
                                        </p:attrNameLst>
                                      </p:cBhvr>
                                      <p:to>
                                        <p:strVal val="false"/>
                                      </p:to>
                                    </p:set>
                                  </p:childTnLst>
                                </p:cTn>
                              </p:par>
                              <p:par>
                                <p:cTn id="9" presetID="5" presetClass="emph" presetSubtype="1" nodeType="withEffect">
                                  <p:stCondLst>
                                    <p:cond delay="0"/>
                                  </p:stCondLst>
                                  <p:childTnLst>
                                    <p:set>
                                      <p:cBhvr override="childStyle">
                                        <p:cTn id="10" dur="indefinite"/>
                                        <p:tgtEl>
                                          <p:spTgt spid="52227">
                                            <p:txEl>
                                              <p:pRg st="1" end="1"/>
                                            </p:txEl>
                                          </p:spTgt>
                                        </p:tgtEl>
                                        <p:attrNameLst>
                                          <p:attrName>style.fontStyle</p:attrName>
                                        </p:attrNameLst>
                                      </p:cBhvr>
                                      <p:to>
                                        <p:strVal val="normal"/>
                                      </p:to>
                                    </p:set>
                                    <p:set>
                                      <p:cBhvr override="childStyle">
                                        <p:cTn id="11" dur="indefinite"/>
                                        <p:tgtEl>
                                          <p:spTgt spid="52227">
                                            <p:txEl>
                                              <p:pRg st="1" end="1"/>
                                            </p:txEl>
                                          </p:spTgt>
                                        </p:tgtEl>
                                        <p:attrNameLst>
                                          <p:attrName>style.fontWeight</p:attrName>
                                        </p:attrNameLst>
                                      </p:cBhvr>
                                      <p:to>
                                        <p:strVal val="bold"/>
                                      </p:to>
                                    </p:set>
                                    <p:set>
                                      <p:cBhvr override="childStyle">
                                        <p:cTn id="12" dur="indefinite"/>
                                        <p:tgtEl>
                                          <p:spTgt spid="52227">
                                            <p:txEl>
                                              <p:pRg st="1" end="1"/>
                                            </p:txEl>
                                          </p:spTgt>
                                        </p:tgtEl>
                                        <p:attrNameLst>
                                          <p:attrName>style.textDecorationUnderline</p:attrName>
                                        </p:attrNameLst>
                                      </p:cBhvr>
                                      <p:to>
                                        <p:strVal val="false"/>
                                      </p:to>
                                    </p:set>
                                  </p:childTnLst>
                                </p:cTn>
                              </p:par>
                              <p:par>
                                <p:cTn id="13" presetID="5" presetClass="emph" presetSubtype="1" nodeType="withEffect">
                                  <p:stCondLst>
                                    <p:cond delay="0"/>
                                  </p:stCondLst>
                                  <p:childTnLst>
                                    <p:set>
                                      <p:cBhvr override="childStyle">
                                        <p:cTn id="14" dur="indefinite"/>
                                        <p:tgtEl>
                                          <p:spTgt spid="52227">
                                            <p:txEl>
                                              <p:pRg st="2" end="2"/>
                                            </p:txEl>
                                          </p:spTgt>
                                        </p:tgtEl>
                                        <p:attrNameLst>
                                          <p:attrName>style.fontStyle</p:attrName>
                                        </p:attrNameLst>
                                      </p:cBhvr>
                                      <p:to>
                                        <p:strVal val="normal"/>
                                      </p:to>
                                    </p:set>
                                    <p:set>
                                      <p:cBhvr override="childStyle">
                                        <p:cTn id="15" dur="indefinite"/>
                                        <p:tgtEl>
                                          <p:spTgt spid="52227">
                                            <p:txEl>
                                              <p:pRg st="2" end="2"/>
                                            </p:txEl>
                                          </p:spTgt>
                                        </p:tgtEl>
                                        <p:attrNameLst>
                                          <p:attrName>style.fontWeight</p:attrName>
                                        </p:attrNameLst>
                                      </p:cBhvr>
                                      <p:to>
                                        <p:strVal val="bold"/>
                                      </p:to>
                                    </p:set>
                                    <p:set>
                                      <p:cBhvr override="childStyle">
                                        <p:cTn id="16" dur="indefinite"/>
                                        <p:tgtEl>
                                          <p:spTgt spid="52227">
                                            <p:txEl>
                                              <p:pRg st="2" end="2"/>
                                            </p:txEl>
                                          </p:spTgt>
                                        </p:tgtEl>
                                        <p:attrNameLst>
                                          <p:attrName>style.textDecorationUnderline</p:attrName>
                                        </p:attrNameLst>
                                      </p:cBhvr>
                                      <p:to>
                                        <p:strVal val="false"/>
                                      </p:to>
                                    </p:set>
                                  </p:childTnLst>
                                </p:cTn>
                              </p:par>
                              <p:par>
                                <p:cTn id="17" presetID="5" presetClass="emph" presetSubtype="1" nodeType="withEffect">
                                  <p:stCondLst>
                                    <p:cond delay="0"/>
                                  </p:stCondLst>
                                  <p:childTnLst>
                                    <p:set>
                                      <p:cBhvr override="childStyle">
                                        <p:cTn id="18" dur="indefinite"/>
                                        <p:tgtEl>
                                          <p:spTgt spid="52227">
                                            <p:txEl>
                                              <p:pRg st="3" end="3"/>
                                            </p:txEl>
                                          </p:spTgt>
                                        </p:tgtEl>
                                        <p:attrNameLst>
                                          <p:attrName>style.fontStyle</p:attrName>
                                        </p:attrNameLst>
                                      </p:cBhvr>
                                      <p:to>
                                        <p:strVal val="normal"/>
                                      </p:to>
                                    </p:set>
                                    <p:set>
                                      <p:cBhvr override="childStyle">
                                        <p:cTn id="19" dur="indefinite"/>
                                        <p:tgtEl>
                                          <p:spTgt spid="52227">
                                            <p:txEl>
                                              <p:pRg st="3" end="3"/>
                                            </p:txEl>
                                          </p:spTgt>
                                        </p:tgtEl>
                                        <p:attrNameLst>
                                          <p:attrName>style.fontWeight</p:attrName>
                                        </p:attrNameLst>
                                      </p:cBhvr>
                                      <p:to>
                                        <p:strVal val="bold"/>
                                      </p:to>
                                    </p:set>
                                    <p:set>
                                      <p:cBhvr override="childStyle">
                                        <p:cTn id="20" dur="indefinite"/>
                                        <p:tgtEl>
                                          <p:spTgt spid="52227">
                                            <p:txEl>
                                              <p:pRg st="3" end="3"/>
                                            </p:txEl>
                                          </p:spTgt>
                                        </p:tgtEl>
                                        <p:attrNameLst>
                                          <p:attrName>style.textDecorationUnderline</p:attrName>
                                        </p:attrNameLst>
                                      </p:cBhvr>
                                      <p:to>
                                        <p:strVal val="false"/>
                                      </p:to>
                                    </p:set>
                                  </p:childTnLst>
                                </p:cTn>
                              </p:par>
                              <p:par>
                                <p:cTn id="21" presetID="5" presetClass="emph" presetSubtype="1" nodeType="withEffect">
                                  <p:stCondLst>
                                    <p:cond delay="0"/>
                                  </p:stCondLst>
                                  <p:childTnLst>
                                    <p:set>
                                      <p:cBhvr override="childStyle">
                                        <p:cTn id="22" dur="indefinite"/>
                                        <p:tgtEl>
                                          <p:spTgt spid="52227">
                                            <p:txEl>
                                              <p:pRg st="4" end="4"/>
                                            </p:txEl>
                                          </p:spTgt>
                                        </p:tgtEl>
                                        <p:attrNameLst>
                                          <p:attrName>style.fontStyle</p:attrName>
                                        </p:attrNameLst>
                                      </p:cBhvr>
                                      <p:to>
                                        <p:strVal val="normal"/>
                                      </p:to>
                                    </p:set>
                                    <p:set>
                                      <p:cBhvr override="childStyle">
                                        <p:cTn id="23" dur="indefinite"/>
                                        <p:tgtEl>
                                          <p:spTgt spid="52227">
                                            <p:txEl>
                                              <p:pRg st="4" end="4"/>
                                            </p:txEl>
                                          </p:spTgt>
                                        </p:tgtEl>
                                        <p:attrNameLst>
                                          <p:attrName>style.fontWeight</p:attrName>
                                        </p:attrNameLst>
                                      </p:cBhvr>
                                      <p:to>
                                        <p:strVal val="bold"/>
                                      </p:to>
                                    </p:set>
                                    <p:set>
                                      <p:cBhvr override="childStyle">
                                        <p:cTn id="24" dur="indefinite"/>
                                        <p:tgtEl>
                                          <p:spTgt spid="52227">
                                            <p:txEl>
                                              <p:pRg st="4" end="4"/>
                                            </p:txEl>
                                          </p:spTgt>
                                        </p:tgtEl>
                                        <p:attrNameLst>
                                          <p:attrName>style.textDecorationUnderline</p:attrName>
                                        </p:attrNameLst>
                                      </p:cBhvr>
                                      <p:to>
                                        <p:strVal val="false"/>
                                      </p:to>
                                    </p:set>
                                  </p:childTnLst>
                                </p:cTn>
                              </p:par>
                              <p:par>
                                <p:cTn id="25" presetID="5" presetClass="emph" presetSubtype="1" nodeType="withEffect">
                                  <p:stCondLst>
                                    <p:cond delay="0"/>
                                  </p:stCondLst>
                                  <p:childTnLst>
                                    <p:set>
                                      <p:cBhvr override="childStyle">
                                        <p:cTn id="26" dur="indefinite"/>
                                        <p:tgtEl>
                                          <p:spTgt spid="52227">
                                            <p:txEl>
                                              <p:pRg st="5" end="5"/>
                                            </p:txEl>
                                          </p:spTgt>
                                        </p:tgtEl>
                                        <p:attrNameLst>
                                          <p:attrName>style.fontStyle</p:attrName>
                                        </p:attrNameLst>
                                      </p:cBhvr>
                                      <p:to>
                                        <p:strVal val="normal"/>
                                      </p:to>
                                    </p:set>
                                    <p:set>
                                      <p:cBhvr override="childStyle">
                                        <p:cTn id="27" dur="indefinite"/>
                                        <p:tgtEl>
                                          <p:spTgt spid="52227">
                                            <p:txEl>
                                              <p:pRg st="5" end="5"/>
                                            </p:txEl>
                                          </p:spTgt>
                                        </p:tgtEl>
                                        <p:attrNameLst>
                                          <p:attrName>style.fontWeight</p:attrName>
                                        </p:attrNameLst>
                                      </p:cBhvr>
                                      <p:to>
                                        <p:strVal val="bold"/>
                                      </p:to>
                                    </p:set>
                                    <p:set>
                                      <p:cBhvr override="childStyle">
                                        <p:cTn id="28" dur="indefinite"/>
                                        <p:tgtEl>
                                          <p:spTgt spid="52227">
                                            <p:txEl>
                                              <p:pRg st="5" end="5"/>
                                            </p:txEl>
                                          </p:spTgt>
                                        </p:tgtEl>
                                        <p:attrNameLst>
                                          <p:attrName>style.textDecorationUnderline</p:attrName>
                                        </p:attrNameLst>
                                      </p:cBhvr>
                                      <p:to>
                                        <p:strVal val="false"/>
                                      </p:to>
                                    </p:set>
                                  </p:childTnLst>
                                </p:cTn>
                              </p:par>
                              <p:par>
                                <p:cTn id="29" presetID="5" presetClass="emph" presetSubtype="1" nodeType="withEffect">
                                  <p:stCondLst>
                                    <p:cond delay="0"/>
                                  </p:stCondLst>
                                  <p:childTnLst>
                                    <p:set>
                                      <p:cBhvr override="childStyle">
                                        <p:cTn id="30" dur="indefinite"/>
                                        <p:tgtEl>
                                          <p:spTgt spid="52227">
                                            <p:txEl>
                                              <p:pRg st="6" end="6"/>
                                            </p:txEl>
                                          </p:spTgt>
                                        </p:tgtEl>
                                        <p:attrNameLst>
                                          <p:attrName>style.fontStyle</p:attrName>
                                        </p:attrNameLst>
                                      </p:cBhvr>
                                      <p:to>
                                        <p:strVal val="normal"/>
                                      </p:to>
                                    </p:set>
                                    <p:set>
                                      <p:cBhvr override="childStyle">
                                        <p:cTn id="31" dur="indefinite"/>
                                        <p:tgtEl>
                                          <p:spTgt spid="52227">
                                            <p:txEl>
                                              <p:pRg st="6" end="6"/>
                                            </p:txEl>
                                          </p:spTgt>
                                        </p:tgtEl>
                                        <p:attrNameLst>
                                          <p:attrName>style.fontWeight</p:attrName>
                                        </p:attrNameLst>
                                      </p:cBhvr>
                                      <p:to>
                                        <p:strVal val="bold"/>
                                      </p:to>
                                    </p:set>
                                    <p:set>
                                      <p:cBhvr override="childStyle">
                                        <p:cTn id="32" dur="indefinite"/>
                                        <p:tgtEl>
                                          <p:spTgt spid="52227">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Text Box 6"/>
          <p:cNvSpPr txBox="1">
            <a:spLocks noChangeArrowheads="1"/>
          </p:cNvSpPr>
          <p:nvPr/>
        </p:nvSpPr>
        <p:spPr bwMode="auto">
          <a:xfrm>
            <a:off x="1970312" y="781049"/>
            <a:ext cx="5181600" cy="5262979"/>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wrap="square" tIns="91440" bIns="91440">
            <a:spAutoFit/>
          </a:bodyPr>
          <a:lstStyle/>
          <a:p>
            <a:r>
              <a:rPr lang="en-US" sz="1000" dirty="0" smtClean="0">
                <a:latin typeface="Courier New" pitchFamily="49" charset="0"/>
              </a:rPr>
              <a:t>{</a:t>
            </a:r>
            <a:r>
              <a:rPr lang="en-US" sz="1000" dirty="0" err="1" smtClean="0">
                <a:latin typeface="Courier New" pitchFamily="49" charset="0"/>
              </a:rPr>
              <a:t>mfsubdirs.i</a:t>
            </a:r>
            <a:r>
              <a:rPr lang="en-US" sz="1000" dirty="0" smtClean="0">
                <a:latin typeface="Courier New" pitchFamily="49" charset="0"/>
              </a:rPr>
              <a:t>}</a:t>
            </a:r>
          </a:p>
          <a:p>
            <a:r>
              <a:rPr lang="en-US" sz="1000" dirty="0" smtClean="0">
                <a:latin typeface="Courier New" pitchFamily="49" charset="0"/>
              </a:rPr>
              <a:t>{{&amp;US_BBI}</a:t>
            </a:r>
            <a:r>
              <a:rPr lang="en-US" sz="1000" dirty="0" err="1" smtClean="0">
                <a:latin typeface="Courier New" pitchFamily="49" charset="0"/>
              </a:rPr>
              <a:t>mfdeclre.i</a:t>
            </a:r>
            <a:r>
              <a:rPr lang="en-US" sz="1000" dirty="0">
                <a:latin typeface="Courier New" pitchFamily="49" charset="0"/>
              </a:rPr>
              <a:t>}</a:t>
            </a:r>
          </a:p>
          <a:p>
            <a:r>
              <a:rPr lang="en-US" sz="1000" dirty="0" smtClean="0">
                <a:latin typeface="Courier New" pitchFamily="49" charset="0"/>
              </a:rPr>
              <a:t>{{&amp;US_BBI}</a:t>
            </a:r>
            <a:r>
              <a:rPr lang="en-US" sz="1000" dirty="0" err="1" smtClean="0">
                <a:latin typeface="Courier New" pitchFamily="49" charset="0"/>
              </a:rPr>
              <a:t>gplabel.i</a:t>
            </a:r>
            <a:r>
              <a:rPr lang="en-US" sz="1000" dirty="0">
                <a:latin typeface="Courier New" pitchFamily="49" charset="0"/>
              </a:rPr>
              <a:t>}</a:t>
            </a:r>
          </a:p>
          <a:p>
            <a:endParaRPr lang="en-US" sz="1000" dirty="0">
              <a:latin typeface="Courier New" pitchFamily="49" charset="0"/>
            </a:endParaRPr>
          </a:p>
          <a:p>
            <a:r>
              <a:rPr lang="en-US" sz="1000" dirty="0">
                <a:latin typeface="Courier New" pitchFamily="49" charset="0"/>
              </a:rPr>
              <a:t>{com/</a:t>
            </a:r>
            <a:r>
              <a:rPr lang="en-US" sz="1000" dirty="0" err="1">
                <a:latin typeface="Courier New" pitchFamily="49" charset="0"/>
              </a:rPr>
              <a:t>qad</a:t>
            </a:r>
            <a:r>
              <a:rPr lang="en-US" sz="1000" dirty="0">
                <a:latin typeface="Courier New" pitchFamily="49" charset="0"/>
              </a:rPr>
              <a:t>/shell/report/</a:t>
            </a:r>
            <a:r>
              <a:rPr lang="en-US" sz="1000" dirty="0" err="1">
                <a:latin typeface="Courier New" pitchFamily="49" charset="0"/>
              </a:rPr>
              <a:t>dsReportRequest.i</a:t>
            </a:r>
            <a:r>
              <a:rPr lang="en-US" sz="1000" dirty="0">
                <a:latin typeface="Courier New" pitchFamily="49" charset="0"/>
              </a:rPr>
              <a:t>}</a:t>
            </a:r>
          </a:p>
          <a:p>
            <a:r>
              <a:rPr lang="en-US" sz="1000" dirty="0">
                <a:latin typeface="Courier New" pitchFamily="49" charset="0"/>
              </a:rPr>
              <a:t>{com/</a:t>
            </a:r>
            <a:r>
              <a:rPr lang="en-US" sz="1000" dirty="0" err="1">
                <a:latin typeface="Courier New" pitchFamily="49" charset="0"/>
              </a:rPr>
              <a:t>qad</a:t>
            </a:r>
            <a:r>
              <a:rPr lang="en-US" sz="1000" dirty="0">
                <a:latin typeface="Courier New" pitchFamily="49" charset="0"/>
              </a:rPr>
              <a:t>/shell/report/</a:t>
            </a:r>
            <a:r>
              <a:rPr lang="en-US" sz="1000" dirty="0" err="1">
                <a:latin typeface="Courier New" pitchFamily="49" charset="0"/>
              </a:rPr>
              <a:t>ReportConstants.i</a:t>
            </a:r>
            <a:r>
              <a:rPr lang="en-US" sz="1000" dirty="0">
                <a:latin typeface="Courier New" pitchFamily="49" charset="0"/>
              </a:rPr>
              <a:t>}</a:t>
            </a:r>
          </a:p>
          <a:p>
            <a:endParaRPr lang="en-US" sz="1000" dirty="0">
              <a:latin typeface="Courier New" pitchFamily="49" charset="0"/>
            </a:endParaRPr>
          </a:p>
          <a:p>
            <a:r>
              <a:rPr lang="en-US" sz="1000" dirty="0">
                <a:latin typeface="Courier New" pitchFamily="49" charset="0"/>
              </a:rPr>
              <a:t>/* Report data set definition block */</a:t>
            </a:r>
          </a:p>
          <a:p>
            <a:endParaRPr lang="en-US" sz="1000" dirty="0">
              <a:latin typeface="Courier New" pitchFamily="49" charset="0"/>
            </a:endParaRPr>
          </a:p>
          <a:p>
            <a:r>
              <a:rPr lang="en-US" sz="1000" dirty="0">
                <a:solidFill>
                  <a:srgbClr val="FF0000"/>
                </a:solidFill>
                <a:latin typeface="Courier New" pitchFamily="49" charset="0"/>
              </a:rPr>
              <a:t>/* TODO Insert your data set code here */</a:t>
            </a:r>
          </a:p>
          <a:p>
            <a:endParaRPr lang="en-US" sz="1000" dirty="0">
              <a:solidFill>
                <a:srgbClr val="FF0000"/>
              </a:solidFill>
              <a:latin typeface="Courier New" pitchFamily="49" charset="0"/>
            </a:endParaRPr>
          </a:p>
          <a:p>
            <a:r>
              <a:rPr lang="en-US" sz="1000" dirty="0">
                <a:latin typeface="Courier New" pitchFamily="49" charset="0"/>
              </a:rPr>
              <a:t>/* Main Block */</a:t>
            </a:r>
          </a:p>
          <a:p>
            <a:r>
              <a:rPr lang="en-US" sz="1000" dirty="0">
                <a:latin typeface="Courier New" pitchFamily="49" charset="0"/>
              </a:rPr>
              <a:t>define input parameter </a:t>
            </a:r>
            <a:r>
              <a:rPr lang="en-US" sz="1000" dirty="0" err="1">
                <a:latin typeface="Courier New" pitchFamily="49" charset="0"/>
              </a:rPr>
              <a:t>runReport</a:t>
            </a:r>
            <a:r>
              <a:rPr lang="en-US" sz="1000" dirty="0">
                <a:latin typeface="Courier New" pitchFamily="49" charset="0"/>
              </a:rPr>
              <a:t> as logical.</a:t>
            </a:r>
          </a:p>
          <a:p>
            <a:r>
              <a:rPr lang="en-US" sz="1000" dirty="0">
                <a:latin typeface="Courier New" pitchFamily="49" charset="0"/>
              </a:rPr>
              <a:t>define input parameter </a:t>
            </a:r>
            <a:r>
              <a:rPr lang="en-US" sz="1000" dirty="0" err="1">
                <a:latin typeface="Courier New" pitchFamily="49" charset="0"/>
              </a:rPr>
              <a:t>reportHandle</a:t>
            </a:r>
            <a:r>
              <a:rPr lang="en-US" sz="1000" dirty="0">
                <a:latin typeface="Courier New" pitchFamily="49" charset="0"/>
              </a:rPr>
              <a:t> as handle.</a:t>
            </a:r>
          </a:p>
          <a:p>
            <a:r>
              <a:rPr lang="en-US" sz="1000" dirty="0">
                <a:latin typeface="Courier New" pitchFamily="49" charset="0"/>
              </a:rPr>
              <a:t>define input parameter dataset for </a:t>
            </a:r>
            <a:r>
              <a:rPr lang="en-US" sz="1000" dirty="0" err="1">
                <a:latin typeface="Courier New" pitchFamily="49" charset="0"/>
              </a:rPr>
              <a:t>dsReportRequest</a:t>
            </a:r>
            <a:r>
              <a:rPr lang="en-US" sz="1000" dirty="0">
                <a:latin typeface="Courier New" pitchFamily="49" charset="0"/>
              </a:rPr>
              <a:t>.</a:t>
            </a:r>
          </a:p>
          <a:p>
            <a:r>
              <a:rPr lang="en-US" sz="1000" dirty="0">
                <a:latin typeface="Courier New" pitchFamily="49" charset="0"/>
              </a:rPr>
              <a:t>define output parameter dataset-handle </a:t>
            </a:r>
            <a:r>
              <a:rPr lang="en-US" sz="1000" dirty="0" err="1">
                <a:latin typeface="Courier New" pitchFamily="49" charset="0"/>
              </a:rPr>
              <a:t>phReportResults</a:t>
            </a:r>
            <a:r>
              <a:rPr lang="en-US" sz="1000" dirty="0">
                <a:latin typeface="Courier New" pitchFamily="49" charset="0"/>
              </a:rPr>
              <a:t>.</a:t>
            </a:r>
          </a:p>
          <a:p>
            <a:endParaRPr lang="en-US" sz="1000" dirty="0">
              <a:latin typeface="Courier New" pitchFamily="49" charset="0"/>
            </a:endParaRPr>
          </a:p>
          <a:p>
            <a:r>
              <a:rPr lang="en-US" sz="1000" dirty="0">
                <a:latin typeface="Courier New" pitchFamily="49" charset="0"/>
              </a:rPr>
              <a:t>{com/</a:t>
            </a:r>
            <a:r>
              <a:rPr lang="en-US" sz="1000" dirty="0" err="1">
                <a:latin typeface="Courier New" pitchFamily="49" charset="0"/>
              </a:rPr>
              <a:t>qad</a:t>
            </a:r>
            <a:r>
              <a:rPr lang="en-US" sz="1000" dirty="0">
                <a:latin typeface="Courier New" pitchFamily="49" charset="0"/>
              </a:rPr>
              <a:t>/shell/report/</a:t>
            </a:r>
            <a:r>
              <a:rPr lang="en-US" sz="1000" dirty="0" err="1">
                <a:latin typeface="Courier New" pitchFamily="49" charset="0"/>
              </a:rPr>
              <a:t>reporting.i</a:t>
            </a:r>
            <a:r>
              <a:rPr lang="en-US" sz="1000" dirty="0">
                <a:latin typeface="Courier New" pitchFamily="49" charset="0"/>
              </a:rPr>
              <a:t>}</a:t>
            </a:r>
          </a:p>
          <a:p>
            <a:endParaRPr lang="en-US" sz="1000" dirty="0">
              <a:latin typeface="Courier New" pitchFamily="49" charset="0"/>
            </a:endParaRPr>
          </a:p>
          <a:p>
            <a:r>
              <a:rPr lang="en-US" sz="1000" dirty="0">
                <a:latin typeface="Courier New" pitchFamily="49" charset="0"/>
              </a:rPr>
              <a:t>define variable </a:t>
            </a:r>
            <a:r>
              <a:rPr lang="en-US" sz="1000" dirty="0" err="1">
                <a:latin typeface="Courier New" pitchFamily="49" charset="0"/>
              </a:rPr>
              <a:t>bufferName</a:t>
            </a:r>
            <a:r>
              <a:rPr lang="en-US" sz="1000" dirty="0">
                <a:latin typeface="Courier New" pitchFamily="49" charset="0"/>
              </a:rPr>
              <a:t> as character no-undo.</a:t>
            </a:r>
          </a:p>
          <a:p>
            <a:endParaRPr lang="en-US" sz="1000" dirty="0">
              <a:latin typeface="Courier New" pitchFamily="49" charset="0"/>
            </a:endParaRPr>
          </a:p>
          <a:p>
            <a:r>
              <a:rPr lang="en-US" sz="1000" dirty="0">
                <a:latin typeface="Courier New" pitchFamily="49" charset="0"/>
              </a:rPr>
              <a:t>/* Empty temp-table block */</a:t>
            </a:r>
          </a:p>
          <a:p>
            <a:endParaRPr lang="en-US" sz="1000" dirty="0">
              <a:latin typeface="Courier New" pitchFamily="49" charset="0"/>
            </a:endParaRPr>
          </a:p>
          <a:p>
            <a:r>
              <a:rPr lang="en-US" sz="1000" dirty="0">
                <a:solidFill>
                  <a:srgbClr val="FF0000"/>
                </a:solidFill>
                <a:latin typeface="Courier New" pitchFamily="49" charset="0"/>
              </a:rPr>
              <a:t>/* TODO empty the temp-table(s) */</a:t>
            </a:r>
          </a:p>
          <a:p>
            <a:endParaRPr lang="en-US" sz="1000" dirty="0">
              <a:latin typeface="Courier New" pitchFamily="49" charset="0"/>
            </a:endParaRPr>
          </a:p>
          <a:p>
            <a:r>
              <a:rPr lang="en-US" sz="1000" dirty="0">
                <a:latin typeface="Courier New" pitchFamily="49" charset="0"/>
              </a:rPr>
              <a:t>for first </a:t>
            </a:r>
            <a:r>
              <a:rPr lang="en-US" sz="1000" dirty="0" err="1">
                <a:latin typeface="Courier New" pitchFamily="49" charset="0"/>
              </a:rPr>
              <a:t>ttReportRequest</a:t>
            </a:r>
            <a:r>
              <a:rPr lang="en-US" sz="1000" dirty="0">
                <a:latin typeface="Courier New" pitchFamily="49" charset="0"/>
              </a:rPr>
              <a:t> no-lock:</a:t>
            </a:r>
          </a:p>
          <a:p>
            <a:r>
              <a:rPr lang="en-US" sz="1000" dirty="0">
                <a:latin typeface="Courier New" pitchFamily="49" charset="0"/>
              </a:rPr>
              <a:t>   run </a:t>
            </a:r>
            <a:r>
              <a:rPr lang="en-US" sz="1000" dirty="0" err="1">
                <a:latin typeface="Courier New" pitchFamily="49" charset="0"/>
              </a:rPr>
              <a:t>FillMetaData</a:t>
            </a:r>
            <a:r>
              <a:rPr lang="en-US" sz="1000" dirty="0">
                <a:latin typeface="Courier New" pitchFamily="49" charset="0"/>
              </a:rPr>
              <a:t>.</a:t>
            </a:r>
          </a:p>
          <a:p>
            <a:endParaRPr lang="en-US" sz="1000" dirty="0">
              <a:latin typeface="Courier New" pitchFamily="49" charset="0"/>
            </a:endParaRPr>
          </a:p>
          <a:p>
            <a:r>
              <a:rPr lang="en-US" sz="1000" dirty="0">
                <a:latin typeface="Courier New" pitchFamily="49" charset="0"/>
              </a:rPr>
              <a:t>   if </a:t>
            </a:r>
            <a:r>
              <a:rPr lang="en-US" sz="1000" dirty="0" err="1">
                <a:latin typeface="Courier New" pitchFamily="49" charset="0"/>
              </a:rPr>
              <a:t>runReport</a:t>
            </a:r>
            <a:r>
              <a:rPr lang="en-US" sz="1000" dirty="0">
                <a:latin typeface="Courier New" pitchFamily="49" charset="0"/>
              </a:rPr>
              <a:t> then do:</a:t>
            </a:r>
          </a:p>
          <a:p>
            <a:r>
              <a:rPr lang="en-US" sz="1000" dirty="0">
                <a:latin typeface="Courier New" pitchFamily="49" charset="0"/>
              </a:rPr>
              <a:t>      run </a:t>
            </a:r>
            <a:r>
              <a:rPr lang="en-US" sz="1000" dirty="0" err="1">
                <a:latin typeface="Courier New" pitchFamily="49" charset="0"/>
              </a:rPr>
              <a:t>RunReport</a:t>
            </a:r>
            <a:endParaRPr lang="en-US" sz="1000" dirty="0">
              <a:latin typeface="Courier New" pitchFamily="49" charset="0"/>
            </a:endParaRPr>
          </a:p>
          <a:p>
            <a:r>
              <a:rPr lang="en-US" sz="1000" dirty="0">
                <a:latin typeface="Courier New" pitchFamily="49" charset="0"/>
              </a:rPr>
              <a:t>         (output dataset-handle </a:t>
            </a:r>
            <a:r>
              <a:rPr lang="en-US" sz="1000" dirty="0" err="1">
                <a:latin typeface="Courier New" pitchFamily="49" charset="0"/>
              </a:rPr>
              <a:t>phReportResults</a:t>
            </a:r>
            <a:r>
              <a:rPr lang="en-US" sz="1000" dirty="0">
                <a:latin typeface="Courier New" pitchFamily="49" charset="0"/>
              </a:rPr>
              <a:t>).</a:t>
            </a:r>
          </a:p>
          <a:p>
            <a:r>
              <a:rPr lang="en-US" sz="1000" dirty="0">
                <a:latin typeface="Courier New" pitchFamily="49" charset="0"/>
              </a:rPr>
              <a:t>   end.</a:t>
            </a:r>
          </a:p>
          <a:p>
            <a:r>
              <a:rPr lang="en-US" sz="1000" dirty="0">
                <a:latin typeface="Courier New" pitchFamily="49" charset="0"/>
              </a:rPr>
              <a:t>end.</a:t>
            </a:r>
          </a:p>
        </p:txBody>
      </p:sp>
      <p:sp>
        <p:nvSpPr>
          <p:cNvPr id="29698" name="Rectangle 2"/>
          <p:cNvSpPr>
            <a:spLocks noGrp="1" noChangeArrowheads="1"/>
          </p:cNvSpPr>
          <p:nvPr>
            <p:ph type="title"/>
          </p:nvPr>
        </p:nvSpPr>
        <p:spPr/>
        <p:txBody>
          <a:bodyPr/>
          <a:lstStyle/>
          <a:p>
            <a:pPr eaLnBrk="1" hangingPunct="1"/>
            <a:r>
              <a:rPr lang="en-US" smtClean="0"/>
              <a:t>Overall Code Structure – Page 1</a:t>
            </a:r>
          </a:p>
        </p:txBody>
      </p:sp>
      <p:sp>
        <p:nvSpPr>
          <p:cNvPr id="29703" name="Text Box 7"/>
          <p:cNvSpPr txBox="1">
            <a:spLocks noChangeArrowheads="1"/>
          </p:cNvSpPr>
          <p:nvPr/>
        </p:nvSpPr>
        <p:spPr bwMode="auto">
          <a:xfrm>
            <a:off x="5290456" y="5607050"/>
            <a:ext cx="2057400" cy="488950"/>
          </a:xfrm>
          <a:prstGeom prst="rect">
            <a:avLst/>
          </a:prstGeom>
          <a:noFill/>
          <a:ln w="9525" algn="ctr">
            <a:noFill/>
            <a:miter lim="800000"/>
            <a:headEnd/>
            <a:tailEnd/>
          </a:ln>
          <a:effectLst/>
        </p:spPr>
        <p:txBody>
          <a:bodyPr tIns="91440" bIns="91440">
            <a:spAutoFit/>
          </a:bodyPr>
          <a:lstStyle/>
          <a:p>
            <a:pPr algn="ctr">
              <a:spcBef>
                <a:spcPct val="50000"/>
              </a:spcBef>
            </a:pPr>
            <a:r>
              <a:rPr lang="en-US" sz="2000" i="1" dirty="0">
                <a:latin typeface="+mj-lt"/>
              </a:rPr>
              <a:t>Continued …</a:t>
            </a:r>
          </a:p>
        </p:txBody>
      </p:sp>
      <p:sp>
        <p:nvSpPr>
          <p:cNvPr id="5" name="Footer Placeholder 4"/>
          <p:cNvSpPr>
            <a:spLocks noGrp="1"/>
          </p:cNvSpPr>
          <p:nvPr>
            <p:ph type="ftr" sz="quarter" idx="10"/>
          </p:nvPr>
        </p:nvSpPr>
        <p:spPr/>
        <p:txBody>
          <a:bodyPr/>
          <a:lstStyle/>
          <a:p>
            <a:pPr>
              <a:defRPr/>
            </a:pPr>
            <a:r>
              <a:rPr lang="en-US" dirty="0" smtClean="0"/>
              <a:t>RF-PDS-080</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dirty="0" smtClean="0"/>
              <a:t>Overall Code Structure – Page 2</a:t>
            </a:r>
          </a:p>
        </p:txBody>
      </p:sp>
      <p:sp>
        <p:nvSpPr>
          <p:cNvPr id="50179" name="Text Box 3"/>
          <p:cNvSpPr txBox="1">
            <a:spLocks noChangeArrowheads="1"/>
          </p:cNvSpPr>
          <p:nvPr/>
        </p:nvSpPr>
        <p:spPr bwMode="auto">
          <a:xfrm>
            <a:off x="1514473" y="1238249"/>
            <a:ext cx="6934201" cy="5062924"/>
          </a:xfrm>
          <a:prstGeom prst="rect">
            <a:avLst/>
          </a:prstGeom>
          <a:solidFill>
            <a:schemeClr val="bg1"/>
          </a:solidFill>
          <a:ln w="9525" algn="ctr">
            <a:solidFill>
              <a:schemeClr val="tx1">
                <a:lumMod val="75000"/>
                <a:lumOff val="25000"/>
              </a:schemeClr>
            </a:solidFill>
            <a:miter lim="800000"/>
            <a:headEnd/>
            <a:tailEnd/>
          </a:ln>
          <a:effectLst>
            <a:outerShdw blurRad="50800" dist="38100" dir="2700000" algn="tl" rotWithShape="0">
              <a:prstClr val="black">
                <a:alpha val="40000"/>
              </a:prstClr>
            </a:outerShdw>
          </a:effectLst>
        </p:spPr>
        <p:txBody>
          <a:bodyPr wrap="square" tIns="91440" bIns="91440">
            <a:spAutoFit/>
          </a:bodyPr>
          <a:lstStyle/>
          <a:p>
            <a:endParaRPr lang="en-US" sz="800" dirty="0">
              <a:latin typeface="Courier New" pitchFamily="49" charset="0"/>
            </a:endParaRPr>
          </a:p>
          <a:p>
            <a:r>
              <a:rPr lang="en-US" sz="1400" dirty="0">
                <a:latin typeface="Courier New" pitchFamily="49" charset="0"/>
              </a:rPr>
              <a:t>/* Metadata definition block */</a:t>
            </a:r>
          </a:p>
          <a:p>
            <a:r>
              <a:rPr lang="en-US" sz="1400" dirty="0">
                <a:latin typeface="Courier New" pitchFamily="49" charset="0"/>
              </a:rPr>
              <a:t>procedure </a:t>
            </a:r>
            <a:r>
              <a:rPr lang="en-US" sz="1400" dirty="0" err="1">
                <a:latin typeface="Courier New" pitchFamily="49" charset="0"/>
              </a:rPr>
              <a:t>FillMetaData</a:t>
            </a:r>
            <a:r>
              <a:rPr lang="en-US" sz="1400" dirty="0">
                <a:latin typeface="Courier New" pitchFamily="49" charset="0"/>
              </a:rPr>
              <a:t>:</a:t>
            </a:r>
          </a:p>
          <a:p>
            <a:endParaRPr lang="en-US" sz="1400" dirty="0">
              <a:latin typeface="Courier New" pitchFamily="49" charset="0"/>
            </a:endParaRPr>
          </a:p>
          <a:p>
            <a:r>
              <a:rPr lang="en-US" sz="1400" dirty="0">
                <a:latin typeface="Courier New" pitchFamily="49" charset="0"/>
              </a:rPr>
              <a:t>   </a:t>
            </a:r>
            <a:r>
              <a:rPr lang="en-US" sz="1400" dirty="0">
                <a:solidFill>
                  <a:srgbClr val="FF0000"/>
                </a:solidFill>
                <a:latin typeface="Courier New" pitchFamily="49" charset="0"/>
              </a:rPr>
              <a:t>/* TODO Insert your metadata code here */</a:t>
            </a:r>
          </a:p>
          <a:p>
            <a:endParaRPr lang="en-US" sz="1400" dirty="0">
              <a:solidFill>
                <a:srgbClr val="FF0000"/>
              </a:solidFill>
              <a:latin typeface="Courier New" pitchFamily="49" charset="0"/>
            </a:endParaRPr>
          </a:p>
          <a:p>
            <a:r>
              <a:rPr lang="en-US" sz="1400" dirty="0">
                <a:latin typeface="Courier New" pitchFamily="49" charset="0"/>
              </a:rPr>
              <a:t>end procedure.</a:t>
            </a:r>
          </a:p>
          <a:p>
            <a:endParaRPr lang="en-US" sz="1400" dirty="0">
              <a:latin typeface="Courier New" pitchFamily="49" charset="0"/>
            </a:endParaRPr>
          </a:p>
          <a:p>
            <a:r>
              <a:rPr lang="en-US" sz="1400" dirty="0">
                <a:latin typeface="Courier New" pitchFamily="49" charset="0"/>
              </a:rPr>
              <a:t>/* Data retrieval logic block */</a:t>
            </a:r>
          </a:p>
          <a:p>
            <a:r>
              <a:rPr lang="en-US" sz="1400" dirty="0">
                <a:latin typeface="Courier New" pitchFamily="49" charset="0"/>
              </a:rPr>
              <a:t>procedure </a:t>
            </a:r>
            <a:r>
              <a:rPr lang="en-US" sz="1400" dirty="0" err="1">
                <a:latin typeface="Courier New" pitchFamily="49" charset="0"/>
              </a:rPr>
              <a:t>RunReport</a:t>
            </a:r>
            <a:r>
              <a:rPr lang="en-US" sz="1400" dirty="0">
                <a:latin typeface="Courier New" pitchFamily="49" charset="0"/>
              </a:rPr>
              <a:t>:</a:t>
            </a:r>
          </a:p>
          <a:p>
            <a:endParaRPr lang="en-US" sz="1400" dirty="0">
              <a:latin typeface="Courier New" pitchFamily="49" charset="0"/>
            </a:endParaRPr>
          </a:p>
          <a:p>
            <a:r>
              <a:rPr lang="en-US" sz="1400" dirty="0">
                <a:latin typeface="Courier New" pitchFamily="49" charset="0"/>
              </a:rPr>
              <a:t>   define output parameter dataset-handle </a:t>
            </a:r>
            <a:r>
              <a:rPr lang="en-US" sz="1400" dirty="0" err="1">
                <a:latin typeface="Courier New" pitchFamily="49" charset="0"/>
              </a:rPr>
              <a:t>phReportResults</a:t>
            </a:r>
            <a:r>
              <a:rPr lang="en-US" sz="1400" dirty="0">
                <a:latin typeface="Courier New" pitchFamily="49" charset="0"/>
              </a:rPr>
              <a:t>.</a:t>
            </a:r>
          </a:p>
          <a:p>
            <a:endParaRPr lang="en-US" sz="1400" dirty="0">
              <a:latin typeface="Courier New" pitchFamily="49" charset="0"/>
            </a:endParaRPr>
          </a:p>
          <a:p>
            <a:r>
              <a:rPr lang="en-US" sz="1400" dirty="0">
                <a:latin typeface="Courier New" pitchFamily="49" charset="0"/>
              </a:rPr>
              <a:t>   </a:t>
            </a:r>
            <a:r>
              <a:rPr lang="en-US" sz="1400" dirty="0">
                <a:solidFill>
                  <a:srgbClr val="FF0000"/>
                </a:solidFill>
                <a:latin typeface="Courier New" pitchFamily="49" charset="0"/>
              </a:rPr>
              <a:t>/* TODO Insert your data retrieval code here </a:t>
            </a:r>
            <a:r>
              <a:rPr lang="en-US" sz="1400" dirty="0" smtClean="0">
                <a:solidFill>
                  <a:srgbClr val="FF0000"/>
                </a:solidFill>
                <a:latin typeface="Courier New" pitchFamily="49" charset="0"/>
              </a:rPr>
              <a:t>*/</a:t>
            </a:r>
          </a:p>
          <a:p>
            <a:r>
              <a:rPr lang="en-US" sz="1400" dirty="0" smtClean="0">
                <a:solidFill>
                  <a:srgbClr val="FF0000"/>
                </a:solidFill>
                <a:latin typeface="Courier New" pitchFamily="49" charset="0"/>
              </a:rPr>
              <a:t>   /* Assign </a:t>
            </a:r>
            <a:r>
              <a:rPr lang="en-US" sz="1400" dirty="0" err="1" smtClean="0">
                <a:solidFill>
                  <a:srgbClr val="FF0000"/>
                </a:solidFill>
                <a:latin typeface="Courier New" pitchFamily="49" charset="0"/>
              </a:rPr>
              <a:t>phReportResults</a:t>
            </a:r>
            <a:r>
              <a:rPr lang="en-US" sz="1400" dirty="0" smtClean="0">
                <a:solidFill>
                  <a:srgbClr val="FF0000"/>
                </a:solidFill>
                <a:latin typeface="Courier New" pitchFamily="49" charset="0"/>
              </a:rPr>
              <a:t> to your dataset here */</a:t>
            </a:r>
          </a:p>
          <a:p>
            <a:r>
              <a:rPr lang="en-US" sz="1400" dirty="0" smtClean="0">
                <a:solidFill>
                  <a:srgbClr val="FF0000"/>
                </a:solidFill>
                <a:latin typeface="Courier New" pitchFamily="49" charset="0"/>
              </a:rPr>
              <a:t>   /* </a:t>
            </a:r>
            <a:r>
              <a:rPr lang="en-US" sz="1400" dirty="0" err="1" smtClean="0">
                <a:solidFill>
                  <a:srgbClr val="FF0000"/>
                </a:solidFill>
                <a:latin typeface="Courier New" pitchFamily="49" charset="0"/>
              </a:rPr>
              <a:t>phReportResults</a:t>
            </a:r>
            <a:r>
              <a:rPr lang="en-US" sz="1400" dirty="0" smtClean="0">
                <a:solidFill>
                  <a:srgbClr val="FF0000"/>
                </a:solidFill>
                <a:latin typeface="Courier New" pitchFamily="49" charset="0"/>
              </a:rPr>
              <a:t> </a:t>
            </a:r>
            <a:r>
              <a:rPr lang="en-US" sz="1400" dirty="0">
                <a:solidFill>
                  <a:srgbClr val="FF0000"/>
                </a:solidFill>
                <a:latin typeface="Courier New" pitchFamily="49" charset="0"/>
              </a:rPr>
              <a:t>= </a:t>
            </a:r>
            <a:r>
              <a:rPr lang="en-US" sz="1400" dirty="0" smtClean="0">
                <a:solidFill>
                  <a:srgbClr val="FF0000"/>
                </a:solidFill>
                <a:latin typeface="Courier New" pitchFamily="49" charset="0"/>
              </a:rPr>
              <a:t>dataset </a:t>
            </a:r>
            <a:r>
              <a:rPr lang="en-US" sz="1400" dirty="0" err="1" smtClean="0">
                <a:solidFill>
                  <a:srgbClr val="FF0000"/>
                </a:solidFill>
                <a:latin typeface="Courier New" pitchFamily="49" charset="0"/>
              </a:rPr>
              <a:t>dsReportResults:handle</a:t>
            </a:r>
            <a:r>
              <a:rPr lang="en-US" sz="1400" dirty="0" smtClean="0">
                <a:solidFill>
                  <a:srgbClr val="FF0000"/>
                </a:solidFill>
                <a:latin typeface="Courier New" pitchFamily="49" charset="0"/>
              </a:rPr>
              <a:t>. */</a:t>
            </a:r>
            <a:endParaRPr lang="en-US" sz="1400" dirty="0">
              <a:solidFill>
                <a:srgbClr val="FF0000"/>
              </a:solidFill>
              <a:latin typeface="Courier New" pitchFamily="49" charset="0"/>
            </a:endParaRPr>
          </a:p>
          <a:p>
            <a:endParaRPr lang="en-US" sz="1400" dirty="0">
              <a:latin typeface="Courier New" pitchFamily="49" charset="0"/>
            </a:endParaRPr>
          </a:p>
          <a:p>
            <a:r>
              <a:rPr lang="en-US" sz="1400" dirty="0">
                <a:latin typeface="Courier New" pitchFamily="49" charset="0"/>
              </a:rPr>
              <a:t>end procedure</a:t>
            </a:r>
            <a:r>
              <a:rPr lang="en-US" sz="1400" dirty="0" smtClean="0">
                <a:latin typeface="Courier New" pitchFamily="49" charset="0"/>
              </a:rPr>
              <a:t>.</a:t>
            </a:r>
          </a:p>
          <a:p>
            <a:endParaRPr lang="en-US" sz="1400" dirty="0" smtClean="0">
              <a:latin typeface="Courier New" pitchFamily="49" charset="0"/>
            </a:endParaRPr>
          </a:p>
          <a:p>
            <a:r>
              <a:rPr lang="en-US" sz="1400" dirty="0" smtClean="0">
                <a:solidFill>
                  <a:srgbClr val="FF0000"/>
                </a:solidFill>
                <a:latin typeface="Courier New" pitchFamily="49" charset="0"/>
              </a:rPr>
              <a:t>/* This delete is to prevent a memory leak of the data set */</a:t>
            </a:r>
          </a:p>
          <a:p>
            <a:r>
              <a:rPr lang="en-US" sz="1400" dirty="0" smtClean="0">
                <a:latin typeface="Courier New" pitchFamily="49" charset="0"/>
              </a:rPr>
              <a:t>delete object </a:t>
            </a:r>
            <a:r>
              <a:rPr lang="en-US" sz="1400" dirty="0" err="1" smtClean="0">
                <a:latin typeface="Courier New" pitchFamily="49" charset="0"/>
              </a:rPr>
              <a:t>phReportResults</a:t>
            </a:r>
            <a:r>
              <a:rPr lang="en-US" sz="1400" dirty="0" smtClean="0">
                <a:latin typeface="Courier New" pitchFamily="49" charset="0"/>
              </a:rPr>
              <a:t> no-error.</a:t>
            </a:r>
            <a:endParaRPr lang="en-US" sz="1400" dirty="0">
              <a:latin typeface="Courier New" pitchFamily="49" charset="0"/>
            </a:endParaRPr>
          </a:p>
          <a:p>
            <a:endParaRPr lang="en-US" sz="1400" dirty="0">
              <a:latin typeface="Courier New" pitchFamily="49" charset="0"/>
            </a:endParaRPr>
          </a:p>
          <a:p>
            <a:pPr>
              <a:spcBef>
                <a:spcPct val="50000"/>
              </a:spcBef>
            </a:pPr>
            <a:endParaRPr lang="en-US" sz="1000" dirty="0">
              <a:latin typeface="Courier New" pitchFamily="49" charset="0"/>
            </a:endParaRPr>
          </a:p>
        </p:txBody>
      </p:sp>
      <p:sp>
        <p:nvSpPr>
          <p:cNvPr id="50180" name="Text Box 4"/>
          <p:cNvSpPr txBox="1">
            <a:spLocks noChangeArrowheads="1"/>
          </p:cNvSpPr>
          <p:nvPr/>
        </p:nvSpPr>
        <p:spPr bwMode="auto">
          <a:xfrm>
            <a:off x="542925" y="800100"/>
            <a:ext cx="2057400" cy="488950"/>
          </a:xfrm>
          <a:prstGeom prst="rect">
            <a:avLst/>
          </a:prstGeom>
          <a:noFill/>
          <a:ln w="9525" algn="ctr">
            <a:noFill/>
            <a:miter lim="800000"/>
            <a:headEnd/>
            <a:tailEnd/>
          </a:ln>
          <a:effectLst/>
        </p:spPr>
        <p:txBody>
          <a:bodyPr tIns="91440" bIns="91440">
            <a:spAutoFit/>
          </a:bodyPr>
          <a:lstStyle/>
          <a:p>
            <a:pPr algn="ctr">
              <a:spcBef>
                <a:spcPct val="50000"/>
              </a:spcBef>
            </a:pPr>
            <a:r>
              <a:rPr lang="en-US" sz="2000" i="1" dirty="0">
                <a:latin typeface="+mj-lt"/>
              </a:rPr>
              <a:t>… Continued</a:t>
            </a:r>
          </a:p>
        </p:txBody>
      </p:sp>
      <p:sp>
        <p:nvSpPr>
          <p:cNvPr id="5" name="Footer Placeholder 4"/>
          <p:cNvSpPr>
            <a:spLocks noGrp="1"/>
          </p:cNvSpPr>
          <p:nvPr>
            <p:ph type="ftr" sz="quarter" idx="10"/>
          </p:nvPr>
        </p:nvSpPr>
        <p:spPr/>
        <p:txBody>
          <a:bodyPr/>
          <a:lstStyle/>
          <a:p>
            <a:pPr>
              <a:defRPr/>
            </a:pPr>
            <a:r>
              <a:rPr lang="en-US" dirty="0" smtClean="0"/>
              <a:t>RF-PDS-090</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3516</TotalTime>
  <Words>2969</Words>
  <Application>Microsoft Office PowerPoint</Application>
  <PresentationFormat>On-screen Show (4:3)</PresentationFormat>
  <Paragraphs>612</Paragraphs>
  <Slides>41</Slides>
  <Notes>39</Notes>
  <HiddenSlides>0</HiddenSlides>
  <MMClips>0</MMClips>
  <ScaleCrop>false</ScaleCrop>
  <HeadingPairs>
    <vt:vector size="4" baseType="variant">
      <vt:variant>
        <vt:lpstr>Theme</vt:lpstr>
      </vt:variant>
      <vt:variant>
        <vt:i4>2</vt:i4>
      </vt:variant>
      <vt:variant>
        <vt:lpstr>Slide Titles</vt:lpstr>
      </vt:variant>
      <vt:variant>
        <vt:i4>41</vt:i4>
      </vt:variant>
    </vt:vector>
  </HeadingPairs>
  <TitlesOfParts>
    <vt:vector size="43" baseType="lpstr">
      <vt:lpstr>1_EX06PP_template</vt:lpstr>
      <vt:lpstr>QAD 2010 Template</vt:lpstr>
      <vt:lpstr>Progress Data Source Program</vt:lpstr>
      <vt:lpstr>Session Objectives</vt:lpstr>
      <vt:lpstr>Reporting Framework Architecture</vt:lpstr>
      <vt:lpstr>Developing a Progress Data Source Program</vt:lpstr>
      <vt:lpstr>Developing a Progress Data Source Program</vt:lpstr>
      <vt:lpstr>Program Call Structure</vt:lpstr>
      <vt:lpstr>Progress Data Source Program Calls</vt:lpstr>
      <vt:lpstr>Overall Code Structure – Page 1</vt:lpstr>
      <vt:lpstr>Overall Code Structure – Page 2</vt:lpstr>
      <vt:lpstr>1. Data Set Definition Block - Example</vt:lpstr>
      <vt:lpstr>2. Table Emptying Code - Example</vt:lpstr>
      <vt:lpstr>ReportHelper.p Program</vt:lpstr>
      <vt:lpstr>3. Metadata Definition Code Block</vt:lpstr>
      <vt:lpstr>Metadata: Using CreateBufferHeader</vt:lpstr>
      <vt:lpstr>Metadata: Using CreateField</vt:lpstr>
      <vt:lpstr>Metadata: CreateField</vt:lpstr>
      <vt:lpstr>Metadata: CreateFieldForDBField</vt:lpstr>
      <vt:lpstr>Metadata: CreateFieldLikeDBField</vt:lpstr>
      <vt:lpstr>Metadata: CreateField - Example</vt:lpstr>
      <vt:lpstr>Metadata: CreateFieldForDBField - Example</vt:lpstr>
      <vt:lpstr>Metadata: CreateFieldLikeDBField - Example</vt:lpstr>
      <vt:lpstr>Metadata: Lookup Syntax</vt:lpstr>
      <vt:lpstr>Metadata: Value Lists</vt:lpstr>
      <vt:lpstr>Metadata: Value Lists - Example</vt:lpstr>
      <vt:lpstr>Metadata: Translations</vt:lpstr>
      <vt:lpstr>Metadata: Translations</vt:lpstr>
      <vt:lpstr>4. Data Retrieval Logic Code Block</vt:lpstr>
      <vt:lpstr>Data Retrieval – Defining the Query</vt:lpstr>
      <vt:lpstr>FillQueryStringVariable Procedure</vt:lpstr>
      <vt:lpstr>FillQueryStringVariable Procedure</vt:lpstr>
      <vt:lpstr>Static where-clause Conditions</vt:lpstr>
      <vt:lpstr>GetFilterValue Function</vt:lpstr>
      <vt:lpstr>GetFilterValue Function</vt:lpstr>
      <vt:lpstr>GetFilterValue - Example</vt:lpstr>
      <vt:lpstr>Data Retrieval – Query Iteration</vt:lpstr>
      <vt:lpstr>Data Retrieval – Query Iteration Example</vt:lpstr>
      <vt:lpstr>Progress Data Source Deployment</vt:lpstr>
      <vt:lpstr>Progress Data Source Deployment Propath Example</vt:lpstr>
      <vt:lpstr>Exercise</vt:lpstr>
      <vt:lpstr>Exercise</vt:lpstr>
      <vt:lpstr>Summary</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sti</dc:creator>
  <cp:lastModifiedBy>qad</cp:lastModifiedBy>
  <cp:revision>316</cp:revision>
  <dcterms:created xsi:type="dcterms:W3CDTF">2009-06-03T18:07:02Z</dcterms:created>
  <dcterms:modified xsi:type="dcterms:W3CDTF">2012-09-07T00:18:43Z</dcterms:modified>
</cp:coreProperties>
</file>