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8" r:id="rId2"/>
  </p:sldMasterIdLst>
  <p:notesMasterIdLst>
    <p:notesMasterId r:id="rId26"/>
  </p:notesMasterIdLst>
  <p:handoutMasterIdLst>
    <p:handoutMasterId r:id="rId27"/>
  </p:handoutMasterIdLst>
  <p:sldIdLst>
    <p:sldId id="257" r:id="rId3"/>
    <p:sldId id="280" r:id="rId4"/>
    <p:sldId id="284" r:id="rId5"/>
    <p:sldId id="287" r:id="rId6"/>
    <p:sldId id="267" r:id="rId7"/>
    <p:sldId id="289" r:id="rId8"/>
    <p:sldId id="292" r:id="rId9"/>
    <p:sldId id="291" r:id="rId10"/>
    <p:sldId id="286" r:id="rId11"/>
    <p:sldId id="294" r:id="rId12"/>
    <p:sldId id="261" r:id="rId13"/>
    <p:sldId id="270" r:id="rId14"/>
    <p:sldId id="276" r:id="rId15"/>
    <p:sldId id="271" r:id="rId16"/>
    <p:sldId id="295" r:id="rId17"/>
    <p:sldId id="274" r:id="rId18"/>
    <p:sldId id="277" r:id="rId19"/>
    <p:sldId id="275" r:id="rId20"/>
    <p:sldId id="278" r:id="rId21"/>
    <p:sldId id="279" r:id="rId22"/>
    <p:sldId id="297" r:id="rId23"/>
    <p:sldId id="283" r:id="rId24"/>
    <p:sldId id="296" r:id="rId25"/>
  </p:sldIdLst>
  <p:sldSz cx="9144000" cy="6858000" type="screen4x3"/>
  <p:notesSz cx="6858000" cy="9144000"/>
  <p:defaultTextStyle>
    <a:defPPr>
      <a:defRPr lang="en-US"/>
    </a:defPPr>
    <a:lvl1pPr algn="l" rtl="0" eaLnBrk="0" fontAlgn="base" hangingPunct="0">
      <a:spcBef>
        <a:spcPct val="0"/>
      </a:spcBef>
      <a:spcAft>
        <a:spcPct val="0"/>
      </a:spcAft>
      <a:defRPr kumimoji="1" sz="2400" kern="1200">
        <a:solidFill>
          <a:schemeClr val="tx1"/>
        </a:solidFill>
        <a:latin typeface="Arial" charset="0"/>
        <a:ea typeface="+mn-ea"/>
        <a:cs typeface="+mn-cs"/>
      </a:defRPr>
    </a:lvl1pPr>
    <a:lvl2pPr marL="457200" algn="l" rtl="0" eaLnBrk="0" fontAlgn="base" hangingPunct="0">
      <a:spcBef>
        <a:spcPct val="0"/>
      </a:spcBef>
      <a:spcAft>
        <a:spcPct val="0"/>
      </a:spcAft>
      <a:defRPr kumimoji="1" sz="2400" kern="1200">
        <a:solidFill>
          <a:schemeClr val="tx1"/>
        </a:solidFill>
        <a:latin typeface="Arial" charset="0"/>
        <a:ea typeface="+mn-ea"/>
        <a:cs typeface="+mn-cs"/>
      </a:defRPr>
    </a:lvl2pPr>
    <a:lvl3pPr marL="914400" algn="l" rtl="0" eaLnBrk="0" fontAlgn="base" hangingPunct="0">
      <a:spcBef>
        <a:spcPct val="0"/>
      </a:spcBef>
      <a:spcAft>
        <a:spcPct val="0"/>
      </a:spcAft>
      <a:defRPr kumimoji="1" sz="2400" kern="1200">
        <a:solidFill>
          <a:schemeClr val="tx1"/>
        </a:solidFill>
        <a:latin typeface="Arial" charset="0"/>
        <a:ea typeface="+mn-ea"/>
        <a:cs typeface="+mn-cs"/>
      </a:defRPr>
    </a:lvl3pPr>
    <a:lvl4pPr marL="1371600" algn="l" rtl="0" eaLnBrk="0" fontAlgn="base" hangingPunct="0">
      <a:spcBef>
        <a:spcPct val="0"/>
      </a:spcBef>
      <a:spcAft>
        <a:spcPct val="0"/>
      </a:spcAft>
      <a:defRPr kumimoji="1" sz="2400" kern="1200">
        <a:solidFill>
          <a:schemeClr val="tx1"/>
        </a:solidFill>
        <a:latin typeface="Arial" charset="0"/>
        <a:ea typeface="+mn-ea"/>
        <a:cs typeface="+mn-cs"/>
      </a:defRPr>
    </a:lvl4pPr>
    <a:lvl5pPr marL="1828800" algn="l" rtl="0" eaLnBrk="0" fontAlgn="base" hangingPunct="0">
      <a:spcBef>
        <a:spcPct val="0"/>
      </a:spcBef>
      <a:spcAft>
        <a:spcPct val="0"/>
      </a:spcAft>
      <a:defRPr kumimoji="1" sz="2400" kern="1200">
        <a:solidFill>
          <a:schemeClr val="tx1"/>
        </a:solidFill>
        <a:latin typeface="Arial" charset="0"/>
        <a:ea typeface="+mn-ea"/>
        <a:cs typeface="+mn-cs"/>
      </a:defRPr>
    </a:lvl5pPr>
    <a:lvl6pPr marL="2286000" algn="l" defTabSz="914400" rtl="0" eaLnBrk="1" latinLnBrk="0" hangingPunct="1">
      <a:defRPr kumimoji="1" sz="2400" kern="1200">
        <a:solidFill>
          <a:schemeClr val="tx1"/>
        </a:solidFill>
        <a:latin typeface="Arial" charset="0"/>
        <a:ea typeface="+mn-ea"/>
        <a:cs typeface="+mn-cs"/>
      </a:defRPr>
    </a:lvl6pPr>
    <a:lvl7pPr marL="2743200" algn="l" defTabSz="914400" rtl="0" eaLnBrk="1" latinLnBrk="0" hangingPunct="1">
      <a:defRPr kumimoji="1" sz="2400" kern="1200">
        <a:solidFill>
          <a:schemeClr val="tx1"/>
        </a:solidFill>
        <a:latin typeface="Arial" charset="0"/>
        <a:ea typeface="+mn-ea"/>
        <a:cs typeface="+mn-cs"/>
      </a:defRPr>
    </a:lvl7pPr>
    <a:lvl8pPr marL="3200400" algn="l" defTabSz="914400" rtl="0" eaLnBrk="1" latinLnBrk="0" hangingPunct="1">
      <a:defRPr kumimoji="1" sz="2400" kern="1200">
        <a:solidFill>
          <a:schemeClr val="tx1"/>
        </a:solidFill>
        <a:latin typeface="Arial" charset="0"/>
        <a:ea typeface="+mn-ea"/>
        <a:cs typeface="+mn-cs"/>
      </a:defRPr>
    </a:lvl8pPr>
    <a:lvl9pPr marL="3657600" algn="l" defTabSz="914400" rtl="0" eaLnBrk="1" latinLnBrk="0" hangingPunct="1">
      <a:defRPr kumimoji="1"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CCCCFF"/>
    <a:srgbClr val="890C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100" d="100"/>
          <a:sy n="100" d="100"/>
        </p:scale>
        <p:origin x="-300" y="-258"/>
      </p:cViewPr>
      <p:guideLst>
        <p:guide orient="horz" pos="2157"/>
        <p:guide pos="2888"/>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8" d="100"/>
          <a:sy n="78" d="100"/>
        </p:scale>
        <p:origin x="-207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pPr>
              <a:defRPr/>
            </a:pPr>
            <a:r>
              <a:rPr lang="en-US"/>
              <a:t>Cat </a:t>
            </a:r>
            <a:r>
              <a:rPr lang="en-US" err="1"/>
              <a:t>McGlothlin</a:t>
            </a:r>
            <a:r>
              <a:rPr lang="en-US"/>
              <a:t> </a:t>
            </a:r>
            <a:r>
              <a:rPr lang="en-US" err="1"/>
              <a:t>Gurkweitz</a:t>
            </a:r>
            <a:endParaRPr lang="en-US"/>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pPr>
              <a:defRPr/>
            </a:pPr>
            <a:fld id="{A6C47C5B-9937-43B7-9B9C-6CA01D83F932}" type="datetime1">
              <a:rPr lang="en-US"/>
              <a:pPr>
                <a:defRPr/>
              </a:pPr>
              <a:t>11/30/2010</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pPr>
              <a:defRPr/>
            </a:pPr>
            <a:fld id="{F88F1812-45CA-4C1E-9654-D95227DB3F8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pPr>
              <a:defRPr/>
            </a:pPr>
            <a:endParaRPr lang="en-US"/>
          </a:p>
        </p:txBody>
      </p:sp>
      <p:sp>
        <p:nvSpPr>
          <p:cNvPr id="27651" name="Rectangle 9"/>
          <p:cNvSpPr>
            <a:spLocks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pPr>
              <a:defRPr/>
            </a:pPr>
            <a:fld id="{BB94E9C4-F7B7-4F6B-B881-6878203BF713}" type="datetime1">
              <a:rPr lang="en-US"/>
              <a:pPr>
                <a:defRPr/>
              </a:pPr>
              <a:t>11/30/2010</a:t>
            </a:fld>
            <a:endParaRPr lang="en-US" dirty="0"/>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pPr>
              <a:defRPr/>
            </a:pPr>
            <a:fld id="{C3997A19-E4A7-4012-BE81-9C20D65177BD}"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3F369F99-125B-4201-B4ED-BC156AC80BF1}" type="datetime1">
              <a:rPr lang="en-US" smtClean="0"/>
              <a:pPr/>
              <a:t>11/30/2010</a:t>
            </a:fld>
            <a:endParaRPr lang="en-US" smtClean="0"/>
          </a:p>
        </p:txBody>
      </p:sp>
      <p:sp>
        <p:nvSpPr>
          <p:cNvPr id="28675" name="Rectangle 13"/>
          <p:cNvSpPr>
            <a:spLocks noGrp="1" noChangeArrowheads="1"/>
          </p:cNvSpPr>
          <p:nvPr>
            <p:ph type="sldNum" sz="quarter" idx="5"/>
          </p:nvPr>
        </p:nvSpPr>
        <p:spPr>
          <a:noFill/>
        </p:spPr>
        <p:txBody>
          <a:bodyPr/>
          <a:lstStyle/>
          <a:p>
            <a:fld id="{ABEB0E5C-9302-4504-9C68-202E9ED5DA0E}" type="slidenum">
              <a:rPr lang="en-US" smtClean="0"/>
              <a:pPr/>
              <a:t>2</a:t>
            </a:fld>
            <a:endParaRPr lang="en-US" smtClean="0"/>
          </a:p>
        </p:txBody>
      </p:sp>
      <p:sp>
        <p:nvSpPr>
          <p:cNvPr id="28676" name="Rectangle 2"/>
          <p:cNvSpPr>
            <a:spLocks noChangeArrowheads="1" noTextEdit="1"/>
          </p:cNvSpPr>
          <p:nvPr>
            <p:ph type="sldImg"/>
          </p:nvPr>
        </p:nvSpPr>
        <p:spPr>
          <a:ln/>
        </p:spPr>
      </p:sp>
      <p:sp>
        <p:nvSpPr>
          <p:cNvPr id="28677"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BB94E9C4-F7B7-4F6B-B881-6878203BF713}" type="datetime1">
              <a:rPr lang="en-US" smtClean="0"/>
              <a:pPr>
                <a:defRPr/>
              </a:pPr>
              <a:t>11/30/2010</a:t>
            </a:fld>
            <a:endParaRPr lang="en-US" dirty="0"/>
          </a:p>
        </p:txBody>
      </p:sp>
      <p:sp>
        <p:nvSpPr>
          <p:cNvPr id="5" name="Slide Number Placeholder 4"/>
          <p:cNvSpPr>
            <a:spLocks noGrp="1"/>
          </p:cNvSpPr>
          <p:nvPr>
            <p:ph type="sldNum" sz="quarter" idx="11"/>
          </p:nvPr>
        </p:nvSpPr>
        <p:spPr/>
        <p:txBody>
          <a:bodyPr/>
          <a:lstStyle/>
          <a:p>
            <a:pPr>
              <a:defRPr/>
            </a:pPr>
            <a:fld id="{C3997A19-E4A7-4012-BE81-9C20D65177BD}" type="slidenum">
              <a:rPr lang="en-US" smtClean="0"/>
              <a:pPr>
                <a:defRPr/>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8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8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8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8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dirty="0">
                <a:solidFill>
                  <a:schemeClr val="bg2"/>
                </a:solidFill>
                <a:latin typeface="Tahoma" pitchFamily="34" charset="0"/>
              </a:rPr>
              <a:t>QAD Proprietary</a:t>
            </a:r>
          </a:p>
        </p:txBody>
      </p:sp>
      <p:pic>
        <p:nvPicPr>
          <p:cNvPr id="1029" name="Picture 5" descr="pg2_graphic"/>
          <p:cNvPicPr>
            <a:picLocks noChangeAspect="1" noChangeArrowheads="1"/>
          </p:cNvPicPr>
          <p:nvPr/>
        </p:nvPicPr>
        <p:blipFill>
          <a:blip r:embed="rId13"/>
          <a:srcRect/>
          <a:stretch>
            <a:fillRect/>
          </a:stretch>
        </p:blipFill>
        <p:spPr bwMode="auto">
          <a:xfrm>
            <a:off x="0" y="0"/>
            <a:ext cx="9144000" cy="571500"/>
          </a:xfrm>
          <a:prstGeom prst="rect">
            <a:avLst/>
          </a:prstGeom>
          <a:noFill/>
          <a:ln w="9525">
            <a:noFill/>
            <a:miter lim="800000"/>
            <a:headEnd/>
            <a:tailEnd/>
          </a:ln>
        </p:spPr>
      </p:pic>
      <p:sp>
        <p:nvSpPr>
          <p:cNvPr id="47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800"/>
            </a:lvl1pPr>
          </a:lstStyle>
          <a:p>
            <a:pPr>
              <a:defRPr/>
            </a:pPr>
            <a:r>
              <a:rPr lang="en-US"/>
              <a:t>2008-WLT-IN-010</a:t>
            </a:r>
          </a:p>
        </p:txBody>
      </p:sp>
    </p:spTree>
  </p:cSld>
  <p:clrMap bg1="lt1" tx1="dk1" bg2="lt2" tx2="dk2" accent1="accent1" accent2="accent2" accent3="accent3" accent4="accent4" accent5="accent5" accent6="accent6" hlink="hlink" folHlink="folHlink"/>
  <p:sldLayoutIdLst>
    <p:sldLayoutId id="2147483697" r:id="rId1"/>
    <p:sldLayoutId id="2147483696" r:id="rId2"/>
    <p:sldLayoutId id="2147483695" r:id="rId3"/>
    <p:sldLayoutId id="2147483694" r:id="rId4"/>
    <p:sldLayoutId id="2147483693" r:id="rId5"/>
    <p:sldLayoutId id="2147483692" r:id="rId6"/>
    <p:sldLayoutId id="2147483691" r:id="rId7"/>
    <p:sldLayoutId id="2147483690" r:id="rId8"/>
    <p:sldLayoutId id="2147483689" r:id="rId9"/>
    <p:sldLayoutId id="2147483688" r:id="rId10"/>
    <p:sldLayoutId id="214748368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2008-WLT-IN-010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33"/>
          <p:cNvSpPr>
            <a:spLocks noGrp="1" noChangeArrowheads="1"/>
          </p:cNvSpPr>
          <p:nvPr>
            <p:ph type="title"/>
          </p:nvPr>
        </p:nvSpPr>
        <p:spPr/>
        <p:txBody>
          <a:bodyPr>
            <a:normAutofit/>
          </a:bodyPr>
          <a:lstStyle/>
          <a:p>
            <a:pPr eaLnBrk="1" hangingPunct="1"/>
            <a:r>
              <a:rPr lang="en-US" dirty="0" smtClean="0"/>
              <a:t>WIP Lot Trace</a:t>
            </a:r>
            <a:endParaRPr lang="en-US" dirty="0" smtClean="0"/>
          </a:p>
        </p:txBody>
      </p:sp>
      <p:sp>
        <p:nvSpPr>
          <p:cNvPr id="4" name="Text Placeholder 3"/>
          <p:cNvSpPr>
            <a:spLocks noGrp="1"/>
          </p:cNvSpPr>
          <p:nvPr>
            <p:ph type="body" sz="quarter" idx="10"/>
          </p:nvPr>
        </p:nvSpPr>
        <p:spPr/>
        <p:txBody>
          <a:bodyPr/>
          <a:lstStyle/>
          <a:p>
            <a:r>
              <a:rPr lang="en-US" dirty="0" smtClean="0"/>
              <a:t>QAD Enterprise Applications</a:t>
            </a:r>
            <a:endParaRPr lang="en-US" dirty="0"/>
          </a:p>
        </p:txBody>
      </p:sp>
      <p:sp>
        <p:nvSpPr>
          <p:cNvPr id="5" name="Text Placeholder 4"/>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lstStyle/>
          <a:p>
            <a:pPr eaLnBrk="1" hangingPunct="1"/>
            <a:r>
              <a:rPr lang="en-US" smtClean="0"/>
              <a:t>WLT cannot be used to trace WIP material at non-milestone operations</a:t>
            </a:r>
          </a:p>
          <a:p>
            <a:pPr lvl="1" eaLnBrk="1" hangingPunct="1"/>
            <a:r>
              <a:rPr lang="en-US" smtClean="0"/>
              <a:t>WIP lot/serials are produced only by milestone operations</a:t>
            </a:r>
          </a:p>
          <a:p>
            <a:pPr eaLnBrk="1" hangingPunct="1"/>
            <a:r>
              <a:rPr lang="en-US" smtClean="0"/>
              <a:t>WLT does not capture tracing information for the following transactions:</a:t>
            </a:r>
          </a:p>
          <a:p>
            <a:pPr lvl="1" eaLnBrk="1" hangingPunct="1"/>
            <a:r>
              <a:rPr lang="en-US" smtClean="0"/>
              <a:t>Inventory backflush</a:t>
            </a:r>
          </a:p>
          <a:p>
            <a:pPr lvl="1" eaLnBrk="1" hangingPunct="1"/>
            <a:r>
              <a:rPr lang="en-US" smtClean="0"/>
              <a:t>Work order receipt backflush</a:t>
            </a:r>
          </a:p>
          <a:p>
            <a:pPr lvl="1" eaLnBrk="1" hangingPunct="1"/>
            <a:r>
              <a:rPr lang="en-US" smtClean="0"/>
              <a:t>Sales order shipments of final assembly work orders</a:t>
            </a:r>
          </a:p>
          <a:p>
            <a:pPr lvl="1" eaLnBrk="1" hangingPunct="1"/>
            <a:r>
              <a:rPr lang="en-US" smtClean="0"/>
              <a:t>Transactions created by the Service/Support Management (SSM) module</a:t>
            </a:r>
          </a:p>
          <a:p>
            <a:pPr eaLnBrk="1" hangingPunct="1"/>
            <a:endParaRPr lang="en-US" smtClean="0"/>
          </a:p>
        </p:txBody>
      </p:sp>
      <p:sp>
        <p:nvSpPr>
          <p:cNvPr id="13314" name="Title 1"/>
          <p:cNvSpPr>
            <a:spLocks noGrp="1"/>
          </p:cNvSpPr>
          <p:nvPr>
            <p:ph type="title"/>
          </p:nvPr>
        </p:nvSpPr>
        <p:spPr/>
        <p:txBody>
          <a:bodyPr/>
          <a:lstStyle/>
          <a:p>
            <a:pPr eaLnBrk="1" hangingPunct="1"/>
            <a:r>
              <a:rPr lang="en-US" smtClean="0"/>
              <a:t>WIP Lot Trace - Limitations</a:t>
            </a:r>
          </a:p>
        </p:txBody>
      </p:sp>
      <p:sp>
        <p:nvSpPr>
          <p:cNvPr id="13316" name="Footer Placeholder 3"/>
          <p:cNvSpPr>
            <a:spLocks noGrp="1"/>
          </p:cNvSpPr>
          <p:nvPr>
            <p:ph type="ftr" sz="quarter" idx="10"/>
          </p:nvPr>
        </p:nvSpPr>
        <p:spPr>
          <a:noFill/>
        </p:spPr>
        <p:txBody>
          <a:bodyPr/>
          <a:lstStyle/>
          <a:p>
            <a:r>
              <a:rPr lang="en-US" smtClean="0"/>
              <a:t>WLT-IN-110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33" name="Rectangle 9"/>
          <p:cNvSpPr>
            <a:spLocks noGrp="1" noChangeArrowheads="1"/>
          </p:cNvSpPr>
          <p:nvPr>
            <p:ph idx="1"/>
          </p:nvPr>
        </p:nvSpPr>
        <p:spPr/>
        <p:txBody>
          <a:bodyPr/>
          <a:lstStyle/>
          <a:p>
            <a:pPr lvl="1"/>
            <a:r>
              <a:rPr lang="en-US" smtClean="0"/>
              <a:t>Lot Combining</a:t>
            </a:r>
          </a:p>
          <a:p>
            <a:pPr lvl="1"/>
            <a:r>
              <a:rPr lang="en-US" smtClean="0"/>
              <a:t>Lot Number</a:t>
            </a:r>
          </a:p>
          <a:p>
            <a:pPr lvl="1"/>
            <a:r>
              <a:rPr lang="en-US" smtClean="0"/>
              <a:t>Lot/Serial Number</a:t>
            </a:r>
          </a:p>
          <a:p>
            <a:pPr lvl="1"/>
            <a:r>
              <a:rPr lang="en-US" smtClean="0"/>
              <a:t>Lot Splitting</a:t>
            </a:r>
          </a:p>
          <a:p>
            <a:pPr lvl="1"/>
            <a:r>
              <a:rPr lang="en-US" smtClean="0"/>
              <a:t>Lot Traceability</a:t>
            </a:r>
          </a:p>
          <a:p>
            <a:pPr lvl="1"/>
            <a:r>
              <a:rPr lang="en-US" smtClean="0"/>
              <a:t>Milestone Operation</a:t>
            </a:r>
          </a:p>
          <a:p>
            <a:pPr lvl="1"/>
            <a:r>
              <a:rPr lang="en-US" smtClean="0"/>
              <a:t>Queue</a:t>
            </a:r>
          </a:p>
          <a:p>
            <a:pPr lvl="1"/>
            <a:r>
              <a:rPr lang="en-US" smtClean="0"/>
              <a:t>Reference</a:t>
            </a:r>
          </a:p>
          <a:p>
            <a:pPr lvl="1"/>
            <a:r>
              <a:rPr lang="en-US" smtClean="0"/>
              <a:t>Serial Number</a:t>
            </a:r>
          </a:p>
          <a:p>
            <a:pPr lvl="1"/>
            <a:r>
              <a:rPr lang="en-US" smtClean="0"/>
              <a:t>WIP</a:t>
            </a:r>
            <a:endParaRPr lang="en-US" smtClean="0"/>
          </a:p>
        </p:txBody>
      </p:sp>
      <p:sp>
        <p:nvSpPr>
          <p:cNvPr id="14340" name="Rectangle 8"/>
          <p:cNvSpPr>
            <a:spLocks noGrp="1" noChangeArrowheads="1"/>
          </p:cNvSpPr>
          <p:nvPr>
            <p:ph type="title"/>
          </p:nvPr>
        </p:nvSpPr>
        <p:spPr/>
        <p:txBody>
          <a:bodyPr/>
          <a:lstStyle/>
          <a:p>
            <a:r>
              <a:rPr lang="en-US" smtClean="0"/>
              <a:t>Terminology</a:t>
            </a:r>
            <a:endParaRPr lang="en-US" smtClean="0"/>
          </a:p>
        </p:txBody>
      </p:sp>
      <p:sp>
        <p:nvSpPr>
          <p:cNvPr id="14339" name="Footer Placeholder 3"/>
          <p:cNvSpPr>
            <a:spLocks noGrp="1"/>
          </p:cNvSpPr>
          <p:nvPr>
            <p:ph type="ftr" sz="quarter" idx="10"/>
          </p:nvPr>
        </p:nvSpPr>
        <p:spPr/>
        <p:txBody>
          <a:bodyPr/>
          <a:lstStyle/>
          <a:p>
            <a:r>
              <a:rPr lang="en-US" smtClean="0"/>
              <a:t>WLT-IN-120</a:t>
            </a: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633">
                                            <p:txEl>
                                              <p:pRg st="0" end="0"/>
                                            </p:txEl>
                                          </p:spTgt>
                                        </p:tgtEl>
                                        <p:attrNameLst>
                                          <p:attrName>style.visibility</p:attrName>
                                        </p:attrNameLst>
                                      </p:cBhvr>
                                      <p:to>
                                        <p:strVal val="visible"/>
                                      </p:to>
                                    </p:set>
                                    <p:animEffect transition="in" filter="wipe(up)">
                                      <p:cBhvr>
                                        <p:cTn id="7" dur="500"/>
                                        <p:tgtEl>
                                          <p:spTgt spid="2663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6633">
                                            <p:txEl>
                                              <p:pRg st="1" end="1"/>
                                            </p:txEl>
                                          </p:spTgt>
                                        </p:tgtEl>
                                        <p:attrNameLst>
                                          <p:attrName>style.visibility</p:attrName>
                                        </p:attrNameLst>
                                      </p:cBhvr>
                                      <p:to>
                                        <p:strVal val="visible"/>
                                      </p:to>
                                    </p:set>
                                    <p:animEffect transition="in" filter="wipe(up)">
                                      <p:cBhvr>
                                        <p:cTn id="11" dur="500"/>
                                        <p:tgtEl>
                                          <p:spTgt spid="26633">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633">
                                            <p:txEl>
                                              <p:pRg st="2" end="2"/>
                                            </p:txEl>
                                          </p:spTgt>
                                        </p:tgtEl>
                                        <p:attrNameLst>
                                          <p:attrName>style.visibility</p:attrName>
                                        </p:attrNameLst>
                                      </p:cBhvr>
                                      <p:to>
                                        <p:strVal val="visible"/>
                                      </p:to>
                                    </p:set>
                                    <p:animEffect transition="in" filter="wipe(up)">
                                      <p:cBhvr>
                                        <p:cTn id="15" dur="500"/>
                                        <p:tgtEl>
                                          <p:spTgt spid="26633">
                                            <p:txEl>
                                              <p:pRg st="2" end="2"/>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633">
                                            <p:txEl>
                                              <p:pRg st="3" end="3"/>
                                            </p:txEl>
                                          </p:spTgt>
                                        </p:tgtEl>
                                        <p:attrNameLst>
                                          <p:attrName>style.visibility</p:attrName>
                                        </p:attrNameLst>
                                      </p:cBhvr>
                                      <p:to>
                                        <p:strVal val="visible"/>
                                      </p:to>
                                    </p:set>
                                    <p:animEffect transition="in" filter="wipe(up)">
                                      <p:cBhvr>
                                        <p:cTn id="19" dur="500"/>
                                        <p:tgtEl>
                                          <p:spTgt spid="26633">
                                            <p:txEl>
                                              <p:pRg st="3" end="3"/>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633">
                                            <p:txEl>
                                              <p:pRg st="4" end="4"/>
                                            </p:txEl>
                                          </p:spTgt>
                                        </p:tgtEl>
                                        <p:attrNameLst>
                                          <p:attrName>style.visibility</p:attrName>
                                        </p:attrNameLst>
                                      </p:cBhvr>
                                      <p:to>
                                        <p:strVal val="visible"/>
                                      </p:to>
                                    </p:set>
                                    <p:animEffect transition="in" filter="wipe(up)">
                                      <p:cBhvr>
                                        <p:cTn id="23" dur="500"/>
                                        <p:tgtEl>
                                          <p:spTgt spid="26633">
                                            <p:txEl>
                                              <p:pRg st="4" end="4"/>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6633">
                                            <p:txEl>
                                              <p:pRg st="5" end="5"/>
                                            </p:txEl>
                                          </p:spTgt>
                                        </p:tgtEl>
                                        <p:attrNameLst>
                                          <p:attrName>style.visibility</p:attrName>
                                        </p:attrNameLst>
                                      </p:cBhvr>
                                      <p:to>
                                        <p:strVal val="visible"/>
                                      </p:to>
                                    </p:set>
                                    <p:animEffect transition="in" filter="wipe(up)">
                                      <p:cBhvr>
                                        <p:cTn id="27" dur="500"/>
                                        <p:tgtEl>
                                          <p:spTgt spid="26633">
                                            <p:txEl>
                                              <p:pRg st="5" end="5"/>
                                            </p:txEl>
                                          </p:spTgt>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6633">
                                            <p:txEl>
                                              <p:pRg st="6" end="6"/>
                                            </p:txEl>
                                          </p:spTgt>
                                        </p:tgtEl>
                                        <p:attrNameLst>
                                          <p:attrName>style.visibility</p:attrName>
                                        </p:attrNameLst>
                                      </p:cBhvr>
                                      <p:to>
                                        <p:strVal val="visible"/>
                                      </p:to>
                                    </p:set>
                                    <p:animEffect transition="in" filter="wipe(up)">
                                      <p:cBhvr>
                                        <p:cTn id="31" dur="500"/>
                                        <p:tgtEl>
                                          <p:spTgt spid="26633">
                                            <p:txEl>
                                              <p:pRg st="6" end="6"/>
                                            </p:tx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633">
                                            <p:txEl>
                                              <p:pRg st="7" end="7"/>
                                            </p:txEl>
                                          </p:spTgt>
                                        </p:tgtEl>
                                        <p:attrNameLst>
                                          <p:attrName>style.visibility</p:attrName>
                                        </p:attrNameLst>
                                      </p:cBhvr>
                                      <p:to>
                                        <p:strVal val="visible"/>
                                      </p:to>
                                    </p:set>
                                    <p:animEffect transition="in" filter="wipe(up)">
                                      <p:cBhvr>
                                        <p:cTn id="35" dur="500"/>
                                        <p:tgtEl>
                                          <p:spTgt spid="26633">
                                            <p:txEl>
                                              <p:pRg st="7" end="7"/>
                                            </p:txEl>
                                          </p:spTgt>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6633">
                                            <p:txEl>
                                              <p:pRg st="8" end="8"/>
                                            </p:txEl>
                                          </p:spTgt>
                                        </p:tgtEl>
                                        <p:attrNameLst>
                                          <p:attrName>style.visibility</p:attrName>
                                        </p:attrNameLst>
                                      </p:cBhvr>
                                      <p:to>
                                        <p:strVal val="visible"/>
                                      </p:to>
                                    </p:set>
                                    <p:animEffect transition="in" filter="wipe(up)">
                                      <p:cBhvr>
                                        <p:cTn id="39" dur="500"/>
                                        <p:tgtEl>
                                          <p:spTgt spid="26633">
                                            <p:txEl>
                                              <p:pRg st="8" end="8"/>
                                            </p:txEl>
                                          </p:spTgt>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6633">
                                            <p:txEl>
                                              <p:pRg st="9" end="9"/>
                                            </p:txEl>
                                          </p:spTgt>
                                        </p:tgtEl>
                                        <p:attrNameLst>
                                          <p:attrName>style.visibility</p:attrName>
                                        </p:attrNameLst>
                                      </p:cBhvr>
                                      <p:to>
                                        <p:strVal val="visible"/>
                                      </p:to>
                                    </p:set>
                                    <p:animEffect transition="in" filter="wipe(up)">
                                      <p:cBhvr>
                                        <p:cTn id="43" dur="500"/>
                                        <p:tgtEl>
                                          <p:spTgt spid="2663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build="p" bldLvl="2"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err="1" smtClean="0"/>
              <a:t>Camcar</a:t>
            </a:r>
            <a:r>
              <a:rPr lang="en-US" dirty="0" smtClean="0"/>
              <a:t>–Textron</a:t>
            </a:r>
          </a:p>
          <a:p>
            <a:r>
              <a:rPr lang="en-US" dirty="0" smtClean="0"/>
              <a:t>Masco Tech</a:t>
            </a:r>
          </a:p>
          <a:p>
            <a:r>
              <a:rPr lang="en-US" dirty="0" smtClean="0"/>
              <a:t>HE </a:t>
            </a:r>
            <a:r>
              <a:rPr lang="en-US" dirty="0" smtClean="0"/>
              <a:t>Microwave</a:t>
            </a:r>
            <a:endParaRPr lang="en-US" dirty="0" smtClean="0"/>
          </a:p>
        </p:txBody>
      </p:sp>
      <p:sp>
        <p:nvSpPr>
          <p:cNvPr id="15363" name="Rectangle 2"/>
          <p:cNvSpPr>
            <a:spLocks noGrp="1" noChangeArrowheads="1"/>
          </p:cNvSpPr>
          <p:nvPr>
            <p:ph type="title"/>
          </p:nvPr>
        </p:nvSpPr>
        <p:spPr/>
        <p:txBody>
          <a:bodyPr/>
          <a:lstStyle/>
          <a:p>
            <a:r>
              <a:rPr lang="en-US" smtClean="0"/>
              <a:t>Customers Using WLT</a:t>
            </a:r>
            <a:endParaRPr lang="en-US" smtClean="0"/>
          </a:p>
        </p:txBody>
      </p:sp>
      <p:sp>
        <p:nvSpPr>
          <p:cNvPr id="15362" name="Footer Placeholder 2"/>
          <p:cNvSpPr>
            <a:spLocks noGrp="1"/>
          </p:cNvSpPr>
          <p:nvPr>
            <p:ph type="ftr" sz="quarter" idx="10"/>
          </p:nvPr>
        </p:nvSpPr>
        <p:spPr/>
        <p:txBody>
          <a:bodyPr/>
          <a:lstStyle/>
          <a:p>
            <a:r>
              <a:rPr lang="en-US" smtClean="0"/>
              <a:t>WLT-IN-130</a:t>
            </a:r>
            <a:endParaRPr 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Advanced Repetitive</a:t>
            </a:r>
          </a:p>
          <a:p>
            <a:r>
              <a:rPr lang="en-US" dirty="0" smtClean="0"/>
              <a:t>Inventory Control</a:t>
            </a:r>
          </a:p>
          <a:p>
            <a:r>
              <a:rPr lang="en-US" dirty="0" smtClean="0"/>
              <a:t>Purchasing</a:t>
            </a:r>
          </a:p>
          <a:p>
            <a:r>
              <a:rPr lang="en-US" dirty="0" smtClean="0"/>
              <a:t>Shop Floor Control</a:t>
            </a:r>
          </a:p>
          <a:p>
            <a:r>
              <a:rPr lang="en-US" dirty="0" smtClean="0"/>
              <a:t>(Standard) Repetitive</a:t>
            </a:r>
          </a:p>
          <a:p>
            <a:r>
              <a:rPr lang="en-US" dirty="0" smtClean="0"/>
              <a:t>Work Orders</a:t>
            </a:r>
            <a:endParaRPr lang="en-US" dirty="0"/>
          </a:p>
        </p:txBody>
      </p:sp>
      <p:sp>
        <p:nvSpPr>
          <p:cNvPr id="16387" name="Rectangle 2"/>
          <p:cNvSpPr>
            <a:spLocks noGrp="1" noChangeArrowheads="1"/>
          </p:cNvSpPr>
          <p:nvPr>
            <p:ph type="title"/>
          </p:nvPr>
        </p:nvSpPr>
        <p:spPr/>
        <p:txBody>
          <a:bodyPr/>
          <a:lstStyle/>
          <a:p>
            <a:pPr eaLnBrk="1" hangingPunct="1"/>
            <a:r>
              <a:rPr lang="en-US" smtClean="0"/>
              <a:t>Supported Operations</a:t>
            </a:r>
          </a:p>
        </p:txBody>
      </p:sp>
      <p:sp>
        <p:nvSpPr>
          <p:cNvPr id="16386" name="Footer Placeholder 3"/>
          <p:cNvSpPr>
            <a:spLocks noGrp="1"/>
          </p:cNvSpPr>
          <p:nvPr>
            <p:ph type="ftr" sz="quarter" idx="10"/>
          </p:nvPr>
        </p:nvSpPr>
        <p:spPr>
          <a:noFill/>
        </p:spPr>
        <p:txBody>
          <a:bodyPr/>
          <a:lstStyle/>
          <a:p>
            <a:r>
              <a:rPr lang="en-US" smtClean="0"/>
              <a:t>WLT-IN-140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WIP Lot Trace Menu (3.22.13)</a:t>
            </a:r>
          </a:p>
        </p:txBody>
      </p:sp>
      <p:sp>
        <p:nvSpPr>
          <p:cNvPr id="17410" name="Footer Placeholder 2"/>
          <p:cNvSpPr>
            <a:spLocks noGrp="1"/>
          </p:cNvSpPr>
          <p:nvPr>
            <p:ph type="ftr" sz="quarter" idx="10"/>
          </p:nvPr>
        </p:nvSpPr>
        <p:spPr>
          <a:noFill/>
        </p:spPr>
        <p:txBody>
          <a:bodyPr/>
          <a:lstStyle/>
          <a:p>
            <a:r>
              <a:rPr lang="en-US" smtClean="0"/>
              <a:t>WLT-IN-150</a:t>
            </a:r>
          </a:p>
        </p:txBody>
      </p:sp>
      <p:pic>
        <p:nvPicPr>
          <p:cNvPr id="17412" name="Picture 17" descr="WLT menu"/>
          <p:cNvPicPr>
            <a:picLocks noChangeAspect="1" noChangeArrowheads="1"/>
          </p:cNvPicPr>
          <p:nvPr/>
        </p:nvPicPr>
        <p:blipFill>
          <a:blip r:embed="rId2"/>
          <a:srcRect/>
          <a:stretch>
            <a:fillRect/>
          </a:stretch>
        </p:blipFill>
        <p:spPr bwMode="auto">
          <a:xfrm>
            <a:off x="2462213" y="1595438"/>
            <a:ext cx="4211637" cy="3767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3"/>
          <p:cNvSpPr>
            <a:spLocks noGrp="1"/>
          </p:cNvSpPr>
          <p:nvPr>
            <p:ph idx="1"/>
          </p:nvPr>
        </p:nvSpPr>
        <p:spPr/>
        <p:txBody>
          <a:bodyPr>
            <a:normAutofit lnSpcReduction="10000"/>
          </a:bodyPr>
          <a:lstStyle/>
          <a:p>
            <a:pPr eaLnBrk="1" hangingPunct="1"/>
            <a:r>
              <a:rPr lang="en-US" dirty="0" smtClean="0"/>
              <a:t>Traceability</a:t>
            </a:r>
          </a:p>
          <a:p>
            <a:pPr lvl="1" eaLnBrk="1" hangingPunct="1"/>
            <a:r>
              <a:rPr lang="en-US" dirty="0" smtClean="0"/>
              <a:t>Capture and reporting of as-built data</a:t>
            </a:r>
          </a:p>
          <a:p>
            <a:pPr lvl="2" eaLnBrk="1" hangingPunct="1"/>
            <a:r>
              <a:rPr lang="en-US" dirty="0" smtClean="0"/>
              <a:t>Data Capture: By functions that record material conversion events - Data captured:</a:t>
            </a:r>
          </a:p>
          <a:p>
            <a:pPr lvl="3" eaLnBrk="1" hangingPunct="1"/>
            <a:r>
              <a:rPr lang="en-US" dirty="0" smtClean="0"/>
              <a:t>Material conversion event record</a:t>
            </a:r>
          </a:p>
          <a:p>
            <a:pPr lvl="3" eaLnBrk="1" hangingPunct="1"/>
            <a:r>
              <a:rPr lang="en-US" dirty="0" smtClean="0"/>
              <a:t>Operation History (</a:t>
            </a:r>
            <a:r>
              <a:rPr lang="en-US" dirty="0" err="1" smtClean="0"/>
              <a:t>op_hist</a:t>
            </a:r>
            <a:r>
              <a:rPr lang="en-US" dirty="0" smtClean="0"/>
              <a:t>)</a:t>
            </a:r>
          </a:p>
          <a:p>
            <a:pPr lvl="3" eaLnBrk="1" hangingPunct="1"/>
            <a:r>
              <a:rPr lang="en-US" dirty="0" smtClean="0"/>
              <a:t>Material consumption and production records</a:t>
            </a:r>
          </a:p>
          <a:p>
            <a:pPr lvl="3" eaLnBrk="1" hangingPunct="1"/>
            <a:r>
              <a:rPr lang="en-US" dirty="0" smtClean="0"/>
              <a:t>WIP Lot Trace Master (</a:t>
            </a:r>
            <a:r>
              <a:rPr lang="en-US" dirty="0" err="1" smtClean="0"/>
              <a:t>wlt_mstr</a:t>
            </a:r>
            <a:r>
              <a:rPr lang="en-US" dirty="0" smtClean="0"/>
              <a:t>) (new table)</a:t>
            </a:r>
          </a:p>
          <a:p>
            <a:pPr eaLnBrk="1" hangingPunct="1"/>
            <a:r>
              <a:rPr lang="en-US" dirty="0" smtClean="0"/>
              <a:t>WIP Lot Inventory</a:t>
            </a:r>
          </a:p>
          <a:p>
            <a:pPr lvl="1" eaLnBrk="1" hangingPunct="1"/>
            <a:r>
              <a:rPr lang="en-US" dirty="0" smtClean="0"/>
              <a:t>Maintenance and reporting of QOH balances for WIP lot/serials</a:t>
            </a:r>
          </a:p>
          <a:p>
            <a:pPr eaLnBrk="1" hangingPunct="1"/>
            <a:r>
              <a:rPr lang="en-US" dirty="0" smtClean="0"/>
              <a:t>Subcontract</a:t>
            </a:r>
          </a:p>
          <a:p>
            <a:pPr lvl="1" eaLnBrk="1" hangingPunct="1"/>
            <a:r>
              <a:rPr lang="en-US" dirty="0" smtClean="0"/>
              <a:t>Handling of WIP lot/serials for subcontract processing</a:t>
            </a:r>
          </a:p>
          <a:p>
            <a:pPr eaLnBrk="1" hangingPunct="1"/>
            <a:endParaRPr lang="en-US" dirty="0" smtClean="0"/>
          </a:p>
        </p:txBody>
      </p:sp>
      <p:sp>
        <p:nvSpPr>
          <p:cNvPr id="18434" name="Title 1"/>
          <p:cNvSpPr>
            <a:spLocks noGrp="1"/>
          </p:cNvSpPr>
          <p:nvPr>
            <p:ph type="title"/>
          </p:nvPr>
        </p:nvSpPr>
        <p:spPr/>
        <p:txBody>
          <a:bodyPr/>
          <a:lstStyle/>
          <a:p>
            <a:pPr eaLnBrk="1" hangingPunct="1"/>
            <a:r>
              <a:rPr lang="en-US" smtClean="0"/>
              <a:t>WLT Functionality</a:t>
            </a:r>
          </a:p>
        </p:txBody>
      </p:sp>
      <p:sp>
        <p:nvSpPr>
          <p:cNvPr id="18436" name="Footer Placeholder 2"/>
          <p:cNvSpPr>
            <a:spLocks noGrp="1"/>
          </p:cNvSpPr>
          <p:nvPr>
            <p:ph type="ftr" sz="quarter" idx="10"/>
          </p:nvPr>
        </p:nvSpPr>
        <p:spPr>
          <a:noFill/>
        </p:spPr>
        <p:txBody>
          <a:bodyPr/>
          <a:lstStyle/>
          <a:p>
            <a:r>
              <a:rPr lang="en-US" smtClean="0"/>
              <a:t>WLT-IN-160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Traceability</a:t>
            </a:r>
          </a:p>
        </p:txBody>
      </p:sp>
      <p:sp>
        <p:nvSpPr>
          <p:cNvPr id="19458" name="Footer Placeholder 2"/>
          <p:cNvSpPr>
            <a:spLocks noGrp="1"/>
          </p:cNvSpPr>
          <p:nvPr>
            <p:ph type="ftr" sz="quarter" idx="10"/>
          </p:nvPr>
        </p:nvSpPr>
        <p:spPr>
          <a:noFill/>
        </p:spPr>
        <p:txBody>
          <a:bodyPr/>
          <a:lstStyle/>
          <a:p>
            <a:r>
              <a:rPr lang="en-US" smtClean="0"/>
              <a:t>WLT-IN-170</a:t>
            </a:r>
          </a:p>
        </p:txBody>
      </p:sp>
      <p:cxnSp>
        <p:nvCxnSpPr>
          <p:cNvPr id="19466" name="AutoShape 7"/>
          <p:cNvCxnSpPr>
            <a:cxnSpLocks noChangeShapeType="1"/>
            <a:stCxn id="40968" idx="2"/>
            <a:endCxn id="40970" idx="0"/>
          </p:cNvCxnSpPr>
          <p:nvPr/>
        </p:nvCxnSpPr>
        <p:spPr bwMode="auto">
          <a:xfrm rot="16200000" flipH="1">
            <a:off x="4151154" y="3198653"/>
            <a:ext cx="835343" cy="3175"/>
          </a:xfrm>
          <a:prstGeom prst="bentConnector3">
            <a:avLst>
              <a:gd name="adj1" fmla="val 50000"/>
            </a:avLst>
          </a:prstGeom>
          <a:noFill/>
          <a:ln w="38100">
            <a:solidFill>
              <a:schemeClr val="tx1"/>
            </a:solidFill>
            <a:miter lim="800000"/>
            <a:headEnd/>
            <a:tailEnd type="triangle" w="lg" len="lg"/>
          </a:ln>
        </p:spPr>
      </p:cxnSp>
      <p:sp>
        <p:nvSpPr>
          <p:cNvPr id="40968" name="AutoShape 8"/>
          <p:cNvSpPr>
            <a:spLocks noChangeArrowheads="1"/>
          </p:cNvSpPr>
          <p:nvPr/>
        </p:nvSpPr>
        <p:spPr bwMode="auto">
          <a:xfrm>
            <a:off x="3506788" y="1593850"/>
            <a:ext cx="2120900"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Conversion</a:t>
            </a:r>
            <a:r>
              <a:rPr lang="en-US" sz="1800" dirty="0">
                <a:latin typeface="Tahoma" pitchFamily="34" charset="0"/>
              </a:rPr>
              <a:t> </a:t>
            </a:r>
            <a:r>
              <a:rPr lang="en-US" sz="1800" dirty="0" smtClean="0">
                <a:latin typeface="Tahoma" pitchFamily="34" charset="0"/>
              </a:rPr>
              <a:t>Event (</a:t>
            </a:r>
            <a:r>
              <a:rPr lang="en-US" sz="1800" dirty="0">
                <a:latin typeface="Tahoma" pitchFamily="34" charset="0"/>
              </a:rPr>
              <a:t>op_hist record)</a:t>
            </a:r>
            <a:endParaRPr lang="en-US" dirty="0">
              <a:latin typeface="Tahoma" pitchFamily="34" charset="0"/>
            </a:endParaRPr>
          </a:p>
        </p:txBody>
      </p:sp>
      <p:sp>
        <p:nvSpPr>
          <p:cNvPr id="40970" name="AutoShape 10"/>
          <p:cNvSpPr>
            <a:spLocks noChangeArrowheads="1"/>
          </p:cNvSpPr>
          <p:nvPr/>
        </p:nvSpPr>
        <p:spPr bwMode="auto">
          <a:xfrm>
            <a:off x="3509963" y="3617913"/>
            <a:ext cx="2120900"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1" name="AutoShape 11"/>
          <p:cNvSpPr>
            <a:spLocks noChangeArrowheads="1"/>
          </p:cNvSpPr>
          <p:nvPr/>
        </p:nvSpPr>
        <p:spPr bwMode="auto">
          <a:xfrm>
            <a:off x="3662363" y="3770313"/>
            <a:ext cx="2120900"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2" name="AutoShape 12"/>
          <p:cNvSpPr>
            <a:spLocks noChangeArrowheads="1"/>
          </p:cNvSpPr>
          <p:nvPr/>
        </p:nvSpPr>
        <p:spPr bwMode="auto">
          <a:xfrm>
            <a:off x="3814763" y="3922713"/>
            <a:ext cx="2120900"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3" name="AutoShape 13"/>
          <p:cNvSpPr>
            <a:spLocks noChangeArrowheads="1"/>
          </p:cNvSpPr>
          <p:nvPr/>
        </p:nvSpPr>
        <p:spPr bwMode="auto">
          <a:xfrm>
            <a:off x="3948113" y="4071938"/>
            <a:ext cx="2120900"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Consumption and Production (</a:t>
            </a:r>
            <a:r>
              <a:rPr lang="en-US" sz="1800" dirty="0" err="1" smtClean="0">
                <a:latin typeface="Tahoma" pitchFamily="34" charset="0"/>
              </a:rPr>
              <a:t>wlt_mstr</a:t>
            </a:r>
            <a:r>
              <a:rPr lang="en-US" sz="1800" dirty="0" smtClean="0">
                <a:latin typeface="Tahoma" pitchFamily="34" charset="0"/>
              </a:rPr>
              <a:t> </a:t>
            </a:r>
            <a:r>
              <a:rPr lang="en-US" sz="1800" dirty="0">
                <a:latin typeface="Tahoma" pitchFamily="34" charset="0"/>
              </a:rPr>
              <a:t>records)</a:t>
            </a:r>
            <a:endParaRPr lang="en-US" dirty="0">
              <a:latin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Traceability Example</a:t>
            </a:r>
          </a:p>
        </p:txBody>
      </p:sp>
      <p:sp>
        <p:nvSpPr>
          <p:cNvPr id="20482" name="Footer Placeholder 2"/>
          <p:cNvSpPr>
            <a:spLocks noGrp="1"/>
          </p:cNvSpPr>
          <p:nvPr>
            <p:ph type="ftr" sz="quarter" idx="10"/>
          </p:nvPr>
        </p:nvSpPr>
        <p:spPr>
          <a:noFill/>
        </p:spPr>
        <p:txBody>
          <a:bodyPr/>
          <a:lstStyle/>
          <a:p>
            <a:r>
              <a:rPr lang="en-US" smtClean="0"/>
              <a:t>WLT-IN-180</a:t>
            </a:r>
          </a:p>
        </p:txBody>
      </p:sp>
      <p:sp>
        <p:nvSpPr>
          <p:cNvPr id="44041" name="AutoShape 9"/>
          <p:cNvSpPr>
            <a:spLocks noChangeArrowheads="1"/>
          </p:cNvSpPr>
          <p:nvPr/>
        </p:nvSpPr>
        <p:spPr bwMode="auto">
          <a:xfrm>
            <a:off x="6400800" y="3088005"/>
            <a:ext cx="1828800" cy="91440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Component Material Is Defective</a:t>
            </a:r>
            <a:endParaRPr lang="en-US" sz="1800" dirty="0">
              <a:latin typeface="+mj-lt"/>
            </a:endParaRPr>
          </a:p>
        </p:txBody>
      </p:sp>
      <p:cxnSp>
        <p:nvCxnSpPr>
          <p:cNvPr id="20502" name="AutoShape 10"/>
          <p:cNvCxnSpPr>
            <a:cxnSpLocks noChangeShapeType="1"/>
            <a:stCxn id="44041" idx="0"/>
            <a:endCxn id="44043" idx="3"/>
          </p:cNvCxnSpPr>
          <p:nvPr/>
        </p:nvCxnSpPr>
        <p:spPr bwMode="auto">
          <a:xfrm rot="16200000" flipV="1">
            <a:off x="5715000" y="1487805"/>
            <a:ext cx="1371600" cy="1828800"/>
          </a:xfrm>
          <a:prstGeom prst="bentConnector2">
            <a:avLst/>
          </a:prstGeom>
          <a:noFill/>
          <a:ln w="38100">
            <a:solidFill>
              <a:schemeClr val="accent1"/>
            </a:solidFill>
            <a:miter lim="800000"/>
            <a:headEnd/>
            <a:tailEnd type="triangle" w="lg" len="lg"/>
          </a:ln>
        </p:spPr>
      </p:cxnSp>
      <p:sp>
        <p:nvSpPr>
          <p:cNvPr id="44043" name="AutoShape 11"/>
          <p:cNvSpPr>
            <a:spLocks noChangeArrowheads="1"/>
          </p:cNvSpPr>
          <p:nvPr/>
        </p:nvSpPr>
        <p:spPr bwMode="auto">
          <a:xfrm>
            <a:off x="3657600" y="1259205"/>
            <a:ext cx="1828800" cy="91440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Cause Of </a:t>
            </a:r>
            <a:r>
              <a:rPr lang="en-US" sz="1800" dirty="0">
                <a:latin typeface="+mj-lt"/>
              </a:rPr>
              <a:t>Defect</a:t>
            </a:r>
            <a:r>
              <a:rPr lang="en-US" sz="1600" b="1" dirty="0">
                <a:latin typeface="+mj-lt"/>
              </a:rPr>
              <a:t> </a:t>
            </a:r>
          </a:p>
        </p:txBody>
      </p:sp>
      <p:cxnSp>
        <p:nvCxnSpPr>
          <p:cNvPr id="20500" name="AutoShape 12"/>
          <p:cNvCxnSpPr>
            <a:cxnSpLocks noChangeShapeType="1"/>
            <a:stCxn id="44043" idx="2"/>
            <a:endCxn id="44038" idx="0"/>
          </p:cNvCxnSpPr>
          <p:nvPr/>
        </p:nvCxnSpPr>
        <p:spPr bwMode="auto">
          <a:xfrm rot="5400000">
            <a:off x="4229100" y="2516505"/>
            <a:ext cx="685800" cy="1588"/>
          </a:xfrm>
          <a:prstGeom prst="straightConnector1">
            <a:avLst/>
          </a:prstGeom>
          <a:noFill/>
          <a:ln w="38100">
            <a:solidFill>
              <a:schemeClr val="accent1"/>
            </a:solidFill>
            <a:round/>
            <a:headEnd/>
            <a:tailEnd type="triangle" w="lg" len="lg"/>
          </a:ln>
        </p:spPr>
      </p:cxnSp>
      <p:sp>
        <p:nvSpPr>
          <p:cNvPr id="44045" name="AutoShape 13"/>
          <p:cNvSpPr>
            <a:spLocks noChangeArrowheads="1"/>
          </p:cNvSpPr>
          <p:nvPr/>
        </p:nvSpPr>
        <p:spPr bwMode="auto">
          <a:xfrm>
            <a:off x="914400" y="1259205"/>
            <a:ext cx="1828800" cy="91440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Defective </a:t>
            </a:r>
            <a:r>
              <a:rPr lang="en-US" sz="1800" dirty="0" smtClean="0">
                <a:latin typeface="+mj-lt"/>
              </a:rPr>
              <a:t>Material Discovered</a:t>
            </a:r>
            <a:endParaRPr lang="en-US" sz="1600" b="1" dirty="0">
              <a:latin typeface="+mj-lt"/>
            </a:endParaRPr>
          </a:p>
        </p:txBody>
      </p:sp>
      <p:cxnSp>
        <p:nvCxnSpPr>
          <p:cNvPr id="20498" name="AutoShape 14"/>
          <p:cNvCxnSpPr>
            <a:cxnSpLocks noChangeShapeType="1"/>
            <a:stCxn id="44045" idx="3"/>
            <a:endCxn id="44043" idx="1"/>
          </p:cNvCxnSpPr>
          <p:nvPr/>
        </p:nvCxnSpPr>
        <p:spPr bwMode="auto">
          <a:xfrm>
            <a:off x="2743200" y="1716405"/>
            <a:ext cx="914400" cy="1588"/>
          </a:xfrm>
          <a:prstGeom prst="straightConnector1">
            <a:avLst/>
          </a:prstGeom>
          <a:noFill/>
          <a:ln w="38100">
            <a:solidFill>
              <a:schemeClr val="accent1"/>
            </a:solidFill>
            <a:round/>
            <a:headEnd/>
            <a:tailEnd type="triangle" w="lg" len="lg"/>
          </a:ln>
        </p:spPr>
      </p:cxnSp>
      <p:sp>
        <p:nvSpPr>
          <p:cNvPr id="44047" name="AutoShape 15"/>
          <p:cNvSpPr>
            <a:spLocks noChangeArrowheads="1"/>
          </p:cNvSpPr>
          <p:nvPr/>
        </p:nvSpPr>
        <p:spPr bwMode="auto">
          <a:xfrm>
            <a:off x="6400800" y="4924424"/>
            <a:ext cx="1828800" cy="91440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Quarantine Materials And </a:t>
            </a:r>
            <a:r>
              <a:rPr lang="en-US" sz="1800" dirty="0">
                <a:latin typeface="+mj-lt"/>
              </a:rPr>
              <a:t>Parents</a:t>
            </a:r>
            <a:endParaRPr lang="en-US" sz="1600" dirty="0">
              <a:latin typeface="+mj-lt"/>
            </a:endParaRPr>
          </a:p>
        </p:txBody>
      </p:sp>
      <p:sp>
        <p:nvSpPr>
          <p:cNvPr id="44038" name="AutoShape 6"/>
          <p:cNvSpPr>
            <a:spLocks noChangeArrowheads="1"/>
          </p:cNvSpPr>
          <p:nvPr/>
        </p:nvSpPr>
        <p:spPr bwMode="auto">
          <a:xfrm>
            <a:off x="3543300" y="2859405"/>
            <a:ext cx="2057400" cy="1371600"/>
          </a:xfrm>
          <a:prstGeom prst="flowChartDecision">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none" lIns="0" tIns="0" rIns="0" bIns="0" anchor="ctr"/>
          <a:lstStyle/>
          <a:p>
            <a:pPr algn="ctr">
              <a:defRPr/>
            </a:pPr>
            <a:r>
              <a:rPr lang="en-US" sz="1800" dirty="0" smtClean="0">
                <a:latin typeface="+mj-lt"/>
              </a:rPr>
              <a:t>Component</a:t>
            </a:r>
          </a:p>
          <a:p>
            <a:pPr algn="ctr">
              <a:defRPr/>
            </a:pPr>
            <a:r>
              <a:rPr lang="en-US" sz="1800" dirty="0" smtClean="0">
                <a:latin typeface="+mj-lt"/>
              </a:rPr>
              <a:t>Problem</a:t>
            </a:r>
            <a:r>
              <a:rPr lang="en-US" sz="1800" dirty="0">
                <a:latin typeface="+mj-lt"/>
              </a:rPr>
              <a:t>?</a:t>
            </a:r>
            <a:endParaRPr lang="en-US" dirty="0">
              <a:latin typeface="+mj-lt"/>
            </a:endParaRPr>
          </a:p>
        </p:txBody>
      </p:sp>
      <p:cxnSp>
        <p:nvCxnSpPr>
          <p:cNvPr id="20493" name="AutoShape 7"/>
          <p:cNvCxnSpPr>
            <a:cxnSpLocks noChangeShapeType="1"/>
            <a:stCxn id="44038" idx="3"/>
            <a:endCxn id="44041" idx="1"/>
          </p:cNvCxnSpPr>
          <p:nvPr/>
        </p:nvCxnSpPr>
        <p:spPr bwMode="auto">
          <a:xfrm>
            <a:off x="5600700" y="3545205"/>
            <a:ext cx="800100" cy="1588"/>
          </a:xfrm>
          <a:prstGeom prst="straightConnector1">
            <a:avLst/>
          </a:prstGeom>
          <a:noFill/>
          <a:ln w="38100">
            <a:solidFill>
              <a:schemeClr val="accent1"/>
            </a:solidFill>
            <a:round/>
            <a:headEnd/>
            <a:tailEnd type="triangle" w="lg" len="lg"/>
          </a:ln>
        </p:spPr>
      </p:cxnSp>
      <p:sp>
        <p:nvSpPr>
          <p:cNvPr id="20494" name="Text Box 8" descr="Wide downward diagonal"/>
          <p:cNvSpPr txBox="1">
            <a:spLocks noChangeArrowheads="1"/>
          </p:cNvSpPr>
          <p:nvPr/>
        </p:nvSpPr>
        <p:spPr bwMode="auto">
          <a:xfrm>
            <a:off x="5565775" y="3171825"/>
            <a:ext cx="636588" cy="396875"/>
          </a:xfrm>
          <a:prstGeom prst="rect">
            <a:avLst/>
          </a:prstGeom>
          <a:noFill/>
          <a:ln w="9525">
            <a:noFill/>
            <a:miter lim="800000"/>
            <a:headEnd/>
            <a:tailEnd/>
          </a:ln>
        </p:spPr>
        <p:txBody>
          <a:bodyPr wrap="none" anchor="ctr">
            <a:spAutoFit/>
          </a:bodyPr>
          <a:lstStyle/>
          <a:p>
            <a:pPr algn="ctr"/>
            <a:r>
              <a:rPr lang="en-US" sz="2000" b="1" dirty="0">
                <a:solidFill>
                  <a:schemeClr val="accent1"/>
                </a:solidFill>
                <a:latin typeface="+mj-lt"/>
              </a:rPr>
              <a:t>Yes</a:t>
            </a:r>
            <a:endParaRPr lang="en-US" dirty="0">
              <a:solidFill>
                <a:schemeClr val="accent1"/>
              </a:solidFill>
              <a:latin typeface="+mj-lt"/>
            </a:endParaRPr>
          </a:p>
        </p:txBody>
      </p:sp>
      <p:cxnSp>
        <p:nvCxnSpPr>
          <p:cNvPr id="20495" name="AutoShape 16"/>
          <p:cNvCxnSpPr>
            <a:cxnSpLocks noChangeShapeType="1"/>
            <a:stCxn id="44038" idx="2"/>
            <a:endCxn id="44050" idx="0"/>
          </p:cNvCxnSpPr>
          <p:nvPr/>
        </p:nvCxnSpPr>
        <p:spPr bwMode="auto">
          <a:xfrm rot="5400000">
            <a:off x="4225291" y="4577714"/>
            <a:ext cx="693419" cy="1588"/>
          </a:xfrm>
          <a:prstGeom prst="straightConnector1">
            <a:avLst/>
          </a:prstGeom>
          <a:noFill/>
          <a:ln w="38100">
            <a:solidFill>
              <a:schemeClr val="accent1"/>
            </a:solidFill>
            <a:round/>
            <a:headEnd/>
            <a:tailEnd type="triangle" w="lg" len="lg"/>
          </a:ln>
        </p:spPr>
      </p:cxnSp>
      <p:sp>
        <p:nvSpPr>
          <p:cNvPr id="20496" name="Text Box 17" descr="Wide downward diagonal"/>
          <p:cNvSpPr txBox="1">
            <a:spLocks noChangeArrowheads="1"/>
          </p:cNvSpPr>
          <p:nvPr/>
        </p:nvSpPr>
        <p:spPr bwMode="auto">
          <a:xfrm>
            <a:off x="4776788" y="4478338"/>
            <a:ext cx="536575" cy="396875"/>
          </a:xfrm>
          <a:prstGeom prst="rect">
            <a:avLst/>
          </a:prstGeom>
          <a:noFill/>
          <a:ln w="9525">
            <a:noFill/>
            <a:miter lim="800000"/>
            <a:headEnd/>
            <a:tailEnd/>
          </a:ln>
        </p:spPr>
        <p:txBody>
          <a:bodyPr wrap="none" anchor="ctr">
            <a:spAutoFit/>
          </a:bodyPr>
          <a:lstStyle/>
          <a:p>
            <a:pPr algn="ctr"/>
            <a:r>
              <a:rPr lang="en-US" sz="2000" b="1" dirty="0">
                <a:solidFill>
                  <a:schemeClr val="accent1"/>
                </a:solidFill>
                <a:latin typeface="+mj-lt"/>
              </a:rPr>
              <a:t>No</a:t>
            </a:r>
            <a:endParaRPr lang="en-US" dirty="0">
              <a:solidFill>
                <a:schemeClr val="accent1"/>
              </a:solidFill>
              <a:latin typeface="+mj-lt"/>
            </a:endParaRPr>
          </a:p>
        </p:txBody>
      </p:sp>
      <p:sp>
        <p:nvSpPr>
          <p:cNvPr id="44050" name="AutoShape 18"/>
          <p:cNvSpPr>
            <a:spLocks noChangeArrowheads="1"/>
          </p:cNvSpPr>
          <p:nvPr/>
        </p:nvSpPr>
        <p:spPr bwMode="auto">
          <a:xfrm>
            <a:off x="3657600" y="4924424"/>
            <a:ext cx="1828800" cy="91440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Material Locations</a:t>
            </a:r>
            <a:endParaRPr lang="en-US" sz="1800" b="1" dirty="0">
              <a:latin typeface="+mj-lt"/>
            </a:endParaRPr>
          </a:p>
        </p:txBody>
      </p:sp>
      <p:cxnSp>
        <p:nvCxnSpPr>
          <p:cNvPr id="20491" name="AutoShape 19"/>
          <p:cNvCxnSpPr>
            <a:cxnSpLocks noChangeShapeType="1"/>
            <a:stCxn id="44050" idx="3"/>
            <a:endCxn id="44047" idx="1"/>
          </p:cNvCxnSpPr>
          <p:nvPr/>
        </p:nvCxnSpPr>
        <p:spPr bwMode="auto">
          <a:xfrm>
            <a:off x="5486400" y="5381624"/>
            <a:ext cx="914400" cy="1588"/>
          </a:xfrm>
          <a:prstGeom prst="straightConnector1">
            <a:avLst/>
          </a:prstGeom>
          <a:noFill/>
          <a:ln w="38100">
            <a:solidFill>
              <a:schemeClr val="accent1"/>
            </a:solidFill>
            <a:round/>
            <a:headEnd/>
            <a:tailEnd type="triangle" w="lg" len="lg"/>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047"/>
                                        </p:tgtEl>
                                        <p:attrNameLst>
                                          <p:attrName>style.visibility</p:attrName>
                                        </p:attrNameLst>
                                      </p:cBhvr>
                                      <p:to>
                                        <p:strVal val="visible"/>
                                      </p:to>
                                    </p:set>
                                    <p:animEffect transition="in" filter="wipe(left)">
                                      <p:cBhvr>
                                        <p:cTn id="7" dur="500"/>
                                        <p:tgtEl>
                                          <p:spTgt spid="44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Data Reporting</a:t>
            </a:r>
            <a:endParaRPr lang="en-US" dirty="0"/>
          </a:p>
        </p:txBody>
      </p:sp>
      <p:sp>
        <p:nvSpPr>
          <p:cNvPr id="6" name="Title 5"/>
          <p:cNvSpPr>
            <a:spLocks noGrp="1"/>
          </p:cNvSpPr>
          <p:nvPr>
            <p:ph type="title"/>
          </p:nvPr>
        </p:nvSpPr>
        <p:spPr/>
        <p:txBody>
          <a:bodyPr/>
          <a:lstStyle/>
          <a:p>
            <a:r>
              <a:rPr lang="en-US" dirty="0" smtClean="0"/>
              <a:t>Traceability</a:t>
            </a:r>
            <a:endParaRPr lang="en-US" dirty="0"/>
          </a:p>
        </p:txBody>
      </p:sp>
      <p:sp>
        <p:nvSpPr>
          <p:cNvPr id="21506" name="Footer Placeholder 2"/>
          <p:cNvSpPr>
            <a:spLocks noGrp="1"/>
          </p:cNvSpPr>
          <p:nvPr>
            <p:ph type="ftr" sz="quarter" idx="10"/>
          </p:nvPr>
        </p:nvSpPr>
        <p:spPr>
          <a:noFill/>
        </p:spPr>
        <p:txBody>
          <a:bodyPr/>
          <a:lstStyle/>
          <a:p>
            <a:r>
              <a:rPr lang="en-US" smtClean="0"/>
              <a:t>WLT-IN-190</a:t>
            </a:r>
          </a:p>
        </p:txBody>
      </p:sp>
      <p:pic>
        <p:nvPicPr>
          <p:cNvPr id="21508" name="Picture 25" descr="MPj03879380000[1]"/>
          <p:cNvPicPr>
            <a:picLocks noChangeAspect="1" noChangeArrowheads="1"/>
          </p:cNvPicPr>
          <p:nvPr/>
        </p:nvPicPr>
        <p:blipFill>
          <a:blip r:embed="rId2"/>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pPr>
              <a:buFont typeface="Wingdings" pitchFamily="2" charset="2"/>
              <a:buChar char="ü"/>
            </a:pPr>
            <a:r>
              <a:rPr lang="en-US" dirty="0" smtClean="0"/>
              <a:t>Data Maintenance</a:t>
            </a:r>
          </a:p>
          <a:p>
            <a:pPr>
              <a:buFont typeface="Wingdings" pitchFamily="2" charset="2"/>
              <a:buChar char="ü"/>
            </a:pPr>
            <a:r>
              <a:rPr lang="en-US" dirty="0" smtClean="0"/>
              <a:t>Data Reporting</a:t>
            </a:r>
            <a:endParaRPr lang="en-US" dirty="0"/>
          </a:p>
        </p:txBody>
      </p:sp>
      <p:sp>
        <p:nvSpPr>
          <p:cNvPr id="11" name="Title 10"/>
          <p:cNvSpPr>
            <a:spLocks noGrp="1"/>
          </p:cNvSpPr>
          <p:nvPr>
            <p:ph type="title"/>
          </p:nvPr>
        </p:nvSpPr>
        <p:spPr/>
        <p:txBody>
          <a:bodyPr>
            <a:normAutofit/>
          </a:bodyPr>
          <a:lstStyle/>
          <a:p>
            <a:r>
              <a:rPr lang="en-US" dirty="0" smtClean="0"/>
              <a:t>WIP Lot Inventory</a:t>
            </a:r>
            <a:endParaRPr lang="en-US" dirty="0"/>
          </a:p>
        </p:txBody>
      </p:sp>
      <p:sp>
        <p:nvSpPr>
          <p:cNvPr id="22530" name="Footer Placeholder 2"/>
          <p:cNvSpPr>
            <a:spLocks noGrp="1"/>
          </p:cNvSpPr>
          <p:nvPr>
            <p:ph type="ftr" sz="quarter" idx="10"/>
          </p:nvPr>
        </p:nvSpPr>
        <p:spPr>
          <a:noFill/>
        </p:spPr>
        <p:txBody>
          <a:bodyPr/>
          <a:lstStyle/>
          <a:p>
            <a:r>
              <a:rPr lang="en-US" smtClean="0"/>
              <a:t>WLT-IN-200</a:t>
            </a:r>
          </a:p>
        </p:txBody>
      </p:sp>
      <p:pic>
        <p:nvPicPr>
          <p:cNvPr id="13" name="Picture 25" descr="MPj03879380000[1]"/>
          <p:cNvPicPr>
            <a:picLocks noChangeAspect="1" noChangeArrowheads="1"/>
          </p:cNvPicPr>
          <p:nvPr/>
        </p:nvPicPr>
        <p:blipFill>
          <a:blip r:embed="rId3"/>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idx="1"/>
          </p:nvPr>
        </p:nvSpPr>
        <p:spPr>
          <a:xfrm>
            <a:off x="196850" y="427038"/>
            <a:ext cx="8694738" cy="5991225"/>
          </a:xfrm>
          <a:noFill/>
        </p:spPr>
        <p:txBody>
          <a:bodyPr tIns="0" bIns="0">
            <a:normAutofit lnSpcReduction="10000"/>
          </a:bodyPr>
          <a:lstStyle/>
          <a:p>
            <a:pPr eaLnBrk="1" hangingPunct="1"/>
            <a:r>
              <a:rPr lang="en-US" sz="16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r>
              <a:rPr lang="en-US" sz="16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r>
              <a:rPr lang="en-US" sz="1600" dirty="0" smtClean="0"/>
              <a:t>QAD and MFG/PRO are registered trademarks of QAD Inc. The QAD logo is a trademark of QAD Inc.</a:t>
            </a:r>
          </a:p>
          <a:p>
            <a:pPr eaLnBrk="1" hangingPunct="1"/>
            <a:r>
              <a:rPr lang="en-US" sz="16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r>
              <a:rPr lang="en-US" sz="1600" dirty="0" smtClean="0"/>
              <a:t>Copyright © 2008 by QAD Inc.</a:t>
            </a:r>
          </a:p>
          <a:p>
            <a:pPr eaLnBrk="1" hangingPunct="1">
              <a:buFont typeface="Webdings" pitchFamily="18" charset="2"/>
              <a:buNone/>
            </a:pPr>
            <a:endParaRPr lang="en-US" sz="1600" b="1" dirty="0" smtClean="0"/>
          </a:p>
          <a:p>
            <a:pPr eaLnBrk="1" hangingPunct="1"/>
            <a:r>
              <a:rPr lang="en-US" sz="1600" b="1" dirty="0" smtClean="0"/>
              <a:t>QAD Inc.</a:t>
            </a:r>
            <a:br>
              <a:rPr lang="en-US" sz="1600" b="1" dirty="0" smtClean="0"/>
            </a:br>
            <a:r>
              <a:rPr lang="en-US" sz="1600" dirty="0" smtClean="0"/>
              <a:t>100 Innovation Place</a:t>
            </a:r>
            <a:br>
              <a:rPr lang="en-US" sz="1600" dirty="0" smtClean="0"/>
            </a:br>
            <a:r>
              <a:rPr lang="en-US" sz="1600" dirty="0" smtClean="0"/>
              <a:t>Santa Barbara, California 93108</a:t>
            </a:r>
            <a:br>
              <a:rPr lang="en-US" sz="1600" dirty="0" smtClean="0"/>
            </a:br>
            <a:r>
              <a:rPr lang="en-US" sz="1600" dirty="0" smtClean="0"/>
              <a:t>Phone (805) 684-6614</a:t>
            </a:r>
            <a:br>
              <a:rPr lang="en-US" sz="1600" dirty="0" smtClean="0"/>
            </a:br>
            <a:r>
              <a:rPr lang="en-US" sz="1600" dirty="0" smtClean="0"/>
              <a:t>Fax (805) 684-1890</a:t>
            </a:r>
            <a:br>
              <a:rPr lang="en-US" sz="1600" dirty="0" smtClean="0"/>
            </a:br>
            <a:r>
              <a:rPr lang="en-US" sz="1600" dirty="0" smtClean="0"/>
              <a:t>http://www.qad.com</a:t>
            </a:r>
          </a:p>
        </p:txBody>
      </p:sp>
      <p:sp>
        <p:nvSpPr>
          <p:cNvPr id="4098" name="Footer Placeholder 3"/>
          <p:cNvSpPr>
            <a:spLocks noGrp="1"/>
          </p:cNvSpPr>
          <p:nvPr>
            <p:ph type="ftr" sz="quarter" idx="10"/>
          </p:nvPr>
        </p:nvSpPr>
        <p:spPr>
          <a:noFill/>
        </p:spPr>
        <p:txBody>
          <a:bodyPr/>
          <a:lstStyle/>
          <a:p>
            <a:r>
              <a:rPr lang="en-US" smtClean="0"/>
              <a:t>WLT-IN-020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smtClean="0"/>
              <a:t>Subcontract</a:t>
            </a:r>
          </a:p>
        </p:txBody>
      </p:sp>
      <p:sp>
        <p:nvSpPr>
          <p:cNvPr id="23554" name="Footer Placeholder 2"/>
          <p:cNvSpPr>
            <a:spLocks noGrp="1"/>
          </p:cNvSpPr>
          <p:nvPr>
            <p:ph type="ftr" sz="quarter" idx="10"/>
          </p:nvPr>
        </p:nvSpPr>
        <p:spPr>
          <a:noFill/>
        </p:spPr>
        <p:txBody>
          <a:bodyPr/>
          <a:lstStyle/>
          <a:p>
            <a:r>
              <a:rPr lang="en-US" smtClean="0"/>
              <a:t>WLT-IN-210</a:t>
            </a:r>
          </a:p>
        </p:txBody>
      </p:sp>
      <p:grpSp>
        <p:nvGrpSpPr>
          <p:cNvPr id="54" name="Group 53"/>
          <p:cNvGrpSpPr/>
          <p:nvPr/>
        </p:nvGrpSpPr>
        <p:grpSpPr>
          <a:xfrm>
            <a:off x="4648200" y="1168400"/>
            <a:ext cx="3476626" cy="3556000"/>
            <a:chOff x="4724400" y="1168400"/>
            <a:chExt cx="3476626" cy="3556000"/>
          </a:xfrm>
        </p:grpSpPr>
        <p:sp>
          <p:nvSpPr>
            <p:cNvPr id="23561" name="Freeform 7"/>
            <p:cNvSpPr>
              <a:spLocks/>
            </p:cNvSpPr>
            <p:nvPr/>
          </p:nvSpPr>
          <p:spPr bwMode="auto">
            <a:xfrm>
              <a:off x="4724400" y="1168400"/>
              <a:ext cx="3017838" cy="3068638"/>
            </a:xfrm>
            <a:custGeom>
              <a:avLst/>
              <a:gdLst>
                <a:gd name="T0" fmla="*/ 1901 w 1901"/>
                <a:gd name="T1" fmla="*/ 1928 h 1933"/>
                <a:gd name="T2" fmla="*/ 1901 w 1901"/>
                <a:gd name="T3" fmla="*/ 0 h 1933"/>
                <a:gd name="T4" fmla="*/ 0 w 1901"/>
                <a:gd name="T5" fmla="*/ 601 h 1933"/>
                <a:gd name="T6" fmla="*/ 0 w 1901"/>
                <a:gd name="T7" fmla="*/ 1933 h 1933"/>
                <a:gd name="T8" fmla="*/ 1901 w 1901"/>
                <a:gd name="T9" fmla="*/ 1928 h 1933"/>
                <a:gd name="T10" fmla="*/ 0 60000 65536"/>
                <a:gd name="T11" fmla="*/ 0 60000 65536"/>
                <a:gd name="T12" fmla="*/ 0 60000 65536"/>
                <a:gd name="T13" fmla="*/ 0 60000 65536"/>
                <a:gd name="T14" fmla="*/ 0 60000 65536"/>
                <a:gd name="T15" fmla="*/ 0 w 1901"/>
                <a:gd name="T16" fmla="*/ 0 h 1933"/>
                <a:gd name="T17" fmla="*/ 1901 w 1901"/>
                <a:gd name="T18" fmla="*/ 1933 h 1933"/>
              </a:gdLst>
              <a:ahLst/>
              <a:cxnLst>
                <a:cxn ang="T10">
                  <a:pos x="T0" y="T1"/>
                </a:cxn>
                <a:cxn ang="T11">
                  <a:pos x="T2" y="T3"/>
                </a:cxn>
                <a:cxn ang="T12">
                  <a:pos x="T4" y="T5"/>
                </a:cxn>
                <a:cxn ang="T13">
                  <a:pos x="T6" y="T7"/>
                </a:cxn>
                <a:cxn ang="T14">
                  <a:pos x="T8" y="T9"/>
                </a:cxn>
              </a:cxnLst>
              <a:rect l="T15" t="T16" r="T17" b="T18"/>
              <a:pathLst>
                <a:path w="1901" h="1933">
                  <a:moveTo>
                    <a:pt x="1901" y="1928"/>
                  </a:moveTo>
                  <a:lnTo>
                    <a:pt x="1901" y="0"/>
                  </a:lnTo>
                  <a:lnTo>
                    <a:pt x="0" y="601"/>
                  </a:lnTo>
                  <a:lnTo>
                    <a:pt x="0" y="1933"/>
                  </a:lnTo>
                  <a:lnTo>
                    <a:pt x="1901" y="1928"/>
                  </a:lnTo>
                  <a:close/>
                </a:path>
              </a:pathLst>
            </a:custGeom>
            <a:solidFill>
              <a:srgbClr val="FF8C00"/>
            </a:solidFill>
            <a:ln w="9525">
              <a:noFill/>
              <a:round/>
              <a:headEnd/>
              <a:tailEnd/>
            </a:ln>
          </p:spPr>
          <p:txBody>
            <a:bodyPr/>
            <a:lstStyle/>
            <a:p>
              <a:endParaRPr lang="en-US">
                <a:latin typeface="+mj-lt"/>
              </a:endParaRPr>
            </a:p>
          </p:txBody>
        </p:sp>
        <p:grpSp>
          <p:nvGrpSpPr>
            <p:cNvPr id="53" name="Group 52"/>
            <p:cNvGrpSpPr/>
            <p:nvPr/>
          </p:nvGrpSpPr>
          <p:grpSpPr>
            <a:xfrm>
              <a:off x="4735513" y="1851025"/>
              <a:ext cx="3465513" cy="2873375"/>
              <a:chOff x="4735513" y="1851025"/>
              <a:chExt cx="3465513" cy="2873375"/>
            </a:xfrm>
          </p:grpSpPr>
          <p:sp>
            <p:nvSpPr>
              <p:cNvPr id="23562" name="Freeform 8"/>
              <p:cNvSpPr>
                <a:spLocks/>
              </p:cNvSpPr>
              <p:nvPr/>
            </p:nvSpPr>
            <p:spPr bwMode="auto">
              <a:xfrm>
                <a:off x="5018088" y="2166938"/>
                <a:ext cx="1792288" cy="2027238"/>
              </a:xfrm>
              <a:custGeom>
                <a:avLst/>
                <a:gdLst>
                  <a:gd name="T0" fmla="*/ 520 w 1129"/>
                  <a:gd name="T1" fmla="*/ 897 h 1277"/>
                  <a:gd name="T2" fmla="*/ 489 w 1129"/>
                  <a:gd name="T3" fmla="*/ 883 h 1277"/>
                  <a:gd name="T4" fmla="*/ 461 w 1129"/>
                  <a:gd name="T5" fmla="*/ 864 h 1277"/>
                  <a:gd name="T6" fmla="*/ 434 w 1129"/>
                  <a:gd name="T7" fmla="*/ 840 h 1277"/>
                  <a:gd name="T8" fmla="*/ 409 w 1129"/>
                  <a:gd name="T9" fmla="*/ 813 h 1277"/>
                  <a:gd name="T10" fmla="*/ 387 w 1129"/>
                  <a:gd name="T11" fmla="*/ 780 h 1277"/>
                  <a:gd name="T12" fmla="*/ 369 w 1129"/>
                  <a:gd name="T13" fmla="*/ 746 h 1277"/>
                  <a:gd name="T14" fmla="*/ 355 w 1129"/>
                  <a:gd name="T15" fmla="*/ 710 h 1277"/>
                  <a:gd name="T16" fmla="*/ 346 w 1129"/>
                  <a:gd name="T17" fmla="*/ 671 h 1277"/>
                  <a:gd name="T18" fmla="*/ 341 w 1129"/>
                  <a:gd name="T19" fmla="*/ 633 h 1277"/>
                  <a:gd name="T20" fmla="*/ 340 w 1129"/>
                  <a:gd name="T21" fmla="*/ 596 h 1277"/>
                  <a:gd name="T22" fmla="*/ 344 w 1129"/>
                  <a:gd name="T23" fmla="*/ 558 h 1277"/>
                  <a:gd name="T24" fmla="*/ 353 w 1129"/>
                  <a:gd name="T25" fmla="*/ 525 h 1277"/>
                  <a:gd name="T26" fmla="*/ 366 w 1129"/>
                  <a:gd name="T27" fmla="*/ 493 h 1277"/>
                  <a:gd name="T28" fmla="*/ 382 w 1129"/>
                  <a:gd name="T29" fmla="*/ 466 h 1277"/>
                  <a:gd name="T30" fmla="*/ 403 w 1129"/>
                  <a:gd name="T31" fmla="*/ 442 h 1277"/>
                  <a:gd name="T32" fmla="*/ 427 w 1129"/>
                  <a:gd name="T33" fmla="*/ 424 h 1277"/>
                  <a:gd name="T34" fmla="*/ 455 w 1129"/>
                  <a:gd name="T35" fmla="*/ 411 h 1277"/>
                  <a:gd name="T36" fmla="*/ 485 w 1129"/>
                  <a:gd name="T37" fmla="*/ 403 h 1277"/>
                  <a:gd name="T38" fmla="*/ 516 w 1129"/>
                  <a:gd name="T39" fmla="*/ 401 h 1277"/>
                  <a:gd name="T40" fmla="*/ 549 w 1129"/>
                  <a:gd name="T41" fmla="*/ 403 h 1277"/>
                  <a:gd name="T42" fmla="*/ 581 w 1129"/>
                  <a:gd name="T43" fmla="*/ 412 h 1277"/>
                  <a:gd name="T44" fmla="*/ 615 w 1129"/>
                  <a:gd name="T45" fmla="*/ 425 h 1277"/>
                  <a:gd name="T46" fmla="*/ 645 w 1129"/>
                  <a:gd name="T47" fmla="*/ 443 h 1277"/>
                  <a:gd name="T48" fmla="*/ 676 w 1129"/>
                  <a:gd name="T49" fmla="*/ 465 h 1277"/>
                  <a:gd name="T50" fmla="*/ 703 w 1129"/>
                  <a:gd name="T51" fmla="*/ 490 h 1277"/>
                  <a:gd name="T52" fmla="*/ 728 w 1129"/>
                  <a:gd name="T53" fmla="*/ 519 h 1277"/>
                  <a:gd name="T54" fmla="*/ 749 w 1129"/>
                  <a:gd name="T55" fmla="*/ 549 h 1277"/>
                  <a:gd name="T56" fmla="*/ 766 w 1129"/>
                  <a:gd name="T57" fmla="*/ 583 h 1277"/>
                  <a:gd name="T58" fmla="*/ 779 w 1129"/>
                  <a:gd name="T59" fmla="*/ 616 h 1277"/>
                  <a:gd name="T60" fmla="*/ 788 w 1129"/>
                  <a:gd name="T61" fmla="*/ 651 h 1277"/>
                  <a:gd name="T62" fmla="*/ 491 w 1129"/>
                  <a:gd name="T63" fmla="*/ 1277 h 12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29"/>
                  <a:gd name="T97" fmla="*/ 0 h 1277"/>
                  <a:gd name="T98" fmla="*/ 1129 w 1129"/>
                  <a:gd name="T99" fmla="*/ 1277 h 127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29" h="1277">
                    <a:moveTo>
                      <a:pt x="491" y="1277"/>
                    </a:moveTo>
                    <a:lnTo>
                      <a:pt x="520" y="897"/>
                    </a:lnTo>
                    <a:lnTo>
                      <a:pt x="416" y="1254"/>
                    </a:lnTo>
                    <a:lnTo>
                      <a:pt x="489" y="883"/>
                    </a:lnTo>
                    <a:lnTo>
                      <a:pt x="342" y="1218"/>
                    </a:lnTo>
                    <a:lnTo>
                      <a:pt x="461" y="864"/>
                    </a:lnTo>
                    <a:lnTo>
                      <a:pt x="274" y="1168"/>
                    </a:lnTo>
                    <a:lnTo>
                      <a:pt x="434" y="840"/>
                    </a:lnTo>
                    <a:lnTo>
                      <a:pt x="210" y="1105"/>
                    </a:lnTo>
                    <a:lnTo>
                      <a:pt x="409" y="813"/>
                    </a:lnTo>
                    <a:lnTo>
                      <a:pt x="153" y="1031"/>
                    </a:lnTo>
                    <a:lnTo>
                      <a:pt x="387" y="780"/>
                    </a:lnTo>
                    <a:lnTo>
                      <a:pt x="102" y="946"/>
                    </a:lnTo>
                    <a:lnTo>
                      <a:pt x="369" y="746"/>
                    </a:lnTo>
                    <a:lnTo>
                      <a:pt x="61" y="852"/>
                    </a:lnTo>
                    <a:lnTo>
                      <a:pt x="355" y="710"/>
                    </a:lnTo>
                    <a:lnTo>
                      <a:pt x="31" y="754"/>
                    </a:lnTo>
                    <a:lnTo>
                      <a:pt x="346" y="671"/>
                    </a:lnTo>
                    <a:lnTo>
                      <a:pt x="10" y="651"/>
                    </a:lnTo>
                    <a:lnTo>
                      <a:pt x="341" y="633"/>
                    </a:lnTo>
                    <a:lnTo>
                      <a:pt x="0" y="548"/>
                    </a:lnTo>
                    <a:lnTo>
                      <a:pt x="340" y="596"/>
                    </a:lnTo>
                    <a:lnTo>
                      <a:pt x="2" y="447"/>
                    </a:lnTo>
                    <a:lnTo>
                      <a:pt x="344" y="558"/>
                    </a:lnTo>
                    <a:lnTo>
                      <a:pt x="15" y="352"/>
                    </a:lnTo>
                    <a:lnTo>
                      <a:pt x="353" y="525"/>
                    </a:lnTo>
                    <a:lnTo>
                      <a:pt x="41" y="263"/>
                    </a:lnTo>
                    <a:lnTo>
                      <a:pt x="366" y="493"/>
                    </a:lnTo>
                    <a:lnTo>
                      <a:pt x="77" y="185"/>
                    </a:lnTo>
                    <a:lnTo>
                      <a:pt x="382" y="466"/>
                    </a:lnTo>
                    <a:lnTo>
                      <a:pt x="124" y="119"/>
                    </a:lnTo>
                    <a:lnTo>
                      <a:pt x="403" y="442"/>
                    </a:lnTo>
                    <a:lnTo>
                      <a:pt x="181" y="67"/>
                    </a:lnTo>
                    <a:lnTo>
                      <a:pt x="427" y="424"/>
                    </a:lnTo>
                    <a:lnTo>
                      <a:pt x="246" y="30"/>
                    </a:lnTo>
                    <a:lnTo>
                      <a:pt x="455" y="411"/>
                    </a:lnTo>
                    <a:lnTo>
                      <a:pt x="319" y="8"/>
                    </a:lnTo>
                    <a:lnTo>
                      <a:pt x="485" y="403"/>
                    </a:lnTo>
                    <a:lnTo>
                      <a:pt x="398" y="0"/>
                    </a:lnTo>
                    <a:lnTo>
                      <a:pt x="516" y="401"/>
                    </a:lnTo>
                    <a:lnTo>
                      <a:pt x="480" y="8"/>
                    </a:lnTo>
                    <a:lnTo>
                      <a:pt x="549" y="403"/>
                    </a:lnTo>
                    <a:lnTo>
                      <a:pt x="563" y="30"/>
                    </a:lnTo>
                    <a:lnTo>
                      <a:pt x="581" y="412"/>
                    </a:lnTo>
                    <a:lnTo>
                      <a:pt x="648" y="64"/>
                    </a:lnTo>
                    <a:lnTo>
                      <a:pt x="615" y="425"/>
                    </a:lnTo>
                    <a:lnTo>
                      <a:pt x="730" y="110"/>
                    </a:lnTo>
                    <a:lnTo>
                      <a:pt x="645" y="443"/>
                    </a:lnTo>
                    <a:lnTo>
                      <a:pt x="808" y="166"/>
                    </a:lnTo>
                    <a:lnTo>
                      <a:pt x="676" y="465"/>
                    </a:lnTo>
                    <a:lnTo>
                      <a:pt x="882" y="230"/>
                    </a:lnTo>
                    <a:lnTo>
                      <a:pt x="703" y="490"/>
                    </a:lnTo>
                    <a:lnTo>
                      <a:pt x="947" y="299"/>
                    </a:lnTo>
                    <a:lnTo>
                      <a:pt x="728" y="519"/>
                    </a:lnTo>
                    <a:lnTo>
                      <a:pt x="1005" y="374"/>
                    </a:lnTo>
                    <a:lnTo>
                      <a:pt x="749" y="549"/>
                    </a:lnTo>
                    <a:lnTo>
                      <a:pt x="1052" y="452"/>
                    </a:lnTo>
                    <a:lnTo>
                      <a:pt x="766" y="583"/>
                    </a:lnTo>
                    <a:lnTo>
                      <a:pt x="1089" y="531"/>
                    </a:lnTo>
                    <a:lnTo>
                      <a:pt x="779" y="616"/>
                    </a:lnTo>
                    <a:lnTo>
                      <a:pt x="1115" y="611"/>
                    </a:lnTo>
                    <a:lnTo>
                      <a:pt x="788" y="651"/>
                    </a:lnTo>
                    <a:lnTo>
                      <a:pt x="1129" y="691"/>
                    </a:lnTo>
                    <a:lnTo>
                      <a:pt x="491" y="1277"/>
                    </a:lnTo>
                    <a:close/>
                  </a:path>
                </a:pathLst>
              </a:custGeom>
              <a:solidFill>
                <a:srgbClr val="FFFFFF"/>
              </a:solidFill>
              <a:ln w="9525">
                <a:noFill/>
                <a:round/>
                <a:headEnd/>
                <a:tailEnd/>
              </a:ln>
            </p:spPr>
            <p:txBody>
              <a:bodyPr/>
              <a:lstStyle/>
              <a:p>
                <a:endParaRPr lang="en-US">
                  <a:latin typeface="+mj-lt"/>
                </a:endParaRPr>
              </a:p>
            </p:txBody>
          </p:sp>
          <p:grpSp>
            <p:nvGrpSpPr>
              <p:cNvPr id="52" name="Group 51"/>
              <p:cNvGrpSpPr/>
              <p:nvPr/>
            </p:nvGrpSpPr>
            <p:grpSpPr>
              <a:xfrm>
                <a:off x="4735513" y="1851025"/>
                <a:ext cx="3465513" cy="2873375"/>
                <a:chOff x="4964113" y="1851025"/>
                <a:chExt cx="3465513" cy="2873375"/>
              </a:xfrm>
            </p:grpSpPr>
            <p:sp>
              <p:nvSpPr>
                <p:cNvPr id="23563" name="Freeform 9"/>
                <p:cNvSpPr>
                  <a:spLocks/>
                </p:cNvSpPr>
                <p:nvPr/>
              </p:nvSpPr>
              <p:spPr bwMode="auto">
                <a:xfrm>
                  <a:off x="4964113" y="1851025"/>
                  <a:ext cx="3465513" cy="2873375"/>
                </a:xfrm>
                <a:custGeom>
                  <a:avLst/>
                  <a:gdLst>
                    <a:gd name="T0" fmla="*/ 227 w 2183"/>
                    <a:gd name="T1" fmla="*/ 1004 h 1810"/>
                    <a:gd name="T2" fmla="*/ 703 w 2183"/>
                    <a:gd name="T3" fmla="*/ 773 h 1810"/>
                    <a:gd name="T4" fmla="*/ 712 w 2183"/>
                    <a:gd name="T5" fmla="*/ 39 h 1810"/>
                    <a:gd name="T6" fmla="*/ 726 w 2183"/>
                    <a:gd name="T7" fmla="*/ 27 h 1810"/>
                    <a:gd name="T8" fmla="*/ 752 w 2183"/>
                    <a:gd name="T9" fmla="*/ 13 h 1810"/>
                    <a:gd name="T10" fmla="*/ 792 w 2183"/>
                    <a:gd name="T11" fmla="*/ 1 h 1810"/>
                    <a:gd name="T12" fmla="*/ 839 w 2183"/>
                    <a:gd name="T13" fmla="*/ 1 h 1810"/>
                    <a:gd name="T14" fmla="*/ 876 w 2183"/>
                    <a:gd name="T15" fmla="*/ 13 h 1810"/>
                    <a:gd name="T16" fmla="*/ 901 w 2183"/>
                    <a:gd name="T17" fmla="*/ 27 h 1810"/>
                    <a:gd name="T18" fmla="*/ 912 w 2183"/>
                    <a:gd name="T19" fmla="*/ 39 h 1810"/>
                    <a:gd name="T20" fmla="*/ 938 w 2183"/>
                    <a:gd name="T21" fmla="*/ 831 h 1810"/>
                    <a:gd name="T22" fmla="*/ 992 w 2183"/>
                    <a:gd name="T23" fmla="*/ 733 h 1810"/>
                    <a:gd name="T24" fmla="*/ 1043 w 2183"/>
                    <a:gd name="T25" fmla="*/ 113 h 1810"/>
                    <a:gd name="T26" fmla="*/ 1050 w 2183"/>
                    <a:gd name="T27" fmla="*/ 107 h 1810"/>
                    <a:gd name="T28" fmla="*/ 1070 w 2183"/>
                    <a:gd name="T29" fmla="*/ 92 h 1810"/>
                    <a:gd name="T30" fmla="*/ 1102 w 2183"/>
                    <a:gd name="T31" fmla="*/ 80 h 1810"/>
                    <a:gd name="T32" fmla="*/ 1147 w 2183"/>
                    <a:gd name="T33" fmla="*/ 73 h 1810"/>
                    <a:gd name="T34" fmla="*/ 1192 w 2183"/>
                    <a:gd name="T35" fmla="*/ 78 h 1810"/>
                    <a:gd name="T36" fmla="*/ 1222 w 2183"/>
                    <a:gd name="T37" fmla="*/ 91 h 1810"/>
                    <a:gd name="T38" fmla="*/ 1240 w 2183"/>
                    <a:gd name="T39" fmla="*/ 104 h 1810"/>
                    <a:gd name="T40" fmla="*/ 1245 w 2183"/>
                    <a:gd name="T41" fmla="*/ 109 h 1810"/>
                    <a:gd name="T42" fmla="*/ 1356 w 2183"/>
                    <a:gd name="T43" fmla="*/ 617 h 1810"/>
                    <a:gd name="T44" fmla="*/ 1373 w 2183"/>
                    <a:gd name="T45" fmla="*/ 194 h 1810"/>
                    <a:gd name="T46" fmla="*/ 1381 w 2183"/>
                    <a:gd name="T47" fmla="*/ 186 h 1810"/>
                    <a:gd name="T48" fmla="*/ 1400 w 2183"/>
                    <a:gd name="T49" fmla="*/ 176 h 1810"/>
                    <a:gd name="T50" fmla="*/ 1436 w 2183"/>
                    <a:gd name="T51" fmla="*/ 168 h 1810"/>
                    <a:gd name="T52" fmla="*/ 1487 w 2183"/>
                    <a:gd name="T53" fmla="*/ 168 h 1810"/>
                    <a:gd name="T54" fmla="*/ 1527 w 2183"/>
                    <a:gd name="T55" fmla="*/ 176 h 1810"/>
                    <a:gd name="T56" fmla="*/ 1552 w 2183"/>
                    <a:gd name="T57" fmla="*/ 186 h 1810"/>
                    <a:gd name="T58" fmla="*/ 1562 w 2183"/>
                    <a:gd name="T59" fmla="*/ 194 h 1810"/>
                    <a:gd name="T60" fmla="*/ 1587 w 2183"/>
                    <a:gd name="T61" fmla="*/ 657 h 1810"/>
                    <a:gd name="T62" fmla="*/ 2087 w 2183"/>
                    <a:gd name="T63" fmla="*/ 1123 h 1810"/>
                    <a:gd name="T64" fmla="*/ 2180 w 2183"/>
                    <a:gd name="T65" fmla="*/ 1727 h 1810"/>
                    <a:gd name="T66" fmla="*/ 1587 w 2183"/>
                    <a:gd name="T67" fmla="*/ 1755 h 1810"/>
                    <a:gd name="T68" fmla="*/ 1426 w 2183"/>
                    <a:gd name="T69" fmla="*/ 1621 h 1810"/>
                    <a:gd name="T70" fmla="*/ 1339 w 2183"/>
                    <a:gd name="T71" fmla="*/ 1777 h 1810"/>
                    <a:gd name="T72" fmla="*/ 0 w 2183"/>
                    <a:gd name="T73" fmla="*/ 1712 h 18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83"/>
                    <a:gd name="T112" fmla="*/ 0 h 1810"/>
                    <a:gd name="T113" fmla="*/ 2183 w 2183"/>
                    <a:gd name="T114" fmla="*/ 1810 h 18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83" h="1810">
                      <a:moveTo>
                        <a:pt x="0" y="1073"/>
                      </a:moveTo>
                      <a:lnTo>
                        <a:pt x="227" y="1004"/>
                      </a:lnTo>
                      <a:lnTo>
                        <a:pt x="432" y="705"/>
                      </a:lnTo>
                      <a:lnTo>
                        <a:pt x="703" y="773"/>
                      </a:lnTo>
                      <a:lnTo>
                        <a:pt x="711" y="40"/>
                      </a:lnTo>
                      <a:lnTo>
                        <a:pt x="712" y="39"/>
                      </a:lnTo>
                      <a:lnTo>
                        <a:pt x="717" y="33"/>
                      </a:lnTo>
                      <a:lnTo>
                        <a:pt x="726" y="27"/>
                      </a:lnTo>
                      <a:lnTo>
                        <a:pt x="738" y="19"/>
                      </a:lnTo>
                      <a:lnTo>
                        <a:pt x="752" y="13"/>
                      </a:lnTo>
                      <a:lnTo>
                        <a:pt x="770" y="6"/>
                      </a:lnTo>
                      <a:lnTo>
                        <a:pt x="792" y="1"/>
                      </a:lnTo>
                      <a:lnTo>
                        <a:pt x="816" y="0"/>
                      </a:lnTo>
                      <a:lnTo>
                        <a:pt x="839" y="1"/>
                      </a:lnTo>
                      <a:lnTo>
                        <a:pt x="860" y="6"/>
                      </a:lnTo>
                      <a:lnTo>
                        <a:pt x="876" y="13"/>
                      </a:lnTo>
                      <a:lnTo>
                        <a:pt x="891" y="19"/>
                      </a:lnTo>
                      <a:lnTo>
                        <a:pt x="901" y="27"/>
                      </a:lnTo>
                      <a:lnTo>
                        <a:pt x="909" y="33"/>
                      </a:lnTo>
                      <a:lnTo>
                        <a:pt x="912" y="39"/>
                      </a:lnTo>
                      <a:lnTo>
                        <a:pt x="914" y="40"/>
                      </a:lnTo>
                      <a:lnTo>
                        <a:pt x="938" y="831"/>
                      </a:lnTo>
                      <a:lnTo>
                        <a:pt x="992" y="842"/>
                      </a:lnTo>
                      <a:lnTo>
                        <a:pt x="992" y="733"/>
                      </a:lnTo>
                      <a:lnTo>
                        <a:pt x="1039" y="723"/>
                      </a:lnTo>
                      <a:lnTo>
                        <a:pt x="1043" y="113"/>
                      </a:lnTo>
                      <a:lnTo>
                        <a:pt x="1045" y="112"/>
                      </a:lnTo>
                      <a:lnTo>
                        <a:pt x="1050" y="107"/>
                      </a:lnTo>
                      <a:lnTo>
                        <a:pt x="1059" y="100"/>
                      </a:lnTo>
                      <a:lnTo>
                        <a:pt x="1070" y="92"/>
                      </a:lnTo>
                      <a:lnTo>
                        <a:pt x="1084" y="86"/>
                      </a:lnTo>
                      <a:lnTo>
                        <a:pt x="1102" y="80"/>
                      </a:lnTo>
                      <a:lnTo>
                        <a:pt x="1123" y="74"/>
                      </a:lnTo>
                      <a:lnTo>
                        <a:pt x="1147" y="73"/>
                      </a:lnTo>
                      <a:lnTo>
                        <a:pt x="1172" y="74"/>
                      </a:lnTo>
                      <a:lnTo>
                        <a:pt x="1192" y="78"/>
                      </a:lnTo>
                      <a:lnTo>
                        <a:pt x="1209" y="85"/>
                      </a:lnTo>
                      <a:lnTo>
                        <a:pt x="1222" y="91"/>
                      </a:lnTo>
                      <a:lnTo>
                        <a:pt x="1232" y="98"/>
                      </a:lnTo>
                      <a:lnTo>
                        <a:pt x="1240" y="104"/>
                      </a:lnTo>
                      <a:lnTo>
                        <a:pt x="1244" y="108"/>
                      </a:lnTo>
                      <a:lnTo>
                        <a:pt x="1245" y="109"/>
                      </a:lnTo>
                      <a:lnTo>
                        <a:pt x="1278" y="643"/>
                      </a:lnTo>
                      <a:lnTo>
                        <a:pt x="1356" y="617"/>
                      </a:lnTo>
                      <a:lnTo>
                        <a:pt x="1372" y="195"/>
                      </a:lnTo>
                      <a:lnTo>
                        <a:pt x="1373" y="194"/>
                      </a:lnTo>
                      <a:lnTo>
                        <a:pt x="1376" y="191"/>
                      </a:lnTo>
                      <a:lnTo>
                        <a:pt x="1381" y="186"/>
                      </a:lnTo>
                      <a:lnTo>
                        <a:pt x="1389" y="181"/>
                      </a:lnTo>
                      <a:lnTo>
                        <a:pt x="1400" y="176"/>
                      </a:lnTo>
                      <a:lnTo>
                        <a:pt x="1416" y="171"/>
                      </a:lnTo>
                      <a:lnTo>
                        <a:pt x="1436" y="168"/>
                      </a:lnTo>
                      <a:lnTo>
                        <a:pt x="1462" y="167"/>
                      </a:lnTo>
                      <a:lnTo>
                        <a:pt x="1487" y="168"/>
                      </a:lnTo>
                      <a:lnTo>
                        <a:pt x="1509" y="171"/>
                      </a:lnTo>
                      <a:lnTo>
                        <a:pt x="1527" y="176"/>
                      </a:lnTo>
                      <a:lnTo>
                        <a:pt x="1541" y="181"/>
                      </a:lnTo>
                      <a:lnTo>
                        <a:pt x="1552" y="186"/>
                      </a:lnTo>
                      <a:lnTo>
                        <a:pt x="1558" y="191"/>
                      </a:lnTo>
                      <a:lnTo>
                        <a:pt x="1562" y="194"/>
                      </a:lnTo>
                      <a:lnTo>
                        <a:pt x="1563" y="195"/>
                      </a:lnTo>
                      <a:lnTo>
                        <a:pt x="1587" y="657"/>
                      </a:lnTo>
                      <a:lnTo>
                        <a:pt x="2087" y="806"/>
                      </a:lnTo>
                      <a:lnTo>
                        <a:pt x="2087" y="1123"/>
                      </a:lnTo>
                      <a:lnTo>
                        <a:pt x="2183" y="1384"/>
                      </a:lnTo>
                      <a:lnTo>
                        <a:pt x="2180" y="1727"/>
                      </a:lnTo>
                      <a:lnTo>
                        <a:pt x="1679" y="1777"/>
                      </a:lnTo>
                      <a:lnTo>
                        <a:pt x="1587" y="1755"/>
                      </a:lnTo>
                      <a:lnTo>
                        <a:pt x="1430" y="1763"/>
                      </a:lnTo>
                      <a:lnTo>
                        <a:pt x="1426" y="1621"/>
                      </a:lnTo>
                      <a:lnTo>
                        <a:pt x="1336" y="1701"/>
                      </a:lnTo>
                      <a:lnTo>
                        <a:pt x="1339" y="1777"/>
                      </a:lnTo>
                      <a:lnTo>
                        <a:pt x="721" y="1810"/>
                      </a:lnTo>
                      <a:lnTo>
                        <a:pt x="0" y="1712"/>
                      </a:lnTo>
                      <a:lnTo>
                        <a:pt x="0" y="1073"/>
                      </a:lnTo>
                      <a:close/>
                    </a:path>
                  </a:pathLst>
                </a:custGeom>
                <a:solidFill>
                  <a:srgbClr val="000000"/>
                </a:solidFill>
                <a:ln w="9525">
                  <a:noFill/>
                  <a:round/>
                  <a:headEnd/>
                  <a:tailEnd/>
                </a:ln>
              </p:spPr>
              <p:txBody>
                <a:bodyPr/>
                <a:lstStyle/>
                <a:p>
                  <a:endParaRPr lang="en-US">
                    <a:latin typeface="+mj-lt"/>
                  </a:endParaRPr>
                </a:p>
              </p:txBody>
            </p:sp>
            <p:sp>
              <p:nvSpPr>
                <p:cNvPr id="23564" name="Freeform 10"/>
                <p:cNvSpPr>
                  <a:spLocks/>
                </p:cNvSpPr>
                <p:nvPr/>
              </p:nvSpPr>
              <p:spPr bwMode="auto">
                <a:xfrm>
                  <a:off x="7075488" y="4424363"/>
                  <a:ext cx="149225" cy="247650"/>
                </a:xfrm>
                <a:custGeom>
                  <a:avLst/>
                  <a:gdLst>
                    <a:gd name="T0" fmla="*/ 94 w 94"/>
                    <a:gd name="T1" fmla="*/ 142 h 156"/>
                    <a:gd name="T2" fmla="*/ 90 w 94"/>
                    <a:gd name="T3" fmla="*/ 0 h 156"/>
                    <a:gd name="T4" fmla="*/ 0 w 94"/>
                    <a:gd name="T5" fmla="*/ 80 h 156"/>
                    <a:gd name="T6" fmla="*/ 3 w 94"/>
                    <a:gd name="T7" fmla="*/ 156 h 156"/>
                    <a:gd name="T8" fmla="*/ 94 w 94"/>
                    <a:gd name="T9" fmla="*/ 142 h 156"/>
                    <a:gd name="T10" fmla="*/ 0 60000 65536"/>
                    <a:gd name="T11" fmla="*/ 0 60000 65536"/>
                    <a:gd name="T12" fmla="*/ 0 60000 65536"/>
                    <a:gd name="T13" fmla="*/ 0 60000 65536"/>
                    <a:gd name="T14" fmla="*/ 0 60000 65536"/>
                    <a:gd name="T15" fmla="*/ 0 w 94"/>
                    <a:gd name="T16" fmla="*/ 0 h 156"/>
                    <a:gd name="T17" fmla="*/ 94 w 94"/>
                    <a:gd name="T18" fmla="*/ 156 h 156"/>
                  </a:gdLst>
                  <a:ahLst/>
                  <a:cxnLst>
                    <a:cxn ang="T10">
                      <a:pos x="T0" y="T1"/>
                    </a:cxn>
                    <a:cxn ang="T11">
                      <a:pos x="T2" y="T3"/>
                    </a:cxn>
                    <a:cxn ang="T12">
                      <a:pos x="T4" y="T5"/>
                    </a:cxn>
                    <a:cxn ang="T13">
                      <a:pos x="T6" y="T7"/>
                    </a:cxn>
                    <a:cxn ang="T14">
                      <a:pos x="T8" y="T9"/>
                    </a:cxn>
                  </a:cxnLst>
                  <a:rect l="T15" t="T16" r="T17" b="T18"/>
                  <a:pathLst>
                    <a:path w="94" h="156">
                      <a:moveTo>
                        <a:pt x="94" y="142"/>
                      </a:moveTo>
                      <a:lnTo>
                        <a:pt x="90" y="0"/>
                      </a:lnTo>
                      <a:lnTo>
                        <a:pt x="0" y="80"/>
                      </a:lnTo>
                      <a:lnTo>
                        <a:pt x="3" y="156"/>
                      </a:lnTo>
                      <a:lnTo>
                        <a:pt x="94" y="142"/>
                      </a:lnTo>
                      <a:close/>
                    </a:path>
                  </a:pathLst>
                </a:custGeom>
                <a:solidFill>
                  <a:srgbClr val="FFFFFF"/>
                </a:solidFill>
                <a:ln w="9525">
                  <a:noFill/>
                  <a:round/>
                  <a:headEnd/>
                  <a:tailEnd/>
                </a:ln>
              </p:spPr>
              <p:txBody>
                <a:bodyPr/>
                <a:lstStyle/>
                <a:p>
                  <a:endParaRPr lang="en-US">
                    <a:latin typeface="+mj-lt"/>
                  </a:endParaRPr>
                </a:p>
              </p:txBody>
            </p:sp>
            <p:sp>
              <p:nvSpPr>
                <p:cNvPr id="23565" name="Freeform 11"/>
                <p:cNvSpPr>
                  <a:spLocks/>
                </p:cNvSpPr>
                <p:nvPr/>
              </p:nvSpPr>
              <p:spPr bwMode="auto">
                <a:xfrm>
                  <a:off x="6162675" y="1924050"/>
                  <a:ext cx="236538" cy="1296988"/>
                </a:xfrm>
                <a:custGeom>
                  <a:avLst/>
                  <a:gdLst>
                    <a:gd name="T0" fmla="*/ 113 w 149"/>
                    <a:gd name="T1" fmla="*/ 13 h 817"/>
                    <a:gd name="T2" fmla="*/ 118 w 149"/>
                    <a:gd name="T3" fmla="*/ 21 h 817"/>
                    <a:gd name="T4" fmla="*/ 119 w 149"/>
                    <a:gd name="T5" fmla="*/ 50 h 817"/>
                    <a:gd name="T6" fmla="*/ 122 w 149"/>
                    <a:gd name="T7" fmla="*/ 143 h 817"/>
                    <a:gd name="T8" fmla="*/ 124 w 149"/>
                    <a:gd name="T9" fmla="*/ 143 h 817"/>
                    <a:gd name="T10" fmla="*/ 124 w 149"/>
                    <a:gd name="T11" fmla="*/ 206 h 817"/>
                    <a:gd name="T12" fmla="*/ 131 w 149"/>
                    <a:gd name="T13" fmla="*/ 358 h 817"/>
                    <a:gd name="T14" fmla="*/ 135 w 149"/>
                    <a:gd name="T15" fmla="*/ 500 h 817"/>
                    <a:gd name="T16" fmla="*/ 137 w 149"/>
                    <a:gd name="T17" fmla="*/ 527 h 817"/>
                    <a:gd name="T18" fmla="*/ 136 w 149"/>
                    <a:gd name="T19" fmla="*/ 542 h 817"/>
                    <a:gd name="T20" fmla="*/ 148 w 149"/>
                    <a:gd name="T21" fmla="*/ 815 h 817"/>
                    <a:gd name="T22" fmla="*/ 149 w 149"/>
                    <a:gd name="T23" fmla="*/ 817 h 817"/>
                    <a:gd name="T24" fmla="*/ 135 w 149"/>
                    <a:gd name="T25" fmla="*/ 815 h 817"/>
                    <a:gd name="T26" fmla="*/ 38 w 149"/>
                    <a:gd name="T27" fmla="*/ 797 h 817"/>
                    <a:gd name="T28" fmla="*/ 38 w 149"/>
                    <a:gd name="T29" fmla="*/ 59 h 817"/>
                    <a:gd name="T30" fmla="*/ 23 w 149"/>
                    <a:gd name="T31" fmla="*/ 43 h 817"/>
                    <a:gd name="T32" fmla="*/ 0 w 149"/>
                    <a:gd name="T33" fmla="*/ 39 h 817"/>
                    <a:gd name="T34" fmla="*/ 1 w 149"/>
                    <a:gd name="T35" fmla="*/ 11 h 817"/>
                    <a:gd name="T36" fmla="*/ 49 w 149"/>
                    <a:gd name="T37" fmla="*/ 0 h 817"/>
                    <a:gd name="T38" fmla="*/ 98 w 149"/>
                    <a:gd name="T39" fmla="*/ 4 h 817"/>
                    <a:gd name="T40" fmla="*/ 113 w 149"/>
                    <a:gd name="T41" fmla="*/ 13 h 8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9"/>
                    <a:gd name="T64" fmla="*/ 0 h 817"/>
                    <a:gd name="T65" fmla="*/ 149 w 149"/>
                    <a:gd name="T66" fmla="*/ 817 h 8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9" h="817">
                      <a:moveTo>
                        <a:pt x="113" y="13"/>
                      </a:moveTo>
                      <a:lnTo>
                        <a:pt x="118" y="21"/>
                      </a:lnTo>
                      <a:lnTo>
                        <a:pt x="119" y="50"/>
                      </a:lnTo>
                      <a:lnTo>
                        <a:pt x="122" y="143"/>
                      </a:lnTo>
                      <a:lnTo>
                        <a:pt x="124" y="143"/>
                      </a:lnTo>
                      <a:lnTo>
                        <a:pt x="124" y="206"/>
                      </a:lnTo>
                      <a:lnTo>
                        <a:pt x="131" y="358"/>
                      </a:lnTo>
                      <a:lnTo>
                        <a:pt x="135" y="500"/>
                      </a:lnTo>
                      <a:lnTo>
                        <a:pt x="137" y="527"/>
                      </a:lnTo>
                      <a:lnTo>
                        <a:pt x="136" y="542"/>
                      </a:lnTo>
                      <a:lnTo>
                        <a:pt x="148" y="815"/>
                      </a:lnTo>
                      <a:lnTo>
                        <a:pt x="149" y="817"/>
                      </a:lnTo>
                      <a:lnTo>
                        <a:pt x="135" y="815"/>
                      </a:lnTo>
                      <a:lnTo>
                        <a:pt x="38" y="797"/>
                      </a:lnTo>
                      <a:lnTo>
                        <a:pt x="38" y="59"/>
                      </a:lnTo>
                      <a:lnTo>
                        <a:pt x="23" y="43"/>
                      </a:lnTo>
                      <a:lnTo>
                        <a:pt x="0" y="39"/>
                      </a:lnTo>
                      <a:lnTo>
                        <a:pt x="1" y="11"/>
                      </a:lnTo>
                      <a:lnTo>
                        <a:pt x="49" y="0"/>
                      </a:lnTo>
                      <a:lnTo>
                        <a:pt x="98" y="4"/>
                      </a:lnTo>
                      <a:lnTo>
                        <a:pt x="113" y="13"/>
                      </a:lnTo>
                      <a:close/>
                    </a:path>
                  </a:pathLst>
                </a:custGeom>
                <a:solidFill>
                  <a:srgbClr val="A5DBF2"/>
                </a:solidFill>
                <a:ln w="9525">
                  <a:noFill/>
                  <a:round/>
                  <a:headEnd/>
                  <a:tailEnd/>
                </a:ln>
              </p:spPr>
              <p:txBody>
                <a:bodyPr/>
                <a:lstStyle/>
                <a:p>
                  <a:endParaRPr lang="en-US">
                    <a:latin typeface="+mj-lt"/>
                  </a:endParaRPr>
                </a:p>
              </p:txBody>
            </p:sp>
            <p:sp>
              <p:nvSpPr>
                <p:cNvPr id="23566" name="Freeform 12"/>
                <p:cNvSpPr>
                  <a:spLocks/>
                </p:cNvSpPr>
                <p:nvPr/>
              </p:nvSpPr>
              <p:spPr bwMode="auto">
                <a:xfrm>
                  <a:off x="6688138" y="2028825"/>
                  <a:ext cx="242888" cy="896938"/>
                </a:xfrm>
                <a:custGeom>
                  <a:avLst/>
                  <a:gdLst>
                    <a:gd name="T0" fmla="*/ 127 w 153"/>
                    <a:gd name="T1" fmla="*/ 15 h 565"/>
                    <a:gd name="T2" fmla="*/ 153 w 153"/>
                    <a:gd name="T3" fmla="*/ 529 h 565"/>
                    <a:gd name="T4" fmla="*/ 153 w 153"/>
                    <a:gd name="T5" fmla="*/ 539 h 565"/>
                    <a:gd name="T6" fmla="*/ 85 w 153"/>
                    <a:gd name="T7" fmla="*/ 558 h 565"/>
                    <a:gd name="T8" fmla="*/ 59 w 153"/>
                    <a:gd name="T9" fmla="*/ 565 h 565"/>
                    <a:gd name="T10" fmla="*/ 57 w 153"/>
                    <a:gd name="T11" fmla="*/ 516 h 565"/>
                    <a:gd name="T12" fmla="*/ 58 w 153"/>
                    <a:gd name="T13" fmla="*/ 463 h 565"/>
                    <a:gd name="T14" fmla="*/ 51 w 153"/>
                    <a:gd name="T15" fmla="*/ 328 h 565"/>
                    <a:gd name="T16" fmla="*/ 50 w 153"/>
                    <a:gd name="T17" fmla="*/ 129 h 565"/>
                    <a:gd name="T18" fmla="*/ 49 w 153"/>
                    <a:gd name="T19" fmla="*/ 64 h 565"/>
                    <a:gd name="T20" fmla="*/ 44 w 153"/>
                    <a:gd name="T21" fmla="*/ 57 h 565"/>
                    <a:gd name="T22" fmla="*/ 46 w 153"/>
                    <a:gd name="T23" fmla="*/ 48 h 565"/>
                    <a:gd name="T24" fmla="*/ 37 w 153"/>
                    <a:gd name="T25" fmla="*/ 41 h 565"/>
                    <a:gd name="T26" fmla="*/ 0 w 153"/>
                    <a:gd name="T27" fmla="*/ 47 h 565"/>
                    <a:gd name="T28" fmla="*/ 1 w 153"/>
                    <a:gd name="T29" fmla="*/ 22 h 565"/>
                    <a:gd name="T30" fmla="*/ 31 w 153"/>
                    <a:gd name="T31" fmla="*/ 9 h 565"/>
                    <a:gd name="T32" fmla="*/ 72 w 153"/>
                    <a:gd name="T33" fmla="*/ 0 h 565"/>
                    <a:gd name="T34" fmla="*/ 114 w 153"/>
                    <a:gd name="T35" fmla="*/ 7 h 565"/>
                    <a:gd name="T36" fmla="*/ 127 w 153"/>
                    <a:gd name="T37" fmla="*/ 15 h 5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3"/>
                    <a:gd name="T58" fmla="*/ 0 h 565"/>
                    <a:gd name="T59" fmla="*/ 153 w 153"/>
                    <a:gd name="T60" fmla="*/ 565 h 5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3" h="565">
                      <a:moveTo>
                        <a:pt x="127" y="15"/>
                      </a:moveTo>
                      <a:lnTo>
                        <a:pt x="153" y="529"/>
                      </a:lnTo>
                      <a:lnTo>
                        <a:pt x="153" y="539"/>
                      </a:lnTo>
                      <a:lnTo>
                        <a:pt x="85" y="558"/>
                      </a:lnTo>
                      <a:lnTo>
                        <a:pt x="59" y="565"/>
                      </a:lnTo>
                      <a:lnTo>
                        <a:pt x="57" y="516"/>
                      </a:lnTo>
                      <a:lnTo>
                        <a:pt x="58" y="463"/>
                      </a:lnTo>
                      <a:lnTo>
                        <a:pt x="51" y="328"/>
                      </a:lnTo>
                      <a:lnTo>
                        <a:pt x="50" y="129"/>
                      </a:lnTo>
                      <a:lnTo>
                        <a:pt x="49" y="64"/>
                      </a:lnTo>
                      <a:lnTo>
                        <a:pt x="44" y="57"/>
                      </a:lnTo>
                      <a:lnTo>
                        <a:pt x="46" y="48"/>
                      </a:lnTo>
                      <a:lnTo>
                        <a:pt x="37" y="41"/>
                      </a:lnTo>
                      <a:lnTo>
                        <a:pt x="0" y="47"/>
                      </a:lnTo>
                      <a:lnTo>
                        <a:pt x="1" y="22"/>
                      </a:lnTo>
                      <a:lnTo>
                        <a:pt x="31" y="9"/>
                      </a:lnTo>
                      <a:lnTo>
                        <a:pt x="72" y="0"/>
                      </a:lnTo>
                      <a:lnTo>
                        <a:pt x="114" y="7"/>
                      </a:lnTo>
                      <a:lnTo>
                        <a:pt x="127" y="15"/>
                      </a:lnTo>
                      <a:close/>
                    </a:path>
                  </a:pathLst>
                </a:custGeom>
                <a:solidFill>
                  <a:srgbClr val="A5DBF2"/>
                </a:solidFill>
                <a:ln w="9525">
                  <a:noFill/>
                  <a:round/>
                  <a:headEnd/>
                  <a:tailEnd/>
                </a:ln>
              </p:spPr>
              <p:txBody>
                <a:bodyPr/>
                <a:lstStyle/>
                <a:p>
                  <a:endParaRPr lang="en-US">
                    <a:latin typeface="+mj-lt"/>
                  </a:endParaRPr>
                </a:p>
              </p:txBody>
            </p:sp>
            <p:sp>
              <p:nvSpPr>
                <p:cNvPr id="23567" name="Freeform 13"/>
                <p:cNvSpPr>
                  <a:spLocks/>
                </p:cNvSpPr>
                <p:nvPr/>
              </p:nvSpPr>
              <p:spPr bwMode="auto">
                <a:xfrm>
                  <a:off x="7212013" y="2171700"/>
                  <a:ext cx="193675" cy="712788"/>
                </a:xfrm>
                <a:custGeom>
                  <a:avLst/>
                  <a:gdLst>
                    <a:gd name="T0" fmla="*/ 109 w 122"/>
                    <a:gd name="T1" fmla="*/ 11 h 449"/>
                    <a:gd name="T2" fmla="*/ 113 w 122"/>
                    <a:gd name="T3" fmla="*/ 24 h 449"/>
                    <a:gd name="T4" fmla="*/ 112 w 122"/>
                    <a:gd name="T5" fmla="*/ 91 h 449"/>
                    <a:gd name="T6" fmla="*/ 122 w 122"/>
                    <a:gd name="T7" fmla="*/ 449 h 449"/>
                    <a:gd name="T8" fmla="*/ 41 w 122"/>
                    <a:gd name="T9" fmla="*/ 424 h 449"/>
                    <a:gd name="T10" fmla="*/ 38 w 122"/>
                    <a:gd name="T11" fmla="*/ 418 h 449"/>
                    <a:gd name="T12" fmla="*/ 32 w 122"/>
                    <a:gd name="T13" fmla="*/ 418 h 449"/>
                    <a:gd name="T14" fmla="*/ 32 w 122"/>
                    <a:gd name="T15" fmla="*/ 36 h 449"/>
                    <a:gd name="T16" fmla="*/ 27 w 122"/>
                    <a:gd name="T17" fmla="*/ 32 h 449"/>
                    <a:gd name="T18" fmla="*/ 0 w 122"/>
                    <a:gd name="T19" fmla="*/ 42 h 449"/>
                    <a:gd name="T20" fmla="*/ 0 w 122"/>
                    <a:gd name="T21" fmla="*/ 16 h 449"/>
                    <a:gd name="T22" fmla="*/ 47 w 122"/>
                    <a:gd name="T23" fmla="*/ 0 h 449"/>
                    <a:gd name="T24" fmla="*/ 81 w 122"/>
                    <a:gd name="T25" fmla="*/ 2 h 449"/>
                    <a:gd name="T26" fmla="*/ 109 w 122"/>
                    <a:gd name="T27" fmla="*/ 11 h 4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449"/>
                    <a:gd name="T44" fmla="*/ 122 w 122"/>
                    <a:gd name="T45" fmla="*/ 449 h 4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449">
                      <a:moveTo>
                        <a:pt x="109" y="11"/>
                      </a:moveTo>
                      <a:lnTo>
                        <a:pt x="113" y="24"/>
                      </a:lnTo>
                      <a:lnTo>
                        <a:pt x="112" y="91"/>
                      </a:lnTo>
                      <a:lnTo>
                        <a:pt x="122" y="449"/>
                      </a:lnTo>
                      <a:lnTo>
                        <a:pt x="41" y="424"/>
                      </a:lnTo>
                      <a:lnTo>
                        <a:pt x="38" y="418"/>
                      </a:lnTo>
                      <a:lnTo>
                        <a:pt x="32" y="418"/>
                      </a:lnTo>
                      <a:lnTo>
                        <a:pt x="32" y="36"/>
                      </a:lnTo>
                      <a:lnTo>
                        <a:pt x="27" y="32"/>
                      </a:lnTo>
                      <a:lnTo>
                        <a:pt x="0" y="42"/>
                      </a:lnTo>
                      <a:lnTo>
                        <a:pt x="0" y="16"/>
                      </a:lnTo>
                      <a:lnTo>
                        <a:pt x="47" y="0"/>
                      </a:lnTo>
                      <a:lnTo>
                        <a:pt x="81" y="2"/>
                      </a:lnTo>
                      <a:lnTo>
                        <a:pt x="109" y="11"/>
                      </a:lnTo>
                      <a:close/>
                    </a:path>
                  </a:pathLst>
                </a:custGeom>
                <a:solidFill>
                  <a:srgbClr val="A5DBF2"/>
                </a:solidFill>
                <a:ln w="9525">
                  <a:noFill/>
                  <a:round/>
                  <a:headEnd/>
                  <a:tailEnd/>
                </a:ln>
              </p:spPr>
              <p:txBody>
                <a:bodyPr/>
                <a:lstStyle/>
                <a:p>
                  <a:endParaRPr lang="en-US">
                    <a:latin typeface="+mj-lt"/>
                  </a:endParaRPr>
                </a:p>
              </p:txBody>
            </p:sp>
            <p:sp>
              <p:nvSpPr>
                <p:cNvPr id="23568" name="Freeform 14"/>
                <p:cNvSpPr>
                  <a:spLocks/>
                </p:cNvSpPr>
                <p:nvPr/>
              </p:nvSpPr>
              <p:spPr bwMode="auto">
                <a:xfrm>
                  <a:off x="6121400" y="2886075"/>
                  <a:ext cx="2092325" cy="1776413"/>
                </a:xfrm>
                <a:custGeom>
                  <a:avLst/>
                  <a:gdLst>
                    <a:gd name="T0" fmla="*/ 1318 w 1318"/>
                    <a:gd name="T1" fmla="*/ 175 h 1119"/>
                    <a:gd name="T2" fmla="*/ 1318 w 1318"/>
                    <a:gd name="T3" fmla="*/ 449 h 1119"/>
                    <a:gd name="T4" fmla="*/ 1277 w 1318"/>
                    <a:gd name="T5" fmla="*/ 444 h 1119"/>
                    <a:gd name="T6" fmla="*/ 851 w 1318"/>
                    <a:gd name="T7" fmla="*/ 360 h 1119"/>
                    <a:gd name="T8" fmla="*/ 847 w 1318"/>
                    <a:gd name="T9" fmla="*/ 1068 h 1119"/>
                    <a:gd name="T10" fmla="*/ 742 w 1318"/>
                    <a:gd name="T11" fmla="*/ 1073 h 1119"/>
                    <a:gd name="T12" fmla="*/ 716 w 1318"/>
                    <a:gd name="T13" fmla="*/ 1076 h 1119"/>
                    <a:gd name="T14" fmla="*/ 711 w 1318"/>
                    <a:gd name="T15" fmla="*/ 922 h 1119"/>
                    <a:gd name="T16" fmla="*/ 582 w 1318"/>
                    <a:gd name="T17" fmla="*/ 921 h 1119"/>
                    <a:gd name="T18" fmla="*/ 577 w 1318"/>
                    <a:gd name="T19" fmla="*/ 921 h 1119"/>
                    <a:gd name="T20" fmla="*/ 571 w 1318"/>
                    <a:gd name="T21" fmla="*/ 933 h 1119"/>
                    <a:gd name="T22" fmla="*/ 574 w 1318"/>
                    <a:gd name="T23" fmla="*/ 1086 h 1119"/>
                    <a:gd name="T24" fmla="*/ 466 w 1318"/>
                    <a:gd name="T25" fmla="*/ 1093 h 1119"/>
                    <a:gd name="T26" fmla="*/ 171 w 1318"/>
                    <a:gd name="T27" fmla="*/ 1112 h 1119"/>
                    <a:gd name="T28" fmla="*/ 168 w 1318"/>
                    <a:gd name="T29" fmla="*/ 1109 h 1119"/>
                    <a:gd name="T30" fmla="*/ 93 w 1318"/>
                    <a:gd name="T31" fmla="*/ 1117 h 1119"/>
                    <a:gd name="T32" fmla="*/ 55 w 1318"/>
                    <a:gd name="T33" fmla="*/ 1119 h 1119"/>
                    <a:gd name="T34" fmla="*/ 49 w 1318"/>
                    <a:gd name="T35" fmla="*/ 1118 h 1119"/>
                    <a:gd name="T36" fmla="*/ 17 w 1318"/>
                    <a:gd name="T37" fmla="*/ 1118 h 1119"/>
                    <a:gd name="T38" fmla="*/ 0 w 1318"/>
                    <a:gd name="T39" fmla="*/ 1114 h 1119"/>
                    <a:gd name="T40" fmla="*/ 0 w 1318"/>
                    <a:gd name="T41" fmla="*/ 230 h 1119"/>
                    <a:gd name="T42" fmla="*/ 4 w 1318"/>
                    <a:gd name="T43" fmla="*/ 230 h 1119"/>
                    <a:gd name="T44" fmla="*/ 7 w 1318"/>
                    <a:gd name="T45" fmla="*/ 217 h 1119"/>
                    <a:gd name="T46" fmla="*/ 41 w 1318"/>
                    <a:gd name="T47" fmla="*/ 223 h 1119"/>
                    <a:gd name="T48" fmla="*/ 358 w 1318"/>
                    <a:gd name="T49" fmla="*/ 286 h 1119"/>
                    <a:gd name="T50" fmla="*/ 648 w 1318"/>
                    <a:gd name="T51" fmla="*/ 345 h 1119"/>
                    <a:gd name="T52" fmla="*/ 654 w 1318"/>
                    <a:gd name="T53" fmla="*/ 4 h 1119"/>
                    <a:gd name="T54" fmla="*/ 652 w 1318"/>
                    <a:gd name="T55" fmla="*/ 0 h 1119"/>
                    <a:gd name="T56" fmla="*/ 1312 w 1318"/>
                    <a:gd name="T57" fmla="*/ 171 h 1119"/>
                    <a:gd name="T58" fmla="*/ 1318 w 1318"/>
                    <a:gd name="T59" fmla="*/ 175 h 11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18"/>
                    <a:gd name="T91" fmla="*/ 0 h 1119"/>
                    <a:gd name="T92" fmla="*/ 1318 w 1318"/>
                    <a:gd name="T93" fmla="*/ 1119 h 11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18" h="1119">
                      <a:moveTo>
                        <a:pt x="1318" y="175"/>
                      </a:moveTo>
                      <a:lnTo>
                        <a:pt x="1318" y="449"/>
                      </a:lnTo>
                      <a:lnTo>
                        <a:pt x="1277" y="444"/>
                      </a:lnTo>
                      <a:lnTo>
                        <a:pt x="851" y="360"/>
                      </a:lnTo>
                      <a:lnTo>
                        <a:pt x="847" y="1068"/>
                      </a:lnTo>
                      <a:lnTo>
                        <a:pt x="742" y="1073"/>
                      </a:lnTo>
                      <a:lnTo>
                        <a:pt x="716" y="1076"/>
                      </a:lnTo>
                      <a:lnTo>
                        <a:pt x="711" y="922"/>
                      </a:lnTo>
                      <a:lnTo>
                        <a:pt x="582" y="921"/>
                      </a:lnTo>
                      <a:lnTo>
                        <a:pt x="577" y="921"/>
                      </a:lnTo>
                      <a:lnTo>
                        <a:pt x="571" y="933"/>
                      </a:lnTo>
                      <a:lnTo>
                        <a:pt x="574" y="1086"/>
                      </a:lnTo>
                      <a:lnTo>
                        <a:pt x="466" y="1093"/>
                      </a:lnTo>
                      <a:lnTo>
                        <a:pt x="171" y="1112"/>
                      </a:lnTo>
                      <a:lnTo>
                        <a:pt x="168" y="1109"/>
                      </a:lnTo>
                      <a:lnTo>
                        <a:pt x="93" y="1117"/>
                      </a:lnTo>
                      <a:lnTo>
                        <a:pt x="55" y="1119"/>
                      </a:lnTo>
                      <a:lnTo>
                        <a:pt x="49" y="1118"/>
                      </a:lnTo>
                      <a:lnTo>
                        <a:pt x="17" y="1118"/>
                      </a:lnTo>
                      <a:lnTo>
                        <a:pt x="0" y="1114"/>
                      </a:lnTo>
                      <a:lnTo>
                        <a:pt x="0" y="230"/>
                      </a:lnTo>
                      <a:lnTo>
                        <a:pt x="4" y="230"/>
                      </a:lnTo>
                      <a:lnTo>
                        <a:pt x="7" y="217"/>
                      </a:lnTo>
                      <a:lnTo>
                        <a:pt x="41" y="223"/>
                      </a:lnTo>
                      <a:lnTo>
                        <a:pt x="358" y="286"/>
                      </a:lnTo>
                      <a:lnTo>
                        <a:pt x="648" y="345"/>
                      </a:lnTo>
                      <a:lnTo>
                        <a:pt x="654" y="4"/>
                      </a:lnTo>
                      <a:lnTo>
                        <a:pt x="652" y="0"/>
                      </a:lnTo>
                      <a:lnTo>
                        <a:pt x="1312" y="171"/>
                      </a:lnTo>
                      <a:lnTo>
                        <a:pt x="1318" y="175"/>
                      </a:lnTo>
                      <a:close/>
                    </a:path>
                  </a:pathLst>
                </a:custGeom>
                <a:solidFill>
                  <a:srgbClr val="A5DBF2"/>
                </a:solidFill>
                <a:ln w="9525">
                  <a:noFill/>
                  <a:round/>
                  <a:headEnd/>
                  <a:tailEnd/>
                </a:ln>
              </p:spPr>
              <p:txBody>
                <a:bodyPr/>
                <a:lstStyle/>
                <a:p>
                  <a:endParaRPr lang="en-US">
                    <a:latin typeface="+mj-lt"/>
                  </a:endParaRPr>
                </a:p>
              </p:txBody>
            </p:sp>
            <p:sp>
              <p:nvSpPr>
                <p:cNvPr id="23569" name="Freeform 15"/>
                <p:cNvSpPr>
                  <a:spLocks/>
                </p:cNvSpPr>
                <p:nvPr/>
              </p:nvSpPr>
              <p:spPr bwMode="auto">
                <a:xfrm>
                  <a:off x="5668963" y="3036888"/>
                  <a:ext cx="401638" cy="279400"/>
                </a:xfrm>
                <a:custGeom>
                  <a:avLst/>
                  <a:gdLst>
                    <a:gd name="T0" fmla="*/ 253 w 253"/>
                    <a:gd name="T1" fmla="*/ 90 h 176"/>
                    <a:gd name="T2" fmla="*/ 247 w 253"/>
                    <a:gd name="T3" fmla="*/ 99 h 176"/>
                    <a:gd name="T4" fmla="*/ 3 w 253"/>
                    <a:gd name="T5" fmla="*/ 176 h 176"/>
                    <a:gd name="T6" fmla="*/ 0 w 253"/>
                    <a:gd name="T7" fmla="*/ 0 h 176"/>
                    <a:gd name="T8" fmla="*/ 251 w 253"/>
                    <a:gd name="T9" fmla="*/ 63 h 176"/>
                    <a:gd name="T10" fmla="*/ 253 w 253"/>
                    <a:gd name="T11" fmla="*/ 90 h 176"/>
                    <a:gd name="T12" fmla="*/ 0 60000 65536"/>
                    <a:gd name="T13" fmla="*/ 0 60000 65536"/>
                    <a:gd name="T14" fmla="*/ 0 60000 65536"/>
                    <a:gd name="T15" fmla="*/ 0 60000 65536"/>
                    <a:gd name="T16" fmla="*/ 0 60000 65536"/>
                    <a:gd name="T17" fmla="*/ 0 60000 65536"/>
                    <a:gd name="T18" fmla="*/ 0 w 253"/>
                    <a:gd name="T19" fmla="*/ 0 h 176"/>
                    <a:gd name="T20" fmla="*/ 253 w 253"/>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253" h="176">
                      <a:moveTo>
                        <a:pt x="253" y="90"/>
                      </a:moveTo>
                      <a:lnTo>
                        <a:pt x="247" y="99"/>
                      </a:lnTo>
                      <a:lnTo>
                        <a:pt x="3" y="176"/>
                      </a:lnTo>
                      <a:lnTo>
                        <a:pt x="0" y="0"/>
                      </a:lnTo>
                      <a:lnTo>
                        <a:pt x="251" y="63"/>
                      </a:lnTo>
                      <a:lnTo>
                        <a:pt x="253" y="90"/>
                      </a:lnTo>
                      <a:close/>
                    </a:path>
                  </a:pathLst>
                </a:custGeom>
                <a:solidFill>
                  <a:srgbClr val="A5DBF2"/>
                </a:solidFill>
                <a:ln w="9525">
                  <a:noFill/>
                  <a:round/>
                  <a:headEnd/>
                  <a:tailEnd/>
                </a:ln>
              </p:spPr>
              <p:txBody>
                <a:bodyPr/>
                <a:lstStyle/>
                <a:p>
                  <a:endParaRPr lang="en-US">
                    <a:latin typeface="+mj-lt"/>
                  </a:endParaRPr>
                </a:p>
              </p:txBody>
            </p:sp>
            <p:sp>
              <p:nvSpPr>
                <p:cNvPr id="23570" name="Freeform 16"/>
                <p:cNvSpPr>
                  <a:spLocks/>
                </p:cNvSpPr>
                <p:nvPr/>
              </p:nvSpPr>
              <p:spPr bwMode="auto">
                <a:xfrm>
                  <a:off x="7650163" y="4043363"/>
                  <a:ext cx="725488" cy="552450"/>
                </a:xfrm>
                <a:custGeom>
                  <a:avLst/>
                  <a:gdLst>
                    <a:gd name="T0" fmla="*/ 453 w 457"/>
                    <a:gd name="T1" fmla="*/ 115 h 348"/>
                    <a:gd name="T2" fmla="*/ 457 w 457"/>
                    <a:gd name="T3" fmla="*/ 168 h 348"/>
                    <a:gd name="T4" fmla="*/ 455 w 457"/>
                    <a:gd name="T5" fmla="*/ 186 h 348"/>
                    <a:gd name="T6" fmla="*/ 457 w 457"/>
                    <a:gd name="T7" fmla="*/ 245 h 348"/>
                    <a:gd name="T8" fmla="*/ 457 w 457"/>
                    <a:gd name="T9" fmla="*/ 316 h 348"/>
                    <a:gd name="T10" fmla="*/ 236 w 457"/>
                    <a:gd name="T11" fmla="*/ 331 h 348"/>
                    <a:gd name="T12" fmla="*/ 160 w 457"/>
                    <a:gd name="T13" fmla="*/ 335 h 348"/>
                    <a:gd name="T14" fmla="*/ 156 w 457"/>
                    <a:gd name="T15" fmla="*/ 333 h 348"/>
                    <a:gd name="T16" fmla="*/ 141 w 457"/>
                    <a:gd name="T17" fmla="*/ 339 h 348"/>
                    <a:gd name="T18" fmla="*/ 1 w 457"/>
                    <a:gd name="T19" fmla="*/ 348 h 348"/>
                    <a:gd name="T20" fmla="*/ 0 w 457"/>
                    <a:gd name="T21" fmla="*/ 100 h 348"/>
                    <a:gd name="T22" fmla="*/ 4 w 457"/>
                    <a:gd name="T23" fmla="*/ 0 h 348"/>
                    <a:gd name="T24" fmla="*/ 450 w 457"/>
                    <a:gd name="T25" fmla="*/ 25 h 348"/>
                    <a:gd name="T26" fmla="*/ 453 w 457"/>
                    <a:gd name="T27" fmla="*/ 115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348"/>
                    <a:gd name="T44" fmla="*/ 457 w 457"/>
                    <a:gd name="T45" fmla="*/ 348 h 3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348">
                      <a:moveTo>
                        <a:pt x="453" y="115"/>
                      </a:moveTo>
                      <a:lnTo>
                        <a:pt x="457" y="168"/>
                      </a:lnTo>
                      <a:lnTo>
                        <a:pt x="455" y="186"/>
                      </a:lnTo>
                      <a:lnTo>
                        <a:pt x="457" y="245"/>
                      </a:lnTo>
                      <a:lnTo>
                        <a:pt x="457" y="316"/>
                      </a:lnTo>
                      <a:lnTo>
                        <a:pt x="236" y="331"/>
                      </a:lnTo>
                      <a:lnTo>
                        <a:pt x="160" y="335"/>
                      </a:lnTo>
                      <a:lnTo>
                        <a:pt x="156" y="333"/>
                      </a:lnTo>
                      <a:lnTo>
                        <a:pt x="141" y="339"/>
                      </a:lnTo>
                      <a:lnTo>
                        <a:pt x="1" y="348"/>
                      </a:lnTo>
                      <a:lnTo>
                        <a:pt x="0" y="100"/>
                      </a:lnTo>
                      <a:lnTo>
                        <a:pt x="4" y="0"/>
                      </a:lnTo>
                      <a:lnTo>
                        <a:pt x="450" y="25"/>
                      </a:lnTo>
                      <a:lnTo>
                        <a:pt x="453" y="115"/>
                      </a:lnTo>
                      <a:close/>
                    </a:path>
                  </a:pathLst>
                </a:custGeom>
                <a:solidFill>
                  <a:srgbClr val="A5DBF2"/>
                </a:solidFill>
                <a:ln w="9525">
                  <a:noFill/>
                  <a:round/>
                  <a:headEnd/>
                  <a:tailEnd/>
                </a:ln>
              </p:spPr>
              <p:txBody>
                <a:bodyPr/>
                <a:lstStyle/>
                <a:p>
                  <a:endParaRPr lang="en-US">
                    <a:latin typeface="+mj-lt"/>
                  </a:endParaRPr>
                </a:p>
              </p:txBody>
            </p:sp>
            <p:sp>
              <p:nvSpPr>
                <p:cNvPr id="23571" name="Freeform 17"/>
                <p:cNvSpPr>
                  <a:spLocks/>
                </p:cNvSpPr>
                <p:nvPr/>
              </p:nvSpPr>
              <p:spPr bwMode="auto">
                <a:xfrm>
                  <a:off x="6991350" y="2984500"/>
                  <a:ext cx="68263" cy="158750"/>
                </a:xfrm>
                <a:custGeom>
                  <a:avLst/>
                  <a:gdLst>
                    <a:gd name="T0" fmla="*/ 2 w 43"/>
                    <a:gd name="T1" fmla="*/ 100 h 100"/>
                    <a:gd name="T2" fmla="*/ 0 w 43"/>
                    <a:gd name="T3" fmla="*/ 97 h 100"/>
                    <a:gd name="T4" fmla="*/ 0 w 43"/>
                    <a:gd name="T5" fmla="*/ 36 h 100"/>
                    <a:gd name="T6" fmla="*/ 0 w 43"/>
                    <a:gd name="T7" fmla="*/ 10 h 100"/>
                    <a:gd name="T8" fmla="*/ 41 w 43"/>
                    <a:gd name="T9" fmla="*/ 0 h 100"/>
                    <a:gd name="T10" fmla="*/ 43 w 43"/>
                    <a:gd name="T11" fmla="*/ 92 h 100"/>
                    <a:gd name="T12" fmla="*/ 2 w 43"/>
                    <a:gd name="T13" fmla="*/ 100 h 100"/>
                    <a:gd name="T14" fmla="*/ 0 60000 65536"/>
                    <a:gd name="T15" fmla="*/ 0 60000 65536"/>
                    <a:gd name="T16" fmla="*/ 0 60000 65536"/>
                    <a:gd name="T17" fmla="*/ 0 60000 65536"/>
                    <a:gd name="T18" fmla="*/ 0 60000 65536"/>
                    <a:gd name="T19" fmla="*/ 0 60000 65536"/>
                    <a:gd name="T20" fmla="*/ 0 60000 65536"/>
                    <a:gd name="T21" fmla="*/ 0 w 43"/>
                    <a:gd name="T22" fmla="*/ 0 h 100"/>
                    <a:gd name="T23" fmla="*/ 43 w 43"/>
                    <a:gd name="T24" fmla="*/ 100 h 1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00">
                      <a:moveTo>
                        <a:pt x="2" y="100"/>
                      </a:moveTo>
                      <a:lnTo>
                        <a:pt x="0" y="97"/>
                      </a:lnTo>
                      <a:lnTo>
                        <a:pt x="0" y="36"/>
                      </a:lnTo>
                      <a:lnTo>
                        <a:pt x="0" y="10"/>
                      </a:lnTo>
                      <a:lnTo>
                        <a:pt x="41" y="0"/>
                      </a:lnTo>
                      <a:lnTo>
                        <a:pt x="43" y="92"/>
                      </a:lnTo>
                      <a:lnTo>
                        <a:pt x="2" y="100"/>
                      </a:lnTo>
                      <a:close/>
                    </a:path>
                  </a:pathLst>
                </a:custGeom>
                <a:solidFill>
                  <a:srgbClr val="FFFFFF"/>
                </a:solidFill>
                <a:ln w="9525">
                  <a:noFill/>
                  <a:round/>
                  <a:headEnd/>
                  <a:tailEnd/>
                </a:ln>
              </p:spPr>
              <p:txBody>
                <a:bodyPr/>
                <a:lstStyle/>
                <a:p>
                  <a:endParaRPr lang="en-US">
                    <a:latin typeface="+mj-lt"/>
                  </a:endParaRPr>
                </a:p>
              </p:txBody>
            </p:sp>
            <p:sp>
              <p:nvSpPr>
                <p:cNvPr id="23572" name="Freeform 18"/>
                <p:cNvSpPr>
                  <a:spLocks/>
                </p:cNvSpPr>
                <p:nvPr/>
              </p:nvSpPr>
              <p:spPr bwMode="auto">
                <a:xfrm>
                  <a:off x="6865938" y="3016250"/>
                  <a:ext cx="71438" cy="153988"/>
                </a:xfrm>
                <a:custGeom>
                  <a:avLst/>
                  <a:gdLst>
                    <a:gd name="T0" fmla="*/ 45 w 45"/>
                    <a:gd name="T1" fmla="*/ 86 h 97"/>
                    <a:gd name="T2" fmla="*/ 0 w 45"/>
                    <a:gd name="T3" fmla="*/ 97 h 97"/>
                    <a:gd name="T4" fmla="*/ 0 w 45"/>
                    <a:gd name="T5" fmla="*/ 13 h 97"/>
                    <a:gd name="T6" fmla="*/ 43 w 45"/>
                    <a:gd name="T7" fmla="*/ 0 h 97"/>
                    <a:gd name="T8" fmla="*/ 45 w 45"/>
                    <a:gd name="T9" fmla="*/ 38 h 97"/>
                    <a:gd name="T10" fmla="*/ 45 w 45"/>
                    <a:gd name="T11" fmla="*/ 86 h 97"/>
                    <a:gd name="T12" fmla="*/ 0 60000 65536"/>
                    <a:gd name="T13" fmla="*/ 0 60000 65536"/>
                    <a:gd name="T14" fmla="*/ 0 60000 65536"/>
                    <a:gd name="T15" fmla="*/ 0 60000 65536"/>
                    <a:gd name="T16" fmla="*/ 0 60000 65536"/>
                    <a:gd name="T17" fmla="*/ 0 60000 65536"/>
                    <a:gd name="T18" fmla="*/ 0 w 45"/>
                    <a:gd name="T19" fmla="*/ 0 h 97"/>
                    <a:gd name="T20" fmla="*/ 45 w 45"/>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45" h="97">
                      <a:moveTo>
                        <a:pt x="45" y="86"/>
                      </a:moveTo>
                      <a:lnTo>
                        <a:pt x="0" y="97"/>
                      </a:lnTo>
                      <a:lnTo>
                        <a:pt x="0" y="13"/>
                      </a:lnTo>
                      <a:lnTo>
                        <a:pt x="43" y="0"/>
                      </a:lnTo>
                      <a:lnTo>
                        <a:pt x="45" y="38"/>
                      </a:lnTo>
                      <a:lnTo>
                        <a:pt x="45" y="86"/>
                      </a:lnTo>
                      <a:close/>
                    </a:path>
                  </a:pathLst>
                </a:custGeom>
                <a:solidFill>
                  <a:srgbClr val="FFFFFF"/>
                </a:solidFill>
                <a:ln w="9525">
                  <a:noFill/>
                  <a:round/>
                  <a:headEnd/>
                  <a:tailEnd/>
                </a:ln>
              </p:spPr>
              <p:txBody>
                <a:bodyPr/>
                <a:lstStyle/>
                <a:p>
                  <a:endParaRPr lang="en-US">
                    <a:latin typeface="+mj-lt"/>
                  </a:endParaRPr>
                </a:p>
              </p:txBody>
            </p:sp>
            <p:sp>
              <p:nvSpPr>
                <p:cNvPr id="23573" name="Freeform 19"/>
                <p:cNvSpPr>
                  <a:spLocks/>
                </p:cNvSpPr>
                <p:nvPr/>
              </p:nvSpPr>
              <p:spPr bwMode="auto">
                <a:xfrm>
                  <a:off x="6729413" y="3052763"/>
                  <a:ext cx="79375" cy="146050"/>
                </a:xfrm>
                <a:custGeom>
                  <a:avLst/>
                  <a:gdLst>
                    <a:gd name="T0" fmla="*/ 50 w 50"/>
                    <a:gd name="T1" fmla="*/ 63 h 92"/>
                    <a:gd name="T2" fmla="*/ 47 w 50"/>
                    <a:gd name="T3" fmla="*/ 81 h 92"/>
                    <a:gd name="T4" fmla="*/ 0 w 50"/>
                    <a:gd name="T5" fmla="*/ 92 h 92"/>
                    <a:gd name="T6" fmla="*/ 0 w 50"/>
                    <a:gd name="T7" fmla="*/ 21 h 92"/>
                    <a:gd name="T8" fmla="*/ 1 w 50"/>
                    <a:gd name="T9" fmla="*/ 12 h 92"/>
                    <a:gd name="T10" fmla="*/ 42 w 50"/>
                    <a:gd name="T11" fmla="*/ 0 h 92"/>
                    <a:gd name="T12" fmla="*/ 46 w 50"/>
                    <a:gd name="T13" fmla="*/ 2 h 92"/>
                    <a:gd name="T14" fmla="*/ 50 w 50"/>
                    <a:gd name="T15" fmla="*/ 63 h 92"/>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92"/>
                    <a:gd name="T26" fmla="*/ 50 w 50"/>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92">
                      <a:moveTo>
                        <a:pt x="50" y="63"/>
                      </a:moveTo>
                      <a:lnTo>
                        <a:pt x="47" y="81"/>
                      </a:lnTo>
                      <a:lnTo>
                        <a:pt x="0" y="92"/>
                      </a:lnTo>
                      <a:lnTo>
                        <a:pt x="0" y="21"/>
                      </a:lnTo>
                      <a:lnTo>
                        <a:pt x="1" y="12"/>
                      </a:lnTo>
                      <a:lnTo>
                        <a:pt x="42" y="0"/>
                      </a:lnTo>
                      <a:lnTo>
                        <a:pt x="46" y="2"/>
                      </a:lnTo>
                      <a:lnTo>
                        <a:pt x="50" y="63"/>
                      </a:lnTo>
                      <a:close/>
                    </a:path>
                  </a:pathLst>
                </a:custGeom>
                <a:solidFill>
                  <a:srgbClr val="FFFFFF"/>
                </a:solidFill>
                <a:ln w="9525">
                  <a:noFill/>
                  <a:round/>
                  <a:headEnd/>
                  <a:tailEnd/>
                </a:ln>
              </p:spPr>
              <p:txBody>
                <a:bodyPr/>
                <a:lstStyle/>
                <a:p>
                  <a:endParaRPr lang="en-US">
                    <a:latin typeface="+mj-lt"/>
                  </a:endParaRPr>
                </a:p>
              </p:txBody>
            </p:sp>
            <p:sp>
              <p:nvSpPr>
                <p:cNvPr id="23574" name="Freeform 20"/>
                <p:cNvSpPr>
                  <a:spLocks/>
                </p:cNvSpPr>
                <p:nvPr/>
              </p:nvSpPr>
              <p:spPr bwMode="auto">
                <a:xfrm>
                  <a:off x="6594475" y="3095625"/>
                  <a:ext cx="69850" cy="128588"/>
                </a:xfrm>
                <a:custGeom>
                  <a:avLst/>
                  <a:gdLst>
                    <a:gd name="T0" fmla="*/ 44 w 44"/>
                    <a:gd name="T1" fmla="*/ 71 h 81"/>
                    <a:gd name="T2" fmla="*/ 1 w 44"/>
                    <a:gd name="T3" fmla="*/ 81 h 81"/>
                    <a:gd name="T4" fmla="*/ 0 w 44"/>
                    <a:gd name="T5" fmla="*/ 14 h 81"/>
                    <a:gd name="T6" fmla="*/ 37 w 44"/>
                    <a:gd name="T7" fmla="*/ 0 h 81"/>
                    <a:gd name="T8" fmla="*/ 41 w 44"/>
                    <a:gd name="T9" fmla="*/ 0 h 81"/>
                    <a:gd name="T10" fmla="*/ 44 w 44"/>
                    <a:gd name="T11" fmla="*/ 71 h 81"/>
                    <a:gd name="T12" fmla="*/ 0 60000 65536"/>
                    <a:gd name="T13" fmla="*/ 0 60000 65536"/>
                    <a:gd name="T14" fmla="*/ 0 60000 65536"/>
                    <a:gd name="T15" fmla="*/ 0 60000 65536"/>
                    <a:gd name="T16" fmla="*/ 0 60000 65536"/>
                    <a:gd name="T17" fmla="*/ 0 60000 65536"/>
                    <a:gd name="T18" fmla="*/ 0 w 44"/>
                    <a:gd name="T19" fmla="*/ 0 h 81"/>
                    <a:gd name="T20" fmla="*/ 44 w 44"/>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44" h="81">
                      <a:moveTo>
                        <a:pt x="44" y="71"/>
                      </a:moveTo>
                      <a:lnTo>
                        <a:pt x="1" y="81"/>
                      </a:lnTo>
                      <a:lnTo>
                        <a:pt x="0" y="14"/>
                      </a:lnTo>
                      <a:lnTo>
                        <a:pt x="37" y="0"/>
                      </a:lnTo>
                      <a:lnTo>
                        <a:pt x="41" y="0"/>
                      </a:lnTo>
                      <a:lnTo>
                        <a:pt x="44" y="71"/>
                      </a:lnTo>
                      <a:close/>
                    </a:path>
                  </a:pathLst>
                </a:custGeom>
                <a:solidFill>
                  <a:srgbClr val="FFFFFF"/>
                </a:solidFill>
                <a:ln w="9525">
                  <a:noFill/>
                  <a:round/>
                  <a:headEnd/>
                  <a:tailEnd/>
                </a:ln>
              </p:spPr>
              <p:txBody>
                <a:bodyPr/>
                <a:lstStyle/>
                <a:p>
                  <a:endParaRPr lang="en-US">
                    <a:latin typeface="+mj-lt"/>
                  </a:endParaRPr>
                </a:p>
              </p:txBody>
            </p:sp>
            <p:sp>
              <p:nvSpPr>
                <p:cNvPr id="23575" name="Freeform 21"/>
                <p:cNvSpPr>
                  <a:spLocks/>
                </p:cNvSpPr>
                <p:nvPr/>
              </p:nvSpPr>
              <p:spPr bwMode="auto">
                <a:xfrm>
                  <a:off x="5635625" y="3803650"/>
                  <a:ext cx="100013" cy="138113"/>
                </a:xfrm>
                <a:custGeom>
                  <a:avLst/>
                  <a:gdLst>
                    <a:gd name="T0" fmla="*/ 63 w 63"/>
                    <a:gd name="T1" fmla="*/ 74 h 87"/>
                    <a:gd name="T2" fmla="*/ 34 w 63"/>
                    <a:gd name="T3" fmla="*/ 82 h 87"/>
                    <a:gd name="T4" fmla="*/ 4 w 63"/>
                    <a:gd name="T5" fmla="*/ 87 h 87"/>
                    <a:gd name="T6" fmla="*/ 0 w 63"/>
                    <a:gd name="T7" fmla="*/ 15 h 87"/>
                    <a:gd name="T8" fmla="*/ 0 w 63"/>
                    <a:gd name="T9" fmla="*/ 10 h 87"/>
                    <a:gd name="T10" fmla="*/ 50 w 63"/>
                    <a:gd name="T11" fmla="*/ 0 h 87"/>
                    <a:gd name="T12" fmla="*/ 60 w 63"/>
                    <a:gd name="T13" fmla="*/ 0 h 87"/>
                    <a:gd name="T14" fmla="*/ 63 w 63"/>
                    <a:gd name="T15" fmla="*/ 74 h 8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87"/>
                    <a:gd name="T26" fmla="*/ 63 w 63"/>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87">
                      <a:moveTo>
                        <a:pt x="63" y="74"/>
                      </a:moveTo>
                      <a:lnTo>
                        <a:pt x="34" y="82"/>
                      </a:lnTo>
                      <a:lnTo>
                        <a:pt x="4" y="87"/>
                      </a:lnTo>
                      <a:lnTo>
                        <a:pt x="0" y="15"/>
                      </a:lnTo>
                      <a:lnTo>
                        <a:pt x="0" y="10"/>
                      </a:lnTo>
                      <a:lnTo>
                        <a:pt x="50" y="0"/>
                      </a:lnTo>
                      <a:lnTo>
                        <a:pt x="60" y="0"/>
                      </a:lnTo>
                      <a:lnTo>
                        <a:pt x="63" y="74"/>
                      </a:lnTo>
                      <a:close/>
                    </a:path>
                  </a:pathLst>
                </a:custGeom>
                <a:solidFill>
                  <a:srgbClr val="FFFFFF"/>
                </a:solidFill>
                <a:ln w="9525">
                  <a:noFill/>
                  <a:round/>
                  <a:headEnd/>
                  <a:tailEnd/>
                </a:ln>
              </p:spPr>
              <p:txBody>
                <a:bodyPr/>
                <a:lstStyle/>
                <a:p>
                  <a:endParaRPr lang="en-US">
                    <a:latin typeface="+mj-lt"/>
                  </a:endParaRPr>
                </a:p>
              </p:txBody>
            </p:sp>
            <p:sp>
              <p:nvSpPr>
                <p:cNvPr id="23576" name="Freeform 22"/>
                <p:cNvSpPr>
                  <a:spLocks/>
                </p:cNvSpPr>
                <p:nvPr/>
              </p:nvSpPr>
              <p:spPr bwMode="auto">
                <a:xfrm>
                  <a:off x="5467350" y="3838575"/>
                  <a:ext cx="88900" cy="130175"/>
                </a:xfrm>
                <a:custGeom>
                  <a:avLst/>
                  <a:gdLst>
                    <a:gd name="T0" fmla="*/ 56 w 56"/>
                    <a:gd name="T1" fmla="*/ 74 h 82"/>
                    <a:gd name="T2" fmla="*/ 4 w 56"/>
                    <a:gd name="T3" fmla="*/ 82 h 82"/>
                    <a:gd name="T4" fmla="*/ 0 w 56"/>
                    <a:gd name="T5" fmla="*/ 61 h 82"/>
                    <a:gd name="T6" fmla="*/ 3 w 56"/>
                    <a:gd name="T7" fmla="*/ 55 h 82"/>
                    <a:gd name="T8" fmla="*/ 0 w 56"/>
                    <a:gd name="T9" fmla="*/ 48 h 82"/>
                    <a:gd name="T10" fmla="*/ 3 w 56"/>
                    <a:gd name="T11" fmla="*/ 7 h 82"/>
                    <a:gd name="T12" fmla="*/ 43 w 56"/>
                    <a:gd name="T13" fmla="*/ 0 h 82"/>
                    <a:gd name="T14" fmla="*/ 53 w 56"/>
                    <a:gd name="T15" fmla="*/ 0 h 82"/>
                    <a:gd name="T16" fmla="*/ 56 w 56"/>
                    <a:gd name="T17" fmla="*/ 74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2"/>
                    <a:gd name="T29" fmla="*/ 56 w 56"/>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2">
                      <a:moveTo>
                        <a:pt x="56" y="74"/>
                      </a:moveTo>
                      <a:lnTo>
                        <a:pt x="4" y="82"/>
                      </a:lnTo>
                      <a:lnTo>
                        <a:pt x="0" y="61"/>
                      </a:lnTo>
                      <a:lnTo>
                        <a:pt x="3" y="55"/>
                      </a:lnTo>
                      <a:lnTo>
                        <a:pt x="0" y="48"/>
                      </a:lnTo>
                      <a:lnTo>
                        <a:pt x="3" y="7"/>
                      </a:lnTo>
                      <a:lnTo>
                        <a:pt x="43" y="0"/>
                      </a:lnTo>
                      <a:lnTo>
                        <a:pt x="53" y="0"/>
                      </a:lnTo>
                      <a:lnTo>
                        <a:pt x="56" y="74"/>
                      </a:lnTo>
                      <a:close/>
                    </a:path>
                  </a:pathLst>
                </a:custGeom>
                <a:solidFill>
                  <a:srgbClr val="FFFFFF"/>
                </a:solidFill>
                <a:ln w="9525">
                  <a:noFill/>
                  <a:round/>
                  <a:headEnd/>
                  <a:tailEnd/>
                </a:ln>
              </p:spPr>
              <p:txBody>
                <a:bodyPr/>
                <a:lstStyle/>
                <a:p>
                  <a:endParaRPr lang="en-US">
                    <a:latin typeface="+mj-lt"/>
                  </a:endParaRPr>
                </a:p>
              </p:txBody>
            </p:sp>
            <p:sp>
              <p:nvSpPr>
                <p:cNvPr id="23577" name="Freeform 23"/>
                <p:cNvSpPr>
                  <a:spLocks/>
                </p:cNvSpPr>
                <p:nvPr/>
              </p:nvSpPr>
              <p:spPr bwMode="auto">
                <a:xfrm>
                  <a:off x="5294313" y="3868738"/>
                  <a:ext cx="85725" cy="130175"/>
                </a:xfrm>
                <a:custGeom>
                  <a:avLst/>
                  <a:gdLst>
                    <a:gd name="T0" fmla="*/ 54 w 54"/>
                    <a:gd name="T1" fmla="*/ 42 h 82"/>
                    <a:gd name="T2" fmla="*/ 53 w 54"/>
                    <a:gd name="T3" fmla="*/ 74 h 82"/>
                    <a:gd name="T4" fmla="*/ 7 w 54"/>
                    <a:gd name="T5" fmla="*/ 82 h 82"/>
                    <a:gd name="T6" fmla="*/ 4 w 54"/>
                    <a:gd name="T7" fmla="*/ 82 h 82"/>
                    <a:gd name="T8" fmla="*/ 0 w 54"/>
                    <a:gd name="T9" fmla="*/ 31 h 82"/>
                    <a:gd name="T10" fmla="*/ 2 w 54"/>
                    <a:gd name="T11" fmla="*/ 10 h 82"/>
                    <a:gd name="T12" fmla="*/ 45 w 54"/>
                    <a:gd name="T13" fmla="*/ 0 h 82"/>
                    <a:gd name="T14" fmla="*/ 53 w 54"/>
                    <a:gd name="T15" fmla="*/ 0 h 82"/>
                    <a:gd name="T16" fmla="*/ 54 w 54"/>
                    <a:gd name="T17" fmla="*/ 42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82"/>
                    <a:gd name="T29" fmla="*/ 54 w 5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82">
                      <a:moveTo>
                        <a:pt x="54" y="42"/>
                      </a:moveTo>
                      <a:lnTo>
                        <a:pt x="53" y="74"/>
                      </a:lnTo>
                      <a:lnTo>
                        <a:pt x="7" y="82"/>
                      </a:lnTo>
                      <a:lnTo>
                        <a:pt x="4" y="82"/>
                      </a:lnTo>
                      <a:lnTo>
                        <a:pt x="0" y="31"/>
                      </a:lnTo>
                      <a:lnTo>
                        <a:pt x="2" y="10"/>
                      </a:lnTo>
                      <a:lnTo>
                        <a:pt x="45" y="0"/>
                      </a:lnTo>
                      <a:lnTo>
                        <a:pt x="53" y="0"/>
                      </a:lnTo>
                      <a:lnTo>
                        <a:pt x="54" y="42"/>
                      </a:lnTo>
                      <a:close/>
                    </a:path>
                  </a:pathLst>
                </a:custGeom>
                <a:solidFill>
                  <a:srgbClr val="FFFFFF"/>
                </a:solidFill>
                <a:ln w="9525">
                  <a:noFill/>
                  <a:round/>
                  <a:headEnd/>
                  <a:tailEnd/>
                </a:ln>
              </p:spPr>
              <p:txBody>
                <a:bodyPr/>
                <a:lstStyle/>
                <a:p>
                  <a:endParaRPr lang="en-US">
                    <a:latin typeface="+mj-lt"/>
                  </a:endParaRPr>
                </a:p>
              </p:txBody>
            </p:sp>
            <p:sp>
              <p:nvSpPr>
                <p:cNvPr id="23578" name="Freeform 24"/>
                <p:cNvSpPr>
                  <a:spLocks/>
                </p:cNvSpPr>
                <p:nvPr/>
              </p:nvSpPr>
              <p:spPr bwMode="auto">
                <a:xfrm>
                  <a:off x="5146675" y="3898900"/>
                  <a:ext cx="82550" cy="122238"/>
                </a:xfrm>
                <a:custGeom>
                  <a:avLst/>
                  <a:gdLst>
                    <a:gd name="T0" fmla="*/ 52 w 52"/>
                    <a:gd name="T1" fmla="*/ 58 h 77"/>
                    <a:gd name="T2" fmla="*/ 50 w 52"/>
                    <a:gd name="T3" fmla="*/ 63 h 77"/>
                    <a:gd name="T4" fmla="*/ 52 w 52"/>
                    <a:gd name="T5" fmla="*/ 71 h 77"/>
                    <a:gd name="T6" fmla="*/ 5 w 52"/>
                    <a:gd name="T7" fmla="*/ 77 h 77"/>
                    <a:gd name="T8" fmla="*/ 0 w 52"/>
                    <a:gd name="T9" fmla="*/ 9 h 77"/>
                    <a:gd name="T10" fmla="*/ 38 w 52"/>
                    <a:gd name="T11" fmla="*/ 0 h 77"/>
                    <a:gd name="T12" fmla="*/ 48 w 52"/>
                    <a:gd name="T13" fmla="*/ 0 h 77"/>
                    <a:gd name="T14" fmla="*/ 52 w 52"/>
                    <a:gd name="T15" fmla="*/ 58 h 7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7"/>
                    <a:gd name="T26" fmla="*/ 52 w 52"/>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7">
                      <a:moveTo>
                        <a:pt x="52" y="58"/>
                      </a:moveTo>
                      <a:lnTo>
                        <a:pt x="50" y="63"/>
                      </a:lnTo>
                      <a:lnTo>
                        <a:pt x="52" y="71"/>
                      </a:lnTo>
                      <a:lnTo>
                        <a:pt x="5" y="77"/>
                      </a:lnTo>
                      <a:lnTo>
                        <a:pt x="0" y="9"/>
                      </a:lnTo>
                      <a:lnTo>
                        <a:pt x="38" y="0"/>
                      </a:lnTo>
                      <a:lnTo>
                        <a:pt x="48" y="0"/>
                      </a:lnTo>
                      <a:lnTo>
                        <a:pt x="52" y="58"/>
                      </a:lnTo>
                      <a:close/>
                    </a:path>
                  </a:pathLst>
                </a:custGeom>
                <a:solidFill>
                  <a:srgbClr val="FFFFFF"/>
                </a:solidFill>
                <a:ln w="9525">
                  <a:noFill/>
                  <a:round/>
                  <a:headEnd/>
                  <a:tailEnd/>
                </a:ln>
              </p:spPr>
              <p:txBody>
                <a:bodyPr/>
                <a:lstStyle/>
                <a:p>
                  <a:endParaRPr lang="en-US">
                    <a:latin typeface="+mj-lt"/>
                  </a:endParaRPr>
                </a:p>
              </p:txBody>
            </p:sp>
            <p:sp>
              <p:nvSpPr>
                <p:cNvPr id="23579" name="Freeform 25"/>
                <p:cNvSpPr>
                  <a:spLocks/>
                </p:cNvSpPr>
                <p:nvPr/>
              </p:nvSpPr>
              <p:spPr bwMode="auto">
                <a:xfrm>
                  <a:off x="7535863" y="3536950"/>
                  <a:ext cx="193675" cy="204788"/>
                </a:xfrm>
                <a:custGeom>
                  <a:avLst/>
                  <a:gdLst>
                    <a:gd name="T0" fmla="*/ 122 w 122"/>
                    <a:gd name="T1" fmla="*/ 129 h 129"/>
                    <a:gd name="T2" fmla="*/ 33 w 122"/>
                    <a:gd name="T3" fmla="*/ 118 h 129"/>
                    <a:gd name="T4" fmla="*/ 0 w 122"/>
                    <a:gd name="T5" fmla="*/ 0 h 129"/>
                    <a:gd name="T6" fmla="*/ 83 w 122"/>
                    <a:gd name="T7" fmla="*/ 14 h 129"/>
                    <a:gd name="T8" fmla="*/ 122 w 122"/>
                    <a:gd name="T9" fmla="*/ 129 h 129"/>
                    <a:gd name="T10" fmla="*/ 0 60000 65536"/>
                    <a:gd name="T11" fmla="*/ 0 60000 65536"/>
                    <a:gd name="T12" fmla="*/ 0 60000 65536"/>
                    <a:gd name="T13" fmla="*/ 0 60000 65536"/>
                    <a:gd name="T14" fmla="*/ 0 60000 65536"/>
                    <a:gd name="T15" fmla="*/ 0 w 122"/>
                    <a:gd name="T16" fmla="*/ 0 h 129"/>
                    <a:gd name="T17" fmla="*/ 122 w 122"/>
                    <a:gd name="T18" fmla="*/ 129 h 129"/>
                  </a:gdLst>
                  <a:ahLst/>
                  <a:cxnLst>
                    <a:cxn ang="T10">
                      <a:pos x="T0" y="T1"/>
                    </a:cxn>
                    <a:cxn ang="T11">
                      <a:pos x="T2" y="T3"/>
                    </a:cxn>
                    <a:cxn ang="T12">
                      <a:pos x="T4" y="T5"/>
                    </a:cxn>
                    <a:cxn ang="T13">
                      <a:pos x="T6" y="T7"/>
                    </a:cxn>
                    <a:cxn ang="T14">
                      <a:pos x="T8" y="T9"/>
                    </a:cxn>
                  </a:cxnLst>
                  <a:rect l="T15" t="T16" r="T17" b="T18"/>
                  <a:pathLst>
                    <a:path w="122" h="129">
                      <a:moveTo>
                        <a:pt x="122" y="129"/>
                      </a:moveTo>
                      <a:lnTo>
                        <a:pt x="33" y="118"/>
                      </a:lnTo>
                      <a:lnTo>
                        <a:pt x="0" y="0"/>
                      </a:lnTo>
                      <a:lnTo>
                        <a:pt x="83" y="14"/>
                      </a:lnTo>
                      <a:lnTo>
                        <a:pt x="122" y="129"/>
                      </a:lnTo>
                      <a:close/>
                    </a:path>
                  </a:pathLst>
                </a:custGeom>
                <a:solidFill>
                  <a:srgbClr val="FFFFFF"/>
                </a:solidFill>
                <a:ln w="9525">
                  <a:noFill/>
                  <a:round/>
                  <a:headEnd/>
                  <a:tailEnd/>
                </a:ln>
              </p:spPr>
              <p:txBody>
                <a:bodyPr/>
                <a:lstStyle/>
                <a:p>
                  <a:endParaRPr lang="en-US">
                    <a:latin typeface="+mj-lt"/>
                  </a:endParaRPr>
                </a:p>
              </p:txBody>
            </p:sp>
            <p:sp>
              <p:nvSpPr>
                <p:cNvPr id="23580" name="Freeform 26"/>
                <p:cNvSpPr>
                  <a:spLocks/>
                </p:cNvSpPr>
                <p:nvPr/>
              </p:nvSpPr>
              <p:spPr bwMode="auto">
                <a:xfrm>
                  <a:off x="7721600" y="3570288"/>
                  <a:ext cx="203200" cy="193675"/>
                </a:xfrm>
                <a:custGeom>
                  <a:avLst/>
                  <a:gdLst>
                    <a:gd name="T0" fmla="*/ 128 w 128"/>
                    <a:gd name="T1" fmla="*/ 122 h 122"/>
                    <a:gd name="T2" fmla="*/ 38 w 128"/>
                    <a:gd name="T3" fmla="*/ 111 h 122"/>
                    <a:gd name="T4" fmla="*/ 0 w 128"/>
                    <a:gd name="T5" fmla="*/ 0 h 122"/>
                    <a:gd name="T6" fmla="*/ 88 w 128"/>
                    <a:gd name="T7" fmla="*/ 15 h 122"/>
                    <a:gd name="T8" fmla="*/ 128 w 128"/>
                    <a:gd name="T9" fmla="*/ 122 h 122"/>
                    <a:gd name="T10" fmla="*/ 0 60000 65536"/>
                    <a:gd name="T11" fmla="*/ 0 60000 65536"/>
                    <a:gd name="T12" fmla="*/ 0 60000 65536"/>
                    <a:gd name="T13" fmla="*/ 0 60000 65536"/>
                    <a:gd name="T14" fmla="*/ 0 60000 65536"/>
                    <a:gd name="T15" fmla="*/ 0 w 128"/>
                    <a:gd name="T16" fmla="*/ 0 h 122"/>
                    <a:gd name="T17" fmla="*/ 128 w 128"/>
                    <a:gd name="T18" fmla="*/ 122 h 122"/>
                  </a:gdLst>
                  <a:ahLst/>
                  <a:cxnLst>
                    <a:cxn ang="T10">
                      <a:pos x="T0" y="T1"/>
                    </a:cxn>
                    <a:cxn ang="T11">
                      <a:pos x="T2" y="T3"/>
                    </a:cxn>
                    <a:cxn ang="T12">
                      <a:pos x="T4" y="T5"/>
                    </a:cxn>
                    <a:cxn ang="T13">
                      <a:pos x="T6" y="T7"/>
                    </a:cxn>
                    <a:cxn ang="T14">
                      <a:pos x="T8" y="T9"/>
                    </a:cxn>
                  </a:cxnLst>
                  <a:rect l="T15" t="T16" r="T17" b="T18"/>
                  <a:pathLst>
                    <a:path w="128" h="122">
                      <a:moveTo>
                        <a:pt x="128" y="122"/>
                      </a:moveTo>
                      <a:lnTo>
                        <a:pt x="38" y="111"/>
                      </a:lnTo>
                      <a:lnTo>
                        <a:pt x="0" y="0"/>
                      </a:lnTo>
                      <a:lnTo>
                        <a:pt x="88" y="15"/>
                      </a:lnTo>
                      <a:lnTo>
                        <a:pt x="128" y="122"/>
                      </a:lnTo>
                      <a:close/>
                    </a:path>
                  </a:pathLst>
                </a:custGeom>
                <a:solidFill>
                  <a:srgbClr val="FFFFFF"/>
                </a:solidFill>
                <a:ln w="9525">
                  <a:noFill/>
                  <a:round/>
                  <a:headEnd/>
                  <a:tailEnd/>
                </a:ln>
              </p:spPr>
              <p:txBody>
                <a:bodyPr/>
                <a:lstStyle/>
                <a:p>
                  <a:endParaRPr lang="en-US">
                    <a:latin typeface="+mj-lt"/>
                  </a:endParaRPr>
                </a:p>
              </p:txBody>
            </p:sp>
            <p:sp>
              <p:nvSpPr>
                <p:cNvPr id="23581" name="Freeform 27"/>
                <p:cNvSpPr>
                  <a:spLocks/>
                </p:cNvSpPr>
                <p:nvPr/>
              </p:nvSpPr>
              <p:spPr bwMode="auto">
                <a:xfrm>
                  <a:off x="7923213" y="3603625"/>
                  <a:ext cx="196850" cy="184150"/>
                </a:xfrm>
                <a:custGeom>
                  <a:avLst/>
                  <a:gdLst>
                    <a:gd name="T0" fmla="*/ 124 w 124"/>
                    <a:gd name="T1" fmla="*/ 116 h 116"/>
                    <a:gd name="T2" fmla="*/ 37 w 124"/>
                    <a:gd name="T3" fmla="*/ 105 h 116"/>
                    <a:gd name="T4" fmla="*/ 0 w 124"/>
                    <a:gd name="T5" fmla="*/ 0 h 116"/>
                    <a:gd name="T6" fmla="*/ 87 w 124"/>
                    <a:gd name="T7" fmla="*/ 18 h 116"/>
                    <a:gd name="T8" fmla="*/ 124 w 124"/>
                    <a:gd name="T9" fmla="*/ 116 h 116"/>
                    <a:gd name="T10" fmla="*/ 0 60000 65536"/>
                    <a:gd name="T11" fmla="*/ 0 60000 65536"/>
                    <a:gd name="T12" fmla="*/ 0 60000 65536"/>
                    <a:gd name="T13" fmla="*/ 0 60000 65536"/>
                    <a:gd name="T14" fmla="*/ 0 60000 65536"/>
                    <a:gd name="T15" fmla="*/ 0 w 124"/>
                    <a:gd name="T16" fmla="*/ 0 h 116"/>
                    <a:gd name="T17" fmla="*/ 124 w 124"/>
                    <a:gd name="T18" fmla="*/ 116 h 116"/>
                  </a:gdLst>
                  <a:ahLst/>
                  <a:cxnLst>
                    <a:cxn ang="T10">
                      <a:pos x="T0" y="T1"/>
                    </a:cxn>
                    <a:cxn ang="T11">
                      <a:pos x="T2" y="T3"/>
                    </a:cxn>
                    <a:cxn ang="T12">
                      <a:pos x="T4" y="T5"/>
                    </a:cxn>
                    <a:cxn ang="T13">
                      <a:pos x="T6" y="T7"/>
                    </a:cxn>
                    <a:cxn ang="T14">
                      <a:pos x="T8" y="T9"/>
                    </a:cxn>
                  </a:cxnLst>
                  <a:rect l="T15" t="T16" r="T17" b="T18"/>
                  <a:pathLst>
                    <a:path w="124" h="116">
                      <a:moveTo>
                        <a:pt x="124" y="116"/>
                      </a:moveTo>
                      <a:lnTo>
                        <a:pt x="37" y="105"/>
                      </a:lnTo>
                      <a:lnTo>
                        <a:pt x="0" y="0"/>
                      </a:lnTo>
                      <a:lnTo>
                        <a:pt x="87" y="18"/>
                      </a:lnTo>
                      <a:lnTo>
                        <a:pt x="124" y="116"/>
                      </a:lnTo>
                      <a:close/>
                    </a:path>
                  </a:pathLst>
                </a:custGeom>
                <a:solidFill>
                  <a:srgbClr val="FFFFFF"/>
                </a:solidFill>
                <a:ln w="9525">
                  <a:noFill/>
                  <a:round/>
                  <a:headEnd/>
                  <a:tailEnd/>
                </a:ln>
              </p:spPr>
              <p:txBody>
                <a:bodyPr/>
                <a:lstStyle/>
                <a:p>
                  <a:endParaRPr lang="en-US">
                    <a:latin typeface="+mj-lt"/>
                  </a:endParaRPr>
                </a:p>
              </p:txBody>
            </p:sp>
            <p:sp>
              <p:nvSpPr>
                <p:cNvPr id="23582" name="Freeform 28"/>
                <p:cNvSpPr>
                  <a:spLocks/>
                </p:cNvSpPr>
                <p:nvPr/>
              </p:nvSpPr>
              <p:spPr bwMode="auto">
                <a:xfrm>
                  <a:off x="8126413" y="3644900"/>
                  <a:ext cx="144463" cy="158750"/>
                </a:xfrm>
                <a:custGeom>
                  <a:avLst/>
                  <a:gdLst>
                    <a:gd name="T0" fmla="*/ 91 w 91"/>
                    <a:gd name="T1" fmla="*/ 100 h 100"/>
                    <a:gd name="T2" fmla="*/ 34 w 91"/>
                    <a:gd name="T3" fmla="*/ 93 h 100"/>
                    <a:gd name="T4" fmla="*/ 0 w 91"/>
                    <a:gd name="T5" fmla="*/ 0 h 100"/>
                    <a:gd name="T6" fmla="*/ 58 w 91"/>
                    <a:gd name="T7" fmla="*/ 10 h 100"/>
                    <a:gd name="T8" fmla="*/ 91 w 91"/>
                    <a:gd name="T9" fmla="*/ 100 h 100"/>
                    <a:gd name="T10" fmla="*/ 0 60000 65536"/>
                    <a:gd name="T11" fmla="*/ 0 60000 65536"/>
                    <a:gd name="T12" fmla="*/ 0 60000 65536"/>
                    <a:gd name="T13" fmla="*/ 0 60000 65536"/>
                    <a:gd name="T14" fmla="*/ 0 60000 65536"/>
                    <a:gd name="T15" fmla="*/ 0 w 91"/>
                    <a:gd name="T16" fmla="*/ 0 h 100"/>
                    <a:gd name="T17" fmla="*/ 91 w 91"/>
                    <a:gd name="T18" fmla="*/ 100 h 100"/>
                  </a:gdLst>
                  <a:ahLst/>
                  <a:cxnLst>
                    <a:cxn ang="T10">
                      <a:pos x="T0" y="T1"/>
                    </a:cxn>
                    <a:cxn ang="T11">
                      <a:pos x="T2" y="T3"/>
                    </a:cxn>
                    <a:cxn ang="T12">
                      <a:pos x="T4" y="T5"/>
                    </a:cxn>
                    <a:cxn ang="T13">
                      <a:pos x="T6" y="T7"/>
                    </a:cxn>
                    <a:cxn ang="T14">
                      <a:pos x="T8" y="T9"/>
                    </a:cxn>
                  </a:cxnLst>
                  <a:rect l="T15" t="T16" r="T17" b="T18"/>
                  <a:pathLst>
                    <a:path w="91" h="100">
                      <a:moveTo>
                        <a:pt x="91" y="100"/>
                      </a:moveTo>
                      <a:lnTo>
                        <a:pt x="34" y="93"/>
                      </a:lnTo>
                      <a:lnTo>
                        <a:pt x="0" y="0"/>
                      </a:lnTo>
                      <a:lnTo>
                        <a:pt x="58" y="10"/>
                      </a:lnTo>
                      <a:lnTo>
                        <a:pt x="91" y="100"/>
                      </a:lnTo>
                      <a:close/>
                    </a:path>
                  </a:pathLst>
                </a:custGeom>
                <a:solidFill>
                  <a:srgbClr val="FFFFFF"/>
                </a:solidFill>
                <a:ln w="9525">
                  <a:noFill/>
                  <a:round/>
                  <a:headEnd/>
                  <a:tailEnd/>
                </a:ln>
              </p:spPr>
              <p:txBody>
                <a:bodyPr/>
                <a:lstStyle/>
                <a:p>
                  <a:endParaRPr lang="en-US">
                    <a:latin typeface="+mj-lt"/>
                  </a:endParaRPr>
                </a:p>
              </p:txBody>
            </p:sp>
            <p:sp>
              <p:nvSpPr>
                <p:cNvPr id="23583" name="Freeform 29"/>
                <p:cNvSpPr>
                  <a:spLocks/>
                </p:cNvSpPr>
                <p:nvPr/>
              </p:nvSpPr>
              <p:spPr bwMode="auto">
                <a:xfrm>
                  <a:off x="7608888" y="3795713"/>
                  <a:ext cx="200025" cy="182563"/>
                </a:xfrm>
                <a:custGeom>
                  <a:avLst/>
                  <a:gdLst>
                    <a:gd name="T0" fmla="*/ 126 w 126"/>
                    <a:gd name="T1" fmla="*/ 114 h 115"/>
                    <a:gd name="T2" fmla="*/ 126 w 126"/>
                    <a:gd name="T3" fmla="*/ 115 h 115"/>
                    <a:gd name="T4" fmla="*/ 34 w 126"/>
                    <a:gd name="T5" fmla="*/ 110 h 115"/>
                    <a:gd name="T6" fmla="*/ 0 w 126"/>
                    <a:gd name="T7" fmla="*/ 0 h 115"/>
                    <a:gd name="T8" fmla="*/ 90 w 126"/>
                    <a:gd name="T9" fmla="*/ 9 h 115"/>
                    <a:gd name="T10" fmla="*/ 126 w 126"/>
                    <a:gd name="T11" fmla="*/ 114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4"/>
                      </a:moveTo>
                      <a:lnTo>
                        <a:pt x="126" y="115"/>
                      </a:lnTo>
                      <a:lnTo>
                        <a:pt x="34" y="110"/>
                      </a:lnTo>
                      <a:lnTo>
                        <a:pt x="0" y="0"/>
                      </a:lnTo>
                      <a:lnTo>
                        <a:pt x="90" y="9"/>
                      </a:lnTo>
                      <a:lnTo>
                        <a:pt x="126" y="114"/>
                      </a:lnTo>
                      <a:close/>
                    </a:path>
                  </a:pathLst>
                </a:custGeom>
                <a:solidFill>
                  <a:srgbClr val="FFFFFF"/>
                </a:solidFill>
                <a:ln w="9525">
                  <a:noFill/>
                  <a:round/>
                  <a:headEnd/>
                  <a:tailEnd/>
                </a:ln>
              </p:spPr>
              <p:txBody>
                <a:bodyPr/>
                <a:lstStyle/>
                <a:p>
                  <a:endParaRPr lang="en-US">
                    <a:latin typeface="+mj-lt"/>
                  </a:endParaRPr>
                </a:p>
              </p:txBody>
            </p:sp>
            <p:sp>
              <p:nvSpPr>
                <p:cNvPr id="23584" name="Freeform 30"/>
                <p:cNvSpPr>
                  <a:spLocks/>
                </p:cNvSpPr>
                <p:nvPr/>
              </p:nvSpPr>
              <p:spPr bwMode="auto">
                <a:xfrm>
                  <a:off x="7804150" y="3814763"/>
                  <a:ext cx="200025" cy="182563"/>
                </a:xfrm>
                <a:custGeom>
                  <a:avLst/>
                  <a:gdLst>
                    <a:gd name="T0" fmla="*/ 126 w 126"/>
                    <a:gd name="T1" fmla="*/ 115 h 115"/>
                    <a:gd name="T2" fmla="*/ 41 w 126"/>
                    <a:gd name="T3" fmla="*/ 108 h 115"/>
                    <a:gd name="T4" fmla="*/ 38 w 126"/>
                    <a:gd name="T5" fmla="*/ 108 h 115"/>
                    <a:gd name="T6" fmla="*/ 0 w 126"/>
                    <a:gd name="T7" fmla="*/ 0 h 115"/>
                    <a:gd name="T8" fmla="*/ 90 w 126"/>
                    <a:gd name="T9" fmla="*/ 9 h 115"/>
                    <a:gd name="T10" fmla="*/ 126 w 126"/>
                    <a:gd name="T11" fmla="*/ 115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5"/>
                      </a:moveTo>
                      <a:lnTo>
                        <a:pt x="41" y="108"/>
                      </a:lnTo>
                      <a:lnTo>
                        <a:pt x="38" y="108"/>
                      </a:lnTo>
                      <a:lnTo>
                        <a:pt x="0" y="0"/>
                      </a:lnTo>
                      <a:lnTo>
                        <a:pt x="90" y="9"/>
                      </a:lnTo>
                      <a:lnTo>
                        <a:pt x="126" y="115"/>
                      </a:lnTo>
                      <a:close/>
                    </a:path>
                  </a:pathLst>
                </a:custGeom>
                <a:solidFill>
                  <a:srgbClr val="FFFFFF"/>
                </a:solidFill>
                <a:ln w="9525">
                  <a:noFill/>
                  <a:round/>
                  <a:headEnd/>
                  <a:tailEnd/>
                </a:ln>
              </p:spPr>
              <p:txBody>
                <a:bodyPr/>
                <a:lstStyle/>
                <a:p>
                  <a:endParaRPr lang="en-US">
                    <a:latin typeface="+mj-lt"/>
                  </a:endParaRPr>
                </a:p>
              </p:txBody>
            </p:sp>
            <p:sp>
              <p:nvSpPr>
                <p:cNvPr id="23585" name="Freeform 31"/>
                <p:cNvSpPr>
                  <a:spLocks/>
                </p:cNvSpPr>
                <p:nvPr/>
              </p:nvSpPr>
              <p:spPr bwMode="auto">
                <a:xfrm>
                  <a:off x="8005763" y="3835400"/>
                  <a:ext cx="193675" cy="173038"/>
                </a:xfrm>
                <a:custGeom>
                  <a:avLst/>
                  <a:gdLst>
                    <a:gd name="T0" fmla="*/ 122 w 122"/>
                    <a:gd name="T1" fmla="*/ 109 h 109"/>
                    <a:gd name="T2" fmla="*/ 39 w 122"/>
                    <a:gd name="T3" fmla="*/ 103 h 109"/>
                    <a:gd name="T4" fmla="*/ 0 w 122"/>
                    <a:gd name="T5" fmla="*/ 0 h 109"/>
                    <a:gd name="T6" fmla="*/ 88 w 122"/>
                    <a:gd name="T7" fmla="*/ 9 h 109"/>
                    <a:gd name="T8" fmla="*/ 122 w 122"/>
                    <a:gd name="T9" fmla="*/ 109 h 109"/>
                    <a:gd name="T10" fmla="*/ 0 60000 65536"/>
                    <a:gd name="T11" fmla="*/ 0 60000 65536"/>
                    <a:gd name="T12" fmla="*/ 0 60000 65536"/>
                    <a:gd name="T13" fmla="*/ 0 60000 65536"/>
                    <a:gd name="T14" fmla="*/ 0 60000 65536"/>
                    <a:gd name="T15" fmla="*/ 0 w 122"/>
                    <a:gd name="T16" fmla="*/ 0 h 109"/>
                    <a:gd name="T17" fmla="*/ 122 w 122"/>
                    <a:gd name="T18" fmla="*/ 109 h 109"/>
                  </a:gdLst>
                  <a:ahLst/>
                  <a:cxnLst>
                    <a:cxn ang="T10">
                      <a:pos x="T0" y="T1"/>
                    </a:cxn>
                    <a:cxn ang="T11">
                      <a:pos x="T2" y="T3"/>
                    </a:cxn>
                    <a:cxn ang="T12">
                      <a:pos x="T4" y="T5"/>
                    </a:cxn>
                    <a:cxn ang="T13">
                      <a:pos x="T6" y="T7"/>
                    </a:cxn>
                    <a:cxn ang="T14">
                      <a:pos x="T8" y="T9"/>
                    </a:cxn>
                  </a:cxnLst>
                  <a:rect l="T15" t="T16" r="T17" b="T18"/>
                  <a:pathLst>
                    <a:path w="122" h="109">
                      <a:moveTo>
                        <a:pt x="122" y="109"/>
                      </a:moveTo>
                      <a:lnTo>
                        <a:pt x="39" y="103"/>
                      </a:lnTo>
                      <a:lnTo>
                        <a:pt x="0" y="0"/>
                      </a:lnTo>
                      <a:lnTo>
                        <a:pt x="88" y="9"/>
                      </a:lnTo>
                      <a:lnTo>
                        <a:pt x="122" y="109"/>
                      </a:lnTo>
                      <a:close/>
                    </a:path>
                  </a:pathLst>
                </a:custGeom>
                <a:solidFill>
                  <a:srgbClr val="FFFFFF"/>
                </a:solidFill>
                <a:ln w="9525">
                  <a:noFill/>
                  <a:round/>
                  <a:headEnd/>
                  <a:tailEnd/>
                </a:ln>
              </p:spPr>
              <p:txBody>
                <a:bodyPr/>
                <a:lstStyle/>
                <a:p>
                  <a:endParaRPr lang="en-US">
                    <a:latin typeface="+mj-lt"/>
                  </a:endParaRPr>
                </a:p>
              </p:txBody>
            </p:sp>
            <p:sp>
              <p:nvSpPr>
                <p:cNvPr id="23586" name="Freeform 32"/>
                <p:cNvSpPr>
                  <a:spLocks/>
                </p:cNvSpPr>
                <p:nvPr/>
              </p:nvSpPr>
              <p:spPr bwMode="auto">
                <a:xfrm>
                  <a:off x="8199438" y="3856038"/>
                  <a:ext cx="155575" cy="165100"/>
                </a:xfrm>
                <a:custGeom>
                  <a:avLst/>
                  <a:gdLst>
                    <a:gd name="T0" fmla="*/ 98 w 98"/>
                    <a:gd name="T1" fmla="*/ 104 h 104"/>
                    <a:gd name="T2" fmla="*/ 40 w 98"/>
                    <a:gd name="T3" fmla="*/ 99 h 104"/>
                    <a:gd name="T4" fmla="*/ 0 w 98"/>
                    <a:gd name="T5" fmla="*/ 0 h 104"/>
                    <a:gd name="T6" fmla="*/ 61 w 98"/>
                    <a:gd name="T7" fmla="*/ 7 h 104"/>
                    <a:gd name="T8" fmla="*/ 98 w 98"/>
                    <a:gd name="T9" fmla="*/ 104 h 104"/>
                    <a:gd name="T10" fmla="*/ 0 60000 65536"/>
                    <a:gd name="T11" fmla="*/ 0 60000 65536"/>
                    <a:gd name="T12" fmla="*/ 0 60000 65536"/>
                    <a:gd name="T13" fmla="*/ 0 60000 65536"/>
                    <a:gd name="T14" fmla="*/ 0 60000 65536"/>
                    <a:gd name="T15" fmla="*/ 0 w 98"/>
                    <a:gd name="T16" fmla="*/ 0 h 104"/>
                    <a:gd name="T17" fmla="*/ 98 w 98"/>
                    <a:gd name="T18" fmla="*/ 104 h 104"/>
                  </a:gdLst>
                  <a:ahLst/>
                  <a:cxnLst>
                    <a:cxn ang="T10">
                      <a:pos x="T0" y="T1"/>
                    </a:cxn>
                    <a:cxn ang="T11">
                      <a:pos x="T2" y="T3"/>
                    </a:cxn>
                    <a:cxn ang="T12">
                      <a:pos x="T4" y="T5"/>
                    </a:cxn>
                    <a:cxn ang="T13">
                      <a:pos x="T6" y="T7"/>
                    </a:cxn>
                    <a:cxn ang="T14">
                      <a:pos x="T8" y="T9"/>
                    </a:cxn>
                  </a:cxnLst>
                  <a:rect l="T15" t="T16" r="T17" b="T18"/>
                  <a:pathLst>
                    <a:path w="98" h="104">
                      <a:moveTo>
                        <a:pt x="98" y="104"/>
                      </a:moveTo>
                      <a:lnTo>
                        <a:pt x="40" y="99"/>
                      </a:lnTo>
                      <a:lnTo>
                        <a:pt x="0" y="0"/>
                      </a:lnTo>
                      <a:lnTo>
                        <a:pt x="61" y="7"/>
                      </a:lnTo>
                      <a:lnTo>
                        <a:pt x="98" y="104"/>
                      </a:lnTo>
                      <a:close/>
                    </a:path>
                  </a:pathLst>
                </a:custGeom>
                <a:solidFill>
                  <a:srgbClr val="FFFFFF"/>
                </a:solidFill>
                <a:ln w="9525">
                  <a:noFill/>
                  <a:round/>
                  <a:headEnd/>
                  <a:tailEnd/>
                </a:ln>
              </p:spPr>
              <p:txBody>
                <a:bodyPr/>
                <a:lstStyle/>
                <a:p>
                  <a:endParaRPr lang="en-US">
                    <a:latin typeface="+mj-lt"/>
                  </a:endParaRPr>
                </a:p>
              </p:txBody>
            </p:sp>
            <p:sp>
              <p:nvSpPr>
                <p:cNvPr id="23587" name="Freeform 33"/>
                <p:cNvSpPr>
                  <a:spLocks/>
                </p:cNvSpPr>
                <p:nvPr/>
              </p:nvSpPr>
              <p:spPr bwMode="auto">
                <a:xfrm>
                  <a:off x="7499350" y="3117850"/>
                  <a:ext cx="131763" cy="153988"/>
                </a:xfrm>
                <a:custGeom>
                  <a:avLst/>
                  <a:gdLst>
                    <a:gd name="T0" fmla="*/ 83 w 83"/>
                    <a:gd name="T1" fmla="*/ 72 h 97"/>
                    <a:gd name="T2" fmla="*/ 83 w 83"/>
                    <a:gd name="T3" fmla="*/ 97 h 97"/>
                    <a:gd name="T4" fmla="*/ 76 w 83"/>
                    <a:gd name="T5" fmla="*/ 97 h 97"/>
                    <a:gd name="T6" fmla="*/ 74 w 83"/>
                    <a:gd name="T7" fmla="*/ 92 h 97"/>
                    <a:gd name="T8" fmla="*/ 50 w 83"/>
                    <a:gd name="T9" fmla="*/ 90 h 97"/>
                    <a:gd name="T10" fmla="*/ 0 w 83"/>
                    <a:gd name="T11" fmla="*/ 79 h 97"/>
                    <a:gd name="T12" fmla="*/ 4 w 83"/>
                    <a:gd name="T13" fmla="*/ 3 h 97"/>
                    <a:gd name="T14" fmla="*/ 0 w 83"/>
                    <a:gd name="T15" fmla="*/ 0 h 97"/>
                    <a:gd name="T16" fmla="*/ 81 w 83"/>
                    <a:gd name="T17" fmla="*/ 20 h 97"/>
                    <a:gd name="T18" fmla="*/ 83 w 83"/>
                    <a:gd name="T19" fmla="*/ 72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
                    <a:gd name="T31" fmla="*/ 0 h 97"/>
                    <a:gd name="T32" fmla="*/ 83 w 83"/>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 h="97">
                      <a:moveTo>
                        <a:pt x="83" y="72"/>
                      </a:moveTo>
                      <a:lnTo>
                        <a:pt x="83" y="97"/>
                      </a:lnTo>
                      <a:lnTo>
                        <a:pt x="76" y="97"/>
                      </a:lnTo>
                      <a:lnTo>
                        <a:pt x="74" y="92"/>
                      </a:lnTo>
                      <a:lnTo>
                        <a:pt x="50" y="90"/>
                      </a:lnTo>
                      <a:lnTo>
                        <a:pt x="0" y="79"/>
                      </a:lnTo>
                      <a:lnTo>
                        <a:pt x="4" y="3"/>
                      </a:lnTo>
                      <a:lnTo>
                        <a:pt x="0" y="0"/>
                      </a:lnTo>
                      <a:lnTo>
                        <a:pt x="81" y="20"/>
                      </a:lnTo>
                      <a:lnTo>
                        <a:pt x="83" y="72"/>
                      </a:lnTo>
                      <a:close/>
                    </a:path>
                  </a:pathLst>
                </a:custGeom>
                <a:solidFill>
                  <a:srgbClr val="000000"/>
                </a:solidFill>
                <a:ln w="9525">
                  <a:noFill/>
                  <a:round/>
                  <a:headEnd/>
                  <a:tailEnd/>
                </a:ln>
              </p:spPr>
              <p:txBody>
                <a:bodyPr/>
                <a:lstStyle/>
                <a:p>
                  <a:endParaRPr lang="en-US">
                    <a:latin typeface="+mj-lt"/>
                  </a:endParaRPr>
                </a:p>
              </p:txBody>
            </p:sp>
            <p:sp>
              <p:nvSpPr>
                <p:cNvPr id="23588" name="Freeform 34"/>
                <p:cNvSpPr>
                  <a:spLocks/>
                </p:cNvSpPr>
                <p:nvPr/>
              </p:nvSpPr>
              <p:spPr bwMode="auto">
                <a:xfrm>
                  <a:off x="7672388" y="3163888"/>
                  <a:ext cx="141288" cy="146050"/>
                </a:xfrm>
                <a:custGeom>
                  <a:avLst/>
                  <a:gdLst>
                    <a:gd name="T0" fmla="*/ 89 w 89"/>
                    <a:gd name="T1" fmla="*/ 83 h 92"/>
                    <a:gd name="T2" fmla="*/ 87 w 89"/>
                    <a:gd name="T3" fmla="*/ 88 h 92"/>
                    <a:gd name="T4" fmla="*/ 87 w 89"/>
                    <a:gd name="T5" fmla="*/ 92 h 92"/>
                    <a:gd name="T6" fmla="*/ 3 w 89"/>
                    <a:gd name="T7" fmla="*/ 75 h 92"/>
                    <a:gd name="T8" fmla="*/ 0 w 89"/>
                    <a:gd name="T9" fmla="*/ 18 h 92"/>
                    <a:gd name="T10" fmla="*/ 0 w 89"/>
                    <a:gd name="T11" fmla="*/ 5 h 92"/>
                    <a:gd name="T12" fmla="*/ 15 w 89"/>
                    <a:gd name="T13" fmla="*/ 0 h 92"/>
                    <a:gd name="T14" fmla="*/ 82 w 89"/>
                    <a:gd name="T15" fmla="*/ 15 h 92"/>
                    <a:gd name="T16" fmla="*/ 89 w 89"/>
                    <a:gd name="T17" fmla="*/ 83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92"/>
                    <a:gd name="T29" fmla="*/ 89 w 89"/>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92">
                      <a:moveTo>
                        <a:pt x="89" y="83"/>
                      </a:moveTo>
                      <a:lnTo>
                        <a:pt x="87" y="88"/>
                      </a:lnTo>
                      <a:lnTo>
                        <a:pt x="87" y="92"/>
                      </a:lnTo>
                      <a:lnTo>
                        <a:pt x="3" y="75"/>
                      </a:lnTo>
                      <a:lnTo>
                        <a:pt x="0" y="18"/>
                      </a:lnTo>
                      <a:lnTo>
                        <a:pt x="0" y="5"/>
                      </a:lnTo>
                      <a:lnTo>
                        <a:pt x="15" y="0"/>
                      </a:lnTo>
                      <a:lnTo>
                        <a:pt x="82" y="15"/>
                      </a:lnTo>
                      <a:lnTo>
                        <a:pt x="89" y="83"/>
                      </a:lnTo>
                      <a:close/>
                    </a:path>
                  </a:pathLst>
                </a:custGeom>
                <a:solidFill>
                  <a:srgbClr val="000000"/>
                </a:solidFill>
                <a:ln w="9525">
                  <a:noFill/>
                  <a:round/>
                  <a:headEnd/>
                  <a:tailEnd/>
                </a:ln>
              </p:spPr>
              <p:txBody>
                <a:bodyPr/>
                <a:lstStyle/>
                <a:p>
                  <a:endParaRPr lang="en-US">
                    <a:latin typeface="+mj-lt"/>
                  </a:endParaRPr>
                </a:p>
              </p:txBody>
            </p:sp>
            <p:sp>
              <p:nvSpPr>
                <p:cNvPr id="23589" name="Freeform 35"/>
                <p:cNvSpPr>
                  <a:spLocks/>
                </p:cNvSpPr>
                <p:nvPr/>
              </p:nvSpPr>
              <p:spPr bwMode="auto">
                <a:xfrm>
                  <a:off x="7861300" y="3203575"/>
                  <a:ext cx="127000" cy="136525"/>
                </a:xfrm>
                <a:custGeom>
                  <a:avLst/>
                  <a:gdLst>
                    <a:gd name="T0" fmla="*/ 77 w 80"/>
                    <a:gd name="T1" fmla="*/ 25 h 86"/>
                    <a:gd name="T2" fmla="*/ 80 w 80"/>
                    <a:gd name="T3" fmla="*/ 86 h 86"/>
                    <a:gd name="T4" fmla="*/ 43 w 80"/>
                    <a:gd name="T5" fmla="*/ 83 h 86"/>
                    <a:gd name="T6" fmla="*/ 2 w 80"/>
                    <a:gd name="T7" fmla="*/ 74 h 86"/>
                    <a:gd name="T8" fmla="*/ 0 w 80"/>
                    <a:gd name="T9" fmla="*/ 9 h 86"/>
                    <a:gd name="T10" fmla="*/ 5 w 80"/>
                    <a:gd name="T11" fmla="*/ 0 h 86"/>
                    <a:gd name="T12" fmla="*/ 72 w 80"/>
                    <a:gd name="T13" fmla="*/ 13 h 86"/>
                    <a:gd name="T14" fmla="*/ 77 w 80"/>
                    <a:gd name="T15" fmla="*/ 25 h 86"/>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86"/>
                    <a:gd name="T26" fmla="*/ 80 w 80"/>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86">
                      <a:moveTo>
                        <a:pt x="77" y="25"/>
                      </a:moveTo>
                      <a:lnTo>
                        <a:pt x="80" y="86"/>
                      </a:lnTo>
                      <a:lnTo>
                        <a:pt x="43" y="83"/>
                      </a:lnTo>
                      <a:lnTo>
                        <a:pt x="2" y="74"/>
                      </a:lnTo>
                      <a:lnTo>
                        <a:pt x="0" y="9"/>
                      </a:lnTo>
                      <a:lnTo>
                        <a:pt x="5" y="0"/>
                      </a:lnTo>
                      <a:lnTo>
                        <a:pt x="72" y="13"/>
                      </a:lnTo>
                      <a:lnTo>
                        <a:pt x="77" y="25"/>
                      </a:lnTo>
                      <a:close/>
                    </a:path>
                  </a:pathLst>
                </a:custGeom>
                <a:solidFill>
                  <a:srgbClr val="000000"/>
                </a:solidFill>
                <a:ln w="9525">
                  <a:noFill/>
                  <a:round/>
                  <a:headEnd/>
                  <a:tailEnd/>
                </a:ln>
              </p:spPr>
              <p:txBody>
                <a:bodyPr/>
                <a:lstStyle/>
                <a:p>
                  <a:endParaRPr lang="en-US">
                    <a:latin typeface="+mj-lt"/>
                  </a:endParaRPr>
                </a:p>
              </p:txBody>
            </p:sp>
            <p:sp>
              <p:nvSpPr>
                <p:cNvPr id="23590" name="Freeform 36"/>
                <p:cNvSpPr>
                  <a:spLocks/>
                </p:cNvSpPr>
                <p:nvPr/>
              </p:nvSpPr>
              <p:spPr bwMode="auto">
                <a:xfrm>
                  <a:off x="8016875" y="3236913"/>
                  <a:ext cx="114300" cy="138113"/>
                </a:xfrm>
                <a:custGeom>
                  <a:avLst/>
                  <a:gdLst>
                    <a:gd name="T0" fmla="*/ 72 w 72"/>
                    <a:gd name="T1" fmla="*/ 87 h 87"/>
                    <a:gd name="T2" fmla="*/ 6 w 72"/>
                    <a:gd name="T3" fmla="*/ 74 h 87"/>
                    <a:gd name="T4" fmla="*/ 0 w 72"/>
                    <a:gd name="T5" fmla="*/ 62 h 87"/>
                    <a:gd name="T6" fmla="*/ 2 w 72"/>
                    <a:gd name="T7" fmla="*/ 15 h 87"/>
                    <a:gd name="T8" fmla="*/ 0 w 72"/>
                    <a:gd name="T9" fmla="*/ 6 h 87"/>
                    <a:gd name="T10" fmla="*/ 6 w 72"/>
                    <a:gd name="T11" fmla="*/ 0 h 87"/>
                    <a:gd name="T12" fmla="*/ 72 w 72"/>
                    <a:gd name="T13" fmla="*/ 15 h 87"/>
                    <a:gd name="T14" fmla="*/ 72 w 72"/>
                    <a:gd name="T15" fmla="*/ 87 h 87"/>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87"/>
                    <a:gd name="T26" fmla="*/ 72 w 72"/>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87">
                      <a:moveTo>
                        <a:pt x="72" y="87"/>
                      </a:moveTo>
                      <a:lnTo>
                        <a:pt x="6" y="74"/>
                      </a:lnTo>
                      <a:lnTo>
                        <a:pt x="0" y="62"/>
                      </a:lnTo>
                      <a:lnTo>
                        <a:pt x="2" y="15"/>
                      </a:lnTo>
                      <a:lnTo>
                        <a:pt x="0" y="6"/>
                      </a:lnTo>
                      <a:lnTo>
                        <a:pt x="6" y="0"/>
                      </a:lnTo>
                      <a:lnTo>
                        <a:pt x="72" y="15"/>
                      </a:lnTo>
                      <a:lnTo>
                        <a:pt x="72" y="87"/>
                      </a:lnTo>
                      <a:close/>
                    </a:path>
                  </a:pathLst>
                </a:custGeom>
                <a:solidFill>
                  <a:srgbClr val="000000"/>
                </a:solidFill>
                <a:ln w="9525">
                  <a:noFill/>
                  <a:round/>
                  <a:headEnd/>
                  <a:tailEnd/>
                </a:ln>
              </p:spPr>
              <p:txBody>
                <a:bodyPr/>
                <a:lstStyle/>
                <a:p>
                  <a:endParaRPr lang="en-US">
                    <a:latin typeface="+mj-lt"/>
                  </a:endParaRPr>
                </a:p>
              </p:txBody>
            </p:sp>
            <p:sp>
              <p:nvSpPr>
                <p:cNvPr id="23591" name="Freeform 37"/>
                <p:cNvSpPr>
                  <a:spLocks/>
                </p:cNvSpPr>
                <p:nvPr/>
              </p:nvSpPr>
              <p:spPr bwMode="auto">
                <a:xfrm>
                  <a:off x="6303963" y="3697288"/>
                  <a:ext cx="125413" cy="127000"/>
                </a:xfrm>
                <a:custGeom>
                  <a:avLst/>
                  <a:gdLst>
                    <a:gd name="T0" fmla="*/ 23 w 79"/>
                    <a:gd name="T1" fmla="*/ 3 h 80"/>
                    <a:gd name="T2" fmla="*/ 61 w 79"/>
                    <a:gd name="T3" fmla="*/ 4 h 80"/>
                    <a:gd name="T4" fmla="*/ 73 w 79"/>
                    <a:gd name="T5" fmla="*/ 9 h 80"/>
                    <a:gd name="T6" fmla="*/ 79 w 79"/>
                    <a:gd name="T7" fmla="*/ 9 h 80"/>
                    <a:gd name="T8" fmla="*/ 79 w 79"/>
                    <a:gd name="T9" fmla="*/ 46 h 80"/>
                    <a:gd name="T10" fmla="*/ 79 w 79"/>
                    <a:gd name="T11" fmla="*/ 76 h 80"/>
                    <a:gd name="T12" fmla="*/ 79 w 79"/>
                    <a:gd name="T13" fmla="*/ 80 h 80"/>
                    <a:gd name="T14" fmla="*/ 64 w 79"/>
                    <a:gd name="T15" fmla="*/ 80 h 80"/>
                    <a:gd name="T16" fmla="*/ 64 w 79"/>
                    <a:gd name="T17" fmla="*/ 77 h 80"/>
                    <a:gd name="T18" fmla="*/ 21 w 79"/>
                    <a:gd name="T19" fmla="*/ 76 h 80"/>
                    <a:gd name="T20" fmla="*/ 10 w 79"/>
                    <a:gd name="T21" fmla="*/ 72 h 80"/>
                    <a:gd name="T22" fmla="*/ 3 w 79"/>
                    <a:gd name="T23" fmla="*/ 72 h 80"/>
                    <a:gd name="T24" fmla="*/ 0 w 79"/>
                    <a:gd name="T25" fmla="*/ 0 h 80"/>
                    <a:gd name="T26" fmla="*/ 23 w 79"/>
                    <a:gd name="T27" fmla="*/ 0 h 80"/>
                    <a:gd name="T28" fmla="*/ 23 w 79"/>
                    <a:gd name="T29" fmla="*/ 3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80"/>
                    <a:gd name="T47" fmla="*/ 79 w 79"/>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80">
                      <a:moveTo>
                        <a:pt x="23" y="3"/>
                      </a:moveTo>
                      <a:lnTo>
                        <a:pt x="61" y="4"/>
                      </a:lnTo>
                      <a:lnTo>
                        <a:pt x="73" y="9"/>
                      </a:lnTo>
                      <a:lnTo>
                        <a:pt x="79" y="9"/>
                      </a:lnTo>
                      <a:lnTo>
                        <a:pt x="79" y="46"/>
                      </a:lnTo>
                      <a:lnTo>
                        <a:pt x="79" y="76"/>
                      </a:lnTo>
                      <a:lnTo>
                        <a:pt x="79" y="80"/>
                      </a:lnTo>
                      <a:lnTo>
                        <a:pt x="64" y="80"/>
                      </a:lnTo>
                      <a:lnTo>
                        <a:pt x="64" y="77"/>
                      </a:lnTo>
                      <a:lnTo>
                        <a:pt x="21" y="76"/>
                      </a:lnTo>
                      <a:lnTo>
                        <a:pt x="10" y="72"/>
                      </a:lnTo>
                      <a:lnTo>
                        <a:pt x="3" y="72"/>
                      </a:lnTo>
                      <a:lnTo>
                        <a:pt x="0"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2" name="Freeform 38"/>
                <p:cNvSpPr>
                  <a:spLocks/>
                </p:cNvSpPr>
                <p:nvPr/>
              </p:nvSpPr>
              <p:spPr bwMode="auto">
                <a:xfrm>
                  <a:off x="6473825" y="3711575"/>
                  <a:ext cx="120650" cy="123825"/>
                </a:xfrm>
                <a:custGeom>
                  <a:avLst/>
                  <a:gdLst>
                    <a:gd name="T0" fmla="*/ 5 w 76"/>
                    <a:gd name="T1" fmla="*/ 1 h 78"/>
                    <a:gd name="T2" fmla="*/ 44 w 76"/>
                    <a:gd name="T3" fmla="*/ 3 h 78"/>
                    <a:gd name="T4" fmla="*/ 56 w 76"/>
                    <a:gd name="T5" fmla="*/ 8 h 78"/>
                    <a:gd name="T6" fmla="*/ 76 w 76"/>
                    <a:gd name="T7" fmla="*/ 8 h 78"/>
                    <a:gd name="T8" fmla="*/ 75 w 76"/>
                    <a:gd name="T9" fmla="*/ 39 h 78"/>
                    <a:gd name="T10" fmla="*/ 76 w 76"/>
                    <a:gd name="T11" fmla="*/ 55 h 78"/>
                    <a:gd name="T12" fmla="*/ 76 w 76"/>
                    <a:gd name="T13" fmla="*/ 78 h 78"/>
                    <a:gd name="T14" fmla="*/ 50 w 76"/>
                    <a:gd name="T15" fmla="*/ 78 h 78"/>
                    <a:gd name="T16" fmla="*/ 50 w 76"/>
                    <a:gd name="T17" fmla="*/ 77 h 78"/>
                    <a:gd name="T18" fmla="*/ 11 w 76"/>
                    <a:gd name="T19" fmla="*/ 74 h 78"/>
                    <a:gd name="T20" fmla="*/ 7 w 76"/>
                    <a:gd name="T21" fmla="*/ 74 h 78"/>
                    <a:gd name="T22" fmla="*/ 0 w 76"/>
                    <a:gd name="T23" fmla="*/ 0 h 78"/>
                    <a:gd name="T24" fmla="*/ 5 w 76"/>
                    <a:gd name="T25" fmla="*/ 0 h 78"/>
                    <a:gd name="T26" fmla="*/ 5 w 76"/>
                    <a:gd name="T27" fmla="*/ 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78"/>
                    <a:gd name="T44" fmla="*/ 76 w 76"/>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78">
                      <a:moveTo>
                        <a:pt x="5" y="1"/>
                      </a:moveTo>
                      <a:lnTo>
                        <a:pt x="44" y="3"/>
                      </a:lnTo>
                      <a:lnTo>
                        <a:pt x="56" y="8"/>
                      </a:lnTo>
                      <a:lnTo>
                        <a:pt x="76" y="8"/>
                      </a:lnTo>
                      <a:lnTo>
                        <a:pt x="75" y="39"/>
                      </a:lnTo>
                      <a:lnTo>
                        <a:pt x="76" y="55"/>
                      </a:lnTo>
                      <a:lnTo>
                        <a:pt x="76" y="78"/>
                      </a:lnTo>
                      <a:lnTo>
                        <a:pt x="50" y="78"/>
                      </a:lnTo>
                      <a:lnTo>
                        <a:pt x="50" y="77"/>
                      </a:lnTo>
                      <a:lnTo>
                        <a:pt x="11" y="74"/>
                      </a:lnTo>
                      <a:lnTo>
                        <a:pt x="7" y="74"/>
                      </a:lnTo>
                      <a:lnTo>
                        <a:pt x="0" y="0"/>
                      </a:lnTo>
                      <a:lnTo>
                        <a:pt x="5" y="0"/>
                      </a:lnTo>
                      <a:lnTo>
                        <a:pt x="5" y="1"/>
                      </a:lnTo>
                      <a:close/>
                    </a:path>
                  </a:pathLst>
                </a:custGeom>
                <a:solidFill>
                  <a:srgbClr val="000000"/>
                </a:solidFill>
                <a:ln w="9525">
                  <a:noFill/>
                  <a:round/>
                  <a:headEnd/>
                  <a:tailEnd/>
                </a:ln>
              </p:spPr>
              <p:txBody>
                <a:bodyPr/>
                <a:lstStyle/>
                <a:p>
                  <a:endParaRPr lang="en-US">
                    <a:latin typeface="+mj-lt"/>
                  </a:endParaRPr>
                </a:p>
              </p:txBody>
            </p:sp>
            <p:sp>
              <p:nvSpPr>
                <p:cNvPr id="23593" name="Freeform 39"/>
                <p:cNvSpPr>
                  <a:spLocks/>
                </p:cNvSpPr>
                <p:nvPr/>
              </p:nvSpPr>
              <p:spPr bwMode="auto">
                <a:xfrm>
                  <a:off x="6629400" y="3730625"/>
                  <a:ext cx="122238" cy="117475"/>
                </a:xfrm>
                <a:custGeom>
                  <a:avLst/>
                  <a:gdLst>
                    <a:gd name="T0" fmla="*/ 36 w 77"/>
                    <a:gd name="T1" fmla="*/ 2 h 74"/>
                    <a:gd name="T2" fmla="*/ 76 w 77"/>
                    <a:gd name="T3" fmla="*/ 3 h 74"/>
                    <a:gd name="T4" fmla="*/ 76 w 77"/>
                    <a:gd name="T5" fmla="*/ 14 h 74"/>
                    <a:gd name="T6" fmla="*/ 76 w 77"/>
                    <a:gd name="T7" fmla="*/ 51 h 74"/>
                    <a:gd name="T8" fmla="*/ 77 w 77"/>
                    <a:gd name="T9" fmla="*/ 73 h 74"/>
                    <a:gd name="T10" fmla="*/ 46 w 77"/>
                    <a:gd name="T11" fmla="*/ 74 h 74"/>
                    <a:gd name="T12" fmla="*/ 46 w 77"/>
                    <a:gd name="T13" fmla="*/ 73 h 74"/>
                    <a:gd name="T14" fmla="*/ 6 w 77"/>
                    <a:gd name="T15" fmla="*/ 71 h 74"/>
                    <a:gd name="T16" fmla="*/ 0 w 77"/>
                    <a:gd name="T17" fmla="*/ 3 h 74"/>
                    <a:gd name="T18" fmla="*/ 6 w 77"/>
                    <a:gd name="T19" fmla="*/ 0 h 74"/>
                    <a:gd name="T20" fmla="*/ 36 w 77"/>
                    <a:gd name="T21" fmla="*/ 0 h 74"/>
                    <a:gd name="T22" fmla="*/ 36 w 77"/>
                    <a:gd name="T23" fmla="*/ 2 h 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74"/>
                    <a:gd name="T38" fmla="*/ 77 w 77"/>
                    <a:gd name="T39" fmla="*/ 74 h 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74">
                      <a:moveTo>
                        <a:pt x="36" y="2"/>
                      </a:moveTo>
                      <a:lnTo>
                        <a:pt x="76" y="3"/>
                      </a:lnTo>
                      <a:lnTo>
                        <a:pt x="76" y="14"/>
                      </a:lnTo>
                      <a:lnTo>
                        <a:pt x="76" y="51"/>
                      </a:lnTo>
                      <a:lnTo>
                        <a:pt x="77" y="73"/>
                      </a:lnTo>
                      <a:lnTo>
                        <a:pt x="46" y="74"/>
                      </a:lnTo>
                      <a:lnTo>
                        <a:pt x="46" y="73"/>
                      </a:lnTo>
                      <a:lnTo>
                        <a:pt x="6" y="71"/>
                      </a:lnTo>
                      <a:lnTo>
                        <a:pt x="0" y="3"/>
                      </a:lnTo>
                      <a:lnTo>
                        <a:pt x="6" y="0"/>
                      </a:lnTo>
                      <a:lnTo>
                        <a:pt x="36" y="0"/>
                      </a:lnTo>
                      <a:lnTo>
                        <a:pt x="36" y="2"/>
                      </a:lnTo>
                      <a:close/>
                    </a:path>
                  </a:pathLst>
                </a:custGeom>
                <a:solidFill>
                  <a:srgbClr val="000000"/>
                </a:solidFill>
                <a:ln w="9525">
                  <a:noFill/>
                  <a:round/>
                  <a:headEnd/>
                  <a:tailEnd/>
                </a:ln>
              </p:spPr>
              <p:txBody>
                <a:bodyPr/>
                <a:lstStyle/>
                <a:p>
                  <a:endParaRPr lang="en-US">
                    <a:latin typeface="+mj-lt"/>
                  </a:endParaRPr>
                </a:p>
              </p:txBody>
            </p:sp>
            <p:sp>
              <p:nvSpPr>
                <p:cNvPr id="23594" name="Freeform 40"/>
                <p:cNvSpPr>
                  <a:spLocks/>
                </p:cNvSpPr>
                <p:nvPr/>
              </p:nvSpPr>
              <p:spPr bwMode="auto">
                <a:xfrm>
                  <a:off x="6792913" y="3741738"/>
                  <a:ext cx="131763" cy="122238"/>
                </a:xfrm>
                <a:custGeom>
                  <a:avLst/>
                  <a:gdLst>
                    <a:gd name="T0" fmla="*/ 23 w 83"/>
                    <a:gd name="T1" fmla="*/ 3 h 77"/>
                    <a:gd name="T2" fmla="*/ 62 w 83"/>
                    <a:gd name="T3" fmla="*/ 3 h 77"/>
                    <a:gd name="T4" fmla="*/ 71 w 83"/>
                    <a:gd name="T5" fmla="*/ 8 h 77"/>
                    <a:gd name="T6" fmla="*/ 83 w 83"/>
                    <a:gd name="T7" fmla="*/ 8 h 77"/>
                    <a:gd name="T8" fmla="*/ 83 w 83"/>
                    <a:gd name="T9" fmla="*/ 77 h 77"/>
                    <a:gd name="T10" fmla="*/ 71 w 83"/>
                    <a:gd name="T11" fmla="*/ 75 h 77"/>
                    <a:gd name="T12" fmla="*/ 37 w 83"/>
                    <a:gd name="T13" fmla="*/ 75 h 77"/>
                    <a:gd name="T14" fmla="*/ 37 w 83"/>
                    <a:gd name="T15" fmla="*/ 72 h 77"/>
                    <a:gd name="T16" fmla="*/ 5 w 83"/>
                    <a:gd name="T17" fmla="*/ 72 h 77"/>
                    <a:gd name="T18" fmla="*/ 0 w 83"/>
                    <a:gd name="T19" fmla="*/ 17 h 77"/>
                    <a:gd name="T20" fmla="*/ 3 w 83"/>
                    <a:gd name="T21" fmla="*/ 0 h 77"/>
                    <a:gd name="T22" fmla="*/ 23 w 83"/>
                    <a:gd name="T23" fmla="*/ 0 h 77"/>
                    <a:gd name="T24" fmla="*/ 23 w 83"/>
                    <a:gd name="T25" fmla="*/ 3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7"/>
                    <a:gd name="T41" fmla="*/ 83 w 83"/>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7">
                      <a:moveTo>
                        <a:pt x="23" y="3"/>
                      </a:moveTo>
                      <a:lnTo>
                        <a:pt x="62" y="3"/>
                      </a:lnTo>
                      <a:lnTo>
                        <a:pt x="71" y="8"/>
                      </a:lnTo>
                      <a:lnTo>
                        <a:pt x="83" y="8"/>
                      </a:lnTo>
                      <a:lnTo>
                        <a:pt x="83" y="77"/>
                      </a:lnTo>
                      <a:lnTo>
                        <a:pt x="71" y="75"/>
                      </a:lnTo>
                      <a:lnTo>
                        <a:pt x="37" y="75"/>
                      </a:lnTo>
                      <a:lnTo>
                        <a:pt x="37" y="72"/>
                      </a:lnTo>
                      <a:lnTo>
                        <a:pt x="5" y="72"/>
                      </a:lnTo>
                      <a:lnTo>
                        <a:pt x="0" y="17"/>
                      </a:lnTo>
                      <a:lnTo>
                        <a:pt x="3"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5" name="Freeform 41"/>
                <p:cNvSpPr>
                  <a:spLocks/>
                </p:cNvSpPr>
                <p:nvPr/>
              </p:nvSpPr>
              <p:spPr bwMode="auto">
                <a:xfrm>
                  <a:off x="6326188" y="4191000"/>
                  <a:ext cx="133350" cy="115888"/>
                </a:xfrm>
                <a:custGeom>
                  <a:avLst/>
                  <a:gdLst>
                    <a:gd name="T0" fmla="*/ 84 w 84"/>
                    <a:gd name="T1" fmla="*/ 2 h 73"/>
                    <a:gd name="T2" fmla="*/ 79 w 84"/>
                    <a:gd name="T3" fmla="*/ 13 h 73"/>
                    <a:gd name="T4" fmla="*/ 82 w 84"/>
                    <a:gd name="T5" fmla="*/ 72 h 73"/>
                    <a:gd name="T6" fmla="*/ 0 w 84"/>
                    <a:gd name="T7" fmla="*/ 73 h 73"/>
                    <a:gd name="T8" fmla="*/ 0 w 84"/>
                    <a:gd name="T9" fmla="*/ 1 h 73"/>
                    <a:gd name="T10" fmla="*/ 3 w 84"/>
                    <a:gd name="T11" fmla="*/ 0 h 73"/>
                    <a:gd name="T12" fmla="*/ 79 w 84"/>
                    <a:gd name="T13" fmla="*/ 2 h 73"/>
                    <a:gd name="T14" fmla="*/ 84 w 84"/>
                    <a:gd name="T15" fmla="*/ 2 h 73"/>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73"/>
                    <a:gd name="T26" fmla="*/ 84 w 84"/>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73">
                      <a:moveTo>
                        <a:pt x="84" y="2"/>
                      </a:moveTo>
                      <a:lnTo>
                        <a:pt x="79" y="13"/>
                      </a:lnTo>
                      <a:lnTo>
                        <a:pt x="82" y="72"/>
                      </a:lnTo>
                      <a:lnTo>
                        <a:pt x="0" y="73"/>
                      </a:lnTo>
                      <a:lnTo>
                        <a:pt x="0" y="1"/>
                      </a:lnTo>
                      <a:lnTo>
                        <a:pt x="3" y="0"/>
                      </a:lnTo>
                      <a:lnTo>
                        <a:pt x="79" y="2"/>
                      </a:lnTo>
                      <a:lnTo>
                        <a:pt x="84" y="2"/>
                      </a:lnTo>
                      <a:close/>
                    </a:path>
                  </a:pathLst>
                </a:custGeom>
                <a:solidFill>
                  <a:srgbClr val="000000"/>
                </a:solidFill>
                <a:ln w="9525">
                  <a:noFill/>
                  <a:round/>
                  <a:headEnd/>
                  <a:tailEnd/>
                </a:ln>
              </p:spPr>
              <p:txBody>
                <a:bodyPr/>
                <a:lstStyle/>
                <a:p>
                  <a:endParaRPr lang="en-US">
                    <a:latin typeface="+mj-lt"/>
                  </a:endParaRPr>
                </a:p>
              </p:txBody>
            </p:sp>
            <p:sp>
              <p:nvSpPr>
                <p:cNvPr id="23596" name="Freeform 42"/>
                <p:cNvSpPr>
                  <a:spLocks/>
                </p:cNvSpPr>
                <p:nvPr/>
              </p:nvSpPr>
              <p:spPr bwMode="auto">
                <a:xfrm>
                  <a:off x="6496050" y="4194175"/>
                  <a:ext cx="149225" cy="120650"/>
                </a:xfrm>
                <a:custGeom>
                  <a:avLst/>
                  <a:gdLst>
                    <a:gd name="T0" fmla="*/ 94 w 94"/>
                    <a:gd name="T1" fmla="*/ 4 h 76"/>
                    <a:gd name="T2" fmla="*/ 90 w 94"/>
                    <a:gd name="T3" fmla="*/ 76 h 76"/>
                    <a:gd name="T4" fmla="*/ 90 w 94"/>
                    <a:gd name="T5" fmla="*/ 72 h 76"/>
                    <a:gd name="T6" fmla="*/ 6 w 94"/>
                    <a:gd name="T7" fmla="*/ 71 h 76"/>
                    <a:gd name="T8" fmla="*/ 0 w 94"/>
                    <a:gd name="T9" fmla="*/ 8 h 76"/>
                    <a:gd name="T10" fmla="*/ 7 w 94"/>
                    <a:gd name="T11" fmla="*/ 0 h 76"/>
                    <a:gd name="T12" fmla="*/ 13 w 94"/>
                    <a:gd name="T13" fmla="*/ 4 h 76"/>
                    <a:gd name="T14" fmla="*/ 94 w 94"/>
                    <a:gd name="T15" fmla="*/ 4 h 7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76"/>
                    <a:gd name="T26" fmla="*/ 94 w 94"/>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76">
                      <a:moveTo>
                        <a:pt x="94" y="4"/>
                      </a:moveTo>
                      <a:lnTo>
                        <a:pt x="90" y="76"/>
                      </a:lnTo>
                      <a:lnTo>
                        <a:pt x="90" y="72"/>
                      </a:lnTo>
                      <a:lnTo>
                        <a:pt x="6" y="71"/>
                      </a:lnTo>
                      <a:lnTo>
                        <a:pt x="0" y="8"/>
                      </a:lnTo>
                      <a:lnTo>
                        <a:pt x="7" y="0"/>
                      </a:lnTo>
                      <a:lnTo>
                        <a:pt x="13" y="4"/>
                      </a:lnTo>
                      <a:lnTo>
                        <a:pt x="94" y="4"/>
                      </a:lnTo>
                      <a:close/>
                    </a:path>
                  </a:pathLst>
                </a:custGeom>
                <a:solidFill>
                  <a:srgbClr val="000000"/>
                </a:solidFill>
                <a:ln w="9525">
                  <a:noFill/>
                  <a:round/>
                  <a:headEnd/>
                  <a:tailEnd/>
                </a:ln>
              </p:spPr>
              <p:txBody>
                <a:bodyPr/>
                <a:lstStyle/>
                <a:p>
                  <a:endParaRPr lang="en-US">
                    <a:latin typeface="+mj-lt"/>
                  </a:endParaRPr>
                </a:p>
              </p:txBody>
            </p:sp>
            <p:sp>
              <p:nvSpPr>
                <p:cNvPr id="23597" name="Freeform 43"/>
                <p:cNvSpPr>
                  <a:spLocks/>
                </p:cNvSpPr>
                <p:nvPr/>
              </p:nvSpPr>
              <p:spPr bwMode="auto">
                <a:xfrm>
                  <a:off x="6680200" y="4206875"/>
                  <a:ext cx="122238" cy="107950"/>
                </a:xfrm>
                <a:custGeom>
                  <a:avLst/>
                  <a:gdLst>
                    <a:gd name="T0" fmla="*/ 77 w 77"/>
                    <a:gd name="T1" fmla="*/ 4 h 68"/>
                    <a:gd name="T2" fmla="*/ 71 w 77"/>
                    <a:gd name="T3" fmla="*/ 17 h 68"/>
                    <a:gd name="T4" fmla="*/ 71 w 77"/>
                    <a:gd name="T5" fmla="*/ 58 h 68"/>
                    <a:gd name="T6" fmla="*/ 58 w 77"/>
                    <a:gd name="T7" fmla="*/ 68 h 68"/>
                    <a:gd name="T8" fmla="*/ 1 w 77"/>
                    <a:gd name="T9" fmla="*/ 68 h 68"/>
                    <a:gd name="T10" fmla="*/ 0 w 77"/>
                    <a:gd name="T11" fmla="*/ 0 h 68"/>
                    <a:gd name="T12" fmla="*/ 74 w 77"/>
                    <a:gd name="T13" fmla="*/ 0 h 68"/>
                    <a:gd name="T14" fmla="*/ 77 w 77"/>
                    <a:gd name="T15" fmla="*/ 4 h 68"/>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68"/>
                    <a:gd name="T26" fmla="*/ 77 w 77"/>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68">
                      <a:moveTo>
                        <a:pt x="77" y="4"/>
                      </a:moveTo>
                      <a:lnTo>
                        <a:pt x="71" y="17"/>
                      </a:lnTo>
                      <a:lnTo>
                        <a:pt x="71" y="58"/>
                      </a:lnTo>
                      <a:lnTo>
                        <a:pt x="58" y="68"/>
                      </a:lnTo>
                      <a:lnTo>
                        <a:pt x="1" y="68"/>
                      </a:lnTo>
                      <a:lnTo>
                        <a:pt x="0" y="0"/>
                      </a:lnTo>
                      <a:lnTo>
                        <a:pt x="74" y="0"/>
                      </a:lnTo>
                      <a:lnTo>
                        <a:pt x="77" y="4"/>
                      </a:lnTo>
                      <a:close/>
                    </a:path>
                  </a:pathLst>
                </a:custGeom>
                <a:solidFill>
                  <a:srgbClr val="000000"/>
                </a:solidFill>
                <a:ln w="9525">
                  <a:noFill/>
                  <a:round/>
                  <a:headEnd/>
                  <a:tailEnd/>
                </a:ln>
              </p:spPr>
              <p:txBody>
                <a:bodyPr/>
                <a:lstStyle/>
                <a:p>
                  <a:endParaRPr lang="en-US">
                    <a:latin typeface="+mj-lt"/>
                  </a:endParaRPr>
                </a:p>
              </p:txBody>
            </p:sp>
            <p:sp>
              <p:nvSpPr>
                <p:cNvPr id="23598" name="Freeform 44"/>
                <p:cNvSpPr>
                  <a:spLocks/>
                </p:cNvSpPr>
                <p:nvPr/>
              </p:nvSpPr>
              <p:spPr bwMode="auto">
                <a:xfrm>
                  <a:off x="6823075" y="4206875"/>
                  <a:ext cx="100013" cy="107950"/>
                </a:xfrm>
                <a:custGeom>
                  <a:avLst/>
                  <a:gdLst>
                    <a:gd name="T0" fmla="*/ 11 w 63"/>
                    <a:gd name="T1" fmla="*/ 3 h 68"/>
                    <a:gd name="T2" fmla="*/ 58 w 63"/>
                    <a:gd name="T3" fmla="*/ 4 h 68"/>
                    <a:gd name="T4" fmla="*/ 63 w 63"/>
                    <a:gd name="T5" fmla="*/ 4 h 68"/>
                    <a:gd name="T6" fmla="*/ 63 w 63"/>
                    <a:gd name="T7" fmla="*/ 64 h 68"/>
                    <a:gd name="T8" fmla="*/ 7 w 63"/>
                    <a:gd name="T9" fmla="*/ 68 h 68"/>
                    <a:gd name="T10" fmla="*/ 1 w 63"/>
                    <a:gd name="T11" fmla="*/ 63 h 68"/>
                    <a:gd name="T12" fmla="*/ 0 w 63"/>
                    <a:gd name="T13" fmla="*/ 14 h 68"/>
                    <a:gd name="T14" fmla="*/ 2 w 63"/>
                    <a:gd name="T15" fmla="*/ 8 h 68"/>
                    <a:gd name="T16" fmla="*/ 0 w 63"/>
                    <a:gd name="T17" fmla="*/ 0 h 68"/>
                    <a:gd name="T18" fmla="*/ 11 w 63"/>
                    <a:gd name="T19" fmla="*/ 0 h 68"/>
                    <a:gd name="T20" fmla="*/ 11 w 63"/>
                    <a:gd name="T21" fmla="*/ 3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68"/>
                    <a:gd name="T35" fmla="*/ 63 w 63"/>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68">
                      <a:moveTo>
                        <a:pt x="11" y="3"/>
                      </a:moveTo>
                      <a:lnTo>
                        <a:pt x="58" y="4"/>
                      </a:lnTo>
                      <a:lnTo>
                        <a:pt x="63" y="4"/>
                      </a:lnTo>
                      <a:lnTo>
                        <a:pt x="63" y="64"/>
                      </a:lnTo>
                      <a:lnTo>
                        <a:pt x="7" y="68"/>
                      </a:lnTo>
                      <a:lnTo>
                        <a:pt x="1" y="63"/>
                      </a:lnTo>
                      <a:lnTo>
                        <a:pt x="0" y="14"/>
                      </a:lnTo>
                      <a:lnTo>
                        <a:pt x="2" y="8"/>
                      </a:lnTo>
                      <a:lnTo>
                        <a:pt x="0" y="0"/>
                      </a:lnTo>
                      <a:lnTo>
                        <a:pt x="11" y="0"/>
                      </a:lnTo>
                      <a:lnTo>
                        <a:pt x="11" y="3"/>
                      </a:lnTo>
                      <a:close/>
                    </a:path>
                  </a:pathLst>
                </a:custGeom>
                <a:solidFill>
                  <a:srgbClr val="000000"/>
                </a:solidFill>
                <a:ln w="9525">
                  <a:noFill/>
                  <a:round/>
                  <a:headEnd/>
                  <a:tailEnd/>
                </a:ln>
              </p:spPr>
              <p:txBody>
                <a:bodyPr/>
                <a:lstStyle/>
                <a:p>
                  <a:endParaRPr lang="en-US">
                    <a:latin typeface="+mj-lt"/>
                  </a:endParaRPr>
                </a:p>
              </p:txBody>
            </p:sp>
            <p:sp>
              <p:nvSpPr>
                <p:cNvPr id="23599" name="Freeform 45"/>
                <p:cNvSpPr>
                  <a:spLocks/>
                </p:cNvSpPr>
                <p:nvPr/>
              </p:nvSpPr>
              <p:spPr bwMode="auto">
                <a:xfrm>
                  <a:off x="7785100" y="4214813"/>
                  <a:ext cx="96838" cy="112713"/>
                </a:xfrm>
                <a:custGeom>
                  <a:avLst/>
                  <a:gdLst>
                    <a:gd name="T0" fmla="*/ 61 w 61"/>
                    <a:gd name="T1" fmla="*/ 68 h 71"/>
                    <a:gd name="T2" fmla="*/ 5 w 61"/>
                    <a:gd name="T3" fmla="*/ 71 h 71"/>
                    <a:gd name="T4" fmla="*/ 0 w 61"/>
                    <a:gd name="T5" fmla="*/ 71 h 71"/>
                    <a:gd name="T6" fmla="*/ 0 w 61"/>
                    <a:gd name="T7" fmla="*/ 0 h 71"/>
                    <a:gd name="T8" fmla="*/ 61 w 61"/>
                    <a:gd name="T9" fmla="*/ 0 h 71"/>
                    <a:gd name="T10" fmla="*/ 61 w 61"/>
                    <a:gd name="T11" fmla="*/ 68 h 71"/>
                    <a:gd name="T12" fmla="*/ 0 60000 65536"/>
                    <a:gd name="T13" fmla="*/ 0 60000 65536"/>
                    <a:gd name="T14" fmla="*/ 0 60000 65536"/>
                    <a:gd name="T15" fmla="*/ 0 60000 65536"/>
                    <a:gd name="T16" fmla="*/ 0 60000 65536"/>
                    <a:gd name="T17" fmla="*/ 0 60000 65536"/>
                    <a:gd name="T18" fmla="*/ 0 w 61"/>
                    <a:gd name="T19" fmla="*/ 0 h 71"/>
                    <a:gd name="T20" fmla="*/ 61 w 61"/>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1" h="71">
                      <a:moveTo>
                        <a:pt x="61" y="68"/>
                      </a:moveTo>
                      <a:lnTo>
                        <a:pt x="5" y="71"/>
                      </a:lnTo>
                      <a:lnTo>
                        <a:pt x="0" y="71"/>
                      </a:lnTo>
                      <a:lnTo>
                        <a:pt x="0" y="0"/>
                      </a:lnTo>
                      <a:lnTo>
                        <a:pt x="61" y="0"/>
                      </a:lnTo>
                      <a:lnTo>
                        <a:pt x="61" y="68"/>
                      </a:lnTo>
                      <a:close/>
                    </a:path>
                  </a:pathLst>
                </a:custGeom>
                <a:solidFill>
                  <a:srgbClr val="000000"/>
                </a:solidFill>
                <a:ln w="9525">
                  <a:noFill/>
                  <a:round/>
                  <a:headEnd/>
                  <a:tailEnd/>
                </a:ln>
              </p:spPr>
              <p:txBody>
                <a:bodyPr/>
                <a:lstStyle/>
                <a:p>
                  <a:endParaRPr lang="en-US">
                    <a:latin typeface="+mj-lt"/>
                  </a:endParaRPr>
                </a:p>
              </p:txBody>
            </p:sp>
            <p:sp>
              <p:nvSpPr>
                <p:cNvPr id="23600" name="Freeform 46"/>
                <p:cNvSpPr>
                  <a:spLocks/>
                </p:cNvSpPr>
                <p:nvPr/>
              </p:nvSpPr>
              <p:spPr bwMode="auto">
                <a:xfrm>
                  <a:off x="7947025" y="4214813"/>
                  <a:ext cx="82550" cy="107950"/>
                </a:xfrm>
                <a:custGeom>
                  <a:avLst/>
                  <a:gdLst>
                    <a:gd name="T0" fmla="*/ 52 w 52"/>
                    <a:gd name="T1" fmla="*/ 66 h 68"/>
                    <a:gd name="T2" fmla="*/ 0 w 52"/>
                    <a:gd name="T3" fmla="*/ 68 h 68"/>
                    <a:gd name="T4" fmla="*/ 0 w 52"/>
                    <a:gd name="T5" fmla="*/ 0 h 68"/>
                    <a:gd name="T6" fmla="*/ 52 w 52"/>
                    <a:gd name="T7" fmla="*/ 0 h 68"/>
                    <a:gd name="T8" fmla="*/ 52 w 52"/>
                    <a:gd name="T9" fmla="*/ 66 h 68"/>
                    <a:gd name="T10" fmla="*/ 0 60000 65536"/>
                    <a:gd name="T11" fmla="*/ 0 60000 65536"/>
                    <a:gd name="T12" fmla="*/ 0 60000 65536"/>
                    <a:gd name="T13" fmla="*/ 0 60000 65536"/>
                    <a:gd name="T14" fmla="*/ 0 60000 65536"/>
                    <a:gd name="T15" fmla="*/ 0 w 52"/>
                    <a:gd name="T16" fmla="*/ 0 h 68"/>
                    <a:gd name="T17" fmla="*/ 52 w 52"/>
                    <a:gd name="T18" fmla="*/ 68 h 68"/>
                  </a:gdLst>
                  <a:ahLst/>
                  <a:cxnLst>
                    <a:cxn ang="T10">
                      <a:pos x="T0" y="T1"/>
                    </a:cxn>
                    <a:cxn ang="T11">
                      <a:pos x="T2" y="T3"/>
                    </a:cxn>
                    <a:cxn ang="T12">
                      <a:pos x="T4" y="T5"/>
                    </a:cxn>
                    <a:cxn ang="T13">
                      <a:pos x="T6" y="T7"/>
                    </a:cxn>
                    <a:cxn ang="T14">
                      <a:pos x="T8" y="T9"/>
                    </a:cxn>
                  </a:cxnLst>
                  <a:rect l="T15" t="T16" r="T17" b="T18"/>
                  <a:pathLst>
                    <a:path w="52" h="68">
                      <a:moveTo>
                        <a:pt x="52" y="66"/>
                      </a:moveTo>
                      <a:lnTo>
                        <a:pt x="0" y="68"/>
                      </a:lnTo>
                      <a:lnTo>
                        <a:pt x="0" y="0"/>
                      </a:lnTo>
                      <a:lnTo>
                        <a:pt x="52" y="0"/>
                      </a:lnTo>
                      <a:lnTo>
                        <a:pt x="52" y="66"/>
                      </a:lnTo>
                      <a:close/>
                    </a:path>
                  </a:pathLst>
                </a:custGeom>
                <a:solidFill>
                  <a:srgbClr val="000000"/>
                </a:solidFill>
                <a:ln w="9525">
                  <a:noFill/>
                  <a:round/>
                  <a:headEnd/>
                  <a:tailEnd/>
                </a:ln>
              </p:spPr>
              <p:txBody>
                <a:bodyPr/>
                <a:lstStyle/>
                <a:p>
                  <a:endParaRPr lang="en-US">
                    <a:latin typeface="+mj-lt"/>
                  </a:endParaRPr>
                </a:p>
              </p:txBody>
            </p:sp>
            <p:sp>
              <p:nvSpPr>
                <p:cNvPr id="23601" name="Freeform 47"/>
                <p:cNvSpPr>
                  <a:spLocks/>
                </p:cNvSpPr>
                <p:nvPr/>
              </p:nvSpPr>
              <p:spPr bwMode="auto">
                <a:xfrm>
                  <a:off x="8091488" y="4214813"/>
                  <a:ext cx="71438" cy="100013"/>
                </a:xfrm>
                <a:custGeom>
                  <a:avLst/>
                  <a:gdLst>
                    <a:gd name="T0" fmla="*/ 45 w 45"/>
                    <a:gd name="T1" fmla="*/ 59 h 63"/>
                    <a:gd name="T2" fmla="*/ 0 w 45"/>
                    <a:gd name="T3" fmla="*/ 63 h 63"/>
                    <a:gd name="T4" fmla="*/ 0 w 45"/>
                    <a:gd name="T5" fmla="*/ 0 h 63"/>
                    <a:gd name="T6" fmla="*/ 45 w 45"/>
                    <a:gd name="T7" fmla="*/ 0 h 63"/>
                    <a:gd name="T8" fmla="*/ 45 w 45"/>
                    <a:gd name="T9" fmla="*/ 59 h 63"/>
                    <a:gd name="T10" fmla="*/ 0 60000 65536"/>
                    <a:gd name="T11" fmla="*/ 0 60000 65536"/>
                    <a:gd name="T12" fmla="*/ 0 60000 65536"/>
                    <a:gd name="T13" fmla="*/ 0 60000 65536"/>
                    <a:gd name="T14" fmla="*/ 0 60000 65536"/>
                    <a:gd name="T15" fmla="*/ 0 w 45"/>
                    <a:gd name="T16" fmla="*/ 0 h 63"/>
                    <a:gd name="T17" fmla="*/ 45 w 45"/>
                    <a:gd name="T18" fmla="*/ 63 h 63"/>
                  </a:gdLst>
                  <a:ahLst/>
                  <a:cxnLst>
                    <a:cxn ang="T10">
                      <a:pos x="T0" y="T1"/>
                    </a:cxn>
                    <a:cxn ang="T11">
                      <a:pos x="T2" y="T3"/>
                    </a:cxn>
                    <a:cxn ang="T12">
                      <a:pos x="T4" y="T5"/>
                    </a:cxn>
                    <a:cxn ang="T13">
                      <a:pos x="T6" y="T7"/>
                    </a:cxn>
                    <a:cxn ang="T14">
                      <a:pos x="T8" y="T9"/>
                    </a:cxn>
                  </a:cxnLst>
                  <a:rect l="T15" t="T16" r="T17" b="T18"/>
                  <a:pathLst>
                    <a:path w="45" h="63">
                      <a:moveTo>
                        <a:pt x="45" y="59"/>
                      </a:moveTo>
                      <a:lnTo>
                        <a:pt x="0" y="63"/>
                      </a:lnTo>
                      <a:lnTo>
                        <a:pt x="0" y="0"/>
                      </a:lnTo>
                      <a:lnTo>
                        <a:pt x="45" y="0"/>
                      </a:lnTo>
                      <a:lnTo>
                        <a:pt x="45" y="59"/>
                      </a:lnTo>
                      <a:close/>
                    </a:path>
                  </a:pathLst>
                </a:custGeom>
                <a:solidFill>
                  <a:srgbClr val="000000"/>
                </a:solidFill>
                <a:ln w="9525">
                  <a:noFill/>
                  <a:round/>
                  <a:headEnd/>
                  <a:tailEnd/>
                </a:ln>
              </p:spPr>
              <p:txBody>
                <a:bodyPr/>
                <a:lstStyle/>
                <a:p>
                  <a:endParaRPr lang="en-US">
                    <a:latin typeface="+mj-lt"/>
                  </a:endParaRPr>
                </a:p>
              </p:txBody>
            </p:sp>
            <p:sp>
              <p:nvSpPr>
                <p:cNvPr id="23602" name="Freeform 48"/>
                <p:cNvSpPr>
                  <a:spLocks/>
                </p:cNvSpPr>
                <p:nvPr/>
              </p:nvSpPr>
              <p:spPr bwMode="auto">
                <a:xfrm>
                  <a:off x="8231188" y="4214813"/>
                  <a:ext cx="68263" cy="92075"/>
                </a:xfrm>
                <a:custGeom>
                  <a:avLst/>
                  <a:gdLst>
                    <a:gd name="T0" fmla="*/ 41 w 43"/>
                    <a:gd name="T1" fmla="*/ 58 h 58"/>
                    <a:gd name="T2" fmla="*/ 0 w 43"/>
                    <a:gd name="T3" fmla="*/ 58 h 58"/>
                    <a:gd name="T4" fmla="*/ 0 w 43"/>
                    <a:gd name="T5" fmla="*/ 0 h 58"/>
                    <a:gd name="T6" fmla="*/ 43 w 43"/>
                    <a:gd name="T7" fmla="*/ 0 h 58"/>
                    <a:gd name="T8" fmla="*/ 41 w 43"/>
                    <a:gd name="T9" fmla="*/ 58 h 58"/>
                    <a:gd name="T10" fmla="*/ 0 60000 65536"/>
                    <a:gd name="T11" fmla="*/ 0 60000 65536"/>
                    <a:gd name="T12" fmla="*/ 0 60000 65536"/>
                    <a:gd name="T13" fmla="*/ 0 60000 65536"/>
                    <a:gd name="T14" fmla="*/ 0 60000 65536"/>
                    <a:gd name="T15" fmla="*/ 0 w 43"/>
                    <a:gd name="T16" fmla="*/ 0 h 58"/>
                    <a:gd name="T17" fmla="*/ 43 w 43"/>
                    <a:gd name="T18" fmla="*/ 58 h 58"/>
                  </a:gdLst>
                  <a:ahLst/>
                  <a:cxnLst>
                    <a:cxn ang="T10">
                      <a:pos x="T0" y="T1"/>
                    </a:cxn>
                    <a:cxn ang="T11">
                      <a:pos x="T2" y="T3"/>
                    </a:cxn>
                    <a:cxn ang="T12">
                      <a:pos x="T4" y="T5"/>
                    </a:cxn>
                    <a:cxn ang="T13">
                      <a:pos x="T6" y="T7"/>
                    </a:cxn>
                    <a:cxn ang="T14">
                      <a:pos x="T8" y="T9"/>
                    </a:cxn>
                  </a:cxnLst>
                  <a:rect l="T15" t="T16" r="T17" b="T18"/>
                  <a:pathLst>
                    <a:path w="43" h="58">
                      <a:moveTo>
                        <a:pt x="41" y="58"/>
                      </a:moveTo>
                      <a:lnTo>
                        <a:pt x="0" y="58"/>
                      </a:lnTo>
                      <a:lnTo>
                        <a:pt x="0" y="0"/>
                      </a:lnTo>
                      <a:lnTo>
                        <a:pt x="43" y="0"/>
                      </a:lnTo>
                      <a:lnTo>
                        <a:pt x="41" y="58"/>
                      </a:lnTo>
                      <a:close/>
                    </a:path>
                  </a:pathLst>
                </a:custGeom>
                <a:solidFill>
                  <a:srgbClr val="000000"/>
                </a:solidFill>
                <a:ln w="9525">
                  <a:noFill/>
                  <a:round/>
                  <a:headEnd/>
                  <a:tailEnd/>
                </a:ln>
              </p:spPr>
              <p:txBody>
                <a:bodyPr/>
                <a:lstStyle/>
                <a:p>
                  <a:endParaRPr lang="en-US">
                    <a:latin typeface="+mj-lt"/>
                  </a:endParaRPr>
                </a:p>
              </p:txBody>
            </p:sp>
          </p:grpSp>
        </p:grpSp>
      </p:grpSp>
      <p:sp>
        <p:nvSpPr>
          <p:cNvPr id="23603" name="Text Box 49"/>
          <p:cNvSpPr txBox="1">
            <a:spLocks noChangeArrowheads="1"/>
          </p:cNvSpPr>
          <p:nvPr/>
        </p:nvSpPr>
        <p:spPr bwMode="auto">
          <a:xfrm>
            <a:off x="4679950" y="1219200"/>
            <a:ext cx="1990725" cy="396875"/>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Subcontractor</a:t>
            </a:r>
          </a:p>
        </p:txBody>
      </p:sp>
      <p:sp>
        <p:nvSpPr>
          <p:cNvPr id="46130" name="AutoShape 50"/>
          <p:cNvSpPr>
            <a:spLocks noChangeArrowheads="1"/>
          </p:cNvSpPr>
          <p:nvPr/>
        </p:nvSpPr>
        <p:spPr bwMode="auto">
          <a:xfrm>
            <a:off x="2514600" y="1643063"/>
            <a:ext cx="2895600" cy="838200"/>
          </a:xfrm>
          <a:prstGeom prst="curvedDownArrow">
            <a:avLst>
              <a:gd name="adj1" fmla="val 69091"/>
              <a:gd name="adj2" fmla="val 138182"/>
              <a:gd name="adj3" fmla="val 33333"/>
            </a:avLst>
          </a:prstGeom>
          <a:solidFill>
            <a:srgbClr val="FFFFFF"/>
          </a:solidFill>
          <a:ln w="38100">
            <a:solidFill>
              <a:schemeClr val="tx1"/>
            </a:solidFill>
            <a:miter lim="800000"/>
            <a:headEnd/>
            <a:tailEnd/>
          </a:ln>
        </p:spPr>
        <p:txBody>
          <a:bodyPr wrap="none" anchor="ctr"/>
          <a:lstStyle/>
          <a:p>
            <a:endParaRPr lang="en-US">
              <a:ln w="3175">
                <a:solidFill>
                  <a:schemeClr val="tx1"/>
                </a:solidFill>
              </a:ln>
              <a:latin typeface="+mj-lt"/>
            </a:endParaRPr>
          </a:p>
        </p:txBody>
      </p:sp>
      <p:sp>
        <p:nvSpPr>
          <p:cNvPr id="23558" name="Text Box 52"/>
          <p:cNvSpPr txBox="1">
            <a:spLocks noChangeArrowheads="1"/>
          </p:cNvSpPr>
          <p:nvPr/>
        </p:nvSpPr>
        <p:spPr bwMode="auto">
          <a:xfrm>
            <a:off x="1000125" y="2206625"/>
            <a:ext cx="1285929" cy="400110"/>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In-House</a:t>
            </a:r>
            <a:endParaRPr lang="en-US" sz="1800" b="1" dirty="0">
              <a:latin typeface="+mj-lt"/>
            </a:endParaRPr>
          </a:p>
        </p:txBody>
      </p:sp>
      <p:sp>
        <p:nvSpPr>
          <p:cNvPr id="46164" name="Text Box 84" descr="Wide downward diagonal"/>
          <p:cNvSpPr txBox="1">
            <a:spLocks noChangeArrowheads="1"/>
          </p:cNvSpPr>
          <p:nvPr/>
        </p:nvSpPr>
        <p:spPr bwMode="auto">
          <a:xfrm>
            <a:off x="809625" y="5248275"/>
            <a:ext cx="7521611" cy="400110"/>
          </a:xfrm>
          <a:prstGeom prst="rect">
            <a:avLst/>
          </a:prstGeom>
          <a:noFill/>
          <a:ln w="9525">
            <a:noFill/>
            <a:miter lim="800000"/>
            <a:headEnd/>
            <a:tailEnd/>
          </a:ln>
        </p:spPr>
        <p:txBody>
          <a:bodyPr wrap="none" anchor="ctr">
            <a:spAutoFit/>
          </a:bodyPr>
          <a:lstStyle/>
          <a:p>
            <a:r>
              <a:rPr lang="en-US" sz="2000" b="1">
                <a:latin typeface="+mj-lt"/>
              </a:rPr>
              <a:t>Facilities For Users Who Use External Subcontract Processors</a:t>
            </a:r>
          </a:p>
        </p:txBody>
      </p:sp>
      <p:pic>
        <p:nvPicPr>
          <p:cNvPr id="23560" name="Picture 89" descr="MCj02374860000[1]"/>
          <p:cNvPicPr>
            <a:picLocks noChangeAspect="1" noChangeArrowheads="1"/>
          </p:cNvPicPr>
          <p:nvPr/>
        </p:nvPicPr>
        <p:blipFill>
          <a:blip r:embed="rId2"/>
          <a:srcRect/>
          <a:stretch>
            <a:fillRect/>
          </a:stretch>
        </p:blipFill>
        <p:spPr bwMode="auto">
          <a:xfrm>
            <a:off x="984250" y="2547938"/>
            <a:ext cx="2582863" cy="19700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130"/>
                                        </p:tgtEl>
                                        <p:attrNameLst>
                                          <p:attrName>style.visibility</p:attrName>
                                        </p:attrNameLst>
                                      </p:cBhvr>
                                      <p:to>
                                        <p:strVal val="visible"/>
                                      </p:to>
                                    </p:set>
                                    <p:animEffect transition="in" filter="wipe(left)">
                                      <p:cBhvr>
                                        <p:cTn id="7" dur="500"/>
                                        <p:tgtEl>
                                          <p:spTgt spid="46130"/>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164"/>
                                        </p:tgtEl>
                                        <p:attrNameLst>
                                          <p:attrName>style.visibility</p:attrName>
                                        </p:attrNameLst>
                                      </p:cBhvr>
                                      <p:to>
                                        <p:strVal val="visible"/>
                                      </p:to>
                                    </p:set>
                                    <p:anim calcmode="lin" valueType="num">
                                      <p:cBhvr>
                                        <p:cTn id="11" dur="500" fill="hold"/>
                                        <p:tgtEl>
                                          <p:spTgt spid="46164"/>
                                        </p:tgtEl>
                                        <p:attrNameLst>
                                          <p:attrName>ppt_w</p:attrName>
                                        </p:attrNameLst>
                                      </p:cBhvr>
                                      <p:tavLst>
                                        <p:tav tm="0">
                                          <p:val>
                                            <p:fltVal val="0"/>
                                          </p:val>
                                        </p:tav>
                                        <p:tav tm="100000">
                                          <p:val>
                                            <p:strVal val="#ppt_w"/>
                                          </p:val>
                                        </p:tav>
                                      </p:tavLst>
                                    </p:anim>
                                    <p:anim calcmode="lin" valueType="num">
                                      <p:cBhvr>
                                        <p:cTn id="12" dur="500" fill="hold"/>
                                        <p:tgtEl>
                                          <p:spTgt spid="461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30" grpId="0" animBg="1"/>
      <p:bldP spid="4616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pPr eaLnBrk="1" hangingPunct="1">
              <a:lnSpc>
                <a:spcPct val="100000"/>
              </a:lnSpc>
              <a:buFont typeface="Webdings" pitchFamily="18" charset="2"/>
              <a:buNone/>
            </a:pPr>
            <a:r>
              <a:rPr lang="en-US" dirty="0" smtClean="0"/>
              <a:t>In this class you learn how to:</a:t>
            </a:r>
          </a:p>
          <a:p>
            <a:pPr eaLnBrk="1" hangingPunct="1">
              <a:lnSpc>
                <a:spcPct val="100000"/>
              </a:lnSpc>
            </a:pPr>
            <a:r>
              <a:rPr lang="en-US" dirty="0" smtClean="0"/>
              <a:t>Identify key business considerations before setting up WLT in QAD Standard Edition</a:t>
            </a:r>
          </a:p>
          <a:p>
            <a:pPr eaLnBrk="1" hangingPunct="1">
              <a:lnSpc>
                <a:spcPct val="100000"/>
              </a:lnSpc>
            </a:pPr>
            <a:r>
              <a:rPr lang="en-US" dirty="0" smtClean="0"/>
              <a:t>Set up WLT in QAD Standard Edition</a:t>
            </a:r>
          </a:p>
          <a:p>
            <a:pPr eaLnBrk="1" hangingPunct="1">
              <a:lnSpc>
                <a:spcPct val="100000"/>
              </a:lnSpc>
            </a:pPr>
            <a:r>
              <a:rPr lang="en-US" dirty="0" smtClean="0"/>
              <a:t>Process WLT in QAD Standard Edition</a:t>
            </a:r>
          </a:p>
          <a:p>
            <a:pPr eaLnBrk="1" hangingPunct="1">
              <a:lnSpc>
                <a:spcPct val="100000"/>
              </a:lnSpc>
            </a:pPr>
            <a:r>
              <a:rPr lang="en-US" dirty="0" smtClean="0"/>
              <a:t>WLT with Work Orders/SFC</a:t>
            </a:r>
          </a:p>
          <a:p>
            <a:pPr eaLnBrk="1" hangingPunct="1">
              <a:lnSpc>
                <a:spcPct val="100000"/>
              </a:lnSpc>
            </a:pPr>
            <a:r>
              <a:rPr lang="en-US" dirty="0" smtClean="0"/>
              <a:t>WLT with Advanced Repetitive</a:t>
            </a:r>
          </a:p>
          <a:p>
            <a:pPr eaLnBrk="1" hangingPunct="1">
              <a:lnSpc>
                <a:spcPct val="100000"/>
              </a:lnSpc>
            </a:pPr>
            <a:r>
              <a:rPr lang="en-US" dirty="0" smtClean="0"/>
              <a:t>WLT with Repetitive</a:t>
            </a:r>
          </a:p>
          <a:p>
            <a:pPr eaLnBrk="1" hangingPunct="1"/>
            <a:endParaRPr lang="en-US" dirty="0" smtClean="0"/>
          </a:p>
        </p:txBody>
      </p:sp>
      <p:sp>
        <p:nvSpPr>
          <p:cNvPr id="24578" name="Title 1"/>
          <p:cNvSpPr>
            <a:spLocks noGrp="1"/>
          </p:cNvSpPr>
          <p:nvPr>
            <p:ph type="title"/>
          </p:nvPr>
        </p:nvSpPr>
        <p:spPr/>
        <p:txBody>
          <a:bodyPr/>
          <a:lstStyle/>
          <a:p>
            <a:pPr eaLnBrk="1" hangingPunct="1"/>
            <a:r>
              <a:rPr lang="en-US" smtClean="0"/>
              <a:t>Course Objectives</a:t>
            </a:r>
          </a:p>
        </p:txBody>
      </p:sp>
      <p:sp>
        <p:nvSpPr>
          <p:cNvPr id="24580" name="Footer Placeholder 3"/>
          <p:cNvSpPr>
            <a:spLocks noGrp="1"/>
          </p:cNvSpPr>
          <p:nvPr>
            <p:ph type="ftr" sz="quarter" idx="10"/>
          </p:nvPr>
        </p:nvSpPr>
        <p:spPr>
          <a:noFill/>
        </p:spPr>
        <p:txBody>
          <a:bodyPr/>
          <a:lstStyle/>
          <a:p>
            <a:r>
              <a:rPr lang="en-US" smtClean="0"/>
              <a:t>WLT-IN-220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25602" name="Footer Placeholder 1"/>
          <p:cNvSpPr>
            <a:spLocks noGrp="1"/>
          </p:cNvSpPr>
          <p:nvPr>
            <p:ph type="ftr" sz="quarter" idx="10"/>
          </p:nvPr>
        </p:nvSpPr>
        <p:spPr>
          <a:noFill/>
        </p:spPr>
        <p:txBody>
          <a:bodyPr/>
          <a:lstStyle/>
          <a:p>
            <a:r>
              <a:rPr lang="en-US" smtClean="0"/>
              <a:t>WLT-IN-230</a:t>
            </a:r>
          </a:p>
        </p:txBody>
      </p:sp>
      <p:sp>
        <p:nvSpPr>
          <p:cNvPr id="53250" name="Rectangle 2" descr="Small grid"/>
          <p:cNvSpPr>
            <a:spLocks noChangeArrowheads="1"/>
          </p:cNvSpPr>
          <p:nvPr/>
        </p:nvSpPr>
        <p:spPr bwMode="auto">
          <a:xfrm>
            <a:off x="400050" y="550703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b="1" dirty="0">
              <a:latin typeface="+mj-lt"/>
            </a:endParaRPr>
          </a:p>
        </p:txBody>
      </p:sp>
      <p:sp>
        <p:nvSpPr>
          <p:cNvPr id="25604" name="Rectangle 3"/>
          <p:cNvSpPr>
            <a:spLocks noChangeArrowheads="1"/>
          </p:cNvSpPr>
          <p:nvPr/>
        </p:nvSpPr>
        <p:spPr bwMode="auto">
          <a:xfrm>
            <a:off x="922338" y="5467350"/>
            <a:ext cx="1535112" cy="581025"/>
          </a:xfrm>
          <a:prstGeom prst="rect">
            <a:avLst/>
          </a:prstGeom>
          <a:noFill/>
          <a:ln w="38100">
            <a:noFill/>
            <a:miter lim="800000"/>
            <a:headEnd/>
            <a:tailEnd/>
          </a:ln>
        </p:spPr>
        <p:txBody>
          <a:bodyPr wrap="none" anchor="ctr">
            <a:spAutoFit/>
          </a:bodyPr>
          <a:lstStyle/>
          <a:p>
            <a:r>
              <a:rPr kumimoji="0" lang="en-US" sz="1600" b="1" dirty="0">
                <a:solidFill>
                  <a:srgbClr val="5A87C6"/>
                </a:solidFill>
                <a:latin typeface="+mj-lt"/>
              </a:rPr>
              <a:t>=</a:t>
            </a:r>
            <a:r>
              <a:rPr kumimoji="0" lang="en-US" sz="1600" b="1" dirty="0">
                <a:solidFill>
                  <a:schemeClr val="hlink"/>
                </a:solidFill>
                <a:latin typeface="+mj-lt"/>
              </a:rPr>
              <a:t> </a:t>
            </a:r>
            <a:r>
              <a:rPr kumimoji="0" lang="en-US" sz="1600" b="1" dirty="0">
                <a:solidFill>
                  <a:srgbClr val="5A87C6"/>
                </a:solidFill>
                <a:latin typeface="+mj-lt"/>
              </a:rPr>
              <a:t>Prerequisite</a:t>
            </a:r>
          </a:p>
          <a:p>
            <a:r>
              <a:rPr kumimoji="0" lang="en-US" sz="1600" b="1" dirty="0">
                <a:solidFill>
                  <a:srgbClr val="5A87C6"/>
                </a:solidFill>
                <a:latin typeface="+mj-lt"/>
              </a:rPr>
              <a:t> Courses</a:t>
            </a:r>
            <a:endParaRPr kumimoji="0" lang="en-US" sz="3400" b="1" dirty="0">
              <a:solidFill>
                <a:srgbClr val="5A87C6"/>
              </a:solidFill>
              <a:latin typeface="+mj-lt"/>
            </a:endParaRPr>
          </a:p>
        </p:txBody>
      </p:sp>
      <p:sp>
        <p:nvSpPr>
          <p:cNvPr id="53252" name="Rectangle 4"/>
          <p:cNvSpPr>
            <a:spLocks noChangeArrowheads="1"/>
          </p:cNvSpPr>
          <p:nvPr/>
        </p:nvSpPr>
        <p:spPr bwMode="auto">
          <a:xfrm>
            <a:off x="2981325" y="29908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2000" b="1" dirty="0">
                <a:latin typeface="+mj-lt"/>
              </a:rPr>
              <a:t>WIP Lot Trace</a:t>
            </a:r>
          </a:p>
        </p:txBody>
      </p:sp>
      <p:sp>
        <p:nvSpPr>
          <p:cNvPr id="53253" name="Rectangle 5"/>
          <p:cNvSpPr>
            <a:spLocks noChangeArrowheads="1"/>
          </p:cNvSpPr>
          <p:nvPr/>
        </p:nvSpPr>
        <p:spPr bwMode="auto">
          <a:xfrm>
            <a:off x="6791325" y="30670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Inventory Control</a:t>
            </a:r>
          </a:p>
        </p:txBody>
      </p:sp>
      <p:sp>
        <p:nvSpPr>
          <p:cNvPr id="53254" name="Rectangle 6"/>
          <p:cNvSpPr>
            <a:spLocks noChangeArrowheads="1"/>
          </p:cNvSpPr>
          <p:nvPr/>
        </p:nvSpPr>
        <p:spPr bwMode="auto">
          <a:xfrm>
            <a:off x="6791325" y="2133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Advanced Repetitive</a:t>
            </a:r>
          </a:p>
        </p:txBody>
      </p:sp>
      <p:sp>
        <p:nvSpPr>
          <p:cNvPr id="53255" name="Rectangle 7"/>
          <p:cNvSpPr>
            <a:spLocks noChangeArrowheads="1"/>
          </p:cNvSpPr>
          <p:nvPr/>
        </p:nvSpPr>
        <p:spPr bwMode="auto">
          <a:xfrm>
            <a:off x="6791325" y="12001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Purchase Order Management</a:t>
            </a:r>
          </a:p>
        </p:txBody>
      </p:sp>
      <p:sp>
        <p:nvSpPr>
          <p:cNvPr id="53256" name="Rectangle 8"/>
          <p:cNvSpPr>
            <a:spLocks noChangeArrowheads="1"/>
          </p:cNvSpPr>
          <p:nvPr/>
        </p:nvSpPr>
        <p:spPr bwMode="auto">
          <a:xfrm>
            <a:off x="6791325" y="40005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Shop Floor Control</a:t>
            </a:r>
          </a:p>
        </p:txBody>
      </p:sp>
      <p:cxnSp>
        <p:nvCxnSpPr>
          <p:cNvPr id="25610" name="AutoShape 9"/>
          <p:cNvCxnSpPr>
            <a:cxnSpLocks noChangeShapeType="1"/>
            <a:stCxn id="53252" idx="3"/>
            <a:endCxn id="53255" idx="1"/>
          </p:cNvCxnSpPr>
          <p:nvPr/>
        </p:nvCxnSpPr>
        <p:spPr bwMode="auto">
          <a:xfrm flipV="1">
            <a:off x="6154738" y="1581150"/>
            <a:ext cx="636587" cy="1866900"/>
          </a:xfrm>
          <a:prstGeom prst="bentConnector3">
            <a:avLst>
              <a:gd name="adj1" fmla="val 49875"/>
            </a:avLst>
          </a:prstGeom>
          <a:noFill/>
          <a:ln w="38100">
            <a:solidFill>
              <a:schemeClr val="tx1"/>
            </a:solidFill>
            <a:miter lim="800000"/>
            <a:headEnd/>
            <a:tailEnd type="triangle" w="med" len="med"/>
          </a:ln>
        </p:spPr>
      </p:cxnSp>
      <p:cxnSp>
        <p:nvCxnSpPr>
          <p:cNvPr id="25611" name="AutoShape 10"/>
          <p:cNvCxnSpPr>
            <a:cxnSpLocks noChangeShapeType="1"/>
            <a:stCxn id="53252" idx="3"/>
            <a:endCxn id="53254" idx="1"/>
          </p:cNvCxnSpPr>
          <p:nvPr/>
        </p:nvCxnSpPr>
        <p:spPr bwMode="auto">
          <a:xfrm flipV="1">
            <a:off x="6154738" y="2514600"/>
            <a:ext cx="636587" cy="933450"/>
          </a:xfrm>
          <a:prstGeom prst="bentConnector3">
            <a:avLst>
              <a:gd name="adj1" fmla="val 49875"/>
            </a:avLst>
          </a:prstGeom>
          <a:noFill/>
          <a:ln w="38100">
            <a:solidFill>
              <a:schemeClr val="tx1"/>
            </a:solidFill>
            <a:miter lim="800000"/>
            <a:headEnd/>
            <a:tailEnd type="triangle" w="med" len="med"/>
          </a:ln>
        </p:spPr>
      </p:cxnSp>
      <p:cxnSp>
        <p:nvCxnSpPr>
          <p:cNvPr id="25612" name="AutoShape 11"/>
          <p:cNvCxnSpPr>
            <a:cxnSpLocks noChangeShapeType="1"/>
            <a:stCxn id="53252" idx="3"/>
            <a:endCxn id="53253" idx="1"/>
          </p:cNvCxnSpPr>
          <p:nvPr/>
        </p:nvCxnSpPr>
        <p:spPr bwMode="auto">
          <a:xfrm>
            <a:off x="6154738" y="3448050"/>
            <a:ext cx="636587" cy="0"/>
          </a:xfrm>
          <a:prstGeom prst="straightConnector1">
            <a:avLst/>
          </a:prstGeom>
          <a:noFill/>
          <a:ln w="38100">
            <a:solidFill>
              <a:schemeClr val="tx1"/>
            </a:solidFill>
            <a:round/>
            <a:headEnd/>
            <a:tailEnd type="triangle" w="med" len="med"/>
          </a:ln>
        </p:spPr>
      </p:cxnSp>
      <p:cxnSp>
        <p:nvCxnSpPr>
          <p:cNvPr id="25613" name="AutoShape 12"/>
          <p:cNvCxnSpPr>
            <a:cxnSpLocks noChangeShapeType="1"/>
            <a:stCxn id="53252" idx="3"/>
            <a:endCxn id="53256" idx="1"/>
          </p:cNvCxnSpPr>
          <p:nvPr/>
        </p:nvCxnSpPr>
        <p:spPr bwMode="auto">
          <a:xfrm>
            <a:off x="6154738" y="3448050"/>
            <a:ext cx="636587" cy="933450"/>
          </a:xfrm>
          <a:prstGeom prst="bentConnector3">
            <a:avLst>
              <a:gd name="adj1" fmla="val 49875"/>
            </a:avLst>
          </a:prstGeom>
          <a:noFill/>
          <a:ln w="38100">
            <a:solidFill>
              <a:schemeClr val="tx1"/>
            </a:solidFill>
            <a:miter lim="800000"/>
            <a:headEnd/>
            <a:tailEnd type="triangle" w="med" len="med"/>
          </a:ln>
        </p:spPr>
      </p:cxnSp>
      <p:sp>
        <p:nvSpPr>
          <p:cNvPr id="53262" name="Rectangle 14" descr="Small grid"/>
          <p:cNvSpPr>
            <a:spLocks noChangeArrowheads="1"/>
          </p:cNvSpPr>
          <p:nvPr/>
        </p:nvSpPr>
        <p:spPr bwMode="auto">
          <a:xfrm>
            <a:off x="200025" y="3076575"/>
            <a:ext cx="22479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Initial QAD </a:t>
            </a:r>
            <a:r>
              <a:rPr kumimoji="0" lang="en-US" sz="1600" b="1" dirty="0">
                <a:latin typeface="+mj-lt"/>
              </a:rPr>
              <a:t>Standard Edition </a:t>
            </a:r>
            <a:r>
              <a:rPr kumimoji="0" lang="en-US" sz="1600" b="1" dirty="0">
                <a:latin typeface="+mj-lt"/>
              </a:rPr>
              <a:t>Setup</a:t>
            </a:r>
          </a:p>
        </p:txBody>
      </p:sp>
      <p:cxnSp>
        <p:nvCxnSpPr>
          <p:cNvPr id="25615" name="AutoShape 16"/>
          <p:cNvCxnSpPr>
            <a:cxnSpLocks noChangeShapeType="1"/>
          </p:cNvCxnSpPr>
          <p:nvPr/>
        </p:nvCxnSpPr>
        <p:spPr bwMode="auto">
          <a:xfrm>
            <a:off x="2449513" y="3465513"/>
            <a:ext cx="531812" cy="1587"/>
          </a:xfrm>
          <a:prstGeom prst="bentConnector3">
            <a:avLst>
              <a:gd name="adj1" fmla="val 49852"/>
            </a:avLst>
          </a:prstGeom>
          <a:noFill/>
          <a:ln w="38100">
            <a:solidFill>
              <a:schemeClr val="tx1"/>
            </a:solidFill>
            <a:miter lim="800000"/>
            <a:headEnd/>
            <a:tailEnd type="triangle" w="med" len="med"/>
          </a:ln>
        </p:spPr>
      </p:cxnSp>
      <p:sp>
        <p:nvSpPr>
          <p:cNvPr id="53267" name="Rectangle 19"/>
          <p:cNvSpPr>
            <a:spLocks noChangeArrowheads="1"/>
          </p:cNvSpPr>
          <p:nvPr/>
        </p:nvSpPr>
        <p:spPr bwMode="auto">
          <a:xfrm>
            <a:off x="6791325" y="49434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Work Orders</a:t>
            </a:r>
          </a:p>
        </p:txBody>
      </p:sp>
      <p:cxnSp>
        <p:nvCxnSpPr>
          <p:cNvPr id="25618" name="AutoShape 21"/>
          <p:cNvCxnSpPr>
            <a:cxnSpLocks noChangeShapeType="1"/>
          </p:cNvCxnSpPr>
          <p:nvPr/>
        </p:nvCxnSpPr>
        <p:spPr bwMode="auto">
          <a:xfrm rot="16200000" flipH="1">
            <a:off x="6168232" y="4682331"/>
            <a:ext cx="933450" cy="331787"/>
          </a:xfrm>
          <a:prstGeom prst="bentConnector3">
            <a:avLst>
              <a:gd name="adj1" fmla="val 10119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pPr>
              <a:buFont typeface="Wingdings" pitchFamily="2" charset="2"/>
              <a:buChar char="ü"/>
            </a:pPr>
            <a:r>
              <a:rPr lang="en-US" dirty="0" smtClean="0"/>
              <a:t>Introduction to WLT</a:t>
            </a:r>
          </a:p>
          <a:p>
            <a:r>
              <a:rPr lang="en-US" dirty="0" smtClean="0"/>
              <a:t>Business Considerations</a:t>
            </a:r>
          </a:p>
          <a:p>
            <a:r>
              <a:rPr lang="en-US" dirty="0" smtClean="0"/>
              <a:t>Set up WLT</a:t>
            </a:r>
          </a:p>
          <a:p>
            <a:r>
              <a:rPr lang="en-US" dirty="0" smtClean="0"/>
              <a:t>Process WLT</a:t>
            </a:r>
          </a:p>
          <a:p>
            <a:r>
              <a:rPr lang="en-US" dirty="0" smtClean="0"/>
              <a:t>WLT with Work Orders/SFC</a:t>
            </a:r>
          </a:p>
          <a:p>
            <a:r>
              <a:rPr lang="en-US" dirty="0" smtClean="0"/>
              <a:t>WLT with Advanced Repetitive</a:t>
            </a:r>
          </a:p>
          <a:p>
            <a:r>
              <a:rPr lang="en-US" dirty="0" smtClean="0"/>
              <a:t>WLT with Repetitive</a:t>
            </a:r>
          </a:p>
        </p:txBody>
      </p:sp>
      <p:sp>
        <p:nvSpPr>
          <p:cNvPr id="26626" name="Title 1"/>
          <p:cNvSpPr>
            <a:spLocks noGrp="1"/>
          </p:cNvSpPr>
          <p:nvPr>
            <p:ph type="title"/>
          </p:nvPr>
        </p:nvSpPr>
        <p:spPr/>
        <p:txBody>
          <a:bodyPr/>
          <a:lstStyle/>
          <a:p>
            <a:pPr eaLnBrk="1" hangingPunct="1"/>
            <a:r>
              <a:rPr lang="en-US" smtClean="0"/>
              <a:t>Course Overview</a:t>
            </a:r>
          </a:p>
        </p:txBody>
      </p:sp>
      <p:sp>
        <p:nvSpPr>
          <p:cNvPr id="26628" name="Footer Placeholder 3"/>
          <p:cNvSpPr>
            <a:spLocks noGrp="1"/>
          </p:cNvSpPr>
          <p:nvPr>
            <p:ph type="ftr" sz="quarter" idx="10"/>
          </p:nvPr>
        </p:nvSpPr>
        <p:spPr>
          <a:noFill/>
        </p:spPr>
        <p:txBody>
          <a:bodyPr/>
          <a:lstStyle/>
          <a:p>
            <a:r>
              <a:rPr lang="en-US" smtClean="0"/>
              <a:t>WLT-IN-240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smtClean="0">
                <a:latin typeface="+mj-lt"/>
              </a:rPr>
              <a:t>Facilities</a:t>
            </a:r>
          </a:p>
        </p:txBody>
      </p:sp>
      <p:sp>
        <p:nvSpPr>
          <p:cNvPr id="5122" name="Footer Placeholder 3"/>
          <p:cNvSpPr>
            <a:spLocks noGrp="1"/>
          </p:cNvSpPr>
          <p:nvPr>
            <p:ph type="ftr" sz="quarter" idx="10"/>
          </p:nvPr>
        </p:nvSpPr>
        <p:spPr>
          <a:noFill/>
        </p:spPr>
        <p:txBody>
          <a:bodyPr/>
          <a:lstStyle/>
          <a:p>
            <a:r>
              <a:rPr lang="en-US" smtClean="0"/>
              <a:t>WLT-IN-030</a:t>
            </a:r>
          </a:p>
        </p:txBody>
      </p:sp>
      <p:grpSp>
        <p:nvGrpSpPr>
          <p:cNvPr id="5124" name="Group 3"/>
          <p:cNvGrpSpPr>
            <a:grpSpLocks/>
          </p:cNvGrpSpPr>
          <p:nvPr/>
        </p:nvGrpSpPr>
        <p:grpSpPr bwMode="auto">
          <a:xfrm>
            <a:off x="533400" y="1214438"/>
            <a:ext cx="1852613" cy="1587500"/>
            <a:chOff x="336" y="912"/>
            <a:chExt cx="1167" cy="1000"/>
          </a:xfrm>
        </p:grpSpPr>
        <p:pic>
          <p:nvPicPr>
            <p:cNvPr id="5180" name="Picture 4" descr="PHONE8"/>
            <p:cNvPicPr>
              <a:picLocks noChangeAspect="1" noChangeArrowheads="1"/>
            </p:cNvPicPr>
            <p:nvPr/>
          </p:nvPicPr>
          <p:blipFill>
            <a:blip r:embed="rId2"/>
            <a:srcRect/>
            <a:stretch>
              <a:fillRect/>
            </a:stretch>
          </p:blipFill>
          <p:spPr bwMode="auto">
            <a:xfrm>
              <a:off x="490" y="912"/>
              <a:ext cx="816" cy="795"/>
            </a:xfrm>
            <a:prstGeom prst="rect">
              <a:avLst/>
            </a:prstGeom>
            <a:noFill/>
            <a:ln w="9525">
              <a:noFill/>
              <a:miter lim="800000"/>
              <a:headEnd/>
              <a:tailEnd/>
            </a:ln>
          </p:spPr>
        </p:pic>
        <p:sp>
          <p:nvSpPr>
            <p:cNvPr id="5181" name="Text Box 5"/>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algn="ctr"/>
              <a:r>
                <a:rPr kumimoji="0" lang="en-US" sz="1800" b="1">
                  <a:latin typeface="+mj-lt"/>
                </a:rPr>
                <a:t>Telephone/Fax</a:t>
              </a:r>
            </a:p>
          </p:txBody>
        </p:sp>
      </p:grpSp>
      <p:grpSp>
        <p:nvGrpSpPr>
          <p:cNvPr id="5125" name="Group 6"/>
          <p:cNvGrpSpPr>
            <a:grpSpLocks/>
          </p:cNvGrpSpPr>
          <p:nvPr/>
        </p:nvGrpSpPr>
        <p:grpSpPr bwMode="auto">
          <a:xfrm>
            <a:off x="3841751" y="1274763"/>
            <a:ext cx="1455738" cy="1527175"/>
            <a:chOff x="2420" y="950"/>
            <a:chExt cx="917" cy="962"/>
          </a:xfrm>
        </p:grpSpPr>
        <p:pic>
          <p:nvPicPr>
            <p:cNvPr id="5178" name="Picture 7"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5179" name="Text Box 8"/>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algn="ctr"/>
              <a:r>
                <a:rPr kumimoji="0" lang="en-US" sz="1800" b="1">
                  <a:latin typeface="+mj-lt"/>
                </a:rPr>
                <a:t>Class Hours</a:t>
              </a:r>
            </a:p>
          </p:txBody>
        </p:sp>
      </p:grpSp>
      <p:sp>
        <p:nvSpPr>
          <p:cNvPr id="5126" name="Rectangle 9"/>
          <p:cNvSpPr>
            <a:spLocks noChangeArrowheads="1"/>
          </p:cNvSpPr>
          <p:nvPr/>
        </p:nvSpPr>
        <p:spPr bwMode="auto">
          <a:xfrm>
            <a:off x="6975475" y="3346450"/>
            <a:ext cx="1447800" cy="838200"/>
          </a:xfrm>
          <a:prstGeom prst="rect">
            <a:avLst/>
          </a:prstGeom>
          <a:solidFill>
            <a:schemeClr val="bg1"/>
          </a:solidFill>
          <a:ln w="38100">
            <a:solidFill>
              <a:schemeClr val="tx1"/>
            </a:solidFill>
            <a:miter lim="800000"/>
            <a:headEnd/>
            <a:tailEnd/>
          </a:ln>
        </p:spPr>
        <p:txBody>
          <a:bodyPr wrap="none" anchor="ctr"/>
          <a:lstStyle/>
          <a:p>
            <a:pPr algn="ctr"/>
            <a:r>
              <a:rPr kumimoji="0" lang="en-US" sz="4800" b="1">
                <a:solidFill>
                  <a:srgbClr val="FF3300"/>
                </a:solidFill>
                <a:latin typeface="+mj-lt"/>
              </a:rPr>
              <a:t>EXIT</a:t>
            </a:r>
          </a:p>
        </p:txBody>
      </p:sp>
      <p:grpSp>
        <p:nvGrpSpPr>
          <p:cNvPr id="5127" name="Group 10"/>
          <p:cNvGrpSpPr>
            <a:grpSpLocks/>
          </p:cNvGrpSpPr>
          <p:nvPr/>
        </p:nvGrpSpPr>
        <p:grpSpPr bwMode="auto">
          <a:xfrm>
            <a:off x="787400" y="3028950"/>
            <a:ext cx="1295400" cy="1449388"/>
            <a:chOff x="496" y="1872"/>
            <a:chExt cx="816" cy="913"/>
          </a:xfrm>
        </p:grpSpPr>
        <p:sp>
          <p:nvSpPr>
            <p:cNvPr id="5171" name="Text Box 11"/>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algn="ctr"/>
              <a:r>
                <a:rPr kumimoji="0" lang="en-US" sz="1800" b="1">
                  <a:latin typeface="+mj-lt"/>
                </a:rPr>
                <a:t>Messages</a:t>
              </a:r>
            </a:p>
          </p:txBody>
        </p:sp>
        <p:grpSp>
          <p:nvGrpSpPr>
            <p:cNvPr id="5172" name="Group 12"/>
            <p:cNvGrpSpPr>
              <a:grpSpLocks/>
            </p:cNvGrpSpPr>
            <p:nvPr/>
          </p:nvGrpSpPr>
          <p:grpSpPr bwMode="auto">
            <a:xfrm>
              <a:off x="567" y="1872"/>
              <a:ext cx="681" cy="679"/>
              <a:chOff x="567" y="1891"/>
              <a:chExt cx="681" cy="679"/>
            </a:xfrm>
          </p:grpSpPr>
          <p:sp>
            <p:nvSpPr>
              <p:cNvPr id="5173"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74" name="Group 14"/>
              <p:cNvGrpSpPr>
                <a:grpSpLocks/>
              </p:cNvGrpSpPr>
              <p:nvPr/>
            </p:nvGrpSpPr>
            <p:grpSpPr bwMode="auto">
              <a:xfrm>
                <a:off x="658" y="2064"/>
                <a:ext cx="494" cy="366"/>
                <a:chOff x="1581" y="2706"/>
                <a:chExt cx="494" cy="366"/>
              </a:xfrm>
            </p:grpSpPr>
            <p:sp>
              <p:nvSpPr>
                <p:cNvPr id="5175"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76"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77"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5128" name="Group 18"/>
          <p:cNvGrpSpPr>
            <a:grpSpLocks/>
          </p:cNvGrpSpPr>
          <p:nvPr/>
        </p:nvGrpSpPr>
        <p:grpSpPr bwMode="auto">
          <a:xfrm>
            <a:off x="4024313" y="3028950"/>
            <a:ext cx="1081087" cy="1441450"/>
            <a:chOff x="2535" y="1872"/>
            <a:chExt cx="681" cy="908"/>
          </a:xfrm>
        </p:grpSpPr>
        <p:sp>
          <p:nvSpPr>
            <p:cNvPr id="5163"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algn="ctr"/>
              <a:r>
                <a:rPr kumimoji="0" lang="en-US" sz="1800" b="1">
                  <a:latin typeface="+mj-lt"/>
                </a:rPr>
                <a:t>Breaks</a:t>
              </a:r>
            </a:p>
          </p:txBody>
        </p:sp>
        <p:grpSp>
          <p:nvGrpSpPr>
            <p:cNvPr id="5164" name="Group 20"/>
            <p:cNvGrpSpPr>
              <a:grpSpLocks/>
            </p:cNvGrpSpPr>
            <p:nvPr/>
          </p:nvGrpSpPr>
          <p:grpSpPr bwMode="auto">
            <a:xfrm>
              <a:off x="2535" y="1872"/>
              <a:ext cx="681" cy="679"/>
              <a:chOff x="2535" y="1872"/>
              <a:chExt cx="681" cy="679"/>
            </a:xfrm>
          </p:grpSpPr>
          <p:sp>
            <p:nvSpPr>
              <p:cNvPr id="5165"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66" name="Group 22"/>
              <p:cNvGrpSpPr>
                <a:grpSpLocks/>
              </p:cNvGrpSpPr>
              <p:nvPr/>
            </p:nvGrpSpPr>
            <p:grpSpPr bwMode="auto">
              <a:xfrm>
                <a:off x="2615" y="2064"/>
                <a:ext cx="505" cy="295"/>
                <a:chOff x="2643" y="2080"/>
                <a:chExt cx="505" cy="295"/>
              </a:xfrm>
            </p:grpSpPr>
            <p:sp>
              <p:nvSpPr>
                <p:cNvPr id="5167"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5168" name="Group 24"/>
                <p:cNvGrpSpPr>
                  <a:grpSpLocks/>
                </p:cNvGrpSpPr>
                <p:nvPr/>
              </p:nvGrpSpPr>
              <p:grpSpPr bwMode="auto">
                <a:xfrm>
                  <a:off x="2754" y="2080"/>
                  <a:ext cx="373" cy="234"/>
                  <a:chOff x="2754" y="2080"/>
                  <a:chExt cx="373" cy="234"/>
                </a:xfrm>
              </p:grpSpPr>
              <p:sp>
                <p:nvSpPr>
                  <p:cNvPr id="5169"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0"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5129" name="Group 27"/>
          <p:cNvGrpSpPr>
            <a:grpSpLocks/>
          </p:cNvGrpSpPr>
          <p:nvPr/>
        </p:nvGrpSpPr>
        <p:grpSpPr bwMode="auto">
          <a:xfrm>
            <a:off x="6991352" y="1276350"/>
            <a:ext cx="1462088" cy="1525588"/>
            <a:chOff x="4404" y="768"/>
            <a:chExt cx="921" cy="961"/>
          </a:xfrm>
        </p:grpSpPr>
        <p:sp>
          <p:nvSpPr>
            <p:cNvPr id="5159" name="Text Box 28"/>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algn="ctr"/>
              <a:r>
                <a:rPr kumimoji="0" lang="en-US" sz="1800" b="1">
                  <a:latin typeface="+mj-lt"/>
                </a:rPr>
                <a:t>Emergency</a:t>
              </a:r>
            </a:p>
          </p:txBody>
        </p:sp>
        <p:grpSp>
          <p:nvGrpSpPr>
            <p:cNvPr id="5160" name="Group 29"/>
            <p:cNvGrpSpPr>
              <a:grpSpLocks/>
            </p:cNvGrpSpPr>
            <p:nvPr/>
          </p:nvGrpSpPr>
          <p:grpSpPr bwMode="auto">
            <a:xfrm>
              <a:off x="4503" y="768"/>
              <a:ext cx="681" cy="679"/>
              <a:chOff x="3639" y="768"/>
              <a:chExt cx="681" cy="679"/>
            </a:xfrm>
          </p:grpSpPr>
          <p:sp>
            <p:nvSpPr>
              <p:cNvPr id="5161"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2"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130" name="Text Box 32"/>
          <p:cNvSpPr txBox="1">
            <a:spLocks noChangeArrowheads="1"/>
          </p:cNvSpPr>
          <p:nvPr/>
        </p:nvSpPr>
        <p:spPr bwMode="auto">
          <a:xfrm>
            <a:off x="7124700" y="5937250"/>
            <a:ext cx="1149350" cy="366713"/>
          </a:xfrm>
          <a:prstGeom prst="rect">
            <a:avLst/>
          </a:prstGeom>
          <a:noFill/>
          <a:ln w="12700">
            <a:noFill/>
            <a:miter lim="800000"/>
            <a:headEnd/>
            <a:tailEnd/>
          </a:ln>
        </p:spPr>
        <p:txBody>
          <a:bodyPr wrap="none">
            <a:spAutoFit/>
          </a:bodyPr>
          <a:lstStyle/>
          <a:p>
            <a:pPr algn="ctr"/>
            <a:r>
              <a:rPr kumimoji="0" lang="en-US" sz="1800" b="1">
                <a:latin typeface="+mj-lt"/>
              </a:rPr>
              <a:t>Smoking</a:t>
            </a:r>
          </a:p>
        </p:txBody>
      </p:sp>
      <p:sp>
        <p:nvSpPr>
          <p:cNvPr id="5131" name="AutoShape 33"/>
          <p:cNvSpPr>
            <a:spLocks noChangeArrowheads="1"/>
          </p:cNvSpPr>
          <p:nvPr/>
        </p:nvSpPr>
        <p:spPr bwMode="auto">
          <a:xfrm>
            <a:off x="7162800" y="4819650"/>
            <a:ext cx="1081088" cy="1077913"/>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2" name="Group 34"/>
          <p:cNvGrpSpPr>
            <a:grpSpLocks/>
          </p:cNvGrpSpPr>
          <p:nvPr/>
        </p:nvGrpSpPr>
        <p:grpSpPr bwMode="auto">
          <a:xfrm>
            <a:off x="7459663" y="5148263"/>
            <a:ext cx="534987" cy="338137"/>
            <a:chOff x="4682" y="3171"/>
            <a:chExt cx="337" cy="213"/>
          </a:xfrm>
        </p:grpSpPr>
        <p:grpSp>
          <p:nvGrpSpPr>
            <p:cNvPr id="5152" name="Group 35"/>
            <p:cNvGrpSpPr>
              <a:grpSpLocks/>
            </p:cNvGrpSpPr>
            <p:nvPr/>
          </p:nvGrpSpPr>
          <p:grpSpPr bwMode="auto">
            <a:xfrm>
              <a:off x="4682" y="3335"/>
              <a:ext cx="337" cy="49"/>
              <a:chOff x="4682" y="3335"/>
              <a:chExt cx="337" cy="49"/>
            </a:xfrm>
          </p:grpSpPr>
          <p:sp>
            <p:nvSpPr>
              <p:cNvPr id="5156"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57"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58"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5153" name="Group 39"/>
            <p:cNvGrpSpPr>
              <a:grpSpLocks/>
            </p:cNvGrpSpPr>
            <p:nvPr/>
          </p:nvGrpSpPr>
          <p:grpSpPr bwMode="auto">
            <a:xfrm>
              <a:off x="4822" y="3171"/>
              <a:ext cx="197" cy="158"/>
              <a:chOff x="4822" y="3171"/>
              <a:chExt cx="197" cy="158"/>
            </a:xfrm>
          </p:grpSpPr>
          <p:sp>
            <p:nvSpPr>
              <p:cNvPr id="5154"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55"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5133" name="Group 42"/>
          <p:cNvGrpSpPr>
            <a:grpSpLocks/>
          </p:cNvGrpSpPr>
          <p:nvPr/>
        </p:nvGrpSpPr>
        <p:grpSpPr bwMode="auto">
          <a:xfrm>
            <a:off x="4038600" y="4846638"/>
            <a:ext cx="1081088" cy="1457325"/>
            <a:chOff x="2544" y="3017"/>
            <a:chExt cx="681" cy="918"/>
          </a:xfrm>
        </p:grpSpPr>
        <p:sp>
          <p:nvSpPr>
            <p:cNvPr id="5146" name="Text Box 43"/>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algn="ctr"/>
              <a:r>
                <a:rPr kumimoji="0" lang="en-US" sz="1800" b="1">
                  <a:latin typeface="+mj-lt"/>
                </a:rPr>
                <a:t>Parking</a:t>
              </a:r>
            </a:p>
          </p:txBody>
        </p:sp>
        <p:grpSp>
          <p:nvGrpSpPr>
            <p:cNvPr id="5147" name="Group 44"/>
            <p:cNvGrpSpPr>
              <a:grpSpLocks/>
            </p:cNvGrpSpPr>
            <p:nvPr/>
          </p:nvGrpSpPr>
          <p:grpSpPr bwMode="auto">
            <a:xfrm>
              <a:off x="2544" y="3017"/>
              <a:ext cx="681" cy="679"/>
              <a:chOff x="2544" y="3017"/>
              <a:chExt cx="681" cy="679"/>
            </a:xfrm>
          </p:grpSpPr>
          <p:sp>
            <p:nvSpPr>
              <p:cNvPr id="5148"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49" name="Group 46"/>
              <p:cNvGrpSpPr>
                <a:grpSpLocks/>
              </p:cNvGrpSpPr>
              <p:nvPr/>
            </p:nvGrpSpPr>
            <p:grpSpPr bwMode="auto">
              <a:xfrm>
                <a:off x="2697" y="3120"/>
                <a:ext cx="375" cy="497"/>
                <a:chOff x="2712" y="3093"/>
                <a:chExt cx="375" cy="497"/>
              </a:xfrm>
            </p:grpSpPr>
            <p:sp>
              <p:nvSpPr>
                <p:cNvPr id="5150"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1"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5134" name="Group 49"/>
          <p:cNvGrpSpPr>
            <a:grpSpLocks/>
          </p:cNvGrpSpPr>
          <p:nvPr/>
        </p:nvGrpSpPr>
        <p:grpSpPr bwMode="auto">
          <a:xfrm>
            <a:off x="736600" y="4857750"/>
            <a:ext cx="1322388" cy="1449388"/>
            <a:chOff x="464" y="3024"/>
            <a:chExt cx="833" cy="913"/>
          </a:xfrm>
        </p:grpSpPr>
        <p:sp>
          <p:nvSpPr>
            <p:cNvPr id="5135" name="Text Box 50"/>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algn="ctr"/>
              <a:r>
                <a:rPr kumimoji="0" lang="en-US" sz="1800" b="1">
                  <a:latin typeface="+mj-lt"/>
                </a:rPr>
                <a:t>Restrooms</a:t>
              </a:r>
            </a:p>
          </p:txBody>
        </p:sp>
        <p:grpSp>
          <p:nvGrpSpPr>
            <p:cNvPr id="5136" name="Group 51"/>
            <p:cNvGrpSpPr>
              <a:grpSpLocks/>
            </p:cNvGrpSpPr>
            <p:nvPr/>
          </p:nvGrpSpPr>
          <p:grpSpPr bwMode="auto">
            <a:xfrm>
              <a:off x="567" y="3024"/>
              <a:ext cx="681" cy="679"/>
              <a:chOff x="1440" y="3024"/>
              <a:chExt cx="681" cy="679"/>
            </a:xfrm>
          </p:grpSpPr>
          <p:sp>
            <p:nvSpPr>
              <p:cNvPr id="5137"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8" name="Group 53"/>
              <p:cNvGrpSpPr>
                <a:grpSpLocks/>
              </p:cNvGrpSpPr>
              <p:nvPr/>
            </p:nvGrpSpPr>
            <p:grpSpPr bwMode="auto">
              <a:xfrm>
                <a:off x="1505" y="3103"/>
                <a:ext cx="559" cy="545"/>
                <a:chOff x="625" y="3069"/>
                <a:chExt cx="559" cy="545"/>
              </a:xfrm>
            </p:grpSpPr>
            <p:grpSp>
              <p:nvGrpSpPr>
                <p:cNvPr id="5139" name="Group 54"/>
                <p:cNvGrpSpPr>
                  <a:grpSpLocks/>
                </p:cNvGrpSpPr>
                <p:nvPr/>
              </p:nvGrpSpPr>
              <p:grpSpPr bwMode="auto">
                <a:xfrm>
                  <a:off x="625" y="3075"/>
                  <a:ext cx="209" cy="539"/>
                  <a:chOff x="625" y="3075"/>
                  <a:chExt cx="209" cy="539"/>
                </a:xfrm>
              </p:grpSpPr>
              <p:sp>
                <p:nvSpPr>
                  <p:cNvPr id="5144"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5"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5140" name="Group 57"/>
                <p:cNvGrpSpPr>
                  <a:grpSpLocks/>
                </p:cNvGrpSpPr>
                <p:nvPr/>
              </p:nvGrpSpPr>
              <p:grpSpPr bwMode="auto">
                <a:xfrm>
                  <a:off x="934" y="3075"/>
                  <a:ext cx="250" cy="538"/>
                  <a:chOff x="934" y="3075"/>
                  <a:chExt cx="250" cy="538"/>
                </a:xfrm>
              </p:grpSpPr>
              <p:sp>
                <p:nvSpPr>
                  <p:cNvPr id="5142"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3"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1"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Introduction to WLT</a:t>
            </a:r>
          </a:p>
          <a:p>
            <a:r>
              <a:rPr lang="en-US" dirty="0" smtClean="0"/>
              <a:t>Business Considerations</a:t>
            </a:r>
          </a:p>
          <a:p>
            <a:r>
              <a:rPr lang="en-US" dirty="0" smtClean="0"/>
              <a:t>Set up WLT</a:t>
            </a:r>
          </a:p>
          <a:p>
            <a:r>
              <a:rPr lang="en-US" dirty="0" smtClean="0"/>
              <a:t>Process WLT</a:t>
            </a:r>
          </a:p>
          <a:p>
            <a:r>
              <a:rPr lang="en-US" dirty="0" smtClean="0"/>
              <a:t>WLT with Work Orders/SFC</a:t>
            </a:r>
          </a:p>
          <a:p>
            <a:r>
              <a:rPr lang="en-US" dirty="0" smtClean="0"/>
              <a:t>WLT with Advanced Repetitive</a:t>
            </a:r>
          </a:p>
          <a:p>
            <a:r>
              <a:rPr lang="en-US" dirty="0" smtClean="0"/>
              <a:t>WLT with Repetitive</a:t>
            </a:r>
            <a:endParaRPr lang="en-US" dirty="0" smtClean="0"/>
          </a:p>
        </p:txBody>
      </p:sp>
      <p:sp>
        <p:nvSpPr>
          <p:cNvPr id="6147" name="Rectangle 2"/>
          <p:cNvSpPr>
            <a:spLocks noGrp="1" noChangeArrowheads="1"/>
          </p:cNvSpPr>
          <p:nvPr>
            <p:ph type="title"/>
          </p:nvPr>
        </p:nvSpPr>
        <p:spPr>
          <a:noFill/>
        </p:spPr>
        <p:txBody>
          <a:bodyPr>
            <a:normAutofit/>
          </a:bodyPr>
          <a:lstStyle/>
          <a:p>
            <a:pPr eaLnBrk="1" hangingPunct="1"/>
            <a:r>
              <a:rPr lang="en-US" smtClean="0">
                <a:solidFill>
                  <a:schemeClr val="tx2"/>
                </a:solidFill>
              </a:rPr>
              <a:t>Course Overview</a:t>
            </a:r>
          </a:p>
        </p:txBody>
      </p:sp>
      <p:sp>
        <p:nvSpPr>
          <p:cNvPr id="6146" name="Footer Placeholder 3"/>
          <p:cNvSpPr>
            <a:spLocks noGrp="1"/>
          </p:cNvSpPr>
          <p:nvPr>
            <p:ph type="ftr" sz="quarter" idx="10"/>
          </p:nvPr>
        </p:nvSpPr>
        <p:spPr>
          <a:noFill/>
        </p:spPr>
        <p:txBody>
          <a:bodyPr/>
          <a:lstStyle/>
          <a:p>
            <a:r>
              <a:rPr lang="en-US" smtClean="0"/>
              <a:t>WLT-IN-040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457200" y="609600"/>
            <a:ext cx="6256338" cy="881063"/>
          </a:xfrm>
        </p:spPr>
        <p:txBody>
          <a:bodyPr/>
          <a:lstStyle/>
          <a:p>
            <a:pPr eaLnBrk="1" hangingPunct="1"/>
            <a:r>
              <a:rPr lang="en-US" smtClean="0"/>
              <a:t>What is WIP Lot Trace</a:t>
            </a:r>
          </a:p>
        </p:txBody>
      </p:sp>
      <p:sp>
        <p:nvSpPr>
          <p:cNvPr id="7170" name="Footer Placeholder 2"/>
          <p:cNvSpPr>
            <a:spLocks noGrp="1"/>
          </p:cNvSpPr>
          <p:nvPr>
            <p:ph type="ftr" sz="quarter" idx="10"/>
          </p:nvPr>
        </p:nvSpPr>
        <p:spPr>
          <a:noFill/>
        </p:spPr>
        <p:txBody>
          <a:bodyPr/>
          <a:lstStyle/>
          <a:p>
            <a:r>
              <a:rPr lang="en-US" smtClean="0"/>
              <a:t>WLT-IN-050</a:t>
            </a:r>
          </a:p>
        </p:txBody>
      </p:sp>
      <p:grpSp>
        <p:nvGrpSpPr>
          <p:cNvPr id="7172" name="Group 54"/>
          <p:cNvGrpSpPr>
            <a:grpSpLocks/>
          </p:cNvGrpSpPr>
          <p:nvPr/>
        </p:nvGrpSpPr>
        <p:grpSpPr bwMode="auto">
          <a:xfrm>
            <a:off x="2702807" y="2661459"/>
            <a:ext cx="3546034" cy="2864631"/>
            <a:chOff x="2274" y="2103"/>
            <a:chExt cx="1297" cy="1210"/>
          </a:xfrm>
        </p:grpSpPr>
        <p:grpSp>
          <p:nvGrpSpPr>
            <p:cNvPr id="7178" name="Group 46"/>
            <p:cNvGrpSpPr>
              <a:grpSpLocks/>
            </p:cNvGrpSpPr>
            <p:nvPr/>
          </p:nvGrpSpPr>
          <p:grpSpPr bwMode="auto">
            <a:xfrm>
              <a:off x="2274" y="2103"/>
              <a:ext cx="1297" cy="1210"/>
              <a:chOff x="5576" y="1807"/>
              <a:chExt cx="1158" cy="1042"/>
            </a:xfrm>
          </p:grpSpPr>
          <p:sp>
            <p:nvSpPr>
              <p:cNvPr id="7180" name="Rectangle 47"/>
              <p:cNvSpPr>
                <a:spLocks noChangeArrowheads="1"/>
              </p:cNvSpPr>
              <p:nvPr/>
            </p:nvSpPr>
            <p:spPr bwMode="auto">
              <a:xfrm>
                <a:off x="5576" y="1951"/>
                <a:ext cx="899" cy="898"/>
              </a:xfrm>
              <a:prstGeom prst="rect">
                <a:avLst/>
              </a:prstGeom>
              <a:solidFill>
                <a:schemeClr val="accent1"/>
              </a:solidFill>
              <a:ln w="12700">
                <a:solidFill>
                  <a:schemeClr val="accent1"/>
                </a:solidFill>
                <a:miter lim="800000"/>
                <a:headEnd/>
                <a:tailEnd/>
              </a:ln>
            </p:spPr>
            <p:txBody>
              <a:bodyPr/>
              <a:lstStyle/>
              <a:p>
                <a:endParaRPr lang="en-US">
                  <a:solidFill>
                    <a:schemeClr val="tx2"/>
                  </a:solidFill>
                  <a:latin typeface="+mj-lt"/>
                </a:endParaRPr>
              </a:p>
            </p:txBody>
          </p:sp>
          <p:sp>
            <p:nvSpPr>
              <p:cNvPr id="7181" name="Freeform 48"/>
              <p:cNvSpPr>
                <a:spLocks/>
              </p:cNvSpPr>
              <p:nvPr/>
            </p:nvSpPr>
            <p:spPr bwMode="auto">
              <a:xfrm>
                <a:off x="6477" y="1812"/>
                <a:ext cx="254" cy="1037"/>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sp>
            <p:nvSpPr>
              <p:cNvPr id="7182" name="Freeform 49"/>
              <p:cNvSpPr>
                <a:spLocks/>
              </p:cNvSpPr>
              <p:nvPr/>
            </p:nvSpPr>
            <p:spPr bwMode="auto">
              <a:xfrm>
                <a:off x="5579" y="1807"/>
                <a:ext cx="1155" cy="144"/>
              </a:xfrm>
              <a:custGeom>
                <a:avLst/>
                <a:gdLst>
                  <a:gd name="T0" fmla="*/ 0 w 1155"/>
                  <a:gd name="T1" fmla="*/ 144 h 144"/>
                  <a:gd name="T2" fmla="*/ 897 w 1155"/>
                  <a:gd name="T3" fmla="*/ 144 h 144"/>
                  <a:gd name="T4" fmla="*/ 1155 w 1155"/>
                  <a:gd name="T5" fmla="*/ 0 h 144"/>
                  <a:gd name="T6" fmla="*/ 290 w 1155"/>
                  <a:gd name="T7" fmla="*/ 0 h 144"/>
                  <a:gd name="T8" fmla="*/ 0 w 1155"/>
                  <a:gd name="T9" fmla="*/ 144 h 144"/>
                  <a:gd name="T10" fmla="*/ 0 60000 65536"/>
                  <a:gd name="T11" fmla="*/ 0 60000 65536"/>
                  <a:gd name="T12" fmla="*/ 0 60000 65536"/>
                  <a:gd name="T13" fmla="*/ 0 60000 65536"/>
                  <a:gd name="T14" fmla="*/ 0 60000 65536"/>
                  <a:gd name="T15" fmla="*/ 0 w 1155"/>
                  <a:gd name="T16" fmla="*/ 0 h 144"/>
                  <a:gd name="T17" fmla="*/ 1155 w 1155"/>
                  <a:gd name="T18" fmla="*/ 144 h 144"/>
                </a:gdLst>
                <a:ahLst/>
                <a:cxnLst>
                  <a:cxn ang="T10">
                    <a:pos x="T0" y="T1"/>
                  </a:cxn>
                  <a:cxn ang="T11">
                    <a:pos x="T2" y="T3"/>
                  </a:cxn>
                  <a:cxn ang="T12">
                    <a:pos x="T4" y="T5"/>
                  </a:cxn>
                  <a:cxn ang="T13">
                    <a:pos x="T6" y="T7"/>
                  </a:cxn>
                  <a:cxn ang="T14">
                    <a:pos x="T8" y="T9"/>
                  </a:cxn>
                </a:cxnLst>
                <a:rect l="T15" t="T16" r="T17" b="T18"/>
                <a:pathLst>
                  <a:path w="1155" h="144">
                    <a:moveTo>
                      <a:pt x="0" y="144"/>
                    </a:moveTo>
                    <a:lnTo>
                      <a:pt x="897" y="144"/>
                    </a:lnTo>
                    <a:lnTo>
                      <a:pt x="1155" y="0"/>
                    </a:lnTo>
                    <a:lnTo>
                      <a:pt x="290" y="0"/>
                    </a:lnTo>
                    <a:lnTo>
                      <a:pt x="0" y="144"/>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grpSp>
        <p:sp>
          <p:nvSpPr>
            <p:cNvPr id="7179" name="Text Box 50"/>
            <p:cNvSpPr txBox="1">
              <a:spLocks noChangeArrowheads="1"/>
            </p:cNvSpPr>
            <p:nvPr/>
          </p:nvSpPr>
          <p:spPr bwMode="auto">
            <a:xfrm>
              <a:off x="2439" y="2534"/>
              <a:ext cx="661" cy="468"/>
            </a:xfrm>
            <a:prstGeom prst="rect">
              <a:avLst/>
            </a:prstGeom>
            <a:noFill/>
            <a:ln w="38100">
              <a:noFill/>
              <a:miter lim="800000"/>
              <a:headEnd/>
              <a:tailEnd/>
            </a:ln>
          </p:spPr>
          <p:txBody>
            <a:bodyPr wrap="square" tIns="0" bIns="0">
              <a:spAutoFit/>
            </a:bodyPr>
            <a:lstStyle/>
            <a:p>
              <a:pPr algn="ctr"/>
              <a:r>
                <a:rPr kumimoji="0" lang="en-US" sz="3600" b="1" dirty="0">
                  <a:solidFill>
                    <a:schemeClr val="tx2"/>
                  </a:solidFill>
                  <a:latin typeface="+mj-lt"/>
                </a:rPr>
                <a:t>WIP </a:t>
              </a:r>
              <a:r>
                <a:rPr kumimoji="0" lang="en-US" sz="3600" b="1" dirty="0" smtClean="0">
                  <a:solidFill>
                    <a:schemeClr val="tx2"/>
                  </a:solidFill>
                  <a:latin typeface="+mj-lt"/>
                </a:rPr>
                <a:t>Lot Trace </a:t>
              </a:r>
              <a:r>
                <a:rPr kumimoji="0" lang="en-US" sz="3600" b="1" dirty="0">
                  <a:solidFill>
                    <a:schemeClr val="tx2"/>
                  </a:solidFill>
                  <a:latin typeface="+mj-lt"/>
                </a:rPr>
                <a:t>?</a:t>
              </a:r>
              <a:endParaRPr kumimoji="0" lang="en-US" sz="3600" dirty="0">
                <a:solidFill>
                  <a:schemeClr val="tx2"/>
                </a:solidFill>
                <a:latin typeface="+mj-lt"/>
              </a:endParaRPr>
            </a:p>
          </p:txBody>
        </p:sp>
      </p:grpSp>
      <p:sp>
        <p:nvSpPr>
          <p:cNvPr id="7173" name="Oval 55"/>
          <p:cNvSpPr>
            <a:spLocks noChangeArrowheads="1"/>
          </p:cNvSpPr>
          <p:nvPr/>
        </p:nvSpPr>
        <p:spPr bwMode="auto">
          <a:xfrm>
            <a:off x="5905500" y="3105150"/>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4" name="Oval 56"/>
          <p:cNvSpPr>
            <a:spLocks noChangeArrowheads="1"/>
          </p:cNvSpPr>
          <p:nvPr/>
        </p:nvSpPr>
        <p:spPr bwMode="auto">
          <a:xfrm>
            <a:off x="5648325" y="4524375"/>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5" name="Oval 57"/>
          <p:cNvSpPr>
            <a:spLocks noChangeArrowheads="1"/>
          </p:cNvSpPr>
          <p:nvPr/>
        </p:nvSpPr>
        <p:spPr bwMode="auto">
          <a:xfrm>
            <a:off x="3009900" y="47910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6" name="Oval 58"/>
          <p:cNvSpPr>
            <a:spLocks noChangeArrowheads="1"/>
          </p:cNvSpPr>
          <p:nvPr/>
        </p:nvSpPr>
        <p:spPr bwMode="auto">
          <a:xfrm>
            <a:off x="4600575" y="31908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7" name="Oval 59"/>
          <p:cNvSpPr>
            <a:spLocks noChangeArrowheads="1"/>
          </p:cNvSpPr>
          <p:nvPr/>
        </p:nvSpPr>
        <p:spPr bwMode="auto">
          <a:xfrm>
            <a:off x="3467100" y="2743200"/>
            <a:ext cx="666750" cy="247650"/>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20000"/>
          </a:bodyPr>
          <a:lstStyle/>
          <a:p>
            <a:r>
              <a:rPr lang="en-US" dirty="0" smtClean="0"/>
              <a:t>Assigns</a:t>
            </a:r>
          </a:p>
          <a:p>
            <a:pPr lvl="1"/>
            <a:r>
              <a:rPr lang="en-US" dirty="0" smtClean="0"/>
              <a:t>Assigns lot and serial tracing numbers to WIP</a:t>
            </a:r>
          </a:p>
          <a:p>
            <a:r>
              <a:rPr lang="en-US" dirty="0" smtClean="0"/>
              <a:t>Creates</a:t>
            </a:r>
          </a:p>
          <a:p>
            <a:pPr lvl="1"/>
            <a:r>
              <a:rPr lang="en-US" dirty="0" smtClean="0"/>
              <a:t>Creates flexible registration to activate or deactivate WIP </a:t>
            </a:r>
            <a:r>
              <a:rPr lang="en-US" dirty="0" smtClean="0"/>
              <a:t>lot/serial tracking </a:t>
            </a:r>
            <a:r>
              <a:rPr lang="en-US" dirty="0" smtClean="0"/>
              <a:t>for all or specific: Bill of Materials (BOMs), Routing Codes, </a:t>
            </a:r>
            <a:r>
              <a:rPr lang="en-US" dirty="0" smtClean="0"/>
              <a:t>Parent Items</a:t>
            </a:r>
            <a:r>
              <a:rPr lang="en-US" dirty="0" smtClean="0"/>
              <a:t>, Component Items, Routings, Routing Operations</a:t>
            </a:r>
          </a:p>
          <a:p>
            <a:r>
              <a:rPr lang="en-US" dirty="0" smtClean="0"/>
              <a:t>Renumbers</a:t>
            </a:r>
          </a:p>
          <a:p>
            <a:pPr lvl="1"/>
            <a:r>
              <a:rPr lang="en-US" dirty="0" smtClean="0"/>
              <a:t>Renumbers lot/serials from one operation to the next or retains the </a:t>
            </a:r>
            <a:r>
              <a:rPr lang="en-US" dirty="0" smtClean="0"/>
              <a:t>same numbers </a:t>
            </a:r>
            <a:r>
              <a:rPr lang="en-US" dirty="0" smtClean="0"/>
              <a:t>throughout all operations</a:t>
            </a:r>
          </a:p>
          <a:p>
            <a:r>
              <a:rPr lang="en-US" dirty="0" smtClean="0"/>
              <a:t>Traces:</a:t>
            </a:r>
          </a:p>
          <a:p>
            <a:pPr lvl="1"/>
            <a:r>
              <a:rPr lang="en-US" dirty="0" smtClean="0"/>
              <a:t>WIP lot/serial numbers throughout the manufacturing </a:t>
            </a:r>
            <a:r>
              <a:rPr lang="en-US" dirty="0" smtClean="0"/>
              <a:t>process and into finished </a:t>
            </a:r>
            <a:r>
              <a:rPr lang="en-US" dirty="0" smtClean="0"/>
              <a:t>material inventory (including WIP material processed by </a:t>
            </a:r>
            <a:r>
              <a:rPr lang="en-US" dirty="0" smtClean="0"/>
              <a:t>multiple subcontractors</a:t>
            </a:r>
            <a:r>
              <a:rPr lang="en-US" dirty="0" smtClean="0"/>
              <a:t>)</a:t>
            </a:r>
          </a:p>
          <a:p>
            <a:pPr lvl="1"/>
            <a:r>
              <a:rPr lang="en-US" dirty="0" smtClean="0"/>
              <a:t>Component material lots consumed at any operation in a routing to WIP </a:t>
            </a:r>
            <a:r>
              <a:rPr lang="en-US" dirty="0" smtClean="0"/>
              <a:t>or finished </a:t>
            </a:r>
            <a:r>
              <a:rPr lang="en-US" dirty="0" smtClean="0"/>
              <a:t>material lots</a:t>
            </a:r>
          </a:p>
          <a:p>
            <a:pPr lvl="1"/>
            <a:r>
              <a:rPr lang="en-US" dirty="0" smtClean="0"/>
              <a:t>WIP material lots from operation to operation</a:t>
            </a:r>
          </a:p>
          <a:p>
            <a:endParaRPr lang="en-US" dirty="0"/>
          </a:p>
        </p:txBody>
      </p:sp>
      <p:sp>
        <p:nvSpPr>
          <p:cNvPr id="9219" name="Rectangle 2"/>
          <p:cNvSpPr>
            <a:spLocks noGrp="1" noChangeArrowheads="1"/>
          </p:cNvSpPr>
          <p:nvPr>
            <p:ph type="title"/>
          </p:nvPr>
        </p:nvSpPr>
        <p:spPr>
          <a:noFill/>
        </p:spPr>
        <p:txBody>
          <a:bodyPr>
            <a:normAutofit/>
          </a:bodyPr>
          <a:lstStyle/>
          <a:p>
            <a:pPr eaLnBrk="1" hangingPunct="1"/>
            <a:r>
              <a:rPr lang="en-US" smtClean="0">
                <a:solidFill>
                  <a:schemeClr val="tx2"/>
                </a:solidFill>
              </a:rPr>
              <a:t>WIP Lot Features</a:t>
            </a:r>
          </a:p>
        </p:txBody>
      </p:sp>
      <p:sp>
        <p:nvSpPr>
          <p:cNvPr id="9218" name="Footer Placeholder 3"/>
          <p:cNvSpPr>
            <a:spLocks noGrp="1"/>
          </p:cNvSpPr>
          <p:nvPr>
            <p:ph type="ftr" sz="quarter" idx="10"/>
          </p:nvPr>
        </p:nvSpPr>
        <p:spPr>
          <a:noFill/>
        </p:spPr>
        <p:txBody>
          <a:bodyPr/>
          <a:lstStyle/>
          <a:p>
            <a:r>
              <a:rPr lang="en-US" smtClean="0"/>
              <a:t>WLT-IN-070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70000" lnSpcReduction="20000"/>
          </a:bodyPr>
          <a:lstStyle/>
          <a:p>
            <a:r>
              <a:rPr lang="en-US" dirty="0" smtClean="0"/>
              <a:t>Determines</a:t>
            </a:r>
          </a:p>
          <a:p>
            <a:pPr lvl="1"/>
            <a:r>
              <a:rPr lang="en-US" dirty="0" smtClean="0"/>
              <a:t>Determines the constituent WIP or component material lots of finished or WIP material lots</a:t>
            </a:r>
          </a:p>
          <a:p>
            <a:r>
              <a:rPr lang="en-US" dirty="0" smtClean="0"/>
              <a:t>Maintains:</a:t>
            </a:r>
          </a:p>
          <a:p>
            <a:pPr lvl="1"/>
            <a:r>
              <a:rPr lang="en-US" dirty="0" smtClean="0"/>
              <a:t>Complete WIP tracing history</a:t>
            </a:r>
          </a:p>
          <a:p>
            <a:pPr lvl="1"/>
            <a:r>
              <a:rPr lang="en-US" dirty="0" smtClean="0"/>
              <a:t>Up-to-date cumulative scrapped, consumed, and produced quantities for traced WIP lot/ serial numbers at the operations level</a:t>
            </a:r>
          </a:p>
          <a:p>
            <a:pPr lvl="1"/>
            <a:r>
              <a:rPr lang="en-US" dirty="0" smtClean="0"/>
              <a:t>Quantity-on-hand (QOH) balances at the operation level for traced WIP lot serials</a:t>
            </a:r>
          </a:p>
          <a:p>
            <a:r>
              <a:rPr lang="en-US" dirty="0" smtClean="0"/>
              <a:t>Generates</a:t>
            </a:r>
          </a:p>
          <a:p>
            <a:pPr lvl="1"/>
            <a:r>
              <a:rPr lang="en-US" dirty="0" smtClean="0"/>
              <a:t>Reports providing visibility or WIP lot/serial numbers and quantities</a:t>
            </a:r>
          </a:p>
          <a:p>
            <a:pPr lvl="1"/>
            <a:r>
              <a:rPr lang="en-US" dirty="0" smtClean="0"/>
              <a:t>Can assign WIP lot/serial numbers automatically using Number Range</a:t>
            </a:r>
          </a:p>
          <a:p>
            <a:pPr lvl="1"/>
            <a:r>
              <a:rPr lang="en-US" dirty="0" smtClean="0"/>
              <a:t>Management (NRM) features</a:t>
            </a:r>
          </a:p>
          <a:p>
            <a:r>
              <a:rPr lang="en-US" dirty="0" smtClean="0"/>
              <a:t>Controls</a:t>
            </a:r>
          </a:p>
          <a:p>
            <a:pPr lvl="1"/>
            <a:r>
              <a:rPr lang="en-US" dirty="0" smtClean="0"/>
              <a:t>Lot sizes for all traced material Combining and splitting of lot and component material being traced WIP inventory QOH balances for WIP material lot/serials being </a:t>
            </a:r>
            <a:r>
              <a:rPr lang="en-US" dirty="0" smtClean="0"/>
              <a:t>traced</a:t>
            </a:r>
            <a:endParaRPr lang="en-US" dirty="0" smtClean="0"/>
          </a:p>
        </p:txBody>
      </p:sp>
      <p:sp>
        <p:nvSpPr>
          <p:cNvPr id="10243" name="Rectangle 2"/>
          <p:cNvSpPr>
            <a:spLocks noGrp="1" noChangeArrowheads="1"/>
          </p:cNvSpPr>
          <p:nvPr>
            <p:ph type="title"/>
          </p:nvPr>
        </p:nvSpPr>
        <p:spPr>
          <a:noFill/>
        </p:spPr>
        <p:txBody>
          <a:bodyPr>
            <a:normAutofit/>
          </a:bodyPr>
          <a:lstStyle/>
          <a:p>
            <a:pPr eaLnBrk="1" hangingPunct="1"/>
            <a:r>
              <a:rPr lang="en-US" smtClean="0">
                <a:solidFill>
                  <a:schemeClr val="tx2"/>
                </a:solidFill>
              </a:rPr>
              <a:t>WIP Lot Features </a:t>
            </a:r>
            <a:r>
              <a:rPr lang="en-US" sz="2000" smtClean="0">
                <a:solidFill>
                  <a:schemeClr val="tx2"/>
                </a:solidFill>
              </a:rPr>
              <a:t>(continued)</a:t>
            </a:r>
            <a:endParaRPr lang="en-US" smtClean="0">
              <a:solidFill>
                <a:schemeClr val="tx2"/>
              </a:solidFill>
            </a:endParaRPr>
          </a:p>
        </p:txBody>
      </p:sp>
      <p:sp>
        <p:nvSpPr>
          <p:cNvPr id="10242" name="Footer Placeholder 3"/>
          <p:cNvSpPr>
            <a:spLocks noGrp="1"/>
          </p:cNvSpPr>
          <p:nvPr>
            <p:ph type="ftr" sz="quarter" idx="10"/>
          </p:nvPr>
        </p:nvSpPr>
        <p:spPr>
          <a:noFill/>
        </p:spPr>
        <p:txBody>
          <a:bodyPr/>
          <a:lstStyle/>
          <a:p>
            <a:r>
              <a:rPr lang="en-US" smtClean="0"/>
              <a:t>WLT-IN-080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lnSpcReduction="10000"/>
          </a:bodyPr>
          <a:lstStyle/>
          <a:p>
            <a:r>
              <a:rPr lang="en-US" dirty="0" smtClean="0"/>
              <a:t>Captures</a:t>
            </a:r>
          </a:p>
          <a:p>
            <a:pPr lvl="1"/>
            <a:r>
              <a:rPr lang="en-US" dirty="0" smtClean="0"/>
              <a:t>Captures WIP lot/serial information and maintains QOH balances for WIP material sent to multiple subcontractors</a:t>
            </a:r>
          </a:p>
          <a:p>
            <a:r>
              <a:rPr lang="en-US" dirty="0" smtClean="0"/>
              <a:t>Moves</a:t>
            </a:r>
          </a:p>
          <a:p>
            <a:pPr lvl="1"/>
            <a:r>
              <a:rPr lang="en-US" dirty="0" smtClean="0"/>
              <a:t>Moves WIP lots to subcontract operations during shipper confirm</a:t>
            </a:r>
          </a:p>
          <a:p>
            <a:r>
              <a:rPr lang="en-US" dirty="0" err="1" smtClean="0"/>
              <a:t>Backflushes</a:t>
            </a:r>
            <a:endParaRPr lang="en-US" dirty="0" smtClean="0"/>
          </a:p>
          <a:p>
            <a:pPr lvl="1"/>
            <a:r>
              <a:rPr lang="en-US" dirty="0" err="1" smtClean="0"/>
              <a:t>Backflushes</a:t>
            </a:r>
            <a:r>
              <a:rPr lang="en-US" dirty="0" smtClean="0"/>
              <a:t> subcontracted WIP lots as part of the purchase order (PO) receipts process</a:t>
            </a:r>
          </a:p>
          <a:p>
            <a:r>
              <a:rPr lang="en-US" dirty="0" smtClean="0"/>
              <a:t>Prints:</a:t>
            </a:r>
          </a:p>
          <a:p>
            <a:pPr lvl="1"/>
            <a:r>
              <a:rPr lang="en-US" dirty="0" smtClean="0"/>
              <a:t>WIP lot numbers in subcontract shippers</a:t>
            </a:r>
          </a:p>
          <a:p>
            <a:pPr lvl="1"/>
            <a:r>
              <a:rPr lang="en-US" dirty="0" smtClean="0"/>
              <a:t>WIP lot numbers on subcontract POs</a:t>
            </a:r>
          </a:p>
          <a:p>
            <a:endParaRPr lang="en-US" dirty="0"/>
          </a:p>
        </p:txBody>
      </p:sp>
      <p:sp>
        <p:nvSpPr>
          <p:cNvPr id="11267" name="Rectangle 2"/>
          <p:cNvSpPr>
            <a:spLocks noGrp="1" noChangeArrowheads="1"/>
          </p:cNvSpPr>
          <p:nvPr>
            <p:ph type="title"/>
          </p:nvPr>
        </p:nvSpPr>
        <p:spPr>
          <a:noFill/>
        </p:spPr>
        <p:txBody>
          <a:bodyPr>
            <a:normAutofit/>
          </a:bodyPr>
          <a:lstStyle/>
          <a:p>
            <a:pPr eaLnBrk="1" hangingPunct="1"/>
            <a:r>
              <a:rPr lang="en-US" smtClean="0">
                <a:solidFill>
                  <a:schemeClr val="tx2"/>
                </a:solidFill>
              </a:rPr>
              <a:t>WIP Lot Subcontracting</a:t>
            </a:r>
            <a:endParaRPr lang="en-US" smtClean="0">
              <a:solidFill>
                <a:schemeClr val="tx2"/>
              </a:solidFill>
            </a:endParaRPr>
          </a:p>
        </p:txBody>
      </p:sp>
      <p:sp>
        <p:nvSpPr>
          <p:cNvPr id="11266" name="Footer Placeholder 3"/>
          <p:cNvSpPr>
            <a:spLocks noGrp="1"/>
          </p:cNvSpPr>
          <p:nvPr>
            <p:ph type="ftr" sz="quarter" idx="10"/>
          </p:nvPr>
        </p:nvSpPr>
        <p:spPr>
          <a:noFill/>
        </p:spPr>
        <p:txBody>
          <a:bodyPr/>
          <a:lstStyle/>
          <a:p>
            <a:r>
              <a:rPr lang="en-US" smtClean="0"/>
              <a:t>WLT-IN-090</a:t>
            </a:r>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itle 212"/>
          <p:cNvSpPr>
            <a:spLocks noGrp="1"/>
          </p:cNvSpPr>
          <p:nvPr>
            <p:ph type="title"/>
          </p:nvPr>
        </p:nvSpPr>
        <p:spPr/>
        <p:txBody>
          <a:bodyPr/>
          <a:lstStyle/>
          <a:p>
            <a:r>
              <a:rPr lang="en-US" dirty="0" smtClean="0"/>
              <a:t>Why Was WIP Developed?</a:t>
            </a:r>
            <a:endParaRPr lang="en-US" dirty="0"/>
          </a:p>
        </p:txBody>
      </p:sp>
      <p:sp>
        <p:nvSpPr>
          <p:cNvPr id="12290" name="Footer Placeholder 3"/>
          <p:cNvSpPr>
            <a:spLocks noGrp="1"/>
          </p:cNvSpPr>
          <p:nvPr>
            <p:ph type="ftr" sz="quarter" idx="10"/>
          </p:nvPr>
        </p:nvSpPr>
        <p:spPr>
          <a:noFill/>
        </p:spPr>
        <p:txBody>
          <a:bodyPr/>
          <a:lstStyle/>
          <a:p>
            <a:r>
              <a:rPr lang="en-US" smtClean="0"/>
              <a:t>WLT-IN-100</a:t>
            </a:r>
          </a:p>
        </p:txBody>
      </p:sp>
      <p:grpSp>
        <p:nvGrpSpPr>
          <p:cNvPr id="12291" name="Group 4"/>
          <p:cNvGrpSpPr>
            <a:grpSpLocks/>
          </p:cNvGrpSpPr>
          <p:nvPr/>
        </p:nvGrpSpPr>
        <p:grpSpPr bwMode="auto">
          <a:xfrm>
            <a:off x="1474788" y="1587500"/>
            <a:ext cx="6184900" cy="3662363"/>
            <a:chOff x="929" y="1578"/>
            <a:chExt cx="3896" cy="2307"/>
          </a:xfrm>
        </p:grpSpPr>
        <p:grpSp>
          <p:nvGrpSpPr>
            <p:cNvPr id="12294" name="Group 5"/>
            <p:cNvGrpSpPr>
              <a:grpSpLocks/>
            </p:cNvGrpSpPr>
            <p:nvPr/>
          </p:nvGrpSpPr>
          <p:grpSpPr bwMode="auto">
            <a:xfrm>
              <a:off x="929" y="1578"/>
              <a:ext cx="3896" cy="2306"/>
              <a:chOff x="575" y="1599"/>
              <a:chExt cx="2372" cy="1404"/>
            </a:xfrm>
          </p:grpSpPr>
          <p:grpSp>
            <p:nvGrpSpPr>
              <p:cNvPr id="12296" name="Group 6"/>
              <p:cNvGrpSpPr>
                <a:grpSpLocks/>
              </p:cNvGrpSpPr>
              <p:nvPr/>
            </p:nvGrpSpPr>
            <p:grpSpPr bwMode="auto">
              <a:xfrm>
                <a:off x="575" y="1599"/>
                <a:ext cx="2372" cy="1404"/>
                <a:chOff x="575" y="1599"/>
                <a:chExt cx="2372" cy="1404"/>
              </a:xfrm>
            </p:grpSpPr>
            <p:sp>
              <p:nvSpPr>
                <p:cNvPr id="12301"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12302"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12303"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12304"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12305"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12306"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12307"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12308"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12309"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12310"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12311"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12312"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12313"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12314"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12315"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12316"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12317"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12318"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12319"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12320"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12321"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12322"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12323"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12324"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12325"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12326"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12327"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12328"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12329"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12330"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12331"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12332"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12333"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12334"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12335"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12336"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12337"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12338"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12339"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12340"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12341"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12342"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12343"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12344"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12345"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12346"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12347"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12348"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12349"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12350"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12351"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12352"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12353"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12354"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12355"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12356"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12357"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12358"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12359"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12360"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12361"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12362"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12363"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12364"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12365"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12366"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12367"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12368"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12369"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12370"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12371"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12372"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12373"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12374"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12375"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12376"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12377"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12378"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12379"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12380"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12381"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12382"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12383"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12384"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12385"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12386"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12387"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12388"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12389"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12390"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12391"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12392"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12393"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12394"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12395"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12396"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12397"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12398"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12399"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12400"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12401"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12402"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12403"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12404"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12405"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12406"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12407"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12408"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12409"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12410"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12411"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12412"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12413"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12414"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12415"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12416"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12417"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12418"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12419"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12420"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12421"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12422"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12423"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12424"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12425"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12426"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12427"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12428"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12429"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12430"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12431"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12432"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12433"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12434"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12435"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12436"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12437"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12438"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12439"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12440"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12441"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12442"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12443"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12444"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12445"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12446"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12447"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12448"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12449"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12450"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12451"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12452"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12453"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12454"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12455"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12456"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12457"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12458"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12459"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12460"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12461"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12462"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12463"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12464"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12465"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12466"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12467"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12468"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12469"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12470"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12471"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12472"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12473"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12474"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12475"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12476"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12477"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12478"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12479"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12480"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12481"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12482"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12483"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12484"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12485"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12486"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12487"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12488"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12489"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12490"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12491"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12492"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12493"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12494"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12495"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12496"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12497"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12498"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12499"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12500"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12297" name="Freeform 207"/>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12298" name="Freeform 208"/>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12299" name="Freeform 209"/>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12300" name="Freeform 210"/>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12295" name="Rectangle 211"/>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56532" name="AutoShape 212"/>
          <p:cNvSpPr>
            <a:spLocks noChangeArrowheads="1"/>
          </p:cNvSpPr>
          <p:nvPr/>
        </p:nvSpPr>
        <p:spPr bwMode="auto">
          <a:xfrm>
            <a:off x="512763" y="3167063"/>
            <a:ext cx="2447925" cy="646986"/>
          </a:xfrm>
          <a:prstGeom prst="wedgeRoundRectCallout">
            <a:avLst>
              <a:gd name="adj1" fmla="val 57264"/>
              <a:gd name="adj2" fmla="val 90000"/>
              <a:gd name="adj3" fmla="val 16667"/>
            </a:avLst>
          </a:prstGeom>
          <a:solidFill>
            <a:srgbClr val="FFFFFF"/>
          </a:solidFill>
          <a:ln w="12700">
            <a:solidFill>
              <a:schemeClr val="tx1"/>
            </a:solidFill>
            <a:miter lim="800000"/>
            <a:headEnd/>
            <a:tailEnd/>
          </a:ln>
        </p:spPr>
        <p:txBody>
          <a:bodyPr anchor="ctr">
            <a:spAutoFit/>
          </a:bodyPr>
          <a:lstStyle/>
          <a:p>
            <a:pPr algn="ctr"/>
            <a:r>
              <a:rPr lang="en-US" sz="1600" b="1" dirty="0">
                <a:latin typeface="+mj-lt"/>
              </a:rPr>
              <a:t>These just came in</a:t>
            </a:r>
          </a:p>
          <a:p>
            <a:pPr algn="ctr"/>
            <a:r>
              <a:rPr lang="en-US" sz="1600" b="1" dirty="0">
                <a:latin typeface="+mj-lt"/>
              </a:rPr>
              <a:t>from the supplier</a:t>
            </a:r>
          </a:p>
        </p:txBody>
      </p:sp>
      <p:sp>
        <p:nvSpPr>
          <p:cNvPr id="56533" name="AutoShape 213"/>
          <p:cNvSpPr>
            <a:spLocks noChangeArrowheads="1"/>
          </p:cNvSpPr>
          <p:nvPr/>
        </p:nvSpPr>
        <p:spPr bwMode="auto">
          <a:xfrm>
            <a:off x="1955800" y="1646238"/>
            <a:ext cx="2253625" cy="646986"/>
          </a:xfrm>
          <a:prstGeom prst="wedgeRoundRectCallout">
            <a:avLst>
              <a:gd name="adj1" fmla="val 38944"/>
              <a:gd name="adj2" fmla="val 179546"/>
              <a:gd name="adj3" fmla="val 16667"/>
            </a:avLst>
          </a:prstGeom>
          <a:solidFill>
            <a:srgbClr val="FFFFFF"/>
          </a:solidFill>
          <a:ln w="12700">
            <a:solidFill>
              <a:schemeClr val="tx1"/>
            </a:solidFill>
            <a:miter lim="800000"/>
            <a:headEnd/>
            <a:tailEnd/>
          </a:ln>
        </p:spPr>
        <p:txBody>
          <a:bodyPr wrap="none" anchor="ctr">
            <a:spAutoFit/>
          </a:bodyPr>
          <a:lstStyle/>
          <a:p>
            <a:pPr algn="ctr"/>
            <a:r>
              <a:rPr lang="en-US" sz="1600" b="1">
                <a:latin typeface="+mj-lt"/>
              </a:rPr>
              <a:t>Okay, now we have</a:t>
            </a:r>
          </a:p>
          <a:p>
            <a:pPr algn="ctr"/>
            <a:r>
              <a:rPr lang="en-US" sz="1600" b="1">
                <a:latin typeface="+mj-lt"/>
              </a:rPr>
              <a:t>to record everything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6532"/>
                                        </p:tgtEl>
                                        <p:attrNameLst>
                                          <p:attrName>style.visibility</p:attrName>
                                        </p:attrNameLst>
                                      </p:cBhvr>
                                      <p:to>
                                        <p:strVal val="visible"/>
                                      </p:to>
                                    </p:set>
                                    <p:anim calcmode="lin" valueType="num">
                                      <p:cBhvr>
                                        <p:cTn id="7" dur="500" fill="hold"/>
                                        <p:tgtEl>
                                          <p:spTgt spid="56532"/>
                                        </p:tgtEl>
                                        <p:attrNameLst>
                                          <p:attrName>ppt_w</p:attrName>
                                        </p:attrNameLst>
                                      </p:cBhvr>
                                      <p:tavLst>
                                        <p:tav tm="0">
                                          <p:val>
                                            <p:fltVal val="0"/>
                                          </p:val>
                                        </p:tav>
                                        <p:tav tm="100000">
                                          <p:val>
                                            <p:strVal val="#ppt_w"/>
                                          </p:val>
                                        </p:tav>
                                      </p:tavLst>
                                    </p:anim>
                                    <p:anim calcmode="lin" valueType="num">
                                      <p:cBhvr>
                                        <p:cTn id="8" dur="500" fill="hold"/>
                                        <p:tgtEl>
                                          <p:spTgt spid="565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6533"/>
                                        </p:tgtEl>
                                        <p:attrNameLst>
                                          <p:attrName>style.visibility</p:attrName>
                                        </p:attrNameLst>
                                      </p:cBhvr>
                                      <p:to>
                                        <p:strVal val="visible"/>
                                      </p:to>
                                    </p:set>
                                    <p:anim calcmode="lin" valueType="num">
                                      <p:cBhvr>
                                        <p:cTn id="12" dur="500" fill="hold"/>
                                        <p:tgtEl>
                                          <p:spTgt spid="56533"/>
                                        </p:tgtEl>
                                        <p:attrNameLst>
                                          <p:attrName>ppt_w</p:attrName>
                                        </p:attrNameLst>
                                      </p:cBhvr>
                                      <p:tavLst>
                                        <p:tav tm="0">
                                          <p:val>
                                            <p:fltVal val="0"/>
                                          </p:val>
                                        </p:tav>
                                        <p:tav tm="100000">
                                          <p:val>
                                            <p:strVal val="#ppt_w"/>
                                          </p:val>
                                        </p:tav>
                                      </p:tavLst>
                                    </p:anim>
                                    <p:anim calcmode="lin" valueType="num">
                                      <p:cBhvr>
                                        <p:cTn id="13" dur="500" fill="hold"/>
                                        <p:tgtEl>
                                          <p:spTgt spid="565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32" grpId="0" animBg="1" autoUpdateAnimBg="0"/>
      <p:bldP spid="56533" grpId="0" animBg="1" autoUpdateAnimBg="0"/>
    </p:bld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a:noFill/>
          <a:miter lim="800000"/>
          <a:headEnd/>
          <a:tailEnd/>
        </a:ln>
      </a:spPr>
      <a:bodyPr>
        <a:spAutoFit/>
      </a:bodyPr>
      <a:lstStyle>
        <a:defPPr>
          <a:buClr>
            <a:srgbClr val="890C4C"/>
          </a:buClr>
          <a:buFont typeface="Webdings" pitchFamily="18" charset="2"/>
          <a:buChar char="4"/>
          <a:defRPr kumimoji="0" dirty="0">
            <a:latin typeface="Tahoma" pitchFamily="34" charset="0"/>
          </a:defRPr>
        </a:defPPr>
      </a:lst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1100</TotalTime>
  <Words>918</Words>
  <Application>Microsoft PowerPoint 7.0</Application>
  <PresentationFormat>On-screen Show (4:3)</PresentationFormat>
  <Paragraphs>187</Paragraphs>
  <Slides>23</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Tahoma</vt:lpstr>
      <vt:lpstr>Webdings</vt:lpstr>
      <vt:lpstr>Times New Roman</vt:lpstr>
      <vt:lpstr>Wingdings</vt:lpstr>
      <vt:lpstr>2_EX06PP_template</vt:lpstr>
      <vt:lpstr>QAD 2010 Template</vt:lpstr>
      <vt:lpstr>WIP Lot Trace</vt:lpstr>
      <vt:lpstr>Slide 2</vt:lpstr>
      <vt:lpstr>Facilities</vt:lpstr>
      <vt:lpstr>Course Overview</vt:lpstr>
      <vt:lpstr>What is WIP Lot Trace</vt:lpstr>
      <vt:lpstr>WIP Lot Features</vt:lpstr>
      <vt:lpstr>WIP Lot Features (continued)</vt:lpstr>
      <vt:lpstr>WIP Lot Subcontracting</vt:lpstr>
      <vt:lpstr>Why Was WIP Developed?</vt:lpstr>
      <vt:lpstr>WIP Lot Trace - Limitations</vt:lpstr>
      <vt:lpstr>Terminology</vt:lpstr>
      <vt:lpstr>Customers Using WLT</vt:lpstr>
      <vt:lpstr>Supported Operations</vt:lpstr>
      <vt:lpstr>WIP Lot Trace Menu (3.22.13)</vt:lpstr>
      <vt:lpstr>WLT Functionality</vt:lpstr>
      <vt:lpstr>Traceability</vt:lpstr>
      <vt:lpstr>Traceability Example</vt:lpstr>
      <vt:lpstr>Traceability</vt:lpstr>
      <vt:lpstr>WIP Lot Inventory</vt:lpstr>
      <vt:lpstr>Subcontract</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njm</cp:lastModifiedBy>
  <cp:revision>135</cp:revision>
  <cp:lastPrinted>2001-04-09T19:16:54Z</cp:lastPrinted>
  <dcterms:created xsi:type="dcterms:W3CDTF">2000-12-07T01:08:11Z</dcterms:created>
  <dcterms:modified xsi:type="dcterms:W3CDTF">2010-11-30T23:11:42Z</dcterms:modified>
</cp:coreProperties>
</file>