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725" r:id="rId2"/>
  </p:sldMasterIdLst>
  <p:notesMasterIdLst>
    <p:notesMasterId r:id="rId19"/>
  </p:notesMasterIdLst>
  <p:handoutMasterIdLst>
    <p:handoutMasterId r:id="rId20"/>
  </p:handoutMasterIdLst>
  <p:sldIdLst>
    <p:sldId id="280" r:id="rId3"/>
    <p:sldId id="289" r:id="rId4"/>
    <p:sldId id="282" r:id="rId5"/>
    <p:sldId id="267" r:id="rId6"/>
    <p:sldId id="290" r:id="rId7"/>
    <p:sldId id="273" r:id="rId8"/>
    <p:sldId id="284" r:id="rId9"/>
    <p:sldId id="268" r:id="rId10"/>
    <p:sldId id="274" r:id="rId11"/>
    <p:sldId id="285" r:id="rId12"/>
    <p:sldId id="270" r:id="rId13"/>
    <p:sldId id="275" r:id="rId14"/>
    <p:sldId id="291" r:id="rId15"/>
    <p:sldId id="292" r:id="rId16"/>
    <p:sldId id="286" r:id="rId17"/>
    <p:sldId id="281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0066FF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9006" autoAdjust="0"/>
  </p:normalViewPr>
  <p:slideViewPr>
    <p:cSldViewPr snapToGrid="0">
      <p:cViewPr>
        <p:scale>
          <a:sx n="100" d="100"/>
          <a:sy n="100" d="100"/>
        </p:scale>
        <p:origin x="-300" y="-372"/>
      </p:cViewPr>
      <p:guideLst>
        <p:guide orient="horz" pos="2160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3F829AF3-FC06-4327-96B4-29E13E80BF15}" type="datetime1">
              <a:rPr lang="en-US"/>
              <a:pPr>
                <a:defRPr/>
              </a:pPr>
              <a:t>12/1/2010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3A6322D8-6A70-4DD5-B199-A5BFBB29B0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47F966D2-3141-4404-A1E0-9B6DDA37DB64}" type="datetime1">
              <a:rPr lang="en-US"/>
              <a:pPr>
                <a:defRPr/>
              </a:pPr>
              <a:t>12/1/2010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68D5965A-D8E1-4B7C-B498-81E1E3A56F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62875" y="6648450"/>
            <a:ext cx="1371600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762875" y="6638925"/>
            <a:ext cx="1371600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772400" y="6638925"/>
            <a:ext cx="1371600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772400" y="6638925"/>
            <a:ext cx="1371600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22" r:id="rId4"/>
    <p:sldLayoutId id="2147483723" r:id="rId5"/>
    <p:sldLayoutId id="2147483724" r:id="rId6"/>
    <p:sldLayoutId id="2147483718" r:id="rId7"/>
    <p:sldLayoutId id="2147483717" r:id="rId8"/>
    <p:sldLayoutId id="2147483716" r:id="rId9"/>
    <p:sldLayoutId id="2147483715" r:id="rId10"/>
    <p:sldLayoutId id="2147483714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WIP Lot Trace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Setup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WLT-SU-110</a:t>
            </a:r>
          </a:p>
        </p:txBody>
      </p:sp>
      <p:sp>
        <p:nvSpPr>
          <p:cNvPr id="10" name="Content Placeholder 18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Define Control File Parameters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Registration Records</a:t>
            </a:r>
          </a:p>
          <a:p>
            <a:r>
              <a:rPr lang="en-US" b="1" dirty="0" smtClean="0"/>
              <a:t>BOM Registration Records</a:t>
            </a:r>
            <a:endParaRPr lang="en-US" b="1" dirty="0"/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7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095375"/>
            <a:ext cx="78200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BOM Registration Maintenance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WLT-SU-120</a:t>
            </a:r>
          </a:p>
        </p:txBody>
      </p:sp>
      <p:sp>
        <p:nvSpPr>
          <p:cNvPr id="18437" name="Text Box 36"/>
          <p:cNvSpPr txBox="1">
            <a:spLocks noChangeArrowheads="1"/>
          </p:cNvSpPr>
          <p:nvPr/>
        </p:nvSpPr>
        <p:spPr bwMode="auto">
          <a:xfrm>
            <a:off x="4457700" y="2590800"/>
            <a:ext cx="2484438" cy="73866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sz="1400">
                <a:latin typeface="+mj-lt"/>
              </a:rPr>
              <a:t>Apply to all component</a:t>
            </a:r>
          </a:p>
          <a:p>
            <a:pPr algn="ctr"/>
            <a:r>
              <a:rPr kumimoji="0" lang="en-US" sz="1400">
                <a:latin typeface="+mj-lt"/>
              </a:rPr>
              <a:t>items for the specified BOM</a:t>
            </a:r>
          </a:p>
        </p:txBody>
      </p:sp>
      <p:sp>
        <p:nvSpPr>
          <p:cNvPr id="18438" name="Line 37"/>
          <p:cNvSpPr>
            <a:spLocks noChangeShapeType="1"/>
          </p:cNvSpPr>
          <p:nvPr/>
        </p:nvSpPr>
        <p:spPr bwMode="auto">
          <a:xfrm flipH="1" flipV="1">
            <a:off x="3349625" y="2857500"/>
            <a:ext cx="107315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39" name="AutoShape 38"/>
          <p:cNvSpPr>
            <a:spLocks/>
          </p:cNvSpPr>
          <p:nvPr/>
        </p:nvSpPr>
        <p:spPr bwMode="auto">
          <a:xfrm>
            <a:off x="3030538" y="2389188"/>
            <a:ext cx="192087" cy="933450"/>
          </a:xfrm>
          <a:prstGeom prst="rightBrace">
            <a:avLst>
              <a:gd name="adj1" fmla="val 40496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095375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BOM Registration Maintenance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WLT-SU-130</a:t>
            </a:r>
          </a:p>
        </p:txBody>
      </p:sp>
      <p:sp>
        <p:nvSpPr>
          <p:cNvPr id="19461" name="Text Box 19"/>
          <p:cNvSpPr txBox="1">
            <a:spLocks noChangeArrowheads="1"/>
          </p:cNvSpPr>
          <p:nvPr/>
        </p:nvSpPr>
        <p:spPr bwMode="auto">
          <a:xfrm>
            <a:off x="5181600" y="3724275"/>
            <a:ext cx="2484438" cy="116955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sz="1400">
                <a:latin typeface="+mj-lt"/>
              </a:rPr>
              <a:t>Defaults from the first frame</a:t>
            </a:r>
          </a:p>
          <a:p>
            <a:pPr algn="ctr"/>
            <a:r>
              <a:rPr kumimoji="0" lang="en-US" sz="1400">
                <a:latin typeface="+mj-lt"/>
              </a:rPr>
              <a:t>but can be changed for </a:t>
            </a:r>
          </a:p>
          <a:p>
            <a:pPr algn="ctr"/>
            <a:r>
              <a:rPr kumimoji="0" lang="en-US" sz="1400">
                <a:latin typeface="+mj-lt"/>
              </a:rPr>
              <a:t>individual component items</a:t>
            </a:r>
          </a:p>
        </p:txBody>
      </p:sp>
      <p:sp>
        <p:nvSpPr>
          <p:cNvPr id="19462" name="Line 20"/>
          <p:cNvSpPr>
            <a:spLocks noChangeShapeType="1"/>
          </p:cNvSpPr>
          <p:nvPr/>
        </p:nvSpPr>
        <p:spPr bwMode="auto">
          <a:xfrm flipH="1" flipV="1">
            <a:off x="4721225" y="4095750"/>
            <a:ext cx="4445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3" name="AutoShape 21"/>
          <p:cNvSpPr>
            <a:spLocks/>
          </p:cNvSpPr>
          <p:nvPr/>
        </p:nvSpPr>
        <p:spPr bwMode="auto">
          <a:xfrm>
            <a:off x="4440238" y="3636963"/>
            <a:ext cx="192087" cy="933450"/>
          </a:xfrm>
          <a:prstGeom prst="rightBrace">
            <a:avLst>
              <a:gd name="adj1" fmla="val 40496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Routings and Routing Operations</a:t>
            </a:r>
          </a:p>
          <a:p>
            <a:r>
              <a:rPr lang="en-US" dirty="0" smtClean="0"/>
              <a:t>Routing and routing operations become WLT controlled when:</a:t>
            </a:r>
          </a:p>
          <a:p>
            <a:pPr lvl="1"/>
            <a:r>
              <a:rPr lang="en-US" dirty="0" smtClean="0"/>
              <a:t>Trace Parents is set to Yes in WIP Lot Trace Control (3.22.13.24) and a routing registration does not exist for the routing being used </a:t>
            </a:r>
          </a:p>
          <a:p>
            <a:pPr lvl="2"/>
            <a:r>
              <a:rPr lang="en-US" dirty="0" smtClean="0"/>
              <a:t>Set up in Routing Registration Maintenance (3.22.13.1)	</a:t>
            </a:r>
          </a:p>
          <a:p>
            <a:pPr lvl="2"/>
            <a:r>
              <a:rPr lang="en-US" dirty="0" smtClean="0"/>
              <a:t>All operations for that routing become WLT controlled</a:t>
            </a:r>
          </a:p>
          <a:p>
            <a:r>
              <a:rPr lang="en-US" dirty="0" smtClean="0"/>
              <a:t>A WLT routing registration is active for the routing</a:t>
            </a:r>
          </a:p>
          <a:p>
            <a:pPr lvl="1"/>
            <a:r>
              <a:rPr lang="en-US" dirty="0" smtClean="0"/>
              <a:t>WLT control begins at the start operation (Operation field) specified in the registration record</a:t>
            </a:r>
          </a:p>
          <a:p>
            <a:endParaRPr lang="en-US" dirty="0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WLT-SU-140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Components</a:t>
            </a:r>
          </a:p>
          <a:p>
            <a:pPr lvl="1"/>
            <a:r>
              <a:rPr lang="en-US" smtClean="0"/>
              <a:t>A component item becomes WLT controlled when it is consumed at a WLT controlled operation and either of the following is true:</a:t>
            </a:r>
          </a:p>
          <a:p>
            <a:pPr lvl="2"/>
            <a:r>
              <a:rPr lang="en-US" smtClean="0"/>
              <a:t>Trace Components is set to Yes in WIP Lot Trace Control </a:t>
            </a:r>
          </a:p>
          <a:p>
            <a:pPr lvl="2"/>
            <a:r>
              <a:rPr lang="en-US" smtClean="0"/>
              <a:t>Trace Components is Yes in BOM Registration Maintenance (3.22.13.4) for any BOMs that use the component</a:t>
            </a:r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WLT-SU-150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Setup Summary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WLT-SU-160</a:t>
            </a:r>
          </a:p>
        </p:txBody>
      </p:sp>
      <p:sp>
        <p:nvSpPr>
          <p:cNvPr id="9" name="Content Placeholder 18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Define Control File Parameters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Registration Records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BOM Registration Records</a:t>
            </a:r>
            <a:endParaRPr lang="en-US" dirty="0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</a:t>
            </a:r>
          </a:p>
          <a:p>
            <a:r>
              <a:rPr lang="en-US" dirty="0" smtClean="0"/>
              <a:t>Process WLT</a:t>
            </a:r>
          </a:p>
          <a:p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  <a:endParaRPr lang="en-US" dirty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WLT in QAD Standard Edition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Set up WLT in QAD Standard Edition</a:t>
            </a:r>
          </a:p>
          <a:p>
            <a:r>
              <a:rPr lang="en-US" dirty="0" smtClean="0"/>
              <a:t>Process WLT in QAD Standard Edition</a:t>
            </a:r>
          </a:p>
          <a:p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</a:p>
          <a:p>
            <a:endParaRPr lang="en-US" dirty="0" smtClean="0"/>
          </a:p>
        </p:txBody>
      </p:sp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 up WLT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r>
              <a:rPr lang="en-US" b="1" dirty="0" smtClean="0"/>
              <a:t>Define Control File Parameters</a:t>
            </a:r>
          </a:p>
          <a:p>
            <a:r>
              <a:rPr lang="en-US" dirty="0" smtClean="0"/>
              <a:t>Routing Registration Records</a:t>
            </a:r>
          </a:p>
          <a:p>
            <a:r>
              <a:rPr lang="en-US" dirty="0" smtClean="0"/>
              <a:t>BOM Registration Records</a:t>
            </a:r>
            <a:endParaRPr lang="en-US" dirty="0"/>
          </a:p>
        </p:txBody>
      </p:sp>
      <p:sp>
        <p:nvSpPr>
          <p:cNvPr id="1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WLT Setup</a:t>
            </a:r>
            <a:endParaRPr lang="en-US" dirty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WLT-SU-030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0477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Trace Control </a:t>
            </a:r>
          </a:p>
        </p:txBody>
      </p:sp>
      <p:sp>
        <p:nvSpPr>
          <p:cNvPr id="1126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WLT-SU-050</a:t>
            </a:r>
          </a:p>
        </p:txBody>
      </p:sp>
      <p:sp>
        <p:nvSpPr>
          <p:cNvPr id="11269" name="Text Box 31"/>
          <p:cNvSpPr txBox="1">
            <a:spLocks noChangeArrowheads="1"/>
          </p:cNvSpPr>
          <p:nvPr/>
        </p:nvSpPr>
        <p:spPr bwMode="auto">
          <a:xfrm>
            <a:off x="4914900" y="1782763"/>
            <a:ext cx="1381125" cy="30777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>
                <a:latin typeface="+mj-lt"/>
              </a:rPr>
              <a:t>Turns on WLT</a:t>
            </a:r>
          </a:p>
        </p:txBody>
      </p:sp>
      <p:sp>
        <p:nvSpPr>
          <p:cNvPr id="11270" name="Text Box 32"/>
          <p:cNvSpPr txBox="1">
            <a:spLocks noChangeArrowheads="1"/>
          </p:cNvSpPr>
          <p:nvPr/>
        </p:nvSpPr>
        <p:spPr bwMode="auto">
          <a:xfrm>
            <a:off x="4926013" y="2317750"/>
            <a:ext cx="1381125" cy="73866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+mj-lt"/>
              </a:rPr>
              <a:t>Global Routing</a:t>
            </a:r>
          </a:p>
          <a:p>
            <a:r>
              <a:rPr lang="en-US" sz="1400">
                <a:latin typeface="+mj-lt"/>
              </a:rPr>
              <a:t>Parameters</a:t>
            </a:r>
          </a:p>
        </p:txBody>
      </p:sp>
      <p:sp>
        <p:nvSpPr>
          <p:cNvPr id="11271" name="Text Box 33"/>
          <p:cNvSpPr txBox="1">
            <a:spLocks noChangeArrowheads="1"/>
          </p:cNvSpPr>
          <p:nvPr/>
        </p:nvSpPr>
        <p:spPr bwMode="auto">
          <a:xfrm>
            <a:off x="4919663" y="3273425"/>
            <a:ext cx="1381125" cy="5365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>
                <a:latin typeface="+mj-lt"/>
              </a:rPr>
              <a:t>Global BOM Parameters</a:t>
            </a:r>
          </a:p>
        </p:txBody>
      </p:sp>
      <p:sp>
        <p:nvSpPr>
          <p:cNvPr id="11272" name="Line 34"/>
          <p:cNvSpPr>
            <a:spLocks noChangeShapeType="1"/>
          </p:cNvSpPr>
          <p:nvPr/>
        </p:nvSpPr>
        <p:spPr bwMode="auto">
          <a:xfrm flipH="1">
            <a:off x="2519363" y="1941513"/>
            <a:ext cx="2384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3" name="AutoShape 37"/>
          <p:cNvSpPr>
            <a:spLocks/>
          </p:cNvSpPr>
          <p:nvPr/>
        </p:nvSpPr>
        <p:spPr bwMode="auto">
          <a:xfrm>
            <a:off x="3790950" y="2006600"/>
            <a:ext cx="171450" cy="1146175"/>
          </a:xfrm>
          <a:prstGeom prst="rightBrace">
            <a:avLst>
              <a:gd name="adj1" fmla="val 71185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4" name="AutoShape 38"/>
          <p:cNvSpPr>
            <a:spLocks/>
          </p:cNvSpPr>
          <p:nvPr/>
        </p:nvSpPr>
        <p:spPr bwMode="auto">
          <a:xfrm>
            <a:off x="3794125" y="3159125"/>
            <a:ext cx="161925" cy="615950"/>
          </a:xfrm>
          <a:prstGeom prst="rightBrace">
            <a:avLst>
              <a:gd name="adj1" fmla="val 31699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5" name="Line 39"/>
          <p:cNvSpPr>
            <a:spLocks noChangeShapeType="1"/>
          </p:cNvSpPr>
          <p:nvPr/>
        </p:nvSpPr>
        <p:spPr bwMode="auto">
          <a:xfrm flipH="1">
            <a:off x="4119563" y="2576513"/>
            <a:ext cx="7842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6" name="Line 40"/>
          <p:cNvSpPr>
            <a:spLocks noChangeShapeType="1"/>
          </p:cNvSpPr>
          <p:nvPr/>
        </p:nvSpPr>
        <p:spPr bwMode="auto">
          <a:xfrm flipH="1">
            <a:off x="4113213" y="3459163"/>
            <a:ext cx="7842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Advanced Repetitive</a:t>
            </a:r>
          </a:p>
          <a:p>
            <a:r>
              <a:rPr lang="en-US" smtClean="0"/>
              <a:t>Items</a:t>
            </a:r>
          </a:p>
          <a:p>
            <a:r>
              <a:rPr lang="en-US" smtClean="0"/>
              <a:t>Routings </a:t>
            </a:r>
          </a:p>
          <a:p>
            <a:r>
              <a:rPr lang="en-US" smtClean="0"/>
              <a:t>Product Structures</a:t>
            </a:r>
          </a:p>
          <a:p>
            <a:r>
              <a:rPr lang="en-US" smtClean="0"/>
              <a:t>Product Line</a:t>
            </a:r>
          </a:p>
          <a:p>
            <a:endParaRPr lang="en-US" smtClean="0"/>
          </a:p>
        </p:txBody>
      </p:sp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Additional Setup</a:t>
            </a:r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WLT-SU-060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WLT-SU-070</a:t>
            </a:r>
          </a:p>
        </p:txBody>
      </p:sp>
      <p:pic>
        <p:nvPicPr>
          <p:cNvPr id="13316" name="Picture 56" descr="h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Setup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WLT-SU-080</a:t>
            </a:r>
          </a:p>
        </p:txBody>
      </p:sp>
      <p:sp>
        <p:nvSpPr>
          <p:cNvPr id="10" name="Content Placeholder 18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Define Control File Parameters</a:t>
            </a:r>
          </a:p>
          <a:p>
            <a:r>
              <a:rPr lang="en-US" b="1" dirty="0" smtClean="0"/>
              <a:t>Routing Registration Records</a:t>
            </a:r>
          </a:p>
          <a:p>
            <a:r>
              <a:rPr lang="en-US" dirty="0" smtClean="0"/>
              <a:t>BOM Registration Records</a:t>
            </a:r>
            <a:endParaRPr lang="en-US" dirty="0"/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047750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Registration Maintenance</a:t>
            </a:r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WLT-SU-090</a:t>
            </a:r>
          </a:p>
        </p:txBody>
      </p:sp>
      <p:sp>
        <p:nvSpPr>
          <p:cNvPr id="15365" name="AutoShape 31"/>
          <p:cNvSpPr>
            <a:spLocks/>
          </p:cNvSpPr>
          <p:nvPr/>
        </p:nvSpPr>
        <p:spPr bwMode="auto">
          <a:xfrm>
            <a:off x="2706688" y="2338388"/>
            <a:ext cx="201612" cy="1917700"/>
          </a:xfrm>
          <a:prstGeom prst="rightBrace">
            <a:avLst>
              <a:gd name="adj1" fmla="val 79265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6" name="Text Box 32"/>
          <p:cNvSpPr txBox="1">
            <a:spLocks noChangeArrowheads="1"/>
          </p:cNvSpPr>
          <p:nvPr/>
        </p:nvSpPr>
        <p:spPr bwMode="auto">
          <a:xfrm>
            <a:off x="4656138" y="3024188"/>
            <a:ext cx="2235200" cy="5365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sz="1400">
                <a:latin typeface="+mj-lt"/>
              </a:rPr>
              <a:t>Apply to all operations</a:t>
            </a:r>
          </a:p>
          <a:p>
            <a:pPr algn="ctr"/>
            <a:r>
              <a:rPr kumimoji="0" lang="en-US" sz="1400">
                <a:latin typeface="+mj-lt"/>
              </a:rPr>
              <a:t>for the specified routing</a:t>
            </a:r>
          </a:p>
        </p:txBody>
      </p:sp>
      <p:sp>
        <p:nvSpPr>
          <p:cNvPr id="15367" name="Line 33"/>
          <p:cNvSpPr>
            <a:spLocks noChangeShapeType="1"/>
          </p:cNvSpPr>
          <p:nvPr/>
        </p:nvSpPr>
        <p:spPr bwMode="auto">
          <a:xfrm flipH="1" flipV="1">
            <a:off x="3114675" y="3294063"/>
            <a:ext cx="1519238" cy="111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 Registration Maintenance (2)</a:t>
            </a:r>
            <a:endParaRPr lang="en-US" dirty="0"/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WLT-SU-100</a:t>
            </a:r>
          </a:p>
        </p:txBody>
      </p:sp>
      <p:grpSp>
        <p:nvGrpSpPr>
          <p:cNvPr id="16388" name="Group 9"/>
          <p:cNvGrpSpPr>
            <a:grpSpLocks/>
          </p:cNvGrpSpPr>
          <p:nvPr/>
        </p:nvGrpSpPr>
        <p:grpSpPr bwMode="auto">
          <a:xfrm>
            <a:off x="666750" y="1047750"/>
            <a:ext cx="7810500" cy="4819650"/>
            <a:chOff x="667238" y="1552876"/>
            <a:chExt cx="7809524" cy="4819048"/>
          </a:xfrm>
        </p:grpSpPr>
        <p:pic>
          <p:nvPicPr>
            <p:cNvPr id="16390" name="Picture 7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67238" y="1552876"/>
              <a:ext cx="7809524" cy="4819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391" name="Group 8"/>
            <p:cNvGrpSpPr>
              <a:grpSpLocks/>
            </p:cNvGrpSpPr>
            <p:nvPr/>
          </p:nvGrpSpPr>
          <p:grpSpPr bwMode="auto">
            <a:xfrm>
              <a:off x="2487613" y="5027613"/>
              <a:ext cx="4303712" cy="933450"/>
              <a:chOff x="2487613" y="5027613"/>
              <a:chExt cx="4303712" cy="933450"/>
            </a:xfrm>
          </p:grpSpPr>
          <p:sp>
            <p:nvSpPr>
              <p:cNvPr id="16392" name="Text Box 24"/>
              <p:cNvSpPr txBox="1">
                <a:spLocks noChangeArrowheads="1"/>
              </p:cNvSpPr>
              <p:nvPr/>
            </p:nvSpPr>
            <p:spPr bwMode="auto">
              <a:xfrm>
                <a:off x="3910013" y="5119686"/>
                <a:ext cx="2881312" cy="74930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en-US" sz="1400" dirty="0">
                    <a:latin typeface="+mj-lt"/>
                  </a:rPr>
                  <a:t>Defaults from the first frame, but can be changed for individual operations</a:t>
                </a:r>
              </a:p>
            </p:txBody>
          </p:sp>
          <p:sp>
            <p:nvSpPr>
              <p:cNvPr id="16394" name="AutoShape 26"/>
              <p:cNvSpPr>
                <a:spLocks/>
              </p:cNvSpPr>
              <p:nvPr/>
            </p:nvSpPr>
            <p:spPr bwMode="auto">
              <a:xfrm>
                <a:off x="2487613" y="5027613"/>
                <a:ext cx="192087" cy="933450"/>
              </a:xfrm>
              <a:prstGeom prst="rightBrace">
                <a:avLst>
                  <a:gd name="adj1" fmla="val 40496"/>
                  <a:gd name="adj2" fmla="val 50000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cxnSp>
        <p:nvCxnSpPr>
          <p:cNvPr id="14" name="Straight Arrow Connector 13"/>
          <p:cNvCxnSpPr>
            <a:stCxn id="16392" idx="1"/>
            <a:endCxn id="16394" idx="1"/>
          </p:cNvCxnSpPr>
          <p:nvPr/>
        </p:nvCxnSpPr>
        <p:spPr>
          <a:xfrm rot="10800000" flipV="1">
            <a:off x="2679465" y="4989703"/>
            <a:ext cx="1230467" cy="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1103</TotalTime>
  <Words>327</Words>
  <Application>Microsoft PowerPoint 7.0</Application>
  <PresentationFormat>On-screen Show (4:3)</PresentationFormat>
  <Paragraphs>87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2_EX06PP_template</vt:lpstr>
      <vt:lpstr>QAD 2010 Template</vt:lpstr>
      <vt:lpstr>WIP Lot Trace</vt:lpstr>
      <vt:lpstr>Set up WLT</vt:lpstr>
      <vt:lpstr>WLT Setup</vt:lpstr>
      <vt:lpstr>WIP Lot Trace Control </vt:lpstr>
      <vt:lpstr>Additional Setup</vt:lpstr>
      <vt:lpstr>Exercises</vt:lpstr>
      <vt:lpstr>WLT Setup</vt:lpstr>
      <vt:lpstr>Routing Registration Maintenance</vt:lpstr>
      <vt:lpstr>Routing Registration Maintenance (2)</vt:lpstr>
      <vt:lpstr>WLT Setup</vt:lpstr>
      <vt:lpstr>BOM Registration Maintenance</vt:lpstr>
      <vt:lpstr>BOM Registration Maintenance</vt:lpstr>
      <vt:lpstr>Summary</vt:lpstr>
      <vt:lpstr>Summary</vt:lpstr>
      <vt:lpstr>WLT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njm</dc:creator>
  <cp:lastModifiedBy>njm</cp:lastModifiedBy>
  <cp:revision>127</cp:revision>
  <dcterms:created xsi:type="dcterms:W3CDTF">2000-12-07T01:55:49Z</dcterms:created>
  <dcterms:modified xsi:type="dcterms:W3CDTF">2010-12-01T19:46:11Z</dcterms:modified>
</cp:coreProperties>
</file>