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2.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Lst>
  <p:notesMasterIdLst>
    <p:notesMasterId r:id="rId117"/>
  </p:notesMasterIdLst>
  <p:sldIdLst>
    <p:sldId id="256" r:id="rId2"/>
    <p:sldId id="499" r:id="rId3"/>
    <p:sldId id="492" r:id="rId4"/>
    <p:sldId id="493" r:id="rId5"/>
    <p:sldId id="261" r:id="rId6"/>
    <p:sldId id="478" r:id="rId7"/>
    <p:sldId id="263" r:id="rId8"/>
    <p:sldId id="264" r:id="rId9"/>
    <p:sldId id="266" r:id="rId10"/>
    <p:sldId id="386" r:id="rId11"/>
    <p:sldId id="387" r:id="rId12"/>
    <p:sldId id="385" r:id="rId13"/>
    <p:sldId id="388" r:id="rId14"/>
    <p:sldId id="389" r:id="rId15"/>
    <p:sldId id="272" r:id="rId16"/>
    <p:sldId id="390" r:id="rId17"/>
    <p:sldId id="274" r:id="rId18"/>
    <p:sldId id="391" r:id="rId19"/>
    <p:sldId id="494" r:id="rId20"/>
    <p:sldId id="395" r:id="rId21"/>
    <p:sldId id="396" r:id="rId22"/>
    <p:sldId id="397" r:id="rId23"/>
    <p:sldId id="398" r:id="rId24"/>
    <p:sldId id="399" r:id="rId25"/>
    <p:sldId id="400" r:id="rId26"/>
    <p:sldId id="402" r:id="rId27"/>
    <p:sldId id="284" r:id="rId28"/>
    <p:sldId id="403" r:id="rId29"/>
    <p:sldId id="495" r:id="rId30"/>
    <p:sldId id="405" r:id="rId31"/>
    <p:sldId id="406" r:id="rId32"/>
    <p:sldId id="289" r:id="rId33"/>
    <p:sldId id="407" r:id="rId34"/>
    <p:sldId id="408" r:id="rId35"/>
    <p:sldId id="425" r:id="rId36"/>
    <p:sldId id="479" r:id="rId37"/>
    <p:sldId id="409" r:id="rId38"/>
    <p:sldId id="427" r:id="rId39"/>
    <p:sldId id="428" r:id="rId40"/>
    <p:sldId id="410" r:id="rId41"/>
    <p:sldId id="429" r:id="rId42"/>
    <p:sldId id="411" r:id="rId43"/>
    <p:sldId id="412" r:id="rId44"/>
    <p:sldId id="430" r:id="rId45"/>
    <p:sldId id="413" r:id="rId46"/>
    <p:sldId id="431" r:id="rId47"/>
    <p:sldId id="432" r:id="rId48"/>
    <p:sldId id="414" r:id="rId49"/>
    <p:sldId id="433" r:id="rId50"/>
    <p:sldId id="308" r:id="rId51"/>
    <p:sldId id="415" r:id="rId52"/>
    <p:sldId id="496" r:id="rId53"/>
    <p:sldId id="417" r:id="rId54"/>
    <p:sldId id="434" r:id="rId55"/>
    <p:sldId id="437" r:id="rId56"/>
    <p:sldId id="436" r:id="rId57"/>
    <p:sldId id="438" r:id="rId58"/>
    <p:sldId id="439" r:id="rId59"/>
    <p:sldId id="440" r:id="rId60"/>
    <p:sldId id="441" r:id="rId61"/>
    <p:sldId id="442" r:id="rId62"/>
    <p:sldId id="443" r:id="rId63"/>
    <p:sldId id="444" r:id="rId64"/>
    <p:sldId id="445" r:id="rId65"/>
    <p:sldId id="446" r:id="rId66"/>
    <p:sldId id="447" r:id="rId67"/>
    <p:sldId id="448" r:id="rId68"/>
    <p:sldId id="449" r:id="rId69"/>
    <p:sldId id="450" r:id="rId70"/>
    <p:sldId id="451" r:id="rId71"/>
    <p:sldId id="452" r:id="rId72"/>
    <p:sldId id="453" r:id="rId73"/>
    <p:sldId id="454" r:id="rId74"/>
    <p:sldId id="455" r:id="rId75"/>
    <p:sldId id="457" r:id="rId76"/>
    <p:sldId id="458" r:id="rId77"/>
    <p:sldId id="459" r:id="rId78"/>
    <p:sldId id="460" r:id="rId79"/>
    <p:sldId id="461" r:id="rId80"/>
    <p:sldId id="462" r:id="rId81"/>
    <p:sldId id="463" r:id="rId82"/>
    <p:sldId id="464" r:id="rId83"/>
    <p:sldId id="465" r:id="rId84"/>
    <p:sldId id="474" r:id="rId85"/>
    <p:sldId id="347" r:id="rId86"/>
    <p:sldId id="418" r:id="rId87"/>
    <p:sldId id="497" r:id="rId88"/>
    <p:sldId id="420" r:id="rId89"/>
    <p:sldId id="488" r:id="rId90"/>
    <p:sldId id="487" r:id="rId91"/>
    <p:sldId id="480" r:id="rId92"/>
    <p:sldId id="466" r:id="rId93"/>
    <p:sldId id="481" r:id="rId94"/>
    <p:sldId id="482" r:id="rId95"/>
    <p:sldId id="483" r:id="rId96"/>
    <p:sldId id="484" r:id="rId97"/>
    <p:sldId id="485" r:id="rId98"/>
    <p:sldId id="486" r:id="rId99"/>
    <p:sldId id="467" r:id="rId100"/>
    <p:sldId id="468" r:id="rId101"/>
    <p:sldId id="469" r:id="rId102"/>
    <p:sldId id="470" r:id="rId103"/>
    <p:sldId id="471" r:id="rId104"/>
    <p:sldId id="472" r:id="rId105"/>
    <p:sldId id="473" r:id="rId106"/>
    <p:sldId id="421" r:id="rId107"/>
    <p:sldId id="422" r:id="rId108"/>
    <p:sldId id="372" r:id="rId109"/>
    <p:sldId id="423" r:id="rId110"/>
    <p:sldId id="489" r:id="rId111"/>
    <p:sldId id="490" r:id="rId112"/>
    <p:sldId id="379" r:id="rId113"/>
    <p:sldId id="498" r:id="rId114"/>
    <p:sldId id="477" r:id="rId115"/>
    <p:sldId id="383" r:id="rId116"/>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2" d="100"/>
          <a:sy n="72" d="100"/>
        </p:scale>
        <p:origin x="-108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notesMaster" Target="notesMasters/notes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defRPr>
            </a:lvl1pPr>
          </a:lstStyle>
          <a:p>
            <a:pPr>
              <a:defRPr/>
            </a:pPr>
            <a:endParaRPr lang="en-US"/>
          </a:p>
        </p:txBody>
      </p:sp>
      <p:sp>
        <p:nvSpPr>
          <p:cNvPr id="143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p>
        </p:txBody>
      </p:sp>
      <p:sp>
        <p:nvSpPr>
          <p:cNvPr id="1208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43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defRPr>
            </a:lvl1pPr>
          </a:lstStyle>
          <a:p>
            <a:pPr>
              <a:defRPr/>
            </a:pPr>
            <a:endParaRPr lang="en-US"/>
          </a:p>
        </p:txBody>
      </p:sp>
      <p:sp>
        <p:nvSpPr>
          <p:cNvPr id="143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2C86A286-1976-43FC-BCF5-E56395DE2F5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4A51EDE2-FD0C-49BB-B397-F7761F2E8245}" type="slidenum">
              <a:rPr lang="en-US"/>
              <a:pPr/>
              <a:t>14</a:t>
            </a:fld>
            <a:endParaRPr lang="en-US"/>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r>
              <a:rPr lang="en-US" smtClean="0"/>
              <a:t>Always define new terms, as often as possible, and usually at the beginning of the training (in the 01_firstchapter.ppt).4</a:t>
            </a:r>
          </a:p>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806B1368-F377-44C5-92E2-78170B724517}" type="slidenum">
              <a:rPr lang="en-US"/>
              <a:pPr/>
              <a:t>15</a:t>
            </a:fld>
            <a:endParaRPr lang="en-US"/>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xfrm>
            <a:off x="457200" y="4343400"/>
            <a:ext cx="5943600" cy="4343400"/>
          </a:xfrm>
          <a:noFill/>
          <a:ln/>
        </p:spPr>
        <p:txBody>
          <a:bodyPr/>
          <a:lstStyle/>
          <a:p>
            <a:pPr eaLnBrk="1" hangingPunct="1"/>
            <a:r>
              <a:rPr lang="en-US" smtClean="0"/>
              <a:t>Show who the audience is for this new eB2 functionality. What actions will they take in the software? Ship product? Close an Order? Are there financial concerns running in the background?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710E54E3-5CBB-4009-8A2D-928B1A8A2E5F}" type="slidenum">
              <a:rPr lang="en-US"/>
              <a:pPr/>
              <a:t>17</a:t>
            </a:fld>
            <a:endParaRPr lang="en-US"/>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xfrm>
            <a:off x="457200" y="4343400"/>
            <a:ext cx="5943600" cy="4343400"/>
          </a:xfrm>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DC3BDEE2-855A-47AC-B433-5415EC1AD8DC}" type="slidenum">
              <a:rPr lang="en-US"/>
              <a:pPr/>
              <a:t>20</a:t>
            </a:fld>
            <a:endParaRPr lang="en-US"/>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pPr eaLnBrk="1" hangingPunct="1"/>
            <a:r>
              <a:rPr lang="en-US" smtClean="0"/>
              <a:t>What are you covering in this chapter? Each key bullet will be covered in more detail. If you can have a “Business Considerations” chapter, address things like limitations, solutions, warnings about setup, etc.</a:t>
            </a:r>
          </a:p>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7EDABB3A-5438-45E2-B3CF-A316BEFF221B}" type="slidenum">
              <a:rPr lang="en-US"/>
              <a:pPr/>
              <a:t>27</a:t>
            </a:fld>
            <a:endParaRPr lang="en-US"/>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xfrm>
            <a:off x="457200" y="4343400"/>
            <a:ext cx="5943600" cy="4343400"/>
          </a:xfrm>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0B56B317-A54C-425B-ABE3-0AC1DD575488}" type="slidenum">
              <a:rPr lang="en-US"/>
              <a:pPr/>
              <a:t>32</a:t>
            </a:fld>
            <a:endParaRPr lang="en-US"/>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xfrm>
            <a:off x="457200" y="4343400"/>
            <a:ext cx="5943600" cy="4343400"/>
          </a:xfrm>
          <a:noFill/>
          <a:ln/>
        </p:spPr>
        <p:txBody>
          <a:bodyPr/>
          <a:lstStyle/>
          <a:p>
            <a:pPr eaLnBrk="1" hangingPunct="1"/>
            <a:r>
              <a:rPr lang="en-US" smtClean="0"/>
              <a:t>If you are doing a “Setup” chapter, you should show the order in which different menu numbers/titles have setup steps, and which setup steps are optional. </a:t>
            </a:r>
          </a:p>
          <a:p>
            <a:pPr eaLnBrk="1" hangingPunct="1"/>
            <a:endParaRPr lang="en-US" smtClean="0"/>
          </a:p>
          <a:p>
            <a:pPr eaLnBrk="1" hangingPunct="1"/>
            <a:r>
              <a:rPr lang="en-US" smtClean="0"/>
              <a:t>Copy/paste/edit the objects in this sample slide. No shadows – this flow chart is </a:t>
            </a:r>
            <a:r>
              <a:rPr lang="en-US" b="1" smtClean="0"/>
              <a:t>not</a:t>
            </a:r>
            <a:r>
              <a:rPr lang="en-US" smtClean="0"/>
              <a:t> just like the life cycle in chapter one.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D39DE513-0F65-4303-8531-908163C40901}" type="slidenum">
              <a:rPr lang="en-US"/>
              <a:pPr/>
              <a:t>45</a:t>
            </a:fld>
            <a:endParaRPr lang="en-US"/>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eaLnBrk="1" hangingPunct="1"/>
            <a:r>
              <a:rPr lang="en-US" smtClean="0"/>
              <a:t>If you are doing a “Setup” chapter, you should show the order in which different menu numbers/titles have setup steps, and which setup steps are optional. </a:t>
            </a:r>
          </a:p>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EFA9F8C3-0D49-4DCA-8405-F335CAA6AC47}" type="slidenum">
              <a:rPr lang="en-US"/>
              <a:pPr/>
              <a:t>53</a:t>
            </a:fld>
            <a:endParaRPr lang="en-US"/>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pPr eaLnBrk="1" hangingPunct="1"/>
            <a:r>
              <a:rPr lang="en-US" smtClean="0"/>
              <a:t>What are you covering in this chapter? Each key bullet will be covered in more detail. If you can have a “Business Considerations” chapter, address things like limitations, solutions, warnings about setup, etc.</a:t>
            </a:r>
          </a:p>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8DE3556C-F29D-4B2F-8B8E-EC6E2C8D6F8B}" type="slidenum">
              <a:rPr lang="en-US"/>
              <a:pPr/>
              <a:t>88</a:t>
            </a:fld>
            <a:endParaRPr lang="en-US"/>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r>
              <a:rPr lang="en-US" smtClean="0"/>
              <a:t>What are you covering in this chapter? Each key bullet will be covered in more detail. If you can have a “Business Considerations” chapter, address things like limitations, solutions, warnings about setup, etc.</a:t>
            </a:r>
          </a:p>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692638B8-D4D9-42CC-B485-266FA6BE4EB5}" type="slidenum">
              <a:rPr lang="en-US"/>
              <a:pPr/>
              <a:t>5</a:t>
            </a:fld>
            <a:endParaRPr lang="en-US"/>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xfrm>
            <a:off x="457200" y="4343400"/>
            <a:ext cx="5943600" cy="4343400"/>
          </a:xfrm>
          <a:noFill/>
          <a:ln/>
        </p:spPr>
        <p:txBody>
          <a:bodyPr/>
          <a:lstStyle/>
          <a:p>
            <a:pPr eaLnBrk="1" hangingPunct="1"/>
            <a:r>
              <a:rPr lang="en-US" smtClean="0"/>
              <a:t>Always define new terms, as often as possible, and usually at the beginning of the training (in the 01_firstchapter.ppt).4</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C50FB04E-1EFB-4B0A-8F04-72411A67FECF}" type="slidenum">
              <a:rPr lang="en-US"/>
              <a:pPr/>
              <a:t>7</a:t>
            </a:fld>
            <a:endParaRPr lang="en-US"/>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xfrm>
            <a:off x="457200" y="4343400"/>
            <a:ext cx="5943600" cy="4343400"/>
          </a:xfrm>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24E7FE36-F20D-4A30-83CB-F201B6742074}" type="slidenum">
              <a:rPr lang="en-US"/>
              <a:pPr/>
              <a:t>8</a:t>
            </a:fld>
            <a:endParaRPr lang="en-US"/>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xfrm>
            <a:off x="457200" y="4343400"/>
            <a:ext cx="5943600" cy="4343400"/>
          </a:xfrm>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A6465E45-300B-4631-8D07-7DAB924FB701}" type="slidenum">
              <a:rPr lang="en-US"/>
              <a:pPr/>
              <a:t>9</a:t>
            </a:fld>
            <a:endParaRPr lang="en-US"/>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xfrm>
            <a:off x="457200" y="4343400"/>
            <a:ext cx="5943600" cy="4343400"/>
          </a:xfrm>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C4850EF0-8A09-4C3D-BA8F-3722A7FD5E03}" type="slidenum">
              <a:rPr lang="en-US"/>
              <a:pPr/>
              <a:t>10</a:t>
            </a:fld>
            <a:endParaRPr lang="en-US"/>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02871888-A30F-4FA5-8419-3DFB15E6012E}" type="slidenum">
              <a:rPr lang="en-US"/>
              <a:pPr/>
              <a:t>11</a:t>
            </a:fld>
            <a:endParaRPr lang="en-US"/>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pPr eaLnBrk="1" hangingPunct="1"/>
            <a:r>
              <a:rPr lang="en-US" smtClean="0"/>
              <a:t>Always define new terms, as often as possible, and usually at the beginning of the training (in the 01_firstchapter.ppt).4</a:t>
            </a:r>
          </a:p>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7455E168-779A-4834-BE81-97BB067343C6}" type="slidenum">
              <a:rPr lang="en-US"/>
              <a:pPr/>
              <a:t>12</a:t>
            </a:fld>
            <a:endParaRPr lang="en-US"/>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r>
              <a:rPr lang="en-US" smtClean="0"/>
              <a:t>Always define new terms, as often as possible, and usually at the beginning of the training (in the 01_firstchapter.ppt).4</a:t>
            </a:r>
          </a:p>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0F42FC07-D3A3-4529-98C6-1090A26E58D7}" type="slidenum">
              <a:rPr lang="en-US"/>
              <a:pPr/>
              <a:t>13</a:t>
            </a:fld>
            <a:endParaRPr lang="en-US"/>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eaLnBrk="1" hangingPunct="1"/>
            <a:r>
              <a:rPr lang="en-US" smtClean="0"/>
              <a:t>Always define new terms, as often as possible, and usually at the beginning of the training (in the 01_firstchapter.ppt).4</a:t>
            </a:r>
          </a:p>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2008-CI-SU-</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2008-CI-SU-</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2008-CI-SU-</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2008-CI-SU-</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2008-CI-SU-</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2008-CI-SU-</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9219" name="Rectangle 3"/>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8"/>
          <p:cNvSpPr>
            <a:spLocks noGrp="1" noChangeArrowheads="1"/>
          </p:cNvSpPr>
          <p:nvPr>
            <p:ph type="ftr" sz="quarter" idx="10"/>
          </p:nvPr>
        </p:nvSpPr>
        <p:spPr>
          <a:ln/>
        </p:spPr>
        <p:txBody>
          <a:bodyPr/>
          <a:lstStyle>
            <a:lvl1pPr>
              <a:defRPr/>
            </a:lvl1pPr>
          </a:lstStyle>
          <a:p>
            <a:pPr>
              <a:defRPr/>
            </a:pPr>
            <a:r>
              <a:rPr lang="en-US"/>
              <a:t>2008-CI-SU-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2008-CI-SU-</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5.xml"/><Relationship Id="rId1" Type="http://schemas.openxmlformats.org/officeDocument/2006/relationships/vmlDrawing" Target="../drawings/vmlDrawing5.v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5.xml"/><Relationship Id="rId1" Type="http://schemas.openxmlformats.org/officeDocument/2006/relationships/vmlDrawing" Target="../drawings/vmlDrawing6.v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3.v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4.v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Consignment Inventory</a:t>
            </a:r>
            <a:endParaRPr lang="en-US" dirty="0"/>
          </a:p>
        </p:txBody>
      </p:sp>
      <p:sp>
        <p:nvSpPr>
          <p:cNvPr id="5" name="Text Placeholder 4"/>
          <p:cNvSpPr>
            <a:spLocks noGrp="1"/>
          </p:cNvSpPr>
          <p:nvPr>
            <p:ph type="body" sz="quarter" idx="10"/>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3"/>
          <p:cNvSpPr>
            <a:spLocks noGrp="1" noChangeArrowheads="1"/>
          </p:cNvSpPr>
          <p:nvPr>
            <p:ph idx="1"/>
          </p:nvPr>
        </p:nvSpPr>
        <p:spPr/>
        <p:txBody>
          <a:bodyPr/>
          <a:lstStyle/>
          <a:p>
            <a:pPr eaLnBrk="1" hangingPunct="1"/>
            <a:r>
              <a:rPr lang="en-US" smtClean="0"/>
              <a:t>Usage </a:t>
            </a:r>
          </a:p>
          <a:p>
            <a:pPr eaLnBrk="1" hangingPunct="1"/>
            <a:r>
              <a:rPr lang="en-US" smtClean="0"/>
              <a:t>Batch ID </a:t>
            </a:r>
          </a:p>
          <a:p>
            <a:pPr eaLnBrk="1" hangingPunct="1"/>
            <a:r>
              <a:rPr lang="en-US" smtClean="0"/>
              <a:t>Maximum Aging Days</a:t>
            </a:r>
          </a:p>
          <a:p>
            <a:pPr eaLnBrk="1" hangingPunct="1"/>
            <a:r>
              <a:rPr lang="en-US" smtClean="0"/>
              <a:t>Age Date</a:t>
            </a:r>
          </a:p>
        </p:txBody>
      </p:sp>
      <p:sp>
        <p:nvSpPr>
          <p:cNvPr id="1028" name="Rectangle 2"/>
          <p:cNvSpPr>
            <a:spLocks noGrp="1" noChangeArrowheads="1"/>
          </p:cNvSpPr>
          <p:nvPr>
            <p:ph type="title"/>
          </p:nvPr>
        </p:nvSpPr>
        <p:spPr/>
        <p:txBody>
          <a:bodyPr/>
          <a:lstStyle/>
          <a:p>
            <a:pPr eaLnBrk="1" hangingPunct="1"/>
            <a:r>
              <a:rPr lang="en-US" smtClean="0"/>
              <a:t>Terminology</a:t>
            </a:r>
          </a:p>
        </p:txBody>
      </p:sp>
      <p:sp>
        <p:nvSpPr>
          <p:cNvPr id="1027" name="Footer Placeholder 4"/>
          <p:cNvSpPr>
            <a:spLocks noGrp="1"/>
          </p:cNvSpPr>
          <p:nvPr>
            <p:ph type="ftr" sz="quarter" idx="10"/>
          </p:nvPr>
        </p:nvSpPr>
        <p:spPr>
          <a:noFill/>
        </p:spPr>
        <p:txBody>
          <a:bodyPr/>
          <a:lstStyle/>
          <a:p>
            <a:r>
              <a:rPr lang="en-US"/>
              <a:t>CI-SU-100</a:t>
            </a:r>
          </a:p>
        </p:txBody>
      </p:sp>
      <p:grpSp>
        <p:nvGrpSpPr>
          <p:cNvPr id="6" name="Group 771"/>
          <p:cNvGrpSpPr>
            <a:grpSpLocks noChangeAspect="1"/>
          </p:cNvGrpSpPr>
          <p:nvPr/>
        </p:nvGrpSpPr>
        <p:grpSpPr bwMode="auto">
          <a:xfrm>
            <a:off x="4363338" y="3693572"/>
            <a:ext cx="4041755" cy="1792828"/>
            <a:chOff x="3744" y="2571"/>
            <a:chExt cx="652" cy="289"/>
          </a:xfrm>
        </p:grpSpPr>
        <p:sp>
          <p:nvSpPr>
            <p:cNvPr id="7" name="Freeform 772"/>
            <p:cNvSpPr>
              <a:spLocks noChangeAspect="1"/>
            </p:cNvSpPr>
            <p:nvPr/>
          </p:nvSpPr>
          <p:spPr bwMode="auto">
            <a:xfrm>
              <a:off x="3744" y="2571"/>
              <a:ext cx="652" cy="289"/>
            </a:xfrm>
            <a:custGeom>
              <a:avLst/>
              <a:gdLst>
                <a:gd name="T0" fmla="*/ 66 w 1304"/>
                <a:gd name="T1" fmla="*/ 3 h 578"/>
                <a:gd name="T2" fmla="*/ 82 w 1304"/>
                <a:gd name="T3" fmla="*/ 7 h 578"/>
                <a:gd name="T4" fmla="*/ 96 w 1304"/>
                <a:gd name="T5" fmla="*/ 7 h 578"/>
                <a:gd name="T6" fmla="*/ 110 w 1304"/>
                <a:gd name="T7" fmla="*/ 6 h 578"/>
                <a:gd name="T8" fmla="*/ 123 w 1304"/>
                <a:gd name="T9" fmla="*/ 5 h 578"/>
                <a:gd name="T10" fmla="*/ 136 w 1304"/>
                <a:gd name="T11" fmla="*/ 5 h 578"/>
                <a:gd name="T12" fmla="*/ 147 w 1304"/>
                <a:gd name="T13" fmla="*/ 7 h 578"/>
                <a:gd name="T14" fmla="*/ 158 w 1304"/>
                <a:gd name="T15" fmla="*/ 13 h 578"/>
                <a:gd name="T16" fmla="*/ 168 w 1304"/>
                <a:gd name="T17" fmla="*/ 14 h 578"/>
                <a:gd name="T18" fmla="*/ 178 w 1304"/>
                <a:gd name="T19" fmla="*/ 7 h 578"/>
                <a:gd name="T20" fmla="*/ 186 w 1304"/>
                <a:gd name="T21" fmla="*/ 3 h 578"/>
                <a:gd name="T22" fmla="*/ 194 w 1304"/>
                <a:gd name="T23" fmla="*/ 1 h 578"/>
                <a:gd name="T24" fmla="*/ 200 w 1304"/>
                <a:gd name="T25" fmla="*/ 1 h 578"/>
                <a:gd name="T26" fmla="*/ 207 w 1304"/>
                <a:gd name="T27" fmla="*/ 2 h 578"/>
                <a:gd name="T28" fmla="*/ 214 w 1304"/>
                <a:gd name="T29" fmla="*/ 3 h 578"/>
                <a:gd name="T30" fmla="*/ 221 w 1304"/>
                <a:gd name="T31" fmla="*/ 5 h 578"/>
                <a:gd name="T32" fmla="*/ 230 w 1304"/>
                <a:gd name="T33" fmla="*/ 6 h 578"/>
                <a:gd name="T34" fmla="*/ 239 w 1304"/>
                <a:gd name="T35" fmla="*/ 7 h 578"/>
                <a:gd name="T36" fmla="*/ 250 w 1304"/>
                <a:gd name="T37" fmla="*/ 6 h 578"/>
                <a:gd name="T38" fmla="*/ 264 w 1304"/>
                <a:gd name="T39" fmla="*/ 4 h 578"/>
                <a:gd name="T40" fmla="*/ 272 w 1304"/>
                <a:gd name="T41" fmla="*/ 5 h 578"/>
                <a:gd name="T42" fmla="*/ 275 w 1304"/>
                <a:gd name="T43" fmla="*/ 11 h 578"/>
                <a:gd name="T44" fmla="*/ 280 w 1304"/>
                <a:gd name="T45" fmla="*/ 18 h 578"/>
                <a:gd name="T46" fmla="*/ 285 w 1304"/>
                <a:gd name="T47" fmla="*/ 22 h 578"/>
                <a:gd name="T48" fmla="*/ 326 w 1304"/>
                <a:gd name="T49" fmla="*/ 138 h 578"/>
                <a:gd name="T50" fmla="*/ 184 w 1304"/>
                <a:gd name="T51" fmla="*/ 138 h 578"/>
                <a:gd name="T52" fmla="*/ 186 w 1304"/>
                <a:gd name="T53" fmla="*/ 140 h 578"/>
                <a:gd name="T54" fmla="*/ 188 w 1304"/>
                <a:gd name="T55" fmla="*/ 143 h 578"/>
                <a:gd name="T56" fmla="*/ 187 w 1304"/>
                <a:gd name="T57" fmla="*/ 145 h 578"/>
                <a:gd name="T58" fmla="*/ 179 w 1304"/>
                <a:gd name="T59" fmla="*/ 145 h 578"/>
                <a:gd name="T60" fmla="*/ 166 w 1304"/>
                <a:gd name="T61" fmla="*/ 145 h 578"/>
                <a:gd name="T62" fmla="*/ 152 w 1304"/>
                <a:gd name="T63" fmla="*/ 145 h 578"/>
                <a:gd name="T64" fmla="*/ 143 w 1304"/>
                <a:gd name="T65" fmla="*/ 145 h 578"/>
                <a:gd name="T66" fmla="*/ 138 w 1304"/>
                <a:gd name="T67" fmla="*/ 145 h 578"/>
                <a:gd name="T68" fmla="*/ 136 w 1304"/>
                <a:gd name="T69" fmla="*/ 143 h 578"/>
                <a:gd name="T70" fmla="*/ 137 w 1304"/>
                <a:gd name="T71" fmla="*/ 140 h 578"/>
                <a:gd name="T72" fmla="*/ 140 w 1304"/>
                <a:gd name="T73" fmla="*/ 138 h 578"/>
                <a:gd name="T74" fmla="*/ 0 w 1304"/>
                <a:gd name="T75" fmla="*/ 138 h 578"/>
                <a:gd name="T76" fmla="*/ 38 w 1304"/>
                <a:gd name="T77" fmla="*/ 21 h 578"/>
                <a:gd name="T78" fmla="*/ 42 w 1304"/>
                <a:gd name="T79" fmla="*/ 18 h 578"/>
                <a:gd name="T80" fmla="*/ 47 w 1304"/>
                <a:gd name="T81" fmla="*/ 13 h 578"/>
                <a:gd name="T82" fmla="*/ 50 w 1304"/>
                <a:gd name="T83" fmla="*/ 9 h 578"/>
                <a:gd name="T84" fmla="*/ 55 w 1304"/>
                <a:gd name="T85" fmla="*/ 6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8" name="Freeform 773"/>
            <p:cNvSpPr>
              <a:spLocks noChangeAspect="1"/>
            </p:cNvSpPr>
            <p:nvPr/>
          </p:nvSpPr>
          <p:spPr bwMode="auto">
            <a:xfrm>
              <a:off x="4025" y="2833"/>
              <a:ext cx="84" cy="21"/>
            </a:xfrm>
            <a:custGeom>
              <a:avLst/>
              <a:gdLst>
                <a:gd name="T0" fmla="*/ 0 w 169"/>
                <a:gd name="T1" fmla="*/ 11 h 42"/>
                <a:gd name="T2" fmla="*/ 42 w 169"/>
                <a:gd name="T3" fmla="*/ 11 h 42"/>
                <a:gd name="T4" fmla="*/ 39 w 169"/>
                <a:gd name="T5" fmla="*/ 10 h 42"/>
                <a:gd name="T6" fmla="*/ 37 w 169"/>
                <a:gd name="T7" fmla="*/ 8 h 42"/>
                <a:gd name="T8" fmla="*/ 34 w 169"/>
                <a:gd name="T9" fmla="*/ 6 h 42"/>
                <a:gd name="T10" fmla="*/ 32 w 169"/>
                <a:gd name="T11" fmla="*/ 5 h 42"/>
                <a:gd name="T12" fmla="*/ 29 w 169"/>
                <a:gd name="T13" fmla="*/ 3 h 42"/>
                <a:gd name="T14" fmla="*/ 27 w 169"/>
                <a:gd name="T15" fmla="*/ 1 h 42"/>
                <a:gd name="T16" fmla="*/ 25 w 169"/>
                <a:gd name="T17" fmla="*/ 1 h 42"/>
                <a:gd name="T18" fmla="*/ 22 w 169"/>
                <a:gd name="T19" fmla="*/ 0 h 42"/>
                <a:gd name="T20" fmla="*/ 19 w 169"/>
                <a:gd name="T21" fmla="*/ 1 h 42"/>
                <a:gd name="T22" fmla="*/ 15 w 169"/>
                <a:gd name="T23" fmla="*/ 1 h 42"/>
                <a:gd name="T24" fmla="*/ 12 w 169"/>
                <a:gd name="T25" fmla="*/ 3 h 42"/>
                <a:gd name="T26" fmla="*/ 10 w 169"/>
                <a:gd name="T27" fmla="*/ 5 h 42"/>
                <a:gd name="T28" fmla="*/ 7 w 169"/>
                <a:gd name="T29" fmla="*/ 6 h 42"/>
                <a:gd name="T30" fmla="*/ 5 w 169"/>
                <a:gd name="T31" fmla="*/ 8 h 42"/>
                <a:gd name="T32" fmla="*/ 2 w 169"/>
                <a:gd name="T33" fmla="*/ 10 h 42"/>
                <a:gd name="T34" fmla="*/ 0 w 169"/>
                <a:gd name="T35" fmla="*/ 1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9" name="Freeform 774"/>
            <p:cNvSpPr>
              <a:spLocks noChangeAspect="1"/>
            </p:cNvSpPr>
            <p:nvPr/>
          </p:nvSpPr>
          <p:spPr bwMode="auto">
            <a:xfrm>
              <a:off x="3759" y="2605"/>
              <a:ext cx="81" cy="219"/>
            </a:xfrm>
            <a:custGeom>
              <a:avLst/>
              <a:gdLst>
                <a:gd name="T0" fmla="*/ 32 w 162"/>
                <a:gd name="T1" fmla="*/ 8 h 438"/>
                <a:gd name="T2" fmla="*/ 0 w 162"/>
                <a:gd name="T3" fmla="*/ 110 h 438"/>
                <a:gd name="T4" fmla="*/ 2 w 162"/>
                <a:gd name="T5" fmla="*/ 109 h 438"/>
                <a:gd name="T6" fmla="*/ 5 w 162"/>
                <a:gd name="T7" fmla="*/ 107 h 438"/>
                <a:gd name="T8" fmla="*/ 6 w 162"/>
                <a:gd name="T9" fmla="*/ 105 h 438"/>
                <a:gd name="T10" fmla="*/ 10 w 162"/>
                <a:gd name="T11" fmla="*/ 102 h 438"/>
                <a:gd name="T12" fmla="*/ 11 w 162"/>
                <a:gd name="T13" fmla="*/ 100 h 438"/>
                <a:gd name="T14" fmla="*/ 13 w 162"/>
                <a:gd name="T15" fmla="*/ 97 h 438"/>
                <a:gd name="T16" fmla="*/ 15 w 162"/>
                <a:gd name="T17" fmla="*/ 95 h 438"/>
                <a:gd name="T18" fmla="*/ 18 w 162"/>
                <a:gd name="T19" fmla="*/ 93 h 438"/>
                <a:gd name="T20" fmla="*/ 41 w 162"/>
                <a:gd name="T21" fmla="*/ 0 h 438"/>
                <a:gd name="T22" fmla="*/ 40 w 162"/>
                <a:gd name="T23" fmla="*/ 1 h 438"/>
                <a:gd name="T24" fmla="*/ 39 w 162"/>
                <a:gd name="T25" fmla="*/ 2 h 438"/>
                <a:gd name="T26" fmla="*/ 38 w 162"/>
                <a:gd name="T27" fmla="*/ 3 h 438"/>
                <a:gd name="T28" fmla="*/ 37 w 162"/>
                <a:gd name="T29" fmla="*/ 5 h 438"/>
                <a:gd name="T30" fmla="*/ 36 w 162"/>
                <a:gd name="T31" fmla="*/ 6 h 438"/>
                <a:gd name="T32" fmla="*/ 35 w 162"/>
                <a:gd name="T33" fmla="*/ 7 h 438"/>
                <a:gd name="T34" fmla="*/ 34 w 162"/>
                <a:gd name="T35" fmla="*/ 7 h 438"/>
                <a:gd name="T36" fmla="*/ 32 w 162"/>
                <a:gd name="T37" fmla="*/ 8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0" name="Freeform 775"/>
            <p:cNvSpPr>
              <a:spLocks noChangeAspect="1"/>
            </p:cNvSpPr>
            <p:nvPr/>
          </p:nvSpPr>
          <p:spPr bwMode="auto">
            <a:xfrm>
              <a:off x="4073" y="2778"/>
              <a:ext cx="268" cy="49"/>
            </a:xfrm>
            <a:custGeom>
              <a:avLst/>
              <a:gdLst>
                <a:gd name="T0" fmla="*/ 0 w 537"/>
                <a:gd name="T1" fmla="*/ 17 h 97"/>
                <a:gd name="T2" fmla="*/ 7 w 537"/>
                <a:gd name="T3" fmla="*/ 11 h 97"/>
                <a:gd name="T4" fmla="*/ 15 w 537"/>
                <a:gd name="T5" fmla="*/ 6 h 97"/>
                <a:gd name="T6" fmla="*/ 24 w 537"/>
                <a:gd name="T7" fmla="*/ 3 h 97"/>
                <a:gd name="T8" fmla="*/ 33 w 537"/>
                <a:gd name="T9" fmla="*/ 1 h 97"/>
                <a:gd name="T10" fmla="*/ 43 w 537"/>
                <a:gd name="T11" fmla="*/ 0 h 97"/>
                <a:gd name="T12" fmla="*/ 52 w 537"/>
                <a:gd name="T13" fmla="*/ 1 h 97"/>
                <a:gd name="T14" fmla="*/ 62 w 537"/>
                <a:gd name="T15" fmla="*/ 2 h 97"/>
                <a:gd name="T16" fmla="*/ 71 w 537"/>
                <a:gd name="T17" fmla="*/ 3 h 97"/>
                <a:gd name="T18" fmla="*/ 80 w 537"/>
                <a:gd name="T19" fmla="*/ 5 h 97"/>
                <a:gd name="T20" fmla="*/ 89 w 537"/>
                <a:gd name="T21" fmla="*/ 8 h 97"/>
                <a:gd name="T22" fmla="*/ 98 w 537"/>
                <a:gd name="T23" fmla="*/ 10 h 97"/>
                <a:gd name="T24" fmla="*/ 106 w 537"/>
                <a:gd name="T25" fmla="*/ 11 h 97"/>
                <a:gd name="T26" fmla="*/ 113 w 537"/>
                <a:gd name="T27" fmla="*/ 12 h 97"/>
                <a:gd name="T28" fmla="*/ 120 w 537"/>
                <a:gd name="T29" fmla="*/ 13 h 97"/>
                <a:gd name="T30" fmla="*/ 126 w 537"/>
                <a:gd name="T31" fmla="*/ 12 h 97"/>
                <a:gd name="T32" fmla="*/ 131 w 537"/>
                <a:gd name="T33" fmla="*/ 11 h 97"/>
                <a:gd name="T34" fmla="*/ 134 w 537"/>
                <a:gd name="T35" fmla="*/ 15 h 97"/>
                <a:gd name="T36" fmla="*/ 128 w 537"/>
                <a:gd name="T37" fmla="*/ 17 h 97"/>
                <a:gd name="T38" fmla="*/ 121 w 537"/>
                <a:gd name="T39" fmla="*/ 17 h 97"/>
                <a:gd name="T40" fmla="*/ 114 w 537"/>
                <a:gd name="T41" fmla="*/ 17 h 97"/>
                <a:gd name="T42" fmla="*/ 107 w 537"/>
                <a:gd name="T43" fmla="*/ 16 h 97"/>
                <a:gd name="T44" fmla="*/ 100 w 537"/>
                <a:gd name="T45" fmla="*/ 15 h 97"/>
                <a:gd name="T46" fmla="*/ 92 w 537"/>
                <a:gd name="T47" fmla="*/ 13 h 97"/>
                <a:gd name="T48" fmla="*/ 84 w 537"/>
                <a:gd name="T49" fmla="*/ 11 h 97"/>
                <a:gd name="T50" fmla="*/ 75 w 537"/>
                <a:gd name="T51" fmla="*/ 9 h 97"/>
                <a:gd name="T52" fmla="*/ 67 w 537"/>
                <a:gd name="T53" fmla="*/ 8 h 97"/>
                <a:gd name="T54" fmla="*/ 58 w 537"/>
                <a:gd name="T55" fmla="*/ 7 h 97"/>
                <a:gd name="T56" fmla="*/ 49 w 537"/>
                <a:gd name="T57" fmla="*/ 6 h 97"/>
                <a:gd name="T58" fmla="*/ 39 w 537"/>
                <a:gd name="T59" fmla="*/ 7 h 97"/>
                <a:gd name="T60" fmla="*/ 30 w 537"/>
                <a:gd name="T61" fmla="*/ 9 h 97"/>
                <a:gd name="T62" fmla="*/ 20 w 537"/>
                <a:gd name="T63" fmla="*/ 13 h 97"/>
                <a:gd name="T64" fmla="*/ 10 w 537"/>
                <a:gd name="T65" fmla="*/ 18 h 97"/>
                <a:gd name="T66" fmla="*/ 0 w 537"/>
                <a:gd name="T67" fmla="*/ 25 h 97"/>
                <a:gd name="T68" fmla="*/ 0 w 537"/>
                <a:gd name="T69" fmla="*/ 23 h 97"/>
                <a:gd name="T70" fmla="*/ 0 w 537"/>
                <a:gd name="T71" fmla="*/ 21 h 97"/>
                <a:gd name="T72" fmla="*/ 0 w 537"/>
                <a:gd name="T73" fmla="*/ 19 h 97"/>
                <a:gd name="T74" fmla="*/ 0 w 537"/>
                <a:gd name="T75" fmla="*/ 1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1" name="Freeform 776"/>
            <p:cNvSpPr>
              <a:spLocks noChangeAspect="1"/>
            </p:cNvSpPr>
            <p:nvPr/>
          </p:nvSpPr>
          <p:spPr bwMode="auto">
            <a:xfrm>
              <a:off x="4077" y="2797"/>
              <a:ext cx="299" cy="44"/>
            </a:xfrm>
            <a:custGeom>
              <a:avLst/>
              <a:gdLst>
                <a:gd name="T0" fmla="*/ 0 w 598"/>
                <a:gd name="T1" fmla="*/ 16 h 89"/>
                <a:gd name="T2" fmla="*/ 10 w 598"/>
                <a:gd name="T3" fmla="*/ 10 h 89"/>
                <a:gd name="T4" fmla="*/ 19 w 598"/>
                <a:gd name="T5" fmla="*/ 5 h 89"/>
                <a:gd name="T6" fmla="*/ 28 w 598"/>
                <a:gd name="T7" fmla="*/ 2 h 89"/>
                <a:gd name="T8" fmla="*/ 38 w 598"/>
                <a:gd name="T9" fmla="*/ 0 h 89"/>
                <a:gd name="T10" fmla="*/ 47 w 598"/>
                <a:gd name="T11" fmla="*/ 0 h 89"/>
                <a:gd name="T12" fmla="*/ 56 w 598"/>
                <a:gd name="T13" fmla="*/ 0 h 89"/>
                <a:gd name="T14" fmla="*/ 65 w 598"/>
                <a:gd name="T15" fmla="*/ 1 h 89"/>
                <a:gd name="T16" fmla="*/ 74 w 598"/>
                <a:gd name="T17" fmla="*/ 2 h 89"/>
                <a:gd name="T18" fmla="*/ 82 w 598"/>
                <a:gd name="T19" fmla="*/ 4 h 89"/>
                <a:gd name="T20" fmla="*/ 90 w 598"/>
                <a:gd name="T21" fmla="*/ 6 h 89"/>
                <a:gd name="T22" fmla="*/ 98 w 598"/>
                <a:gd name="T23" fmla="*/ 7 h 89"/>
                <a:gd name="T24" fmla="*/ 105 w 598"/>
                <a:gd name="T25" fmla="*/ 9 h 89"/>
                <a:gd name="T26" fmla="*/ 113 w 598"/>
                <a:gd name="T27" fmla="*/ 10 h 89"/>
                <a:gd name="T28" fmla="*/ 120 w 598"/>
                <a:gd name="T29" fmla="*/ 10 h 89"/>
                <a:gd name="T30" fmla="*/ 127 w 598"/>
                <a:gd name="T31" fmla="*/ 9 h 89"/>
                <a:gd name="T32" fmla="*/ 134 w 598"/>
                <a:gd name="T33" fmla="*/ 6 h 89"/>
                <a:gd name="T34" fmla="*/ 135 w 598"/>
                <a:gd name="T35" fmla="*/ 8 h 89"/>
                <a:gd name="T36" fmla="*/ 137 w 598"/>
                <a:gd name="T37" fmla="*/ 9 h 89"/>
                <a:gd name="T38" fmla="*/ 138 w 598"/>
                <a:gd name="T39" fmla="*/ 11 h 89"/>
                <a:gd name="T40" fmla="*/ 141 w 598"/>
                <a:gd name="T41" fmla="*/ 13 h 89"/>
                <a:gd name="T42" fmla="*/ 143 w 598"/>
                <a:gd name="T43" fmla="*/ 15 h 89"/>
                <a:gd name="T44" fmla="*/ 145 w 598"/>
                <a:gd name="T45" fmla="*/ 17 h 89"/>
                <a:gd name="T46" fmla="*/ 147 w 598"/>
                <a:gd name="T47" fmla="*/ 18 h 89"/>
                <a:gd name="T48" fmla="*/ 150 w 598"/>
                <a:gd name="T49" fmla="*/ 19 h 89"/>
                <a:gd name="T50" fmla="*/ 72 w 598"/>
                <a:gd name="T51" fmla="*/ 19 h 89"/>
                <a:gd name="T52" fmla="*/ 70 w 598"/>
                <a:gd name="T53" fmla="*/ 18 h 89"/>
                <a:gd name="T54" fmla="*/ 68 w 598"/>
                <a:gd name="T55" fmla="*/ 17 h 89"/>
                <a:gd name="T56" fmla="*/ 64 w 598"/>
                <a:gd name="T57" fmla="*/ 15 h 89"/>
                <a:gd name="T58" fmla="*/ 60 w 598"/>
                <a:gd name="T59" fmla="*/ 14 h 89"/>
                <a:gd name="T60" fmla="*/ 56 w 598"/>
                <a:gd name="T61" fmla="*/ 13 h 89"/>
                <a:gd name="T62" fmla="*/ 52 w 598"/>
                <a:gd name="T63" fmla="*/ 13 h 89"/>
                <a:gd name="T64" fmla="*/ 48 w 598"/>
                <a:gd name="T65" fmla="*/ 12 h 89"/>
                <a:gd name="T66" fmla="*/ 43 w 598"/>
                <a:gd name="T67" fmla="*/ 12 h 89"/>
                <a:gd name="T68" fmla="*/ 39 w 598"/>
                <a:gd name="T69" fmla="*/ 12 h 89"/>
                <a:gd name="T70" fmla="*/ 35 w 598"/>
                <a:gd name="T71" fmla="*/ 13 h 89"/>
                <a:gd name="T72" fmla="*/ 29 w 598"/>
                <a:gd name="T73" fmla="*/ 13 h 89"/>
                <a:gd name="T74" fmla="*/ 25 w 598"/>
                <a:gd name="T75" fmla="*/ 14 h 89"/>
                <a:gd name="T76" fmla="*/ 21 w 598"/>
                <a:gd name="T77" fmla="*/ 15 h 89"/>
                <a:gd name="T78" fmla="*/ 17 w 598"/>
                <a:gd name="T79" fmla="*/ 17 h 89"/>
                <a:gd name="T80" fmla="*/ 13 w 598"/>
                <a:gd name="T81" fmla="*/ 19 h 89"/>
                <a:gd name="T82" fmla="*/ 10 w 598"/>
                <a:gd name="T83" fmla="*/ 22 h 89"/>
                <a:gd name="T84" fmla="*/ 9 w 598"/>
                <a:gd name="T85" fmla="*/ 21 h 89"/>
                <a:gd name="T86" fmla="*/ 9 w 598"/>
                <a:gd name="T87" fmla="*/ 20 h 89"/>
                <a:gd name="T88" fmla="*/ 7 w 598"/>
                <a:gd name="T89" fmla="*/ 19 h 89"/>
                <a:gd name="T90" fmla="*/ 6 w 598"/>
                <a:gd name="T91" fmla="*/ 19 h 89"/>
                <a:gd name="T92" fmla="*/ 5 w 598"/>
                <a:gd name="T93" fmla="*/ 18 h 89"/>
                <a:gd name="T94" fmla="*/ 3 w 598"/>
                <a:gd name="T95" fmla="*/ 17 h 89"/>
                <a:gd name="T96" fmla="*/ 1 w 598"/>
                <a:gd name="T97" fmla="*/ 17 h 89"/>
                <a:gd name="T98" fmla="*/ 0 w 598"/>
                <a:gd name="T99" fmla="*/ 16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2" name="Freeform 777"/>
            <p:cNvSpPr>
              <a:spLocks noChangeAspect="1"/>
            </p:cNvSpPr>
            <p:nvPr/>
          </p:nvSpPr>
          <p:spPr bwMode="auto">
            <a:xfrm>
              <a:off x="3755" y="2812"/>
              <a:ext cx="300" cy="29"/>
            </a:xfrm>
            <a:custGeom>
              <a:avLst/>
              <a:gdLst>
                <a:gd name="T0" fmla="*/ 1 w 600"/>
                <a:gd name="T1" fmla="*/ 11 h 58"/>
                <a:gd name="T2" fmla="*/ 5 w 600"/>
                <a:gd name="T3" fmla="*/ 9 h 58"/>
                <a:gd name="T4" fmla="*/ 7 w 600"/>
                <a:gd name="T5" fmla="*/ 6 h 58"/>
                <a:gd name="T6" fmla="*/ 11 w 600"/>
                <a:gd name="T7" fmla="*/ 3 h 58"/>
                <a:gd name="T8" fmla="*/ 27 w 600"/>
                <a:gd name="T9" fmla="*/ 6 h 58"/>
                <a:gd name="T10" fmla="*/ 53 w 600"/>
                <a:gd name="T11" fmla="*/ 9 h 58"/>
                <a:gd name="T12" fmla="*/ 74 w 600"/>
                <a:gd name="T13" fmla="*/ 9 h 58"/>
                <a:gd name="T14" fmla="*/ 89 w 600"/>
                <a:gd name="T15" fmla="*/ 6 h 58"/>
                <a:gd name="T16" fmla="*/ 102 w 600"/>
                <a:gd name="T17" fmla="*/ 3 h 58"/>
                <a:gd name="T18" fmla="*/ 114 w 600"/>
                <a:gd name="T19" fmla="*/ 1 h 58"/>
                <a:gd name="T20" fmla="*/ 126 w 600"/>
                <a:gd name="T21" fmla="*/ 1 h 58"/>
                <a:gd name="T22" fmla="*/ 142 w 600"/>
                <a:gd name="T23" fmla="*/ 5 h 58"/>
                <a:gd name="T24" fmla="*/ 149 w 600"/>
                <a:gd name="T25" fmla="*/ 10 h 58"/>
                <a:gd name="T26" fmla="*/ 146 w 600"/>
                <a:gd name="T27" fmla="*/ 11 h 58"/>
                <a:gd name="T28" fmla="*/ 144 w 600"/>
                <a:gd name="T29" fmla="*/ 13 h 58"/>
                <a:gd name="T30" fmla="*/ 141 w 600"/>
                <a:gd name="T31" fmla="*/ 14 h 58"/>
                <a:gd name="T32" fmla="*/ 139 w 600"/>
                <a:gd name="T33" fmla="*/ 13 h 58"/>
                <a:gd name="T34" fmla="*/ 134 w 600"/>
                <a:gd name="T35" fmla="*/ 10 h 58"/>
                <a:gd name="T36" fmla="*/ 128 w 600"/>
                <a:gd name="T37" fmla="*/ 9 h 58"/>
                <a:gd name="T38" fmla="*/ 122 w 600"/>
                <a:gd name="T39" fmla="*/ 7 h 58"/>
                <a:gd name="T40" fmla="*/ 116 w 600"/>
                <a:gd name="T41" fmla="*/ 7 h 58"/>
                <a:gd name="T42" fmla="*/ 109 w 600"/>
                <a:gd name="T43" fmla="*/ 7 h 58"/>
                <a:gd name="T44" fmla="*/ 103 w 600"/>
                <a:gd name="T45" fmla="*/ 9 h 58"/>
                <a:gd name="T46" fmla="*/ 96 w 600"/>
                <a:gd name="T47" fmla="*/ 11 h 58"/>
                <a:gd name="T48" fmla="*/ 90 w 600"/>
                <a:gd name="T49" fmla="*/ 12 h 58"/>
                <a:gd name="T50" fmla="*/ 79 w 600"/>
                <a:gd name="T51" fmla="*/ 12 h 58"/>
                <a:gd name="T52" fmla="*/ 66 w 600"/>
                <a:gd name="T53" fmla="*/ 12 h 58"/>
                <a:gd name="T54" fmla="*/ 50 w 600"/>
                <a:gd name="T55" fmla="*/ 12 h 58"/>
                <a:gd name="T56" fmla="*/ 35 w 600"/>
                <a:gd name="T57" fmla="*/ 12 h 58"/>
                <a:gd name="T58" fmla="*/ 20 w 600"/>
                <a:gd name="T59" fmla="*/ 12 h 58"/>
                <a:gd name="T60" fmla="*/ 9 w 600"/>
                <a:gd name="T61" fmla="*/ 12 h 58"/>
                <a:gd name="T62" fmla="*/ 1 w 600"/>
                <a:gd name="T63" fmla="*/ 12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3" name="Freeform 778"/>
            <p:cNvSpPr>
              <a:spLocks noChangeAspect="1"/>
            </p:cNvSpPr>
            <p:nvPr/>
          </p:nvSpPr>
          <p:spPr bwMode="auto">
            <a:xfrm>
              <a:off x="3783" y="2783"/>
              <a:ext cx="284" cy="46"/>
            </a:xfrm>
            <a:custGeom>
              <a:avLst/>
              <a:gdLst>
                <a:gd name="T0" fmla="*/ 12 w 569"/>
                <a:gd name="T1" fmla="*/ 7 h 92"/>
                <a:gd name="T2" fmla="*/ 20 w 569"/>
                <a:gd name="T3" fmla="*/ 10 h 92"/>
                <a:gd name="T4" fmla="*/ 28 w 569"/>
                <a:gd name="T5" fmla="*/ 11 h 92"/>
                <a:gd name="T6" fmla="*/ 35 w 569"/>
                <a:gd name="T7" fmla="*/ 12 h 92"/>
                <a:gd name="T8" fmla="*/ 42 w 569"/>
                <a:gd name="T9" fmla="*/ 12 h 92"/>
                <a:gd name="T10" fmla="*/ 48 w 569"/>
                <a:gd name="T11" fmla="*/ 11 h 92"/>
                <a:gd name="T12" fmla="*/ 55 w 569"/>
                <a:gd name="T13" fmla="*/ 10 h 92"/>
                <a:gd name="T14" fmla="*/ 62 w 569"/>
                <a:gd name="T15" fmla="*/ 7 h 92"/>
                <a:gd name="T16" fmla="*/ 70 w 569"/>
                <a:gd name="T17" fmla="*/ 5 h 92"/>
                <a:gd name="T18" fmla="*/ 80 w 569"/>
                <a:gd name="T19" fmla="*/ 3 h 92"/>
                <a:gd name="T20" fmla="*/ 92 w 569"/>
                <a:gd name="T21" fmla="*/ 1 h 92"/>
                <a:gd name="T22" fmla="*/ 104 w 569"/>
                <a:gd name="T23" fmla="*/ 0 h 92"/>
                <a:gd name="T24" fmla="*/ 116 w 569"/>
                <a:gd name="T25" fmla="*/ 1 h 92"/>
                <a:gd name="T26" fmla="*/ 127 w 569"/>
                <a:gd name="T27" fmla="*/ 3 h 92"/>
                <a:gd name="T28" fmla="*/ 135 w 569"/>
                <a:gd name="T29" fmla="*/ 9 h 92"/>
                <a:gd name="T30" fmla="*/ 141 w 569"/>
                <a:gd name="T31" fmla="*/ 17 h 92"/>
                <a:gd name="T32" fmla="*/ 141 w 569"/>
                <a:gd name="T33" fmla="*/ 23 h 92"/>
                <a:gd name="T34" fmla="*/ 139 w 569"/>
                <a:gd name="T35" fmla="*/ 23 h 92"/>
                <a:gd name="T36" fmla="*/ 136 w 569"/>
                <a:gd name="T37" fmla="*/ 21 h 92"/>
                <a:gd name="T38" fmla="*/ 131 w 569"/>
                <a:gd name="T39" fmla="*/ 18 h 92"/>
                <a:gd name="T40" fmla="*/ 125 w 569"/>
                <a:gd name="T41" fmla="*/ 14 h 92"/>
                <a:gd name="T42" fmla="*/ 118 w 569"/>
                <a:gd name="T43" fmla="*/ 12 h 92"/>
                <a:gd name="T44" fmla="*/ 110 w 569"/>
                <a:gd name="T45" fmla="*/ 12 h 92"/>
                <a:gd name="T46" fmla="*/ 102 w 569"/>
                <a:gd name="T47" fmla="*/ 12 h 92"/>
                <a:gd name="T48" fmla="*/ 92 w 569"/>
                <a:gd name="T49" fmla="*/ 13 h 92"/>
                <a:gd name="T50" fmla="*/ 81 w 569"/>
                <a:gd name="T51" fmla="*/ 15 h 92"/>
                <a:gd name="T52" fmla="*/ 70 w 569"/>
                <a:gd name="T53" fmla="*/ 19 h 92"/>
                <a:gd name="T54" fmla="*/ 60 w 569"/>
                <a:gd name="T55" fmla="*/ 21 h 92"/>
                <a:gd name="T56" fmla="*/ 48 w 569"/>
                <a:gd name="T57" fmla="*/ 21 h 92"/>
                <a:gd name="T58" fmla="*/ 37 w 569"/>
                <a:gd name="T59" fmla="*/ 21 h 92"/>
                <a:gd name="T60" fmla="*/ 26 w 569"/>
                <a:gd name="T61" fmla="*/ 20 h 92"/>
                <a:gd name="T62" fmla="*/ 16 w 569"/>
                <a:gd name="T63" fmla="*/ 18 h 92"/>
                <a:gd name="T64" fmla="*/ 8 w 569"/>
                <a:gd name="T65" fmla="*/ 17 h 92"/>
                <a:gd name="T66" fmla="*/ 2 w 569"/>
                <a:gd name="T67" fmla="*/ 15 h 92"/>
                <a:gd name="T68" fmla="*/ 1 w 569"/>
                <a:gd name="T69" fmla="*/ 12 h 92"/>
                <a:gd name="T70" fmla="*/ 6 w 569"/>
                <a:gd name="T71" fmla="*/ 7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4" name="Freeform 779"/>
            <p:cNvSpPr>
              <a:spLocks noChangeAspect="1"/>
            </p:cNvSpPr>
            <p:nvPr/>
          </p:nvSpPr>
          <p:spPr bwMode="auto">
            <a:xfrm>
              <a:off x="4115" y="2827"/>
              <a:ext cx="94" cy="10"/>
            </a:xfrm>
            <a:custGeom>
              <a:avLst/>
              <a:gdLst>
                <a:gd name="T0" fmla="*/ 47 w 189"/>
                <a:gd name="T1" fmla="*/ 5 h 19"/>
                <a:gd name="T2" fmla="*/ 0 w 189"/>
                <a:gd name="T3" fmla="*/ 5 h 19"/>
                <a:gd name="T4" fmla="*/ 2 w 189"/>
                <a:gd name="T5" fmla="*/ 4 h 19"/>
                <a:gd name="T6" fmla="*/ 5 w 189"/>
                <a:gd name="T7" fmla="*/ 3 h 19"/>
                <a:gd name="T8" fmla="*/ 7 w 189"/>
                <a:gd name="T9" fmla="*/ 2 h 19"/>
                <a:gd name="T10" fmla="*/ 11 w 189"/>
                <a:gd name="T11" fmla="*/ 1 h 19"/>
                <a:gd name="T12" fmla="*/ 14 w 189"/>
                <a:gd name="T13" fmla="*/ 1 h 19"/>
                <a:gd name="T14" fmla="*/ 17 w 189"/>
                <a:gd name="T15" fmla="*/ 1 h 19"/>
                <a:gd name="T16" fmla="*/ 20 w 189"/>
                <a:gd name="T17" fmla="*/ 0 h 19"/>
                <a:gd name="T18" fmla="*/ 24 w 189"/>
                <a:gd name="T19" fmla="*/ 0 h 19"/>
                <a:gd name="T20" fmla="*/ 27 w 189"/>
                <a:gd name="T21" fmla="*/ 1 h 19"/>
                <a:gd name="T22" fmla="*/ 30 w 189"/>
                <a:gd name="T23" fmla="*/ 1 h 19"/>
                <a:gd name="T24" fmla="*/ 34 w 189"/>
                <a:gd name="T25" fmla="*/ 1 h 19"/>
                <a:gd name="T26" fmla="*/ 37 w 189"/>
                <a:gd name="T27" fmla="*/ 2 h 19"/>
                <a:gd name="T28" fmla="*/ 40 w 189"/>
                <a:gd name="T29" fmla="*/ 2 h 19"/>
                <a:gd name="T30" fmla="*/ 42 w 189"/>
                <a:gd name="T31" fmla="*/ 3 h 19"/>
                <a:gd name="T32" fmla="*/ 45 w 189"/>
                <a:gd name="T33" fmla="*/ 4 h 19"/>
                <a:gd name="T34" fmla="*/ 47 w 189"/>
                <a:gd name="T35" fmla="*/ 5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solidFill>
              <a:srgbClr val="333333"/>
            </a:solidFill>
            <a:ln w="9525">
              <a:noFill/>
              <a:round/>
              <a:headEnd/>
              <a:tailEnd/>
            </a:ln>
          </p:spPr>
          <p:txBody>
            <a:bodyPr/>
            <a:lstStyle/>
            <a:p>
              <a:endParaRPr lang="en-US"/>
            </a:p>
          </p:txBody>
        </p:sp>
        <p:sp>
          <p:nvSpPr>
            <p:cNvPr id="15" name="Freeform 780"/>
            <p:cNvSpPr>
              <a:spLocks noChangeAspect="1"/>
            </p:cNvSpPr>
            <p:nvPr/>
          </p:nvSpPr>
          <p:spPr bwMode="auto">
            <a:xfrm>
              <a:off x="3962" y="2833"/>
              <a:ext cx="51" cy="4"/>
            </a:xfrm>
            <a:custGeom>
              <a:avLst/>
              <a:gdLst>
                <a:gd name="T0" fmla="*/ 0 w 103"/>
                <a:gd name="T1" fmla="*/ 1 h 8"/>
                <a:gd name="T2" fmla="*/ 3 w 103"/>
                <a:gd name="T3" fmla="*/ 1 h 8"/>
                <a:gd name="T4" fmla="*/ 6 w 103"/>
                <a:gd name="T5" fmla="*/ 1 h 8"/>
                <a:gd name="T6" fmla="*/ 10 w 103"/>
                <a:gd name="T7" fmla="*/ 1 h 8"/>
                <a:gd name="T8" fmla="*/ 14 w 103"/>
                <a:gd name="T9" fmla="*/ 0 h 8"/>
                <a:gd name="T10" fmla="*/ 17 w 103"/>
                <a:gd name="T11" fmla="*/ 1 h 8"/>
                <a:gd name="T12" fmla="*/ 20 w 103"/>
                <a:gd name="T13" fmla="*/ 1 h 8"/>
                <a:gd name="T14" fmla="*/ 23 w 103"/>
                <a:gd name="T15" fmla="*/ 1 h 8"/>
                <a:gd name="T16" fmla="*/ 25 w 103"/>
                <a:gd name="T17" fmla="*/ 2 h 8"/>
                <a:gd name="T18" fmla="*/ 0 w 103"/>
                <a:gd name="T19" fmla="*/ 1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solidFill>
              <a:srgbClr val="333333"/>
            </a:solidFill>
            <a:ln w="9525">
              <a:noFill/>
              <a:round/>
              <a:headEnd/>
              <a:tailEnd/>
            </a:ln>
          </p:spPr>
          <p:txBody>
            <a:bodyPr/>
            <a:lstStyle/>
            <a:p>
              <a:endParaRPr lang="en-US"/>
            </a:p>
          </p:txBody>
        </p:sp>
        <p:sp>
          <p:nvSpPr>
            <p:cNvPr id="16" name="Freeform 781"/>
            <p:cNvSpPr>
              <a:spLocks noChangeAspect="1"/>
            </p:cNvSpPr>
            <p:nvPr/>
          </p:nvSpPr>
          <p:spPr bwMode="auto">
            <a:xfrm>
              <a:off x="4139" y="2581"/>
              <a:ext cx="195" cy="217"/>
            </a:xfrm>
            <a:custGeom>
              <a:avLst/>
              <a:gdLst>
                <a:gd name="T0" fmla="*/ 0 w 390"/>
                <a:gd name="T1" fmla="*/ 0 h 434"/>
                <a:gd name="T2" fmla="*/ 0 w 390"/>
                <a:gd name="T3" fmla="*/ 97 h 434"/>
                <a:gd name="T4" fmla="*/ 6 w 390"/>
                <a:gd name="T5" fmla="*/ 96 h 434"/>
                <a:gd name="T6" fmla="*/ 13 w 390"/>
                <a:gd name="T7" fmla="*/ 96 h 434"/>
                <a:gd name="T8" fmla="*/ 20 w 390"/>
                <a:gd name="T9" fmla="*/ 97 h 434"/>
                <a:gd name="T10" fmla="*/ 27 w 390"/>
                <a:gd name="T11" fmla="*/ 97 h 434"/>
                <a:gd name="T12" fmla="*/ 34 w 390"/>
                <a:gd name="T13" fmla="*/ 99 h 434"/>
                <a:gd name="T14" fmla="*/ 41 w 390"/>
                <a:gd name="T15" fmla="*/ 100 h 434"/>
                <a:gd name="T16" fmla="*/ 48 w 390"/>
                <a:gd name="T17" fmla="*/ 101 h 434"/>
                <a:gd name="T18" fmla="*/ 54 w 390"/>
                <a:gd name="T19" fmla="*/ 103 h 434"/>
                <a:gd name="T20" fmla="*/ 60 w 390"/>
                <a:gd name="T21" fmla="*/ 105 h 434"/>
                <a:gd name="T22" fmla="*/ 67 w 390"/>
                <a:gd name="T23" fmla="*/ 106 h 434"/>
                <a:gd name="T24" fmla="*/ 73 w 390"/>
                <a:gd name="T25" fmla="*/ 107 h 434"/>
                <a:gd name="T26" fmla="*/ 79 w 390"/>
                <a:gd name="T27" fmla="*/ 108 h 434"/>
                <a:gd name="T28" fmla="*/ 84 w 390"/>
                <a:gd name="T29" fmla="*/ 109 h 434"/>
                <a:gd name="T30" fmla="*/ 89 w 390"/>
                <a:gd name="T31" fmla="*/ 109 h 434"/>
                <a:gd name="T32" fmla="*/ 94 w 390"/>
                <a:gd name="T33" fmla="*/ 109 h 434"/>
                <a:gd name="T34" fmla="*/ 98 w 390"/>
                <a:gd name="T35" fmla="*/ 107 h 434"/>
                <a:gd name="T36" fmla="*/ 72 w 390"/>
                <a:gd name="T37" fmla="*/ 1 h 434"/>
                <a:gd name="T38" fmla="*/ 66 w 390"/>
                <a:gd name="T39" fmla="*/ 3 h 434"/>
                <a:gd name="T40" fmla="*/ 60 w 390"/>
                <a:gd name="T41" fmla="*/ 4 h 434"/>
                <a:gd name="T42" fmla="*/ 54 w 390"/>
                <a:gd name="T43" fmla="*/ 5 h 434"/>
                <a:gd name="T44" fmla="*/ 49 w 390"/>
                <a:gd name="T45" fmla="*/ 6 h 434"/>
                <a:gd name="T46" fmla="*/ 44 w 390"/>
                <a:gd name="T47" fmla="*/ 6 h 434"/>
                <a:gd name="T48" fmla="*/ 39 w 390"/>
                <a:gd name="T49" fmla="*/ 6 h 434"/>
                <a:gd name="T50" fmla="*/ 34 w 390"/>
                <a:gd name="T51" fmla="*/ 5 h 434"/>
                <a:gd name="T52" fmla="*/ 28 w 390"/>
                <a:gd name="T53" fmla="*/ 5 h 434"/>
                <a:gd name="T54" fmla="*/ 24 w 390"/>
                <a:gd name="T55" fmla="*/ 4 h 434"/>
                <a:gd name="T56" fmla="*/ 20 w 390"/>
                <a:gd name="T57" fmla="*/ 3 h 434"/>
                <a:gd name="T58" fmla="*/ 15 w 390"/>
                <a:gd name="T59" fmla="*/ 3 h 434"/>
                <a:gd name="T60" fmla="*/ 12 w 390"/>
                <a:gd name="T61" fmla="*/ 2 h 434"/>
                <a:gd name="T62" fmla="*/ 8 w 390"/>
                <a:gd name="T63" fmla="*/ 1 h 434"/>
                <a:gd name="T64" fmla="*/ 5 w 390"/>
                <a:gd name="T65" fmla="*/ 1 h 434"/>
                <a:gd name="T66" fmla="*/ 3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7" name="Freeform 782"/>
            <p:cNvSpPr>
              <a:spLocks noChangeAspect="1"/>
            </p:cNvSpPr>
            <p:nvPr/>
          </p:nvSpPr>
          <p:spPr bwMode="auto">
            <a:xfrm>
              <a:off x="4290" y="2596"/>
              <a:ext cx="94" cy="241"/>
            </a:xfrm>
            <a:custGeom>
              <a:avLst/>
              <a:gdLst>
                <a:gd name="T0" fmla="*/ 0 w 190"/>
                <a:gd name="T1" fmla="*/ 0 h 481"/>
                <a:gd name="T2" fmla="*/ 24 w 190"/>
                <a:gd name="T3" fmla="*/ 100 h 481"/>
                <a:gd name="T4" fmla="*/ 25 w 190"/>
                <a:gd name="T5" fmla="*/ 101 h 481"/>
                <a:gd name="T6" fmla="*/ 27 w 190"/>
                <a:gd name="T7" fmla="*/ 104 h 481"/>
                <a:gd name="T8" fmla="*/ 30 w 190"/>
                <a:gd name="T9" fmla="*/ 107 h 481"/>
                <a:gd name="T10" fmla="*/ 32 w 190"/>
                <a:gd name="T11" fmla="*/ 110 h 481"/>
                <a:gd name="T12" fmla="*/ 36 w 190"/>
                <a:gd name="T13" fmla="*/ 113 h 481"/>
                <a:gd name="T14" fmla="*/ 39 w 190"/>
                <a:gd name="T15" fmla="*/ 116 h 481"/>
                <a:gd name="T16" fmla="*/ 43 w 190"/>
                <a:gd name="T17" fmla="*/ 118 h 481"/>
                <a:gd name="T18" fmla="*/ 47 w 190"/>
                <a:gd name="T19" fmla="*/ 121 h 481"/>
                <a:gd name="T20" fmla="*/ 11 w 190"/>
                <a:gd name="T21" fmla="*/ 14 h 481"/>
                <a:gd name="T22" fmla="*/ 10 w 190"/>
                <a:gd name="T23" fmla="*/ 13 h 481"/>
                <a:gd name="T24" fmla="*/ 8 w 190"/>
                <a:gd name="T25" fmla="*/ 11 h 481"/>
                <a:gd name="T26" fmla="*/ 7 w 190"/>
                <a:gd name="T27" fmla="*/ 10 h 481"/>
                <a:gd name="T28" fmla="*/ 5 w 190"/>
                <a:gd name="T29" fmla="*/ 8 h 481"/>
                <a:gd name="T30" fmla="*/ 3 w 190"/>
                <a:gd name="T31" fmla="*/ 6 h 481"/>
                <a:gd name="T32" fmla="*/ 2 w 190"/>
                <a:gd name="T33" fmla="*/ 4 h 481"/>
                <a:gd name="T34" fmla="*/ 1 w 190"/>
                <a:gd name="T35" fmla="*/ 2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8" name="Freeform 783"/>
            <p:cNvSpPr>
              <a:spLocks noChangeAspect="1"/>
            </p:cNvSpPr>
            <p:nvPr/>
          </p:nvSpPr>
          <p:spPr bwMode="auto">
            <a:xfrm>
              <a:off x="3852" y="2580"/>
              <a:ext cx="214" cy="222"/>
            </a:xfrm>
            <a:custGeom>
              <a:avLst/>
              <a:gdLst>
                <a:gd name="T0" fmla="*/ 27 w 428"/>
                <a:gd name="T1" fmla="*/ 67 h 444"/>
                <a:gd name="T2" fmla="*/ 14 w 428"/>
                <a:gd name="T3" fmla="*/ 63 h 444"/>
                <a:gd name="T4" fmla="*/ 6 w 428"/>
                <a:gd name="T5" fmla="*/ 56 h 444"/>
                <a:gd name="T6" fmla="*/ 2 w 428"/>
                <a:gd name="T7" fmla="*/ 48 h 444"/>
                <a:gd name="T8" fmla="*/ 0 w 428"/>
                <a:gd name="T9" fmla="*/ 38 h 444"/>
                <a:gd name="T10" fmla="*/ 1 w 428"/>
                <a:gd name="T11" fmla="*/ 27 h 444"/>
                <a:gd name="T12" fmla="*/ 3 w 428"/>
                <a:gd name="T13" fmla="*/ 17 h 444"/>
                <a:gd name="T14" fmla="*/ 5 w 428"/>
                <a:gd name="T15" fmla="*/ 7 h 444"/>
                <a:gd name="T16" fmla="*/ 6 w 428"/>
                <a:gd name="T17" fmla="*/ 0 h 444"/>
                <a:gd name="T18" fmla="*/ 9 w 428"/>
                <a:gd name="T19" fmla="*/ 2 h 444"/>
                <a:gd name="T20" fmla="*/ 12 w 428"/>
                <a:gd name="T21" fmla="*/ 3 h 444"/>
                <a:gd name="T22" fmla="*/ 15 w 428"/>
                <a:gd name="T23" fmla="*/ 3 h 444"/>
                <a:gd name="T24" fmla="*/ 19 w 428"/>
                <a:gd name="T25" fmla="*/ 5 h 444"/>
                <a:gd name="T26" fmla="*/ 22 w 428"/>
                <a:gd name="T27" fmla="*/ 6 h 444"/>
                <a:gd name="T28" fmla="*/ 25 w 428"/>
                <a:gd name="T29" fmla="*/ 6 h 444"/>
                <a:gd name="T30" fmla="*/ 28 w 428"/>
                <a:gd name="T31" fmla="*/ 7 h 444"/>
                <a:gd name="T32" fmla="*/ 31 w 428"/>
                <a:gd name="T33" fmla="*/ 7 h 444"/>
                <a:gd name="T34" fmla="*/ 37 w 428"/>
                <a:gd name="T35" fmla="*/ 7 h 444"/>
                <a:gd name="T36" fmla="*/ 42 w 428"/>
                <a:gd name="T37" fmla="*/ 7 h 444"/>
                <a:gd name="T38" fmla="*/ 48 w 428"/>
                <a:gd name="T39" fmla="*/ 7 h 444"/>
                <a:gd name="T40" fmla="*/ 53 w 428"/>
                <a:gd name="T41" fmla="*/ 6 h 444"/>
                <a:gd name="T42" fmla="*/ 58 w 428"/>
                <a:gd name="T43" fmla="*/ 5 h 444"/>
                <a:gd name="T44" fmla="*/ 63 w 428"/>
                <a:gd name="T45" fmla="*/ 5 h 444"/>
                <a:gd name="T46" fmla="*/ 69 w 428"/>
                <a:gd name="T47" fmla="*/ 5 h 444"/>
                <a:gd name="T48" fmla="*/ 74 w 428"/>
                <a:gd name="T49" fmla="*/ 3 h 444"/>
                <a:gd name="T50" fmla="*/ 79 w 428"/>
                <a:gd name="T51" fmla="*/ 3 h 444"/>
                <a:gd name="T52" fmla="*/ 83 w 428"/>
                <a:gd name="T53" fmla="*/ 5 h 444"/>
                <a:gd name="T54" fmla="*/ 88 w 428"/>
                <a:gd name="T55" fmla="*/ 5 h 444"/>
                <a:gd name="T56" fmla="*/ 92 w 428"/>
                <a:gd name="T57" fmla="*/ 7 h 444"/>
                <a:gd name="T58" fmla="*/ 97 w 428"/>
                <a:gd name="T59" fmla="*/ 9 h 444"/>
                <a:gd name="T60" fmla="*/ 100 w 428"/>
                <a:gd name="T61" fmla="*/ 11 h 444"/>
                <a:gd name="T62" fmla="*/ 104 w 428"/>
                <a:gd name="T63" fmla="*/ 14 h 444"/>
                <a:gd name="T64" fmla="*/ 107 w 428"/>
                <a:gd name="T65" fmla="*/ 18 h 444"/>
                <a:gd name="T66" fmla="*/ 107 w 428"/>
                <a:gd name="T67" fmla="*/ 111 h 444"/>
                <a:gd name="T68" fmla="*/ 102 w 428"/>
                <a:gd name="T69" fmla="*/ 107 h 444"/>
                <a:gd name="T70" fmla="*/ 96 w 428"/>
                <a:gd name="T71" fmla="*/ 104 h 444"/>
                <a:gd name="T72" fmla="*/ 90 w 428"/>
                <a:gd name="T73" fmla="*/ 101 h 444"/>
                <a:gd name="T74" fmla="*/ 84 w 428"/>
                <a:gd name="T75" fmla="*/ 99 h 444"/>
                <a:gd name="T76" fmla="*/ 79 w 428"/>
                <a:gd name="T77" fmla="*/ 98 h 444"/>
                <a:gd name="T78" fmla="*/ 74 w 428"/>
                <a:gd name="T79" fmla="*/ 97 h 444"/>
                <a:gd name="T80" fmla="*/ 69 w 428"/>
                <a:gd name="T81" fmla="*/ 96 h 444"/>
                <a:gd name="T82" fmla="*/ 63 w 428"/>
                <a:gd name="T83" fmla="*/ 95 h 444"/>
                <a:gd name="T84" fmla="*/ 59 w 428"/>
                <a:gd name="T85" fmla="*/ 94 h 444"/>
                <a:gd name="T86" fmla="*/ 54 w 428"/>
                <a:gd name="T87" fmla="*/ 93 h 444"/>
                <a:gd name="T88" fmla="*/ 51 w 428"/>
                <a:gd name="T89" fmla="*/ 91 h 444"/>
                <a:gd name="T90" fmla="*/ 48 w 428"/>
                <a:gd name="T91" fmla="*/ 88 h 444"/>
                <a:gd name="T92" fmla="*/ 44 w 428"/>
                <a:gd name="T93" fmla="*/ 85 h 444"/>
                <a:gd name="T94" fmla="*/ 42 w 428"/>
                <a:gd name="T95" fmla="*/ 81 h 444"/>
                <a:gd name="T96" fmla="*/ 40 w 428"/>
                <a:gd name="T97" fmla="*/ 75 h 444"/>
                <a:gd name="T98" fmla="*/ 38 w 428"/>
                <a:gd name="T99" fmla="*/ 68 h 444"/>
                <a:gd name="T100" fmla="*/ 37 w 428"/>
                <a:gd name="T101" fmla="*/ 68 h 444"/>
                <a:gd name="T102" fmla="*/ 35 w 428"/>
                <a:gd name="T103" fmla="*/ 68 h 444"/>
                <a:gd name="T104" fmla="*/ 34 w 428"/>
                <a:gd name="T105" fmla="*/ 68 h 444"/>
                <a:gd name="T106" fmla="*/ 32 w 428"/>
                <a:gd name="T107" fmla="*/ 68 h 444"/>
                <a:gd name="T108" fmla="*/ 30 w 428"/>
                <a:gd name="T109" fmla="*/ 68 h 444"/>
                <a:gd name="T110" fmla="*/ 29 w 428"/>
                <a:gd name="T111" fmla="*/ 68 h 444"/>
                <a:gd name="T112" fmla="*/ 28 w 428"/>
                <a:gd name="T113" fmla="*/ 67 h 444"/>
                <a:gd name="T114" fmla="*/ 27 w 428"/>
                <a:gd name="T115" fmla="*/ 67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19" name="Freeform 784"/>
            <p:cNvSpPr>
              <a:spLocks noChangeAspect="1"/>
            </p:cNvSpPr>
            <p:nvPr/>
          </p:nvSpPr>
          <p:spPr bwMode="auto">
            <a:xfrm>
              <a:off x="3854" y="2691"/>
              <a:ext cx="93" cy="72"/>
            </a:xfrm>
            <a:custGeom>
              <a:avLst/>
              <a:gdLst>
                <a:gd name="T0" fmla="*/ 0 w 185"/>
                <a:gd name="T1" fmla="*/ 0 h 145"/>
                <a:gd name="T2" fmla="*/ 3 w 185"/>
                <a:gd name="T3" fmla="*/ 3 h 145"/>
                <a:gd name="T4" fmla="*/ 6 w 185"/>
                <a:gd name="T5" fmla="*/ 6 h 145"/>
                <a:gd name="T6" fmla="*/ 9 w 185"/>
                <a:gd name="T7" fmla="*/ 8 h 145"/>
                <a:gd name="T8" fmla="*/ 13 w 185"/>
                <a:gd name="T9" fmla="*/ 10 h 145"/>
                <a:gd name="T10" fmla="*/ 18 w 185"/>
                <a:gd name="T11" fmla="*/ 12 h 145"/>
                <a:gd name="T12" fmla="*/ 23 w 185"/>
                <a:gd name="T13" fmla="*/ 13 h 145"/>
                <a:gd name="T14" fmla="*/ 29 w 185"/>
                <a:gd name="T15" fmla="*/ 14 h 145"/>
                <a:gd name="T16" fmla="*/ 34 w 185"/>
                <a:gd name="T17" fmla="*/ 14 h 145"/>
                <a:gd name="T18" fmla="*/ 35 w 185"/>
                <a:gd name="T19" fmla="*/ 17 h 145"/>
                <a:gd name="T20" fmla="*/ 35 w 185"/>
                <a:gd name="T21" fmla="*/ 19 h 145"/>
                <a:gd name="T22" fmla="*/ 36 w 185"/>
                <a:gd name="T23" fmla="*/ 22 h 145"/>
                <a:gd name="T24" fmla="*/ 37 w 185"/>
                <a:gd name="T25" fmla="*/ 25 h 145"/>
                <a:gd name="T26" fmla="*/ 39 w 185"/>
                <a:gd name="T27" fmla="*/ 28 h 145"/>
                <a:gd name="T28" fmla="*/ 41 w 185"/>
                <a:gd name="T29" fmla="*/ 31 h 145"/>
                <a:gd name="T30" fmla="*/ 43 w 185"/>
                <a:gd name="T31" fmla="*/ 34 h 145"/>
                <a:gd name="T32" fmla="*/ 47 w 185"/>
                <a:gd name="T33" fmla="*/ 36 h 145"/>
                <a:gd name="T34" fmla="*/ 42 w 185"/>
                <a:gd name="T35" fmla="*/ 35 h 145"/>
                <a:gd name="T36" fmla="*/ 38 w 185"/>
                <a:gd name="T37" fmla="*/ 34 h 145"/>
                <a:gd name="T38" fmla="*/ 34 w 185"/>
                <a:gd name="T39" fmla="*/ 33 h 145"/>
                <a:gd name="T40" fmla="*/ 30 w 185"/>
                <a:gd name="T41" fmla="*/ 32 h 145"/>
                <a:gd name="T42" fmla="*/ 26 w 185"/>
                <a:gd name="T43" fmla="*/ 30 h 145"/>
                <a:gd name="T44" fmla="*/ 22 w 185"/>
                <a:gd name="T45" fmla="*/ 28 h 145"/>
                <a:gd name="T46" fmla="*/ 19 w 185"/>
                <a:gd name="T47" fmla="*/ 26 h 145"/>
                <a:gd name="T48" fmla="*/ 16 w 185"/>
                <a:gd name="T49" fmla="*/ 24 h 145"/>
                <a:gd name="T50" fmla="*/ 13 w 185"/>
                <a:gd name="T51" fmla="*/ 21 h 145"/>
                <a:gd name="T52" fmla="*/ 10 w 185"/>
                <a:gd name="T53" fmla="*/ 19 h 145"/>
                <a:gd name="T54" fmla="*/ 8 w 185"/>
                <a:gd name="T55" fmla="*/ 16 h 145"/>
                <a:gd name="T56" fmla="*/ 6 w 185"/>
                <a:gd name="T57" fmla="*/ 13 h 145"/>
                <a:gd name="T58" fmla="*/ 4 w 185"/>
                <a:gd name="T59" fmla="*/ 10 h 145"/>
                <a:gd name="T60" fmla="*/ 2 w 185"/>
                <a:gd name="T61" fmla="*/ 7 h 145"/>
                <a:gd name="T62" fmla="*/ 1 w 185"/>
                <a:gd name="T63" fmla="*/ 3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20" name="Freeform 785"/>
            <p:cNvSpPr>
              <a:spLocks noChangeAspect="1"/>
            </p:cNvSpPr>
            <p:nvPr/>
          </p:nvSpPr>
          <p:spPr bwMode="auto">
            <a:xfrm>
              <a:off x="3800" y="2587"/>
              <a:ext cx="197" cy="213"/>
            </a:xfrm>
            <a:custGeom>
              <a:avLst/>
              <a:gdLst>
                <a:gd name="T0" fmla="*/ 25 w 394"/>
                <a:gd name="T1" fmla="*/ 0 h 427"/>
                <a:gd name="T2" fmla="*/ 27 w 394"/>
                <a:gd name="T3" fmla="*/ 0 h 427"/>
                <a:gd name="T4" fmla="*/ 6 w 394"/>
                <a:gd name="T5" fmla="*/ 84 h 427"/>
                <a:gd name="T6" fmla="*/ 9 w 394"/>
                <a:gd name="T7" fmla="*/ 88 h 427"/>
                <a:gd name="T8" fmla="*/ 12 w 394"/>
                <a:gd name="T9" fmla="*/ 92 h 427"/>
                <a:gd name="T10" fmla="*/ 15 w 394"/>
                <a:gd name="T11" fmla="*/ 95 h 427"/>
                <a:gd name="T12" fmla="*/ 20 w 394"/>
                <a:gd name="T13" fmla="*/ 97 h 427"/>
                <a:gd name="T14" fmla="*/ 25 w 394"/>
                <a:gd name="T15" fmla="*/ 99 h 427"/>
                <a:gd name="T16" fmla="*/ 29 w 394"/>
                <a:gd name="T17" fmla="*/ 100 h 427"/>
                <a:gd name="T18" fmla="*/ 35 w 394"/>
                <a:gd name="T19" fmla="*/ 100 h 427"/>
                <a:gd name="T20" fmla="*/ 41 w 394"/>
                <a:gd name="T21" fmla="*/ 100 h 427"/>
                <a:gd name="T22" fmla="*/ 46 w 394"/>
                <a:gd name="T23" fmla="*/ 99 h 427"/>
                <a:gd name="T24" fmla="*/ 51 w 394"/>
                <a:gd name="T25" fmla="*/ 99 h 427"/>
                <a:gd name="T26" fmla="*/ 57 w 394"/>
                <a:gd name="T27" fmla="*/ 98 h 427"/>
                <a:gd name="T28" fmla="*/ 62 w 394"/>
                <a:gd name="T29" fmla="*/ 97 h 427"/>
                <a:gd name="T30" fmla="*/ 68 w 394"/>
                <a:gd name="T31" fmla="*/ 95 h 427"/>
                <a:gd name="T32" fmla="*/ 73 w 394"/>
                <a:gd name="T33" fmla="*/ 94 h 427"/>
                <a:gd name="T34" fmla="*/ 78 w 394"/>
                <a:gd name="T35" fmla="*/ 93 h 427"/>
                <a:gd name="T36" fmla="*/ 82 w 394"/>
                <a:gd name="T37" fmla="*/ 92 h 427"/>
                <a:gd name="T38" fmla="*/ 84 w 394"/>
                <a:gd name="T39" fmla="*/ 92 h 427"/>
                <a:gd name="T40" fmla="*/ 86 w 394"/>
                <a:gd name="T41" fmla="*/ 93 h 427"/>
                <a:gd name="T42" fmla="*/ 88 w 394"/>
                <a:gd name="T43" fmla="*/ 93 h 427"/>
                <a:gd name="T44" fmla="*/ 90 w 394"/>
                <a:gd name="T45" fmla="*/ 93 h 427"/>
                <a:gd name="T46" fmla="*/ 92 w 394"/>
                <a:gd name="T47" fmla="*/ 94 h 427"/>
                <a:gd name="T48" fmla="*/ 94 w 394"/>
                <a:gd name="T49" fmla="*/ 94 h 427"/>
                <a:gd name="T50" fmla="*/ 96 w 394"/>
                <a:gd name="T51" fmla="*/ 94 h 427"/>
                <a:gd name="T52" fmla="*/ 99 w 394"/>
                <a:gd name="T53" fmla="*/ 95 h 427"/>
                <a:gd name="T54" fmla="*/ 91 w 394"/>
                <a:gd name="T55" fmla="*/ 95 h 427"/>
                <a:gd name="T56" fmla="*/ 84 w 394"/>
                <a:gd name="T57" fmla="*/ 96 h 427"/>
                <a:gd name="T58" fmla="*/ 77 w 394"/>
                <a:gd name="T59" fmla="*/ 97 h 427"/>
                <a:gd name="T60" fmla="*/ 71 w 394"/>
                <a:gd name="T61" fmla="*/ 98 h 427"/>
                <a:gd name="T62" fmla="*/ 65 w 394"/>
                <a:gd name="T63" fmla="*/ 99 h 427"/>
                <a:gd name="T64" fmla="*/ 59 w 394"/>
                <a:gd name="T65" fmla="*/ 101 h 427"/>
                <a:gd name="T66" fmla="*/ 54 w 394"/>
                <a:gd name="T67" fmla="*/ 102 h 427"/>
                <a:gd name="T68" fmla="*/ 49 w 394"/>
                <a:gd name="T69" fmla="*/ 103 h 427"/>
                <a:gd name="T70" fmla="*/ 44 w 394"/>
                <a:gd name="T71" fmla="*/ 105 h 427"/>
                <a:gd name="T72" fmla="*/ 39 w 394"/>
                <a:gd name="T73" fmla="*/ 106 h 427"/>
                <a:gd name="T74" fmla="*/ 33 w 394"/>
                <a:gd name="T75" fmla="*/ 106 h 427"/>
                <a:gd name="T76" fmla="*/ 27 w 394"/>
                <a:gd name="T77" fmla="*/ 106 h 427"/>
                <a:gd name="T78" fmla="*/ 22 w 394"/>
                <a:gd name="T79" fmla="*/ 106 h 427"/>
                <a:gd name="T80" fmla="*/ 14 w 394"/>
                <a:gd name="T81" fmla="*/ 105 h 427"/>
                <a:gd name="T82" fmla="*/ 7 w 394"/>
                <a:gd name="T83" fmla="*/ 103 h 427"/>
                <a:gd name="T84" fmla="*/ 0 w 394"/>
                <a:gd name="T85" fmla="*/ 100 h 427"/>
                <a:gd name="T86" fmla="*/ 25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21" name="Freeform 786"/>
            <p:cNvSpPr>
              <a:spLocks noChangeAspect="1"/>
            </p:cNvSpPr>
            <p:nvPr/>
          </p:nvSpPr>
          <p:spPr bwMode="auto">
            <a:xfrm>
              <a:off x="4072" y="2581"/>
              <a:ext cx="69" cy="224"/>
            </a:xfrm>
            <a:custGeom>
              <a:avLst/>
              <a:gdLst>
                <a:gd name="T0" fmla="*/ 0 w 138"/>
                <a:gd name="T1" fmla="*/ 19 h 448"/>
                <a:gd name="T2" fmla="*/ 5 w 138"/>
                <a:gd name="T3" fmla="*/ 14 h 448"/>
                <a:gd name="T4" fmla="*/ 10 w 138"/>
                <a:gd name="T5" fmla="*/ 10 h 448"/>
                <a:gd name="T6" fmla="*/ 14 w 138"/>
                <a:gd name="T7" fmla="*/ 7 h 448"/>
                <a:gd name="T8" fmla="*/ 19 w 138"/>
                <a:gd name="T9" fmla="*/ 4 h 448"/>
                <a:gd name="T10" fmla="*/ 23 w 138"/>
                <a:gd name="T11" fmla="*/ 3 h 448"/>
                <a:gd name="T12" fmla="*/ 27 w 138"/>
                <a:gd name="T13" fmla="*/ 1 h 448"/>
                <a:gd name="T14" fmla="*/ 31 w 138"/>
                <a:gd name="T15" fmla="*/ 1 h 448"/>
                <a:gd name="T16" fmla="*/ 35 w 138"/>
                <a:gd name="T17" fmla="*/ 0 h 448"/>
                <a:gd name="T18" fmla="*/ 35 w 138"/>
                <a:gd name="T19" fmla="*/ 97 h 448"/>
                <a:gd name="T20" fmla="*/ 30 w 138"/>
                <a:gd name="T21" fmla="*/ 97 h 448"/>
                <a:gd name="T22" fmla="*/ 26 w 138"/>
                <a:gd name="T23" fmla="*/ 98 h 448"/>
                <a:gd name="T24" fmla="*/ 22 w 138"/>
                <a:gd name="T25" fmla="*/ 100 h 448"/>
                <a:gd name="T26" fmla="*/ 17 w 138"/>
                <a:gd name="T27" fmla="*/ 101 h 448"/>
                <a:gd name="T28" fmla="*/ 13 w 138"/>
                <a:gd name="T29" fmla="*/ 103 h 448"/>
                <a:gd name="T30" fmla="*/ 9 w 138"/>
                <a:gd name="T31" fmla="*/ 106 h 448"/>
                <a:gd name="T32" fmla="*/ 4 w 138"/>
                <a:gd name="T33" fmla="*/ 109 h 448"/>
                <a:gd name="T34" fmla="*/ 0 w 138"/>
                <a:gd name="T35" fmla="*/ 112 h 448"/>
                <a:gd name="T36" fmla="*/ 0 w 138"/>
                <a:gd name="T37" fmla="*/ 19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22" name="Freeform 787"/>
            <p:cNvSpPr>
              <a:spLocks noChangeAspect="1"/>
            </p:cNvSpPr>
            <p:nvPr/>
          </p:nvSpPr>
          <p:spPr bwMode="auto">
            <a:xfrm>
              <a:off x="3820" y="2648"/>
              <a:ext cx="138" cy="135"/>
            </a:xfrm>
            <a:custGeom>
              <a:avLst/>
              <a:gdLst>
                <a:gd name="T0" fmla="*/ 13 w 276"/>
                <a:gd name="T1" fmla="*/ 0 h 268"/>
                <a:gd name="T2" fmla="*/ 12 w 276"/>
                <a:gd name="T3" fmla="*/ 4 h 268"/>
                <a:gd name="T4" fmla="*/ 10 w 276"/>
                <a:gd name="T5" fmla="*/ 11 h 268"/>
                <a:gd name="T6" fmla="*/ 9 w 276"/>
                <a:gd name="T7" fmla="*/ 20 h 268"/>
                <a:gd name="T8" fmla="*/ 6 w 276"/>
                <a:gd name="T9" fmla="*/ 29 h 268"/>
                <a:gd name="T10" fmla="*/ 3 w 276"/>
                <a:gd name="T11" fmla="*/ 39 h 268"/>
                <a:gd name="T12" fmla="*/ 1 w 276"/>
                <a:gd name="T13" fmla="*/ 46 h 268"/>
                <a:gd name="T14" fmla="*/ 1 w 276"/>
                <a:gd name="T15" fmla="*/ 52 h 268"/>
                <a:gd name="T16" fmla="*/ 0 w 276"/>
                <a:gd name="T17" fmla="*/ 54 h 268"/>
                <a:gd name="T18" fmla="*/ 2 w 276"/>
                <a:gd name="T19" fmla="*/ 58 h 268"/>
                <a:gd name="T20" fmla="*/ 5 w 276"/>
                <a:gd name="T21" fmla="*/ 62 h 268"/>
                <a:gd name="T22" fmla="*/ 9 w 276"/>
                <a:gd name="T23" fmla="*/ 64 h 268"/>
                <a:gd name="T24" fmla="*/ 13 w 276"/>
                <a:gd name="T25" fmla="*/ 66 h 268"/>
                <a:gd name="T26" fmla="*/ 18 w 276"/>
                <a:gd name="T27" fmla="*/ 68 h 268"/>
                <a:gd name="T28" fmla="*/ 23 w 276"/>
                <a:gd name="T29" fmla="*/ 68 h 268"/>
                <a:gd name="T30" fmla="*/ 29 w 276"/>
                <a:gd name="T31" fmla="*/ 68 h 268"/>
                <a:gd name="T32" fmla="*/ 35 w 276"/>
                <a:gd name="T33" fmla="*/ 68 h 268"/>
                <a:gd name="T34" fmla="*/ 40 w 276"/>
                <a:gd name="T35" fmla="*/ 67 h 268"/>
                <a:gd name="T36" fmla="*/ 45 w 276"/>
                <a:gd name="T37" fmla="*/ 66 h 268"/>
                <a:gd name="T38" fmla="*/ 51 w 276"/>
                <a:gd name="T39" fmla="*/ 65 h 268"/>
                <a:gd name="T40" fmla="*/ 55 w 276"/>
                <a:gd name="T41" fmla="*/ 64 h 268"/>
                <a:gd name="T42" fmla="*/ 60 w 276"/>
                <a:gd name="T43" fmla="*/ 63 h 268"/>
                <a:gd name="T44" fmla="*/ 63 w 276"/>
                <a:gd name="T45" fmla="*/ 62 h 268"/>
                <a:gd name="T46" fmla="*/ 67 w 276"/>
                <a:gd name="T47" fmla="*/ 62 h 268"/>
                <a:gd name="T48" fmla="*/ 69 w 276"/>
                <a:gd name="T49" fmla="*/ 62 h 268"/>
                <a:gd name="T50" fmla="*/ 62 w 276"/>
                <a:gd name="T51" fmla="*/ 61 h 268"/>
                <a:gd name="T52" fmla="*/ 56 w 276"/>
                <a:gd name="T53" fmla="*/ 60 h 268"/>
                <a:gd name="T54" fmla="*/ 50 w 276"/>
                <a:gd name="T55" fmla="*/ 58 h 268"/>
                <a:gd name="T56" fmla="*/ 44 w 276"/>
                <a:gd name="T57" fmla="*/ 56 h 268"/>
                <a:gd name="T58" fmla="*/ 39 w 276"/>
                <a:gd name="T59" fmla="*/ 54 h 268"/>
                <a:gd name="T60" fmla="*/ 35 w 276"/>
                <a:gd name="T61" fmla="*/ 51 h 268"/>
                <a:gd name="T62" fmla="*/ 30 w 276"/>
                <a:gd name="T63" fmla="*/ 49 h 268"/>
                <a:gd name="T64" fmla="*/ 26 w 276"/>
                <a:gd name="T65" fmla="*/ 45 h 268"/>
                <a:gd name="T66" fmla="*/ 22 w 276"/>
                <a:gd name="T67" fmla="*/ 41 h 268"/>
                <a:gd name="T68" fmla="*/ 19 w 276"/>
                <a:gd name="T69" fmla="*/ 37 h 268"/>
                <a:gd name="T70" fmla="*/ 17 w 276"/>
                <a:gd name="T71" fmla="*/ 32 h 268"/>
                <a:gd name="T72" fmla="*/ 15 w 276"/>
                <a:gd name="T73" fmla="*/ 27 h 268"/>
                <a:gd name="T74" fmla="*/ 13 w 276"/>
                <a:gd name="T75" fmla="*/ 21 h 268"/>
                <a:gd name="T76" fmla="*/ 13 w 276"/>
                <a:gd name="T77" fmla="*/ 15 h 268"/>
                <a:gd name="T78" fmla="*/ 13 w 276"/>
                <a:gd name="T79" fmla="*/ 8 h 268"/>
                <a:gd name="T80" fmla="*/ 1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2"/>
          <p:cNvSpPr>
            <a:spLocks noGrp="1" noChangeArrowheads="1"/>
          </p:cNvSpPr>
          <p:nvPr>
            <p:ph type="title"/>
          </p:nvPr>
        </p:nvSpPr>
        <p:spPr/>
        <p:txBody>
          <a:bodyPr/>
          <a:lstStyle/>
          <a:p>
            <a:pPr eaLnBrk="1" hangingPunct="1"/>
            <a:r>
              <a:rPr lang="en-US" smtClean="0"/>
              <a:t>Transaction Detail Inquiry</a:t>
            </a:r>
          </a:p>
        </p:txBody>
      </p:sp>
      <p:sp>
        <p:nvSpPr>
          <p:cNvPr id="106498" name="Footer Placeholder 3"/>
          <p:cNvSpPr>
            <a:spLocks noGrp="1"/>
          </p:cNvSpPr>
          <p:nvPr>
            <p:ph type="ftr" sz="quarter" idx="10"/>
          </p:nvPr>
        </p:nvSpPr>
        <p:spPr>
          <a:noFill/>
        </p:spPr>
        <p:txBody>
          <a:bodyPr/>
          <a:lstStyle/>
          <a:p>
            <a:r>
              <a:rPr lang="en-US"/>
              <a:t>CI-SU-980</a:t>
            </a:r>
          </a:p>
        </p:txBody>
      </p:sp>
      <p:pic>
        <p:nvPicPr>
          <p:cNvPr id="106500" name="Picture 6"/>
          <p:cNvPicPr>
            <a:picLocks noChangeAspect="1" noChangeArrowheads="1"/>
          </p:cNvPicPr>
          <p:nvPr/>
        </p:nvPicPr>
        <p:blipFill>
          <a:blip r:embed="rId2" cstate="print"/>
          <a:srcRect/>
          <a:stretch>
            <a:fillRect/>
          </a:stretch>
        </p:blipFill>
        <p:spPr bwMode="auto">
          <a:xfrm>
            <a:off x="1690688" y="1163429"/>
            <a:ext cx="5743575" cy="4724400"/>
          </a:xfrm>
          <a:prstGeom prst="rect">
            <a:avLst/>
          </a:prstGeom>
          <a:noFill/>
          <a:ln w="9525" algn="ctr">
            <a:noFill/>
            <a:miter lim="800000"/>
            <a:headEnd/>
            <a:tailEnd/>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2"/>
          <p:cNvSpPr>
            <a:spLocks noGrp="1" noChangeArrowheads="1"/>
          </p:cNvSpPr>
          <p:nvPr>
            <p:ph type="title"/>
          </p:nvPr>
        </p:nvSpPr>
        <p:spPr/>
        <p:txBody>
          <a:bodyPr/>
          <a:lstStyle/>
          <a:p>
            <a:pPr eaLnBrk="1" hangingPunct="1"/>
            <a:r>
              <a:rPr lang="en-US" smtClean="0"/>
              <a:t>Transactions Detail Inquiry</a:t>
            </a:r>
          </a:p>
        </p:txBody>
      </p:sp>
      <p:sp>
        <p:nvSpPr>
          <p:cNvPr id="107522" name="Footer Placeholder 3"/>
          <p:cNvSpPr>
            <a:spLocks noGrp="1"/>
          </p:cNvSpPr>
          <p:nvPr>
            <p:ph type="ftr" sz="quarter" idx="10"/>
          </p:nvPr>
        </p:nvSpPr>
        <p:spPr>
          <a:noFill/>
        </p:spPr>
        <p:txBody>
          <a:bodyPr/>
          <a:lstStyle/>
          <a:p>
            <a:r>
              <a:rPr lang="en-US"/>
              <a:t>CI-SU-990</a:t>
            </a:r>
          </a:p>
        </p:txBody>
      </p:sp>
      <p:pic>
        <p:nvPicPr>
          <p:cNvPr id="107524" name="Picture 4"/>
          <p:cNvPicPr>
            <a:picLocks noChangeAspect="1" noChangeArrowheads="1"/>
          </p:cNvPicPr>
          <p:nvPr/>
        </p:nvPicPr>
        <p:blipFill>
          <a:blip r:embed="rId2" cstate="print"/>
          <a:srcRect/>
          <a:stretch>
            <a:fillRect/>
          </a:stretch>
        </p:blipFill>
        <p:spPr bwMode="auto">
          <a:xfrm>
            <a:off x="1505117" y="2101531"/>
            <a:ext cx="6124575" cy="2670175"/>
          </a:xfrm>
          <a:prstGeom prst="rect">
            <a:avLst/>
          </a:prstGeom>
          <a:noFill/>
          <a:ln w="9525" algn="ctr">
            <a:noFill/>
            <a:miter lim="800000"/>
            <a:headEnd/>
            <a:tailEnd/>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2"/>
          <p:cNvSpPr>
            <a:spLocks noGrp="1" noChangeArrowheads="1"/>
          </p:cNvSpPr>
          <p:nvPr>
            <p:ph type="title"/>
          </p:nvPr>
        </p:nvSpPr>
        <p:spPr/>
        <p:txBody>
          <a:bodyPr/>
          <a:lstStyle/>
          <a:p>
            <a:pPr eaLnBrk="1" hangingPunct="1"/>
            <a:r>
              <a:rPr lang="en-US" smtClean="0"/>
              <a:t>Item Cost Maintenance</a:t>
            </a:r>
          </a:p>
        </p:txBody>
      </p:sp>
      <p:sp>
        <p:nvSpPr>
          <p:cNvPr id="108546" name="Footer Placeholder 3"/>
          <p:cNvSpPr>
            <a:spLocks noGrp="1"/>
          </p:cNvSpPr>
          <p:nvPr>
            <p:ph type="ftr" sz="quarter" idx="10"/>
          </p:nvPr>
        </p:nvSpPr>
        <p:spPr>
          <a:noFill/>
        </p:spPr>
        <p:txBody>
          <a:bodyPr/>
          <a:lstStyle/>
          <a:p>
            <a:r>
              <a:rPr lang="en-US"/>
              <a:t>CI-SU-1000</a:t>
            </a:r>
          </a:p>
        </p:txBody>
      </p:sp>
      <p:pic>
        <p:nvPicPr>
          <p:cNvPr id="108548" name="Picture 6" descr="Region Capture"/>
          <p:cNvPicPr>
            <a:picLocks noChangeAspect="1" noChangeArrowheads="1"/>
          </p:cNvPicPr>
          <p:nvPr/>
        </p:nvPicPr>
        <p:blipFill>
          <a:blip r:embed="rId2" cstate="print"/>
          <a:srcRect/>
          <a:stretch>
            <a:fillRect/>
          </a:stretch>
        </p:blipFill>
        <p:spPr bwMode="auto">
          <a:xfrm>
            <a:off x="447675" y="1432166"/>
            <a:ext cx="8226425" cy="4114800"/>
          </a:xfrm>
          <a:prstGeom prst="rect">
            <a:avLst/>
          </a:prstGeom>
          <a:noFill/>
          <a:ln w="9525">
            <a:noFill/>
            <a:miter lim="800000"/>
            <a:headEnd/>
            <a:tailEnd/>
          </a:ln>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2"/>
          <p:cNvSpPr>
            <a:spLocks noGrp="1" noChangeArrowheads="1"/>
          </p:cNvSpPr>
          <p:nvPr>
            <p:ph type="title"/>
          </p:nvPr>
        </p:nvSpPr>
        <p:spPr/>
        <p:txBody>
          <a:bodyPr/>
          <a:lstStyle/>
          <a:p>
            <a:pPr eaLnBrk="1" hangingPunct="1"/>
            <a:r>
              <a:rPr lang="en-US" smtClean="0"/>
              <a:t>Transactions Detail Inquiry</a:t>
            </a:r>
          </a:p>
        </p:txBody>
      </p:sp>
      <p:sp>
        <p:nvSpPr>
          <p:cNvPr id="109570" name="Footer Placeholder 3"/>
          <p:cNvSpPr>
            <a:spLocks noGrp="1"/>
          </p:cNvSpPr>
          <p:nvPr>
            <p:ph type="ftr" sz="quarter" idx="10"/>
          </p:nvPr>
        </p:nvSpPr>
        <p:spPr>
          <a:noFill/>
        </p:spPr>
        <p:txBody>
          <a:bodyPr/>
          <a:lstStyle/>
          <a:p>
            <a:r>
              <a:rPr lang="en-US"/>
              <a:t>CI-SU-1010</a:t>
            </a:r>
          </a:p>
        </p:txBody>
      </p:sp>
      <p:pic>
        <p:nvPicPr>
          <p:cNvPr id="109572" name="Picture 6"/>
          <p:cNvPicPr>
            <a:picLocks noChangeAspect="1" noChangeArrowheads="1"/>
          </p:cNvPicPr>
          <p:nvPr/>
        </p:nvPicPr>
        <p:blipFill>
          <a:blip r:embed="rId2" cstate="print"/>
          <a:srcRect/>
          <a:stretch>
            <a:fillRect/>
          </a:stretch>
        </p:blipFill>
        <p:spPr bwMode="auto">
          <a:xfrm>
            <a:off x="1581150" y="1115749"/>
            <a:ext cx="5962650" cy="4867275"/>
          </a:xfrm>
          <a:prstGeom prst="rect">
            <a:avLst/>
          </a:prstGeom>
          <a:noFill/>
          <a:ln w="9525" algn="ctr">
            <a:solidFill>
              <a:schemeClr val="tx1"/>
            </a:solidFill>
            <a:miter lim="800000"/>
            <a:headEnd/>
            <a:tailEnd/>
          </a:ln>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2"/>
          <p:cNvSpPr>
            <a:spLocks noGrp="1" noChangeArrowheads="1"/>
          </p:cNvSpPr>
          <p:nvPr>
            <p:ph type="title"/>
          </p:nvPr>
        </p:nvSpPr>
        <p:spPr/>
        <p:txBody>
          <a:bodyPr/>
          <a:lstStyle/>
          <a:p>
            <a:pPr eaLnBrk="1" hangingPunct="1"/>
            <a:r>
              <a:rPr lang="en-US" smtClean="0"/>
              <a:t>Transactions Detail Inquiry</a:t>
            </a:r>
          </a:p>
        </p:txBody>
      </p:sp>
      <p:sp>
        <p:nvSpPr>
          <p:cNvPr id="110594" name="Footer Placeholder 3"/>
          <p:cNvSpPr>
            <a:spLocks noGrp="1"/>
          </p:cNvSpPr>
          <p:nvPr>
            <p:ph type="ftr" sz="quarter" idx="10"/>
          </p:nvPr>
        </p:nvSpPr>
        <p:spPr>
          <a:noFill/>
        </p:spPr>
        <p:txBody>
          <a:bodyPr/>
          <a:lstStyle/>
          <a:p>
            <a:r>
              <a:rPr lang="en-US"/>
              <a:t>CI-SU-1020</a:t>
            </a:r>
          </a:p>
        </p:txBody>
      </p:sp>
      <p:pic>
        <p:nvPicPr>
          <p:cNvPr id="110596" name="Picture 4"/>
          <p:cNvPicPr>
            <a:picLocks noChangeAspect="1" noChangeArrowheads="1"/>
          </p:cNvPicPr>
          <p:nvPr/>
        </p:nvPicPr>
        <p:blipFill>
          <a:blip r:embed="rId2" cstate="print"/>
          <a:srcRect/>
          <a:stretch>
            <a:fillRect/>
          </a:stretch>
        </p:blipFill>
        <p:spPr bwMode="auto">
          <a:xfrm>
            <a:off x="1690688" y="1032282"/>
            <a:ext cx="5743575" cy="5048250"/>
          </a:xfrm>
          <a:prstGeom prst="rect">
            <a:avLst/>
          </a:prstGeom>
          <a:noFill/>
          <a:ln w="9525" algn="ctr">
            <a:solidFill>
              <a:schemeClr val="tx1"/>
            </a:solidFill>
            <a:miter lim="800000"/>
            <a:headEnd/>
            <a:tailEnd/>
          </a:ln>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Footer Placeholder 3"/>
          <p:cNvSpPr>
            <a:spLocks noGrp="1"/>
          </p:cNvSpPr>
          <p:nvPr>
            <p:ph type="ftr" sz="quarter" idx="10"/>
          </p:nvPr>
        </p:nvSpPr>
        <p:spPr>
          <a:noFill/>
        </p:spPr>
        <p:txBody>
          <a:bodyPr/>
          <a:lstStyle/>
          <a:p>
            <a:r>
              <a:rPr lang="en-US"/>
              <a:t>CI-SU-1030</a:t>
            </a:r>
          </a:p>
        </p:txBody>
      </p:sp>
      <p:pic>
        <p:nvPicPr>
          <p:cNvPr id="111619" name="Picture 5"/>
          <p:cNvPicPr>
            <a:picLocks noChangeAspect="1" noChangeArrowheads="1"/>
          </p:cNvPicPr>
          <p:nvPr/>
        </p:nvPicPr>
        <p:blipFill>
          <a:blip r:embed="rId2" cstate="print"/>
          <a:srcRect/>
          <a:stretch>
            <a:fillRect/>
          </a:stretch>
        </p:blipFill>
        <p:spPr bwMode="auto">
          <a:xfrm>
            <a:off x="1020763" y="218270"/>
            <a:ext cx="7086600" cy="5915025"/>
          </a:xfrm>
          <a:prstGeom prst="rect">
            <a:avLst/>
          </a:prstGeom>
          <a:noFill/>
          <a:ln w="9525" algn="ctr">
            <a:solidFill>
              <a:schemeClr val="tx1"/>
            </a:solidFill>
            <a:miter lim="800000"/>
            <a:headEnd/>
            <a:tailEnd/>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Rectangle 3"/>
          <p:cNvSpPr>
            <a:spLocks noGrp="1" noChangeArrowheads="1"/>
          </p:cNvSpPr>
          <p:nvPr>
            <p:ph idx="1"/>
          </p:nvPr>
        </p:nvSpPr>
        <p:spPr/>
        <p:txBody>
          <a:bodyPr/>
          <a:lstStyle/>
          <a:p>
            <a:pPr eaLnBrk="1" hangingPunct="1"/>
            <a:r>
              <a:rPr lang="en-US" smtClean="0"/>
              <a:t>Valuation Reports</a:t>
            </a:r>
          </a:p>
          <a:p>
            <a:pPr eaLnBrk="1" hangingPunct="1"/>
            <a:r>
              <a:rPr lang="en-US" smtClean="0"/>
              <a:t>Cycle Count Worksheet</a:t>
            </a:r>
          </a:p>
          <a:p>
            <a:pPr eaLnBrk="1" hangingPunct="1"/>
            <a:r>
              <a:rPr lang="en-US" smtClean="0"/>
              <a:t>Physical Tag Create</a:t>
            </a:r>
          </a:p>
          <a:p>
            <a:pPr eaLnBrk="1" hangingPunct="1"/>
            <a:r>
              <a:rPr lang="en-US" smtClean="0"/>
              <a:t>New Options</a:t>
            </a:r>
          </a:p>
          <a:p>
            <a:pPr lvl="1" eaLnBrk="1" hangingPunct="1"/>
            <a:r>
              <a:rPr lang="en-US" smtClean="0"/>
              <a:t>Exclude Consigned Shipments</a:t>
            </a:r>
          </a:p>
          <a:p>
            <a:pPr lvl="1" eaLnBrk="1" hangingPunct="1"/>
            <a:r>
              <a:rPr lang="en-US" smtClean="0"/>
              <a:t>Include Consigned Shipments</a:t>
            </a:r>
          </a:p>
          <a:p>
            <a:pPr lvl="1" eaLnBrk="1" hangingPunct="1"/>
            <a:r>
              <a:rPr lang="en-US" smtClean="0"/>
              <a:t>Only Consigned Shipments</a:t>
            </a:r>
          </a:p>
          <a:p>
            <a:pPr eaLnBrk="1" hangingPunct="1"/>
            <a:endParaRPr lang="en-US" smtClean="0"/>
          </a:p>
        </p:txBody>
      </p:sp>
      <p:sp>
        <p:nvSpPr>
          <p:cNvPr id="112643" name="Rectangle 2"/>
          <p:cNvSpPr>
            <a:spLocks noGrp="1" noChangeArrowheads="1"/>
          </p:cNvSpPr>
          <p:nvPr>
            <p:ph type="title"/>
          </p:nvPr>
        </p:nvSpPr>
        <p:spPr/>
        <p:txBody>
          <a:bodyPr/>
          <a:lstStyle/>
          <a:p>
            <a:pPr eaLnBrk="1" hangingPunct="1"/>
            <a:r>
              <a:rPr lang="en-US" smtClean="0"/>
              <a:t>Inventory Reports</a:t>
            </a:r>
          </a:p>
        </p:txBody>
      </p:sp>
      <p:sp>
        <p:nvSpPr>
          <p:cNvPr id="112642" name="Footer Placeholder 3"/>
          <p:cNvSpPr>
            <a:spLocks noGrp="1"/>
          </p:cNvSpPr>
          <p:nvPr>
            <p:ph type="ftr" sz="quarter" idx="10"/>
          </p:nvPr>
        </p:nvSpPr>
        <p:spPr>
          <a:noFill/>
        </p:spPr>
        <p:txBody>
          <a:bodyPr/>
          <a:lstStyle/>
          <a:p>
            <a:r>
              <a:rPr lang="en-US"/>
              <a:t>CI-SU-1040</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3"/>
          <p:cNvSpPr>
            <a:spLocks noGrp="1" noChangeArrowheads="1"/>
          </p:cNvSpPr>
          <p:nvPr>
            <p:ph idx="1"/>
          </p:nvPr>
        </p:nvSpPr>
        <p:spPr/>
        <p:txBody>
          <a:bodyPr/>
          <a:lstStyle/>
          <a:p>
            <a:pPr eaLnBrk="1" hangingPunct="1"/>
            <a:r>
              <a:rPr lang="en-US" smtClean="0"/>
              <a:t>Sales Order Shipments</a:t>
            </a:r>
          </a:p>
          <a:p>
            <a:pPr lvl="1" eaLnBrk="1" hangingPunct="1"/>
            <a:r>
              <a:rPr lang="en-US" smtClean="0"/>
              <a:t>Negative Shipments</a:t>
            </a:r>
          </a:p>
          <a:p>
            <a:pPr lvl="1" eaLnBrk="1" hangingPunct="1"/>
            <a:r>
              <a:rPr lang="en-US" smtClean="0"/>
              <a:t>Yes/No Prompts</a:t>
            </a:r>
          </a:p>
          <a:p>
            <a:pPr lvl="2" eaLnBrk="1" hangingPunct="1"/>
            <a:r>
              <a:rPr lang="en-US" smtClean="0"/>
              <a:t>Correction? </a:t>
            </a:r>
          </a:p>
          <a:p>
            <a:pPr lvl="2" eaLnBrk="1" hangingPunct="1"/>
            <a:r>
              <a:rPr lang="en-US" smtClean="0"/>
              <a:t>Return to Stores?</a:t>
            </a:r>
          </a:p>
          <a:p>
            <a:pPr lvl="2" eaLnBrk="1" hangingPunct="1"/>
            <a:r>
              <a:rPr lang="en-US" smtClean="0"/>
              <a:t>Customer Credit</a:t>
            </a:r>
          </a:p>
          <a:p>
            <a:pPr eaLnBrk="1" hangingPunct="1"/>
            <a:r>
              <a:rPr lang="en-US" smtClean="0"/>
              <a:t>Shippers</a:t>
            </a:r>
          </a:p>
          <a:p>
            <a:pPr lvl="1" eaLnBrk="1" hangingPunct="1"/>
            <a:r>
              <a:rPr lang="en-US" smtClean="0"/>
              <a:t>Unconfirm (Reversal)</a:t>
            </a:r>
          </a:p>
          <a:p>
            <a:pPr lvl="1" eaLnBrk="1" hangingPunct="1"/>
            <a:r>
              <a:rPr lang="en-US" smtClean="0"/>
              <a:t>Negative Shipments (Customer Credit)</a:t>
            </a:r>
          </a:p>
        </p:txBody>
      </p:sp>
      <p:sp>
        <p:nvSpPr>
          <p:cNvPr id="113667" name="Rectangle 2"/>
          <p:cNvSpPr>
            <a:spLocks noGrp="1" noChangeArrowheads="1"/>
          </p:cNvSpPr>
          <p:nvPr>
            <p:ph type="title"/>
          </p:nvPr>
        </p:nvSpPr>
        <p:spPr/>
        <p:txBody>
          <a:bodyPr/>
          <a:lstStyle/>
          <a:p>
            <a:pPr eaLnBrk="1" hangingPunct="1"/>
            <a:r>
              <a:rPr lang="en-US" smtClean="0"/>
              <a:t>Returns and Corrections</a:t>
            </a:r>
          </a:p>
        </p:txBody>
      </p:sp>
      <p:sp>
        <p:nvSpPr>
          <p:cNvPr id="113666" name="Footer Placeholder 3"/>
          <p:cNvSpPr>
            <a:spLocks noGrp="1"/>
          </p:cNvSpPr>
          <p:nvPr>
            <p:ph type="ftr" sz="quarter" idx="10"/>
          </p:nvPr>
        </p:nvSpPr>
        <p:spPr>
          <a:noFill/>
        </p:spPr>
        <p:txBody>
          <a:bodyPr/>
          <a:lstStyle/>
          <a:p>
            <a:r>
              <a:rPr lang="en-US"/>
              <a:t>CI-SU-1050</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5" name="Rectangle 6"/>
          <p:cNvSpPr>
            <a:spLocks noGrp="1" noChangeArrowheads="1"/>
          </p:cNvSpPr>
          <p:nvPr>
            <p:ph type="title"/>
          </p:nvPr>
        </p:nvSpPr>
        <p:spPr>
          <a:noFill/>
        </p:spPr>
        <p:txBody>
          <a:bodyPr lIns="92071" tIns="91435" rIns="92071" bIns="91435" anchor="ctr">
            <a:spAutoFit/>
          </a:bodyPr>
          <a:lstStyle/>
          <a:p>
            <a:pPr eaLnBrk="1" hangingPunct="1"/>
            <a:r>
              <a:rPr lang="en-US" sz="3000" smtClean="0"/>
              <a:t>Transactions by Item Report</a:t>
            </a:r>
          </a:p>
        </p:txBody>
      </p:sp>
      <p:sp>
        <p:nvSpPr>
          <p:cNvPr id="114690" name="Footer Placeholder 2"/>
          <p:cNvSpPr>
            <a:spLocks noGrp="1"/>
          </p:cNvSpPr>
          <p:nvPr>
            <p:ph type="ftr" sz="quarter" idx="10"/>
          </p:nvPr>
        </p:nvSpPr>
        <p:spPr>
          <a:noFill/>
        </p:spPr>
        <p:txBody>
          <a:bodyPr/>
          <a:lstStyle/>
          <a:p>
            <a:r>
              <a:rPr lang="en-US"/>
              <a:t>CI-SU-1060</a:t>
            </a:r>
          </a:p>
        </p:txBody>
      </p:sp>
      <p:grpSp>
        <p:nvGrpSpPr>
          <p:cNvPr id="8" name="Group 7"/>
          <p:cNvGrpSpPr/>
          <p:nvPr/>
        </p:nvGrpSpPr>
        <p:grpSpPr>
          <a:xfrm>
            <a:off x="269875" y="1000514"/>
            <a:ext cx="8604250" cy="5059362"/>
            <a:chOff x="269875" y="1633538"/>
            <a:chExt cx="8604250" cy="5059362"/>
          </a:xfrm>
        </p:grpSpPr>
        <p:sp>
          <p:nvSpPr>
            <p:cNvPr id="114691" name="Rectangle 2"/>
            <p:cNvSpPr>
              <a:spLocks noChangeArrowheads="1"/>
            </p:cNvSpPr>
            <p:nvPr/>
          </p:nvSpPr>
          <p:spPr bwMode="auto">
            <a:xfrm>
              <a:off x="269875" y="1685925"/>
              <a:ext cx="8604250" cy="4051300"/>
            </a:xfrm>
            <a:prstGeom prst="rect">
              <a:avLst/>
            </a:prstGeom>
            <a:noFill/>
            <a:ln w="9525">
              <a:solidFill>
                <a:schemeClr val="tx1"/>
              </a:solidFill>
              <a:miter lim="800000"/>
              <a:headEnd/>
              <a:tailEnd/>
            </a:ln>
          </p:spPr>
          <p:txBody>
            <a:bodyPr lIns="91435" tIns="45718" rIns="91435" bIns="45718">
              <a:spAutoFit/>
            </a:bodyPr>
            <a:lstStyle/>
            <a:p>
              <a:pPr algn="l" eaLnBrk="0" hangingPunct="0"/>
              <a:r>
                <a:rPr kumimoji="1" lang="en-US" sz="900" dirty="0">
                  <a:latin typeface="Courier New" pitchFamily="49" charset="0"/>
                </a:rPr>
                <a:t>         </a:t>
              </a:r>
              <a:r>
                <a:rPr kumimoji="1" lang="en-US" sz="900" dirty="0" err="1">
                  <a:latin typeface="Courier New" pitchFamily="49" charset="0"/>
                </a:rPr>
                <a:t>Eff</a:t>
              </a:r>
              <a:r>
                <a:rPr kumimoji="1" lang="en-US" sz="900" dirty="0">
                  <a:latin typeface="Courier New" pitchFamily="49" charset="0"/>
                </a:rPr>
                <a:t> Date  Trans      Type      Order                Address</a:t>
              </a:r>
            </a:p>
            <a:p>
              <a:pPr algn="l" eaLnBrk="0" hangingPunct="0"/>
              <a:r>
                <a:rPr kumimoji="1" lang="en-US" sz="900" dirty="0">
                  <a:latin typeface="Courier New" pitchFamily="49" charset="0"/>
                </a:rPr>
                <a:t>Date     Sales/Job Remarks    Ship Date Shipper Number       Inv </a:t>
              </a:r>
              <a:r>
                <a:rPr kumimoji="1" lang="en-US" sz="900" dirty="0" err="1">
                  <a:latin typeface="Courier New" pitchFamily="49" charset="0"/>
                </a:rPr>
                <a:t>Mov</a:t>
              </a:r>
              <a:r>
                <a:rPr kumimoji="1" lang="en-US" sz="900" dirty="0">
                  <a:latin typeface="Courier New" pitchFamily="49" charset="0"/>
                </a:rPr>
                <a:t>   Qty Required Loc Qty Change Location T   End Balance</a:t>
              </a:r>
            </a:p>
            <a:p>
              <a:pPr algn="l" eaLnBrk="0" hangingPunct="0"/>
              <a:r>
                <a:rPr kumimoji="1" lang="en-US" sz="900" dirty="0">
                  <a:latin typeface="Courier New" pitchFamily="49" charset="0"/>
                </a:rPr>
                <a:t>-------- --------- ---------- --------- -------------------- -------- ------------- -------------- -------- - -------------</a:t>
              </a:r>
            </a:p>
            <a:p>
              <a:pPr algn="l" eaLnBrk="0" hangingPunct="0"/>
              <a:endParaRPr kumimoji="1" lang="en-US" sz="900" dirty="0">
                <a:latin typeface="Courier New" pitchFamily="49" charset="0"/>
              </a:endParaRPr>
            </a:p>
            <a:p>
              <a:pPr algn="l" eaLnBrk="0" hangingPunct="0"/>
              <a:r>
                <a:rPr kumimoji="1" lang="en-US" sz="900" dirty="0">
                  <a:latin typeface="Courier New" pitchFamily="49" charset="0"/>
                </a:rPr>
                <a:t>Item: pjr1000            Site: 10000    Seat, bucket, leather                             UM: EA</a:t>
              </a:r>
            </a:p>
            <a:p>
              <a:pPr algn="l" eaLnBrk="0" hangingPunct="0"/>
              <a:r>
                <a:rPr kumimoji="1" lang="en-US" sz="900" dirty="0">
                  <a:latin typeface="Courier New" pitchFamily="49" charset="0"/>
                </a:rPr>
                <a:t>11/08/01 11/08/01        7874 RCT-UNP                                           0.0      100,000.0 100            121,372.0</a:t>
              </a:r>
            </a:p>
            <a:p>
              <a:pPr algn="l" eaLnBrk="0" hangingPunct="0"/>
              <a:r>
                <a:rPr kumimoji="1" lang="en-US" sz="900" dirty="0">
                  <a:latin typeface="Courier New" pitchFamily="49" charset="0"/>
                </a:rPr>
                <a:t>                              11/08/01</a:t>
              </a:r>
            </a:p>
            <a:p>
              <a:pPr algn="l" eaLnBrk="0" hangingPunct="0"/>
              <a:r>
                <a:rPr kumimoji="1" lang="en-US" sz="900" dirty="0">
                  <a:latin typeface="Courier New" pitchFamily="49" charset="0"/>
                </a:rPr>
                <a:t>11/08/01 11/08/01        7875 ISS-TR    SO10733              Ford               0.0         -100.0 100            121,272.0</a:t>
              </a:r>
            </a:p>
            <a:p>
              <a:pPr algn="l" eaLnBrk="0" hangingPunct="0"/>
              <a:r>
                <a:rPr kumimoji="1" lang="en-US" sz="900" dirty="0">
                  <a:latin typeface="Courier New" pitchFamily="49" charset="0"/>
                </a:rPr>
                <a:t>         SO10733   Consigned  11/08/01  A0000254</a:t>
              </a:r>
            </a:p>
            <a:p>
              <a:pPr algn="l" eaLnBrk="0" hangingPunct="0"/>
              <a:r>
                <a:rPr kumimoji="1" lang="en-US" sz="900" dirty="0">
                  <a:latin typeface="Courier New" pitchFamily="49" charset="0"/>
                </a:rPr>
                <a:t>11/08/01 11/08/01        7876 RCT-TR    SO10733              Ford               0.0          100.0 ford           121,372.0</a:t>
              </a:r>
            </a:p>
            <a:p>
              <a:pPr algn="l" eaLnBrk="0" hangingPunct="0"/>
              <a:r>
                <a:rPr kumimoji="1" lang="en-US" sz="900" dirty="0">
                  <a:latin typeface="Courier New" pitchFamily="49" charset="0"/>
                </a:rPr>
                <a:t>         SO10733   Consigned  11/08/01  A0000254</a:t>
              </a:r>
            </a:p>
            <a:p>
              <a:pPr algn="l" eaLnBrk="0" hangingPunct="0"/>
              <a:r>
                <a:rPr kumimoji="1" lang="en-US" sz="900" dirty="0">
                  <a:latin typeface="Courier New" pitchFamily="49" charset="0"/>
                </a:rPr>
                <a:t>11/08/01 11/08/01        7877 CN-SHIP   SO10733              Ford               0.0            0.0 ford           121,372.0</a:t>
              </a:r>
            </a:p>
            <a:p>
              <a:pPr algn="l" eaLnBrk="0" hangingPunct="0"/>
              <a:r>
                <a:rPr kumimoji="1" lang="en-US" sz="900" dirty="0">
                  <a:latin typeface="Courier New" pitchFamily="49" charset="0"/>
                </a:rPr>
                <a:t>         SO10733   7876       11/08/01  A0000254</a:t>
              </a:r>
            </a:p>
            <a:p>
              <a:pPr algn="l" eaLnBrk="0" hangingPunct="0"/>
              <a:r>
                <a:rPr kumimoji="1" lang="en-US" sz="900" dirty="0">
                  <a:latin typeface="Courier New" pitchFamily="49" charset="0"/>
                </a:rPr>
                <a:t>11/08/01 11/08/01        7878 ISS-SO    SO10733              Ford            -100.0          -10.0 ford           121,362.0</a:t>
              </a:r>
            </a:p>
            <a:p>
              <a:pPr algn="l" eaLnBrk="0" hangingPunct="0"/>
              <a:r>
                <a:rPr kumimoji="1" lang="en-US" sz="900" dirty="0">
                  <a:latin typeface="Courier New" pitchFamily="49" charset="0"/>
                </a:rPr>
                <a:t>         SO10733   IV300175   11/08/01  A0000254</a:t>
              </a:r>
            </a:p>
            <a:p>
              <a:pPr algn="l" eaLnBrk="0" hangingPunct="0"/>
              <a:r>
                <a:rPr kumimoji="1" lang="en-US" sz="900" dirty="0">
                  <a:latin typeface="Courier New" pitchFamily="49" charset="0"/>
                </a:rPr>
                <a:t>11/08/01 11/08/01        7879 CN-USE    SO10733              Ford            -100.0            0.0 ford           121,362.0</a:t>
              </a:r>
            </a:p>
            <a:p>
              <a:pPr algn="l" eaLnBrk="0" hangingPunct="0"/>
              <a:r>
                <a:rPr kumimoji="1" lang="en-US" sz="900" dirty="0">
                  <a:latin typeface="Courier New" pitchFamily="49" charset="0"/>
                </a:rPr>
                <a:t>         SO10733   7878       11/08/01  A0000254</a:t>
              </a:r>
            </a:p>
            <a:p>
              <a:pPr algn="l" eaLnBrk="0" hangingPunct="0"/>
              <a:r>
                <a:rPr kumimoji="1" lang="en-US" sz="900" dirty="0">
                  <a:latin typeface="Courier New" pitchFamily="49" charset="0"/>
                </a:rPr>
                <a:t>11/08/01 11/08/01        7880 CYC-CNT                                          89.0           -1.0 ford           121,361.0</a:t>
              </a:r>
            </a:p>
            <a:p>
              <a:pPr algn="l" eaLnBrk="0" hangingPunct="0"/>
              <a:r>
                <a:rPr kumimoji="1" lang="en-US" sz="900" dirty="0">
                  <a:latin typeface="Courier New" pitchFamily="49" charset="0"/>
                </a:rPr>
                <a:t>11/08/01 11/08/01        7881 CN-CNT                                           90.0            1.0 ford           121,362.0</a:t>
              </a:r>
            </a:p>
            <a:p>
              <a:pPr algn="l" eaLnBrk="0" hangingPunct="0"/>
              <a:r>
                <a:rPr kumimoji="1" lang="en-US" sz="900" dirty="0">
                  <a:latin typeface="Courier New" pitchFamily="49" charset="0"/>
                </a:rPr>
                <a:t>                   7880</a:t>
              </a:r>
            </a:p>
            <a:p>
              <a:pPr algn="l" eaLnBrk="0" hangingPunct="0"/>
              <a:r>
                <a:rPr kumimoji="1" lang="en-US" sz="900" dirty="0">
                  <a:latin typeface="Courier New" pitchFamily="49" charset="0"/>
                </a:rPr>
                <a:t>11/08/01 11/08/01        7882 ISS-SO    SO10733              Ford            -100.0           -1.0 ford           121,361.0</a:t>
              </a:r>
            </a:p>
            <a:p>
              <a:pPr algn="l" eaLnBrk="0" hangingPunct="0"/>
              <a:r>
                <a:rPr kumimoji="1" lang="en-US" sz="900" dirty="0">
                  <a:latin typeface="Courier New" pitchFamily="49" charset="0"/>
                </a:rPr>
                <a:t>         SO10733              11/08/01  A0000254</a:t>
              </a:r>
            </a:p>
            <a:p>
              <a:pPr algn="l" eaLnBrk="0" hangingPunct="0"/>
              <a:r>
                <a:rPr kumimoji="1" lang="en-US" sz="900" dirty="0">
                  <a:latin typeface="Courier New" pitchFamily="49" charset="0"/>
                </a:rPr>
                <a:t>11/08/01 11/08/01        7883 CN-USE    SO10733              Ford            -100.0            0.0 ford           121,361.0</a:t>
              </a:r>
            </a:p>
            <a:p>
              <a:pPr algn="l" eaLnBrk="0" hangingPunct="0"/>
              <a:r>
                <a:rPr kumimoji="1" lang="en-US" sz="900" dirty="0">
                  <a:latin typeface="Courier New" pitchFamily="49" charset="0"/>
                </a:rPr>
                <a:t>         SO10733   7882       11/08/01  A0000254</a:t>
              </a:r>
            </a:p>
            <a:p>
              <a:pPr algn="l" eaLnBrk="0" hangingPunct="0"/>
              <a:r>
                <a:rPr kumimoji="1" lang="en-US" sz="900" dirty="0">
                  <a:latin typeface="Courier New" pitchFamily="49" charset="0"/>
                </a:rPr>
                <a:t>11/08/01 11/08/01        7884 CST-ADJ                                     119,630.0            0.0 100            121,361.0</a:t>
              </a:r>
            </a:p>
            <a:p>
              <a:pPr algn="l" eaLnBrk="0" hangingPunct="0"/>
              <a:r>
                <a:rPr kumimoji="1" lang="en-US" sz="900" dirty="0">
                  <a:latin typeface="Courier New" pitchFamily="49" charset="0"/>
                </a:rPr>
                <a:t>…</a:t>
              </a:r>
            </a:p>
            <a:p>
              <a:pPr algn="l" eaLnBrk="0" hangingPunct="0"/>
              <a:r>
                <a:rPr kumimoji="1" lang="en-US" sz="900" dirty="0">
                  <a:latin typeface="Courier New" pitchFamily="49" charset="0"/>
                </a:rPr>
                <a:t>11/08/01 11/08/01        7896 CST-ADJ                                     121,360.0            0.0 ford           121,361.0</a:t>
              </a:r>
            </a:p>
            <a:p>
              <a:pPr algn="l" eaLnBrk="0" hangingPunct="0"/>
              <a:r>
                <a:rPr kumimoji="1" lang="en-US" sz="900" dirty="0">
                  <a:latin typeface="Courier New" pitchFamily="49" charset="0"/>
                </a:rPr>
                <a:t>11/08/01 11/08/01        7897 CN-ADJ    SO10733                                 0.0            0.0 ford           121,361.0</a:t>
              </a:r>
            </a:p>
            <a:p>
              <a:pPr algn="l" eaLnBrk="0" hangingPunct="0"/>
              <a:r>
                <a:rPr kumimoji="1" lang="en-US" sz="900" dirty="0">
                  <a:latin typeface="Courier New" pitchFamily="49" charset="0"/>
                </a:rPr>
                <a:t>                   7896</a:t>
              </a:r>
            </a:p>
          </p:txBody>
        </p:sp>
        <p:sp>
          <p:nvSpPr>
            <p:cNvPr id="363523" name="Rectangle 3"/>
            <p:cNvSpPr>
              <a:spLocks noChangeArrowheads="1"/>
            </p:cNvSpPr>
            <p:nvPr/>
          </p:nvSpPr>
          <p:spPr bwMode="auto">
            <a:xfrm>
              <a:off x="3490913" y="5978525"/>
              <a:ext cx="3600450" cy="714375"/>
            </a:xfrm>
            <a:prstGeom prst="rect">
              <a:avLst/>
            </a:prstGeom>
            <a:solidFill>
              <a:schemeClr val="bg1"/>
            </a:solidFill>
            <a:ln w="12700">
              <a:solidFill>
                <a:schemeClr val="tx1"/>
              </a:solidFill>
              <a:miter lim="800000"/>
              <a:headEnd/>
              <a:tailEnd/>
            </a:ln>
            <a:effectLst>
              <a:outerShdw dist="71842" dir="2700000" algn="ctr" rotWithShape="0">
                <a:srgbClr val="5A87C6"/>
              </a:outerShdw>
            </a:effectLst>
          </p:spPr>
          <p:txBody>
            <a:bodyPr lIns="91435" tIns="45718" rIns="91435" bIns="45718" anchor="ctr">
              <a:spAutoFit/>
            </a:bodyPr>
            <a:lstStyle/>
            <a:p>
              <a:pPr eaLnBrk="0" hangingPunct="0">
                <a:defRPr/>
              </a:pPr>
              <a:r>
                <a:rPr kumimoji="1" lang="en-US" sz="2000">
                  <a:latin typeface="Arial" charset="0"/>
                </a:rPr>
                <a:t>Links between Consignment and Inventory Transactions</a:t>
              </a:r>
            </a:p>
          </p:txBody>
        </p:sp>
        <p:cxnSp>
          <p:nvCxnSpPr>
            <p:cNvPr id="114693" name="AutoShape 4"/>
            <p:cNvCxnSpPr>
              <a:cxnSpLocks noChangeShapeType="1"/>
            </p:cNvCxnSpPr>
            <p:nvPr/>
          </p:nvCxnSpPr>
          <p:spPr bwMode="auto">
            <a:xfrm rot="10800000">
              <a:off x="2427288" y="5978525"/>
              <a:ext cx="815975" cy="384175"/>
            </a:xfrm>
            <a:prstGeom prst="bentConnector2">
              <a:avLst/>
            </a:prstGeom>
            <a:noFill/>
            <a:ln w="28575">
              <a:solidFill>
                <a:srgbClr val="5A87C6"/>
              </a:solidFill>
              <a:miter lim="800000"/>
              <a:headEnd/>
              <a:tailEnd type="triangle" w="med" len="med"/>
            </a:ln>
          </p:spPr>
        </p:cxnSp>
        <p:sp>
          <p:nvSpPr>
            <p:cNvPr id="114694" name="Rectangle 5"/>
            <p:cNvSpPr>
              <a:spLocks noChangeArrowheads="1"/>
            </p:cNvSpPr>
            <p:nvPr/>
          </p:nvSpPr>
          <p:spPr bwMode="auto">
            <a:xfrm>
              <a:off x="1609725" y="1633538"/>
              <a:ext cx="1427163" cy="4133850"/>
            </a:xfrm>
            <a:prstGeom prst="rect">
              <a:avLst/>
            </a:prstGeom>
            <a:noFill/>
            <a:ln w="28575">
              <a:solidFill>
                <a:srgbClr val="5A87C6"/>
              </a:solidFill>
              <a:miter lim="800000"/>
              <a:headEnd/>
              <a:tailEnd/>
            </a:ln>
          </p:spPr>
          <p:txBody>
            <a:bodyPr anchor="ctr">
              <a:spAutoFit/>
            </a:bodyPr>
            <a:lstStyle/>
            <a:p>
              <a:endParaRPr lang="en-US"/>
            </a:p>
          </p:txBody>
        </p:sp>
      </p:gr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3"/>
          <p:cNvSpPr>
            <a:spLocks noGrp="1" noChangeArrowheads="1"/>
          </p:cNvSpPr>
          <p:nvPr>
            <p:ph idx="1"/>
          </p:nvPr>
        </p:nvSpPr>
        <p:spPr/>
        <p:txBody>
          <a:bodyPr/>
          <a:lstStyle/>
          <a:p>
            <a:pPr eaLnBrk="1" hangingPunct="1"/>
            <a:r>
              <a:rPr lang="en-US" smtClean="0"/>
              <a:t>Maintain Dates</a:t>
            </a:r>
          </a:p>
          <a:p>
            <a:pPr lvl="1" eaLnBrk="1" hangingPunct="1"/>
            <a:r>
              <a:rPr lang="en-US" smtClean="0"/>
              <a:t># of Days</a:t>
            </a:r>
          </a:p>
          <a:p>
            <a:pPr lvl="1" eaLnBrk="1" hangingPunct="1"/>
            <a:r>
              <a:rPr lang="en-US" smtClean="0"/>
              <a:t>New Date</a:t>
            </a:r>
          </a:p>
          <a:p>
            <a:pPr eaLnBrk="1" hangingPunct="1"/>
            <a:r>
              <a:rPr lang="en-US" smtClean="0"/>
              <a:t>Change ownership status</a:t>
            </a:r>
          </a:p>
          <a:p>
            <a:pPr eaLnBrk="1" hangingPunct="1"/>
            <a:r>
              <a:rPr lang="en-US" smtClean="0"/>
              <a:t>Reporting</a:t>
            </a:r>
          </a:p>
          <a:p>
            <a:pPr eaLnBrk="1" hangingPunct="1"/>
            <a:endParaRPr lang="en-US" smtClean="0"/>
          </a:p>
        </p:txBody>
      </p:sp>
      <p:sp>
        <p:nvSpPr>
          <p:cNvPr id="115715" name="Rectangle 2"/>
          <p:cNvSpPr>
            <a:spLocks noGrp="1" noChangeArrowheads="1"/>
          </p:cNvSpPr>
          <p:nvPr>
            <p:ph type="title"/>
          </p:nvPr>
        </p:nvSpPr>
        <p:spPr/>
        <p:txBody>
          <a:bodyPr/>
          <a:lstStyle/>
          <a:p>
            <a:pPr eaLnBrk="1" hangingPunct="1"/>
            <a:r>
              <a:rPr lang="en-US" smtClean="0"/>
              <a:t>Aging</a:t>
            </a:r>
          </a:p>
        </p:txBody>
      </p:sp>
      <p:sp>
        <p:nvSpPr>
          <p:cNvPr id="115714" name="Footer Placeholder 3"/>
          <p:cNvSpPr>
            <a:spLocks noGrp="1"/>
          </p:cNvSpPr>
          <p:nvPr>
            <p:ph type="ftr" sz="quarter" idx="10"/>
          </p:nvPr>
        </p:nvSpPr>
        <p:spPr>
          <a:noFill/>
        </p:spPr>
        <p:txBody>
          <a:bodyPr/>
          <a:lstStyle/>
          <a:p>
            <a:r>
              <a:rPr lang="en-US"/>
              <a:t>CI-SU-1070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3"/>
          <p:cNvSpPr>
            <a:spLocks noGrp="1" noChangeArrowheads="1"/>
          </p:cNvSpPr>
          <p:nvPr>
            <p:ph idx="1"/>
          </p:nvPr>
        </p:nvSpPr>
        <p:spPr/>
        <p:txBody>
          <a:bodyPr/>
          <a:lstStyle/>
          <a:p>
            <a:pPr eaLnBrk="1" hangingPunct="1"/>
            <a:r>
              <a:rPr lang="en-US" smtClean="0"/>
              <a:t>Usage</a:t>
            </a:r>
          </a:p>
          <a:p>
            <a:pPr lvl="1" eaLnBrk="1" hangingPunct="1"/>
            <a:r>
              <a:rPr lang="en-US" smtClean="0"/>
              <a:t>The recognition of the customer using the consigned inventory. </a:t>
            </a:r>
          </a:p>
          <a:p>
            <a:pPr lvl="1" eaLnBrk="1" hangingPunct="1"/>
            <a:r>
              <a:rPr lang="en-US" smtClean="0"/>
              <a:t>The customer periodically conveys to the supplier how much inventory has been used. This is recorded as usage in the supplier’s system and fed to A/R for invoicing and billing.</a:t>
            </a:r>
          </a:p>
        </p:txBody>
      </p:sp>
      <p:sp>
        <p:nvSpPr>
          <p:cNvPr id="2052" name="Rectangle 2"/>
          <p:cNvSpPr>
            <a:spLocks noGrp="1" noChangeArrowheads="1"/>
          </p:cNvSpPr>
          <p:nvPr>
            <p:ph type="title"/>
          </p:nvPr>
        </p:nvSpPr>
        <p:spPr/>
        <p:txBody>
          <a:bodyPr/>
          <a:lstStyle/>
          <a:p>
            <a:pPr eaLnBrk="1" hangingPunct="1"/>
            <a:r>
              <a:rPr lang="en-US" smtClean="0"/>
              <a:t>Terminology</a:t>
            </a:r>
          </a:p>
        </p:txBody>
      </p:sp>
      <p:sp>
        <p:nvSpPr>
          <p:cNvPr id="2051" name="Footer Placeholder 4"/>
          <p:cNvSpPr>
            <a:spLocks noGrp="1"/>
          </p:cNvSpPr>
          <p:nvPr>
            <p:ph type="ftr" sz="quarter" idx="10"/>
          </p:nvPr>
        </p:nvSpPr>
        <p:spPr>
          <a:noFill/>
        </p:spPr>
        <p:txBody>
          <a:bodyPr/>
          <a:lstStyle/>
          <a:p>
            <a:r>
              <a:rPr lang="en-US"/>
              <a:t>CI-SU-110</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2"/>
          <p:cNvSpPr>
            <a:spLocks noGrp="1" noChangeArrowheads="1"/>
          </p:cNvSpPr>
          <p:nvPr>
            <p:ph type="title"/>
          </p:nvPr>
        </p:nvSpPr>
        <p:spPr/>
        <p:txBody>
          <a:bodyPr/>
          <a:lstStyle/>
          <a:p>
            <a:pPr eaLnBrk="1" hangingPunct="1"/>
            <a:r>
              <a:rPr lang="en-US" smtClean="0"/>
              <a:t>Aging Inventory Update</a:t>
            </a:r>
          </a:p>
        </p:txBody>
      </p:sp>
      <p:sp>
        <p:nvSpPr>
          <p:cNvPr id="116738" name="Footer Placeholder 3"/>
          <p:cNvSpPr>
            <a:spLocks noGrp="1"/>
          </p:cNvSpPr>
          <p:nvPr>
            <p:ph type="ftr" sz="quarter" idx="10"/>
          </p:nvPr>
        </p:nvSpPr>
        <p:spPr>
          <a:noFill/>
        </p:spPr>
        <p:txBody>
          <a:bodyPr/>
          <a:lstStyle/>
          <a:p>
            <a:r>
              <a:rPr lang="en-US"/>
              <a:t>CI-SU-1080</a:t>
            </a:r>
          </a:p>
        </p:txBody>
      </p:sp>
      <p:pic>
        <p:nvPicPr>
          <p:cNvPr id="116740" name="Picture 4" descr="Region Capture"/>
          <p:cNvPicPr>
            <a:picLocks noChangeAspect="1" noChangeArrowheads="1"/>
          </p:cNvPicPr>
          <p:nvPr/>
        </p:nvPicPr>
        <p:blipFill>
          <a:blip r:embed="rId2" cstate="print"/>
          <a:srcRect/>
          <a:stretch>
            <a:fillRect/>
          </a:stretch>
        </p:blipFill>
        <p:spPr bwMode="auto">
          <a:xfrm>
            <a:off x="942975" y="1781453"/>
            <a:ext cx="7237413" cy="3457575"/>
          </a:xfrm>
          <a:prstGeom prst="rect">
            <a:avLst/>
          </a:prstGeom>
          <a:noFill/>
          <a:ln w="9525">
            <a:noFill/>
            <a:miter lim="800000"/>
            <a:headEnd/>
            <a:tailEnd/>
          </a:ln>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2"/>
          <p:cNvSpPr>
            <a:spLocks noGrp="1" noChangeArrowheads="1"/>
          </p:cNvSpPr>
          <p:nvPr>
            <p:ph type="title"/>
          </p:nvPr>
        </p:nvSpPr>
        <p:spPr/>
        <p:txBody>
          <a:bodyPr/>
          <a:lstStyle/>
          <a:p>
            <a:pPr eaLnBrk="1" hangingPunct="1"/>
            <a:r>
              <a:rPr lang="en-US" smtClean="0"/>
              <a:t>Aging Inventory Report by Order</a:t>
            </a:r>
          </a:p>
        </p:txBody>
      </p:sp>
      <p:sp>
        <p:nvSpPr>
          <p:cNvPr id="117762" name="Footer Placeholder 3"/>
          <p:cNvSpPr>
            <a:spLocks noGrp="1"/>
          </p:cNvSpPr>
          <p:nvPr>
            <p:ph type="ftr" sz="quarter" idx="10"/>
          </p:nvPr>
        </p:nvSpPr>
        <p:spPr>
          <a:noFill/>
        </p:spPr>
        <p:txBody>
          <a:bodyPr/>
          <a:lstStyle/>
          <a:p>
            <a:r>
              <a:rPr lang="en-US"/>
              <a:t>CI-SU-1090</a:t>
            </a:r>
          </a:p>
        </p:txBody>
      </p:sp>
      <p:pic>
        <p:nvPicPr>
          <p:cNvPr id="117764" name="Picture 4" descr="Region Capture"/>
          <p:cNvPicPr>
            <a:picLocks noChangeAspect="1" noChangeArrowheads="1"/>
          </p:cNvPicPr>
          <p:nvPr/>
        </p:nvPicPr>
        <p:blipFill>
          <a:blip r:embed="rId2" cstate="print"/>
          <a:srcRect/>
          <a:stretch>
            <a:fillRect/>
          </a:stretch>
        </p:blipFill>
        <p:spPr bwMode="auto">
          <a:xfrm>
            <a:off x="581025" y="1473515"/>
            <a:ext cx="7961313" cy="4013200"/>
          </a:xfrm>
          <a:prstGeom prst="rect">
            <a:avLst/>
          </a:prstGeom>
          <a:noFill/>
          <a:ln w="9525">
            <a:noFill/>
            <a:miter lim="800000"/>
            <a:headEnd/>
            <a:tailEnd/>
          </a:ln>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2"/>
          <p:cNvSpPr>
            <a:spLocks noGrp="1" noChangeArrowheads="1"/>
          </p:cNvSpPr>
          <p:nvPr>
            <p:ph type="title"/>
          </p:nvPr>
        </p:nvSpPr>
        <p:spPr/>
        <p:txBody>
          <a:bodyPr/>
          <a:lstStyle/>
          <a:p>
            <a:pPr eaLnBrk="1" hangingPunct="1"/>
            <a:r>
              <a:rPr lang="en-US" smtClean="0"/>
              <a:t>Questions?</a:t>
            </a:r>
          </a:p>
        </p:txBody>
      </p:sp>
      <p:sp>
        <p:nvSpPr>
          <p:cNvPr id="10243" name="Footer Placeholder 2"/>
          <p:cNvSpPr>
            <a:spLocks noGrp="1"/>
          </p:cNvSpPr>
          <p:nvPr>
            <p:ph type="ftr" sz="quarter" idx="10"/>
          </p:nvPr>
        </p:nvSpPr>
        <p:spPr>
          <a:noFill/>
        </p:spPr>
        <p:txBody>
          <a:bodyPr/>
          <a:lstStyle/>
          <a:p>
            <a:r>
              <a:rPr lang="en-US"/>
              <a:t>CI-SU-1100</a:t>
            </a:r>
          </a:p>
        </p:txBody>
      </p:sp>
      <p:graphicFrame>
        <p:nvGraphicFramePr>
          <p:cNvPr id="10242" name="Object 3"/>
          <p:cNvGraphicFramePr>
            <a:graphicFrameLocks noChangeAspect="1"/>
          </p:cNvGraphicFramePr>
          <p:nvPr/>
        </p:nvGraphicFramePr>
        <p:xfrm>
          <a:off x="3554413" y="2184400"/>
          <a:ext cx="2033587" cy="3389313"/>
        </p:xfrm>
        <a:graphic>
          <a:graphicData uri="http://schemas.openxmlformats.org/presentationml/2006/ole">
            <p:oleObj spid="_x0000_s10242" name="Clip" r:id="rId3" imgW="2033280" imgH="3390840" progId="">
              <p:embed/>
            </p:oleObj>
          </a:graphicData>
        </a:graphic>
      </p:graphicFrame>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Rectangle 3"/>
          <p:cNvSpPr>
            <a:spLocks noGrp="1" noChangeArrowheads="1"/>
          </p:cNvSpPr>
          <p:nvPr>
            <p:ph idx="1"/>
          </p:nvPr>
        </p:nvSpPr>
        <p:spPr/>
        <p:txBody>
          <a:bodyPr/>
          <a:lstStyle/>
          <a:p>
            <a:pPr eaLnBrk="1" hangingPunct="1"/>
            <a:r>
              <a:rPr lang="en-US" smtClean="0"/>
              <a:t>Course Overview</a:t>
            </a:r>
          </a:p>
          <a:p>
            <a:pPr eaLnBrk="1" hangingPunct="1"/>
            <a:r>
              <a:rPr lang="en-US" smtClean="0"/>
              <a:t>Introduction and Business Overview</a:t>
            </a:r>
          </a:p>
          <a:p>
            <a:pPr eaLnBrk="1" hangingPunct="1"/>
            <a:r>
              <a:rPr lang="en-US" smtClean="0"/>
              <a:t>Set Up and Controls</a:t>
            </a:r>
          </a:p>
          <a:p>
            <a:pPr eaLnBrk="1" hangingPunct="1"/>
            <a:r>
              <a:rPr lang="en-US" smtClean="0"/>
              <a:t>Common Functionality</a:t>
            </a:r>
          </a:p>
          <a:p>
            <a:pPr eaLnBrk="1" hangingPunct="1"/>
            <a:r>
              <a:rPr lang="en-US" smtClean="0"/>
              <a:t>Additional Functionality</a:t>
            </a:r>
          </a:p>
          <a:p>
            <a:pPr eaLnBrk="1" hangingPunct="1"/>
            <a:r>
              <a:rPr lang="en-US" smtClean="0"/>
              <a:t>Summary</a:t>
            </a:r>
          </a:p>
          <a:p>
            <a:pPr eaLnBrk="1" hangingPunct="1"/>
            <a:endParaRPr lang="en-US" smtClean="0"/>
          </a:p>
        </p:txBody>
      </p:sp>
      <p:sp>
        <p:nvSpPr>
          <p:cNvPr id="118789" name="Rectangle 4"/>
          <p:cNvSpPr>
            <a:spLocks noGrp="1" noChangeArrowheads="1"/>
          </p:cNvSpPr>
          <p:nvPr>
            <p:ph type="title"/>
          </p:nvPr>
        </p:nvSpPr>
        <p:spPr/>
        <p:txBody>
          <a:bodyPr/>
          <a:lstStyle/>
          <a:p>
            <a:pPr eaLnBrk="1" hangingPunct="1"/>
            <a:r>
              <a:rPr lang="en-US" smtClean="0"/>
              <a:t>Customer Consignment Inventory</a:t>
            </a:r>
          </a:p>
        </p:txBody>
      </p:sp>
      <p:sp>
        <p:nvSpPr>
          <p:cNvPr id="118786" name="Footer Placeholder 3"/>
          <p:cNvSpPr>
            <a:spLocks noGrp="1"/>
          </p:cNvSpPr>
          <p:nvPr>
            <p:ph type="ftr" sz="quarter" idx="10"/>
          </p:nvPr>
        </p:nvSpPr>
        <p:spPr>
          <a:noFill/>
        </p:spPr>
        <p:txBody>
          <a:bodyPr/>
          <a:lstStyle/>
          <a:p>
            <a:r>
              <a:rPr lang="en-US"/>
              <a:t>CI-SU-1110</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Rectangle 3"/>
          <p:cNvSpPr>
            <a:spLocks noGrp="1" noChangeArrowheads="1"/>
          </p:cNvSpPr>
          <p:nvPr>
            <p:ph idx="1"/>
          </p:nvPr>
        </p:nvSpPr>
        <p:spPr/>
        <p:txBody>
          <a:bodyPr/>
          <a:lstStyle/>
          <a:p>
            <a:pPr eaLnBrk="1" hangingPunct="1"/>
            <a:r>
              <a:rPr lang="en-US" smtClean="0"/>
              <a:t>Business Objectives</a:t>
            </a:r>
          </a:p>
          <a:p>
            <a:pPr lvl="1" eaLnBrk="1" hangingPunct="1"/>
            <a:r>
              <a:rPr lang="en-US" smtClean="0"/>
              <a:t>Ship normally</a:t>
            </a:r>
          </a:p>
          <a:p>
            <a:pPr lvl="1" eaLnBrk="1" hangingPunct="1"/>
            <a:r>
              <a:rPr lang="en-US" smtClean="0"/>
              <a:t>Retain ownership of material</a:t>
            </a:r>
          </a:p>
          <a:p>
            <a:pPr lvl="1" eaLnBrk="1" hangingPunct="1"/>
            <a:r>
              <a:rPr lang="en-US" smtClean="0"/>
              <a:t>Defer invoice and A/R activity</a:t>
            </a:r>
          </a:p>
          <a:p>
            <a:pPr lvl="1" eaLnBrk="1" hangingPunct="1"/>
            <a:r>
              <a:rPr lang="en-US" smtClean="0"/>
              <a:t>Maintain visibility of inventory</a:t>
            </a:r>
          </a:p>
          <a:p>
            <a:pPr lvl="1" eaLnBrk="1" hangingPunct="1"/>
            <a:r>
              <a:rPr lang="en-US" smtClean="0"/>
              <a:t>Manage Consignment Inventory accounts</a:t>
            </a:r>
          </a:p>
          <a:p>
            <a:pPr lvl="1" eaLnBrk="1" hangingPunct="1"/>
            <a:r>
              <a:rPr lang="en-US" smtClean="0"/>
              <a:t>Recognize “usage” by customer</a:t>
            </a:r>
          </a:p>
          <a:p>
            <a:pPr lvl="2" eaLnBrk="1" hangingPunct="1"/>
            <a:r>
              <a:rPr lang="en-US" smtClean="0"/>
              <a:t>Create audit trail</a:t>
            </a:r>
          </a:p>
          <a:p>
            <a:pPr lvl="2" eaLnBrk="1" hangingPunct="1"/>
            <a:r>
              <a:rPr lang="en-US" smtClean="0"/>
              <a:t>Trigger invoice or process Self-Bill</a:t>
            </a:r>
          </a:p>
          <a:p>
            <a:pPr eaLnBrk="1" hangingPunct="1"/>
            <a:endParaRPr lang="en-US" smtClean="0"/>
          </a:p>
        </p:txBody>
      </p:sp>
      <p:sp>
        <p:nvSpPr>
          <p:cNvPr id="119811" name="Rectangle 2"/>
          <p:cNvSpPr>
            <a:spLocks noGrp="1" noChangeArrowheads="1"/>
          </p:cNvSpPr>
          <p:nvPr>
            <p:ph type="title"/>
          </p:nvPr>
        </p:nvSpPr>
        <p:spPr/>
        <p:txBody>
          <a:bodyPr/>
          <a:lstStyle/>
          <a:p>
            <a:pPr eaLnBrk="1" hangingPunct="1"/>
            <a:r>
              <a:rPr lang="en-US" smtClean="0"/>
              <a:t>Customer Consignment: Summary</a:t>
            </a:r>
          </a:p>
        </p:txBody>
      </p:sp>
      <p:sp>
        <p:nvSpPr>
          <p:cNvPr id="119810" name="Footer Placeholder 3"/>
          <p:cNvSpPr>
            <a:spLocks noGrp="1"/>
          </p:cNvSpPr>
          <p:nvPr>
            <p:ph type="ftr" sz="quarter" idx="10"/>
          </p:nvPr>
        </p:nvSpPr>
        <p:spPr>
          <a:noFill/>
        </p:spPr>
        <p:txBody>
          <a:bodyPr/>
          <a:lstStyle/>
          <a:p>
            <a:r>
              <a:rPr lang="en-US"/>
              <a:t>CI-SU-1120</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normAutofit/>
          </a:bodyPr>
          <a:lstStyle/>
          <a:p>
            <a:pPr eaLnBrk="1" hangingPunct="1"/>
            <a:r>
              <a:rPr lang="en-US" smtClean="0"/>
              <a:t>Questions?</a:t>
            </a:r>
          </a:p>
        </p:txBody>
      </p:sp>
      <p:sp>
        <p:nvSpPr>
          <p:cNvPr id="11267" name="Footer Placeholder 2"/>
          <p:cNvSpPr>
            <a:spLocks noGrp="1"/>
          </p:cNvSpPr>
          <p:nvPr>
            <p:ph type="ftr" sz="quarter" idx="10"/>
          </p:nvPr>
        </p:nvSpPr>
        <p:spPr>
          <a:noFill/>
        </p:spPr>
        <p:txBody>
          <a:bodyPr/>
          <a:lstStyle/>
          <a:p>
            <a:r>
              <a:rPr lang="en-US"/>
              <a:t>CI-SU-1130</a:t>
            </a:r>
          </a:p>
        </p:txBody>
      </p:sp>
      <p:graphicFrame>
        <p:nvGraphicFramePr>
          <p:cNvPr id="11266" name="Object 3"/>
          <p:cNvGraphicFramePr>
            <a:graphicFrameLocks noChangeAspect="1"/>
          </p:cNvGraphicFramePr>
          <p:nvPr/>
        </p:nvGraphicFramePr>
        <p:xfrm>
          <a:off x="3554413" y="2232025"/>
          <a:ext cx="2033587" cy="3389313"/>
        </p:xfrm>
        <a:graphic>
          <a:graphicData uri="http://schemas.openxmlformats.org/presentationml/2006/ole">
            <p:oleObj spid="_x0000_s11266" name="Clip" r:id="rId3" imgW="2033280" imgH="3390840" progId="">
              <p:embed/>
            </p:oleObj>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3"/>
          <p:cNvSpPr>
            <a:spLocks noGrp="1" noChangeArrowheads="1"/>
          </p:cNvSpPr>
          <p:nvPr>
            <p:ph idx="1"/>
          </p:nvPr>
        </p:nvSpPr>
        <p:spPr/>
        <p:txBody>
          <a:bodyPr/>
          <a:lstStyle/>
          <a:p>
            <a:pPr eaLnBrk="1" hangingPunct="1"/>
            <a:r>
              <a:rPr lang="en-US" sz="2400" smtClean="0"/>
              <a:t>Batch ID</a:t>
            </a:r>
          </a:p>
          <a:p>
            <a:pPr eaLnBrk="1" hangingPunct="1"/>
            <a:r>
              <a:rPr lang="en-US" sz="2400" smtClean="0"/>
              <a:t>An audit ID created by the QAD Enterprise Applications when the customer conveys the reporting of inventory usage by the customer. </a:t>
            </a:r>
          </a:p>
          <a:p>
            <a:pPr eaLnBrk="1" hangingPunct="1"/>
            <a:r>
              <a:rPr lang="en-US" sz="2400" smtClean="0"/>
              <a:t>The batch ID is used to identify the communication between customer and supplier.</a:t>
            </a:r>
          </a:p>
        </p:txBody>
      </p:sp>
      <p:sp>
        <p:nvSpPr>
          <p:cNvPr id="3076" name="Rectangle 2"/>
          <p:cNvSpPr>
            <a:spLocks noGrp="1" noChangeArrowheads="1"/>
          </p:cNvSpPr>
          <p:nvPr>
            <p:ph type="title"/>
          </p:nvPr>
        </p:nvSpPr>
        <p:spPr/>
        <p:txBody>
          <a:bodyPr/>
          <a:lstStyle/>
          <a:p>
            <a:pPr eaLnBrk="1" hangingPunct="1"/>
            <a:r>
              <a:rPr lang="en-US" smtClean="0"/>
              <a:t>Terminology</a:t>
            </a:r>
          </a:p>
        </p:txBody>
      </p:sp>
      <p:sp>
        <p:nvSpPr>
          <p:cNvPr id="3075" name="Footer Placeholder 4"/>
          <p:cNvSpPr>
            <a:spLocks noGrp="1"/>
          </p:cNvSpPr>
          <p:nvPr>
            <p:ph type="ftr" sz="quarter" idx="10"/>
          </p:nvPr>
        </p:nvSpPr>
        <p:spPr>
          <a:noFill/>
        </p:spPr>
        <p:txBody>
          <a:bodyPr/>
          <a:lstStyle/>
          <a:p>
            <a:r>
              <a:rPr lang="en-US"/>
              <a:t>CI-SU-120</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3"/>
          <p:cNvSpPr>
            <a:spLocks noGrp="1" noChangeArrowheads="1"/>
          </p:cNvSpPr>
          <p:nvPr>
            <p:ph idx="1"/>
          </p:nvPr>
        </p:nvSpPr>
        <p:spPr/>
        <p:txBody>
          <a:bodyPr/>
          <a:lstStyle/>
          <a:p>
            <a:pPr eaLnBrk="1" hangingPunct="1"/>
            <a:r>
              <a:rPr lang="en-US" smtClean="0"/>
              <a:t>Maximum Aging Days</a:t>
            </a:r>
          </a:p>
          <a:p>
            <a:pPr lvl="1" eaLnBrk="1" hangingPunct="1"/>
            <a:r>
              <a:rPr lang="en-US" smtClean="0"/>
              <a:t>The number of days the consigned material is allowed to reside unused at the customer facility.</a:t>
            </a:r>
          </a:p>
          <a:p>
            <a:pPr lvl="1" eaLnBrk="1" hangingPunct="1"/>
            <a:r>
              <a:rPr lang="en-US" smtClean="0"/>
              <a:t>Used to ensure the customer uses the inventory in a timely fashion.</a:t>
            </a:r>
          </a:p>
          <a:p>
            <a:pPr lvl="1" eaLnBrk="1" hangingPunct="1"/>
            <a:r>
              <a:rPr lang="en-US" smtClean="0"/>
              <a:t>Measured in calendar days</a:t>
            </a:r>
          </a:p>
          <a:p>
            <a:pPr eaLnBrk="1" hangingPunct="1"/>
            <a:endParaRPr lang="en-US" sz="2400" smtClean="0"/>
          </a:p>
        </p:txBody>
      </p:sp>
      <p:sp>
        <p:nvSpPr>
          <p:cNvPr id="4100" name="Rectangle 2"/>
          <p:cNvSpPr>
            <a:spLocks noGrp="1" noChangeArrowheads="1"/>
          </p:cNvSpPr>
          <p:nvPr>
            <p:ph type="title"/>
          </p:nvPr>
        </p:nvSpPr>
        <p:spPr/>
        <p:txBody>
          <a:bodyPr/>
          <a:lstStyle/>
          <a:p>
            <a:pPr eaLnBrk="1" hangingPunct="1"/>
            <a:r>
              <a:rPr lang="en-US" sz="3400" smtClean="0"/>
              <a:t>Terminology</a:t>
            </a:r>
          </a:p>
        </p:txBody>
      </p:sp>
      <p:sp>
        <p:nvSpPr>
          <p:cNvPr id="4099" name="Footer Placeholder 4"/>
          <p:cNvSpPr>
            <a:spLocks noGrp="1"/>
          </p:cNvSpPr>
          <p:nvPr>
            <p:ph type="ftr" sz="quarter" idx="10"/>
          </p:nvPr>
        </p:nvSpPr>
        <p:spPr>
          <a:noFill/>
        </p:spPr>
        <p:txBody>
          <a:bodyPr/>
          <a:lstStyle/>
          <a:p>
            <a:r>
              <a:rPr lang="en-US"/>
              <a:t>CI-SU-130</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3"/>
          <p:cNvSpPr>
            <a:spLocks noGrp="1" noChangeArrowheads="1"/>
          </p:cNvSpPr>
          <p:nvPr>
            <p:ph idx="1"/>
          </p:nvPr>
        </p:nvSpPr>
        <p:spPr/>
        <p:txBody>
          <a:bodyPr/>
          <a:lstStyle/>
          <a:p>
            <a:pPr eaLnBrk="1" hangingPunct="1"/>
            <a:r>
              <a:rPr lang="en-US" sz="2400" smtClean="0"/>
              <a:t>Age Date</a:t>
            </a:r>
          </a:p>
          <a:p>
            <a:pPr lvl="1" eaLnBrk="1" hangingPunct="1"/>
            <a:r>
              <a:rPr lang="en-US" smtClean="0"/>
              <a:t>The date calculated by the system as to when the consigned material should be used.</a:t>
            </a:r>
          </a:p>
          <a:p>
            <a:pPr lvl="1" eaLnBrk="1" hangingPunct="1"/>
            <a:r>
              <a:rPr lang="en-US" smtClean="0"/>
              <a:t>Age Date = Ship Date + Transportation Days + Maximum Aging Days</a:t>
            </a:r>
          </a:p>
          <a:p>
            <a:pPr eaLnBrk="1" hangingPunct="1"/>
            <a:endParaRPr lang="en-US" sz="2400" smtClean="0"/>
          </a:p>
        </p:txBody>
      </p:sp>
      <p:sp>
        <p:nvSpPr>
          <p:cNvPr id="5124" name="Rectangle 2"/>
          <p:cNvSpPr>
            <a:spLocks noGrp="1" noChangeArrowheads="1"/>
          </p:cNvSpPr>
          <p:nvPr>
            <p:ph type="title"/>
          </p:nvPr>
        </p:nvSpPr>
        <p:spPr/>
        <p:txBody>
          <a:bodyPr/>
          <a:lstStyle/>
          <a:p>
            <a:pPr eaLnBrk="1" hangingPunct="1"/>
            <a:r>
              <a:rPr lang="en-US" smtClean="0"/>
              <a:t>Terminology</a:t>
            </a:r>
          </a:p>
        </p:txBody>
      </p:sp>
      <p:sp>
        <p:nvSpPr>
          <p:cNvPr id="5123" name="Footer Placeholder 4"/>
          <p:cNvSpPr>
            <a:spLocks noGrp="1"/>
          </p:cNvSpPr>
          <p:nvPr>
            <p:ph type="ftr" sz="quarter" idx="10"/>
          </p:nvPr>
        </p:nvSpPr>
        <p:spPr>
          <a:noFill/>
        </p:spPr>
        <p:txBody>
          <a:bodyPr/>
          <a:lstStyle/>
          <a:p>
            <a:r>
              <a:rPr lang="en-US"/>
              <a:t>CI-SU-140</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normAutofit/>
          </a:bodyPr>
          <a:lstStyle/>
          <a:p>
            <a:pPr eaLnBrk="1" hangingPunct="1"/>
            <a:r>
              <a:rPr lang="en-US" smtClean="0"/>
              <a:t>Customer Consignment Users</a:t>
            </a:r>
          </a:p>
        </p:txBody>
      </p:sp>
      <p:sp>
        <p:nvSpPr>
          <p:cNvPr id="23554" name="Footer Placeholder 2"/>
          <p:cNvSpPr>
            <a:spLocks noGrp="1"/>
          </p:cNvSpPr>
          <p:nvPr>
            <p:ph type="ftr" sz="quarter" idx="10"/>
          </p:nvPr>
        </p:nvSpPr>
        <p:spPr>
          <a:xfrm>
            <a:off x="8229600" y="6618448"/>
            <a:ext cx="914400" cy="219456"/>
          </a:xfrm>
          <a:noFill/>
        </p:spPr>
        <p:txBody>
          <a:bodyPr/>
          <a:lstStyle/>
          <a:p>
            <a:r>
              <a:rPr lang="en-US">
                <a:latin typeface="+mj-lt"/>
              </a:rPr>
              <a:t>CI-SU-150</a:t>
            </a:r>
          </a:p>
        </p:txBody>
      </p:sp>
      <p:sp>
        <p:nvSpPr>
          <p:cNvPr id="23556" name="AutoShape 4"/>
          <p:cNvSpPr>
            <a:spLocks noChangeArrowheads="1"/>
          </p:cNvSpPr>
          <p:nvPr/>
        </p:nvSpPr>
        <p:spPr bwMode="auto">
          <a:xfrm>
            <a:off x="4338638" y="965255"/>
            <a:ext cx="3584575" cy="4902981"/>
          </a:xfrm>
          <a:prstGeom prst="roundRect">
            <a:avLst>
              <a:gd name="adj" fmla="val 6773"/>
            </a:avLst>
          </a:prstGeom>
          <a:noFill/>
          <a:ln w="38100">
            <a:solidFill>
              <a:schemeClr val="tx1"/>
            </a:solidFill>
            <a:round/>
            <a:headEnd/>
            <a:tailEnd/>
          </a:ln>
        </p:spPr>
        <p:txBody>
          <a:bodyPr wrap="none" lIns="91418" tIns="45711" rIns="91418" bIns="45711" anchorCtr="1"/>
          <a:lstStyle/>
          <a:p>
            <a:pPr eaLnBrk="0" hangingPunct="0"/>
            <a:r>
              <a:rPr kumimoji="1" lang="en-US" sz="1900" b="1">
                <a:latin typeface="+mj-lt"/>
              </a:rPr>
              <a:t>QAD Enterprise Applications </a:t>
            </a:r>
          </a:p>
        </p:txBody>
      </p:sp>
      <p:sp>
        <p:nvSpPr>
          <p:cNvPr id="217107" name="Oval 19"/>
          <p:cNvSpPr>
            <a:spLocks noChangeArrowheads="1"/>
          </p:cNvSpPr>
          <p:nvPr/>
        </p:nvSpPr>
        <p:spPr bwMode="auto">
          <a:xfrm>
            <a:off x="4732775" y="1384003"/>
            <a:ext cx="2964262" cy="783337"/>
          </a:xfrm>
          <a:prstGeom prst="ellipse">
            <a:avLst/>
          </a:prstGeom>
          <a:solidFill>
            <a:schemeClr val="bg1"/>
          </a:solidFill>
          <a:ln w="9525">
            <a:solidFill>
              <a:schemeClr val="tx1"/>
            </a:solidFill>
            <a:round/>
            <a:headEnd/>
            <a:tailEnd/>
          </a:ln>
          <a:effectLst>
            <a:outerShdw dist="107763" dir="2700000" algn="ctr" rotWithShape="0">
              <a:srgbClr val="0099FF"/>
            </a:outerShdw>
          </a:effectLst>
        </p:spPr>
        <p:txBody>
          <a:bodyPr wrap="none" lIns="87307" tIns="44448" rIns="87307" bIns="44448" anchor="ctr"/>
          <a:lstStyle/>
          <a:p>
            <a:pPr defTabSz="825500" eaLnBrk="0" hangingPunct="0">
              <a:defRPr/>
            </a:pPr>
            <a:r>
              <a:rPr kumimoji="1" lang="en-US" sz="1700">
                <a:latin typeface="+mj-lt"/>
              </a:rPr>
              <a:t>Establish Contract</a:t>
            </a:r>
          </a:p>
        </p:txBody>
      </p:sp>
      <p:sp>
        <p:nvSpPr>
          <p:cNvPr id="217109" name="Oval 21"/>
          <p:cNvSpPr>
            <a:spLocks noChangeArrowheads="1"/>
          </p:cNvSpPr>
          <p:nvPr/>
        </p:nvSpPr>
        <p:spPr bwMode="auto">
          <a:xfrm>
            <a:off x="4732775" y="2243003"/>
            <a:ext cx="2964262" cy="796901"/>
          </a:xfrm>
          <a:prstGeom prst="ellipse">
            <a:avLst/>
          </a:prstGeom>
          <a:solidFill>
            <a:schemeClr val="bg1"/>
          </a:solidFill>
          <a:ln w="9525">
            <a:solidFill>
              <a:schemeClr val="tx1"/>
            </a:solidFill>
            <a:round/>
            <a:headEnd/>
            <a:tailEnd/>
          </a:ln>
          <a:effectLst>
            <a:outerShdw dist="107763" dir="2700000" algn="ctr" rotWithShape="0">
              <a:srgbClr val="FFCC00"/>
            </a:outerShdw>
          </a:effectLst>
        </p:spPr>
        <p:txBody>
          <a:bodyPr wrap="none" lIns="87307" tIns="44448" rIns="87307" bIns="44448" anchor="ctr"/>
          <a:lstStyle/>
          <a:p>
            <a:pPr defTabSz="825500" eaLnBrk="0" hangingPunct="0">
              <a:defRPr/>
            </a:pPr>
            <a:r>
              <a:rPr kumimoji="1" lang="en-US" sz="1700">
                <a:latin typeface="+mj-lt"/>
              </a:rPr>
              <a:t>Shipping</a:t>
            </a:r>
          </a:p>
        </p:txBody>
      </p:sp>
      <p:sp>
        <p:nvSpPr>
          <p:cNvPr id="217111" name="Oval 23"/>
          <p:cNvSpPr>
            <a:spLocks noChangeArrowheads="1"/>
          </p:cNvSpPr>
          <p:nvPr/>
        </p:nvSpPr>
        <p:spPr bwMode="auto">
          <a:xfrm>
            <a:off x="4732775" y="3149246"/>
            <a:ext cx="2964262" cy="735862"/>
          </a:xfrm>
          <a:prstGeom prst="ellipse">
            <a:avLst/>
          </a:prstGeom>
          <a:solidFill>
            <a:schemeClr val="bg1"/>
          </a:solidFill>
          <a:ln w="9525">
            <a:solidFill>
              <a:schemeClr val="tx1"/>
            </a:solidFill>
            <a:round/>
            <a:headEnd/>
            <a:tailEnd/>
          </a:ln>
          <a:effectLst>
            <a:outerShdw dist="107763" dir="2700000" algn="ctr" rotWithShape="0">
              <a:schemeClr val="accent2"/>
            </a:outerShdw>
          </a:effectLst>
        </p:spPr>
        <p:txBody>
          <a:bodyPr wrap="none" lIns="87307" tIns="44448" rIns="87307" bIns="44448" anchor="ctr"/>
          <a:lstStyle/>
          <a:p>
            <a:pPr defTabSz="825500" eaLnBrk="0" hangingPunct="0">
              <a:defRPr/>
            </a:pPr>
            <a:r>
              <a:rPr kumimoji="1" lang="en-US" sz="1700">
                <a:latin typeface="+mj-lt"/>
              </a:rPr>
              <a:t>Monitor Usage</a:t>
            </a:r>
          </a:p>
        </p:txBody>
      </p:sp>
      <p:sp>
        <p:nvSpPr>
          <p:cNvPr id="217112" name="Oval 24"/>
          <p:cNvSpPr>
            <a:spLocks noChangeArrowheads="1"/>
          </p:cNvSpPr>
          <p:nvPr/>
        </p:nvSpPr>
        <p:spPr bwMode="auto">
          <a:xfrm>
            <a:off x="4740379" y="4961176"/>
            <a:ext cx="2947371" cy="766381"/>
          </a:xfrm>
          <a:prstGeom prst="ellipse">
            <a:avLst/>
          </a:prstGeom>
          <a:solidFill>
            <a:schemeClr val="bg1"/>
          </a:solidFill>
          <a:ln w="9525">
            <a:solidFill>
              <a:schemeClr val="tx1"/>
            </a:solidFill>
            <a:round/>
            <a:headEnd/>
            <a:tailEnd/>
          </a:ln>
          <a:effectLst>
            <a:outerShdw dist="107763" dir="2700000" algn="ctr" rotWithShape="0">
              <a:srgbClr val="009900"/>
            </a:outerShdw>
          </a:effectLst>
        </p:spPr>
        <p:txBody>
          <a:bodyPr wrap="none" lIns="87307" tIns="44448" rIns="87307" bIns="44448" anchor="ctr"/>
          <a:lstStyle/>
          <a:p>
            <a:pPr defTabSz="825500" eaLnBrk="0" hangingPunct="0">
              <a:defRPr/>
            </a:pPr>
            <a:r>
              <a:rPr kumimoji="1" lang="en-US" sz="1700" dirty="0">
                <a:latin typeface="+mj-lt"/>
              </a:rPr>
              <a:t>Invoice Usage</a:t>
            </a:r>
          </a:p>
        </p:txBody>
      </p:sp>
      <p:grpSp>
        <p:nvGrpSpPr>
          <p:cNvPr id="23561" name="Group 36"/>
          <p:cNvGrpSpPr>
            <a:grpSpLocks/>
          </p:cNvGrpSpPr>
          <p:nvPr/>
        </p:nvGrpSpPr>
        <p:grpSpPr bwMode="auto">
          <a:xfrm>
            <a:off x="8059738" y="1045621"/>
            <a:ext cx="895350" cy="4631599"/>
            <a:chOff x="5139" y="755"/>
            <a:chExt cx="565" cy="3285"/>
          </a:xfrm>
        </p:grpSpPr>
        <p:sp>
          <p:nvSpPr>
            <p:cNvPr id="23574" name="Line 37"/>
            <p:cNvSpPr>
              <a:spLocks noChangeShapeType="1"/>
            </p:cNvSpPr>
            <p:nvPr/>
          </p:nvSpPr>
          <p:spPr bwMode="auto">
            <a:xfrm>
              <a:off x="5139" y="755"/>
              <a:ext cx="0" cy="3285"/>
            </a:xfrm>
            <a:prstGeom prst="line">
              <a:avLst/>
            </a:prstGeom>
            <a:noFill/>
            <a:ln w="28575">
              <a:solidFill>
                <a:srgbClr val="5A87C6"/>
              </a:solidFill>
              <a:prstDash val="dash"/>
              <a:round/>
              <a:headEnd/>
              <a:tailEnd type="triangle" w="med" len="med"/>
            </a:ln>
          </p:spPr>
          <p:txBody>
            <a:bodyPr wrap="none" lIns="67663" tIns="33832" rIns="67663" bIns="33832" anchor="ctr"/>
            <a:lstStyle/>
            <a:p>
              <a:endParaRPr lang="en-US">
                <a:latin typeface="+mj-lt"/>
              </a:endParaRPr>
            </a:p>
          </p:txBody>
        </p:sp>
        <p:sp>
          <p:nvSpPr>
            <p:cNvPr id="23575" name="Rectangle 38"/>
            <p:cNvSpPr>
              <a:spLocks noChangeArrowheads="1"/>
            </p:cNvSpPr>
            <p:nvPr/>
          </p:nvSpPr>
          <p:spPr bwMode="auto">
            <a:xfrm rot="5400000">
              <a:off x="4180" y="2189"/>
              <a:ext cx="2559" cy="488"/>
            </a:xfrm>
            <a:prstGeom prst="rect">
              <a:avLst/>
            </a:prstGeom>
            <a:solidFill>
              <a:schemeClr val="bg1"/>
            </a:solidFill>
            <a:ln w="28575">
              <a:solidFill>
                <a:srgbClr val="5A87C6"/>
              </a:solidFill>
              <a:prstDash val="dash"/>
              <a:miter lim="800000"/>
              <a:headEnd/>
              <a:tailEnd/>
            </a:ln>
          </p:spPr>
          <p:txBody>
            <a:bodyPr wrap="none" lIns="96657" tIns="48329" rIns="96657" bIns="48329" anchor="ctr"/>
            <a:lstStyle/>
            <a:p>
              <a:pPr defTabSz="966788" eaLnBrk="0" hangingPunct="0"/>
              <a:r>
                <a:rPr kumimoji="1" lang="en-US" sz="1900" dirty="0">
                  <a:latin typeface="+mj-lt"/>
                </a:rPr>
                <a:t>Consignment Transactions</a:t>
              </a:r>
            </a:p>
            <a:p>
              <a:pPr defTabSz="966788" eaLnBrk="0" hangingPunct="0"/>
              <a:r>
                <a:rPr kumimoji="1" lang="en-US" sz="1900" dirty="0">
                  <a:latin typeface="+mj-lt"/>
                </a:rPr>
                <a:t> capture account bookings</a:t>
              </a:r>
            </a:p>
          </p:txBody>
        </p:sp>
      </p:grpSp>
      <p:sp>
        <p:nvSpPr>
          <p:cNvPr id="217145" name="Oval 57"/>
          <p:cNvSpPr>
            <a:spLocks noChangeArrowheads="1"/>
          </p:cNvSpPr>
          <p:nvPr/>
        </p:nvSpPr>
        <p:spPr bwMode="auto">
          <a:xfrm>
            <a:off x="4732775" y="3995894"/>
            <a:ext cx="2964262" cy="849463"/>
          </a:xfrm>
          <a:prstGeom prst="ellipse">
            <a:avLst/>
          </a:prstGeom>
          <a:solidFill>
            <a:schemeClr val="bg1"/>
          </a:solidFill>
          <a:ln w="9525">
            <a:solidFill>
              <a:schemeClr val="tx1"/>
            </a:solidFill>
            <a:round/>
            <a:headEnd/>
            <a:tailEnd/>
          </a:ln>
          <a:effectLst>
            <a:outerShdw dist="107763" dir="2700000" algn="ctr" rotWithShape="0">
              <a:srgbClr val="FF6600"/>
            </a:outerShdw>
          </a:effectLst>
        </p:spPr>
        <p:txBody>
          <a:bodyPr wrap="none" lIns="87307" tIns="44448" rIns="87307" bIns="44448" anchor="ctr"/>
          <a:lstStyle/>
          <a:p>
            <a:pPr defTabSz="825500" eaLnBrk="0" hangingPunct="0">
              <a:defRPr/>
            </a:pPr>
            <a:r>
              <a:rPr kumimoji="1" lang="en-US" sz="1700">
                <a:latin typeface="+mj-lt"/>
              </a:rPr>
              <a:t>Reporting</a:t>
            </a:r>
          </a:p>
        </p:txBody>
      </p:sp>
      <p:sp>
        <p:nvSpPr>
          <p:cNvPr id="217147" name="AutoShape 59"/>
          <p:cNvSpPr>
            <a:spLocks noChangeArrowheads="1"/>
          </p:cNvSpPr>
          <p:nvPr/>
        </p:nvSpPr>
        <p:spPr bwMode="auto">
          <a:xfrm>
            <a:off x="285750" y="1341705"/>
            <a:ext cx="1524000" cy="74444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b="1">
                <a:latin typeface="+mj-lt"/>
              </a:rPr>
              <a:t>Sales Agent</a:t>
            </a:r>
          </a:p>
        </p:txBody>
      </p:sp>
      <p:sp>
        <p:nvSpPr>
          <p:cNvPr id="217148" name="AutoShape 60"/>
          <p:cNvSpPr>
            <a:spLocks noChangeArrowheads="1"/>
          </p:cNvSpPr>
          <p:nvPr/>
        </p:nvSpPr>
        <p:spPr bwMode="auto">
          <a:xfrm>
            <a:off x="285750" y="2341341"/>
            <a:ext cx="1524000" cy="74444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b="1">
                <a:latin typeface="+mj-lt"/>
              </a:rPr>
              <a:t>Shipping</a:t>
            </a:r>
          </a:p>
        </p:txBody>
      </p:sp>
      <p:sp>
        <p:nvSpPr>
          <p:cNvPr id="217149" name="AutoShape 61"/>
          <p:cNvSpPr>
            <a:spLocks noChangeArrowheads="1"/>
          </p:cNvSpPr>
          <p:nvPr/>
        </p:nvSpPr>
        <p:spPr bwMode="auto">
          <a:xfrm>
            <a:off x="303213" y="3318418"/>
            <a:ext cx="1524000" cy="74444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b="1">
                <a:latin typeface="+mj-lt"/>
              </a:rPr>
              <a:t>Contract Administrator</a:t>
            </a:r>
          </a:p>
        </p:txBody>
      </p:sp>
      <p:sp>
        <p:nvSpPr>
          <p:cNvPr id="217150" name="AutoShape 62"/>
          <p:cNvSpPr>
            <a:spLocks noChangeArrowheads="1"/>
          </p:cNvSpPr>
          <p:nvPr/>
        </p:nvSpPr>
        <p:spPr bwMode="auto">
          <a:xfrm>
            <a:off x="1311275" y="4296905"/>
            <a:ext cx="1524000" cy="74444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b="1">
                <a:latin typeface="+mj-lt"/>
              </a:rPr>
              <a:t>Materials Manager</a:t>
            </a:r>
          </a:p>
        </p:txBody>
      </p:sp>
      <p:sp>
        <p:nvSpPr>
          <p:cNvPr id="217151" name="AutoShape 63"/>
          <p:cNvSpPr>
            <a:spLocks noChangeArrowheads="1"/>
          </p:cNvSpPr>
          <p:nvPr/>
        </p:nvSpPr>
        <p:spPr bwMode="auto">
          <a:xfrm>
            <a:off x="2446338" y="5244373"/>
            <a:ext cx="1524000" cy="74444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b="1">
                <a:latin typeface="+mj-lt"/>
              </a:rPr>
              <a:t>Accounts Receivable</a:t>
            </a:r>
          </a:p>
        </p:txBody>
      </p:sp>
      <p:cxnSp>
        <p:nvCxnSpPr>
          <p:cNvPr id="23568" name="AutoShape 64"/>
          <p:cNvCxnSpPr>
            <a:cxnSpLocks noChangeShapeType="1"/>
            <a:stCxn id="217147" idx="3"/>
            <a:endCxn id="217107" idx="2"/>
          </p:cNvCxnSpPr>
          <p:nvPr/>
        </p:nvCxnSpPr>
        <p:spPr bwMode="auto">
          <a:xfrm>
            <a:off x="1809750" y="1713925"/>
            <a:ext cx="2923025" cy="61747"/>
          </a:xfrm>
          <a:prstGeom prst="bentConnector3">
            <a:avLst>
              <a:gd name="adj1" fmla="val 50000"/>
            </a:avLst>
          </a:prstGeom>
          <a:noFill/>
          <a:ln w="38100">
            <a:solidFill>
              <a:srgbClr val="5A87C6"/>
            </a:solidFill>
            <a:miter lim="800000"/>
            <a:headEnd/>
            <a:tailEnd type="triangle" w="med" len="med"/>
          </a:ln>
        </p:spPr>
      </p:cxnSp>
      <p:cxnSp>
        <p:nvCxnSpPr>
          <p:cNvPr id="23569" name="AutoShape 65"/>
          <p:cNvCxnSpPr>
            <a:cxnSpLocks noChangeShapeType="1"/>
            <a:stCxn id="217148" idx="3"/>
            <a:endCxn id="217109" idx="2"/>
          </p:cNvCxnSpPr>
          <p:nvPr/>
        </p:nvCxnSpPr>
        <p:spPr bwMode="auto">
          <a:xfrm flipV="1">
            <a:off x="1809750" y="2641454"/>
            <a:ext cx="2923025" cy="72107"/>
          </a:xfrm>
          <a:prstGeom prst="bentConnector3">
            <a:avLst>
              <a:gd name="adj1" fmla="val 50000"/>
            </a:avLst>
          </a:prstGeom>
          <a:noFill/>
          <a:ln w="38100">
            <a:solidFill>
              <a:srgbClr val="5A87C6"/>
            </a:solidFill>
            <a:miter lim="800000"/>
            <a:headEnd/>
            <a:tailEnd type="triangle" w="med" len="med"/>
          </a:ln>
        </p:spPr>
      </p:cxnSp>
      <p:cxnSp>
        <p:nvCxnSpPr>
          <p:cNvPr id="23570" name="AutoShape 67"/>
          <p:cNvCxnSpPr>
            <a:cxnSpLocks noChangeShapeType="1"/>
            <a:stCxn id="217149" idx="3"/>
            <a:endCxn id="217111" idx="2"/>
          </p:cNvCxnSpPr>
          <p:nvPr/>
        </p:nvCxnSpPr>
        <p:spPr bwMode="auto">
          <a:xfrm flipV="1">
            <a:off x="1827213" y="3517177"/>
            <a:ext cx="2905562" cy="173461"/>
          </a:xfrm>
          <a:prstGeom prst="bentConnector3">
            <a:avLst>
              <a:gd name="adj1" fmla="val 50000"/>
            </a:avLst>
          </a:prstGeom>
          <a:noFill/>
          <a:ln w="38100">
            <a:solidFill>
              <a:srgbClr val="5A87C6"/>
            </a:solidFill>
            <a:miter lim="800000"/>
            <a:headEnd/>
            <a:tailEnd type="triangle" w="med" len="med"/>
          </a:ln>
        </p:spPr>
      </p:cxnSp>
      <p:cxnSp>
        <p:nvCxnSpPr>
          <p:cNvPr id="23571" name="AutoShape 69"/>
          <p:cNvCxnSpPr>
            <a:cxnSpLocks noChangeShapeType="1"/>
            <a:stCxn id="217150" idx="3"/>
            <a:endCxn id="217145" idx="2"/>
          </p:cNvCxnSpPr>
          <p:nvPr/>
        </p:nvCxnSpPr>
        <p:spPr bwMode="auto">
          <a:xfrm flipV="1">
            <a:off x="2835275" y="4420626"/>
            <a:ext cx="1897500" cy="248499"/>
          </a:xfrm>
          <a:prstGeom prst="bentConnector3">
            <a:avLst>
              <a:gd name="adj1" fmla="val 50000"/>
            </a:avLst>
          </a:prstGeom>
          <a:noFill/>
          <a:ln w="38100">
            <a:solidFill>
              <a:srgbClr val="5A87C6"/>
            </a:solidFill>
            <a:miter lim="800000"/>
            <a:headEnd/>
            <a:tailEnd type="triangle" w="med" len="med"/>
          </a:ln>
        </p:spPr>
      </p:cxnSp>
      <p:cxnSp>
        <p:nvCxnSpPr>
          <p:cNvPr id="23572" name="AutoShape 76"/>
          <p:cNvCxnSpPr>
            <a:cxnSpLocks noChangeShapeType="1"/>
            <a:stCxn id="217150" idx="0"/>
            <a:endCxn id="217111" idx="3"/>
          </p:cNvCxnSpPr>
          <p:nvPr/>
        </p:nvCxnSpPr>
        <p:spPr bwMode="auto">
          <a:xfrm rot="5400000" flipH="1" flipV="1">
            <a:off x="3360298" y="2490322"/>
            <a:ext cx="519561" cy="3093606"/>
          </a:xfrm>
          <a:prstGeom prst="bentConnector3">
            <a:avLst>
              <a:gd name="adj1" fmla="val 50000"/>
            </a:avLst>
          </a:prstGeom>
          <a:noFill/>
          <a:ln w="38100">
            <a:solidFill>
              <a:srgbClr val="5A87C6"/>
            </a:solidFill>
            <a:miter lim="800000"/>
            <a:headEnd/>
            <a:tailEnd type="triangle" w="med" len="med"/>
          </a:ln>
        </p:spPr>
      </p:cxnSp>
      <p:cxnSp>
        <p:nvCxnSpPr>
          <p:cNvPr id="23573" name="AutoShape 77"/>
          <p:cNvCxnSpPr>
            <a:cxnSpLocks noChangeShapeType="1"/>
            <a:stCxn id="217151" idx="3"/>
            <a:endCxn id="217112" idx="2"/>
          </p:cNvCxnSpPr>
          <p:nvPr/>
        </p:nvCxnSpPr>
        <p:spPr bwMode="auto">
          <a:xfrm flipV="1">
            <a:off x="3970338" y="5344367"/>
            <a:ext cx="770041" cy="272226"/>
          </a:xfrm>
          <a:prstGeom prst="bentConnector3">
            <a:avLst>
              <a:gd name="adj1" fmla="val 50000"/>
            </a:avLst>
          </a:prstGeom>
          <a:noFill/>
          <a:ln w="38100">
            <a:solidFill>
              <a:srgbClr val="5A87C6"/>
            </a:solidFill>
            <a:miter lim="800000"/>
            <a:headEnd/>
            <a:tailEnd type="triangl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eaLnBrk="1" hangingPunct="1"/>
            <a:r>
              <a:rPr lang="en-US" smtClean="0"/>
              <a:t>Business Objectives</a:t>
            </a:r>
          </a:p>
          <a:p>
            <a:pPr lvl="1" eaLnBrk="1" hangingPunct="1"/>
            <a:r>
              <a:rPr lang="en-US" smtClean="0"/>
              <a:t>Ship normally</a:t>
            </a:r>
          </a:p>
          <a:p>
            <a:pPr lvl="1" eaLnBrk="1" hangingPunct="1"/>
            <a:r>
              <a:rPr lang="en-US" smtClean="0"/>
              <a:t>Retain ownership of material</a:t>
            </a:r>
          </a:p>
          <a:p>
            <a:pPr lvl="1" eaLnBrk="1" hangingPunct="1"/>
            <a:r>
              <a:rPr lang="en-US" smtClean="0"/>
              <a:t>Defer invoice and A/R activity</a:t>
            </a:r>
          </a:p>
          <a:p>
            <a:pPr lvl="1" eaLnBrk="1" hangingPunct="1"/>
            <a:r>
              <a:rPr lang="en-US" smtClean="0"/>
              <a:t>Maintain visibility of inventory</a:t>
            </a:r>
          </a:p>
          <a:p>
            <a:pPr lvl="1" eaLnBrk="1" hangingPunct="1"/>
            <a:r>
              <a:rPr lang="en-US" smtClean="0"/>
              <a:t>Manage Consignment Inventory accounts</a:t>
            </a:r>
          </a:p>
          <a:p>
            <a:pPr lvl="1" eaLnBrk="1" hangingPunct="1"/>
            <a:r>
              <a:rPr lang="en-US" smtClean="0"/>
              <a:t>Recognize “usage” by customer</a:t>
            </a:r>
          </a:p>
          <a:p>
            <a:pPr lvl="2" eaLnBrk="1" hangingPunct="1"/>
            <a:r>
              <a:rPr lang="en-US" smtClean="0"/>
              <a:t>Create audit trail</a:t>
            </a:r>
          </a:p>
          <a:p>
            <a:pPr lvl="2" eaLnBrk="1" hangingPunct="1"/>
            <a:r>
              <a:rPr lang="en-US" smtClean="0"/>
              <a:t>Trigger invoice or process Self-Bill</a:t>
            </a:r>
          </a:p>
          <a:p>
            <a:pPr eaLnBrk="1" hangingPunct="1"/>
            <a:endParaRPr lang="en-US" smtClean="0"/>
          </a:p>
        </p:txBody>
      </p:sp>
      <p:sp>
        <p:nvSpPr>
          <p:cNvPr id="24579" name="Rectangle 2"/>
          <p:cNvSpPr>
            <a:spLocks noGrp="1" noChangeArrowheads="1"/>
          </p:cNvSpPr>
          <p:nvPr>
            <p:ph type="title"/>
          </p:nvPr>
        </p:nvSpPr>
        <p:spPr/>
        <p:txBody>
          <a:bodyPr/>
          <a:lstStyle/>
          <a:p>
            <a:pPr eaLnBrk="1" hangingPunct="1"/>
            <a:r>
              <a:rPr lang="en-US" smtClean="0"/>
              <a:t>Overview</a:t>
            </a:r>
          </a:p>
        </p:txBody>
      </p:sp>
      <p:sp>
        <p:nvSpPr>
          <p:cNvPr id="24578" name="Footer Placeholder 3"/>
          <p:cNvSpPr>
            <a:spLocks noGrp="1"/>
          </p:cNvSpPr>
          <p:nvPr>
            <p:ph type="ftr" sz="quarter" idx="10"/>
          </p:nvPr>
        </p:nvSpPr>
        <p:spPr>
          <a:noFill/>
        </p:spPr>
        <p:txBody>
          <a:bodyPr/>
          <a:lstStyle/>
          <a:p>
            <a:r>
              <a:rPr lang="en-US"/>
              <a:t>CI-SU-160</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a:xfrm>
            <a:off x="763588" y="649288"/>
            <a:ext cx="7543800" cy="557212"/>
          </a:xfrm>
        </p:spPr>
        <p:txBody>
          <a:bodyPr>
            <a:normAutofit fontScale="90000"/>
          </a:bodyPr>
          <a:lstStyle/>
          <a:p>
            <a:pPr eaLnBrk="1" hangingPunct="1"/>
            <a:r>
              <a:rPr lang="en-US" sz="3800" smtClean="0"/>
              <a:t>Questions</a:t>
            </a:r>
            <a:r>
              <a:rPr lang="en-US" sz="3400" smtClean="0"/>
              <a:t>?</a:t>
            </a:r>
          </a:p>
        </p:txBody>
      </p:sp>
      <p:sp>
        <p:nvSpPr>
          <p:cNvPr id="6147" name="Footer Placeholder 2"/>
          <p:cNvSpPr>
            <a:spLocks noGrp="1"/>
          </p:cNvSpPr>
          <p:nvPr>
            <p:ph type="ftr" sz="quarter" idx="10"/>
          </p:nvPr>
        </p:nvSpPr>
        <p:spPr>
          <a:noFill/>
        </p:spPr>
        <p:txBody>
          <a:bodyPr/>
          <a:lstStyle/>
          <a:p>
            <a:r>
              <a:rPr lang="en-US"/>
              <a:t>CI-SU-170</a:t>
            </a:r>
          </a:p>
        </p:txBody>
      </p:sp>
      <p:graphicFrame>
        <p:nvGraphicFramePr>
          <p:cNvPr id="6146" name="Object 3"/>
          <p:cNvGraphicFramePr>
            <a:graphicFrameLocks noChangeAspect="1"/>
          </p:cNvGraphicFramePr>
          <p:nvPr/>
        </p:nvGraphicFramePr>
        <p:xfrm>
          <a:off x="3554413" y="1962150"/>
          <a:ext cx="2033587" cy="3389313"/>
        </p:xfrm>
        <a:graphic>
          <a:graphicData uri="http://schemas.openxmlformats.org/presentationml/2006/ole">
            <p:oleObj spid="_x0000_s6146" name="Clip" r:id="rId4" imgW="2033280" imgH="3390840" progId="">
              <p:embed/>
            </p:oleObj>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eaLnBrk="1" hangingPunct="1"/>
            <a:r>
              <a:rPr lang="en-US" dirty="0" smtClean="0"/>
              <a:t>Course Overview</a:t>
            </a:r>
          </a:p>
          <a:p>
            <a:pPr eaLnBrk="1" hangingPunct="1"/>
            <a:r>
              <a:rPr lang="en-US" dirty="0" smtClean="0"/>
              <a:t>Introduction and Business Overview 	</a:t>
            </a:r>
          </a:p>
          <a:p>
            <a:pPr eaLnBrk="1" hangingPunct="1"/>
            <a:r>
              <a:rPr lang="en-US" dirty="0" smtClean="0"/>
              <a:t>Design Considerations</a:t>
            </a:r>
          </a:p>
          <a:p>
            <a:pPr eaLnBrk="1" hangingPunct="1"/>
            <a:r>
              <a:rPr lang="en-US"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a:t>
            </a:r>
          </a:p>
          <a:p>
            <a:pPr eaLnBrk="1" hangingPunct="1">
              <a:buNone/>
            </a:pPr>
            <a:endParaRPr lang="en-US" dirty="0" smtClean="0">
              <a:solidFill>
                <a:schemeClr val="bg2"/>
              </a:solidFill>
            </a:endParaRPr>
          </a:p>
        </p:txBody>
      </p:sp>
      <p:sp>
        <p:nvSpPr>
          <p:cNvPr id="25603" name="Rectangle 2"/>
          <p:cNvSpPr>
            <a:spLocks noGrp="1" noChangeArrowheads="1"/>
          </p:cNvSpPr>
          <p:nvPr>
            <p:ph type="title"/>
          </p:nvPr>
        </p:nvSpPr>
        <p:spPr/>
        <p:txBody>
          <a:bodyPr/>
          <a:lstStyle/>
          <a:p>
            <a:pPr eaLnBrk="1" hangingPunct="1"/>
            <a:r>
              <a:rPr lang="en-US" smtClean="0"/>
              <a:t>Summary</a:t>
            </a:r>
          </a:p>
        </p:txBody>
      </p:sp>
      <p:sp>
        <p:nvSpPr>
          <p:cNvPr id="25602" name="Footer Placeholder 3"/>
          <p:cNvSpPr>
            <a:spLocks noGrp="1"/>
          </p:cNvSpPr>
          <p:nvPr>
            <p:ph type="ftr" sz="quarter" idx="10"/>
          </p:nvPr>
        </p:nvSpPr>
        <p:spPr>
          <a:noFill/>
        </p:spPr>
        <p:txBody>
          <a:bodyPr/>
          <a:lstStyle/>
          <a:p>
            <a:r>
              <a:rPr lang="en-US"/>
              <a:t>CI-SU-180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lstStyle/>
          <a:p>
            <a:pPr eaLnBrk="1" hangingPunct="1"/>
            <a:r>
              <a:rPr lang="en-US" dirty="0" smtClean="0"/>
              <a:t>Course Overview</a:t>
            </a:r>
          </a:p>
          <a:p>
            <a:pPr eaLnBrk="1" hangingPunct="1"/>
            <a:r>
              <a:rPr lang="en-US" dirty="0" smtClean="0"/>
              <a:t>Introduction and Business Overview</a:t>
            </a:r>
          </a:p>
          <a:p>
            <a:pPr eaLnBrk="1" hangingPunct="1"/>
            <a:r>
              <a:rPr lang="en-US" b="1"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a:t>
            </a:r>
          </a:p>
          <a:p>
            <a:pPr eaLnBrk="1" hangingPunct="1"/>
            <a:endParaRPr lang="en-US" dirty="0" smtClean="0"/>
          </a:p>
        </p:txBody>
      </p:sp>
      <p:sp>
        <p:nvSpPr>
          <p:cNvPr id="26629" name="Rectangle 4"/>
          <p:cNvSpPr>
            <a:spLocks noGrp="1" noChangeArrowheads="1"/>
          </p:cNvSpPr>
          <p:nvPr>
            <p:ph type="title"/>
          </p:nvPr>
        </p:nvSpPr>
        <p:spPr/>
        <p:txBody>
          <a:bodyPr/>
          <a:lstStyle/>
          <a:p>
            <a:pPr eaLnBrk="1" hangingPunct="1"/>
            <a:r>
              <a:rPr lang="en-US" smtClean="0"/>
              <a:t>Customer Consignment Inventory</a:t>
            </a:r>
          </a:p>
        </p:txBody>
      </p:sp>
      <p:sp>
        <p:nvSpPr>
          <p:cNvPr id="26626" name="Footer Placeholder 3"/>
          <p:cNvSpPr>
            <a:spLocks noGrp="1"/>
          </p:cNvSpPr>
          <p:nvPr>
            <p:ph type="ftr" sz="quarter" idx="10"/>
          </p:nvPr>
        </p:nvSpPr>
        <p:spPr>
          <a:noFill/>
        </p:spPr>
        <p:txBody>
          <a:bodyPr/>
          <a:lstStyle/>
          <a:p>
            <a:r>
              <a:rPr lang="en-US"/>
              <a:t>CI-SU-190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lstStyle/>
          <a:p>
            <a:pPr eaLnBrk="1" hangingPunct="1"/>
            <a:r>
              <a:rPr lang="en-US" smtClean="0"/>
              <a:t>Inventory Locations</a:t>
            </a:r>
          </a:p>
          <a:p>
            <a:pPr eaLnBrk="1" hangingPunct="1"/>
            <a:r>
              <a:rPr lang="en-US" smtClean="0"/>
              <a:t>Accounting</a:t>
            </a:r>
          </a:p>
          <a:p>
            <a:pPr eaLnBrk="1" hangingPunct="1"/>
            <a:r>
              <a:rPr lang="en-US" smtClean="0"/>
              <a:t>Transaction History</a:t>
            </a:r>
          </a:p>
          <a:p>
            <a:pPr eaLnBrk="1" hangingPunct="1"/>
            <a:r>
              <a:rPr lang="en-US" smtClean="0"/>
              <a:t>Added Features</a:t>
            </a:r>
          </a:p>
        </p:txBody>
      </p:sp>
      <p:sp>
        <p:nvSpPr>
          <p:cNvPr id="27651" name="Rectangle 2"/>
          <p:cNvSpPr>
            <a:spLocks noGrp="1" noChangeArrowheads="1"/>
          </p:cNvSpPr>
          <p:nvPr>
            <p:ph type="title"/>
          </p:nvPr>
        </p:nvSpPr>
        <p:spPr/>
        <p:txBody>
          <a:bodyPr/>
          <a:lstStyle/>
          <a:p>
            <a:pPr eaLnBrk="1" hangingPunct="1"/>
            <a:r>
              <a:rPr lang="en-US" smtClean="0"/>
              <a:t>Design Considerations</a:t>
            </a:r>
          </a:p>
        </p:txBody>
      </p:sp>
      <p:sp>
        <p:nvSpPr>
          <p:cNvPr id="27650" name="Footer Placeholder 3"/>
          <p:cNvSpPr>
            <a:spLocks noGrp="1"/>
          </p:cNvSpPr>
          <p:nvPr>
            <p:ph type="ftr" sz="quarter" idx="10"/>
          </p:nvPr>
        </p:nvSpPr>
        <p:spPr>
          <a:noFill/>
        </p:spPr>
        <p:txBody>
          <a:bodyPr/>
          <a:lstStyle/>
          <a:p>
            <a:r>
              <a:rPr lang="en-US"/>
              <a:t>CI-SU-200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smtClean="0"/>
              <a:t>Define Locations </a:t>
            </a:r>
          </a:p>
          <a:p>
            <a:pPr lvl="1" eaLnBrk="1" hangingPunct="1"/>
            <a:r>
              <a:rPr lang="en-US" smtClean="0"/>
              <a:t>Consignment, In-Transit</a:t>
            </a:r>
          </a:p>
          <a:p>
            <a:pPr lvl="1" eaLnBrk="1" hangingPunct="1"/>
            <a:r>
              <a:rPr lang="en-US" smtClean="0"/>
              <a:t>Consider Inventory Status</a:t>
            </a:r>
          </a:p>
          <a:p>
            <a:pPr eaLnBrk="1" hangingPunct="1"/>
            <a:r>
              <a:rPr lang="en-US" smtClean="0"/>
              <a:t>Track Customer Consignment Balances</a:t>
            </a:r>
          </a:p>
          <a:p>
            <a:pPr lvl="1" eaLnBrk="1" hangingPunct="1"/>
            <a:r>
              <a:rPr lang="en-US" smtClean="0"/>
              <a:t>By Site</a:t>
            </a:r>
          </a:p>
          <a:p>
            <a:pPr lvl="1" eaLnBrk="1" hangingPunct="1"/>
            <a:r>
              <a:rPr lang="en-US" smtClean="0"/>
              <a:t>By Location</a:t>
            </a:r>
          </a:p>
          <a:p>
            <a:pPr lvl="1" eaLnBrk="1" hangingPunct="1"/>
            <a:r>
              <a:rPr lang="en-US" smtClean="0"/>
              <a:t>By Order</a:t>
            </a:r>
          </a:p>
          <a:p>
            <a:pPr lvl="1" eaLnBrk="1" hangingPunct="1"/>
            <a:r>
              <a:rPr lang="en-US" smtClean="0"/>
              <a:t>By Customer Sequence</a:t>
            </a:r>
          </a:p>
          <a:p>
            <a:pPr eaLnBrk="1" hangingPunct="1"/>
            <a:r>
              <a:rPr lang="en-US" smtClean="0"/>
              <a:t>Maintain Consignment Accounts</a:t>
            </a:r>
          </a:p>
          <a:p>
            <a:pPr eaLnBrk="1" hangingPunct="1"/>
            <a:endParaRPr lang="en-US" smtClean="0"/>
          </a:p>
        </p:txBody>
      </p:sp>
      <p:sp>
        <p:nvSpPr>
          <p:cNvPr id="28675" name="Rectangle 2"/>
          <p:cNvSpPr>
            <a:spLocks noGrp="1" noChangeArrowheads="1"/>
          </p:cNvSpPr>
          <p:nvPr>
            <p:ph type="title"/>
          </p:nvPr>
        </p:nvSpPr>
        <p:spPr/>
        <p:txBody>
          <a:bodyPr/>
          <a:lstStyle/>
          <a:p>
            <a:pPr eaLnBrk="1" hangingPunct="1"/>
            <a:r>
              <a:rPr lang="en-US" smtClean="0"/>
              <a:t>Inventory Locations</a:t>
            </a:r>
          </a:p>
        </p:txBody>
      </p:sp>
      <p:sp>
        <p:nvSpPr>
          <p:cNvPr id="28674" name="Footer Placeholder 3"/>
          <p:cNvSpPr>
            <a:spLocks noGrp="1"/>
          </p:cNvSpPr>
          <p:nvPr>
            <p:ph type="ftr" sz="quarter" idx="10"/>
          </p:nvPr>
        </p:nvSpPr>
        <p:spPr>
          <a:noFill/>
        </p:spPr>
        <p:txBody>
          <a:bodyPr/>
          <a:lstStyle/>
          <a:p>
            <a:r>
              <a:rPr lang="en-US"/>
              <a:t>CI-SU-210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pPr eaLnBrk="1" hangingPunct="1"/>
            <a:r>
              <a:rPr lang="en-US" smtClean="0"/>
              <a:t>New Accounts</a:t>
            </a:r>
          </a:p>
          <a:p>
            <a:pPr lvl="1" eaLnBrk="1" hangingPunct="1"/>
            <a:r>
              <a:rPr lang="en-US" smtClean="0"/>
              <a:t>Consigned Inventory Account</a:t>
            </a:r>
          </a:p>
          <a:p>
            <a:pPr lvl="2" eaLnBrk="1" hangingPunct="1"/>
            <a:r>
              <a:rPr lang="en-US" smtClean="0"/>
              <a:t>Consigned In-Transit Account</a:t>
            </a:r>
          </a:p>
          <a:p>
            <a:pPr lvl="2" eaLnBrk="1" hangingPunct="1"/>
            <a:r>
              <a:rPr lang="en-US" smtClean="0"/>
              <a:t>Consigned Offset Account</a:t>
            </a:r>
          </a:p>
          <a:p>
            <a:pPr eaLnBrk="1" hangingPunct="1"/>
            <a:r>
              <a:rPr lang="en-US" smtClean="0"/>
              <a:t>System/Account Control File</a:t>
            </a:r>
          </a:p>
          <a:p>
            <a:pPr eaLnBrk="1" hangingPunct="1"/>
            <a:r>
              <a:rPr lang="en-US" smtClean="0"/>
              <a:t>Product Line Maintenance</a:t>
            </a:r>
          </a:p>
          <a:p>
            <a:pPr eaLnBrk="1" hangingPunct="1"/>
            <a:r>
              <a:rPr lang="en-US" smtClean="0"/>
              <a:t>Inventory Account Maintenance</a:t>
            </a:r>
          </a:p>
          <a:p>
            <a:pPr eaLnBrk="1" hangingPunct="1"/>
            <a:endParaRPr lang="en-US" smtClean="0"/>
          </a:p>
        </p:txBody>
      </p:sp>
      <p:sp>
        <p:nvSpPr>
          <p:cNvPr id="29699" name="Rectangle 2"/>
          <p:cNvSpPr>
            <a:spLocks noGrp="1" noChangeArrowheads="1"/>
          </p:cNvSpPr>
          <p:nvPr>
            <p:ph type="title"/>
          </p:nvPr>
        </p:nvSpPr>
        <p:spPr/>
        <p:txBody>
          <a:bodyPr/>
          <a:lstStyle/>
          <a:p>
            <a:pPr eaLnBrk="1" hangingPunct="1"/>
            <a:r>
              <a:rPr lang="en-US" smtClean="0"/>
              <a:t>Accounting</a:t>
            </a:r>
          </a:p>
        </p:txBody>
      </p:sp>
      <p:sp>
        <p:nvSpPr>
          <p:cNvPr id="29698" name="Footer Placeholder 3"/>
          <p:cNvSpPr>
            <a:spLocks noGrp="1"/>
          </p:cNvSpPr>
          <p:nvPr>
            <p:ph type="ftr" sz="quarter" idx="10"/>
          </p:nvPr>
        </p:nvSpPr>
        <p:spPr>
          <a:noFill/>
        </p:spPr>
        <p:txBody>
          <a:bodyPr/>
          <a:lstStyle/>
          <a:p>
            <a:r>
              <a:rPr lang="en-US"/>
              <a:t>CI-SU-220</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eaLnBrk="1" hangingPunct="1"/>
            <a:r>
              <a:rPr lang="en-US" smtClean="0"/>
              <a:t>New Consignment Transactions</a:t>
            </a:r>
          </a:p>
          <a:p>
            <a:pPr lvl="1" eaLnBrk="1" hangingPunct="1"/>
            <a:r>
              <a:rPr lang="en-US" smtClean="0"/>
              <a:t>CN-SHIP 	- Shipment</a:t>
            </a:r>
          </a:p>
          <a:p>
            <a:pPr lvl="1" eaLnBrk="1" hangingPunct="1"/>
            <a:r>
              <a:rPr lang="en-US" smtClean="0"/>
              <a:t>CN-ISSTR	- In-Transit Issue </a:t>
            </a:r>
          </a:p>
          <a:p>
            <a:pPr lvl="1" eaLnBrk="1" hangingPunct="1"/>
            <a:r>
              <a:rPr lang="en-US" smtClean="0"/>
              <a:t>CN-RCTTR	- In-Transit Receipt</a:t>
            </a:r>
          </a:p>
          <a:p>
            <a:pPr lvl="1" eaLnBrk="1" hangingPunct="1"/>
            <a:r>
              <a:rPr lang="en-US" smtClean="0"/>
              <a:t>CN-USE		- Usage</a:t>
            </a:r>
          </a:p>
          <a:p>
            <a:pPr lvl="1" eaLnBrk="1" hangingPunct="1"/>
            <a:r>
              <a:rPr lang="en-US" smtClean="0"/>
              <a:t>CN-CNT		- Inventory Counts (Cycle, Physical)</a:t>
            </a:r>
          </a:p>
          <a:p>
            <a:pPr lvl="1" eaLnBrk="1" hangingPunct="1"/>
            <a:r>
              <a:rPr lang="en-US" smtClean="0"/>
              <a:t>CN-ADJ		- Adjustments</a:t>
            </a:r>
          </a:p>
          <a:p>
            <a:pPr eaLnBrk="1" hangingPunct="1"/>
            <a:r>
              <a:rPr lang="en-US" smtClean="0"/>
              <a:t>Appends to Existing Transactions</a:t>
            </a:r>
          </a:p>
          <a:p>
            <a:pPr eaLnBrk="1" hangingPunct="1"/>
            <a:endParaRPr lang="en-US" smtClean="0"/>
          </a:p>
        </p:txBody>
      </p:sp>
      <p:sp>
        <p:nvSpPr>
          <p:cNvPr id="30723" name="Rectangle 2"/>
          <p:cNvSpPr>
            <a:spLocks noGrp="1" noChangeArrowheads="1"/>
          </p:cNvSpPr>
          <p:nvPr>
            <p:ph type="title"/>
          </p:nvPr>
        </p:nvSpPr>
        <p:spPr/>
        <p:txBody>
          <a:bodyPr/>
          <a:lstStyle/>
          <a:p>
            <a:pPr eaLnBrk="1" hangingPunct="1"/>
            <a:r>
              <a:rPr lang="en-US" smtClean="0"/>
              <a:t>Transaction History</a:t>
            </a:r>
          </a:p>
        </p:txBody>
      </p:sp>
      <p:sp>
        <p:nvSpPr>
          <p:cNvPr id="30722" name="Footer Placeholder 3"/>
          <p:cNvSpPr>
            <a:spLocks noGrp="1"/>
          </p:cNvSpPr>
          <p:nvPr>
            <p:ph type="ftr" sz="quarter" idx="10"/>
          </p:nvPr>
        </p:nvSpPr>
        <p:spPr>
          <a:noFill/>
        </p:spPr>
        <p:txBody>
          <a:bodyPr/>
          <a:lstStyle/>
          <a:p>
            <a:r>
              <a:rPr lang="en-US"/>
              <a:t>CI-SU-230</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pPr eaLnBrk="1" hangingPunct="1"/>
            <a:r>
              <a:rPr lang="en-US" smtClean="0"/>
              <a:t>Shipment (ISS-SO Deferred)</a:t>
            </a:r>
          </a:p>
          <a:p>
            <a:pPr lvl="1" eaLnBrk="1" hangingPunct="1"/>
            <a:r>
              <a:rPr lang="en-US" smtClean="0"/>
              <a:t>ISS-TR/RCT-TR </a:t>
            </a:r>
          </a:p>
          <a:p>
            <a:pPr lvl="1" eaLnBrk="1" hangingPunct="1"/>
            <a:r>
              <a:rPr lang="en-US" smtClean="0"/>
              <a:t>CN-SHIP</a:t>
            </a:r>
          </a:p>
          <a:p>
            <a:pPr eaLnBrk="1" hangingPunct="1"/>
            <a:r>
              <a:rPr lang="en-US" smtClean="0"/>
              <a:t>In-Transit Receipt/Transfer (Optional)</a:t>
            </a:r>
          </a:p>
          <a:p>
            <a:pPr lvl="1" eaLnBrk="1" hangingPunct="1"/>
            <a:r>
              <a:rPr lang="en-US" smtClean="0"/>
              <a:t>ISS-TR/RCT-TR </a:t>
            </a:r>
          </a:p>
          <a:p>
            <a:pPr lvl="1" eaLnBrk="1" hangingPunct="1"/>
            <a:r>
              <a:rPr lang="en-US" smtClean="0"/>
              <a:t>CN-ISSTR/CN-RCTTR</a:t>
            </a:r>
          </a:p>
          <a:p>
            <a:pPr eaLnBrk="1" hangingPunct="1"/>
            <a:r>
              <a:rPr lang="en-US" smtClean="0"/>
              <a:t>Usage</a:t>
            </a:r>
          </a:p>
          <a:p>
            <a:pPr lvl="1" eaLnBrk="1" hangingPunct="1"/>
            <a:r>
              <a:rPr lang="en-US" smtClean="0"/>
              <a:t>ISS-SO</a:t>
            </a:r>
          </a:p>
          <a:p>
            <a:pPr lvl="1" eaLnBrk="1" hangingPunct="1"/>
            <a:r>
              <a:rPr lang="en-US" smtClean="0"/>
              <a:t>CN-USE</a:t>
            </a:r>
          </a:p>
          <a:p>
            <a:pPr eaLnBrk="1" hangingPunct="1"/>
            <a:endParaRPr lang="en-US" smtClean="0"/>
          </a:p>
        </p:txBody>
      </p:sp>
      <p:sp>
        <p:nvSpPr>
          <p:cNvPr id="31747" name="Rectangle 2"/>
          <p:cNvSpPr>
            <a:spLocks noGrp="1" noChangeArrowheads="1"/>
          </p:cNvSpPr>
          <p:nvPr>
            <p:ph type="title"/>
          </p:nvPr>
        </p:nvSpPr>
        <p:spPr/>
        <p:txBody>
          <a:bodyPr/>
          <a:lstStyle/>
          <a:p>
            <a:pPr eaLnBrk="1" hangingPunct="1"/>
            <a:r>
              <a:rPr lang="en-US" smtClean="0"/>
              <a:t>Transaction History </a:t>
            </a:r>
            <a:r>
              <a:rPr lang="en-US" sz="2000" smtClean="0"/>
              <a:t>Con’t</a:t>
            </a:r>
          </a:p>
        </p:txBody>
      </p:sp>
      <p:sp>
        <p:nvSpPr>
          <p:cNvPr id="31746" name="Footer Placeholder 3"/>
          <p:cNvSpPr>
            <a:spLocks noGrp="1"/>
          </p:cNvSpPr>
          <p:nvPr>
            <p:ph type="ftr" sz="quarter" idx="10"/>
          </p:nvPr>
        </p:nvSpPr>
        <p:spPr>
          <a:noFill/>
        </p:spPr>
        <p:txBody>
          <a:bodyPr/>
          <a:lstStyle/>
          <a:p>
            <a:r>
              <a:rPr lang="en-US"/>
              <a:t>CI-SU-240</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lstStyle/>
          <a:p>
            <a:pPr eaLnBrk="1" hangingPunct="1"/>
            <a:r>
              <a:rPr lang="en-US" smtClean="0"/>
              <a:t>Inventory Accounts</a:t>
            </a:r>
          </a:p>
          <a:p>
            <a:pPr lvl="1" eaLnBrk="1" hangingPunct="1"/>
            <a:r>
              <a:rPr lang="en-US" smtClean="0"/>
              <a:t>CYC-CNT, CYC-RCNT, TAG-CNT</a:t>
            </a:r>
          </a:p>
          <a:p>
            <a:pPr lvl="1" eaLnBrk="1" hangingPunct="1"/>
            <a:r>
              <a:rPr lang="en-US" smtClean="0"/>
              <a:t>CN-CNT (Negative Counts Only)</a:t>
            </a:r>
          </a:p>
          <a:p>
            <a:pPr eaLnBrk="1" hangingPunct="1"/>
            <a:r>
              <a:rPr lang="en-US" smtClean="0"/>
              <a:t>Adjustments </a:t>
            </a:r>
          </a:p>
          <a:p>
            <a:pPr lvl="1" eaLnBrk="1" hangingPunct="1"/>
            <a:r>
              <a:rPr lang="en-US" smtClean="0"/>
              <a:t>ISS-UNP, RCT-UNP </a:t>
            </a:r>
          </a:p>
          <a:p>
            <a:pPr lvl="1" eaLnBrk="1" hangingPunct="1"/>
            <a:r>
              <a:rPr lang="en-US" smtClean="0"/>
              <a:t>CN-USE (Negative Adjustments Only)</a:t>
            </a:r>
          </a:p>
          <a:p>
            <a:pPr eaLnBrk="1" hangingPunct="1"/>
            <a:r>
              <a:rPr lang="en-US" smtClean="0"/>
              <a:t>Consignment Inventory Adjustments</a:t>
            </a:r>
          </a:p>
          <a:p>
            <a:pPr lvl="1" eaLnBrk="1" hangingPunct="1"/>
            <a:r>
              <a:rPr lang="en-US" smtClean="0"/>
              <a:t>CST-ADJ</a:t>
            </a:r>
          </a:p>
          <a:p>
            <a:pPr lvl="1" eaLnBrk="1" hangingPunct="1"/>
            <a:r>
              <a:rPr lang="en-US" smtClean="0"/>
              <a:t>CN-ADJ</a:t>
            </a:r>
          </a:p>
          <a:p>
            <a:pPr eaLnBrk="1" hangingPunct="1"/>
            <a:endParaRPr lang="en-US" smtClean="0"/>
          </a:p>
        </p:txBody>
      </p:sp>
      <p:sp>
        <p:nvSpPr>
          <p:cNvPr id="32771" name="Rectangle 2"/>
          <p:cNvSpPr>
            <a:spLocks noGrp="1" noChangeArrowheads="1"/>
          </p:cNvSpPr>
          <p:nvPr>
            <p:ph type="title"/>
          </p:nvPr>
        </p:nvSpPr>
        <p:spPr/>
        <p:txBody>
          <a:bodyPr/>
          <a:lstStyle/>
          <a:p>
            <a:pPr eaLnBrk="1" hangingPunct="1"/>
            <a:r>
              <a:rPr lang="en-US" smtClean="0"/>
              <a:t>Transaction History </a:t>
            </a:r>
            <a:r>
              <a:rPr lang="en-US" sz="2000" smtClean="0"/>
              <a:t>Con’t</a:t>
            </a:r>
          </a:p>
        </p:txBody>
      </p:sp>
      <p:sp>
        <p:nvSpPr>
          <p:cNvPr id="32770" name="Footer Placeholder 3"/>
          <p:cNvSpPr>
            <a:spLocks noGrp="1"/>
          </p:cNvSpPr>
          <p:nvPr>
            <p:ph type="ftr" sz="quarter" idx="10"/>
          </p:nvPr>
        </p:nvSpPr>
        <p:spPr>
          <a:noFill/>
        </p:spPr>
        <p:txBody>
          <a:bodyPr/>
          <a:lstStyle/>
          <a:p>
            <a:r>
              <a:rPr lang="en-US"/>
              <a:t>CI-SU-250</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lstStyle/>
          <a:p>
            <a:pPr eaLnBrk="1" hangingPunct="1"/>
            <a:r>
              <a:rPr lang="en-US" smtClean="0"/>
              <a:t>Establish Contract Defaults</a:t>
            </a:r>
          </a:p>
          <a:p>
            <a:pPr eaLnBrk="1" hangingPunct="1"/>
            <a:r>
              <a:rPr lang="en-US" smtClean="0"/>
              <a:t>Usage Reporting from Customer</a:t>
            </a:r>
          </a:p>
          <a:p>
            <a:pPr lvl="1" eaLnBrk="1" hangingPunct="1"/>
            <a:r>
              <a:rPr lang="en-US" smtClean="0"/>
              <a:t>Via ECommerce</a:t>
            </a:r>
          </a:p>
          <a:p>
            <a:pPr lvl="1" eaLnBrk="1" hangingPunct="1"/>
            <a:r>
              <a:rPr lang="en-US" smtClean="0"/>
              <a:t>Manually (Phone, Fax, etc.)</a:t>
            </a:r>
          </a:p>
          <a:p>
            <a:pPr eaLnBrk="1" hangingPunct="1"/>
            <a:r>
              <a:rPr lang="en-US" smtClean="0"/>
              <a:t>Aging</a:t>
            </a:r>
          </a:p>
          <a:p>
            <a:pPr eaLnBrk="1" hangingPunct="1"/>
            <a:r>
              <a:rPr lang="en-US" smtClean="0"/>
              <a:t>Inventory Reporting</a:t>
            </a:r>
          </a:p>
          <a:p>
            <a:pPr lvl="1" eaLnBrk="1" hangingPunct="1"/>
            <a:r>
              <a:rPr lang="en-US" smtClean="0"/>
              <a:t>Include/Exclude/Only Consigned Material</a:t>
            </a:r>
          </a:p>
          <a:p>
            <a:pPr eaLnBrk="1" hangingPunct="1"/>
            <a:endParaRPr lang="en-US" smtClean="0"/>
          </a:p>
        </p:txBody>
      </p:sp>
      <p:sp>
        <p:nvSpPr>
          <p:cNvPr id="33795" name="Rectangle 2"/>
          <p:cNvSpPr>
            <a:spLocks noGrp="1" noChangeArrowheads="1"/>
          </p:cNvSpPr>
          <p:nvPr>
            <p:ph type="title"/>
          </p:nvPr>
        </p:nvSpPr>
        <p:spPr/>
        <p:txBody>
          <a:bodyPr/>
          <a:lstStyle/>
          <a:p>
            <a:pPr eaLnBrk="1" hangingPunct="1"/>
            <a:r>
              <a:rPr lang="en-US" smtClean="0"/>
              <a:t>Added Features</a:t>
            </a:r>
          </a:p>
        </p:txBody>
      </p:sp>
      <p:sp>
        <p:nvSpPr>
          <p:cNvPr id="33794" name="Footer Placeholder 3"/>
          <p:cNvSpPr>
            <a:spLocks noGrp="1"/>
          </p:cNvSpPr>
          <p:nvPr>
            <p:ph type="ftr" sz="quarter" idx="10"/>
          </p:nvPr>
        </p:nvSpPr>
        <p:spPr>
          <a:noFill/>
        </p:spPr>
        <p:txBody>
          <a:bodyPr/>
          <a:lstStyle/>
          <a:p>
            <a:r>
              <a:rPr lang="en-US"/>
              <a:t>CI-SU-260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2"/>
          <p:cNvSpPr>
            <a:spLocks noGrp="1" noChangeArrowheads="1"/>
          </p:cNvSpPr>
          <p:nvPr>
            <p:ph type="title"/>
          </p:nvPr>
        </p:nvSpPr>
        <p:spPr/>
        <p:txBody>
          <a:bodyPr>
            <a:normAutofit fontScale="90000"/>
          </a:bodyPr>
          <a:lstStyle/>
          <a:p>
            <a:pPr eaLnBrk="1" hangingPunct="1"/>
            <a:r>
              <a:rPr lang="en-US" sz="4200" smtClean="0"/>
              <a:t>Questions</a:t>
            </a:r>
            <a:r>
              <a:rPr lang="en-US" sz="3400" smtClean="0"/>
              <a:t>?</a:t>
            </a:r>
          </a:p>
        </p:txBody>
      </p:sp>
      <p:sp>
        <p:nvSpPr>
          <p:cNvPr id="7171" name="Footer Placeholder 2"/>
          <p:cNvSpPr>
            <a:spLocks noGrp="1"/>
          </p:cNvSpPr>
          <p:nvPr>
            <p:ph type="ftr" sz="quarter" idx="10"/>
          </p:nvPr>
        </p:nvSpPr>
        <p:spPr>
          <a:noFill/>
        </p:spPr>
        <p:txBody>
          <a:bodyPr/>
          <a:lstStyle/>
          <a:p>
            <a:r>
              <a:rPr lang="en-US"/>
              <a:t>CI-SU-270</a:t>
            </a:r>
          </a:p>
        </p:txBody>
      </p:sp>
      <p:graphicFrame>
        <p:nvGraphicFramePr>
          <p:cNvPr id="7170" name="Object 3"/>
          <p:cNvGraphicFramePr>
            <a:graphicFrameLocks noChangeAspect="1"/>
          </p:cNvGraphicFramePr>
          <p:nvPr/>
        </p:nvGraphicFramePr>
        <p:xfrm>
          <a:off x="3554413" y="1962150"/>
          <a:ext cx="2033587" cy="3389313"/>
        </p:xfrm>
        <a:graphic>
          <a:graphicData uri="http://schemas.openxmlformats.org/presentationml/2006/ole">
            <p:oleObj spid="_x0000_s7170" name="Clip" r:id="rId4" imgW="2033280" imgH="3390840" progId="">
              <p:embed/>
            </p:oleObj>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idx="1"/>
          </p:nvPr>
        </p:nvSpPr>
        <p:spPr/>
        <p:txBody>
          <a:bodyPr/>
          <a:lstStyle/>
          <a:p>
            <a:pPr eaLnBrk="1" hangingPunct="1"/>
            <a:r>
              <a:rPr lang="en-US" dirty="0" smtClean="0"/>
              <a:t>Course Overview</a:t>
            </a:r>
          </a:p>
          <a:p>
            <a:pPr eaLnBrk="1" hangingPunct="1"/>
            <a:r>
              <a:rPr lang="en-US" dirty="0" smtClean="0"/>
              <a:t>Introduction and Business Overview 	</a:t>
            </a:r>
          </a:p>
          <a:p>
            <a:pPr eaLnBrk="1" hangingPunct="1"/>
            <a:r>
              <a:rPr lang="en-US" dirty="0" smtClean="0"/>
              <a:t>Design Considerations</a:t>
            </a:r>
          </a:p>
          <a:p>
            <a:pPr eaLnBrk="1" hangingPunct="1"/>
            <a:r>
              <a:rPr lang="en-US"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a:t>
            </a:r>
          </a:p>
        </p:txBody>
      </p:sp>
      <p:sp>
        <p:nvSpPr>
          <p:cNvPr id="34819" name="Rectangle 2"/>
          <p:cNvSpPr>
            <a:spLocks noGrp="1" noChangeArrowheads="1"/>
          </p:cNvSpPr>
          <p:nvPr>
            <p:ph type="title"/>
          </p:nvPr>
        </p:nvSpPr>
        <p:spPr/>
        <p:txBody>
          <a:bodyPr/>
          <a:lstStyle/>
          <a:p>
            <a:pPr eaLnBrk="1" hangingPunct="1"/>
            <a:r>
              <a:rPr lang="en-US" smtClean="0"/>
              <a:t>Summary</a:t>
            </a:r>
          </a:p>
        </p:txBody>
      </p:sp>
      <p:sp>
        <p:nvSpPr>
          <p:cNvPr id="34818" name="Footer Placeholder 3"/>
          <p:cNvSpPr>
            <a:spLocks noGrp="1"/>
          </p:cNvSpPr>
          <p:nvPr>
            <p:ph type="ftr" sz="quarter" idx="10"/>
          </p:nvPr>
        </p:nvSpPr>
        <p:spPr>
          <a:noFill/>
        </p:spPr>
        <p:txBody>
          <a:bodyPr/>
          <a:lstStyle/>
          <a:p>
            <a:r>
              <a:rPr lang="en-US"/>
              <a:t>CI-SU-280</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nvPr>
        </p:nvSpPr>
        <p:spPr/>
        <p:txBody>
          <a:bodyPr/>
          <a:lstStyle/>
          <a:p>
            <a:pPr eaLnBrk="1" hangingPunct="1"/>
            <a:r>
              <a:rPr lang="en-US" dirty="0" smtClean="0"/>
              <a:t>Course Overview</a:t>
            </a:r>
          </a:p>
          <a:p>
            <a:pPr eaLnBrk="1" hangingPunct="1"/>
            <a:r>
              <a:rPr lang="en-US" dirty="0" smtClean="0"/>
              <a:t>Introduction and Business Overview</a:t>
            </a:r>
          </a:p>
          <a:p>
            <a:pPr eaLnBrk="1" hangingPunct="1"/>
            <a:r>
              <a:rPr lang="en-US" dirty="0" smtClean="0"/>
              <a:t>Set Up and Controls</a:t>
            </a:r>
          </a:p>
          <a:p>
            <a:pPr eaLnBrk="1" hangingPunct="1"/>
            <a:r>
              <a:rPr lang="en-US" b="1" dirty="0" smtClean="0"/>
              <a:t>Common Functionality</a:t>
            </a:r>
          </a:p>
          <a:p>
            <a:pPr eaLnBrk="1" hangingPunct="1"/>
            <a:r>
              <a:rPr lang="en-US" dirty="0" smtClean="0"/>
              <a:t>Additional Functionality</a:t>
            </a:r>
          </a:p>
          <a:p>
            <a:pPr eaLnBrk="1" hangingPunct="1"/>
            <a:r>
              <a:rPr lang="en-US" dirty="0" smtClean="0"/>
              <a:t>Summary</a:t>
            </a:r>
          </a:p>
          <a:p>
            <a:pPr eaLnBrk="1" hangingPunct="1"/>
            <a:endParaRPr lang="en-US" dirty="0" smtClean="0"/>
          </a:p>
        </p:txBody>
      </p:sp>
      <p:sp>
        <p:nvSpPr>
          <p:cNvPr id="35845" name="Rectangle 4"/>
          <p:cNvSpPr>
            <a:spLocks noGrp="1" noChangeArrowheads="1"/>
          </p:cNvSpPr>
          <p:nvPr>
            <p:ph type="title"/>
          </p:nvPr>
        </p:nvSpPr>
        <p:spPr/>
        <p:txBody>
          <a:bodyPr/>
          <a:lstStyle/>
          <a:p>
            <a:pPr eaLnBrk="1" hangingPunct="1"/>
            <a:r>
              <a:rPr lang="en-US" smtClean="0"/>
              <a:t>Customer Consignment Inventory</a:t>
            </a:r>
          </a:p>
        </p:txBody>
      </p:sp>
      <p:sp>
        <p:nvSpPr>
          <p:cNvPr id="35842" name="Footer Placeholder 3"/>
          <p:cNvSpPr>
            <a:spLocks noGrp="1"/>
          </p:cNvSpPr>
          <p:nvPr>
            <p:ph type="ftr" sz="quarter" idx="10"/>
          </p:nvPr>
        </p:nvSpPr>
        <p:spPr>
          <a:noFill/>
        </p:spPr>
        <p:txBody>
          <a:bodyPr/>
          <a:lstStyle/>
          <a:p>
            <a:r>
              <a:rPr lang="en-US"/>
              <a:t>CI-SU-290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r>
              <a:rPr lang="en-US" smtClean="0"/>
              <a:t>Course Overview</a:t>
            </a:r>
          </a:p>
          <a:p>
            <a:pPr eaLnBrk="1" hangingPunct="1"/>
            <a:r>
              <a:rPr lang="en-US" smtClean="0"/>
              <a:t>Introduction and Business Overview Design Considerations</a:t>
            </a:r>
          </a:p>
          <a:p>
            <a:pPr eaLnBrk="1" hangingPunct="1"/>
            <a:r>
              <a:rPr lang="en-US" smtClean="0"/>
              <a:t>Set Up and Controls</a:t>
            </a:r>
          </a:p>
          <a:p>
            <a:pPr eaLnBrk="1" hangingPunct="1"/>
            <a:r>
              <a:rPr lang="en-US" smtClean="0"/>
              <a:t>Common Functionality</a:t>
            </a:r>
          </a:p>
          <a:p>
            <a:pPr eaLnBrk="1" hangingPunct="1"/>
            <a:r>
              <a:rPr lang="en-US" smtClean="0"/>
              <a:t>Additional Functionality</a:t>
            </a:r>
          </a:p>
          <a:p>
            <a:pPr eaLnBrk="1" hangingPunct="1"/>
            <a:r>
              <a:rPr lang="en-US" smtClean="0"/>
              <a:t>Summary</a:t>
            </a:r>
          </a:p>
        </p:txBody>
      </p:sp>
      <p:sp>
        <p:nvSpPr>
          <p:cNvPr id="16387" name="Rectangle 2"/>
          <p:cNvSpPr>
            <a:spLocks noGrp="1" noChangeArrowheads="1"/>
          </p:cNvSpPr>
          <p:nvPr>
            <p:ph type="title"/>
          </p:nvPr>
        </p:nvSpPr>
        <p:spPr/>
        <p:txBody>
          <a:bodyPr/>
          <a:lstStyle/>
          <a:p>
            <a:pPr eaLnBrk="1" hangingPunct="1"/>
            <a:r>
              <a:rPr lang="en-US" smtClean="0"/>
              <a:t>Customer Consignment Inventory</a:t>
            </a:r>
          </a:p>
        </p:txBody>
      </p:sp>
      <p:sp>
        <p:nvSpPr>
          <p:cNvPr id="16386" name="Footer Placeholder 3"/>
          <p:cNvSpPr>
            <a:spLocks noGrp="1"/>
          </p:cNvSpPr>
          <p:nvPr>
            <p:ph type="ftr" sz="quarter" idx="10"/>
          </p:nvPr>
        </p:nvSpPr>
        <p:spPr>
          <a:noFill/>
        </p:spPr>
        <p:txBody>
          <a:bodyPr/>
          <a:lstStyle/>
          <a:p>
            <a:r>
              <a:rPr lang="en-US"/>
              <a:t>CI-SU-030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idx="1"/>
          </p:nvPr>
        </p:nvSpPr>
        <p:spPr/>
        <p:txBody>
          <a:bodyPr/>
          <a:lstStyle/>
          <a:p>
            <a:pPr eaLnBrk="1" hangingPunct="1"/>
            <a:r>
              <a:rPr lang="en-US" smtClean="0"/>
              <a:t>Determine Business Processes</a:t>
            </a:r>
          </a:p>
          <a:p>
            <a:pPr eaLnBrk="1" hangingPunct="1"/>
            <a:r>
              <a:rPr lang="en-US" smtClean="0"/>
              <a:t>Activate System</a:t>
            </a:r>
          </a:p>
          <a:p>
            <a:pPr eaLnBrk="1" hangingPunct="1"/>
            <a:r>
              <a:rPr lang="en-US" smtClean="0"/>
              <a:t>Create Defaults Settings</a:t>
            </a:r>
          </a:p>
          <a:p>
            <a:pPr eaLnBrk="1" hangingPunct="1"/>
            <a:endParaRPr lang="en-US" smtClean="0"/>
          </a:p>
        </p:txBody>
      </p:sp>
      <p:sp>
        <p:nvSpPr>
          <p:cNvPr id="36867" name="Rectangle 2"/>
          <p:cNvSpPr>
            <a:spLocks noGrp="1" noChangeArrowheads="1"/>
          </p:cNvSpPr>
          <p:nvPr>
            <p:ph type="title"/>
          </p:nvPr>
        </p:nvSpPr>
        <p:spPr/>
        <p:txBody>
          <a:bodyPr/>
          <a:lstStyle/>
          <a:p>
            <a:pPr eaLnBrk="1" hangingPunct="1"/>
            <a:r>
              <a:rPr lang="en-US" smtClean="0"/>
              <a:t>Set Up and Controls</a:t>
            </a:r>
          </a:p>
        </p:txBody>
      </p:sp>
      <p:sp>
        <p:nvSpPr>
          <p:cNvPr id="36866" name="Footer Placeholder 3"/>
          <p:cNvSpPr>
            <a:spLocks noGrp="1"/>
          </p:cNvSpPr>
          <p:nvPr>
            <p:ph type="ftr" sz="quarter" idx="10"/>
          </p:nvPr>
        </p:nvSpPr>
        <p:spPr>
          <a:noFill/>
        </p:spPr>
        <p:txBody>
          <a:bodyPr/>
          <a:lstStyle/>
          <a:p>
            <a:r>
              <a:rPr lang="en-US"/>
              <a:t>CI-SU-300</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3"/>
          <p:cNvSpPr>
            <a:spLocks noGrp="1" noChangeArrowheads="1"/>
          </p:cNvSpPr>
          <p:nvPr>
            <p:ph idx="1"/>
          </p:nvPr>
        </p:nvSpPr>
        <p:spPr/>
        <p:txBody>
          <a:bodyPr/>
          <a:lstStyle/>
          <a:p>
            <a:pPr eaLnBrk="1" hangingPunct="1"/>
            <a:r>
              <a:rPr lang="en-US" smtClean="0"/>
              <a:t>Accounts and Accounting Options</a:t>
            </a:r>
          </a:p>
          <a:p>
            <a:pPr eaLnBrk="1" hangingPunct="1"/>
            <a:r>
              <a:rPr lang="en-US" smtClean="0"/>
              <a:t>Consignment Location Options</a:t>
            </a:r>
          </a:p>
          <a:p>
            <a:pPr lvl="1" eaLnBrk="1" hangingPunct="1"/>
            <a:r>
              <a:rPr lang="en-US" smtClean="0"/>
              <a:t>Inventory Status Settings</a:t>
            </a:r>
          </a:p>
          <a:p>
            <a:pPr eaLnBrk="1" hangingPunct="1"/>
            <a:r>
              <a:rPr lang="en-US" smtClean="0"/>
              <a:t>Terms of the Contract</a:t>
            </a:r>
          </a:p>
          <a:p>
            <a:pPr lvl="1" eaLnBrk="1" hangingPunct="1"/>
            <a:r>
              <a:rPr lang="en-US" smtClean="0"/>
              <a:t>Maximum Aging Days</a:t>
            </a:r>
          </a:p>
          <a:p>
            <a:pPr lvl="1" eaLnBrk="1" hangingPunct="1"/>
            <a:r>
              <a:rPr lang="en-US" smtClean="0"/>
              <a:t>Customer Default Settings</a:t>
            </a:r>
          </a:p>
          <a:p>
            <a:pPr lvl="1" eaLnBrk="1" hangingPunct="1"/>
            <a:r>
              <a:rPr lang="en-US" smtClean="0"/>
              <a:t>Transport Days</a:t>
            </a:r>
          </a:p>
          <a:p>
            <a:pPr eaLnBrk="1" hangingPunct="1"/>
            <a:endParaRPr lang="en-US" smtClean="0"/>
          </a:p>
          <a:p>
            <a:pPr eaLnBrk="1" hangingPunct="1"/>
            <a:endParaRPr lang="en-US" smtClean="0"/>
          </a:p>
        </p:txBody>
      </p:sp>
      <p:sp>
        <p:nvSpPr>
          <p:cNvPr id="37891" name="Rectangle 2"/>
          <p:cNvSpPr>
            <a:spLocks noGrp="1" noChangeArrowheads="1"/>
          </p:cNvSpPr>
          <p:nvPr>
            <p:ph type="title"/>
          </p:nvPr>
        </p:nvSpPr>
        <p:spPr/>
        <p:txBody>
          <a:bodyPr/>
          <a:lstStyle/>
          <a:p>
            <a:pPr eaLnBrk="1" hangingPunct="1"/>
            <a:r>
              <a:rPr lang="en-US" smtClean="0"/>
              <a:t>Determine Business Processes</a:t>
            </a:r>
          </a:p>
        </p:txBody>
      </p:sp>
      <p:sp>
        <p:nvSpPr>
          <p:cNvPr id="37890" name="Footer Placeholder 3"/>
          <p:cNvSpPr>
            <a:spLocks noGrp="1"/>
          </p:cNvSpPr>
          <p:nvPr>
            <p:ph type="ftr" sz="quarter" idx="10"/>
          </p:nvPr>
        </p:nvSpPr>
        <p:spPr>
          <a:noFill/>
        </p:spPr>
        <p:txBody>
          <a:bodyPr/>
          <a:lstStyle/>
          <a:p>
            <a:r>
              <a:rPr lang="en-US"/>
              <a:t>CI-SU-310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smtClean="0"/>
              <a:t>Set Up and Controls Flow</a:t>
            </a:r>
          </a:p>
        </p:txBody>
      </p:sp>
      <p:sp>
        <p:nvSpPr>
          <p:cNvPr id="38914" name="Footer Placeholder 2"/>
          <p:cNvSpPr>
            <a:spLocks noGrp="1"/>
          </p:cNvSpPr>
          <p:nvPr>
            <p:ph type="ftr" sz="quarter" idx="10"/>
          </p:nvPr>
        </p:nvSpPr>
        <p:spPr>
          <a:noFill/>
        </p:spPr>
        <p:txBody>
          <a:bodyPr/>
          <a:lstStyle/>
          <a:p>
            <a:r>
              <a:rPr lang="en-US"/>
              <a:t>CI-SU-320</a:t>
            </a:r>
          </a:p>
        </p:txBody>
      </p:sp>
      <p:sp>
        <p:nvSpPr>
          <p:cNvPr id="251908" name="AutoShape 4"/>
          <p:cNvSpPr>
            <a:spLocks noChangeArrowheads="1"/>
          </p:cNvSpPr>
          <p:nvPr/>
        </p:nvSpPr>
        <p:spPr bwMode="auto">
          <a:xfrm>
            <a:off x="3547072" y="1263497"/>
            <a:ext cx="2029942" cy="914400"/>
          </a:xfrm>
          <a:prstGeom prst="roundRect">
            <a:avLst>
              <a:gd name="adj" fmla="val 16667"/>
            </a:avLst>
          </a:prstGeom>
          <a:solidFill>
            <a:srgbClr val="FFFFFF"/>
          </a:solidFill>
          <a:ln w="38100">
            <a:solidFill>
              <a:srgbClr val="5A87C6"/>
            </a:solidFill>
            <a:round/>
            <a:headEnd/>
            <a:tailEnd/>
          </a:ln>
          <a:effectLst>
            <a:outerShdw dist="71842" dir="2700000" algn="ctr" rotWithShape="0">
              <a:srgbClr val="5A87C6"/>
            </a:outerShdw>
          </a:effectLst>
        </p:spPr>
        <p:txBody>
          <a:bodyPr lIns="10758" tIns="5378" rIns="10758" bIns="5378" anchor="ctr"/>
          <a:lstStyle/>
          <a:p>
            <a:pPr eaLnBrk="0" hangingPunct="0">
              <a:defRPr/>
            </a:pPr>
            <a:r>
              <a:rPr kumimoji="1" lang="en-US" sz="1600">
                <a:latin typeface="+mj-lt"/>
              </a:rPr>
              <a:t>Accounts and Accounting Options</a:t>
            </a:r>
            <a:endParaRPr kumimoji="1" lang="en-US" sz="1600">
              <a:solidFill>
                <a:schemeClr val="accent1"/>
              </a:solidFill>
              <a:latin typeface="+mj-lt"/>
            </a:endParaRPr>
          </a:p>
        </p:txBody>
      </p:sp>
      <p:sp>
        <p:nvSpPr>
          <p:cNvPr id="251909" name="AutoShape 5"/>
          <p:cNvSpPr>
            <a:spLocks noChangeArrowheads="1"/>
          </p:cNvSpPr>
          <p:nvPr/>
        </p:nvSpPr>
        <p:spPr bwMode="auto">
          <a:xfrm>
            <a:off x="6291859" y="1263497"/>
            <a:ext cx="2028179" cy="914400"/>
          </a:xfrm>
          <a:prstGeom prst="roundRect">
            <a:avLst>
              <a:gd name="adj" fmla="val 16667"/>
            </a:avLst>
          </a:prstGeom>
          <a:solidFill>
            <a:srgbClr val="FFFFFF"/>
          </a:solidFill>
          <a:ln w="38100">
            <a:solidFill>
              <a:srgbClr val="5A87C6"/>
            </a:solidFill>
            <a:round/>
            <a:headEnd/>
            <a:tailEnd/>
          </a:ln>
          <a:effectLst>
            <a:outerShdw dist="71842" dir="2700000" algn="ctr" rotWithShape="0">
              <a:srgbClr val="5A87C6"/>
            </a:outerShdw>
          </a:effectLst>
        </p:spPr>
        <p:txBody>
          <a:bodyPr lIns="10758" tIns="5378" rIns="10758" bIns="5378" anchor="ctr"/>
          <a:lstStyle/>
          <a:p>
            <a:pPr eaLnBrk="0" hangingPunct="0">
              <a:defRPr/>
            </a:pPr>
            <a:r>
              <a:rPr kumimoji="1" lang="en-US" sz="1600" dirty="0">
                <a:latin typeface="+mj-lt"/>
              </a:rPr>
              <a:t>In-Transit </a:t>
            </a:r>
            <a:endParaRPr kumimoji="1" lang="en-US" sz="1600" dirty="0" smtClean="0">
              <a:latin typeface="+mj-lt"/>
            </a:endParaRPr>
          </a:p>
          <a:p>
            <a:pPr eaLnBrk="0" hangingPunct="0">
              <a:defRPr/>
            </a:pPr>
            <a:r>
              <a:rPr kumimoji="1" lang="en-US" sz="1600" dirty="0" smtClean="0">
                <a:latin typeface="+mj-lt"/>
              </a:rPr>
              <a:t>Locations </a:t>
            </a:r>
          </a:p>
          <a:p>
            <a:pPr eaLnBrk="0" hangingPunct="0">
              <a:defRPr/>
            </a:pPr>
            <a:r>
              <a:rPr kumimoji="1" lang="en-US" sz="1600" dirty="0" smtClean="0">
                <a:latin typeface="+mj-lt"/>
              </a:rPr>
              <a:t>Options</a:t>
            </a:r>
            <a:endParaRPr kumimoji="1" lang="en-US" sz="1600" dirty="0">
              <a:solidFill>
                <a:schemeClr val="accent1"/>
              </a:solidFill>
              <a:latin typeface="+mj-lt"/>
            </a:endParaRPr>
          </a:p>
        </p:txBody>
      </p:sp>
      <p:cxnSp>
        <p:nvCxnSpPr>
          <p:cNvPr id="251910" name="AutoShape 6"/>
          <p:cNvCxnSpPr>
            <a:cxnSpLocks noChangeShapeType="1"/>
            <a:stCxn id="251908" idx="3"/>
            <a:endCxn id="251909" idx="1"/>
          </p:cNvCxnSpPr>
          <p:nvPr/>
        </p:nvCxnSpPr>
        <p:spPr bwMode="auto">
          <a:xfrm>
            <a:off x="5577014" y="1720697"/>
            <a:ext cx="714845" cy="1588"/>
          </a:xfrm>
          <a:prstGeom prst="straightConnector1">
            <a:avLst/>
          </a:prstGeom>
          <a:noFill/>
          <a:ln w="38100">
            <a:solidFill>
              <a:srgbClr val="5A87C6"/>
            </a:solidFill>
            <a:prstDash val="sysDot"/>
            <a:round/>
            <a:headEnd/>
            <a:tailEnd type="triangle" w="med" len="med"/>
          </a:ln>
          <a:effectLst/>
        </p:spPr>
      </p:cxnSp>
      <p:cxnSp>
        <p:nvCxnSpPr>
          <p:cNvPr id="251911" name="AutoShape 7"/>
          <p:cNvCxnSpPr>
            <a:cxnSpLocks noChangeShapeType="1"/>
            <a:stCxn id="251908" idx="2"/>
            <a:endCxn id="251912" idx="1"/>
          </p:cNvCxnSpPr>
          <p:nvPr/>
        </p:nvCxnSpPr>
        <p:spPr bwMode="auto">
          <a:xfrm rot="5400000">
            <a:off x="2465074" y="1431096"/>
            <a:ext cx="1350169" cy="2843771"/>
          </a:xfrm>
          <a:prstGeom prst="bentConnector4">
            <a:avLst>
              <a:gd name="adj1" fmla="val 33039"/>
              <a:gd name="adj2" fmla="val 108039"/>
            </a:avLst>
          </a:prstGeom>
          <a:noFill/>
          <a:ln w="38100">
            <a:solidFill>
              <a:srgbClr val="5A87C6"/>
            </a:solidFill>
            <a:miter lim="800000"/>
            <a:headEnd/>
            <a:tailEnd type="triangle" w="med" len="med"/>
          </a:ln>
          <a:effectLst/>
        </p:spPr>
      </p:cxnSp>
      <p:sp>
        <p:nvSpPr>
          <p:cNvPr id="251912" name="AutoShape 8"/>
          <p:cNvSpPr>
            <a:spLocks noChangeArrowheads="1"/>
          </p:cNvSpPr>
          <p:nvPr/>
        </p:nvSpPr>
        <p:spPr bwMode="auto">
          <a:xfrm>
            <a:off x="1718272" y="3070072"/>
            <a:ext cx="2029942" cy="915988"/>
          </a:xfrm>
          <a:prstGeom prst="roundRect">
            <a:avLst>
              <a:gd name="adj" fmla="val 16667"/>
            </a:avLst>
          </a:prstGeom>
          <a:solidFill>
            <a:srgbClr val="FFFFFF"/>
          </a:solidFill>
          <a:ln w="38100">
            <a:solidFill>
              <a:srgbClr val="5A87C6"/>
            </a:solidFill>
            <a:round/>
            <a:headEnd/>
            <a:tailEnd/>
          </a:ln>
          <a:effectLst>
            <a:outerShdw dist="71842" dir="2700000" algn="ctr" rotWithShape="0">
              <a:srgbClr val="5A87C6"/>
            </a:outerShdw>
          </a:effectLst>
        </p:spPr>
        <p:txBody>
          <a:bodyPr lIns="10758" tIns="5378" rIns="10758" bIns="5378" anchor="ctr"/>
          <a:lstStyle/>
          <a:p>
            <a:pPr eaLnBrk="0" hangingPunct="0">
              <a:defRPr/>
            </a:pPr>
            <a:r>
              <a:rPr kumimoji="1" lang="en-US" sz="1600" dirty="0">
                <a:latin typeface="+mj-lt"/>
              </a:rPr>
              <a:t>Consignment Locations </a:t>
            </a:r>
            <a:endParaRPr kumimoji="1" lang="en-US" sz="1600" dirty="0" smtClean="0">
              <a:latin typeface="+mj-lt"/>
            </a:endParaRPr>
          </a:p>
          <a:p>
            <a:pPr eaLnBrk="0" hangingPunct="0">
              <a:defRPr/>
            </a:pPr>
            <a:r>
              <a:rPr kumimoji="1" lang="en-US" sz="1600" dirty="0" smtClean="0">
                <a:latin typeface="+mj-lt"/>
              </a:rPr>
              <a:t>Options</a:t>
            </a:r>
            <a:endParaRPr kumimoji="1" lang="en-US" sz="1600" dirty="0">
              <a:latin typeface="+mj-lt"/>
            </a:endParaRPr>
          </a:p>
        </p:txBody>
      </p:sp>
      <p:sp>
        <p:nvSpPr>
          <p:cNvPr id="251913" name="AutoShape 9"/>
          <p:cNvSpPr>
            <a:spLocks noChangeArrowheads="1"/>
          </p:cNvSpPr>
          <p:nvPr/>
        </p:nvSpPr>
        <p:spPr bwMode="auto">
          <a:xfrm>
            <a:off x="1718272" y="4748060"/>
            <a:ext cx="2029942" cy="914400"/>
          </a:xfrm>
          <a:prstGeom prst="roundRect">
            <a:avLst>
              <a:gd name="adj" fmla="val 16667"/>
            </a:avLst>
          </a:prstGeom>
          <a:solidFill>
            <a:srgbClr val="FFFFFF"/>
          </a:solidFill>
          <a:ln w="38100">
            <a:solidFill>
              <a:srgbClr val="5A87C6"/>
            </a:solidFill>
            <a:round/>
            <a:headEnd/>
            <a:tailEnd/>
          </a:ln>
          <a:effectLst>
            <a:outerShdw dist="71842" dir="2700000" algn="ctr" rotWithShape="0">
              <a:srgbClr val="5A87C6"/>
            </a:outerShdw>
          </a:effectLst>
        </p:spPr>
        <p:txBody>
          <a:bodyPr lIns="10758" tIns="5378" rIns="10758" bIns="5378" anchor="ctr"/>
          <a:lstStyle/>
          <a:p>
            <a:pPr eaLnBrk="0" hangingPunct="0">
              <a:defRPr/>
            </a:pPr>
            <a:r>
              <a:rPr kumimoji="1" lang="en-US" sz="1600" dirty="0">
                <a:latin typeface="+mj-lt"/>
              </a:rPr>
              <a:t>Activate </a:t>
            </a:r>
            <a:endParaRPr kumimoji="1" lang="en-US" sz="1600" dirty="0" smtClean="0">
              <a:latin typeface="+mj-lt"/>
            </a:endParaRPr>
          </a:p>
          <a:p>
            <a:pPr eaLnBrk="0" hangingPunct="0">
              <a:defRPr/>
            </a:pPr>
            <a:r>
              <a:rPr kumimoji="1" lang="en-US" sz="1600" dirty="0" smtClean="0">
                <a:latin typeface="+mj-lt"/>
              </a:rPr>
              <a:t>System</a:t>
            </a:r>
            <a:endParaRPr kumimoji="1" lang="en-US" sz="1600" dirty="0">
              <a:solidFill>
                <a:schemeClr val="accent1"/>
              </a:solidFill>
              <a:latin typeface="+mj-lt"/>
            </a:endParaRPr>
          </a:p>
        </p:txBody>
      </p:sp>
      <p:sp>
        <p:nvSpPr>
          <p:cNvPr id="251914" name="AutoShape 10"/>
          <p:cNvSpPr>
            <a:spLocks noChangeArrowheads="1"/>
          </p:cNvSpPr>
          <p:nvPr/>
        </p:nvSpPr>
        <p:spPr bwMode="auto">
          <a:xfrm>
            <a:off x="5375872" y="3070072"/>
            <a:ext cx="2029942" cy="915988"/>
          </a:xfrm>
          <a:prstGeom prst="roundRect">
            <a:avLst>
              <a:gd name="adj" fmla="val 16667"/>
            </a:avLst>
          </a:prstGeom>
          <a:solidFill>
            <a:srgbClr val="FFFFFF"/>
          </a:solidFill>
          <a:ln w="38100">
            <a:solidFill>
              <a:srgbClr val="5A87C6"/>
            </a:solidFill>
            <a:round/>
            <a:headEnd/>
            <a:tailEnd/>
          </a:ln>
          <a:effectLst>
            <a:outerShdw dist="71842" dir="2700000" algn="ctr" rotWithShape="0">
              <a:srgbClr val="5A87C6"/>
            </a:outerShdw>
          </a:effectLst>
        </p:spPr>
        <p:txBody>
          <a:bodyPr lIns="10758" tIns="5378" rIns="10758" bIns="5378" anchor="ctr"/>
          <a:lstStyle/>
          <a:p>
            <a:pPr eaLnBrk="0" hangingPunct="0">
              <a:defRPr/>
            </a:pPr>
            <a:r>
              <a:rPr kumimoji="1" lang="en-US" sz="1600" dirty="0">
                <a:latin typeface="+mj-lt"/>
              </a:rPr>
              <a:t>Contract </a:t>
            </a:r>
            <a:endParaRPr kumimoji="1" lang="en-US" sz="1600" dirty="0" smtClean="0">
              <a:latin typeface="+mj-lt"/>
            </a:endParaRPr>
          </a:p>
          <a:p>
            <a:pPr eaLnBrk="0" hangingPunct="0">
              <a:defRPr/>
            </a:pPr>
            <a:r>
              <a:rPr kumimoji="1" lang="en-US" sz="1600" dirty="0" smtClean="0">
                <a:latin typeface="+mj-lt"/>
              </a:rPr>
              <a:t>Options</a:t>
            </a:r>
            <a:endParaRPr kumimoji="1" lang="en-US" sz="1600" dirty="0">
              <a:solidFill>
                <a:schemeClr val="accent1"/>
              </a:solidFill>
              <a:latin typeface="+mj-lt"/>
            </a:endParaRPr>
          </a:p>
        </p:txBody>
      </p:sp>
      <p:cxnSp>
        <p:nvCxnSpPr>
          <p:cNvPr id="251915" name="AutoShape 11"/>
          <p:cNvCxnSpPr>
            <a:cxnSpLocks noChangeShapeType="1"/>
            <a:stCxn id="251912" idx="3"/>
            <a:endCxn id="251914" idx="1"/>
          </p:cNvCxnSpPr>
          <p:nvPr/>
        </p:nvCxnSpPr>
        <p:spPr bwMode="auto">
          <a:xfrm>
            <a:off x="3748214" y="3528066"/>
            <a:ext cx="1627658" cy="1588"/>
          </a:xfrm>
          <a:prstGeom prst="straightConnector1">
            <a:avLst/>
          </a:prstGeom>
          <a:noFill/>
          <a:ln w="38100">
            <a:solidFill>
              <a:srgbClr val="5A87C6"/>
            </a:solidFill>
            <a:round/>
            <a:headEnd/>
            <a:tailEnd type="triangle" w="med" len="med"/>
          </a:ln>
          <a:effectLst/>
        </p:spPr>
      </p:cxnSp>
      <p:sp>
        <p:nvSpPr>
          <p:cNvPr id="251916" name="AutoShape 12"/>
          <p:cNvSpPr>
            <a:spLocks noChangeArrowheads="1"/>
          </p:cNvSpPr>
          <p:nvPr/>
        </p:nvSpPr>
        <p:spPr bwMode="auto">
          <a:xfrm>
            <a:off x="803872" y="1263497"/>
            <a:ext cx="2031704" cy="914400"/>
          </a:xfrm>
          <a:prstGeom prst="roundRect">
            <a:avLst>
              <a:gd name="adj" fmla="val 16667"/>
            </a:avLst>
          </a:prstGeom>
          <a:solidFill>
            <a:srgbClr val="FFFFFF"/>
          </a:solidFill>
          <a:ln w="38100">
            <a:solidFill>
              <a:srgbClr val="5A87C6"/>
            </a:solidFill>
            <a:round/>
            <a:headEnd/>
            <a:tailEnd/>
          </a:ln>
          <a:effectLst>
            <a:outerShdw dist="71842" dir="2700000" algn="ctr" rotWithShape="0">
              <a:srgbClr val="5A87C6"/>
            </a:outerShdw>
          </a:effectLst>
        </p:spPr>
        <p:txBody>
          <a:bodyPr lIns="10758" tIns="5378" rIns="10758" bIns="5378" anchor="ctr"/>
          <a:lstStyle/>
          <a:p>
            <a:pPr eaLnBrk="0" hangingPunct="0">
              <a:defRPr/>
            </a:pPr>
            <a:r>
              <a:rPr kumimoji="1" lang="en-US" sz="1600" dirty="0">
                <a:latin typeface="+mj-lt"/>
              </a:rPr>
              <a:t>Determine </a:t>
            </a:r>
            <a:endParaRPr kumimoji="1" lang="en-US" sz="1600" dirty="0" smtClean="0">
              <a:latin typeface="+mj-lt"/>
            </a:endParaRPr>
          </a:p>
          <a:p>
            <a:pPr eaLnBrk="0" hangingPunct="0">
              <a:defRPr/>
            </a:pPr>
            <a:r>
              <a:rPr kumimoji="1" lang="en-US" sz="1600" dirty="0" smtClean="0">
                <a:latin typeface="+mj-lt"/>
              </a:rPr>
              <a:t>Business </a:t>
            </a:r>
          </a:p>
          <a:p>
            <a:pPr eaLnBrk="0" hangingPunct="0">
              <a:defRPr/>
            </a:pPr>
            <a:r>
              <a:rPr kumimoji="1" lang="en-US" sz="1600" dirty="0" smtClean="0">
                <a:latin typeface="+mj-lt"/>
              </a:rPr>
              <a:t>Processes</a:t>
            </a:r>
            <a:endParaRPr kumimoji="1" lang="en-US" sz="1600" dirty="0">
              <a:solidFill>
                <a:schemeClr val="accent1"/>
              </a:solidFill>
              <a:latin typeface="+mj-lt"/>
            </a:endParaRPr>
          </a:p>
        </p:txBody>
      </p:sp>
      <p:cxnSp>
        <p:nvCxnSpPr>
          <p:cNvPr id="251917" name="AutoShape 13"/>
          <p:cNvCxnSpPr>
            <a:cxnSpLocks noChangeShapeType="1"/>
            <a:stCxn id="251914" idx="2"/>
            <a:endCxn id="251913" idx="1"/>
          </p:cNvCxnSpPr>
          <p:nvPr/>
        </p:nvCxnSpPr>
        <p:spPr bwMode="auto">
          <a:xfrm rot="5400000">
            <a:off x="3444958" y="2259375"/>
            <a:ext cx="1219200" cy="4672571"/>
          </a:xfrm>
          <a:prstGeom prst="bentConnector4">
            <a:avLst>
              <a:gd name="adj1" fmla="val 31250"/>
              <a:gd name="adj2" fmla="val 104892"/>
            </a:avLst>
          </a:prstGeom>
          <a:noFill/>
          <a:ln w="38100">
            <a:solidFill>
              <a:schemeClr val="accent1"/>
            </a:solidFill>
            <a:miter lim="800000"/>
            <a:headEnd/>
            <a:tailEnd type="triangle" w="med" len="med"/>
          </a:ln>
          <a:effectLst/>
        </p:spPr>
      </p:cxnSp>
      <p:sp>
        <p:nvSpPr>
          <p:cNvPr id="251918" name="AutoShape 14"/>
          <p:cNvSpPr>
            <a:spLocks noChangeArrowheads="1"/>
          </p:cNvSpPr>
          <p:nvPr/>
        </p:nvSpPr>
        <p:spPr bwMode="auto">
          <a:xfrm>
            <a:off x="5375872" y="4748060"/>
            <a:ext cx="2029942" cy="914400"/>
          </a:xfrm>
          <a:prstGeom prst="roundRect">
            <a:avLst>
              <a:gd name="adj" fmla="val 16667"/>
            </a:avLst>
          </a:prstGeom>
          <a:solidFill>
            <a:srgbClr val="FFFFFF"/>
          </a:solidFill>
          <a:ln w="38100">
            <a:solidFill>
              <a:srgbClr val="5A87C6"/>
            </a:solidFill>
            <a:round/>
            <a:headEnd/>
            <a:tailEnd/>
          </a:ln>
          <a:effectLst>
            <a:outerShdw dist="71842" dir="2700000" algn="ctr" rotWithShape="0">
              <a:srgbClr val="5A87C6"/>
            </a:outerShdw>
          </a:effectLst>
        </p:spPr>
        <p:txBody>
          <a:bodyPr lIns="10758" tIns="5378" rIns="10758" bIns="5378" anchor="ctr"/>
          <a:lstStyle/>
          <a:p>
            <a:pPr eaLnBrk="0" hangingPunct="0">
              <a:defRPr/>
            </a:pPr>
            <a:r>
              <a:rPr kumimoji="1" lang="en-US" sz="1600" dirty="0">
                <a:latin typeface="+mj-lt"/>
              </a:rPr>
              <a:t>Create </a:t>
            </a:r>
            <a:endParaRPr kumimoji="1" lang="en-US" sz="1600" dirty="0" smtClean="0">
              <a:latin typeface="+mj-lt"/>
            </a:endParaRPr>
          </a:p>
          <a:p>
            <a:pPr eaLnBrk="0" hangingPunct="0">
              <a:defRPr/>
            </a:pPr>
            <a:r>
              <a:rPr kumimoji="1" lang="en-US" sz="1600" dirty="0" smtClean="0">
                <a:latin typeface="+mj-lt"/>
              </a:rPr>
              <a:t>Contracts</a:t>
            </a:r>
            <a:endParaRPr kumimoji="1" lang="en-US" sz="1600" dirty="0">
              <a:solidFill>
                <a:schemeClr val="accent1"/>
              </a:solidFill>
              <a:latin typeface="+mj-lt"/>
            </a:endParaRPr>
          </a:p>
        </p:txBody>
      </p:sp>
      <p:cxnSp>
        <p:nvCxnSpPr>
          <p:cNvPr id="251919" name="AutoShape 15"/>
          <p:cNvCxnSpPr>
            <a:cxnSpLocks noChangeShapeType="1"/>
            <a:stCxn id="251913" idx="3"/>
            <a:endCxn id="251918" idx="1"/>
          </p:cNvCxnSpPr>
          <p:nvPr/>
        </p:nvCxnSpPr>
        <p:spPr bwMode="auto">
          <a:xfrm>
            <a:off x="3748214" y="5205260"/>
            <a:ext cx="1627658" cy="1588"/>
          </a:xfrm>
          <a:prstGeom prst="straightConnector1">
            <a:avLst/>
          </a:prstGeom>
          <a:noFill/>
          <a:ln w="38100">
            <a:solidFill>
              <a:srgbClr val="5A87C6"/>
            </a:solidFill>
            <a:round/>
            <a:headEnd/>
            <a:tailEnd type="triangle" w="med" len="med"/>
          </a:ln>
          <a:effectLst/>
        </p:spPr>
      </p:cxnSp>
      <p:cxnSp>
        <p:nvCxnSpPr>
          <p:cNvPr id="251920" name="AutoShape 16"/>
          <p:cNvCxnSpPr>
            <a:cxnSpLocks noChangeShapeType="1"/>
            <a:stCxn id="251916" idx="3"/>
            <a:endCxn id="251908" idx="1"/>
          </p:cNvCxnSpPr>
          <p:nvPr/>
        </p:nvCxnSpPr>
        <p:spPr bwMode="auto">
          <a:xfrm>
            <a:off x="2835576" y="1720697"/>
            <a:ext cx="711496" cy="1588"/>
          </a:xfrm>
          <a:prstGeom prst="straightConnector1">
            <a:avLst/>
          </a:prstGeom>
          <a:noFill/>
          <a:ln w="38100">
            <a:solidFill>
              <a:srgbClr val="5A87C6"/>
            </a:solidFill>
            <a:round/>
            <a:headEnd/>
            <a:tailEnd type="triangle" w="med" len="med"/>
          </a:ln>
          <a:effectLst/>
        </p:spPr>
      </p:cxnSp>
      <p:cxnSp>
        <p:nvCxnSpPr>
          <p:cNvPr id="251921" name="AutoShape 17"/>
          <p:cNvCxnSpPr>
            <a:cxnSpLocks noChangeShapeType="1"/>
            <a:stCxn id="251909" idx="2"/>
          </p:cNvCxnSpPr>
          <p:nvPr/>
        </p:nvCxnSpPr>
        <p:spPr bwMode="auto">
          <a:xfrm rot="5400000">
            <a:off x="5669399" y="985847"/>
            <a:ext cx="444500" cy="2828601"/>
          </a:xfrm>
          <a:prstGeom prst="bentConnector2">
            <a:avLst/>
          </a:prstGeom>
          <a:noFill/>
          <a:ln w="38100">
            <a:solidFill>
              <a:srgbClr val="5A87C6"/>
            </a:solidFill>
            <a:prstDash val="sysDot"/>
            <a:miter lim="800000"/>
            <a:headEnd/>
            <a:tailEnd type="triangle" w="med" len="med"/>
          </a:ln>
          <a:effectLst/>
        </p:spPr>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lstStyle/>
          <a:p>
            <a:pPr eaLnBrk="1" hangingPunct="1"/>
            <a:r>
              <a:rPr lang="en-US" smtClean="0"/>
              <a:t>Accounting Procedure</a:t>
            </a:r>
          </a:p>
          <a:p>
            <a:pPr lvl="1" eaLnBrk="1" hangingPunct="1"/>
            <a:r>
              <a:rPr lang="en-US" smtClean="0"/>
              <a:t>Shipment</a:t>
            </a:r>
          </a:p>
          <a:p>
            <a:pPr lvl="2" eaLnBrk="1" hangingPunct="1"/>
            <a:r>
              <a:rPr lang="en-US" smtClean="0"/>
              <a:t>Debit (+) Consigned Inventory Account, or Debit (+) Consigned In-Transit Account</a:t>
            </a:r>
          </a:p>
          <a:p>
            <a:pPr lvl="2" eaLnBrk="1" hangingPunct="1"/>
            <a:r>
              <a:rPr lang="en-US" smtClean="0"/>
              <a:t>Credit (-) Consigned Offset Account</a:t>
            </a:r>
          </a:p>
          <a:p>
            <a:pPr lvl="1" eaLnBrk="1" hangingPunct="1"/>
            <a:r>
              <a:rPr lang="en-US" smtClean="0"/>
              <a:t>Usage</a:t>
            </a:r>
          </a:p>
          <a:p>
            <a:pPr lvl="2" eaLnBrk="1" hangingPunct="1"/>
            <a:r>
              <a:rPr lang="en-US" smtClean="0"/>
              <a:t>Debit (+) Consigned Offset Account</a:t>
            </a:r>
          </a:p>
          <a:p>
            <a:pPr lvl="2" eaLnBrk="1" hangingPunct="1"/>
            <a:r>
              <a:rPr lang="en-US" smtClean="0"/>
              <a:t>Credit (-) Consigned Inventory Account, or Credit (-) Consigned In-Transit Account</a:t>
            </a:r>
          </a:p>
          <a:p>
            <a:pPr eaLnBrk="1" hangingPunct="1"/>
            <a:endParaRPr lang="en-US" smtClean="0"/>
          </a:p>
        </p:txBody>
      </p:sp>
      <p:sp>
        <p:nvSpPr>
          <p:cNvPr id="39939" name="Rectangle 2"/>
          <p:cNvSpPr>
            <a:spLocks noGrp="1" noChangeArrowheads="1"/>
          </p:cNvSpPr>
          <p:nvPr>
            <p:ph type="title"/>
          </p:nvPr>
        </p:nvSpPr>
        <p:spPr/>
        <p:txBody>
          <a:bodyPr/>
          <a:lstStyle/>
          <a:p>
            <a:pPr eaLnBrk="1" hangingPunct="1"/>
            <a:r>
              <a:rPr lang="en-US" smtClean="0"/>
              <a:t>Accounts and Accounting Options</a:t>
            </a:r>
          </a:p>
        </p:txBody>
      </p:sp>
      <p:sp>
        <p:nvSpPr>
          <p:cNvPr id="39938" name="Footer Placeholder 3"/>
          <p:cNvSpPr>
            <a:spLocks noGrp="1"/>
          </p:cNvSpPr>
          <p:nvPr>
            <p:ph type="ftr" sz="quarter" idx="10"/>
          </p:nvPr>
        </p:nvSpPr>
        <p:spPr>
          <a:noFill/>
        </p:spPr>
        <p:txBody>
          <a:bodyPr/>
          <a:lstStyle/>
          <a:p>
            <a:r>
              <a:rPr lang="en-US"/>
              <a:t>CI-SU-330</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3"/>
          <p:cNvSpPr>
            <a:spLocks noGrp="1" noChangeArrowheads="1"/>
          </p:cNvSpPr>
          <p:nvPr>
            <p:ph idx="1"/>
          </p:nvPr>
        </p:nvSpPr>
        <p:spPr/>
        <p:txBody>
          <a:bodyPr/>
          <a:lstStyle/>
          <a:p>
            <a:pPr eaLnBrk="1" hangingPunct="1"/>
            <a:r>
              <a:rPr lang="en-US" smtClean="0"/>
              <a:t>Consigned Offset Account</a:t>
            </a:r>
          </a:p>
          <a:p>
            <a:pPr lvl="1" eaLnBrk="1" hangingPunct="1"/>
            <a:r>
              <a:rPr lang="en-US" smtClean="0"/>
              <a:t>Create Contra-Asset account</a:t>
            </a:r>
          </a:p>
          <a:p>
            <a:pPr lvl="1" eaLnBrk="1" hangingPunct="1"/>
            <a:r>
              <a:rPr lang="en-US" smtClean="0"/>
              <a:t>Balances with Consigned Inventory</a:t>
            </a:r>
          </a:p>
          <a:p>
            <a:pPr lvl="2" eaLnBrk="1" hangingPunct="1"/>
            <a:r>
              <a:rPr lang="en-US" smtClean="0"/>
              <a:t>Net Zero-effect on Balance Sheet</a:t>
            </a:r>
          </a:p>
          <a:p>
            <a:pPr eaLnBrk="1" hangingPunct="1"/>
            <a:r>
              <a:rPr lang="en-US" smtClean="0"/>
              <a:t>Include Consignment within Inventory </a:t>
            </a:r>
          </a:p>
          <a:p>
            <a:pPr lvl="1" eaLnBrk="1" hangingPunct="1"/>
            <a:r>
              <a:rPr lang="en-US" smtClean="0"/>
              <a:t>Consigned Offset = Inventory Acct</a:t>
            </a:r>
          </a:p>
          <a:p>
            <a:pPr lvl="2" eaLnBrk="1" hangingPunct="1"/>
            <a:r>
              <a:rPr lang="en-US" smtClean="0"/>
              <a:t>Reduce Inventory Acct</a:t>
            </a:r>
          </a:p>
          <a:p>
            <a:pPr lvl="2" eaLnBrk="1" hangingPunct="1"/>
            <a:r>
              <a:rPr lang="en-US" smtClean="0"/>
              <a:t>Balance Sheet displays Consignment Inventory</a:t>
            </a:r>
          </a:p>
          <a:p>
            <a:pPr eaLnBrk="1" hangingPunct="1"/>
            <a:endParaRPr lang="en-US" smtClean="0"/>
          </a:p>
          <a:p>
            <a:pPr eaLnBrk="1" hangingPunct="1"/>
            <a:endParaRPr lang="en-US" smtClean="0"/>
          </a:p>
        </p:txBody>
      </p:sp>
      <p:sp>
        <p:nvSpPr>
          <p:cNvPr id="40963" name="Rectangle 2"/>
          <p:cNvSpPr>
            <a:spLocks noGrp="1" noChangeArrowheads="1"/>
          </p:cNvSpPr>
          <p:nvPr>
            <p:ph type="title"/>
          </p:nvPr>
        </p:nvSpPr>
        <p:spPr/>
        <p:txBody>
          <a:bodyPr/>
          <a:lstStyle/>
          <a:p>
            <a:pPr eaLnBrk="1" hangingPunct="1"/>
            <a:r>
              <a:rPr lang="en-US" smtClean="0"/>
              <a:t>Accounting Set-up Options</a:t>
            </a:r>
          </a:p>
        </p:txBody>
      </p:sp>
      <p:sp>
        <p:nvSpPr>
          <p:cNvPr id="40962" name="Footer Placeholder 3"/>
          <p:cNvSpPr>
            <a:spLocks noGrp="1"/>
          </p:cNvSpPr>
          <p:nvPr>
            <p:ph type="ftr" sz="quarter" idx="10"/>
          </p:nvPr>
        </p:nvSpPr>
        <p:spPr>
          <a:noFill/>
        </p:spPr>
        <p:txBody>
          <a:bodyPr/>
          <a:lstStyle/>
          <a:p>
            <a:r>
              <a:rPr lang="en-US"/>
              <a:t>CI-SU-340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Grp="1" noChangeArrowheads="1"/>
          </p:cNvSpPr>
          <p:nvPr>
            <p:ph type="title"/>
          </p:nvPr>
        </p:nvSpPr>
        <p:spPr/>
        <p:txBody>
          <a:bodyPr/>
          <a:lstStyle/>
          <a:p>
            <a:pPr eaLnBrk="1" hangingPunct="1"/>
            <a:r>
              <a:rPr lang="en-US" smtClean="0"/>
              <a:t>Account Effects</a:t>
            </a:r>
          </a:p>
        </p:txBody>
      </p:sp>
      <p:sp>
        <p:nvSpPr>
          <p:cNvPr id="41986" name="Footer Placeholder 3"/>
          <p:cNvSpPr>
            <a:spLocks noGrp="1"/>
          </p:cNvSpPr>
          <p:nvPr>
            <p:ph type="ftr" sz="quarter" idx="10"/>
          </p:nvPr>
        </p:nvSpPr>
        <p:spPr>
          <a:noFill/>
        </p:spPr>
        <p:txBody>
          <a:bodyPr/>
          <a:lstStyle/>
          <a:p>
            <a:r>
              <a:rPr lang="en-US"/>
              <a:t>CI-SU-350</a:t>
            </a:r>
          </a:p>
        </p:txBody>
      </p:sp>
      <p:grpSp>
        <p:nvGrpSpPr>
          <p:cNvPr id="10" name="Group 9"/>
          <p:cNvGrpSpPr/>
          <p:nvPr/>
        </p:nvGrpSpPr>
        <p:grpSpPr>
          <a:xfrm>
            <a:off x="127000" y="881919"/>
            <a:ext cx="8878888" cy="5301217"/>
            <a:chOff x="127000" y="721151"/>
            <a:chExt cx="8878888" cy="5301217"/>
          </a:xfrm>
        </p:grpSpPr>
        <p:pic>
          <p:nvPicPr>
            <p:cNvPr id="41988" name="Picture 4" descr="Region Capture"/>
            <p:cNvPicPr>
              <a:picLocks noChangeAspect="1" noChangeArrowheads="1"/>
            </p:cNvPicPr>
            <p:nvPr/>
          </p:nvPicPr>
          <p:blipFill>
            <a:blip r:embed="rId2" cstate="print"/>
            <a:srcRect/>
            <a:stretch>
              <a:fillRect/>
            </a:stretch>
          </p:blipFill>
          <p:spPr bwMode="auto">
            <a:xfrm>
              <a:off x="127000" y="721151"/>
              <a:ext cx="7237413" cy="3914775"/>
            </a:xfrm>
            <a:prstGeom prst="rect">
              <a:avLst/>
            </a:prstGeom>
            <a:noFill/>
            <a:ln w="9525">
              <a:noFill/>
              <a:miter lim="800000"/>
              <a:headEnd/>
              <a:tailEnd/>
            </a:ln>
          </p:spPr>
        </p:pic>
        <p:pic>
          <p:nvPicPr>
            <p:cNvPr id="41989" name="Picture 6" descr="Region Capture"/>
            <p:cNvPicPr>
              <a:picLocks noChangeAspect="1" noChangeArrowheads="1"/>
            </p:cNvPicPr>
            <p:nvPr/>
          </p:nvPicPr>
          <p:blipFill>
            <a:blip r:embed="rId3" cstate="print"/>
            <a:srcRect/>
            <a:stretch>
              <a:fillRect/>
            </a:stretch>
          </p:blipFill>
          <p:spPr bwMode="auto">
            <a:xfrm>
              <a:off x="1787525" y="1945668"/>
              <a:ext cx="7218363" cy="4076700"/>
            </a:xfrm>
            <a:prstGeom prst="rect">
              <a:avLst/>
            </a:prstGeom>
            <a:noFill/>
            <a:ln w="9525">
              <a:noFill/>
              <a:miter lim="800000"/>
              <a:headEnd/>
              <a:tailEnd/>
            </a:ln>
          </p:spPr>
        </p:pic>
        <p:sp>
          <p:nvSpPr>
            <p:cNvPr id="41990" name="Rectangle 7"/>
            <p:cNvSpPr>
              <a:spLocks noChangeArrowheads="1"/>
            </p:cNvSpPr>
            <p:nvPr/>
          </p:nvSpPr>
          <p:spPr bwMode="auto">
            <a:xfrm>
              <a:off x="1811338" y="4245956"/>
              <a:ext cx="4918075" cy="938212"/>
            </a:xfrm>
            <a:prstGeom prst="rect">
              <a:avLst/>
            </a:prstGeom>
            <a:noFill/>
            <a:ln w="28575" algn="ctr">
              <a:solidFill>
                <a:srgbClr val="FF3300"/>
              </a:solidFill>
              <a:miter lim="800000"/>
              <a:headEnd/>
              <a:tailEnd/>
            </a:ln>
          </p:spPr>
          <p:txBody>
            <a:bodyPr wrap="none" tIns="91440" bIns="91440" anchor="ctr"/>
            <a:lstStyle/>
            <a:p>
              <a:endParaRPr lang="en-US"/>
            </a:p>
          </p:txBody>
        </p:sp>
        <p:sp>
          <p:nvSpPr>
            <p:cNvPr id="41991" name="Rectangle 8"/>
            <p:cNvSpPr>
              <a:spLocks noChangeArrowheads="1"/>
            </p:cNvSpPr>
            <p:nvPr/>
          </p:nvSpPr>
          <p:spPr bwMode="auto">
            <a:xfrm>
              <a:off x="1050925" y="1492676"/>
              <a:ext cx="779463" cy="230187"/>
            </a:xfrm>
            <a:prstGeom prst="rect">
              <a:avLst/>
            </a:prstGeom>
            <a:noFill/>
            <a:ln w="28575" algn="ctr">
              <a:solidFill>
                <a:srgbClr val="FF3300"/>
              </a:solidFill>
              <a:miter lim="800000"/>
              <a:headEnd/>
              <a:tailEnd/>
            </a:ln>
          </p:spPr>
          <p:txBody>
            <a:bodyPr wrap="none" tIns="91440" bIns="91440" anchor="ctr"/>
            <a:lstStyle/>
            <a:p>
              <a:endParaRPr lang="en-US"/>
            </a:p>
          </p:txBody>
        </p:sp>
        <p:cxnSp>
          <p:nvCxnSpPr>
            <p:cNvPr id="41992" name="AutoShape 9"/>
            <p:cNvCxnSpPr>
              <a:cxnSpLocks noChangeShapeType="1"/>
              <a:stCxn id="41990" idx="0"/>
              <a:endCxn id="41991" idx="3"/>
            </p:cNvCxnSpPr>
            <p:nvPr/>
          </p:nvCxnSpPr>
          <p:spPr bwMode="auto">
            <a:xfrm rot="16200000" flipV="1">
              <a:off x="1731289" y="1706869"/>
              <a:ext cx="2638186" cy="2439988"/>
            </a:xfrm>
            <a:prstGeom prst="bentConnector2">
              <a:avLst/>
            </a:prstGeom>
            <a:noFill/>
            <a:ln w="28575">
              <a:solidFill>
                <a:srgbClr val="FF3300"/>
              </a:solidFill>
              <a:miter lim="800000"/>
              <a:headEnd/>
              <a:tailEnd type="triangle" w="med" len="med"/>
            </a:ln>
          </p:spPr>
        </p:cxn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pPr eaLnBrk="1" hangingPunct="1"/>
            <a:r>
              <a:rPr lang="en-US" smtClean="0"/>
              <a:t>Balance Sheet</a:t>
            </a:r>
          </a:p>
        </p:txBody>
      </p:sp>
      <p:sp>
        <p:nvSpPr>
          <p:cNvPr id="43010" name="Footer Placeholder 3"/>
          <p:cNvSpPr>
            <a:spLocks noGrp="1"/>
          </p:cNvSpPr>
          <p:nvPr>
            <p:ph type="ftr" sz="quarter" idx="10"/>
          </p:nvPr>
        </p:nvSpPr>
        <p:spPr>
          <a:noFill/>
        </p:spPr>
        <p:txBody>
          <a:bodyPr/>
          <a:lstStyle/>
          <a:p>
            <a:r>
              <a:rPr lang="en-US"/>
              <a:t>CI-SU-360</a:t>
            </a:r>
          </a:p>
        </p:txBody>
      </p:sp>
      <p:pic>
        <p:nvPicPr>
          <p:cNvPr id="43012" name="Picture 4"/>
          <p:cNvPicPr>
            <a:picLocks noChangeAspect="1" noChangeArrowheads="1"/>
          </p:cNvPicPr>
          <p:nvPr/>
        </p:nvPicPr>
        <p:blipFill>
          <a:blip r:embed="rId2" cstate="print"/>
          <a:srcRect/>
          <a:stretch>
            <a:fillRect/>
          </a:stretch>
        </p:blipFill>
        <p:spPr bwMode="auto">
          <a:xfrm>
            <a:off x="970393" y="1238694"/>
            <a:ext cx="7181850" cy="2933700"/>
          </a:xfrm>
          <a:prstGeom prst="rect">
            <a:avLst/>
          </a:prstGeom>
          <a:noFill/>
          <a:ln w="9525" algn="ctr">
            <a:solidFill>
              <a:schemeClr val="tx1">
                <a:lumMod val="75000"/>
                <a:lumOff val="25000"/>
              </a:schemeClr>
            </a:solidFill>
            <a:miter lim="800000"/>
            <a:headEnd/>
            <a:tailEnd/>
          </a:ln>
        </p:spPr>
      </p:pic>
      <p:sp>
        <p:nvSpPr>
          <p:cNvPr id="494597" name="Rectangle 5"/>
          <p:cNvSpPr>
            <a:spLocks noChangeArrowheads="1"/>
          </p:cNvSpPr>
          <p:nvPr/>
        </p:nvSpPr>
        <p:spPr bwMode="auto">
          <a:xfrm>
            <a:off x="2260879" y="5342382"/>
            <a:ext cx="5818339" cy="407987"/>
          </a:xfrm>
          <a:prstGeom prst="rect">
            <a:avLst/>
          </a:prstGeom>
          <a:solidFill>
            <a:schemeClr val="bg1"/>
          </a:solidFill>
          <a:ln w="12700">
            <a:solidFill>
              <a:schemeClr val="tx1">
                <a:lumMod val="75000"/>
                <a:lumOff val="25000"/>
              </a:schemeClr>
            </a:solidFill>
            <a:miter lim="800000"/>
            <a:headEnd/>
            <a:tailEnd/>
          </a:ln>
          <a:effectLst>
            <a:outerShdw dist="71842" dir="2700000" algn="ctr" rotWithShape="0">
              <a:schemeClr val="bg1">
                <a:lumMod val="75000"/>
              </a:schemeClr>
            </a:outerShdw>
          </a:effectLst>
        </p:spPr>
        <p:txBody>
          <a:bodyPr wrap="square" lIns="91435" tIns="45718" rIns="91435" bIns="45718" anchor="ctr">
            <a:spAutoFit/>
          </a:bodyPr>
          <a:lstStyle/>
          <a:p>
            <a:pPr eaLnBrk="0" hangingPunct="0">
              <a:defRPr/>
            </a:pPr>
            <a:r>
              <a:rPr kumimoji="1" lang="en-US" sz="2000">
                <a:latin typeface="+mj-lt"/>
              </a:rPr>
              <a:t>Consignment Accounts Balance to Zero</a:t>
            </a:r>
          </a:p>
        </p:txBody>
      </p:sp>
      <p:sp>
        <p:nvSpPr>
          <p:cNvPr id="43014" name="Rectangle 7"/>
          <p:cNvSpPr>
            <a:spLocks noChangeArrowheads="1"/>
          </p:cNvSpPr>
          <p:nvPr/>
        </p:nvSpPr>
        <p:spPr bwMode="auto">
          <a:xfrm>
            <a:off x="6958443" y="2705544"/>
            <a:ext cx="865188" cy="306388"/>
          </a:xfrm>
          <a:prstGeom prst="rect">
            <a:avLst/>
          </a:prstGeom>
          <a:noFill/>
          <a:ln w="9525" algn="ctr">
            <a:solidFill>
              <a:schemeClr val="tx1">
                <a:lumMod val="75000"/>
                <a:lumOff val="25000"/>
              </a:schemeClr>
            </a:solidFill>
            <a:miter lim="800000"/>
            <a:headEnd/>
            <a:tailEnd/>
          </a:ln>
        </p:spPr>
        <p:txBody>
          <a:bodyPr wrap="none" tIns="91440" bIns="91440" anchor="ctr"/>
          <a:lstStyle/>
          <a:p>
            <a:endParaRPr lang="en-US">
              <a:latin typeface="+mj-lt"/>
            </a:endParaRPr>
          </a:p>
        </p:txBody>
      </p:sp>
      <p:cxnSp>
        <p:nvCxnSpPr>
          <p:cNvPr id="43015" name="AutoShape 8"/>
          <p:cNvCxnSpPr>
            <a:cxnSpLocks noChangeShapeType="1"/>
            <a:stCxn id="494597" idx="3"/>
            <a:endCxn id="43014" idx="3"/>
          </p:cNvCxnSpPr>
          <p:nvPr/>
        </p:nvCxnSpPr>
        <p:spPr bwMode="auto">
          <a:xfrm flipH="1" flipV="1">
            <a:off x="7823631" y="2858738"/>
            <a:ext cx="255587" cy="2687638"/>
          </a:xfrm>
          <a:prstGeom prst="bentConnector3">
            <a:avLst>
              <a:gd name="adj1" fmla="val -89441"/>
            </a:avLst>
          </a:prstGeom>
          <a:noFill/>
          <a:ln w="28575">
            <a:solidFill>
              <a:schemeClr val="tx1">
                <a:lumMod val="75000"/>
                <a:lumOff val="25000"/>
              </a:schemeClr>
            </a:solidFill>
            <a:miter lim="800000"/>
            <a:headEnd/>
            <a:tailEnd type="triangle" w="med" len="med"/>
          </a:ln>
        </p:spPr>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lstStyle/>
          <a:p>
            <a:pPr eaLnBrk="1" hangingPunct="1"/>
            <a:r>
              <a:rPr lang="en-US" smtClean="0"/>
              <a:t>Inventory Control</a:t>
            </a:r>
          </a:p>
          <a:p>
            <a:pPr lvl="1" eaLnBrk="1" hangingPunct="1"/>
            <a:r>
              <a:rPr lang="en-US" smtClean="0"/>
              <a:t>Available</a:t>
            </a:r>
          </a:p>
          <a:p>
            <a:pPr lvl="1" eaLnBrk="1" hangingPunct="1"/>
            <a:r>
              <a:rPr lang="en-US" smtClean="0"/>
              <a:t>Nettable</a:t>
            </a:r>
          </a:p>
          <a:p>
            <a:pPr lvl="1" eaLnBrk="1" hangingPunct="1"/>
            <a:r>
              <a:rPr lang="en-US" smtClean="0"/>
              <a:t>Overissue</a:t>
            </a:r>
          </a:p>
          <a:p>
            <a:pPr lvl="1" eaLnBrk="1" hangingPunct="1"/>
            <a:r>
              <a:rPr lang="en-US" smtClean="0"/>
              <a:t>Restricted Transactions</a:t>
            </a:r>
          </a:p>
          <a:p>
            <a:pPr eaLnBrk="1" hangingPunct="1"/>
            <a:r>
              <a:rPr lang="en-US" smtClean="0"/>
              <a:t>Defined</a:t>
            </a:r>
          </a:p>
          <a:p>
            <a:pPr lvl="1" eaLnBrk="1" hangingPunct="1"/>
            <a:r>
              <a:rPr lang="en-US" smtClean="0"/>
              <a:t>Locations (if exists)</a:t>
            </a:r>
          </a:p>
          <a:p>
            <a:pPr lvl="1" eaLnBrk="1" hangingPunct="1"/>
            <a:r>
              <a:rPr lang="en-US" smtClean="0"/>
              <a:t>Site, for temporary locations</a:t>
            </a:r>
          </a:p>
          <a:p>
            <a:pPr eaLnBrk="1" hangingPunct="1"/>
            <a:endParaRPr lang="en-US" smtClean="0"/>
          </a:p>
        </p:txBody>
      </p:sp>
      <p:sp>
        <p:nvSpPr>
          <p:cNvPr id="44035" name="Rectangle 2"/>
          <p:cNvSpPr>
            <a:spLocks noGrp="1" noChangeArrowheads="1"/>
          </p:cNvSpPr>
          <p:nvPr>
            <p:ph type="title"/>
          </p:nvPr>
        </p:nvSpPr>
        <p:spPr/>
        <p:txBody>
          <a:bodyPr/>
          <a:lstStyle/>
          <a:p>
            <a:pPr eaLnBrk="1" hangingPunct="1"/>
            <a:r>
              <a:rPr lang="en-US" smtClean="0"/>
              <a:t>Inventory Status</a:t>
            </a:r>
          </a:p>
        </p:txBody>
      </p:sp>
      <p:sp>
        <p:nvSpPr>
          <p:cNvPr id="44034" name="Footer Placeholder 3"/>
          <p:cNvSpPr>
            <a:spLocks noGrp="1"/>
          </p:cNvSpPr>
          <p:nvPr>
            <p:ph type="ftr" sz="quarter" idx="10"/>
          </p:nvPr>
        </p:nvSpPr>
        <p:spPr>
          <a:noFill/>
        </p:spPr>
        <p:txBody>
          <a:bodyPr/>
          <a:lstStyle/>
          <a:p>
            <a:r>
              <a:rPr lang="en-US"/>
              <a:t>CI-SU-370</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p:txBody>
          <a:bodyPr/>
          <a:lstStyle/>
          <a:p>
            <a:pPr eaLnBrk="1" hangingPunct="1"/>
            <a:r>
              <a:rPr lang="en-US" smtClean="0"/>
              <a:t>Inventory Status Code Maintenance</a:t>
            </a:r>
          </a:p>
        </p:txBody>
      </p:sp>
      <p:sp>
        <p:nvSpPr>
          <p:cNvPr id="45058" name="Footer Placeholder 3"/>
          <p:cNvSpPr>
            <a:spLocks noGrp="1"/>
          </p:cNvSpPr>
          <p:nvPr>
            <p:ph type="ftr" sz="quarter" idx="10"/>
          </p:nvPr>
        </p:nvSpPr>
        <p:spPr>
          <a:noFill/>
        </p:spPr>
        <p:txBody>
          <a:bodyPr/>
          <a:lstStyle/>
          <a:p>
            <a:r>
              <a:rPr lang="en-US"/>
              <a:t>CI-SU-380</a:t>
            </a:r>
          </a:p>
        </p:txBody>
      </p:sp>
      <p:grpSp>
        <p:nvGrpSpPr>
          <p:cNvPr id="8" name="Group 7"/>
          <p:cNvGrpSpPr/>
          <p:nvPr/>
        </p:nvGrpSpPr>
        <p:grpSpPr>
          <a:xfrm>
            <a:off x="400050" y="1495124"/>
            <a:ext cx="8318500" cy="4094163"/>
            <a:chOff x="400050" y="1866900"/>
            <a:chExt cx="8318500" cy="4094163"/>
          </a:xfrm>
        </p:grpSpPr>
        <p:pic>
          <p:nvPicPr>
            <p:cNvPr id="45060" name="Picture 4" descr="Region Capture"/>
            <p:cNvPicPr>
              <a:picLocks noChangeAspect="1" noChangeArrowheads="1"/>
            </p:cNvPicPr>
            <p:nvPr/>
          </p:nvPicPr>
          <p:blipFill>
            <a:blip r:embed="rId2" cstate="print"/>
            <a:srcRect/>
            <a:stretch>
              <a:fillRect/>
            </a:stretch>
          </p:blipFill>
          <p:spPr bwMode="auto">
            <a:xfrm>
              <a:off x="400050" y="1866900"/>
              <a:ext cx="8318500" cy="4094163"/>
            </a:xfrm>
            <a:prstGeom prst="rect">
              <a:avLst/>
            </a:prstGeom>
            <a:noFill/>
            <a:ln w="9525">
              <a:noFill/>
              <a:miter lim="800000"/>
              <a:headEnd/>
              <a:tailEnd/>
            </a:ln>
          </p:spPr>
        </p:pic>
        <p:sp>
          <p:nvSpPr>
            <p:cNvPr id="439302" name="Rectangle 6"/>
            <p:cNvSpPr>
              <a:spLocks noChangeArrowheads="1"/>
            </p:cNvSpPr>
            <p:nvPr/>
          </p:nvSpPr>
          <p:spPr bwMode="auto">
            <a:xfrm>
              <a:off x="2849563" y="3695871"/>
              <a:ext cx="4154487" cy="1015659"/>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2000">
                  <a:latin typeface="+mj-lt"/>
                </a:rPr>
                <a:t>Recommended Settings for Consignment/In-Transit Locations</a:t>
              </a:r>
            </a:p>
          </p:txBody>
        </p:sp>
        <p:sp>
          <p:nvSpPr>
            <p:cNvPr id="45062" name="Rectangle 7"/>
            <p:cNvSpPr>
              <a:spLocks noChangeArrowheads="1"/>
            </p:cNvSpPr>
            <p:nvPr/>
          </p:nvSpPr>
          <p:spPr bwMode="auto">
            <a:xfrm>
              <a:off x="625475" y="3186113"/>
              <a:ext cx="971550" cy="817562"/>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cxnSp>
          <p:nvCxnSpPr>
            <p:cNvPr id="45063" name="AutoShape 8"/>
            <p:cNvCxnSpPr>
              <a:cxnSpLocks noChangeShapeType="1"/>
              <a:stCxn id="439302" idx="1"/>
              <a:endCxn id="45062" idx="3"/>
            </p:cNvCxnSpPr>
            <p:nvPr/>
          </p:nvCxnSpPr>
          <p:spPr bwMode="auto">
            <a:xfrm rot="10800000">
              <a:off x="1597025" y="3594895"/>
              <a:ext cx="1252538" cy="608807"/>
            </a:xfrm>
            <a:prstGeom prst="bentConnector3">
              <a:avLst>
                <a:gd name="adj1" fmla="val 50000"/>
              </a:avLst>
            </a:prstGeom>
            <a:noFill/>
            <a:ln w="28575">
              <a:solidFill>
                <a:srgbClr val="FF3300"/>
              </a:solidFill>
              <a:miter lim="800000"/>
              <a:headEnd/>
              <a:tailEnd type="triangle" w="med" len="med"/>
            </a:ln>
          </p:spPr>
        </p:cxn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p:txBody>
          <a:bodyPr/>
          <a:lstStyle/>
          <a:p>
            <a:pPr eaLnBrk="1" hangingPunct="1"/>
            <a:r>
              <a:rPr lang="en-US" smtClean="0"/>
              <a:t>Location Maintenance</a:t>
            </a:r>
          </a:p>
        </p:txBody>
      </p:sp>
      <p:sp>
        <p:nvSpPr>
          <p:cNvPr id="46082" name="Footer Placeholder 3"/>
          <p:cNvSpPr>
            <a:spLocks noGrp="1"/>
          </p:cNvSpPr>
          <p:nvPr>
            <p:ph type="ftr" sz="quarter" idx="10"/>
          </p:nvPr>
        </p:nvSpPr>
        <p:spPr>
          <a:noFill/>
        </p:spPr>
        <p:txBody>
          <a:bodyPr/>
          <a:lstStyle/>
          <a:p>
            <a:r>
              <a:rPr lang="en-US"/>
              <a:t>CI-SU-390</a:t>
            </a:r>
          </a:p>
        </p:txBody>
      </p:sp>
      <p:grpSp>
        <p:nvGrpSpPr>
          <p:cNvPr id="6" name="Group 5"/>
          <p:cNvGrpSpPr/>
          <p:nvPr/>
        </p:nvGrpSpPr>
        <p:grpSpPr>
          <a:xfrm>
            <a:off x="591073" y="1283482"/>
            <a:ext cx="7953375" cy="4459288"/>
            <a:chOff x="581025" y="1705498"/>
            <a:chExt cx="7953375" cy="4459288"/>
          </a:xfrm>
        </p:grpSpPr>
        <p:pic>
          <p:nvPicPr>
            <p:cNvPr id="46084" name="Picture 4" descr="Region Capture"/>
            <p:cNvPicPr>
              <a:picLocks noChangeAspect="1" noChangeArrowheads="1"/>
            </p:cNvPicPr>
            <p:nvPr/>
          </p:nvPicPr>
          <p:blipFill>
            <a:blip r:embed="rId2" cstate="print"/>
            <a:srcRect/>
            <a:stretch>
              <a:fillRect/>
            </a:stretch>
          </p:blipFill>
          <p:spPr bwMode="auto">
            <a:xfrm>
              <a:off x="581025" y="1705498"/>
              <a:ext cx="7953375" cy="4459288"/>
            </a:xfrm>
            <a:prstGeom prst="rect">
              <a:avLst/>
            </a:prstGeom>
            <a:noFill/>
            <a:ln w="9525">
              <a:noFill/>
              <a:miter lim="800000"/>
              <a:headEnd/>
              <a:tailEnd/>
            </a:ln>
          </p:spPr>
        </p:pic>
        <p:sp>
          <p:nvSpPr>
            <p:cNvPr id="46085" name="Rectangle 6"/>
            <p:cNvSpPr>
              <a:spLocks noChangeArrowheads="1"/>
            </p:cNvSpPr>
            <p:nvPr/>
          </p:nvSpPr>
          <p:spPr bwMode="auto">
            <a:xfrm>
              <a:off x="1116013" y="3205163"/>
              <a:ext cx="3676650" cy="242887"/>
            </a:xfrm>
            <a:prstGeom prst="rect">
              <a:avLst/>
            </a:prstGeom>
            <a:noFill/>
            <a:ln w="28575" algn="ctr">
              <a:solidFill>
                <a:srgbClr val="FF3300"/>
              </a:solidFill>
              <a:miter lim="800000"/>
              <a:headEnd/>
              <a:tailEnd/>
            </a:ln>
          </p:spPr>
          <p:txBody>
            <a:bodyPr wrap="none" tIns="91440" bIns="91440" anchor="ctr"/>
            <a:lstStyle/>
            <a:p>
              <a:endParaRPr 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pPr eaLnBrk="1" hangingPunct="1"/>
            <a:r>
              <a:rPr lang="en-US" dirty="0" smtClean="0"/>
              <a:t>Course Overview</a:t>
            </a:r>
          </a:p>
          <a:p>
            <a:pPr eaLnBrk="1" hangingPunct="1"/>
            <a:r>
              <a:rPr lang="en-US" b="1" dirty="0" smtClean="0"/>
              <a:t>Introduction and Business Overview</a:t>
            </a:r>
          </a:p>
          <a:p>
            <a:pPr eaLnBrk="1" hangingPunct="1"/>
            <a:r>
              <a:rPr lang="en-US"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a:t>
            </a:r>
          </a:p>
          <a:p>
            <a:pPr eaLnBrk="1" hangingPunct="1"/>
            <a:endParaRPr lang="en-US" dirty="0" smtClean="0"/>
          </a:p>
        </p:txBody>
      </p:sp>
      <p:sp>
        <p:nvSpPr>
          <p:cNvPr id="17413" name="Rectangle 2"/>
          <p:cNvSpPr>
            <a:spLocks noGrp="1" noChangeArrowheads="1"/>
          </p:cNvSpPr>
          <p:nvPr>
            <p:ph type="title"/>
          </p:nvPr>
        </p:nvSpPr>
        <p:spPr/>
        <p:txBody>
          <a:bodyPr/>
          <a:lstStyle/>
          <a:p>
            <a:pPr eaLnBrk="1" hangingPunct="1"/>
            <a:r>
              <a:rPr lang="en-US" smtClean="0"/>
              <a:t>Customer Consignment Inventory</a:t>
            </a:r>
          </a:p>
        </p:txBody>
      </p:sp>
      <p:sp>
        <p:nvSpPr>
          <p:cNvPr id="17410" name="Footer Placeholder 3"/>
          <p:cNvSpPr>
            <a:spLocks noGrp="1"/>
          </p:cNvSpPr>
          <p:nvPr>
            <p:ph type="ftr" sz="quarter" idx="10"/>
          </p:nvPr>
        </p:nvSpPr>
        <p:spPr>
          <a:noFill/>
        </p:spPr>
        <p:txBody>
          <a:bodyPr/>
          <a:lstStyle/>
          <a:p>
            <a:r>
              <a:rPr lang="en-US"/>
              <a:t>CI-SU-040</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idx="1"/>
          </p:nvPr>
        </p:nvSpPr>
        <p:spPr/>
        <p:txBody>
          <a:bodyPr/>
          <a:lstStyle/>
          <a:p>
            <a:pPr eaLnBrk="1" hangingPunct="1"/>
            <a:r>
              <a:rPr lang="en-US" smtClean="0"/>
              <a:t>Available</a:t>
            </a:r>
          </a:p>
          <a:p>
            <a:pPr lvl="1" eaLnBrk="1" hangingPunct="1"/>
            <a:r>
              <a:rPr lang="en-US" smtClean="0"/>
              <a:t>Material “available” for allocations</a:t>
            </a:r>
          </a:p>
          <a:p>
            <a:pPr lvl="1" eaLnBrk="1" hangingPunct="1"/>
            <a:r>
              <a:rPr lang="en-US" smtClean="0"/>
              <a:t>Recommended setting</a:t>
            </a:r>
          </a:p>
          <a:p>
            <a:pPr lvl="2" eaLnBrk="1" hangingPunct="1"/>
            <a:r>
              <a:rPr lang="en-US" smtClean="0"/>
              <a:t>Available = No</a:t>
            </a:r>
          </a:p>
          <a:p>
            <a:pPr lvl="1" eaLnBrk="1" hangingPunct="1"/>
            <a:r>
              <a:rPr lang="en-US" smtClean="0"/>
              <a:t>Warning message	</a:t>
            </a:r>
          </a:p>
          <a:p>
            <a:pPr lvl="2" eaLnBrk="1" hangingPunct="1"/>
            <a:r>
              <a:rPr lang="en-US" smtClean="0"/>
              <a:t>Sales Orders</a:t>
            </a:r>
          </a:p>
          <a:p>
            <a:pPr lvl="2" eaLnBrk="1" hangingPunct="1"/>
            <a:r>
              <a:rPr lang="en-US" smtClean="0"/>
              <a:t>Schedules Orders</a:t>
            </a:r>
          </a:p>
        </p:txBody>
      </p:sp>
      <p:sp>
        <p:nvSpPr>
          <p:cNvPr id="47107" name="Rectangle 2"/>
          <p:cNvSpPr>
            <a:spLocks noGrp="1" noChangeArrowheads="1"/>
          </p:cNvSpPr>
          <p:nvPr>
            <p:ph type="title"/>
          </p:nvPr>
        </p:nvSpPr>
        <p:spPr/>
        <p:txBody>
          <a:bodyPr/>
          <a:lstStyle/>
          <a:p>
            <a:pPr eaLnBrk="1" hangingPunct="1"/>
            <a:r>
              <a:rPr lang="en-US" smtClean="0"/>
              <a:t>Inventory Status</a:t>
            </a:r>
          </a:p>
        </p:txBody>
      </p:sp>
      <p:sp>
        <p:nvSpPr>
          <p:cNvPr id="47106" name="Footer Placeholder 3"/>
          <p:cNvSpPr>
            <a:spLocks noGrp="1"/>
          </p:cNvSpPr>
          <p:nvPr>
            <p:ph type="ftr" sz="quarter" idx="10"/>
          </p:nvPr>
        </p:nvSpPr>
        <p:spPr>
          <a:noFill/>
        </p:spPr>
        <p:txBody>
          <a:bodyPr/>
          <a:lstStyle/>
          <a:p>
            <a:r>
              <a:rPr lang="en-US"/>
              <a:t>CI-SU-400</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lstStyle/>
          <a:p>
            <a:pPr eaLnBrk="1" hangingPunct="1"/>
            <a:r>
              <a:rPr lang="en-US" smtClean="0"/>
              <a:t>Scheduled Order Maintenance</a:t>
            </a:r>
          </a:p>
        </p:txBody>
      </p:sp>
      <p:sp>
        <p:nvSpPr>
          <p:cNvPr id="48130" name="Footer Placeholder 3"/>
          <p:cNvSpPr>
            <a:spLocks noGrp="1"/>
          </p:cNvSpPr>
          <p:nvPr>
            <p:ph type="ftr" sz="quarter" idx="10"/>
          </p:nvPr>
        </p:nvSpPr>
        <p:spPr>
          <a:noFill/>
        </p:spPr>
        <p:txBody>
          <a:bodyPr/>
          <a:lstStyle/>
          <a:p>
            <a:r>
              <a:rPr lang="en-US"/>
              <a:t>CI-SU-410</a:t>
            </a:r>
          </a:p>
        </p:txBody>
      </p:sp>
      <p:pic>
        <p:nvPicPr>
          <p:cNvPr id="48132" name="Picture 4" descr="Region Capture"/>
          <p:cNvPicPr>
            <a:picLocks noChangeAspect="1" noChangeArrowheads="1"/>
          </p:cNvPicPr>
          <p:nvPr/>
        </p:nvPicPr>
        <p:blipFill>
          <a:blip r:embed="rId2" cstate="print"/>
          <a:srcRect/>
          <a:stretch>
            <a:fillRect/>
          </a:stretch>
        </p:blipFill>
        <p:spPr bwMode="auto">
          <a:xfrm>
            <a:off x="581025" y="1305203"/>
            <a:ext cx="7961313" cy="4306887"/>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3"/>
          <p:cNvSpPr>
            <a:spLocks noGrp="1" noChangeArrowheads="1"/>
          </p:cNvSpPr>
          <p:nvPr>
            <p:ph idx="1"/>
          </p:nvPr>
        </p:nvSpPr>
        <p:spPr/>
        <p:txBody>
          <a:bodyPr/>
          <a:lstStyle/>
          <a:p>
            <a:pPr eaLnBrk="1" hangingPunct="1"/>
            <a:r>
              <a:rPr lang="en-US" smtClean="0"/>
              <a:t>Nettable</a:t>
            </a:r>
          </a:p>
          <a:p>
            <a:pPr lvl="1" eaLnBrk="1" hangingPunct="1"/>
            <a:r>
              <a:rPr lang="en-US" smtClean="0"/>
              <a:t>Material included in MRP planning logic</a:t>
            </a:r>
          </a:p>
          <a:p>
            <a:pPr lvl="1" eaLnBrk="1" hangingPunct="1"/>
            <a:r>
              <a:rPr lang="en-US" smtClean="0"/>
              <a:t>Recommended setting</a:t>
            </a:r>
          </a:p>
          <a:p>
            <a:pPr lvl="2" eaLnBrk="1" hangingPunct="1"/>
            <a:r>
              <a:rPr lang="en-US" smtClean="0"/>
              <a:t>Nettable = No</a:t>
            </a:r>
          </a:p>
          <a:p>
            <a:pPr lvl="1" eaLnBrk="1" hangingPunct="1"/>
            <a:r>
              <a:rPr lang="en-US" smtClean="0"/>
              <a:t>Warning message</a:t>
            </a:r>
          </a:p>
          <a:p>
            <a:pPr lvl="2" eaLnBrk="1" hangingPunct="1"/>
            <a:r>
              <a:rPr lang="en-US" smtClean="0"/>
              <a:t>Sales Orders</a:t>
            </a:r>
          </a:p>
          <a:p>
            <a:pPr lvl="2" eaLnBrk="1" hangingPunct="1"/>
            <a:r>
              <a:rPr lang="en-US" smtClean="0"/>
              <a:t>Schedules Orders</a:t>
            </a:r>
          </a:p>
        </p:txBody>
      </p:sp>
      <p:sp>
        <p:nvSpPr>
          <p:cNvPr id="49155" name="Rectangle 2"/>
          <p:cNvSpPr>
            <a:spLocks noGrp="1" noChangeArrowheads="1"/>
          </p:cNvSpPr>
          <p:nvPr>
            <p:ph type="title"/>
          </p:nvPr>
        </p:nvSpPr>
        <p:spPr/>
        <p:txBody>
          <a:bodyPr/>
          <a:lstStyle/>
          <a:p>
            <a:pPr eaLnBrk="1" hangingPunct="1"/>
            <a:r>
              <a:rPr lang="en-US" smtClean="0"/>
              <a:t>Inventory Status (more)</a:t>
            </a:r>
          </a:p>
        </p:txBody>
      </p:sp>
      <p:sp>
        <p:nvSpPr>
          <p:cNvPr id="49154" name="Footer Placeholder 3"/>
          <p:cNvSpPr>
            <a:spLocks noGrp="1"/>
          </p:cNvSpPr>
          <p:nvPr>
            <p:ph type="ftr" sz="quarter" idx="10"/>
          </p:nvPr>
        </p:nvSpPr>
        <p:spPr>
          <a:noFill/>
        </p:spPr>
        <p:txBody>
          <a:bodyPr/>
          <a:lstStyle/>
          <a:p>
            <a:r>
              <a:rPr lang="en-US"/>
              <a:t>CI-SU-420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3"/>
          <p:cNvSpPr>
            <a:spLocks noGrp="1" noChangeArrowheads="1"/>
          </p:cNvSpPr>
          <p:nvPr>
            <p:ph idx="1"/>
          </p:nvPr>
        </p:nvSpPr>
        <p:spPr/>
        <p:txBody>
          <a:bodyPr/>
          <a:lstStyle/>
          <a:p>
            <a:pPr eaLnBrk="1" hangingPunct="1"/>
            <a:r>
              <a:rPr lang="en-US" smtClean="0"/>
              <a:t>Overissue</a:t>
            </a:r>
          </a:p>
          <a:p>
            <a:pPr lvl="1" eaLnBrk="1" hangingPunct="1"/>
            <a:r>
              <a:rPr lang="en-US" smtClean="0"/>
              <a:t>Allow inventory balance to be negative</a:t>
            </a:r>
          </a:p>
          <a:p>
            <a:pPr lvl="1" eaLnBrk="1" hangingPunct="1"/>
            <a:r>
              <a:rPr lang="en-US" smtClean="0"/>
              <a:t>Recommended setting</a:t>
            </a:r>
          </a:p>
          <a:p>
            <a:pPr lvl="2" eaLnBrk="1" hangingPunct="1"/>
            <a:r>
              <a:rPr lang="en-US" smtClean="0"/>
              <a:t>Overissue = No</a:t>
            </a:r>
          </a:p>
          <a:p>
            <a:pPr lvl="1" eaLnBrk="1" hangingPunct="1"/>
            <a:r>
              <a:rPr lang="en-US" smtClean="0"/>
              <a:t>Restricted Transactions </a:t>
            </a:r>
          </a:p>
          <a:p>
            <a:pPr lvl="2" eaLnBrk="1" hangingPunct="1"/>
            <a:r>
              <a:rPr lang="en-US" smtClean="0"/>
              <a:t>Cycle Count</a:t>
            </a:r>
          </a:p>
          <a:p>
            <a:pPr lvl="2" eaLnBrk="1" hangingPunct="1"/>
            <a:r>
              <a:rPr lang="en-US" smtClean="0"/>
              <a:t>Unplanned Issues/Receipts</a:t>
            </a:r>
          </a:p>
          <a:p>
            <a:pPr eaLnBrk="1" hangingPunct="1"/>
            <a:endParaRPr lang="en-US" smtClean="0"/>
          </a:p>
        </p:txBody>
      </p:sp>
      <p:sp>
        <p:nvSpPr>
          <p:cNvPr id="50179" name="Rectangle 2"/>
          <p:cNvSpPr>
            <a:spLocks noGrp="1" noChangeArrowheads="1"/>
          </p:cNvSpPr>
          <p:nvPr>
            <p:ph type="title"/>
          </p:nvPr>
        </p:nvSpPr>
        <p:spPr/>
        <p:txBody>
          <a:bodyPr/>
          <a:lstStyle/>
          <a:p>
            <a:pPr eaLnBrk="1" hangingPunct="1"/>
            <a:r>
              <a:rPr lang="en-US" smtClean="0"/>
              <a:t>Inventory Status (more)</a:t>
            </a:r>
          </a:p>
        </p:txBody>
      </p:sp>
      <p:sp>
        <p:nvSpPr>
          <p:cNvPr id="50178" name="Footer Placeholder 3"/>
          <p:cNvSpPr>
            <a:spLocks noGrp="1"/>
          </p:cNvSpPr>
          <p:nvPr>
            <p:ph type="ftr" sz="quarter" idx="10"/>
          </p:nvPr>
        </p:nvSpPr>
        <p:spPr>
          <a:noFill/>
        </p:spPr>
        <p:txBody>
          <a:bodyPr/>
          <a:lstStyle/>
          <a:p>
            <a:r>
              <a:rPr lang="en-US"/>
              <a:t>CI-SU-430</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2"/>
          <p:cNvSpPr>
            <a:spLocks noGrp="1" noChangeArrowheads="1"/>
          </p:cNvSpPr>
          <p:nvPr>
            <p:ph type="title"/>
          </p:nvPr>
        </p:nvSpPr>
        <p:spPr/>
        <p:txBody>
          <a:bodyPr/>
          <a:lstStyle/>
          <a:p>
            <a:pPr eaLnBrk="1" hangingPunct="1"/>
            <a:r>
              <a:rPr lang="en-US" smtClean="0"/>
              <a:t>Inventory Status Code Maintenance</a:t>
            </a:r>
          </a:p>
        </p:txBody>
      </p:sp>
      <p:sp>
        <p:nvSpPr>
          <p:cNvPr id="51202" name="Footer Placeholder 3"/>
          <p:cNvSpPr>
            <a:spLocks noGrp="1"/>
          </p:cNvSpPr>
          <p:nvPr>
            <p:ph type="ftr" sz="quarter" idx="10"/>
          </p:nvPr>
        </p:nvSpPr>
        <p:spPr>
          <a:noFill/>
        </p:spPr>
        <p:txBody>
          <a:bodyPr/>
          <a:lstStyle/>
          <a:p>
            <a:r>
              <a:rPr lang="en-US"/>
              <a:t>CI-SU-440</a:t>
            </a:r>
          </a:p>
        </p:txBody>
      </p:sp>
      <p:grpSp>
        <p:nvGrpSpPr>
          <p:cNvPr id="8" name="Group 7"/>
          <p:cNvGrpSpPr/>
          <p:nvPr/>
        </p:nvGrpSpPr>
        <p:grpSpPr>
          <a:xfrm>
            <a:off x="576263" y="1101461"/>
            <a:ext cx="7970837" cy="4881563"/>
            <a:chOff x="576263" y="1533525"/>
            <a:chExt cx="7970837" cy="4881563"/>
          </a:xfrm>
        </p:grpSpPr>
        <p:pic>
          <p:nvPicPr>
            <p:cNvPr id="51204" name="Picture 4" descr="Region Capture"/>
            <p:cNvPicPr>
              <a:picLocks noChangeAspect="1" noChangeArrowheads="1"/>
            </p:cNvPicPr>
            <p:nvPr/>
          </p:nvPicPr>
          <p:blipFill>
            <a:blip r:embed="rId2" cstate="print"/>
            <a:srcRect/>
            <a:stretch>
              <a:fillRect/>
            </a:stretch>
          </p:blipFill>
          <p:spPr bwMode="auto">
            <a:xfrm>
              <a:off x="576263" y="1533525"/>
              <a:ext cx="7970837" cy="4881563"/>
            </a:xfrm>
            <a:prstGeom prst="rect">
              <a:avLst/>
            </a:prstGeom>
            <a:noFill/>
            <a:ln w="9525">
              <a:noFill/>
              <a:miter lim="800000"/>
              <a:headEnd/>
              <a:tailEnd/>
            </a:ln>
          </p:spPr>
        </p:pic>
        <p:sp>
          <p:nvSpPr>
            <p:cNvPr id="442374" name="Rectangle 6"/>
            <p:cNvSpPr>
              <a:spLocks noChangeArrowheads="1"/>
            </p:cNvSpPr>
            <p:nvPr/>
          </p:nvSpPr>
          <p:spPr bwMode="auto">
            <a:xfrm>
              <a:off x="5770563" y="2589213"/>
              <a:ext cx="2508250" cy="714375"/>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2000">
                  <a:latin typeface="+mj-lt"/>
                </a:rPr>
                <a:t>Restricted Transactions</a:t>
              </a:r>
            </a:p>
          </p:txBody>
        </p:sp>
        <p:sp>
          <p:nvSpPr>
            <p:cNvPr id="51206" name="Rectangle 7"/>
            <p:cNvSpPr>
              <a:spLocks noChangeArrowheads="1"/>
            </p:cNvSpPr>
            <p:nvPr/>
          </p:nvSpPr>
          <p:spPr bwMode="auto">
            <a:xfrm>
              <a:off x="615950" y="3841750"/>
              <a:ext cx="5121275" cy="2386013"/>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cxnSp>
          <p:nvCxnSpPr>
            <p:cNvPr id="51207" name="AutoShape 8"/>
            <p:cNvCxnSpPr>
              <a:cxnSpLocks noChangeShapeType="1"/>
              <a:stCxn id="442374" idx="2"/>
              <a:endCxn id="51206" idx="3"/>
            </p:cNvCxnSpPr>
            <p:nvPr/>
          </p:nvCxnSpPr>
          <p:spPr bwMode="auto">
            <a:xfrm rot="5400000">
              <a:off x="5522120" y="3532981"/>
              <a:ext cx="1731962" cy="1273175"/>
            </a:xfrm>
            <a:prstGeom prst="bentConnector2">
              <a:avLst/>
            </a:prstGeom>
            <a:noFill/>
            <a:ln w="28575">
              <a:solidFill>
                <a:srgbClr val="FF3300"/>
              </a:solidFill>
              <a:miter lim="800000"/>
              <a:headEnd/>
              <a:tailEnd type="triangle" w="med" len="med"/>
            </a:ln>
          </p:spPr>
        </p:cxn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lstStyle/>
          <a:p>
            <a:pPr eaLnBrk="1" hangingPunct="1"/>
            <a:r>
              <a:rPr lang="en-US" dirty="0" smtClean="0"/>
              <a:t>Activating Consignment Inventory</a:t>
            </a:r>
          </a:p>
        </p:txBody>
      </p:sp>
      <p:sp>
        <p:nvSpPr>
          <p:cNvPr id="52226" name="Footer Placeholder 3"/>
          <p:cNvSpPr>
            <a:spLocks noGrp="1"/>
          </p:cNvSpPr>
          <p:nvPr>
            <p:ph type="ftr" sz="quarter" idx="10"/>
          </p:nvPr>
        </p:nvSpPr>
        <p:spPr>
          <a:noFill/>
        </p:spPr>
        <p:txBody>
          <a:bodyPr/>
          <a:lstStyle/>
          <a:p>
            <a:r>
              <a:rPr lang="en-US" dirty="0"/>
              <a:t>CI-SU-450</a:t>
            </a:r>
          </a:p>
        </p:txBody>
      </p:sp>
      <p:sp>
        <p:nvSpPr>
          <p:cNvPr id="421892" name="AutoShape 4"/>
          <p:cNvSpPr>
            <a:spLocks noChangeArrowheads="1"/>
          </p:cNvSpPr>
          <p:nvPr/>
        </p:nvSpPr>
        <p:spPr bwMode="auto">
          <a:xfrm>
            <a:off x="1547438" y="2080006"/>
            <a:ext cx="2381459" cy="1099979"/>
          </a:xfrm>
          <a:prstGeom prst="roundRect">
            <a:avLst>
              <a:gd name="adj" fmla="val 16667"/>
            </a:avLst>
          </a:prstGeom>
          <a:solidFill>
            <a:srgbClr val="FFFFFF"/>
          </a:solidFill>
          <a:ln w="38100">
            <a:solidFill>
              <a:srgbClr val="5A87C6"/>
            </a:solidFill>
            <a:round/>
            <a:headEnd/>
            <a:tailEnd/>
          </a:ln>
          <a:effectLst>
            <a:outerShdw dist="107763" dir="2700000" algn="ctr" rotWithShape="0">
              <a:srgbClr val="5A87C6"/>
            </a:outerShdw>
          </a:effectLst>
        </p:spPr>
        <p:txBody>
          <a:bodyPr lIns="0" tIns="45718" rIns="0" bIns="45718" anchor="ctr"/>
          <a:lstStyle/>
          <a:p>
            <a:pPr eaLnBrk="0" hangingPunct="0">
              <a:defRPr/>
            </a:pPr>
            <a:r>
              <a:rPr kumimoji="1" lang="en-US" sz="1800" dirty="0" smtClean="0">
                <a:latin typeface="+mj-lt"/>
              </a:rPr>
              <a:t>Customer </a:t>
            </a:r>
            <a:r>
              <a:rPr kumimoji="1" lang="en-US" sz="1800" dirty="0">
                <a:latin typeface="+mj-lt"/>
              </a:rPr>
              <a:t>Consignment </a:t>
            </a:r>
            <a:r>
              <a:rPr kumimoji="1" lang="en-US" sz="1800" dirty="0" smtClean="0">
                <a:latin typeface="+mj-lt"/>
              </a:rPr>
              <a:t>Control</a:t>
            </a:r>
            <a:endParaRPr kumimoji="1" lang="en-US" sz="1800" dirty="0">
              <a:solidFill>
                <a:schemeClr val="accent1"/>
              </a:solidFill>
              <a:latin typeface="+mj-lt"/>
            </a:endParaRPr>
          </a:p>
        </p:txBody>
      </p:sp>
      <p:sp>
        <p:nvSpPr>
          <p:cNvPr id="421893" name="AutoShape 5"/>
          <p:cNvSpPr>
            <a:spLocks noChangeArrowheads="1"/>
          </p:cNvSpPr>
          <p:nvPr/>
        </p:nvSpPr>
        <p:spPr bwMode="auto">
          <a:xfrm>
            <a:off x="1547438" y="3789419"/>
            <a:ext cx="2381459" cy="1101891"/>
          </a:xfrm>
          <a:prstGeom prst="roundRect">
            <a:avLst>
              <a:gd name="adj" fmla="val 16667"/>
            </a:avLst>
          </a:prstGeom>
          <a:solidFill>
            <a:schemeClr val="bg1"/>
          </a:solidFill>
          <a:ln w="38100">
            <a:solidFill>
              <a:srgbClr val="5A87C6"/>
            </a:solidFill>
            <a:round/>
            <a:headEnd/>
            <a:tailEnd/>
          </a:ln>
          <a:effectLst>
            <a:outerShdw dist="107763" dir="2700000" algn="ctr" rotWithShape="0">
              <a:srgbClr val="5A87C6"/>
            </a:outerShdw>
          </a:effectLst>
        </p:spPr>
        <p:txBody>
          <a:bodyPr lIns="91435" tIns="45718" rIns="91435" bIns="45718" anchor="ctr"/>
          <a:lstStyle/>
          <a:p>
            <a:pPr eaLnBrk="0" hangingPunct="0">
              <a:defRPr/>
            </a:pPr>
            <a:r>
              <a:rPr kumimoji="1" lang="en-US" sz="1800" dirty="0" smtClean="0">
                <a:latin typeface="+mj-lt"/>
              </a:rPr>
              <a:t>Ship-To/Item Controls Maintenance</a:t>
            </a:r>
            <a:endParaRPr kumimoji="1" lang="en-US" sz="1800" dirty="0">
              <a:latin typeface="+mj-lt"/>
            </a:endParaRPr>
          </a:p>
        </p:txBody>
      </p:sp>
      <p:sp>
        <p:nvSpPr>
          <p:cNvPr id="421896" name="AutoShape 8"/>
          <p:cNvSpPr>
            <a:spLocks noChangeArrowheads="1"/>
          </p:cNvSpPr>
          <p:nvPr/>
        </p:nvSpPr>
        <p:spPr bwMode="auto">
          <a:xfrm>
            <a:off x="5658799" y="3001176"/>
            <a:ext cx="1929285" cy="914400"/>
          </a:xfrm>
          <a:prstGeom prst="roundRect">
            <a:avLst>
              <a:gd name="adj" fmla="val 16667"/>
            </a:avLst>
          </a:prstGeom>
          <a:solidFill>
            <a:srgbClr val="FFFFFF"/>
          </a:solidFill>
          <a:ln w="38100">
            <a:solidFill>
              <a:srgbClr val="5A87C6"/>
            </a:solidFill>
            <a:round/>
            <a:headEnd/>
            <a:tailEnd/>
          </a:ln>
          <a:effectLst>
            <a:outerShdw dist="107763" dir="2700000" algn="ctr" rotWithShape="0">
              <a:srgbClr val="5A87C6"/>
            </a:outerShdw>
          </a:effectLst>
        </p:spPr>
        <p:txBody>
          <a:bodyPr lIns="91435" tIns="45718" rIns="91435" bIns="45718" anchor="ctr"/>
          <a:lstStyle/>
          <a:p>
            <a:pPr eaLnBrk="0" hangingPunct="0">
              <a:defRPr/>
            </a:pPr>
            <a:r>
              <a:rPr kumimoji="1" lang="en-US" sz="1800" dirty="0">
                <a:latin typeface="+mj-lt"/>
              </a:rPr>
              <a:t>Establish Contract</a:t>
            </a:r>
            <a:endParaRPr kumimoji="1" lang="en-US" sz="1800" dirty="0">
              <a:solidFill>
                <a:schemeClr val="accent1"/>
              </a:solidFill>
              <a:latin typeface="+mj-lt"/>
            </a:endParaRPr>
          </a:p>
        </p:txBody>
      </p:sp>
      <p:cxnSp>
        <p:nvCxnSpPr>
          <p:cNvPr id="52231" name="AutoShape 16"/>
          <p:cNvCxnSpPr>
            <a:cxnSpLocks noChangeShapeType="1"/>
            <a:stCxn id="421892" idx="3"/>
            <a:endCxn id="421896" idx="1"/>
          </p:cNvCxnSpPr>
          <p:nvPr/>
        </p:nvCxnSpPr>
        <p:spPr bwMode="auto">
          <a:xfrm>
            <a:off x="3928897" y="2629996"/>
            <a:ext cx="1729902" cy="828380"/>
          </a:xfrm>
          <a:prstGeom prst="bentConnector3">
            <a:avLst>
              <a:gd name="adj1" fmla="val 50000"/>
            </a:avLst>
          </a:prstGeom>
          <a:noFill/>
          <a:ln w="28575">
            <a:solidFill>
              <a:srgbClr val="5A87C6"/>
            </a:solidFill>
            <a:miter lim="800000"/>
            <a:headEnd/>
            <a:tailEnd type="triangle" w="med" len="med"/>
          </a:ln>
        </p:spPr>
      </p:cxnSp>
      <p:cxnSp>
        <p:nvCxnSpPr>
          <p:cNvPr id="52232" name="AutoShape 17"/>
          <p:cNvCxnSpPr>
            <a:cxnSpLocks noChangeShapeType="1"/>
            <a:stCxn id="421893" idx="3"/>
            <a:endCxn id="421896" idx="1"/>
          </p:cNvCxnSpPr>
          <p:nvPr/>
        </p:nvCxnSpPr>
        <p:spPr bwMode="auto">
          <a:xfrm flipV="1">
            <a:off x="3928897" y="3458376"/>
            <a:ext cx="1729902" cy="881989"/>
          </a:xfrm>
          <a:prstGeom prst="bentConnector3">
            <a:avLst>
              <a:gd name="adj1" fmla="val 50000"/>
            </a:avLst>
          </a:prstGeom>
          <a:noFill/>
          <a:ln w="28575">
            <a:solidFill>
              <a:srgbClr val="5A87C6"/>
            </a:solidFill>
            <a:miter lim="800000"/>
            <a:headEnd/>
            <a:tailEnd type="triangle" w="med" len="med"/>
          </a:ln>
        </p:spPr>
      </p:cxnSp>
      <p:cxnSp>
        <p:nvCxnSpPr>
          <p:cNvPr id="52233" name="AutoShape 18"/>
          <p:cNvCxnSpPr>
            <a:cxnSpLocks noChangeShapeType="1"/>
            <a:stCxn id="421892" idx="2"/>
            <a:endCxn id="421893" idx="0"/>
          </p:cNvCxnSpPr>
          <p:nvPr/>
        </p:nvCxnSpPr>
        <p:spPr bwMode="auto">
          <a:xfrm rot="5400000">
            <a:off x="2433451" y="3484702"/>
            <a:ext cx="609434" cy="1588"/>
          </a:xfrm>
          <a:prstGeom prst="straightConnector1">
            <a:avLst/>
          </a:prstGeom>
          <a:noFill/>
          <a:ln w="28575">
            <a:solidFill>
              <a:srgbClr val="5A87C6"/>
            </a:solidFill>
            <a:round/>
            <a:headEnd/>
            <a:tailEnd type="triangle" w="med" len="med"/>
          </a:ln>
        </p:spPr>
      </p:cxn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2"/>
          <p:cNvSpPr>
            <a:spLocks noGrp="1" noChangeArrowheads="1"/>
          </p:cNvSpPr>
          <p:nvPr>
            <p:ph type="title"/>
          </p:nvPr>
        </p:nvSpPr>
        <p:spPr/>
        <p:txBody>
          <a:bodyPr/>
          <a:lstStyle/>
          <a:p>
            <a:pPr eaLnBrk="1" hangingPunct="1"/>
            <a:r>
              <a:rPr lang="en-US" smtClean="0"/>
              <a:t>Customer Consignment Control</a:t>
            </a:r>
          </a:p>
        </p:txBody>
      </p:sp>
      <p:sp>
        <p:nvSpPr>
          <p:cNvPr id="53250" name="Footer Placeholder 3"/>
          <p:cNvSpPr>
            <a:spLocks noGrp="1"/>
          </p:cNvSpPr>
          <p:nvPr>
            <p:ph type="ftr" sz="quarter" idx="10"/>
          </p:nvPr>
        </p:nvSpPr>
        <p:spPr>
          <a:noFill/>
        </p:spPr>
        <p:txBody>
          <a:bodyPr/>
          <a:lstStyle/>
          <a:p>
            <a:r>
              <a:rPr lang="en-US"/>
              <a:t>CI-SU-460</a:t>
            </a:r>
          </a:p>
        </p:txBody>
      </p:sp>
      <p:pic>
        <p:nvPicPr>
          <p:cNvPr id="53252" name="Picture 4" descr="Region Capture"/>
          <p:cNvPicPr>
            <a:picLocks noChangeAspect="1" noChangeArrowheads="1"/>
          </p:cNvPicPr>
          <p:nvPr/>
        </p:nvPicPr>
        <p:blipFill>
          <a:blip r:embed="rId2" cstate="print"/>
          <a:srcRect/>
          <a:stretch>
            <a:fillRect/>
          </a:stretch>
        </p:blipFill>
        <p:spPr bwMode="auto">
          <a:xfrm>
            <a:off x="591073" y="1875601"/>
            <a:ext cx="7953375" cy="330835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pPr eaLnBrk="0" hangingPunct="0">
              <a:defRPr/>
            </a:pPr>
            <a:r>
              <a:rPr kumimoji="1" lang="en-US" dirty="0" smtClean="0"/>
              <a:t>Ship-To/Item Controls Maintenance</a:t>
            </a:r>
            <a:endParaRPr kumimoji="1" lang="en-US" dirty="0"/>
          </a:p>
        </p:txBody>
      </p:sp>
      <p:sp>
        <p:nvSpPr>
          <p:cNvPr id="54274" name="Footer Placeholder 3"/>
          <p:cNvSpPr>
            <a:spLocks noGrp="1"/>
          </p:cNvSpPr>
          <p:nvPr>
            <p:ph type="ftr" sz="quarter" idx="10"/>
          </p:nvPr>
        </p:nvSpPr>
        <p:spPr>
          <a:noFill/>
        </p:spPr>
        <p:txBody>
          <a:bodyPr/>
          <a:lstStyle/>
          <a:p>
            <a:r>
              <a:rPr lang="en-US" dirty="0"/>
              <a:t>CI-SU-470</a:t>
            </a:r>
          </a:p>
        </p:txBody>
      </p:sp>
      <p:grpSp>
        <p:nvGrpSpPr>
          <p:cNvPr id="6" name="Group 5"/>
          <p:cNvGrpSpPr/>
          <p:nvPr/>
        </p:nvGrpSpPr>
        <p:grpSpPr>
          <a:xfrm>
            <a:off x="591073" y="1847026"/>
            <a:ext cx="7953375" cy="3454400"/>
            <a:chOff x="581025" y="2228850"/>
            <a:chExt cx="7953375" cy="3454400"/>
          </a:xfrm>
        </p:grpSpPr>
        <p:pic>
          <p:nvPicPr>
            <p:cNvPr id="54276" name="Picture 5" descr="Region Capture"/>
            <p:cNvPicPr>
              <a:picLocks noChangeAspect="1" noChangeArrowheads="1"/>
            </p:cNvPicPr>
            <p:nvPr/>
          </p:nvPicPr>
          <p:blipFill>
            <a:blip r:embed="rId2" cstate="print"/>
            <a:srcRect/>
            <a:stretch>
              <a:fillRect/>
            </a:stretch>
          </p:blipFill>
          <p:spPr bwMode="auto">
            <a:xfrm>
              <a:off x="581025" y="2228850"/>
              <a:ext cx="7953375" cy="3454400"/>
            </a:xfrm>
            <a:prstGeom prst="rect">
              <a:avLst/>
            </a:prstGeom>
            <a:noFill/>
            <a:ln w="9525">
              <a:noFill/>
              <a:miter lim="800000"/>
              <a:headEnd/>
              <a:tailEnd/>
            </a:ln>
          </p:spPr>
        </p:pic>
        <p:sp>
          <p:nvSpPr>
            <p:cNvPr id="54277" name="Rectangle 7"/>
            <p:cNvSpPr>
              <a:spLocks noChangeArrowheads="1"/>
            </p:cNvSpPr>
            <p:nvPr/>
          </p:nvSpPr>
          <p:spPr bwMode="auto">
            <a:xfrm>
              <a:off x="1492250" y="3695700"/>
              <a:ext cx="2963863" cy="914400"/>
            </a:xfrm>
            <a:prstGeom prst="rect">
              <a:avLst/>
            </a:prstGeom>
            <a:noFill/>
            <a:ln w="28575" algn="ctr">
              <a:solidFill>
                <a:srgbClr val="FF3300"/>
              </a:solidFill>
              <a:miter lim="800000"/>
              <a:headEnd/>
              <a:tailEnd/>
            </a:ln>
          </p:spPr>
          <p:txBody>
            <a:bodyPr wrap="none" tIns="91440" bIns="91440" anchor="ctr"/>
            <a:lstStyle/>
            <a:p>
              <a:endParaRPr lang="en-US"/>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3"/>
          <p:cNvSpPr>
            <a:spLocks noGrp="1" noChangeArrowheads="1"/>
          </p:cNvSpPr>
          <p:nvPr>
            <p:ph idx="1"/>
          </p:nvPr>
        </p:nvSpPr>
        <p:spPr/>
        <p:txBody>
          <a:bodyPr/>
          <a:lstStyle/>
          <a:p>
            <a:pPr eaLnBrk="1" hangingPunct="1"/>
            <a:r>
              <a:rPr lang="en-US" smtClean="0"/>
              <a:t>New Maintenance Transaction</a:t>
            </a:r>
          </a:p>
          <a:p>
            <a:pPr lvl="1" eaLnBrk="1" hangingPunct="1"/>
            <a:r>
              <a:rPr lang="en-US" smtClean="0"/>
              <a:t>Define Destinations by Region </a:t>
            </a:r>
          </a:p>
          <a:p>
            <a:pPr lvl="1" eaLnBrk="1" hangingPunct="1"/>
            <a:r>
              <a:rPr lang="en-US" smtClean="0"/>
              <a:t>Created by ATP</a:t>
            </a:r>
          </a:p>
          <a:p>
            <a:pPr lvl="1" eaLnBrk="1" hangingPunct="1"/>
            <a:r>
              <a:rPr lang="en-US" smtClean="0"/>
              <a:t>Utilized by Consignment</a:t>
            </a:r>
          </a:p>
          <a:p>
            <a:pPr lvl="2" eaLnBrk="1" hangingPunct="1"/>
            <a:r>
              <a:rPr lang="en-US" smtClean="0"/>
              <a:t>Aging Date Calculation</a:t>
            </a:r>
          </a:p>
          <a:p>
            <a:pPr eaLnBrk="1" hangingPunct="1"/>
            <a:endParaRPr lang="en-US" smtClean="0"/>
          </a:p>
        </p:txBody>
      </p:sp>
      <p:sp>
        <p:nvSpPr>
          <p:cNvPr id="55299" name="Rectangle 2"/>
          <p:cNvSpPr>
            <a:spLocks noGrp="1" noChangeArrowheads="1"/>
          </p:cNvSpPr>
          <p:nvPr>
            <p:ph type="title"/>
          </p:nvPr>
        </p:nvSpPr>
        <p:spPr/>
        <p:txBody>
          <a:bodyPr/>
          <a:lstStyle/>
          <a:p>
            <a:pPr eaLnBrk="1" hangingPunct="1"/>
            <a:r>
              <a:rPr lang="en-US" smtClean="0"/>
              <a:t>Transport Days</a:t>
            </a:r>
          </a:p>
        </p:txBody>
      </p:sp>
      <p:sp>
        <p:nvSpPr>
          <p:cNvPr id="55298" name="Footer Placeholder 3"/>
          <p:cNvSpPr>
            <a:spLocks noGrp="1"/>
          </p:cNvSpPr>
          <p:nvPr>
            <p:ph type="ftr" sz="quarter" idx="10"/>
          </p:nvPr>
        </p:nvSpPr>
        <p:spPr>
          <a:noFill/>
        </p:spPr>
        <p:txBody>
          <a:bodyPr/>
          <a:lstStyle/>
          <a:p>
            <a:r>
              <a:rPr lang="en-US"/>
              <a:t>CI-SU-480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p:txBody>
          <a:bodyPr/>
          <a:lstStyle/>
          <a:p>
            <a:pPr eaLnBrk="1" hangingPunct="1"/>
            <a:r>
              <a:rPr lang="en-US" smtClean="0"/>
              <a:t>Delivery Transit Time Maintenance</a:t>
            </a:r>
          </a:p>
        </p:txBody>
      </p:sp>
      <p:sp>
        <p:nvSpPr>
          <p:cNvPr id="56322" name="Footer Placeholder 3"/>
          <p:cNvSpPr>
            <a:spLocks noGrp="1"/>
          </p:cNvSpPr>
          <p:nvPr>
            <p:ph type="ftr" sz="quarter" idx="10"/>
          </p:nvPr>
        </p:nvSpPr>
        <p:spPr>
          <a:noFill/>
        </p:spPr>
        <p:txBody>
          <a:bodyPr/>
          <a:lstStyle/>
          <a:p>
            <a:r>
              <a:rPr lang="en-US"/>
              <a:t>CI-SU-490</a:t>
            </a:r>
          </a:p>
        </p:txBody>
      </p:sp>
      <p:grpSp>
        <p:nvGrpSpPr>
          <p:cNvPr id="7" name="Group 6"/>
          <p:cNvGrpSpPr/>
          <p:nvPr/>
        </p:nvGrpSpPr>
        <p:grpSpPr>
          <a:xfrm>
            <a:off x="581548" y="1618482"/>
            <a:ext cx="7970838" cy="3849687"/>
            <a:chOff x="571500" y="2090738"/>
            <a:chExt cx="7970838" cy="3849687"/>
          </a:xfrm>
        </p:grpSpPr>
        <p:pic>
          <p:nvPicPr>
            <p:cNvPr id="56324" name="Picture 4" descr="Region Capture"/>
            <p:cNvPicPr>
              <a:picLocks noChangeAspect="1" noChangeArrowheads="1"/>
            </p:cNvPicPr>
            <p:nvPr/>
          </p:nvPicPr>
          <p:blipFill>
            <a:blip r:embed="rId2" cstate="print"/>
            <a:srcRect/>
            <a:stretch>
              <a:fillRect/>
            </a:stretch>
          </p:blipFill>
          <p:spPr bwMode="auto">
            <a:xfrm>
              <a:off x="571500" y="2090738"/>
              <a:ext cx="7970838" cy="3849687"/>
            </a:xfrm>
            <a:prstGeom prst="rect">
              <a:avLst/>
            </a:prstGeom>
            <a:noFill/>
            <a:ln w="9525">
              <a:noFill/>
              <a:miter lim="800000"/>
              <a:headEnd/>
              <a:tailEnd/>
            </a:ln>
          </p:spPr>
        </p:pic>
        <p:sp>
          <p:nvSpPr>
            <p:cNvPr id="446470" name="Rectangle 6"/>
            <p:cNvSpPr>
              <a:spLocks noChangeArrowheads="1"/>
            </p:cNvSpPr>
            <p:nvPr/>
          </p:nvSpPr>
          <p:spPr bwMode="auto">
            <a:xfrm>
              <a:off x="3832225" y="4154488"/>
              <a:ext cx="4157663" cy="714375"/>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2000" dirty="0">
                  <a:latin typeface="+mj-lt"/>
                </a:rPr>
                <a:t>Defaults to Sales Orders and Scheduled Orders</a:t>
              </a:r>
            </a:p>
          </p:txBody>
        </p:sp>
        <p:sp>
          <p:nvSpPr>
            <p:cNvPr id="56326" name="Rectangle 7"/>
            <p:cNvSpPr>
              <a:spLocks noChangeArrowheads="1"/>
            </p:cNvSpPr>
            <p:nvPr/>
          </p:nvSpPr>
          <p:spPr bwMode="auto">
            <a:xfrm>
              <a:off x="682625" y="3792538"/>
              <a:ext cx="1243013" cy="29845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Grp="1" noChangeArrowheads="1"/>
          </p:cNvSpPr>
          <p:nvPr>
            <p:ph idx="1"/>
          </p:nvPr>
        </p:nvSpPr>
        <p:spPr/>
        <p:txBody>
          <a:bodyPr/>
          <a:lstStyle/>
          <a:p>
            <a:pPr eaLnBrk="1" hangingPunct="1">
              <a:lnSpc>
                <a:spcPct val="90000"/>
              </a:lnSpc>
            </a:pPr>
            <a:r>
              <a:rPr lang="en-US" dirty="0" smtClean="0"/>
              <a:t>What is Consignment inventory?</a:t>
            </a:r>
          </a:p>
          <a:p>
            <a:pPr lvl="2" eaLnBrk="1" hangingPunct="1">
              <a:lnSpc>
                <a:spcPct val="90000"/>
              </a:lnSpc>
            </a:pPr>
            <a:r>
              <a:rPr lang="en-US" sz="2400" dirty="0" smtClean="0"/>
              <a:t>Inventories, generally of finished goods, that are in the possession of customers ... but remain the property of the manufacturer by agreement with those in possession.</a:t>
            </a:r>
          </a:p>
          <a:p>
            <a:pPr lvl="2" eaLnBrk="1" hangingPunct="1">
              <a:lnSpc>
                <a:spcPct val="90000"/>
              </a:lnSpc>
            </a:pPr>
            <a:r>
              <a:rPr lang="en-US" sz="2400" dirty="0" smtClean="0"/>
              <a:t>The process of a supplier placing goods at a customer location without receiving payment until after the goods are used or sold.</a:t>
            </a:r>
          </a:p>
          <a:p>
            <a:pPr lvl="4" eaLnBrk="1" hangingPunct="1">
              <a:lnSpc>
                <a:spcPct val="90000"/>
              </a:lnSpc>
            </a:pPr>
            <a:r>
              <a:rPr lang="en-US" sz="2000" i="1" dirty="0" smtClean="0"/>
              <a:t>APICS Dictionary</a:t>
            </a:r>
            <a:r>
              <a:rPr lang="en-US" sz="2000" dirty="0" smtClean="0"/>
              <a:t> </a:t>
            </a:r>
            <a:r>
              <a:rPr lang="en-US" sz="2000" i="1" dirty="0" smtClean="0"/>
              <a:t>(Tenth Edition, 2002)</a:t>
            </a:r>
            <a:endParaRPr lang="en-US" sz="2000" dirty="0" smtClean="0"/>
          </a:p>
        </p:txBody>
      </p:sp>
      <p:sp>
        <p:nvSpPr>
          <p:cNvPr id="18435" name="Rectangle 2"/>
          <p:cNvSpPr>
            <a:spLocks noGrp="1" noChangeArrowheads="1"/>
          </p:cNvSpPr>
          <p:nvPr>
            <p:ph type="title"/>
          </p:nvPr>
        </p:nvSpPr>
        <p:spPr/>
        <p:txBody>
          <a:bodyPr/>
          <a:lstStyle/>
          <a:p>
            <a:pPr eaLnBrk="1" hangingPunct="1"/>
            <a:r>
              <a:rPr lang="en-US" smtClean="0"/>
              <a:t>Introduction</a:t>
            </a:r>
          </a:p>
        </p:txBody>
      </p:sp>
      <p:sp>
        <p:nvSpPr>
          <p:cNvPr id="18434" name="Footer Placeholder 3"/>
          <p:cNvSpPr>
            <a:spLocks noGrp="1"/>
          </p:cNvSpPr>
          <p:nvPr>
            <p:ph type="ftr" sz="quarter" idx="10"/>
          </p:nvPr>
        </p:nvSpPr>
        <p:spPr>
          <a:noFill/>
        </p:spPr>
        <p:txBody>
          <a:bodyPr/>
          <a:lstStyle/>
          <a:p>
            <a:r>
              <a:rPr lang="en-US"/>
              <a:t>CI-SU-050</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2"/>
          <p:cNvSpPr>
            <a:spLocks noGrp="1" noChangeArrowheads="1"/>
          </p:cNvSpPr>
          <p:nvPr>
            <p:ph type="title"/>
          </p:nvPr>
        </p:nvSpPr>
        <p:spPr/>
        <p:txBody>
          <a:bodyPr>
            <a:normAutofit fontScale="90000"/>
          </a:bodyPr>
          <a:lstStyle/>
          <a:p>
            <a:pPr eaLnBrk="1" hangingPunct="1"/>
            <a:r>
              <a:rPr lang="en-US" sz="4200" smtClean="0"/>
              <a:t>Questions</a:t>
            </a:r>
            <a:r>
              <a:rPr lang="en-US" sz="3400" smtClean="0"/>
              <a:t>?</a:t>
            </a:r>
          </a:p>
        </p:txBody>
      </p:sp>
      <p:sp>
        <p:nvSpPr>
          <p:cNvPr id="8195" name="Footer Placeholder 2"/>
          <p:cNvSpPr>
            <a:spLocks noGrp="1"/>
          </p:cNvSpPr>
          <p:nvPr>
            <p:ph type="ftr" sz="quarter" idx="10"/>
          </p:nvPr>
        </p:nvSpPr>
        <p:spPr>
          <a:noFill/>
        </p:spPr>
        <p:txBody>
          <a:bodyPr/>
          <a:lstStyle/>
          <a:p>
            <a:r>
              <a:rPr lang="en-US"/>
              <a:t>CI-SU-500</a:t>
            </a:r>
          </a:p>
        </p:txBody>
      </p:sp>
      <p:graphicFrame>
        <p:nvGraphicFramePr>
          <p:cNvPr id="8194" name="Object 3"/>
          <p:cNvGraphicFramePr>
            <a:graphicFrameLocks noChangeAspect="1"/>
          </p:cNvGraphicFramePr>
          <p:nvPr/>
        </p:nvGraphicFramePr>
        <p:xfrm>
          <a:off x="3554413" y="1962150"/>
          <a:ext cx="2033587" cy="3389313"/>
        </p:xfrm>
        <a:graphic>
          <a:graphicData uri="http://schemas.openxmlformats.org/presentationml/2006/ole">
            <p:oleObj spid="_x0000_s8194" name="Clip" r:id="rId3" imgW="2033280" imgH="3390840" progId="">
              <p:embed/>
            </p:oleObj>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3"/>
          <p:cNvSpPr>
            <a:spLocks noGrp="1" noChangeArrowheads="1"/>
          </p:cNvSpPr>
          <p:nvPr>
            <p:ph idx="1"/>
          </p:nvPr>
        </p:nvSpPr>
        <p:spPr/>
        <p:txBody>
          <a:bodyPr/>
          <a:lstStyle/>
          <a:p>
            <a:pPr eaLnBrk="1" hangingPunct="1"/>
            <a:r>
              <a:rPr lang="en-US" dirty="0" smtClean="0"/>
              <a:t>Course Overview</a:t>
            </a:r>
          </a:p>
          <a:p>
            <a:pPr eaLnBrk="1" hangingPunct="1"/>
            <a:r>
              <a:rPr lang="en-US" dirty="0" smtClean="0"/>
              <a:t>Introduction and Business Overview 	</a:t>
            </a:r>
          </a:p>
          <a:p>
            <a:pPr eaLnBrk="1" hangingPunct="1"/>
            <a:r>
              <a:rPr lang="en-US" dirty="0" smtClean="0"/>
              <a:t>Design Considerations</a:t>
            </a:r>
          </a:p>
          <a:p>
            <a:pPr eaLnBrk="1" hangingPunct="1"/>
            <a:r>
              <a:rPr lang="en-US"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a:t>
            </a:r>
          </a:p>
          <a:p>
            <a:pPr eaLnBrk="1" hangingPunct="1"/>
            <a:endParaRPr lang="en-US" dirty="0" smtClean="0"/>
          </a:p>
        </p:txBody>
      </p:sp>
      <p:sp>
        <p:nvSpPr>
          <p:cNvPr id="57347" name="Rectangle 2"/>
          <p:cNvSpPr>
            <a:spLocks noGrp="1" noChangeArrowheads="1"/>
          </p:cNvSpPr>
          <p:nvPr>
            <p:ph type="title"/>
          </p:nvPr>
        </p:nvSpPr>
        <p:spPr/>
        <p:txBody>
          <a:bodyPr/>
          <a:lstStyle/>
          <a:p>
            <a:pPr eaLnBrk="1" hangingPunct="1"/>
            <a:r>
              <a:rPr lang="en-US" smtClean="0"/>
              <a:t>Summary</a:t>
            </a:r>
          </a:p>
        </p:txBody>
      </p:sp>
      <p:sp>
        <p:nvSpPr>
          <p:cNvPr id="57346" name="Footer Placeholder 3"/>
          <p:cNvSpPr>
            <a:spLocks noGrp="1"/>
          </p:cNvSpPr>
          <p:nvPr>
            <p:ph type="ftr" sz="quarter" idx="10"/>
          </p:nvPr>
        </p:nvSpPr>
        <p:spPr>
          <a:noFill/>
        </p:spPr>
        <p:txBody>
          <a:bodyPr/>
          <a:lstStyle/>
          <a:p>
            <a:r>
              <a:rPr lang="en-US"/>
              <a:t>CI-SU-510</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3"/>
          <p:cNvSpPr>
            <a:spLocks noGrp="1" noChangeArrowheads="1"/>
          </p:cNvSpPr>
          <p:nvPr>
            <p:ph idx="1"/>
          </p:nvPr>
        </p:nvSpPr>
        <p:spPr/>
        <p:txBody>
          <a:bodyPr/>
          <a:lstStyle/>
          <a:p>
            <a:pPr eaLnBrk="1" hangingPunct="1"/>
            <a:r>
              <a:rPr lang="en-US" dirty="0" smtClean="0"/>
              <a:t>Course Overview</a:t>
            </a:r>
          </a:p>
          <a:p>
            <a:pPr eaLnBrk="1" hangingPunct="1"/>
            <a:r>
              <a:rPr lang="en-US" dirty="0" smtClean="0"/>
              <a:t>Introduction and Business Overview</a:t>
            </a:r>
          </a:p>
          <a:p>
            <a:pPr eaLnBrk="1" hangingPunct="1"/>
            <a:r>
              <a:rPr lang="en-US" dirty="0" smtClean="0"/>
              <a:t>Set Up and Controls</a:t>
            </a:r>
          </a:p>
          <a:p>
            <a:pPr eaLnBrk="1" hangingPunct="1"/>
            <a:r>
              <a:rPr lang="en-US" dirty="0" smtClean="0"/>
              <a:t>Common Functionality</a:t>
            </a:r>
          </a:p>
          <a:p>
            <a:pPr eaLnBrk="1" hangingPunct="1"/>
            <a:r>
              <a:rPr lang="en-US" b="1" dirty="0" smtClean="0"/>
              <a:t>Additional Functionality</a:t>
            </a:r>
          </a:p>
          <a:p>
            <a:pPr eaLnBrk="1" hangingPunct="1"/>
            <a:r>
              <a:rPr lang="en-US" dirty="0" smtClean="0"/>
              <a:t>Summary</a:t>
            </a:r>
          </a:p>
          <a:p>
            <a:pPr eaLnBrk="1" hangingPunct="1"/>
            <a:endParaRPr lang="en-US" dirty="0" smtClean="0"/>
          </a:p>
        </p:txBody>
      </p:sp>
      <p:sp>
        <p:nvSpPr>
          <p:cNvPr id="58373" name="Rectangle 4"/>
          <p:cNvSpPr>
            <a:spLocks noGrp="1" noChangeArrowheads="1"/>
          </p:cNvSpPr>
          <p:nvPr>
            <p:ph type="title"/>
          </p:nvPr>
        </p:nvSpPr>
        <p:spPr/>
        <p:txBody>
          <a:bodyPr/>
          <a:lstStyle/>
          <a:p>
            <a:pPr eaLnBrk="1" hangingPunct="1"/>
            <a:r>
              <a:rPr lang="en-US" smtClean="0"/>
              <a:t>Customer Consignment Inventory</a:t>
            </a:r>
          </a:p>
        </p:txBody>
      </p:sp>
      <p:sp>
        <p:nvSpPr>
          <p:cNvPr id="58370" name="Footer Placeholder 3"/>
          <p:cNvSpPr>
            <a:spLocks noGrp="1"/>
          </p:cNvSpPr>
          <p:nvPr>
            <p:ph type="ftr" sz="quarter" idx="10"/>
          </p:nvPr>
        </p:nvSpPr>
        <p:spPr>
          <a:noFill/>
        </p:spPr>
        <p:txBody>
          <a:bodyPr/>
          <a:lstStyle/>
          <a:p>
            <a:r>
              <a:rPr lang="en-US"/>
              <a:t>CI-SU-520</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3"/>
          <p:cNvSpPr>
            <a:spLocks noGrp="1" noChangeArrowheads="1"/>
          </p:cNvSpPr>
          <p:nvPr>
            <p:ph idx="1"/>
          </p:nvPr>
        </p:nvSpPr>
        <p:spPr/>
        <p:txBody>
          <a:bodyPr/>
          <a:lstStyle/>
          <a:p>
            <a:pPr eaLnBrk="1" hangingPunct="1"/>
            <a:r>
              <a:rPr lang="en-US" smtClean="0"/>
              <a:t>Establish Contracts</a:t>
            </a:r>
          </a:p>
          <a:p>
            <a:pPr lvl="1" eaLnBrk="1" hangingPunct="1"/>
            <a:r>
              <a:rPr lang="en-US" smtClean="0"/>
              <a:t>Sales Orders</a:t>
            </a:r>
          </a:p>
          <a:p>
            <a:pPr lvl="1" eaLnBrk="1" hangingPunct="1"/>
            <a:r>
              <a:rPr lang="en-US" smtClean="0"/>
              <a:t>Scheduled Orders</a:t>
            </a:r>
          </a:p>
          <a:p>
            <a:pPr eaLnBrk="1" hangingPunct="1"/>
            <a:r>
              <a:rPr lang="en-US" smtClean="0"/>
              <a:t>Shipping</a:t>
            </a:r>
          </a:p>
          <a:p>
            <a:pPr eaLnBrk="1" hangingPunct="1"/>
            <a:r>
              <a:rPr lang="en-US" smtClean="0"/>
              <a:t>Usage </a:t>
            </a:r>
          </a:p>
          <a:p>
            <a:pPr eaLnBrk="1" hangingPunct="1"/>
            <a:r>
              <a:rPr lang="en-US" smtClean="0"/>
              <a:t>Reporting</a:t>
            </a:r>
          </a:p>
          <a:p>
            <a:pPr eaLnBrk="1" hangingPunct="1"/>
            <a:r>
              <a:rPr lang="en-US" smtClean="0"/>
              <a:t>Invoicing</a:t>
            </a:r>
          </a:p>
          <a:p>
            <a:pPr lvl="1" eaLnBrk="1" hangingPunct="1"/>
            <a:r>
              <a:rPr lang="en-US" smtClean="0"/>
              <a:t>Self-Billing</a:t>
            </a:r>
          </a:p>
          <a:p>
            <a:pPr eaLnBrk="1" hangingPunct="1"/>
            <a:endParaRPr lang="en-US" smtClean="0"/>
          </a:p>
        </p:txBody>
      </p:sp>
      <p:sp>
        <p:nvSpPr>
          <p:cNvPr id="59395" name="Rectangle 2"/>
          <p:cNvSpPr>
            <a:spLocks noGrp="1" noChangeArrowheads="1"/>
          </p:cNvSpPr>
          <p:nvPr>
            <p:ph type="title"/>
          </p:nvPr>
        </p:nvSpPr>
        <p:spPr/>
        <p:txBody>
          <a:bodyPr/>
          <a:lstStyle/>
          <a:p>
            <a:pPr eaLnBrk="1" hangingPunct="1"/>
            <a:r>
              <a:rPr lang="en-US" smtClean="0"/>
              <a:t>Common Functionality</a:t>
            </a:r>
          </a:p>
        </p:txBody>
      </p:sp>
      <p:sp>
        <p:nvSpPr>
          <p:cNvPr id="59394" name="Footer Placeholder 3"/>
          <p:cNvSpPr>
            <a:spLocks noGrp="1"/>
          </p:cNvSpPr>
          <p:nvPr>
            <p:ph type="ftr" sz="quarter" idx="10"/>
          </p:nvPr>
        </p:nvSpPr>
        <p:spPr>
          <a:noFill/>
        </p:spPr>
        <p:txBody>
          <a:bodyPr/>
          <a:lstStyle/>
          <a:p>
            <a:r>
              <a:rPr lang="en-US"/>
              <a:t>CI-SU-530</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2"/>
          <p:cNvSpPr>
            <a:spLocks noGrp="1" noChangeArrowheads="1"/>
          </p:cNvSpPr>
          <p:nvPr>
            <p:ph type="title"/>
          </p:nvPr>
        </p:nvSpPr>
        <p:spPr/>
        <p:txBody>
          <a:bodyPr/>
          <a:lstStyle/>
          <a:p>
            <a:pPr eaLnBrk="1" hangingPunct="1"/>
            <a:r>
              <a:rPr lang="en-US" smtClean="0"/>
              <a:t>Sales Order Maintenance</a:t>
            </a:r>
          </a:p>
        </p:txBody>
      </p:sp>
      <p:sp>
        <p:nvSpPr>
          <p:cNvPr id="60418" name="Footer Placeholder 3"/>
          <p:cNvSpPr>
            <a:spLocks noGrp="1"/>
          </p:cNvSpPr>
          <p:nvPr>
            <p:ph type="ftr" sz="quarter" idx="10"/>
          </p:nvPr>
        </p:nvSpPr>
        <p:spPr>
          <a:noFill/>
        </p:spPr>
        <p:txBody>
          <a:bodyPr/>
          <a:lstStyle/>
          <a:p>
            <a:r>
              <a:rPr lang="en-US"/>
              <a:t>CI-SU-540</a:t>
            </a:r>
          </a:p>
        </p:txBody>
      </p:sp>
      <p:grpSp>
        <p:nvGrpSpPr>
          <p:cNvPr id="8" name="Group 7"/>
          <p:cNvGrpSpPr/>
          <p:nvPr/>
        </p:nvGrpSpPr>
        <p:grpSpPr>
          <a:xfrm>
            <a:off x="762000" y="1039604"/>
            <a:ext cx="7596188" cy="4999038"/>
            <a:chOff x="762000" y="1562100"/>
            <a:chExt cx="7596188" cy="4999038"/>
          </a:xfrm>
        </p:grpSpPr>
        <p:pic>
          <p:nvPicPr>
            <p:cNvPr id="60420" name="Picture 4" descr="Region Capture"/>
            <p:cNvPicPr>
              <a:picLocks noChangeAspect="1" noChangeArrowheads="1"/>
            </p:cNvPicPr>
            <p:nvPr/>
          </p:nvPicPr>
          <p:blipFill>
            <a:blip r:embed="rId2" cstate="print"/>
            <a:srcRect/>
            <a:stretch>
              <a:fillRect/>
            </a:stretch>
          </p:blipFill>
          <p:spPr bwMode="auto">
            <a:xfrm>
              <a:off x="762000" y="1562100"/>
              <a:ext cx="7596188" cy="4999038"/>
            </a:xfrm>
            <a:prstGeom prst="rect">
              <a:avLst/>
            </a:prstGeom>
            <a:noFill/>
            <a:ln w="9525">
              <a:noFill/>
              <a:miter lim="800000"/>
              <a:headEnd/>
              <a:tailEnd/>
            </a:ln>
          </p:spPr>
        </p:pic>
        <p:sp>
          <p:nvSpPr>
            <p:cNvPr id="60421" name="Rectangle 6"/>
            <p:cNvSpPr>
              <a:spLocks noChangeArrowheads="1"/>
            </p:cNvSpPr>
            <p:nvPr/>
          </p:nvSpPr>
          <p:spPr bwMode="auto">
            <a:xfrm>
              <a:off x="6718300" y="5043488"/>
              <a:ext cx="1146175" cy="27940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447495" name="Rectangle 7"/>
            <p:cNvSpPr>
              <a:spLocks noChangeArrowheads="1"/>
            </p:cNvSpPr>
            <p:nvPr/>
          </p:nvSpPr>
          <p:spPr bwMode="auto">
            <a:xfrm>
              <a:off x="2100263" y="3652116"/>
              <a:ext cx="2825750" cy="707882"/>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2000">
                  <a:latin typeface="+mj-lt"/>
                </a:rPr>
                <a:t>Defaults from Controls</a:t>
              </a:r>
            </a:p>
          </p:txBody>
        </p:sp>
        <p:cxnSp>
          <p:nvCxnSpPr>
            <p:cNvPr id="60423" name="AutoShape 9"/>
            <p:cNvCxnSpPr>
              <a:cxnSpLocks noChangeShapeType="1"/>
              <a:stCxn id="447495" idx="2"/>
              <a:endCxn id="60421" idx="0"/>
            </p:cNvCxnSpPr>
            <p:nvPr/>
          </p:nvCxnSpPr>
          <p:spPr bwMode="auto">
            <a:xfrm rot="16200000" flipH="1">
              <a:off x="5060518" y="2812618"/>
              <a:ext cx="683490" cy="3778250"/>
            </a:xfrm>
            <a:prstGeom prst="bentConnector3">
              <a:avLst>
                <a:gd name="adj1" fmla="val 50000"/>
              </a:avLst>
            </a:prstGeom>
            <a:noFill/>
            <a:ln w="28575">
              <a:solidFill>
                <a:srgbClr val="FF3300"/>
              </a:solidFill>
              <a:miter lim="800000"/>
              <a:headEnd/>
              <a:tailEnd type="triangle" w="med" len="med"/>
            </a:ln>
          </p:spPr>
        </p:cxn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lstStyle/>
          <a:p>
            <a:pPr eaLnBrk="1" hangingPunct="1"/>
            <a:r>
              <a:rPr lang="en-US" smtClean="0"/>
              <a:t>Sales Order Maintenance</a:t>
            </a:r>
          </a:p>
        </p:txBody>
      </p:sp>
      <p:sp>
        <p:nvSpPr>
          <p:cNvPr id="61442" name="Footer Placeholder 3"/>
          <p:cNvSpPr>
            <a:spLocks noGrp="1"/>
          </p:cNvSpPr>
          <p:nvPr>
            <p:ph type="ftr" sz="quarter" idx="10"/>
          </p:nvPr>
        </p:nvSpPr>
        <p:spPr>
          <a:noFill/>
        </p:spPr>
        <p:txBody>
          <a:bodyPr/>
          <a:lstStyle/>
          <a:p>
            <a:r>
              <a:rPr lang="en-US"/>
              <a:t>CI-SU-550</a:t>
            </a:r>
          </a:p>
        </p:txBody>
      </p:sp>
      <p:grpSp>
        <p:nvGrpSpPr>
          <p:cNvPr id="61444" name="Group 10"/>
          <p:cNvGrpSpPr>
            <a:grpSpLocks/>
          </p:cNvGrpSpPr>
          <p:nvPr/>
        </p:nvGrpSpPr>
        <p:grpSpPr bwMode="auto">
          <a:xfrm>
            <a:off x="233363" y="910980"/>
            <a:ext cx="8656637" cy="5124450"/>
            <a:chOff x="147" y="865"/>
            <a:chExt cx="5453" cy="3228"/>
          </a:xfrm>
        </p:grpSpPr>
        <p:pic>
          <p:nvPicPr>
            <p:cNvPr id="61445" name="Picture 4" descr="Region Capture"/>
            <p:cNvPicPr>
              <a:picLocks noChangeAspect="1" noChangeArrowheads="1"/>
            </p:cNvPicPr>
            <p:nvPr/>
          </p:nvPicPr>
          <p:blipFill>
            <a:blip r:embed="rId2" cstate="print"/>
            <a:srcRect/>
            <a:stretch>
              <a:fillRect/>
            </a:stretch>
          </p:blipFill>
          <p:spPr bwMode="auto">
            <a:xfrm>
              <a:off x="147" y="865"/>
              <a:ext cx="5453" cy="3228"/>
            </a:xfrm>
            <a:prstGeom prst="rect">
              <a:avLst/>
            </a:prstGeom>
            <a:noFill/>
            <a:ln w="9525">
              <a:noFill/>
              <a:miter lim="800000"/>
              <a:headEnd/>
              <a:tailEnd/>
            </a:ln>
          </p:spPr>
        </p:pic>
        <p:sp>
          <p:nvSpPr>
            <p:cNvPr id="61446" name="Text Box 5"/>
            <p:cNvSpPr txBox="1">
              <a:spLocks noChangeArrowheads="1"/>
            </p:cNvSpPr>
            <p:nvPr/>
          </p:nvSpPr>
          <p:spPr bwMode="auto">
            <a:xfrm>
              <a:off x="1678" y="3437"/>
              <a:ext cx="256" cy="202"/>
            </a:xfrm>
            <a:prstGeom prst="rect">
              <a:avLst/>
            </a:prstGeom>
            <a:noFill/>
            <a:ln w="9525" algn="ctr">
              <a:noFill/>
              <a:miter lim="800000"/>
              <a:headEnd/>
              <a:tailEnd/>
            </a:ln>
          </p:spPr>
          <p:txBody>
            <a:bodyPr wrap="none" tIns="91440" bIns="91440">
              <a:spAutoFit/>
            </a:bodyPr>
            <a:lstStyle/>
            <a:p>
              <a:r>
                <a:rPr lang="en-US" sz="900" b="1">
                  <a:latin typeface="Arial" charset="0"/>
                </a:rPr>
                <a:t>100.</a:t>
              </a:r>
            </a:p>
          </p:txBody>
        </p:sp>
        <p:sp>
          <p:nvSpPr>
            <p:cNvPr id="61447" name="Rectangle 8"/>
            <p:cNvSpPr>
              <a:spLocks noChangeArrowheads="1"/>
            </p:cNvSpPr>
            <p:nvPr/>
          </p:nvSpPr>
          <p:spPr bwMode="auto">
            <a:xfrm>
              <a:off x="521" y="3468"/>
              <a:ext cx="1553" cy="255"/>
            </a:xfrm>
            <a:prstGeom prst="rect">
              <a:avLst/>
            </a:prstGeom>
            <a:noFill/>
            <a:ln w="28575" algn="ctr">
              <a:solidFill>
                <a:srgbClr val="FF3300"/>
              </a:solidFill>
              <a:miter lim="800000"/>
              <a:headEnd/>
              <a:tailEnd/>
            </a:ln>
          </p:spPr>
          <p:txBody>
            <a:bodyPr wrap="none" tIns="91440" bIns="91440" anchor="ctr"/>
            <a:lstStyle/>
            <a:p>
              <a:endParaRPr lang="en-US"/>
            </a:p>
          </p:txBody>
        </p:sp>
        <p:sp>
          <p:nvSpPr>
            <p:cNvPr id="61448" name="Text Box 9"/>
            <p:cNvSpPr txBox="1">
              <a:spLocks noChangeArrowheads="1"/>
            </p:cNvSpPr>
            <p:nvPr/>
          </p:nvSpPr>
          <p:spPr bwMode="auto">
            <a:xfrm>
              <a:off x="445" y="1758"/>
              <a:ext cx="420" cy="202"/>
            </a:xfrm>
            <a:prstGeom prst="rect">
              <a:avLst/>
            </a:prstGeom>
            <a:solidFill>
              <a:schemeClr val="bg1"/>
            </a:solidFill>
            <a:ln w="9525" algn="ctr">
              <a:noFill/>
              <a:miter lim="800000"/>
              <a:headEnd/>
              <a:tailEnd/>
            </a:ln>
          </p:spPr>
          <p:txBody>
            <a:bodyPr wrap="none" tIns="91440" bIns="91440">
              <a:spAutoFit/>
            </a:bodyPr>
            <a:lstStyle/>
            <a:p>
              <a:r>
                <a:rPr lang="en-US" sz="900" b="1">
                  <a:latin typeface="Arial" charset="0"/>
                </a:rPr>
                <a:t>SO33534</a:t>
              </a:r>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lstStyle/>
          <a:p>
            <a:pPr eaLnBrk="1" hangingPunct="1"/>
            <a:r>
              <a:rPr lang="en-US" smtClean="0"/>
              <a:t>Transactions Detail Inquiry</a:t>
            </a:r>
          </a:p>
        </p:txBody>
      </p:sp>
      <p:sp>
        <p:nvSpPr>
          <p:cNvPr id="62466" name="Footer Placeholder 3"/>
          <p:cNvSpPr>
            <a:spLocks noGrp="1"/>
          </p:cNvSpPr>
          <p:nvPr>
            <p:ph type="ftr" sz="quarter" idx="10"/>
          </p:nvPr>
        </p:nvSpPr>
        <p:spPr>
          <a:noFill/>
        </p:spPr>
        <p:txBody>
          <a:bodyPr/>
          <a:lstStyle/>
          <a:p>
            <a:r>
              <a:rPr lang="en-US"/>
              <a:t>CI-SU-560</a:t>
            </a:r>
          </a:p>
        </p:txBody>
      </p:sp>
      <p:pic>
        <p:nvPicPr>
          <p:cNvPr id="62468" name="Picture 6" descr="data?branch=1&amp;language=1"/>
          <p:cNvPicPr>
            <a:picLocks noChangeAspect="1" noChangeArrowheads="1"/>
          </p:cNvPicPr>
          <p:nvPr/>
        </p:nvPicPr>
        <p:blipFill>
          <a:blip r:embed="rId2" cstate="print"/>
          <a:srcRect/>
          <a:stretch>
            <a:fillRect/>
          </a:stretch>
        </p:blipFill>
        <p:spPr bwMode="auto">
          <a:xfrm>
            <a:off x="1538288" y="978326"/>
            <a:ext cx="6048375" cy="4943475"/>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p:txBody>
          <a:bodyPr/>
          <a:lstStyle/>
          <a:p>
            <a:pPr eaLnBrk="1" hangingPunct="1"/>
            <a:r>
              <a:rPr lang="en-US" smtClean="0"/>
              <a:t>Transactions Detail Inquiry</a:t>
            </a:r>
          </a:p>
        </p:txBody>
      </p:sp>
      <p:sp>
        <p:nvSpPr>
          <p:cNvPr id="63490" name="Footer Placeholder 3"/>
          <p:cNvSpPr>
            <a:spLocks noGrp="1"/>
          </p:cNvSpPr>
          <p:nvPr>
            <p:ph type="ftr" sz="quarter" idx="10"/>
          </p:nvPr>
        </p:nvSpPr>
        <p:spPr>
          <a:noFill/>
        </p:spPr>
        <p:txBody>
          <a:bodyPr/>
          <a:lstStyle/>
          <a:p>
            <a:r>
              <a:rPr lang="en-US"/>
              <a:t>CI-SU-570</a:t>
            </a:r>
          </a:p>
        </p:txBody>
      </p:sp>
      <p:pic>
        <p:nvPicPr>
          <p:cNvPr id="63492" name="Picture 4"/>
          <p:cNvPicPr>
            <a:picLocks noChangeAspect="1" noChangeArrowheads="1"/>
          </p:cNvPicPr>
          <p:nvPr/>
        </p:nvPicPr>
        <p:blipFill>
          <a:blip r:embed="rId2" cstate="print"/>
          <a:srcRect/>
          <a:stretch>
            <a:fillRect/>
          </a:stretch>
        </p:blipFill>
        <p:spPr bwMode="auto">
          <a:xfrm>
            <a:off x="1538288" y="1013700"/>
            <a:ext cx="6048375" cy="4943475"/>
          </a:xfrm>
          <a:prstGeom prst="rect">
            <a:avLst/>
          </a:prstGeom>
          <a:noFill/>
          <a:ln w="9525" algn="ctr">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2"/>
          <p:cNvSpPr>
            <a:spLocks noGrp="1" noChangeArrowheads="1"/>
          </p:cNvSpPr>
          <p:nvPr>
            <p:ph type="title"/>
          </p:nvPr>
        </p:nvSpPr>
        <p:spPr/>
        <p:txBody>
          <a:bodyPr/>
          <a:lstStyle/>
          <a:p>
            <a:pPr eaLnBrk="1" hangingPunct="1"/>
            <a:r>
              <a:rPr lang="en-US" smtClean="0"/>
              <a:t>Transactions Detail Inquiry</a:t>
            </a:r>
          </a:p>
        </p:txBody>
      </p:sp>
      <p:sp>
        <p:nvSpPr>
          <p:cNvPr id="64514" name="Footer Placeholder 3"/>
          <p:cNvSpPr>
            <a:spLocks noGrp="1"/>
          </p:cNvSpPr>
          <p:nvPr>
            <p:ph type="ftr" sz="quarter" idx="10"/>
          </p:nvPr>
        </p:nvSpPr>
        <p:spPr>
          <a:noFill/>
        </p:spPr>
        <p:txBody>
          <a:bodyPr/>
          <a:lstStyle/>
          <a:p>
            <a:r>
              <a:rPr lang="en-US"/>
              <a:t>CI-SU-580</a:t>
            </a:r>
          </a:p>
        </p:txBody>
      </p:sp>
      <p:pic>
        <p:nvPicPr>
          <p:cNvPr id="64516" name="Picture 4"/>
          <p:cNvPicPr>
            <a:picLocks noChangeAspect="1" noChangeArrowheads="1"/>
          </p:cNvPicPr>
          <p:nvPr/>
        </p:nvPicPr>
        <p:blipFill>
          <a:blip r:embed="rId2" cstate="print"/>
          <a:srcRect/>
          <a:stretch>
            <a:fillRect/>
          </a:stretch>
        </p:blipFill>
        <p:spPr bwMode="auto">
          <a:xfrm>
            <a:off x="1657350" y="1066087"/>
            <a:ext cx="5810250" cy="4953000"/>
          </a:xfrm>
          <a:prstGeom prst="rect">
            <a:avLst/>
          </a:prstGeom>
          <a:noFill/>
          <a:ln w="9525" algn="ctr">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p:txBody>
          <a:bodyPr/>
          <a:lstStyle/>
          <a:p>
            <a:pPr eaLnBrk="1" hangingPunct="1"/>
            <a:r>
              <a:rPr lang="en-US" smtClean="0"/>
              <a:t>Transactions Detail Inquiry</a:t>
            </a:r>
          </a:p>
        </p:txBody>
      </p:sp>
      <p:sp>
        <p:nvSpPr>
          <p:cNvPr id="65538" name="Footer Placeholder 3"/>
          <p:cNvSpPr>
            <a:spLocks noGrp="1"/>
          </p:cNvSpPr>
          <p:nvPr>
            <p:ph type="ftr" sz="quarter" idx="10"/>
          </p:nvPr>
        </p:nvSpPr>
        <p:spPr>
          <a:noFill/>
        </p:spPr>
        <p:txBody>
          <a:bodyPr/>
          <a:lstStyle/>
          <a:p>
            <a:r>
              <a:rPr lang="en-US"/>
              <a:t>CI-SU-590</a:t>
            </a:r>
          </a:p>
        </p:txBody>
      </p:sp>
      <p:pic>
        <p:nvPicPr>
          <p:cNvPr id="65540" name="Picture 4"/>
          <p:cNvPicPr>
            <a:picLocks noChangeAspect="1" noChangeArrowheads="1"/>
          </p:cNvPicPr>
          <p:nvPr/>
        </p:nvPicPr>
        <p:blipFill>
          <a:blip r:embed="rId2" cstate="print"/>
          <a:srcRect/>
          <a:stretch>
            <a:fillRect/>
          </a:stretch>
        </p:blipFill>
        <p:spPr bwMode="auto">
          <a:xfrm>
            <a:off x="1657350" y="1003184"/>
            <a:ext cx="5810250" cy="4953000"/>
          </a:xfrm>
          <a:prstGeom prst="rect">
            <a:avLst/>
          </a:prstGeom>
          <a:noFill/>
          <a:ln w="9525" algn="ctr">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pPr eaLnBrk="1" hangingPunct="1"/>
            <a:r>
              <a:rPr lang="en-US" smtClean="0"/>
              <a:t>Why consignment inventory?</a:t>
            </a:r>
          </a:p>
          <a:p>
            <a:pPr lvl="1" eaLnBrk="1" hangingPunct="1"/>
            <a:r>
              <a:rPr lang="en-US" smtClean="0"/>
              <a:t>Customers dictate new business agreements</a:t>
            </a:r>
          </a:p>
          <a:p>
            <a:pPr lvl="1" eaLnBrk="1" hangingPunct="1"/>
            <a:r>
              <a:rPr lang="en-US" smtClean="0"/>
              <a:t>Customers can lower their inventory levels and inventory investment</a:t>
            </a:r>
          </a:p>
          <a:p>
            <a:pPr lvl="1" eaLnBrk="1" hangingPunct="1"/>
            <a:r>
              <a:rPr lang="en-US" smtClean="0"/>
              <a:t>Less inventory obsolescence</a:t>
            </a:r>
          </a:p>
          <a:p>
            <a:pPr lvl="1" eaLnBrk="1" hangingPunct="1"/>
            <a:r>
              <a:rPr lang="en-US" smtClean="0"/>
              <a:t>More supplier responsiveness</a:t>
            </a:r>
          </a:p>
          <a:p>
            <a:pPr lvl="1" eaLnBrk="1" hangingPunct="1"/>
            <a:r>
              <a:rPr lang="en-US" smtClean="0"/>
              <a:t>Suppliers manage their own inventory</a:t>
            </a:r>
          </a:p>
          <a:p>
            <a:pPr eaLnBrk="1" hangingPunct="1"/>
            <a:endParaRPr lang="en-US" smtClean="0"/>
          </a:p>
        </p:txBody>
      </p:sp>
      <p:sp>
        <p:nvSpPr>
          <p:cNvPr id="19459" name="Rectangle 2"/>
          <p:cNvSpPr>
            <a:spLocks noGrp="1" noChangeArrowheads="1"/>
          </p:cNvSpPr>
          <p:nvPr>
            <p:ph type="title"/>
          </p:nvPr>
        </p:nvSpPr>
        <p:spPr/>
        <p:txBody>
          <a:bodyPr/>
          <a:lstStyle/>
          <a:p>
            <a:pPr eaLnBrk="1" hangingPunct="1"/>
            <a:r>
              <a:rPr lang="en-US" smtClean="0"/>
              <a:t>Introduction</a:t>
            </a:r>
          </a:p>
        </p:txBody>
      </p:sp>
      <p:sp>
        <p:nvSpPr>
          <p:cNvPr id="19458" name="Footer Placeholder 3"/>
          <p:cNvSpPr>
            <a:spLocks noGrp="1"/>
          </p:cNvSpPr>
          <p:nvPr>
            <p:ph type="ftr" sz="quarter" idx="10"/>
          </p:nvPr>
        </p:nvSpPr>
        <p:spPr>
          <a:noFill/>
        </p:spPr>
        <p:txBody>
          <a:bodyPr/>
          <a:lstStyle/>
          <a:p>
            <a:r>
              <a:rPr lang="en-US"/>
              <a:t>CI-SU-060</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Grp="1" noChangeArrowheads="1"/>
          </p:cNvSpPr>
          <p:nvPr>
            <p:ph type="title"/>
          </p:nvPr>
        </p:nvSpPr>
        <p:spPr/>
        <p:txBody>
          <a:bodyPr/>
          <a:lstStyle/>
          <a:p>
            <a:pPr eaLnBrk="1" hangingPunct="1"/>
            <a:r>
              <a:rPr lang="en-US" smtClean="0"/>
              <a:t>Transactions Detail Inquiry</a:t>
            </a:r>
          </a:p>
        </p:txBody>
      </p:sp>
      <p:sp>
        <p:nvSpPr>
          <p:cNvPr id="66562" name="Footer Placeholder 3"/>
          <p:cNvSpPr>
            <a:spLocks noGrp="1"/>
          </p:cNvSpPr>
          <p:nvPr>
            <p:ph type="ftr" sz="quarter" idx="10"/>
          </p:nvPr>
        </p:nvSpPr>
        <p:spPr>
          <a:noFill/>
        </p:spPr>
        <p:txBody>
          <a:bodyPr/>
          <a:lstStyle/>
          <a:p>
            <a:r>
              <a:rPr lang="en-US"/>
              <a:t>CI-SU-600</a:t>
            </a:r>
          </a:p>
        </p:txBody>
      </p:sp>
      <p:pic>
        <p:nvPicPr>
          <p:cNvPr id="66564" name="Picture 4"/>
          <p:cNvPicPr>
            <a:picLocks noChangeAspect="1" noChangeArrowheads="1"/>
          </p:cNvPicPr>
          <p:nvPr/>
        </p:nvPicPr>
        <p:blipFill>
          <a:blip r:embed="rId2" cstate="print"/>
          <a:srcRect/>
          <a:stretch>
            <a:fillRect/>
          </a:stretch>
        </p:blipFill>
        <p:spPr bwMode="auto">
          <a:xfrm>
            <a:off x="1643063" y="1004753"/>
            <a:ext cx="5838825" cy="5029200"/>
          </a:xfrm>
          <a:prstGeom prst="rect">
            <a:avLst/>
          </a:prstGeom>
          <a:noFill/>
          <a:ln w="9525" algn="ctr">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p:txBody>
          <a:bodyPr/>
          <a:lstStyle/>
          <a:p>
            <a:pPr eaLnBrk="1" hangingPunct="1"/>
            <a:r>
              <a:rPr lang="en-US" smtClean="0"/>
              <a:t>Transactions Detail Inquiry</a:t>
            </a:r>
          </a:p>
        </p:txBody>
      </p:sp>
      <p:sp>
        <p:nvSpPr>
          <p:cNvPr id="67586" name="Footer Placeholder 3"/>
          <p:cNvSpPr>
            <a:spLocks noGrp="1"/>
          </p:cNvSpPr>
          <p:nvPr>
            <p:ph type="ftr" sz="quarter" idx="10"/>
          </p:nvPr>
        </p:nvSpPr>
        <p:spPr>
          <a:noFill/>
        </p:spPr>
        <p:txBody>
          <a:bodyPr/>
          <a:lstStyle/>
          <a:p>
            <a:r>
              <a:rPr lang="en-US"/>
              <a:t>CI-SU-610</a:t>
            </a:r>
          </a:p>
        </p:txBody>
      </p:sp>
      <p:pic>
        <p:nvPicPr>
          <p:cNvPr id="67588" name="Picture 4"/>
          <p:cNvPicPr>
            <a:picLocks noChangeAspect="1" noChangeArrowheads="1"/>
          </p:cNvPicPr>
          <p:nvPr/>
        </p:nvPicPr>
        <p:blipFill>
          <a:blip r:embed="rId2" cstate="print"/>
          <a:srcRect/>
          <a:stretch>
            <a:fillRect/>
          </a:stretch>
        </p:blipFill>
        <p:spPr bwMode="auto">
          <a:xfrm>
            <a:off x="1643063" y="973040"/>
            <a:ext cx="5838825" cy="5029200"/>
          </a:xfrm>
          <a:prstGeom prst="rect">
            <a:avLst/>
          </a:prstGeom>
          <a:noFill/>
          <a:ln w="9525" algn="ctr">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p:txBody>
          <a:bodyPr/>
          <a:lstStyle/>
          <a:p>
            <a:pPr eaLnBrk="1" hangingPunct="1"/>
            <a:r>
              <a:rPr lang="en-US" smtClean="0"/>
              <a:t>Consignment Inventory Report</a:t>
            </a:r>
          </a:p>
        </p:txBody>
      </p:sp>
      <p:sp>
        <p:nvSpPr>
          <p:cNvPr id="68610" name="Footer Placeholder 3"/>
          <p:cNvSpPr>
            <a:spLocks noGrp="1"/>
          </p:cNvSpPr>
          <p:nvPr>
            <p:ph type="ftr" sz="quarter" idx="10"/>
          </p:nvPr>
        </p:nvSpPr>
        <p:spPr>
          <a:noFill/>
        </p:spPr>
        <p:txBody>
          <a:bodyPr/>
          <a:lstStyle/>
          <a:p>
            <a:r>
              <a:rPr lang="en-US"/>
              <a:t>CI-SU-620</a:t>
            </a:r>
          </a:p>
        </p:txBody>
      </p:sp>
      <p:pic>
        <p:nvPicPr>
          <p:cNvPr id="68612" name="Picture 5" descr="Region Capture"/>
          <p:cNvPicPr>
            <a:picLocks noChangeAspect="1" noChangeArrowheads="1"/>
          </p:cNvPicPr>
          <p:nvPr/>
        </p:nvPicPr>
        <p:blipFill>
          <a:blip r:embed="rId2" cstate="print"/>
          <a:srcRect/>
          <a:stretch>
            <a:fillRect/>
          </a:stretch>
        </p:blipFill>
        <p:spPr bwMode="auto">
          <a:xfrm>
            <a:off x="942975" y="1550182"/>
            <a:ext cx="7237413" cy="3886200"/>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p:cNvSpPr>
            <a:spLocks noGrp="1" noChangeArrowheads="1"/>
          </p:cNvSpPr>
          <p:nvPr>
            <p:ph type="title"/>
          </p:nvPr>
        </p:nvSpPr>
        <p:spPr/>
        <p:txBody>
          <a:bodyPr/>
          <a:lstStyle/>
          <a:p>
            <a:pPr eaLnBrk="1" hangingPunct="1"/>
            <a:r>
              <a:rPr lang="en-US" smtClean="0"/>
              <a:t>Consignment Inventory Report</a:t>
            </a:r>
          </a:p>
        </p:txBody>
      </p:sp>
      <p:sp>
        <p:nvSpPr>
          <p:cNvPr id="69634" name="Footer Placeholder 3"/>
          <p:cNvSpPr>
            <a:spLocks noGrp="1"/>
          </p:cNvSpPr>
          <p:nvPr>
            <p:ph type="ftr" sz="quarter" idx="10"/>
          </p:nvPr>
        </p:nvSpPr>
        <p:spPr>
          <a:noFill/>
        </p:spPr>
        <p:txBody>
          <a:bodyPr/>
          <a:lstStyle/>
          <a:p>
            <a:r>
              <a:rPr lang="en-US"/>
              <a:t>CI-SU-630</a:t>
            </a:r>
          </a:p>
        </p:txBody>
      </p:sp>
      <p:pic>
        <p:nvPicPr>
          <p:cNvPr id="69636" name="Picture 4" descr="Region Capture"/>
          <p:cNvPicPr>
            <a:picLocks noChangeAspect="1" noChangeArrowheads="1"/>
          </p:cNvPicPr>
          <p:nvPr/>
        </p:nvPicPr>
        <p:blipFill>
          <a:blip r:embed="rId2" cstate="print"/>
          <a:srcRect/>
          <a:stretch>
            <a:fillRect/>
          </a:stretch>
        </p:blipFill>
        <p:spPr bwMode="auto">
          <a:xfrm>
            <a:off x="147638" y="1303111"/>
            <a:ext cx="8828087" cy="4562475"/>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2"/>
          <p:cNvSpPr>
            <a:spLocks noGrp="1" noChangeArrowheads="1"/>
          </p:cNvSpPr>
          <p:nvPr>
            <p:ph type="title"/>
          </p:nvPr>
        </p:nvSpPr>
        <p:spPr/>
        <p:txBody>
          <a:bodyPr/>
          <a:lstStyle/>
          <a:p>
            <a:pPr eaLnBrk="1" hangingPunct="1"/>
            <a:r>
              <a:rPr lang="en-US" smtClean="0"/>
              <a:t>Consignment Inventory By Order</a:t>
            </a:r>
          </a:p>
        </p:txBody>
      </p:sp>
      <p:sp>
        <p:nvSpPr>
          <p:cNvPr id="70658" name="Footer Placeholder 3"/>
          <p:cNvSpPr>
            <a:spLocks noGrp="1"/>
          </p:cNvSpPr>
          <p:nvPr>
            <p:ph type="ftr" sz="quarter" idx="10"/>
          </p:nvPr>
        </p:nvSpPr>
        <p:spPr>
          <a:noFill/>
        </p:spPr>
        <p:txBody>
          <a:bodyPr/>
          <a:lstStyle/>
          <a:p>
            <a:r>
              <a:rPr lang="en-US"/>
              <a:t>CI-SU-640</a:t>
            </a:r>
          </a:p>
        </p:txBody>
      </p:sp>
      <p:pic>
        <p:nvPicPr>
          <p:cNvPr id="70660" name="Picture 4" descr="Region Capture"/>
          <p:cNvPicPr>
            <a:picLocks noChangeAspect="1" noChangeArrowheads="1"/>
          </p:cNvPicPr>
          <p:nvPr/>
        </p:nvPicPr>
        <p:blipFill>
          <a:blip r:embed="rId2" cstate="print"/>
          <a:srcRect/>
          <a:stretch>
            <a:fillRect/>
          </a:stretch>
        </p:blipFill>
        <p:spPr bwMode="auto">
          <a:xfrm>
            <a:off x="581025" y="1350791"/>
            <a:ext cx="7961313" cy="4316413"/>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2"/>
          <p:cNvSpPr>
            <a:spLocks noGrp="1" noChangeArrowheads="1"/>
          </p:cNvSpPr>
          <p:nvPr>
            <p:ph type="title"/>
          </p:nvPr>
        </p:nvSpPr>
        <p:spPr/>
        <p:txBody>
          <a:bodyPr/>
          <a:lstStyle/>
          <a:p>
            <a:pPr eaLnBrk="1" hangingPunct="1"/>
            <a:r>
              <a:rPr lang="en-US" smtClean="0"/>
              <a:t>Inventory Usage Create</a:t>
            </a:r>
          </a:p>
        </p:txBody>
      </p:sp>
      <p:sp>
        <p:nvSpPr>
          <p:cNvPr id="71682" name="Footer Placeholder 3"/>
          <p:cNvSpPr>
            <a:spLocks noGrp="1"/>
          </p:cNvSpPr>
          <p:nvPr>
            <p:ph type="ftr" sz="quarter" idx="10"/>
          </p:nvPr>
        </p:nvSpPr>
        <p:spPr>
          <a:noFill/>
        </p:spPr>
        <p:txBody>
          <a:bodyPr/>
          <a:lstStyle/>
          <a:p>
            <a:r>
              <a:rPr lang="en-US"/>
              <a:t>CI-SU-650</a:t>
            </a:r>
          </a:p>
        </p:txBody>
      </p:sp>
      <p:grpSp>
        <p:nvGrpSpPr>
          <p:cNvPr id="6" name="Group 5"/>
          <p:cNvGrpSpPr/>
          <p:nvPr/>
        </p:nvGrpSpPr>
        <p:grpSpPr>
          <a:xfrm>
            <a:off x="591073" y="1104766"/>
            <a:ext cx="7953375" cy="4678362"/>
            <a:chOff x="581025" y="1747838"/>
            <a:chExt cx="7953375" cy="4678362"/>
          </a:xfrm>
        </p:grpSpPr>
        <p:pic>
          <p:nvPicPr>
            <p:cNvPr id="71684" name="Picture 6" descr="Region Capture"/>
            <p:cNvPicPr>
              <a:picLocks noChangeAspect="1" noChangeArrowheads="1"/>
            </p:cNvPicPr>
            <p:nvPr/>
          </p:nvPicPr>
          <p:blipFill>
            <a:blip r:embed="rId2" cstate="print"/>
            <a:srcRect/>
            <a:stretch>
              <a:fillRect/>
            </a:stretch>
          </p:blipFill>
          <p:spPr bwMode="auto">
            <a:xfrm>
              <a:off x="581025" y="1747838"/>
              <a:ext cx="7953375" cy="4678362"/>
            </a:xfrm>
            <a:prstGeom prst="rect">
              <a:avLst/>
            </a:prstGeom>
            <a:noFill/>
            <a:ln w="9525">
              <a:noFill/>
              <a:miter lim="800000"/>
              <a:headEnd/>
              <a:tailEnd/>
            </a:ln>
          </p:spPr>
        </p:pic>
        <p:sp>
          <p:nvSpPr>
            <p:cNvPr id="71685" name="Rectangle 7"/>
            <p:cNvSpPr>
              <a:spLocks noChangeArrowheads="1"/>
            </p:cNvSpPr>
            <p:nvPr/>
          </p:nvSpPr>
          <p:spPr bwMode="auto">
            <a:xfrm>
              <a:off x="644525" y="5275263"/>
              <a:ext cx="6613525" cy="846137"/>
            </a:xfrm>
            <a:prstGeom prst="rect">
              <a:avLst/>
            </a:prstGeom>
            <a:noFill/>
            <a:ln w="28575" algn="ctr">
              <a:solidFill>
                <a:srgbClr val="FF3300"/>
              </a:solidFill>
              <a:miter lim="800000"/>
              <a:headEnd/>
              <a:tailEnd/>
            </a:ln>
          </p:spPr>
          <p:txBody>
            <a:bodyPr wrap="none" tIns="91440" bIns="91440" anchor="ctr"/>
            <a:lstStyle/>
            <a:p>
              <a:endParaRPr lang="en-US"/>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2"/>
          <p:cNvSpPr>
            <a:spLocks noGrp="1" noChangeArrowheads="1"/>
          </p:cNvSpPr>
          <p:nvPr>
            <p:ph type="title"/>
          </p:nvPr>
        </p:nvSpPr>
        <p:spPr/>
        <p:txBody>
          <a:bodyPr/>
          <a:lstStyle/>
          <a:p>
            <a:pPr eaLnBrk="1" hangingPunct="1"/>
            <a:r>
              <a:rPr lang="en-US" smtClean="0"/>
              <a:t>Inventory Usage Create</a:t>
            </a:r>
          </a:p>
        </p:txBody>
      </p:sp>
      <p:sp>
        <p:nvSpPr>
          <p:cNvPr id="72706" name="Footer Placeholder 3"/>
          <p:cNvSpPr>
            <a:spLocks noGrp="1"/>
          </p:cNvSpPr>
          <p:nvPr>
            <p:ph type="ftr" sz="quarter" idx="10"/>
          </p:nvPr>
        </p:nvSpPr>
        <p:spPr>
          <a:noFill/>
        </p:spPr>
        <p:txBody>
          <a:bodyPr/>
          <a:lstStyle/>
          <a:p>
            <a:r>
              <a:rPr lang="en-US"/>
              <a:t>CI-SU-660</a:t>
            </a:r>
          </a:p>
        </p:txBody>
      </p:sp>
      <p:grpSp>
        <p:nvGrpSpPr>
          <p:cNvPr id="6" name="Group 5"/>
          <p:cNvGrpSpPr/>
          <p:nvPr/>
        </p:nvGrpSpPr>
        <p:grpSpPr>
          <a:xfrm>
            <a:off x="414338" y="1096810"/>
            <a:ext cx="8299450" cy="4678362"/>
            <a:chOff x="414338" y="1709738"/>
            <a:chExt cx="8299450" cy="4678362"/>
          </a:xfrm>
        </p:grpSpPr>
        <p:pic>
          <p:nvPicPr>
            <p:cNvPr id="72708" name="Picture 4" descr="Region Capture"/>
            <p:cNvPicPr>
              <a:picLocks noChangeAspect="1" noChangeArrowheads="1"/>
            </p:cNvPicPr>
            <p:nvPr/>
          </p:nvPicPr>
          <p:blipFill>
            <a:blip r:embed="rId2" cstate="print"/>
            <a:srcRect/>
            <a:stretch>
              <a:fillRect/>
            </a:stretch>
          </p:blipFill>
          <p:spPr bwMode="auto">
            <a:xfrm>
              <a:off x="414338" y="1709738"/>
              <a:ext cx="8299450" cy="4678362"/>
            </a:xfrm>
            <a:prstGeom prst="rect">
              <a:avLst/>
            </a:prstGeom>
            <a:noFill/>
            <a:ln w="9525">
              <a:noFill/>
              <a:miter lim="800000"/>
              <a:headEnd/>
              <a:tailEnd/>
            </a:ln>
          </p:spPr>
        </p:pic>
        <p:sp>
          <p:nvSpPr>
            <p:cNvPr id="72709" name="Rectangle 6"/>
            <p:cNvSpPr>
              <a:spLocks noChangeArrowheads="1"/>
            </p:cNvSpPr>
            <p:nvPr/>
          </p:nvSpPr>
          <p:spPr bwMode="auto">
            <a:xfrm>
              <a:off x="4360863" y="5534025"/>
              <a:ext cx="3494087" cy="684213"/>
            </a:xfrm>
            <a:prstGeom prst="rect">
              <a:avLst/>
            </a:prstGeom>
            <a:noFill/>
            <a:ln w="28575" algn="ctr">
              <a:solidFill>
                <a:srgbClr val="FF3300"/>
              </a:solidFill>
              <a:miter lim="800000"/>
              <a:headEnd/>
              <a:tailEnd/>
            </a:ln>
          </p:spPr>
          <p:txBody>
            <a:bodyPr wrap="none" tIns="91440" bIns="91440" anchor="ctr"/>
            <a:lstStyle/>
            <a:p>
              <a:endParaRPr lang="en-US"/>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2"/>
          <p:cNvSpPr>
            <a:spLocks noGrp="1" noChangeArrowheads="1"/>
          </p:cNvSpPr>
          <p:nvPr>
            <p:ph type="title"/>
          </p:nvPr>
        </p:nvSpPr>
        <p:spPr/>
        <p:txBody>
          <a:bodyPr/>
          <a:lstStyle/>
          <a:p>
            <a:pPr eaLnBrk="1" hangingPunct="1"/>
            <a:r>
              <a:rPr lang="en-US" smtClean="0"/>
              <a:t>Inventory Usage Create</a:t>
            </a:r>
          </a:p>
        </p:txBody>
      </p:sp>
      <p:sp>
        <p:nvSpPr>
          <p:cNvPr id="73730" name="Footer Placeholder 3"/>
          <p:cNvSpPr>
            <a:spLocks noGrp="1"/>
          </p:cNvSpPr>
          <p:nvPr>
            <p:ph type="ftr" sz="quarter" idx="10"/>
          </p:nvPr>
        </p:nvSpPr>
        <p:spPr>
          <a:noFill/>
        </p:spPr>
        <p:txBody>
          <a:bodyPr/>
          <a:lstStyle/>
          <a:p>
            <a:r>
              <a:rPr lang="en-US"/>
              <a:t>CI-SU-670</a:t>
            </a:r>
          </a:p>
        </p:txBody>
      </p:sp>
      <p:pic>
        <p:nvPicPr>
          <p:cNvPr id="73732" name="Picture 5" descr="Region Capture"/>
          <p:cNvPicPr>
            <a:picLocks noChangeAspect="1" noChangeArrowheads="1"/>
          </p:cNvPicPr>
          <p:nvPr/>
        </p:nvPicPr>
        <p:blipFill>
          <a:blip r:embed="rId2" cstate="print"/>
          <a:srcRect/>
          <a:stretch>
            <a:fillRect/>
          </a:stretch>
        </p:blipFill>
        <p:spPr bwMode="auto">
          <a:xfrm>
            <a:off x="509588" y="1295210"/>
            <a:ext cx="8099425" cy="4422775"/>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p:txBody>
          <a:bodyPr/>
          <a:lstStyle/>
          <a:p>
            <a:pPr eaLnBrk="1" hangingPunct="1"/>
            <a:r>
              <a:rPr lang="en-US" smtClean="0"/>
              <a:t>Inventory Usage Create</a:t>
            </a:r>
          </a:p>
        </p:txBody>
      </p:sp>
      <p:sp>
        <p:nvSpPr>
          <p:cNvPr id="74754" name="Footer Placeholder 3"/>
          <p:cNvSpPr>
            <a:spLocks noGrp="1"/>
          </p:cNvSpPr>
          <p:nvPr>
            <p:ph type="ftr" sz="quarter" idx="10"/>
          </p:nvPr>
        </p:nvSpPr>
        <p:spPr>
          <a:noFill/>
        </p:spPr>
        <p:txBody>
          <a:bodyPr/>
          <a:lstStyle/>
          <a:p>
            <a:r>
              <a:rPr lang="en-US"/>
              <a:t>CI-SU-680</a:t>
            </a:r>
          </a:p>
        </p:txBody>
      </p:sp>
      <p:grpSp>
        <p:nvGrpSpPr>
          <p:cNvPr id="8" name="Group 7"/>
          <p:cNvGrpSpPr/>
          <p:nvPr/>
        </p:nvGrpSpPr>
        <p:grpSpPr>
          <a:xfrm>
            <a:off x="257175" y="1187297"/>
            <a:ext cx="8610600" cy="4506913"/>
            <a:chOff x="257175" y="1800225"/>
            <a:chExt cx="8610600" cy="4506913"/>
          </a:xfrm>
        </p:grpSpPr>
        <p:pic>
          <p:nvPicPr>
            <p:cNvPr id="74756" name="Picture 4" descr="Region Capture"/>
            <p:cNvPicPr>
              <a:picLocks noChangeAspect="1" noChangeArrowheads="1"/>
            </p:cNvPicPr>
            <p:nvPr/>
          </p:nvPicPr>
          <p:blipFill>
            <a:blip r:embed="rId2" cstate="print"/>
            <a:srcRect/>
            <a:stretch>
              <a:fillRect/>
            </a:stretch>
          </p:blipFill>
          <p:spPr bwMode="auto">
            <a:xfrm>
              <a:off x="257175" y="1800225"/>
              <a:ext cx="8610600" cy="4506913"/>
            </a:xfrm>
            <a:prstGeom prst="rect">
              <a:avLst/>
            </a:prstGeom>
            <a:noFill/>
            <a:ln w="9525">
              <a:noFill/>
              <a:miter lim="800000"/>
              <a:headEnd/>
              <a:tailEnd/>
            </a:ln>
          </p:spPr>
        </p:pic>
        <p:sp>
          <p:nvSpPr>
            <p:cNvPr id="74757" name="Rectangle 6"/>
            <p:cNvSpPr>
              <a:spLocks noChangeArrowheads="1"/>
            </p:cNvSpPr>
            <p:nvPr/>
          </p:nvSpPr>
          <p:spPr bwMode="auto">
            <a:xfrm>
              <a:off x="4071938" y="5457825"/>
              <a:ext cx="2078037" cy="192088"/>
            </a:xfrm>
            <a:prstGeom prst="rect">
              <a:avLst/>
            </a:prstGeom>
            <a:noFill/>
            <a:ln w="28575" algn="ctr">
              <a:solidFill>
                <a:srgbClr val="FF3300"/>
              </a:solidFill>
              <a:miter lim="800000"/>
              <a:headEnd/>
              <a:tailEnd/>
            </a:ln>
          </p:spPr>
          <p:txBody>
            <a:bodyPr wrap="none" tIns="91440" bIns="91440" anchor="ctr"/>
            <a:lstStyle/>
            <a:p>
              <a:endParaRPr lang="en-US"/>
            </a:p>
          </p:txBody>
        </p:sp>
        <p:sp>
          <p:nvSpPr>
            <p:cNvPr id="74758" name="Rectangle 7"/>
            <p:cNvSpPr>
              <a:spLocks noChangeArrowheads="1"/>
            </p:cNvSpPr>
            <p:nvPr/>
          </p:nvSpPr>
          <p:spPr bwMode="auto">
            <a:xfrm>
              <a:off x="6353175" y="3429000"/>
              <a:ext cx="701675" cy="411163"/>
            </a:xfrm>
            <a:prstGeom prst="rect">
              <a:avLst/>
            </a:prstGeom>
            <a:noFill/>
            <a:ln w="38100" algn="ctr">
              <a:solidFill>
                <a:srgbClr val="FF3300"/>
              </a:solidFill>
              <a:miter lim="800000"/>
              <a:headEnd/>
              <a:tailEnd/>
            </a:ln>
          </p:spPr>
          <p:txBody>
            <a:bodyPr wrap="none" tIns="91440" bIns="91440" anchor="ctr"/>
            <a:lstStyle/>
            <a:p>
              <a:endParaRPr lang="en-US"/>
            </a:p>
          </p:txBody>
        </p:sp>
        <p:cxnSp>
          <p:nvCxnSpPr>
            <p:cNvPr id="74759" name="AutoShape 8"/>
            <p:cNvCxnSpPr>
              <a:cxnSpLocks noChangeShapeType="1"/>
              <a:stCxn id="74757" idx="0"/>
              <a:endCxn id="74758" idx="2"/>
            </p:cNvCxnSpPr>
            <p:nvPr/>
          </p:nvCxnSpPr>
          <p:spPr bwMode="auto">
            <a:xfrm rot="16200000">
              <a:off x="5115719" y="3855244"/>
              <a:ext cx="1584325" cy="1592263"/>
            </a:xfrm>
            <a:prstGeom prst="bentConnector3">
              <a:avLst>
                <a:gd name="adj1" fmla="val 50199"/>
              </a:avLst>
            </a:prstGeom>
            <a:noFill/>
            <a:ln w="28575">
              <a:solidFill>
                <a:srgbClr val="FF3300"/>
              </a:solidFill>
              <a:miter lim="800000"/>
              <a:headEnd/>
              <a:tailEnd/>
            </a:ln>
          </p:spPr>
        </p:cxn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2"/>
          <p:cNvSpPr>
            <a:spLocks noGrp="1" noChangeArrowheads="1"/>
          </p:cNvSpPr>
          <p:nvPr>
            <p:ph type="title"/>
          </p:nvPr>
        </p:nvSpPr>
        <p:spPr/>
        <p:txBody>
          <a:bodyPr/>
          <a:lstStyle/>
          <a:p>
            <a:pPr eaLnBrk="1" hangingPunct="1"/>
            <a:r>
              <a:rPr lang="en-US" smtClean="0"/>
              <a:t>Inventory Usage Create</a:t>
            </a:r>
          </a:p>
        </p:txBody>
      </p:sp>
      <p:sp>
        <p:nvSpPr>
          <p:cNvPr id="75778" name="Footer Placeholder 3"/>
          <p:cNvSpPr>
            <a:spLocks noGrp="1"/>
          </p:cNvSpPr>
          <p:nvPr>
            <p:ph type="ftr" sz="quarter" idx="10"/>
          </p:nvPr>
        </p:nvSpPr>
        <p:spPr>
          <a:noFill/>
        </p:spPr>
        <p:txBody>
          <a:bodyPr/>
          <a:lstStyle/>
          <a:p>
            <a:r>
              <a:rPr lang="en-US"/>
              <a:t>CI-SU-690</a:t>
            </a:r>
          </a:p>
        </p:txBody>
      </p:sp>
      <p:grpSp>
        <p:nvGrpSpPr>
          <p:cNvPr id="7" name="Group 6"/>
          <p:cNvGrpSpPr/>
          <p:nvPr/>
        </p:nvGrpSpPr>
        <p:grpSpPr>
          <a:xfrm>
            <a:off x="581025" y="1180332"/>
            <a:ext cx="7961313" cy="4724400"/>
            <a:chOff x="581025" y="1652588"/>
            <a:chExt cx="7961313" cy="4724400"/>
          </a:xfrm>
        </p:grpSpPr>
        <p:pic>
          <p:nvPicPr>
            <p:cNvPr id="75780" name="Picture 4" descr="Region Capture"/>
            <p:cNvPicPr>
              <a:picLocks noChangeAspect="1" noChangeArrowheads="1"/>
            </p:cNvPicPr>
            <p:nvPr/>
          </p:nvPicPr>
          <p:blipFill>
            <a:blip r:embed="rId2" cstate="print"/>
            <a:srcRect/>
            <a:stretch>
              <a:fillRect/>
            </a:stretch>
          </p:blipFill>
          <p:spPr bwMode="auto">
            <a:xfrm>
              <a:off x="581025" y="1652588"/>
              <a:ext cx="7961313" cy="4724400"/>
            </a:xfrm>
            <a:prstGeom prst="rect">
              <a:avLst/>
            </a:prstGeom>
            <a:noFill/>
            <a:ln w="9525">
              <a:noFill/>
              <a:miter lim="800000"/>
              <a:headEnd/>
              <a:tailEnd/>
            </a:ln>
          </p:spPr>
        </p:pic>
        <p:pic>
          <p:nvPicPr>
            <p:cNvPr id="75781" name="Picture 6" descr="Region Capture"/>
            <p:cNvPicPr>
              <a:picLocks noChangeAspect="1" noChangeArrowheads="1"/>
            </p:cNvPicPr>
            <p:nvPr/>
          </p:nvPicPr>
          <p:blipFill>
            <a:blip r:embed="rId3" cstate="print"/>
            <a:srcRect/>
            <a:stretch>
              <a:fillRect/>
            </a:stretch>
          </p:blipFill>
          <p:spPr bwMode="auto">
            <a:xfrm>
              <a:off x="847725" y="5538788"/>
              <a:ext cx="2057400" cy="409575"/>
            </a:xfrm>
            <a:prstGeom prst="rect">
              <a:avLst/>
            </a:prstGeom>
            <a:noFill/>
            <a:ln w="9525">
              <a:noFill/>
              <a:miter lim="800000"/>
              <a:headEnd/>
              <a:tailEnd/>
            </a:ln>
          </p:spPr>
        </p:pic>
        <p:sp>
          <p:nvSpPr>
            <p:cNvPr id="75782" name="Rectangle 7"/>
            <p:cNvSpPr>
              <a:spLocks noChangeArrowheads="1"/>
            </p:cNvSpPr>
            <p:nvPr/>
          </p:nvSpPr>
          <p:spPr bwMode="auto">
            <a:xfrm>
              <a:off x="722313" y="5495925"/>
              <a:ext cx="2203450" cy="500063"/>
            </a:xfrm>
            <a:prstGeom prst="rect">
              <a:avLst/>
            </a:prstGeom>
            <a:noFill/>
            <a:ln w="28575" algn="ctr">
              <a:solidFill>
                <a:srgbClr val="FF3300"/>
              </a:solidFill>
              <a:miter lim="800000"/>
              <a:headEnd/>
              <a:tailEnd/>
            </a:ln>
          </p:spPr>
          <p:txBody>
            <a:bodyPr wrap="none" tIns="91440" bIns="91440" anchor="ctr"/>
            <a:lstStyle/>
            <a:p>
              <a:endParaRPr lang="en-US" dirty="0"/>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Life Cycle</a:t>
            </a:r>
          </a:p>
        </p:txBody>
      </p:sp>
      <p:sp>
        <p:nvSpPr>
          <p:cNvPr id="20482" name="Footer Placeholder 2"/>
          <p:cNvSpPr>
            <a:spLocks noGrp="1"/>
          </p:cNvSpPr>
          <p:nvPr>
            <p:ph type="ftr" sz="quarter" idx="10"/>
          </p:nvPr>
        </p:nvSpPr>
        <p:spPr>
          <a:noFill/>
        </p:spPr>
        <p:txBody>
          <a:bodyPr/>
          <a:lstStyle/>
          <a:p>
            <a:r>
              <a:rPr lang="en-US"/>
              <a:t>CI-SU-070</a:t>
            </a:r>
          </a:p>
        </p:txBody>
      </p:sp>
      <p:grpSp>
        <p:nvGrpSpPr>
          <p:cNvPr id="20484" name="Group 3"/>
          <p:cNvGrpSpPr>
            <a:grpSpLocks/>
          </p:cNvGrpSpPr>
          <p:nvPr/>
        </p:nvGrpSpPr>
        <p:grpSpPr bwMode="auto">
          <a:xfrm>
            <a:off x="217488" y="914997"/>
            <a:ext cx="8848725" cy="5144145"/>
            <a:chOff x="435" y="528"/>
            <a:chExt cx="5575" cy="3674"/>
          </a:xfrm>
        </p:grpSpPr>
        <p:sp>
          <p:nvSpPr>
            <p:cNvPr id="20485" name="Rectangle 4"/>
            <p:cNvSpPr>
              <a:spLocks noChangeArrowheads="1"/>
            </p:cNvSpPr>
            <p:nvPr/>
          </p:nvSpPr>
          <p:spPr bwMode="auto">
            <a:xfrm>
              <a:off x="3383" y="528"/>
              <a:ext cx="641" cy="274"/>
            </a:xfrm>
            <a:prstGeom prst="rect">
              <a:avLst/>
            </a:prstGeom>
            <a:noFill/>
            <a:ln w="9525">
              <a:noFill/>
              <a:miter lim="800000"/>
              <a:headEnd/>
              <a:tailEnd/>
            </a:ln>
          </p:spPr>
          <p:txBody>
            <a:bodyPr wrap="none" lIns="13" tIns="6" rIns="13" bIns="6">
              <a:spAutoFit/>
            </a:bodyPr>
            <a:lstStyle/>
            <a:p>
              <a:pPr algn="l" eaLnBrk="0" hangingPunct="0"/>
              <a:r>
                <a:rPr kumimoji="1" lang="en-US" sz="1400" b="1">
                  <a:latin typeface="Arial" charset="0"/>
                </a:rPr>
                <a:t>Distribution</a:t>
              </a:r>
            </a:p>
            <a:p>
              <a:pPr algn="l" eaLnBrk="0" hangingPunct="0"/>
              <a:r>
                <a:rPr kumimoji="1" lang="en-US" sz="1400" b="1">
                  <a:latin typeface="Arial" charset="0"/>
                </a:rPr>
                <a:t>Warehouse</a:t>
              </a:r>
            </a:p>
          </p:txBody>
        </p:sp>
        <p:sp>
          <p:nvSpPr>
            <p:cNvPr id="20486" name="Rectangle 5"/>
            <p:cNvSpPr>
              <a:spLocks noChangeArrowheads="1"/>
            </p:cNvSpPr>
            <p:nvPr/>
          </p:nvSpPr>
          <p:spPr bwMode="auto">
            <a:xfrm>
              <a:off x="4923" y="1392"/>
              <a:ext cx="1087" cy="137"/>
            </a:xfrm>
            <a:prstGeom prst="rect">
              <a:avLst/>
            </a:prstGeom>
            <a:noFill/>
            <a:ln w="9525">
              <a:noFill/>
              <a:miter lim="800000"/>
              <a:headEnd/>
              <a:tailEnd/>
            </a:ln>
          </p:spPr>
          <p:txBody>
            <a:bodyPr wrap="none" lIns="13" tIns="6" rIns="13" bIns="6">
              <a:spAutoFit/>
            </a:bodyPr>
            <a:lstStyle/>
            <a:p>
              <a:pPr algn="l" eaLnBrk="0" hangingPunct="0">
                <a:spcBef>
                  <a:spcPct val="50000"/>
                </a:spcBef>
              </a:pPr>
              <a:r>
                <a:rPr kumimoji="1" lang="en-US" sz="1400" b="1">
                  <a:latin typeface="Arial" charset="0"/>
                </a:rPr>
                <a:t>Warehouse Delivery</a:t>
              </a:r>
            </a:p>
          </p:txBody>
        </p:sp>
        <p:grpSp>
          <p:nvGrpSpPr>
            <p:cNvPr id="20487" name="Group 6"/>
            <p:cNvGrpSpPr>
              <a:grpSpLocks/>
            </p:cNvGrpSpPr>
            <p:nvPr/>
          </p:nvGrpSpPr>
          <p:grpSpPr bwMode="auto">
            <a:xfrm>
              <a:off x="435" y="612"/>
              <a:ext cx="4955" cy="3590"/>
              <a:chOff x="435" y="612"/>
              <a:chExt cx="4955" cy="3590"/>
            </a:xfrm>
          </p:grpSpPr>
          <p:grpSp>
            <p:nvGrpSpPr>
              <p:cNvPr id="20488" name="Group 7"/>
              <p:cNvGrpSpPr>
                <a:grpSpLocks/>
              </p:cNvGrpSpPr>
              <p:nvPr/>
            </p:nvGrpSpPr>
            <p:grpSpPr bwMode="auto">
              <a:xfrm>
                <a:off x="1840" y="620"/>
                <a:ext cx="373" cy="348"/>
                <a:chOff x="1333" y="14"/>
                <a:chExt cx="404" cy="380"/>
              </a:xfrm>
            </p:grpSpPr>
            <p:sp>
              <p:nvSpPr>
                <p:cNvPr id="20796" name="Freeform 8"/>
                <p:cNvSpPr>
                  <a:spLocks/>
                </p:cNvSpPr>
                <p:nvPr/>
              </p:nvSpPr>
              <p:spPr bwMode="auto">
                <a:xfrm>
                  <a:off x="1333" y="14"/>
                  <a:ext cx="404" cy="380"/>
                </a:xfrm>
                <a:custGeom>
                  <a:avLst/>
                  <a:gdLst>
                    <a:gd name="T0" fmla="*/ 0 w 404"/>
                    <a:gd name="T1" fmla="*/ 190 h 380"/>
                    <a:gd name="T2" fmla="*/ 3 w 404"/>
                    <a:gd name="T3" fmla="*/ 160 h 380"/>
                    <a:gd name="T4" fmla="*/ 10 w 404"/>
                    <a:gd name="T5" fmla="*/ 131 h 380"/>
                    <a:gd name="T6" fmla="*/ 22 w 404"/>
                    <a:gd name="T7" fmla="*/ 103 h 380"/>
                    <a:gd name="T8" fmla="*/ 38 w 404"/>
                    <a:gd name="T9" fmla="*/ 78 h 380"/>
                    <a:gd name="T10" fmla="*/ 60 w 404"/>
                    <a:gd name="T11" fmla="*/ 55 h 380"/>
                    <a:gd name="T12" fmla="*/ 82 w 404"/>
                    <a:gd name="T13" fmla="*/ 36 h 380"/>
                    <a:gd name="T14" fmla="*/ 111 w 404"/>
                    <a:gd name="T15" fmla="*/ 21 h 380"/>
                    <a:gd name="T16" fmla="*/ 139 w 404"/>
                    <a:gd name="T17" fmla="*/ 10 h 380"/>
                    <a:gd name="T18" fmla="*/ 170 w 404"/>
                    <a:gd name="T19" fmla="*/ 2 h 380"/>
                    <a:gd name="T20" fmla="*/ 202 w 404"/>
                    <a:gd name="T21" fmla="*/ 0 h 380"/>
                    <a:gd name="T22" fmla="*/ 233 w 404"/>
                    <a:gd name="T23" fmla="*/ 2 h 380"/>
                    <a:gd name="T24" fmla="*/ 264 w 404"/>
                    <a:gd name="T25" fmla="*/ 10 h 380"/>
                    <a:gd name="T26" fmla="*/ 293 w 404"/>
                    <a:gd name="T27" fmla="*/ 21 h 380"/>
                    <a:gd name="T28" fmla="*/ 320 w 404"/>
                    <a:gd name="T29" fmla="*/ 36 h 380"/>
                    <a:gd name="T30" fmla="*/ 345 w 404"/>
                    <a:gd name="T31" fmla="*/ 55 h 380"/>
                    <a:gd name="T32" fmla="*/ 365 w 404"/>
                    <a:gd name="T33" fmla="*/ 78 h 380"/>
                    <a:gd name="T34" fmla="*/ 381 w 404"/>
                    <a:gd name="T35" fmla="*/ 103 h 380"/>
                    <a:gd name="T36" fmla="*/ 393 w 404"/>
                    <a:gd name="T37" fmla="*/ 131 h 380"/>
                    <a:gd name="T38" fmla="*/ 401 w 404"/>
                    <a:gd name="T39" fmla="*/ 160 h 380"/>
                    <a:gd name="T40" fmla="*/ 404 w 404"/>
                    <a:gd name="T41" fmla="*/ 190 h 380"/>
                    <a:gd name="T42" fmla="*/ 401 w 404"/>
                    <a:gd name="T43" fmla="*/ 220 h 380"/>
                    <a:gd name="T44" fmla="*/ 393 w 404"/>
                    <a:gd name="T45" fmla="*/ 249 h 380"/>
                    <a:gd name="T46" fmla="*/ 381 w 404"/>
                    <a:gd name="T47" fmla="*/ 276 h 380"/>
                    <a:gd name="T48" fmla="*/ 365 w 404"/>
                    <a:gd name="T49" fmla="*/ 302 h 380"/>
                    <a:gd name="T50" fmla="*/ 345 w 404"/>
                    <a:gd name="T51" fmla="*/ 324 h 380"/>
                    <a:gd name="T52" fmla="*/ 320 w 404"/>
                    <a:gd name="T53" fmla="*/ 344 h 380"/>
                    <a:gd name="T54" fmla="*/ 293 w 404"/>
                    <a:gd name="T55" fmla="*/ 359 h 380"/>
                    <a:gd name="T56" fmla="*/ 264 w 404"/>
                    <a:gd name="T57" fmla="*/ 371 h 380"/>
                    <a:gd name="T58" fmla="*/ 233 w 404"/>
                    <a:gd name="T59" fmla="*/ 377 h 380"/>
                    <a:gd name="T60" fmla="*/ 202 w 404"/>
                    <a:gd name="T61" fmla="*/ 380 h 380"/>
                    <a:gd name="T62" fmla="*/ 170 w 404"/>
                    <a:gd name="T63" fmla="*/ 377 h 380"/>
                    <a:gd name="T64" fmla="*/ 139 w 404"/>
                    <a:gd name="T65" fmla="*/ 371 h 380"/>
                    <a:gd name="T66" fmla="*/ 111 w 404"/>
                    <a:gd name="T67" fmla="*/ 359 h 380"/>
                    <a:gd name="T68" fmla="*/ 82 w 404"/>
                    <a:gd name="T69" fmla="*/ 344 h 380"/>
                    <a:gd name="T70" fmla="*/ 60 w 404"/>
                    <a:gd name="T71" fmla="*/ 324 h 380"/>
                    <a:gd name="T72" fmla="*/ 38 w 404"/>
                    <a:gd name="T73" fmla="*/ 302 h 380"/>
                    <a:gd name="T74" fmla="*/ 22 w 404"/>
                    <a:gd name="T75" fmla="*/ 276 h 380"/>
                    <a:gd name="T76" fmla="*/ 10 w 404"/>
                    <a:gd name="T77" fmla="*/ 249 h 380"/>
                    <a:gd name="T78" fmla="*/ 3 w 404"/>
                    <a:gd name="T79" fmla="*/ 220 h 380"/>
                    <a:gd name="T80" fmla="*/ 0 w 404"/>
                    <a:gd name="T81" fmla="*/ 190 h 3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04"/>
                    <a:gd name="T124" fmla="*/ 0 h 380"/>
                    <a:gd name="T125" fmla="*/ 404 w 404"/>
                    <a:gd name="T126" fmla="*/ 380 h 3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04" h="380">
                      <a:moveTo>
                        <a:pt x="0" y="190"/>
                      </a:moveTo>
                      <a:lnTo>
                        <a:pt x="3" y="160"/>
                      </a:lnTo>
                      <a:lnTo>
                        <a:pt x="10" y="131"/>
                      </a:lnTo>
                      <a:lnTo>
                        <a:pt x="22" y="103"/>
                      </a:lnTo>
                      <a:lnTo>
                        <a:pt x="38" y="78"/>
                      </a:lnTo>
                      <a:lnTo>
                        <a:pt x="60" y="55"/>
                      </a:lnTo>
                      <a:lnTo>
                        <a:pt x="82" y="36"/>
                      </a:lnTo>
                      <a:lnTo>
                        <a:pt x="111" y="21"/>
                      </a:lnTo>
                      <a:lnTo>
                        <a:pt x="139" y="10"/>
                      </a:lnTo>
                      <a:lnTo>
                        <a:pt x="170" y="2"/>
                      </a:lnTo>
                      <a:lnTo>
                        <a:pt x="202" y="0"/>
                      </a:lnTo>
                      <a:lnTo>
                        <a:pt x="233" y="2"/>
                      </a:lnTo>
                      <a:lnTo>
                        <a:pt x="264" y="10"/>
                      </a:lnTo>
                      <a:lnTo>
                        <a:pt x="293" y="21"/>
                      </a:lnTo>
                      <a:lnTo>
                        <a:pt x="320" y="36"/>
                      </a:lnTo>
                      <a:lnTo>
                        <a:pt x="345" y="55"/>
                      </a:lnTo>
                      <a:lnTo>
                        <a:pt x="365" y="78"/>
                      </a:lnTo>
                      <a:lnTo>
                        <a:pt x="381" y="103"/>
                      </a:lnTo>
                      <a:lnTo>
                        <a:pt x="393" y="131"/>
                      </a:lnTo>
                      <a:lnTo>
                        <a:pt x="401" y="160"/>
                      </a:lnTo>
                      <a:lnTo>
                        <a:pt x="404" y="190"/>
                      </a:lnTo>
                      <a:lnTo>
                        <a:pt x="401" y="220"/>
                      </a:lnTo>
                      <a:lnTo>
                        <a:pt x="393" y="249"/>
                      </a:lnTo>
                      <a:lnTo>
                        <a:pt x="381" y="276"/>
                      </a:lnTo>
                      <a:lnTo>
                        <a:pt x="365" y="302"/>
                      </a:lnTo>
                      <a:lnTo>
                        <a:pt x="345" y="324"/>
                      </a:lnTo>
                      <a:lnTo>
                        <a:pt x="320" y="344"/>
                      </a:lnTo>
                      <a:lnTo>
                        <a:pt x="293" y="359"/>
                      </a:lnTo>
                      <a:lnTo>
                        <a:pt x="264" y="371"/>
                      </a:lnTo>
                      <a:lnTo>
                        <a:pt x="233" y="377"/>
                      </a:lnTo>
                      <a:lnTo>
                        <a:pt x="202" y="380"/>
                      </a:lnTo>
                      <a:lnTo>
                        <a:pt x="170" y="377"/>
                      </a:lnTo>
                      <a:lnTo>
                        <a:pt x="139" y="371"/>
                      </a:lnTo>
                      <a:lnTo>
                        <a:pt x="111" y="359"/>
                      </a:lnTo>
                      <a:lnTo>
                        <a:pt x="82" y="344"/>
                      </a:lnTo>
                      <a:lnTo>
                        <a:pt x="60" y="324"/>
                      </a:lnTo>
                      <a:lnTo>
                        <a:pt x="38" y="302"/>
                      </a:lnTo>
                      <a:lnTo>
                        <a:pt x="22" y="276"/>
                      </a:lnTo>
                      <a:lnTo>
                        <a:pt x="10" y="249"/>
                      </a:lnTo>
                      <a:lnTo>
                        <a:pt x="3" y="220"/>
                      </a:lnTo>
                      <a:lnTo>
                        <a:pt x="0" y="19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797" name="Freeform 9"/>
                <p:cNvSpPr>
                  <a:spLocks/>
                </p:cNvSpPr>
                <p:nvPr/>
              </p:nvSpPr>
              <p:spPr bwMode="auto">
                <a:xfrm>
                  <a:off x="1355" y="63"/>
                  <a:ext cx="363" cy="298"/>
                </a:xfrm>
                <a:custGeom>
                  <a:avLst/>
                  <a:gdLst>
                    <a:gd name="T0" fmla="*/ 23 w 363"/>
                    <a:gd name="T1" fmla="*/ 48 h 298"/>
                    <a:gd name="T2" fmla="*/ 42 w 363"/>
                    <a:gd name="T3" fmla="*/ 46 h 298"/>
                    <a:gd name="T4" fmla="*/ 58 w 363"/>
                    <a:gd name="T5" fmla="*/ 53 h 298"/>
                    <a:gd name="T6" fmla="*/ 82 w 363"/>
                    <a:gd name="T7" fmla="*/ 51 h 298"/>
                    <a:gd name="T8" fmla="*/ 102 w 363"/>
                    <a:gd name="T9" fmla="*/ 42 h 298"/>
                    <a:gd name="T10" fmla="*/ 78 w 363"/>
                    <a:gd name="T11" fmla="*/ 42 h 298"/>
                    <a:gd name="T12" fmla="*/ 93 w 363"/>
                    <a:gd name="T13" fmla="*/ 35 h 298"/>
                    <a:gd name="T14" fmla="*/ 102 w 363"/>
                    <a:gd name="T15" fmla="*/ 28 h 298"/>
                    <a:gd name="T16" fmla="*/ 122 w 363"/>
                    <a:gd name="T17" fmla="*/ 42 h 298"/>
                    <a:gd name="T18" fmla="*/ 121 w 363"/>
                    <a:gd name="T19" fmla="*/ 57 h 298"/>
                    <a:gd name="T20" fmla="*/ 144 w 363"/>
                    <a:gd name="T21" fmla="*/ 71 h 298"/>
                    <a:gd name="T22" fmla="*/ 145 w 363"/>
                    <a:gd name="T23" fmla="*/ 57 h 298"/>
                    <a:gd name="T24" fmla="*/ 148 w 363"/>
                    <a:gd name="T25" fmla="*/ 38 h 298"/>
                    <a:gd name="T26" fmla="*/ 133 w 363"/>
                    <a:gd name="T27" fmla="*/ 34 h 298"/>
                    <a:gd name="T28" fmla="*/ 122 w 363"/>
                    <a:gd name="T29" fmla="*/ 25 h 298"/>
                    <a:gd name="T30" fmla="*/ 133 w 363"/>
                    <a:gd name="T31" fmla="*/ 19 h 298"/>
                    <a:gd name="T32" fmla="*/ 157 w 363"/>
                    <a:gd name="T33" fmla="*/ 34 h 298"/>
                    <a:gd name="T34" fmla="*/ 165 w 363"/>
                    <a:gd name="T35" fmla="*/ 42 h 298"/>
                    <a:gd name="T36" fmla="*/ 184 w 363"/>
                    <a:gd name="T37" fmla="*/ 39 h 298"/>
                    <a:gd name="T38" fmla="*/ 203 w 363"/>
                    <a:gd name="T39" fmla="*/ 51 h 298"/>
                    <a:gd name="T40" fmla="*/ 188 w 363"/>
                    <a:gd name="T41" fmla="*/ 61 h 298"/>
                    <a:gd name="T42" fmla="*/ 203 w 363"/>
                    <a:gd name="T43" fmla="*/ 70 h 298"/>
                    <a:gd name="T44" fmla="*/ 191 w 363"/>
                    <a:gd name="T45" fmla="*/ 87 h 298"/>
                    <a:gd name="T46" fmla="*/ 198 w 363"/>
                    <a:gd name="T47" fmla="*/ 123 h 298"/>
                    <a:gd name="T48" fmla="*/ 200 w 363"/>
                    <a:gd name="T49" fmla="*/ 146 h 298"/>
                    <a:gd name="T50" fmla="*/ 172 w 363"/>
                    <a:gd name="T51" fmla="*/ 142 h 298"/>
                    <a:gd name="T52" fmla="*/ 168 w 363"/>
                    <a:gd name="T53" fmla="*/ 176 h 298"/>
                    <a:gd name="T54" fmla="*/ 195 w 363"/>
                    <a:gd name="T55" fmla="*/ 173 h 298"/>
                    <a:gd name="T56" fmla="*/ 210 w 363"/>
                    <a:gd name="T57" fmla="*/ 172 h 298"/>
                    <a:gd name="T58" fmla="*/ 223 w 363"/>
                    <a:gd name="T59" fmla="*/ 182 h 298"/>
                    <a:gd name="T60" fmla="*/ 241 w 363"/>
                    <a:gd name="T61" fmla="*/ 177 h 298"/>
                    <a:gd name="T62" fmla="*/ 261 w 363"/>
                    <a:gd name="T63" fmla="*/ 160 h 298"/>
                    <a:gd name="T64" fmla="*/ 286 w 363"/>
                    <a:gd name="T65" fmla="*/ 147 h 298"/>
                    <a:gd name="T66" fmla="*/ 312 w 363"/>
                    <a:gd name="T67" fmla="*/ 142 h 298"/>
                    <a:gd name="T68" fmla="*/ 335 w 363"/>
                    <a:gd name="T69" fmla="*/ 141 h 298"/>
                    <a:gd name="T70" fmla="*/ 360 w 363"/>
                    <a:gd name="T71" fmla="*/ 157 h 298"/>
                    <a:gd name="T72" fmla="*/ 356 w 363"/>
                    <a:gd name="T73" fmla="*/ 204 h 298"/>
                    <a:gd name="T74" fmla="*/ 329 w 363"/>
                    <a:gd name="T75" fmla="*/ 250 h 298"/>
                    <a:gd name="T76" fmla="*/ 308 w 363"/>
                    <a:gd name="T77" fmla="*/ 280 h 298"/>
                    <a:gd name="T78" fmla="*/ 290 w 363"/>
                    <a:gd name="T79" fmla="*/ 296 h 298"/>
                    <a:gd name="T80" fmla="*/ 296 w 363"/>
                    <a:gd name="T81" fmla="*/ 244 h 298"/>
                    <a:gd name="T82" fmla="*/ 257 w 363"/>
                    <a:gd name="T83" fmla="*/ 236 h 298"/>
                    <a:gd name="T84" fmla="*/ 247 w 363"/>
                    <a:gd name="T85" fmla="*/ 205 h 298"/>
                    <a:gd name="T86" fmla="*/ 230 w 363"/>
                    <a:gd name="T87" fmla="*/ 195 h 298"/>
                    <a:gd name="T88" fmla="*/ 193 w 363"/>
                    <a:gd name="T89" fmla="*/ 192 h 298"/>
                    <a:gd name="T90" fmla="*/ 168 w 363"/>
                    <a:gd name="T91" fmla="*/ 201 h 298"/>
                    <a:gd name="T92" fmla="*/ 138 w 363"/>
                    <a:gd name="T93" fmla="*/ 199 h 298"/>
                    <a:gd name="T94" fmla="*/ 117 w 363"/>
                    <a:gd name="T95" fmla="*/ 175 h 298"/>
                    <a:gd name="T96" fmla="*/ 95 w 363"/>
                    <a:gd name="T97" fmla="*/ 171 h 298"/>
                    <a:gd name="T98" fmla="*/ 116 w 363"/>
                    <a:gd name="T99" fmla="*/ 189 h 298"/>
                    <a:gd name="T100" fmla="*/ 91 w 363"/>
                    <a:gd name="T101" fmla="*/ 184 h 298"/>
                    <a:gd name="T102" fmla="*/ 70 w 363"/>
                    <a:gd name="T103" fmla="*/ 152 h 298"/>
                    <a:gd name="T104" fmla="*/ 63 w 363"/>
                    <a:gd name="T105" fmla="*/ 123 h 298"/>
                    <a:gd name="T106" fmla="*/ 47 w 363"/>
                    <a:gd name="T107" fmla="*/ 101 h 298"/>
                    <a:gd name="T108" fmla="*/ 56 w 363"/>
                    <a:gd name="T109" fmla="*/ 101 h 298"/>
                    <a:gd name="T110" fmla="*/ 50 w 363"/>
                    <a:gd name="T111" fmla="*/ 87 h 298"/>
                    <a:gd name="T112" fmla="*/ 25 w 363"/>
                    <a:gd name="T113" fmla="*/ 82 h 298"/>
                    <a:gd name="T114" fmla="*/ 19 w 363"/>
                    <a:gd name="T115" fmla="*/ 70 h 298"/>
                    <a:gd name="T116" fmla="*/ 13 w 363"/>
                    <a:gd name="T117" fmla="*/ 56 h 298"/>
                    <a:gd name="T118" fmla="*/ 7 w 363"/>
                    <a:gd name="T119" fmla="*/ 43 h 29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63"/>
                    <a:gd name="T181" fmla="*/ 0 h 298"/>
                    <a:gd name="T182" fmla="*/ 363 w 363"/>
                    <a:gd name="T183" fmla="*/ 298 h 29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63" h="298">
                      <a:moveTo>
                        <a:pt x="47" y="0"/>
                      </a:moveTo>
                      <a:lnTo>
                        <a:pt x="44" y="4"/>
                      </a:lnTo>
                      <a:lnTo>
                        <a:pt x="42" y="8"/>
                      </a:lnTo>
                      <a:lnTo>
                        <a:pt x="38" y="11"/>
                      </a:lnTo>
                      <a:lnTo>
                        <a:pt x="34" y="15"/>
                      </a:lnTo>
                      <a:lnTo>
                        <a:pt x="29" y="20"/>
                      </a:lnTo>
                      <a:lnTo>
                        <a:pt x="27" y="25"/>
                      </a:lnTo>
                      <a:lnTo>
                        <a:pt x="25" y="30"/>
                      </a:lnTo>
                      <a:lnTo>
                        <a:pt x="25" y="35"/>
                      </a:lnTo>
                      <a:lnTo>
                        <a:pt x="25" y="43"/>
                      </a:lnTo>
                      <a:lnTo>
                        <a:pt x="23" y="48"/>
                      </a:lnTo>
                      <a:lnTo>
                        <a:pt x="23" y="51"/>
                      </a:lnTo>
                      <a:lnTo>
                        <a:pt x="25" y="52"/>
                      </a:lnTo>
                      <a:lnTo>
                        <a:pt x="27" y="51"/>
                      </a:lnTo>
                      <a:lnTo>
                        <a:pt x="28" y="51"/>
                      </a:lnTo>
                      <a:lnTo>
                        <a:pt x="29" y="51"/>
                      </a:lnTo>
                      <a:lnTo>
                        <a:pt x="31" y="49"/>
                      </a:lnTo>
                      <a:lnTo>
                        <a:pt x="32" y="48"/>
                      </a:lnTo>
                      <a:lnTo>
                        <a:pt x="34" y="48"/>
                      </a:lnTo>
                      <a:lnTo>
                        <a:pt x="36" y="47"/>
                      </a:lnTo>
                      <a:lnTo>
                        <a:pt x="39" y="46"/>
                      </a:lnTo>
                      <a:lnTo>
                        <a:pt x="42" y="46"/>
                      </a:lnTo>
                      <a:lnTo>
                        <a:pt x="43" y="44"/>
                      </a:lnTo>
                      <a:lnTo>
                        <a:pt x="44" y="44"/>
                      </a:lnTo>
                      <a:lnTo>
                        <a:pt x="46" y="46"/>
                      </a:lnTo>
                      <a:lnTo>
                        <a:pt x="46" y="47"/>
                      </a:lnTo>
                      <a:lnTo>
                        <a:pt x="47" y="47"/>
                      </a:lnTo>
                      <a:lnTo>
                        <a:pt x="48" y="49"/>
                      </a:lnTo>
                      <a:lnTo>
                        <a:pt x="50" y="51"/>
                      </a:lnTo>
                      <a:lnTo>
                        <a:pt x="52" y="52"/>
                      </a:lnTo>
                      <a:lnTo>
                        <a:pt x="54" y="52"/>
                      </a:lnTo>
                      <a:lnTo>
                        <a:pt x="56" y="53"/>
                      </a:lnTo>
                      <a:lnTo>
                        <a:pt x="58" y="53"/>
                      </a:lnTo>
                      <a:lnTo>
                        <a:pt x="60" y="53"/>
                      </a:lnTo>
                      <a:lnTo>
                        <a:pt x="62" y="53"/>
                      </a:lnTo>
                      <a:lnTo>
                        <a:pt x="66" y="53"/>
                      </a:lnTo>
                      <a:lnTo>
                        <a:pt x="68" y="52"/>
                      </a:lnTo>
                      <a:lnTo>
                        <a:pt x="72" y="52"/>
                      </a:lnTo>
                      <a:lnTo>
                        <a:pt x="74" y="51"/>
                      </a:lnTo>
                      <a:lnTo>
                        <a:pt x="77" y="51"/>
                      </a:lnTo>
                      <a:lnTo>
                        <a:pt x="78" y="51"/>
                      </a:lnTo>
                      <a:lnTo>
                        <a:pt x="81" y="51"/>
                      </a:lnTo>
                      <a:lnTo>
                        <a:pt x="82" y="51"/>
                      </a:lnTo>
                      <a:lnTo>
                        <a:pt x="86" y="51"/>
                      </a:lnTo>
                      <a:lnTo>
                        <a:pt x="90" y="51"/>
                      </a:lnTo>
                      <a:lnTo>
                        <a:pt x="94" y="51"/>
                      </a:lnTo>
                      <a:lnTo>
                        <a:pt x="97" y="49"/>
                      </a:lnTo>
                      <a:lnTo>
                        <a:pt x="99" y="49"/>
                      </a:lnTo>
                      <a:lnTo>
                        <a:pt x="102" y="49"/>
                      </a:lnTo>
                      <a:lnTo>
                        <a:pt x="103" y="48"/>
                      </a:lnTo>
                      <a:lnTo>
                        <a:pt x="103" y="47"/>
                      </a:lnTo>
                      <a:lnTo>
                        <a:pt x="103" y="44"/>
                      </a:lnTo>
                      <a:lnTo>
                        <a:pt x="102" y="42"/>
                      </a:lnTo>
                      <a:lnTo>
                        <a:pt x="99" y="42"/>
                      </a:lnTo>
                      <a:lnTo>
                        <a:pt x="95" y="43"/>
                      </a:lnTo>
                      <a:lnTo>
                        <a:pt x="93" y="43"/>
                      </a:lnTo>
                      <a:lnTo>
                        <a:pt x="90" y="44"/>
                      </a:lnTo>
                      <a:lnTo>
                        <a:pt x="89" y="46"/>
                      </a:lnTo>
                      <a:lnTo>
                        <a:pt x="87" y="46"/>
                      </a:lnTo>
                      <a:lnTo>
                        <a:pt x="85" y="47"/>
                      </a:lnTo>
                      <a:lnTo>
                        <a:pt x="83" y="47"/>
                      </a:lnTo>
                      <a:lnTo>
                        <a:pt x="82" y="46"/>
                      </a:lnTo>
                      <a:lnTo>
                        <a:pt x="79" y="44"/>
                      </a:lnTo>
                      <a:lnTo>
                        <a:pt x="78" y="42"/>
                      </a:lnTo>
                      <a:lnTo>
                        <a:pt x="75" y="40"/>
                      </a:lnTo>
                      <a:lnTo>
                        <a:pt x="74" y="39"/>
                      </a:lnTo>
                      <a:lnTo>
                        <a:pt x="72" y="39"/>
                      </a:lnTo>
                      <a:lnTo>
                        <a:pt x="72" y="38"/>
                      </a:lnTo>
                      <a:lnTo>
                        <a:pt x="74" y="38"/>
                      </a:lnTo>
                      <a:lnTo>
                        <a:pt x="77" y="37"/>
                      </a:lnTo>
                      <a:lnTo>
                        <a:pt x="79" y="37"/>
                      </a:lnTo>
                      <a:lnTo>
                        <a:pt x="83" y="37"/>
                      </a:lnTo>
                      <a:lnTo>
                        <a:pt x="87" y="37"/>
                      </a:lnTo>
                      <a:lnTo>
                        <a:pt x="90" y="35"/>
                      </a:lnTo>
                      <a:lnTo>
                        <a:pt x="93" y="35"/>
                      </a:lnTo>
                      <a:lnTo>
                        <a:pt x="94" y="35"/>
                      </a:lnTo>
                      <a:lnTo>
                        <a:pt x="95" y="34"/>
                      </a:lnTo>
                      <a:lnTo>
                        <a:pt x="97" y="33"/>
                      </a:lnTo>
                      <a:lnTo>
                        <a:pt x="98" y="32"/>
                      </a:lnTo>
                      <a:lnTo>
                        <a:pt x="98" y="29"/>
                      </a:lnTo>
                      <a:lnTo>
                        <a:pt x="98" y="28"/>
                      </a:lnTo>
                      <a:lnTo>
                        <a:pt x="98" y="27"/>
                      </a:lnTo>
                      <a:lnTo>
                        <a:pt x="99" y="27"/>
                      </a:lnTo>
                      <a:lnTo>
                        <a:pt x="102" y="28"/>
                      </a:lnTo>
                      <a:lnTo>
                        <a:pt x="105" y="29"/>
                      </a:lnTo>
                      <a:lnTo>
                        <a:pt x="109" y="30"/>
                      </a:lnTo>
                      <a:lnTo>
                        <a:pt x="110" y="32"/>
                      </a:lnTo>
                      <a:lnTo>
                        <a:pt x="110" y="34"/>
                      </a:lnTo>
                      <a:lnTo>
                        <a:pt x="111" y="37"/>
                      </a:lnTo>
                      <a:lnTo>
                        <a:pt x="111" y="38"/>
                      </a:lnTo>
                      <a:lnTo>
                        <a:pt x="113" y="39"/>
                      </a:lnTo>
                      <a:lnTo>
                        <a:pt x="116" y="40"/>
                      </a:lnTo>
                      <a:lnTo>
                        <a:pt x="120" y="40"/>
                      </a:lnTo>
                      <a:lnTo>
                        <a:pt x="122" y="42"/>
                      </a:lnTo>
                      <a:lnTo>
                        <a:pt x="125" y="43"/>
                      </a:lnTo>
                      <a:lnTo>
                        <a:pt x="128" y="44"/>
                      </a:lnTo>
                      <a:lnTo>
                        <a:pt x="129" y="46"/>
                      </a:lnTo>
                      <a:lnTo>
                        <a:pt x="130" y="47"/>
                      </a:lnTo>
                      <a:lnTo>
                        <a:pt x="129" y="49"/>
                      </a:lnTo>
                      <a:lnTo>
                        <a:pt x="128" y="51"/>
                      </a:lnTo>
                      <a:lnTo>
                        <a:pt x="126" y="53"/>
                      </a:lnTo>
                      <a:lnTo>
                        <a:pt x="124" y="54"/>
                      </a:lnTo>
                      <a:lnTo>
                        <a:pt x="122" y="56"/>
                      </a:lnTo>
                      <a:lnTo>
                        <a:pt x="121" y="56"/>
                      </a:lnTo>
                      <a:lnTo>
                        <a:pt x="121" y="57"/>
                      </a:lnTo>
                      <a:lnTo>
                        <a:pt x="121" y="58"/>
                      </a:lnTo>
                      <a:lnTo>
                        <a:pt x="121" y="59"/>
                      </a:lnTo>
                      <a:lnTo>
                        <a:pt x="122" y="62"/>
                      </a:lnTo>
                      <a:lnTo>
                        <a:pt x="125" y="65"/>
                      </a:lnTo>
                      <a:lnTo>
                        <a:pt x="128" y="67"/>
                      </a:lnTo>
                      <a:lnTo>
                        <a:pt x="130" y="67"/>
                      </a:lnTo>
                      <a:lnTo>
                        <a:pt x="132" y="68"/>
                      </a:lnTo>
                      <a:lnTo>
                        <a:pt x="136" y="68"/>
                      </a:lnTo>
                      <a:lnTo>
                        <a:pt x="138" y="70"/>
                      </a:lnTo>
                      <a:lnTo>
                        <a:pt x="141" y="70"/>
                      </a:lnTo>
                      <a:lnTo>
                        <a:pt x="144" y="71"/>
                      </a:lnTo>
                      <a:lnTo>
                        <a:pt x="146" y="72"/>
                      </a:lnTo>
                      <a:lnTo>
                        <a:pt x="149" y="73"/>
                      </a:lnTo>
                      <a:lnTo>
                        <a:pt x="152" y="73"/>
                      </a:lnTo>
                      <a:lnTo>
                        <a:pt x="155" y="73"/>
                      </a:lnTo>
                      <a:lnTo>
                        <a:pt x="156" y="72"/>
                      </a:lnTo>
                      <a:lnTo>
                        <a:pt x="156" y="70"/>
                      </a:lnTo>
                      <a:lnTo>
                        <a:pt x="156" y="67"/>
                      </a:lnTo>
                      <a:lnTo>
                        <a:pt x="153" y="63"/>
                      </a:lnTo>
                      <a:lnTo>
                        <a:pt x="150" y="61"/>
                      </a:lnTo>
                      <a:lnTo>
                        <a:pt x="148" y="58"/>
                      </a:lnTo>
                      <a:lnTo>
                        <a:pt x="145" y="57"/>
                      </a:lnTo>
                      <a:lnTo>
                        <a:pt x="144" y="56"/>
                      </a:lnTo>
                      <a:lnTo>
                        <a:pt x="141" y="54"/>
                      </a:lnTo>
                      <a:lnTo>
                        <a:pt x="140" y="53"/>
                      </a:lnTo>
                      <a:lnTo>
                        <a:pt x="140" y="52"/>
                      </a:lnTo>
                      <a:lnTo>
                        <a:pt x="140" y="49"/>
                      </a:lnTo>
                      <a:lnTo>
                        <a:pt x="140" y="47"/>
                      </a:lnTo>
                      <a:lnTo>
                        <a:pt x="141" y="46"/>
                      </a:lnTo>
                      <a:lnTo>
                        <a:pt x="142" y="44"/>
                      </a:lnTo>
                      <a:lnTo>
                        <a:pt x="145" y="42"/>
                      </a:lnTo>
                      <a:lnTo>
                        <a:pt x="146" y="39"/>
                      </a:lnTo>
                      <a:lnTo>
                        <a:pt x="148" y="38"/>
                      </a:lnTo>
                      <a:lnTo>
                        <a:pt x="148" y="37"/>
                      </a:lnTo>
                      <a:lnTo>
                        <a:pt x="149" y="37"/>
                      </a:lnTo>
                      <a:lnTo>
                        <a:pt x="148" y="37"/>
                      </a:lnTo>
                      <a:lnTo>
                        <a:pt x="146" y="37"/>
                      </a:lnTo>
                      <a:lnTo>
                        <a:pt x="144" y="37"/>
                      </a:lnTo>
                      <a:lnTo>
                        <a:pt x="140" y="37"/>
                      </a:lnTo>
                      <a:lnTo>
                        <a:pt x="136" y="37"/>
                      </a:lnTo>
                      <a:lnTo>
                        <a:pt x="134" y="37"/>
                      </a:lnTo>
                      <a:lnTo>
                        <a:pt x="133" y="37"/>
                      </a:lnTo>
                      <a:lnTo>
                        <a:pt x="133" y="35"/>
                      </a:lnTo>
                      <a:lnTo>
                        <a:pt x="133" y="34"/>
                      </a:lnTo>
                      <a:lnTo>
                        <a:pt x="134" y="33"/>
                      </a:lnTo>
                      <a:lnTo>
                        <a:pt x="134" y="32"/>
                      </a:lnTo>
                      <a:lnTo>
                        <a:pt x="133" y="29"/>
                      </a:lnTo>
                      <a:lnTo>
                        <a:pt x="133" y="27"/>
                      </a:lnTo>
                      <a:lnTo>
                        <a:pt x="132" y="25"/>
                      </a:lnTo>
                      <a:lnTo>
                        <a:pt x="130" y="24"/>
                      </a:lnTo>
                      <a:lnTo>
                        <a:pt x="129" y="24"/>
                      </a:lnTo>
                      <a:lnTo>
                        <a:pt x="128" y="24"/>
                      </a:lnTo>
                      <a:lnTo>
                        <a:pt x="126" y="24"/>
                      </a:lnTo>
                      <a:lnTo>
                        <a:pt x="124" y="25"/>
                      </a:lnTo>
                      <a:lnTo>
                        <a:pt x="122" y="25"/>
                      </a:lnTo>
                      <a:lnTo>
                        <a:pt x="120" y="24"/>
                      </a:lnTo>
                      <a:lnTo>
                        <a:pt x="118" y="23"/>
                      </a:lnTo>
                      <a:lnTo>
                        <a:pt x="118" y="20"/>
                      </a:lnTo>
                      <a:lnTo>
                        <a:pt x="121" y="18"/>
                      </a:lnTo>
                      <a:lnTo>
                        <a:pt x="124" y="16"/>
                      </a:lnTo>
                      <a:lnTo>
                        <a:pt x="125" y="16"/>
                      </a:lnTo>
                      <a:lnTo>
                        <a:pt x="126" y="16"/>
                      </a:lnTo>
                      <a:lnTo>
                        <a:pt x="128" y="16"/>
                      </a:lnTo>
                      <a:lnTo>
                        <a:pt x="129" y="16"/>
                      </a:lnTo>
                      <a:lnTo>
                        <a:pt x="130" y="18"/>
                      </a:lnTo>
                      <a:lnTo>
                        <a:pt x="133" y="19"/>
                      </a:lnTo>
                      <a:lnTo>
                        <a:pt x="137" y="20"/>
                      </a:lnTo>
                      <a:lnTo>
                        <a:pt x="140" y="21"/>
                      </a:lnTo>
                      <a:lnTo>
                        <a:pt x="142" y="23"/>
                      </a:lnTo>
                      <a:lnTo>
                        <a:pt x="145" y="24"/>
                      </a:lnTo>
                      <a:lnTo>
                        <a:pt x="148" y="25"/>
                      </a:lnTo>
                      <a:lnTo>
                        <a:pt x="149" y="27"/>
                      </a:lnTo>
                      <a:lnTo>
                        <a:pt x="152" y="27"/>
                      </a:lnTo>
                      <a:lnTo>
                        <a:pt x="153" y="28"/>
                      </a:lnTo>
                      <a:lnTo>
                        <a:pt x="155" y="29"/>
                      </a:lnTo>
                      <a:lnTo>
                        <a:pt x="157" y="32"/>
                      </a:lnTo>
                      <a:lnTo>
                        <a:pt x="157" y="34"/>
                      </a:lnTo>
                      <a:lnTo>
                        <a:pt x="156" y="35"/>
                      </a:lnTo>
                      <a:lnTo>
                        <a:pt x="156" y="39"/>
                      </a:lnTo>
                      <a:lnTo>
                        <a:pt x="157" y="42"/>
                      </a:lnTo>
                      <a:lnTo>
                        <a:pt x="159" y="44"/>
                      </a:lnTo>
                      <a:lnTo>
                        <a:pt x="160" y="46"/>
                      </a:lnTo>
                      <a:lnTo>
                        <a:pt x="160" y="47"/>
                      </a:lnTo>
                      <a:lnTo>
                        <a:pt x="160" y="46"/>
                      </a:lnTo>
                      <a:lnTo>
                        <a:pt x="161" y="46"/>
                      </a:lnTo>
                      <a:lnTo>
                        <a:pt x="163" y="44"/>
                      </a:lnTo>
                      <a:lnTo>
                        <a:pt x="163" y="43"/>
                      </a:lnTo>
                      <a:lnTo>
                        <a:pt x="165" y="42"/>
                      </a:lnTo>
                      <a:lnTo>
                        <a:pt x="167" y="40"/>
                      </a:lnTo>
                      <a:lnTo>
                        <a:pt x="168" y="39"/>
                      </a:lnTo>
                      <a:lnTo>
                        <a:pt x="171" y="38"/>
                      </a:lnTo>
                      <a:lnTo>
                        <a:pt x="173" y="38"/>
                      </a:lnTo>
                      <a:lnTo>
                        <a:pt x="175" y="37"/>
                      </a:lnTo>
                      <a:lnTo>
                        <a:pt x="176" y="37"/>
                      </a:lnTo>
                      <a:lnTo>
                        <a:pt x="177" y="37"/>
                      </a:lnTo>
                      <a:lnTo>
                        <a:pt x="179" y="37"/>
                      </a:lnTo>
                      <a:lnTo>
                        <a:pt x="180" y="37"/>
                      </a:lnTo>
                      <a:lnTo>
                        <a:pt x="183" y="38"/>
                      </a:lnTo>
                      <a:lnTo>
                        <a:pt x="184" y="39"/>
                      </a:lnTo>
                      <a:lnTo>
                        <a:pt x="187" y="40"/>
                      </a:lnTo>
                      <a:lnTo>
                        <a:pt x="189" y="40"/>
                      </a:lnTo>
                      <a:lnTo>
                        <a:pt x="192" y="42"/>
                      </a:lnTo>
                      <a:lnTo>
                        <a:pt x="195" y="42"/>
                      </a:lnTo>
                      <a:lnTo>
                        <a:pt x="196" y="43"/>
                      </a:lnTo>
                      <a:lnTo>
                        <a:pt x="199" y="43"/>
                      </a:lnTo>
                      <a:lnTo>
                        <a:pt x="200" y="43"/>
                      </a:lnTo>
                      <a:lnTo>
                        <a:pt x="203" y="44"/>
                      </a:lnTo>
                      <a:lnTo>
                        <a:pt x="204" y="46"/>
                      </a:lnTo>
                      <a:lnTo>
                        <a:pt x="204" y="48"/>
                      </a:lnTo>
                      <a:lnTo>
                        <a:pt x="203" y="51"/>
                      </a:lnTo>
                      <a:lnTo>
                        <a:pt x="202" y="52"/>
                      </a:lnTo>
                      <a:lnTo>
                        <a:pt x="193" y="52"/>
                      </a:lnTo>
                      <a:lnTo>
                        <a:pt x="192" y="52"/>
                      </a:lnTo>
                      <a:lnTo>
                        <a:pt x="191" y="52"/>
                      </a:lnTo>
                      <a:lnTo>
                        <a:pt x="189" y="52"/>
                      </a:lnTo>
                      <a:lnTo>
                        <a:pt x="187" y="53"/>
                      </a:lnTo>
                      <a:lnTo>
                        <a:pt x="187" y="54"/>
                      </a:lnTo>
                      <a:lnTo>
                        <a:pt x="187" y="57"/>
                      </a:lnTo>
                      <a:lnTo>
                        <a:pt x="188" y="61"/>
                      </a:lnTo>
                      <a:lnTo>
                        <a:pt x="189" y="63"/>
                      </a:lnTo>
                      <a:lnTo>
                        <a:pt x="189" y="65"/>
                      </a:lnTo>
                      <a:lnTo>
                        <a:pt x="195" y="65"/>
                      </a:lnTo>
                      <a:lnTo>
                        <a:pt x="198" y="65"/>
                      </a:lnTo>
                      <a:lnTo>
                        <a:pt x="200" y="65"/>
                      </a:lnTo>
                      <a:lnTo>
                        <a:pt x="202" y="65"/>
                      </a:lnTo>
                      <a:lnTo>
                        <a:pt x="203" y="65"/>
                      </a:lnTo>
                      <a:lnTo>
                        <a:pt x="204" y="66"/>
                      </a:lnTo>
                      <a:lnTo>
                        <a:pt x="204" y="67"/>
                      </a:lnTo>
                      <a:lnTo>
                        <a:pt x="204" y="68"/>
                      </a:lnTo>
                      <a:lnTo>
                        <a:pt x="203" y="70"/>
                      </a:lnTo>
                      <a:lnTo>
                        <a:pt x="203" y="72"/>
                      </a:lnTo>
                      <a:lnTo>
                        <a:pt x="200" y="73"/>
                      </a:lnTo>
                      <a:lnTo>
                        <a:pt x="199" y="75"/>
                      </a:lnTo>
                      <a:lnTo>
                        <a:pt x="198" y="76"/>
                      </a:lnTo>
                      <a:lnTo>
                        <a:pt x="195" y="77"/>
                      </a:lnTo>
                      <a:lnTo>
                        <a:pt x="193" y="78"/>
                      </a:lnTo>
                      <a:lnTo>
                        <a:pt x="192" y="80"/>
                      </a:lnTo>
                      <a:lnTo>
                        <a:pt x="192" y="81"/>
                      </a:lnTo>
                      <a:lnTo>
                        <a:pt x="191" y="85"/>
                      </a:lnTo>
                      <a:lnTo>
                        <a:pt x="191" y="86"/>
                      </a:lnTo>
                      <a:lnTo>
                        <a:pt x="191" y="87"/>
                      </a:lnTo>
                      <a:lnTo>
                        <a:pt x="193" y="89"/>
                      </a:lnTo>
                      <a:lnTo>
                        <a:pt x="195" y="91"/>
                      </a:lnTo>
                      <a:lnTo>
                        <a:pt x="193" y="92"/>
                      </a:lnTo>
                      <a:lnTo>
                        <a:pt x="193" y="94"/>
                      </a:lnTo>
                      <a:lnTo>
                        <a:pt x="196" y="99"/>
                      </a:lnTo>
                      <a:lnTo>
                        <a:pt x="200" y="104"/>
                      </a:lnTo>
                      <a:lnTo>
                        <a:pt x="202" y="108"/>
                      </a:lnTo>
                      <a:lnTo>
                        <a:pt x="200" y="110"/>
                      </a:lnTo>
                      <a:lnTo>
                        <a:pt x="199" y="114"/>
                      </a:lnTo>
                      <a:lnTo>
                        <a:pt x="199" y="119"/>
                      </a:lnTo>
                      <a:lnTo>
                        <a:pt x="198" y="123"/>
                      </a:lnTo>
                      <a:lnTo>
                        <a:pt x="198" y="127"/>
                      </a:lnTo>
                      <a:lnTo>
                        <a:pt x="199" y="130"/>
                      </a:lnTo>
                      <a:lnTo>
                        <a:pt x="202" y="133"/>
                      </a:lnTo>
                      <a:lnTo>
                        <a:pt x="202" y="135"/>
                      </a:lnTo>
                      <a:lnTo>
                        <a:pt x="202" y="138"/>
                      </a:lnTo>
                      <a:lnTo>
                        <a:pt x="202" y="141"/>
                      </a:lnTo>
                      <a:lnTo>
                        <a:pt x="203" y="142"/>
                      </a:lnTo>
                      <a:lnTo>
                        <a:pt x="202" y="144"/>
                      </a:lnTo>
                      <a:lnTo>
                        <a:pt x="202" y="146"/>
                      </a:lnTo>
                      <a:lnTo>
                        <a:pt x="200" y="146"/>
                      </a:lnTo>
                      <a:lnTo>
                        <a:pt x="199" y="144"/>
                      </a:lnTo>
                      <a:lnTo>
                        <a:pt x="196" y="143"/>
                      </a:lnTo>
                      <a:lnTo>
                        <a:pt x="192" y="141"/>
                      </a:lnTo>
                      <a:lnTo>
                        <a:pt x="188" y="139"/>
                      </a:lnTo>
                      <a:lnTo>
                        <a:pt x="185" y="139"/>
                      </a:lnTo>
                      <a:lnTo>
                        <a:pt x="183" y="138"/>
                      </a:lnTo>
                      <a:lnTo>
                        <a:pt x="180" y="139"/>
                      </a:lnTo>
                      <a:lnTo>
                        <a:pt x="177" y="139"/>
                      </a:lnTo>
                      <a:lnTo>
                        <a:pt x="175" y="141"/>
                      </a:lnTo>
                      <a:lnTo>
                        <a:pt x="173" y="141"/>
                      </a:lnTo>
                      <a:lnTo>
                        <a:pt x="172" y="142"/>
                      </a:lnTo>
                      <a:lnTo>
                        <a:pt x="169" y="143"/>
                      </a:lnTo>
                      <a:lnTo>
                        <a:pt x="168" y="143"/>
                      </a:lnTo>
                      <a:lnTo>
                        <a:pt x="167" y="144"/>
                      </a:lnTo>
                      <a:lnTo>
                        <a:pt x="164" y="149"/>
                      </a:lnTo>
                      <a:lnTo>
                        <a:pt x="163" y="152"/>
                      </a:lnTo>
                      <a:lnTo>
                        <a:pt x="160" y="157"/>
                      </a:lnTo>
                      <a:lnTo>
                        <a:pt x="159" y="161"/>
                      </a:lnTo>
                      <a:lnTo>
                        <a:pt x="159" y="165"/>
                      </a:lnTo>
                      <a:lnTo>
                        <a:pt x="160" y="170"/>
                      </a:lnTo>
                      <a:lnTo>
                        <a:pt x="163" y="173"/>
                      </a:lnTo>
                      <a:lnTo>
                        <a:pt x="168" y="176"/>
                      </a:lnTo>
                      <a:lnTo>
                        <a:pt x="176" y="180"/>
                      </a:lnTo>
                      <a:lnTo>
                        <a:pt x="177" y="177"/>
                      </a:lnTo>
                      <a:lnTo>
                        <a:pt x="180" y="175"/>
                      </a:lnTo>
                      <a:lnTo>
                        <a:pt x="181" y="173"/>
                      </a:lnTo>
                      <a:lnTo>
                        <a:pt x="184" y="171"/>
                      </a:lnTo>
                      <a:lnTo>
                        <a:pt x="185" y="170"/>
                      </a:lnTo>
                      <a:lnTo>
                        <a:pt x="187" y="170"/>
                      </a:lnTo>
                      <a:lnTo>
                        <a:pt x="189" y="168"/>
                      </a:lnTo>
                      <a:lnTo>
                        <a:pt x="191" y="168"/>
                      </a:lnTo>
                      <a:lnTo>
                        <a:pt x="193" y="171"/>
                      </a:lnTo>
                      <a:lnTo>
                        <a:pt x="195" y="173"/>
                      </a:lnTo>
                      <a:lnTo>
                        <a:pt x="195" y="175"/>
                      </a:lnTo>
                      <a:lnTo>
                        <a:pt x="193" y="176"/>
                      </a:lnTo>
                      <a:lnTo>
                        <a:pt x="195" y="176"/>
                      </a:lnTo>
                      <a:lnTo>
                        <a:pt x="196" y="176"/>
                      </a:lnTo>
                      <a:lnTo>
                        <a:pt x="198" y="176"/>
                      </a:lnTo>
                      <a:lnTo>
                        <a:pt x="199" y="176"/>
                      </a:lnTo>
                      <a:lnTo>
                        <a:pt x="202" y="176"/>
                      </a:lnTo>
                      <a:lnTo>
                        <a:pt x="204" y="175"/>
                      </a:lnTo>
                      <a:lnTo>
                        <a:pt x="207" y="173"/>
                      </a:lnTo>
                      <a:lnTo>
                        <a:pt x="210" y="172"/>
                      </a:lnTo>
                      <a:lnTo>
                        <a:pt x="212" y="172"/>
                      </a:lnTo>
                      <a:lnTo>
                        <a:pt x="214" y="173"/>
                      </a:lnTo>
                      <a:lnTo>
                        <a:pt x="214" y="175"/>
                      </a:lnTo>
                      <a:lnTo>
                        <a:pt x="215" y="176"/>
                      </a:lnTo>
                      <a:lnTo>
                        <a:pt x="215" y="177"/>
                      </a:lnTo>
                      <a:lnTo>
                        <a:pt x="216" y="180"/>
                      </a:lnTo>
                      <a:lnTo>
                        <a:pt x="218" y="181"/>
                      </a:lnTo>
                      <a:lnTo>
                        <a:pt x="220" y="181"/>
                      </a:lnTo>
                      <a:lnTo>
                        <a:pt x="222" y="182"/>
                      </a:lnTo>
                      <a:lnTo>
                        <a:pt x="223" y="182"/>
                      </a:lnTo>
                      <a:lnTo>
                        <a:pt x="224" y="182"/>
                      </a:lnTo>
                      <a:lnTo>
                        <a:pt x="226" y="181"/>
                      </a:lnTo>
                      <a:lnTo>
                        <a:pt x="228" y="181"/>
                      </a:lnTo>
                      <a:lnTo>
                        <a:pt x="230" y="181"/>
                      </a:lnTo>
                      <a:lnTo>
                        <a:pt x="232" y="180"/>
                      </a:lnTo>
                      <a:lnTo>
                        <a:pt x="234" y="181"/>
                      </a:lnTo>
                      <a:lnTo>
                        <a:pt x="235" y="181"/>
                      </a:lnTo>
                      <a:lnTo>
                        <a:pt x="237" y="181"/>
                      </a:lnTo>
                      <a:lnTo>
                        <a:pt x="238" y="180"/>
                      </a:lnTo>
                      <a:lnTo>
                        <a:pt x="239" y="180"/>
                      </a:lnTo>
                      <a:lnTo>
                        <a:pt x="241" y="177"/>
                      </a:lnTo>
                      <a:lnTo>
                        <a:pt x="243" y="176"/>
                      </a:lnTo>
                      <a:lnTo>
                        <a:pt x="245" y="173"/>
                      </a:lnTo>
                      <a:lnTo>
                        <a:pt x="246" y="170"/>
                      </a:lnTo>
                      <a:lnTo>
                        <a:pt x="246" y="167"/>
                      </a:lnTo>
                      <a:lnTo>
                        <a:pt x="247" y="166"/>
                      </a:lnTo>
                      <a:lnTo>
                        <a:pt x="247" y="163"/>
                      </a:lnTo>
                      <a:lnTo>
                        <a:pt x="249" y="162"/>
                      </a:lnTo>
                      <a:lnTo>
                        <a:pt x="250" y="161"/>
                      </a:lnTo>
                      <a:lnTo>
                        <a:pt x="254" y="161"/>
                      </a:lnTo>
                      <a:lnTo>
                        <a:pt x="257" y="160"/>
                      </a:lnTo>
                      <a:lnTo>
                        <a:pt x="261" y="160"/>
                      </a:lnTo>
                      <a:lnTo>
                        <a:pt x="265" y="160"/>
                      </a:lnTo>
                      <a:lnTo>
                        <a:pt x="267" y="158"/>
                      </a:lnTo>
                      <a:lnTo>
                        <a:pt x="270" y="158"/>
                      </a:lnTo>
                      <a:lnTo>
                        <a:pt x="273" y="156"/>
                      </a:lnTo>
                      <a:lnTo>
                        <a:pt x="276" y="154"/>
                      </a:lnTo>
                      <a:lnTo>
                        <a:pt x="278" y="151"/>
                      </a:lnTo>
                      <a:lnTo>
                        <a:pt x="280" y="148"/>
                      </a:lnTo>
                      <a:lnTo>
                        <a:pt x="282" y="147"/>
                      </a:lnTo>
                      <a:lnTo>
                        <a:pt x="284" y="147"/>
                      </a:lnTo>
                      <a:lnTo>
                        <a:pt x="285" y="146"/>
                      </a:lnTo>
                      <a:lnTo>
                        <a:pt x="286" y="147"/>
                      </a:lnTo>
                      <a:lnTo>
                        <a:pt x="288" y="147"/>
                      </a:lnTo>
                      <a:lnTo>
                        <a:pt x="289" y="147"/>
                      </a:lnTo>
                      <a:lnTo>
                        <a:pt x="292" y="148"/>
                      </a:lnTo>
                      <a:lnTo>
                        <a:pt x="294" y="147"/>
                      </a:lnTo>
                      <a:lnTo>
                        <a:pt x="297" y="147"/>
                      </a:lnTo>
                      <a:lnTo>
                        <a:pt x="300" y="146"/>
                      </a:lnTo>
                      <a:lnTo>
                        <a:pt x="304" y="144"/>
                      </a:lnTo>
                      <a:lnTo>
                        <a:pt x="306" y="143"/>
                      </a:lnTo>
                      <a:lnTo>
                        <a:pt x="310" y="143"/>
                      </a:lnTo>
                      <a:lnTo>
                        <a:pt x="312" y="142"/>
                      </a:lnTo>
                      <a:lnTo>
                        <a:pt x="313" y="142"/>
                      </a:lnTo>
                      <a:lnTo>
                        <a:pt x="314" y="142"/>
                      </a:lnTo>
                      <a:lnTo>
                        <a:pt x="317" y="143"/>
                      </a:lnTo>
                      <a:lnTo>
                        <a:pt x="319" y="143"/>
                      </a:lnTo>
                      <a:lnTo>
                        <a:pt x="321" y="143"/>
                      </a:lnTo>
                      <a:lnTo>
                        <a:pt x="324" y="144"/>
                      </a:lnTo>
                      <a:lnTo>
                        <a:pt x="327" y="144"/>
                      </a:lnTo>
                      <a:lnTo>
                        <a:pt x="331" y="143"/>
                      </a:lnTo>
                      <a:lnTo>
                        <a:pt x="335" y="141"/>
                      </a:lnTo>
                      <a:lnTo>
                        <a:pt x="337" y="138"/>
                      </a:lnTo>
                      <a:lnTo>
                        <a:pt x="341" y="135"/>
                      </a:lnTo>
                      <a:lnTo>
                        <a:pt x="345" y="133"/>
                      </a:lnTo>
                      <a:lnTo>
                        <a:pt x="349" y="132"/>
                      </a:lnTo>
                      <a:lnTo>
                        <a:pt x="353" y="132"/>
                      </a:lnTo>
                      <a:lnTo>
                        <a:pt x="358" y="133"/>
                      </a:lnTo>
                      <a:lnTo>
                        <a:pt x="360" y="137"/>
                      </a:lnTo>
                      <a:lnTo>
                        <a:pt x="362" y="142"/>
                      </a:lnTo>
                      <a:lnTo>
                        <a:pt x="362" y="147"/>
                      </a:lnTo>
                      <a:lnTo>
                        <a:pt x="362" y="152"/>
                      </a:lnTo>
                      <a:lnTo>
                        <a:pt x="360" y="157"/>
                      </a:lnTo>
                      <a:lnTo>
                        <a:pt x="360" y="162"/>
                      </a:lnTo>
                      <a:lnTo>
                        <a:pt x="362" y="166"/>
                      </a:lnTo>
                      <a:lnTo>
                        <a:pt x="363" y="170"/>
                      </a:lnTo>
                      <a:lnTo>
                        <a:pt x="363" y="172"/>
                      </a:lnTo>
                      <a:lnTo>
                        <a:pt x="362" y="176"/>
                      </a:lnTo>
                      <a:lnTo>
                        <a:pt x="360" y="182"/>
                      </a:lnTo>
                      <a:lnTo>
                        <a:pt x="360" y="186"/>
                      </a:lnTo>
                      <a:lnTo>
                        <a:pt x="359" y="191"/>
                      </a:lnTo>
                      <a:lnTo>
                        <a:pt x="359" y="195"/>
                      </a:lnTo>
                      <a:lnTo>
                        <a:pt x="358" y="200"/>
                      </a:lnTo>
                      <a:lnTo>
                        <a:pt x="356" y="204"/>
                      </a:lnTo>
                      <a:lnTo>
                        <a:pt x="355" y="209"/>
                      </a:lnTo>
                      <a:lnTo>
                        <a:pt x="353" y="213"/>
                      </a:lnTo>
                      <a:lnTo>
                        <a:pt x="349" y="218"/>
                      </a:lnTo>
                      <a:lnTo>
                        <a:pt x="347" y="222"/>
                      </a:lnTo>
                      <a:lnTo>
                        <a:pt x="344" y="225"/>
                      </a:lnTo>
                      <a:lnTo>
                        <a:pt x="343" y="229"/>
                      </a:lnTo>
                      <a:lnTo>
                        <a:pt x="340" y="232"/>
                      </a:lnTo>
                      <a:lnTo>
                        <a:pt x="339" y="236"/>
                      </a:lnTo>
                      <a:lnTo>
                        <a:pt x="336" y="239"/>
                      </a:lnTo>
                      <a:lnTo>
                        <a:pt x="332" y="244"/>
                      </a:lnTo>
                      <a:lnTo>
                        <a:pt x="329" y="250"/>
                      </a:lnTo>
                      <a:lnTo>
                        <a:pt x="325" y="256"/>
                      </a:lnTo>
                      <a:lnTo>
                        <a:pt x="323" y="260"/>
                      </a:lnTo>
                      <a:lnTo>
                        <a:pt x="321" y="262"/>
                      </a:lnTo>
                      <a:lnTo>
                        <a:pt x="320" y="265"/>
                      </a:lnTo>
                      <a:lnTo>
                        <a:pt x="319" y="267"/>
                      </a:lnTo>
                      <a:lnTo>
                        <a:pt x="317" y="270"/>
                      </a:lnTo>
                      <a:lnTo>
                        <a:pt x="314" y="271"/>
                      </a:lnTo>
                      <a:lnTo>
                        <a:pt x="312" y="274"/>
                      </a:lnTo>
                      <a:lnTo>
                        <a:pt x="310" y="276"/>
                      </a:lnTo>
                      <a:lnTo>
                        <a:pt x="309" y="277"/>
                      </a:lnTo>
                      <a:lnTo>
                        <a:pt x="308" y="280"/>
                      </a:lnTo>
                      <a:lnTo>
                        <a:pt x="306" y="281"/>
                      </a:lnTo>
                      <a:lnTo>
                        <a:pt x="305" y="284"/>
                      </a:lnTo>
                      <a:lnTo>
                        <a:pt x="305" y="285"/>
                      </a:lnTo>
                      <a:lnTo>
                        <a:pt x="304" y="286"/>
                      </a:lnTo>
                      <a:lnTo>
                        <a:pt x="301" y="288"/>
                      </a:lnTo>
                      <a:lnTo>
                        <a:pt x="300" y="289"/>
                      </a:lnTo>
                      <a:lnTo>
                        <a:pt x="297" y="291"/>
                      </a:lnTo>
                      <a:lnTo>
                        <a:pt x="294" y="293"/>
                      </a:lnTo>
                      <a:lnTo>
                        <a:pt x="293" y="294"/>
                      </a:lnTo>
                      <a:lnTo>
                        <a:pt x="292" y="295"/>
                      </a:lnTo>
                      <a:lnTo>
                        <a:pt x="290" y="296"/>
                      </a:lnTo>
                      <a:lnTo>
                        <a:pt x="289" y="298"/>
                      </a:lnTo>
                      <a:lnTo>
                        <a:pt x="290" y="286"/>
                      </a:lnTo>
                      <a:lnTo>
                        <a:pt x="292" y="279"/>
                      </a:lnTo>
                      <a:lnTo>
                        <a:pt x="293" y="271"/>
                      </a:lnTo>
                      <a:lnTo>
                        <a:pt x="294" y="262"/>
                      </a:lnTo>
                      <a:lnTo>
                        <a:pt x="294" y="257"/>
                      </a:lnTo>
                      <a:lnTo>
                        <a:pt x="294" y="253"/>
                      </a:lnTo>
                      <a:lnTo>
                        <a:pt x="296" y="250"/>
                      </a:lnTo>
                      <a:lnTo>
                        <a:pt x="296" y="247"/>
                      </a:lnTo>
                      <a:lnTo>
                        <a:pt x="296" y="244"/>
                      </a:lnTo>
                      <a:lnTo>
                        <a:pt x="294" y="242"/>
                      </a:lnTo>
                      <a:lnTo>
                        <a:pt x="292" y="241"/>
                      </a:lnTo>
                      <a:lnTo>
                        <a:pt x="288" y="239"/>
                      </a:lnTo>
                      <a:lnTo>
                        <a:pt x="282" y="239"/>
                      </a:lnTo>
                      <a:lnTo>
                        <a:pt x="278" y="239"/>
                      </a:lnTo>
                      <a:lnTo>
                        <a:pt x="276" y="239"/>
                      </a:lnTo>
                      <a:lnTo>
                        <a:pt x="271" y="239"/>
                      </a:lnTo>
                      <a:lnTo>
                        <a:pt x="269" y="238"/>
                      </a:lnTo>
                      <a:lnTo>
                        <a:pt x="265" y="238"/>
                      </a:lnTo>
                      <a:lnTo>
                        <a:pt x="261" y="237"/>
                      </a:lnTo>
                      <a:lnTo>
                        <a:pt x="257" y="236"/>
                      </a:lnTo>
                      <a:lnTo>
                        <a:pt x="253" y="233"/>
                      </a:lnTo>
                      <a:lnTo>
                        <a:pt x="250" y="233"/>
                      </a:lnTo>
                      <a:lnTo>
                        <a:pt x="249" y="233"/>
                      </a:lnTo>
                      <a:lnTo>
                        <a:pt x="247" y="232"/>
                      </a:lnTo>
                      <a:lnTo>
                        <a:pt x="247" y="231"/>
                      </a:lnTo>
                      <a:lnTo>
                        <a:pt x="247" y="229"/>
                      </a:lnTo>
                      <a:lnTo>
                        <a:pt x="247" y="225"/>
                      </a:lnTo>
                      <a:lnTo>
                        <a:pt x="247" y="220"/>
                      </a:lnTo>
                      <a:lnTo>
                        <a:pt x="246" y="214"/>
                      </a:lnTo>
                      <a:lnTo>
                        <a:pt x="246" y="209"/>
                      </a:lnTo>
                      <a:lnTo>
                        <a:pt x="247" y="205"/>
                      </a:lnTo>
                      <a:lnTo>
                        <a:pt x="247" y="201"/>
                      </a:lnTo>
                      <a:lnTo>
                        <a:pt x="247" y="199"/>
                      </a:lnTo>
                      <a:lnTo>
                        <a:pt x="246" y="196"/>
                      </a:lnTo>
                      <a:lnTo>
                        <a:pt x="245" y="195"/>
                      </a:lnTo>
                      <a:lnTo>
                        <a:pt x="242" y="194"/>
                      </a:lnTo>
                      <a:lnTo>
                        <a:pt x="239" y="192"/>
                      </a:lnTo>
                      <a:lnTo>
                        <a:pt x="237" y="192"/>
                      </a:lnTo>
                      <a:lnTo>
                        <a:pt x="235" y="192"/>
                      </a:lnTo>
                      <a:lnTo>
                        <a:pt x="234" y="194"/>
                      </a:lnTo>
                      <a:lnTo>
                        <a:pt x="232" y="194"/>
                      </a:lnTo>
                      <a:lnTo>
                        <a:pt x="230" y="195"/>
                      </a:lnTo>
                      <a:lnTo>
                        <a:pt x="227" y="195"/>
                      </a:lnTo>
                      <a:lnTo>
                        <a:pt x="223" y="195"/>
                      </a:lnTo>
                      <a:lnTo>
                        <a:pt x="219" y="195"/>
                      </a:lnTo>
                      <a:lnTo>
                        <a:pt x="216" y="195"/>
                      </a:lnTo>
                      <a:lnTo>
                        <a:pt x="214" y="196"/>
                      </a:lnTo>
                      <a:lnTo>
                        <a:pt x="211" y="196"/>
                      </a:lnTo>
                      <a:lnTo>
                        <a:pt x="208" y="196"/>
                      </a:lnTo>
                      <a:lnTo>
                        <a:pt x="206" y="196"/>
                      </a:lnTo>
                      <a:lnTo>
                        <a:pt x="202" y="195"/>
                      </a:lnTo>
                      <a:lnTo>
                        <a:pt x="198" y="194"/>
                      </a:lnTo>
                      <a:lnTo>
                        <a:pt x="193" y="192"/>
                      </a:lnTo>
                      <a:lnTo>
                        <a:pt x="191" y="191"/>
                      </a:lnTo>
                      <a:lnTo>
                        <a:pt x="188" y="190"/>
                      </a:lnTo>
                      <a:lnTo>
                        <a:pt x="187" y="189"/>
                      </a:lnTo>
                      <a:lnTo>
                        <a:pt x="185" y="189"/>
                      </a:lnTo>
                      <a:lnTo>
                        <a:pt x="183" y="190"/>
                      </a:lnTo>
                      <a:lnTo>
                        <a:pt x="181" y="191"/>
                      </a:lnTo>
                      <a:lnTo>
                        <a:pt x="177" y="192"/>
                      </a:lnTo>
                      <a:lnTo>
                        <a:pt x="175" y="195"/>
                      </a:lnTo>
                      <a:lnTo>
                        <a:pt x="172" y="198"/>
                      </a:lnTo>
                      <a:lnTo>
                        <a:pt x="171" y="199"/>
                      </a:lnTo>
                      <a:lnTo>
                        <a:pt x="168" y="201"/>
                      </a:lnTo>
                      <a:lnTo>
                        <a:pt x="167" y="203"/>
                      </a:lnTo>
                      <a:lnTo>
                        <a:pt x="165" y="203"/>
                      </a:lnTo>
                      <a:lnTo>
                        <a:pt x="163" y="203"/>
                      </a:lnTo>
                      <a:lnTo>
                        <a:pt x="159" y="203"/>
                      </a:lnTo>
                      <a:lnTo>
                        <a:pt x="155" y="201"/>
                      </a:lnTo>
                      <a:lnTo>
                        <a:pt x="152" y="201"/>
                      </a:lnTo>
                      <a:lnTo>
                        <a:pt x="148" y="201"/>
                      </a:lnTo>
                      <a:lnTo>
                        <a:pt x="145" y="201"/>
                      </a:lnTo>
                      <a:lnTo>
                        <a:pt x="142" y="201"/>
                      </a:lnTo>
                      <a:lnTo>
                        <a:pt x="140" y="201"/>
                      </a:lnTo>
                      <a:lnTo>
                        <a:pt x="138" y="199"/>
                      </a:lnTo>
                      <a:lnTo>
                        <a:pt x="136" y="195"/>
                      </a:lnTo>
                      <a:lnTo>
                        <a:pt x="133" y="191"/>
                      </a:lnTo>
                      <a:lnTo>
                        <a:pt x="132" y="189"/>
                      </a:lnTo>
                      <a:lnTo>
                        <a:pt x="130" y="186"/>
                      </a:lnTo>
                      <a:lnTo>
                        <a:pt x="129" y="185"/>
                      </a:lnTo>
                      <a:lnTo>
                        <a:pt x="128" y="182"/>
                      </a:lnTo>
                      <a:lnTo>
                        <a:pt x="126" y="181"/>
                      </a:lnTo>
                      <a:lnTo>
                        <a:pt x="124" y="180"/>
                      </a:lnTo>
                      <a:lnTo>
                        <a:pt x="121" y="179"/>
                      </a:lnTo>
                      <a:lnTo>
                        <a:pt x="118" y="176"/>
                      </a:lnTo>
                      <a:lnTo>
                        <a:pt x="117" y="175"/>
                      </a:lnTo>
                      <a:lnTo>
                        <a:pt x="116" y="173"/>
                      </a:lnTo>
                      <a:lnTo>
                        <a:pt x="114" y="173"/>
                      </a:lnTo>
                      <a:lnTo>
                        <a:pt x="113" y="173"/>
                      </a:lnTo>
                      <a:lnTo>
                        <a:pt x="110" y="172"/>
                      </a:lnTo>
                      <a:lnTo>
                        <a:pt x="109" y="172"/>
                      </a:lnTo>
                      <a:lnTo>
                        <a:pt x="106" y="172"/>
                      </a:lnTo>
                      <a:lnTo>
                        <a:pt x="103" y="171"/>
                      </a:lnTo>
                      <a:lnTo>
                        <a:pt x="101" y="171"/>
                      </a:lnTo>
                      <a:lnTo>
                        <a:pt x="98" y="171"/>
                      </a:lnTo>
                      <a:lnTo>
                        <a:pt x="97" y="171"/>
                      </a:lnTo>
                      <a:lnTo>
                        <a:pt x="95" y="171"/>
                      </a:lnTo>
                      <a:lnTo>
                        <a:pt x="94" y="172"/>
                      </a:lnTo>
                      <a:lnTo>
                        <a:pt x="94" y="173"/>
                      </a:lnTo>
                      <a:lnTo>
                        <a:pt x="95" y="175"/>
                      </a:lnTo>
                      <a:lnTo>
                        <a:pt x="98" y="177"/>
                      </a:lnTo>
                      <a:lnTo>
                        <a:pt x="101" y="180"/>
                      </a:lnTo>
                      <a:lnTo>
                        <a:pt x="103" y="182"/>
                      </a:lnTo>
                      <a:lnTo>
                        <a:pt x="106" y="185"/>
                      </a:lnTo>
                      <a:lnTo>
                        <a:pt x="109" y="186"/>
                      </a:lnTo>
                      <a:lnTo>
                        <a:pt x="110" y="186"/>
                      </a:lnTo>
                      <a:lnTo>
                        <a:pt x="113" y="187"/>
                      </a:lnTo>
                      <a:lnTo>
                        <a:pt x="116" y="189"/>
                      </a:lnTo>
                      <a:lnTo>
                        <a:pt x="117" y="190"/>
                      </a:lnTo>
                      <a:lnTo>
                        <a:pt x="117" y="191"/>
                      </a:lnTo>
                      <a:lnTo>
                        <a:pt x="114" y="192"/>
                      </a:lnTo>
                      <a:lnTo>
                        <a:pt x="113" y="194"/>
                      </a:lnTo>
                      <a:lnTo>
                        <a:pt x="109" y="191"/>
                      </a:lnTo>
                      <a:lnTo>
                        <a:pt x="105" y="190"/>
                      </a:lnTo>
                      <a:lnTo>
                        <a:pt x="101" y="189"/>
                      </a:lnTo>
                      <a:lnTo>
                        <a:pt x="98" y="187"/>
                      </a:lnTo>
                      <a:lnTo>
                        <a:pt x="95" y="186"/>
                      </a:lnTo>
                      <a:lnTo>
                        <a:pt x="94" y="185"/>
                      </a:lnTo>
                      <a:lnTo>
                        <a:pt x="91" y="184"/>
                      </a:lnTo>
                      <a:lnTo>
                        <a:pt x="89" y="182"/>
                      </a:lnTo>
                      <a:lnTo>
                        <a:pt x="86" y="180"/>
                      </a:lnTo>
                      <a:lnTo>
                        <a:pt x="85" y="176"/>
                      </a:lnTo>
                      <a:lnTo>
                        <a:pt x="83" y="172"/>
                      </a:lnTo>
                      <a:lnTo>
                        <a:pt x="83" y="167"/>
                      </a:lnTo>
                      <a:lnTo>
                        <a:pt x="83" y="162"/>
                      </a:lnTo>
                      <a:lnTo>
                        <a:pt x="83" y="161"/>
                      </a:lnTo>
                      <a:lnTo>
                        <a:pt x="81" y="158"/>
                      </a:lnTo>
                      <a:lnTo>
                        <a:pt x="75" y="156"/>
                      </a:lnTo>
                      <a:lnTo>
                        <a:pt x="72" y="153"/>
                      </a:lnTo>
                      <a:lnTo>
                        <a:pt x="70" y="152"/>
                      </a:lnTo>
                      <a:lnTo>
                        <a:pt x="68" y="151"/>
                      </a:lnTo>
                      <a:lnTo>
                        <a:pt x="67" y="149"/>
                      </a:lnTo>
                      <a:lnTo>
                        <a:pt x="66" y="148"/>
                      </a:lnTo>
                      <a:lnTo>
                        <a:pt x="64" y="147"/>
                      </a:lnTo>
                      <a:lnTo>
                        <a:pt x="64" y="146"/>
                      </a:lnTo>
                      <a:lnTo>
                        <a:pt x="63" y="144"/>
                      </a:lnTo>
                      <a:lnTo>
                        <a:pt x="63" y="141"/>
                      </a:lnTo>
                      <a:lnTo>
                        <a:pt x="64" y="137"/>
                      </a:lnTo>
                      <a:lnTo>
                        <a:pt x="64" y="132"/>
                      </a:lnTo>
                      <a:lnTo>
                        <a:pt x="64" y="127"/>
                      </a:lnTo>
                      <a:lnTo>
                        <a:pt x="63" y="123"/>
                      </a:lnTo>
                      <a:lnTo>
                        <a:pt x="62" y="120"/>
                      </a:lnTo>
                      <a:lnTo>
                        <a:pt x="60" y="119"/>
                      </a:lnTo>
                      <a:lnTo>
                        <a:pt x="59" y="116"/>
                      </a:lnTo>
                      <a:lnTo>
                        <a:pt x="56" y="115"/>
                      </a:lnTo>
                      <a:lnTo>
                        <a:pt x="55" y="114"/>
                      </a:lnTo>
                      <a:lnTo>
                        <a:pt x="54" y="111"/>
                      </a:lnTo>
                      <a:lnTo>
                        <a:pt x="52" y="109"/>
                      </a:lnTo>
                      <a:lnTo>
                        <a:pt x="51" y="106"/>
                      </a:lnTo>
                      <a:lnTo>
                        <a:pt x="50" y="105"/>
                      </a:lnTo>
                      <a:lnTo>
                        <a:pt x="48" y="103"/>
                      </a:lnTo>
                      <a:lnTo>
                        <a:pt x="47" y="101"/>
                      </a:lnTo>
                      <a:lnTo>
                        <a:pt x="46" y="100"/>
                      </a:lnTo>
                      <a:lnTo>
                        <a:pt x="46" y="99"/>
                      </a:lnTo>
                      <a:lnTo>
                        <a:pt x="47" y="99"/>
                      </a:lnTo>
                      <a:lnTo>
                        <a:pt x="50" y="99"/>
                      </a:lnTo>
                      <a:lnTo>
                        <a:pt x="51" y="100"/>
                      </a:lnTo>
                      <a:lnTo>
                        <a:pt x="52" y="101"/>
                      </a:lnTo>
                      <a:lnTo>
                        <a:pt x="54" y="101"/>
                      </a:lnTo>
                      <a:lnTo>
                        <a:pt x="55" y="101"/>
                      </a:lnTo>
                      <a:lnTo>
                        <a:pt x="56" y="101"/>
                      </a:lnTo>
                      <a:lnTo>
                        <a:pt x="58" y="100"/>
                      </a:lnTo>
                      <a:lnTo>
                        <a:pt x="59" y="95"/>
                      </a:lnTo>
                      <a:lnTo>
                        <a:pt x="60" y="91"/>
                      </a:lnTo>
                      <a:lnTo>
                        <a:pt x="59" y="89"/>
                      </a:lnTo>
                      <a:lnTo>
                        <a:pt x="56" y="87"/>
                      </a:lnTo>
                      <a:lnTo>
                        <a:pt x="55" y="87"/>
                      </a:lnTo>
                      <a:lnTo>
                        <a:pt x="54" y="87"/>
                      </a:lnTo>
                      <a:lnTo>
                        <a:pt x="52" y="87"/>
                      </a:lnTo>
                      <a:lnTo>
                        <a:pt x="51" y="87"/>
                      </a:lnTo>
                      <a:lnTo>
                        <a:pt x="50" y="87"/>
                      </a:lnTo>
                      <a:lnTo>
                        <a:pt x="48" y="87"/>
                      </a:lnTo>
                      <a:lnTo>
                        <a:pt x="47" y="87"/>
                      </a:lnTo>
                      <a:lnTo>
                        <a:pt x="44" y="89"/>
                      </a:lnTo>
                      <a:lnTo>
                        <a:pt x="43" y="87"/>
                      </a:lnTo>
                      <a:lnTo>
                        <a:pt x="39" y="85"/>
                      </a:lnTo>
                      <a:lnTo>
                        <a:pt x="36" y="84"/>
                      </a:lnTo>
                      <a:lnTo>
                        <a:pt x="34" y="82"/>
                      </a:lnTo>
                      <a:lnTo>
                        <a:pt x="31" y="82"/>
                      </a:lnTo>
                      <a:lnTo>
                        <a:pt x="28" y="82"/>
                      </a:lnTo>
                      <a:lnTo>
                        <a:pt x="25" y="82"/>
                      </a:lnTo>
                      <a:lnTo>
                        <a:pt x="23" y="82"/>
                      </a:lnTo>
                      <a:lnTo>
                        <a:pt x="20" y="84"/>
                      </a:lnTo>
                      <a:lnTo>
                        <a:pt x="17" y="84"/>
                      </a:lnTo>
                      <a:lnTo>
                        <a:pt x="13" y="84"/>
                      </a:lnTo>
                      <a:lnTo>
                        <a:pt x="11" y="84"/>
                      </a:lnTo>
                      <a:lnTo>
                        <a:pt x="11" y="81"/>
                      </a:lnTo>
                      <a:lnTo>
                        <a:pt x="12" y="77"/>
                      </a:lnTo>
                      <a:lnTo>
                        <a:pt x="15" y="75"/>
                      </a:lnTo>
                      <a:lnTo>
                        <a:pt x="16" y="72"/>
                      </a:lnTo>
                      <a:lnTo>
                        <a:pt x="17" y="71"/>
                      </a:lnTo>
                      <a:lnTo>
                        <a:pt x="19" y="70"/>
                      </a:lnTo>
                      <a:lnTo>
                        <a:pt x="20" y="70"/>
                      </a:lnTo>
                      <a:lnTo>
                        <a:pt x="21" y="67"/>
                      </a:lnTo>
                      <a:lnTo>
                        <a:pt x="23" y="66"/>
                      </a:lnTo>
                      <a:lnTo>
                        <a:pt x="23" y="63"/>
                      </a:lnTo>
                      <a:lnTo>
                        <a:pt x="24" y="59"/>
                      </a:lnTo>
                      <a:lnTo>
                        <a:pt x="24" y="56"/>
                      </a:lnTo>
                      <a:lnTo>
                        <a:pt x="23" y="54"/>
                      </a:lnTo>
                      <a:lnTo>
                        <a:pt x="19" y="54"/>
                      </a:lnTo>
                      <a:lnTo>
                        <a:pt x="16" y="54"/>
                      </a:lnTo>
                      <a:lnTo>
                        <a:pt x="15" y="54"/>
                      </a:lnTo>
                      <a:lnTo>
                        <a:pt x="13" y="56"/>
                      </a:lnTo>
                      <a:lnTo>
                        <a:pt x="11" y="56"/>
                      </a:lnTo>
                      <a:lnTo>
                        <a:pt x="9" y="57"/>
                      </a:lnTo>
                      <a:lnTo>
                        <a:pt x="8" y="57"/>
                      </a:lnTo>
                      <a:lnTo>
                        <a:pt x="7" y="58"/>
                      </a:lnTo>
                      <a:lnTo>
                        <a:pt x="4" y="57"/>
                      </a:lnTo>
                      <a:lnTo>
                        <a:pt x="3" y="57"/>
                      </a:lnTo>
                      <a:lnTo>
                        <a:pt x="1" y="57"/>
                      </a:lnTo>
                      <a:lnTo>
                        <a:pt x="0" y="57"/>
                      </a:lnTo>
                      <a:lnTo>
                        <a:pt x="3" y="51"/>
                      </a:lnTo>
                      <a:lnTo>
                        <a:pt x="7" y="43"/>
                      </a:lnTo>
                      <a:lnTo>
                        <a:pt x="13" y="34"/>
                      </a:lnTo>
                      <a:lnTo>
                        <a:pt x="20" y="25"/>
                      </a:lnTo>
                      <a:lnTo>
                        <a:pt x="27" y="16"/>
                      </a:lnTo>
                      <a:lnTo>
                        <a:pt x="35" y="9"/>
                      </a:lnTo>
                      <a:lnTo>
                        <a:pt x="42" y="4"/>
                      </a:lnTo>
                      <a:lnTo>
                        <a:pt x="47" y="0"/>
                      </a:lnTo>
                      <a:close/>
                    </a:path>
                  </a:pathLst>
                </a:custGeom>
                <a:solidFill>
                  <a:srgbClr val="C0C0C0"/>
                </a:solidFill>
                <a:ln w="9525">
                  <a:solidFill>
                    <a:schemeClr val="tx1"/>
                  </a:solidFill>
                  <a:round/>
                  <a:headEnd/>
                  <a:tailEnd/>
                </a:ln>
              </p:spPr>
              <p:txBody>
                <a:bodyPr wrap="none" lIns="9" tIns="4" rIns="9" bIns="4">
                  <a:spAutoFit/>
                </a:bodyPr>
                <a:lstStyle/>
                <a:p>
                  <a:endParaRPr lang="en-US"/>
                </a:p>
              </p:txBody>
            </p:sp>
            <p:sp>
              <p:nvSpPr>
                <p:cNvPr id="20798" name="Freeform 10"/>
                <p:cNvSpPr>
                  <a:spLocks/>
                </p:cNvSpPr>
                <p:nvPr/>
              </p:nvSpPr>
              <p:spPr bwMode="auto">
                <a:xfrm>
                  <a:off x="1462" y="46"/>
                  <a:ext cx="76" cy="38"/>
                </a:xfrm>
                <a:custGeom>
                  <a:avLst/>
                  <a:gdLst>
                    <a:gd name="T0" fmla="*/ 2 w 76"/>
                    <a:gd name="T1" fmla="*/ 28 h 38"/>
                    <a:gd name="T2" fmla="*/ 6 w 76"/>
                    <a:gd name="T3" fmla="*/ 26 h 38"/>
                    <a:gd name="T4" fmla="*/ 10 w 76"/>
                    <a:gd name="T5" fmla="*/ 25 h 38"/>
                    <a:gd name="T6" fmla="*/ 15 w 76"/>
                    <a:gd name="T7" fmla="*/ 23 h 38"/>
                    <a:gd name="T8" fmla="*/ 19 w 76"/>
                    <a:gd name="T9" fmla="*/ 23 h 38"/>
                    <a:gd name="T10" fmla="*/ 25 w 76"/>
                    <a:gd name="T11" fmla="*/ 25 h 38"/>
                    <a:gd name="T12" fmla="*/ 29 w 76"/>
                    <a:gd name="T13" fmla="*/ 26 h 38"/>
                    <a:gd name="T14" fmla="*/ 34 w 76"/>
                    <a:gd name="T15" fmla="*/ 27 h 38"/>
                    <a:gd name="T16" fmla="*/ 38 w 76"/>
                    <a:gd name="T17" fmla="*/ 28 h 38"/>
                    <a:gd name="T18" fmla="*/ 43 w 76"/>
                    <a:gd name="T19" fmla="*/ 31 h 38"/>
                    <a:gd name="T20" fmla="*/ 50 w 76"/>
                    <a:gd name="T21" fmla="*/ 33 h 38"/>
                    <a:gd name="T22" fmla="*/ 56 w 76"/>
                    <a:gd name="T23" fmla="*/ 36 h 38"/>
                    <a:gd name="T24" fmla="*/ 64 w 76"/>
                    <a:gd name="T25" fmla="*/ 37 h 38"/>
                    <a:gd name="T26" fmla="*/ 69 w 76"/>
                    <a:gd name="T27" fmla="*/ 38 h 38"/>
                    <a:gd name="T28" fmla="*/ 73 w 76"/>
                    <a:gd name="T29" fmla="*/ 38 h 38"/>
                    <a:gd name="T30" fmla="*/ 76 w 76"/>
                    <a:gd name="T31" fmla="*/ 36 h 38"/>
                    <a:gd name="T32" fmla="*/ 76 w 76"/>
                    <a:gd name="T33" fmla="*/ 33 h 38"/>
                    <a:gd name="T34" fmla="*/ 73 w 76"/>
                    <a:gd name="T35" fmla="*/ 28 h 38"/>
                    <a:gd name="T36" fmla="*/ 70 w 76"/>
                    <a:gd name="T37" fmla="*/ 25 h 38"/>
                    <a:gd name="T38" fmla="*/ 68 w 76"/>
                    <a:gd name="T39" fmla="*/ 22 h 38"/>
                    <a:gd name="T40" fmla="*/ 65 w 76"/>
                    <a:gd name="T41" fmla="*/ 19 h 38"/>
                    <a:gd name="T42" fmla="*/ 62 w 76"/>
                    <a:gd name="T43" fmla="*/ 17 h 38"/>
                    <a:gd name="T44" fmla="*/ 60 w 76"/>
                    <a:gd name="T45" fmla="*/ 14 h 38"/>
                    <a:gd name="T46" fmla="*/ 58 w 76"/>
                    <a:gd name="T47" fmla="*/ 12 h 38"/>
                    <a:gd name="T48" fmla="*/ 57 w 76"/>
                    <a:gd name="T49" fmla="*/ 8 h 38"/>
                    <a:gd name="T50" fmla="*/ 56 w 76"/>
                    <a:gd name="T51" fmla="*/ 6 h 38"/>
                    <a:gd name="T52" fmla="*/ 54 w 76"/>
                    <a:gd name="T53" fmla="*/ 4 h 38"/>
                    <a:gd name="T54" fmla="*/ 54 w 76"/>
                    <a:gd name="T55" fmla="*/ 4 h 38"/>
                    <a:gd name="T56" fmla="*/ 53 w 76"/>
                    <a:gd name="T57" fmla="*/ 4 h 38"/>
                    <a:gd name="T58" fmla="*/ 52 w 76"/>
                    <a:gd name="T59" fmla="*/ 4 h 38"/>
                    <a:gd name="T60" fmla="*/ 50 w 76"/>
                    <a:gd name="T61" fmla="*/ 4 h 38"/>
                    <a:gd name="T62" fmla="*/ 46 w 76"/>
                    <a:gd name="T63" fmla="*/ 4 h 38"/>
                    <a:gd name="T64" fmla="*/ 42 w 76"/>
                    <a:gd name="T65" fmla="*/ 4 h 38"/>
                    <a:gd name="T66" fmla="*/ 38 w 76"/>
                    <a:gd name="T67" fmla="*/ 4 h 38"/>
                    <a:gd name="T68" fmla="*/ 34 w 76"/>
                    <a:gd name="T69" fmla="*/ 3 h 38"/>
                    <a:gd name="T70" fmla="*/ 30 w 76"/>
                    <a:gd name="T71" fmla="*/ 3 h 38"/>
                    <a:gd name="T72" fmla="*/ 27 w 76"/>
                    <a:gd name="T73" fmla="*/ 2 h 38"/>
                    <a:gd name="T74" fmla="*/ 23 w 76"/>
                    <a:gd name="T75" fmla="*/ 2 h 38"/>
                    <a:gd name="T76" fmla="*/ 22 w 76"/>
                    <a:gd name="T77" fmla="*/ 2 h 38"/>
                    <a:gd name="T78" fmla="*/ 19 w 76"/>
                    <a:gd name="T79" fmla="*/ 2 h 38"/>
                    <a:gd name="T80" fmla="*/ 17 w 76"/>
                    <a:gd name="T81" fmla="*/ 2 h 38"/>
                    <a:gd name="T82" fmla="*/ 15 w 76"/>
                    <a:gd name="T83" fmla="*/ 2 h 38"/>
                    <a:gd name="T84" fmla="*/ 14 w 76"/>
                    <a:gd name="T85" fmla="*/ 0 h 38"/>
                    <a:gd name="T86" fmla="*/ 11 w 76"/>
                    <a:gd name="T87" fmla="*/ 0 h 38"/>
                    <a:gd name="T88" fmla="*/ 10 w 76"/>
                    <a:gd name="T89" fmla="*/ 0 h 38"/>
                    <a:gd name="T90" fmla="*/ 9 w 76"/>
                    <a:gd name="T91" fmla="*/ 2 h 38"/>
                    <a:gd name="T92" fmla="*/ 9 w 76"/>
                    <a:gd name="T93" fmla="*/ 3 h 38"/>
                    <a:gd name="T94" fmla="*/ 7 w 76"/>
                    <a:gd name="T95" fmla="*/ 6 h 38"/>
                    <a:gd name="T96" fmla="*/ 6 w 76"/>
                    <a:gd name="T97" fmla="*/ 8 h 38"/>
                    <a:gd name="T98" fmla="*/ 3 w 76"/>
                    <a:gd name="T99" fmla="*/ 13 h 38"/>
                    <a:gd name="T100" fmla="*/ 2 w 76"/>
                    <a:gd name="T101" fmla="*/ 16 h 38"/>
                    <a:gd name="T102" fmla="*/ 0 w 76"/>
                    <a:gd name="T103" fmla="*/ 17 h 38"/>
                    <a:gd name="T104" fmla="*/ 2 w 76"/>
                    <a:gd name="T105" fmla="*/ 22 h 38"/>
                    <a:gd name="T106" fmla="*/ 2 w 76"/>
                    <a:gd name="T107" fmla="*/ 27 h 38"/>
                    <a:gd name="T108" fmla="*/ 2 w 76"/>
                    <a:gd name="T109" fmla="*/ 28 h 38"/>
                    <a:gd name="T110" fmla="*/ 2 w 76"/>
                    <a:gd name="T111" fmla="*/ 28 h 38"/>
                    <a:gd name="T112" fmla="*/ 2 w 76"/>
                    <a:gd name="T113" fmla="*/ 28 h 3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
                    <a:gd name="T172" fmla="*/ 0 h 38"/>
                    <a:gd name="T173" fmla="*/ 76 w 76"/>
                    <a:gd name="T174" fmla="*/ 38 h 3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 h="38">
                      <a:moveTo>
                        <a:pt x="2" y="28"/>
                      </a:moveTo>
                      <a:lnTo>
                        <a:pt x="6" y="26"/>
                      </a:lnTo>
                      <a:lnTo>
                        <a:pt x="10" y="25"/>
                      </a:lnTo>
                      <a:lnTo>
                        <a:pt x="15" y="23"/>
                      </a:lnTo>
                      <a:lnTo>
                        <a:pt x="19" y="23"/>
                      </a:lnTo>
                      <a:lnTo>
                        <a:pt x="25" y="25"/>
                      </a:lnTo>
                      <a:lnTo>
                        <a:pt x="29" y="26"/>
                      </a:lnTo>
                      <a:lnTo>
                        <a:pt x="34" y="27"/>
                      </a:lnTo>
                      <a:lnTo>
                        <a:pt x="38" y="28"/>
                      </a:lnTo>
                      <a:lnTo>
                        <a:pt x="43" y="31"/>
                      </a:lnTo>
                      <a:lnTo>
                        <a:pt x="50" y="33"/>
                      </a:lnTo>
                      <a:lnTo>
                        <a:pt x="56" y="36"/>
                      </a:lnTo>
                      <a:lnTo>
                        <a:pt x="64" y="37"/>
                      </a:lnTo>
                      <a:lnTo>
                        <a:pt x="69" y="38"/>
                      </a:lnTo>
                      <a:lnTo>
                        <a:pt x="73" y="38"/>
                      </a:lnTo>
                      <a:lnTo>
                        <a:pt x="76" y="36"/>
                      </a:lnTo>
                      <a:lnTo>
                        <a:pt x="76" y="33"/>
                      </a:lnTo>
                      <a:lnTo>
                        <a:pt x="73" y="28"/>
                      </a:lnTo>
                      <a:lnTo>
                        <a:pt x="70" y="25"/>
                      </a:lnTo>
                      <a:lnTo>
                        <a:pt x="68" y="22"/>
                      </a:lnTo>
                      <a:lnTo>
                        <a:pt x="65" y="19"/>
                      </a:lnTo>
                      <a:lnTo>
                        <a:pt x="62" y="17"/>
                      </a:lnTo>
                      <a:lnTo>
                        <a:pt x="60" y="14"/>
                      </a:lnTo>
                      <a:lnTo>
                        <a:pt x="58" y="12"/>
                      </a:lnTo>
                      <a:lnTo>
                        <a:pt x="57" y="8"/>
                      </a:lnTo>
                      <a:lnTo>
                        <a:pt x="56" y="6"/>
                      </a:lnTo>
                      <a:lnTo>
                        <a:pt x="54" y="4"/>
                      </a:lnTo>
                      <a:lnTo>
                        <a:pt x="53" y="4"/>
                      </a:lnTo>
                      <a:lnTo>
                        <a:pt x="52" y="4"/>
                      </a:lnTo>
                      <a:lnTo>
                        <a:pt x="50" y="4"/>
                      </a:lnTo>
                      <a:lnTo>
                        <a:pt x="46" y="4"/>
                      </a:lnTo>
                      <a:lnTo>
                        <a:pt x="42" y="4"/>
                      </a:lnTo>
                      <a:lnTo>
                        <a:pt x="38" y="4"/>
                      </a:lnTo>
                      <a:lnTo>
                        <a:pt x="34" y="3"/>
                      </a:lnTo>
                      <a:lnTo>
                        <a:pt x="30" y="3"/>
                      </a:lnTo>
                      <a:lnTo>
                        <a:pt x="27" y="2"/>
                      </a:lnTo>
                      <a:lnTo>
                        <a:pt x="23" y="2"/>
                      </a:lnTo>
                      <a:lnTo>
                        <a:pt x="22" y="2"/>
                      </a:lnTo>
                      <a:lnTo>
                        <a:pt x="19" y="2"/>
                      </a:lnTo>
                      <a:lnTo>
                        <a:pt x="17" y="2"/>
                      </a:lnTo>
                      <a:lnTo>
                        <a:pt x="15" y="2"/>
                      </a:lnTo>
                      <a:lnTo>
                        <a:pt x="14" y="0"/>
                      </a:lnTo>
                      <a:lnTo>
                        <a:pt x="11" y="0"/>
                      </a:lnTo>
                      <a:lnTo>
                        <a:pt x="10" y="0"/>
                      </a:lnTo>
                      <a:lnTo>
                        <a:pt x="9" y="2"/>
                      </a:lnTo>
                      <a:lnTo>
                        <a:pt x="9" y="3"/>
                      </a:lnTo>
                      <a:lnTo>
                        <a:pt x="7" y="6"/>
                      </a:lnTo>
                      <a:lnTo>
                        <a:pt x="6" y="8"/>
                      </a:lnTo>
                      <a:lnTo>
                        <a:pt x="3" y="13"/>
                      </a:lnTo>
                      <a:lnTo>
                        <a:pt x="2" y="16"/>
                      </a:lnTo>
                      <a:lnTo>
                        <a:pt x="0" y="17"/>
                      </a:lnTo>
                      <a:lnTo>
                        <a:pt x="2" y="22"/>
                      </a:lnTo>
                      <a:lnTo>
                        <a:pt x="2" y="27"/>
                      </a:lnTo>
                      <a:lnTo>
                        <a:pt x="2" y="28"/>
                      </a:lnTo>
                      <a:close/>
                    </a:path>
                  </a:pathLst>
                </a:custGeom>
                <a:solidFill>
                  <a:srgbClr val="C0C0C0"/>
                </a:solidFill>
                <a:ln w="9525">
                  <a:solidFill>
                    <a:schemeClr val="tx1"/>
                  </a:solidFill>
                  <a:round/>
                  <a:headEnd/>
                  <a:tailEnd/>
                </a:ln>
              </p:spPr>
              <p:txBody>
                <a:bodyPr wrap="none" lIns="9" tIns="4" rIns="9" bIns="4">
                  <a:spAutoFit/>
                </a:bodyPr>
                <a:lstStyle/>
                <a:p>
                  <a:endParaRPr lang="en-US"/>
                </a:p>
              </p:txBody>
            </p:sp>
            <p:sp>
              <p:nvSpPr>
                <p:cNvPr id="20799" name="Freeform 11"/>
                <p:cNvSpPr>
                  <a:spLocks/>
                </p:cNvSpPr>
                <p:nvPr/>
              </p:nvSpPr>
              <p:spPr bwMode="auto">
                <a:xfrm>
                  <a:off x="1528" y="44"/>
                  <a:ext cx="15" cy="18"/>
                </a:xfrm>
                <a:custGeom>
                  <a:avLst/>
                  <a:gdLst>
                    <a:gd name="T0" fmla="*/ 2 w 15"/>
                    <a:gd name="T1" fmla="*/ 1 h 18"/>
                    <a:gd name="T2" fmla="*/ 3 w 15"/>
                    <a:gd name="T3" fmla="*/ 0 h 18"/>
                    <a:gd name="T4" fmla="*/ 6 w 15"/>
                    <a:gd name="T5" fmla="*/ 0 h 18"/>
                    <a:gd name="T6" fmla="*/ 7 w 15"/>
                    <a:gd name="T7" fmla="*/ 1 h 18"/>
                    <a:gd name="T8" fmla="*/ 8 w 15"/>
                    <a:gd name="T9" fmla="*/ 1 h 18"/>
                    <a:gd name="T10" fmla="*/ 10 w 15"/>
                    <a:gd name="T11" fmla="*/ 2 h 18"/>
                    <a:gd name="T12" fmla="*/ 11 w 15"/>
                    <a:gd name="T13" fmla="*/ 2 h 18"/>
                    <a:gd name="T14" fmla="*/ 12 w 15"/>
                    <a:gd name="T15" fmla="*/ 2 h 18"/>
                    <a:gd name="T16" fmla="*/ 14 w 15"/>
                    <a:gd name="T17" fmla="*/ 4 h 18"/>
                    <a:gd name="T18" fmla="*/ 15 w 15"/>
                    <a:gd name="T19" fmla="*/ 5 h 18"/>
                    <a:gd name="T20" fmla="*/ 15 w 15"/>
                    <a:gd name="T21" fmla="*/ 8 h 18"/>
                    <a:gd name="T22" fmla="*/ 15 w 15"/>
                    <a:gd name="T23" fmla="*/ 10 h 18"/>
                    <a:gd name="T24" fmla="*/ 14 w 15"/>
                    <a:gd name="T25" fmla="*/ 11 h 18"/>
                    <a:gd name="T26" fmla="*/ 7 w 15"/>
                    <a:gd name="T27" fmla="*/ 18 h 18"/>
                    <a:gd name="T28" fmla="*/ 6 w 15"/>
                    <a:gd name="T29" fmla="*/ 18 h 18"/>
                    <a:gd name="T30" fmla="*/ 4 w 15"/>
                    <a:gd name="T31" fmla="*/ 16 h 18"/>
                    <a:gd name="T32" fmla="*/ 2 w 15"/>
                    <a:gd name="T33" fmla="*/ 15 h 18"/>
                    <a:gd name="T34" fmla="*/ 0 w 15"/>
                    <a:gd name="T35" fmla="*/ 11 h 18"/>
                    <a:gd name="T36" fmla="*/ 0 w 15"/>
                    <a:gd name="T37" fmla="*/ 8 h 18"/>
                    <a:gd name="T38" fmla="*/ 0 w 15"/>
                    <a:gd name="T39" fmla="*/ 4 h 18"/>
                    <a:gd name="T40" fmla="*/ 2 w 15"/>
                    <a:gd name="T41" fmla="*/ 1 h 18"/>
                    <a:gd name="T42" fmla="*/ 2 w 15"/>
                    <a:gd name="T43" fmla="*/ 1 h 1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
                    <a:gd name="T67" fmla="*/ 0 h 18"/>
                    <a:gd name="T68" fmla="*/ 15 w 15"/>
                    <a:gd name="T69" fmla="*/ 18 h 1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 h="18">
                      <a:moveTo>
                        <a:pt x="2" y="1"/>
                      </a:moveTo>
                      <a:lnTo>
                        <a:pt x="3" y="0"/>
                      </a:lnTo>
                      <a:lnTo>
                        <a:pt x="6" y="0"/>
                      </a:lnTo>
                      <a:lnTo>
                        <a:pt x="7" y="1"/>
                      </a:lnTo>
                      <a:lnTo>
                        <a:pt x="8" y="1"/>
                      </a:lnTo>
                      <a:lnTo>
                        <a:pt x="10" y="2"/>
                      </a:lnTo>
                      <a:lnTo>
                        <a:pt x="11" y="2"/>
                      </a:lnTo>
                      <a:lnTo>
                        <a:pt x="12" y="2"/>
                      </a:lnTo>
                      <a:lnTo>
                        <a:pt x="14" y="4"/>
                      </a:lnTo>
                      <a:lnTo>
                        <a:pt x="15" y="5"/>
                      </a:lnTo>
                      <a:lnTo>
                        <a:pt x="15" y="8"/>
                      </a:lnTo>
                      <a:lnTo>
                        <a:pt x="15" y="10"/>
                      </a:lnTo>
                      <a:lnTo>
                        <a:pt x="14" y="11"/>
                      </a:lnTo>
                      <a:lnTo>
                        <a:pt x="7" y="18"/>
                      </a:lnTo>
                      <a:lnTo>
                        <a:pt x="6" y="18"/>
                      </a:lnTo>
                      <a:lnTo>
                        <a:pt x="4" y="16"/>
                      </a:lnTo>
                      <a:lnTo>
                        <a:pt x="2" y="15"/>
                      </a:lnTo>
                      <a:lnTo>
                        <a:pt x="0" y="11"/>
                      </a:lnTo>
                      <a:lnTo>
                        <a:pt x="0" y="8"/>
                      </a:lnTo>
                      <a:lnTo>
                        <a:pt x="0" y="4"/>
                      </a:lnTo>
                      <a:lnTo>
                        <a:pt x="2" y="1"/>
                      </a:lnTo>
                      <a:close/>
                    </a:path>
                  </a:pathLst>
                </a:custGeom>
                <a:solidFill>
                  <a:srgbClr val="C0C0C0"/>
                </a:solidFill>
                <a:ln w="9525">
                  <a:solidFill>
                    <a:schemeClr val="tx1"/>
                  </a:solidFill>
                  <a:round/>
                  <a:headEnd/>
                  <a:tailEnd/>
                </a:ln>
              </p:spPr>
              <p:txBody>
                <a:bodyPr wrap="none" lIns="9" tIns="4" rIns="9" bIns="4">
                  <a:spAutoFit/>
                </a:bodyPr>
                <a:lstStyle/>
                <a:p>
                  <a:endParaRPr lang="en-US"/>
                </a:p>
              </p:txBody>
            </p:sp>
            <p:sp>
              <p:nvSpPr>
                <p:cNvPr id="20800" name="Freeform 12"/>
                <p:cNvSpPr>
                  <a:spLocks/>
                </p:cNvSpPr>
                <p:nvPr/>
              </p:nvSpPr>
              <p:spPr bwMode="auto">
                <a:xfrm>
                  <a:off x="1485" y="14"/>
                  <a:ext cx="225" cy="106"/>
                </a:xfrm>
                <a:custGeom>
                  <a:avLst/>
                  <a:gdLst>
                    <a:gd name="T0" fmla="*/ 222 w 225"/>
                    <a:gd name="T1" fmla="*/ 106 h 106"/>
                    <a:gd name="T2" fmla="*/ 215 w 225"/>
                    <a:gd name="T3" fmla="*/ 105 h 106"/>
                    <a:gd name="T4" fmla="*/ 209 w 225"/>
                    <a:gd name="T5" fmla="*/ 101 h 106"/>
                    <a:gd name="T6" fmla="*/ 202 w 225"/>
                    <a:gd name="T7" fmla="*/ 95 h 106"/>
                    <a:gd name="T8" fmla="*/ 197 w 225"/>
                    <a:gd name="T9" fmla="*/ 86 h 106"/>
                    <a:gd name="T10" fmla="*/ 193 w 225"/>
                    <a:gd name="T11" fmla="*/ 82 h 106"/>
                    <a:gd name="T12" fmla="*/ 190 w 225"/>
                    <a:gd name="T13" fmla="*/ 82 h 106"/>
                    <a:gd name="T14" fmla="*/ 184 w 225"/>
                    <a:gd name="T15" fmla="*/ 83 h 106"/>
                    <a:gd name="T16" fmla="*/ 180 w 225"/>
                    <a:gd name="T17" fmla="*/ 79 h 106"/>
                    <a:gd name="T18" fmla="*/ 178 w 225"/>
                    <a:gd name="T19" fmla="*/ 74 h 106"/>
                    <a:gd name="T20" fmla="*/ 174 w 225"/>
                    <a:gd name="T21" fmla="*/ 68 h 106"/>
                    <a:gd name="T22" fmla="*/ 170 w 225"/>
                    <a:gd name="T23" fmla="*/ 59 h 106"/>
                    <a:gd name="T24" fmla="*/ 164 w 225"/>
                    <a:gd name="T25" fmla="*/ 51 h 106"/>
                    <a:gd name="T26" fmla="*/ 158 w 225"/>
                    <a:gd name="T27" fmla="*/ 46 h 106"/>
                    <a:gd name="T28" fmla="*/ 148 w 225"/>
                    <a:gd name="T29" fmla="*/ 44 h 106"/>
                    <a:gd name="T30" fmla="*/ 136 w 225"/>
                    <a:gd name="T31" fmla="*/ 43 h 106"/>
                    <a:gd name="T32" fmla="*/ 124 w 225"/>
                    <a:gd name="T33" fmla="*/ 40 h 106"/>
                    <a:gd name="T34" fmla="*/ 119 w 225"/>
                    <a:gd name="T35" fmla="*/ 38 h 106"/>
                    <a:gd name="T36" fmla="*/ 119 w 225"/>
                    <a:gd name="T37" fmla="*/ 35 h 106"/>
                    <a:gd name="T38" fmla="*/ 120 w 225"/>
                    <a:gd name="T39" fmla="*/ 30 h 106"/>
                    <a:gd name="T40" fmla="*/ 117 w 225"/>
                    <a:gd name="T41" fmla="*/ 22 h 106"/>
                    <a:gd name="T42" fmla="*/ 117 w 225"/>
                    <a:gd name="T43" fmla="*/ 21 h 106"/>
                    <a:gd name="T44" fmla="*/ 115 w 225"/>
                    <a:gd name="T45" fmla="*/ 16 h 106"/>
                    <a:gd name="T46" fmla="*/ 112 w 225"/>
                    <a:gd name="T47" fmla="*/ 21 h 106"/>
                    <a:gd name="T48" fmla="*/ 108 w 225"/>
                    <a:gd name="T49" fmla="*/ 25 h 106"/>
                    <a:gd name="T50" fmla="*/ 105 w 225"/>
                    <a:gd name="T51" fmla="*/ 30 h 106"/>
                    <a:gd name="T52" fmla="*/ 98 w 225"/>
                    <a:gd name="T53" fmla="*/ 36 h 106"/>
                    <a:gd name="T54" fmla="*/ 94 w 225"/>
                    <a:gd name="T55" fmla="*/ 39 h 106"/>
                    <a:gd name="T56" fmla="*/ 90 w 225"/>
                    <a:gd name="T57" fmla="*/ 39 h 106"/>
                    <a:gd name="T58" fmla="*/ 88 w 225"/>
                    <a:gd name="T59" fmla="*/ 36 h 106"/>
                    <a:gd name="T60" fmla="*/ 84 w 225"/>
                    <a:gd name="T61" fmla="*/ 34 h 106"/>
                    <a:gd name="T62" fmla="*/ 80 w 225"/>
                    <a:gd name="T63" fmla="*/ 30 h 106"/>
                    <a:gd name="T64" fmla="*/ 76 w 225"/>
                    <a:gd name="T65" fmla="*/ 26 h 106"/>
                    <a:gd name="T66" fmla="*/ 70 w 225"/>
                    <a:gd name="T67" fmla="*/ 21 h 106"/>
                    <a:gd name="T68" fmla="*/ 65 w 225"/>
                    <a:gd name="T69" fmla="*/ 16 h 106"/>
                    <a:gd name="T70" fmla="*/ 61 w 225"/>
                    <a:gd name="T71" fmla="*/ 13 h 106"/>
                    <a:gd name="T72" fmla="*/ 54 w 225"/>
                    <a:gd name="T73" fmla="*/ 13 h 106"/>
                    <a:gd name="T74" fmla="*/ 47 w 225"/>
                    <a:gd name="T75" fmla="*/ 13 h 106"/>
                    <a:gd name="T76" fmla="*/ 38 w 225"/>
                    <a:gd name="T77" fmla="*/ 12 h 106"/>
                    <a:gd name="T78" fmla="*/ 34 w 225"/>
                    <a:gd name="T79" fmla="*/ 11 h 106"/>
                    <a:gd name="T80" fmla="*/ 30 w 225"/>
                    <a:gd name="T81" fmla="*/ 11 h 106"/>
                    <a:gd name="T82" fmla="*/ 26 w 225"/>
                    <a:gd name="T83" fmla="*/ 11 h 106"/>
                    <a:gd name="T84" fmla="*/ 18 w 225"/>
                    <a:gd name="T85" fmla="*/ 12 h 106"/>
                    <a:gd name="T86" fmla="*/ 8 w 225"/>
                    <a:gd name="T87" fmla="*/ 11 h 106"/>
                    <a:gd name="T88" fmla="*/ 2 w 225"/>
                    <a:gd name="T89" fmla="*/ 10 h 106"/>
                    <a:gd name="T90" fmla="*/ 2 w 225"/>
                    <a:gd name="T91" fmla="*/ 8 h 106"/>
                    <a:gd name="T92" fmla="*/ 11 w 225"/>
                    <a:gd name="T93" fmla="*/ 5 h 106"/>
                    <a:gd name="T94" fmla="*/ 27 w 225"/>
                    <a:gd name="T95" fmla="*/ 2 h 106"/>
                    <a:gd name="T96" fmla="*/ 45 w 225"/>
                    <a:gd name="T97" fmla="*/ 1 h 106"/>
                    <a:gd name="T98" fmla="*/ 62 w 225"/>
                    <a:gd name="T99" fmla="*/ 1 h 106"/>
                    <a:gd name="T100" fmla="*/ 80 w 225"/>
                    <a:gd name="T101" fmla="*/ 2 h 106"/>
                    <a:gd name="T102" fmla="*/ 96 w 225"/>
                    <a:gd name="T103" fmla="*/ 5 h 106"/>
                    <a:gd name="T104" fmla="*/ 112 w 225"/>
                    <a:gd name="T105" fmla="*/ 8 h 106"/>
                    <a:gd name="T106" fmla="*/ 127 w 225"/>
                    <a:gd name="T107" fmla="*/ 13 h 106"/>
                    <a:gd name="T108" fmla="*/ 140 w 225"/>
                    <a:gd name="T109" fmla="*/ 20 h 106"/>
                    <a:gd name="T110" fmla="*/ 154 w 225"/>
                    <a:gd name="T111" fmla="*/ 27 h 106"/>
                    <a:gd name="T112" fmla="*/ 167 w 225"/>
                    <a:gd name="T113" fmla="*/ 38 h 106"/>
                    <a:gd name="T114" fmla="*/ 180 w 225"/>
                    <a:gd name="T115" fmla="*/ 48 h 106"/>
                    <a:gd name="T116" fmla="*/ 194 w 225"/>
                    <a:gd name="T117" fmla="*/ 59 h 106"/>
                    <a:gd name="T118" fmla="*/ 206 w 225"/>
                    <a:gd name="T119" fmla="*/ 72 h 106"/>
                    <a:gd name="T120" fmla="*/ 215 w 225"/>
                    <a:gd name="T121" fmla="*/ 84 h 106"/>
                    <a:gd name="T122" fmla="*/ 222 w 225"/>
                    <a:gd name="T123" fmla="*/ 98 h 1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5"/>
                    <a:gd name="T187" fmla="*/ 0 h 106"/>
                    <a:gd name="T188" fmla="*/ 225 w 225"/>
                    <a:gd name="T189" fmla="*/ 106 h 1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5" h="106">
                      <a:moveTo>
                        <a:pt x="225" y="105"/>
                      </a:moveTo>
                      <a:lnTo>
                        <a:pt x="222" y="106"/>
                      </a:lnTo>
                      <a:lnTo>
                        <a:pt x="219" y="106"/>
                      </a:lnTo>
                      <a:lnTo>
                        <a:pt x="215" y="105"/>
                      </a:lnTo>
                      <a:lnTo>
                        <a:pt x="213" y="103"/>
                      </a:lnTo>
                      <a:lnTo>
                        <a:pt x="209" y="101"/>
                      </a:lnTo>
                      <a:lnTo>
                        <a:pt x="205" y="98"/>
                      </a:lnTo>
                      <a:lnTo>
                        <a:pt x="202" y="95"/>
                      </a:lnTo>
                      <a:lnTo>
                        <a:pt x="199" y="89"/>
                      </a:lnTo>
                      <a:lnTo>
                        <a:pt x="197" y="86"/>
                      </a:lnTo>
                      <a:lnTo>
                        <a:pt x="195" y="83"/>
                      </a:lnTo>
                      <a:lnTo>
                        <a:pt x="193" y="82"/>
                      </a:lnTo>
                      <a:lnTo>
                        <a:pt x="191" y="82"/>
                      </a:lnTo>
                      <a:lnTo>
                        <a:pt x="190" y="82"/>
                      </a:lnTo>
                      <a:lnTo>
                        <a:pt x="187" y="83"/>
                      </a:lnTo>
                      <a:lnTo>
                        <a:pt x="184" y="83"/>
                      </a:lnTo>
                      <a:lnTo>
                        <a:pt x="183" y="82"/>
                      </a:lnTo>
                      <a:lnTo>
                        <a:pt x="180" y="79"/>
                      </a:lnTo>
                      <a:lnTo>
                        <a:pt x="179" y="77"/>
                      </a:lnTo>
                      <a:lnTo>
                        <a:pt x="178" y="74"/>
                      </a:lnTo>
                      <a:lnTo>
                        <a:pt x="176" y="72"/>
                      </a:lnTo>
                      <a:lnTo>
                        <a:pt x="174" y="68"/>
                      </a:lnTo>
                      <a:lnTo>
                        <a:pt x="172" y="64"/>
                      </a:lnTo>
                      <a:lnTo>
                        <a:pt x="170" y="59"/>
                      </a:lnTo>
                      <a:lnTo>
                        <a:pt x="168" y="55"/>
                      </a:lnTo>
                      <a:lnTo>
                        <a:pt x="164" y="51"/>
                      </a:lnTo>
                      <a:lnTo>
                        <a:pt x="162" y="49"/>
                      </a:lnTo>
                      <a:lnTo>
                        <a:pt x="158" y="46"/>
                      </a:lnTo>
                      <a:lnTo>
                        <a:pt x="152" y="45"/>
                      </a:lnTo>
                      <a:lnTo>
                        <a:pt x="148" y="44"/>
                      </a:lnTo>
                      <a:lnTo>
                        <a:pt x="143" y="44"/>
                      </a:lnTo>
                      <a:lnTo>
                        <a:pt x="136" y="43"/>
                      </a:lnTo>
                      <a:lnTo>
                        <a:pt x="129" y="41"/>
                      </a:lnTo>
                      <a:lnTo>
                        <a:pt x="124" y="40"/>
                      </a:lnTo>
                      <a:lnTo>
                        <a:pt x="121" y="39"/>
                      </a:lnTo>
                      <a:lnTo>
                        <a:pt x="119" y="38"/>
                      </a:lnTo>
                      <a:lnTo>
                        <a:pt x="119" y="36"/>
                      </a:lnTo>
                      <a:lnTo>
                        <a:pt x="119" y="35"/>
                      </a:lnTo>
                      <a:lnTo>
                        <a:pt x="120" y="32"/>
                      </a:lnTo>
                      <a:lnTo>
                        <a:pt x="120" y="30"/>
                      </a:lnTo>
                      <a:lnTo>
                        <a:pt x="119" y="27"/>
                      </a:lnTo>
                      <a:lnTo>
                        <a:pt x="117" y="22"/>
                      </a:lnTo>
                      <a:lnTo>
                        <a:pt x="117" y="21"/>
                      </a:lnTo>
                      <a:lnTo>
                        <a:pt x="116" y="19"/>
                      </a:lnTo>
                      <a:lnTo>
                        <a:pt x="115" y="16"/>
                      </a:lnTo>
                      <a:lnTo>
                        <a:pt x="113" y="17"/>
                      </a:lnTo>
                      <a:lnTo>
                        <a:pt x="112" y="21"/>
                      </a:lnTo>
                      <a:lnTo>
                        <a:pt x="109" y="24"/>
                      </a:lnTo>
                      <a:lnTo>
                        <a:pt x="108" y="25"/>
                      </a:lnTo>
                      <a:lnTo>
                        <a:pt x="107" y="27"/>
                      </a:lnTo>
                      <a:lnTo>
                        <a:pt x="105" y="30"/>
                      </a:lnTo>
                      <a:lnTo>
                        <a:pt x="101" y="35"/>
                      </a:lnTo>
                      <a:lnTo>
                        <a:pt x="98" y="36"/>
                      </a:lnTo>
                      <a:lnTo>
                        <a:pt x="96" y="39"/>
                      </a:lnTo>
                      <a:lnTo>
                        <a:pt x="94" y="39"/>
                      </a:lnTo>
                      <a:lnTo>
                        <a:pt x="93" y="39"/>
                      </a:lnTo>
                      <a:lnTo>
                        <a:pt x="90" y="39"/>
                      </a:lnTo>
                      <a:lnTo>
                        <a:pt x="89" y="38"/>
                      </a:lnTo>
                      <a:lnTo>
                        <a:pt x="88" y="36"/>
                      </a:lnTo>
                      <a:lnTo>
                        <a:pt x="86" y="35"/>
                      </a:lnTo>
                      <a:lnTo>
                        <a:pt x="84" y="34"/>
                      </a:lnTo>
                      <a:lnTo>
                        <a:pt x="82" y="31"/>
                      </a:lnTo>
                      <a:lnTo>
                        <a:pt x="80" y="30"/>
                      </a:lnTo>
                      <a:lnTo>
                        <a:pt x="78" y="29"/>
                      </a:lnTo>
                      <a:lnTo>
                        <a:pt x="76" y="26"/>
                      </a:lnTo>
                      <a:lnTo>
                        <a:pt x="73" y="24"/>
                      </a:lnTo>
                      <a:lnTo>
                        <a:pt x="70" y="21"/>
                      </a:lnTo>
                      <a:lnTo>
                        <a:pt x="68" y="19"/>
                      </a:lnTo>
                      <a:lnTo>
                        <a:pt x="65" y="16"/>
                      </a:lnTo>
                      <a:lnTo>
                        <a:pt x="63" y="15"/>
                      </a:lnTo>
                      <a:lnTo>
                        <a:pt x="61" y="13"/>
                      </a:lnTo>
                      <a:lnTo>
                        <a:pt x="58" y="13"/>
                      </a:lnTo>
                      <a:lnTo>
                        <a:pt x="54" y="13"/>
                      </a:lnTo>
                      <a:lnTo>
                        <a:pt x="51" y="13"/>
                      </a:lnTo>
                      <a:lnTo>
                        <a:pt x="47" y="13"/>
                      </a:lnTo>
                      <a:lnTo>
                        <a:pt x="43" y="12"/>
                      </a:lnTo>
                      <a:lnTo>
                        <a:pt x="38" y="12"/>
                      </a:lnTo>
                      <a:lnTo>
                        <a:pt x="35" y="12"/>
                      </a:lnTo>
                      <a:lnTo>
                        <a:pt x="34" y="11"/>
                      </a:lnTo>
                      <a:lnTo>
                        <a:pt x="33" y="11"/>
                      </a:lnTo>
                      <a:lnTo>
                        <a:pt x="30" y="11"/>
                      </a:lnTo>
                      <a:lnTo>
                        <a:pt x="29" y="11"/>
                      </a:lnTo>
                      <a:lnTo>
                        <a:pt x="26" y="11"/>
                      </a:lnTo>
                      <a:lnTo>
                        <a:pt x="22" y="12"/>
                      </a:lnTo>
                      <a:lnTo>
                        <a:pt x="18" y="12"/>
                      </a:lnTo>
                      <a:lnTo>
                        <a:pt x="14" y="12"/>
                      </a:lnTo>
                      <a:lnTo>
                        <a:pt x="8" y="11"/>
                      </a:lnTo>
                      <a:lnTo>
                        <a:pt x="4" y="11"/>
                      </a:lnTo>
                      <a:lnTo>
                        <a:pt x="2" y="10"/>
                      </a:lnTo>
                      <a:lnTo>
                        <a:pt x="0" y="8"/>
                      </a:lnTo>
                      <a:lnTo>
                        <a:pt x="2" y="8"/>
                      </a:lnTo>
                      <a:lnTo>
                        <a:pt x="4" y="7"/>
                      </a:lnTo>
                      <a:lnTo>
                        <a:pt x="11" y="5"/>
                      </a:lnTo>
                      <a:lnTo>
                        <a:pt x="19" y="3"/>
                      </a:lnTo>
                      <a:lnTo>
                        <a:pt x="27" y="2"/>
                      </a:lnTo>
                      <a:lnTo>
                        <a:pt x="35" y="1"/>
                      </a:lnTo>
                      <a:lnTo>
                        <a:pt x="45" y="1"/>
                      </a:lnTo>
                      <a:lnTo>
                        <a:pt x="53" y="0"/>
                      </a:lnTo>
                      <a:lnTo>
                        <a:pt x="62" y="1"/>
                      </a:lnTo>
                      <a:lnTo>
                        <a:pt x="70" y="1"/>
                      </a:lnTo>
                      <a:lnTo>
                        <a:pt x="80" y="2"/>
                      </a:lnTo>
                      <a:lnTo>
                        <a:pt x="88" y="3"/>
                      </a:lnTo>
                      <a:lnTo>
                        <a:pt x="96" y="5"/>
                      </a:lnTo>
                      <a:lnTo>
                        <a:pt x="104" y="6"/>
                      </a:lnTo>
                      <a:lnTo>
                        <a:pt x="112" y="8"/>
                      </a:lnTo>
                      <a:lnTo>
                        <a:pt x="120" y="11"/>
                      </a:lnTo>
                      <a:lnTo>
                        <a:pt x="127" y="13"/>
                      </a:lnTo>
                      <a:lnTo>
                        <a:pt x="133" y="16"/>
                      </a:lnTo>
                      <a:lnTo>
                        <a:pt x="140" y="20"/>
                      </a:lnTo>
                      <a:lnTo>
                        <a:pt x="147" y="24"/>
                      </a:lnTo>
                      <a:lnTo>
                        <a:pt x="154" y="27"/>
                      </a:lnTo>
                      <a:lnTo>
                        <a:pt x="160" y="32"/>
                      </a:lnTo>
                      <a:lnTo>
                        <a:pt x="167" y="38"/>
                      </a:lnTo>
                      <a:lnTo>
                        <a:pt x="174" y="43"/>
                      </a:lnTo>
                      <a:lnTo>
                        <a:pt x="180" y="48"/>
                      </a:lnTo>
                      <a:lnTo>
                        <a:pt x="189" y="54"/>
                      </a:lnTo>
                      <a:lnTo>
                        <a:pt x="194" y="59"/>
                      </a:lnTo>
                      <a:lnTo>
                        <a:pt x="201" y="65"/>
                      </a:lnTo>
                      <a:lnTo>
                        <a:pt x="206" y="72"/>
                      </a:lnTo>
                      <a:lnTo>
                        <a:pt x="211" y="78"/>
                      </a:lnTo>
                      <a:lnTo>
                        <a:pt x="215" y="84"/>
                      </a:lnTo>
                      <a:lnTo>
                        <a:pt x="219" y="92"/>
                      </a:lnTo>
                      <a:lnTo>
                        <a:pt x="222" y="98"/>
                      </a:lnTo>
                      <a:lnTo>
                        <a:pt x="225" y="105"/>
                      </a:lnTo>
                      <a:close/>
                    </a:path>
                  </a:pathLst>
                </a:custGeom>
                <a:solidFill>
                  <a:srgbClr val="C0C0C0"/>
                </a:solidFill>
                <a:ln w="9525">
                  <a:solidFill>
                    <a:schemeClr val="tx1"/>
                  </a:solidFill>
                  <a:round/>
                  <a:headEnd/>
                  <a:tailEnd/>
                </a:ln>
              </p:spPr>
              <p:txBody>
                <a:bodyPr wrap="none" lIns="9" tIns="4" rIns="9" bIns="4">
                  <a:spAutoFit/>
                </a:bodyPr>
                <a:lstStyle/>
                <a:p>
                  <a:endParaRPr lang="en-US"/>
                </a:p>
              </p:txBody>
            </p:sp>
            <p:sp>
              <p:nvSpPr>
                <p:cNvPr id="20801" name="Freeform 13"/>
                <p:cNvSpPr>
                  <a:spLocks/>
                </p:cNvSpPr>
                <p:nvPr/>
              </p:nvSpPr>
              <p:spPr bwMode="auto">
                <a:xfrm>
                  <a:off x="1548" y="190"/>
                  <a:ext cx="80" cy="33"/>
                </a:xfrm>
                <a:custGeom>
                  <a:avLst/>
                  <a:gdLst>
                    <a:gd name="T0" fmla="*/ 0 w 80"/>
                    <a:gd name="T1" fmla="*/ 31 h 33"/>
                    <a:gd name="T2" fmla="*/ 0 w 80"/>
                    <a:gd name="T3" fmla="*/ 29 h 33"/>
                    <a:gd name="T4" fmla="*/ 6 w 80"/>
                    <a:gd name="T5" fmla="*/ 24 h 33"/>
                    <a:gd name="T6" fmla="*/ 13 w 80"/>
                    <a:gd name="T7" fmla="*/ 20 h 33"/>
                    <a:gd name="T8" fmla="*/ 18 w 80"/>
                    <a:gd name="T9" fmla="*/ 20 h 33"/>
                    <a:gd name="T10" fmla="*/ 22 w 80"/>
                    <a:gd name="T11" fmla="*/ 20 h 33"/>
                    <a:gd name="T12" fmla="*/ 25 w 80"/>
                    <a:gd name="T13" fmla="*/ 21 h 33"/>
                    <a:gd name="T14" fmla="*/ 29 w 80"/>
                    <a:gd name="T15" fmla="*/ 22 h 33"/>
                    <a:gd name="T16" fmla="*/ 34 w 80"/>
                    <a:gd name="T17" fmla="*/ 22 h 33"/>
                    <a:gd name="T18" fmla="*/ 39 w 80"/>
                    <a:gd name="T19" fmla="*/ 21 h 33"/>
                    <a:gd name="T20" fmla="*/ 42 w 80"/>
                    <a:gd name="T21" fmla="*/ 20 h 33"/>
                    <a:gd name="T22" fmla="*/ 45 w 80"/>
                    <a:gd name="T23" fmla="*/ 19 h 33"/>
                    <a:gd name="T24" fmla="*/ 48 w 80"/>
                    <a:gd name="T25" fmla="*/ 16 h 33"/>
                    <a:gd name="T26" fmla="*/ 49 w 80"/>
                    <a:gd name="T27" fmla="*/ 17 h 33"/>
                    <a:gd name="T28" fmla="*/ 52 w 80"/>
                    <a:gd name="T29" fmla="*/ 21 h 33"/>
                    <a:gd name="T30" fmla="*/ 56 w 80"/>
                    <a:gd name="T31" fmla="*/ 16 h 33"/>
                    <a:gd name="T32" fmla="*/ 60 w 80"/>
                    <a:gd name="T33" fmla="*/ 10 h 33"/>
                    <a:gd name="T34" fmla="*/ 62 w 80"/>
                    <a:gd name="T35" fmla="*/ 5 h 33"/>
                    <a:gd name="T36" fmla="*/ 65 w 80"/>
                    <a:gd name="T37" fmla="*/ 2 h 33"/>
                    <a:gd name="T38" fmla="*/ 69 w 80"/>
                    <a:gd name="T39" fmla="*/ 1 h 33"/>
                    <a:gd name="T40" fmla="*/ 77 w 80"/>
                    <a:gd name="T41" fmla="*/ 0 h 33"/>
                    <a:gd name="T42" fmla="*/ 78 w 80"/>
                    <a:gd name="T43" fmla="*/ 3 h 33"/>
                    <a:gd name="T44" fmla="*/ 74 w 80"/>
                    <a:gd name="T45" fmla="*/ 8 h 33"/>
                    <a:gd name="T46" fmla="*/ 70 w 80"/>
                    <a:gd name="T47" fmla="*/ 11 h 33"/>
                    <a:gd name="T48" fmla="*/ 65 w 80"/>
                    <a:gd name="T49" fmla="*/ 14 h 33"/>
                    <a:gd name="T50" fmla="*/ 62 w 80"/>
                    <a:gd name="T51" fmla="*/ 15 h 33"/>
                    <a:gd name="T52" fmla="*/ 61 w 80"/>
                    <a:gd name="T53" fmla="*/ 16 h 33"/>
                    <a:gd name="T54" fmla="*/ 58 w 80"/>
                    <a:gd name="T55" fmla="*/ 17 h 33"/>
                    <a:gd name="T56" fmla="*/ 54 w 80"/>
                    <a:gd name="T57" fmla="*/ 20 h 33"/>
                    <a:gd name="T58" fmla="*/ 52 w 80"/>
                    <a:gd name="T59" fmla="*/ 22 h 33"/>
                    <a:gd name="T60" fmla="*/ 48 w 80"/>
                    <a:gd name="T61" fmla="*/ 24 h 33"/>
                    <a:gd name="T62" fmla="*/ 44 w 80"/>
                    <a:gd name="T63" fmla="*/ 26 h 33"/>
                    <a:gd name="T64" fmla="*/ 41 w 80"/>
                    <a:gd name="T65" fmla="*/ 29 h 33"/>
                    <a:gd name="T66" fmla="*/ 37 w 80"/>
                    <a:gd name="T67" fmla="*/ 31 h 33"/>
                    <a:gd name="T68" fmla="*/ 34 w 80"/>
                    <a:gd name="T69" fmla="*/ 33 h 33"/>
                    <a:gd name="T70" fmla="*/ 31 w 80"/>
                    <a:gd name="T71" fmla="*/ 33 h 33"/>
                    <a:gd name="T72" fmla="*/ 25 w 80"/>
                    <a:gd name="T73" fmla="*/ 31 h 33"/>
                    <a:gd name="T74" fmla="*/ 23 w 80"/>
                    <a:gd name="T75" fmla="*/ 27 h 33"/>
                    <a:gd name="T76" fmla="*/ 27 w 80"/>
                    <a:gd name="T77" fmla="*/ 24 h 33"/>
                    <a:gd name="T78" fmla="*/ 27 w 80"/>
                    <a:gd name="T79" fmla="*/ 24 h 33"/>
                    <a:gd name="T80" fmla="*/ 25 w 80"/>
                    <a:gd name="T81" fmla="*/ 24 h 33"/>
                    <a:gd name="T82" fmla="*/ 21 w 80"/>
                    <a:gd name="T83" fmla="*/ 25 h 33"/>
                    <a:gd name="T84" fmla="*/ 15 w 80"/>
                    <a:gd name="T85" fmla="*/ 27 h 33"/>
                    <a:gd name="T86" fmla="*/ 13 w 80"/>
                    <a:gd name="T87" fmla="*/ 29 h 33"/>
                    <a:gd name="T88" fmla="*/ 9 w 80"/>
                    <a:gd name="T89" fmla="*/ 30 h 33"/>
                    <a:gd name="T90" fmla="*/ 5 w 80"/>
                    <a:gd name="T91" fmla="*/ 31 h 3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
                    <a:gd name="T139" fmla="*/ 0 h 33"/>
                    <a:gd name="T140" fmla="*/ 80 w 80"/>
                    <a:gd name="T141" fmla="*/ 33 h 3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 h="33">
                      <a:moveTo>
                        <a:pt x="3" y="31"/>
                      </a:moveTo>
                      <a:lnTo>
                        <a:pt x="0" y="31"/>
                      </a:lnTo>
                      <a:lnTo>
                        <a:pt x="0" y="30"/>
                      </a:lnTo>
                      <a:lnTo>
                        <a:pt x="0" y="29"/>
                      </a:lnTo>
                      <a:lnTo>
                        <a:pt x="2" y="26"/>
                      </a:lnTo>
                      <a:lnTo>
                        <a:pt x="6" y="24"/>
                      </a:lnTo>
                      <a:lnTo>
                        <a:pt x="9" y="22"/>
                      </a:lnTo>
                      <a:lnTo>
                        <a:pt x="13" y="20"/>
                      </a:lnTo>
                      <a:lnTo>
                        <a:pt x="15" y="20"/>
                      </a:lnTo>
                      <a:lnTo>
                        <a:pt x="18" y="20"/>
                      </a:lnTo>
                      <a:lnTo>
                        <a:pt x="21" y="20"/>
                      </a:lnTo>
                      <a:lnTo>
                        <a:pt x="22" y="20"/>
                      </a:lnTo>
                      <a:lnTo>
                        <a:pt x="23" y="21"/>
                      </a:lnTo>
                      <a:lnTo>
                        <a:pt x="25" y="21"/>
                      </a:lnTo>
                      <a:lnTo>
                        <a:pt x="26" y="22"/>
                      </a:lnTo>
                      <a:lnTo>
                        <a:pt x="29" y="22"/>
                      </a:lnTo>
                      <a:lnTo>
                        <a:pt x="31" y="22"/>
                      </a:lnTo>
                      <a:lnTo>
                        <a:pt x="34" y="22"/>
                      </a:lnTo>
                      <a:lnTo>
                        <a:pt x="37" y="22"/>
                      </a:lnTo>
                      <a:lnTo>
                        <a:pt x="39" y="21"/>
                      </a:lnTo>
                      <a:lnTo>
                        <a:pt x="41" y="21"/>
                      </a:lnTo>
                      <a:lnTo>
                        <a:pt x="42" y="20"/>
                      </a:lnTo>
                      <a:lnTo>
                        <a:pt x="44" y="19"/>
                      </a:lnTo>
                      <a:lnTo>
                        <a:pt x="45" y="19"/>
                      </a:lnTo>
                      <a:lnTo>
                        <a:pt x="45" y="17"/>
                      </a:lnTo>
                      <a:lnTo>
                        <a:pt x="48" y="16"/>
                      </a:lnTo>
                      <a:lnTo>
                        <a:pt x="49" y="16"/>
                      </a:lnTo>
                      <a:lnTo>
                        <a:pt x="49" y="17"/>
                      </a:lnTo>
                      <a:lnTo>
                        <a:pt x="50" y="20"/>
                      </a:lnTo>
                      <a:lnTo>
                        <a:pt x="52" y="21"/>
                      </a:lnTo>
                      <a:lnTo>
                        <a:pt x="53" y="20"/>
                      </a:lnTo>
                      <a:lnTo>
                        <a:pt x="56" y="16"/>
                      </a:lnTo>
                      <a:lnTo>
                        <a:pt x="58" y="12"/>
                      </a:lnTo>
                      <a:lnTo>
                        <a:pt x="60" y="10"/>
                      </a:lnTo>
                      <a:lnTo>
                        <a:pt x="61" y="7"/>
                      </a:lnTo>
                      <a:lnTo>
                        <a:pt x="62" y="5"/>
                      </a:lnTo>
                      <a:lnTo>
                        <a:pt x="64" y="3"/>
                      </a:lnTo>
                      <a:lnTo>
                        <a:pt x="65" y="2"/>
                      </a:lnTo>
                      <a:lnTo>
                        <a:pt x="66" y="2"/>
                      </a:lnTo>
                      <a:lnTo>
                        <a:pt x="69" y="1"/>
                      </a:lnTo>
                      <a:lnTo>
                        <a:pt x="72" y="0"/>
                      </a:lnTo>
                      <a:lnTo>
                        <a:pt x="77" y="0"/>
                      </a:lnTo>
                      <a:lnTo>
                        <a:pt x="80" y="1"/>
                      </a:lnTo>
                      <a:lnTo>
                        <a:pt x="78" y="3"/>
                      </a:lnTo>
                      <a:lnTo>
                        <a:pt x="77" y="6"/>
                      </a:lnTo>
                      <a:lnTo>
                        <a:pt x="74" y="8"/>
                      </a:lnTo>
                      <a:lnTo>
                        <a:pt x="73" y="10"/>
                      </a:lnTo>
                      <a:lnTo>
                        <a:pt x="70" y="11"/>
                      </a:lnTo>
                      <a:lnTo>
                        <a:pt x="68" y="14"/>
                      </a:lnTo>
                      <a:lnTo>
                        <a:pt x="65" y="14"/>
                      </a:lnTo>
                      <a:lnTo>
                        <a:pt x="64" y="15"/>
                      </a:lnTo>
                      <a:lnTo>
                        <a:pt x="62" y="15"/>
                      </a:lnTo>
                      <a:lnTo>
                        <a:pt x="61" y="16"/>
                      </a:lnTo>
                      <a:lnTo>
                        <a:pt x="60" y="16"/>
                      </a:lnTo>
                      <a:lnTo>
                        <a:pt x="58" y="17"/>
                      </a:lnTo>
                      <a:lnTo>
                        <a:pt x="57" y="19"/>
                      </a:lnTo>
                      <a:lnTo>
                        <a:pt x="54" y="20"/>
                      </a:lnTo>
                      <a:lnTo>
                        <a:pt x="53" y="21"/>
                      </a:lnTo>
                      <a:lnTo>
                        <a:pt x="52" y="22"/>
                      </a:lnTo>
                      <a:lnTo>
                        <a:pt x="50" y="24"/>
                      </a:lnTo>
                      <a:lnTo>
                        <a:pt x="48" y="24"/>
                      </a:lnTo>
                      <a:lnTo>
                        <a:pt x="46" y="25"/>
                      </a:lnTo>
                      <a:lnTo>
                        <a:pt x="44" y="26"/>
                      </a:lnTo>
                      <a:lnTo>
                        <a:pt x="42" y="27"/>
                      </a:lnTo>
                      <a:lnTo>
                        <a:pt x="41" y="29"/>
                      </a:lnTo>
                      <a:lnTo>
                        <a:pt x="38" y="30"/>
                      </a:lnTo>
                      <a:lnTo>
                        <a:pt x="37" y="31"/>
                      </a:lnTo>
                      <a:lnTo>
                        <a:pt x="35" y="31"/>
                      </a:lnTo>
                      <a:lnTo>
                        <a:pt x="34" y="33"/>
                      </a:lnTo>
                      <a:lnTo>
                        <a:pt x="33" y="33"/>
                      </a:lnTo>
                      <a:lnTo>
                        <a:pt x="31" y="33"/>
                      </a:lnTo>
                      <a:lnTo>
                        <a:pt x="29" y="33"/>
                      </a:lnTo>
                      <a:lnTo>
                        <a:pt x="25" y="31"/>
                      </a:lnTo>
                      <a:lnTo>
                        <a:pt x="23" y="30"/>
                      </a:lnTo>
                      <a:lnTo>
                        <a:pt x="23" y="27"/>
                      </a:lnTo>
                      <a:lnTo>
                        <a:pt x="26" y="25"/>
                      </a:lnTo>
                      <a:lnTo>
                        <a:pt x="27" y="24"/>
                      </a:lnTo>
                      <a:lnTo>
                        <a:pt x="26" y="24"/>
                      </a:lnTo>
                      <a:lnTo>
                        <a:pt x="25" y="24"/>
                      </a:lnTo>
                      <a:lnTo>
                        <a:pt x="22" y="25"/>
                      </a:lnTo>
                      <a:lnTo>
                        <a:pt x="21" y="25"/>
                      </a:lnTo>
                      <a:lnTo>
                        <a:pt x="18" y="26"/>
                      </a:lnTo>
                      <a:lnTo>
                        <a:pt x="15" y="27"/>
                      </a:lnTo>
                      <a:lnTo>
                        <a:pt x="14" y="29"/>
                      </a:lnTo>
                      <a:lnTo>
                        <a:pt x="13" y="29"/>
                      </a:lnTo>
                      <a:lnTo>
                        <a:pt x="10" y="30"/>
                      </a:lnTo>
                      <a:lnTo>
                        <a:pt x="9" y="30"/>
                      </a:lnTo>
                      <a:lnTo>
                        <a:pt x="7" y="30"/>
                      </a:lnTo>
                      <a:lnTo>
                        <a:pt x="5" y="31"/>
                      </a:lnTo>
                      <a:lnTo>
                        <a:pt x="3" y="31"/>
                      </a:lnTo>
                      <a:close/>
                    </a:path>
                  </a:pathLst>
                </a:custGeom>
                <a:solidFill>
                  <a:srgbClr val="C0C0C0"/>
                </a:solidFill>
                <a:ln w="9525">
                  <a:solidFill>
                    <a:schemeClr val="tx1"/>
                  </a:solidFill>
                  <a:round/>
                  <a:headEnd/>
                  <a:tailEnd/>
                </a:ln>
              </p:spPr>
              <p:txBody>
                <a:bodyPr wrap="none" lIns="9" tIns="4" rIns="9" bIns="4">
                  <a:spAutoFit/>
                </a:bodyPr>
                <a:lstStyle/>
                <a:p>
                  <a:endParaRPr lang="en-US"/>
                </a:p>
              </p:txBody>
            </p:sp>
            <p:sp>
              <p:nvSpPr>
                <p:cNvPr id="20802" name="Freeform 14"/>
                <p:cNvSpPr>
                  <a:spLocks/>
                </p:cNvSpPr>
                <p:nvPr/>
              </p:nvSpPr>
              <p:spPr bwMode="auto">
                <a:xfrm>
                  <a:off x="1410" y="335"/>
                  <a:ext cx="77" cy="45"/>
                </a:xfrm>
                <a:custGeom>
                  <a:avLst/>
                  <a:gdLst>
                    <a:gd name="T0" fmla="*/ 17 w 77"/>
                    <a:gd name="T1" fmla="*/ 3 h 45"/>
                    <a:gd name="T2" fmla="*/ 22 w 77"/>
                    <a:gd name="T3" fmla="*/ 0 h 45"/>
                    <a:gd name="T4" fmla="*/ 26 w 77"/>
                    <a:gd name="T5" fmla="*/ 0 h 45"/>
                    <a:gd name="T6" fmla="*/ 30 w 77"/>
                    <a:gd name="T7" fmla="*/ 0 h 45"/>
                    <a:gd name="T8" fmla="*/ 36 w 77"/>
                    <a:gd name="T9" fmla="*/ 4 h 45"/>
                    <a:gd name="T10" fmla="*/ 42 w 77"/>
                    <a:gd name="T11" fmla="*/ 7 h 45"/>
                    <a:gd name="T12" fmla="*/ 44 w 77"/>
                    <a:gd name="T13" fmla="*/ 10 h 45"/>
                    <a:gd name="T14" fmla="*/ 46 w 77"/>
                    <a:gd name="T15" fmla="*/ 14 h 45"/>
                    <a:gd name="T16" fmla="*/ 47 w 77"/>
                    <a:gd name="T17" fmla="*/ 19 h 45"/>
                    <a:gd name="T18" fmla="*/ 46 w 77"/>
                    <a:gd name="T19" fmla="*/ 23 h 45"/>
                    <a:gd name="T20" fmla="*/ 46 w 77"/>
                    <a:gd name="T21" fmla="*/ 27 h 45"/>
                    <a:gd name="T22" fmla="*/ 50 w 77"/>
                    <a:gd name="T23" fmla="*/ 29 h 45"/>
                    <a:gd name="T24" fmla="*/ 58 w 77"/>
                    <a:gd name="T25" fmla="*/ 31 h 45"/>
                    <a:gd name="T26" fmla="*/ 66 w 77"/>
                    <a:gd name="T27" fmla="*/ 33 h 45"/>
                    <a:gd name="T28" fmla="*/ 73 w 77"/>
                    <a:gd name="T29" fmla="*/ 36 h 45"/>
                    <a:gd name="T30" fmla="*/ 77 w 77"/>
                    <a:gd name="T31" fmla="*/ 36 h 45"/>
                    <a:gd name="T32" fmla="*/ 77 w 77"/>
                    <a:gd name="T33" fmla="*/ 37 h 45"/>
                    <a:gd name="T34" fmla="*/ 74 w 77"/>
                    <a:gd name="T35" fmla="*/ 37 h 45"/>
                    <a:gd name="T36" fmla="*/ 69 w 77"/>
                    <a:gd name="T37" fmla="*/ 42 h 45"/>
                    <a:gd name="T38" fmla="*/ 65 w 77"/>
                    <a:gd name="T39" fmla="*/ 45 h 45"/>
                    <a:gd name="T40" fmla="*/ 61 w 77"/>
                    <a:gd name="T41" fmla="*/ 45 h 45"/>
                    <a:gd name="T42" fmla="*/ 55 w 77"/>
                    <a:gd name="T43" fmla="*/ 43 h 45"/>
                    <a:gd name="T44" fmla="*/ 46 w 77"/>
                    <a:gd name="T45" fmla="*/ 40 h 45"/>
                    <a:gd name="T46" fmla="*/ 36 w 77"/>
                    <a:gd name="T47" fmla="*/ 36 h 45"/>
                    <a:gd name="T48" fmla="*/ 28 w 77"/>
                    <a:gd name="T49" fmla="*/ 32 h 45"/>
                    <a:gd name="T50" fmla="*/ 23 w 77"/>
                    <a:gd name="T51" fmla="*/ 29 h 45"/>
                    <a:gd name="T52" fmla="*/ 17 w 77"/>
                    <a:gd name="T53" fmla="*/ 26 h 45"/>
                    <a:gd name="T54" fmla="*/ 12 w 77"/>
                    <a:gd name="T55" fmla="*/ 22 h 45"/>
                    <a:gd name="T56" fmla="*/ 7 w 77"/>
                    <a:gd name="T57" fmla="*/ 19 h 45"/>
                    <a:gd name="T58" fmla="*/ 3 w 77"/>
                    <a:gd name="T59" fmla="*/ 17 h 45"/>
                    <a:gd name="T60" fmla="*/ 0 w 77"/>
                    <a:gd name="T61" fmla="*/ 13 h 45"/>
                    <a:gd name="T62" fmla="*/ 3 w 77"/>
                    <a:gd name="T63" fmla="*/ 9 h 45"/>
                    <a:gd name="T64" fmla="*/ 9 w 77"/>
                    <a:gd name="T65" fmla="*/ 7 h 45"/>
                    <a:gd name="T66" fmla="*/ 13 w 77"/>
                    <a:gd name="T67" fmla="*/ 4 h 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7"/>
                    <a:gd name="T103" fmla="*/ 0 h 45"/>
                    <a:gd name="T104" fmla="*/ 77 w 77"/>
                    <a:gd name="T105" fmla="*/ 45 h 4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7" h="45">
                      <a:moveTo>
                        <a:pt x="15" y="4"/>
                      </a:moveTo>
                      <a:lnTo>
                        <a:pt x="17" y="3"/>
                      </a:lnTo>
                      <a:lnTo>
                        <a:pt x="20" y="2"/>
                      </a:lnTo>
                      <a:lnTo>
                        <a:pt x="22" y="0"/>
                      </a:lnTo>
                      <a:lnTo>
                        <a:pt x="23" y="0"/>
                      </a:lnTo>
                      <a:lnTo>
                        <a:pt x="26" y="0"/>
                      </a:lnTo>
                      <a:lnTo>
                        <a:pt x="27" y="0"/>
                      </a:lnTo>
                      <a:lnTo>
                        <a:pt x="30" y="0"/>
                      </a:lnTo>
                      <a:lnTo>
                        <a:pt x="32" y="3"/>
                      </a:lnTo>
                      <a:lnTo>
                        <a:pt x="36" y="4"/>
                      </a:lnTo>
                      <a:lnTo>
                        <a:pt x="39" y="5"/>
                      </a:lnTo>
                      <a:lnTo>
                        <a:pt x="42" y="7"/>
                      </a:lnTo>
                      <a:lnTo>
                        <a:pt x="43" y="8"/>
                      </a:lnTo>
                      <a:lnTo>
                        <a:pt x="44" y="10"/>
                      </a:lnTo>
                      <a:lnTo>
                        <a:pt x="46" y="12"/>
                      </a:lnTo>
                      <a:lnTo>
                        <a:pt x="46" y="14"/>
                      </a:lnTo>
                      <a:lnTo>
                        <a:pt x="47" y="17"/>
                      </a:lnTo>
                      <a:lnTo>
                        <a:pt x="47" y="19"/>
                      </a:lnTo>
                      <a:lnTo>
                        <a:pt x="47" y="22"/>
                      </a:lnTo>
                      <a:lnTo>
                        <a:pt x="46" y="23"/>
                      </a:lnTo>
                      <a:lnTo>
                        <a:pt x="46" y="26"/>
                      </a:lnTo>
                      <a:lnTo>
                        <a:pt x="46" y="27"/>
                      </a:lnTo>
                      <a:lnTo>
                        <a:pt x="47" y="28"/>
                      </a:lnTo>
                      <a:lnTo>
                        <a:pt x="50" y="29"/>
                      </a:lnTo>
                      <a:lnTo>
                        <a:pt x="52" y="29"/>
                      </a:lnTo>
                      <a:lnTo>
                        <a:pt x="58" y="31"/>
                      </a:lnTo>
                      <a:lnTo>
                        <a:pt x="62" y="32"/>
                      </a:lnTo>
                      <a:lnTo>
                        <a:pt x="66" y="33"/>
                      </a:lnTo>
                      <a:lnTo>
                        <a:pt x="70" y="35"/>
                      </a:lnTo>
                      <a:lnTo>
                        <a:pt x="73" y="36"/>
                      </a:lnTo>
                      <a:lnTo>
                        <a:pt x="75" y="36"/>
                      </a:lnTo>
                      <a:lnTo>
                        <a:pt x="77" y="36"/>
                      </a:lnTo>
                      <a:lnTo>
                        <a:pt x="77" y="37"/>
                      </a:lnTo>
                      <a:lnTo>
                        <a:pt x="75" y="37"/>
                      </a:lnTo>
                      <a:lnTo>
                        <a:pt x="74" y="37"/>
                      </a:lnTo>
                      <a:lnTo>
                        <a:pt x="70" y="40"/>
                      </a:lnTo>
                      <a:lnTo>
                        <a:pt x="69" y="42"/>
                      </a:lnTo>
                      <a:lnTo>
                        <a:pt x="66" y="43"/>
                      </a:lnTo>
                      <a:lnTo>
                        <a:pt x="65" y="45"/>
                      </a:lnTo>
                      <a:lnTo>
                        <a:pt x="62" y="45"/>
                      </a:lnTo>
                      <a:lnTo>
                        <a:pt x="61" y="45"/>
                      </a:lnTo>
                      <a:lnTo>
                        <a:pt x="58" y="43"/>
                      </a:lnTo>
                      <a:lnTo>
                        <a:pt x="55" y="43"/>
                      </a:lnTo>
                      <a:lnTo>
                        <a:pt x="51" y="42"/>
                      </a:lnTo>
                      <a:lnTo>
                        <a:pt x="46" y="40"/>
                      </a:lnTo>
                      <a:lnTo>
                        <a:pt x="42" y="38"/>
                      </a:lnTo>
                      <a:lnTo>
                        <a:pt x="36" y="36"/>
                      </a:lnTo>
                      <a:lnTo>
                        <a:pt x="32" y="35"/>
                      </a:lnTo>
                      <a:lnTo>
                        <a:pt x="28" y="32"/>
                      </a:lnTo>
                      <a:lnTo>
                        <a:pt x="26" y="31"/>
                      </a:lnTo>
                      <a:lnTo>
                        <a:pt x="23" y="29"/>
                      </a:lnTo>
                      <a:lnTo>
                        <a:pt x="20" y="27"/>
                      </a:lnTo>
                      <a:lnTo>
                        <a:pt x="17" y="26"/>
                      </a:lnTo>
                      <a:lnTo>
                        <a:pt x="15" y="23"/>
                      </a:lnTo>
                      <a:lnTo>
                        <a:pt x="12" y="22"/>
                      </a:lnTo>
                      <a:lnTo>
                        <a:pt x="9" y="21"/>
                      </a:lnTo>
                      <a:lnTo>
                        <a:pt x="7" y="19"/>
                      </a:lnTo>
                      <a:lnTo>
                        <a:pt x="4" y="18"/>
                      </a:lnTo>
                      <a:lnTo>
                        <a:pt x="3" y="17"/>
                      </a:lnTo>
                      <a:lnTo>
                        <a:pt x="1" y="16"/>
                      </a:lnTo>
                      <a:lnTo>
                        <a:pt x="0" y="13"/>
                      </a:lnTo>
                      <a:lnTo>
                        <a:pt x="1" y="12"/>
                      </a:lnTo>
                      <a:lnTo>
                        <a:pt x="3" y="9"/>
                      </a:lnTo>
                      <a:lnTo>
                        <a:pt x="7" y="8"/>
                      </a:lnTo>
                      <a:lnTo>
                        <a:pt x="9" y="7"/>
                      </a:lnTo>
                      <a:lnTo>
                        <a:pt x="12" y="5"/>
                      </a:lnTo>
                      <a:lnTo>
                        <a:pt x="13" y="4"/>
                      </a:lnTo>
                      <a:lnTo>
                        <a:pt x="15" y="4"/>
                      </a:lnTo>
                      <a:close/>
                    </a:path>
                  </a:pathLst>
                </a:custGeom>
                <a:solidFill>
                  <a:srgbClr val="C0C0C0"/>
                </a:solidFill>
                <a:ln w="9525">
                  <a:solidFill>
                    <a:schemeClr val="tx1"/>
                  </a:solidFill>
                  <a:round/>
                  <a:headEnd/>
                  <a:tailEnd/>
                </a:ln>
              </p:spPr>
              <p:txBody>
                <a:bodyPr wrap="none" lIns="9" tIns="4" rIns="9" bIns="4">
                  <a:spAutoFit/>
                </a:bodyPr>
                <a:lstStyle/>
                <a:p>
                  <a:endParaRPr lang="en-US"/>
                </a:p>
              </p:txBody>
            </p:sp>
            <p:sp>
              <p:nvSpPr>
                <p:cNvPr id="20803" name="Freeform 15"/>
                <p:cNvSpPr>
                  <a:spLocks/>
                </p:cNvSpPr>
                <p:nvPr/>
              </p:nvSpPr>
              <p:spPr bwMode="auto">
                <a:xfrm>
                  <a:off x="1405" y="76"/>
                  <a:ext cx="47" cy="43"/>
                </a:xfrm>
                <a:custGeom>
                  <a:avLst/>
                  <a:gdLst>
                    <a:gd name="T0" fmla="*/ 0 w 47"/>
                    <a:gd name="T1" fmla="*/ 21 h 43"/>
                    <a:gd name="T2" fmla="*/ 2 w 47"/>
                    <a:gd name="T3" fmla="*/ 12 h 43"/>
                    <a:gd name="T4" fmla="*/ 9 w 47"/>
                    <a:gd name="T5" fmla="*/ 3 h 43"/>
                    <a:gd name="T6" fmla="*/ 18 w 47"/>
                    <a:gd name="T7" fmla="*/ 0 h 43"/>
                    <a:gd name="T8" fmla="*/ 28 w 47"/>
                    <a:gd name="T9" fmla="*/ 0 h 43"/>
                    <a:gd name="T10" fmla="*/ 37 w 47"/>
                    <a:gd name="T11" fmla="*/ 3 h 43"/>
                    <a:gd name="T12" fmla="*/ 44 w 47"/>
                    <a:gd name="T13" fmla="*/ 12 h 43"/>
                    <a:gd name="T14" fmla="*/ 47 w 47"/>
                    <a:gd name="T15" fmla="*/ 21 h 43"/>
                    <a:gd name="T16" fmla="*/ 44 w 47"/>
                    <a:gd name="T17" fmla="*/ 31 h 43"/>
                    <a:gd name="T18" fmla="*/ 37 w 47"/>
                    <a:gd name="T19" fmla="*/ 39 h 43"/>
                    <a:gd name="T20" fmla="*/ 28 w 47"/>
                    <a:gd name="T21" fmla="*/ 43 h 43"/>
                    <a:gd name="T22" fmla="*/ 18 w 47"/>
                    <a:gd name="T23" fmla="*/ 43 h 43"/>
                    <a:gd name="T24" fmla="*/ 9 w 47"/>
                    <a:gd name="T25" fmla="*/ 39 h 43"/>
                    <a:gd name="T26" fmla="*/ 2 w 47"/>
                    <a:gd name="T27" fmla="*/ 31 h 43"/>
                    <a:gd name="T28" fmla="*/ 0 w 47"/>
                    <a:gd name="T29" fmla="*/ 21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43"/>
                    <a:gd name="T47" fmla="*/ 47 w 47"/>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43">
                      <a:moveTo>
                        <a:pt x="0" y="21"/>
                      </a:moveTo>
                      <a:lnTo>
                        <a:pt x="2" y="12"/>
                      </a:lnTo>
                      <a:lnTo>
                        <a:pt x="9" y="3"/>
                      </a:lnTo>
                      <a:lnTo>
                        <a:pt x="18" y="0"/>
                      </a:lnTo>
                      <a:lnTo>
                        <a:pt x="28" y="0"/>
                      </a:lnTo>
                      <a:lnTo>
                        <a:pt x="37" y="3"/>
                      </a:lnTo>
                      <a:lnTo>
                        <a:pt x="44" y="12"/>
                      </a:lnTo>
                      <a:lnTo>
                        <a:pt x="47" y="21"/>
                      </a:lnTo>
                      <a:lnTo>
                        <a:pt x="44" y="31"/>
                      </a:lnTo>
                      <a:lnTo>
                        <a:pt x="37" y="39"/>
                      </a:lnTo>
                      <a:lnTo>
                        <a:pt x="28" y="43"/>
                      </a:lnTo>
                      <a:lnTo>
                        <a:pt x="18" y="43"/>
                      </a:lnTo>
                      <a:lnTo>
                        <a:pt x="9" y="39"/>
                      </a:lnTo>
                      <a:lnTo>
                        <a:pt x="2" y="31"/>
                      </a:lnTo>
                      <a:lnTo>
                        <a:pt x="0" y="21"/>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804" name="Freeform 16"/>
                <p:cNvSpPr>
                  <a:spLocks/>
                </p:cNvSpPr>
                <p:nvPr/>
              </p:nvSpPr>
              <p:spPr bwMode="auto">
                <a:xfrm>
                  <a:off x="1374" y="196"/>
                  <a:ext cx="55" cy="110"/>
                </a:xfrm>
                <a:custGeom>
                  <a:avLst/>
                  <a:gdLst>
                    <a:gd name="T0" fmla="*/ 55 w 55"/>
                    <a:gd name="T1" fmla="*/ 24 h 110"/>
                    <a:gd name="T2" fmla="*/ 19 w 55"/>
                    <a:gd name="T3" fmla="*/ 110 h 110"/>
                    <a:gd name="T4" fmla="*/ 0 w 55"/>
                    <a:gd name="T5" fmla="*/ 87 h 110"/>
                    <a:gd name="T6" fmla="*/ 37 w 55"/>
                    <a:gd name="T7" fmla="*/ 0 h 110"/>
                    <a:gd name="T8" fmla="*/ 55 w 55"/>
                    <a:gd name="T9" fmla="*/ 24 h 110"/>
                    <a:gd name="T10" fmla="*/ 0 60000 65536"/>
                    <a:gd name="T11" fmla="*/ 0 60000 65536"/>
                    <a:gd name="T12" fmla="*/ 0 60000 65536"/>
                    <a:gd name="T13" fmla="*/ 0 60000 65536"/>
                    <a:gd name="T14" fmla="*/ 0 60000 65536"/>
                    <a:gd name="T15" fmla="*/ 0 w 55"/>
                    <a:gd name="T16" fmla="*/ 0 h 110"/>
                    <a:gd name="T17" fmla="*/ 55 w 55"/>
                    <a:gd name="T18" fmla="*/ 110 h 110"/>
                  </a:gdLst>
                  <a:ahLst/>
                  <a:cxnLst>
                    <a:cxn ang="T10">
                      <a:pos x="T0" y="T1"/>
                    </a:cxn>
                    <a:cxn ang="T11">
                      <a:pos x="T2" y="T3"/>
                    </a:cxn>
                    <a:cxn ang="T12">
                      <a:pos x="T4" y="T5"/>
                    </a:cxn>
                    <a:cxn ang="T13">
                      <a:pos x="T6" y="T7"/>
                    </a:cxn>
                    <a:cxn ang="T14">
                      <a:pos x="T8" y="T9"/>
                    </a:cxn>
                  </a:cxnLst>
                  <a:rect l="T15" t="T16" r="T17" b="T18"/>
                  <a:pathLst>
                    <a:path w="55" h="110">
                      <a:moveTo>
                        <a:pt x="55" y="24"/>
                      </a:moveTo>
                      <a:lnTo>
                        <a:pt x="19" y="110"/>
                      </a:lnTo>
                      <a:lnTo>
                        <a:pt x="0" y="87"/>
                      </a:lnTo>
                      <a:lnTo>
                        <a:pt x="37" y="0"/>
                      </a:lnTo>
                      <a:lnTo>
                        <a:pt x="55" y="24"/>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805" name="Freeform 17"/>
                <p:cNvSpPr>
                  <a:spLocks/>
                </p:cNvSpPr>
                <p:nvPr/>
              </p:nvSpPr>
              <p:spPr bwMode="auto">
                <a:xfrm>
                  <a:off x="1411" y="121"/>
                  <a:ext cx="116" cy="185"/>
                </a:xfrm>
                <a:custGeom>
                  <a:avLst/>
                  <a:gdLst>
                    <a:gd name="T0" fmla="*/ 0 w 116"/>
                    <a:gd name="T1" fmla="*/ 0 h 185"/>
                    <a:gd name="T2" fmla="*/ 0 w 116"/>
                    <a:gd name="T3" fmla="*/ 75 h 185"/>
                    <a:gd name="T4" fmla="*/ 18 w 116"/>
                    <a:gd name="T5" fmla="*/ 99 h 185"/>
                    <a:gd name="T6" fmla="*/ 47 w 116"/>
                    <a:gd name="T7" fmla="*/ 185 h 185"/>
                    <a:gd name="T8" fmla="*/ 77 w 116"/>
                    <a:gd name="T9" fmla="*/ 185 h 185"/>
                    <a:gd name="T10" fmla="*/ 37 w 116"/>
                    <a:gd name="T11" fmla="*/ 70 h 185"/>
                    <a:gd name="T12" fmla="*/ 37 w 116"/>
                    <a:gd name="T13" fmla="*/ 29 h 185"/>
                    <a:gd name="T14" fmla="*/ 116 w 116"/>
                    <a:gd name="T15" fmla="*/ 58 h 185"/>
                    <a:gd name="T16" fmla="*/ 116 w 116"/>
                    <a:gd name="T17" fmla="*/ 38 h 185"/>
                    <a:gd name="T18" fmla="*/ 25 w 116"/>
                    <a:gd name="T19" fmla="*/ 1 h 185"/>
                    <a:gd name="T20" fmla="*/ 0 w 116"/>
                    <a:gd name="T21" fmla="*/ 0 h 1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6"/>
                    <a:gd name="T34" fmla="*/ 0 h 185"/>
                    <a:gd name="T35" fmla="*/ 116 w 116"/>
                    <a:gd name="T36" fmla="*/ 185 h 18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6" h="185">
                      <a:moveTo>
                        <a:pt x="0" y="0"/>
                      </a:moveTo>
                      <a:lnTo>
                        <a:pt x="0" y="75"/>
                      </a:lnTo>
                      <a:lnTo>
                        <a:pt x="18" y="99"/>
                      </a:lnTo>
                      <a:lnTo>
                        <a:pt x="47" y="185"/>
                      </a:lnTo>
                      <a:lnTo>
                        <a:pt x="77" y="185"/>
                      </a:lnTo>
                      <a:lnTo>
                        <a:pt x="37" y="70"/>
                      </a:lnTo>
                      <a:lnTo>
                        <a:pt x="37" y="29"/>
                      </a:lnTo>
                      <a:lnTo>
                        <a:pt x="116" y="58"/>
                      </a:lnTo>
                      <a:lnTo>
                        <a:pt x="116" y="38"/>
                      </a:lnTo>
                      <a:lnTo>
                        <a:pt x="25" y="1"/>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806" name="Freeform 18"/>
                <p:cNvSpPr>
                  <a:spLocks/>
                </p:cNvSpPr>
                <p:nvPr/>
              </p:nvSpPr>
              <p:spPr bwMode="auto">
                <a:xfrm>
                  <a:off x="1612" y="76"/>
                  <a:ext cx="47" cy="43"/>
                </a:xfrm>
                <a:custGeom>
                  <a:avLst/>
                  <a:gdLst>
                    <a:gd name="T0" fmla="*/ 47 w 47"/>
                    <a:gd name="T1" fmla="*/ 21 h 43"/>
                    <a:gd name="T2" fmla="*/ 45 w 47"/>
                    <a:gd name="T3" fmla="*/ 12 h 43"/>
                    <a:gd name="T4" fmla="*/ 39 w 47"/>
                    <a:gd name="T5" fmla="*/ 3 h 43"/>
                    <a:gd name="T6" fmla="*/ 29 w 47"/>
                    <a:gd name="T7" fmla="*/ 0 h 43"/>
                    <a:gd name="T8" fmla="*/ 19 w 47"/>
                    <a:gd name="T9" fmla="*/ 0 h 43"/>
                    <a:gd name="T10" fmla="*/ 9 w 47"/>
                    <a:gd name="T11" fmla="*/ 3 h 43"/>
                    <a:gd name="T12" fmla="*/ 2 w 47"/>
                    <a:gd name="T13" fmla="*/ 12 h 43"/>
                    <a:gd name="T14" fmla="*/ 0 w 47"/>
                    <a:gd name="T15" fmla="*/ 21 h 43"/>
                    <a:gd name="T16" fmla="*/ 2 w 47"/>
                    <a:gd name="T17" fmla="*/ 31 h 43"/>
                    <a:gd name="T18" fmla="*/ 9 w 47"/>
                    <a:gd name="T19" fmla="*/ 39 h 43"/>
                    <a:gd name="T20" fmla="*/ 19 w 47"/>
                    <a:gd name="T21" fmla="*/ 43 h 43"/>
                    <a:gd name="T22" fmla="*/ 29 w 47"/>
                    <a:gd name="T23" fmla="*/ 43 h 43"/>
                    <a:gd name="T24" fmla="*/ 39 w 47"/>
                    <a:gd name="T25" fmla="*/ 39 h 43"/>
                    <a:gd name="T26" fmla="*/ 45 w 47"/>
                    <a:gd name="T27" fmla="*/ 31 h 43"/>
                    <a:gd name="T28" fmla="*/ 47 w 47"/>
                    <a:gd name="T29" fmla="*/ 21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43"/>
                    <a:gd name="T47" fmla="*/ 47 w 47"/>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43">
                      <a:moveTo>
                        <a:pt x="47" y="21"/>
                      </a:moveTo>
                      <a:lnTo>
                        <a:pt x="45" y="12"/>
                      </a:lnTo>
                      <a:lnTo>
                        <a:pt x="39" y="3"/>
                      </a:lnTo>
                      <a:lnTo>
                        <a:pt x="29" y="0"/>
                      </a:lnTo>
                      <a:lnTo>
                        <a:pt x="19" y="0"/>
                      </a:lnTo>
                      <a:lnTo>
                        <a:pt x="9" y="3"/>
                      </a:lnTo>
                      <a:lnTo>
                        <a:pt x="2" y="12"/>
                      </a:lnTo>
                      <a:lnTo>
                        <a:pt x="0" y="21"/>
                      </a:lnTo>
                      <a:lnTo>
                        <a:pt x="2" y="31"/>
                      </a:lnTo>
                      <a:lnTo>
                        <a:pt x="9" y="39"/>
                      </a:lnTo>
                      <a:lnTo>
                        <a:pt x="19" y="43"/>
                      </a:lnTo>
                      <a:lnTo>
                        <a:pt x="29" y="43"/>
                      </a:lnTo>
                      <a:lnTo>
                        <a:pt x="39" y="39"/>
                      </a:lnTo>
                      <a:lnTo>
                        <a:pt x="45" y="31"/>
                      </a:lnTo>
                      <a:lnTo>
                        <a:pt x="47" y="21"/>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807" name="Freeform 19"/>
                <p:cNvSpPr>
                  <a:spLocks/>
                </p:cNvSpPr>
                <p:nvPr/>
              </p:nvSpPr>
              <p:spPr bwMode="auto">
                <a:xfrm>
                  <a:off x="1635" y="196"/>
                  <a:ext cx="55" cy="110"/>
                </a:xfrm>
                <a:custGeom>
                  <a:avLst/>
                  <a:gdLst>
                    <a:gd name="T0" fmla="*/ 0 w 55"/>
                    <a:gd name="T1" fmla="*/ 24 h 110"/>
                    <a:gd name="T2" fmla="*/ 36 w 55"/>
                    <a:gd name="T3" fmla="*/ 110 h 110"/>
                    <a:gd name="T4" fmla="*/ 55 w 55"/>
                    <a:gd name="T5" fmla="*/ 87 h 110"/>
                    <a:gd name="T6" fmla="*/ 18 w 55"/>
                    <a:gd name="T7" fmla="*/ 0 h 110"/>
                    <a:gd name="T8" fmla="*/ 0 w 55"/>
                    <a:gd name="T9" fmla="*/ 24 h 110"/>
                    <a:gd name="T10" fmla="*/ 0 60000 65536"/>
                    <a:gd name="T11" fmla="*/ 0 60000 65536"/>
                    <a:gd name="T12" fmla="*/ 0 60000 65536"/>
                    <a:gd name="T13" fmla="*/ 0 60000 65536"/>
                    <a:gd name="T14" fmla="*/ 0 60000 65536"/>
                    <a:gd name="T15" fmla="*/ 0 w 55"/>
                    <a:gd name="T16" fmla="*/ 0 h 110"/>
                    <a:gd name="T17" fmla="*/ 55 w 55"/>
                    <a:gd name="T18" fmla="*/ 110 h 110"/>
                  </a:gdLst>
                  <a:ahLst/>
                  <a:cxnLst>
                    <a:cxn ang="T10">
                      <a:pos x="T0" y="T1"/>
                    </a:cxn>
                    <a:cxn ang="T11">
                      <a:pos x="T2" y="T3"/>
                    </a:cxn>
                    <a:cxn ang="T12">
                      <a:pos x="T4" y="T5"/>
                    </a:cxn>
                    <a:cxn ang="T13">
                      <a:pos x="T6" y="T7"/>
                    </a:cxn>
                    <a:cxn ang="T14">
                      <a:pos x="T8" y="T9"/>
                    </a:cxn>
                  </a:cxnLst>
                  <a:rect l="T15" t="T16" r="T17" b="T18"/>
                  <a:pathLst>
                    <a:path w="55" h="110">
                      <a:moveTo>
                        <a:pt x="0" y="24"/>
                      </a:moveTo>
                      <a:lnTo>
                        <a:pt x="36" y="110"/>
                      </a:lnTo>
                      <a:lnTo>
                        <a:pt x="55" y="87"/>
                      </a:lnTo>
                      <a:lnTo>
                        <a:pt x="18" y="0"/>
                      </a:lnTo>
                      <a:lnTo>
                        <a:pt x="0" y="24"/>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808" name="Freeform 20"/>
                <p:cNvSpPr>
                  <a:spLocks/>
                </p:cNvSpPr>
                <p:nvPr/>
              </p:nvSpPr>
              <p:spPr bwMode="auto">
                <a:xfrm>
                  <a:off x="1536" y="121"/>
                  <a:ext cx="117" cy="185"/>
                </a:xfrm>
                <a:custGeom>
                  <a:avLst/>
                  <a:gdLst>
                    <a:gd name="T0" fmla="*/ 117 w 117"/>
                    <a:gd name="T1" fmla="*/ 0 h 185"/>
                    <a:gd name="T2" fmla="*/ 117 w 117"/>
                    <a:gd name="T3" fmla="*/ 75 h 185"/>
                    <a:gd name="T4" fmla="*/ 99 w 117"/>
                    <a:gd name="T5" fmla="*/ 99 h 185"/>
                    <a:gd name="T6" fmla="*/ 69 w 117"/>
                    <a:gd name="T7" fmla="*/ 185 h 185"/>
                    <a:gd name="T8" fmla="*/ 39 w 117"/>
                    <a:gd name="T9" fmla="*/ 185 h 185"/>
                    <a:gd name="T10" fmla="*/ 80 w 117"/>
                    <a:gd name="T11" fmla="*/ 70 h 185"/>
                    <a:gd name="T12" fmla="*/ 80 w 117"/>
                    <a:gd name="T13" fmla="*/ 29 h 185"/>
                    <a:gd name="T14" fmla="*/ 0 w 117"/>
                    <a:gd name="T15" fmla="*/ 58 h 185"/>
                    <a:gd name="T16" fmla="*/ 0 w 117"/>
                    <a:gd name="T17" fmla="*/ 38 h 185"/>
                    <a:gd name="T18" fmla="*/ 92 w 117"/>
                    <a:gd name="T19" fmla="*/ 1 h 185"/>
                    <a:gd name="T20" fmla="*/ 117 w 117"/>
                    <a:gd name="T21" fmla="*/ 0 h 1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7"/>
                    <a:gd name="T34" fmla="*/ 0 h 185"/>
                    <a:gd name="T35" fmla="*/ 117 w 117"/>
                    <a:gd name="T36" fmla="*/ 185 h 18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7" h="185">
                      <a:moveTo>
                        <a:pt x="117" y="0"/>
                      </a:moveTo>
                      <a:lnTo>
                        <a:pt x="117" y="75"/>
                      </a:lnTo>
                      <a:lnTo>
                        <a:pt x="99" y="99"/>
                      </a:lnTo>
                      <a:lnTo>
                        <a:pt x="69" y="185"/>
                      </a:lnTo>
                      <a:lnTo>
                        <a:pt x="39" y="185"/>
                      </a:lnTo>
                      <a:lnTo>
                        <a:pt x="80" y="70"/>
                      </a:lnTo>
                      <a:lnTo>
                        <a:pt x="80" y="29"/>
                      </a:lnTo>
                      <a:lnTo>
                        <a:pt x="0" y="58"/>
                      </a:lnTo>
                      <a:lnTo>
                        <a:pt x="0" y="38"/>
                      </a:lnTo>
                      <a:lnTo>
                        <a:pt x="92" y="1"/>
                      </a:lnTo>
                      <a:lnTo>
                        <a:pt x="117"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sp>
            <p:nvSpPr>
              <p:cNvPr id="20489" name="Text Box 21"/>
              <p:cNvSpPr txBox="1">
                <a:spLocks noChangeArrowheads="1"/>
              </p:cNvSpPr>
              <p:nvPr/>
            </p:nvSpPr>
            <p:spPr bwMode="auto">
              <a:xfrm>
                <a:off x="2167" y="944"/>
                <a:ext cx="470" cy="137"/>
              </a:xfrm>
              <a:prstGeom prst="rect">
                <a:avLst/>
              </a:prstGeom>
              <a:noFill/>
              <a:ln w="38100">
                <a:noFill/>
                <a:miter lim="800000"/>
                <a:headEnd/>
                <a:tailEnd/>
              </a:ln>
            </p:spPr>
            <p:txBody>
              <a:bodyPr wrap="none" lIns="13" tIns="6" rIns="13" bIns="6">
                <a:spAutoFit/>
              </a:bodyPr>
              <a:lstStyle/>
              <a:p>
                <a:pPr algn="l" eaLnBrk="0" hangingPunct="0"/>
                <a:r>
                  <a:rPr kumimoji="1" lang="en-US" sz="1400" b="1">
                    <a:latin typeface="Arial" charset="0"/>
                  </a:rPr>
                  <a:t>Contract</a:t>
                </a:r>
              </a:p>
            </p:txBody>
          </p:sp>
          <p:sp>
            <p:nvSpPr>
              <p:cNvPr id="20490" name="Oval 22"/>
              <p:cNvSpPr>
                <a:spLocks noChangeArrowheads="1"/>
              </p:cNvSpPr>
              <p:nvPr/>
            </p:nvSpPr>
            <p:spPr bwMode="auto">
              <a:xfrm>
                <a:off x="2297" y="612"/>
                <a:ext cx="85" cy="167"/>
              </a:xfrm>
              <a:prstGeom prst="ellipse">
                <a:avLst/>
              </a:prstGeom>
              <a:solidFill>
                <a:schemeClr val="bg1"/>
              </a:solidFill>
              <a:ln w="12700">
                <a:solidFill>
                  <a:schemeClr val="tx1"/>
                </a:solidFill>
                <a:round/>
                <a:headEnd/>
                <a:tailEnd/>
              </a:ln>
            </p:spPr>
            <p:txBody>
              <a:bodyPr wrap="none" lIns="13" tIns="6" rIns="13" bIns="6">
                <a:spAutoFit/>
              </a:bodyPr>
              <a:lstStyle/>
              <a:p>
                <a:pPr eaLnBrk="0" hangingPunct="0"/>
                <a:r>
                  <a:rPr kumimoji="1" lang="en-US" sz="1100" b="1">
                    <a:latin typeface="Arial" charset="0"/>
                  </a:rPr>
                  <a:t>1</a:t>
                </a:r>
              </a:p>
            </p:txBody>
          </p:sp>
          <p:grpSp>
            <p:nvGrpSpPr>
              <p:cNvPr id="20491" name="Group 23"/>
              <p:cNvGrpSpPr>
                <a:grpSpLocks/>
              </p:cNvGrpSpPr>
              <p:nvPr/>
            </p:nvGrpSpPr>
            <p:grpSpPr bwMode="auto">
              <a:xfrm>
                <a:off x="532" y="667"/>
                <a:ext cx="404" cy="281"/>
                <a:chOff x="4560" y="1036"/>
                <a:chExt cx="437" cy="308"/>
              </a:xfrm>
            </p:grpSpPr>
            <p:sp>
              <p:nvSpPr>
                <p:cNvPr id="20762" name="Rectangle 24"/>
                <p:cNvSpPr>
                  <a:spLocks noChangeArrowheads="1"/>
                </p:cNvSpPr>
                <p:nvPr/>
              </p:nvSpPr>
              <p:spPr bwMode="auto">
                <a:xfrm>
                  <a:off x="4560"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63" name="Rectangle 25"/>
                <p:cNvSpPr>
                  <a:spLocks noChangeArrowheads="1"/>
                </p:cNvSpPr>
                <p:nvPr/>
              </p:nvSpPr>
              <p:spPr bwMode="auto">
                <a:xfrm>
                  <a:off x="4669"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64" name="Rectangle 26"/>
                <p:cNvSpPr>
                  <a:spLocks noChangeArrowheads="1"/>
                </p:cNvSpPr>
                <p:nvPr/>
              </p:nvSpPr>
              <p:spPr bwMode="auto">
                <a:xfrm>
                  <a:off x="4778"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65" name="Freeform 27"/>
                <p:cNvSpPr>
                  <a:spLocks/>
                </p:cNvSpPr>
                <p:nvPr/>
              </p:nvSpPr>
              <p:spPr bwMode="auto">
                <a:xfrm>
                  <a:off x="4560" y="1159"/>
                  <a:ext cx="164" cy="62"/>
                </a:xfrm>
                <a:custGeom>
                  <a:avLst/>
                  <a:gdLst>
                    <a:gd name="T0" fmla="*/ 0 w 164"/>
                    <a:gd name="T1" fmla="*/ 62 h 62"/>
                    <a:gd name="T2" fmla="*/ 109 w 164"/>
                    <a:gd name="T3" fmla="*/ 62 h 62"/>
                    <a:gd name="T4" fmla="*/ 164 w 164"/>
                    <a:gd name="T5" fmla="*/ 0 h 62"/>
                    <a:gd name="T6" fmla="*/ 54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4" y="0"/>
                      </a:lnTo>
                      <a:lnTo>
                        <a:pt x="0"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66" name="Freeform 28"/>
                <p:cNvSpPr>
                  <a:spLocks/>
                </p:cNvSpPr>
                <p:nvPr/>
              </p:nvSpPr>
              <p:spPr bwMode="auto">
                <a:xfrm>
                  <a:off x="4778" y="1159"/>
                  <a:ext cx="164" cy="62"/>
                </a:xfrm>
                <a:custGeom>
                  <a:avLst/>
                  <a:gdLst>
                    <a:gd name="T0" fmla="*/ 0 w 164"/>
                    <a:gd name="T1" fmla="*/ 62 h 62"/>
                    <a:gd name="T2" fmla="*/ 109 w 164"/>
                    <a:gd name="T3" fmla="*/ 62 h 62"/>
                    <a:gd name="T4" fmla="*/ 164 w 164"/>
                    <a:gd name="T5" fmla="*/ 0 h 62"/>
                    <a:gd name="T6" fmla="*/ 55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5" y="0"/>
                      </a:lnTo>
                      <a:lnTo>
                        <a:pt x="0"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67" name="Freeform 29"/>
                <p:cNvSpPr>
                  <a:spLocks/>
                </p:cNvSpPr>
                <p:nvPr/>
              </p:nvSpPr>
              <p:spPr bwMode="auto">
                <a:xfrm>
                  <a:off x="4887" y="1159"/>
                  <a:ext cx="55" cy="185"/>
                </a:xfrm>
                <a:custGeom>
                  <a:avLst/>
                  <a:gdLst>
                    <a:gd name="T0" fmla="*/ 0 w 55"/>
                    <a:gd name="T1" fmla="*/ 185 h 185"/>
                    <a:gd name="T2" fmla="*/ 55 w 55"/>
                    <a:gd name="T3" fmla="*/ 124 h 185"/>
                    <a:gd name="T4" fmla="*/ 55 w 55"/>
                    <a:gd name="T5" fmla="*/ 0 h 185"/>
                    <a:gd name="T6" fmla="*/ 0 w 55"/>
                    <a:gd name="T7" fmla="*/ 62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4"/>
                      </a:lnTo>
                      <a:lnTo>
                        <a:pt x="55" y="0"/>
                      </a:lnTo>
                      <a:lnTo>
                        <a:pt x="0" y="62"/>
                      </a:lnTo>
                      <a:lnTo>
                        <a:pt x="0" y="185"/>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68" name="Rectangle 30"/>
                <p:cNvSpPr>
                  <a:spLocks noChangeArrowheads="1"/>
                </p:cNvSpPr>
                <p:nvPr/>
              </p:nvSpPr>
              <p:spPr bwMode="auto">
                <a:xfrm>
                  <a:off x="4669" y="1097"/>
                  <a:ext cx="109" cy="124"/>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69" name="Freeform 31"/>
                <p:cNvSpPr>
                  <a:spLocks/>
                </p:cNvSpPr>
                <p:nvPr/>
              </p:nvSpPr>
              <p:spPr bwMode="auto">
                <a:xfrm>
                  <a:off x="4669" y="1036"/>
                  <a:ext cx="164" cy="61"/>
                </a:xfrm>
                <a:custGeom>
                  <a:avLst/>
                  <a:gdLst>
                    <a:gd name="T0" fmla="*/ 0 w 164"/>
                    <a:gd name="T1" fmla="*/ 61 h 61"/>
                    <a:gd name="T2" fmla="*/ 109 w 164"/>
                    <a:gd name="T3" fmla="*/ 61 h 61"/>
                    <a:gd name="T4" fmla="*/ 164 w 164"/>
                    <a:gd name="T5" fmla="*/ 0 h 61"/>
                    <a:gd name="T6" fmla="*/ 55 w 164"/>
                    <a:gd name="T7" fmla="*/ 0 h 61"/>
                    <a:gd name="T8" fmla="*/ 0 w 164"/>
                    <a:gd name="T9" fmla="*/ 61 h 61"/>
                    <a:gd name="T10" fmla="*/ 0 60000 65536"/>
                    <a:gd name="T11" fmla="*/ 0 60000 65536"/>
                    <a:gd name="T12" fmla="*/ 0 60000 65536"/>
                    <a:gd name="T13" fmla="*/ 0 60000 65536"/>
                    <a:gd name="T14" fmla="*/ 0 60000 65536"/>
                    <a:gd name="T15" fmla="*/ 0 w 164"/>
                    <a:gd name="T16" fmla="*/ 0 h 61"/>
                    <a:gd name="T17" fmla="*/ 164 w 164"/>
                    <a:gd name="T18" fmla="*/ 61 h 61"/>
                  </a:gdLst>
                  <a:ahLst/>
                  <a:cxnLst>
                    <a:cxn ang="T10">
                      <a:pos x="T0" y="T1"/>
                    </a:cxn>
                    <a:cxn ang="T11">
                      <a:pos x="T2" y="T3"/>
                    </a:cxn>
                    <a:cxn ang="T12">
                      <a:pos x="T4" y="T5"/>
                    </a:cxn>
                    <a:cxn ang="T13">
                      <a:pos x="T6" y="T7"/>
                    </a:cxn>
                    <a:cxn ang="T14">
                      <a:pos x="T8" y="T9"/>
                    </a:cxn>
                  </a:cxnLst>
                  <a:rect l="T15" t="T16" r="T17" b="T18"/>
                  <a:pathLst>
                    <a:path w="164" h="61">
                      <a:moveTo>
                        <a:pt x="0" y="61"/>
                      </a:moveTo>
                      <a:lnTo>
                        <a:pt x="109" y="61"/>
                      </a:lnTo>
                      <a:lnTo>
                        <a:pt x="164" y="0"/>
                      </a:lnTo>
                      <a:lnTo>
                        <a:pt x="55" y="0"/>
                      </a:lnTo>
                      <a:lnTo>
                        <a:pt x="0" y="61"/>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70" name="Freeform 32"/>
                <p:cNvSpPr>
                  <a:spLocks/>
                </p:cNvSpPr>
                <p:nvPr/>
              </p:nvSpPr>
              <p:spPr bwMode="auto">
                <a:xfrm>
                  <a:off x="4778" y="1036"/>
                  <a:ext cx="55" cy="185"/>
                </a:xfrm>
                <a:custGeom>
                  <a:avLst/>
                  <a:gdLst>
                    <a:gd name="T0" fmla="*/ 0 w 55"/>
                    <a:gd name="T1" fmla="*/ 185 h 185"/>
                    <a:gd name="T2" fmla="*/ 55 w 55"/>
                    <a:gd name="T3" fmla="*/ 123 h 185"/>
                    <a:gd name="T4" fmla="*/ 55 w 55"/>
                    <a:gd name="T5" fmla="*/ 0 h 185"/>
                    <a:gd name="T6" fmla="*/ 0 w 55"/>
                    <a:gd name="T7" fmla="*/ 61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3"/>
                      </a:lnTo>
                      <a:lnTo>
                        <a:pt x="55" y="0"/>
                      </a:lnTo>
                      <a:lnTo>
                        <a:pt x="0" y="61"/>
                      </a:lnTo>
                      <a:lnTo>
                        <a:pt x="0" y="185"/>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71" name="Freeform 33"/>
                <p:cNvSpPr>
                  <a:spLocks/>
                </p:cNvSpPr>
                <p:nvPr/>
              </p:nvSpPr>
              <p:spPr bwMode="auto">
                <a:xfrm>
                  <a:off x="4833" y="1097"/>
                  <a:ext cx="164" cy="62"/>
                </a:xfrm>
                <a:custGeom>
                  <a:avLst/>
                  <a:gdLst>
                    <a:gd name="T0" fmla="*/ 109 w 164"/>
                    <a:gd name="T1" fmla="*/ 62 h 62"/>
                    <a:gd name="T2" fmla="*/ 164 w 164"/>
                    <a:gd name="T3" fmla="*/ 0 h 62"/>
                    <a:gd name="T4" fmla="*/ 54 w 164"/>
                    <a:gd name="T5" fmla="*/ 0 h 62"/>
                    <a:gd name="T6" fmla="*/ 0 w 164"/>
                    <a:gd name="T7" fmla="*/ 62 h 62"/>
                    <a:gd name="T8" fmla="*/ 109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109" y="62"/>
                      </a:moveTo>
                      <a:lnTo>
                        <a:pt x="164" y="0"/>
                      </a:lnTo>
                      <a:lnTo>
                        <a:pt x="54" y="0"/>
                      </a:lnTo>
                      <a:lnTo>
                        <a:pt x="0" y="62"/>
                      </a:lnTo>
                      <a:lnTo>
                        <a:pt x="109"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72" name="Freeform 34"/>
                <p:cNvSpPr>
                  <a:spLocks/>
                </p:cNvSpPr>
                <p:nvPr/>
              </p:nvSpPr>
              <p:spPr bwMode="auto">
                <a:xfrm>
                  <a:off x="4942" y="1097"/>
                  <a:ext cx="55" cy="186"/>
                </a:xfrm>
                <a:custGeom>
                  <a:avLst/>
                  <a:gdLst>
                    <a:gd name="T0" fmla="*/ 0 w 55"/>
                    <a:gd name="T1" fmla="*/ 186 h 186"/>
                    <a:gd name="T2" fmla="*/ 55 w 55"/>
                    <a:gd name="T3" fmla="*/ 124 h 186"/>
                    <a:gd name="T4" fmla="*/ 55 w 55"/>
                    <a:gd name="T5" fmla="*/ 0 h 186"/>
                    <a:gd name="T6" fmla="*/ 0 w 55"/>
                    <a:gd name="T7" fmla="*/ 62 h 186"/>
                    <a:gd name="T8" fmla="*/ 0 w 55"/>
                    <a:gd name="T9" fmla="*/ 186 h 186"/>
                    <a:gd name="T10" fmla="*/ 0 60000 65536"/>
                    <a:gd name="T11" fmla="*/ 0 60000 65536"/>
                    <a:gd name="T12" fmla="*/ 0 60000 65536"/>
                    <a:gd name="T13" fmla="*/ 0 60000 65536"/>
                    <a:gd name="T14" fmla="*/ 0 60000 65536"/>
                    <a:gd name="T15" fmla="*/ 0 w 55"/>
                    <a:gd name="T16" fmla="*/ 0 h 186"/>
                    <a:gd name="T17" fmla="*/ 55 w 55"/>
                    <a:gd name="T18" fmla="*/ 186 h 186"/>
                  </a:gdLst>
                  <a:ahLst/>
                  <a:cxnLst>
                    <a:cxn ang="T10">
                      <a:pos x="T0" y="T1"/>
                    </a:cxn>
                    <a:cxn ang="T11">
                      <a:pos x="T2" y="T3"/>
                    </a:cxn>
                    <a:cxn ang="T12">
                      <a:pos x="T4" y="T5"/>
                    </a:cxn>
                    <a:cxn ang="T13">
                      <a:pos x="T6" y="T7"/>
                    </a:cxn>
                    <a:cxn ang="T14">
                      <a:pos x="T8" y="T9"/>
                    </a:cxn>
                  </a:cxnLst>
                  <a:rect l="T15" t="T16" r="T17" b="T18"/>
                  <a:pathLst>
                    <a:path w="55" h="186">
                      <a:moveTo>
                        <a:pt x="0" y="186"/>
                      </a:moveTo>
                      <a:lnTo>
                        <a:pt x="55" y="124"/>
                      </a:lnTo>
                      <a:lnTo>
                        <a:pt x="55" y="0"/>
                      </a:lnTo>
                      <a:lnTo>
                        <a:pt x="0" y="62"/>
                      </a:lnTo>
                      <a:lnTo>
                        <a:pt x="0" y="186"/>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73" name="Freeform 35"/>
                <p:cNvSpPr>
                  <a:spLocks/>
                </p:cNvSpPr>
                <p:nvPr/>
              </p:nvSpPr>
              <p:spPr bwMode="auto">
                <a:xfrm>
                  <a:off x="4833" y="1097"/>
                  <a:ext cx="54" cy="62"/>
                </a:xfrm>
                <a:custGeom>
                  <a:avLst/>
                  <a:gdLst>
                    <a:gd name="T0" fmla="*/ 54 w 54"/>
                    <a:gd name="T1" fmla="*/ 0 h 62"/>
                    <a:gd name="T2" fmla="*/ 0 w 54"/>
                    <a:gd name="T3" fmla="*/ 0 h 62"/>
                    <a:gd name="T4" fmla="*/ 0 w 54"/>
                    <a:gd name="T5" fmla="*/ 62 h 62"/>
                    <a:gd name="T6" fmla="*/ 54 w 54"/>
                    <a:gd name="T7" fmla="*/ 0 h 62"/>
                    <a:gd name="T8" fmla="*/ 0 60000 65536"/>
                    <a:gd name="T9" fmla="*/ 0 60000 65536"/>
                    <a:gd name="T10" fmla="*/ 0 60000 65536"/>
                    <a:gd name="T11" fmla="*/ 0 60000 65536"/>
                    <a:gd name="T12" fmla="*/ 0 w 54"/>
                    <a:gd name="T13" fmla="*/ 0 h 62"/>
                    <a:gd name="T14" fmla="*/ 54 w 54"/>
                    <a:gd name="T15" fmla="*/ 62 h 62"/>
                  </a:gdLst>
                  <a:ahLst/>
                  <a:cxnLst>
                    <a:cxn ang="T8">
                      <a:pos x="T0" y="T1"/>
                    </a:cxn>
                    <a:cxn ang="T9">
                      <a:pos x="T2" y="T3"/>
                    </a:cxn>
                    <a:cxn ang="T10">
                      <a:pos x="T4" y="T5"/>
                    </a:cxn>
                    <a:cxn ang="T11">
                      <a:pos x="T6" y="T7"/>
                    </a:cxn>
                  </a:cxnLst>
                  <a:rect l="T12" t="T13" r="T14" b="T15"/>
                  <a:pathLst>
                    <a:path w="54" h="62">
                      <a:moveTo>
                        <a:pt x="54" y="0"/>
                      </a:moveTo>
                      <a:lnTo>
                        <a:pt x="0" y="0"/>
                      </a:lnTo>
                      <a:lnTo>
                        <a:pt x="0" y="62"/>
                      </a:lnTo>
                      <a:lnTo>
                        <a:pt x="54" y="0"/>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74" name="Line 36"/>
                <p:cNvSpPr>
                  <a:spLocks noChangeShapeType="1"/>
                </p:cNvSpPr>
                <p:nvPr/>
              </p:nvSpPr>
              <p:spPr bwMode="auto">
                <a:xfrm flipH="1">
                  <a:off x="4777" y="1036"/>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75" name="Line 37"/>
                <p:cNvSpPr>
                  <a:spLocks noChangeShapeType="1"/>
                </p:cNvSpPr>
                <p:nvPr/>
              </p:nvSpPr>
              <p:spPr bwMode="auto">
                <a:xfrm flipH="1">
                  <a:off x="4766" y="1047"/>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76" name="Line 38"/>
                <p:cNvSpPr>
                  <a:spLocks noChangeShapeType="1"/>
                </p:cNvSpPr>
                <p:nvPr/>
              </p:nvSpPr>
              <p:spPr bwMode="auto">
                <a:xfrm flipH="1">
                  <a:off x="4755" y="1060"/>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77" name="Line 39"/>
                <p:cNvSpPr>
                  <a:spLocks noChangeShapeType="1"/>
                </p:cNvSpPr>
                <p:nvPr/>
              </p:nvSpPr>
              <p:spPr bwMode="auto">
                <a:xfrm flipH="1">
                  <a:off x="4744" y="1071"/>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78" name="Line 40"/>
                <p:cNvSpPr>
                  <a:spLocks noChangeShapeType="1"/>
                </p:cNvSpPr>
                <p:nvPr/>
              </p:nvSpPr>
              <p:spPr bwMode="auto">
                <a:xfrm flipH="1">
                  <a:off x="4733" y="1084"/>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79" name="Line 41"/>
                <p:cNvSpPr>
                  <a:spLocks noChangeShapeType="1"/>
                </p:cNvSpPr>
                <p:nvPr/>
              </p:nvSpPr>
              <p:spPr bwMode="auto">
                <a:xfrm flipH="1">
                  <a:off x="4724" y="1095"/>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80" name="Line 42"/>
                <p:cNvSpPr>
                  <a:spLocks noChangeShapeType="1"/>
                </p:cNvSpPr>
                <p:nvPr/>
              </p:nvSpPr>
              <p:spPr bwMode="auto">
                <a:xfrm flipH="1">
                  <a:off x="4668" y="1159"/>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81" name="Line 43"/>
                <p:cNvSpPr>
                  <a:spLocks noChangeShapeType="1"/>
                </p:cNvSpPr>
                <p:nvPr/>
              </p:nvSpPr>
              <p:spPr bwMode="auto">
                <a:xfrm flipH="1">
                  <a:off x="4658" y="1171"/>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82" name="Line 44"/>
                <p:cNvSpPr>
                  <a:spLocks noChangeShapeType="1"/>
                </p:cNvSpPr>
                <p:nvPr/>
              </p:nvSpPr>
              <p:spPr bwMode="auto">
                <a:xfrm flipH="1">
                  <a:off x="4650" y="1185"/>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83" name="Line 45"/>
                <p:cNvSpPr>
                  <a:spLocks noChangeShapeType="1"/>
                </p:cNvSpPr>
                <p:nvPr/>
              </p:nvSpPr>
              <p:spPr bwMode="auto">
                <a:xfrm flipH="1">
                  <a:off x="4641" y="119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84" name="Line 46"/>
                <p:cNvSpPr>
                  <a:spLocks noChangeShapeType="1"/>
                </p:cNvSpPr>
                <p:nvPr/>
              </p:nvSpPr>
              <p:spPr bwMode="auto">
                <a:xfrm flipH="1">
                  <a:off x="4633" y="121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85" name="Line 47"/>
                <p:cNvSpPr>
                  <a:spLocks noChangeShapeType="1"/>
                </p:cNvSpPr>
                <p:nvPr/>
              </p:nvSpPr>
              <p:spPr bwMode="auto">
                <a:xfrm flipH="1">
                  <a:off x="4941" y="1097"/>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86" name="Line 48"/>
                <p:cNvSpPr>
                  <a:spLocks noChangeShapeType="1"/>
                </p:cNvSpPr>
                <p:nvPr/>
              </p:nvSpPr>
              <p:spPr bwMode="auto">
                <a:xfrm flipH="1">
                  <a:off x="4930" y="110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87" name="Line 49"/>
                <p:cNvSpPr>
                  <a:spLocks noChangeShapeType="1"/>
                </p:cNvSpPr>
                <p:nvPr/>
              </p:nvSpPr>
              <p:spPr bwMode="auto">
                <a:xfrm flipH="1">
                  <a:off x="4919" y="1121"/>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88" name="Line 50"/>
                <p:cNvSpPr>
                  <a:spLocks noChangeShapeType="1"/>
                </p:cNvSpPr>
                <p:nvPr/>
              </p:nvSpPr>
              <p:spPr bwMode="auto">
                <a:xfrm flipH="1">
                  <a:off x="4910" y="113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89" name="Line 51"/>
                <p:cNvSpPr>
                  <a:spLocks noChangeShapeType="1"/>
                </p:cNvSpPr>
                <p:nvPr/>
              </p:nvSpPr>
              <p:spPr bwMode="auto">
                <a:xfrm flipH="1">
                  <a:off x="4899" y="1144"/>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90" name="Line 52"/>
                <p:cNvSpPr>
                  <a:spLocks noChangeShapeType="1"/>
                </p:cNvSpPr>
                <p:nvPr/>
              </p:nvSpPr>
              <p:spPr bwMode="auto">
                <a:xfrm flipH="1">
                  <a:off x="4889" y="1155"/>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91" name="Line 53"/>
                <p:cNvSpPr>
                  <a:spLocks noChangeShapeType="1"/>
                </p:cNvSpPr>
                <p:nvPr/>
              </p:nvSpPr>
              <p:spPr bwMode="auto">
                <a:xfrm flipH="1">
                  <a:off x="4879" y="1166"/>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92" name="Line 54"/>
                <p:cNvSpPr>
                  <a:spLocks noChangeShapeType="1"/>
                </p:cNvSpPr>
                <p:nvPr/>
              </p:nvSpPr>
              <p:spPr bwMode="auto">
                <a:xfrm flipH="1">
                  <a:off x="4868" y="1179"/>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93" name="Line 55"/>
                <p:cNvSpPr>
                  <a:spLocks noChangeShapeType="1"/>
                </p:cNvSpPr>
                <p:nvPr/>
              </p:nvSpPr>
              <p:spPr bwMode="auto">
                <a:xfrm flipH="1">
                  <a:off x="4859" y="1190"/>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94" name="Line 56"/>
                <p:cNvSpPr>
                  <a:spLocks noChangeShapeType="1"/>
                </p:cNvSpPr>
                <p:nvPr/>
              </p:nvSpPr>
              <p:spPr bwMode="auto">
                <a:xfrm flipH="1">
                  <a:off x="4848" y="1202"/>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95" name="Line 57"/>
                <p:cNvSpPr>
                  <a:spLocks noChangeShapeType="1"/>
                </p:cNvSpPr>
                <p:nvPr/>
              </p:nvSpPr>
              <p:spPr bwMode="auto">
                <a:xfrm flipH="1">
                  <a:off x="4838" y="1213"/>
                  <a:ext cx="2" cy="3"/>
                </a:xfrm>
                <a:prstGeom prst="line">
                  <a:avLst/>
                </a:prstGeom>
                <a:noFill/>
                <a:ln w="4763">
                  <a:solidFill>
                    <a:schemeClr val="tx1"/>
                  </a:solidFill>
                  <a:round/>
                  <a:headEnd/>
                  <a:tailEnd/>
                </a:ln>
              </p:spPr>
              <p:txBody>
                <a:bodyPr wrap="none" lIns="9" tIns="4" rIns="9" bIns="4">
                  <a:spAutoFit/>
                </a:bodyPr>
                <a:lstStyle/>
                <a:p>
                  <a:endParaRPr lang="en-US"/>
                </a:p>
              </p:txBody>
            </p:sp>
          </p:grpSp>
          <p:sp>
            <p:nvSpPr>
              <p:cNvPr id="20492" name="Text Box 58"/>
              <p:cNvSpPr txBox="1">
                <a:spLocks noChangeArrowheads="1"/>
              </p:cNvSpPr>
              <p:nvPr/>
            </p:nvSpPr>
            <p:spPr bwMode="auto">
              <a:xfrm>
                <a:off x="473" y="948"/>
                <a:ext cx="513" cy="137"/>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Inventory</a:t>
                </a:r>
              </a:p>
            </p:txBody>
          </p:sp>
          <p:grpSp>
            <p:nvGrpSpPr>
              <p:cNvPr id="20493" name="Group 59"/>
              <p:cNvGrpSpPr>
                <a:grpSpLocks/>
              </p:cNvGrpSpPr>
              <p:nvPr/>
            </p:nvGrpSpPr>
            <p:grpSpPr bwMode="auto">
              <a:xfrm>
                <a:off x="483" y="1382"/>
                <a:ext cx="497" cy="347"/>
                <a:chOff x="5736" y="2532"/>
                <a:chExt cx="538" cy="380"/>
              </a:xfrm>
            </p:grpSpPr>
            <p:sp>
              <p:nvSpPr>
                <p:cNvPr id="20751" name="Rectangle 60"/>
                <p:cNvSpPr>
                  <a:spLocks noChangeArrowheads="1"/>
                </p:cNvSpPr>
                <p:nvPr/>
              </p:nvSpPr>
              <p:spPr bwMode="auto">
                <a:xfrm>
                  <a:off x="5987" y="2768"/>
                  <a:ext cx="164" cy="144"/>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52" name="Freeform 61"/>
                <p:cNvSpPr>
                  <a:spLocks/>
                </p:cNvSpPr>
                <p:nvPr/>
              </p:nvSpPr>
              <p:spPr bwMode="auto">
                <a:xfrm>
                  <a:off x="5987" y="2694"/>
                  <a:ext cx="246" cy="74"/>
                </a:xfrm>
                <a:custGeom>
                  <a:avLst/>
                  <a:gdLst>
                    <a:gd name="T0" fmla="*/ 0 w 246"/>
                    <a:gd name="T1" fmla="*/ 74 h 74"/>
                    <a:gd name="T2" fmla="*/ 82 w 246"/>
                    <a:gd name="T3" fmla="*/ 0 h 74"/>
                    <a:gd name="T4" fmla="*/ 246 w 246"/>
                    <a:gd name="T5" fmla="*/ 0 h 74"/>
                    <a:gd name="T6" fmla="*/ 164 w 246"/>
                    <a:gd name="T7" fmla="*/ 74 h 74"/>
                    <a:gd name="T8" fmla="*/ 0 w 246"/>
                    <a:gd name="T9" fmla="*/ 74 h 74"/>
                    <a:gd name="T10" fmla="*/ 0 60000 65536"/>
                    <a:gd name="T11" fmla="*/ 0 60000 65536"/>
                    <a:gd name="T12" fmla="*/ 0 60000 65536"/>
                    <a:gd name="T13" fmla="*/ 0 60000 65536"/>
                    <a:gd name="T14" fmla="*/ 0 60000 65536"/>
                    <a:gd name="T15" fmla="*/ 0 w 246"/>
                    <a:gd name="T16" fmla="*/ 0 h 74"/>
                    <a:gd name="T17" fmla="*/ 246 w 246"/>
                    <a:gd name="T18" fmla="*/ 74 h 74"/>
                  </a:gdLst>
                  <a:ahLst/>
                  <a:cxnLst>
                    <a:cxn ang="T10">
                      <a:pos x="T0" y="T1"/>
                    </a:cxn>
                    <a:cxn ang="T11">
                      <a:pos x="T2" y="T3"/>
                    </a:cxn>
                    <a:cxn ang="T12">
                      <a:pos x="T4" y="T5"/>
                    </a:cxn>
                    <a:cxn ang="T13">
                      <a:pos x="T6" y="T7"/>
                    </a:cxn>
                    <a:cxn ang="T14">
                      <a:pos x="T8" y="T9"/>
                    </a:cxn>
                  </a:cxnLst>
                  <a:rect l="T15" t="T16" r="T17" b="T18"/>
                  <a:pathLst>
                    <a:path w="246" h="74">
                      <a:moveTo>
                        <a:pt x="0" y="74"/>
                      </a:moveTo>
                      <a:lnTo>
                        <a:pt x="82" y="0"/>
                      </a:lnTo>
                      <a:lnTo>
                        <a:pt x="246" y="0"/>
                      </a:lnTo>
                      <a:lnTo>
                        <a:pt x="164" y="74"/>
                      </a:lnTo>
                      <a:lnTo>
                        <a:pt x="0" y="74"/>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53" name="Freeform 62"/>
                <p:cNvSpPr>
                  <a:spLocks/>
                </p:cNvSpPr>
                <p:nvPr/>
              </p:nvSpPr>
              <p:spPr bwMode="auto">
                <a:xfrm>
                  <a:off x="6151" y="2694"/>
                  <a:ext cx="82" cy="218"/>
                </a:xfrm>
                <a:custGeom>
                  <a:avLst/>
                  <a:gdLst>
                    <a:gd name="T0" fmla="*/ 0 w 82"/>
                    <a:gd name="T1" fmla="*/ 218 h 218"/>
                    <a:gd name="T2" fmla="*/ 82 w 82"/>
                    <a:gd name="T3" fmla="*/ 146 h 218"/>
                    <a:gd name="T4" fmla="*/ 82 w 82"/>
                    <a:gd name="T5" fmla="*/ 0 h 218"/>
                    <a:gd name="T6" fmla="*/ 0 w 82"/>
                    <a:gd name="T7" fmla="*/ 74 h 218"/>
                    <a:gd name="T8" fmla="*/ 0 w 82"/>
                    <a:gd name="T9" fmla="*/ 218 h 218"/>
                    <a:gd name="T10" fmla="*/ 0 60000 65536"/>
                    <a:gd name="T11" fmla="*/ 0 60000 65536"/>
                    <a:gd name="T12" fmla="*/ 0 60000 65536"/>
                    <a:gd name="T13" fmla="*/ 0 60000 65536"/>
                    <a:gd name="T14" fmla="*/ 0 60000 65536"/>
                    <a:gd name="T15" fmla="*/ 0 w 82"/>
                    <a:gd name="T16" fmla="*/ 0 h 218"/>
                    <a:gd name="T17" fmla="*/ 82 w 82"/>
                    <a:gd name="T18" fmla="*/ 218 h 218"/>
                  </a:gdLst>
                  <a:ahLst/>
                  <a:cxnLst>
                    <a:cxn ang="T10">
                      <a:pos x="T0" y="T1"/>
                    </a:cxn>
                    <a:cxn ang="T11">
                      <a:pos x="T2" y="T3"/>
                    </a:cxn>
                    <a:cxn ang="T12">
                      <a:pos x="T4" y="T5"/>
                    </a:cxn>
                    <a:cxn ang="T13">
                      <a:pos x="T6" y="T7"/>
                    </a:cxn>
                    <a:cxn ang="T14">
                      <a:pos x="T8" y="T9"/>
                    </a:cxn>
                  </a:cxnLst>
                  <a:rect l="T15" t="T16" r="T17" b="T18"/>
                  <a:pathLst>
                    <a:path w="82" h="218">
                      <a:moveTo>
                        <a:pt x="0" y="218"/>
                      </a:moveTo>
                      <a:lnTo>
                        <a:pt x="82" y="146"/>
                      </a:lnTo>
                      <a:lnTo>
                        <a:pt x="82" y="0"/>
                      </a:lnTo>
                      <a:lnTo>
                        <a:pt x="0" y="74"/>
                      </a:lnTo>
                      <a:lnTo>
                        <a:pt x="0" y="218"/>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54" name="Freeform 63"/>
                <p:cNvSpPr>
                  <a:spLocks/>
                </p:cNvSpPr>
                <p:nvPr/>
              </p:nvSpPr>
              <p:spPr bwMode="auto">
                <a:xfrm>
                  <a:off x="6151" y="2677"/>
                  <a:ext cx="123" cy="91"/>
                </a:xfrm>
                <a:custGeom>
                  <a:avLst/>
                  <a:gdLst>
                    <a:gd name="T0" fmla="*/ 0 w 123"/>
                    <a:gd name="T1" fmla="*/ 91 h 91"/>
                    <a:gd name="T2" fmla="*/ 56 w 123"/>
                    <a:gd name="T3" fmla="*/ 63 h 91"/>
                    <a:gd name="T4" fmla="*/ 123 w 123"/>
                    <a:gd name="T5" fmla="*/ 0 h 91"/>
                    <a:gd name="T6" fmla="*/ 82 w 123"/>
                    <a:gd name="T7" fmla="*/ 17 h 91"/>
                    <a:gd name="T8" fmla="*/ 0 w 123"/>
                    <a:gd name="T9" fmla="*/ 91 h 91"/>
                    <a:gd name="T10" fmla="*/ 0 60000 65536"/>
                    <a:gd name="T11" fmla="*/ 0 60000 65536"/>
                    <a:gd name="T12" fmla="*/ 0 60000 65536"/>
                    <a:gd name="T13" fmla="*/ 0 60000 65536"/>
                    <a:gd name="T14" fmla="*/ 0 60000 65536"/>
                    <a:gd name="T15" fmla="*/ 0 w 123"/>
                    <a:gd name="T16" fmla="*/ 0 h 91"/>
                    <a:gd name="T17" fmla="*/ 123 w 123"/>
                    <a:gd name="T18" fmla="*/ 91 h 91"/>
                  </a:gdLst>
                  <a:ahLst/>
                  <a:cxnLst>
                    <a:cxn ang="T10">
                      <a:pos x="T0" y="T1"/>
                    </a:cxn>
                    <a:cxn ang="T11">
                      <a:pos x="T2" y="T3"/>
                    </a:cxn>
                    <a:cxn ang="T12">
                      <a:pos x="T4" y="T5"/>
                    </a:cxn>
                    <a:cxn ang="T13">
                      <a:pos x="T6" y="T7"/>
                    </a:cxn>
                    <a:cxn ang="T14">
                      <a:pos x="T8" y="T9"/>
                    </a:cxn>
                  </a:cxnLst>
                  <a:rect l="T15" t="T16" r="T17" b="T18"/>
                  <a:pathLst>
                    <a:path w="123" h="91">
                      <a:moveTo>
                        <a:pt x="0" y="91"/>
                      </a:moveTo>
                      <a:lnTo>
                        <a:pt x="56" y="63"/>
                      </a:lnTo>
                      <a:lnTo>
                        <a:pt x="123" y="0"/>
                      </a:lnTo>
                      <a:lnTo>
                        <a:pt x="82" y="17"/>
                      </a:lnTo>
                      <a:lnTo>
                        <a:pt x="0" y="91"/>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55" name="Freeform 64"/>
                <p:cNvSpPr>
                  <a:spLocks/>
                </p:cNvSpPr>
                <p:nvPr/>
              </p:nvSpPr>
              <p:spPr bwMode="auto">
                <a:xfrm>
                  <a:off x="5946" y="2677"/>
                  <a:ext cx="123" cy="91"/>
                </a:xfrm>
                <a:custGeom>
                  <a:avLst/>
                  <a:gdLst>
                    <a:gd name="T0" fmla="*/ 123 w 123"/>
                    <a:gd name="T1" fmla="*/ 17 h 91"/>
                    <a:gd name="T2" fmla="*/ 82 w 123"/>
                    <a:gd name="T3" fmla="*/ 0 h 91"/>
                    <a:gd name="T4" fmla="*/ 0 w 123"/>
                    <a:gd name="T5" fmla="*/ 72 h 91"/>
                    <a:gd name="T6" fmla="*/ 41 w 123"/>
                    <a:gd name="T7" fmla="*/ 91 h 91"/>
                    <a:gd name="T8" fmla="*/ 123 w 123"/>
                    <a:gd name="T9" fmla="*/ 17 h 91"/>
                    <a:gd name="T10" fmla="*/ 0 60000 65536"/>
                    <a:gd name="T11" fmla="*/ 0 60000 65536"/>
                    <a:gd name="T12" fmla="*/ 0 60000 65536"/>
                    <a:gd name="T13" fmla="*/ 0 60000 65536"/>
                    <a:gd name="T14" fmla="*/ 0 60000 65536"/>
                    <a:gd name="T15" fmla="*/ 0 w 123"/>
                    <a:gd name="T16" fmla="*/ 0 h 91"/>
                    <a:gd name="T17" fmla="*/ 123 w 123"/>
                    <a:gd name="T18" fmla="*/ 91 h 91"/>
                  </a:gdLst>
                  <a:ahLst/>
                  <a:cxnLst>
                    <a:cxn ang="T10">
                      <a:pos x="T0" y="T1"/>
                    </a:cxn>
                    <a:cxn ang="T11">
                      <a:pos x="T2" y="T3"/>
                    </a:cxn>
                    <a:cxn ang="T12">
                      <a:pos x="T4" y="T5"/>
                    </a:cxn>
                    <a:cxn ang="T13">
                      <a:pos x="T6" y="T7"/>
                    </a:cxn>
                    <a:cxn ang="T14">
                      <a:pos x="T8" y="T9"/>
                    </a:cxn>
                  </a:cxnLst>
                  <a:rect l="T15" t="T16" r="T17" b="T18"/>
                  <a:pathLst>
                    <a:path w="123" h="91">
                      <a:moveTo>
                        <a:pt x="123" y="17"/>
                      </a:moveTo>
                      <a:lnTo>
                        <a:pt x="82" y="0"/>
                      </a:lnTo>
                      <a:lnTo>
                        <a:pt x="0" y="72"/>
                      </a:lnTo>
                      <a:lnTo>
                        <a:pt x="41" y="91"/>
                      </a:lnTo>
                      <a:lnTo>
                        <a:pt x="123" y="17"/>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56" name="Freeform 65"/>
                <p:cNvSpPr>
                  <a:spLocks/>
                </p:cNvSpPr>
                <p:nvPr/>
              </p:nvSpPr>
              <p:spPr bwMode="auto">
                <a:xfrm>
                  <a:off x="6069" y="2694"/>
                  <a:ext cx="164" cy="74"/>
                </a:xfrm>
                <a:custGeom>
                  <a:avLst/>
                  <a:gdLst>
                    <a:gd name="T0" fmla="*/ 0 w 164"/>
                    <a:gd name="T1" fmla="*/ 0 h 74"/>
                    <a:gd name="T2" fmla="*/ 82 w 164"/>
                    <a:gd name="T3" fmla="*/ 74 h 74"/>
                    <a:gd name="T4" fmla="*/ 164 w 164"/>
                    <a:gd name="T5" fmla="*/ 0 h 74"/>
                    <a:gd name="T6" fmla="*/ 0 w 164"/>
                    <a:gd name="T7" fmla="*/ 0 h 74"/>
                    <a:gd name="T8" fmla="*/ 0 60000 65536"/>
                    <a:gd name="T9" fmla="*/ 0 60000 65536"/>
                    <a:gd name="T10" fmla="*/ 0 60000 65536"/>
                    <a:gd name="T11" fmla="*/ 0 60000 65536"/>
                    <a:gd name="T12" fmla="*/ 0 w 164"/>
                    <a:gd name="T13" fmla="*/ 0 h 74"/>
                    <a:gd name="T14" fmla="*/ 164 w 164"/>
                    <a:gd name="T15" fmla="*/ 74 h 74"/>
                  </a:gdLst>
                  <a:ahLst/>
                  <a:cxnLst>
                    <a:cxn ang="T8">
                      <a:pos x="T0" y="T1"/>
                    </a:cxn>
                    <a:cxn ang="T9">
                      <a:pos x="T2" y="T3"/>
                    </a:cxn>
                    <a:cxn ang="T10">
                      <a:pos x="T4" y="T5"/>
                    </a:cxn>
                    <a:cxn ang="T11">
                      <a:pos x="T6" y="T7"/>
                    </a:cxn>
                  </a:cxnLst>
                  <a:rect l="T12" t="T13" r="T14" b="T15"/>
                  <a:pathLst>
                    <a:path w="164" h="74">
                      <a:moveTo>
                        <a:pt x="0" y="0"/>
                      </a:moveTo>
                      <a:lnTo>
                        <a:pt x="82" y="74"/>
                      </a:lnTo>
                      <a:lnTo>
                        <a:pt x="164" y="0"/>
                      </a:lnTo>
                      <a:lnTo>
                        <a:pt x="0" y="0"/>
                      </a:lnTo>
                      <a:close/>
                    </a:path>
                  </a:pathLst>
                </a:custGeom>
                <a:solidFill>
                  <a:srgbClr val="C0C0C0"/>
                </a:solidFill>
                <a:ln w="9525">
                  <a:solidFill>
                    <a:schemeClr val="tx1"/>
                  </a:solidFill>
                  <a:round/>
                  <a:headEnd/>
                  <a:tailEnd/>
                </a:ln>
              </p:spPr>
              <p:txBody>
                <a:bodyPr wrap="none" lIns="9" tIns="4" rIns="9" bIns="4">
                  <a:spAutoFit/>
                </a:bodyPr>
                <a:lstStyle/>
                <a:p>
                  <a:endParaRPr lang="en-US"/>
                </a:p>
              </p:txBody>
            </p:sp>
            <p:sp>
              <p:nvSpPr>
                <p:cNvPr id="20757" name="Freeform 66"/>
                <p:cNvSpPr>
                  <a:spLocks/>
                </p:cNvSpPr>
                <p:nvPr/>
              </p:nvSpPr>
              <p:spPr bwMode="auto">
                <a:xfrm>
                  <a:off x="5966" y="2731"/>
                  <a:ext cx="185" cy="37"/>
                </a:xfrm>
                <a:custGeom>
                  <a:avLst/>
                  <a:gdLst>
                    <a:gd name="T0" fmla="*/ 21 w 185"/>
                    <a:gd name="T1" fmla="*/ 37 h 37"/>
                    <a:gd name="T2" fmla="*/ 0 w 185"/>
                    <a:gd name="T3" fmla="*/ 0 h 37"/>
                    <a:gd name="T4" fmla="*/ 159 w 185"/>
                    <a:gd name="T5" fmla="*/ 0 h 37"/>
                    <a:gd name="T6" fmla="*/ 185 w 185"/>
                    <a:gd name="T7" fmla="*/ 37 h 37"/>
                    <a:gd name="T8" fmla="*/ 21 w 185"/>
                    <a:gd name="T9" fmla="*/ 37 h 37"/>
                    <a:gd name="T10" fmla="*/ 0 60000 65536"/>
                    <a:gd name="T11" fmla="*/ 0 60000 65536"/>
                    <a:gd name="T12" fmla="*/ 0 60000 65536"/>
                    <a:gd name="T13" fmla="*/ 0 60000 65536"/>
                    <a:gd name="T14" fmla="*/ 0 60000 65536"/>
                    <a:gd name="T15" fmla="*/ 0 w 185"/>
                    <a:gd name="T16" fmla="*/ 0 h 37"/>
                    <a:gd name="T17" fmla="*/ 185 w 185"/>
                    <a:gd name="T18" fmla="*/ 37 h 37"/>
                  </a:gdLst>
                  <a:ahLst/>
                  <a:cxnLst>
                    <a:cxn ang="T10">
                      <a:pos x="T0" y="T1"/>
                    </a:cxn>
                    <a:cxn ang="T11">
                      <a:pos x="T2" y="T3"/>
                    </a:cxn>
                    <a:cxn ang="T12">
                      <a:pos x="T4" y="T5"/>
                    </a:cxn>
                    <a:cxn ang="T13">
                      <a:pos x="T6" y="T7"/>
                    </a:cxn>
                    <a:cxn ang="T14">
                      <a:pos x="T8" y="T9"/>
                    </a:cxn>
                  </a:cxnLst>
                  <a:rect l="T15" t="T16" r="T17" b="T18"/>
                  <a:pathLst>
                    <a:path w="185" h="37">
                      <a:moveTo>
                        <a:pt x="21" y="37"/>
                      </a:moveTo>
                      <a:lnTo>
                        <a:pt x="0" y="0"/>
                      </a:lnTo>
                      <a:lnTo>
                        <a:pt x="159" y="0"/>
                      </a:lnTo>
                      <a:lnTo>
                        <a:pt x="185" y="37"/>
                      </a:lnTo>
                      <a:lnTo>
                        <a:pt x="21" y="37"/>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58" name="Freeform 67"/>
                <p:cNvSpPr>
                  <a:spLocks/>
                </p:cNvSpPr>
                <p:nvPr/>
              </p:nvSpPr>
              <p:spPr bwMode="auto">
                <a:xfrm>
                  <a:off x="6069" y="2659"/>
                  <a:ext cx="184" cy="35"/>
                </a:xfrm>
                <a:custGeom>
                  <a:avLst/>
                  <a:gdLst>
                    <a:gd name="T0" fmla="*/ 164 w 184"/>
                    <a:gd name="T1" fmla="*/ 35 h 35"/>
                    <a:gd name="T2" fmla="*/ 184 w 184"/>
                    <a:gd name="T3" fmla="*/ 0 h 35"/>
                    <a:gd name="T4" fmla="*/ 21 w 184"/>
                    <a:gd name="T5" fmla="*/ 0 h 35"/>
                    <a:gd name="T6" fmla="*/ 0 w 184"/>
                    <a:gd name="T7" fmla="*/ 35 h 35"/>
                    <a:gd name="T8" fmla="*/ 164 w 184"/>
                    <a:gd name="T9" fmla="*/ 35 h 35"/>
                    <a:gd name="T10" fmla="*/ 0 60000 65536"/>
                    <a:gd name="T11" fmla="*/ 0 60000 65536"/>
                    <a:gd name="T12" fmla="*/ 0 60000 65536"/>
                    <a:gd name="T13" fmla="*/ 0 60000 65536"/>
                    <a:gd name="T14" fmla="*/ 0 60000 65536"/>
                    <a:gd name="T15" fmla="*/ 0 w 184"/>
                    <a:gd name="T16" fmla="*/ 0 h 35"/>
                    <a:gd name="T17" fmla="*/ 184 w 184"/>
                    <a:gd name="T18" fmla="*/ 35 h 35"/>
                  </a:gdLst>
                  <a:ahLst/>
                  <a:cxnLst>
                    <a:cxn ang="T10">
                      <a:pos x="T0" y="T1"/>
                    </a:cxn>
                    <a:cxn ang="T11">
                      <a:pos x="T2" y="T3"/>
                    </a:cxn>
                    <a:cxn ang="T12">
                      <a:pos x="T4" y="T5"/>
                    </a:cxn>
                    <a:cxn ang="T13">
                      <a:pos x="T6" y="T7"/>
                    </a:cxn>
                    <a:cxn ang="T14">
                      <a:pos x="T8" y="T9"/>
                    </a:cxn>
                  </a:cxnLst>
                  <a:rect l="T15" t="T16" r="T17" b="T18"/>
                  <a:pathLst>
                    <a:path w="184" h="35">
                      <a:moveTo>
                        <a:pt x="164" y="35"/>
                      </a:moveTo>
                      <a:lnTo>
                        <a:pt x="184" y="0"/>
                      </a:lnTo>
                      <a:lnTo>
                        <a:pt x="21" y="0"/>
                      </a:lnTo>
                      <a:lnTo>
                        <a:pt x="0" y="35"/>
                      </a:lnTo>
                      <a:lnTo>
                        <a:pt x="164" y="35"/>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59" name="Freeform 68"/>
                <p:cNvSpPr>
                  <a:spLocks/>
                </p:cNvSpPr>
                <p:nvPr/>
              </p:nvSpPr>
              <p:spPr bwMode="auto">
                <a:xfrm>
                  <a:off x="5891" y="2532"/>
                  <a:ext cx="97" cy="85"/>
                </a:xfrm>
                <a:custGeom>
                  <a:avLst/>
                  <a:gdLst>
                    <a:gd name="T0" fmla="*/ 97 w 97"/>
                    <a:gd name="T1" fmla="*/ 42 h 85"/>
                    <a:gd name="T2" fmla="*/ 94 w 97"/>
                    <a:gd name="T3" fmla="*/ 29 h 85"/>
                    <a:gd name="T4" fmla="*/ 87 w 97"/>
                    <a:gd name="T5" fmla="*/ 18 h 85"/>
                    <a:gd name="T6" fmla="*/ 77 w 97"/>
                    <a:gd name="T7" fmla="*/ 8 h 85"/>
                    <a:gd name="T8" fmla="*/ 63 w 97"/>
                    <a:gd name="T9" fmla="*/ 1 h 85"/>
                    <a:gd name="T10" fmla="*/ 48 w 97"/>
                    <a:gd name="T11" fmla="*/ 0 h 85"/>
                    <a:gd name="T12" fmla="*/ 34 w 97"/>
                    <a:gd name="T13" fmla="*/ 1 h 85"/>
                    <a:gd name="T14" fmla="*/ 20 w 97"/>
                    <a:gd name="T15" fmla="*/ 8 h 85"/>
                    <a:gd name="T16" fmla="*/ 9 w 97"/>
                    <a:gd name="T17" fmla="*/ 18 h 85"/>
                    <a:gd name="T18" fmla="*/ 3 w 97"/>
                    <a:gd name="T19" fmla="*/ 29 h 85"/>
                    <a:gd name="T20" fmla="*/ 0 w 97"/>
                    <a:gd name="T21" fmla="*/ 42 h 85"/>
                    <a:gd name="T22" fmla="*/ 3 w 97"/>
                    <a:gd name="T23" fmla="*/ 55 h 85"/>
                    <a:gd name="T24" fmla="*/ 9 w 97"/>
                    <a:gd name="T25" fmla="*/ 67 h 85"/>
                    <a:gd name="T26" fmla="*/ 20 w 97"/>
                    <a:gd name="T27" fmla="*/ 76 h 85"/>
                    <a:gd name="T28" fmla="*/ 34 w 97"/>
                    <a:gd name="T29" fmla="*/ 82 h 85"/>
                    <a:gd name="T30" fmla="*/ 48 w 97"/>
                    <a:gd name="T31" fmla="*/ 85 h 85"/>
                    <a:gd name="T32" fmla="*/ 63 w 97"/>
                    <a:gd name="T33" fmla="*/ 82 h 85"/>
                    <a:gd name="T34" fmla="*/ 77 w 97"/>
                    <a:gd name="T35" fmla="*/ 76 h 85"/>
                    <a:gd name="T36" fmla="*/ 87 w 97"/>
                    <a:gd name="T37" fmla="*/ 67 h 85"/>
                    <a:gd name="T38" fmla="*/ 94 w 97"/>
                    <a:gd name="T39" fmla="*/ 55 h 85"/>
                    <a:gd name="T40" fmla="*/ 97 w 97"/>
                    <a:gd name="T41" fmla="*/ 42 h 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
                    <a:gd name="T64" fmla="*/ 0 h 85"/>
                    <a:gd name="T65" fmla="*/ 97 w 97"/>
                    <a:gd name="T66" fmla="*/ 85 h 8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 h="85">
                      <a:moveTo>
                        <a:pt x="97" y="42"/>
                      </a:moveTo>
                      <a:lnTo>
                        <a:pt x="94" y="29"/>
                      </a:lnTo>
                      <a:lnTo>
                        <a:pt x="87" y="18"/>
                      </a:lnTo>
                      <a:lnTo>
                        <a:pt x="77" y="8"/>
                      </a:lnTo>
                      <a:lnTo>
                        <a:pt x="63" y="1"/>
                      </a:lnTo>
                      <a:lnTo>
                        <a:pt x="48" y="0"/>
                      </a:lnTo>
                      <a:lnTo>
                        <a:pt x="34" y="1"/>
                      </a:lnTo>
                      <a:lnTo>
                        <a:pt x="20" y="8"/>
                      </a:lnTo>
                      <a:lnTo>
                        <a:pt x="9" y="18"/>
                      </a:lnTo>
                      <a:lnTo>
                        <a:pt x="3" y="29"/>
                      </a:lnTo>
                      <a:lnTo>
                        <a:pt x="0" y="42"/>
                      </a:lnTo>
                      <a:lnTo>
                        <a:pt x="3" y="55"/>
                      </a:lnTo>
                      <a:lnTo>
                        <a:pt x="9" y="67"/>
                      </a:lnTo>
                      <a:lnTo>
                        <a:pt x="20" y="76"/>
                      </a:lnTo>
                      <a:lnTo>
                        <a:pt x="34" y="82"/>
                      </a:lnTo>
                      <a:lnTo>
                        <a:pt x="48" y="85"/>
                      </a:lnTo>
                      <a:lnTo>
                        <a:pt x="63" y="82"/>
                      </a:lnTo>
                      <a:lnTo>
                        <a:pt x="77" y="76"/>
                      </a:lnTo>
                      <a:lnTo>
                        <a:pt x="87" y="67"/>
                      </a:lnTo>
                      <a:lnTo>
                        <a:pt x="94" y="55"/>
                      </a:lnTo>
                      <a:lnTo>
                        <a:pt x="97" y="42"/>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760" name="Freeform 69"/>
                <p:cNvSpPr>
                  <a:spLocks/>
                </p:cNvSpPr>
                <p:nvPr/>
              </p:nvSpPr>
              <p:spPr bwMode="auto">
                <a:xfrm>
                  <a:off x="5736" y="2727"/>
                  <a:ext cx="96" cy="185"/>
                </a:xfrm>
                <a:custGeom>
                  <a:avLst/>
                  <a:gdLst>
                    <a:gd name="T0" fmla="*/ 96 w 96"/>
                    <a:gd name="T1" fmla="*/ 90 h 185"/>
                    <a:gd name="T2" fmla="*/ 48 w 96"/>
                    <a:gd name="T3" fmla="*/ 185 h 185"/>
                    <a:gd name="T4" fmla="*/ 0 w 96"/>
                    <a:gd name="T5" fmla="*/ 185 h 185"/>
                    <a:gd name="T6" fmla="*/ 48 w 96"/>
                    <a:gd name="T7" fmla="*/ 69 h 185"/>
                    <a:gd name="T8" fmla="*/ 48 w 96"/>
                    <a:gd name="T9" fmla="*/ 0 h 185"/>
                    <a:gd name="T10" fmla="*/ 96 w 96"/>
                    <a:gd name="T11" fmla="*/ 90 h 185"/>
                    <a:gd name="T12" fmla="*/ 0 60000 65536"/>
                    <a:gd name="T13" fmla="*/ 0 60000 65536"/>
                    <a:gd name="T14" fmla="*/ 0 60000 65536"/>
                    <a:gd name="T15" fmla="*/ 0 60000 65536"/>
                    <a:gd name="T16" fmla="*/ 0 60000 65536"/>
                    <a:gd name="T17" fmla="*/ 0 60000 65536"/>
                    <a:gd name="T18" fmla="*/ 0 w 96"/>
                    <a:gd name="T19" fmla="*/ 0 h 185"/>
                    <a:gd name="T20" fmla="*/ 96 w 96"/>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96" h="185">
                      <a:moveTo>
                        <a:pt x="96" y="90"/>
                      </a:moveTo>
                      <a:lnTo>
                        <a:pt x="48" y="185"/>
                      </a:lnTo>
                      <a:lnTo>
                        <a:pt x="0" y="185"/>
                      </a:lnTo>
                      <a:lnTo>
                        <a:pt x="48" y="69"/>
                      </a:lnTo>
                      <a:lnTo>
                        <a:pt x="48" y="0"/>
                      </a:lnTo>
                      <a:lnTo>
                        <a:pt x="96" y="9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761" name="Freeform 70"/>
                <p:cNvSpPr>
                  <a:spLocks/>
                </p:cNvSpPr>
                <p:nvPr/>
              </p:nvSpPr>
              <p:spPr bwMode="auto">
                <a:xfrm>
                  <a:off x="5784" y="2595"/>
                  <a:ext cx="221" cy="317"/>
                </a:xfrm>
                <a:custGeom>
                  <a:avLst/>
                  <a:gdLst>
                    <a:gd name="T0" fmla="*/ 95 w 221"/>
                    <a:gd name="T1" fmla="*/ 0 h 317"/>
                    <a:gd name="T2" fmla="*/ 0 w 221"/>
                    <a:gd name="T3" fmla="*/ 132 h 317"/>
                    <a:gd name="T4" fmla="*/ 94 w 221"/>
                    <a:gd name="T5" fmla="*/ 317 h 317"/>
                    <a:gd name="T6" fmla="*/ 151 w 221"/>
                    <a:gd name="T7" fmla="*/ 317 h 317"/>
                    <a:gd name="T8" fmla="*/ 83 w 221"/>
                    <a:gd name="T9" fmla="*/ 149 h 317"/>
                    <a:gd name="T10" fmla="*/ 131 w 221"/>
                    <a:gd name="T11" fmla="*/ 85 h 317"/>
                    <a:gd name="T12" fmla="*/ 203 w 221"/>
                    <a:gd name="T13" fmla="*/ 137 h 317"/>
                    <a:gd name="T14" fmla="*/ 221 w 221"/>
                    <a:gd name="T15" fmla="*/ 106 h 317"/>
                    <a:gd name="T16" fmla="*/ 95 w 221"/>
                    <a:gd name="T17" fmla="*/ 0 h 3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1"/>
                    <a:gd name="T28" fmla="*/ 0 h 317"/>
                    <a:gd name="T29" fmla="*/ 221 w 221"/>
                    <a:gd name="T30" fmla="*/ 317 h 3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1" h="317">
                      <a:moveTo>
                        <a:pt x="95" y="0"/>
                      </a:moveTo>
                      <a:lnTo>
                        <a:pt x="0" y="132"/>
                      </a:lnTo>
                      <a:lnTo>
                        <a:pt x="94" y="317"/>
                      </a:lnTo>
                      <a:lnTo>
                        <a:pt x="151" y="317"/>
                      </a:lnTo>
                      <a:lnTo>
                        <a:pt x="83" y="149"/>
                      </a:lnTo>
                      <a:lnTo>
                        <a:pt x="131" y="85"/>
                      </a:lnTo>
                      <a:lnTo>
                        <a:pt x="203" y="137"/>
                      </a:lnTo>
                      <a:lnTo>
                        <a:pt x="221" y="106"/>
                      </a:lnTo>
                      <a:lnTo>
                        <a:pt x="95"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sp>
            <p:nvSpPr>
              <p:cNvPr id="20494" name="Text Box 71"/>
              <p:cNvSpPr txBox="1">
                <a:spLocks noChangeArrowheads="1"/>
              </p:cNvSpPr>
              <p:nvPr/>
            </p:nvSpPr>
            <p:spPr bwMode="auto">
              <a:xfrm>
                <a:off x="435" y="1729"/>
                <a:ext cx="489" cy="137"/>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Shipping</a:t>
                </a:r>
              </a:p>
            </p:txBody>
          </p:sp>
          <p:sp>
            <p:nvSpPr>
              <p:cNvPr id="20495" name="Line 72"/>
              <p:cNvSpPr>
                <a:spLocks noChangeShapeType="1"/>
              </p:cNvSpPr>
              <p:nvPr/>
            </p:nvSpPr>
            <p:spPr bwMode="auto">
              <a:xfrm flipH="1">
                <a:off x="1139" y="851"/>
                <a:ext cx="514" cy="0"/>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496" name="Line 73"/>
              <p:cNvSpPr>
                <a:spLocks noChangeShapeType="1"/>
              </p:cNvSpPr>
              <p:nvPr/>
            </p:nvSpPr>
            <p:spPr bwMode="auto">
              <a:xfrm flipH="1">
                <a:off x="719" y="1129"/>
                <a:ext cx="0" cy="231"/>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grpSp>
            <p:nvGrpSpPr>
              <p:cNvPr id="20497" name="Group 74"/>
              <p:cNvGrpSpPr>
                <a:grpSpLocks/>
              </p:cNvGrpSpPr>
              <p:nvPr/>
            </p:nvGrpSpPr>
            <p:grpSpPr bwMode="auto">
              <a:xfrm>
                <a:off x="1454" y="1999"/>
                <a:ext cx="496" cy="347"/>
                <a:chOff x="3955" y="584"/>
                <a:chExt cx="538" cy="380"/>
              </a:xfrm>
            </p:grpSpPr>
            <p:sp>
              <p:nvSpPr>
                <p:cNvPr id="20712" name="Rectangle 75"/>
                <p:cNvSpPr>
                  <a:spLocks noChangeArrowheads="1"/>
                </p:cNvSpPr>
                <p:nvPr/>
              </p:nvSpPr>
              <p:spPr bwMode="auto">
                <a:xfrm>
                  <a:off x="3955" y="812"/>
                  <a:ext cx="135" cy="152"/>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13" name="Rectangle 76"/>
                <p:cNvSpPr>
                  <a:spLocks noChangeArrowheads="1"/>
                </p:cNvSpPr>
                <p:nvPr/>
              </p:nvSpPr>
              <p:spPr bwMode="auto">
                <a:xfrm>
                  <a:off x="4090" y="812"/>
                  <a:ext cx="134" cy="152"/>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14" name="Rectangle 77"/>
                <p:cNvSpPr>
                  <a:spLocks noChangeArrowheads="1"/>
                </p:cNvSpPr>
                <p:nvPr/>
              </p:nvSpPr>
              <p:spPr bwMode="auto">
                <a:xfrm>
                  <a:off x="4224" y="812"/>
                  <a:ext cx="134" cy="152"/>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15" name="Freeform 78"/>
                <p:cNvSpPr>
                  <a:spLocks/>
                </p:cNvSpPr>
                <p:nvPr/>
              </p:nvSpPr>
              <p:spPr bwMode="auto">
                <a:xfrm>
                  <a:off x="3955" y="736"/>
                  <a:ext cx="202" cy="76"/>
                </a:xfrm>
                <a:custGeom>
                  <a:avLst/>
                  <a:gdLst>
                    <a:gd name="T0" fmla="*/ 0 w 202"/>
                    <a:gd name="T1" fmla="*/ 76 h 76"/>
                    <a:gd name="T2" fmla="*/ 135 w 202"/>
                    <a:gd name="T3" fmla="*/ 76 h 76"/>
                    <a:gd name="T4" fmla="*/ 202 w 202"/>
                    <a:gd name="T5" fmla="*/ 0 h 76"/>
                    <a:gd name="T6" fmla="*/ 67 w 202"/>
                    <a:gd name="T7" fmla="*/ 0 h 76"/>
                    <a:gd name="T8" fmla="*/ 0 w 202"/>
                    <a:gd name="T9" fmla="*/ 76 h 76"/>
                    <a:gd name="T10" fmla="*/ 0 60000 65536"/>
                    <a:gd name="T11" fmla="*/ 0 60000 65536"/>
                    <a:gd name="T12" fmla="*/ 0 60000 65536"/>
                    <a:gd name="T13" fmla="*/ 0 60000 65536"/>
                    <a:gd name="T14" fmla="*/ 0 60000 65536"/>
                    <a:gd name="T15" fmla="*/ 0 w 202"/>
                    <a:gd name="T16" fmla="*/ 0 h 76"/>
                    <a:gd name="T17" fmla="*/ 202 w 202"/>
                    <a:gd name="T18" fmla="*/ 76 h 76"/>
                  </a:gdLst>
                  <a:ahLst/>
                  <a:cxnLst>
                    <a:cxn ang="T10">
                      <a:pos x="T0" y="T1"/>
                    </a:cxn>
                    <a:cxn ang="T11">
                      <a:pos x="T2" y="T3"/>
                    </a:cxn>
                    <a:cxn ang="T12">
                      <a:pos x="T4" y="T5"/>
                    </a:cxn>
                    <a:cxn ang="T13">
                      <a:pos x="T6" y="T7"/>
                    </a:cxn>
                    <a:cxn ang="T14">
                      <a:pos x="T8" y="T9"/>
                    </a:cxn>
                  </a:cxnLst>
                  <a:rect l="T15" t="T16" r="T17" b="T18"/>
                  <a:pathLst>
                    <a:path w="202" h="76">
                      <a:moveTo>
                        <a:pt x="0" y="76"/>
                      </a:moveTo>
                      <a:lnTo>
                        <a:pt x="135" y="76"/>
                      </a:lnTo>
                      <a:lnTo>
                        <a:pt x="202" y="0"/>
                      </a:lnTo>
                      <a:lnTo>
                        <a:pt x="67" y="0"/>
                      </a:lnTo>
                      <a:lnTo>
                        <a:pt x="0" y="76"/>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16" name="Freeform 79"/>
                <p:cNvSpPr>
                  <a:spLocks/>
                </p:cNvSpPr>
                <p:nvPr/>
              </p:nvSpPr>
              <p:spPr bwMode="auto">
                <a:xfrm>
                  <a:off x="4224" y="736"/>
                  <a:ext cx="202" cy="76"/>
                </a:xfrm>
                <a:custGeom>
                  <a:avLst/>
                  <a:gdLst>
                    <a:gd name="T0" fmla="*/ 0 w 202"/>
                    <a:gd name="T1" fmla="*/ 76 h 76"/>
                    <a:gd name="T2" fmla="*/ 134 w 202"/>
                    <a:gd name="T3" fmla="*/ 76 h 76"/>
                    <a:gd name="T4" fmla="*/ 202 w 202"/>
                    <a:gd name="T5" fmla="*/ 0 h 76"/>
                    <a:gd name="T6" fmla="*/ 67 w 202"/>
                    <a:gd name="T7" fmla="*/ 0 h 76"/>
                    <a:gd name="T8" fmla="*/ 0 w 202"/>
                    <a:gd name="T9" fmla="*/ 76 h 76"/>
                    <a:gd name="T10" fmla="*/ 0 60000 65536"/>
                    <a:gd name="T11" fmla="*/ 0 60000 65536"/>
                    <a:gd name="T12" fmla="*/ 0 60000 65536"/>
                    <a:gd name="T13" fmla="*/ 0 60000 65536"/>
                    <a:gd name="T14" fmla="*/ 0 60000 65536"/>
                    <a:gd name="T15" fmla="*/ 0 w 202"/>
                    <a:gd name="T16" fmla="*/ 0 h 76"/>
                    <a:gd name="T17" fmla="*/ 202 w 202"/>
                    <a:gd name="T18" fmla="*/ 76 h 76"/>
                  </a:gdLst>
                  <a:ahLst/>
                  <a:cxnLst>
                    <a:cxn ang="T10">
                      <a:pos x="T0" y="T1"/>
                    </a:cxn>
                    <a:cxn ang="T11">
                      <a:pos x="T2" y="T3"/>
                    </a:cxn>
                    <a:cxn ang="T12">
                      <a:pos x="T4" y="T5"/>
                    </a:cxn>
                    <a:cxn ang="T13">
                      <a:pos x="T6" y="T7"/>
                    </a:cxn>
                    <a:cxn ang="T14">
                      <a:pos x="T8" y="T9"/>
                    </a:cxn>
                  </a:cxnLst>
                  <a:rect l="T15" t="T16" r="T17" b="T18"/>
                  <a:pathLst>
                    <a:path w="202" h="76">
                      <a:moveTo>
                        <a:pt x="0" y="76"/>
                      </a:moveTo>
                      <a:lnTo>
                        <a:pt x="134" y="76"/>
                      </a:lnTo>
                      <a:lnTo>
                        <a:pt x="202" y="0"/>
                      </a:lnTo>
                      <a:lnTo>
                        <a:pt x="67" y="0"/>
                      </a:lnTo>
                      <a:lnTo>
                        <a:pt x="0" y="76"/>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17" name="Freeform 80"/>
                <p:cNvSpPr>
                  <a:spLocks/>
                </p:cNvSpPr>
                <p:nvPr/>
              </p:nvSpPr>
              <p:spPr bwMode="auto">
                <a:xfrm>
                  <a:off x="4358" y="736"/>
                  <a:ext cx="68" cy="228"/>
                </a:xfrm>
                <a:custGeom>
                  <a:avLst/>
                  <a:gdLst>
                    <a:gd name="T0" fmla="*/ 0 w 68"/>
                    <a:gd name="T1" fmla="*/ 228 h 228"/>
                    <a:gd name="T2" fmla="*/ 68 w 68"/>
                    <a:gd name="T3" fmla="*/ 152 h 228"/>
                    <a:gd name="T4" fmla="*/ 68 w 68"/>
                    <a:gd name="T5" fmla="*/ 0 h 228"/>
                    <a:gd name="T6" fmla="*/ 0 w 68"/>
                    <a:gd name="T7" fmla="*/ 76 h 228"/>
                    <a:gd name="T8" fmla="*/ 0 w 68"/>
                    <a:gd name="T9" fmla="*/ 228 h 228"/>
                    <a:gd name="T10" fmla="*/ 0 60000 65536"/>
                    <a:gd name="T11" fmla="*/ 0 60000 65536"/>
                    <a:gd name="T12" fmla="*/ 0 60000 65536"/>
                    <a:gd name="T13" fmla="*/ 0 60000 65536"/>
                    <a:gd name="T14" fmla="*/ 0 60000 65536"/>
                    <a:gd name="T15" fmla="*/ 0 w 68"/>
                    <a:gd name="T16" fmla="*/ 0 h 228"/>
                    <a:gd name="T17" fmla="*/ 68 w 68"/>
                    <a:gd name="T18" fmla="*/ 228 h 228"/>
                  </a:gdLst>
                  <a:ahLst/>
                  <a:cxnLst>
                    <a:cxn ang="T10">
                      <a:pos x="T0" y="T1"/>
                    </a:cxn>
                    <a:cxn ang="T11">
                      <a:pos x="T2" y="T3"/>
                    </a:cxn>
                    <a:cxn ang="T12">
                      <a:pos x="T4" y="T5"/>
                    </a:cxn>
                    <a:cxn ang="T13">
                      <a:pos x="T6" y="T7"/>
                    </a:cxn>
                    <a:cxn ang="T14">
                      <a:pos x="T8" y="T9"/>
                    </a:cxn>
                  </a:cxnLst>
                  <a:rect l="T15" t="T16" r="T17" b="T18"/>
                  <a:pathLst>
                    <a:path w="68" h="228">
                      <a:moveTo>
                        <a:pt x="0" y="228"/>
                      </a:moveTo>
                      <a:lnTo>
                        <a:pt x="68" y="152"/>
                      </a:lnTo>
                      <a:lnTo>
                        <a:pt x="68" y="0"/>
                      </a:lnTo>
                      <a:lnTo>
                        <a:pt x="0" y="76"/>
                      </a:lnTo>
                      <a:lnTo>
                        <a:pt x="0" y="228"/>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18" name="Rectangle 81"/>
                <p:cNvSpPr>
                  <a:spLocks noChangeArrowheads="1"/>
                </p:cNvSpPr>
                <p:nvPr/>
              </p:nvSpPr>
              <p:spPr bwMode="auto">
                <a:xfrm>
                  <a:off x="4090" y="660"/>
                  <a:ext cx="134" cy="152"/>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19" name="Freeform 82"/>
                <p:cNvSpPr>
                  <a:spLocks/>
                </p:cNvSpPr>
                <p:nvPr/>
              </p:nvSpPr>
              <p:spPr bwMode="auto">
                <a:xfrm>
                  <a:off x="4090" y="584"/>
                  <a:ext cx="201" cy="76"/>
                </a:xfrm>
                <a:custGeom>
                  <a:avLst/>
                  <a:gdLst>
                    <a:gd name="T0" fmla="*/ 0 w 201"/>
                    <a:gd name="T1" fmla="*/ 76 h 76"/>
                    <a:gd name="T2" fmla="*/ 134 w 201"/>
                    <a:gd name="T3" fmla="*/ 76 h 76"/>
                    <a:gd name="T4" fmla="*/ 201 w 201"/>
                    <a:gd name="T5" fmla="*/ 0 h 76"/>
                    <a:gd name="T6" fmla="*/ 67 w 201"/>
                    <a:gd name="T7" fmla="*/ 0 h 76"/>
                    <a:gd name="T8" fmla="*/ 0 w 201"/>
                    <a:gd name="T9" fmla="*/ 76 h 76"/>
                    <a:gd name="T10" fmla="*/ 0 60000 65536"/>
                    <a:gd name="T11" fmla="*/ 0 60000 65536"/>
                    <a:gd name="T12" fmla="*/ 0 60000 65536"/>
                    <a:gd name="T13" fmla="*/ 0 60000 65536"/>
                    <a:gd name="T14" fmla="*/ 0 60000 65536"/>
                    <a:gd name="T15" fmla="*/ 0 w 201"/>
                    <a:gd name="T16" fmla="*/ 0 h 76"/>
                    <a:gd name="T17" fmla="*/ 201 w 201"/>
                    <a:gd name="T18" fmla="*/ 76 h 76"/>
                  </a:gdLst>
                  <a:ahLst/>
                  <a:cxnLst>
                    <a:cxn ang="T10">
                      <a:pos x="T0" y="T1"/>
                    </a:cxn>
                    <a:cxn ang="T11">
                      <a:pos x="T2" y="T3"/>
                    </a:cxn>
                    <a:cxn ang="T12">
                      <a:pos x="T4" y="T5"/>
                    </a:cxn>
                    <a:cxn ang="T13">
                      <a:pos x="T6" y="T7"/>
                    </a:cxn>
                    <a:cxn ang="T14">
                      <a:pos x="T8" y="T9"/>
                    </a:cxn>
                  </a:cxnLst>
                  <a:rect l="T15" t="T16" r="T17" b="T18"/>
                  <a:pathLst>
                    <a:path w="201" h="76">
                      <a:moveTo>
                        <a:pt x="0" y="76"/>
                      </a:moveTo>
                      <a:lnTo>
                        <a:pt x="134" y="76"/>
                      </a:lnTo>
                      <a:lnTo>
                        <a:pt x="201" y="0"/>
                      </a:lnTo>
                      <a:lnTo>
                        <a:pt x="67" y="0"/>
                      </a:lnTo>
                      <a:lnTo>
                        <a:pt x="0" y="76"/>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20" name="Freeform 83"/>
                <p:cNvSpPr>
                  <a:spLocks/>
                </p:cNvSpPr>
                <p:nvPr/>
              </p:nvSpPr>
              <p:spPr bwMode="auto">
                <a:xfrm>
                  <a:off x="4224" y="584"/>
                  <a:ext cx="67" cy="228"/>
                </a:xfrm>
                <a:custGeom>
                  <a:avLst/>
                  <a:gdLst>
                    <a:gd name="T0" fmla="*/ 0 w 67"/>
                    <a:gd name="T1" fmla="*/ 228 h 228"/>
                    <a:gd name="T2" fmla="*/ 67 w 67"/>
                    <a:gd name="T3" fmla="*/ 152 h 228"/>
                    <a:gd name="T4" fmla="*/ 67 w 67"/>
                    <a:gd name="T5" fmla="*/ 0 h 228"/>
                    <a:gd name="T6" fmla="*/ 0 w 67"/>
                    <a:gd name="T7" fmla="*/ 76 h 228"/>
                    <a:gd name="T8" fmla="*/ 0 w 67"/>
                    <a:gd name="T9" fmla="*/ 228 h 228"/>
                    <a:gd name="T10" fmla="*/ 0 60000 65536"/>
                    <a:gd name="T11" fmla="*/ 0 60000 65536"/>
                    <a:gd name="T12" fmla="*/ 0 60000 65536"/>
                    <a:gd name="T13" fmla="*/ 0 60000 65536"/>
                    <a:gd name="T14" fmla="*/ 0 60000 65536"/>
                    <a:gd name="T15" fmla="*/ 0 w 67"/>
                    <a:gd name="T16" fmla="*/ 0 h 228"/>
                    <a:gd name="T17" fmla="*/ 67 w 67"/>
                    <a:gd name="T18" fmla="*/ 228 h 228"/>
                  </a:gdLst>
                  <a:ahLst/>
                  <a:cxnLst>
                    <a:cxn ang="T10">
                      <a:pos x="T0" y="T1"/>
                    </a:cxn>
                    <a:cxn ang="T11">
                      <a:pos x="T2" y="T3"/>
                    </a:cxn>
                    <a:cxn ang="T12">
                      <a:pos x="T4" y="T5"/>
                    </a:cxn>
                    <a:cxn ang="T13">
                      <a:pos x="T6" y="T7"/>
                    </a:cxn>
                    <a:cxn ang="T14">
                      <a:pos x="T8" y="T9"/>
                    </a:cxn>
                  </a:cxnLst>
                  <a:rect l="T15" t="T16" r="T17" b="T18"/>
                  <a:pathLst>
                    <a:path w="67" h="228">
                      <a:moveTo>
                        <a:pt x="0" y="228"/>
                      </a:moveTo>
                      <a:lnTo>
                        <a:pt x="67" y="152"/>
                      </a:lnTo>
                      <a:lnTo>
                        <a:pt x="67" y="0"/>
                      </a:lnTo>
                      <a:lnTo>
                        <a:pt x="0" y="76"/>
                      </a:lnTo>
                      <a:lnTo>
                        <a:pt x="0" y="228"/>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21" name="Freeform 84"/>
                <p:cNvSpPr>
                  <a:spLocks/>
                </p:cNvSpPr>
                <p:nvPr/>
              </p:nvSpPr>
              <p:spPr bwMode="auto">
                <a:xfrm>
                  <a:off x="4291" y="660"/>
                  <a:ext cx="202" cy="76"/>
                </a:xfrm>
                <a:custGeom>
                  <a:avLst/>
                  <a:gdLst>
                    <a:gd name="T0" fmla="*/ 135 w 202"/>
                    <a:gd name="T1" fmla="*/ 76 h 76"/>
                    <a:gd name="T2" fmla="*/ 202 w 202"/>
                    <a:gd name="T3" fmla="*/ 0 h 76"/>
                    <a:gd name="T4" fmla="*/ 67 w 202"/>
                    <a:gd name="T5" fmla="*/ 0 h 76"/>
                    <a:gd name="T6" fmla="*/ 0 w 202"/>
                    <a:gd name="T7" fmla="*/ 76 h 76"/>
                    <a:gd name="T8" fmla="*/ 135 w 202"/>
                    <a:gd name="T9" fmla="*/ 76 h 76"/>
                    <a:gd name="T10" fmla="*/ 0 60000 65536"/>
                    <a:gd name="T11" fmla="*/ 0 60000 65536"/>
                    <a:gd name="T12" fmla="*/ 0 60000 65536"/>
                    <a:gd name="T13" fmla="*/ 0 60000 65536"/>
                    <a:gd name="T14" fmla="*/ 0 60000 65536"/>
                    <a:gd name="T15" fmla="*/ 0 w 202"/>
                    <a:gd name="T16" fmla="*/ 0 h 76"/>
                    <a:gd name="T17" fmla="*/ 202 w 202"/>
                    <a:gd name="T18" fmla="*/ 76 h 76"/>
                  </a:gdLst>
                  <a:ahLst/>
                  <a:cxnLst>
                    <a:cxn ang="T10">
                      <a:pos x="T0" y="T1"/>
                    </a:cxn>
                    <a:cxn ang="T11">
                      <a:pos x="T2" y="T3"/>
                    </a:cxn>
                    <a:cxn ang="T12">
                      <a:pos x="T4" y="T5"/>
                    </a:cxn>
                    <a:cxn ang="T13">
                      <a:pos x="T6" y="T7"/>
                    </a:cxn>
                    <a:cxn ang="T14">
                      <a:pos x="T8" y="T9"/>
                    </a:cxn>
                  </a:cxnLst>
                  <a:rect l="T15" t="T16" r="T17" b="T18"/>
                  <a:pathLst>
                    <a:path w="202" h="76">
                      <a:moveTo>
                        <a:pt x="135" y="76"/>
                      </a:moveTo>
                      <a:lnTo>
                        <a:pt x="202" y="0"/>
                      </a:lnTo>
                      <a:lnTo>
                        <a:pt x="67" y="0"/>
                      </a:lnTo>
                      <a:lnTo>
                        <a:pt x="0" y="76"/>
                      </a:lnTo>
                      <a:lnTo>
                        <a:pt x="135" y="76"/>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22" name="Freeform 85"/>
                <p:cNvSpPr>
                  <a:spLocks/>
                </p:cNvSpPr>
                <p:nvPr/>
              </p:nvSpPr>
              <p:spPr bwMode="auto">
                <a:xfrm>
                  <a:off x="4426" y="660"/>
                  <a:ext cx="67" cy="228"/>
                </a:xfrm>
                <a:custGeom>
                  <a:avLst/>
                  <a:gdLst>
                    <a:gd name="T0" fmla="*/ 0 w 67"/>
                    <a:gd name="T1" fmla="*/ 228 h 228"/>
                    <a:gd name="T2" fmla="*/ 67 w 67"/>
                    <a:gd name="T3" fmla="*/ 152 h 228"/>
                    <a:gd name="T4" fmla="*/ 67 w 67"/>
                    <a:gd name="T5" fmla="*/ 0 h 228"/>
                    <a:gd name="T6" fmla="*/ 0 w 67"/>
                    <a:gd name="T7" fmla="*/ 76 h 228"/>
                    <a:gd name="T8" fmla="*/ 0 w 67"/>
                    <a:gd name="T9" fmla="*/ 228 h 228"/>
                    <a:gd name="T10" fmla="*/ 0 60000 65536"/>
                    <a:gd name="T11" fmla="*/ 0 60000 65536"/>
                    <a:gd name="T12" fmla="*/ 0 60000 65536"/>
                    <a:gd name="T13" fmla="*/ 0 60000 65536"/>
                    <a:gd name="T14" fmla="*/ 0 60000 65536"/>
                    <a:gd name="T15" fmla="*/ 0 w 67"/>
                    <a:gd name="T16" fmla="*/ 0 h 228"/>
                    <a:gd name="T17" fmla="*/ 67 w 67"/>
                    <a:gd name="T18" fmla="*/ 228 h 228"/>
                  </a:gdLst>
                  <a:ahLst/>
                  <a:cxnLst>
                    <a:cxn ang="T10">
                      <a:pos x="T0" y="T1"/>
                    </a:cxn>
                    <a:cxn ang="T11">
                      <a:pos x="T2" y="T3"/>
                    </a:cxn>
                    <a:cxn ang="T12">
                      <a:pos x="T4" y="T5"/>
                    </a:cxn>
                    <a:cxn ang="T13">
                      <a:pos x="T6" y="T7"/>
                    </a:cxn>
                    <a:cxn ang="T14">
                      <a:pos x="T8" y="T9"/>
                    </a:cxn>
                  </a:cxnLst>
                  <a:rect l="T15" t="T16" r="T17" b="T18"/>
                  <a:pathLst>
                    <a:path w="67" h="228">
                      <a:moveTo>
                        <a:pt x="0" y="228"/>
                      </a:moveTo>
                      <a:lnTo>
                        <a:pt x="67" y="152"/>
                      </a:lnTo>
                      <a:lnTo>
                        <a:pt x="67" y="0"/>
                      </a:lnTo>
                      <a:lnTo>
                        <a:pt x="0" y="76"/>
                      </a:lnTo>
                      <a:lnTo>
                        <a:pt x="0" y="228"/>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23" name="Freeform 86"/>
                <p:cNvSpPr>
                  <a:spLocks/>
                </p:cNvSpPr>
                <p:nvPr/>
              </p:nvSpPr>
              <p:spPr bwMode="auto">
                <a:xfrm>
                  <a:off x="4291" y="660"/>
                  <a:ext cx="67" cy="76"/>
                </a:xfrm>
                <a:custGeom>
                  <a:avLst/>
                  <a:gdLst>
                    <a:gd name="T0" fmla="*/ 67 w 67"/>
                    <a:gd name="T1" fmla="*/ 0 h 76"/>
                    <a:gd name="T2" fmla="*/ 0 w 67"/>
                    <a:gd name="T3" fmla="*/ 0 h 76"/>
                    <a:gd name="T4" fmla="*/ 0 w 67"/>
                    <a:gd name="T5" fmla="*/ 76 h 76"/>
                    <a:gd name="T6" fmla="*/ 67 w 67"/>
                    <a:gd name="T7" fmla="*/ 0 h 76"/>
                    <a:gd name="T8" fmla="*/ 0 60000 65536"/>
                    <a:gd name="T9" fmla="*/ 0 60000 65536"/>
                    <a:gd name="T10" fmla="*/ 0 60000 65536"/>
                    <a:gd name="T11" fmla="*/ 0 60000 65536"/>
                    <a:gd name="T12" fmla="*/ 0 w 67"/>
                    <a:gd name="T13" fmla="*/ 0 h 76"/>
                    <a:gd name="T14" fmla="*/ 67 w 67"/>
                    <a:gd name="T15" fmla="*/ 76 h 76"/>
                  </a:gdLst>
                  <a:ahLst/>
                  <a:cxnLst>
                    <a:cxn ang="T8">
                      <a:pos x="T0" y="T1"/>
                    </a:cxn>
                    <a:cxn ang="T9">
                      <a:pos x="T2" y="T3"/>
                    </a:cxn>
                    <a:cxn ang="T10">
                      <a:pos x="T4" y="T5"/>
                    </a:cxn>
                    <a:cxn ang="T11">
                      <a:pos x="T6" y="T7"/>
                    </a:cxn>
                  </a:cxnLst>
                  <a:rect l="T12" t="T13" r="T14" b="T15"/>
                  <a:pathLst>
                    <a:path w="67" h="76">
                      <a:moveTo>
                        <a:pt x="67" y="0"/>
                      </a:moveTo>
                      <a:lnTo>
                        <a:pt x="0" y="0"/>
                      </a:lnTo>
                      <a:lnTo>
                        <a:pt x="0" y="76"/>
                      </a:lnTo>
                      <a:lnTo>
                        <a:pt x="67" y="0"/>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24" name="Line 87"/>
                <p:cNvSpPr>
                  <a:spLocks noChangeShapeType="1"/>
                </p:cNvSpPr>
                <p:nvPr/>
              </p:nvSpPr>
              <p:spPr bwMode="auto">
                <a:xfrm flipH="1">
                  <a:off x="4223" y="584"/>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25" name="Line 88"/>
                <p:cNvSpPr>
                  <a:spLocks noChangeShapeType="1"/>
                </p:cNvSpPr>
                <p:nvPr/>
              </p:nvSpPr>
              <p:spPr bwMode="auto">
                <a:xfrm flipH="1">
                  <a:off x="4212" y="595"/>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26" name="Line 89"/>
                <p:cNvSpPr>
                  <a:spLocks noChangeShapeType="1"/>
                </p:cNvSpPr>
                <p:nvPr/>
              </p:nvSpPr>
              <p:spPr bwMode="auto">
                <a:xfrm flipH="1">
                  <a:off x="4201" y="608"/>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27" name="Line 90"/>
                <p:cNvSpPr>
                  <a:spLocks noChangeShapeType="1"/>
                </p:cNvSpPr>
                <p:nvPr/>
              </p:nvSpPr>
              <p:spPr bwMode="auto">
                <a:xfrm flipH="1">
                  <a:off x="4190" y="619"/>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28" name="Line 91"/>
                <p:cNvSpPr>
                  <a:spLocks noChangeShapeType="1"/>
                </p:cNvSpPr>
                <p:nvPr/>
              </p:nvSpPr>
              <p:spPr bwMode="auto">
                <a:xfrm flipH="1">
                  <a:off x="4180" y="632"/>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29" name="Line 92"/>
                <p:cNvSpPr>
                  <a:spLocks noChangeShapeType="1"/>
                </p:cNvSpPr>
                <p:nvPr/>
              </p:nvSpPr>
              <p:spPr bwMode="auto">
                <a:xfrm flipH="1">
                  <a:off x="4170" y="643"/>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30" name="Line 93"/>
                <p:cNvSpPr>
                  <a:spLocks noChangeShapeType="1"/>
                </p:cNvSpPr>
                <p:nvPr/>
              </p:nvSpPr>
              <p:spPr bwMode="auto">
                <a:xfrm flipH="1">
                  <a:off x="4159" y="655"/>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31" name="Line 94"/>
                <p:cNvSpPr>
                  <a:spLocks noChangeShapeType="1"/>
                </p:cNvSpPr>
                <p:nvPr/>
              </p:nvSpPr>
              <p:spPr bwMode="auto">
                <a:xfrm flipH="1">
                  <a:off x="4088" y="736"/>
                  <a:ext cx="2"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32" name="Line 95"/>
                <p:cNvSpPr>
                  <a:spLocks noChangeShapeType="1"/>
                </p:cNvSpPr>
                <p:nvPr/>
              </p:nvSpPr>
              <p:spPr bwMode="auto">
                <a:xfrm flipH="1">
                  <a:off x="4079" y="74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33" name="Line 96"/>
                <p:cNvSpPr>
                  <a:spLocks noChangeShapeType="1"/>
                </p:cNvSpPr>
                <p:nvPr/>
              </p:nvSpPr>
              <p:spPr bwMode="auto">
                <a:xfrm flipH="1">
                  <a:off x="4071" y="762"/>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34" name="Line 97"/>
                <p:cNvSpPr>
                  <a:spLocks noChangeShapeType="1"/>
                </p:cNvSpPr>
                <p:nvPr/>
              </p:nvSpPr>
              <p:spPr bwMode="auto">
                <a:xfrm flipH="1">
                  <a:off x="4061" y="775"/>
                  <a:ext cx="2"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35" name="Line 98"/>
                <p:cNvSpPr>
                  <a:spLocks noChangeShapeType="1"/>
                </p:cNvSpPr>
                <p:nvPr/>
              </p:nvSpPr>
              <p:spPr bwMode="auto">
                <a:xfrm flipH="1">
                  <a:off x="4053" y="788"/>
                  <a:ext cx="2"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36" name="Line 99"/>
                <p:cNvSpPr>
                  <a:spLocks noChangeShapeType="1"/>
                </p:cNvSpPr>
                <p:nvPr/>
              </p:nvSpPr>
              <p:spPr bwMode="auto">
                <a:xfrm flipH="1">
                  <a:off x="4044" y="800"/>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37" name="Line 100"/>
                <p:cNvSpPr>
                  <a:spLocks noChangeShapeType="1"/>
                </p:cNvSpPr>
                <p:nvPr/>
              </p:nvSpPr>
              <p:spPr bwMode="auto">
                <a:xfrm flipH="1">
                  <a:off x="4424" y="660"/>
                  <a:ext cx="2"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38" name="Line 101"/>
                <p:cNvSpPr>
                  <a:spLocks noChangeShapeType="1"/>
                </p:cNvSpPr>
                <p:nvPr/>
              </p:nvSpPr>
              <p:spPr bwMode="auto">
                <a:xfrm flipH="1">
                  <a:off x="4414" y="671"/>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39" name="Line 102"/>
                <p:cNvSpPr>
                  <a:spLocks noChangeShapeType="1"/>
                </p:cNvSpPr>
                <p:nvPr/>
              </p:nvSpPr>
              <p:spPr bwMode="auto">
                <a:xfrm flipH="1">
                  <a:off x="4403" y="684"/>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40" name="Line 103"/>
                <p:cNvSpPr>
                  <a:spLocks noChangeShapeType="1"/>
                </p:cNvSpPr>
                <p:nvPr/>
              </p:nvSpPr>
              <p:spPr bwMode="auto">
                <a:xfrm flipH="1">
                  <a:off x="4392" y="695"/>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41" name="Line 104"/>
                <p:cNvSpPr>
                  <a:spLocks noChangeShapeType="1"/>
                </p:cNvSpPr>
                <p:nvPr/>
              </p:nvSpPr>
              <p:spPr bwMode="auto">
                <a:xfrm flipH="1">
                  <a:off x="4381" y="708"/>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42" name="Line 105"/>
                <p:cNvSpPr>
                  <a:spLocks noChangeShapeType="1"/>
                </p:cNvSpPr>
                <p:nvPr/>
              </p:nvSpPr>
              <p:spPr bwMode="auto">
                <a:xfrm flipH="1">
                  <a:off x="4372" y="719"/>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43" name="Line 106"/>
                <p:cNvSpPr>
                  <a:spLocks noChangeShapeType="1"/>
                </p:cNvSpPr>
                <p:nvPr/>
              </p:nvSpPr>
              <p:spPr bwMode="auto">
                <a:xfrm flipH="1">
                  <a:off x="4361" y="731"/>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44" name="Line 107"/>
                <p:cNvSpPr>
                  <a:spLocks noChangeShapeType="1"/>
                </p:cNvSpPr>
                <p:nvPr/>
              </p:nvSpPr>
              <p:spPr bwMode="auto">
                <a:xfrm flipH="1">
                  <a:off x="4352" y="74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45" name="Line 108"/>
                <p:cNvSpPr>
                  <a:spLocks noChangeShapeType="1"/>
                </p:cNvSpPr>
                <p:nvPr/>
              </p:nvSpPr>
              <p:spPr bwMode="auto">
                <a:xfrm flipH="1">
                  <a:off x="4341" y="753"/>
                  <a:ext cx="3"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46" name="Line 109"/>
                <p:cNvSpPr>
                  <a:spLocks noChangeShapeType="1"/>
                </p:cNvSpPr>
                <p:nvPr/>
              </p:nvSpPr>
              <p:spPr bwMode="auto">
                <a:xfrm flipH="1">
                  <a:off x="4332" y="765"/>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47" name="Line 110"/>
                <p:cNvSpPr>
                  <a:spLocks noChangeShapeType="1"/>
                </p:cNvSpPr>
                <p:nvPr/>
              </p:nvSpPr>
              <p:spPr bwMode="auto">
                <a:xfrm flipH="1">
                  <a:off x="4321" y="776"/>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48" name="Line 111"/>
                <p:cNvSpPr>
                  <a:spLocks noChangeShapeType="1"/>
                </p:cNvSpPr>
                <p:nvPr/>
              </p:nvSpPr>
              <p:spPr bwMode="auto">
                <a:xfrm flipH="1">
                  <a:off x="4311" y="788"/>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49" name="Line 112"/>
                <p:cNvSpPr>
                  <a:spLocks noChangeShapeType="1"/>
                </p:cNvSpPr>
                <p:nvPr/>
              </p:nvSpPr>
              <p:spPr bwMode="auto">
                <a:xfrm flipH="1">
                  <a:off x="4301" y="799"/>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50" name="Line 113"/>
                <p:cNvSpPr>
                  <a:spLocks noChangeShapeType="1"/>
                </p:cNvSpPr>
                <p:nvPr/>
              </p:nvSpPr>
              <p:spPr bwMode="auto">
                <a:xfrm flipH="1">
                  <a:off x="4291" y="810"/>
                  <a:ext cx="2" cy="2"/>
                </a:xfrm>
                <a:prstGeom prst="line">
                  <a:avLst/>
                </a:prstGeom>
                <a:noFill/>
                <a:ln w="4763">
                  <a:solidFill>
                    <a:schemeClr val="tx1"/>
                  </a:solidFill>
                  <a:round/>
                  <a:headEnd/>
                  <a:tailEnd/>
                </a:ln>
              </p:spPr>
              <p:txBody>
                <a:bodyPr wrap="none" lIns="9" tIns="4" rIns="9" bIns="4">
                  <a:spAutoFit/>
                </a:bodyPr>
                <a:lstStyle/>
                <a:p>
                  <a:endParaRPr lang="en-US"/>
                </a:p>
              </p:txBody>
            </p:sp>
          </p:grpSp>
          <p:grpSp>
            <p:nvGrpSpPr>
              <p:cNvPr id="20498" name="Group 114"/>
              <p:cNvGrpSpPr>
                <a:grpSpLocks/>
              </p:cNvGrpSpPr>
              <p:nvPr/>
            </p:nvGrpSpPr>
            <p:grpSpPr bwMode="auto">
              <a:xfrm>
                <a:off x="2224" y="2003"/>
                <a:ext cx="454" cy="320"/>
                <a:chOff x="4560" y="1036"/>
                <a:chExt cx="437" cy="308"/>
              </a:xfrm>
            </p:grpSpPr>
            <p:sp>
              <p:nvSpPr>
                <p:cNvPr id="20678" name="Rectangle 115"/>
                <p:cNvSpPr>
                  <a:spLocks noChangeArrowheads="1"/>
                </p:cNvSpPr>
                <p:nvPr/>
              </p:nvSpPr>
              <p:spPr bwMode="auto">
                <a:xfrm>
                  <a:off x="4560"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79" name="Rectangle 116"/>
                <p:cNvSpPr>
                  <a:spLocks noChangeArrowheads="1"/>
                </p:cNvSpPr>
                <p:nvPr/>
              </p:nvSpPr>
              <p:spPr bwMode="auto">
                <a:xfrm>
                  <a:off x="4669"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80" name="Rectangle 117"/>
                <p:cNvSpPr>
                  <a:spLocks noChangeArrowheads="1"/>
                </p:cNvSpPr>
                <p:nvPr/>
              </p:nvSpPr>
              <p:spPr bwMode="auto">
                <a:xfrm>
                  <a:off x="4778"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81" name="Freeform 118"/>
                <p:cNvSpPr>
                  <a:spLocks/>
                </p:cNvSpPr>
                <p:nvPr/>
              </p:nvSpPr>
              <p:spPr bwMode="auto">
                <a:xfrm>
                  <a:off x="4560" y="1159"/>
                  <a:ext cx="164" cy="62"/>
                </a:xfrm>
                <a:custGeom>
                  <a:avLst/>
                  <a:gdLst>
                    <a:gd name="T0" fmla="*/ 0 w 164"/>
                    <a:gd name="T1" fmla="*/ 62 h 62"/>
                    <a:gd name="T2" fmla="*/ 109 w 164"/>
                    <a:gd name="T3" fmla="*/ 62 h 62"/>
                    <a:gd name="T4" fmla="*/ 164 w 164"/>
                    <a:gd name="T5" fmla="*/ 0 h 62"/>
                    <a:gd name="T6" fmla="*/ 54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4" y="0"/>
                      </a:lnTo>
                      <a:lnTo>
                        <a:pt x="0"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82" name="Freeform 119"/>
                <p:cNvSpPr>
                  <a:spLocks/>
                </p:cNvSpPr>
                <p:nvPr/>
              </p:nvSpPr>
              <p:spPr bwMode="auto">
                <a:xfrm>
                  <a:off x="4778" y="1159"/>
                  <a:ext cx="164" cy="62"/>
                </a:xfrm>
                <a:custGeom>
                  <a:avLst/>
                  <a:gdLst>
                    <a:gd name="T0" fmla="*/ 0 w 164"/>
                    <a:gd name="T1" fmla="*/ 62 h 62"/>
                    <a:gd name="T2" fmla="*/ 109 w 164"/>
                    <a:gd name="T3" fmla="*/ 62 h 62"/>
                    <a:gd name="T4" fmla="*/ 164 w 164"/>
                    <a:gd name="T5" fmla="*/ 0 h 62"/>
                    <a:gd name="T6" fmla="*/ 55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5" y="0"/>
                      </a:lnTo>
                      <a:lnTo>
                        <a:pt x="0"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83" name="Freeform 120"/>
                <p:cNvSpPr>
                  <a:spLocks/>
                </p:cNvSpPr>
                <p:nvPr/>
              </p:nvSpPr>
              <p:spPr bwMode="auto">
                <a:xfrm>
                  <a:off x="4887" y="1159"/>
                  <a:ext cx="55" cy="185"/>
                </a:xfrm>
                <a:custGeom>
                  <a:avLst/>
                  <a:gdLst>
                    <a:gd name="T0" fmla="*/ 0 w 55"/>
                    <a:gd name="T1" fmla="*/ 185 h 185"/>
                    <a:gd name="T2" fmla="*/ 55 w 55"/>
                    <a:gd name="T3" fmla="*/ 124 h 185"/>
                    <a:gd name="T4" fmla="*/ 55 w 55"/>
                    <a:gd name="T5" fmla="*/ 0 h 185"/>
                    <a:gd name="T6" fmla="*/ 0 w 55"/>
                    <a:gd name="T7" fmla="*/ 62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4"/>
                      </a:lnTo>
                      <a:lnTo>
                        <a:pt x="55" y="0"/>
                      </a:lnTo>
                      <a:lnTo>
                        <a:pt x="0" y="62"/>
                      </a:lnTo>
                      <a:lnTo>
                        <a:pt x="0" y="185"/>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684" name="Rectangle 121"/>
                <p:cNvSpPr>
                  <a:spLocks noChangeArrowheads="1"/>
                </p:cNvSpPr>
                <p:nvPr/>
              </p:nvSpPr>
              <p:spPr bwMode="auto">
                <a:xfrm>
                  <a:off x="4669" y="1097"/>
                  <a:ext cx="109" cy="124"/>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85" name="Freeform 122"/>
                <p:cNvSpPr>
                  <a:spLocks/>
                </p:cNvSpPr>
                <p:nvPr/>
              </p:nvSpPr>
              <p:spPr bwMode="auto">
                <a:xfrm>
                  <a:off x="4669" y="1036"/>
                  <a:ext cx="164" cy="61"/>
                </a:xfrm>
                <a:custGeom>
                  <a:avLst/>
                  <a:gdLst>
                    <a:gd name="T0" fmla="*/ 0 w 164"/>
                    <a:gd name="T1" fmla="*/ 61 h 61"/>
                    <a:gd name="T2" fmla="*/ 109 w 164"/>
                    <a:gd name="T3" fmla="*/ 61 h 61"/>
                    <a:gd name="T4" fmla="*/ 164 w 164"/>
                    <a:gd name="T5" fmla="*/ 0 h 61"/>
                    <a:gd name="T6" fmla="*/ 55 w 164"/>
                    <a:gd name="T7" fmla="*/ 0 h 61"/>
                    <a:gd name="T8" fmla="*/ 0 w 164"/>
                    <a:gd name="T9" fmla="*/ 61 h 61"/>
                    <a:gd name="T10" fmla="*/ 0 60000 65536"/>
                    <a:gd name="T11" fmla="*/ 0 60000 65536"/>
                    <a:gd name="T12" fmla="*/ 0 60000 65536"/>
                    <a:gd name="T13" fmla="*/ 0 60000 65536"/>
                    <a:gd name="T14" fmla="*/ 0 60000 65536"/>
                    <a:gd name="T15" fmla="*/ 0 w 164"/>
                    <a:gd name="T16" fmla="*/ 0 h 61"/>
                    <a:gd name="T17" fmla="*/ 164 w 164"/>
                    <a:gd name="T18" fmla="*/ 61 h 61"/>
                  </a:gdLst>
                  <a:ahLst/>
                  <a:cxnLst>
                    <a:cxn ang="T10">
                      <a:pos x="T0" y="T1"/>
                    </a:cxn>
                    <a:cxn ang="T11">
                      <a:pos x="T2" y="T3"/>
                    </a:cxn>
                    <a:cxn ang="T12">
                      <a:pos x="T4" y="T5"/>
                    </a:cxn>
                    <a:cxn ang="T13">
                      <a:pos x="T6" y="T7"/>
                    </a:cxn>
                    <a:cxn ang="T14">
                      <a:pos x="T8" y="T9"/>
                    </a:cxn>
                  </a:cxnLst>
                  <a:rect l="T15" t="T16" r="T17" b="T18"/>
                  <a:pathLst>
                    <a:path w="164" h="61">
                      <a:moveTo>
                        <a:pt x="0" y="61"/>
                      </a:moveTo>
                      <a:lnTo>
                        <a:pt x="109" y="61"/>
                      </a:lnTo>
                      <a:lnTo>
                        <a:pt x="164" y="0"/>
                      </a:lnTo>
                      <a:lnTo>
                        <a:pt x="55" y="0"/>
                      </a:lnTo>
                      <a:lnTo>
                        <a:pt x="0" y="61"/>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86" name="Freeform 123"/>
                <p:cNvSpPr>
                  <a:spLocks/>
                </p:cNvSpPr>
                <p:nvPr/>
              </p:nvSpPr>
              <p:spPr bwMode="auto">
                <a:xfrm>
                  <a:off x="4778" y="1036"/>
                  <a:ext cx="55" cy="185"/>
                </a:xfrm>
                <a:custGeom>
                  <a:avLst/>
                  <a:gdLst>
                    <a:gd name="T0" fmla="*/ 0 w 55"/>
                    <a:gd name="T1" fmla="*/ 185 h 185"/>
                    <a:gd name="T2" fmla="*/ 55 w 55"/>
                    <a:gd name="T3" fmla="*/ 123 h 185"/>
                    <a:gd name="T4" fmla="*/ 55 w 55"/>
                    <a:gd name="T5" fmla="*/ 0 h 185"/>
                    <a:gd name="T6" fmla="*/ 0 w 55"/>
                    <a:gd name="T7" fmla="*/ 61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3"/>
                      </a:lnTo>
                      <a:lnTo>
                        <a:pt x="55" y="0"/>
                      </a:lnTo>
                      <a:lnTo>
                        <a:pt x="0" y="61"/>
                      </a:lnTo>
                      <a:lnTo>
                        <a:pt x="0" y="185"/>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687" name="Freeform 124"/>
                <p:cNvSpPr>
                  <a:spLocks/>
                </p:cNvSpPr>
                <p:nvPr/>
              </p:nvSpPr>
              <p:spPr bwMode="auto">
                <a:xfrm>
                  <a:off x="4833" y="1097"/>
                  <a:ext cx="164" cy="62"/>
                </a:xfrm>
                <a:custGeom>
                  <a:avLst/>
                  <a:gdLst>
                    <a:gd name="T0" fmla="*/ 109 w 164"/>
                    <a:gd name="T1" fmla="*/ 62 h 62"/>
                    <a:gd name="T2" fmla="*/ 164 w 164"/>
                    <a:gd name="T3" fmla="*/ 0 h 62"/>
                    <a:gd name="T4" fmla="*/ 54 w 164"/>
                    <a:gd name="T5" fmla="*/ 0 h 62"/>
                    <a:gd name="T6" fmla="*/ 0 w 164"/>
                    <a:gd name="T7" fmla="*/ 62 h 62"/>
                    <a:gd name="T8" fmla="*/ 109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109" y="62"/>
                      </a:moveTo>
                      <a:lnTo>
                        <a:pt x="164" y="0"/>
                      </a:lnTo>
                      <a:lnTo>
                        <a:pt x="54" y="0"/>
                      </a:lnTo>
                      <a:lnTo>
                        <a:pt x="0" y="62"/>
                      </a:lnTo>
                      <a:lnTo>
                        <a:pt x="109"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88" name="Freeform 125"/>
                <p:cNvSpPr>
                  <a:spLocks/>
                </p:cNvSpPr>
                <p:nvPr/>
              </p:nvSpPr>
              <p:spPr bwMode="auto">
                <a:xfrm>
                  <a:off x="4942" y="1097"/>
                  <a:ext cx="55" cy="186"/>
                </a:xfrm>
                <a:custGeom>
                  <a:avLst/>
                  <a:gdLst>
                    <a:gd name="T0" fmla="*/ 0 w 55"/>
                    <a:gd name="T1" fmla="*/ 186 h 186"/>
                    <a:gd name="T2" fmla="*/ 55 w 55"/>
                    <a:gd name="T3" fmla="*/ 124 h 186"/>
                    <a:gd name="T4" fmla="*/ 55 w 55"/>
                    <a:gd name="T5" fmla="*/ 0 h 186"/>
                    <a:gd name="T6" fmla="*/ 0 w 55"/>
                    <a:gd name="T7" fmla="*/ 62 h 186"/>
                    <a:gd name="T8" fmla="*/ 0 w 55"/>
                    <a:gd name="T9" fmla="*/ 186 h 186"/>
                    <a:gd name="T10" fmla="*/ 0 60000 65536"/>
                    <a:gd name="T11" fmla="*/ 0 60000 65536"/>
                    <a:gd name="T12" fmla="*/ 0 60000 65536"/>
                    <a:gd name="T13" fmla="*/ 0 60000 65536"/>
                    <a:gd name="T14" fmla="*/ 0 60000 65536"/>
                    <a:gd name="T15" fmla="*/ 0 w 55"/>
                    <a:gd name="T16" fmla="*/ 0 h 186"/>
                    <a:gd name="T17" fmla="*/ 55 w 55"/>
                    <a:gd name="T18" fmla="*/ 186 h 186"/>
                  </a:gdLst>
                  <a:ahLst/>
                  <a:cxnLst>
                    <a:cxn ang="T10">
                      <a:pos x="T0" y="T1"/>
                    </a:cxn>
                    <a:cxn ang="T11">
                      <a:pos x="T2" y="T3"/>
                    </a:cxn>
                    <a:cxn ang="T12">
                      <a:pos x="T4" y="T5"/>
                    </a:cxn>
                    <a:cxn ang="T13">
                      <a:pos x="T6" y="T7"/>
                    </a:cxn>
                    <a:cxn ang="T14">
                      <a:pos x="T8" y="T9"/>
                    </a:cxn>
                  </a:cxnLst>
                  <a:rect l="T15" t="T16" r="T17" b="T18"/>
                  <a:pathLst>
                    <a:path w="55" h="186">
                      <a:moveTo>
                        <a:pt x="0" y="186"/>
                      </a:moveTo>
                      <a:lnTo>
                        <a:pt x="55" y="124"/>
                      </a:lnTo>
                      <a:lnTo>
                        <a:pt x="55" y="0"/>
                      </a:lnTo>
                      <a:lnTo>
                        <a:pt x="0" y="62"/>
                      </a:lnTo>
                      <a:lnTo>
                        <a:pt x="0" y="186"/>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689" name="Freeform 126"/>
                <p:cNvSpPr>
                  <a:spLocks/>
                </p:cNvSpPr>
                <p:nvPr/>
              </p:nvSpPr>
              <p:spPr bwMode="auto">
                <a:xfrm>
                  <a:off x="4833" y="1097"/>
                  <a:ext cx="54" cy="62"/>
                </a:xfrm>
                <a:custGeom>
                  <a:avLst/>
                  <a:gdLst>
                    <a:gd name="T0" fmla="*/ 54 w 54"/>
                    <a:gd name="T1" fmla="*/ 0 h 62"/>
                    <a:gd name="T2" fmla="*/ 0 w 54"/>
                    <a:gd name="T3" fmla="*/ 0 h 62"/>
                    <a:gd name="T4" fmla="*/ 0 w 54"/>
                    <a:gd name="T5" fmla="*/ 62 h 62"/>
                    <a:gd name="T6" fmla="*/ 54 w 54"/>
                    <a:gd name="T7" fmla="*/ 0 h 62"/>
                    <a:gd name="T8" fmla="*/ 0 60000 65536"/>
                    <a:gd name="T9" fmla="*/ 0 60000 65536"/>
                    <a:gd name="T10" fmla="*/ 0 60000 65536"/>
                    <a:gd name="T11" fmla="*/ 0 60000 65536"/>
                    <a:gd name="T12" fmla="*/ 0 w 54"/>
                    <a:gd name="T13" fmla="*/ 0 h 62"/>
                    <a:gd name="T14" fmla="*/ 54 w 54"/>
                    <a:gd name="T15" fmla="*/ 62 h 62"/>
                  </a:gdLst>
                  <a:ahLst/>
                  <a:cxnLst>
                    <a:cxn ang="T8">
                      <a:pos x="T0" y="T1"/>
                    </a:cxn>
                    <a:cxn ang="T9">
                      <a:pos x="T2" y="T3"/>
                    </a:cxn>
                    <a:cxn ang="T10">
                      <a:pos x="T4" y="T5"/>
                    </a:cxn>
                    <a:cxn ang="T11">
                      <a:pos x="T6" y="T7"/>
                    </a:cxn>
                  </a:cxnLst>
                  <a:rect l="T12" t="T13" r="T14" b="T15"/>
                  <a:pathLst>
                    <a:path w="54" h="62">
                      <a:moveTo>
                        <a:pt x="54" y="0"/>
                      </a:moveTo>
                      <a:lnTo>
                        <a:pt x="0" y="0"/>
                      </a:lnTo>
                      <a:lnTo>
                        <a:pt x="0" y="62"/>
                      </a:lnTo>
                      <a:lnTo>
                        <a:pt x="54" y="0"/>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90" name="Line 127"/>
                <p:cNvSpPr>
                  <a:spLocks noChangeShapeType="1"/>
                </p:cNvSpPr>
                <p:nvPr/>
              </p:nvSpPr>
              <p:spPr bwMode="auto">
                <a:xfrm flipH="1">
                  <a:off x="4777" y="1036"/>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91" name="Line 128"/>
                <p:cNvSpPr>
                  <a:spLocks noChangeShapeType="1"/>
                </p:cNvSpPr>
                <p:nvPr/>
              </p:nvSpPr>
              <p:spPr bwMode="auto">
                <a:xfrm flipH="1">
                  <a:off x="4766" y="1047"/>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92" name="Line 129"/>
                <p:cNvSpPr>
                  <a:spLocks noChangeShapeType="1"/>
                </p:cNvSpPr>
                <p:nvPr/>
              </p:nvSpPr>
              <p:spPr bwMode="auto">
                <a:xfrm flipH="1">
                  <a:off x="4755" y="1060"/>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93" name="Line 130"/>
                <p:cNvSpPr>
                  <a:spLocks noChangeShapeType="1"/>
                </p:cNvSpPr>
                <p:nvPr/>
              </p:nvSpPr>
              <p:spPr bwMode="auto">
                <a:xfrm flipH="1">
                  <a:off x="4744" y="1071"/>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94" name="Line 131"/>
                <p:cNvSpPr>
                  <a:spLocks noChangeShapeType="1"/>
                </p:cNvSpPr>
                <p:nvPr/>
              </p:nvSpPr>
              <p:spPr bwMode="auto">
                <a:xfrm flipH="1">
                  <a:off x="4733" y="1084"/>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95" name="Line 132"/>
                <p:cNvSpPr>
                  <a:spLocks noChangeShapeType="1"/>
                </p:cNvSpPr>
                <p:nvPr/>
              </p:nvSpPr>
              <p:spPr bwMode="auto">
                <a:xfrm flipH="1">
                  <a:off x="4724" y="1095"/>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96" name="Line 133"/>
                <p:cNvSpPr>
                  <a:spLocks noChangeShapeType="1"/>
                </p:cNvSpPr>
                <p:nvPr/>
              </p:nvSpPr>
              <p:spPr bwMode="auto">
                <a:xfrm flipH="1">
                  <a:off x="4668" y="1159"/>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97" name="Line 134"/>
                <p:cNvSpPr>
                  <a:spLocks noChangeShapeType="1"/>
                </p:cNvSpPr>
                <p:nvPr/>
              </p:nvSpPr>
              <p:spPr bwMode="auto">
                <a:xfrm flipH="1">
                  <a:off x="4658" y="1171"/>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98" name="Line 135"/>
                <p:cNvSpPr>
                  <a:spLocks noChangeShapeType="1"/>
                </p:cNvSpPr>
                <p:nvPr/>
              </p:nvSpPr>
              <p:spPr bwMode="auto">
                <a:xfrm flipH="1">
                  <a:off x="4650" y="1185"/>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99" name="Line 136"/>
                <p:cNvSpPr>
                  <a:spLocks noChangeShapeType="1"/>
                </p:cNvSpPr>
                <p:nvPr/>
              </p:nvSpPr>
              <p:spPr bwMode="auto">
                <a:xfrm flipH="1">
                  <a:off x="4641" y="119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00" name="Line 137"/>
                <p:cNvSpPr>
                  <a:spLocks noChangeShapeType="1"/>
                </p:cNvSpPr>
                <p:nvPr/>
              </p:nvSpPr>
              <p:spPr bwMode="auto">
                <a:xfrm flipH="1">
                  <a:off x="4633" y="121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01" name="Line 138"/>
                <p:cNvSpPr>
                  <a:spLocks noChangeShapeType="1"/>
                </p:cNvSpPr>
                <p:nvPr/>
              </p:nvSpPr>
              <p:spPr bwMode="auto">
                <a:xfrm flipH="1">
                  <a:off x="4941" y="1097"/>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02" name="Line 139"/>
                <p:cNvSpPr>
                  <a:spLocks noChangeShapeType="1"/>
                </p:cNvSpPr>
                <p:nvPr/>
              </p:nvSpPr>
              <p:spPr bwMode="auto">
                <a:xfrm flipH="1">
                  <a:off x="4930" y="110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03" name="Line 140"/>
                <p:cNvSpPr>
                  <a:spLocks noChangeShapeType="1"/>
                </p:cNvSpPr>
                <p:nvPr/>
              </p:nvSpPr>
              <p:spPr bwMode="auto">
                <a:xfrm flipH="1">
                  <a:off x="4919" y="1121"/>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04" name="Line 141"/>
                <p:cNvSpPr>
                  <a:spLocks noChangeShapeType="1"/>
                </p:cNvSpPr>
                <p:nvPr/>
              </p:nvSpPr>
              <p:spPr bwMode="auto">
                <a:xfrm flipH="1">
                  <a:off x="4910" y="113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05" name="Line 142"/>
                <p:cNvSpPr>
                  <a:spLocks noChangeShapeType="1"/>
                </p:cNvSpPr>
                <p:nvPr/>
              </p:nvSpPr>
              <p:spPr bwMode="auto">
                <a:xfrm flipH="1">
                  <a:off x="4899" y="1144"/>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06" name="Line 143"/>
                <p:cNvSpPr>
                  <a:spLocks noChangeShapeType="1"/>
                </p:cNvSpPr>
                <p:nvPr/>
              </p:nvSpPr>
              <p:spPr bwMode="auto">
                <a:xfrm flipH="1">
                  <a:off x="4889" y="1155"/>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07" name="Line 144"/>
                <p:cNvSpPr>
                  <a:spLocks noChangeShapeType="1"/>
                </p:cNvSpPr>
                <p:nvPr/>
              </p:nvSpPr>
              <p:spPr bwMode="auto">
                <a:xfrm flipH="1">
                  <a:off x="4879" y="1166"/>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08" name="Line 145"/>
                <p:cNvSpPr>
                  <a:spLocks noChangeShapeType="1"/>
                </p:cNvSpPr>
                <p:nvPr/>
              </p:nvSpPr>
              <p:spPr bwMode="auto">
                <a:xfrm flipH="1">
                  <a:off x="4868" y="1179"/>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09" name="Line 146"/>
                <p:cNvSpPr>
                  <a:spLocks noChangeShapeType="1"/>
                </p:cNvSpPr>
                <p:nvPr/>
              </p:nvSpPr>
              <p:spPr bwMode="auto">
                <a:xfrm flipH="1">
                  <a:off x="4859" y="1190"/>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10" name="Line 147"/>
                <p:cNvSpPr>
                  <a:spLocks noChangeShapeType="1"/>
                </p:cNvSpPr>
                <p:nvPr/>
              </p:nvSpPr>
              <p:spPr bwMode="auto">
                <a:xfrm flipH="1">
                  <a:off x="4848" y="1202"/>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11" name="Line 148"/>
                <p:cNvSpPr>
                  <a:spLocks noChangeShapeType="1"/>
                </p:cNvSpPr>
                <p:nvPr/>
              </p:nvSpPr>
              <p:spPr bwMode="auto">
                <a:xfrm flipH="1">
                  <a:off x="4838" y="1213"/>
                  <a:ext cx="2" cy="3"/>
                </a:xfrm>
                <a:prstGeom prst="line">
                  <a:avLst/>
                </a:prstGeom>
                <a:noFill/>
                <a:ln w="4763">
                  <a:solidFill>
                    <a:schemeClr val="tx1"/>
                  </a:solidFill>
                  <a:round/>
                  <a:headEnd/>
                  <a:tailEnd/>
                </a:ln>
              </p:spPr>
              <p:txBody>
                <a:bodyPr wrap="none" lIns="9" tIns="4" rIns="9" bIns="4">
                  <a:spAutoFit/>
                </a:bodyPr>
                <a:lstStyle/>
                <a:p>
                  <a:endParaRPr lang="en-US"/>
                </a:p>
              </p:txBody>
            </p:sp>
          </p:grpSp>
          <p:sp>
            <p:nvSpPr>
              <p:cNvPr id="20499" name="Text Box 149"/>
              <p:cNvSpPr txBox="1">
                <a:spLocks noChangeArrowheads="1"/>
              </p:cNvSpPr>
              <p:nvPr/>
            </p:nvSpPr>
            <p:spPr bwMode="auto">
              <a:xfrm>
                <a:off x="1404" y="2382"/>
                <a:ext cx="520" cy="274"/>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In-Transit</a:t>
                </a:r>
              </a:p>
              <a:p>
                <a:pPr eaLnBrk="0" hangingPunct="0"/>
                <a:r>
                  <a:rPr kumimoji="1" lang="en-US" sz="1400" b="1">
                    <a:latin typeface="Arial" charset="0"/>
                  </a:rPr>
                  <a:t>Inventory</a:t>
                </a:r>
              </a:p>
            </p:txBody>
          </p:sp>
          <p:sp>
            <p:nvSpPr>
              <p:cNvPr id="20500" name="Text Box 150"/>
              <p:cNvSpPr txBox="1">
                <a:spLocks noChangeArrowheads="1"/>
              </p:cNvSpPr>
              <p:nvPr/>
            </p:nvSpPr>
            <p:spPr bwMode="auto">
              <a:xfrm>
                <a:off x="2054" y="2379"/>
                <a:ext cx="730" cy="275"/>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Consignment</a:t>
                </a:r>
              </a:p>
              <a:p>
                <a:pPr eaLnBrk="0" hangingPunct="0"/>
                <a:r>
                  <a:rPr kumimoji="1" lang="en-US" sz="1400" b="1">
                    <a:latin typeface="Arial" charset="0"/>
                  </a:rPr>
                  <a:t>Inventory</a:t>
                </a:r>
              </a:p>
            </p:txBody>
          </p:sp>
          <p:sp>
            <p:nvSpPr>
              <p:cNvPr id="20501" name="Rectangle 151"/>
              <p:cNvSpPr>
                <a:spLocks noChangeArrowheads="1"/>
              </p:cNvSpPr>
              <p:nvPr/>
            </p:nvSpPr>
            <p:spPr bwMode="auto">
              <a:xfrm>
                <a:off x="1326" y="1924"/>
                <a:ext cx="1526" cy="775"/>
              </a:xfrm>
              <a:prstGeom prst="rect">
                <a:avLst/>
              </a:prstGeom>
              <a:noFill/>
              <a:ln w="12700">
                <a:solidFill>
                  <a:schemeClr val="tx1"/>
                </a:solidFill>
                <a:miter lim="800000"/>
                <a:headEnd/>
                <a:tailEnd/>
              </a:ln>
            </p:spPr>
            <p:txBody>
              <a:bodyPr wrap="none" lIns="9" tIns="4" rIns="9" bIns="4">
                <a:spAutoFit/>
              </a:bodyPr>
              <a:lstStyle/>
              <a:p>
                <a:endParaRPr lang="en-US"/>
              </a:p>
            </p:txBody>
          </p:sp>
          <p:grpSp>
            <p:nvGrpSpPr>
              <p:cNvPr id="20502" name="Group 152"/>
              <p:cNvGrpSpPr>
                <a:grpSpLocks/>
              </p:cNvGrpSpPr>
              <p:nvPr/>
            </p:nvGrpSpPr>
            <p:grpSpPr bwMode="auto">
              <a:xfrm>
                <a:off x="1700" y="1267"/>
                <a:ext cx="934" cy="463"/>
                <a:chOff x="1680" y="1488"/>
                <a:chExt cx="499" cy="193"/>
              </a:xfrm>
            </p:grpSpPr>
            <p:sp>
              <p:nvSpPr>
                <p:cNvPr id="20670" name="Rectangle 153"/>
                <p:cNvSpPr>
                  <a:spLocks noChangeArrowheads="1"/>
                </p:cNvSpPr>
                <p:nvPr/>
              </p:nvSpPr>
              <p:spPr bwMode="auto">
                <a:xfrm>
                  <a:off x="1902" y="1649"/>
                  <a:ext cx="125" cy="11"/>
                </a:xfrm>
                <a:prstGeom prst="rect">
                  <a:avLst/>
                </a:prstGeom>
                <a:solidFill>
                  <a:srgbClr val="FFFFFF"/>
                </a:solidFill>
                <a:ln w="19050">
                  <a:solidFill>
                    <a:srgbClr val="000000"/>
                  </a:solidFill>
                  <a:miter lim="800000"/>
                  <a:headEnd/>
                  <a:tailEnd/>
                </a:ln>
              </p:spPr>
              <p:txBody>
                <a:bodyPr wrap="none" lIns="9" tIns="4" rIns="9" bIns="4">
                  <a:spAutoFit/>
                </a:bodyPr>
                <a:lstStyle/>
                <a:p>
                  <a:endParaRPr lang="en-US"/>
                </a:p>
              </p:txBody>
            </p:sp>
            <p:sp>
              <p:nvSpPr>
                <p:cNvPr id="20671" name="Freeform 154"/>
                <p:cNvSpPr>
                  <a:spLocks/>
                </p:cNvSpPr>
                <p:nvPr/>
              </p:nvSpPr>
              <p:spPr bwMode="auto">
                <a:xfrm>
                  <a:off x="2027" y="1536"/>
                  <a:ext cx="152" cy="124"/>
                </a:xfrm>
                <a:custGeom>
                  <a:avLst/>
                  <a:gdLst>
                    <a:gd name="T0" fmla="*/ 0 w 305"/>
                    <a:gd name="T1" fmla="*/ 247 h 247"/>
                    <a:gd name="T2" fmla="*/ 305 w 305"/>
                    <a:gd name="T3" fmla="*/ 247 h 247"/>
                    <a:gd name="T4" fmla="*/ 305 w 305"/>
                    <a:gd name="T5" fmla="*/ 100 h 247"/>
                    <a:gd name="T6" fmla="*/ 187 w 305"/>
                    <a:gd name="T7" fmla="*/ 100 h 247"/>
                    <a:gd name="T8" fmla="*/ 137 w 305"/>
                    <a:gd name="T9" fmla="*/ 0 h 247"/>
                    <a:gd name="T10" fmla="*/ 0 w 305"/>
                    <a:gd name="T11" fmla="*/ 0 h 247"/>
                    <a:gd name="T12" fmla="*/ 0 w 305"/>
                    <a:gd name="T13" fmla="*/ 247 h 247"/>
                    <a:gd name="T14" fmla="*/ 0 60000 65536"/>
                    <a:gd name="T15" fmla="*/ 0 60000 65536"/>
                    <a:gd name="T16" fmla="*/ 0 60000 65536"/>
                    <a:gd name="T17" fmla="*/ 0 60000 65536"/>
                    <a:gd name="T18" fmla="*/ 0 60000 65536"/>
                    <a:gd name="T19" fmla="*/ 0 60000 65536"/>
                    <a:gd name="T20" fmla="*/ 0 60000 65536"/>
                    <a:gd name="T21" fmla="*/ 0 w 305"/>
                    <a:gd name="T22" fmla="*/ 0 h 247"/>
                    <a:gd name="T23" fmla="*/ 305 w 305"/>
                    <a:gd name="T24" fmla="*/ 247 h 2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5" h="247">
                      <a:moveTo>
                        <a:pt x="0" y="247"/>
                      </a:moveTo>
                      <a:lnTo>
                        <a:pt x="305" y="247"/>
                      </a:lnTo>
                      <a:lnTo>
                        <a:pt x="305" y="100"/>
                      </a:lnTo>
                      <a:lnTo>
                        <a:pt x="187" y="100"/>
                      </a:lnTo>
                      <a:lnTo>
                        <a:pt x="137" y="0"/>
                      </a:lnTo>
                      <a:lnTo>
                        <a:pt x="0" y="0"/>
                      </a:lnTo>
                      <a:lnTo>
                        <a:pt x="0" y="247"/>
                      </a:lnTo>
                      <a:close/>
                    </a:path>
                  </a:pathLst>
                </a:custGeom>
                <a:solidFill>
                  <a:srgbClr val="FFFFFF"/>
                </a:solidFill>
                <a:ln w="19050" cmpd="sng">
                  <a:solidFill>
                    <a:srgbClr val="000000"/>
                  </a:solidFill>
                  <a:prstDash val="solid"/>
                  <a:round/>
                  <a:headEnd/>
                  <a:tailEnd/>
                </a:ln>
              </p:spPr>
              <p:txBody>
                <a:bodyPr wrap="none" lIns="9" tIns="4" rIns="9" bIns="4">
                  <a:spAutoFit/>
                </a:bodyPr>
                <a:lstStyle/>
                <a:p>
                  <a:endParaRPr lang="en-US"/>
                </a:p>
              </p:txBody>
            </p:sp>
            <p:sp>
              <p:nvSpPr>
                <p:cNvPr id="20672" name="Freeform 155"/>
                <p:cNvSpPr>
                  <a:spLocks/>
                </p:cNvSpPr>
                <p:nvPr/>
              </p:nvSpPr>
              <p:spPr bwMode="auto">
                <a:xfrm>
                  <a:off x="2100" y="1628"/>
                  <a:ext cx="52" cy="53"/>
                </a:xfrm>
                <a:custGeom>
                  <a:avLst/>
                  <a:gdLst>
                    <a:gd name="T0" fmla="*/ 103 w 103"/>
                    <a:gd name="T1" fmla="*/ 53 h 104"/>
                    <a:gd name="T2" fmla="*/ 100 w 103"/>
                    <a:gd name="T3" fmla="*/ 34 h 104"/>
                    <a:gd name="T4" fmla="*/ 91 w 103"/>
                    <a:gd name="T5" fmla="*/ 17 h 104"/>
                    <a:gd name="T6" fmla="*/ 78 w 103"/>
                    <a:gd name="T7" fmla="*/ 5 h 104"/>
                    <a:gd name="T8" fmla="*/ 60 w 103"/>
                    <a:gd name="T9" fmla="*/ 0 h 104"/>
                    <a:gd name="T10" fmla="*/ 43 w 103"/>
                    <a:gd name="T11" fmla="*/ 0 h 104"/>
                    <a:gd name="T12" fmla="*/ 25 w 103"/>
                    <a:gd name="T13" fmla="*/ 5 h 104"/>
                    <a:gd name="T14" fmla="*/ 11 w 103"/>
                    <a:gd name="T15" fmla="*/ 17 h 104"/>
                    <a:gd name="T16" fmla="*/ 3 w 103"/>
                    <a:gd name="T17" fmla="*/ 34 h 104"/>
                    <a:gd name="T18" fmla="*/ 0 w 103"/>
                    <a:gd name="T19" fmla="*/ 53 h 104"/>
                    <a:gd name="T20" fmla="*/ 3 w 103"/>
                    <a:gd name="T21" fmla="*/ 70 h 104"/>
                    <a:gd name="T22" fmla="*/ 11 w 103"/>
                    <a:gd name="T23" fmla="*/ 87 h 104"/>
                    <a:gd name="T24" fmla="*/ 25 w 103"/>
                    <a:gd name="T25" fmla="*/ 99 h 104"/>
                    <a:gd name="T26" fmla="*/ 43 w 103"/>
                    <a:gd name="T27" fmla="*/ 104 h 104"/>
                    <a:gd name="T28" fmla="*/ 60 w 103"/>
                    <a:gd name="T29" fmla="*/ 104 h 104"/>
                    <a:gd name="T30" fmla="*/ 78 w 103"/>
                    <a:gd name="T31" fmla="*/ 99 h 104"/>
                    <a:gd name="T32" fmla="*/ 91 w 103"/>
                    <a:gd name="T33" fmla="*/ 87 h 104"/>
                    <a:gd name="T34" fmla="*/ 100 w 103"/>
                    <a:gd name="T35" fmla="*/ 70 h 104"/>
                    <a:gd name="T36" fmla="*/ 103 w 103"/>
                    <a:gd name="T37" fmla="*/ 53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3"/>
                    <a:gd name="T58" fmla="*/ 0 h 104"/>
                    <a:gd name="T59" fmla="*/ 103 w 103"/>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3" h="104">
                      <a:moveTo>
                        <a:pt x="103" y="53"/>
                      </a:moveTo>
                      <a:lnTo>
                        <a:pt x="100" y="34"/>
                      </a:lnTo>
                      <a:lnTo>
                        <a:pt x="91" y="17"/>
                      </a:lnTo>
                      <a:lnTo>
                        <a:pt x="78" y="5"/>
                      </a:lnTo>
                      <a:lnTo>
                        <a:pt x="60" y="0"/>
                      </a:lnTo>
                      <a:lnTo>
                        <a:pt x="43" y="0"/>
                      </a:lnTo>
                      <a:lnTo>
                        <a:pt x="25" y="5"/>
                      </a:lnTo>
                      <a:lnTo>
                        <a:pt x="11" y="17"/>
                      </a:lnTo>
                      <a:lnTo>
                        <a:pt x="3" y="34"/>
                      </a:lnTo>
                      <a:lnTo>
                        <a:pt x="0" y="53"/>
                      </a:lnTo>
                      <a:lnTo>
                        <a:pt x="3" y="70"/>
                      </a:lnTo>
                      <a:lnTo>
                        <a:pt x="11" y="87"/>
                      </a:lnTo>
                      <a:lnTo>
                        <a:pt x="25" y="99"/>
                      </a:lnTo>
                      <a:lnTo>
                        <a:pt x="43" y="104"/>
                      </a:lnTo>
                      <a:lnTo>
                        <a:pt x="60" y="104"/>
                      </a:lnTo>
                      <a:lnTo>
                        <a:pt x="78" y="99"/>
                      </a:lnTo>
                      <a:lnTo>
                        <a:pt x="91" y="87"/>
                      </a:lnTo>
                      <a:lnTo>
                        <a:pt x="100" y="70"/>
                      </a:lnTo>
                      <a:lnTo>
                        <a:pt x="103" y="53"/>
                      </a:lnTo>
                      <a:close/>
                    </a:path>
                  </a:pathLst>
                </a:custGeom>
                <a:solidFill>
                  <a:srgbClr val="FFFFFF"/>
                </a:solidFill>
                <a:ln w="19050" cmpd="sng">
                  <a:solidFill>
                    <a:srgbClr val="000000"/>
                  </a:solidFill>
                  <a:prstDash val="solid"/>
                  <a:round/>
                  <a:headEnd/>
                  <a:tailEnd/>
                </a:ln>
              </p:spPr>
              <p:txBody>
                <a:bodyPr wrap="none" lIns="9" tIns="4" rIns="9" bIns="4">
                  <a:spAutoFit/>
                </a:bodyPr>
                <a:lstStyle/>
                <a:p>
                  <a:endParaRPr lang="en-US"/>
                </a:p>
              </p:txBody>
            </p:sp>
            <p:sp>
              <p:nvSpPr>
                <p:cNvPr id="20673" name="Rectangle 156"/>
                <p:cNvSpPr>
                  <a:spLocks noChangeArrowheads="1"/>
                </p:cNvSpPr>
                <p:nvPr/>
              </p:nvSpPr>
              <p:spPr bwMode="auto">
                <a:xfrm>
                  <a:off x="1680" y="1488"/>
                  <a:ext cx="335" cy="139"/>
                </a:xfrm>
                <a:prstGeom prst="rect">
                  <a:avLst/>
                </a:prstGeom>
                <a:solidFill>
                  <a:srgbClr val="FFFFFF"/>
                </a:solidFill>
                <a:ln w="19050">
                  <a:solidFill>
                    <a:srgbClr val="000000"/>
                  </a:solidFill>
                  <a:miter lim="800000"/>
                  <a:headEnd/>
                  <a:tailEnd/>
                </a:ln>
              </p:spPr>
              <p:txBody>
                <a:bodyPr wrap="none" lIns="9" tIns="4" rIns="9" bIns="4">
                  <a:spAutoFit/>
                </a:bodyPr>
                <a:lstStyle/>
                <a:p>
                  <a:endParaRPr lang="en-US"/>
                </a:p>
              </p:txBody>
            </p:sp>
            <p:sp>
              <p:nvSpPr>
                <p:cNvPr id="20674" name="Freeform 157"/>
                <p:cNvSpPr>
                  <a:spLocks/>
                </p:cNvSpPr>
                <p:nvPr/>
              </p:nvSpPr>
              <p:spPr bwMode="auto">
                <a:xfrm>
                  <a:off x="1960" y="1628"/>
                  <a:ext cx="51" cy="53"/>
                </a:xfrm>
                <a:custGeom>
                  <a:avLst/>
                  <a:gdLst>
                    <a:gd name="T0" fmla="*/ 103 w 103"/>
                    <a:gd name="T1" fmla="*/ 53 h 104"/>
                    <a:gd name="T2" fmla="*/ 101 w 103"/>
                    <a:gd name="T3" fmla="*/ 34 h 104"/>
                    <a:gd name="T4" fmla="*/ 91 w 103"/>
                    <a:gd name="T5" fmla="*/ 17 h 104"/>
                    <a:gd name="T6" fmla="*/ 78 w 103"/>
                    <a:gd name="T7" fmla="*/ 5 h 104"/>
                    <a:gd name="T8" fmla="*/ 61 w 103"/>
                    <a:gd name="T9" fmla="*/ 0 h 104"/>
                    <a:gd name="T10" fmla="*/ 43 w 103"/>
                    <a:gd name="T11" fmla="*/ 0 h 104"/>
                    <a:gd name="T12" fmla="*/ 26 w 103"/>
                    <a:gd name="T13" fmla="*/ 5 h 104"/>
                    <a:gd name="T14" fmla="*/ 11 w 103"/>
                    <a:gd name="T15" fmla="*/ 17 h 104"/>
                    <a:gd name="T16" fmla="*/ 3 w 103"/>
                    <a:gd name="T17" fmla="*/ 34 h 104"/>
                    <a:gd name="T18" fmla="*/ 0 w 103"/>
                    <a:gd name="T19" fmla="*/ 53 h 104"/>
                    <a:gd name="T20" fmla="*/ 3 w 103"/>
                    <a:gd name="T21" fmla="*/ 70 h 104"/>
                    <a:gd name="T22" fmla="*/ 11 w 103"/>
                    <a:gd name="T23" fmla="*/ 87 h 104"/>
                    <a:gd name="T24" fmla="*/ 26 w 103"/>
                    <a:gd name="T25" fmla="*/ 99 h 104"/>
                    <a:gd name="T26" fmla="*/ 43 w 103"/>
                    <a:gd name="T27" fmla="*/ 104 h 104"/>
                    <a:gd name="T28" fmla="*/ 61 w 103"/>
                    <a:gd name="T29" fmla="*/ 104 h 104"/>
                    <a:gd name="T30" fmla="*/ 78 w 103"/>
                    <a:gd name="T31" fmla="*/ 99 h 104"/>
                    <a:gd name="T32" fmla="*/ 91 w 103"/>
                    <a:gd name="T33" fmla="*/ 87 h 104"/>
                    <a:gd name="T34" fmla="*/ 101 w 103"/>
                    <a:gd name="T35" fmla="*/ 70 h 104"/>
                    <a:gd name="T36" fmla="*/ 103 w 103"/>
                    <a:gd name="T37" fmla="*/ 53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3"/>
                    <a:gd name="T58" fmla="*/ 0 h 104"/>
                    <a:gd name="T59" fmla="*/ 103 w 103"/>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3" h="104">
                      <a:moveTo>
                        <a:pt x="103" y="53"/>
                      </a:moveTo>
                      <a:lnTo>
                        <a:pt x="101" y="34"/>
                      </a:lnTo>
                      <a:lnTo>
                        <a:pt x="91" y="17"/>
                      </a:lnTo>
                      <a:lnTo>
                        <a:pt x="78" y="5"/>
                      </a:lnTo>
                      <a:lnTo>
                        <a:pt x="61" y="0"/>
                      </a:lnTo>
                      <a:lnTo>
                        <a:pt x="43" y="0"/>
                      </a:lnTo>
                      <a:lnTo>
                        <a:pt x="26" y="5"/>
                      </a:lnTo>
                      <a:lnTo>
                        <a:pt x="11" y="17"/>
                      </a:lnTo>
                      <a:lnTo>
                        <a:pt x="3" y="34"/>
                      </a:lnTo>
                      <a:lnTo>
                        <a:pt x="0" y="53"/>
                      </a:lnTo>
                      <a:lnTo>
                        <a:pt x="3" y="70"/>
                      </a:lnTo>
                      <a:lnTo>
                        <a:pt x="11" y="87"/>
                      </a:lnTo>
                      <a:lnTo>
                        <a:pt x="26" y="99"/>
                      </a:lnTo>
                      <a:lnTo>
                        <a:pt x="43" y="104"/>
                      </a:lnTo>
                      <a:lnTo>
                        <a:pt x="61" y="104"/>
                      </a:lnTo>
                      <a:lnTo>
                        <a:pt x="78" y="99"/>
                      </a:lnTo>
                      <a:lnTo>
                        <a:pt x="91" y="87"/>
                      </a:lnTo>
                      <a:lnTo>
                        <a:pt x="101" y="70"/>
                      </a:lnTo>
                      <a:lnTo>
                        <a:pt x="103" y="53"/>
                      </a:lnTo>
                      <a:close/>
                    </a:path>
                  </a:pathLst>
                </a:custGeom>
                <a:solidFill>
                  <a:srgbClr val="FFFFFF"/>
                </a:solidFill>
                <a:ln w="19050" cmpd="sng">
                  <a:solidFill>
                    <a:srgbClr val="000000"/>
                  </a:solidFill>
                  <a:prstDash val="solid"/>
                  <a:round/>
                  <a:headEnd/>
                  <a:tailEnd/>
                </a:ln>
              </p:spPr>
              <p:txBody>
                <a:bodyPr wrap="none" lIns="9" tIns="4" rIns="9" bIns="4">
                  <a:spAutoFit/>
                </a:bodyPr>
                <a:lstStyle/>
                <a:p>
                  <a:endParaRPr lang="en-US"/>
                </a:p>
              </p:txBody>
            </p:sp>
            <p:sp>
              <p:nvSpPr>
                <p:cNvPr id="20675" name="Freeform 158"/>
                <p:cNvSpPr>
                  <a:spLocks/>
                </p:cNvSpPr>
                <p:nvPr/>
              </p:nvSpPr>
              <p:spPr bwMode="auto">
                <a:xfrm>
                  <a:off x="1902" y="1628"/>
                  <a:ext cx="53" cy="53"/>
                </a:xfrm>
                <a:custGeom>
                  <a:avLst/>
                  <a:gdLst>
                    <a:gd name="T0" fmla="*/ 105 w 105"/>
                    <a:gd name="T1" fmla="*/ 53 h 104"/>
                    <a:gd name="T2" fmla="*/ 101 w 105"/>
                    <a:gd name="T3" fmla="*/ 34 h 104"/>
                    <a:gd name="T4" fmla="*/ 91 w 105"/>
                    <a:gd name="T5" fmla="*/ 17 h 104"/>
                    <a:gd name="T6" fmla="*/ 78 w 105"/>
                    <a:gd name="T7" fmla="*/ 5 h 104"/>
                    <a:gd name="T8" fmla="*/ 61 w 105"/>
                    <a:gd name="T9" fmla="*/ 0 h 104"/>
                    <a:gd name="T10" fmla="*/ 43 w 105"/>
                    <a:gd name="T11" fmla="*/ 0 h 104"/>
                    <a:gd name="T12" fmla="*/ 27 w 105"/>
                    <a:gd name="T13" fmla="*/ 5 h 104"/>
                    <a:gd name="T14" fmla="*/ 12 w 105"/>
                    <a:gd name="T15" fmla="*/ 17 h 104"/>
                    <a:gd name="T16" fmla="*/ 3 w 105"/>
                    <a:gd name="T17" fmla="*/ 34 h 104"/>
                    <a:gd name="T18" fmla="*/ 0 w 105"/>
                    <a:gd name="T19" fmla="*/ 53 h 104"/>
                    <a:gd name="T20" fmla="*/ 3 w 105"/>
                    <a:gd name="T21" fmla="*/ 70 h 104"/>
                    <a:gd name="T22" fmla="*/ 12 w 105"/>
                    <a:gd name="T23" fmla="*/ 87 h 104"/>
                    <a:gd name="T24" fmla="*/ 27 w 105"/>
                    <a:gd name="T25" fmla="*/ 99 h 104"/>
                    <a:gd name="T26" fmla="*/ 43 w 105"/>
                    <a:gd name="T27" fmla="*/ 104 h 104"/>
                    <a:gd name="T28" fmla="*/ 61 w 105"/>
                    <a:gd name="T29" fmla="*/ 104 h 104"/>
                    <a:gd name="T30" fmla="*/ 78 w 105"/>
                    <a:gd name="T31" fmla="*/ 99 h 104"/>
                    <a:gd name="T32" fmla="*/ 91 w 105"/>
                    <a:gd name="T33" fmla="*/ 87 h 104"/>
                    <a:gd name="T34" fmla="*/ 101 w 105"/>
                    <a:gd name="T35" fmla="*/ 70 h 104"/>
                    <a:gd name="T36" fmla="*/ 105 w 105"/>
                    <a:gd name="T37" fmla="*/ 53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5"/>
                    <a:gd name="T58" fmla="*/ 0 h 104"/>
                    <a:gd name="T59" fmla="*/ 105 w 105"/>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5" h="104">
                      <a:moveTo>
                        <a:pt x="105" y="53"/>
                      </a:moveTo>
                      <a:lnTo>
                        <a:pt x="101" y="34"/>
                      </a:lnTo>
                      <a:lnTo>
                        <a:pt x="91" y="17"/>
                      </a:lnTo>
                      <a:lnTo>
                        <a:pt x="78" y="5"/>
                      </a:lnTo>
                      <a:lnTo>
                        <a:pt x="61" y="0"/>
                      </a:lnTo>
                      <a:lnTo>
                        <a:pt x="43" y="0"/>
                      </a:lnTo>
                      <a:lnTo>
                        <a:pt x="27" y="5"/>
                      </a:lnTo>
                      <a:lnTo>
                        <a:pt x="12" y="17"/>
                      </a:lnTo>
                      <a:lnTo>
                        <a:pt x="3" y="34"/>
                      </a:lnTo>
                      <a:lnTo>
                        <a:pt x="0" y="53"/>
                      </a:lnTo>
                      <a:lnTo>
                        <a:pt x="3" y="70"/>
                      </a:lnTo>
                      <a:lnTo>
                        <a:pt x="12" y="87"/>
                      </a:lnTo>
                      <a:lnTo>
                        <a:pt x="27" y="99"/>
                      </a:lnTo>
                      <a:lnTo>
                        <a:pt x="43" y="104"/>
                      </a:lnTo>
                      <a:lnTo>
                        <a:pt x="61" y="104"/>
                      </a:lnTo>
                      <a:lnTo>
                        <a:pt x="78" y="99"/>
                      </a:lnTo>
                      <a:lnTo>
                        <a:pt x="91" y="87"/>
                      </a:lnTo>
                      <a:lnTo>
                        <a:pt x="101" y="70"/>
                      </a:lnTo>
                      <a:lnTo>
                        <a:pt x="105" y="53"/>
                      </a:lnTo>
                      <a:close/>
                    </a:path>
                  </a:pathLst>
                </a:custGeom>
                <a:solidFill>
                  <a:srgbClr val="FFFFFF"/>
                </a:solidFill>
                <a:ln w="19050" cmpd="sng">
                  <a:solidFill>
                    <a:srgbClr val="000000"/>
                  </a:solidFill>
                  <a:prstDash val="solid"/>
                  <a:round/>
                  <a:headEnd/>
                  <a:tailEnd/>
                </a:ln>
              </p:spPr>
              <p:txBody>
                <a:bodyPr wrap="none" lIns="9" tIns="4" rIns="9" bIns="4">
                  <a:spAutoFit/>
                </a:bodyPr>
                <a:lstStyle/>
                <a:p>
                  <a:endParaRPr lang="en-US"/>
                </a:p>
              </p:txBody>
            </p:sp>
            <p:sp>
              <p:nvSpPr>
                <p:cNvPr id="20676" name="Freeform 159"/>
                <p:cNvSpPr>
                  <a:spLocks/>
                </p:cNvSpPr>
                <p:nvPr/>
              </p:nvSpPr>
              <p:spPr bwMode="auto">
                <a:xfrm>
                  <a:off x="1754" y="1628"/>
                  <a:ext cx="51" cy="53"/>
                </a:xfrm>
                <a:custGeom>
                  <a:avLst/>
                  <a:gdLst>
                    <a:gd name="T0" fmla="*/ 103 w 103"/>
                    <a:gd name="T1" fmla="*/ 53 h 104"/>
                    <a:gd name="T2" fmla="*/ 100 w 103"/>
                    <a:gd name="T3" fmla="*/ 34 h 104"/>
                    <a:gd name="T4" fmla="*/ 92 w 103"/>
                    <a:gd name="T5" fmla="*/ 17 h 104"/>
                    <a:gd name="T6" fmla="*/ 77 w 103"/>
                    <a:gd name="T7" fmla="*/ 5 h 104"/>
                    <a:gd name="T8" fmla="*/ 60 w 103"/>
                    <a:gd name="T9" fmla="*/ 0 h 104"/>
                    <a:gd name="T10" fmla="*/ 42 w 103"/>
                    <a:gd name="T11" fmla="*/ 0 h 104"/>
                    <a:gd name="T12" fmla="*/ 25 w 103"/>
                    <a:gd name="T13" fmla="*/ 5 h 104"/>
                    <a:gd name="T14" fmla="*/ 12 w 103"/>
                    <a:gd name="T15" fmla="*/ 17 h 104"/>
                    <a:gd name="T16" fmla="*/ 2 w 103"/>
                    <a:gd name="T17" fmla="*/ 34 h 104"/>
                    <a:gd name="T18" fmla="*/ 0 w 103"/>
                    <a:gd name="T19" fmla="*/ 53 h 104"/>
                    <a:gd name="T20" fmla="*/ 2 w 103"/>
                    <a:gd name="T21" fmla="*/ 70 h 104"/>
                    <a:gd name="T22" fmla="*/ 12 w 103"/>
                    <a:gd name="T23" fmla="*/ 87 h 104"/>
                    <a:gd name="T24" fmla="*/ 25 w 103"/>
                    <a:gd name="T25" fmla="*/ 99 h 104"/>
                    <a:gd name="T26" fmla="*/ 42 w 103"/>
                    <a:gd name="T27" fmla="*/ 104 h 104"/>
                    <a:gd name="T28" fmla="*/ 60 w 103"/>
                    <a:gd name="T29" fmla="*/ 104 h 104"/>
                    <a:gd name="T30" fmla="*/ 77 w 103"/>
                    <a:gd name="T31" fmla="*/ 99 h 104"/>
                    <a:gd name="T32" fmla="*/ 92 w 103"/>
                    <a:gd name="T33" fmla="*/ 87 h 104"/>
                    <a:gd name="T34" fmla="*/ 100 w 103"/>
                    <a:gd name="T35" fmla="*/ 70 h 104"/>
                    <a:gd name="T36" fmla="*/ 103 w 103"/>
                    <a:gd name="T37" fmla="*/ 53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3"/>
                    <a:gd name="T58" fmla="*/ 0 h 104"/>
                    <a:gd name="T59" fmla="*/ 103 w 103"/>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3" h="104">
                      <a:moveTo>
                        <a:pt x="103" y="53"/>
                      </a:moveTo>
                      <a:lnTo>
                        <a:pt x="100" y="34"/>
                      </a:lnTo>
                      <a:lnTo>
                        <a:pt x="92" y="17"/>
                      </a:lnTo>
                      <a:lnTo>
                        <a:pt x="77" y="5"/>
                      </a:lnTo>
                      <a:lnTo>
                        <a:pt x="60" y="0"/>
                      </a:lnTo>
                      <a:lnTo>
                        <a:pt x="42" y="0"/>
                      </a:lnTo>
                      <a:lnTo>
                        <a:pt x="25" y="5"/>
                      </a:lnTo>
                      <a:lnTo>
                        <a:pt x="12" y="17"/>
                      </a:lnTo>
                      <a:lnTo>
                        <a:pt x="2" y="34"/>
                      </a:lnTo>
                      <a:lnTo>
                        <a:pt x="0" y="53"/>
                      </a:lnTo>
                      <a:lnTo>
                        <a:pt x="2" y="70"/>
                      </a:lnTo>
                      <a:lnTo>
                        <a:pt x="12" y="87"/>
                      </a:lnTo>
                      <a:lnTo>
                        <a:pt x="25" y="99"/>
                      </a:lnTo>
                      <a:lnTo>
                        <a:pt x="42" y="104"/>
                      </a:lnTo>
                      <a:lnTo>
                        <a:pt x="60" y="104"/>
                      </a:lnTo>
                      <a:lnTo>
                        <a:pt x="77" y="99"/>
                      </a:lnTo>
                      <a:lnTo>
                        <a:pt x="92" y="87"/>
                      </a:lnTo>
                      <a:lnTo>
                        <a:pt x="100" y="70"/>
                      </a:lnTo>
                      <a:lnTo>
                        <a:pt x="103" y="53"/>
                      </a:lnTo>
                      <a:close/>
                    </a:path>
                  </a:pathLst>
                </a:custGeom>
                <a:solidFill>
                  <a:srgbClr val="FFFFFF"/>
                </a:solidFill>
                <a:ln w="19050" cmpd="sng">
                  <a:solidFill>
                    <a:srgbClr val="000000"/>
                  </a:solidFill>
                  <a:prstDash val="solid"/>
                  <a:round/>
                  <a:headEnd/>
                  <a:tailEnd/>
                </a:ln>
              </p:spPr>
              <p:txBody>
                <a:bodyPr wrap="none" lIns="9" tIns="4" rIns="9" bIns="4">
                  <a:spAutoFit/>
                </a:bodyPr>
                <a:lstStyle/>
                <a:p>
                  <a:endParaRPr lang="en-US"/>
                </a:p>
              </p:txBody>
            </p:sp>
            <p:sp>
              <p:nvSpPr>
                <p:cNvPr id="20677" name="Freeform 160"/>
                <p:cNvSpPr>
                  <a:spLocks/>
                </p:cNvSpPr>
                <p:nvPr/>
              </p:nvSpPr>
              <p:spPr bwMode="auto">
                <a:xfrm>
                  <a:off x="1696" y="1628"/>
                  <a:ext cx="52" cy="53"/>
                </a:xfrm>
                <a:custGeom>
                  <a:avLst/>
                  <a:gdLst>
                    <a:gd name="T0" fmla="*/ 104 w 104"/>
                    <a:gd name="T1" fmla="*/ 53 h 104"/>
                    <a:gd name="T2" fmla="*/ 100 w 104"/>
                    <a:gd name="T3" fmla="*/ 34 h 104"/>
                    <a:gd name="T4" fmla="*/ 92 w 104"/>
                    <a:gd name="T5" fmla="*/ 17 h 104"/>
                    <a:gd name="T6" fmla="*/ 79 w 104"/>
                    <a:gd name="T7" fmla="*/ 5 h 104"/>
                    <a:gd name="T8" fmla="*/ 60 w 104"/>
                    <a:gd name="T9" fmla="*/ 0 h 104"/>
                    <a:gd name="T10" fmla="*/ 44 w 104"/>
                    <a:gd name="T11" fmla="*/ 0 h 104"/>
                    <a:gd name="T12" fmla="*/ 25 w 104"/>
                    <a:gd name="T13" fmla="*/ 5 h 104"/>
                    <a:gd name="T14" fmla="*/ 12 w 104"/>
                    <a:gd name="T15" fmla="*/ 17 h 104"/>
                    <a:gd name="T16" fmla="*/ 4 w 104"/>
                    <a:gd name="T17" fmla="*/ 34 h 104"/>
                    <a:gd name="T18" fmla="*/ 0 w 104"/>
                    <a:gd name="T19" fmla="*/ 53 h 104"/>
                    <a:gd name="T20" fmla="*/ 4 w 104"/>
                    <a:gd name="T21" fmla="*/ 70 h 104"/>
                    <a:gd name="T22" fmla="*/ 12 w 104"/>
                    <a:gd name="T23" fmla="*/ 87 h 104"/>
                    <a:gd name="T24" fmla="*/ 25 w 104"/>
                    <a:gd name="T25" fmla="*/ 99 h 104"/>
                    <a:gd name="T26" fmla="*/ 44 w 104"/>
                    <a:gd name="T27" fmla="*/ 104 h 104"/>
                    <a:gd name="T28" fmla="*/ 60 w 104"/>
                    <a:gd name="T29" fmla="*/ 104 h 104"/>
                    <a:gd name="T30" fmla="*/ 79 w 104"/>
                    <a:gd name="T31" fmla="*/ 99 h 104"/>
                    <a:gd name="T32" fmla="*/ 92 w 104"/>
                    <a:gd name="T33" fmla="*/ 87 h 104"/>
                    <a:gd name="T34" fmla="*/ 100 w 104"/>
                    <a:gd name="T35" fmla="*/ 70 h 104"/>
                    <a:gd name="T36" fmla="*/ 104 w 104"/>
                    <a:gd name="T37" fmla="*/ 53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4"/>
                    <a:gd name="T58" fmla="*/ 0 h 104"/>
                    <a:gd name="T59" fmla="*/ 104 w 104"/>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4" h="104">
                      <a:moveTo>
                        <a:pt x="104" y="53"/>
                      </a:moveTo>
                      <a:lnTo>
                        <a:pt x="100" y="34"/>
                      </a:lnTo>
                      <a:lnTo>
                        <a:pt x="92" y="17"/>
                      </a:lnTo>
                      <a:lnTo>
                        <a:pt x="79" y="5"/>
                      </a:lnTo>
                      <a:lnTo>
                        <a:pt x="60" y="0"/>
                      </a:lnTo>
                      <a:lnTo>
                        <a:pt x="44" y="0"/>
                      </a:lnTo>
                      <a:lnTo>
                        <a:pt x="25" y="5"/>
                      </a:lnTo>
                      <a:lnTo>
                        <a:pt x="12" y="17"/>
                      </a:lnTo>
                      <a:lnTo>
                        <a:pt x="4" y="34"/>
                      </a:lnTo>
                      <a:lnTo>
                        <a:pt x="0" y="53"/>
                      </a:lnTo>
                      <a:lnTo>
                        <a:pt x="4" y="70"/>
                      </a:lnTo>
                      <a:lnTo>
                        <a:pt x="12" y="87"/>
                      </a:lnTo>
                      <a:lnTo>
                        <a:pt x="25" y="99"/>
                      </a:lnTo>
                      <a:lnTo>
                        <a:pt x="44" y="104"/>
                      </a:lnTo>
                      <a:lnTo>
                        <a:pt x="60" y="104"/>
                      </a:lnTo>
                      <a:lnTo>
                        <a:pt x="79" y="99"/>
                      </a:lnTo>
                      <a:lnTo>
                        <a:pt x="92" y="87"/>
                      </a:lnTo>
                      <a:lnTo>
                        <a:pt x="100" y="70"/>
                      </a:lnTo>
                      <a:lnTo>
                        <a:pt x="104" y="53"/>
                      </a:lnTo>
                      <a:close/>
                    </a:path>
                  </a:pathLst>
                </a:custGeom>
                <a:solidFill>
                  <a:srgbClr val="FFFFFF"/>
                </a:solidFill>
                <a:ln w="19050" cmpd="sng">
                  <a:solidFill>
                    <a:srgbClr val="000000"/>
                  </a:solidFill>
                  <a:prstDash val="solid"/>
                  <a:round/>
                  <a:headEnd/>
                  <a:tailEnd/>
                </a:ln>
              </p:spPr>
              <p:txBody>
                <a:bodyPr wrap="none" lIns="9" tIns="4" rIns="9" bIns="4">
                  <a:spAutoFit/>
                </a:bodyPr>
                <a:lstStyle/>
                <a:p>
                  <a:endParaRPr lang="en-US"/>
                </a:p>
              </p:txBody>
            </p:sp>
          </p:grpSp>
          <p:sp>
            <p:nvSpPr>
              <p:cNvPr id="20503" name="Rectangle 161"/>
              <p:cNvSpPr>
                <a:spLocks noChangeArrowheads="1"/>
              </p:cNvSpPr>
              <p:nvPr/>
            </p:nvSpPr>
            <p:spPr bwMode="auto">
              <a:xfrm>
                <a:off x="1793" y="1729"/>
                <a:ext cx="520" cy="137"/>
              </a:xfrm>
              <a:prstGeom prst="rect">
                <a:avLst/>
              </a:prstGeom>
              <a:noFill/>
              <a:ln w="9525">
                <a:noFill/>
                <a:miter lim="800000"/>
                <a:headEnd/>
                <a:tailEnd/>
              </a:ln>
            </p:spPr>
            <p:txBody>
              <a:bodyPr wrap="none" lIns="13" tIns="6" rIns="13" bIns="6">
                <a:spAutoFit/>
              </a:bodyPr>
              <a:lstStyle/>
              <a:p>
                <a:pPr algn="l" eaLnBrk="0" hangingPunct="0"/>
                <a:r>
                  <a:rPr kumimoji="1" lang="en-US" sz="1400" b="1">
                    <a:latin typeface="Arial" charset="0"/>
                  </a:rPr>
                  <a:t>In-Transit</a:t>
                </a:r>
              </a:p>
            </p:txBody>
          </p:sp>
          <p:sp>
            <p:nvSpPr>
              <p:cNvPr id="20504" name="Line 162"/>
              <p:cNvSpPr>
                <a:spLocks noChangeShapeType="1"/>
              </p:cNvSpPr>
              <p:nvPr/>
            </p:nvSpPr>
            <p:spPr bwMode="auto">
              <a:xfrm>
                <a:off x="1139" y="1544"/>
                <a:ext cx="421" cy="0"/>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05" name="Line 163"/>
              <p:cNvSpPr>
                <a:spLocks noChangeShapeType="1"/>
              </p:cNvSpPr>
              <p:nvPr/>
            </p:nvSpPr>
            <p:spPr bwMode="auto">
              <a:xfrm flipH="1">
                <a:off x="672" y="1960"/>
                <a:ext cx="0" cy="924"/>
              </a:xfrm>
              <a:prstGeom prst="line">
                <a:avLst/>
              </a:prstGeom>
              <a:noFill/>
              <a:ln w="28575">
                <a:solidFill>
                  <a:schemeClr val="tx1"/>
                </a:solidFill>
                <a:prstDash val="sysDot"/>
                <a:round/>
                <a:headEnd/>
                <a:tailEnd type="triangle" w="med" len="med"/>
              </a:ln>
            </p:spPr>
            <p:txBody>
              <a:bodyPr wrap="none" lIns="9" tIns="4" rIns="9" bIns="4">
                <a:spAutoFit/>
              </a:bodyPr>
              <a:lstStyle/>
              <a:p>
                <a:endParaRPr lang="en-US"/>
              </a:p>
            </p:txBody>
          </p:sp>
          <p:sp>
            <p:nvSpPr>
              <p:cNvPr id="20506" name="Text Box 164"/>
              <p:cNvSpPr txBox="1">
                <a:spLocks noChangeArrowheads="1"/>
              </p:cNvSpPr>
              <p:nvPr/>
            </p:nvSpPr>
            <p:spPr bwMode="auto">
              <a:xfrm>
                <a:off x="584" y="2284"/>
                <a:ext cx="153" cy="137"/>
              </a:xfrm>
              <a:prstGeom prst="rect">
                <a:avLst/>
              </a:prstGeom>
              <a:solidFill>
                <a:schemeClr val="bg1"/>
              </a:solidFill>
              <a:ln w="38100">
                <a:noFill/>
                <a:miter lim="800000"/>
                <a:headEnd/>
                <a:tailEnd/>
              </a:ln>
            </p:spPr>
            <p:txBody>
              <a:bodyPr wrap="none" lIns="13" tIns="6" rIns="13" bIns="6">
                <a:spAutoFit/>
              </a:bodyPr>
              <a:lstStyle/>
              <a:p>
                <a:pPr eaLnBrk="0" hangingPunct="0"/>
                <a:r>
                  <a:rPr kumimoji="1" lang="en-US" sz="1400" b="1">
                    <a:latin typeface="Arial" charset="0"/>
                  </a:rPr>
                  <a:t>No</a:t>
                </a:r>
              </a:p>
            </p:txBody>
          </p:sp>
          <p:grpSp>
            <p:nvGrpSpPr>
              <p:cNvPr id="20507" name="Group 165"/>
              <p:cNvGrpSpPr>
                <a:grpSpLocks/>
              </p:cNvGrpSpPr>
              <p:nvPr/>
            </p:nvGrpSpPr>
            <p:grpSpPr bwMode="auto">
              <a:xfrm>
                <a:off x="1840" y="2838"/>
                <a:ext cx="372" cy="462"/>
                <a:chOff x="1728" y="2736"/>
                <a:chExt cx="382" cy="480"/>
              </a:xfrm>
            </p:grpSpPr>
            <p:sp>
              <p:nvSpPr>
                <p:cNvPr id="20665" name="Freeform 166"/>
                <p:cNvSpPr>
                  <a:spLocks noEditPoints="1"/>
                </p:cNvSpPr>
                <p:nvPr/>
              </p:nvSpPr>
              <p:spPr bwMode="auto">
                <a:xfrm>
                  <a:off x="1881" y="2736"/>
                  <a:ext cx="229" cy="320"/>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66" name="Freeform 167"/>
                <p:cNvSpPr>
                  <a:spLocks noEditPoints="1"/>
                </p:cNvSpPr>
                <p:nvPr/>
              </p:nvSpPr>
              <p:spPr bwMode="auto">
                <a:xfrm>
                  <a:off x="1843" y="2777"/>
                  <a:ext cx="229" cy="319"/>
                </a:xfrm>
                <a:custGeom>
                  <a:avLst/>
                  <a:gdLst>
                    <a:gd name="T0" fmla="*/ 181 w 242"/>
                    <a:gd name="T1" fmla="*/ 0 h 337"/>
                    <a:gd name="T2" fmla="*/ 181 w 242"/>
                    <a:gd name="T3" fmla="*/ 64 h 337"/>
                    <a:gd name="T4" fmla="*/ 242 w 242"/>
                    <a:gd name="T5" fmla="*/ 64 h 337"/>
                    <a:gd name="T6" fmla="*/ 181 w 242"/>
                    <a:gd name="T7" fmla="*/ 0 h 337"/>
                    <a:gd name="T8" fmla="*/ 0 w 242"/>
                    <a:gd name="T9" fmla="*/ 0 h 337"/>
                    <a:gd name="T10" fmla="*/ 0 w 242"/>
                    <a:gd name="T11" fmla="*/ 337 h 337"/>
                    <a:gd name="T12" fmla="*/ 242 w 242"/>
                    <a:gd name="T13" fmla="*/ 337 h 337"/>
                    <a:gd name="T14" fmla="*/ 242 w 242"/>
                    <a:gd name="T15" fmla="*/ 64 h 337"/>
                    <a:gd name="T16" fmla="*/ 181 w 242"/>
                    <a:gd name="T17" fmla="*/ 64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4"/>
                      </a:lnTo>
                      <a:lnTo>
                        <a:pt x="242" y="64"/>
                      </a:lnTo>
                      <a:lnTo>
                        <a:pt x="181" y="0"/>
                      </a:lnTo>
                      <a:close/>
                      <a:moveTo>
                        <a:pt x="0" y="0"/>
                      </a:moveTo>
                      <a:lnTo>
                        <a:pt x="0" y="337"/>
                      </a:lnTo>
                      <a:lnTo>
                        <a:pt x="242" y="337"/>
                      </a:lnTo>
                      <a:lnTo>
                        <a:pt x="242" y="64"/>
                      </a:lnTo>
                      <a:lnTo>
                        <a:pt x="181" y="64"/>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67" name="Freeform 168"/>
                <p:cNvSpPr>
                  <a:spLocks noEditPoints="1"/>
                </p:cNvSpPr>
                <p:nvPr/>
              </p:nvSpPr>
              <p:spPr bwMode="auto">
                <a:xfrm>
                  <a:off x="1805" y="2816"/>
                  <a:ext cx="229" cy="320"/>
                </a:xfrm>
                <a:custGeom>
                  <a:avLst/>
                  <a:gdLst>
                    <a:gd name="T0" fmla="*/ 181 w 242"/>
                    <a:gd name="T1" fmla="*/ 0 h 338"/>
                    <a:gd name="T2" fmla="*/ 181 w 242"/>
                    <a:gd name="T3" fmla="*/ 63 h 338"/>
                    <a:gd name="T4" fmla="*/ 242 w 242"/>
                    <a:gd name="T5" fmla="*/ 63 h 338"/>
                    <a:gd name="T6" fmla="*/ 181 w 242"/>
                    <a:gd name="T7" fmla="*/ 0 h 338"/>
                    <a:gd name="T8" fmla="*/ 0 w 242"/>
                    <a:gd name="T9" fmla="*/ 0 h 338"/>
                    <a:gd name="T10" fmla="*/ 0 w 242"/>
                    <a:gd name="T11" fmla="*/ 338 h 338"/>
                    <a:gd name="T12" fmla="*/ 242 w 242"/>
                    <a:gd name="T13" fmla="*/ 338 h 338"/>
                    <a:gd name="T14" fmla="*/ 242 w 242"/>
                    <a:gd name="T15" fmla="*/ 63 h 338"/>
                    <a:gd name="T16" fmla="*/ 181 w 242"/>
                    <a:gd name="T17" fmla="*/ 63 h 338"/>
                    <a:gd name="T18" fmla="*/ 181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1" y="0"/>
                      </a:moveTo>
                      <a:lnTo>
                        <a:pt x="181" y="63"/>
                      </a:lnTo>
                      <a:lnTo>
                        <a:pt x="242" y="63"/>
                      </a:lnTo>
                      <a:lnTo>
                        <a:pt x="181" y="0"/>
                      </a:lnTo>
                      <a:close/>
                      <a:moveTo>
                        <a:pt x="0" y="0"/>
                      </a:moveTo>
                      <a:lnTo>
                        <a:pt x="0" y="338"/>
                      </a:lnTo>
                      <a:lnTo>
                        <a:pt x="242" y="338"/>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68" name="Freeform 169"/>
                <p:cNvSpPr>
                  <a:spLocks noEditPoints="1"/>
                </p:cNvSpPr>
                <p:nvPr/>
              </p:nvSpPr>
              <p:spPr bwMode="auto">
                <a:xfrm>
                  <a:off x="1766" y="2856"/>
                  <a:ext cx="229" cy="320"/>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69" name="Freeform 170"/>
                <p:cNvSpPr>
                  <a:spLocks noEditPoints="1"/>
                </p:cNvSpPr>
                <p:nvPr/>
              </p:nvSpPr>
              <p:spPr bwMode="auto">
                <a:xfrm>
                  <a:off x="1728" y="2897"/>
                  <a:ext cx="229" cy="319"/>
                </a:xfrm>
                <a:custGeom>
                  <a:avLst/>
                  <a:gdLst>
                    <a:gd name="T0" fmla="*/ 181 w 242"/>
                    <a:gd name="T1" fmla="*/ 0 h 337"/>
                    <a:gd name="T2" fmla="*/ 181 w 242"/>
                    <a:gd name="T3" fmla="*/ 63 h 337"/>
                    <a:gd name="T4" fmla="*/ 242 w 242"/>
                    <a:gd name="T5" fmla="*/ 63 h 337"/>
                    <a:gd name="T6" fmla="*/ 181 w 242"/>
                    <a:gd name="T7" fmla="*/ 0 h 337"/>
                    <a:gd name="T8" fmla="*/ 0 w 242"/>
                    <a:gd name="T9" fmla="*/ 0 h 337"/>
                    <a:gd name="T10" fmla="*/ 0 w 242"/>
                    <a:gd name="T11" fmla="*/ 337 h 337"/>
                    <a:gd name="T12" fmla="*/ 242 w 242"/>
                    <a:gd name="T13" fmla="*/ 337 h 337"/>
                    <a:gd name="T14" fmla="*/ 242 w 242"/>
                    <a:gd name="T15" fmla="*/ 63 h 337"/>
                    <a:gd name="T16" fmla="*/ 181 w 242"/>
                    <a:gd name="T17" fmla="*/ 63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3"/>
                      </a:lnTo>
                      <a:lnTo>
                        <a:pt x="242" y="63"/>
                      </a:lnTo>
                      <a:lnTo>
                        <a:pt x="181" y="0"/>
                      </a:lnTo>
                      <a:close/>
                      <a:moveTo>
                        <a:pt x="0" y="0"/>
                      </a:moveTo>
                      <a:lnTo>
                        <a:pt x="0" y="337"/>
                      </a:lnTo>
                      <a:lnTo>
                        <a:pt x="242" y="337"/>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sp>
            <p:nvSpPr>
              <p:cNvPr id="20508" name="Text Box 171"/>
              <p:cNvSpPr txBox="1">
                <a:spLocks noChangeArrowheads="1"/>
              </p:cNvSpPr>
              <p:nvPr/>
            </p:nvSpPr>
            <p:spPr bwMode="auto">
              <a:xfrm>
                <a:off x="1868" y="3303"/>
                <a:ext cx="393" cy="275"/>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Record</a:t>
                </a:r>
              </a:p>
              <a:p>
                <a:pPr eaLnBrk="0" hangingPunct="0"/>
                <a:r>
                  <a:rPr kumimoji="1" lang="en-US" sz="1400" b="1">
                    <a:latin typeface="Arial" charset="0"/>
                  </a:rPr>
                  <a:t>Usage</a:t>
                </a:r>
              </a:p>
            </p:txBody>
          </p:sp>
          <p:grpSp>
            <p:nvGrpSpPr>
              <p:cNvPr id="20509" name="Group 172"/>
              <p:cNvGrpSpPr>
                <a:grpSpLocks/>
              </p:cNvGrpSpPr>
              <p:nvPr/>
            </p:nvGrpSpPr>
            <p:grpSpPr bwMode="auto">
              <a:xfrm>
                <a:off x="439" y="2930"/>
                <a:ext cx="371" cy="462"/>
                <a:chOff x="2955" y="3149"/>
                <a:chExt cx="403" cy="507"/>
              </a:xfrm>
            </p:grpSpPr>
            <p:sp>
              <p:nvSpPr>
                <p:cNvPr id="20660" name="Freeform 173"/>
                <p:cNvSpPr>
                  <a:spLocks noEditPoints="1"/>
                </p:cNvSpPr>
                <p:nvPr/>
              </p:nvSpPr>
              <p:spPr bwMode="auto">
                <a:xfrm>
                  <a:off x="3116" y="3149"/>
                  <a:ext cx="242" cy="338"/>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61" name="Freeform 174"/>
                <p:cNvSpPr>
                  <a:spLocks noEditPoints="1"/>
                </p:cNvSpPr>
                <p:nvPr/>
              </p:nvSpPr>
              <p:spPr bwMode="auto">
                <a:xfrm>
                  <a:off x="3076" y="3192"/>
                  <a:ext cx="242" cy="337"/>
                </a:xfrm>
                <a:custGeom>
                  <a:avLst/>
                  <a:gdLst>
                    <a:gd name="T0" fmla="*/ 181 w 242"/>
                    <a:gd name="T1" fmla="*/ 0 h 337"/>
                    <a:gd name="T2" fmla="*/ 181 w 242"/>
                    <a:gd name="T3" fmla="*/ 64 h 337"/>
                    <a:gd name="T4" fmla="*/ 242 w 242"/>
                    <a:gd name="T5" fmla="*/ 64 h 337"/>
                    <a:gd name="T6" fmla="*/ 181 w 242"/>
                    <a:gd name="T7" fmla="*/ 0 h 337"/>
                    <a:gd name="T8" fmla="*/ 0 w 242"/>
                    <a:gd name="T9" fmla="*/ 0 h 337"/>
                    <a:gd name="T10" fmla="*/ 0 w 242"/>
                    <a:gd name="T11" fmla="*/ 337 h 337"/>
                    <a:gd name="T12" fmla="*/ 242 w 242"/>
                    <a:gd name="T13" fmla="*/ 337 h 337"/>
                    <a:gd name="T14" fmla="*/ 242 w 242"/>
                    <a:gd name="T15" fmla="*/ 64 h 337"/>
                    <a:gd name="T16" fmla="*/ 181 w 242"/>
                    <a:gd name="T17" fmla="*/ 64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4"/>
                      </a:lnTo>
                      <a:lnTo>
                        <a:pt x="242" y="64"/>
                      </a:lnTo>
                      <a:lnTo>
                        <a:pt x="181" y="0"/>
                      </a:lnTo>
                      <a:close/>
                      <a:moveTo>
                        <a:pt x="0" y="0"/>
                      </a:moveTo>
                      <a:lnTo>
                        <a:pt x="0" y="337"/>
                      </a:lnTo>
                      <a:lnTo>
                        <a:pt x="242" y="337"/>
                      </a:lnTo>
                      <a:lnTo>
                        <a:pt x="242" y="64"/>
                      </a:lnTo>
                      <a:lnTo>
                        <a:pt x="181" y="64"/>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62" name="Freeform 175"/>
                <p:cNvSpPr>
                  <a:spLocks noEditPoints="1"/>
                </p:cNvSpPr>
                <p:nvPr/>
              </p:nvSpPr>
              <p:spPr bwMode="auto">
                <a:xfrm>
                  <a:off x="3036" y="3234"/>
                  <a:ext cx="242" cy="338"/>
                </a:xfrm>
                <a:custGeom>
                  <a:avLst/>
                  <a:gdLst>
                    <a:gd name="T0" fmla="*/ 181 w 242"/>
                    <a:gd name="T1" fmla="*/ 0 h 338"/>
                    <a:gd name="T2" fmla="*/ 181 w 242"/>
                    <a:gd name="T3" fmla="*/ 63 h 338"/>
                    <a:gd name="T4" fmla="*/ 242 w 242"/>
                    <a:gd name="T5" fmla="*/ 63 h 338"/>
                    <a:gd name="T6" fmla="*/ 181 w 242"/>
                    <a:gd name="T7" fmla="*/ 0 h 338"/>
                    <a:gd name="T8" fmla="*/ 0 w 242"/>
                    <a:gd name="T9" fmla="*/ 0 h 338"/>
                    <a:gd name="T10" fmla="*/ 0 w 242"/>
                    <a:gd name="T11" fmla="*/ 338 h 338"/>
                    <a:gd name="T12" fmla="*/ 242 w 242"/>
                    <a:gd name="T13" fmla="*/ 338 h 338"/>
                    <a:gd name="T14" fmla="*/ 242 w 242"/>
                    <a:gd name="T15" fmla="*/ 63 h 338"/>
                    <a:gd name="T16" fmla="*/ 181 w 242"/>
                    <a:gd name="T17" fmla="*/ 63 h 338"/>
                    <a:gd name="T18" fmla="*/ 181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1" y="0"/>
                      </a:moveTo>
                      <a:lnTo>
                        <a:pt x="181" y="63"/>
                      </a:lnTo>
                      <a:lnTo>
                        <a:pt x="242" y="63"/>
                      </a:lnTo>
                      <a:lnTo>
                        <a:pt x="181" y="0"/>
                      </a:lnTo>
                      <a:close/>
                      <a:moveTo>
                        <a:pt x="0" y="0"/>
                      </a:moveTo>
                      <a:lnTo>
                        <a:pt x="0" y="338"/>
                      </a:lnTo>
                      <a:lnTo>
                        <a:pt x="242" y="338"/>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63" name="Freeform 176"/>
                <p:cNvSpPr>
                  <a:spLocks noEditPoints="1"/>
                </p:cNvSpPr>
                <p:nvPr/>
              </p:nvSpPr>
              <p:spPr bwMode="auto">
                <a:xfrm>
                  <a:off x="2995" y="3276"/>
                  <a:ext cx="242" cy="338"/>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64" name="Freeform 177"/>
                <p:cNvSpPr>
                  <a:spLocks noEditPoints="1"/>
                </p:cNvSpPr>
                <p:nvPr/>
              </p:nvSpPr>
              <p:spPr bwMode="auto">
                <a:xfrm>
                  <a:off x="2955" y="3319"/>
                  <a:ext cx="242" cy="337"/>
                </a:xfrm>
                <a:custGeom>
                  <a:avLst/>
                  <a:gdLst>
                    <a:gd name="T0" fmla="*/ 181 w 242"/>
                    <a:gd name="T1" fmla="*/ 0 h 337"/>
                    <a:gd name="T2" fmla="*/ 181 w 242"/>
                    <a:gd name="T3" fmla="*/ 63 h 337"/>
                    <a:gd name="T4" fmla="*/ 242 w 242"/>
                    <a:gd name="T5" fmla="*/ 63 h 337"/>
                    <a:gd name="T6" fmla="*/ 181 w 242"/>
                    <a:gd name="T7" fmla="*/ 0 h 337"/>
                    <a:gd name="T8" fmla="*/ 0 w 242"/>
                    <a:gd name="T9" fmla="*/ 0 h 337"/>
                    <a:gd name="T10" fmla="*/ 0 w 242"/>
                    <a:gd name="T11" fmla="*/ 337 h 337"/>
                    <a:gd name="T12" fmla="*/ 242 w 242"/>
                    <a:gd name="T13" fmla="*/ 337 h 337"/>
                    <a:gd name="T14" fmla="*/ 242 w 242"/>
                    <a:gd name="T15" fmla="*/ 63 h 337"/>
                    <a:gd name="T16" fmla="*/ 181 w 242"/>
                    <a:gd name="T17" fmla="*/ 63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3"/>
                      </a:lnTo>
                      <a:lnTo>
                        <a:pt x="242" y="63"/>
                      </a:lnTo>
                      <a:lnTo>
                        <a:pt x="181" y="0"/>
                      </a:lnTo>
                      <a:close/>
                      <a:moveTo>
                        <a:pt x="0" y="0"/>
                      </a:moveTo>
                      <a:lnTo>
                        <a:pt x="0" y="337"/>
                      </a:lnTo>
                      <a:lnTo>
                        <a:pt x="242" y="337"/>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sp>
            <p:nvSpPr>
              <p:cNvPr id="20510" name="Text Box 178"/>
              <p:cNvSpPr txBox="1">
                <a:spLocks noChangeArrowheads="1"/>
              </p:cNvSpPr>
              <p:nvPr/>
            </p:nvSpPr>
            <p:spPr bwMode="auto">
              <a:xfrm>
                <a:off x="467" y="3395"/>
                <a:ext cx="391" cy="137"/>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Invoice</a:t>
                </a:r>
              </a:p>
            </p:txBody>
          </p:sp>
          <p:sp>
            <p:nvSpPr>
              <p:cNvPr id="20511" name="Line 179"/>
              <p:cNvSpPr>
                <a:spLocks noChangeShapeType="1"/>
              </p:cNvSpPr>
              <p:nvPr/>
            </p:nvSpPr>
            <p:spPr bwMode="auto">
              <a:xfrm>
                <a:off x="999" y="1729"/>
                <a:ext cx="280" cy="185"/>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grpSp>
            <p:nvGrpSpPr>
              <p:cNvPr id="20512" name="Group 180"/>
              <p:cNvGrpSpPr>
                <a:grpSpLocks/>
              </p:cNvGrpSpPr>
              <p:nvPr/>
            </p:nvGrpSpPr>
            <p:grpSpPr bwMode="auto">
              <a:xfrm>
                <a:off x="1093" y="3854"/>
                <a:ext cx="371" cy="348"/>
                <a:chOff x="2140" y="3434"/>
                <a:chExt cx="403" cy="380"/>
              </a:xfrm>
            </p:grpSpPr>
            <p:sp>
              <p:nvSpPr>
                <p:cNvPr id="20650" name="Freeform 181"/>
                <p:cNvSpPr>
                  <a:spLocks/>
                </p:cNvSpPr>
                <p:nvPr/>
              </p:nvSpPr>
              <p:spPr bwMode="auto">
                <a:xfrm>
                  <a:off x="2180" y="3525"/>
                  <a:ext cx="206" cy="182"/>
                </a:xfrm>
                <a:custGeom>
                  <a:avLst/>
                  <a:gdLst>
                    <a:gd name="T0" fmla="*/ 0 w 206"/>
                    <a:gd name="T1" fmla="*/ 0 h 182"/>
                    <a:gd name="T2" fmla="*/ 0 w 206"/>
                    <a:gd name="T3" fmla="*/ 182 h 182"/>
                    <a:gd name="T4" fmla="*/ 179 w 206"/>
                    <a:gd name="T5" fmla="*/ 182 h 182"/>
                    <a:gd name="T6" fmla="*/ 179 w 206"/>
                    <a:gd name="T7" fmla="*/ 145 h 182"/>
                    <a:gd name="T8" fmla="*/ 97 w 206"/>
                    <a:gd name="T9" fmla="*/ 145 h 182"/>
                    <a:gd name="T10" fmla="*/ 97 w 206"/>
                    <a:gd name="T11" fmla="*/ 37 h 182"/>
                    <a:gd name="T12" fmla="*/ 179 w 206"/>
                    <a:gd name="T13" fmla="*/ 73 h 182"/>
                    <a:gd name="T14" fmla="*/ 206 w 206"/>
                    <a:gd name="T15" fmla="*/ 49 h 182"/>
                    <a:gd name="T16" fmla="*/ 97 w 206"/>
                    <a:gd name="T17" fmla="*/ 0 h 182"/>
                    <a:gd name="T18" fmla="*/ 0 w 206"/>
                    <a:gd name="T19" fmla="*/ 0 h 1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6"/>
                    <a:gd name="T31" fmla="*/ 0 h 182"/>
                    <a:gd name="T32" fmla="*/ 206 w 206"/>
                    <a:gd name="T33" fmla="*/ 182 h 1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6" h="182">
                      <a:moveTo>
                        <a:pt x="0" y="0"/>
                      </a:moveTo>
                      <a:lnTo>
                        <a:pt x="0" y="182"/>
                      </a:lnTo>
                      <a:lnTo>
                        <a:pt x="179" y="182"/>
                      </a:lnTo>
                      <a:lnTo>
                        <a:pt x="179" y="145"/>
                      </a:lnTo>
                      <a:lnTo>
                        <a:pt x="97" y="145"/>
                      </a:lnTo>
                      <a:lnTo>
                        <a:pt x="97" y="37"/>
                      </a:lnTo>
                      <a:lnTo>
                        <a:pt x="179" y="73"/>
                      </a:lnTo>
                      <a:lnTo>
                        <a:pt x="206" y="49"/>
                      </a:lnTo>
                      <a:lnTo>
                        <a:pt x="97"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51" name="Rectangle 182"/>
                <p:cNvSpPr>
                  <a:spLocks noChangeArrowheads="1"/>
                </p:cNvSpPr>
                <p:nvPr/>
              </p:nvSpPr>
              <p:spPr bwMode="auto">
                <a:xfrm>
                  <a:off x="2140" y="3574"/>
                  <a:ext cx="35" cy="133"/>
                </a:xfrm>
                <a:prstGeom prst="rect">
                  <a:avLst/>
                </a:prstGeom>
                <a:solidFill>
                  <a:srgbClr val="C0C0C0"/>
                </a:solidFill>
                <a:ln w="4763">
                  <a:solidFill>
                    <a:schemeClr val="tx1"/>
                  </a:solidFill>
                  <a:miter lim="800000"/>
                  <a:headEnd/>
                  <a:tailEnd/>
                </a:ln>
              </p:spPr>
              <p:txBody>
                <a:bodyPr wrap="none" lIns="9" tIns="4" rIns="9" bIns="4">
                  <a:spAutoFit/>
                </a:bodyPr>
                <a:lstStyle/>
                <a:p>
                  <a:endParaRPr lang="en-US"/>
                </a:p>
              </p:txBody>
            </p:sp>
            <p:sp>
              <p:nvSpPr>
                <p:cNvPr id="20652" name="Rectangle 183"/>
                <p:cNvSpPr>
                  <a:spLocks noChangeArrowheads="1"/>
                </p:cNvSpPr>
                <p:nvPr/>
              </p:nvSpPr>
              <p:spPr bwMode="auto">
                <a:xfrm>
                  <a:off x="2140" y="3710"/>
                  <a:ext cx="172" cy="32"/>
                </a:xfrm>
                <a:prstGeom prst="rect">
                  <a:avLst/>
                </a:prstGeom>
                <a:solidFill>
                  <a:srgbClr val="C0C0C0"/>
                </a:solidFill>
                <a:ln w="4763">
                  <a:solidFill>
                    <a:schemeClr val="tx1"/>
                  </a:solidFill>
                  <a:miter lim="800000"/>
                  <a:headEnd/>
                  <a:tailEnd/>
                </a:ln>
              </p:spPr>
              <p:txBody>
                <a:bodyPr wrap="none" lIns="9" tIns="4" rIns="9" bIns="4">
                  <a:spAutoFit/>
                </a:bodyPr>
                <a:lstStyle/>
                <a:p>
                  <a:endParaRPr lang="en-US"/>
                </a:p>
              </p:txBody>
            </p:sp>
            <p:sp>
              <p:nvSpPr>
                <p:cNvPr id="20653" name="Rectangle 184"/>
                <p:cNvSpPr>
                  <a:spLocks noChangeArrowheads="1"/>
                </p:cNvSpPr>
                <p:nvPr/>
              </p:nvSpPr>
              <p:spPr bwMode="auto">
                <a:xfrm>
                  <a:off x="2291" y="3622"/>
                  <a:ext cx="252" cy="192"/>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54" name="Rectangle 185"/>
                <p:cNvSpPr>
                  <a:spLocks noChangeArrowheads="1"/>
                </p:cNvSpPr>
                <p:nvPr/>
              </p:nvSpPr>
              <p:spPr bwMode="auto">
                <a:xfrm>
                  <a:off x="2209" y="3742"/>
                  <a:ext cx="40" cy="61"/>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55" name="Rectangle 186"/>
                <p:cNvSpPr>
                  <a:spLocks noChangeArrowheads="1"/>
                </p:cNvSpPr>
                <p:nvPr/>
              </p:nvSpPr>
              <p:spPr bwMode="auto">
                <a:xfrm>
                  <a:off x="2167" y="3803"/>
                  <a:ext cx="124" cy="11"/>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56" name="Freeform 187"/>
                <p:cNvSpPr>
                  <a:spLocks noEditPoints="1"/>
                </p:cNvSpPr>
                <p:nvPr/>
              </p:nvSpPr>
              <p:spPr bwMode="auto">
                <a:xfrm>
                  <a:off x="2359" y="3562"/>
                  <a:ext cx="123" cy="60"/>
                </a:xfrm>
                <a:custGeom>
                  <a:avLst/>
                  <a:gdLst>
                    <a:gd name="T0" fmla="*/ 0 w 123"/>
                    <a:gd name="T1" fmla="*/ 60 h 60"/>
                    <a:gd name="T2" fmla="*/ 0 w 123"/>
                    <a:gd name="T3" fmla="*/ 48 h 60"/>
                    <a:gd name="T4" fmla="*/ 109 w 123"/>
                    <a:gd name="T5" fmla="*/ 0 h 60"/>
                    <a:gd name="T6" fmla="*/ 123 w 123"/>
                    <a:gd name="T7" fmla="*/ 12 h 60"/>
                    <a:gd name="T8" fmla="*/ 123 w 123"/>
                    <a:gd name="T9" fmla="*/ 60 h 60"/>
                    <a:gd name="T10" fmla="*/ 0 w 123"/>
                    <a:gd name="T11" fmla="*/ 60 h 60"/>
                    <a:gd name="T12" fmla="*/ 96 w 123"/>
                    <a:gd name="T13" fmla="*/ 18 h 60"/>
                    <a:gd name="T14" fmla="*/ 97 w 123"/>
                    <a:gd name="T15" fmla="*/ 14 h 60"/>
                    <a:gd name="T16" fmla="*/ 102 w 123"/>
                    <a:gd name="T17" fmla="*/ 12 h 60"/>
                    <a:gd name="T18" fmla="*/ 108 w 123"/>
                    <a:gd name="T19" fmla="*/ 14 h 60"/>
                    <a:gd name="T20" fmla="*/ 109 w 123"/>
                    <a:gd name="T21" fmla="*/ 18 h 60"/>
                    <a:gd name="T22" fmla="*/ 108 w 123"/>
                    <a:gd name="T23" fmla="*/ 22 h 60"/>
                    <a:gd name="T24" fmla="*/ 102 w 123"/>
                    <a:gd name="T25" fmla="*/ 24 h 60"/>
                    <a:gd name="T26" fmla="*/ 97 w 123"/>
                    <a:gd name="T27" fmla="*/ 22 h 60"/>
                    <a:gd name="T28" fmla="*/ 96 w 123"/>
                    <a:gd name="T29" fmla="*/ 18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3"/>
                    <a:gd name="T46" fmla="*/ 0 h 60"/>
                    <a:gd name="T47" fmla="*/ 123 w 123"/>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3" h="60">
                      <a:moveTo>
                        <a:pt x="0" y="60"/>
                      </a:moveTo>
                      <a:lnTo>
                        <a:pt x="0" y="48"/>
                      </a:lnTo>
                      <a:lnTo>
                        <a:pt x="109" y="0"/>
                      </a:lnTo>
                      <a:lnTo>
                        <a:pt x="123" y="12"/>
                      </a:lnTo>
                      <a:lnTo>
                        <a:pt x="123" y="60"/>
                      </a:lnTo>
                      <a:lnTo>
                        <a:pt x="0" y="60"/>
                      </a:lnTo>
                      <a:close/>
                      <a:moveTo>
                        <a:pt x="96" y="18"/>
                      </a:moveTo>
                      <a:lnTo>
                        <a:pt x="97" y="14"/>
                      </a:lnTo>
                      <a:lnTo>
                        <a:pt x="102" y="12"/>
                      </a:lnTo>
                      <a:lnTo>
                        <a:pt x="108" y="14"/>
                      </a:lnTo>
                      <a:lnTo>
                        <a:pt x="109" y="18"/>
                      </a:lnTo>
                      <a:lnTo>
                        <a:pt x="108" y="22"/>
                      </a:lnTo>
                      <a:lnTo>
                        <a:pt x="102" y="24"/>
                      </a:lnTo>
                      <a:lnTo>
                        <a:pt x="97" y="22"/>
                      </a:lnTo>
                      <a:lnTo>
                        <a:pt x="96" y="18"/>
                      </a:lnTo>
                      <a:close/>
                    </a:path>
                  </a:pathLst>
                </a:custGeom>
                <a:solidFill>
                  <a:srgbClr val="000000"/>
                </a:solidFill>
                <a:ln w="4763">
                  <a:solidFill>
                    <a:schemeClr val="tx1"/>
                  </a:solidFill>
                  <a:prstDash val="solid"/>
                  <a:round/>
                  <a:headEnd/>
                  <a:tailEnd/>
                </a:ln>
              </p:spPr>
              <p:txBody>
                <a:bodyPr wrap="none" lIns="9" tIns="4" rIns="9" bIns="4">
                  <a:spAutoFit/>
                </a:bodyPr>
                <a:lstStyle/>
                <a:p>
                  <a:endParaRPr lang="en-US"/>
                </a:p>
              </p:txBody>
            </p:sp>
            <p:sp>
              <p:nvSpPr>
                <p:cNvPr id="20657" name="Freeform 188"/>
                <p:cNvSpPr>
                  <a:spLocks/>
                </p:cNvSpPr>
                <p:nvPr/>
              </p:nvSpPr>
              <p:spPr bwMode="auto">
                <a:xfrm>
                  <a:off x="2178" y="3434"/>
                  <a:ext cx="91" cy="86"/>
                </a:xfrm>
                <a:custGeom>
                  <a:avLst/>
                  <a:gdLst>
                    <a:gd name="T0" fmla="*/ 91 w 91"/>
                    <a:gd name="T1" fmla="*/ 47 h 86"/>
                    <a:gd name="T2" fmla="*/ 90 w 91"/>
                    <a:gd name="T3" fmla="*/ 34 h 86"/>
                    <a:gd name="T4" fmla="*/ 84 w 91"/>
                    <a:gd name="T5" fmla="*/ 22 h 86"/>
                    <a:gd name="T6" fmla="*/ 75 w 91"/>
                    <a:gd name="T7" fmla="*/ 12 h 86"/>
                    <a:gd name="T8" fmla="*/ 63 w 91"/>
                    <a:gd name="T9" fmla="*/ 4 h 86"/>
                    <a:gd name="T10" fmla="*/ 49 w 91"/>
                    <a:gd name="T11" fmla="*/ 0 h 86"/>
                    <a:gd name="T12" fmla="*/ 35 w 91"/>
                    <a:gd name="T13" fmla="*/ 1 h 86"/>
                    <a:gd name="T14" fmla="*/ 21 w 91"/>
                    <a:gd name="T15" fmla="*/ 6 h 86"/>
                    <a:gd name="T16" fmla="*/ 10 w 91"/>
                    <a:gd name="T17" fmla="*/ 15 h 86"/>
                    <a:gd name="T18" fmla="*/ 2 w 91"/>
                    <a:gd name="T19" fmla="*/ 27 h 86"/>
                    <a:gd name="T20" fmla="*/ 0 w 91"/>
                    <a:gd name="T21" fmla="*/ 39 h 86"/>
                    <a:gd name="T22" fmla="*/ 0 w 91"/>
                    <a:gd name="T23" fmla="*/ 53 h 86"/>
                    <a:gd name="T24" fmla="*/ 5 w 91"/>
                    <a:gd name="T25" fmla="*/ 66 h 86"/>
                    <a:gd name="T26" fmla="*/ 14 w 91"/>
                    <a:gd name="T27" fmla="*/ 76 h 86"/>
                    <a:gd name="T28" fmla="*/ 27 w 91"/>
                    <a:gd name="T29" fmla="*/ 83 h 86"/>
                    <a:gd name="T30" fmla="*/ 41 w 91"/>
                    <a:gd name="T31" fmla="*/ 86 h 86"/>
                    <a:gd name="T32" fmla="*/ 56 w 91"/>
                    <a:gd name="T33" fmla="*/ 85 h 86"/>
                    <a:gd name="T34" fmla="*/ 70 w 91"/>
                    <a:gd name="T35" fmla="*/ 80 h 86"/>
                    <a:gd name="T36" fmla="*/ 80 w 91"/>
                    <a:gd name="T37" fmla="*/ 71 h 86"/>
                    <a:gd name="T38" fmla="*/ 87 w 91"/>
                    <a:gd name="T39" fmla="*/ 60 h 86"/>
                    <a:gd name="T40" fmla="*/ 91 w 91"/>
                    <a:gd name="T41" fmla="*/ 47 h 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1"/>
                    <a:gd name="T64" fmla="*/ 0 h 86"/>
                    <a:gd name="T65" fmla="*/ 91 w 91"/>
                    <a:gd name="T66" fmla="*/ 86 h 8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1" h="86">
                      <a:moveTo>
                        <a:pt x="91" y="47"/>
                      </a:moveTo>
                      <a:lnTo>
                        <a:pt x="90" y="34"/>
                      </a:lnTo>
                      <a:lnTo>
                        <a:pt x="84" y="22"/>
                      </a:lnTo>
                      <a:lnTo>
                        <a:pt x="75" y="12"/>
                      </a:lnTo>
                      <a:lnTo>
                        <a:pt x="63" y="4"/>
                      </a:lnTo>
                      <a:lnTo>
                        <a:pt x="49" y="0"/>
                      </a:lnTo>
                      <a:lnTo>
                        <a:pt x="35" y="1"/>
                      </a:lnTo>
                      <a:lnTo>
                        <a:pt x="21" y="6"/>
                      </a:lnTo>
                      <a:lnTo>
                        <a:pt x="10" y="15"/>
                      </a:lnTo>
                      <a:lnTo>
                        <a:pt x="2" y="27"/>
                      </a:lnTo>
                      <a:lnTo>
                        <a:pt x="0" y="39"/>
                      </a:lnTo>
                      <a:lnTo>
                        <a:pt x="0" y="53"/>
                      </a:lnTo>
                      <a:lnTo>
                        <a:pt x="5" y="66"/>
                      </a:lnTo>
                      <a:lnTo>
                        <a:pt x="14" y="76"/>
                      </a:lnTo>
                      <a:lnTo>
                        <a:pt x="27" y="83"/>
                      </a:lnTo>
                      <a:lnTo>
                        <a:pt x="41" y="86"/>
                      </a:lnTo>
                      <a:lnTo>
                        <a:pt x="56" y="85"/>
                      </a:lnTo>
                      <a:lnTo>
                        <a:pt x="70" y="80"/>
                      </a:lnTo>
                      <a:lnTo>
                        <a:pt x="80" y="71"/>
                      </a:lnTo>
                      <a:lnTo>
                        <a:pt x="87" y="60"/>
                      </a:lnTo>
                      <a:lnTo>
                        <a:pt x="91" y="47"/>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58" name="Freeform 189"/>
                <p:cNvSpPr>
                  <a:spLocks/>
                </p:cNvSpPr>
                <p:nvPr/>
              </p:nvSpPr>
              <p:spPr bwMode="auto">
                <a:xfrm>
                  <a:off x="2265" y="3457"/>
                  <a:ext cx="26" cy="18"/>
                </a:xfrm>
                <a:custGeom>
                  <a:avLst/>
                  <a:gdLst>
                    <a:gd name="T0" fmla="*/ 0 w 26"/>
                    <a:gd name="T1" fmla="*/ 6 h 18"/>
                    <a:gd name="T2" fmla="*/ 0 w 26"/>
                    <a:gd name="T3" fmla="*/ 0 h 18"/>
                    <a:gd name="T4" fmla="*/ 26 w 26"/>
                    <a:gd name="T5" fmla="*/ 15 h 18"/>
                    <a:gd name="T6" fmla="*/ 23 w 26"/>
                    <a:gd name="T7" fmla="*/ 18 h 18"/>
                    <a:gd name="T8" fmla="*/ 0 w 26"/>
                    <a:gd name="T9" fmla="*/ 6 h 18"/>
                    <a:gd name="T10" fmla="*/ 0 60000 65536"/>
                    <a:gd name="T11" fmla="*/ 0 60000 65536"/>
                    <a:gd name="T12" fmla="*/ 0 60000 65536"/>
                    <a:gd name="T13" fmla="*/ 0 60000 65536"/>
                    <a:gd name="T14" fmla="*/ 0 60000 65536"/>
                    <a:gd name="T15" fmla="*/ 0 w 26"/>
                    <a:gd name="T16" fmla="*/ 0 h 18"/>
                    <a:gd name="T17" fmla="*/ 26 w 26"/>
                    <a:gd name="T18" fmla="*/ 18 h 18"/>
                  </a:gdLst>
                  <a:ahLst/>
                  <a:cxnLst>
                    <a:cxn ang="T10">
                      <a:pos x="T0" y="T1"/>
                    </a:cxn>
                    <a:cxn ang="T11">
                      <a:pos x="T2" y="T3"/>
                    </a:cxn>
                    <a:cxn ang="T12">
                      <a:pos x="T4" y="T5"/>
                    </a:cxn>
                    <a:cxn ang="T13">
                      <a:pos x="T6" y="T7"/>
                    </a:cxn>
                    <a:cxn ang="T14">
                      <a:pos x="T8" y="T9"/>
                    </a:cxn>
                  </a:cxnLst>
                  <a:rect l="T15" t="T16" r="T17" b="T18"/>
                  <a:pathLst>
                    <a:path w="26" h="18">
                      <a:moveTo>
                        <a:pt x="0" y="6"/>
                      </a:moveTo>
                      <a:lnTo>
                        <a:pt x="0" y="0"/>
                      </a:lnTo>
                      <a:lnTo>
                        <a:pt x="26" y="15"/>
                      </a:lnTo>
                      <a:lnTo>
                        <a:pt x="23" y="18"/>
                      </a:lnTo>
                      <a:lnTo>
                        <a:pt x="0" y="6"/>
                      </a:lnTo>
                      <a:close/>
                    </a:path>
                  </a:pathLst>
                </a:custGeom>
                <a:solidFill>
                  <a:srgbClr val="00FF00"/>
                </a:solidFill>
                <a:ln w="4763">
                  <a:solidFill>
                    <a:schemeClr val="tx1"/>
                  </a:solidFill>
                  <a:prstDash val="solid"/>
                  <a:round/>
                  <a:headEnd/>
                  <a:tailEnd/>
                </a:ln>
              </p:spPr>
              <p:txBody>
                <a:bodyPr wrap="none" lIns="9" tIns="4" rIns="9" bIns="4">
                  <a:spAutoFit/>
                </a:bodyPr>
                <a:lstStyle/>
                <a:p>
                  <a:endParaRPr lang="en-US"/>
                </a:p>
              </p:txBody>
            </p:sp>
            <p:sp>
              <p:nvSpPr>
                <p:cNvPr id="20659" name="Freeform 190"/>
                <p:cNvSpPr>
                  <a:spLocks/>
                </p:cNvSpPr>
                <p:nvPr/>
              </p:nvSpPr>
              <p:spPr bwMode="auto">
                <a:xfrm>
                  <a:off x="2182" y="3451"/>
                  <a:ext cx="83" cy="12"/>
                </a:xfrm>
                <a:custGeom>
                  <a:avLst/>
                  <a:gdLst>
                    <a:gd name="T0" fmla="*/ 0 w 83"/>
                    <a:gd name="T1" fmla="*/ 6 h 12"/>
                    <a:gd name="T2" fmla="*/ 83 w 83"/>
                    <a:gd name="T3" fmla="*/ 12 h 12"/>
                    <a:gd name="T4" fmla="*/ 83 w 83"/>
                    <a:gd name="T5" fmla="*/ 6 h 12"/>
                    <a:gd name="T6" fmla="*/ 0 w 83"/>
                    <a:gd name="T7" fmla="*/ 0 h 12"/>
                    <a:gd name="T8" fmla="*/ 0 w 83"/>
                    <a:gd name="T9" fmla="*/ 6 h 12"/>
                    <a:gd name="T10" fmla="*/ 0 60000 65536"/>
                    <a:gd name="T11" fmla="*/ 0 60000 65536"/>
                    <a:gd name="T12" fmla="*/ 0 60000 65536"/>
                    <a:gd name="T13" fmla="*/ 0 60000 65536"/>
                    <a:gd name="T14" fmla="*/ 0 60000 65536"/>
                    <a:gd name="T15" fmla="*/ 0 w 83"/>
                    <a:gd name="T16" fmla="*/ 0 h 12"/>
                    <a:gd name="T17" fmla="*/ 83 w 83"/>
                    <a:gd name="T18" fmla="*/ 12 h 12"/>
                  </a:gdLst>
                  <a:ahLst/>
                  <a:cxnLst>
                    <a:cxn ang="T10">
                      <a:pos x="T0" y="T1"/>
                    </a:cxn>
                    <a:cxn ang="T11">
                      <a:pos x="T2" y="T3"/>
                    </a:cxn>
                    <a:cxn ang="T12">
                      <a:pos x="T4" y="T5"/>
                    </a:cxn>
                    <a:cxn ang="T13">
                      <a:pos x="T6" y="T7"/>
                    </a:cxn>
                    <a:cxn ang="T14">
                      <a:pos x="T8" y="T9"/>
                    </a:cxn>
                  </a:cxnLst>
                  <a:rect l="T15" t="T16" r="T17" b="T18"/>
                  <a:pathLst>
                    <a:path w="83" h="12">
                      <a:moveTo>
                        <a:pt x="0" y="6"/>
                      </a:moveTo>
                      <a:lnTo>
                        <a:pt x="83" y="12"/>
                      </a:lnTo>
                      <a:lnTo>
                        <a:pt x="83" y="6"/>
                      </a:lnTo>
                      <a:lnTo>
                        <a:pt x="0" y="0"/>
                      </a:lnTo>
                      <a:lnTo>
                        <a:pt x="0" y="6"/>
                      </a:lnTo>
                      <a:close/>
                    </a:path>
                  </a:pathLst>
                </a:custGeom>
                <a:solidFill>
                  <a:srgbClr val="000000"/>
                </a:solidFill>
                <a:ln w="9525">
                  <a:solidFill>
                    <a:schemeClr val="tx1"/>
                  </a:solidFill>
                  <a:round/>
                  <a:headEnd/>
                  <a:tailEnd/>
                </a:ln>
              </p:spPr>
              <p:txBody>
                <a:bodyPr wrap="none" lIns="9" tIns="4" rIns="9" bIns="4">
                  <a:spAutoFit/>
                </a:bodyPr>
                <a:lstStyle/>
                <a:p>
                  <a:endParaRPr lang="en-US"/>
                </a:p>
              </p:txBody>
            </p:sp>
          </p:grpSp>
          <p:sp>
            <p:nvSpPr>
              <p:cNvPr id="20513" name="Text Box 191"/>
              <p:cNvSpPr txBox="1">
                <a:spLocks noChangeArrowheads="1"/>
              </p:cNvSpPr>
              <p:nvPr/>
            </p:nvSpPr>
            <p:spPr bwMode="auto">
              <a:xfrm>
                <a:off x="1604" y="3900"/>
                <a:ext cx="520" cy="275"/>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Accounts</a:t>
                </a:r>
              </a:p>
              <a:p>
                <a:pPr eaLnBrk="0" hangingPunct="0"/>
                <a:r>
                  <a:rPr kumimoji="1" lang="en-US" sz="1400" b="1">
                    <a:latin typeface="Arial" charset="0"/>
                  </a:rPr>
                  <a:t>Payable</a:t>
                </a:r>
              </a:p>
            </p:txBody>
          </p:sp>
          <p:sp>
            <p:nvSpPr>
              <p:cNvPr id="20514" name="Line 192"/>
              <p:cNvSpPr>
                <a:spLocks noChangeShapeType="1"/>
              </p:cNvSpPr>
              <p:nvPr/>
            </p:nvSpPr>
            <p:spPr bwMode="auto">
              <a:xfrm>
                <a:off x="719" y="3623"/>
                <a:ext cx="327" cy="231"/>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15" name="Line 193"/>
              <p:cNvSpPr>
                <a:spLocks noChangeShapeType="1"/>
              </p:cNvSpPr>
              <p:nvPr/>
            </p:nvSpPr>
            <p:spPr bwMode="auto">
              <a:xfrm flipH="1" flipV="1">
                <a:off x="859" y="3115"/>
                <a:ext cx="934" cy="0"/>
              </a:xfrm>
              <a:prstGeom prst="line">
                <a:avLst/>
              </a:prstGeom>
              <a:noFill/>
              <a:ln w="28575">
                <a:solidFill>
                  <a:schemeClr val="tx1"/>
                </a:solidFill>
                <a:prstDash val="sysDot"/>
                <a:round/>
                <a:headEnd/>
                <a:tailEnd type="triangle" w="med" len="med"/>
              </a:ln>
            </p:spPr>
            <p:txBody>
              <a:bodyPr wrap="none" lIns="9" tIns="4" rIns="9" bIns="4">
                <a:spAutoFit/>
              </a:bodyPr>
              <a:lstStyle/>
              <a:p>
                <a:endParaRPr lang="en-US"/>
              </a:p>
            </p:txBody>
          </p:sp>
          <p:sp>
            <p:nvSpPr>
              <p:cNvPr id="20516" name="Text Box 194"/>
              <p:cNvSpPr txBox="1">
                <a:spLocks noChangeArrowheads="1"/>
              </p:cNvSpPr>
              <p:nvPr/>
            </p:nvSpPr>
            <p:spPr bwMode="auto">
              <a:xfrm>
                <a:off x="1261" y="3253"/>
                <a:ext cx="202" cy="137"/>
              </a:xfrm>
              <a:prstGeom prst="rect">
                <a:avLst/>
              </a:prstGeom>
              <a:solidFill>
                <a:schemeClr val="bg1"/>
              </a:solidFill>
              <a:ln w="38100">
                <a:noFill/>
                <a:miter lim="800000"/>
                <a:headEnd/>
                <a:tailEnd/>
              </a:ln>
            </p:spPr>
            <p:txBody>
              <a:bodyPr wrap="none" lIns="13" tIns="6" rIns="13" bIns="6">
                <a:spAutoFit/>
              </a:bodyPr>
              <a:lstStyle/>
              <a:p>
                <a:pPr eaLnBrk="0" hangingPunct="0"/>
                <a:r>
                  <a:rPr kumimoji="1" lang="en-US" sz="1400" b="1">
                    <a:latin typeface="Arial" charset="0"/>
                  </a:rPr>
                  <a:t>Yes</a:t>
                </a:r>
              </a:p>
            </p:txBody>
          </p:sp>
          <p:sp>
            <p:nvSpPr>
              <p:cNvPr id="20517" name="Freeform 195"/>
              <p:cNvSpPr>
                <a:spLocks noEditPoints="1"/>
              </p:cNvSpPr>
              <p:nvPr/>
            </p:nvSpPr>
            <p:spPr bwMode="auto">
              <a:xfrm>
                <a:off x="1233" y="2930"/>
                <a:ext cx="223" cy="307"/>
              </a:xfrm>
              <a:custGeom>
                <a:avLst/>
                <a:gdLst>
                  <a:gd name="T0" fmla="*/ 181 w 242"/>
                  <a:gd name="T1" fmla="*/ 0 h 337"/>
                  <a:gd name="T2" fmla="*/ 181 w 242"/>
                  <a:gd name="T3" fmla="*/ 63 h 337"/>
                  <a:gd name="T4" fmla="*/ 242 w 242"/>
                  <a:gd name="T5" fmla="*/ 63 h 337"/>
                  <a:gd name="T6" fmla="*/ 181 w 242"/>
                  <a:gd name="T7" fmla="*/ 0 h 337"/>
                  <a:gd name="T8" fmla="*/ 0 w 242"/>
                  <a:gd name="T9" fmla="*/ 0 h 337"/>
                  <a:gd name="T10" fmla="*/ 0 w 242"/>
                  <a:gd name="T11" fmla="*/ 337 h 337"/>
                  <a:gd name="T12" fmla="*/ 242 w 242"/>
                  <a:gd name="T13" fmla="*/ 337 h 337"/>
                  <a:gd name="T14" fmla="*/ 242 w 242"/>
                  <a:gd name="T15" fmla="*/ 63 h 337"/>
                  <a:gd name="T16" fmla="*/ 181 w 242"/>
                  <a:gd name="T17" fmla="*/ 63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3"/>
                    </a:lnTo>
                    <a:lnTo>
                      <a:pt x="242" y="63"/>
                    </a:lnTo>
                    <a:lnTo>
                      <a:pt x="181" y="0"/>
                    </a:lnTo>
                    <a:close/>
                    <a:moveTo>
                      <a:pt x="0" y="0"/>
                    </a:moveTo>
                    <a:lnTo>
                      <a:pt x="0" y="337"/>
                    </a:lnTo>
                    <a:lnTo>
                      <a:pt x="242" y="337"/>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nvGrpSpPr>
              <p:cNvPr id="20518" name="Group 196"/>
              <p:cNvGrpSpPr>
                <a:grpSpLocks/>
              </p:cNvGrpSpPr>
              <p:nvPr/>
            </p:nvGrpSpPr>
            <p:grpSpPr bwMode="auto">
              <a:xfrm>
                <a:off x="3295" y="944"/>
                <a:ext cx="404" cy="281"/>
                <a:chOff x="4560" y="1036"/>
                <a:chExt cx="437" cy="308"/>
              </a:xfrm>
            </p:grpSpPr>
            <p:sp>
              <p:nvSpPr>
                <p:cNvPr id="20616" name="Rectangle 197"/>
                <p:cNvSpPr>
                  <a:spLocks noChangeArrowheads="1"/>
                </p:cNvSpPr>
                <p:nvPr/>
              </p:nvSpPr>
              <p:spPr bwMode="auto">
                <a:xfrm>
                  <a:off x="4560"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17" name="Rectangle 198"/>
                <p:cNvSpPr>
                  <a:spLocks noChangeArrowheads="1"/>
                </p:cNvSpPr>
                <p:nvPr/>
              </p:nvSpPr>
              <p:spPr bwMode="auto">
                <a:xfrm>
                  <a:off x="4669"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18" name="Rectangle 199"/>
                <p:cNvSpPr>
                  <a:spLocks noChangeArrowheads="1"/>
                </p:cNvSpPr>
                <p:nvPr/>
              </p:nvSpPr>
              <p:spPr bwMode="auto">
                <a:xfrm>
                  <a:off x="4778"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19" name="Freeform 200"/>
                <p:cNvSpPr>
                  <a:spLocks/>
                </p:cNvSpPr>
                <p:nvPr/>
              </p:nvSpPr>
              <p:spPr bwMode="auto">
                <a:xfrm>
                  <a:off x="4560" y="1159"/>
                  <a:ext cx="164" cy="62"/>
                </a:xfrm>
                <a:custGeom>
                  <a:avLst/>
                  <a:gdLst>
                    <a:gd name="T0" fmla="*/ 0 w 164"/>
                    <a:gd name="T1" fmla="*/ 62 h 62"/>
                    <a:gd name="T2" fmla="*/ 109 w 164"/>
                    <a:gd name="T3" fmla="*/ 62 h 62"/>
                    <a:gd name="T4" fmla="*/ 164 w 164"/>
                    <a:gd name="T5" fmla="*/ 0 h 62"/>
                    <a:gd name="T6" fmla="*/ 54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4" y="0"/>
                      </a:lnTo>
                      <a:lnTo>
                        <a:pt x="0"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20" name="Freeform 201"/>
                <p:cNvSpPr>
                  <a:spLocks/>
                </p:cNvSpPr>
                <p:nvPr/>
              </p:nvSpPr>
              <p:spPr bwMode="auto">
                <a:xfrm>
                  <a:off x="4778" y="1159"/>
                  <a:ext cx="164" cy="62"/>
                </a:xfrm>
                <a:custGeom>
                  <a:avLst/>
                  <a:gdLst>
                    <a:gd name="T0" fmla="*/ 0 w 164"/>
                    <a:gd name="T1" fmla="*/ 62 h 62"/>
                    <a:gd name="T2" fmla="*/ 109 w 164"/>
                    <a:gd name="T3" fmla="*/ 62 h 62"/>
                    <a:gd name="T4" fmla="*/ 164 w 164"/>
                    <a:gd name="T5" fmla="*/ 0 h 62"/>
                    <a:gd name="T6" fmla="*/ 55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5" y="0"/>
                      </a:lnTo>
                      <a:lnTo>
                        <a:pt x="0"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21" name="Freeform 202"/>
                <p:cNvSpPr>
                  <a:spLocks/>
                </p:cNvSpPr>
                <p:nvPr/>
              </p:nvSpPr>
              <p:spPr bwMode="auto">
                <a:xfrm>
                  <a:off x="4887" y="1159"/>
                  <a:ext cx="55" cy="185"/>
                </a:xfrm>
                <a:custGeom>
                  <a:avLst/>
                  <a:gdLst>
                    <a:gd name="T0" fmla="*/ 0 w 55"/>
                    <a:gd name="T1" fmla="*/ 185 h 185"/>
                    <a:gd name="T2" fmla="*/ 55 w 55"/>
                    <a:gd name="T3" fmla="*/ 124 h 185"/>
                    <a:gd name="T4" fmla="*/ 55 w 55"/>
                    <a:gd name="T5" fmla="*/ 0 h 185"/>
                    <a:gd name="T6" fmla="*/ 0 w 55"/>
                    <a:gd name="T7" fmla="*/ 62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4"/>
                      </a:lnTo>
                      <a:lnTo>
                        <a:pt x="55" y="0"/>
                      </a:lnTo>
                      <a:lnTo>
                        <a:pt x="0" y="62"/>
                      </a:lnTo>
                      <a:lnTo>
                        <a:pt x="0" y="185"/>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622" name="Rectangle 203"/>
                <p:cNvSpPr>
                  <a:spLocks noChangeArrowheads="1"/>
                </p:cNvSpPr>
                <p:nvPr/>
              </p:nvSpPr>
              <p:spPr bwMode="auto">
                <a:xfrm>
                  <a:off x="4669" y="1097"/>
                  <a:ext cx="109" cy="124"/>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23" name="Freeform 204"/>
                <p:cNvSpPr>
                  <a:spLocks/>
                </p:cNvSpPr>
                <p:nvPr/>
              </p:nvSpPr>
              <p:spPr bwMode="auto">
                <a:xfrm>
                  <a:off x="4669" y="1036"/>
                  <a:ext cx="164" cy="61"/>
                </a:xfrm>
                <a:custGeom>
                  <a:avLst/>
                  <a:gdLst>
                    <a:gd name="T0" fmla="*/ 0 w 164"/>
                    <a:gd name="T1" fmla="*/ 61 h 61"/>
                    <a:gd name="T2" fmla="*/ 109 w 164"/>
                    <a:gd name="T3" fmla="*/ 61 h 61"/>
                    <a:gd name="T4" fmla="*/ 164 w 164"/>
                    <a:gd name="T5" fmla="*/ 0 h 61"/>
                    <a:gd name="T6" fmla="*/ 55 w 164"/>
                    <a:gd name="T7" fmla="*/ 0 h 61"/>
                    <a:gd name="T8" fmla="*/ 0 w 164"/>
                    <a:gd name="T9" fmla="*/ 61 h 61"/>
                    <a:gd name="T10" fmla="*/ 0 60000 65536"/>
                    <a:gd name="T11" fmla="*/ 0 60000 65536"/>
                    <a:gd name="T12" fmla="*/ 0 60000 65536"/>
                    <a:gd name="T13" fmla="*/ 0 60000 65536"/>
                    <a:gd name="T14" fmla="*/ 0 60000 65536"/>
                    <a:gd name="T15" fmla="*/ 0 w 164"/>
                    <a:gd name="T16" fmla="*/ 0 h 61"/>
                    <a:gd name="T17" fmla="*/ 164 w 164"/>
                    <a:gd name="T18" fmla="*/ 61 h 61"/>
                  </a:gdLst>
                  <a:ahLst/>
                  <a:cxnLst>
                    <a:cxn ang="T10">
                      <a:pos x="T0" y="T1"/>
                    </a:cxn>
                    <a:cxn ang="T11">
                      <a:pos x="T2" y="T3"/>
                    </a:cxn>
                    <a:cxn ang="T12">
                      <a:pos x="T4" y="T5"/>
                    </a:cxn>
                    <a:cxn ang="T13">
                      <a:pos x="T6" y="T7"/>
                    </a:cxn>
                    <a:cxn ang="T14">
                      <a:pos x="T8" y="T9"/>
                    </a:cxn>
                  </a:cxnLst>
                  <a:rect l="T15" t="T16" r="T17" b="T18"/>
                  <a:pathLst>
                    <a:path w="164" h="61">
                      <a:moveTo>
                        <a:pt x="0" y="61"/>
                      </a:moveTo>
                      <a:lnTo>
                        <a:pt x="109" y="61"/>
                      </a:lnTo>
                      <a:lnTo>
                        <a:pt x="164" y="0"/>
                      </a:lnTo>
                      <a:lnTo>
                        <a:pt x="55" y="0"/>
                      </a:lnTo>
                      <a:lnTo>
                        <a:pt x="0" y="61"/>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24" name="Freeform 205"/>
                <p:cNvSpPr>
                  <a:spLocks/>
                </p:cNvSpPr>
                <p:nvPr/>
              </p:nvSpPr>
              <p:spPr bwMode="auto">
                <a:xfrm>
                  <a:off x="4778" y="1036"/>
                  <a:ext cx="55" cy="185"/>
                </a:xfrm>
                <a:custGeom>
                  <a:avLst/>
                  <a:gdLst>
                    <a:gd name="T0" fmla="*/ 0 w 55"/>
                    <a:gd name="T1" fmla="*/ 185 h 185"/>
                    <a:gd name="T2" fmla="*/ 55 w 55"/>
                    <a:gd name="T3" fmla="*/ 123 h 185"/>
                    <a:gd name="T4" fmla="*/ 55 w 55"/>
                    <a:gd name="T5" fmla="*/ 0 h 185"/>
                    <a:gd name="T6" fmla="*/ 0 w 55"/>
                    <a:gd name="T7" fmla="*/ 61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3"/>
                      </a:lnTo>
                      <a:lnTo>
                        <a:pt x="55" y="0"/>
                      </a:lnTo>
                      <a:lnTo>
                        <a:pt x="0" y="61"/>
                      </a:lnTo>
                      <a:lnTo>
                        <a:pt x="0" y="185"/>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625" name="Freeform 206"/>
                <p:cNvSpPr>
                  <a:spLocks/>
                </p:cNvSpPr>
                <p:nvPr/>
              </p:nvSpPr>
              <p:spPr bwMode="auto">
                <a:xfrm>
                  <a:off x="4833" y="1097"/>
                  <a:ext cx="164" cy="62"/>
                </a:xfrm>
                <a:custGeom>
                  <a:avLst/>
                  <a:gdLst>
                    <a:gd name="T0" fmla="*/ 109 w 164"/>
                    <a:gd name="T1" fmla="*/ 62 h 62"/>
                    <a:gd name="T2" fmla="*/ 164 w 164"/>
                    <a:gd name="T3" fmla="*/ 0 h 62"/>
                    <a:gd name="T4" fmla="*/ 54 w 164"/>
                    <a:gd name="T5" fmla="*/ 0 h 62"/>
                    <a:gd name="T6" fmla="*/ 0 w 164"/>
                    <a:gd name="T7" fmla="*/ 62 h 62"/>
                    <a:gd name="T8" fmla="*/ 109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109" y="62"/>
                      </a:moveTo>
                      <a:lnTo>
                        <a:pt x="164" y="0"/>
                      </a:lnTo>
                      <a:lnTo>
                        <a:pt x="54" y="0"/>
                      </a:lnTo>
                      <a:lnTo>
                        <a:pt x="0" y="62"/>
                      </a:lnTo>
                      <a:lnTo>
                        <a:pt x="109"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26" name="Freeform 207"/>
                <p:cNvSpPr>
                  <a:spLocks/>
                </p:cNvSpPr>
                <p:nvPr/>
              </p:nvSpPr>
              <p:spPr bwMode="auto">
                <a:xfrm>
                  <a:off x="4942" y="1097"/>
                  <a:ext cx="55" cy="186"/>
                </a:xfrm>
                <a:custGeom>
                  <a:avLst/>
                  <a:gdLst>
                    <a:gd name="T0" fmla="*/ 0 w 55"/>
                    <a:gd name="T1" fmla="*/ 186 h 186"/>
                    <a:gd name="T2" fmla="*/ 55 w 55"/>
                    <a:gd name="T3" fmla="*/ 124 h 186"/>
                    <a:gd name="T4" fmla="*/ 55 w 55"/>
                    <a:gd name="T5" fmla="*/ 0 h 186"/>
                    <a:gd name="T6" fmla="*/ 0 w 55"/>
                    <a:gd name="T7" fmla="*/ 62 h 186"/>
                    <a:gd name="T8" fmla="*/ 0 w 55"/>
                    <a:gd name="T9" fmla="*/ 186 h 186"/>
                    <a:gd name="T10" fmla="*/ 0 60000 65536"/>
                    <a:gd name="T11" fmla="*/ 0 60000 65536"/>
                    <a:gd name="T12" fmla="*/ 0 60000 65536"/>
                    <a:gd name="T13" fmla="*/ 0 60000 65536"/>
                    <a:gd name="T14" fmla="*/ 0 60000 65536"/>
                    <a:gd name="T15" fmla="*/ 0 w 55"/>
                    <a:gd name="T16" fmla="*/ 0 h 186"/>
                    <a:gd name="T17" fmla="*/ 55 w 55"/>
                    <a:gd name="T18" fmla="*/ 186 h 186"/>
                  </a:gdLst>
                  <a:ahLst/>
                  <a:cxnLst>
                    <a:cxn ang="T10">
                      <a:pos x="T0" y="T1"/>
                    </a:cxn>
                    <a:cxn ang="T11">
                      <a:pos x="T2" y="T3"/>
                    </a:cxn>
                    <a:cxn ang="T12">
                      <a:pos x="T4" y="T5"/>
                    </a:cxn>
                    <a:cxn ang="T13">
                      <a:pos x="T6" y="T7"/>
                    </a:cxn>
                    <a:cxn ang="T14">
                      <a:pos x="T8" y="T9"/>
                    </a:cxn>
                  </a:cxnLst>
                  <a:rect l="T15" t="T16" r="T17" b="T18"/>
                  <a:pathLst>
                    <a:path w="55" h="186">
                      <a:moveTo>
                        <a:pt x="0" y="186"/>
                      </a:moveTo>
                      <a:lnTo>
                        <a:pt x="55" y="124"/>
                      </a:lnTo>
                      <a:lnTo>
                        <a:pt x="55" y="0"/>
                      </a:lnTo>
                      <a:lnTo>
                        <a:pt x="0" y="62"/>
                      </a:lnTo>
                      <a:lnTo>
                        <a:pt x="0" y="186"/>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627" name="Freeform 208"/>
                <p:cNvSpPr>
                  <a:spLocks/>
                </p:cNvSpPr>
                <p:nvPr/>
              </p:nvSpPr>
              <p:spPr bwMode="auto">
                <a:xfrm>
                  <a:off x="4833" y="1097"/>
                  <a:ext cx="54" cy="62"/>
                </a:xfrm>
                <a:custGeom>
                  <a:avLst/>
                  <a:gdLst>
                    <a:gd name="T0" fmla="*/ 54 w 54"/>
                    <a:gd name="T1" fmla="*/ 0 h 62"/>
                    <a:gd name="T2" fmla="*/ 0 w 54"/>
                    <a:gd name="T3" fmla="*/ 0 h 62"/>
                    <a:gd name="T4" fmla="*/ 0 w 54"/>
                    <a:gd name="T5" fmla="*/ 62 h 62"/>
                    <a:gd name="T6" fmla="*/ 54 w 54"/>
                    <a:gd name="T7" fmla="*/ 0 h 62"/>
                    <a:gd name="T8" fmla="*/ 0 60000 65536"/>
                    <a:gd name="T9" fmla="*/ 0 60000 65536"/>
                    <a:gd name="T10" fmla="*/ 0 60000 65536"/>
                    <a:gd name="T11" fmla="*/ 0 60000 65536"/>
                    <a:gd name="T12" fmla="*/ 0 w 54"/>
                    <a:gd name="T13" fmla="*/ 0 h 62"/>
                    <a:gd name="T14" fmla="*/ 54 w 54"/>
                    <a:gd name="T15" fmla="*/ 62 h 62"/>
                  </a:gdLst>
                  <a:ahLst/>
                  <a:cxnLst>
                    <a:cxn ang="T8">
                      <a:pos x="T0" y="T1"/>
                    </a:cxn>
                    <a:cxn ang="T9">
                      <a:pos x="T2" y="T3"/>
                    </a:cxn>
                    <a:cxn ang="T10">
                      <a:pos x="T4" y="T5"/>
                    </a:cxn>
                    <a:cxn ang="T11">
                      <a:pos x="T6" y="T7"/>
                    </a:cxn>
                  </a:cxnLst>
                  <a:rect l="T12" t="T13" r="T14" b="T15"/>
                  <a:pathLst>
                    <a:path w="54" h="62">
                      <a:moveTo>
                        <a:pt x="54" y="0"/>
                      </a:moveTo>
                      <a:lnTo>
                        <a:pt x="0" y="0"/>
                      </a:lnTo>
                      <a:lnTo>
                        <a:pt x="0" y="62"/>
                      </a:lnTo>
                      <a:lnTo>
                        <a:pt x="54" y="0"/>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28" name="Line 209"/>
                <p:cNvSpPr>
                  <a:spLocks noChangeShapeType="1"/>
                </p:cNvSpPr>
                <p:nvPr/>
              </p:nvSpPr>
              <p:spPr bwMode="auto">
                <a:xfrm flipH="1">
                  <a:off x="4777" y="1036"/>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29" name="Line 210"/>
                <p:cNvSpPr>
                  <a:spLocks noChangeShapeType="1"/>
                </p:cNvSpPr>
                <p:nvPr/>
              </p:nvSpPr>
              <p:spPr bwMode="auto">
                <a:xfrm flipH="1">
                  <a:off x="4766" y="1047"/>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30" name="Line 211"/>
                <p:cNvSpPr>
                  <a:spLocks noChangeShapeType="1"/>
                </p:cNvSpPr>
                <p:nvPr/>
              </p:nvSpPr>
              <p:spPr bwMode="auto">
                <a:xfrm flipH="1">
                  <a:off x="4755" y="1060"/>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31" name="Line 212"/>
                <p:cNvSpPr>
                  <a:spLocks noChangeShapeType="1"/>
                </p:cNvSpPr>
                <p:nvPr/>
              </p:nvSpPr>
              <p:spPr bwMode="auto">
                <a:xfrm flipH="1">
                  <a:off x="4744" y="1071"/>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32" name="Line 213"/>
                <p:cNvSpPr>
                  <a:spLocks noChangeShapeType="1"/>
                </p:cNvSpPr>
                <p:nvPr/>
              </p:nvSpPr>
              <p:spPr bwMode="auto">
                <a:xfrm flipH="1">
                  <a:off x="4733" y="1084"/>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33" name="Line 214"/>
                <p:cNvSpPr>
                  <a:spLocks noChangeShapeType="1"/>
                </p:cNvSpPr>
                <p:nvPr/>
              </p:nvSpPr>
              <p:spPr bwMode="auto">
                <a:xfrm flipH="1">
                  <a:off x="4724" y="1095"/>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34" name="Line 215"/>
                <p:cNvSpPr>
                  <a:spLocks noChangeShapeType="1"/>
                </p:cNvSpPr>
                <p:nvPr/>
              </p:nvSpPr>
              <p:spPr bwMode="auto">
                <a:xfrm flipH="1">
                  <a:off x="4668" y="1159"/>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35" name="Line 216"/>
                <p:cNvSpPr>
                  <a:spLocks noChangeShapeType="1"/>
                </p:cNvSpPr>
                <p:nvPr/>
              </p:nvSpPr>
              <p:spPr bwMode="auto">
                <a:xfrm flipH="1">
                  <a:off x="4658" y="1171"/>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36" name="Line 217"/>
                <p:cNvSpPr>
                  <a:spLocks noChangeShapeType="1"/>
                </p:cNvSpPr>
                <p:nvPr/>
              </p:nvSpPr>
              <p:spPr bwMode="auto">
                <a:xfrm flipH="1">
                  <a:off x="4650" y="1185"/>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37" name="Line 218"/>
                <p:cNvSpPr>
                  <a:spLocks noChangeShapeType="1"/>
                </p:cNvSpPr>
                <p:nvPr/>
              </p:nvSpPr>
              <p:spPr bwMode="auto">
                <a:xfrm flipH="1">
                  <a:off x="4641" y="119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38" name="Line 219"/>
                <p:cNvSpPr>
                  <a:spLocks noChangeShapeType="1"/>
                </p:cNvSpPr>
                <p:nvPr/>
              </p:nvSpPr>
              <p:spPr bwMode="auto">
                <a:xfrm flipH="1">
                  <a:off x="4633" y="121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39" name="Line 220"/>
                <p:cNvSpPr>
                  <a:spLocks noChangeShapeType="1"/>
                </p:cNvSpPr>
                <p:nvPr/>
              </p:nvSpPr>
              <p:spPr bwMode="auto">
                <a:xfrm flipH="1">
                  <a:off x="4941" y="1097"/>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40" name="Line 221"/>
                <p:cNvSpPr>
                  <a:spLocks noChangeShapeType="1"/>
                </p:cNvSpPr>
                <p:nvPr/>
              </p:nvSpPr>
              <p:spPr bwMode="auto">
                <a:xfrm flipH="1">
                  <a:off x="4930" y="110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41" name="Line 222"/>
                <p:cNvSpPr>
                  <a:spLocks noChangeShapeType="1"/>
                </p:cNvSpPr>
                <p:nvPr/>
              </p:nvSpPr>
              <p:spPr bwMode="auto">
                <a:xfrm flipH="1">
                  <a:off x="4919" y="1121"/>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42" name="Line 223"/>
                <p:cNvSpPr>
                  <a:spLocks noChangeShapeType="1"/>
                </p:cNvSpPr>
                <p:nvPr/>
              </p:nvSpPr>
              <p:spPr bwMode="auto">
                <a:xfrm flipH="1">
                  <a:off x="4910" y="113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43" name="Line 224"/>
                <p:cNvSpPr>
                  <a:spLocks noChangeShapeType="1"/>
                </p:cNvSpPr>
                <p:nvPr/>
              </p:nvSpPr>
              <p:spPr bwMode="auto">
                <a:xfrm flipH="1">
                  <a:off x="4899" y="1144"/>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44" name="Line 225"/>
                <p:cNvSpPr>
                  <a:spLocks noChangeShapeType="1"/>
                </p:cNvSpPr>
                <p:nvPr/>
              </p:nvSpPr>
              <p:spPr bwMode="auto">
                <a:xfrm flipH="1">
                  <a:off x="4889" y="1155"/>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45" name="Line 226"/>
                <p:cNvSpPr>
                  <a:spLocks noChangeShapeType="1"/>
                </p:cNvSpPr>
                <p:nvPr/>
              </p:nvSpPr>
              <p:spPr bwMode="auto">
                <a:xfrm flipH="1">
                  <a:off x="4879" y="1166"/>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46" name="Line 227"/>
                <p:cNvSpPr>
                  <a:spLocks noChangeShapeType="1"/>
                </p:cNvSpPr>
                <p:nvPr/>
              </p:nvSpPr>
              <p:spPr bwMode="auto">
                <a:xfrm flipH="1">
                  <a:off x="4868" y="1179"/>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47" name="Line 228"/>
                <p:cNvSpPr>
                  <a:spLocks noChangeShapeType="1"/>
                </p:cNvSpPr>
                <p:nvPr/>
              </p:nvSpPr>
              <p:spPr bwMode="auto">
                <a:xfrm flipH="1">
                  <a:off x="4859" y="1190"/>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48" name="Line 229"/>
                <p:cNvSpPr>
                  <a:spLocks noChangeShapeType="1"/>
                </p:cNvSpPr>
                <p:nvPr/>
              </p:nvSpPr>
              <p:spPr bwMode="auto">
                <a:xfrm flipH="1">
                  <a:off x="4848" y="1202"/>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49" name="Line 230"/>
                <p:cNvSpPr>
                  <a:spLocks noChangeShapeType="1"/>
                </p:cNvSpPr>
                <p:nvPr/>
              </p:nvSpPr>
              <p:spPr bwMode="auto">
                <a:xfrm flipH="1">
                  <a:off x="4838" y="1213"/>
                  <a:ext cx="2" cy="3"/>
                </a:xfrm>
                <a:prstGeom prst="line">
                  <a:avLst/>
                </a:prstGeom>
                <a:noFill/>
                <a:ln w="4763">
                  <a:solidFill>
                    <a:schemeClr val="tx1"/>
                  </a:solidFill>
                  <a:round/>
                  <a:headEnd/>
                  <a:tailEnd/>
                </a:ln>
              </p:spPr>
              <p:txBody>
                <a:bodyPr wrap="none" lIns="9" tIns="4" rIns="9" bIns="4">
                  <a:spAutoFit/>
                </a:bodyPr>
                <a:lstStyle/>
                <a:p>
                  <a:endParaRPr lang="en-US"/>
                </a:p>
              </p:txBody>
            </p:sp>
          </p:grpSp>
          <p:sp>
            <p:nvSpPr>
              <p:cNvPr id="20519" name="Text Box 231"/>
              <p:cNvSpPr txBox="1">
                <a:spLocks noChangeArrowheads="1"/>
              </p:cNvSpPr>
              <p:nvPr/>
            </p:nvSpPr>
            <p:spPr bwMode="auto">
              <a:xfrm>
                <a:off x="3236" y="1225"/>
                <a:ext cx="512" cy="137"/>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Inventory</a:t>
                </a:r>
              </a:p>
            </p:txBody>
          </p:sp>
          <p:sp>
            <p:nvSpPr>
              <p:cNvPr id="20520" name="Rectangle 232"/>
              <p:cNvSpPr>
                <a:spLocks noChangeArrowheads="1"/>
              </p:cNvSpPr>
              <p:nvPr/>
            </p:nvSpPr>
            <p:spPr bwMode="auto">
              <a:xfrm>
                <a:off x="3148" y="898"/>
                <a:ext cx="701" cy="554"/>
              </a:xfrm>
              <a:prstGeom prst="rect">
                <a:avLst/>
              </a:prstGeom>
              <a:noFill/>
              <a:ln w="12700">
                <a:solidFill>
                  <a:schemeClr val="tx1"/>
                </a:solidFill>
                <a:miter lim="800000"/>
                <a:headEnd/>
                <a:tailEnd/>
              </a:ln>
            </p:spPr>
            <p:txBody>
              <a:bodyPr wrap="none" lIns="9" tIns="4" rIns="9" bIns="4">
                <a:spAutoFit/>
              </a:bodyPr>
              <a:lstStyle/>
              <a:p>
                <a:endParaRPr lang="en-US"/>
              </a:p>
            </p:txBody>
          </p:sp>
          <p:sp>
            <p:nvSpPr>
              <p:cNvPr id="20521" name="Line 233"/>
              <p:cNvSpPr>
                <a:spLocks noChangeShapeType="1"/>
              </p:cNvSpPr>
              <p:nvPr/>
            </p:nvSpPr>
            <p:spPr bwMode="auto">
              <a:xfrm flipV="1">
                <a:off x="2634" y="1175"/>
                <a:ext cx="467" cy="231"/>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22" name="Line 234"/>
              <p:cNvSpPr>
                <a:spLocks noChangeShapeType="1"/>
              </p:cNvSpPr>
              <p:nvPr/>
            </p:nvSpPr>
            <p:spPr bwMode="auto">
              <a:xfrm>
                <a:off x="2751" y="1591"/>
                <a:ext cx="817" cy="369"/>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grpSp>
            <p:nvGrpSpPr>
              <p:cNvPr id="20523" name="Group 235"/>
              <p:cNvGrpSpPr>
                <a:grpSpLocks/>
              </p:cNvGrpSpPr>
              <p:nvPr/>
            </p:nvGrpSpPr>
            <p:grpSpPr bwMode="auto">
              <a:xfrm>
                <a:off x="4643" y="2099"/>
                <a:ext cx="404" cy="281"/>
                <a:chOff x="4560" y="1036"/>
                <a:chExt cx="437" cy="308"/>
              </a:xfrm>
            </p:grpSpPr>
            <p:sp>
              <p:nvSpPr>
                <p:cNvPr id="20582" name="Rectangle 236"/>
                <p:cNvSpPr>
                  <a:spLocks noChangeArrowheads="1"/>
                </p:cNvSpPr>
                <p:nvPr/>
              </p:nvSpPr>
              <p:spPr bwMode="auto">
                <a:xfrm>
                  <a:off x="4560"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583" name="Rectangle 237"/>
                <p:cNvSpPr>
                  <a:spLocks noChangeArrowheads="1"/>
                </p:cNvSpPr>
                <p:nvPr/>
              </p:nvSpPr>
              <p:spPr bwMode="auto">
                <a:xfrm>
                  <a:off x="4669"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584" name="Rectangle 238"/>
                <p:cNvSpPr>
                  <a:spLocks noChangeArrowheads="1"/>
                </p:cNvSpPr>
                <p:nvPr/>
              </p:nvSpPr>
              <p:spPr bwMode="auto">
                <a:xfrm>
                  <a:off x="4778"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585" name="Freeform 239"/>
                <p:cNvSpPr>
                  <a:spLocks/>
                </p:cNvSpPr>
                <p:nvPr/>
              </p:nvSpPr>
              <p:spPr bwMode="auto">
                <a:xfrm>
                  <a:off x="4560" y="1159"/>
                  <a:ext cx="164" cy="62"/>
                </a:xfrm>
                <a:custGeom>
                  <a:avLst/>
                  <a:gdLst>
                    <a:gd name="T0" fmla="*/ 0 w 164"/>
                    <a:gd name="T1" fmla="*/ 62 h 62"/>
                    <a:gd name="T2" fmla="*/ 109 w 164"/>
                    <a:gd name="T3" fmla="*/ 62 h 62"/>
                    <a:gd name="T4" fmla="*/ 164 w 164"/>
                    <a:gd name="T5" fmla="*/ 0 h 62"/>
                    <a:gd name="T6" fmla="*/ 54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4" y="0"/>
                      </a:lnTo>
                      <a:lnTo>
                        <a:pt x="0"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586" name="Freeform 240"/>
                <p:cNvSpPr>
                  <a:spLocks/>
                </p:cNvSpPr>
                <p:nvPr/>
              </p:nvSpPr>
              <p:spPr bwMode="auto">
                <a:xfrm>
                  <a:off x="4778" y="1159"/>
                  <a:ext cx="164" cy="62"/>
                </a:xfrm>
                <a:custGeom>
                  <a:avLst/>
                  <a:gdLst>
                    <a:gd name="T0" fmla="*/ 0 w 164"/>
                    <a:gd name="T1" fmla="*/ 62 h 62"/>
                    <a:gd name="T2" fmla="*/ 109 w 164"/>
                    <a:gd name="T3" fmla="*/ 62 h 62"/>
                    <a:gd name="T4" fmla="*/ 164 w 164"/>
                    <a:gd name="T5" fmla="*/ 0 h 62"/>
                    <a:gd name="T6" fmla="*/ 55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5" y="0"/>
                      </a:lnTo>
                      <a:lnTo>
                        <a:pt x="0"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587" name="Freeform 241"/>
                <p:cNvSpPr>
                  <a:spLocks/>
                </p:cNvSpPr>
                <p:nvPr/>
              </p:nvSpPr>
              <p:spPr bwMode="auto">
                <a:xfrm>
                  <a:off x="4887" y="1159"/>
                  <a:ext cx="55" cy="185"/>
                </a:xfrm>
                <a:custGeom>
                  <a:avLst/>
                  <a:gdLst>
                    <a:gd name="T0" fmla="*/ 0 w 55"/>
                    <a:gd name="T1" fmla="*/ 185 h 185"/>
                    <a:gd name="T2" fmla="*/ 55 w 55"/>
                    <a:gd name="T3" fmla="*/ 124 h 185"/>
                    <a:gd name="T4" fmla="*/ 55 w 55"/>
                    <a:gd name="T5" fmla="*/ 0 h 185"/>
                    <a:gd name="T6" fmla="*/ 0 w 55"/>
                    <a:gd name="T7" fmla="*/ 62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4"/>
                      </a:lnTo>
                      <a:lnTo>
                        <a:pt x="55" y="0"/>
                      </a:lnTo>
                      <a:lnTo>
                        <a:pt x="0" y="62"/>
                      </a:lnTo>
                      <a:lnTo>
                        <a:pt x="0" y="185"/>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588" name="Rectangle 242"/>
                <p:cNvSpPr>
                  <a:spLocks noChangeArrowheads="1"/>
                </p:cNvSpPr>
                <p:nvPr/>
              </p:nvSpPr>
              <p:spPr bwMode="auto">
                <a:xfrm>
                  <a:off x="4669" y="1097"/>
                  <a:ext cx="109" cy="124"/>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589" name="Freeform 243"/>
                <p:cNvSpPr>
                  <a:spLocks/>
                </p:cNvSpPr>
                <p:nvPr/>
              </p:nvSpPr>
              <p:spPr bwMode="auto">
                <a:xfrm>
                  <a:off x="4669" y="1036"/>
                  <a:ext cx="164" cy="61"/>
                </a:xfrm>
                <a:custGeom>
                  <a:avLst/>
                  <a:gdLst>
                    <a:gd name="T0" fmla="*/ 0 w 164"/>
                    <a:gd name="T1" fmla="*/ 61 h 61"/>
                    <a:gd name="T2" fmla="*/ 109 w 164"/>
                    <a:gd name="T3" fmla="*/ 61 h 61"/>
                    <a:gd name="T4" fmla="*/ 164 w 164"/>
                    <a:gd name="T5" fmla="*/ 0 h 61"/>
                    <a:gd name="T6" fmla="*/ 55 w 164"/>
                    <a:gd name="T7" fmla="*/ 0 h 61"/>
                    <a:gd name="T8" fmla="*/ 0 w 164"/>
                    <a:gd name="T9" fmla="*/ 61 h 61"/>
                    <a:gd name="T10" fmla="*/ 0 60000 65536"/>
                    <a:gd name="T11" fmla="*/ 0 60000 65536"/>
                    <a:gd name="T12" fmla="*/ 0 60000 65536"/>
                    <a:gd name="T13" fmla="*/ 0 60000 65536"/>
                    <a:gd name="T14" fmla="*/ 0 60000 65536"/>
                    <a:gd name="T15" fmla="*/ 0 w 164"/>
                    <a:gd name="T16" fmla="*/ 0 h 61"/>
                    <a:gd name="T17" fmla="*/ 164 w 164"/>
                    <a:gd name="T18" fmla="*/ 61 h 61"/>
                  </a:gdLst>
                  <a:ahLst/>
                  <a:cxnLst>
                    <a:cxn ang="T10">
                      <a:pos x="T0" y="T1"/>
                    </a:cxn>
                    <a:cxn ang="T11">
                      <a:pos x="T2" y="T3"/>
                    </a:cxn>
                    <a:cxn ang="T12">
                      <a:pos x="T4" y="T5"/>
                    </a:cxn>
                    <a:cxn ang="T13">
                      <a:pos x="T6" y="T7"/>
                    </a:cxn>
                    <a:cxn ang="T14">
                      <a:pos x="T8" y="T9"/>
                    </a:cxn>
                  </a:cxnLst>
                  <a:rect l="T15" t="T16" r="T17" b="T18"/>
                  <a:pathLst>
                    <a:path w="164" h="61">
                      <a:moveTo>
                        <a:pt x="0" y="61"/>
                      </a:moveTo>
                      <a:lnTo>
                        <a:pt x="109" y="61"/>
                      </a:lnTo>
                      <a:lnTo>
                        <a:pt x="164" y="0"/>
                      </a:lnTo>
                      <a:lnTo>
                        <a:pt x="55" y="0"/>
                      </a:lnTo>
                      <a:lnTo>
                        <a:pt x="0" y="61"/>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590" name="Freeform 244"/>
                <p:cNvSpPr>
                  <a:spLocks/>
                </p:cNvSpPr>
                <p:nvPr/>
              </p:nvSpPr>
              <p:spPr bwMode="auto">
                <a:xfrm>
                  <a:off x="4778" y="1036"/>
                  <a:ext cx="55" cy="185"/>
                </a:xfrm>
                <a:custGeom>
                  <a:avLst/>
                  <a:gdLst>
                    <a:gd name="T0" fmla="*/ 0 w 55"/>
                    <a:gd name="T1" fmla="*/ 185 h 185"/>
                    <a:gd name="T2" fmla="*/ 55 w 55"/>
                    <a:gd name="T3" fmla="*/ 123 h 185"/>
                    <a:gd name="T4" fmla="*/ 55 w 55"/>
                    <a:gd name="T5" fmla="*/ 0 h 185"/>
                    <a:gd name="T6" fmla="*/ 0 w 55"/>
                    <a:gd name="T7" fmla="*/ 61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3"/>
                      </a:lnTo>
                      <a:lnTo>
                        <a:pt x="55" y="0"/>
                      </a:lnTo>
                      <a:lnTo>
                        <a:pt x="0" y="61"/>
                      </a:lnTo>
                      <a:lnTo>
                        <a:pt x="0" y="185"/>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591" name="Freeform 245"/>
                <p:cNvSpPr>
                  <a:spLocks/>
                </p:cNvSpPr>
                <p:nvPr/>
              </p:nvSpPr>
              <p:spPr bwMode="auto">
                <a:xfrm>
                  <a:off x="4833" y="1097"/>
                  <a:ext cx="164" cy="62"/>
                </a:xfrm>
                <a:custGeom>
                  <a:avLst/>
                  <a:gdLst>
                    <a:gd name="T0" fmla="*/ 109 w 164"/>
                    <a:gd name="T1" fmla="*/ 62 h 62"/>
                    <a:gd name="T2" fmla="*/ 164 w 164"/>
                    <a:gd name="T3" fmla="*/ 0 h 62"/>
                    <a:gd name="T4" fmla="*/ 54 w 164"/>
                    <a:gd name="T5" fmla="*/ 0 h 62"/>
                    <a:gd name="T6" fmla="*/ 0 w 164"/>
                    <a:gd name="T7" fmla="*/ 62 h 62"/>
                    <a:gd name="T8" fmla="*/ 109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109" y="62"/>
                      </a:moveTo>
                      <a:lnTo>
                        <a:pt x="164" y="0"/>
                      </a:lnTo>
                      <a:lnTo>
                        <a:pt x="54" y="0"/>
                      </a:lnTo>
                      <a:lnTo>
                        <a:pt x="0" y="62"/>
                      </a:lnTo>
                      <a:lnTo>
                        <a:pt x="109"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592" name="Freeform 246"/>
                <p:cNvSpPr>
                  <a:spLocks/>
                </p:cNvSpPr>
                <p:nvPr/>
              </p:nvSpPr>
              <p:spPr bwMode="auto">
                <a:xfrm>
                  <a:off x="4942" y="1097"/>
                  <a:ext cx="55" cy="186"/>
                </a:xfrm>
                <a:custGeom>
                  <a:avLst/>
                  <a:gdLst>
                    <a:gd name="T0" fmla="*/ 0 w 55"/>
                    <a:gd name="T1" fmla="*/ 186 h 186"/>
                    <a:gd name="T2" fmla="*/ 55 w 55"/>
                    <a:gd name="T3" fmla="*/ 124 h 186"/>
                    <a:gd name="T4" fmla="*/ 55 w 55"/>
                    <a:gd name="T5" fmla="*/ 0 h 186"/>
                    <a:gd name="T6" fmla="*/ 0 w 55"/>
                    <a:gd name="T7" fmla="*/ 62 h 186"/>
                    <a:gd name="T8" fmla="*/ 0 w 55"/>
                    <a:gd name="T9" fmla="*/ 186 h 186"/>
                    <a:gd name="T10" fmla="*/ 0 60000 65536"/>
                    <a:gd name="T11" fmla="*/ 0 60000 65536"/>
                    <a:gd name="T12" fmla="*/ 0 60000 65536"/>
                    <a:gd name="T13" fmla="*/ 0 60000 65536"/>
                    <a:gd name="T14" fmla="*/ 0 60000 65536"/>
                    <a:gd name="T15" fmla="*/ 0 w 55"/>
                    <a:gd name="T16" fmla="*/ 0 h 186"/>
                    <a:gd name="T17" fmla="*/ 55 w 55"/>
                    <a:gd name="T18" fmla="*/ 186 h 186"/>
                  </a:gdLst>
                  <a:ahLst/>
                  <a:cxnLst>
                    <a:cxn ang="T10">
                      <a:pos x="T0" y="T1"/>
                    </a:cxn>
                    <a:cxn ang="T11">
                      <a:pos x="T2" y="T3"/>
                    </a:cxn>
                    <a:cxn ang="T12">
                      <a:pos x="T4" y="T5"/>
                    </a:cxn>
                    <a:cxn ang="T13">
                      <a:pos x="T6" y="T7"/>
                    </a:cxn>
                    <a:cxn ang="T14">
                      <a:pos x="T8" y="T9"/>
                    </a:cxn>
                  </a:cxnLst>
                  <a:rect l="T15" t="T16" r="T17" b="T18"/>
                  <a:pathLst>
                    <a:path w="55" h="186">
                      <a:moveTo>
                        <a:pt x="0" y="186"/>
                      </a:moveTo>
                      <a:lnTo>
                        <a:pt x="55" y="124"/>
                      </a:lnTo>
                      <a:lnTo>
                        <a:pt x="55" y="0"/>
                      </a:lnTo>
                      <a:lnTo>
                        <a:pt x="0" y="62"/>
                      </a:lnTo>
                      <a:lnTo>
                        <a:pt x="0" y="186"/>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593" name="Freeform 247"/>
                <p:cNvSpPr>
                  <a:spLocks/>
                </p:cNvSpPr>
                <p:nvPr/>
              </p:nvSpPr>
              <p:spPr bwMode="auto">
                <a:xfrm>
                  <a:off x="4833" y="1097"/>
                  <a:ext cx="54" cy="62"/>
                </a:xfrm>
                <a:custGeom>
                  <a:avLst/>
                  <a:gdLst>
                    <a:gd name="T0" fmla="*/ 54 w 54"/>
                    <a:gd name="T1" fmla="*/ 0 h 62"/>
                    <a:gd name="T2" fmla="*/ 0 w 54"/>
                    <a:gd name="T3" fmla="*/ 0 h 62"/>
                    <a:gd name="T4" fmla="*/ 0 w 54"/>
                    <a:gd name="T5" fmla="*/ 62 h 62"/>
                    <a:gd name="T6" fmla="*/ 54 w 54"/>
                    <a:gd name="T7" fmla="*/ 0 h 62"/>
                    <a:gd name="T8" fmla="*/ 0 60000 65536"/>
                    <a:gd name="T9" fmla="*/ 0 60000 65536"/>
                    <a:gd name="T10" fmla="*/ 0 60000 65536"/>
                    <a:gd name="T11" fmla="*/ 0 60000 65536"/>
                    <a:gd name="T12" fmla="*/ 0 w 54"/>
                    <a:gd name="T13" fmla="*/ 0 h 62"/>
                    <a:gd name="T14" fmla="*/ 54 w 54"/>
                    <a:gd name="T15" fmla="*/ 62 h 62"/>
                  </a:gdLst>
                  <a:ahLst/>
                  <a:cxnLst>
                    <a:cxn ang="T8">
                      <a:pos x="T0" y="T1"/>
                    </a:cxn>
                    <a:cxn ang="T9">
                      <a:pos x="T2" y="T3"/>
                    </a:cxn>
                    <a:cxn ang="T10">
                      <a:pos x="T4" y="T5"/>
                    </a:cxn>
                    <a:cxn ang="T11">
                      <a:pos x="T6" y="T7"/>
                    </a:cxn>
                  </a:cxnLst>
                  <a:rect l="T12" t="T13" r="T14" b="T15"/>
                  <a:pathLst>
                    <a:path w="54" h="62">
                      <a:moveTo>
                        <a:pt x="54" y="0"/>
                      </a:moveTo>
                      <a:lnTo>
                        <a:pt x="0" y="0"/>
                      </a:lnTo>
                      <a:lnTo>
                        <a:pt x="0" y="62"/>
                      </a:lnTo>
                      <a:lnTo>
                        <a:pt x="54" y="0"/>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594" name="Line 248"/>
                <p:cNvSpPr>
                  <a:spLocks noChangeShapeType="1"/>
                </p:cNvSpPr>
                <p:nvPr/>
              </p:nvSpPr>
              <p:spPr bwMode="auto">
                <a:xfrm flipH="1">
                  <a:off x="4777" y="1036"/>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595" name="Line 249"/>
                <p:cNvSpPr>
                  <a:spLocks noChangeShapeType="1"/>
                </p:cNvSpPr>
                <p:nvPr/>
              </p:nvSpPr>
              <p:spPr bwMode="auto">
                <a:xfrm flipH="1">
                  <a:off x="4766" y="1047"/>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596" name="Line 250"/>
                <p:cNvSpPr>
                  <a:spLocks noChangeShapeType="1"/>
                </p:cNvSpPr>
                <p:nvPr/>
              </p:nvSpPr>
              <p:spPr bwMode="auto">
                <a:xfrm flipH="1">
                  <a:off x="4755" y="1060"/>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597" name="Line 251"/>
                <p:cNvSpPr>
                  <a:spLocks noChangeShapeType="1"/>
                </p:cNvSpPr>
                <p:nvPr/>
              </p:nvSpPr>
              <p:spPr bwMode="auto">
                <a:xfrm flipH="1">
                  <a:off x="4744" y="1071"/>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598" name="Line 252"/>
                <p:cNvSpPr>
                  <a:spLocks noChangeShapeType="1"/>
                </p:cNvSpPr>
                <p:nvPr/>
              </p:nvSpPr>
              <p:spPr bwMode="auto">
                <a:xfrm flipH="1">
                  <a:off x="4733" y="1084"/>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599" name="Line 253"/>
                <p:cNvSpPr>
                  <a:spLocks noChangeShapeType="1"/>
                </p:cNvSpPr>
                <p:nvPr/>
              </p:nvSpPr>
              <p:spPr bwMode="auto">
                <a:xfrm flipH="1">
                  <a:off x="4724" y="1095"/>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00" name="Line 254"/>
                <p:cNvSpPr>
                  <a:spLocks noChangeShapeType="1"/>
                </p:cNvSpPr>
                <p:nvPr/>
              </p:nvSpPr>
              <p:spPr bwMode="auto">
                <a:xfrm flipH="1">
                  <a:off x="4668" y="1159"/>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01" name="Line 255"/>
                <p:cNvSpPr>
                  <a:spLocks noChangeShapeType="1"/>
                </p:cNvSpPr>
                <p:nvPr/>
              </p:nvSpPr>
              <p:spPr bwMode="auto">
                <a:xfrm flipH="1">
                  <a:off x="4658" y="1171"/>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02" name="Line 256"/>
                <p:cNvSpPr>
                  <a:spLocks noChangeShapeType="1"/>
                </p:cNvSpPr>
                <p:nvPr/>
              </p:nvSpPr>
              <p:spPr bwMode="auto">
                <a:xfrm flipH="1">
                  <a:off x="4650" y="1185"/>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03" name="Line 257"/>
                <p:cNvSpPr>
                  <a:spLocks noChangeShapeType="1"/>
                </p:cNvSpPr>
                <p:nvPr/>
              </p:nvSpPr>
              <p:spPr bwMode="auto">
                <a:xfrm flipH="1">
                  <a:off x="4641" y="119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04" name="Line 258"/>
                <p:cNvSpPr>
                  <a:spLocks noChangeShapeType="1"/>
                </p:cNvSpPr>
                <p:nvPr/>
              </p:nvSpPr>
              <p:spPr bwMode="auto">
                <a:xfrm flipH="1">
                  <a:off x="4633" y="121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05" name="Line 259"/>
                <p:cNvSpPr>
                  <a:spLocks noChangeShapeType="1"/>
                </p:cNvSpPr>
                <p:nvPr/>
              </p:nvSpPr>
              <p:spPr bwMode="auto">
                <a:xfrm flipH="1">
                  <a:off x="4941" y="1097"/>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06" name="Line 260"/>
                <p:cNvSpPr>
                  <a:spLocks noChangeShapeType="1"/>
                </p:cNvSpPr>
                <p:nvPr/>
              </p:nvSpPr>
              <p:spPr bwMode="auto">
                <a:xfrm flipH="1">
                  <a:off x="4930" y="110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07" name="Line 261"/>
                <p:cNvSpPr>
                  <a:spLocks noChangeShapeType="1"/>
                </p:cNvSpPr>
                <p:nvPr/>
              </p:nvSpPr>
              <p:spPr bwMode="auto">
                <a:xfrm flipH="1">
                  <a:off x="4919" y="1121"/>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08" name="Line 262"/>
                <p:cNvSpPr>
                  <a:spLocks noChangeShapeType="1"/>
                </p:cNvSpPr>
                <p:nvPr/>
              </p:nvSpPr>
              <p:spPr bwMode="auto">
                <a:xfrm flipH="1">
                  <a:off x="4910" y="113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09" name="Line 263"/>
                <p:cNvSpPr>
                  <a:spLocks noChangeShapeType="1"/>
                </p:cNvSpPr>
                <p:nvPr/>
              </p:nvSpPr>
              <p:spPr bwMode="auto">
                <a:xfrm flipH="1">
                  <a:off x="4899" y="1144"/>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10" name="Line 264"/>
                <p:cNvSpPr>
                  <a:spLocks noChangeShapeType="1"/>
                </p:cNvSpPr>
                <p:nvPr/>
              </p:nvSpPr>
              <p:spPr bwMode="auto">
                <a:xfrm flipH="1">
                  <a:off x="4889" y="1155"/>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11" name="Line 265"/>
                <p:cNvSpPr>
                  <a:spLocks noChangeShapeType="1"/>
                </p:cNvSpPr>
                <p:nvPr/>
              </p:nvSpPr>
              <p:spPr bwMode="auto">
                <a:xfrm flipH="1">
                  <a:off x="4879" y="1166"/>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12" name="Line 266"/>
                <p:cNvSpPr>
                  <a:spLocks noChangeShapeType="1"/>
                </p:cNvSpPr>
                <p:nvPr/>
              </p:nvSpPr>
              <p:spPr bwMode="auto">
                <a:xfrm flipH="1">
                  <a:off x="4868" y="1179"/>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13" name="Line 267"/>
                <p:cNvSpPr>
                  <a:spLocks noChangeShapeType="1"/>
                </p:cNvSpPr>
                <p:nvPr/>
              </p:nvSpPr>
              <p:spPr bwMode="auto">
                <a:xfrm flipH="1">
                  <a:off x="4859" y="1190"/>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14" name="Line 268"/>
                <p:cNvSpPr>
                  <a:spLocks noChangeShapeType="1"/>
                </p:cNvSpPr>
                <p:nvPr/>
              </p:nvSpPr>
              <p:spPr bwMode="auto">
                <a:xfrm flipH="1">
                  <a:off x="4848" y="1202"/>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15" name="Line 269"/>
                <p:cNvSpPr>
                  <a:spLocks noChangeShapeType="1"/>
                </p:cNvSpPr>
                <p:nvPr/>
              </p:nvSpPr>
              <p:spPr bwMode="auto">
                <a:xfrm flipH="1">
                  <a:off x="4838" y="1213"/>
                  <a:ext cx="2" cy="3"/>
                </a:xfrm>
                <a:prstGeom prst="line">
                  <a:avLst/>
                </a:prstGeom>
                <a:noFill/>
                <a:ln w="4763">
                  <a:solidFill>
                    <a:schemeClr val="tx1"/>
                  </a:solidFill>
                  <a:round/>
                  <a:headEnd/>
                  <a:tailEnd/>
                </a:ln>
              </p:spPr>
              <p:txBody>
                <a:bodyPr wrap="none" lIns="9" tIns="4" rIns="9" bIns="4">
                  <a:spAutoFit/>
                </a:bodyPr>
                <a:lstStyle/>
                <a:p>
                  <a:endParaRPr lang="en-US"/>
                </a:p>
              </p:txBody>
            </p:sp>
          </p:grpSp>
          <p:sp>
            <p:nvSpPr>
              <p:cNvPr id="20524" name="Text Box 270"/>
              <p:cNvSpPr txBox="1">
                <a:spLocks noChangeArrowheads="1"/>
              </p:cNvSpPr>
              <p:nvPr/>
            </p:nvSpPr>
            <p:spPr bwMode="auto">
              <a:xfrm>
                <a:off x="4610" y="2422"/>
                <a:ext cx="513" cy="137"/>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Inventory</a:t>
                </a:r>
              </a:p>
            </p:txBody>
          </p:sp>
          <p:sp>
            <p:nvSpPr>
              <p:cNvPr id="20525" name="Rectangle 271"/>
              <p:cNvSpPr>
                <a:spLocks noChangeArrowheads="1"/>
              </p:cNvSpPr>
              <p:nvPr/>
            </p:nvSpPr>
            <p:spPr bwMode="auto">
              <a:xfrm>
                <a:off x="3709" y="1960"/>
                <a:ext cx="1526" cy="739"/>
              </a:xfrm>
              <a:prstGeom prst="rect">
                <a:avLst/>
              </a:prstGeom>
              <a:noFill/>
              <a:ln w="12700">
                <a:solidFill>
                  <a:schemeClr val="tx1"/>
                </a:solidFill>
                <a:miter lim="800000"/>
                <a:headEnd/>
                <a:tailEnd/>
              </a:ln>
            </p:spPr>
            <p:txBody>
              <a:bodyPr wrap="none" lIns="9" tIns="4" rIns="9" bIns="4">
                <a:spAutoFit/>
              </a:bodyPr>
              <a:lstStyle/>
              <a:p>
                <a:endParaRPr lang="en-US"/>
              </a:p>
            </p:txBody>
          </p:sp>
          <p:grpSp>
            <p:nvGrpSpPr>
              <p:cNvPr id="20526" name="Group 272"/>
              <p:cNvGrpSpPr>
                <a:grpSpLocks/>
              </p:cNvGrpSpPr>
              <p:nvPr/>
            </p:nvGrpSpPr>
            <p:grpSpPr bwMode="auto">
              <a:xfrm>
                <a:off x="3989" y="2053"/>
                <a:ext cx="248" cy="345"/>
                <a:chOff x="2812" y="775"/>
                <a:chExt cx="269" cy="379"/>
              </a:xfrm>
            </p:grpSpPr>
            <p:sp>
              <p:nvSpPr>
                <p:cNvPr id="20578" name="Freeform 273"/>
                <p:cNvSpPr>
                  <a:spLocks/>
                </p:cNvSpPr>
                <p:nvPr/>
              </p:nvSpPr>
              <p:spPr bwMode="auto">
                <a:xfrm>
                  <a:off x="2972" y="832"/>
                  <a:ext cx="109" cy="96"/>
                </a:xfrm>
                <a:custGeom>
                  <a:avLst/>
                  <a:gdLst>
                    <a:gd name="T0" fmla="*/ 3 w 109"/>
                    <a:gd name="T1" fmla="*/ 96 h 96"/>
                    <a:gd name="T2" fmla="*/ 109 w 109"/>
                    <a:gd name="T3" fmla="*/ 92 h 96"/>
                    <a:gd name="T4" fmla="*/ 105 w 109"/>
                    <a:gd name="T5" fmla="*/ 0 h 96"/>
                    <a:gd name="T6" fmla="*/ 0 w 109"/>
                    <a:gd name="T7" fmla="*/ 4 h 96"/>
                    <a:gd name="T8" fmla="*/ 3 w 109"/>
                    <a:gd name="T9" fmla="*/ 96 h 96"/>
                    <a:gd name="T10" fmla="*/ 0 60000 65536"/>
                    <a:gd name="T11" fmla="*/ 0 60000 65536"/>
                    <a:gd name="T12" fmla="*/ 0 60000 65536"/>
                    <a:gd name="T13" fmla="*/ 0 60000 65536"/>
                    <a:gd name="T14" fmla="*/ 0 60000 65536"/>
                    <a:gd name="T15" fmla="*/ 0 w 109"/>
                    <a:gd name="T16" fmla="*/ 0 h 96"/>
                    <a:gd name="T17" fmla="*/ 109 w 109"/>
                    <a:gd name="T18" fmla="*/ 96 h 96"/>
                  </a:gdLst>
                  <a:ahLst/>
                  <a:cxnLst>
                    <a:cxn ang="T10">
                      <a:pos x="T0" y="T1"/>
                    </a:cxn>
                    <a:cxn ang="T11">
                      <a:pos x="T2" y="T3"/>
                    </a:cxn>
                    <a:cxn ang="T12">
                      <a:pos x="T4" y="T5"/>
                    </a:cxn>
                    <a:cxn ang="T13">
                      <a:pos x="T6" y="T7"/>
                    </a:cxn>
                    <a:cxn ang="T14">
                      <a:pos x="T8" y="T9"/>
                    </a:cxn>
                  </a:cxnLst>
                  <a:rect l="T15" t="T16" r="T17" b="T18"/>
                  <a:pathLst>
                    <a:path w="109" h="96">
                      <a:moveTo>
                        <a:pt x="3" y="96"/>
                      </a:moveTo>
                      <a:lnTo>
                        <a:pt x="109" y="92"/>
                      </a:lnTo>
                      <a:lnTo>
                        <a:pt x="105" y="0"/>
                      </a:lnTo>
                      <a:lnTo>
                        <a:pt x="0" y="4"/>
                      </a:lnTo>
                      <a:lnTo>
                        <a:pt x="3" y="96"/>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79" name="Freeform 274"/>
                <p:cNvSpPr>
                  <a:spLocks/>
                </p:cNvSpPr>
                <p:nvPr/>
              </p:nvSpPr>
              <p:spPr bwMode="auto">
                <a:xfrm>
                  <a:off x="2812" y="969"/>
                  <a:ext cx="97" cy="185"/>
                </a:xfrm>
                <a:custGeom>
                  <a:avLst/>
                  <a:gdLst>
                    <a:gd name="T0" fmla="*/ 97 w 97"/>
                    <a:gd name="T1" fmla="*/ 45 h 185"/>
                    <a:gd name="T2" fmla="*/ 30 w 97"/>
                    <a:gd name="T3" fmla="*/ 185 h 185"/>
                    <a:gd name="T4" fmla="*/ 0 w 97"/>
                    <a:gd name="T5" fmla="*/ 149 h 185"/>
                    <a:gd name="T6" fmla="*/ 76 w 97"/>
                    <a:gd name="T7" fmla="*/ 0 h 185"/>
                    <a:gd name="T8" fmla="*/ 97 w 97"/>
                    <a:gd name="T9" fmla="*/ 45 h 185"/>
                    <a:gd name="T10" fmla="*/ 0 60000 65536"/>
                    <a:gd name="T11" fmla="*/ 0 60000 65536"/>
                    <a:gd name="T12" fmla="*/ 0 60000 65536"/>
                    <a:gd name="T13" fmla="*/ 0 60000 65536"/>
                    <a:gd name="T14" fmla="*/ 0 60000 65536"/>
                    <a:gd name="T15" fmla="*/ 0 w 97"/>
                    <a:gd name="T16" fmla="*/ 0 h 185"/>
                    <a:gd name="T17" fmla="*/ 97 w 97"/>
                    <a:gd name="T18" fmla="*/ 185 h 185"/>
                  </a:gdLst>
                  <a:ahLst/>
                  <a:cxnLst>
                    <a:cxn ang="T10">
                      <a:pos x="T0" y="T1"/>
                    </a:cxn>
                    <a:cxn ang="T11">
                      <a:pos x="T2" y="T3"/>
                    </a:cxn>
                    <a:cxn ang="T12">
                      <a:pos x="T4" y="T5"/>
                    </a:cxn>
                    <a:cxn ang="T13">
                      <a:pos x="T6" y="T7"/>
                    </a:cxn>
                    <a:cxn ang="T14">
                      <a:pos x="T8" y="T9"/>
                    </a:cxn>
                  </a:cxnLst>
                  <a:rect l="T15" t="T16" r="T17" b="T18"/>
                  <a:pathLst>
                    <a:path w="97" h="185">
                      <a:moveTo>
                        <a:pt x="97" y="45"/>
                      </a:moveTo>
                      <a:lnTo>
                        <a:pt x="30" y="185"/>
                      </a:lnTo>
                      <a:lnTo>
                        <a:pt x="0" y="149"/>
                      </a:lnTo>
                      <a:lnTo>
                        <a:pt x="76" y="0"/>
                      </a:lnTo>
                      <a:lnTo>
                        <a:pt x="97" y="45"/>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80" name="Freeform 275"/>
                <p:cNvSpPr>
                  <a:spLocks/>
                </p:cNvSpPr>
                <p:nvPr/>
              </p:nvSpPr>
              <p:spPr bwMode="auto">
                <a:xfrm>
                  <a:off x="2884" y="850"/>
                  <a:ext cx="180" cy="304"/>
                </a:xfrm>
                <a:custGeom>
                  <a:avLst/>
                  <a:gdLst>
                    <a:gd name="T0" fmla="*/ 25 w 180"/>
                    <a:gd name="T1" fmla="*/ 164 h 304"/>
                    <a:gd name="T2" fmla="*/ 4 w 180"/>
                    <a:gd name="T3" fmla="*/ 119 h 304"/>
                    <a:gd name="T4" fmla="*/ 4 w 180"/>
                    <a:gd name="T5" fmla="*/ 119 h 304"/>
                    <a:gd name="T6" fmla="*/ 0 w 180"/>
                    <a:gd name="T7" fmla="*/ 9 h 304"/>
                    <a:gd name="T8" fmla="*/ 180 w 180"/>
                    <a:gd name="T9" fmla="*/ 0 h 304"/>
                    <a:gd name="T10" fmla="*/ 180 w 180"/>
                    <a:gd name="T11" fmla="*/ 26 h 304"/>
                    <a:gd name="T12" fmla="*/ 69 w 180"/>
                    <a:gd name="T13" fmla="*/ 35 h 304"/>
                    <a:gd name="T14" fmla="*/ 73 w 180"/>
                    <a:gd name="T15" fmla="*/ 145 h 304"/>
                    <a:gd name="T16" fmla="*/ 103 w 180"/>
                    <a:gd name="T17" fmla="*/ 220 h 304"/>
                    <a:gd name="T18" fmla="*/ 143 w 180"/>
                    <a:gd name="T19" fmla="*/ 304 h 304"/>
                    <a:gd name="T20" fmla="*/ 94 w 180"/>
                    <a:gd name="T21" fmla="*/ 304 h 304"/>
                    <a:gd name="T22" fmla="*/ 25 w 180"/>
                    <a:gd name="T23" fmla="*/ 164 h 3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0"/>
                    <a:gd name="T37" fmla="*/ 0 h 304"/>
                    <a:gd name="T38" fmla="*/ 180 w 180"/>
                    <a:gd name="T39" fmla="*/ 304 h 3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0" h="304">
                      <a:moveTo>
                        <a:pt x="25" y="164"/>
                      </a:moveTo>
                      <a:lnTo>
                        <a:pt x="4" y="119"/>
                      </a:lnTo>
                      <a:lnTo>
                        <a:pt x="0" y="9"/>
                      </a:lnTo>
                      <a:lnTo>
                        <a:pt x="180" y="0"/>
                      </a:lnTo>
                      <a:lnTo>
                        <a:pt x="180" y="26"/>
                      </a:lnTo>
                      <a:lnTo>
                        <a:pt x="69" y="35"/>
                      </a:lnTo>
                      <a:lnTo>
                        <a:pt x="73" y="145"/>
                      </a:lnTo>
                      <a:lnTo>
                        <a:pt x="103" y="220"/>
                      </a:lnTo>
                      <a:lnTo>
                        <a:pt x="143" y="304"/>
                      </a:lnTo>
                      <a:lnTo>
                        <a:pt x="94" y="304"/>
                      </a:lnTo>
                      <a:lnTo>
                        <a:pt x="25" y="164"/>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81" name="Freeform 276"/>
                <p:cNvSpPr>
                  <a:spLocks/>
                </p:cNvSpPr>
                <p:nvPr/>
              </p:nvSpPr>
              <p:spPr bwMode="auto">
                <a:xfrm>
                  <a:off x="2892" y="775"/>
                  <a:ext cx="67" cy="70"/>
                </a:xfrm>
                <a:custGeom>
                  <a:avLst/>
                  <a:gdLst>
                    <a:gd name="T0" fmla="*/ 0 w 67"/>
                    <a:gd name="T1" fmla="*/ 34 h 70"/>
                    <a:gd name="T2" fmla="*/ 2 w 67"/>
                    <a:gd name="T3" fmla="*/ 23 h 70"/>
                    <a:gd name="T4" fmla="*/ 8 w 67"/>
                    <a:gd name="T5" fmla="*/ 11 h 70"/>
                    <a:gd name="T6" fmla="*/ 17 w 67"/>
                    <a:gd name="T7" fmla="*/ 4 h 70"/>
                    <a:gd name="T8" fmla="*/ 28 w 67"/>
                    <a:gd name="T9" fmla="*/ 0 h 70"/>
                    <a:gd name="T10" fmla="*/ 39 w 67"/>
                    <a:gd name="T11" fmla="*/ 0 h 70"/>
                    <a:gd name="T12" fmla="*/ 49 w 67"/>
                    <a:gd name="T13" fmla="*/ 4 h 70"/>
                    <a:gd name="T14" fmla="*/ 59 w 67"/>
                    <a:gd name="T15" fmla="*/ 11 h 70"/>
                    <a:gd name="T16" fmla="*/ 64 w 67"/>
                    <a:gd name="T17" fmla="*/ 23 h 70"/>
                    <a:gd name="T18" fmla="*/ 67 w 67"/>
                    <a:gd name="T19" fmla="*/ 34 h 70"/>
                    <a:gd name="T20" fmla="*/ 64 w 67"/>
                    <a:gd name="T21" fmla="*/ 47 h 70"/>
                    <a:gd name="T22" fmla="*/ 59 w 67"/>
                    <a:gd name="T23" fmla="*/ 57 h 70"/>
                    <a:gd name="T24" fmla="*/ 49 w 67"/>
                    <a:gd name="T25" fmla="*/ 65 h 70"/>
                    <a:gd name="T26" fmla="*/ 39 w 67"/>
                    <a:gd name="T27" fmla="*/ 70 h 70"/>
                    <a:gd name="T28" fmla="*/ 28 w 67"/>
                    <a:gd name="T29" fmla="*/ 70 h 70"/>
                    <a:gd name="T30" fmla="*/ 17 w 67"/>
                    <a:gd name="T31" fmla="*/ 65 h 70"/>
                    <a:gd name="T32" fmla="*/ 8 w 67"/>
                    <a:gd name="T33" fmla="*/ 57 h 70"/>
                    <a:gd name="T34" fmla="*/ 2 w 67"/>
                    <a:gd name="T35" fmla="*/ 47 h 70"/>
                    <a:gd name="T36" fmla="*/ 0 w 67"/>
                    <a:gd name="T37" fmla="*/ 34 h 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7"/>
                    <a:gd name="T58" fmla="*/ 0 h 70"/>
                    <a:gd name="T59" fmla="*/ 67 w 67"/>
                    <a:gd name="T60" fmla="*/ 70 h 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7" h="70">
                      <a:moveTo>
                        <a:pt x="0" y="34"/>
                      </a:moveTo>
                      <a:lnTo>
                        <a:pt x="2" y="23"/>
                      </a:lnTo>
                      <a:lnTo>
                        <a:pt x="8" y="11"/>
                      </a:lnTo>
                      <a:lnTo>
                        <a:pt x="17" y="4"/>
                      </a:lnTo>
                      <a:lnTo>
                        <a:pt x="28" y="0"/>
                      </a:lnTo>
                      <a:lnTo>
                        <a:pt x="39" y="0"/>
                      </a:lnTo>
                      <a:lnTo>
                        <a:pt x="49" y="4"/>
                      </a:lnTo>
                      <a:lnTo>
                        <a:pt x="59" y="11"/>
                      </a:lnTo>
                      <a:lnTo>
                        <a:pt x="64" y="23"/>
                      </a:lnTo>
                      <a:lnTo>
                        <a:pt x="67" y="34"/>
                      </a:lnTo>
                      <a:lnTo>
                        <a:pt x="64" y="47"/>
                      </a:lnTo>
                      <a:lnTo>
                        <a:pt x="59" y="57"/>
                      </a:lnTo>
                      <a:lnTo>
                        <a:pt x="49" y="65"/>
                      </a:lnTo>
                      <a:lnTo>
                        <a:pt x="39" y="70"/>
                      </a:lnTo>
                      <a:lnTo>
                        <a:pt x="28" y="70"/>
                      </a:lnTo>
                      <a:lnTo>
                        <a:pt x="17" y="65"/>
                      </a:lnTo>
                      <a:lnTo>
                        <a:pt x="8" y="57"/>
                      </a:lnTo>
                      <a:lnTo>
                        <a:pt x="2" y="47"/>
                      </a:lnTo>
                      <a:lnTo>
                        <a:pt x="0" y="34"/>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sp>
            <p:nvSpPr>
              <p:cNvPr id="20527" name="Text Box 277"/>
              <p:cNvSpPr txBox="1">
                <a:spLocks noChangeArrowheads="1"/>
              </p:cNvSpPr>
              <p:nvPr/>
            </p:nvSpPr>
            <p:spPr bwMode="auto">
              <a:xfrm>
                <a:off x="3833" y="2409"/>
                <a:ext cx="537" cy="137"/>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Receiving</a:t>
                </a:r>
              </a:p>
            </p:txBody>
          </p:sp>
          <p:grpSp>
            <p:nvGrpSpPr>
              <p:cNvPr id="20528" name="Group 278"/>
              <p:cNvGrpSpPr>
                <a:grpSpLocks/>
              </p:cNvGrpSpPr>
              <p:nvPr/>
            </p:nvGrpSpPr>
            <p:grpSpPr bwMode="auto">
              <a:xfrm flipH="1">
                <a:off x="4690" y="828"/>
                <a:ext cx="700" cy="509"/>
                <a:chOff x="5568" y="1914"/>
                <a:chExt cx="605" cy="427"/>
              </a:xfrm>
            </p:grpSpPr>
            <p:sp>
              <p:nvSpPr>
                <p:cNvPr id="20569" name="Freeform 279"/>
                <p:cNvSpPr>
                  <a:spLocks/>
                </p:cNvSpPr>
                <p:nvPr/>
              </p:nvSpPr>
              <p:spPr bwMode="auto">
                <a:xfrm>
                  <a:off x="5790" y="2128"/>
                  <a:ext cx="383" cy="161"/>
                </a:xfrm>
                <a:custGeom>
                  <a:avLst/>
                  <a:gdLst>
                    <a:gd name="T0" fmla="*/ 0 w 383"/>
                    <a:gd name="T1" fmla="*/ 161 h 161"/>
                    <a:gd name="T2" fmla="*/ 335 w 383"/>
                    <a:gd name="T3" fmla="*/ 161 h 161"/>
                    <a:gd name="T4" fmla="*/ 383 w 383"/>
                    <a:gd name="T5" fmla="*/ 106 h 161"/>
                    <a:gd name="T6" fmla="*/ 383 w 383"/>
                    <a:gd name="T7" fmla="*/ 0 h 161"/>
                    <a:gd name="T8" fmla="*/ 0 w 383"/>
                    <a:gd name="T9" fmla="*/ 0 h 161"/>
                    <a:gd name="T10" fmla="*/ 0 w 383"/>
                    <a:gd name="T11" fmla="*/ 161 h 161"/>
                    <a:gd name="T12" fmla="*/ 0 60000 65536"/>
                    <a:gd name="T13" fmla="*/ 0 60000 65536"/>
                    <a:gd name="T14" fmla="*/ 0 60000 65536"/>
                    <a:gd name="T15" fmla="*/ 0 60000 65536"/>
                    <a:gd name="T16" fmla="*/ 0 60000 65536"/>
                    <a:gd name="T17" fmla="*/ 0 60000 65536"/>
                    <a:gd name="T18" fmla="*/ 0 w 383"/>
                    <a:gd name="T19" fmla="*/ 0 h 161"/>
                    <a:gd name="T20" fmla="*/ 383 w 383"/>
                    <a:gd name="T21" fmla="*/ 161 h 161"/>
                  </a:gdLst>
                  <a:ahLst/>
                  <a:cxnLst>
                    <a:cxn ang="T12">
                      <a:pos x="T0" y="T1"/>
                    </a:cxn>
                    <a:cxn ang="T13">
                      <a:pos x="T2" y="T3"/>
                    </a:cxn>
                    <a:cxn ang="T14">
                      <a:pos x="T4" y="T5"/>
                    </a:cxn>
                    <a:cxn ang="T15">
                      <a:pos x="T6" y="T7"/>
                    </a:cxn>
                    <a:cxn ang="T16">
                      <a:pos x="T8" y="T9"/>
                    </a:cxn>
                    <a:cxn ang="T17">
                      <a:pos x="T10" y="T11"/>
                    </a:cxn>
                  </a:cxnLst>
                  <a:rect l="T18" t="T19" r="T20" b="T21"/>
                  <a:pathLst>
                    <a:path w="383" h="161">
                      <a:moveTo>
                        <a:pt x="0" y="161"/>
                      </a:moveTo>
                      <a:lnTo>
                        <a:pt x="335" y="161"/>
                      </a:lnTo>
                      <a:lnTo>
                        <a:pt x="383" y="106"/>
                      </a:lnTo>
                      <a:lnTo>
                        <a:pt x="383" y="0"/>
                      </a:lnTo>
                      <a:lnTo>
                        <a:pt x="0" y="0"/>
                      </a:lnTo>
                      <a:lnTo>
                        <a:pt x="0" y="161"/>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70" name="Rectangle 280"/>
                <p:cNvSpPr>
                  <a:spLocks noChangeArrowheads="1"/>
                </p:cNvSpPr>
                <p:nvPr/>
              </p:nvSpPr>
              <p:spPr bwMode="auto">
                <a:xfrm>
                  <a:off x="5784" y="1986"/>
                  <a:ext cx="6" cy="30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571" name="Freeform 281"/>
                <p:cNvSpPr>
                  <a:spLocks/>
                </p:cNvSpPr>
                <p:nvPr/>
              </p:nvSpPr>
              <p:spPr bwMode="auto">
                <a:xfrm>
                  <a:off x="5790" y="1914"/>
                  <a:ext cx="264" cy="214"/>
                </a:xfrm>
                <a:custGeom>
                  <a:avLst/>
                  <a:gdLst>
                    <a:gd name="T0" fmla="*/ 0 w 264"/>
                    <a:gd name="T1" fmla="*/ 214 h 214"/>
                    <a:gd name="T2" fmla="*/ 16 w 264"/>
                    <a:gd name="T3" fmla="*/ 196 h 214"/>
                    <a:gd name="T4" fmla="*/ 65 w 264"/>
                    <a:gd name="T5" fmla="*/ 18 h 214"/>
                    <a:gd name="T6" fmla="*/ 81 w 264"/>
                    <a:gd name="T7" fmla="*/ 0 h 214"/>
                    <a:gd name="T8" fmla="*/ 264 w 264"/>
                    <a:gd name="T9" fmla="*/ 0 h 214"/>
                    <a:gd name="T10" fmla="*/ 264 w 264"/>
                    <a:gd name="T11" fmla="*/ 214 h 214"/>
                    <a:gd name="T12" fmla="*/ 256 w 264"/>
                    <a:gd name="T13" fmla="*/ 214 h 214"/>
                    <a:gd name="T14" fmla="*/ 256 w 264"/>
                    <a:gd name="T15" fmla="*/ 9 h 214"/>
                    <a:gd name="T16" fmla="*/ 81 w 264"/>
                    <a:gd name="T17" fmla="*/ 9 h 214"/>
                    <a:gd name="T18" fmla="*/ 73 w 264"/>
                    <a:gd name="T19" fmla="*/ 18 h 214"/>
                    <a:gd name="T20" fmla="*/ 24 w 264"/>
                    <a:gd name="T21" fmla="*/ 196 h 214"/>
                    <a:gd name="T22" fmla="*/ 8 w 264"/>
                    <a:gd name="T23" fmla="*/ 214 h 214"/>
                    <a:gd name="T24" fmla="*/ 0 w 264"/>
                    <a:gd name="T25" fmla="*/ 214 h 2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4"/>
                    <a:gd name="T40" fmla="*/ 0 h 214"/>
                    <a:gd name="T41" fmla="*/ 264 w 264"/>
                    <a:gd name="T42" fmla="*/ 214 h 2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4" h="214">
                      <a:moveTo>
                        <a:pt x="0" y="214"/>
                      </a:moveTo>
                      <a:lnTo>
                        <a:pt x="16" y="196"/>
                      </a:lnTo>
                      <a:lnTo>
                        <a:pt x="65" y="18"/>
                      </a:lnTo>
                      <a:lnTo>
                        <a:pt x="81" y="0"/>
                      </a:lnTo>
                      <a:lnTo>
                        <a:pt x="264" y="0"/>
                      </a:lnTo>
                      <a:lnTo>
                        <a:pt x="264" y="214"/>
                      </a:lnTo>
                      <a:lnTo>
                        <a:pt x="256" y="214"/>
                      </a:lnTo>
                      <a:lnTo>
                        <a:pt x="256" y="9"/>
                      </a:lnTo>
                      <a:lnTo>
                        <a:pt x="81" y="9"/>
                      </a:lnTo>
                      <a:lnTo>
                        <a:pt x="73" y="18"/>
                      </a:lnTo>
                      <a:lnTo>
                        <a:pt x="24" y="196"/>
                      </a:lnTo>
                      <a:lnTo>
                        <a:pt x="8" y="214"/>
                      </a:lnTo>
                      <a:lnTo>
                        <a:pt x="0" y="214"/>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72" name="Freeform 282"/>
                <p:cNvSpPr>
                  <a:spLocks/>
                </p:cNvSpPr>
                <p:nvPr/>
              </p:nvSpPr>
              <p:spPr bwMode="auto">
                <a:xfrm>
                  <a:off x="6062" y="2030"/>
                  <a:ext cx="79" cy="89"/>
                </a:xfrm>
                <a:custGeom>
                  <a:avLst/>
                  <a:gdLst>
                    <a:gd name="T0" fmla="*/ 0 w 79"/>
                    <a:gd name="T1" fmla="*/ 45 h 89"/>
                    <a:gd name="T2" fmla="*/ 1 w 79"/>
                    <a:gd name="T3" fmla="*/ 31 h 89"/>
                    <a:gd name="T4" fmla="*/ 7 w 79"/>
                    <a:gd name="T5" fmla="*/ 18 h 89"/>
                    <a:gd name="T6" fmla="*/ 16 w 79"/>
                    <a:gd name="T7" fmla="*/ 8 h 89"/>
                    <a:gd name="T8" fmla="*/ 27 w 79"/>
                    <a:gd name="T9" fmla="*/ 2 h 89"/>
                    <a:gd name="T10" fmla="*/ 39 w 79"/>
                    <a:gd name="T11" fmla="*/ 0 h 89"/>
                    <a:gd name="T12" fmla="*/ 52 w 79"/>
                    <a:gd name="T13" fmla="*/ 2 h 89"/>
                    <a:gd name="T14" fmla="*/ 63 w 79"/>
                    <a:gd name="T15" fmla="*/ 8 h 89"/>
                    <a:gd name="T16" fmla="*/ 71 w 79"/>
                    <a:gd name="T17" fmla="*/ 18 h 89"/>
                    <a:gd name="T18" fmla="*/ 78 w 79"/>
                    <a:gd name="T19" fmla="*/ 31 h 89"/>
                    <a:gd name="T20" fmla="*/ 79 w 79"/>
                    <a:gd name="T21" fmla="*/ 45 h 89"/>
                    <a:gd name="T22" fmla="*/ 78 w 79"/>
                    <a:gd name="T23" fmla="*/ 59 h 89"/>
                    <a:gd name="T24" fmla="*/ 71 w 79"/>
                    <a:gd name="T25" fmla="*/ 71 h 89"/>
                    <a:gd name="T26" fmla="*/ 63 w 79"/>
                    <a:gd name="T27" fmla="*/ 80 h 89"/>
                    <a:gd name="T28" fmla="*/ 52 w 79"/>
                    <a:gd name="T29" fmla="*/ 87 h 89"/>
                    <a:gd name="T30" fmla="*/ 39 w 79"/>
                    <a:gd name="T31" fmla="*/ 89 h 89"/>
                    <a:gd name="T32" fmla="*/ 27 w 79"/>
                    <a:gd name="T33" fmla="*/ 87 h 89"/>
                    <a:gd name="T34" fmla="*/ 16 w 79"/>
                    <a:gd name="T35" fmla="*/ 80 h 89"/>
                    <a:gd name="T36" fmla="*/ 7 w 79"/>
                    <a:gd name="T37" fmla="*/ 71 h 89"/>
                    <a:gd name="T38" fmla="*/ 1 w 79"/>
                    <a:gd name="T39" fmla="*/ 59 h 89"/>
                    <a:gd name="T40" fmla="*/ 0 w 79"/>
                    <a:gd name="T41" fmla="*/ 45 h 8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9"/>
                    <a:gd name="T64" fmla="*/ 0 h 89"/>
                    <a:gd name="T65" fmla="*/ 79 w 79"/>
                    <a:gd name="T66" fmla="*/ 89 h 8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9" h="89">
                      <a:moveTo>
                        <a:pt x="0" y="45"/>
                      </a:moveTo>
                      <a:lnTo>
                        <a:pt x="1" y="31"/>
                      </a:lnTo>
                      <a:lnTo>
                        <a:pt x="7" y="18"/>
                      </a:lnTo>
                      <a:lnTo>
                        <a:pt x="16" y="8"/>
                      </a:lnTo>
                      <a:lnTo>
                        <a:pt x="27" y="2"/>
                      </a:lnTo>
                      <a:lnTo>
                        <a:pt x="39" y="0"/>
                      </a:lnTo>
                      <a:lnTo>
                        <a:pt x="52" y="2"/>
                      </a:lnTo>
                      <a:lnTo>
                        <a:pt x="63" y="8"/>
                      </a:lnTo>
                      <a:lnTo>
                        <a:pt x="71" y="18"/>
                      </a:lnTo>
                      <a:lnTo>
                        <a:pt x="78" y="31"/>
                      </a:lnTo>
                      <a:lnTo>
                        <a:pt x="79" y="45"/>
                      </a:lnTo>
                      <a:lnTo>
                        <a:pt x="78" y="59"/>
                      </a:lnTo>
                      <a:lnTo>
                        <a:pt x="71" y="71"/>
                      </a:lnTo>
                      <a:lnTo>
                        <a:pt x="63" y="80"/>
                      </a:lnTo>
                      <a:lnTo>
                        <a:pt x="52" y="87"/>
                      </a:lnTo>
                      <a:lnTo>
                        <a:pt x="39" y="89"/>
                      </a:lnTo>
                      <a:lnTo>
                        <a:pt x="27" y="87"/>
                      </a:lnTo>
                      <a:lnTo>
                        <a:pt x="16" y="80"/>
                      </a:lnTo>
                      <a:lnTo>
                        <a:pt x="7" y="71"/>
                      </a:lnTo>
                      <a:lnTo>
                        <a:pt x="1" y="59"/>
                      </a:lnTo>
                      <a:lnTo>
                        <a:pt x="0" y="45"/>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73" name="Line 283"/>
                <p:cNvSpPr>
                  <a:spLocks noChangeShapeType="1"/>
                </p:cNvSpPr>
                <p:nvPr/>
              </p:nvSpPr>
              <p:spPr bwMode="auto">
                <a:xfrm>
                  <a:off x="6109" y="2128"/>
                  <a:ext cx="1" cy="161"/>
                </a:xfrm>
                <a:prstGeom prst="line">
                  <a:avLst/>
                </a:prstGeom>
                <a:noFill/>
                <a:ln w="4763">
                  <a:solidFill>
                    <a:schemeClr val="tx1"/>
                  </a:solidFill>
                  <a:round/>
                  <a:headEnd/>
                  <a:tailEnd/>
                </a:ln>
              </p:spPr>
              <p:txBody>
                <a:bodyPr wrap="none" lIns="9" tIns="4" rIns="9" bIns="4">
                  <a:spAutoFit/>
                </a:bodyPr>
                <a:lstStyle/>
                <a:p>
                  <a:endParaRPr lang="en-US"/>
                </a:p>
              </p:txBody>
            </p:sp>
            <p:sp>
              <p:nvSpPr>
                <p:cNvPr id="20574" name="Freeform 284"/>
                <p:cNvSpPr>
                  <a:spLocks noEditPoints="1"/>
                </p:cNvSpPr>
                <p:nvPr/>
              </p:nvSpPr>
              <p:spPr bwMode="auto">
                <a:xfrm>
                  <a:off x="5568" y="2061"/>
                  <a:ext cx="207" cy="230"/>
                </a:xfrm>
                <a:custGeom>
                  <a:avLst/>
                  <a:gdLst>
                    <a:gd name="T0" fmla="*/ 191 w 207"/>
                    <a:gd name="T1" fmla="*/ 230 h 230"/>
                    <a:gd name="T2" fmla="*/ 207 w 207"/>
                    <a:gd name="T3" fmla="*/ 230 h 230"/>
                    <a:gd name="T4" fmla="*/ 207 w 207"/>
                    <a:gd name="T5" fmla="*/ 0 h 230"/>
                    <a:gd name="T6" fmla="*/ 191 w 207"/>
                    <a:gd name="T7" fmla="*/ 0 h 230"/>
                    <a:gd name="T8" fmla="*/ 191 w 207"/>
                    <a:gd name="T9" fmla="*/ 230 h 230"/>
                    <a:gd name="T10" fmla="*/ 0 w 207"/>
                    <a:gd name="T11" fmla="*/ 216 h 230"/>
                    <a:gd name="T12" fmla="*/ 191 w 207"/>
                    <a:gd name="T13" fmla="*/ 230 h 230"/>
                    <a:gd name="T14" fmla="*/ 191 w 207"/>
                    <a:gd name="T15" fmla="*/ 222 h 230"/>
                    <a:gd name="T16" fmla="*/ 0 w 207"/>
                    <a:gd name="T17" fmla="*/ 211 h 230"/>
                    <a:gd name="T18" fmla="*/ 0 w 207"/>
                    <a:gd name="T19" fmla="*/ 216 h 2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7"/>
                    <a:gd name="T31" fmla="*/ 0 h 230"/>
                    <a:gd name="T32" fmla="*/ 207 w 207"/>
                    <a:gd name="T33" fmla="*/ 230 h 2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7" h="230">
                      <a:moveTo>
                        <a:pt x="191" y="230"/>
                      </a:moveTo>
                      <a:lnTo>
                        <a:pt x="207" y="230"/>
                      </a:lnTo>
                      <a:lnTo>
                        <a:pt x="207" y="0"/>
                      </a:lnTo>
                      <a:lnTo>
                        <a:pt x="191" y="0"/>
                      </a:lnTo>
                      <a:lnTo>
                        <a:pt x="191" y="230"/>
                      </a:lnTo>
                      <a:close/>
                      <a:moveTo>
                        <a:pt x="0" y="216"/>
                      </a:moveTo>
                      <a:lnTo>
                        <a:pt x="191" y="230"/>
                      </a:lnTo>
                      <a:lnTo>
                        <a:pt x="191" y="222"/>
                      </a:lnTo>
                      <a:lnTo>
                        <a:pt x="0" y="211"/>
                      </a:lnTo>
                      <a:lnTo>
                        <a:pt x="0" y="216"/>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75" name="Freeform 285"/>
                <p:cNvSpPr>
                  <a:spLocks noEditPoints="1"/>
                </p:cNvSpPr>
                <p:nvPr/>
              </p:nvSpPr>
              <p:spPr bwMode="auto">
                <a:xfrm>
                  <a:off x="5798" y="2022"/>
                  <a:ext cx="86" cy="106"/>
                </a:xfrm>
                <a:custGeom>
                  <a:avLst/>
                  <a:gdLst>
                    <a:gd name="T0" fmla="*/ 25 w 86"/>
                    <a:gd name="T1" fmla="*/ 53 h 106"/>
                    <a:gd name="T2" fmla="*/ 41 w 86"/>
                    <a:gd name="T3" fmla="*/ 53 h 106"/>
                    <a:gd name="T4" fmla="*/ 57 w 86"/>
                    <a:gd name="T5" fmla="*/ 71 h 106"/>
                    <a:gd name="T6" fmla="*/ 41 w 86"/>
                    <a:gd name="T7" fmla="*/ 106 h 106"/>
                    <a:gd name="T8" fmla="*/ 0 w 86"/>
                    <a:gd name="T9" fmla="*/ 106 h 106"/>
                    <a:gd name="T10" fmla="*/ 16 w 86"/>
                    <a:gd name="T11" fmla="*/ 88 h 106"/>
                    <a:gd name="T12" fmla="*/ 25 w 86"/>
                    <a:gd name="T13" fmla="*/ 53 h 106"/>
                    <a:gd name="T14" fmla="*/ 45 w 86"/>
                    <a:gd name="T15" fmla="*/ 57 h 106"/>
                    <a:gd name="T16" fmla="*/ 65 w 86"/>
                    <a:gd name="T17" fmla="*/ 12 h 106"/>
                    <a:gd name="T18" fmla="*/ 73 w 86"/>
                    <a:gd name="T19" fmla="*/ 21 h 106"/>
                    <a:gd name="T20" fmla="*/ 53 w 86"/>
                    <a:gd name="T21" fmla="*/ 65 h 106"/>
                    <a:gd name="T22" fmla="*/ 45 w 86"/>
                    <a:gd name="T23" fmla="*/ 57 h 106"/>
                    <a:gd name="T24" fmla="*/ 86 w 86"/>
                    <a:gd name="T25" fmla="*/ 35 h 106"/>
                    <a:gd name="T26" fmla="*/ 86 w 86"/>
                    <a:gd name="T27" fmla="*/ 30 h 106"/>
                    <a:gd name="T28" fmla="*/ 58 w 86"/>
                    <a:gd name="T29" fmla="*/ 0 h 106"/>
                    <a:gd name="T30" fmla="*/ 54 w 86"/>
                    <a:gd name="T31" fmla="*/ 0 h 106"/>
                    <a:gd name="T32" fmla="*/ 86 w 86"/>
                    <a:gd name="T33" fmla="*/ 35 h 1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6"/>
                    <a:gd name="T52" fmla="*/ 0 h 106"/>
                    <a:gd name="T53" fmla="*/ 86 w 86"/>
                    <a:gd name="T54" fmla="*/ 106 h 1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6" h="106">
                      <a:moveTo>
                        <a:pt x="25" y="53"/>
                      </a:moveTo>
                      <a:lnTo>
                        <a:pt x="41" y="53"/>
                      </a:lnTo>
                      <a:lnTo>
                        <a:pt x="57" y="71"/>
                      </a:lnTo>
                      <a:lnTo>
                        <a:pt x="41" y="106"/>
                      </a:lnTo>
                      <a:lnTo>
                        <a:pt x="0" y="106"/>
                      </a:lnTo>
                      <a:lnTo>
                        <a:pt x="16" y="88"/>
                      </a:lnTo>
                      <a:lnTo>
                        <a:pt x="25" y="53"/>
                      </a:lnTo>
                      <a:close/>
                      <a:moveTo>
                        <a:pt x="45" y="57"/>
                      </a:moveTo>
                      <a:lnTo>
                        <a:pt x="65" y="12"/>
                      </a:lnTo>
                      <a:lnTo>
                        <a:pt x="73" y="21"/>
                      </a:lnTo>
                      <a:lnTo>
                        <a:pt x="53" y="65"/>
                      </a:lnTo>
                      <a:lnTo>
                        <a:pt x="45" y="57"/>
                      </a:lnTo>
                      <a:close/>
                      <a:moveTo>
                        <a:pt x="86" y="35"/>
                      </a:moveTo>
                      <a:lnTo>
                        <a:pt x="86" y="30"/>
                      </a:lnTo>
                      <a:lnTo>
                        <a:pt x="58" y="0"/>
                      </a:lnTo>
                      <a:lnTo>
                        <a:pt x="54" y="0"/>
                      </a:lnTo>
                      <a:lnTo>
                        <a:pt x="86" y="35"/>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76" name="Freeform 286"/>
                <p:cNvSpPr>
                  <a:spLocks noEditPoints="1"/>
                </p:cNvSpPr>
                <p:nvPr/>
              </p:nvSpPr>
              <p:spPr bwMode="auto">
                <a:xfrm>
                  <a:off x="5887" y="2004"/>
                  <a:ext cx="79" cy="124"/>
                </a:xfrm>
                <a:custGeom>
                  <a:avLst/>
                  <a:gdLst>
                    <a:gd name="T0" fmla="*/ 0 w 79"/>
                    <a:gd name="T1" fmla="*/ 89 h 124"/>
                    <a:gd name="T2" fmla="*/ 79 w 79"/>
                    <a:gd name="T3" fmla="*/ 89 h 124"/>
                    <a:gd name="T4" fmla="*/ 79 w 79"/>
                    <a:gd name="T5" fmla="*/ 71 h 124"/>
                    <a:gd name="T6" fmla="*/ 0 w 79"/>
                    <a:gd name="T7" fmla="*/ 71 h 124"/>
                    <a:gd name="T8" fmla="*/ 0 w 79"/>
                    <a:gd name="T9" fmla="*/ 89 h 124"/>
                    <a:gd name="T10" fmla="*/ 63 w 79"/>
                    <a:gd name="T11" fmla="*/ 71 h 124"/>
                    <a:gd name="T12" fmla="*/ 79 w 79"/>
                    <a:gd name="T13" fmla="*/ 71 h 124"/>
                    <a:gd name="T14" fmla="*/ 79 w 79"/>
                    <a:gd name="T15" fmla="*/ 0 h 124"/>
                    <a:gd name="T16" fmla="*/ 63 w 79"/>
                    <a:gd name="T17" fmla="*/ 0 h 124"/>
                    <a:gd name="T18" fmla="*/ 63 w 79"/>
                    <a:gd name="T19" fmla="*/ 71 h 124"/>
                    <a:gd name="T20" fmla="*/ 23 w 79"/>
                    <a:gd name="T21" fmla="*/ 89 h 124"/>
                    <a:gd name="T22" fmla="*/ 7 w 79"/>
                    <a:gd name="T23" fmla="*/ 124 h 124"/>
                    <a:gd name="T24" fmla="*/ 47 w 79"/>
                    <a:gd name="T25" fmla="*/ 124 h 124"/>
                    <a:gd name="T26" fmla="*/ 63 w 79"/>
                    <a:gd name="T27" fmla="*/ 89 h 124"/>
                    <a:gd name="T28" fmla="*/ 23 w 79"/>
                    <a:gd name="T29" fmla="*/ 89 h 1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124"/>
                    <a:gd name="T47" fmla="*/ 79 w 79"/>
                    <a:gd name="T48" fmla="*/ 124 h 1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124">
                      <a:moveTo>
                        <a:pt x="0" y="89"/>
                      </a:moveTo>
                      <a:lnTo>
                        <a:pt x="79" y="89"/>
                      </a:lnTo>
                      <a:lnTo>
                        <a:pt x="79" y="71"/>
                      </a:lnTo>
                      <a:lnTo>
                        <a:pt x="0" y="71"/>
                      </a:lnTo>
                      <a:lnTo>
                        <a:pt x="0" y="89"/>
                      </a:lnTo>
                      <a:close/>
                      <a:moveTo>
                        <a:pt x="63" y="71"/>
                      </a:moveTo>
                      <a:lnTo>
                        <a:pt x="79" y="71"/>
                      </a:lnTo>
                      <a:lnTo>
                        <a:pt x="79" y="0"/>
                      </a:lnTo>
                      <a:lnTo>
                        <a:pt x="63" y="0"/>
                      </a:lnTo>
                      <a:lnTo>
                        <a:pt x="63" y="71"/>
                      </a:lnTo>
                      <a:close/>
                      <a:moveTo>
                        <a:pt x="23" y="89"/>
                      </a:moveTo>
                      <a:lnTo>
                        <a:pt x="7" y="124"/>
                      </a:lnTo>
                      <a:lnTo>
                        <a:pt x="47" y="124"/>
                      </a:lnTo>
                      <a:lnTo>
                        <a:pt x="63" y="89"/>
                      </a:lnTo>
                      <a:lnTo>
                        <a:pt x="23" y="89"/>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77" name="Freeform 287"/>
                <p:cNvSpPr>
                  <a:spLocks noEditPoints="1"/>
                </p:cNvSpPr>
                <p:nvPr/>
              </p:nvSpPr>
              <p:spPr bwMode="auto">
                <a:xfrm>
                  <a:off x="5806" y="2236"/>
                  <a:ext cx="303" cy="105"/>
                </a:xfrm>
                <a:custGeom>
                  <a:avLst/>
                  <a:gdLst>
                    <a:gd name="T0" fmla="*/ 0 w 303"/>
                    <a:gd name="T1" fmla="*/ 53 h 105"/>
                    <a:gd name="T2" fmla="*/ 3 w 303"/>
                    <a:gd name="T3" fmla="*/ 38 h 105"/>
                    <a:gd name="T4" fmla="*/ 8 w 303"/>
                    <a:gd name="T5" fmla="*/ 24 h 105"/>
                    <a:gd name="T6" fmla="*/ 18 w 303"/>
                    <a:gd name="T7" fmla="*/ 12 h 105"/>
                    <a:gd name="T8" fmla="*/ 29 w 303"/>
                    <a:gd name="T9" fmla="*/ 3 h 105"/>
                    <a:gd name="T10" fmla="*/ 42 w 303"/>
                    <a:gd name="T11" fmla="*/ 0 h 105"/>
                    <a:gd name="T12" fmla="*/ 55 w 303"/>
                    <a:gd name="T13" fmla="*/ 0 h 105"/>
                    <a:gd name="T14" fmla="*/ 69 w 303"/>
                    <a:gd name="T15" fmla="*/ 3 h 105"/>
                    <a:gd name="T16" fmla="*/ 80 w 303"/>
                    <a:gd name="T17" fmla="*/ 12 h 105"/>
                    <a:gd name="T18" fmla="*/ 89 w 303"/>
                    <a:gd name="T19" fmla="*/ 24 h 105"/>
                    <a:gd name="T20" fmla="*/ 94 w 303"/>
                    <a:gd name="T21" fmla="*/ 38 h 105"/>
                    <a:gd name="T22" fmla="*/ 96 w 303"/>
                    <a:gd name="T23" fmla="*/ 53 h 105"/>
                    <a:gd name="T24" fmla="*/ 94 w 303"/>
                    <a:gd name="T25" fmla="*/ 68 h 105"/>
                    <a:gd name="T26" fmla="*/ 89 w 303"/>
                    <a:gd name="T27" fmla="*/ 81 h 105"/>
                    <a:gd name="T28" fmla="*/ 80 w 303"/>
                    <a:gd name="T29" fmla="*/ 93 h 105"/>
                    <a:gd name="T30" fmla="*/ 69 w 303"/>
                    <a:gd name="T31" fmla="*/ 101 h 105"/>
                    <a:gd name="T32" fmla="*/ 55 w 303"/>
                    <a:gd name="T33" fmla="*/ 105 h 105"/>
                    <a:gd name="T34" fmla="*/ 42 w 303"/>
                    <a:gd name="T35" fmla="*/ 105 h 105"/>
                    <a:gd name="T36" fmla="*/ 29 w 303"/>
                    <a:gd name="T37" fmla="*/ 101 h 105"/>
                    <a:gd name="T38" fmla="*/ 18 w 303"/>
                    <a:gd name="T39" fmla="*/ 93 h 105"/>
                    <a:gd name="T40" fmla="*/ 8 w 303"/>
                    <a:gd name="T41" fmla="*/ 81 h 105"/>
                    <a:gd name="T42" fmla="*/ 3 w 303"/>
                    <a:gd name="T43" fmla="*/ 68 h 105"/>
                    <a:gd name="T44" fmla="*/ 0 w 303"/>
                    <a:gd name="T45" fmla="*/ 53 h 105"/>
                    <a:gd name="T46" fmla="*/ 207 w 303"/>
                    <a:gd name="T47" fmla="*/ 53 h 105"/>
                    <a:gd name="T48" fmla="*/ 210 w 303"/>
                    <a:gd name="T49" fmla="*/ 38 h 105"/>
                    <a:gd name="T50" fmla="*/ 215 w 303"/>
                    <a:gd name="T51" fmla="*/ 24 h 105"/>
                    <a:gd name="T52" fmla="*/ 225 w 303"/>
                    <a:gd name="T53" fmla="*/ 12 h 105"/>
                    <a:gd name="T54" fmla="*/ 236 w 303"/>
                    <a:gd name="T55" fmla="*/ 3 h 105"/>
                    <a:gd name="T56" fmla="*/ 249 w 303"/>
                    <a:gd name="T57" fmla="*/ 0 h 105"/>
                    <a:gd name="T58" fmla="*/ 263 w 303"/>
                    <a:gd name="T59" fmla="*/ 0 h 105"/>
                    <a:gd name="T60" fmla="*/ 276 w 303"/>
                    <a:gd name="T61" fmla="*/ 3 h 105"/>
                    <a:gd name="T62" fmla="*/ 287 w 303"/>
                    <a:gd name="T63" fmla="*/ 12 h 105"/>
                    <a:gd name="T64" fmla="*/ 296 w 303"/>
                    <a:gd name="T65" fmla="*/ 24 h 105"/>
                    <a:gd name="T66" fmla="*/ 302 w 303"/>
                    <a:gd name="T67" fmla="*/ 38 h 105"/>
                    <a:gd name="T68" fmla="*/ 303 w 303"/>
                    <a:gd name="T69" fmla="*/ 53 h 105"/>
                    <a:gd name="T70" fmla="*/ 302 w 303"/>
                    <a:gd name="T71" fmla="*/ 68 h 105"/>
                    <a:gd name="T72" fmla="*/ 296 w 303"/>
                    <a:gd name="T73" fmla="*/ 81 h 105"/>
                    <a:gd name="T74" fmla="*/ 287 w 303"/>
                    <a:gd name="T75" fmla="*/ 93 h 105"/>
                    <a:gd name="T76" fmla="*/ 276 w 303"/>
                    <a:gd name="T77" fmla="*/ 101 h 105"/>
                    <a:gd name="T78" fmla="*/ 263 w 303"/>
                    <a:gd name="T79" fmla="*/ 105 h 105"/>
                    <a:gd name="T80" fmla="*/ 249 w 303"/>
                    <a:gd name="T81" fmla="*/ 105 h 105"/>
                    <a:gd name="T82" fmla="*/ 236 w 303"/>
                    <a:gd name="T83" fmla="*/ 101 h 105"/>
                    <a:gd name="T84" fmla="*/ 225 w 303"/>
                    <a:gd name="T85" fmla="*/ 93 h 105"/>
                    <a:gd name="T86" fmla="*/ 215 w 303"/>
                    <a:gd name="T87" fmla="*/ 81 h 105"/>
                    <a:gd name="T88" fmla="*/ 210 w 303"/>
                    <a:gd name="T89" fmla="*/ 68 h 105"/>
                    <a:gd name="T90" fmla="*/ 207 w 303"/>
                    <a:gd name="T91" fmla="*/ 53 h 1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03"/>
                    <a:gd name="T139" fmla="*/ 0 h 105"/>
                    <a:gd name="T140" fmla="*/ 303 w 303"/>
                    <a:gd name="T141" fmla="*/ 105 h 1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03" h="105">
                      <a:moveTo>
                        <a:pt x="0" y="53"/>
                      </a:moveTo>
                      <a:lnTo>
                        <a:pt x="3" y="38"/>
                      </a:lnTo>
                      <a:lnTo>
                        <a:pt x="8" y="24"/>
                      </a:lnTo>
                      <a:lnTo>
                        <a:pt x="18" y="12"/>
                      </a:lnTo>
                      <a:lnTo>
                        <a:pt x="29" y="3"/>
                      </a:lnTo>
                      <a:lnTo>
                        <a:pt x="42" y="0"/>
                      </a:lnTo>
                      <a:lnTo>
                        <a:pt x="55" y="0"/>
                      </a:lnTo>
                      <a:lnTo>
                        <a:pt x="69" y="3"/>
                      </a:lnTo>
                      <a:lnTo>
                        <a:pt x="80" y="12"/>
                      </a:lnTo>
                      <a:lnTo>
                        <a:pt x="89" y="24"/>
                      </a:lnTo>
                      <a:lnTo>
                        <a:pt x="94" y="38"/>
                      </a:lnTo>
                      <a:lnTo>
                        <a:pt x="96" y="53"/>
                      </a:lnTo>
                      <a:lnTo>
                        <a:pt x="94" y="68"/>
                      </a:lnTo>
                      <a:lnTo>
                        <a:pt x="89" y="81"/>
                      </a:lnTo>
                      <a:lnTo>
                        <a:pt x="80" y="93"/>
                      </a:lnTo>
                      <a:lnTo>
                        <a:pt x="69" y="101"/>
                      </a:lnTo>
                      <a:lnTo>
                        <a:pt x="55" y="105"/>
                      </a:lnTo>
                      <a:lnTo>
                        <a:pt x="42" y="105"/>
                      </a:lnTo>
                      <a:lnTo>
                        <a:pt x="29" y="101"/>
                      </a:lnTo>
                      <a:lnTo>
                        <a:pt x="18" y="93"/>
                      </a:lnTo>
                      <a:lnTo>
                        <a:pt x="8" y="81"/>
                      </a:lnTo>
                      <a:lnTo>
                        <a:pt x="3" y="68"/>
                      </a:lnTo>
                      <a:lnTo>
                        <a:pt x="0" y="53"/>
                      </a:lnTo>
                      <a:close/>
                      <a:moveTo>
                        <a:pt x="207" y="53"/>
                      </a:moveTo>
                      <a:lnTo>
                        <a:pt x="210" y="38"/>
                      </a:lnTo>
                      <a:lnTo>
                        <a:pt x="215" y="24"/>
                      </a:lnTo>
                      <a:lnTo>
                        <a:pt x="225" y="12"/>
                      </a:lnTo>
                      <a:lnTo>
                        <a:pt x="236" y="3"/>
                      </a:lnTo>
                      <a:lnTo>
                        <a:pt x="249" y="0"/>
                      </a:lnTo>
                      <a:lnTo>
                        <a:pt x="263" y="0"/>
                      </a:lnTo>
                      <a:lnTo>
                        <a:pt x="276" y="3"/>
                      </a:lnTo>
                      <a:lnTo>
                        <a:pt x="287" y="12"/>
                      </a:lnTo>
                      <a:lnTo>
                        <a:pt x="296" y="24"/>
                      </a:lnTo>
                      <a:lnTo>
                        <a:pt x="302" y="38"/>
                      </a:lnTo>
                      <a:lnTo>
                        <a:pt x="303" y="53"/>
                      </a:lnTo>
                      <a:lnTo>
                        <a:pt x="302" y="68"/>
                      </a:lnTo>
                      <a:lnTo>
                        <a:pt x="296" y="81"/>
                      </a:lnTo>
                      <a:lnTo>
                        <a:pt x="287" y="93"/>
                      </a:lnTo>
                      <a:lnTo>
                        <a:pt x="276" y="101"/>
                      </a:lnTo>
                      <a:lnTo>
                        <a:pt x="263" y="105"/>
                      </a:lnTo>
                      <a:lnTo>
                        <a:pt x="249" y="105"/>
                      </a:lnTo>
                      <a:lnTo>
                        <a:pt x="236" y="101"/>
                      </a:lnTo>
                      <a:lnTo>
                        <a:pt x="225" y="93"/>
                      </a:lnTo>
                      <a:lnTo>
                        <a:pt x="215" y="81"/>
                      </a:lnTo>
                      <a:lnTo>
                        <a:pt x="210" y="68"/>
                      </a:lnTo>
                      <a:lnTo>
                        <a:pt x="207" y="53"/>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sp>
            <p:nvSpPr>
              <p:cNvPr id="20529" name="Line 288"/>
              <p:cNvSpPr>
                <a:spLocks noChangeShapeType="1"/>
              </p:cNvSpPr>
              <p:nvPr/>
            </p:nvSpPr>
            <p:spPr bwMode="auto">
              <a:xfrm flipV="1">
                <a:off x="3989" y="1082"/>
                <a:ext cx="467" cy="0"/>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30" name="Line 289"/>
              <p:cNvSpPr>
                <a:spLocks noChangeShapeType="1"/>
              </p:cNvSpPr>
              <p:nvPr/>
            </p:nvSpPr>
            <p:spPr bwMode="auto">
              <a:xfrm>
                <a:off x="4830" y="1544"/>
                <a:ext cx="0" cy="324"/>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31" name="Line 290"/>
              <p:cNvSpPr>
                <a:spLocks noChangeShapeType="1"/>
              </p:cNvSpPr>
              <p:nvPr/>
            </p:nvSpPr>
            <p:spPr bwMode="auto">
              <a:xfrm>
                <a:off x="4877" y="2838"/>
                <a:ext cx="0" cy="323"/>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grpSp>
            <p:nvGrpSpPr>
              <p:cNvPr id="20532" name="Group 291"/>
              <p:cNvGrpSpPr>
                <a:grpSpLocks/>
              </p:cNvGrpSpPr>
              <p:nvPr/>
            </p:nvGrpSpPr>
            <p:grpSpPr bwMode="auto">
              <a:xfrm>
                <a:off x="4739" y="3407"/>
                <a:ext cx="497" cy="345"/>
                <a:chOff x="5669" y="3245"/>
                <a:chExt cx="538" cy="379"/>
              </a:xfrm>
            </p:grpSpPr>
            <p:sp>
              <p:nvSpPr>
                <p:cNvPr id="20554" name="Rectangle 292"/>
                <p:cNvSpPr>
                  <a:spLocks noChangeArrowheads="1"/>
                </p:cNvSpPr>
                <p:nvPr/>
              </p:nvSpPr>
              <p:spPr bwMode="auto">
                <a:xfrm>
                  <a:off x="5972" y="3339"/>
                  <a:ext cx="88" cy="95"/>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555" name="Freeform 293"/>
                <p:cNvSpPr>
                  <a:spLocks/>
                </p:cNvSpPr>
                <p:nvPr/>
              </p:nvSpPr>
              <p:spPr bwMode="auto">
                <a:xfrm>
                  <a:off x="5982" y="3352"/>
                  <a:ext cx="17" cy="16"/>
                </a:xfrm>
                <a:custGeom>
                  <a:avLst/>
                  <a:gdLst>
                    <a:gd name="T0" fmla="*/ 0 w 17"/>
                    <a:gd name="T1" fmla="*/ 7 h 16"/>
                    <a:gd name="T2" fmla="*/ 2 w 17"/>
                    <a:gd name="T3" fmla="*/ 2 h 16"/>
                    <a:gd name="T4" fmla="*/ 6 w 17"/>
                    <a:gd name="T5" fmla="*/ 0 h 16"/>
                    <a:gd name="T6" fmla="*/ 11 w 17"/>
                    <a:gd name="T7" fmla="*/ 0 h 16"/>
                    <a:gd name="T8" fmla="*/ 15 w 17"/>
                    <a:gd name="T9" fmla="*/ 2 h 16"/>
                    <a:gd name="T10" fmla="*/ 17 w 17"/>
                    <a:gd name="T11" fmla="*/ 7 h 16"/>
                    <a:gd name="T12" fmla="*/ 15 w 17"/>
                    <a:gd name="T13" fmla="*/ 12 h 16"/>
                    <a:gd name="T14" fmla="*/ 11 w 17"/>
                    <a:gd name="T15" fmla="*/ 16 h 16"/>
                    <a:gd name="T16" fmla="*/ 6 w 17"/>
                    <a:gd name="T17" fmla="*/ 16 h 16"/>
                    <a:gd name="T18" fmla="*/ 2 w 17"/>
                    <a:gd name="T19" fmla="*/ 12 h 16"/>
                    <a:gd name="T20" fmla="*/ 0 w 17"/>
                    <a:gd name="T21" fmla="*/ 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6"/>
                    <a:gd name="T35" fmla="*/ 17 w 17"/>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6">
                      <a:moveTo>
                        <a:pt x="0" y="7"/>
                      </a:moveTo>
                      <a:lnTo>
                        <a:pt x="2" y="2"/>
                      </a:lnTo>
                      <a:lnTo>
                        <a:pt x="6" y="0"/>
                      </a:lnTo>
                      <a:lnTo>
                        <a:pt x="11" y="0"/>
                      </a:lnTo>
                      <a:lnTo>
                        <a:pt x="15" y="2"/>
                      </a:lnTo>
                      <a:lnTo>
                        <a:pt x="17" y="7"/>
                      </a:lnTo>
                      <a:lnTo>
                        <a:pt x="15" y="12"/>
                      </a:lnTo>
                      <a:lnTo>
                        <a:pt x="11" y="16"/>
                      </a:lnTo>
                      <a:lnTo>
                        <a:pt x="6" y="16"/>
                      </a:lnTo>
                      <a:lnTo>
                        <a:pt x="2" y="12"/>
                      </a:lnTo>
                      <a:lnTo>
                        <a:pt x="0" y="7"/>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556" name="Freeform 294"/>
                <p:cNvSpPr>
                  <a:spLocks/>
                </p:cNvSpPr>
                <p:nvPr/>
              </p:nvSpPr>
              <p:spPr bwMode="auto">
                <a:xfrm>
                  <a:off x="5982" y="3376"/>
                  <a:ext cx="17" cy="16"/>
                </a:xfrm>
                <a:custGeom>
                  <a:avLst/>
                  <a:gdLst>
                    <a:gd name="T0" fmla="*/ 0 w 17"/>
                    <a:gd name="T1" fmla="*/ 7 h 16"/>
                    <a:gd name="T2" fmla="*/ 2 w 17"/>
                    <a:gd name="T3" fmla="*/ 2 h 16"/>
                    <a:gd name="T4" fmla="*/ 6 w 17"/>
                    <a:gd name="T5" fmla="*/ 0 h 16"/>
                    <a:gd name="T6" fmla="*/ 11 w 17"/>
                    <a:gd name="T7" fmla="*/ 0 h 16"/>
                    <a:gd name="T8" fmla="*/ 15 w 17"/>
                    <a:gd name="T9" fmla="*/ 2 h 16"/>
                    <a:gd name="T10" fmla="*/ 17 w 17"/>
                    <a:gd name="T11" fmla="*/ 7 h 16"/>
                    <a:gd name="T12" fmla="*/ 15 w 17"/>
                    <a:gd name="T13" fmla="*/ 13 h 16"/>
                    <a:gd name="T14" fmla="*/ 11 w 17"/>
                    <a:gd name="T15" fmla="*/ 16 h 16"/>
                    <a:gd name="T16" fmla="*/ 6 w 17"/>
                    <a:gd name="T17" fmla="*/ 16 h 16"/>
                    <a:gd name="T18" fmla="*/ 2 w 17"/>
                    <a:gd name="T19" fmla="*/ 13 h 16"/>
                    <a:gd name="T20" fmla="*/ 0 w 17"/>
                    <a:gd name="T21" fmla="*/ 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6"/>
                    <a:gd name="T35" fmla="*/ 17 w 17"/>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6">
                      <a:moveTo>
                        <a:pt x="0" y="7"/>
                      </a:moveTo>
                      <a:lnTo>
                        <a:pt x="2" y="2"/>
                      </a:lnTo>
                      <a:lnTo>
                        <a:pt x="6" y="0"/>
                      </a:lnTo>
                      <a:lnTo>
                        <a:pt x="11" y="0"/>
                      </a:lnTo>
                      <a:lnTo>
                        <a:pt x="15" y="2"/>
                      </a:lnTo>
                      <a:lnTo>
                        <a:pt x="17" y="7"/>
                      </a:lnTo>
                      <a:lnTo>
                        <a:pt x="15" y="13"/>
                      </a:lnTo>
                      <a:lnTo>
                        <a:pt x="11" y="16"/>
                      </a:lnTo>
                      <a:lnTo>
                        <a:pt x="6" y="16"/>
                      </a:lnTo>
                      <a:lnTo>
                        <a:pt x="2" y="13"/>
                      </a:lnTo>
                      <a:lnTo>
                        <a:pt x="0" y="7"/>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557" name="Freeform 295"/>
                <p:cNvSpPr>
                  <a:spLocks/>
                </p:cNvSpPr>
                <p:nvPr/>
              </p:nvSpPr>
              <p:spPr bwMode="auto">
                <a:xfrm>
                  <a:off x="5882" y="3435"/>
                  <a:ext cx="44" cy="46"/>
                </a:xfrm>
                <a:custGeom>
                  <a:avLst/>
                  <a:gdLst>
                    <a:gd name="T0" fmla="*/ 0 w 44"/>
                    <a:gd name="T1" fmla="*/ 23 h 46"/>
                    <a:gd name="T2" fmla="*/ 2 w 44"/>
                    <a:gd name="T3" fmla="*/ 13 h 46"/>
                    <a:gd name="T4" fmla="*/ 8 w 44"/>
                    <a:gd name="T5" fmla="*/ 4 h 46"/>
                    <a:gd name="T6" fmla="*/ 17 w 44"/>
                    <a:gd name="T7" fmla="*/ 0 h 46"/>
                    <a:gd name="T8" fmla="*/ 27 w 44"/>
                    <a:gd name="T9" fmla="*/ 0 h 46"/>
                    <a:gd name="T10" fmla="*/ 36 w 44"/>
                    <a:gd name="T11" fmla="*/ 4 h 46"/>
                    <a:gd name="T12" fmla="*/ 43 w 44"/>
                    <a:gd name="T13" fmla="*/ 13 h 46"/>
                    <a:gd name="T14" fmla="*/ 44 w 44"/>
                    <a:gd name="T15" fmla="*/ 23 h 46"/>
                    <a:gd name="T16" fmla="*/ 43 w 44"/>
                    <a:gd name="T17" fmla="*/ 33 h 46"/>
                    <a:gd name="T18" fmla="*/ 36 w 44"/>
                    <a:gd name="T19" fmla="*/ 42 h 46"/>
                    <a:gd name="T20" fmla="*/ 27 w 44"/>
                    <a:gd name="T21" fmla="*/ 46 h 46"/>
                    <a:gd name="T22" fmla="*/ 17 w 44"/>
                    <a:gd name="T23" fmla="*/ 46 h 46"/>
                    <a:gd name="T24" fmla="*/ 8 w 44"/>
                    <a:gd name="T25" fmla="*/ 42 h 46"/>
                    <a:gd name="T26" fmla="*/ 2 w 44"/>
                    <a:gd name="T27" fmla="*/ 33 h 46"/>
                    <a:gd name="T28" fmla="*/ 0 w 44"/>
                    <a:gd name="T29" fmla="*/ 23 h 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46"/>
                    <a:gd name="T47" fmla="*/ 44 w 44"/>
                    <a:gd name="T48" fmla="*/ 46 h 4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46">
                      <a:moveTo>
                        <a:pt x="0" y="23"/>
                      </a:moveTo>
                      <a:lnTo>
                        <a:pt x="2" y="13"/>
                      </a:lnTo>
                      <a:lnTo>
                        <a:pt x="8" y="4"/>
                      </a:lnTo>
                      <a:lnTo>
                        <a:pt x="17" y="0"/>
                      </a:lnTo>
                      <a:lnTo>
                        <a:pt x="27" y="0"/>
                      </a:lnTo>
                      <a:lnTo>
                        <a:pt x="36" y="4"/>
                      </a:lnTo>
                      <a:lnTo>
                        <a:pt x="43" y="13"/>
                      </a:lnTo>
                      <a:lnTo>
                        <a:pt x="44" y="23"/>
                      </a:lnTo>
                      <a:lnTo>
                        <a:pt x="43" y="33"/>
                      </a:lnTo>
                      <a:lnTo>
                        <a:pt x="36" y="42"/>
                      </a:lnTo>
                      <a:lnTo>
                        <a:pt x="27" y="46"/>
                      </a:lnTo>
                      <a:lnTo>
                        <a:pt x="17" y="46"/>
                      </a:lnTo>
                      <a:lnTo>
                        <a:pt x="8" y="42"/>
                      </a:lnTo>
                      <a:lnTo>
                        <a:pt x="2" y="33"/>
                      </a:lnTo>
                      <a:lnTo>
                        <a:pt x="0" y="23"/>
                      </a:lnTo>
                      <a:close/>
                    </a:path>
                  </a:pathLst>
                </a:custGeom>
                <a:solidFill>
                  <a:srgbClr val="FFFFFF"/>
                </a:solidFill>
                <a:ln w="12700">
                  <a:solidFill>
                    <a:schemeClr val="tx1"/>
                  </a:solidFill>
                  <a:prstDash val="solid"/>
                  <a:round/>
                  <a:headEnd/>
                  <a:tailEnd/>
                </a:ln>
              </p:spPr>
              <p:txBody>
                <a:bodyPr wrap="none" lIns="9" tIns="4" rIns="9" bIns="4">
                  <a:spAutoFit/>
                </a:bodyPr>
                <a:lstStyle/>
                <a:p>
                  <a:endParaRPr lang="en-US"/>
                </a:p>
              </p:txBody>
            </p:sp>
            <p:sp>
              <p:nvSpPr>
                <p:cNvPr id="20558" name="Freeform 296"/>
                <p:cNvSpPr>
                  <a:spLocks/>
                </p:cNvSpPr>
                <p:nvPr/>
              </p:nvSpPr>
              <p:spPr bwMode="auto">
                <a:xfrm>
                  <a:off x="6161" y="3435"/>
                  <a:ext cx="46" cy="46"/>
                </a:xfrm>
                <a:custGeom>
                  <a:avLst/>
                  <a:gdLst>
                    <a:gd name="T0" fmla="*/ 0 w 46"/>
                    <a:gd name="T1" fmla="*/ 23 h 46"/>
                    <a:gd name="T2" fmla="*/ 3 w 46"/>
                    <a:gd name="T3" fmla="*/ 13 h 46"/>
                    <a:gd name="T4" fmla="*/ 10 w 46"/>
                    <a:gd name="T5" fmla="*/ 4 h 46"/>
                    <a:gd name="T6" fmla="*/ 18 w 46"/>
                    <a:gd name="T7" fmla="*/ 0 h 46"/>
                    <a:gd name="T8" fmla="*/ 29 w 46"/>
                    <a:gd name="T9" fmla="*/ 0 h 46"/>
                    <a:gd name="T10" fmla="*/ 37 w 46"/>
                    <a:gd name="T11" fmla="*/ 4 h 46"/>
                    <a:gd name="T12" fmla="*/ 43 w 46"/>
                    <a:gd name="T13" fmla="*/ 13 h 46"/>
                    <a:gd name="T14" fmla="*/ 46 w 46"/>
                    <a:gd name="T15" fmla="*/ 23 h 46"/>
                    <a:gd name="T16" fmla="*/ 43 w 46"/>
                    <a:gd name="T17" fmla="*/ 33 h 46"/>
                    <a:gd name="T18" fmla="*/ 37 w 46"/>
                    <a:gd name="T19" fmla="*/ 42 h 46"/>
                    <a:gd name="T20" fmla="*/ 29 w 46"/>
                    <a:gd name="T21" fmla="*/ 46 h 46"/>
                    <a:gd name="T22" fmla="*/ 18 w 46"/>
                    <a:gd name="T23" fmla="*/ 46 h 46"/>
                    <a:gd name="T24" fmla="*/ 10 w 46"/>
                    <a:gd name="T25" fmla="*/ 42 h 46"/>
                    <a:gd name="T26" fmla="*/ 3 w 46"/>
                    <a:gd name="T27" fmla="*/ 33 h 46"/>
                    <a:gd name="T28" fmla="*/ 0 w 46"/>
                    <a:gd name="T29" fmla="*/ 23 h 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46"/>
                    <a:gd name="T47" fmla="*/ 46 w 46"/>
                    <a:gd name="T48" fmla="*/ 46 h 4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46">
                      <a:moveTo>
                        <a:pt x="0" y="23"/>
                      </a:moveTo>
                      <a:lnTo>
                        <a:pt x="3" y="13"/>
                      </a:lnTo>
                      <a:lnTo>
                        <a:pt x="10" y="4"/>
                      </a:lnTo>
                      <a:lnTo>
                        <a:pt x="18" y="0"/>
                      </a:lnTo>
                      <a:lnTo>
                        <a:pt x="29" y="0"/>
                      </a:lnTo>
                      <a:lnTo>
                        <a:pt x="37" y="4"/>
                      </a:lnTo>
                      <a:lnTo>
                        <a:pt x="43" y="13"/>
                      </a:lnTo>
                      <a:lnTo>
                        <a:pt x="46" y="23"/>
                      </a:lnTo>
                      <a:lnTo>
                        <a:pt x="43" y="33"/>
                      </a:lnTo>
                      <a:lnTo>
                        <a:pt x="37" y="42"/>
                      </a:lnTo>
                      <a:lnTo>
                        <a:pt x="29" y="46"/>
                      </a:lnTo>
                      <a:lnTo>
                        <a:pt x="18" y="46"/>
                      </a:lnTo>
                      <a:lnTo>
                        <a:pt x="10" y="42"/>
                      </a:lnTo>
                      <a:lnTo>
                        <a:pt x="3" y="33"/>
                      </a:lnTo>
                      <a:lnTo>
                        <a:pt x="0" y="23"/>
                      </a:lnTo>
                      <a:close/>
                    </a:path>
                  </a:pathLst>
                </a:custGeom>
                <a:solidFill>
                  <a:srgbClr val="FFFFFF"/>
                </a:solidFill>
                <a:ln w="12700">
                  <a:solidFill>
                    <a:schemeClr val="tx1"/>
                  </a:solidFill>
                  <a:prstDash val="solid"/>
                  <a:round/>
                  <a:headEnd/>
                  <a:tailEnd/>
                </a:ln>
              </p:spPr>
              <p:txBody>
                <a:bodyPr wrap="none" lIns="9" tIns="4" rIns="9" bIns="4">
                  <a:spAutoFit/>
                </a:bodyPr>
                <a:lstStyle/>
                <a:p>
                  <a:endParaRPr lang="en-US"/>
                </a:p>
              </p:txBody>
            </p:sp>
            <p:sp>
              <p:nvSpPr>
                <p:cNvPr id="20559" name="Line 297"/>
                <p:cNvSpPr>
                  <a:spLocks noChangeShapeType="1"/>
                </p:cNvSpPr>
                <p:nvPr/>
              </p:nvSpPr>
              <p:spPr bwMode="auto">
                <a:xfrm>
                  <a:off x="5905" y="3434"/>
                  <a:ext cx="279"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560" name="Line 298"/>
                <p:cNvSpPr>
                  <a:spLocks noChangeShapeType="1"/>
                </p:cNvSpPr>
                <p:nvPr/>
              </p:nvSpPr>
              <p:spPr bwMode="auto">
                <a:xfrm>
                  <a:off x="5905" y="3482"/>
                  <a:ext cx="279"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561" name="Rectangle 299"/>
                <p:cNvSpPr>
                  <a:spLocks noChangeArrowheads="1"/>
                </p:cNvSpPr>
                <p:nvPr/>
              </p:nvSpPr>
              <p:spPr bwMode="auto">
                <a:xfrm>
                  <a:off x="5892" y="3447"/>
                  <a:ext cx="23" cy="177"/>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562" name="Freeform 300"/>
                <p:cNvSpPr>
                  <a:spLocks/>
                </p:cNvSpPr>
                <p:nvPr/>
              </p:nvSpPr>
              <p:spPr bwMode="auto">
                <a:xfrm>
                  <a:off x="5899" y="3452"/>
                  <a:ext cx="11" cy="13"/>
                </a:xfrm>
                <a:custGeom>
                  <a:avLst/>
                  <a:gdLst>
                    <a:gd name="T0" fmla="*/ 0 w 11"/>
                    <a:gd name="T1" fmla="*/ 6 h 13"/>
                    <a:gd name="T2" fmla="*/ 1 w 11"/>
                    <a:gd name="T3" fmla="*/ 2 h 13"/>
                    <a:gd name="T4" fmla="*/ 6 w 11"/>
                    <a:gd name="T5" fmla="*/ 0 h 13"/>
                    <a:gd name="T6" fmla="*/ 10 w 11"/>
                    <a:gd name="T7" fmla="*/ 2 h 13"/>
                    <a:gd name="T8" fmla="*/ 11 w 11"/>
                    <a:gd name="T9" fmla="*/ 6 h 13"/>
                    <a:gd name="T10" fmla="*/ 10 w 11"/>
                    <a:gd name="T11" fmla="*/ 10 h 13"/>
                    <a:gd name="T12" fmla="*/ 6 w 11"/>
                    <a:gd name="T13" fmla="*/ 13 h 13"/>
                    <a:gd name="T14" fmla="*/ 1 w 11"/>
                    <a:gd name="T15" fmla="*/ 10 h 13"/>
                    <a:gd name="T16" fmla="*/ 0 w 11"/>
                    <a:gd name="T17" fmla="*/ 6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3"/>
                    <a:gd name="T29" fmla="*/ 11 w 11"/>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3">
                      <a:moveTo>
                        <a:pt x="0" y="6"/>
                      </a:moveTo>
                      <a:lnTo>
                        <a:pt x="1" y="2"/>
                      </a:lnTo>
                      <a:lnTo>
                        <a:pt x="6" y="0"/>
                      </a:lnTo>
                      <a:lnTo>
                        <a:pt x="10" y="2"/>
                      </a:lnTo>
                      <a:lnTo>
                        <a:pt x="11" y="6"/>
                      </a:lnTo>
                      <a:lnTo>
                        <a:pt x="10" y="10"/>
                      </a:lnTo>
                      <a:lnTo>
                        <a:pt x="6" y="13"/>
                      </a:lnTo>
                      <a:lnTo>
                        <a:pt x="1" y="10"/>
                      </a:lnTo>
                      <a:lnTo>
                        <a:pt x="0" y="6"/>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63" name="Rectangle 301"/>
                <p:cNvSpPr>
                  <a:spLocks noChangeArrowheads="1"/>
                </p:cNvSpPr>
                <p:nvPr/>
              </p:nvSpPr>
              <p:spPr bwMode="auto">
                <a:xfrm>
                  <a:off x="6173" y="3447"/>
                  <a:ext cx="22" cy="177"/>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564" name="Freeform 302"/>
                <p:cNvSpPr>
                  <a:spLocks/>
                </p:cNvSpPr>
                <p:nvPr/>
              </p:nvSpPr>
              <p:spPr bwMode="auto">
                <a:xfrm>
                  <a:off x="6179" y="3452"/>
                  <a:ext cx="11" cy="13"/>
                </a:xfrm>
                <a:custGeom>
                  <a:avLst/>
                  <a:gdLst>
                    <a:gd name="T0" fmla="*/ 0 w 11"/>
                    <a:gd name="T1" fmla="*/ 6 h 13"/>
                    <a:gd name="T2" fmla="*/ 1 w 11"/>
                    <a:gd name="T3" fmla="*/ 2 h 13"/>
                    <a:gd name="T4" fmla="*/ 5 w 11"/>
                    <a:gd name="T5" fmla="*/ 0 h 13"/>
                    <a:gd name="T6" fmla="*/ 9 w 11"/>
                    <a:gd name="T7" fmla="*/ 2 h 13"/>
                    <a:gd name="T8" fmla="*/ 11 w 11"/>
                    <a:gd name="T9" fmla="*/ 6 h 13"/>
                    <a:gd name="T10" fmla="*/ 9 w 11"/>
                    <a:gd name="T11" fmla="*/ 10 h 13"/>
                    <a:gd name="T12" fmla="*/ 5 w 11"/>
                    <a:gd name="T13" fmla="*/ 13 h 13"/>
                    <a:gd name="T14" fmla="*/ 1 w 11"/>
                    <a:gd name="T15" fmla="*/ 10 h 13"/>
                    <a:gd name="T16" fmla="*/ 0 w 11"/>
                    <a:gd name="T17" fmla="*/ 6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3"/>
                    <a:gd name="T29" fmla="*/ 11 w 11"/>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3">
                      <a:moveTo>
                        <a:pt x="0" y="6"/>
                      </a:moveTo>
                      <a:lnTo>
                        <a:pt x="1" y="2"/>
                      </a:lnTo>
                      <a:lnTo>
                        <a:pt x="5" y="0"/>
                      </a:lnTo>
                      <a:lnTo>
                        <a:pt x="9" y="2"/>
                      </a:lnTo>
                      <a:lnTo>
                        <a:pt x="11" y="6"/>
                      </a:lnTo>
                      <a:lnTo>
                        <a:pt x="9" y="10"/>
                      </a:lnTo>
                      <a:lnTo>
                        <a:pt x="5" y="13"/>
                      </a:lnTo>
                      <a:lnTo>
                        <a:pt x="1" y="10"/>
                      </a:lnTo>
                      <a:lnTo>
                        <a:pt x="0" y="6"/>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65" name="Freeform 303"/>
                <p:cNvSpPr>
                  <a:spLocks/>
                </p:cNvSpPr>
                <p:nvPr/>
              </p:nvSpPr>
              <p:spPr bwMode="auto">
                <a:xfrm>
                  <a:off x="5755" y="3245"/>
                  <a:ext cx="78" cy="80"/>
                </a:xfrm>
                <a:custGeom>
                  <a:avLst/>
                  <a:gdLst>
                    <a:gd name="T0" fmla="*/ 78 w 78"/>
                    <a:gd name="T1" fmla="*/ 41 h 80"/>
                    <a:gd name="T2" fmla="*/ 76 w 78"/>
                    <a:gd name="T3" fmla="*/ 27 h 80"/>
                    <a:gd name="T4" fmla="*/ 69 w 78"/>
                    <a:gd name="T5" fmla="*/ 14 h 80"/>
                    <a:gd name="T6" fmla="*/ 58 w 78"/>
                    <a:gd name="T7" fmla="*/ 5 h 80"/>
                    <a:gd name="T8" fmla="*/ 46 w 78"/>
                    <a:gd name="T9" fmla="*/ 0 h 80"/>
                    <a:gd name="T10" fmla="*/ 33 w 78"/>
                    <a:gd name="T11" fmla="*/ 0 h 80"/>
                    <a:gd name="T12" fmla="*/ 20 w 78"/>
                    <a:gd name="T13" fmla="*/ 5 h 80"/>
                    <a:gd name="T14" fmla="*/ 10 w 78"/>
                    <a:gd name="T15" fmla="*/ 14 h 80"/>
                    <a:gd name="T16" fmla="*/ 3 w 78"/>
                    <a:gd name="T17" fmla="*/ 27 h 80"/>
                    <a:gd name="T18" fmla="*/ 0 w 78"/>
                    <a:gd name="T19" fmla="*/ 41 h 80"/>
                    <a:gd name="T20" fmla="*/ 3 w 78"/>
                    <a:gd name="T21" fmla="*/ 55 h 80"/>
                    <a:gd name="T22" fmla="*/ 10 w 78"/>
                    <a:gd name="T23" fmla="*/ 66 h 80"/>
                    <a:gd name="T24" fmla="*/ 20 w 78"/>
                    <a:gd name="T25" fmla="*/ 75 h 80"/>
                    <a:gd name="T26" fmla="*/ 33 w 78"/>
                    <a:gd name="T27" fmla="*/ 80 h 80"/>
                    <a:gd name="T28" fmla="*/ 46 w 78"/>
                    <a:gd name="T29" fmla="*/ 80 h 80"/>
                    <a:gd name="T30" fmla="*/ 58 w 78"/>
                    <a:gd name="T31" fmla="*/ 75 h 80"/>
                    <a:gd name="T32" fmla="*/ 69 w 78"/>
                    <a:gd name="T33" fmla="*/ 66 h 80"/>
                    <a:gd name="T34" fmla="*/ 76 w 78"/>
                    <a:gd name="T35" fmla="*/ 55 h 80"/>
                    <a:gd name="T36" fmla="*/ 78 w 78"/>
                    <a:gd name="T37" fmla="*/ 41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8"/>
                    <a:gd name="T58" fmla="*/ 0 h 80"/>
                    <a:gd name="T59" fmla="*/ 78 w 78"/>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8" h="80">
                      <a:moveTo>
                        <a:pt x="78" y="41"/>
                      </a:moveTo>
                      <a:lnTo>
                        <a:pt x="76" y="27"/>
                      </a:lnTo>
                      <a:lnTo>
                        <a:pt x="69" y="14"/>
                      </a:lnTo>
                      <a:lnTo>
                        <a:pt x="58" y="5"/>
                      </a:lnTo>
                      <a:lnTo>
                        <a:pt x="46" y="0"/>
                      </a:lnTo>
                      <a:lnTo>
                        <a:pt x="33" y="0"/>
                      </a:lnTo>
                      <a:lnTo>
                        <a:pt x="20" y="5"/>
                      </a:lnTo>
                      <a:lnTo>
                        <a:pt x="10" y="14"/>
                      </a:lnTo>
                      <a:lnTo>
                        <a:pt x="3" y="27"/>
                      </a:lnTo>
                      <a:lnTo>
                        <a:pt x="0" y="41"/>
                      </a:lnTo>
                      <a:lnTo>
                        <a:pt x="3" y="55"/>
                      </a:lnTo>
                      <a:lnTo>
                        <a:pt x="10" y="66"/>
                      </a:lnTo>
                      <a:lnTo>
                        <a:pt x="20" y="75"/>
                      </a:lnTo>
                      <a:lnTo>
                        <a:pt x="33" y="80"/>
                      </a:lnTo>
                      <a:lnTo>
                        <a:pt x="46" y="80"/>
                      </a:lnTo>
                      <a:lnTo>
                        <a:pt x="58" y="75"/>
                      </a:lnTo>
                      <a:lnTo>
                        <a:pt x="69" y="66"/>
                      </a:lnTo>
                      <a:lnTo>
                        <a:pt x="76" y="55"/>
                      </a:lnTo>
                      <a:lnTo>
                        <a:pt x="78" y="41"/>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66" name="Freeform 304"/>
                <p:cNvSpPr>
                  <a:spLocks/>
                </p:cNvSpPr>
                <p:nvPr/>
              </p:nvSpPr>
              <p:spPr bwMode="auto">
                <a:xfrm>
                  <a:off x="5669" y="3446"/>
                  <a:ext cx="77" cy="178"/>
                </a:xfrm>
                <a:custGeom>
                  <a:avLst/>
                  <a:gdLst>
                    <a:gd name="T0" fmla="*/ 77 w 77"/>
                    <a:gd name="T1" fmla="*/ 87 h 178"/>
                    <a:gd name="T2" fmla="*/ 38 w 77"/>
                    <a:gd name="T3" fmla="*/ 178 h 178"/>
                    <a:gd name="T4" fmla="*/ 0 w 77"/>
                    <a:gd name="T5" fmla="*/ 178 h 178"/>
                    <a:gd name="T6" fmla="*/ 38 w 77"/>
                    <a:gd name="T7" fmla="*/ 67 h 178"/>
                    <a:gd name="T8" fmla="*/ 38 w 77"/>
                    <a:gd name="T9" fmla="*/ 0 h 178"/>
                    <a:gd name="T10" fmla="*/ 77 w 77"/>
                    <a:gd name="T11" fmla="*/ 87 h 178"/>
                    <a:gd name="T12" fmla="*/ 0 60000 65536"/>
                    <a:gd name="T13" fmla="*/ 0 60000 65536"/>
                    <a:gd name="T14" fmla="*/ 0 60000 65536"/>
                    <a:gd name="T15" fmla="*/ 0 60000 65536"/>
                    <a:gd name="T16" fmla="*/ 0 60000 65536"/>
                    <a:gd name="T17" fmla="*/ 0 60000 65536"/>
                    <a:gd name="T18" fmla="*/ 0 w 77"/>
                    <a:gd name="T19" fmla="*/ 0 h 178"/>
                    <a:gd name="T20" fmla="*/ 77 w 77"/>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77" h="178">
                      <a:moveTo>
                        <a:pt x="77" y="87"/>
                      </a:moveTo>
                      <a:lnTo>
                        <a:pt x="38" y="178"/>
                      </a:lnTo>
                      <a:lnTo>
                        <a:pt x="0" y="178"/>
                      </a:lnTo>
                      <a:lnTo>
                        <a:pt x="38" y="67"/>
                      </a:lnTo>
                      <a:lnTo>
                        <a:pt x="38" y="0"/>
                      </a:lnTo>
                      <a:lnTo>
                        <a:pt x="77" y="87"/>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67" name="Freeform 305"/>
                <p:cNvSpPr>
                  <a:spLocks/>
                </p:cNvSpPr>
                <p:nvPr/>
              </p:nvSpPr>
              <p:spPr bwMode="auto">
                <a:xfrm>
                  <a:off x="5707" y="3320"/>
                  <a:ext cx="200" cy="304"/>
                </a:xfrm>
                <a:custGeom>
                  <a:avLst/>
                  <a:gdLst>
                    <a:gd name="T0" fmla="*/ 27 w 200"/>
                    <a:gd name="T1" fmla="*/ 0 h 304"/>
                    <a:gd name="T2" fmla="*/ 0 w 200"/>
                    <a:gd name="T3" fmla="*/ 126 h 304"/>
                    <a:gd name="T4" fmla="*/ 75 w 200"/>
                    <a:gd name="T5" fmla="*/ 304 h 304"/>
                    <a:gd name="T6" fmla="*/ 122 w 200"/>
                    <a:gd name="T7" fmla="*/ 304 h 304"/>
                    <a:gd name="T8" fmla="*/ 67 w 200"/>
                    <a:gd name="T9" fmla="*/ 141 h 304"/>
                    <a:gd name="T10" fmla="*/ 91 w 200"/>
                    <a:gd name="T11" fmla="*/ 57 h 304"/>
                    <a:gd name="T12" fmla="*/ 189 w 200"/>
                    <a:gd name="T13" fmla="*/ 86 h 304"/>
                    <a:gd name="T14" fmla="*/ 200 w 200"/>
                    <a:gd name="T15" fmla="*/ 52 h 304"/>
                    <a:gd name="T16" fmla="*/ 27 w 200"/>
                    <a:gd name="T17" fmla="*/ 0 h 3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
                    <a:gd name="T28" fmla="*/ 0 h 304"/>
                    <a:gd name="T29" fmla="*/ 200 w 200"/>
                    <a:gd name="T30" fmla="*/ 304 h 3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 h="304">
                      <a:moveTo>
                        <a:pt x="27" y="0"/>
                      </a:moveTo>
                      <a:lnTo>
                        <a:pt x="0" y="126"/>
                      </a:lnTo>
                      <a:lnTo>
                        <a:pt x="75" y="304"/>
                      </a:lnTo>
                      <a:lnTo>
                        <a:pt x="122" y="304"/>
                      </a:lnTo>
                      <a:lnTo>
                        <a:pt x="67" y="141"/>
                      </a:lnTo>
                      <a:lnTo>
                        <a:pt x="91" y="57"/>
                      </a:lnTo>
                      <a:lnTo>
                        <a:pt x="189" y="86"/>
                      </a:lnTo>
                      <a:lnTo>
                        <a:pt x="200" y="52"/>
                      </a:lnTo>
                      <a:lnTo>
                        <a:pt x="27"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68" name="Freeform 306"/>
                <p:cNvSpPr>
                  <a:spLocks/>
                </p:cNvSpPr>
                <p:nvPr/>
              </p:nvSpPr>
              <p:spPr bwMode="auto">
                <a:xfrm>
                  <a:off x="5886" y="3352"/>
                  <a:ext cx="96" cy="45"/>
                </a:xfrm>
                <a:custGeom>
                  <a:avLst/>
                  <a:gdLst>
                    <a:gd name="T0" fmla="*/ 92 w 96"/>
                    <a:gd name="T1" fmla="*/ 6 h 45"/>
                    <a:gd name="T2" fmla="*/ 82 w 96"/>
                    <a:gd name="T3" fmla="*/ 9 h 45"/>
                    <a:gd name="T4" fmla="*/ 80 w 96"/>
                    <a:gd name="T5" fmla="*/ 15 h 45"/>
                    <a:gd name="T6" fmla="*/ 82 w 96"/>
                    <a:gd name="T7" fmla="*/ 21 h 45"/>
                    <a:gd name="T8" fmla="*/ 87 w 96"/>
                    <a:gd name="T9" fmla="*/ 26 h 45"/>
                    <a:gd name="T10" fmla="*/ 96 w 96"/>
                    <a:gd name="T11" fmla="*/ 24 h 45"/>
                    <a:gd name="T12" fmla="*/ 95 w 96"/>
                    <a:gd name="T13" fmla="*/ 30 h 45"/>
                    <a:gd name="T14" fmla="*/ 88 w 96"/>
                    <a:gd name="T15" fmla="*/ 35 h 45"/>
                    <a:gd name="T16" fmla="*/ 80 w 96"/>
                    <a:gd name="T17" fmla="*/ 34 h 45"/>
                    <a:gd name="T18" fmla="*/ 75 w 96"/>
                    <a:gd name="T19" fmla="*/ 29 h 45"/>
                    <a:gd name="T20" fmla="*/ 10 w 96"/>
                    <a:gd name="T21" fmla="*/ 45 h 45"/>
                    <a:gd name="T22" fmla="*/ 5 w 96"/>
                    <a:gd name="T23" fmla="*/ 45 h 45"/>
                    <a:gd name="T24" fmla="*/ 1 w 96"/>
                    <a:gd name="T25" fmla="*/ 42 h 45"/>
                    <a:gd name="T26" fmla="*/ 0 w 96"/>
                    <a:gd name="T27" fmla="*/ 37 h 45"/>
                    <a:gd name="T28" fmla="*/ 1 w 96"/>
                    <a:gd name="T29" fmla="*/ 31 h 45"/>
                    <a:gd name="T30" fmla="*/ 5 w 96"/>
                    <a:gd name="T31" fmla="*/ 29 h 45"/>
                    <a:gd name="T32" fmla="*/ 70 w 96"/>
                    <a:gd name="T33" fmla="*/ 12 h 45"/>
                    <a:gd name="T34" fmla="*/ 71 w 96"/>
                    <a:gd name="T35" fmla="*/ 6 h 45"/>
                    <a:gd name="T36" fmla="*/ 76 w 96"/>
                    <a:gd name="T37" fmla="*/ 1 h 45"/>
                    <a:gd name="T38" fmla="*/ 82 w 96"/>
                    <a:gd name="T39" fmla="*/ 0 h 45"/>
                    <a:gd name="T40" fmla="*/ 88 w 96"/>
                    <a:gd name="T41" fmla="*/ 2 h 45"/>
                    <a:gd name="T42" fmla="*/ 92 w 96"/>
                    <a:gd name="T43" fmla="*/ 6 h 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45"/>
                    <a:gd name="T68" fmla="*/ 96 w 96"/>
                    <a:gd name="T69" fmla="*/ 45 h 4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45">
                      <a:moveTo>
                        <a:pt x="92" y="6"/>
                      </a:moveTo>
                      <a:lnTo>
                        <a:pt x="82" y="9"/>
                      </a:lnTo>
                      <a:lnTo>
                        <a:pt x="80" y="15"/>
                      </a:lnTo>
                      <a:lnTo>
                        <a:pt x="82" y="21"/>
                      </a:lnTo>
                      <a:lnTo>
                        <a:pt x="87" y="26"/>
                      </a:lnTo>
                      <a:lnTo>
                        <a:pt x="96" y="24"/>
                      </a:lnTo>
                      <a:lnTo>
                        <a:pt x="95" y="30"/>
                      </a:lnTo>
                      <a:lnTo>
                        <a:pt x="88" y="35"/>
                      </a:lnTo>
                      <a:lnTo>
                        <a:pt x="80" y="34"/>
                      </a:lnTo>
                      <a:lnTo>
                        <a:pt x="75" y="29"/>
                      </a:lnTo>
                      <a:lnTo>
                        <a:pt x="10" y="45"/>
                      </a:lnTo>
                      <a:lnTo>
                        <a:pt x="5" y="45"/>
                      </a:lnTo>
                      <a:lnTo>
                        <a:pt x="1" y="42"/>
                      </a:lnTo>
                      <a:lnTo>
                        <a:pt x="0" y="37"/>
                      </a:lnTo>
                      <a:lnTo>
                        <a:pt x="1" y="31"/>
                      </a:lnTo>
                      <a:lnTo>
                        <a:pt x="5" y="29"/>
                      </a:lnTo>
                      <a:lnTo>
                        <a:pt x="70" y="12"/>
                      </a:lnTo>
                      <a:lnTo>
                        <a:pt x="71" y="6"/>
                      </a:lnTo>
                      <a:lnTo>
                        <a:pt x="76" y="1"/>
                      </a:lnTo>
                      <a:lnTo>
                        <a:pt x="82" y="0"/>
                      </a:lnTo>
                      <a:lnTo>
                        <a:pt x="88" y="2"/>
                      </a:lnTo>
                      <a:lnTo>
                        <a:pt x="92" y="6"/>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sp>
            <p:nvSpPr>
              <p:cNvPr id="20533" name="Text Box 307"/>
              <p:cNvSpPr txBox="1">
                <a:spLocks noChangeArrowheads="1"/>
              </p:cNvSpPr>
              <p:nvPr/>
            </p:nvSpPr>
            <p:spPr bwMode="auto">
              <a:xfrm>
                <a:off x="4586" y="3762"/>
                <a:ext cx="787" cy="137"/>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Manufacturing</a:t>
                </a:r>
              </a:p>
            </p:txBody>
          </p:sp>
          <p:grpSp>
            <p:nvGrpSpPr>
              <p:cNvPr id="20534" name="Group 308"/>
              <p:cNvGrpSpPr>
                <a:grpSpLocks/>
              </p:cNvGrpSpPr>
              <p:nvPr/>
            </p:nvGrpSpPr>
            <p:grpSpPr bwMode="auto">
              <a:xfrm>
                <a:off x="3448" y="3251"/>
                <a:ext cx="372" cy="462"/>
                <a:chOff x="1728" y="2736"/>
                <a:chExt cx="382" cy="480"/>
              </a:xfrm>
            </p:grpSpPr>
            <p:sp>
              <p:nvSpPr>
                <p:cNvPr id="20549" name="Freeform 309"/>
                <p:cNvSpPr>
                  <a:spLocks noEditPoints="1"/>
                </p:cNvSpPr>
                <p:nvPr/>
              </p:nvSpPr>
              <p:spPr bwMode="auto">
                <a:xfrm>
                  <a:off x="1881" y="2736"/>
                  <a:ext cx="229" cy="320"/>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50" name="Freeform 310"/>
                <p:cNvSpPr>
                  <a:spLocks noEditPoints="1"/>
                </p:cNvSpPr>
                <p:nvPr/>
              </p:nvSpPr>
              <p:spPr bwMode="auto">
                <a:xfrm>
                  <a:off x="1843" y="2777"/>
                  <a:ext cx="229" cy="319"/>
                </a:xfrm>
                <a:custGeom>
                  <a:avLst/>
                  <a:gdLst>
                    <a:gd name="T0" fmla="*/ 181 w 242"/>
                    <a:gd name="T1" fmla="*/ 0 h 337"/>
                    <a:gd name="T2" fmla="*/ 181 w 242"/>
                    <a:gd name="T3" fmla="*/ 64 h 337"/>
                    <a:gd name="T4" fmla="*/ 242 w 242"/>
                    <a:gd name="T5" fmla="*/ 64 h 337"/>
                    <a:gd name="T6" fmla="*/ 181 w 242"/>
                    <a:gd name="T7" fmla="*/ 0 h 337"/>
                    <a:gd name="T8" fmla="*/ 0 w 242"/>
                    <a:gd name="T9" fmla="*/ 0 h 337"/>
                    <a:gd name="T10" fmla="*/ 0 w 242"/>
                    <a:gd name="T11" fmla="*/ 337 h 337"/>
                    <a:gd name="T12" fmla="*/ 242 w 242"/>
                    <a:gd name="T13" fmla="*/ 337 h 337"/>
                    <a:gd name="T14" fmla="*/ 242 w 242"/>
                    <a:gd name="T15" fmla="*/ 64 h 337"/>
                    <a:gd name="T16" fmla="*/ 181 w 242"/>
                    <a:gd name="T17" fmla="*/ 64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4"/>
                      </a:lnTo>
                      <a:lnTo>
                        <a:pt x="242" y="64"/>
                      </a:lnTo>
                      <a:lnTo>
                        <a:pt x="181" y="0"/>
                      </a:lnTo>
                      <a:close/>
                      <a:moveTo>
                        <a:pt x="0" y="0"/>
                      </a:moveTo>
                      <a:lnTo>
                        <a:pt x="0" y="337"/>
                      </a:lnTo>
                      <a:lnTo>
                        <a:pt x="242" y="337"/>
                      </a:lnTo>
                      <a:lnTo>
                        <a:pt x="242" y="64"/>
                      </a:lnTo>
                      <a:lnTo>
                        <a:pt x="181" y="64"/>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51" name="Freeform 311"/>
                <p:cNvSpPr>
                  <a:spLocks noEditPoints="1"/>
                </p:cNvSpPr>
                <p:nvPr/>
              </p:nvSpPr>
              <p:spPr bwMode="auto">
                <a:xfrm>
                  <a:off x="1805" y="2816"/>
                  <a:ext cx="229" cy="320"/>
                </a:xfrm>
                <a:custGeom>
                  <a:avLst/>
                  <a:gdLst>
                    <a:gd name="T0" fmla="*/ 181 w 242"/>
                    <a:gd name="T1" fmla="*/ 0 h 338"/>
                    <a:gd name="T2" fmla="*/ 181 w 242"/>
                    <a:gd name="T3" fmla="*/ 63 h 338"/>
                    <a:gd name="T4" fmla="*/ 242 w 242"/>
                    <a:gd name="T5" fmla="*/ 63 h 338"/>
                    <a:gd name="T6" fmla="*/ 181 w 242"/>
                    <a:gd name="T7" fmla="*/ 0 h 338"/>
                    <a:gd name="T8" fmla="*/ 0 w 242"/>
                    <a:gd name="T9" fmla="*/ 0 h 338"/>
                    <a:gd name="T10" fmla="*/ 0 w 242"/>
                    <a:gd name="T11" fmla="*/ 338 h 338"/>
                    <a:gd name="T12" fmla="*/ 242 w 242"/>
                    <a:gd name="T13" fmla="*/ 338 h 338"/>
                    <a:gd name="T14" fmla="*/ 242 w 242"/>
                    <a:gd name="T15" fmla="*/ 63 h 338"/>
                    <a:gd name="T16" fmla="*/ 181 w 242"/>
                    <a:gd name="T17" fmla="*/ 63 h 338"/>
                    <a:gd name="T18" fmla="*/ 181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1" y="0"/>
                      </a:moveTo>
                      <a:lnTo>
                        <a:pt x="181" y="63"/>
                      </a:lnTo>
                      <a:lnTo>
                        <a:pt x="242" y="63"/>
                      </a:lnTo>
                      <a:lnTo>
                        <a:pt x="181" y="0"/>
                      </a:lnTo>
                      <a:close/>
                      <a:moveTo>
                        <a:pt x="0" y="0"/>
                      </a:moveTo>
                      <a:lnTo>
                        <a:pt x="0" y="338"/>
                      </a:lnTo>
                      <a:lnTo>
                        <a:pt x="242" y="338"/>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52" name="Freeform 312"/>
                <p:cNvSpPr>
                  <a:spLocks noEditPoints="1"/>
                </p:cNvSpPr>
                <p:nvPr/>
              </p:nvSpPr>
              <p:spPr bwMode="auto">
                <a:xfrm>
                  <a:off x="1766" y="2856"/>
                  <a:ext cx="229" cy="320"/>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53" name="Freeform 313"/>
                <p:cNvSpPr>
                  <a:spLocks noEditPoints="1"/>
                </p:cNvSpPr>
                <p:nvPr/>
              </p:nvSpPr>
              <p:spPr bwMode="auto">
                <a:xfrm>
                  <a:off x="1728" y="2897"/>
                  <a:ext cx="229" cy="319"/>
                </a:xfrm>
                <a:custGeom>
                  <a:avLst/>
                  <a:gdLst>
                    <a:gd name="T0" fmla="*/ 181 w 242"/>
                    <a:gd name="T1" fmla="*/ 0 h 337"/>
                    <a:gd name="T2" fmla="*/ 181 w 242"/>
                    <a:gd name="T3" fmla="*/ 63 h 337"/>
                    <a:gd name="T4" fmla="*/ 242 w 242"/>
                    <a:gd name="T5" fmla="*/ 63 h 337"/>
                    <a:gd name="T6" fmla="*/ 181 w 242"/>
                    <a:gd name="T7" fmla="*/ 0 h 337"/>
                    <a:gd name="T8" fmla="*/ 0 w 242"/>
                    <a:gd name="T9" fmla="*/ 0 h 337"/>
                    <a:gd name="T10" fmla="*/ 0 w 242"/>
                    <a:gd name="T11" fmla="*/ 337 h 337"/>
                    <a:gd name="T12" fmla="*/ 242 w 242"/>
                    <a:gd name="T13" fmla="*/ 337 h 337"/>
                    <a:gd name="T14" fmla="*/ 242 w 242"/>
                    <a:gd name="T15" fmla="*/ 63 h 337"/>
                    <a:gd name="T16" fmla="*/ 181 w 242"/>
                    <a:gd name="T17" fmla="*/ 63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3"/>
                      </a:lnTo>
                      <a:lnTo>
                        <a:pt x="242" y="63"/>
                      </a:lnTo>
                      <a:lnTo>
                        <a:pt x="181" y="0"/>
                      </a:lnTo>
                      <a:close/>
                      <a:moveTo>
                        <a:pt x="0" y="0"/>
                      </a:moveTo>
                      <a:lnTo>
                        <a:pt x="0" y="337"/>
                      </a:lnTo>
                      <a:lnTo>
                        <a:pt x="242" y="337"/>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sp>
            <p:nvSpPr>
              <p:cNvPr id="20535" name="Text Box 314"/>
              <p:cNvSpPr txBox="1">
                <a:spLocks noChangeArrowheads="1"/>
              </p:cNvSpPr>
              <p:nvPr/>
            </p:nvSpPr>
            <p:spPr bwMode="auto">
              <a:xfrm>
                <a:off x="3476" y="3716"/>
                <a:ext cx="392" cy="274"/>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Record</a:t>
                </a:r>
              </a:p>
              <a:p>
                <a:pPr eaLnBrk="0" hangingPunct="0"/>
                <a:r>
                  <a:rPr kumimoji="1" lang="en-US" sz="1400" b="1">
                    <a:latin typeface="Arial" charset="0"/>
                  </a:rPr>
                  <a:t>Usage</a:t>
                </a:r>
              </a:p>
            </p:txBody>
          </p:sp>
          <p:sp>
            <p:nvSpPr>
              <p:cNvPr id="20536" name="Line 315"/>
              <p:cNvSpPr>
                <a:spLocks noChangeShapeType="1"/>
              </p:cNvSpPr>
              <p:nvPr/>
            </p:nvSpPr>
            <p:spPr bwMode="auto">
              <a:xfrm flipH="1">
                <a:off x="4036" y="3577"/>
                <a:ext cx="560" cy="0"/>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37" name="Freeform 316"/>
              <p:cNvSpPr>
                <a:spLocks/>
              </p:cNvSpPr>
              <p:nvPr/>
            </p:nvSpPr>
            <p:spPr bwMode="auto">
              <a:xfrm rot="-5400000">
                <a:off x="3149" y="2049"/>
                <a:ext cx="231" cy="607"/>
              </a:xfrm>
              <a:custGeom>
                <a:avLst/>
                <a:gdLst>
                  <a:gd name="T0" fmla="*/ 0 w 201"/>
                  <a:gd name="T1" fmla="*/ 0 h 427"/>
                  <a:gd name="T2" fmla="*/ 49 w 201"/>
                  <a:gd name="T3" fmla="*/ 339 h 427"/>
                  <a:gd name="T4" fmla="*/ 147 w 201"/>
                  <a:gd name="T5" fmla="*/ 220 h 427"/>
                  <a:gd name="T6" fmla="*/ 201 w 201"/>
                  <a:gd name="T7" fmla="*/ 427 h 427"/>
                  <a:gd name="T8" fmla="*/ 151 w 201"/>
                  <a:gd name="T9" fmla="*/ 89 h 427"/>
                  <a:gd name="T10" fmla="*/ 53 w 201"/>
                  <a:gd name="T11" fmla="*/ 208 h 427"/>
                  <a:gd name="T12" fmla="*/ 0 w 201"/>
                  <a:gd name="T13" fmla="*/ 0 h 427"/>
                  <a:gd name="T14" fmla="*/ 0 60000 65536"/>
                  <a:gd name="T15" fmla="*/ 0 60000 65536"/>
                  <a:gd name="T16" fmla="*/ 0 60000 65536"/>
                  <a:gd name="T17" fmla="*/ 0 60000 65536"/>
                  <a:gd name="T18" fmla="*/ 0 60000 65536"/>
                  <a:gd name="T19" fmla="*/ 0 60000 65536"/>
                  <a:gd name="T20" fmla="*/ 0 60000 65536"/>
                  <a:gd name="T21" fmla="*/ 0 w 201"/>
                  <a:gd name="T22" fmla="*/ 0 h 427"/>
                  <a:gd name="T23" fmla="*/ 201 w 201"/>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1" h="427">
                    <a:moveTo>
                      <a:pt x="0" y="0"/>
                    </a:moveTo>
                    <a:lnTo>
                      <a:pt x="49" y="339"/>
                    </a:lnTo>
                    <a:lnTo>
                      <a:pt x="147" y="220"/>
                    </a:lnTo>
                    <a:lnTo>
                      <a:pt x="201" y="427"/>
                    </a:lnTo>
                    <a:lnTo>
                      <a:pt x="151" y="89"/>
                    </a:lnTo>
                    <a:lnTo>
                      <a:pt x="53" y="208"/>
                    </a:lnTo>
                    <a:lnTo>
                      <a:pt x="0" y="0"/>
                    </a:lnTo>
                    <a:close/>
                  </a:path>
                </a:pathLst>
              </a:custGeom>
              <a:solidFill>
                <a:schemeClr val="tx1"/>
              </a:solidFill>
              <a:ln w="4763">
                <a:solidFill>
                  <a:schemeClr val="tx1"/>
                </a:solidFill>
                <a:prstDash val="solid"/>
                <a:round/>
                <a:headEnd/>
                <a:tailEnd/>
              </a:ln>
            </p:spPr>
            <p:txBody>
              <a:bodyPr wrap="none" lIns="9" tIns="4" rIns="9" bIns="4">
                <a:spAutoFit/>
              </a:bodyPr>
              <a:lstStyle/>
              <a:p>
                <a:endParaRPr lang="en-US"/>
              </a:p>
            </p:txBody>
          </p:sp>
          <p:sp>
            <p:nvSpPr>
              <p:cNvPr id="20538" name="Freeform 317"/>
              <p:cNvSpPr>
                <a:spLocks/>
              </p:cNvSpPr>
              <p:nvPr/>
            </p:nvSpPr>
            <p:spPr bwMode="auto">
              <a:xfrm rot="5400000" flipH="1">
                <a:off x="2740" y="2684"/>
                <a:ext cx="231" cy="818"/>
              </a:xfrm>
              <a:custGeom>
                <a:avLst/>
                <a:gdLst>
                  <a:gd name="T0" fmla="*/ 0 w 201"/>
                  <a:gd name="T1" fmla="*/ 0 h 427"/>
                  <a:gd name="T2" fmla="*/ 49 w 201"/>
                  <a:gd name="T3" fmla="*/ 339 h 427"/>
                  <a:gd name="T4" fmla="*/ 147 w 201"/>
                  <a:gd name="T5" fmla="*/ 220 h 427"/>
                  <a:gd name="T6" fmla="*/ 201 w 201"/>
                  <a:gd name="T7" fmla="*/ 427 h 427"/>
                  <a:gd name="T8" fmla="*/ 151 w 201"/>
                  <a:gd name="T9" fmla="*/ 89 h 427"/>
                  <a:gd name="T10" fmla="*/ 53 w 201"/>
                  <a:gd name="T11" fmla="*/ 208 h 427"/>
                  <a:gd name="T12" fmla="*/ 0 w 201"/>
                  <a:gd name="T13" fmla="*/ 0 h 427"/>
                  <a:gd name="T14" fmla="*/ 0 60000 65536"/>
                  <a:gd name="T15" fmla="*/ 0 60000 65536"/>
                  <a:gd name="T16" fmla="*/ 0 60000 65536"/>
                  <a:gd name="T17" fmla="*/ 0 60000 65536"/>
                  <a:gd name="T18" fmla="*/ 0 60000 65536"/>
                  <a:gd name="T19" fmla="*/ 0 60000 65536"/>
                  <a:gd name="T20" fmla="*/ 0 60000 65536"/>
                  <a:gd name="T21" fmla="*/ 0 w 201"/>
                  <a:gd name="T22" fmla="*/ 0 h 427"/>
                  <a:gd name="T23" fmla="*/ 201 w 201"/>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1" h="427">
                    <a:moveTo>
                      <a:pt x="0" y="0"/>
                    </a:moveTo>
                    <a:lnTo>
                      <a:pt x="49" y="339"/>
                    </a:lnTo>
                    <a:lnTo>
                      <a:pt x="147" y="220"/>
                    </a:lnTo>
                    <a:lnTo>
                      <a:pt x="201" y="427"/>
                    </a:lnTo>
                    <a:lnTo>
                      <a:pt x="151" y="89"/>
                    </a:lnTo>
                    <a:lnTo>
                      <a:pt x="53" y="208"/>
                    </a:lnTo>
                    <a:lnTo>
                      <a:pt x="0" y="0"/>
                    </a:lnTo>
                    <a:close/>
                  </a:path>
                </a:pathLst>
              </a:custGeom>
              <a:solidFill>
                <a:schemeClr val="tx1"/>
              </a:solidFill>
              <a:ln w="4763">
                <a:solidFill>
                  <a:schemeClr val="tx1"/>
                </a:solidFill>
                <a:prstDash val="solid"/>
                <a:round/>
                <a:headEnd/>
                <a:tailEnd/>
              </a:ln>
            </p:spPr>
            <p:txBody>
              <a:bodyPr wrap="none" lIns="9" tIns="4" rIns="9" bIns="4">
                <a:spAutoFit/>
              </a:bodyPr>
              <a:lstStyle/>
              <a:p>
                <a:endParaRPr lang="en-US"/>
              </a:p>
            </p:txBody>
          </p:sp>
          <p:sp>
            <p:nvSpPr>
              <p:cNvPr id="20539" name="Line 318"/>
              <p:cNvSpPr>
                <a:spLocks noChangeShapeType="1"/>
              </p:cNvSpPr>
              <p:nvPr/>
            </p:nvSpPr>
            <p:spPr bwMode="auto">
              <a:xfrm flipV="1">
                <a:off x="4269" y="2237"/>
                <a:ext cx="281" cy="0"/>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40" name="Line 319"/>
              <p:cNvSpPr>
                <a:spLocks noChangeShapeType="1"/>
              </p:cNvSpPr>
              <p:nvPr/>
            </p:nvSpPr>
            <p:spPr bwMode="auto">
              <a:xfrm flipH="1" flipV="1">
                <a:off x="3055" y="2099"/>
                <a:ext cx="467" cy="0"/>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41" name="Line 320"/>
              <p:cNvSpPr>
                <a:spLocks noChangeShapeType="1"/>
              </p:cNvSpPr>
              <p:nvPr/>
            </p:nvSpPr>
            <p:spPr bwMode="auto">
              <a:xfrm flipH="1" flipV="1">
                <a:off x="2401" y="3300"/>
                <a:ext cx="934" cy="185"/>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42" name="Oval 321"/>
              <p:cNvSpPr>
                <a:spLocks noChangeArrowheads="1"/>
              </p:cNvSpPr>
              <p:nvPr/>
            </p:nvSpPr>
            <p:spPr bwMode="auto">
              <a:xfrm>
                <a:off x="1010" y="1226"/>
                <a:ext cx="85" cy="168"/>
              </a:xfrm>
              <a:prstGeom prst="ellipse">
                <a:avLst/>
              </a:prstGeom>
              <a:solidFill>
                <a:schemeClr val="bg1"/>
              </a:solidFill>
              <a:ln w="12700">
                <a:solidFill>
                  <a:schemeClr val="tx1"/>
                </a:solidFill>
                <a:round/>
                <a:headEnd/>
                <a:tailEnd/>
              </a:ln>
            </p:spPr>
            <p:txBody>
              <a:bodyPr wrap="none" lIns="13" tIns="6" rIns="13" bIns="6">
                <a:spAutoFit/>
              </a:bodyPr>
              <a:lstStyle/>
              <a:p>
                <a:pPr eaLnBrk="0" hangingPunct="0"/>
                <a:r>
                  <a:rPr kumimoji="1" lang="en-US" sz="1100" b="1">
                    <a:latin typeface="Arial" charset="0"/>
                  </a:rPr>
                  <a:t>2</a:t>
                </a:r>
              </a:p>
            </p:txBody>
          </p:sp>
          <p:sp>
            <p:nvSpPr>
              <p:cNvPr id="20543" name="Oval 322"/>
              <p:cNvSpPr>
                <a:spLocks noChangeArrowheads="1"/>
              </p:cNvSpPr>
              <p:nvPr/>
            </p:nvSpPr>
            <p:spPr bwMode="auto">
              <a:xfrm>
                <a:off x="963" y="2242"/>
                <a:ext cx="85" cy="167"/>
              </a:xfrm>
              <a:prstGeom prst="ellipse">
                <a:avLst/>
              </a:prstGeom>
              <a:solidFill>
                <a:schemeClr val="bg1"/>
              </a:solidFill>
              <a:ln w="12700">
                <a:solidFill>
                  <a:schemeClr val="tx1"/>
                </a:solidFill>
                <a:round/>
                <a:headEnd/>
                <a:tailEnd/>
              </a:ln>
            </p:spPr>
            <p:txBody>
              <a:bodyPr wrap="none" lIns="13" tIns="6" rIns="13" bIns="6">
                <a:spAutoFit/>
              </a:bodyPr>
              <a:lstStyle/>
              <a:p>
                <a:pPr eaLnBrk="0" hangingPunct="0"/>
                <a:r>
                  <a:rPr kumimoji="1" lang="en-US" sz="1100" b="1">
                    <a:latin typeface="Arial" charset="0"/>
                  </a:rPr>
                  <a:t>3</a:t>
                </a:r>
              </a:p>
            </p:txBody>
          </p:sp>
          <p:sp>
            <p:nvSpPr>
              <p:cNvPr id="20544" name="Oval 323"/>
              <p:cNvSpPr>
                <a:spLocks noChangeArrowheads="1"/>
              </p:cNvSpPr>
              <p:nvPr/>
            </p:nvSpPr>
            <p:spPr bwMode="auto">
              <a:xfrm>
                <a:off x="3603" y="1645"/>
                <a:ext cx="85" cy="167"/>
              </a:xfrm>
              <a:prstGeom prst="ellipse">
                <a:avLst/>
              </a:prstGeom>
              <a:solidFill>
                <a:schemeClr val="bg1"/>
              </a:solidFill>
              <a:ln w="12700">
                <a:solidFill>
                  <a:schemeClr val="tx1"/>
                </a:solidFill>
                <a:round/>
                <a:headEnd/>
                <a:tailEnd/>
              </a:ln>
            </p:spPr>
            <p:txBody>
              <a:bodyPr wrap="none" lIns="13" tIns="6" rIns="13" bIns="6">
                <a:spAutoFit/>
              </a:bodyPr>
              <a:lstStyle/>
              <a:p>
                <a:pPr eaLnBrk="0" hangingPunct="0"/>
                <a:r>
                  <a:rPr kumimoji="1" lang="en-US" sz="1100" b="1">
                    <a:latin typeface="Arial" charset="0"/>
                  </a:rPr>
                  <a:t>4</a:t>
                </a:r>
              </a:p>
            </p:txBody>
          </p:sp>
          <p:sp>
            <p:nvSpPr>
              <p:cNvPr id="20545" name="Oval 324"/>
              <p:cNvSpPr>
                <a:spLocks noChangeArrowheads="1"/>
              </p:cNvSpPr>
              <p:nvPr/>
            </p:nvSpPr>
            <p:spPr bwMode="auto">
              <a:xfrm>
                <a:off x="4559" y="3120"/>
                <a:ext cx="85" cy="168"/>
              </a:xfrm>
              <a:prstGeom prst="ellipse">
                <a:avLst/>
              </a:prstGeom>
              <a:solidFill>
                <a:schemeClr val="bg1"/>
              </a:solidFill>
              <a:ln w="12700">
                <a:solidFill>
                  <a:schemeClr val="tx1"/>
                </a:solidFill>
                <a:round/>
                <a:headEnd/>
                <a:tailEnd/>
              </a:ln>
            </p:spPr>
            <p:txBody>
              <a:bodyPr wrap="none" lIns="13" tIns="6" rIns="13" bIns="6">
                <a:spAutoFit/>
              </a:bodyPr>
              <a:lstStyle/>
              <a:p>
                <a:pPr eaLnBrk="0" hangingPunct="0"/>
                <a:r>
                  <a:rPr kumimoji="1" lang="en-US" sz="1100" b="1">
                    <a:latin typeface="Arial" charset="0"/>
                  </a:rPr>
                  <a:t>5</a:t>
                </a:r>
              </a:p>
            </p:txBody>
          </p:sp>
          <p:sp>
            <p:nvSpPr>
              <p:cNvPr id="20546" name="Oval 325"/>
              <p:cNvSpPr>
                <a:spLocks noChangeArrowheads="1"/>
              </p:cNvSpPr>
              <p:nvPr/>
            </p:nvSpPr>
            <p:spPr bwMode="auto">
              <a:xfrm>
                <a:off x="2457" y="2752"/>
                <a:ext cx="86" cy="167"/>
              </a:xfrm>
              <a:prstGeom prst="ellipse">
                <a:avLst/>
              </a:prstGeom>
              <a:solidFill>
                <a:schemeClr val="bg1"/>
              </a:solidFill>
              <a:ln w="12700">
                <a:solidFill>
                  <a:schemeClr val="tx1"/>
                </a:solidFill>
                <a:round/>
                <a:headEnd/>
                <a:tailEnd/>
              </a:ln>
            </p:spPr>
            <p:txBody>
              <a:bodyPr wrap="none" lIns="13" tIns="6" rIns="13" bIns="6">
                <a:spAutoFit/>
              </a:bodyPr>
              <a:lstStyle/>
              <a:p>
                <a:pPr eaLnBrk="0" hangingPunct="0"/>
                <a:r>
                  <a:rPr kumimoji="1" lang="en-US" sz="1100" b="1">
                    <a:latin typeface="Arial" charset="0"/>
                  </a:rPr>
                  <a:t>6</a:t>
                </a:r>
              </a:p>
            </p:txBody>
          </p:sp>
          <p:sp>
            <p:nvSpPr>
              <p:cNvPr id="20547" name="Oval 326"/>
              <p:cNvSpPr>
                <a:spLocks noChangeArrowheads="1"/>
              </p:cNvSpPr>
              <p:nvPr/>
            </p:nvSpPr>
            <p:spPr bwMode="auto">
              <a:xfrm>
                <a:off x="588" y="3722"/>
                <a:ext cx="86" cy="167"/>
              </a:xfrm>
              <a:prstGeom prst="ellipse">
                <a:avLst/>
              </a:prstGeom>
              <a:solidFill>
                <a:schemeClr val="bg1"/>
              </a:solidFill>
              <a:ln w="12700">
                <a:solidFill>
                  <a:schemeClr val="tx1"/>
                </a:solidFill>
                <a:round/>
                <a:headEnd/>
                <a:tailEnd/>
              </a:ln>
            </p:spPr>
            <p:txBody>
              <a:bodyPr wrap="none" lIns="13" tIns="6" rIns="13" bIns="6">
                <a:spAutoFit/>
              </a:bodyPr>
              <a:lstStyle/>
              <a:p>
                <a:pPr eaLnBrk="0" hangingPunct="0"/>
                <a:r>
                  <a:rPr kumimoji="1" lang="en-US" sz="1100" b="1">
                    <a:latin typeface="Arial" charset="0"/>
                  </a:rPr>
                  <a:t>7</a:t>
                </a:r>
              </a:p>
            </p:txBody>
          </p:sp>
          <p:sp>
            <p:nvSpPr>
              <p:cNvPr id="20548" name="Rectangle 327"/>
              <p:cNvSpPr>
                <a:spLocks noChangeArrowheads="1"/>
              </p:cNvSpPr>
              <p:nvPr/>
            </p:nvSpPr>
            <p:spPr bwMode="auto">
              <a:xfrm>
                <a:off x="3851" y="1605"/>
                <a:ext cx="773" cy="137"/>
              </a:xfrm>
              <a:prstGeom prst="rect">
                <a:avLst/>
              </a:prstGeom>
              <a:noFill/>
              <a:ln w="28575">
                <a:noFill/>
                <a:miter lim="800000"/>
                <a:headEnd/>
                <a:tailEnd/>
              </a:ln>
            </p:spPr>
            <p:txBody>
              <a:bodyPr wrap="none" lIns="13" tIns="6" rIns="13" bIns="6">
                <a:spAutoFit/>
              </a:bodyPr>
              <a:lstStyle/>
              <a:p>
                <a:pPr algn="l" eaLnBrk="0" hangingPunct="0">
                  <a:spcBef>
                    <a:spcPct val="50000"/>
                  </a:spcBef>
                </a:pPr>
                <a:r>
                  <a:rPr kumimoji="1" lang="en-US" sz="1400" b="1">
                    <a:latin typeface="Arial" charset="0"/>
                  </a:rPr>
                  <a:t>Customer Site</a:t>
                </a:r>
              </a:p>
            </p:txBody>
          </p:sp>
        </p:gr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2"/>
          <p:cNvSpPr>
            <a:spLocks noGrp="1" noChangeArrowheads="1"/>
          </p:cNvSpPr>
          <p:nvPr>
            <p:ph type="title"/>
          </p:nvPr>
        </p:nvSpPr>
        <p:spPr/>
        <p:txBody>
          <a:bodyPr/>
          <a:lstStyle/>
          <a:p>
            <a:pPr eaLnBrk="1" hangingPunct="1"/>
            <a:r>
              <a:rPr lang="en-US" smtClean="0"/>
              <a:t>Transaction Detail Inquiry</a:t>
            </a:r>
          </a:p>
        </p:txBody>
      </p:sp>
      <p:sp>
        <p:nvSpPr>
          <p:cNvPr id="76802" name="Footer Placeholder 3"/>
          <p:cNvSpPr>
            <a:spLocks noGrp="1"/>
          </p:cNvSpPr>
          <p:nvPr>
            <p:ph type="ftr" sz="quarter" idx="10"/>
          </p:nvPr>
        </p:nvSpPr>
        <p:spPr>
          <a:noFill/>
        </p:spPr>
        <p:txBody>
          <a:bodyPr/>
          <a:lstStyle/>
          <a:p>
            <a:r>
              <a:rPr lang="en-US"/>
              <a:t>CI-SU-700</a:t>
            </a:r>
          </a:p>
        </p:txBody>
      </p:sp>
      <p:pic>
        <p:nvPicPr>
          <p:cNvPr id="76804" name="Picture 6"/>
          <p:cNvPicPr>
            <a:picLocks noChangeAspect="1" noChangeArrowheads="1"/>
          </p:cNvPicPr>
          <p:nvPr/>
        </p:nvPicPr>
        <p:blipFill>
          <a:blip r:embed="rId2" cstate="print"/>
          <a:srcRect/>
          <a:stretch>
            <a:fillRect/>
          </a:stretch>
        </p:blipFill>
        <p:spPr bwMode="auto">
          <a:xfrm>
            <a:off x="1303338" y="1616893"/>
            <a:ext cx="6526212" cy="3803650"/>
          </a:xfrm>
          <a:prstGeom prst="rect">
            <a:avLst/>
          </a:prstGeom>
          <a:noFill/>
          <a:ln w="9525" algn="ctr">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2"/>
          <p:cNvSpPr>
            <a:spLocks noGrp="1" noChangeArrowheads="1"/>
          </p:cNvSpPr>
          <p:nvPr>
            <p:ph type="title"/>
          </p:nvPr>
        </p:nvSpPr>
        <p:spPr/>
        <p:txBody>
          <a:bodyPr/>
          <a:lstStyle/>
          <a:p>
            <a:pPr eaLnBrk="1" hangingPunct="1"/>
            <a:r>
              <a:rPr lang="en-US" smtClean="0"/>
              <a:t>Transactions Detail Inquiry</a:t>
            </a:r>
          </a:p>
        </p:txBody>
      </p:sp>
      <p:sp>
        <p:nvSpPr>
          <p:cNvPr id="77826" name="Footer Placeholder 3"/>
          <p:cNvSpPr>
            <a:spLocks noGrp="1"/>
          </p:cNvSpPr>
          <p:nvPr>
            <p:ph type="ftr" sz="quarter" idx="10"/>
          </p:nvPr>
        </p:nvSpPr>
        <p:spPr>
          <a:noFill/>
        </p:spPr>
        <p:txBody>
          <a:bodyPr/>
          <a:lstStyle/>
          <a:p>
            <a:r>
              <a:rPr lang="en-US"/>
              <a:t>CI-SU-710</a:t>
            </a:r>
          </a:p>
        </p:txBody>
      </p:sp>
      <p:pic>
        <p:nvPicPr>
          <p:cNvPr id="77828" name="Picture 5"/>
          <p:cNvPicPr>
            <a:picLocks noChangeAspect="1" noChangeArrowheads="1"/>
          </p:cNvPicPr>
          <p:nvPr/>
        </p:nvPicPr>
        <p:blipFill>
          <a:blip r:embed="rId2" cstate="print"/>
          <a:srcRect/>
          <a:stretch>
            <a:fillRect/>
          </a:stretch>
        </p:blipFill>
        <p:spPr bwMode="auto">
          <a:xfrm>
            <a:off x="1668463" y="1152335"/>
            <a:ext cx="5791200" cy="4781550"/>
          </a:xfrm>
          <a:prstGeom prst="rect">
            <a:avLst/>
          </a:prstGeom>
          <a:noFill/>
          <a:ln w="9525" algn="ctr">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2"/>
          <p:cNvSpPr>
            <a:spLocks noGrp="1" noChangeArrowheads="1"/>
          </p:cNvSpPr>
          <p:nvPr>
            <p:ph type="title"/>
          </p:nvPr>
        </p:nvSpPr>
        <p:spPr/>
        <p:txBody>
          <a:bodyPr/>
          <a:lstStyle/>
          <a:p>
            <a:pPr eaLnBrk="1" hangingPunct="1"/>
            <a:r>
              <a:rPr lang="en-US" smtClean="0"/>
              <a:t>Transaction Detail Inquiry</a:t>
            </a:r>
          </a:p>
        </p:txBody>
      </p:sp>
      <p:sp>
        <p:nvSpPr>
          <p:cNvPr id="78850" name="Footer Placeholder 3"/>
          <p:cNvSpPr>
            <a:spLocks noGrp="1"/>
          </p:cNvSpPr>
          <p:nvPr>
            <p:ph type="ftr" sz="quarter" idx="10"/>
          </p:nvPr>
        </p:nvSpPr>
        <p:spPr>
          <a:noFill/>
        </p:spPr>
        <p:txBody>
          <a:bodyPr/>
          <a:lstStyle/>
          <a:p>
            <a:r>
              <a:rPr lang="en-US"/>
              <a:t>CI-SU-720</a:t>
            </a:r>
          </a:p>
        </p:txBody>
      </p:sp>
      <p:pic>
        <p:nvPicPr>
          <p:cNvPr id="78852" name="Picture 5"/>
          <p:cNvPicPr>
            <a:picLocks noChangeAspect="1" noChangeArrowheads="1"/>
          </p:cNvPicPr>
          <p:nvPr/>
        </p:nvPicPr>
        <p:blipFill>
          <a:blip r:embed="rId2" cstate="print"/>
          <a:srcRect/>
          <a:stretch>
            <a:fillRect/>
          </a:stretch>
        </p:blipFill>
        <p:spPr bwMode="auto">
          <a:xfrm>
            <a:off x="1697038" y="988337"/>
            <a:ext cx="5734050" cy="4905375"/>
          </a:xfrm>
          <a:prstGeom prst="rect">
            <a:avLst/>
          </a:prstGeom>
          <a:noFill/>
          <a:ln w="9525" algn="ctr">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2"/>
          <p:cNvSpPr>
            <a:spLocks noGrp="1" noChangeArrowheads="1"/>
          </p:cNvSpPr>
          <p:nvPr>
            <p:ph type="title"/>
          </p:nvPr>
        </p:nvSpPr>
        <p:spPr/>
        <p:txBody>
          <a:bodyPr/>
          <a:lstStyle/>
          <a:p>
            <a:pPr eaLnBrk="1" hangingPunct="1"/>
            <a:r>
              <a:rPr lang="en-US" smtClean="0"/>
              <a:t>Usage Report by Order</a:t>
            </a:r>
          </a:p>
        </p:txBody>
      </p:sp>
      <p:sp>
        <p:nvSpPr>
          <p:cNvPr id="79874" name="Footer Placeholder 3"/>
          <p:cNvSpPr>
            <a:spLocks noGrp="1"/>
          </p:cNvSpPr>
          <p:nvPr>
            <p:ph type="ftr" sz="quarter" idx="10"/>
          </p:nvPr>
        </p:nvSpPr>
        <p:spPr>
          <a:noFill/>
        </p:spPr>
        <p:txBody>
          <a:bodyPr/>
          <a:lstStyle/>
          <a:p>
            <a:r>
              <a:rPr lang="en-US"/>
              <a:t>CI-SU-730</a:t>
            </a:r>
          </a:p>
        </p:txBody>
      </p:sp>
      <p:pic>
        <p:nvPicPr>
          <p:cNvPr id="79876" name="Picture 4" descr="Region Capture"/>
          <p:cNvPicPr>
            <a:picLocks noChangeAspect="1" noChangeArrowheads="1"/>
          </p:cNvPicPr>
          <p:nvPr/>
        </p:nvPicPr>
        <p:blipFill>
          <a:blip r:embed="rId2" cstate="print"/>
          <a:srcRect/>
          <a:stretch>
            <a:fillRect/>
          </a:stretch>
        </p:blipFill>
        <p:spPr bwMode="auto">
          <a:xfrm>
            <a:off x="590550" y="1257110"/>
            <a:ext cx="7934325" cy="4522788"/>
          </a:xfrm>
          <a:prstGeom prst="rect">
            <a:avLst/>
          </a:prstGeom>
          <a:noFill/>
          <a:ln w="9525">
            <a:noFill/>
            <a:miter lim="800000"/>
            <a:headEnd/>
            <a:tailEnd/>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2"/>
          <p:cNvSpPr>
            <a:spLocks noGrp="1" noChangeArrowheads="1"/>
          </p:cNvSpPr>
          <p:nvPr>
            <p:ph type="title"/>
          </p:nvPr>
        </p:nvSpPr>
        <p:spPr/>
        <p:txBody>
          <a:bodyPr/>
          <a:lstStyle/>
          <a:p>
            <a:pPr eaLnBrk="1" hangingPunct="1"/>
            <a:r>
              <a:rPr lang="en-US" smtClean="0"/>
              <a:t>Usage Report by Order</a:t>
            </a:r>
          </a:p>
        </p:txBody>
      </p:sp>
      <p:sp>
        <p:nvSpPr>
          <p:cNvPr id="80898" name="Footer Placeholder 3"/>
          <p:cNvSpPr>
            <a:spLocks noGrp="1"/>
          </p:cNvSpPr>
          <p:nvPr>
            <p:ph type="ftr" sz="quarter" idx="10"/>
          </p:nvPr>
        </p:nvSpPr>
        <p:spPr>
          <a:noFill/>
        </p:spPr>
        <p:txBody>
          <a:bodyPr/>
          <a:lstStyle/>
          <a:p>
            <a:r>
              <a:rPr lang="en-US"/>
              <a:t>CI-SU-740</a:t>
            </a:r>
          </a:p>
        </p:txBody>
      </p:sp>
      <p:sp>
        <p:nvSpPr>
          <p:cNvPr id="80900" name="Rectangle 5"/>
          <p:cNvSpPr>
            <a:spLocks noChangeArrowheads="1"/>
          </p:cNvSpPr>
          <p:nvPr/>
        </p:nvSpPr>
        <p:spPr bwMode="auto">
          <a:xfrm>
            <a:off x="1366838" y="3859213"/>
            <a:ext cx="876300" cy="568325"/>
          </a:xfrm>
          <a:prstGeom prst="rect">
            <a:avLst/>
          </a:prstGeom>
          <a:noFill/>
          <a:ln w="28575" algn="ctr">
            <a:solidFill>
              <a:srgbClr val="FF3300"/>
            </a:solidFill>
            <a:miter lim="800000"/>
            <a:headEnd/>
            <a:tailEnd/>
          </a:ln>
        </p:spPr>
        <p:txBody>
          <a:bodyPr wrap="none" tIns="91440" bIns="91440" anchor="ctr"/>
          <a:lstStyle/>
          <a:p>
            <a:endParaRPr lang="en-US"/>
          </a:p>
        </p:txBody>
      </p:sp>
      <p:pic>
        <p:nvPicPr>
          <p:cNvPr id="80901" name="Picture 7"/>
          <p:cNvPicPr>
            <a:picLocks noChangeAspect="1" noChangeArrowheads="1"/>
          </p:cNvPicPr>
          <p:nvPr/>
        </p:nvPicPr>
        <p:blipFill>
          <a:blip r:embed="rId2" cstate="print"/>
          <a:srcRect/>
          <a:stretch>
            <a:fillRect/>
          </a:stretch>
        </p:blipFill>
        <p:spPr bwMode="auto">
          <a:xfrm>
            <a:off x="658813" y="1699463"/>
            <a:ext cx="7815262" cy="3419475"/>
          </a:xfrm>
          <a:prstGeom prst="rect">
            <a:avLst/>
          </a:prstGeom>
          <a:noFill/>
          <a:ln w="9525" algn="ctr">
            <a:noFill/>
            <a:miter lim="800000"/>
            <a:headEnd/>
            <a:tailEnd/>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ChangeArrowheads="1"/>
          </p:cNvSpPr>
          <p:nvPr>
            <p:ph type="title"/>
          </p:nvPr>
        </p:nvSpPr>
        <p:spPr/>
        <p:txBody>
          <a:bodyPr/>
          <a:lstStyle/>
          <a:p>
            <a:pPr eaLnBrk="1" hangingPunct="1"/>
            <a:r>
              <a:rPr lang="en-US" smtClean="0"/>
              <a:t>Sales Order Maintenance</a:t>
            </a:r>
          </a:p>
        </p:txBody>
      </p:sp>
      <p:sp>
        <p:nvSpPr>
          <p:cNvPr id="81922" name="Footer Placeholder 3"/>
          <p:cNvSpPr>
            <a:spLocks noGrp="1"/>
          </p:cNvSpPr>
          <p:nvPr>
            <p:ph type="ftr" sz="quarter" idx="10"/>
          </p:nvPr>
        </p:nvSpPr>
        <p:spPr>
          <a:noFill/>
        </p:spPr>
        <p:txBody>
          <a:bodyPr/>
          <a:lstStyle/>
          <a:p>
            <a:r>
              <a:rPr lang="en-US"/>
              <a:t>CI-SU-750</a:t>
            </a:r>
          </a:p>
        </p:txBody>
      </p:sp>
      <p:pic>
        <p:nvPicPr>
          <p:cNvPr id="81924" name="Picture 9" descr="Region Capture"/>
          <p:cNvPicPr>
            <a:picLocks noChangeAspect="1" noChangeArrowheads="1"/>
          </p:cNvPicPr>
          <p:nvPr/>
        </p:nvPicPr>
        <p:blipFill>
          <a:blip r:embed="rId2" cstate="print"/>
          <a:srcRect/>
          <a:stretch>
            <a:fillRect/>
          </a:stretch>
        </p:blipFill>
        <p:spPr bwMode="auto">
          <a:xfrm>
            <a:off x="857250" y="884029"/>
            <a:ext cx="7413625" cy="5227638"/>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Grp="1" noChangeArrowheads="1"/>
          </p:cNvSpPr>
          <p:nvPr>
            <p:ph type="title"/>
          </p:nvPr>
        </p:nvSpPr>
        <p:spPr/>
        <p:txBody>
          <a:bodyPr/>
          <a:lstStyle/>
          <a:p>
            <a:pPr eaLnBrk="1" hangingPunct="1"/>
            <a:r>
              <a:rPr lang="en-US" smtClean="0"/>
              <a:t>Transaction Detail Inquiry</a:t>
            </a:r>
          </a:p>
        </p:txBody>
      </p:sp>
      <p:sp>
        <p:nvSpPr>
          <p:cNvPr id="82946" name="Footer Placeholder 3"/>
          <p:cNvSpPr>
            <a:spLocks noGrp="1"/>
          </p:cNvSpPr>
          <p:nvPr>
            <p:ph type="ftr" sz="quarter" idx="10"/>
          </p:nvPr>
        </p:nvSpPr>
        <p:spPr>
          <a:noFill/>
        </p:spPr>
        <p:txBody>
          <a:bodyPr/>
          <a:lstStyle/>
          <a:p>
            <a:r>
              <a:rPr lang="en-US"/>
              <a:t>CI-SU-760</a:t>
            </a:r>
          </a:p>
        </p:txBody>
      </p:sp>
      <p:pic>
        <p:nvPicPr>
          <p:cNvPr id="82948" name="Picture 4" descr="Region Capture"/>
          <p:cNvPicPr>
            <a:picLocks noChangeAspect="1" noChangeArrowheads="1"/>
          </p:cNvPicPr>
          <p:nvPr/>
        </p:nvPicPr>
        <p:blipFill>
          <a:blip r:embed="rId2" cstate="print"/>
          <a:srcRect/>
          <a:stretch>
            <a:fillRect/>
          </a:stretch>
        </p:blipFill>
        <p:spPr bwMode="auto">
          <a:xfrm>
            <a:off x="561975" y="1408409"/>
            <a:ext cx="7997825" cy="4240212"/>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2"/>
          <p:cNvSpPr>
            <a:spLocks noGrp="1" noChangeArrowheads="1"/>
          </p:cNvSpPr>
          <p:nvPr>
            <p:ph type="title"/>
          </p:nvPr>
        </p:nvSpPr>
        <p:spPr/>
        <p:txBody>
          <a:bodyPr/>
          <a:lstStyle/>
          <a:p>
            <a:pPr eaLnBrk="1" hangingPunct="1"/>
            <a:r>
              <a:rPr lang="en-US" smtClean="0"/>
              <a:t>Customer Schedules Control</a:t>
            </a:r>
          </a:p>
        </p:txBody>
      </p:sp>
      <p:sp>
        <p:nvSpPr>
          <p:cNvPr id="83970" name="Footer Placeholder 3"/>
          <p:cNvSpPr>
            <a:spLocks noGrp="1"/>
          </p:cNvSpPr>
          <p:nvPr>
            <p:ph type="ftr" sz="quarter" idx="10"/>
          </p:nvPr>
        </p:nvSpPr>
        <p:spPr>
          <a:noFill/>
        </p:spPr>
        <p:txBody>
          <a:bodyPr/>
          <a:lstStyle/>
          <a:p>
            <a:r>
              <a:rPr lang="en-US"/>
              <a:t>CI-SU-770</a:t>
            </a:r>
          </a:p>
        </p:txBody>
      </p:sp>
      <p:grpSp>
        <p:nvGrpSpPr>
          <p:cNvPr id="6" name="Group 5"/>
          <p:cNvGrpSpPr/>
          <p:nvPr/>
        </p:nvGrpSpPr>
        <p:grpSpPr>
          <a:xfrm>
            <a:off x="490538" y="1138515"/>
            <a:ext cx="8145462" cy="4843463"/>
            <a:chOff x="490538" y="1570579"/>
            <a:chExt cx="8145462" cy="4843463"/>
          </a:xfrm>
        </p:grpSpPr>
        <p:pic>
          <p:nvPicPr>
            <p:cNvPr id="83972" name="Picture 5" descr="Region Capture"/>
            <p:cNvPicPr>
              <a:picLocks noChangeAspect="1" noChangeArrowheads="1"/>
            </p:cNvPicPr>
            <p:nvPr/>
          </p:nvPicPr>
          <p:blipFill>
            <a:blip r:embed="rId2" cstate="print"/>
            <a:srcRect/>
            <a:stretch>
              <a:fillRect/>
            </a:stretch>
          </p:blipFill>
          <p:spPr bwMode="auto">
            <a:xfrm>
              <a:off x="490538" y="1570579"/>
              <a:ext cx="8145462" cy="4843463"/>
            </a:xfrm>
            <a:prstGeom prst="rect">
              <a:avLst/>
            </a:prstGeom>
            <a:noFill/>
            <a:ln w="9525">
              <a:noFill/>
              <a:miter lim="800000"/>
              <a:headEnd/>
              <a:tailEnd/>
            </a:ln>
          </p:spPr>
        </p:pic>
        <p:sp>
          <p:nvSpPr>
            <p:cNvPr id="83973" name="Rectangle 6"/>
            <p:cNvSpPr>
              <a:spLocks noChangeArrowheads="1"/>
            </p:cNvSpPr>
            <p:nvPr/>
          </p:nvSpPr>
          <p:spPr bwMode="auto">
            <a:xfrm>
              <a:off x="6853238" y="4967288"/>
              <a:ext cx="1231900" cy="239712"/>
            </a:xfrm>
            <a:prstGeom prst="rect">
              <a:avLst/>
            </a:prstGeom>
            <a:noFill/>
            <a:ln w="28575" algn="ctr">
              <a:solidFill>
                <a:srgbClr val="FF3300"/>
              </a:solidFill>
              <a:miter lim="800000"/>
              <a:headEnd/>
              <a:tailEnd/>
            </a:ln>
          </p:spPr>
          <p:txBody>
            <a:bodyPr wrap="none" tIns="91440" bIns="91440" anchor="ctr"/>
            <a:lstStyle/>
            <a:p>
              <a:endParaRPr lang="en-US"/>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2"/>
          <p:cNvSpPr>
            <a:spLocks noGrp="1" noChangeArrowheads="1"/>
          </p:cNvSpPr>
          <p:nvPr>
            <p:ph type="title"/>
          </p:nvPr>
        </p:nvSpPr>
        <p:spPr/>
        <p:txBody>
          <a:bodyPr/>
          <a:lstStyle/>
          <a:p>
            <a:pPr eaLnBrk="1" hangingPunct="1"/>
            <a:r>
              <a:rPr lang="en-US" smtClean="0"/>
              <a:t>Inventory Usage Create</a:t>
            </a:r>
          </a:p>
        </p:txBody>
      </p:sp>
      <p:sp>
        <p:nvSpPr>
          <p:cNvPr id="84994" name="Footer Placeholder 3"/>
          <p:cNvSpPr>
            <a:spLocks noGrp="1"/>
          </p:cNvSpPr>
          <p:nvPr>
            <p:ph type="ftr" sz="quarter" idx="10"/>
          </p:nvPr>
        </p:nvSpPr>
        <p:spPr>
          <a:noFill/>
        </p:spPr>
        <p:txBody>
          <a:bodyPr/>
          <a:lstStyle/>
          <a:p>
            <a:r>
              <a:rPr lang="en-US"/>
              <a:t>CI-SU-780</a:t>
            </a:r>
          </a:p>
        </p:txBody>
      </p:sp>
      <p:grpSp>
        <p:nvGrpSpPr>
          <p:cNvPr id="7" name="Group 6"/>
          <p:cNvGrpSpPr/>
          <p:nvPr/>
        </p:nvGrpSpPr>
        <p:grpSpPr>
          <a:xfrm>
            <a:off x="581025" y="1150188"/>
            <a:ext cx="7961313" cy="4724400"/>
            <a:chOff x="581025" y="1652588"/>
            <a:chExt cx="7961313" cy="4724400"/>
          </a:xfrm>
        </p:grpSpPr>
        <p:pic>
          <p:nvPicPr>
            <p:cNvPr id="84996" name="Picture 5" descr="Region Capture"/>
            <p:cNvPicPr>
              <a:picLocks noChangeAspect="1" noChangeArrowheads="1"/>
            </p:cNvPicPr>
            <p:nvPr/>
          </p:nvPicPr>
          <p:blipFill>
            <a:blip r:embed="rId2" cstate="print"/>
            <a:srcRect/>
            <a:stretch>
              <a:fillRect/>
            </a:stretch>
          </p:blipFill>
          <p:spPr bwMode="auto">
            <a:xfrm>
              <a:off x="581025" y="1652588"/>
              <a:ext cx="7961313" cy="4724400"/>
            </a:xfrm>
            <a:prstGeom prst="rect">
              <a:avLst/>
            </a:prstGeom>
            <a:noFill/>
            <a:ln w="9525">
              <a:noFill/>
              <a:miter lim="800000"/>
              <a:headEnd/>
              <a:tailEnd/>
            </a:ln>
          </p:spPr>
        </p:pic>
        <p:pic>
          <p:nvPicPr>
            <p:cNvPr id="84997" name="Picture 7" descr="Region Capture"/>
            <p:cNvPicPr>
              <a:picLocks noChangeAspect="1" noChangeArrowheads="1"/>
            </p:cNvPicPr>
            <p:nvPr/>
          </p:nvPicPr>
          <p:blipFill>
            <a:blip r:embed="rId3" cstate="print"/>
            <a:srcRect/>
            <a:stretch>
              <a:fillRect/>
            </a:stretch>
          </p:blipFill>
          <p:spPr bwMode="auto">
            <a:xfrm>
              <a:off x="847725" y="5538788"/>
              <a:ext cx="2057400" cy="409575"/>
            </a:xfrm>
            <a:prstGeom prst="rect">
              <a:avLst/>
            </a:prstGeom>
            <a:noFill/>
            <a:ln w="9525">
              <a:noFill/>
              <a:miter lim="800000"/>
              <a:headEnd/>
              <a:tailEnd/>
            </a:ln>
          </p:spPr>
        </p:pic>
        <p:sp>
          <p:nvSpPr>
            <p:cNvPr id="84998" name="Rectangle 8"/>
            <p:cNvSpPr>
              <a:spLocks noChangeArrowheads="1"/>
            </p:cNvSpPr>
            <p:nvPr/>
          </p:nvSpPr>
          <p:spPr bwMode="auto">
            <a:xfrm>
              <a:off x="722313" y="5495925"/>
              <a:ext cx="2203450" cy="500063"/>
            </a:xfrm>
            <a:prstGeom prst="rect">
              <a:avLst/>
            </a:prstGeom>
            <a:noFill/>
            <a:ln w="28575" algn="ctr">
              <a:solidFill>
                <a:srgbClr val="FF3300"/>
              </a:solidFill>
              <a:miter lim="800000"/>
              <a:headEnd/>
              <a:tailEnd/>
            </a:ln>
          </p:spPr>
          <p:txBody>
            <a:bodyPr wrap="none" tIns="91440" bIns="91440" anchor="ctr"/>
            <a:lstStyle/>
            <a:p>
              <a:endParaRPr lang="en-US"/>
            </a:p>
          </p:txBody>
        </p:sp>
      </p:gr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2"/>
          <p:cNvSpPr>
            <a:spLocks noGrp="1" noChangeArrowheads="1"/>
          </p:cNvSpPr>
          <p:nvPr>
            <p:ph type="title"/>
          </p:nvPr>
        </p:nvSpPr>
        <p:spPr/>
        <p:txBody>
          <a:bodyPr/>
          <a:lstStyle/>
          <a:p>
            <a:pPr eaLnBrk="1" hangingPunct="1"/>
            <a:r>
              <a:rPr lang="en-US" smtClean="0"/>
              <a:t>Inventory Valuation Report</a:t>
            </a:r>
          </a:p>
        </p:txBody>
      </p:sp>
      <p:sp>
        <p:nvSpPr>
          <p:cNvPr id="86018" name="Footer Placeholder 3"/>
          <p:cNvSpPr>
            <a:spLocks noGrp="1"/>
          </p:cNvSpPr>
          <p:nvPr>
            <p:ph type="ftr" sz="quarter" idx="10"/>
          </p:nvPr>
        </p:nvSpPr>
        <p:spPr>
          <a:noFill/>
        </p:spPr>
        <p:txBody>
          <a:bodyPr/>
          <a:lstStyle/>
          <a:p>
            <a:r>
              <a:rPr lang="en-US"/>
              <a:t>CI-SU-790</a:t>
            </a:r>
          </a:p>
        </p:txBody>
      </p:sp>
      <p:grpSp>
        <p:nvGrpSpPr>
          <p:cNvPr id="10" name="Group 9"/>
          <p:cNvGrpSpPr/>
          <p:nvPr/>
        </p:nvGrpSpPr>
        <p:grpSpPr>
          <a:xfrm>
            <a:off x="460449" y="848114"/>
            <a:ext cx="8207375" cy="5376862"/>
            <a:chOff x="581025" y="1481138"/>
            <a:chExt cx="8207375" cy="5376862"/>
          </a:xfrm>
        </p:grpSpPr>
        <p:pic>
          <p:nvPicPr>
            <p:cNvPr id="86020" name="Picture 4" descr="Region Capture"/>
            <p:cNvPicPr>
              <a:picLocks noChangeAspect="1" noChangeArrowheads="1"/>
            </p:cNvPicPr>
            <p:nvPr/>
          </p:nvPicPr>
          <p:blipFill>
            <a:blip r:embed="rId2" cstate="print"/>
            <a:srcRect/>
            <a:stretch>
              <a:fillRect/>
            </a:stretch>
          </p:blipFill>
          <p:spPr bwMode="auto">
            <a:xfrm>
              <a:off x="581025" y="1481138"/>
              <a:ext cx="7961313" cy="4013200"/>
            </a:xfrm>
            <a:prstGeom prst="rect">
              <a:avLst/>
            </a:prstGeom>
            <a:noFill/>
            <a:ln w="9525">
              <a:noFill/>
              <a:miter lim="800000"/>
              <a:headEnd/>
              <a:tailEnd/>
            </a:ln>
          </p:spPr>
        </p:pic>
        <p:sp>
          <p:nvSpPr>
            <p:cNvPr id="86021" name="Text Box 5"/>
            <p:cNvSpPr txBox="1">
              <a:spLocks noChangeArrowheads="1"/>
            </p:cNvSpPr>
            <p:nvPr/>
          </p:nvSpPr>
          <p:spPr bwMode="auto">
            <a:xfrm>
              <a:off x="3208338" y="6003925"/>
              <a:ext cx="2700337" cy="366713"/>
            </a:xfrm>
            <a:prstGeom prst="rect">
              <a:avLst/>
            </a:prstGeom>
            <a:noFill/>
            <a:ln w="9525" algn="ctr">
              <a:noFill/>
              <a:miter lim="800000"/>
              <a:headEnd/>
              <a:tailEnd/>
            </a:ln>
          </p:spPr>
          <p:txBody>
            <a:bodyPr wrap="none" tIns="91440" bIns="91440">
              <a:spAutoFit/>
            </a:bodyPr>
            <a:lstStyle/>
            <a:p>
              <a:r>
                <a:rPr lang="en-US" sz="1200" b="1" i="1">
                  <a:solidFill>
                    <a:srgbClr val="5A87C6"/>
                  </a:solidFill>
                  <a:latin typeface="Arial" charset="0"/>
                </a:rPr>
                <a:t>Inventory Valuation Report (1.5.21)</a:t>
              </a:r>
            </a:p>
          </p:txBody>
        </p:sp>
        <p:pic>
          <p:nvPicPr>
            <p:cNvPr id="86022" name="Picture 6" descr="Region Capture"/>
            <p:cNvPicPr>
              <a:picLocks noChangeAspect="1" noChangeArrowheads="1"/>
            </p:cNvPicPr>
            <p:nvPr/>
          </p:nvPicPr>
          <p:blipFill>
            <a:blip r:embed="rId3" cstate="print"/>
            <a:srcRect/>
            <a:stretch>
              <a:fillRect/>
            </a:stretch>
          </p:blipFill>
          <p:spPr bwMode="auto">
            <a:xfrm>
              <a:off x="971550" y="4905375"/>
              <a:ext cx="7789863" cy="1952625"/>
            </a:xfrm>
            <a:prstGeom prst="rect">
              <a:avLst/>
            </a:prstGeom>
            <a:noFill/>
            <a:ln w="9525">
              <a:noFill/>
              <a:miter lim="800000"/>
              <a:headEnd/>
              <a:tailEnd/>
            </a:ln>
          </p:spPr>
        </p:pic>
        <p:sp>
          <p:nvSpPr>
            <p:cNvPr id="86023" name="Rectangle 7"/>
            <p:cNvSpPr>
              <a:spLocks noChangeArrowheads="1"/>
            </p:cNvSpPr>
            <p:nvPr/>
          </p:nvSpPr>
          <p:spPr bwMode="auto">
            <a:xfrm>
              <a:off x="1155700" y="6148388"/>
              <a:ext cx="7632700" cy="596900"/>
            </a:xfrm>
            <a:prstGeom prst="rect">
              <a:avLst/>
            </a:prstGeom>
            <a:noFill/>
            <a:ln w="28575" algn="ctr">
              <a:solidFill>
                <a:srgbClr val="FF3300"/>
              </a:solidFill>
              <a:miter lim="800000"/>
              <a:headEnd/>
              <a:tailEnd/>
            </a:ln>
          </p:spPr>
          <p:txBody>
            <a:bodyPr wrap="none" tIns="91440" bIns="91440" anchor="ctr"/>
            <a:lstStyle/>
            <a:p>
              <a:endParaRPr lang="en-US"/>
            </a:p>
          </p:txBody>
        </p:sp>
        <p:sp>
          <p:nvSpPr>
            <p:cNvPr id="86024" name="Rectangle 8"/>
            <p:cNvSpPr>
              <a:spLocks noChangeArrowheads="1"/>
            </p:cNvSpPr>
            <p:nvPr/>
          </p:nvSpPr>
          <p:spPr bwMode="auto">
            <a:xfrm>
              <a:off x="2532063" y="4687888"/>
              <a:ext cx="2646362" cy="230187"/>
            </a:xfrm>
            <a:prstGeom prst="rect">
              <a:avLst/>
            </a:prstGeom>
            <a:noFill/>
            <a:ln w="28575" algn="ctr">
              <a:solidFill>
                <a:srgbClr val="FF3300"/>
              </a:solidFill>
              <a:miter lim="800000"/>
              <a:headEnd/>
              <a:tailEnd/>
            </a:ln>
          </p:spPr>
          <p:txBody>
            <a:bodyPr wrap="none" tIns="91440" bIns="91440" anchor="ctr"/>
            <a:lstStyle/>
            <a:p>
              <a:endParaRPr lang="en-US"/>
            </a:p>
          </p:txBody>
        </p:sp>
        <p:cxnSp>
          <p:nvCxnSpPr>
            <p:cNvPr id="86025" name="AutoShape 9"/>
            <p:cNvCxnSpPr>
              <a:cxnSpLocks noChangeShapeType="1"/>
              <a:stCxn id="86023" idx="1"/>
              <a:endCxn id="86024" idx="1"/>
            </p:cNvCxnSpPr>
            <p:nvPr/>
          </p:nvCxnSpPr>
          <p:spPr bwMode="auto">
            <a:xfrm rot="10800000" flipH="1">
              <a:off x="1141413" y="4803775"/>
              <a:ext cx="1376362" cy="1643063"/>
            </a:xfrm>
            <a:prstGeom prst="bentConnector3">
              <a:avLst>
                <a:gd name="adj1" fmla="val -15569"/>
              </a:avLst>
            </a:prstGeom>
            <a:noFill/>
            <a:ln w="28575">
              <a:solidFill>
                <a:srgbClr val="FF3300"/>
              </a:solidFill>
              <a:miter lim="800000"/>
              <a:headEnd/>
              <a:tailEnd type="triangle" w="med" len="med"/>
            </a:ln>
          </p:spPr>
        </p:cxn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US" smtClean="0"/>
              <a:t>Life Cycle Flowchart</a:t>
            </a:r>
          </a:p>
        </p:txBody>
      </p:sp>
      <p:sp>
        <p:nvSpPr>
          <p:cNvPr id="21506" name="Footer Placeholder 2"/>
          <p:cNvSpPr>
            <a:spLocks noGrp="1"/>
          </p:cNvSpPr>
          <p:nvPr>
            <p:ph type="ftr" sz="quarter" idx="10"/>
          </p:nvPr>
        </p:nvSpPr>
        <p:spPr>
          <a:noFill/>
        </p:spPr>
        <p:txBody>
          <a:bodyPr/>
          <a:lstStyle/>
          <a:p>
            <a:r>
              <a:rPr lang="en-US"/>
              <a:t>CI-SU-080</a:t>
            </a:r>
          </a:p>
        </p:txBody>
      </p:sp>
      <p:sp>
        <p:nvSpPr>
          <p:cNvPr id="201732" name="AutoShape 4"/>
          <p:cNvSpPr>
            <a:spLocks noChangeArrowheads="1"/>
          </p:cNvSpPr>
          <p:nvPr/>
        </p:nvSpPr>
        <p:spPr bwMode="auto">
          <a:xfrm>
            <a:off x="419276" y="876596"/>
            <a:ext cx="1864166"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a:latin typeface="+mj-lt"/>
              </a:rPr>
              <a:t>Create Sales Order</a:t>
            </a:r>
          </a:p>
        </p:txBody>
      </p:sp>
      <p:sp>
        <p:nvSpPr>
          <p:cNvPr id="201733" name="AutoShape 5"/>
          <p:cNvSpPr>
            <a:spLocks noChangeArrowheads="1"/>
          </p:cNvSpPr>
          <p:nvPr/>
        </p:nvSpPr>
        <p:spPr bwMode="auto">
          <a:xfrm>
            <a:off x="2639533" y="876596"/>
            <a:ext cx="1864166"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dirty="0">
                <a:latin typeface="+mj-lt"/>
              </a:rPr>
              <a:t>Allocate Inventory</a:t>
            </a:r>
          </a:p>
        </p:txBody>
      </p:sp>
      <p:cxnSp>
        <p:nvCxnSpPr>
          <p:cNvPr id="21510" name="AutoShape 6"/>
          <p:cNvCxnSpPr>
            <a:cxnSpLocks noChangeShapeType="1"/>
            <a:stCxn id="201732" idx="3"/>
            <a:endCxn id="201733" idx="1"/>
          </p:cNvCxnSpPr>
          <p:nvPr/>
        </p:nvCxnSpPr>
        <p:spPr bwMode="auto">
          <a:xfrm>
            <a:off x="2283442" y="1295696"/>
            <a:ext cx="356091" cy="1588"/>
          </a:xfrm>
          <a:prstGeom prst="straightConnector1">
            <a:avLst/>
          </a:prstGeom>
          <a:noFill/>
          <a:ln w="38100">
            <a:solidFill>
              <a:srgbClr val="5A87C6"/>
            </a:solidFill>
            <a:round/>
            <a:headEnd/>
            <a:tailEnd type="triangle" w="med" len="med"/>
          </a:ln>
        </p:spPr>
      </p:cxnSp>
      <p:cxnSp>
        <p:nvCxnSpPr>
          <p:cNvPr id="21511" name="AutoShape 7"/>
          <p:cNvCxnSpPr>
            <a:cxnSpLocks noChangeShapeType="1"/>
            <a:stCxn id="201733" idx="3"/>
            <a:endCxn id="201736" idx="1"/>
          </p:cNvCxnSpPr>
          <p:nvPr/>
        </p:nvCxnSpPr>
        <p:spPr bwMode="auto">
          <a:xfrm>
            <a:off x="4503699" y="1295696"/>
            <a:ext cx="395100" cy="1588"/>
          </a:xfrm>
          <a:prstGeom prst="straightConnector1">
            <a:avLst/>
          </a:prstGeom>
          <a:noFill/>
          <a:ln w="38100">
            <a:solidFill>
              <a:srgbClr val="5A87C6"/>
            </a:solidFill>
            <a:round/>
            <a:headEnd/>
            <a:tailEnd type="triangle" w="med" len="med"/>
          </a:ln>
        </p:spPr>
      </p:cxnSp>
      <p:sp>
        <p:nvSpPr>
          <p:cNvPr id="201736" name="AutoShape 8"/>
          <p:cNvSpPr>
            <a:spLocks noChangeArrowheads="1"/>
          </p:cNvSpPr>
          <p:nvPr/>
        </p:nvSpPr>
        <p:spPr bwMode="auto">
          <a:xfrm>
            <a:off x="4898799" y="876596"/>
            <a:ext cx="1866107"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1266" tIns="633" rIns="1266" bIns="633" anchor="ctr"/>
          <a:lstStyle/>
          <a:p>
            <a:pPr eaLnBrk="0" hangingPunct="0">
              <a:defRPr/>
            </a:pPr>
            <a:r>
              <a:rPr kumimoji="1" lang="en-US" sz="1600">
                <a:latin typeface="+mj-lt"/>
              </a:rPr>
              <a:t>Ship Goods</a:t>
            </a:r>
          </a:p>
        </p:txBody>
      </p:sp>
      <p:sp>
        <p:nvSpPr>
          <p:cNvPr id="201737" name="AutoShape 9"/>
          <p:cNvSpPr>
            <a:spLocks noChangeArrowheads="1"/>
          </p:cNvSpPr>
          <p:nvPr/>
        </p:nvSpPr>
        <p:spPr bwMode="auto">
          <a:xfrm>
            <a:off x="412774" y="3230859"/>
            <a:ext cx="1881642" cy="839787"/>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a:latin typeface="+mj-lt"/>
              </a:rPr>
              <a:t>Goods </a:t>
            </a:r>
            <a:br>
              <a:rPr kumimoji="1" lang="en-US" sz="1600">
                <a:latin typeface="+mj-lt"/>
              </a:rPr>
            </a:br>
            <a:r>
              <a:rPr kumimoji="1" lang="en-US" sz="1600">
                <a:latin typeface="+mj-lt"/>
              </a:rPr>
              <a:t>In-Transit</a:t>
            </a:r>
          </a:p>
        </p:txBody>
      </p:sp>
      <p:sp>
        <p:nvSpPr>
          <p:cNvPr id="201738" name="AutoShape 10"/>
          <p:cNvSpPr>
            <a:spLocks noChangeArrowheads="1"/>
          </p:cNvSpPr>
          <p:nvPr/>
        </p:nvSpPr>
        <p:spPr bwMode="auto">
          <a:xfrm>
            <a:off x="2639533" y="5173959"/>
            <a:ext cx="1864166"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a:latin typeface="+mj-lt"/>
              </a:rPr>
              <a:t>Customer Records Usage</a:t>
            </a:r>
          </a:p>
        </p:txBody>
      </p:sp>
      <p:sp>
        <p:nvSpPr>
          <p:cNvPr id="201739" name="AutoShape 11"/>
          <p:cNvSpPr>
            <a:spLocks noChangeArrowheads="1"/>
          </p:cNvSpPr>
          <p:nvPr/>
        </p:nvSpPr>
        <p:spPr bwMode="auto">
          <a:xfrm>
            <a:off x="7008531" y="3792834"/>
            <a:ext cx="1864166" cy="836612"/>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a:latin typeface="+mj-lt"/>
              </a:rPr>
              <a:t>Consignment Inventory</a:t>
            </a:r>
          </a:p>
        </p:txBody>
      </p:sp>
      <p:sp>
        <p:nvSpPr>
          <p:cNvPr id="201740" name="AutoShape 12"/>
          <p:cNvSpPr>
            <a:spLocks noChangeArrowheads="1"/>
          </p:cNvSpPr>
          <p:nvPr/>
        </p:nvSpPr>
        <p:spPr bwMode="auto">
          <a:xfrm>
            <a:off x="419276" y="5173959"/>
            <a:ext cx="1864166"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a:latin typeface="+mj-lt"/>
              </a:rPr>
              <a:t>Inventory Issue</a:t>
            </a:r>
          </a:p>
        </p:txBody>
      </p:sp>
      <p:sp>
        <p:nvSpPr>
          <p:cNvPr id="201741" name="AutoShape 13"/>
          <p:cNvSpPr>
            <a:spLocks noChangeArrowheads="1"/>
          </p:cNvSpPr>
          <p:nvPr/>
        </p:nvSpPr>
        <p:spPr bwMode="auto">
          <a:xfrm>
            <a:off x="4898799" y="2411709"/>
            <a:ext cx="1866107" cy="836612"/>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a:latin typeface="+mj-lt"/>
              </a:rPr>
              <a:t>Distributor Shipment</a:t>
            </a:r>
          </a:p>
        </p:txBody>
      </p:sp>
      <p:cxnSp>
        <p:nvCxnSpPr>
          <p:cNvPr id="21518" name="AutoShape 14"/>
          <p:cNvCxnSpPr>
            <a:cxnSpLocks noChangeShapeType="1"/>
          </p:cNvCxnSpPr>
          <p:nvPr/>
        </p:nvCxnSpPr>
        <p:spPr bwMode="auto">
          <a:xfrm rot="5400000">
            <a:off x="2154336" y="-16717"/>
            <a:ext cx="1935957" cy="5419079"/>
          </a:xfrm>
          <a:prstGeom prst="bentConnector4">
            <a:avLst>
              <a:gd name="adj1" fmla="val 20470"/>
              <a:gd name="adj2" fmla="val 104218"/>
            </a:avLst>
          </a:prstGeom>
          <a:noFill/>
          <a:ln w="38100">
            <a:solidFill>
              <a:srgbClr val="5A87C6"/>
            </a:solidFill>
            <a:miter lim="800000"/>
            <a:headEnd/>
            <a:tailEnd type="triangle" w="med" len="med"/>
          </a:ln>
        </p:spPr>
      </p:cxnSp>
      <p:sp>
        <p:nvSpPr>
          <p:cNvPr id="201743" name="AutoShape 15"/>
          <p:cNvSpPr>
            <a:spLocks noChangeArrowheads="1"/>
          </p:cNvSpPr>
          <p:nvPr/>
        </p:nvSpPr>
        <p:spPr bwMode="auto">
          <a:xfrm>
            <a:off x="4822406" y="5264446"/>
            <a:ext cx="800038" cy="658813"/>
          </a:xfrm>
          <a:prstGeom prst="flowChartConnector">
            <a:avLst/>
          </a:prstGeom>
          <a:solidFill>
            <a:schemeClr val="bg1"/>
          </a:solidFill>
          <a:ln w="38100">
            <a:solidFill>
              <a:srgbClr val="5A87C6"/>
            </a:solidFill>
            <a:round/>
            <a:headEnd/>
            <a:tailEnd/>
          </a:ln>
          <a:effectLst>
            <a:outerShdw dist="35921" dir="2700000" algn="ctr" rotWithShape="0">
              <a:srgbClr val="5A87C6"/>
            </a:outerShdw>
          </a:effectLst>
        </p:spPr>
        <p:txBody>
          <a:bodyPr lIns="1266" tIns="633" rIns="1266" bIns="633" anchor="ctr"/>
          <a:lstStyle/>
          <a:p>
            <a:pPr eaLnBrk="0" hangingPunct="0">
              <a:defRPr/>
            </a:pPr>
            <a:r>
              <a:rPr kumimoji="1" lang="en-US" sz="1600">
                <a:latin typeface="+mj-lt"/>
              </a:rPr>
              <a:t>A</a:t>
            </a:r>
          </a:p>
        </p:txBody>
      </p:sp>
      <p:sp>
        <p:nvSpPr>
          <p:cNvPr id="201744" name="AutoShape 16"/>
          <p:cNvSpPr>
            <a:spLocks noChangeArrowheads="1"/>
          </p:cNvSpPr>
          <p:nvPr/>
        </p:nvSpPr>
        <p:spPr bwMode="auto">
          <a:xfrm>
            <a:off x="7018283" y="876596"/>
            <a:ext cx="1864166"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a:latin typeface="+mj-lt"/>
              </a:rPr>
              <a:t>ASN Sent</a:t>
            </a:r>
          </a:p>
        </p:txBody>
      </p:sp>
      <p:cxnSp>
        <p:nvCxnSpPr>
          <p:cNvPr id="21521" name="AutoShape 17"/>
          <p:cNvCxnSpPr>
            <a:cxnSpLocks noChangeShapeType="1"/>
            <a:stCxn id="201736" idx="3"/>
            <a:endCxn id="201744" idx="1"/>
          </p:cNvCxnSpPr>
          <p:nvPr/>
        </p:nvCxnSpPr>
        <p:spPr bwMode="auto">
          <a:xfrm>
            <a:off x="6764906" y="1295696"/>
            <a:ext cx="253377" cy="1588"/>
          </a:xfrm>
          <a:prstGeom prst="straightConnector1">
            <a:avLst/>
          </a:prstGeom>
          <a:noFill/>
          <a:ln w="38100">
            <a:solidFill>
              <a:srgbClr val="5A87C6"/>
            </a:solidFill>
            <a:round/>
            <a:headEnd/>
            <a:tailEnd type="triangle" w="med" len="med"/>
          </a:ln>
        </p:spPr>
      </p:cxnSp>
      <p:sp>
        <p:nvSpPr>
          <p:cNvPr id="201746" name="AutoShape 18"/>
          <p:cNvSpPr>
            <a:spLocks noChangeArrowheads="1"/>
          </p:cNvSpPr>
          <p:nvPr/>
        </p:nvSpPr>
        <p:spPr bwMode="auto">
          <a:xfrm>
            <a:off x="4898799" y="3792834"/>
            <a:ext cx="1866107" cy="836612"/>
          </a:xfrm>
          <a:prstGeom prst="flowChartAlternateProcess">
            <a:avLst/>
          </a:prstGeom>
          <a:solidFill>
            <a:schemeClr val="bg1"/>
          </a:solidFill>
          <a:ln w="38100">
            <a:solidFill>
              <a:srgbClr val="5A87C6"/>
            </a:solidFill>
            <a:miter lim="800000"/>
            <a:headEnd/>
            <a:tailEnd/>
          </a:ln>
          <a:effectLst>
            <a:outerShdw dist="81320" dir="2319588" algn="ctr" rotWithShape="0">
              <a:srgbClr val="5A87C6"/>
            </a:outerShdw>
          </a:effectLst>
        </p:spPr>
        <p:txBody>
          <a:bodyPr lIns="1266" tIns="633" rIns="1266" bIns="633" anchor="ctr"/>
          <a:lstStyle/>
          <a:p>
            <a:pPr eaLnBrk="0" hangingPunct="0">
              <a:defRPr/>
            </a:pPr>
            <a:r>
              <a:rPr kumimoji="1" lang="en-US" sz="1600">
                <a:latin typeface="+mj-lt"/>
              </a:rPr>
              <a:t>Customer </a:t>
            </a:r>
          </a:p>
          <a:p>
            <a:pPr eaLnBrk="0" hangingPunct="0">
              <a:defRPr/>
            </a:pPr>
            <a:r>
              <a:rPr kumimoji="1" lang="en-US" sz="1600">
                <a:latin typeface="+mj-lt"/>
              </a:rPr>
              <a:t>Receipt</a:t>
            </a:r>
          </a:p>
        </p:txBody>
      </p:sp>
      <p:sp>
        <p:nvSpPr>
          <p:cNvPr id="201747" name="AutoShape 19"/>
          <p:cNvSpPr>
            <a:spLocks noChangeArrowheads="1"/>
          </p:cNvSpPr>
          <p:nvPr/>
        </p:nvSpPr>
        <p:spPr bwMode="auto">
          <a:xfrm>
            <a:off x="2594022" y="2411709"/>
            <a:ext cx="1860283" cy="836612"/>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a:latin typeface="+mj-lt"/>
              </a:rPr>
              <a:t>Distributor Receipt</a:t>
            </a:r>
          </a:p>
        </p:txBody>
      </p:sp>
      <p:cxnSp>
        <p:nvCxnSpPr>
          <p:cNvPr id="21524" name="AutoShape 20"/>
          <p:cNvCxnSpPr>
            <a:cxnSpLocks noChangeShapeType="1"/>
            <a:stCxn id="201737" idx="3"/>
            <a:endCxn id="201746" idx="1"/>
          </p:cNvCxnSpPr>
          <p:nvPr/>
        </p:nvCxnSpPr>
        <p:spPr bwMode="auto">
          <a:xfrm>
            <a:off x="2294416" y="3650753"/>
            <a:ext cx="2604383" cy="560387"/>
          </a:xfrm>
          <a:prstGeom prst="bentConnector3">
            <a:avLst>
              <a:gd name="adj1" fmla="val 50000"/>
            </a:avLst>
          </a:prstGeom>
          <a:noFill/>
          <a:ln w="38100">
            <a:solidFill>
              <a:srgbClr val="5A87C6"/>
            </a:solidFill>
            <a:prstDash val="dashDot"/>
            <a:miter lim="800000"/>
            <a:headEnd/>
            <a:tailEnd type="triangle" w="med" len="med"/>
          </a:ln>
        </p:spPr>
      </p:cxnSp>
      <p:cxnSp>
        <p:nvCxnSpPr>
          <p:cNvPr id="21525" name="AutoShape 21"/>
          <p:cNvCxnSpPr>
            <a:cxnSpLocks noChangeShapeType="1"/>
            <a:stCxn id="201737" idx="3"/>
            <a:endCxn id="201747" idx="1"/>
          </p:cNvCxnSpPr>
          <p:nvPr/>
        </p:nvCxnSpPr>
        <p:spPr bwMode="auto">
          <a:xfrm flipV="1">
            <a:off x="2294416" y="2830015"/>
            <a:ext cx="299606" cy="820738"/>
          </a:xfrm>
          <a:prstGeom prst="bentConnector3">
            <a:avLst>
              <a:gd name="adj1" fmla="val 50000"/>
            </a:avLst>
          </a:prstGeom>
          <a:noFill/>
          <a:ln w="38100">
            <a:solidFill>
              <a:srgbClr val="5A87C6"/>
            </a:solidFill>
            <a:prstDash val="dashDot"/>
            <a:miter lim="800000"/>
            <a:headEnd/>
            <a:tailEnd type="triangle" w="med" len="med"/>
          </a:ln>
        </p:spPr>
      </p:cxnSp>
      <p:cxnSp>
        <p:nvCxnSpPr>
          <p:cNvPr id="21526" name="AutoShape 22"/>
          <p:cNvCxnSpPr>
            <a:cxnSpLocks noChangeShapeType="1"/>
            <a:stCxn id="201747" idx="3"/>
            <a:endCxn id="201741" idx="1"/>
          </p:cNvCxnSpPr>
          <p:nvPr/>
        </p:nvCxnSpPr>
        <p:spPr bwMode="auto">
          <a:xfrm>
            <a:off x="4454305" y="2830015"/>
            <a:ext cx="444494" cy="1588"/>
          </a:xfrm>
          <a:prstGeom prst="straightConnector1">
            <a:avLst/>
          </a:prstGeom>
          <a:noFill/>
          <a:ln w="38100">
            <a:solidFill>
              <a:srgbClr val="5A87C6"/>
            </a:solidFill>
            <a:round/>
            <a:headEnd/>
            <a:tailEnd type="triangle" w="med" len="med"/>
          </a:ln>
        </p:spPr>
      </p:cxnSp>
      <p:cxnSp>
        <p:nvCxnSpPr>
          <p:cNvPr id="21527" name="AutoShape 23"/>
          <p:cNvCxnSpPr>
            <a:cxnSpLocks noChangeShapeType="1"/>
            <a:stCxn id="201741" idx="2"/>
            <a:endCxn id="201746" idx="0"/>
          </p:cNvCxnSpPr>
          <p:nvPr/>
        </p:nvCxnSpPr>
        <p:spPr bwMode="auto">
          <a:xfrm rot="5400000">
            <a:off x="5559597" y="3520577"/>
            <a:ext cx="544513" cy="1588"/>
          </a:xfrm>
          <a:prstGeom prst="straightConnector1">
            <a:avLst/>
          </a:prstGeom>
          <a:noFill/>
          <a:ln w="38100">
            <a:solidFill>
              <a:srgbClr val="5A87C6"/>
            </a:solidFill>
            <a:round/>
            <a:headEnd/>
            <a:tailEnd type="triangle" w="med" len="med"/>
          </a:ln>
        </p:spPr>
      </p:cxnSp>
      <p:sp>
        <p:nvSpPr>
          <p:cNvPr id="201752" name="AutoShape 24"/>
          <p:cNvSpPr>
            <a:spLocks noChangeArrowheads="1"/>
          </p:cNvSpPr>
          <p:nvPr/>
        </p:nvSpPr>
        <p:spPr bwMode="auto">
          <a:xfrm>
            <a:off x="7041039" y="2411709"/>
            <a:ext cx="1864166" cy="836612"/>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dirty="0">
                <a:latin typeface="+mj-lt"/>
              </a:rPr>
              <a:t>Consign </a:t>
            </a:r>
            <a:endParaRPr kumimoji="1" lang="en-US" sz="1600" dirty="0" smtClean="0">
              <a:latin typeface="+mj-lt"/>
            </a:endParaRPr>
          </a:p>
          <a:p>
            <a:pPr eaLnBrk="0" hangingPunct="0">
              <a:defRPr/>
            </a:pPr>
            <a:r>
              <a:rPr kumimoji="1" lang="en-US" sz="1600" dirty="0" smtClean="0">
                <a:latin typeface="+mj-lt"/>
              </a:rPr>
              <a:t>Transfer </a:t>
            </a:r>
            <a:r>
              <a:rPr kumimoji="1" lang="en-US" sz="1600" dirty="0">
                <a:latin typeface="+mj-lt"/>
              </a:rPr>
              <a:t>Sent</a:t>
            </a:r>
          </a:p>
        </p:txBody>
      </p:sp>
      <p:cxnSp>
        <p:nvCxnSpPr>
          <p:cNvPr id="21529" name="AutoShape 25"/>
          <p:cNvCxnSpPr>
            <a:cxnSpLocks noChangeShapeType="1"/>
            <a:stCxn id="201741" idx="3"/>
            <a:endCxn id="201752" idx="1"/>
          </p:cNvCxnSpPr>
          <p:nvPr/>
        </p:nvCxnSpPr>
        <p:spPr bwMode="auto">
          <a:xfrm>
            <a:off x="6764906" y="2830015"/>
            <a:ext cx="276133" cy="1588"/>
          </a:xfrm>
          <a:prstGeom prst="straightConnector1">
            <a:avLst/>
          </a:prstGeom>
          <a:noFill/>
          <a:ln w="38100">
            <a:solidFill>
              <a:srgbClr val="5A87C6"/>
            </a:solidFill>
            <a:round/>
            <a:headEnd/>
            <a:tailEnd type="triangle" w="med" len="med"/>
          </a:ln>
        </p:spPr>
      </p:cxnSp>
      <p:cxnSp>
        <p:nvCxnSpPr>
          <p:cNvPr id="21530" name="AutoShape 26"/>
          <p:cNvCxnSpPr>
            <a:cxnSpLocks noChangeShapeType="1"/>
            <a:stCxn id="201746" idx="3"/>
            <a:endCxn id="201739" idx="1"/>
          </p:cNvCxnSpPr>
          <p:nvPr/>
        </p:nvCxnSpPr>
        <p:spPr bwMode="auto">
          <a:xfrm>
            <a:off x="6764906" y="4211140"/>
            <a:ext cx="243625" cy="1588"/>
          </a:xfrm>
          <a:prstGeom prst="straightConnector1">
            <a:avLst/>
          </a:prstGeom>
          <a:noFill/>
          <a:ln w="38100">
            <a:solidFill>
              <a:srgbClr val="5A87C6"/>
            </a:solidFill>
            <a:round/>
            <a:headEnd/>
            <a:tailEnd type="triangle" w="med" len="med"/>
          </a:ln>
        </p:spPr>
      </p:cxnSp>
      <p:cxnSp>
        <p:nvCxnSpPr>
          <p:cNvPr id="21531" name="AutoShape 27"/>
          <p:cNvCxnSpPr>
            <a:cxnSpLocks noChangeShapeType="1"/>
            <a:stCxn id="201739" idx="2"/>
            <a:endCxn id="201740" idx="0"/>
          </p:cNvCxnSpPr>
          <p:nvPr/>
        </p:nvCxnSpPr>
        <p:spPr bwMode="auto">
          <a:xfrm rot="5400000">
            <a:off x="4373731" y="1607075"/>
            <a:ext cx="544513" cy="6589255"/>
          </a:xfrm>
          <a:prstGeom prst="bentConnector3">
            <a:avLst>
              <a:gd name="adj1" fmla="val 50000"/>
            </a:avLst>
          </a:prstGeom>
          <a:noFill/>
          <a:ln w="38100">
            <a:solidFill>
              <a:srgbClr val="5A87C6"/>
            </a:solidFill>
            <a:miter lim="800000"/>
            <a:headEnd/>
            <a:tailEnd type="triangle" w="med" len="med"/>
          </a:ln>
        </p:spPr>
      </p:cxnSp>
      <p:cxnSp>
        <p:nvCxnSpPr>
          <p:cNvPr id="21532" name="AutoShape 28"/>
          <p:cNvCxnSpPr>
            <a:cxnSpLocks noChangeShapeType="1"/>
            <a:stCxn id="201740" idx="3"/>
            <a:endCxn id="201738" idx="1"/>
          </p:cNvCxnSpPr>
          <p:nvPr/>
        </p:nvCxnSpPr>
        <p:spPr bwMode="auto">
          <a:xfrm>
            <a:off x="2283442" y="5593059"/>
            <a:ext cx="356091" cy="1588"/>
          </a:xfrm>
          <a:prstGeom prst="straightConnector1">
            <a:avLst/>
          </a:prstGeom>
          <a:noFill/>
          <a:ln w="38100">
            <a:solidFill>
              <a:srgbClr val="5A87C6"/>
            </a:solidFill>
            <a:round/>
            <a:headEnd/>
            <a:tailEnd type="triangle" w="med" len="med"/>
          </a:ln>
        </p:spPr>
      </p:cxnSp>
      <p:cxnSp>
        <p:nvCxnSpPr>
          <p:cNvPr id="21533" name="AutoShape 29"/>
          <p:cNvCxnSpPr>
            <a:cxnSpLocks noChangeShapeType="1"/>
            <a:stCxn id="201738" idx="3"/>
            <a:endCxn id="201743" idx="2"/>
          </p:cNvCxnSpPr>
          <p:nvPr/>
        </p:nvCxnSpPr>
        <p:spPr bwMode="auto">
          <a:xfrm>
            <a:off x="4503699" y="5593059"/>
            <a:ext cx="318707" cy="794"/>
          </a:xfrm>
          <a:prstGeom prst="straightConnector1">
            <a:avLst/>
          </a:prstGeom>
          <a:noFill/>
          <a:ln w="38100">
            <a:solidFill>
              <a:srgbClr val="5A87C6"/>
            </a:solidFill>
            <a:round/>
            <a:headEnd/>
            <a:tailEnd type="triangle" w="med" len="med"/>
          </a:ln>
        </p:spPr>
      </p:cxn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2"/>
          <p:cNvSpPr>
            <a:spLocks noGrp="1" noChangeArrowheads="1"/>
          </p:cNvSpPr>
          <p:nvPr>
            <p:ph type="title"/>
          </p:nvPr>
        </p:nvSpPr>
        <p:spPr/>
        <p:txBody>
          <a:bodyPr/>
          <a:lstStyle/>
          <a:p>
            <a:pPr eaLnBrk="1" hangingPunct="1"/>
            <a:r>
              <a:rPr lang="en-US" smtClean="0"/>
              <a:t>Cycle Count Worksheet Print</a:t>
            </a:r>
          </a:p>
        </p:txBody>
      </p:sp>
      <p:sp>
        <p:nvSpPr>
          <p:cNvPr id="87042" name="Footer Placeholder 3"/>
          <p:cNvSpPr>
            <a:spLocks noGrp="1"/>
          </p:cNvSpPr>
          <p:nvPr>
            <p:ph type="ftr" sz="quarter" idx="10"/>
          </p:nvPr>
        </p:nvSpPr>
        <p:spPr>
          <a:noFill/>
        </p:spPr>
        <p:txBody>
          <a:bodyPr/>
          <a:lstStyle/>
          <a:p>
            <a:r>
              <a:rPr lang="en-US"/>
              <a:t>CI-SU-800</a:t>
            </a:r>
          </a:p>
        </p:txBody>
      </p:sp>
      <p:pic>
        <p:nvPicPr>
          <p:cNvPr id="87044" name="Picture 4" descr="Region Capture"/>
          <p:cNvPicPr>
            <a:picLocks noChangeAspect="1" noChangeArrowheads="1"/>
          </p:cNvPicPr>
          <p:nvPr/>
        </p:nvPicPr>
        <p:blipFill>
          <a:blip r:embed="rId2" cstate="print"/>
          <a:srcRect/>
          <a:stretch>
            <a:fillRect/>
          </a:stretch>
        </p:blipFill>
        <p:spPr bwMode="auto">
          <a:xfrm>
            <a:off x="581025" y="1061792"/>
            <a:ext cx="7961313" cy="4945063"/>
          </a:xfrm>
          <a:prstGeom prst="rect">
            <a:avLst/>
          </a:prstGeom>
          <a:noFill/>
          <a:ln w="9525">
            <a:noFill/>
            <a:miter lim="800000"/>
            <a:headEnd/>
            <a:tailEnd/>
          </a:ln>
        </p:spPr>
      </p:pic>
      <p:sp>
        <p:nvSpPr>
          <p:cNvPr id="87045" name="Rectangle 6"/>
          <p:cNvSpPr>
            <a:spLocks noChangeArrowheads="1"/>
          </p:cNvSpPr>
          <p:nvPr/>
        </p:nvSpPr>
        <p:spPr bwMode="auto">
          <a:xfrm>
            <a:off x="817563" y="4263780"/>
            <a:ext cx="2541587" cy="241300"/>
          </a:xfrm>
          <a:prstGeom prst="rect">
            <a:avLst/>
          </a:prstGeom>
          <a:noFill/>
          <a:ln w="28575" algn="ctr">
            <a:solidFill>
              <a:srgbClr val="FF3300"/>
            </a:solidFill>
            <a:miter lim="800000"/>
            <a:headEnd/>
            <a:tailEnd/>
          </a:ln>
        </p:spPr>
        <p:txBody>
          <a:bodyPr wrap="none" tIns="91440" bIns="91440" anchor="ctr"/>
          <a:lstStyle/>
          <a:p>
            <a:endParaRPr 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Rectangle 2"/>
          <p:cNvSpPr>
            <a:spLocks noGrp="1" noChangeArrowheads="1"/>
          </p:cNvSpPr>
          <p:nvPr>
            <p:ph type="title"/>
          </p:nvPr>
        </p:nvSpPr>
        <p:spPr/>
        <p:txBody>
          <a:bodyPr/>
          <a:lstStyle/>
          <a:p>
            <a:pPr eaLnBrk="1" hangingPunct="1"/>
            <a:r>
              <a:rPr lang="en-US" smtClean="0"/>
              <a:t>Item Tag Create</a:t>
            </a:r>
          </a:p>
        </p:txBody>
      </p:sp>
      <p:sp>
        <p:nvSpPr>
          <p:cNvPr id="88066" name="Footer Placeholder 3"/>
          <p:cNvSpPr>
            <a:spLocks noGrp="1"/>
          </p:cNvSpPr>
          <p:nvPr>
            <p:ph type="ftr" sz="quarter" idx="10"/>
          </p:nvPr>
        </p:nvSpPr>
        <p:spPr>
          <a:noFill/>
        </p:spPr>
        <p:txBody>
          <a:bodyPr/>
          <a:lstStyle/>
          <a:p>
            <a:r>
              <a:rPr lang="en-US"/>
              <a:t>CI-SU-810</a:t>
            </a:r>
          </a:p>
        </p:txBody>
      </p:sp>
      <p:grpSp>
        <p:nvGrpSpPr>
          <p:cNvPr id="6" name="Group 5"/>
          <p:cNvGrpSpPr/>
          <p:nvPr/>
        </p:nvGrpSpPr>
        <p:grpSpPr>
          <a:xfrm>
            <a:off x="591073" y="1463411"/>
            <a:ext cx="7953375" cy="4040188"/>
            <a:chOff x="581025" y="1895475"/>
            <a:chExt cx="7953375" cy="4040188"/>
          </a:xfrm>
        </p:grpSpPr>
        <p:pic>
          <p:nvPicPr>
            <p:cNvPr id="88068" name="Picture 4" descr="Region Capture"/>
            <p:cNvPicPr>
              <a:picLocks noChangeAspect="1" noChangeArrowheads="1"/>
            </p:cNvPicPr>
            <p:nvPr/>
          </p:nvPicPr>
          <p:blipFill>
            <a:blip r:embed="rId2" cstate="print"/>
            <a:srcRect/>
            <a:stretch>
              <a:fillRect/>
            </a:stretch>
          </p:blipFill>
          <p:spPr bwMode="auto">
            <a:xfrm>
              <a:off x="581025" y="1895475"/>
              <a:ext cx="7953375" cy="4040188"/>
            </a:xfrm>
            <a:prstGeom prst="rect">
              <a:avLst/>
            </a:prstGeom>
            <a:noFill/>
            <a:ln w="9525">
              <a:noFill/>
              <a:miter lim="800000"/>
              <a:headEnd/>
              <a:tailEnd/>
            </a:ln>
          </p:spPr>
        </p:pic>
        <p:sp>
          <p:nvSpPr>
            <p:cNvPr id="88069" name="Rectangle 6"/>
            <p:cNvSpPr>
              <a:spLocks noChangeArrowheads="1"/>
            </p:cNvSpPr>
            <p:nvPr/>
          </p:nvSpPr>
          <p:spPr bwMode="auto">
            <a:xfrm>
              <a:off x="1627188" y="4678363"/>
              <a:ext cx="2684462" cy="230187"/>
            </a:xfrm>
            <a:prstGeom prst="rect">
              <a:avLst/>
            </a:prstGeom>
            <a:noFill/>
            <a:ln w="28575" algn="ctr">
              <a:solidFill>
                <a:srgbClr val="FF3300"/>
              </a:solidFill>
              <a:miter lim="800000"/>
              <a:headEnd/>
              <a:tailEnd/>
            </a:ln>
          </p:spPr>
          <p:txBody>
            <a:bodyPr wrap="none" tIns="91440" bIns="91440" anchor="ctr"/>
            <a:lstStyle/>
            <a:p>
              <a:endParaRPr lang="en-US"/>
            </a:p>
          </p:txBody>
        </p:sp>
      </p:gr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2"/>
          <p:cNvSpPr>
            <a:spLocks noGrp="1" noChangeArrowheads="1"/>
          </p:cNvSpPr>
          <p:nvPr>
            <p:ph type="title"/>
          </p:nvPr>
        </p:nvSpPr>
        <p:spPr/>
        <p:txBody>
          <a:bodyPr/>
          <a:lstStyle/>
          <a:p>
            <a:pPr eaLnBrk="1" hangingPunct="1"/>
            <a:r>
              <a:rPr lang="en-US" smtClean="0"/>
              <a:t>Sales Order Shipments</a:t>
            </a:r>
          </a:p>
        </p:txBody>
      </p:sp>
      <p:sp>
        <p:nvSpPr>
          <p:cNvPr id="89090" name="Footer Placeholder 3"/>
          <p:cNvSpPr>
            <a:spLocks noGrp="1"/>
          </p:cNvSpPr>
          <p:nvPr>
            <p:ph type="ftr" sz="quarter" idx="10"/>
          </p:nvPr>
        </p:nvSpPr>
        <p:spPr>
          <a:noFill/>
        </p:spPr>
        <p:txBody>
          <a:bodyPr/>
          <a:lstStyle/>
          <a:p>
            <a:r>
              <a:rPr lang="en-US"/>
              <a:t>CI-SU-820</a:t>
            </a:r>
          </a:p>
        </p:txBody>
      </p:sp>
      <p:grpSp>
        <p:nvGrpSpPr>
          <p:cNvPr id="7" name="Group 6"/>
          <p:cNvGrpSpPr/>
          <p:nvPr/>
        </p:nvGrpSpPr>
        <p:grpSpPr>
          <a:xfrm>
            <a:off x="791098" y="1195142"/>
            <a:ext cx="7561263" cy="4724400"/>
            <a:chOff x="781050" y="1657350"/>
            <a:chExt cx="7561263" cy="4724400"/>
          </a:xfrm>
        </p:grpSpPr>
        <p:pic>
          <p:nvPicPr>
            <p:cNvPr id="89092" name="Picture 4" descr="Region Capture"/>
            <p:cNvPicPr>
              <a:picLocks noChangeAspect="1" noChangeArrowheads="1"/>
            </p:cNvPicPr>
            <p:nvPr/>
          </p:nvPicPr>
          <p:blipFill>
            <a:blip r:embed="rId2" cstate="print"/>
            <a:srcRect/>
            <a:stretch>
              <a:fillRect/>
            </a:stretch>
          </p:blipFill>
          <p:spPr bwMode="auto">
            <a:xfrm>
              <a:off x="781050" y="1657350"/>
              <a:ext cx="7561263" cy="4724400"/>
            </a:xfrm>
            <a:prstGeom prst="rect">
              <a:avLst/>
            </a:prstGeom>
            <a:noFill/>
            <a:ln w="9525">
              <a:noFill/>
              <a:miter lim="800000"/>
              <a:headEnd/>
              <a:tailEnd/>
            </a:ln>
          </p:spPr>
        </p:pic>
        <p:sp>
          <p:nvSpPr>
            <p:cNvPr id="89093" name="Rectangle 6"/>
            <p:cNvSpPr>
              <a:spLocks noChangeArrowheads="1"/>
            </p:cNvSpPr>
            <p:nvPr/>
          </p:nvSpPr>
          <p:spPr bwMode="auto">
            <a:xfrm>
              <a:off x="1039813" y="5524500"/>
              <a:ext cx="2039937" cy="211138"/>
            </a:xfrm>
            <a:prstGeom prst="rect">
              <a:avLst/>
            </a:prstGeom>
            <a:noFill/>
            <a:ln w="28575" algn="ctr">
              <a:solidFill>
                <a:srgbClr val="FF3300"/>
              </a:solidFill>
              <a:miter lim="800000"/>
              <a:headEnd/>
              <a:tailEnd/>
            </a:ln>
          </p:spPr>
          <p:txBody>
            <a:bodyPr wrap="none" tIns="91440" bIns="91440" anchor="ctr"/>
            <a:lstStyle/>
            <a:p>
              <a:endParaRPr lang="en-US"/>
            </a:p>
          </p:txBody>
        </p:sp>
        <p:pic>
          <p:nvPicPr>
            <p:cNvPr id="89094" name="Picture 8" descr="Region Capture"/>
            <p:cNvPicPr>
              <a:picLocks noChangeAspect="1" noChangeArrowheads="1"/>
            </p:cNvPicPr>
            <p:nvPr/>
          </p:nvPicPr>
          <p:blipFill>
            <a:blip r:embed="rId3" cstate="print"/>
            <a:srcRect/>
            <a:stretch>
              <a:fillRect/>
            </a:stretch>
          </p:blipFill>
          <p:spPr bwMode="auto">
            <a:xfrm>
              <a:off x="3009900" y="3929063"/>
              <a:ext cx="3105150" cy="219075"/>
            </a:xfrm>
            <a:prstGeom prst="rect">
              <a:avLst/>
            </a:prstGeom>
            <a:noFill/>
            <a:ln w="9525">
              <a:noFill/>
              <a:miter lim="800000"/>
              <a:headEnd/>
              <a:tailEnd/>
            </a:ln>
          </p:spPr>
        </p:pic>
      </p:gr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2"/>
          <p:cNvSpPr>
            <a:spLocks noGrp="1" noChangeArrowheads="1"/>
          </p:cNvSpPr>
          <p:nvPr>
            <p:ph type="title"/>
          </p:nvPr>
        </p:nvSpPr>
        <p:spPr/>
        <p:txBody>
          <a:bodyPr/>
          <a:lstStyle/>
          <a:p>
            <a:pPr eaLnBrk="1" hangingPunct="1"/>
            <a:r>
              <a:rPr lang="en-US" smtClean="0"/>
              <a:t>Sales Order Shipments</a:t>
            </a:r>
          </a:p>
        </p:txBody>
      </p:sp>
      <p:sp>
        <p:nvSpPr>
          <p:cNvPr id="90114" name="Footer Placeholder 3"/>
          <p:cNvSpPr>
            <a:spLocks noGrp="1"/>
          </p:cNvSpPr>
          <p:nvPr>
            <p:ph type="ftr" sz="quarter" idx="10"/>
          </p:nvPr>
        </p:nvSpPr>
        <p:spPr>
          <a:noFill/>
        </p:spPr>
        <p:txBody>
          <a:bodyPr/>
          <a:lstStyle/>
          <a:p>
            <a:r>
              <a:rPr lang="en-US"/>
              <a:t>CI-SU-830</a:t>
            </a:r>
          </a:p>
        </p:txBody>
      </p:sp>
      <p:grpSp>
        <p:nvGrpSpPr>
          <p:cNvPr id="6" name="Group 5"/>
          <p:cNvGrpSpPr/>
          <p:nvPr/>
        </p:nvGrpSpPr>
        <p:grpSpPr>
          <a:xfrm>
            <a:off x="586311" y="1123237"/>
            <a:ext cx="7961312" cy="4816475"/>
            <a:chOff x="576263" y="1685925"/>
            <a:chExt cx="7961312" cy="4816475"/>
          </a:xfrm>
        </p:grpSpPr>
        <p:pic>
          <p:nvPicPr>
            <p:cNvPr id="90116" name="Picture 5" descr="Region Capture"/>
            <p:cNvPicPr>
              <a:picLocks noChangeAspect="1" noChangeArrowheads="1"/>
            </p:cNvPicPr>
            <p:nvPr/>
          </p:nvPicPr>
          <p:blipFill>
            <a:blip r:embed="rId2" cstate="print"/>
            <a:srcRect/>
            <a:stretch>
              <a:fillRect/>
            </a:stretch>
          </p:blipFill>
          <p:spPr bwMode="auto">
            <a:xfrm>
              <a:off x="576263" y="1685925"/>
              <a:ext cx="7961312" cy="4816475"/>
            </a:xfrm>
            <a:prstGeom prst="rect">
              <a:avLst/>
            </a:prstGeom>
            <a:noFill/>
            <a:ln w="9525">
              <a:noFill/>
              <a:miter lim="800000"/>
              <a:headEnd/>
              <a:tailEnd/>
            </a:ln>
          </p:spPr>
        </p:pic>
        <p:sp>
          <p:nvSpPr>
            <p:cNvPr id="90117" name="Rectangle 7"/>
            <p:cNvSpPr>
              <a:spLocks noChangeArrowheads="1"/>
            </p:cNvSpPr>
            <p:nvPr/>
          </p:nvSpPr>
          <p:spPr bwMode="auto">
            <a:xfrm>
              <a:off x="817563" y="5737225"/>
              <a:ext cx="2320925" cy="201613"/>
            </a:xfrm>
            <a:prstGeom prst="rect">
              <a:avLst/>
            </a:prstGeom>
            <a:noFill/>
            <a:ln w="28575" algn="ctr">
              <a:solidFill>
                <a:srgbClr val="FF3300"/>
              </a:solidFill>
              <a:miter lim="800000"/>
              <a:headEnd/>
              <a:tailEnd/>
            </a:ln>
          </p:spPr>
          <p:txBody>
            <a:bodyPr wrap="none" tIns="91440" bIns="91440" anchor="ctr"/>
            <a:lstStyle/>
            <a:p>
              <a:endParaRPr lang="en-US"/>
            </a:p>
          </p:txBody>
        </p:sp>
      </p:gr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2"/>
          <p:cNvSpPr>
            <a:spLocks noGrp="1" noChangeArrowheads="1"/>
          </p:cNvSpPr>
          <p:nvPr>
            <p:ph type="title"/>
          </p:nvPr>
        </p:nvSpPr>
        <p:spPr/>
        <p:txBody>
          <a:bodyPr/>
          <a:lstStyle/>
          <a:p>
            <a:pPr eaLnBrk="1" hangingPunct="1"/>
            <a:r>
              <a:rPr lang="en-US" smtClean="0"/>
              <a:t>Consignment Adjustment</a:t>
            </a:r>
          </a:p>
        </p:txBody>
      </p:sp>
      <p:sp>
        <p:nvSpPr>
          <p:cNvPr id="91138" name="Footer Placeholder 3"/>
          <p:cNvSpPr>
            <a:spLocks noGrp="1"/>
          </p:cNvSpPr>
          <p:nvPr>
            <p:ph type="ftr" sz="quarter" idx="10"/>
          </p:nvPr>
        </p:nvSpPr>
        <p:spPr>
          <a:noFill/>
        </p:spPr>
        <p:txBody>
          <a:bodyPr/>
          <a:lstStyle/>
          <a:p>
            <a:r>
              <a:rPr lang="en-US"/>
              <a:t>CI-SU-850</a:t>
            </a:r>
          </a:p>
        </p:txBody>
      </p:sp>
      <p:pic>
        <p:nvPicPr>
          <p:cNvPr id="91140" name="Picture 4"/>
          <p:cNvPicPr>
            <a:picLocks noChangeAspect="1" noChangeArrowheads="1"/>
          </p:cNvPicPr>
          <p:nvPr/>
        </p:nvPicPr>
        <p:blipFill>
          <a:blip r:embed="rId2" cstate="print"/>
          <a:srcRect/>
          <a:stretch>
            <a:fillRect/>
          </a:stretch>
        </p:blipFill>
        <p:spPr bwMode="auto">
          <a:xfrm>
            <a:off x="1685925" y="1148730"/>
            <a:ext cx="5753100" cy="4676775"/>
          </a:xfrm>
          <a:prstGeom prst="rect">
            <a:avLst/>
          </a:prstGeom>
          <a:noFill/>
          <a:ln w="9525" algn="ctr">
            <a:noFill/>
            <a:miter lim="800000"/>
            <a:headEnd/>
            <a:tailEnd/>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2"/>
          <p:cNvSpPr>
            <a:spLocks noGrp="1" noChangeArrowheads="1"/>
          </p:cNvSpPr>
          <p:nvPr>
            <p:ph type="title"/>
          </p:nvPr>
        </p:nvSpPr>
        <p:spPr/>
        <p:txBody>
          <a:bodyPr>
            <a:normAutofit fontScale="90000"/>
          </a:bodyPr>
          <a:lstStyle/>
          <a:p>
            <a:pPr eaLnBrk="1" hangingPunct="1"/>
            <a:r>
              <a:rPr lang="en-US" sz="4600" smtClean="0"/>
              <a:t>Questions</a:t>
            </a:r>
            <a:r>
              <a:rPr lang="en-US" sz="3400" smtClean="0"/>
              <a:t>?</a:t>
            </a:r>
          </a:p>
        </p:txBody>
      </p:sp>
      <p:sp>
        <p:nvSpPr>
          <p:cNvPr id="9219" name="Footer Placeholder 2"/>
          <p:cNvSpPr>
            <a:spLocks noGrp="1"/>
          </p:cNvSpPr>
          <p:nvPr>
            <p:ph type="ftr" sz="quarter" idx="10"/>
          </p:nvPr>
        </p:nvSpPr>
        <p:spPr>
          <a:noFill/>
        </p:spPr>
        <p:txBody>
          <a:bodyPr/>
          <a:lstStyle/>
          <a:p>
            <a:r>
              <a:rPr lang="en-US"/>
              <a:t>CI-SU-860</a:t>
            </a:r>
          </a:p>
        </p:txBody>
      </p:sp>
      <p:graphicFrame>
        <p:nvGraphicFramePr>
          <p:cNvPr id="9218" name="Object 3"/>
          <p:cNvGraphicFramePr>
            <a:graphicFrameLocks noChangeAspect="1"/>
          </p:cNvGraphicFramePr>
          <p:nvPr/>
        </p:nvGraphicFramePr>
        <p:xfrm>
          <a:off x="3554413" y="1962150"/>
          <a:ext cx="2033587" cy="3389313"/>
        </p:xfrm>
        <a:graphic>
          <a:graphicData uri="http://schemas.openxmlformats.org/presentationml/2006/ole">
            <p:oleObj spid="_x0000_s9218" name="Clip" r:id="rId3" imgW="2033280" imgH="3390840" progId="">
              <p:embed/>
            </p:oleObj>
          </a:graphicData>
        </a:graphic>
      </p:graphicFrame>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Rectangle 3"/>
          <p:cNvSpPr>
            <a:spLocks noGrp="1" noChangeArrowheads="1"/>
          </p:cNvSpPr>
          <p:nvPr>
            <p:ph idx="1"/>
          </p:nvPr>
        </p:nvSpPr>
        <p:spPr/>
        <p:txBody>
          <a:bodyPr/>
          <a:lstStyle/>
          <a:p>
            <a:pPr eaLnBrk="1" hangingPunct="1"/>
            <a:r>
              <a:rPr lang="en-US" dirty="0" smtClean="0"/>
              <a:t>Course Overview</a:t>
            </a:r>
          </a:p>
          <a:p>
            <a:pPr eaLnBrk="1" hangingPunct="1"/>
            <a:r>
              <a:rPr lang="en-US" dirty="0" smtClean="0"/>
              <a:t>Introduction and Business Overview 	</a:t>
            </a:r>
          </a:p>
          <a:p>
            <a:pPr eaLnBrk="1" hangingPunct="1"/>
            <a:r>
              <a:rPr lang="en-US" dirty="0" smtClean="0"/>
              <a:t>Design Considerations</a:t>
            </a:r>
          </a:p>
          <a:p>
            <a:pPr eaLnBrk="1" hangingPunct="1"/>
            <a:r>
              <a:rPr lang="en-US"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a:t>
            </a:r>
          </a:p>
          <a:p>
            <a:pPr eaLnBrk="1" hangingPunct="1"/>
            <a:endParaRPr lang="en-US" dirty="0" smtClean="0"/>
          </a:p>
        </p:txBody>
      </p:sp>
      <p:sp>
        <p:nvSpPr>
          <p:cNvPr id="92163" name="Rectangle 2"/>
          <p:cNvSpPr>
            <a:spLocks noGrp="1" noChangeArrowheads="1"/>
          </p:cNvSpPr>
          <p:nvPr>
            <p:ph type="title"/>
          </p:nvPr>
        </p:nvSpPr>
        <p:spPr/>
        <p:txBody>
          <a:bodyPr/>
          <a:lstStyle/>
          <a:p>
            <a:pPr eaLnBrk="1" hangingPunct="1"/>
            <a:r>
              <a:rPr lang="en-US" smtClean="0"/>
              <a:t>Summary</a:t>
            </a:r>
          </a:p>
        </p:txBody>
      </p:sp>
      <p:sp>
        <p:nvSpPr>
          <p:cNvPr id="92162" name="Footer Placeholder 3"/>
          <p:cNvSpPr>
            <a:spLocks noGrp="1"/>
          </p:cNvSpPr>
          <p:nvPr>
            <p:ph type="ftr" sz="quarter" idx="10"/>
          </p:nvPr>
        </p:nvSpPr>
        <p:spPr>
          <a:noFill/>
        </p:spPr>
        <p:txBody>
          <a:bodyPr/>
          <a:lstStyle/>
          <a:p>
            <a:r>
              <a:rPr lang="en-US"/>
              <a:t>CI-SU-870</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3"/>
          <p:cNvSpPr>
            <a:spLocks noGrp="1" noChangeArrowheads="1"/>
          </p:cNvSpPr>
          <p:nvPr>
            <p:ph idx="1"/>
          </p:nvPr>
        </p:nvSpPr>
        <p:spPr/>
        <p:txBody>
          <a:bodyPr/>
          <a:lstStyle/>
          <a:p>
            <a:pPr eaLnBrk="1" hangingPunct="1"/>
            <a:r>
              <a:rPr lang="en-US" dirty="0" smtClean="0"/>
              <a:t>Course Overview</a:t>
            </a:r>
          </a:p>
          <a:p>
            <a:pPr eaLnBrk="1" hangingPunct="1"/>
            <a:r>
              <a:rPr lang="en-US" dirty="0" smtClean="0"/>
              <a:t>Introduction and Business Overview</a:t>
            </a:r>
          </a:p>
          <a:p>
            <a:pPr eaLnBrk="1" hangingPunct="1"/>
            <a:r>
              <a:rPr lang="en-US"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b="1" dirty="0" smtClean="0"/>
              <a:t>Summary</a:t>
            </a:r>
          </a:p>
          <a:p>
            <a:pPr eaLnBrk="1" hangingPunct="1"/>
            <a:endParaRPr lang="en-US" dirty="0" smtClean="0"/>
          </a:p>
        </p:txBody>
      </p:sp>
      <p:sp>
        <p:nvSpPr>
          <p:cNvPr id="93189" name="Rectangle 4"/>
          <p:cNvSpPr>
            <a:spLocks noGrp="1" noChangeArrowheads="1"/>
          </p:cNvSpPr>
          <p:nvPr>
            <p:ph type="title"/>
          </p:nvPr>
        </p:nvSpPr>
        <p:spPr/>
        <p:txBody>
          <a:bodyPr/>
          <a:lstStyle/>
          <a:p>
            <a:pPr eaLnBrk="1" hangingPunct="1"/>
            <a:r>
              <a:rPr lang="en-US" smtClean="0"/>
              <a:t>Customer Consignment Inventory</a:t>
            </a:r>
          </a:p>
        </p:txBody>
      </p:sp>
      <p:sp>
        <p:nvSpPr>
          <p:cNvPr id="93186" name="Footer Placeholder 3"/>
          <p:cNvSpPr>
            <a:spLocks noGrp="1"/>
          </p:cNvSpPr>
          <p:nvPr>
            <p:ph type="ftr" sz="quarter" idx="10"/>
          </p:nvPr>
        </p:nvSpPr>
        <p:spPr>
          <a:noFill/>
        </p:spPr>
        <p:txBody>
          <a:bodyPr/>
          <a:lstStyle/>
          <a:p>
            <a:r>
              <a:rPr lang="en-US"/>
              <a:t>CI-SU-880</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3"/>
          <p:cNvSpPr>
            <a:spLocks noGrp="1" noChangeArrowheads="1"/>
          </p:cNvSpPr>
          <p:nvPr>
            <p:ph idx="1"/>
          </p:nvPr>
        </p:nvSpPr>
        <p:spPr/>
        <p:txBody>
          <a:bodyPr/>
          <a:lstStyle/>
          <a:p>
            <a:pPr eaLnBrk="1" hangingPunct="1"/>
            <a:r>
              <a:rPr lang="en-US" smtClean="0"/>
              <a:t>Inventory Reports</a:t>
            </a:r>
          </a:p>
          <a:p>
            <a:pPr eaLnBrk="1" hangingPunct="1"/>
            <a:r>
              <a:rPr lang="en-US" smtClean="0"/>
              <a:t>Returns and Corrections</a:t>
            </a:r>
          </a:p>
          <a:p>
            <a:pPr eaLnBrk="1" hangingPunct="1"/>
            <a:r>
              <a:rPr lang="en-US" smtClean="0"/>
              <a:t>Adjustments</a:t>
            </a:r>
          </a:p>
          <a:p>
            <a:pPr lvl="1" eaLnBrk="1" hangingPunct="1"/>
            <a:r>
              <a:rPr lang="en-US" smtClean="0"/>
              <a:t>Cycle Counts</a:t>
            </a:r>
          </a:p>
          <a:p>
            <a:pPr lvl="1" eaLnBrk="1" hangingPunct="1"/>
            <a:r>
              <a:rPr lang="en-US" smtClean="0"/>
              <a:t>Physical Counts</a:t>
            </a:r>
          </a:p>
          <a:p>
            <a:pPr lvl="1" eaLnBrk="1" hangingPunct="1"/>
            <a:r>
              <a:rPr lang="en-US" smtClean="0"/>
              <a:t>Cost Adjustments</a:t>
            </a:r>
          </a:p>
          <a:p>
            <a:pPr lvl="1" eaLnBrk="1" hangingPunct="1"/>
            <a:r>
              <a:rPr lang="en-US" smtClean="0"/>
              <a:t>Consignment Balance</a:t>
            </a:r>
          </a:p>
          <a:p>
            <a:pPr eaLnBrk="1" hangingPunct="1"/>
            <a:r>
              <a:rPr lang="en-US" smtClean="0"/>
              <a:t>Aging </a:t>
            </a:r>
          </a:p>
          <a:p>
            <a:pPr eaLnBrk="1" hangingPunct="1"/>
            <a:endParaRPr lang="en-US" smtClean="0"/>
          </a:p>
        </p:txBody>
      </p:sp>
      <p:sp>
        <p:nvSpPr>
          <p:cNvPr id="94211" name="Rectangle 2"/>
          <p:cNvSpPr>
            <a:spLocks noGrp="1" noChangeArrowheads="1"/>
          </p:cNvSpPr>
          <p:nvPr>
            <p:ph type="title"/>
          </p:nvPr>
        </p:nvSpPr>
        <p:spPr/>
        <p:txBody>
          <a:bodyPr/>
          <a:lstStyle/>
          <a:p>
            <a:pPr eaLnBrk="1" hangingPunct="1"/>
            <a:r>
              <a:rPr lang="en-US" smtClean="0"/>
              <a:t>Additional Functionality</a:t>
            </a:r>
          </a:p>
        </p:txBody>
      </p:sp>
      <p:sp>
        <p:nvSpPr>
          <p:cNvPr id="94210" name="Footer Placeholder 3"/>
          <p:cNvSpPr>
            <a:spLocks noGrp="1"/>
          </p:cNvSpPr>
          <p:nvPr>
            <p:ph type="ftr" sz="quarter" idx="10"/>
          </p:nvPr>
        </p:nvSpPr>
        <p:spPr>
          <a:noFill/>
        </p:spPr>
        <p:txBody>
          <a:bodyPr/>
          <a:lstStyle/>
          <a:p>
            <a:r>
              <a:rPr lang="en-US"/>
              <a:t>CI-SU-890</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3"/>
          <p:cNvSpPr>
            <a:spLocks noGrp="1" noChangeArrowheads="1"/>
          </p:cNvSpPr>
          <p:nvPr>
            <p:ph idx="1"/>
          </p:nvPr>
        </p:nvSpPr>
        <p:spPr/>
        <p:txBody>
          <a:bodyPr/>
          <a:lstStyle/>
          <a:p>
            <a:pPr eaLnBrk="1" hangingPunct="1"/>
            <a:r>
              <a:rPr lang="en-US" smtClean="0"/>
              <a:t>Adjustments</a:t>
            </a:r>
          </a:p>
          <a:p>
            <a:pPr lvl="1" eaLnBrk="1" hangingPunct="1"/>
            <a:r>
              <a:rPr lang="en-US" smtClean="0"/>
              <a:t>Cycle Counts</a:t>
            </a:r>
          </a:p>
          <a:p>
            <a:pPr lvl="1" eaLnBrk="1" hangingPunct="1"/>
            <a:r>
              <a:rPr lang="en-US" smtClean="0"/>
              <a:t>Physical Counts</a:t>
            </a:r>
          </a:p>
          <a:p>
            <a:pPr lvl="1" eaLnBrk="1" hangingPunct="1"/>
            <a:r>
              <a:rPr lang="en-US" smtClean="0"/>
              <a:t>Cost Adjustments</a:t>
            </a:r>
          </a:p>
          <a:p>
            <a:pPr lvl="1" eaLnBrk="1" hangingPunct="1"/>
            <a:r>
              <a:rPr lang="en-US" smtClean="0"/>
              <a:t>Consignment Balance</a:t>
            </a:r>
          </a:p>
        </p:txBody>
      </p:sp>
      <p:sp>
        <p:nvSpPr>
          <p:cNvPr id="95235" name="Rectangle 2"/>
          <p:cNvSpPr>
            <a:spLocks noGrp="1" noChangeArrowheads="1"/>
          </p:cNvSpPr>
          <p:nvPr>
            <p:ph type="title"/>
          </p:nvPr>
        </p:nvSpPr>
        <p:spPr/>
        <p:txBody>
          <a:bodyPr/>
          <a:lstStyle/>
          <a:p>
            <a:pPr eaLnBrk="1" hangingPunct="1"/>
            <a:r>
              <a:rPr lang="en-US" smtClean="0"/>
              <a:t>Additional Functionality</a:t>
            </a:r>
          </a:p>
        </p:txBody>
      </p:sp>
      <p:sp>
        <p:nvSpPr>
          <p:cNvPr id="95234" name="Footer Placeholder 3"/>
          <p:cNvSpPr>
            <a:spLocks noGrp="1"/>
          </p:cNvSpPr>
          <p:nvPr>
            <p:ph type="ftr" sz="quarter" idx="10"/>
          </p:nvPr>
        </p:nvSpPr>
        <p:spPr>
          <a:noFill/>
        </p:spPr>
        <p:txBody>
          <a:bodyPr/>
          <a:lstStyle/>
          <a:p>
            <a:r>
              <a:rPr lang="en-US"/>
              <a:t>CI-SU-891</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79375" y="57150"/>
            <a:ext cx="7773988" cy="904875"/>
          </a:xfrm>
        </p:spPr>
        <p:txBody>
          <a:bodyPr/>
          <a:lstStyle/>
          <a:p>
            <a:pPr eaLnBrk="1" hangingPunct="1"/>
            <a:r>
              <a:rPr lang="en-US" smtClean="0"/>
              <a:t>Life Cycle Flowchart </a:t>
            </a:r>
            <a:r>
              <a:rPr lang="en-US" sz="1700" smtClean="0"/>
              <a:t>(cont’d)</a:t>
            </a:r>
          </a:p>
        </p:txBody>
      </p:sp>
      <p:sp>
        <p:nvSpPr>
          <p:cNvPr id="22530" name="Footer Placeholder 2"/>
          <p:cNvSpPr>
            <a:spLocks noGrp="1"/>
          </p:cNvSpPr>
          <p:nvPr>
            <p:ph type="ftr" sz="quarter" idx="10"/>
          </p:nvPr>
        </p:nvSpPr>
        <p:spPr>
          <a:noFill/>
        </p:spPr>
        <p:txBody>
          <a:bodyPr/>
          <a:lstStyle/>
          <a:p>
            <a:r>
              <a:rPr lang="en-US"/>
              <a:t>CI-SU-090</a:t>
            </a:r>
          </a:p>
        </p:txBody>
      </p:sp>
      <p:sp>
        <p:nvSpPr>
          <p:cNvPr id="204804" name="AutoShape 4"/>
          <p:cNvSpPr>
            <a:spLocks noChangeArrowheads="1"/>
          </p:cNvSpPr>
          <p:nvPr/>
        </p:nvSpPr>
        <p:spPr bwMode="auto">
          <a:xfrm>
            <a:off x="583338" y="1749985"/>
            <a:ext cx="699786" cy="658813"/>
          </a:xfrm>
          <a:prstGeom prst="flowChartConnector">
            <a:avLst/>
          </a:prstGeom>
          <a:solidFill>
            <a:schemeClr val="bg1"/>
          </a:solidFill>
          <a:ln w="38100">
            <a:solidFill>
              <a:srgbClr val="5A87C6"/>
            </a:solidFill>
            <a:round/>
            <a:headEnd/>
            <a:tailEnd/>
          </a:ln>
          <a:effectLst>
            <a:outerShdw dist="35921" dir="2700000" algn="ctr" rotWithShape="0">
              <a:srgbClr val="5A87C6"/>
            </a:outerShdw>
          </a:effectLst>
        </p:spPr>
        <p:txBody>
          <a:bodyPr wrap="none" lIns="7531" tIns="3766" rIns="7531" bIns="3766" anchor="ctr"/>
          <a:lstStyle/>
          <a:p>
            <a:pPr eaLnBrk="0" hangingPunct="0">
              <a:defRPr/>
            </a:pPr>
            <a:r>
              <a:rPr kumimoji="1" lang="en-US" sz="1600" b="1">
                <a:latin typeface="+mj-lt"/>
              </a:rPr>
              <a:t>A</a:t>
            </a:r>
          </a:p>
        </p:txBody>
      </p:sp>
      <p:sp>
        <p:nvSpPr>
          <p:cNvPr id="204820" name="AutoShape 20"/>
          <p:cNvSpPr>
            <a:spLocks noChangeArrowheads="1"/>
          </p:cNvSpPr>
          <p:nvPr/>
        </p:nvSpPr>
        <p:spPr bwMode="auto">
          <a:xfrm>
            <a:off x="1536058" y="2705660"/>
            <a:ext cx="1901816"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dirty="0">
                <a:latin typeface="+mj-lt"/>
              </a:rPr>
              <a:t>Notify Supplier </a:t>
            </a:r>
            <a:endParaRPr kumimoji="1" lang="en-US" sz="1600" dirty="0" smtClean="0">
              <a:latin typeface="+mj-lt"/>
            </a:endParaRPr>
          </a:p>
          <a:p>
            <a:pPr eaLnBrk="0" hangingPunct="0">
              <a:defRPr/>
            </a:pPr>
            <a:r>
              <a:rPr kumimoji="1" lang="en-US" sz="1600" dirty="0" smtClean="0">
                <a:latin typeface="+mj-lt"/>
              </a:rPr>
              <a:t>by </a:t>
            </a:r>
            <a:r>
              <a:rPr kumimoji="1" lang="en-US" sz="1600" dirty="0">
                <a:latin typeface="+mj-lt"/>
              </a:rPr>
              <a:t>Paper</a:t>
            </a:r>
          </a:p>
        </p:txBody>
      </p:sp>
      <p:sp>
        <p:nvSpPr>
          <p:cNvPr id="204821" name="AutoShape 21"/>
          <p:cNvSpPr>
            <a:spLocks noChangeArrowheads="1"/>
          </p:cNvSpPr>
          <p:nvPr/>
        </p:nvSpPr>
        <p:spPr bwMode="auto">
          <a:xfrm>
            <a:off x="3860535" y="2710423"/>
            <a:ext cx="2057945"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dirty="0">
                <a:latin typeface="+mj-lt"/>
              </a:rPr>
              <a:t>Receive Notice </a:t>
            </a:r>
            <a:endParaRPr kumimoji="1" lang="en-US" sz="1600" dirty="0" smtClean="0">
              <a:latin typeface="+mj-lt"/>
            </a:endParaRPr>
          </a:p>
          <a:p>
            <a:pPr eaLnBrk="0" hangingPunct="0">
              <a:defRPr/>
            </a:pPr>
            <a:r>
              <a:rPr kumimoji="1" lang="en-US" sz="1600" dirty="0" smtClean="0">
                <a:latin typeface="+mj-lt"/>
              </a:rPr>
              <a:t>by </a:t>
            </a:r>
            <a:r>
              <a:rPr kumimoji="1" lang="en-US" sz="1600" dirty="0">
                <a:latin typeface="+mj-lt"/>
              </a:rPr>
              <a:t>Paper</a:t>
            </a:r>
          </a:p>
        </p:txBody>
      </p:sp>
      <p:sp>
        <p:nvSpPr>
          <p:cNvPr id="204822" name="AutoShape 22"/>
          <p:cNvSpPr>
            <a:spLocks noChangeArrowheads="1"/>
          </p:cNvSpPr>
          <p:nvPr/>
        </p:nvSpPr>
        <p:spPr bwMode="auto">
          <a:xfrm>
            <a:off x="6317741" y="2712010"/>
            <a:ext cx="2241768"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dirty="0">
                <a:latin typeface="+mj-lt"/>
              </a:rPr>
              <a:t>Record Usage</a:t>
            </a:r>
          </a:p>
        </p:txBody>
      </p:sp>
      <p:sp>
        <p:nvSpPr>
          <p:cNvPr id="204823" name="AutoShape 23"/>
          <p:cNvSpPr>
            <a:spLocks noChangeArrowheads="1"/>
          </p:cNvSpPr>
          <p:nvPr/>
        </p:nvSpPr>
        <p:spPr bwMode="auto">
          <a:xfrm>
            <a:off x="1534372" y="4251885"/>
            <a:ext cx="1901816"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dirty="0">
                <a:latin typeface="+mj-lt"/>
              </a:rPr>
              <a:t>Notify Supplier </a:t>
            </a:r>
            <a:endParaRPr kumimoji="1" lang="en-US" sz="1600" dirty="0" smtClean="0">
              <a:latin typeface="+mj-lt"/>
            </a:endParaRPr>
          </a:p>
          <a:p>
            <a:pPr eaLnBrk="0" hangingPunct="0">
              <a:defRPr/>
            </a:pPr>
            <a:r>
              <a:rPr kumimoji="1" lang="en-US" sz="1600" dirty="0" smtClean="0">
                <a:latin typeface="+mj-lt"/>
              </a:rPr>
              <a:t>by </a:t>
            </a:r>
            <a:r>
              <a:rPr kumimoji="1" lang="en-US" sz="1600" dirty="0">
                <a:latin typeface="+mj-lt"/>
              </a:rPr>
              <a:t>EDI</a:t>
            </a:r>
          </a:p>
        </p:txBody>
      </p:sp>
      <p:sp>
        <p:nvSpPr>
          <p:cNvPr id="204824" name="AutoShape 24"/>
          <p:cNvSpPr>
            <a:spLocks noChangeArrowheads="1"/>
          </p:cNvSpPr>
          <p:nvPr/>
        </p:nvSpPr>
        <p:spPr bwMode="auto">
          <a:xfrm>
            <a:off x="3860535" y="4251885"/>
            <a:ext cx="2057945"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dirty="0">
                <a:latin typeface="+mj-lt"/>
              </a:rPr>
              <a:t>Record Usage</a:t>
            </a:r>
          </a:p>
        </p:txBody>
      </p:sp>
      <p:sp>
        <p:nvSpPr>
          <p:cNvPr id="204825" name="AutoShape 25"/>
          <p:cNvSpPr>
            <a:spLocks noChangeArrowheads="1"/>
          </p:cNvSpPr>
          <p:nvPr/>
        </p:nvSpPr>
        <p:spPr bwMode="auto">
          <a:xfrm>
            <a:off x="6319428" y="4253473"/>
            <a:ext cx="2241768"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dirty="0">
                <a:latin typeface="+mj-lt"/>
              </a:rPr>
              <a:t>Invoice Print </a:t>
            </a:r>
            <a:endParaRPr kumimoji="1" lang="en-US" sz="1600" dirty="0" smtClean="0">
              <a:latin typeface="+mj-lt"/>
            </a:endParaRPr>
          </a:p>
          <a:p>
            <a:pPr eaLnBrk="0" hangingPunct="0">
              <a:defRPr/>
            </a:pPr>
            <a:r>
              <a:rPr kumimoji="1" lang="en-US" sz="1600" dirty="0" smtClean="0">
                <a:latin typeface="+mj-lt"/>
              </a:rPr>
              <a:t>and </a:t>
            </a:r>
            <a:r>
              <a:rPr kumimoji="1" lang="en-US" sz="1600" dirty="0">
                <a:latin typeface="+mj-lt"/>
              </a:rPr>
              <a:t>Post</a:t>
            </a:r>
          </a:p>
        </p:txBody>
      </p:sp>
      <p:cxnSp>
        <p:nvCxnSpPr>
          <p:cNvPr id="22539" name="AutoShape 26"/>
          <p:cNvCxnSpPr>
            <a:cxnSpLocks noChangeShapeType="1"/>
            <a:stCxn id="204820" idx="3"/>
            <a:endCxn id="204821" idx="1"/>
          </p:cNvCxnSpPr>
          <p:nvPr/>
        </p:nvCxnSpPr>
        <p:spPr bwMode="auto">
          <a:xfrm>
            <a:off x="3437874" y="3124760"/>
            <a:ext cx="422661" cy="4763"/>
          </a:xfrm>
          <a:prstGeom prst="bentConnector3">
            <a:avLst>
              <a:gd name="adj1" fmla="val 50000"/>
            </a:avLst>
          </a:prstGeom>
          <a:noFill/>
          <a:ln w="38100">
            <a:solidFill>
              <a:srgbClr val="5A87C6"/>
            </a:solidFill>
            <a:miter lim="800000"/>
            <a:headEnd/>
            <a:tailEnd type="triangle" w="med" len="med"/>
          </a:ln>
        </p:spPr>
      </p:cxnSp>
      <p:cxnSp>
        <p:nvCxnSpPr>
          <p:cNvPr id="22540" name="AutoShape 29"/>
          <p:cNvCxnSpPr>
            <a:cxnSpLocks noChangeShapeType="1"/>
            <a:stCxn id="204821" idx="3"/>
            <a:endCxn id="204822" idx="1"/>
          </p:cNvCxnSpPr>
          <p:nvPr/>
        </p:nvCxnSpPr>
        <p:spPr bwMode="auto">
          <a:xfrm>
            <a:off x="5918480" y="3129523"/>
            <a:ext cx="399261" cy="1587"/>
          </a:xfrm>
          <a:prstGeom prst="bentConnector3">
            <a:avLst>
              <a:gd name="adj1" fmla="val 50000"/>
            </a:avLst>
          </a:prstGeom>
          <a:noFill/>
          <a:ln w="38100">
            <a:solidFill>
              <a:srgbClr val="5A87C6"/>
            </a:solidFill>
            <a:miter lim="800000"/>
            <a:headEnd/>
            <a:tailEnd type="triangle" w="med" len="med"/>
          </a:ln>
        </p:spPr>
      </p:cxnSp>
      <p:cxnSp>
        <p:nvCxnSpPr>
          <p:cNvPr id="22541" name="AutoShape 30"/>
          <p:cNvCxnSpPr>
            <a:cxnSpLocks noChangeShapeType="1"/>
            <a:stCxn id="204823" idx="3"/>
            <a:endCxn id="204824" idx="1"/>
          </p:cNvCxnSpPr>
          <p:nvPr/>
        </p:nvCxnSpPr>
        <p:spPr bwMode="auto">
          <a:xfrm>
            <a:off x="3436188" y="4670985"/>
            <a:ext cx="424347" cy="1588"/>
          </a:xfrm>
          <a:prstGeom prst="straightConnector1">
            <a:avLst/>
          </a:prstGeom>
          <a:noFill/>
          <a:ln w="38100">
            <a:solidFill>
              <a:srgbClr val="5A87C6"/>
            </a:solidFill>
            <a:round/>
            <a:headEnd/>
            <a:tailEnd type="triangle" w="med" len="med"/>
          </a:ln>
        </p:spPr>
      </p:cxnSp>
      <p:cxnSp>
        <p:nvCxnSpPr>
          <p:cNvPr id="22542" name="AutoShape 31"/>
          <p:cNvCxnSpPr>
            <a:cxnSpLocks noChangeShapeType="1"/>
            <a:stCxn id="204824" idx="3"/>
            <a:endCxn id="204825" idx="1"/>
          </p:cNvCxnSpPr>
          <p:nvPr/>
        </p:nvCxnSpPr>
        <p:spPr bwMode="auto">
          <a:xfrm>
            <a:off x="5918480" y="4670985"/>
            <a:ext cx="400948" cy="1588"/>
          </a:xfrm>
          <a:prstGeom prst="bentConnector3">
            <a:avLst>
              <a:gd name="adj1" fmla="val 50000"/>
            </a:avLst>
          </a:prstGeom>
          <a:noFill/>
          <a:ln w="38100">
            <a:solidFill>
              <a:srgbClr val="5A87C6"/>
            </a:solidFill>
            <a:miter lim="800000"/>
            <a:headEnd/>
            <a:tailEnd type="triangle" w="med" len="med"/>
          </a:ln>
        </p:spPr>
      </p:cxnSp>
      <p:cxnSp>
        <p:nvCxnSpPr>
          <p:cNvPr id="22543" name="AutoShape 33"/>
          <p:cNvCxnSpPr>
            <a:cxnSpLocks noChangeShapeType="1"/>
            <a:stCxn id="204822" idx="2"/>
            <a:endCxn id="204825" idx="0"/>
          </p:cNvCxnSpPr>
          <p:nvPr/>
        </p:nvCxnSpPr>
        <p:spPr bwMode="auto">
          <a:xfrm rot="16200000" flipH="1">
            <a:off x="7087837" y="3900997"/>
            <a:ext cx="703263" cy="1687"/>
          </a:xfrm>
          <a:prstGeom prst="bentConnector3">
            <a:avLst>
              <a:gd name="adj1" fmla="val 50000"/>
            </a:avLst>
          </a:prstGeom>
          <a:noFill/>
          <a:ln w="38100">
            <a:solidFill>
              <a:srgbClr val="5A87C6"/>
            </a:solidFill>
            <a:miter lim="800000"/>
            <a:headEnd/>
            <a:tailEnd type="triangle" w="med" len="med"/>
          </a:ln>
        </p:spPr>
      </p:cxnSp>
      <p:cxnSp>
        <p:nvCxnSpPr>
          <p:cNvPr id="22544" name="AutoShape 34"/>
          <p:cNvCxnSpPr>
            <a:cxnSpLocks noChangeShapeType="1"/>
            <a:stCxn id="204804" idx="4"/>
            <a:endCxn id="204820" idx="1"/>
          </p:cNvCxnSpPr>
          <p:nvPr/>
        </p:nvCxnSpPr>
        <p:spPr bwMode="auto">
          <a:xfrm rot="16200000" flipH="1">
            <a:off x="876663" y="2465365"/>
            <a:ext cx="715962" cy="602827"/>
          </a:xfrm>
          <a:prstGeom prst="bentConnector2">
            <a:avLst/>
          </a:prstGeom>
          <a:noFill/>
          <a:ln w="38100">
            <a:solidFill>
              <a:srgbClr val="5A87C6"/>
            </a:solidFill>
            <a:prstDash val="dashDot"/>
            <a:miter lim="800000"/>
            <a:headEnd/>
            <a:tailEnd type="triangle" w="med" len="med"/>
          </a:ln>
        </p:spPr>
      </p:cxnSp>
      <p:cxnSp>
        <p:nvCxnSpPr>
          <p:cNvPr id="22545" name="AutoShape 35"/>
          <p:cNvCxnSpPr>
            <a:cxnSpLocks noChangeShapeType="1"/>
            <a:stCxn id="204804" idx="4"/>
            <a:endCxn id="204823" idx="1"/>
          </p:cNvCxnSpPr>
          <p:nvPr/>
        </p:nvCxnSpPr>
        <p:spPr bwMode="auto">
          <a:xfrm rot="16200000" flipH="1">
            <a:off x="102708" y="3239320"/>
            <a:ext cx="2262187" cy="601141"/>
          </a:xfrm>
          <a:prstGeom prst="bentConnector2">
            <a:avLst/>
          </a:prstGeom>
          <a:noFill/>
          <a:ln w="38100">
            <a:solidFill>
              <a:srgbClr val="5A87C6"/>
            </a:solidFill>
            <a:prstDash val="dashDot"/>
            <a:miter lim="800000"/>
            <a:headEnd/>
            <a:tailEnd type="triangle" w="med" len="med"/>
          </a:ln>
        </p:spPr>
      </p:cxn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Rectangle 2"/>
          <p:cNvSpPr>
            <a:spLocks noGrp="1" noChangeArrowheads="1"/>
          </p:cNvSpPr>
          <p:nvPr>
            <p:ph type="title"/>
          </p:nvPr>
        </p:nvSpPr>
        <p:spPr/>
        <p:txBody>
          <a:bodyPr/>
          <a:lstStyle/>
          <a:p>
            <a:pPr eaLnBrk="1" hangingPunct="1"/>
            <a:r>
              <a:rPr lang="en-US" smtClean="0"/>
              <a:t>Cycle Count Flow</a:t>
            </a:r>
          </a:p>
        </p:txBody>
      </p:sp>
      <p:sp>
        <p:nvSpPr>
          <p:cNvPr id="96258" name="Footer Placeholder 3"/>
          <p:cNvSpPr>
            <a:spLocks noGrp="1"/>
          </p:cNvSpPr>
          <p:nvPr>
            <p:ph type="ftr" sz="quarter" idx="10"/>
          </p:nvPr>
        </p:nvSpPr>
        <p:spPr>
          <a:noFill/>
        </p:spPr>
        <p:txBody>
          <a:bodyPr/>
          <a:lstStyle/>
          <a:p>
            <a:r>
              <a:rPr lang="en-US"/>
              <a:t>CI-SU-895</a:t>
            </a:r>
          </a:p>
        </p:txBody>
      </p:sp>
      <p:grpSp>
        <p:nvGrpSpPr>
          <p:cNvPr id="20" name="Group 19"/>
          <p:cNvGrpSpPr/>
          <p:nvPr/>
        </p:nvGrpSpPr>
        <p:grpSpPr>
          <a:xfrm>
            <a:off x="1057817" y="1968648"/>
            <a:ext cx="7026275" cy="3001963"/>
            <a:chOff x="1077913" y="2209800"/>
            <a:chExt cx="7026275" cy="3001963"/>
          </a:xfrm>
        </p:grpSpPr>
        <p:sp>
          <p:nvSpPr>
            <p:cNvPr id="502788" name="AutoShape 4"/>
            <p:cNvSpPr>
              <a:spLocks noChangeArrowheads="1"/>
            </p:cNvSpPr>
            <p:nvPr/>
          </p:nvSpPr>
          <p:spPr bwMode="auto">
            <a:xfrm>
              <a:off x="1077913" y="2209800"/>
              <a:ext cx="1773237" cy="1152525"/>
            </a:xfrm>
            <a:prstGeom prst="roundRect">
              <a:avLst>
                <a:gd name="adj" fmla="val 16667"/>
              </a:avLst>
            </a:prstGeom>
            <a:solidFill>
              <a:srgbClr val="FFFFFF"/>
            </a:solidFill>
            <a:ln w="38100">
              <a:solidFill>
                <a:srgbClr val="43699C"/>
              </a:solidFill>
              <a:round/>
              <a:headEnd/>
              <a:tailEnd/>
            </a:ln>
            <a:effectLst>
              <a:outerShdw dist="107763" dir="2700000" algn="ctr" rotWithShape="0">
                <a:srgbClr val="C0C0C0"/>
              </a:outerShdw>
            </a:effectLst>
          </p:spPr>
          <p:txBody>
            <a:bodyPr anchor="ctr"/>
            <a:lstStyle/>
            <a:p>
              <a:pPr eaLnBrk="0" hangingPunct="0">
                <a:defRPr/>
              </a:pPr>
              <a:r>
                <a:rPr kumimoji="1" lang="en-US" sz="1800" b="1">
                  <a:latin typeface="+mj-lt"/>
                </a:rPr>
                <a:t>Determine Items to Count</a:t>
              </a:r>
              <a:endParaRPr kumimoji="1" lang="en-US" sz="1800" b="1">
                <a:solidFill>
                  <a:schemeClr val="accent1"/>
                </a:solidFill>
                <a:latin typeface="+mj-lt"/>
              </a:endParaRPr>
            </a:p>
          </p:txBody>
        </p:sp>
        <p:sp>
          <p:nvSpPr>
            <p:cNvPr id="502789" name="AutoShape 5"/>
            <p:cNvSpPr>
              <a:spLocks noChangeArrowheads="1"/>
            </p:cNvSpPr>
            <p:nvPr/>
          </p:nvSpPr>
          <p:spPr bwMode="auto">
            <a:xfrm>
              <a:off x="6323013" y="2209800"/>
              <a:ext cx="1773237" cy="1152525"/>
            </a:xfrm>
            <a:prstGeom prst="roundRect">
              <a:avLst>
                <a:gd name="adj" fmla="val 16667"/>
              </a:avLst>
            </a:prstGeom>
            <a:solidFill>
              <a:schemeClr val="bg1"/>
            </a:solidFill>
            <a:ln w="38100">
              <a:solidFill>
                <a:srgbClr val="43699C"/>
              </a:solidFill>
              <a:round/>
              <a:headEnd/>
              <a:tailEnd/>
            </a:ln>
            <a:effectLst>
              <a:outerShdw dist="107763" dir="2700000" algn="ctr" rotWithShape="0">
                <a:srgbClr val="C0C0C0"/>
              </a:outerShdw>
            </a:effectLst>
          </p:spPr>
          <p:txBody>
            <a:bodyPr anchor="ctr"/>
            <a:lstStyle/>
            <a:p>
              <a:pPr eaLnBrk="0" hangingPunct="0">
                <a:defRPr/>
              </a:pPr>
              <a:r>
                <a:rPr kumimoji="1" lang="en-US" sz="1800" b="1">
                  <a:latin typeface="+mj-lt"/>
                </a:rPr>
                <a:t>Count Items</a:t>
              </a:r>
              <a:endParaRPr kumimoji="1" lang="en-US" sz="1800" b="1">
                <a:solidFill>
                  <a:schemeClr val="accent1"/>
                </a:solidFill>
                <a:latin typeface="+mj-lt"/>
              </a:endParaRPr>
            </a:p>
          </p:txBody>
        </p:sp>
        <p:sp>
          <p:nvSpPr>
            <p:cNvPr id="502790" name="AutoShape 6"/>
            <p:cNvSpPr>
              <a:spLocks noChangeArrowheads="1"/>
            </p:cNvSpPr>
            <p:nvPr/>
          </p:nvSpPr>
          <p:spPr bwMode="auto">
            <a:xfrm>
              <a:off x="3676650" y="2209800"/>
              <a:ext cx="1773238" cy="1152525"/>
            </a:xfrm>
            <a:prstGeom prst="roundRect">
              <a:avLst>
                <a:gd name="adj" fmla="val 16667"/>
              </a:avLst>
            </a:prstGeom>
            <a:solidFill>
              <a:srgbClr val="FFFFFF"/>
            </a:solidFill>
            <a:ln w="38100">
              <a:solidFill>
                <a:srgbClr val="43699C"/>
              </a:solidFill>
              <a:round/>
              <a:headEnd/>
              <a:tailEnd/>
            </a:ln>
            <a:effectLst>
              <a:outerShdw dist="107763" dir="2700000" algn="ctr" rotWithShape="0">
                <a:srgbClr val="C0C0C0"/>
              </a:outerShdw>
            </a:effectLst>
          </p:spPr>
          <p:txBody>
            <a:bodyPr anchor="ctr"/>
            <a:lstStyle/>
            <a:p>
              <a:pPr eaLnBrk="0" hangingPunct="0">
                <a:defRPr/>
              </a:pPr>
              <a:r>
                <a:rPr kumimoji="1" lang="en-US" sz="1800" b="1">
                  <a:latin typeface="+mj-lt"/>
                </a:rPr>
                <a:t>Create Worksheet</a:t>
              </a:r>
              <a:endParaRPr kumimoji="1" lang="en-US" sz="1800" b="1">
                <a:solidFill>
                  <a:schemeClr val="accent1"/>
                </a:solidFill>
                <a:latin typeface="+mj-lt"/>
              </a:endParaRPr>
            </a:p>
          </p:txBody>
        </p:sp>
        <p:cxnSp>
          <p:nvCxnSpPr>
            <p:cNvPr id="96263" name="AutoShape 7"/>
            <p:cNvCxnSpPr>
              <a:cxnSpLocks noChangeShapeType="1"/>
              <a:stCxn id="502788" idx="3"/>
              <a:endCxn id="502790" idx="1"/>
            </p:cNvCxnSpPr>
            <p:nvPr/>
          </p:nvCxnSpPr>
          <p:spPr bwMode="auto">
            <a:xfrm>
              <a:off x="2870200" y="2786063"/>
              <a:ext cx="787400" cy="0"/>
            </a:xfrm>
            <a:prstGeom prst="straightConnector1">
              <a:avLst/>
            </a:prstGeom>
            <a:noFill/>
            <a:ln w="38100">
              <a:solidFill>
                <a:srgbClr val="5A87C6"/>
              </a:solidFill>
              <a:round/>
              <a:headEnd/>
              <a:tailEnd type="triangle" w="med" len="med"/>
            </a:ln>
          </p:spPr>
        </p:cxnSp>
        <p:cxnSp>
          <p:nvCxnSpPr>
            <p:cNvPr id="96264" name="AutoShape 8"/>
            <p:cNvCxnSpPr>
              <a:cxnSpLocks noChangeShapeType="1"/>
              <a:stCxn id="502790" idx="3"/>
              <a:endCxn id="502789" idx="1"/>
            </p:cNvCxnSpPr>
            <p:nvPr/>
          </p:nvCxnSpPr>
          <p:spPr bwMode="auto">
            <a:xfrm>
              <a:off x="5468938" y="2786063"/>
              <a:ext cx="835025" cy="0"/>
            </a:xfrm>
            <a:prstGeom prst="straightConnector1">
              <a:avLst/>
            </a:prstGeom>
            <a:noFill/>
            <a:ln w="38100">
              <a:solidFill>
                <a:srgbClr val="5A87C6"/>
              </a:solidFill>
              <a:round/>
              <a:headEnd/>
              <a:tailEnd type="triangle" w="med" len="med"/>
            </a:ln>
          </p:spPr>
        </p:cxnSp>
        <p:sp>
          <p:nvSpPr>
            <p:cNvPr id="502793" name="AutoShape 9"/>
            <p:cNvSpPr>
              <a:spLocks noChangeArrowheads="1"/>
            </p:cNvSpPr>
            <p:nvPr/>
          </p:nvSpPr>
          <p:spPr bwMode="auto">
            <a:xfrm>
              <a:off x="1085850" y="4038600"/>
              <a:ext cx="1773238" cy="1152525"/>
            </a:xfrm>
            <a:prstGeom prst="roundRect">
              <a:avLst>
                <a:gd name="adj" fmla="val 16667"/>
              </a:avLst>
            </a:prstGeom>
            <a:solidFill>
              <a:srgbClr val="FFFFFF"/>
            </a:solidFill>
            <a:ln w="38100">
              <a:solidFill>
                <a:srgbClr val="43699C"/>
              </a:solidFill>
              <a:round/>
              <a:headEnd/>
              <a:tailEnd/>
            </a:ln>
            <a:effectLst>
              <a:outerShdw dist="107763" dir="2700000" algn="ctr" rotWithShape="0">
                <a:srgbClr val="C0C0C0"/>
              </a:outerShdw>
            </a:effectLst>
          </p:spPr>
          <p:txBody>
            <a:bodyPr anchor="ctr"/>
            <a:lstStyle/>
            <a:p>
              <a:pPr eaLnBrk="0" hangingPunct="0">
                <a:defRPr/>
              </a:pPr>
              <a:r>
                <a:rPr kumimoji="1" lang="en-US" sz="1800" b="1">
                  <a:latin typeface="+mj-lt"/>
                </a:rPr>
                <a:t>Enter Count Results</a:t>
              </a:r>
              <a:endParaRPr kumimoji="1" lang="en-US" sz="1800" b="1">
                <a:solidFill>
                  <a:schemeClr val="accent1"/>
                </a:solidFill>
                <a:latin typeface="+mj-lt"/>
              </a:endParaRPr>
            </a:p>
          </p:txBody>
        </p:sp>
        <p:sp>
          <p:nvSpPr>
            <p:cNvPr id="502794" name="AutoShape 10"/>
            <p:cNvSpPr>
              <a:spLocks noChangeArrowheads="1"/>
            </p:cNvSpPr>
            <p:nvPr/>
          </p:nvSpPr>
          <p:spPr bwMode="auto">
            <a:xfrm>
              <a:off x="3676650" y="4041775"/>
              <a:ext cx="1773238" cy="1152525"/>
            </a:xfrm>
            <a:prstGeom prst="roundRect">
              <a:avLst>
                <a:gd name="adj" fmla="val 16667"/>
              </a:avLst>
            </a:prstGeom>
            <a:solidFill>
              <a:srgbClr val="C0C0C0"/>
            </a:solidFill>
            <a:ln w="38100">
              <a:solidFill>
                <a:srgbClr val="43699C"/>
              </a:solidFill>
              <a:round/>
              <a:headEnd/>
              <a:tailEnd/>
            </a:ln>
            <a:effectLst>
              <a:outerShdw dist="107763" dir="2700000" algn="ctr" rotWithShape="0">
                <a:srgbClr val="C0C0C0"/>
              </a:outerShdw>
            </a:effectLst>
          </p:spPr>
          <p:txBody>
            <a:bodyPr anchor="ctr"/>
            <a:lstStyle/>
            <a:p>
              <a:pPr eaLnBrk="0" hangingPunct="0">
                <a:defRPr/>
              </a:pPr>
              <a:r>
                <a:rPr kumimoji="1" lang="en-US" sz="1800" b="1">
                  <a:latin typeface="+mj-lt"/>
                </a:rPr>
                <a:t>Enter Recount Results</a:t>
              </a:r>
              <a:endParaRPr kumimoji="1" lang="en-US" sz="1800" b="1">
                <a:solidFill>
                  <a:schemeClr val="accent1"/>
                </a:solidFill>
                <a:latin typeface="+mj-lt"/>
              </a:endParaRPr>
            </a:p>
          </p:txBody>
        </p:sp>
        <p:sp>
          <p:nvSpPr>
            <p:cNvPr id="502795" name="AutoShape 11"/>
            <p:cNvSpPr>
              <a:spLocks noChangeArrowheads="1"/>
            </p:cNvSpPr>
            <p:nvPr/>
          </p:nvSpPr>
          <p:spPr bwMode="auto">
            <a:xfrm>
              <a:off x="6330950" y="4038600"/>
              <a:ext cx="1773238" cy="1152525"/>
            </a:xfrm>
            <a:prstGeom prst="roundRect">
              <a:avLst>
                <a:gd name="adj" fmla="val 16667"/>
              </a:avLst>
            </a:prstGeom>
            <a:solidFill>
              <a:srgbClr val="FFFFFF"/>
            </a:solidFill>
            <a:ln w="38100">
              <a:solidFill>
                <a:srgbClr val="43699C"/>
              </a:solidFill>
              <a:round/>
              <a:headEnd/>
              <a:tailEnd/>
            </a:ln>
            <a:effectLst>
              <a:outerShdw dist="107763" dir="2700000" algn="ctr" rotWithShape="0">
                <a:srgbClr val="C0C0C0"/>
              </a:outerShdw>
            </a:effectLst>
          </p:spPr>
          <p:txBody>
            <a:bodyPr anchor="ctr"/>
            <a:lstStyle/>
            <a:p>
              <a:pPr eaLnBrk="0" hangingPunct="0">
                <a:defRPr/>
              </a:pPr>
              <a:r>
                <a:rPr kumimoji="1" lang="en-US" sz="1800" b="1">
                  <a:latin typeface="+mj-lt"/>
                </a:rPr>
                <a:t>Update Inventory Balances</a:t>
              </a:r>
              <a:endParaRPr kumimoji="1" lang="en-US" sz="1800" b="1">
                <a:solidFill>
                  <a:schemeClr val="accent1"/>
                </a:solidFill>
                <a:latin typeface="+mj-lt"/>
              </a:endParaRPr>
            </a:p>
          </p:txBody>
        </p:sp>
        <p:cxnSp>
          <p:nvCxnSpPr>
            <p:cNvPr id="96268" name="AutoShape 14"/>
            <p:cNvCxnSpPr>
              <a:cxnSpLocks noChangeShapeType="1"/>
              <a:stCxn id="502789" idx="2"/>
              <a:endCxn id="502793" idx="0"/>
            </p:cNvCxnSpPr>
            <p:nvPr/>
          </p:nvCxnSpPr>
          <p:spPr bwMode="auto">
            <a:xfrm rot="5400000">
              <a:off x="4272756" y="1081882"/>
              <a:ext cx="638175" cy="5237162"/>
            </a:xfrm>
            <a:prstGeom prst="bentConnector3">
              <a:avLst>
                <a:gd name="adj1" fmla="val 50000"/>
              </a:avLst>
            </a:prstGeom>
            <a:noFill/>
            <a:ln w="38100">
              <a:solidFill>
                <a:srgbClr val="5A87C6"/>
              </a:solidFill>
              <a:miter lim="800000"/>
              <a:headEnd/>
              <a:tailEnd type="triangle" w="med" len="med"/>
            </a:ln>
          </p:spPr>
        </p:cxnSp>
        <p:cxnSp>
          <p:nvCxnSpPr>
            <p:cNvPr id="96269" name="AutoShape 15"/>
            <p:cNvCxnSpPr>
              <a:cxnSpLocks noChangeShapeType="1"/>
              <a:stCxn id="502793" idx="2"/>
              <a:endCxn id="502795" idx="2"/>
            </p:cNvCxnSpPr>
            <p:nvPr/>
          </p:nvCxnSpPr>
          <p:spPr bwMode="auto">
            <a:xfrm rot="16200000" flipH="1">
              <a:off x="4595019" y="2588419"/>
              <a:ext cx="1588" cy="5245100"/>
            </a:xfrm>
            <a:prstGeom prst="bentConnector3">
              <a:avLst>
                <a:gd name="adj1" fmla="val 20400009"/>
              </a:avLst>
            </a:prstGeom>
            <a:noFill/>
            <a:ln w="38100">
              <a:solidFill>
                <a:srgbClr val="5A87C6"/>
              </a:solidFill>
              <a:miter lim="800000"/>
              <a:headEnd/>
              <a:tailEnd type="triangle" w="med" len="med"/>
            </a:ln>
          </p:spPr>
        </p:cxnSp>
        <p:sp>
          <p:nvSpPr>
            <p:cNvPr id="96270" name="Rectangle 16"/>
            <p:cNvSpPr>
              <a:spLocks noChangeArrowheads="1"/>
            </p:cNvSpPr>
            <p:nvPr/>
          </p:nvSpPr>
          <p:spPr bwMode="auto">
            <a:xfrm>
              <a:off x="2735263" y="4468813"/>
              <a:ext cx="138112" cy="293687"/>
            </a:xfrm>
            <a:prstGeom prst="rect">
              <a:avLst/>
            </a:prstGeom>
            <a:noFill/>
            <a:ln w="9525" algn="ctr">
              <a:noFill/>
              <a:miter lim="800000"/>
              <a:headEnd/>
              <a:tailEnd/>
            </a:ln>
          </p:spPr>
          <p:txBody>
            <a:bodyPr wrap="none" tIns="91440" bIns="91440" anchor="ctr"/>
            <a:lstStyle/>
            <a:p>
              <a:endParaRPr lang="en-US">
                <a:latin typeface="+mj-lt"/>
              </a:endParaRPr>
            </a:p>
          </p:txBody>
        </p:sp>
        <p:sp>
          <p:nvSpPr>
            <p:cNvPr id="96271" name="Rectangle 17"/>
            <p:cNvSpPr>
              <a:spLocks noChangeArrowheads="1"/>
            </p:cNvSpPr>
            <p:nvPr/>
          </p:nvSpPr>
          <p:spPr bwMode="auto">
            <a:xfrm>
              <a:off x="3665538" y="4470400"/>
              <a:ext cx="138112" cy="293688"/>
            </a:xfrm>
            <a:prstGeom prst="rect">
              <a:avLst/>
            </a:prstGeom>
            <a:noFill/>
            <a:ln w="9525" algn="ctr">
              <a:noFill/>
              <a:miter lim="800000"/>
              <a:headEnd/>
              <a:tailEnd/>
            </a:ln>
          </p:spPr>
          <p:txBody>
            <a:bodyPr wrap="none" tIns="91440" bIns="91440" anchor="ctr"/>
            <a:lstStyle/>
            <a:p>
              <a:endParaRPr lang="en-US">
                <a:latin typeface="+mj-lt"/>
              </a:endParaRPr>
            </a:p>
          </p:txBody>
        </p:sp>
        <p:cxnSp>
          <p:nvCxnSpPr>
            <p:cNvPr id="96272" name="AutoShape 18"/>
            <p:cNvCxnSpPr>
              <a:cxnSpLocks noChangeShapeType="1"/>
              <a:stCxn id="96270" idx="3"/>
              <a:endCxn id="96271" idx="1"/>
            </p:cNvCxnSpPr>
            <p:nvPr/>
          </p:nvCxnSpPr>
          <p:spPr bwMode="auto">
            <a:xfrm>
              <a:off x="2873375" y="4616450"/>
              <a:ext cx="792163" cy="1588"/>
            </a:xfrm>
            <a:prstGeom prst="bentConnector3">
              <a:avLst>
                <a:gd name="adj1" fmla="val 49898"/>
              </a:avLst>
            </a:prstGeom>
            <a:noFill/>
            <a:ln w="38100">
              <a:solidFill>
                <a:srgbClr val="5A87C6"/>
              </a:solidFill>
              <a:miter lim="800000"/>
              <a:headEnd/>
              <a:tailEnd type="triangle" w="med" len="med"/>
            </a:ln>
          </p:spPr>
        </p:cxnSp>
        <p:sp>
          <p:nvSpPr>
            <p:cNvPr id="96273" name="Rectangle 19"/>
            <p:cNvSpPr>
              <a:spLocks noChangeArrowheads="1"/>
            </p:cNvSpPr>
            <p:nvPr/>
          </p:nvSpPr>
          <p:spPr bwMode="auto">
            <a:xfrm>
              <a:off x="5302250" y="4456113"/>
              <a:ext cx="138113" cy="293687"/>
            </a:xfrm>
            <a:prstGeom prst="rect">
              <a:avLst/>
            </a:prstGeom>
            <a:noFill/>
            <a:ln w="9525" algn="ctr">
              <a:noFill/>
              <a:miter lim="800000"/>
              <a:headEnd/>
              <a:tailEnd/>
            </a:ln>
          </p:spPr>
          <p:txBody>
            <a:bodyPr wrap="none" tIns="91440" bIns="91440" anchor="ctr"/>
            <a:lstStyle/>
            <a:p>
              <a:endParaRPr lang="en-US">
                <a:latin typeface="+mj-lt"/>
              </a:endParaRPr>
            </a:p>
          </p:txBody>
        </p:sp>
        <p:sp>
          <p:nvSpPr>
            <p:cNvPr id="96274" name="Rectangle 20"/>
            <p:cNvSpPr>
              <a:spLocks noChangeArrowheads="1"/>
            </p:cNvSpPr>
            <p:nvPr/>
          </p:nvSpPr>
          <p:spPr bwMode="auto">
            <a:xfrm>
              <a:off x="6327775" y="4457700"/>
              <a:ext cx="138113" cy="293688"/>
            </a:xfrm>
            <a:prstGeom prst="rect">
              <a:avLst/>
            </a:prstGeom>
            <a:noFill/>
            <a:ln w="3175" algn="ctr">
              <a:noFill/>
              <a:miter lim="800000"/>
              <a:headEnd/>
              <a:tailEnd/>
            </a:ln>
          </p:spPr>
          <p:txBody>
            <a:bodyPr wrap="none" tIns="91440" bIns="91440" anchor="ctr"/>
            <a:lstStyle/>
            <a:p>
              <a:endParaRPr lang="en-US">
                <a:latin typeface="+mj-lt"/>
              </a:endParaRPr>
            </a:p>
          </p:txBody>
        </p:sp>
        <p:cxnSp>
          <p:nvCxnSpPr>
            <p:cNvPr id="96275" name="AutoShape 22"/>
            <p:cNvCxnSpPr>
              <a:cxnSpLocks noChangeShapeType="1"/>
              <a:stCxn id="96273" idx="3"/>
              <a:endCxn id="96274" idx="1"/>
            </p:cNvCxnSpPr>
            <p:nvPr/>
          </p:nvCxnSpPr>
          <p:spPr bwMode="auto">
            <a:xfrm>
              <a:off x="5440363" y="4603750"/>
              <a:ext cx="887412" cy="1588"/>
            </a:xfrm>
            <a:prstGeom prst="bentConnector3">
              <a:avLst>
                <a:gd name="adj1" fmla="val 49912"/>
              </a:avLst>
            </a:prstGeom>
            <a:noFill/>
            <a:ln w="38100">
              <a:solidFill>
                <a:srgbClr val="5A87C6"/>
              </a:solidFill>
              <a:miter lim="800000"/>
              <a:headEnd/>
              <a:tailEnd type="triangle" w="med" len="med"/>
            </a:ln>
          </p:spPr>
        </p:cxnSp>
      </p:gr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Rectangle 2"/>
          <p:cNvSpPr>
            <a:spLocks noGrp="1" noChangeArrowheads="1"/>
          </p:cNvSpPr>
          <p:nvPr>
            <p:ph type="title"/>
          </p:nvPr>
        </p:nvSpPr>
        <p:spPr/>
        <p:txBody>
          <a:bodyPr/>
          <a:lstStyle/>
          <a:p>
            <a:pPr eaLnBrk="1" hangingPunct="1"/>
            <a:r>
              <a:rPr lang="en-US" smtClean="0"/>
              <a:t>Inventory Valuation Report</a:t>
            </a:r>
          </a:p>
        </p:txBody>
      </p:sp>
      <p:sp>
        <p:nvSpPr>
          <p:cNvPr id="97282" name="Footer Placeholder 3"/>
          <p:cNvSpPr>
            <a:spLocks noGrp="1"/>
          </p:cNvSpPr>
          <p:nvPr>
            <p:ph type="ftr" sz="quarter" idx="10"/>
          </p:nvPr>
        </p:nvSpPr>
        <p:spPr>
          <a:noFill/>
        </p:spPr>
        <p:txBody>
          <a:bodyPr/>
          <a:lstStyle/>
          <a:p>
            <a:r>
              <a:rPr lang="en-US"/>
              <a:t>CI-SU-896</a:t>
            </a:r>
          </a:p>
        </p:txBody>
      </p:sp>
      <p:grpSp>
        <p:nvGrpSpPr>
          <p:cNvPr id="10" name="Group 9"/>
          <p:cNvGrpSpPr/>
          <p:nvPr/>
        </p:nvGrpSpPr>
        <p:grpSpPr>
          <a:xfrm>
            <a:off x="460449" y="878258"/>
            <a:ext cx="8207375" cy="5376862"/>
            <a:chOff x="581025" y="1481138"/>
            <a:chExt cx="8207375" cy="5376862"/>
          </a:xfrm>
        </p:grpSpPr>
        <p:pic>
          <p:nvPicPr>
            <p:cNvPr id="97284" name="Picture 3" descr="Region Capture"/>
            <p:cNvPicPr>
              <a:picLocks noChangeAspect="1" noChangeArrowheads="1"/>
            </p:cNvPicPr>
            <p:nvPr/>
          </p:nvPicPr>
          <p:blipFill>
            <a:blip r:embed="rId2" cstate="print"/>
            <a:srcRect/>
            <a:stretch>
              <a:fillRect/>
            </a:stretch>
          </p:blipFill>
          <p:spPr bwMode="auto">
            <a:xfrm>
              <a:off x="581025" y="1481138"/>
              <a:ext cx="7961313" cy="4013200"/>
            </a:xfrm>
            <a:prstGeom prst="rect">
              <a:avLst/>
            </a:prstGeom>
            <a:noFill/>
            <a:ln w="9525">
              <a:noFill/>
              <a:miter lim="800000"/>
              <a:headEnd/>
              <a:tailEnd/>
            </a:ln>
          </p:spPr>
        </p:pic>
        <p:sp>
          <p:nvSpPr>
            <p:cNvPr id="97285" name="Text Box 4"/>
            <p:cNvSpPr txBox="1">
              <a:spLocks noChangeArrowheads="1"/>
            </p:cNvSpPr>
            <p:nvPr/>
          </p:nvSpPr>
          <p:spPr bwMode="auto">
            <a:xfrm>
              <a:off x="3208338" y="6003925"/>
              <a:ext cx="2700337" cy="366713"/>
            </a:xfrm>
            <a:prstGeom prst="rect">
              <a:avLst/>
            </a:prstGeom>
            <a:noFill/>
            <a:ln w="9525" algn="ctr">
              <a:noFill/>
              <a:miter lim="800000"/>
              <a:headEnd/>
              <a:tailEnd/>
            </a:ln>
          </p:spPr>
          <p:txBody>
            <a:bodyPr wrap="none" tIns="91440" bIns="91440">
              <a:spAutoFit/>
            </a:bodyPr>
            <a:lstStyle/>
            <a:p>
              <a:r>
                <a:rPr lang="en-US" sz="1200" b="1" i="1">
                  <a:solidFill>
                    <a:srgbClr val="5A87C6"/>
                  </a:solidFill>
                  <a:latin typeface="Arial" charset="0"/>
                </a:rPr>
                <a:t>Inventory Valuation Report (1.5.21)</a:t>
              </a:r>
            </a:p>
          </p:txBody>
        </p:sp>
        <p:pic>
          <p:nvPicPr>
            <p:cNvPr id="97286" name="Picture 5" descr="Region Capture"/>
            <p:cNvPicPr>
              <a:picLocks noChangeAspect="1" noChangeArrowheads="1"/>
            </p:cNvPicPr>
            <p:nvPr/>
          </p:nvPicPr>
          <p:blipFill>
            <a:blip r:embed="rId3" cstate="print"/>
            <a:srcRect/>
            <a:stretch>
              <a:fillRect/>
            </a:stretch>
          </p:blipFill>
          <p:spPr bwMode="auto">
            <a:xfrm>
              <a:off x="971550" y="4905375"/>
              <a:ext cx="7789863" cy="1952625"/>
            </a:xfrm>
            <a:prstGeom prst="rect">
              <a:avLst/>
            </a:prstGeom>
            <a:noFill/>
            <a:ln w="9525">
              <a:noFill/>
              <a:miter lim="800000"/>
              <a:headEnd/>
              <a:tailEnd/>
            </a:ln>
          </p:spPr>
        </p:pic>
        <p:sp>
          <p:nvSpPr>
            <p:cNvPr id="97287" name="Rectangle 6"/>
            <p:cNvSpPr>
              <a:spLocks noChangeArrowheads="1"/>
            </p:cNvSpPr>
            <p:nvPr/>
          </p:nvSpPr>
          <p:spPr bwMode="auto">
            <a:xfrm>
              <a:off x="1155700" y="6148388"/>
              <a:ext cx="7632700" cy="596900"/>
            </a:xfrm>
            <a:prstGeom prst="rect">
              <a:avLst/>
            </a:prstGeom>
            <a:noFill/>
            <a:ln w="28575" algn="ctr">
              <a:solidFill>
                <a:srgbClr val="FF3300"/>
              </a:solidFill>
              <a:miter lim="800000"/>
              <a:headEnd/>
              <a:tailEnd/>
            </a:ln>
          </p:spPr>
          <p:txBody>
            <a:bodyPr wrap="none" tIns="91440" bIns="91440" anchor="ctr"/>
            <a:lstStyle/>
            <a:p>
              <a:endParaRPr lang="en-US"/>
            </a:p>
          </p:txBody>
        </p:sp>
        <p:sp>
          <p:nvSpPr>
            <p:cNvPr id="97288" name="Rectangle 7"/>
            <p:cNvSpPr>
              <a:spLocks noChangeArrowheads="1"/>
            </p:cNvSpPr>
            <p:nvPr/>
          </p:nvSpPr>
          <p:spPr bwMode="auto">
            <a:xfrm>
              <a:off x="2532063" y="4687888"/>
              <a:ext cx="2646362" cy="230187"/>
            </a:xfrm>
            <a:prstGeom prst="rect">
              <a:avLst/>
            </a:prstGeom>
            <a:noFill/>
            <a:ln w="28575" algn="ctr">
              <a:solidFill>
                <a:srgbClr val="FF3300"/>
              </a:solidFill>
              <a:miter lim="800000"/>
              <a:headEnd/>
              <a:tailEnd/>
            </a:ln>
          </p:spPr>
          <p:txBody>
            <a:bodyPr wrap="none" tIns="91440" bIns="91440" anchor="ctr"/>
            <a:lstStyle/>
            <a:p>
              <a:endParaRPr lang="en-US"/>
            </a:p>
          </p:txBody>
        </p:sp>
        <p:cxnSp>
          <p:nvCxnSpPr>
            <p:cNvPr id="97289" name="AutoShape 8"/>
            <p:cNvCxnSpPr>
              <a:cxnSpLocks noChangeShapeType="1"/>
              <a:stCxn id="97287" idx="1"/>
              <a:endCxn id="97288" idx="1"/>
            </p:cNvCxnSpPr>
            <p:nvPr/>
          </p:nvCxnSpPr>
          <p:spPr bwMode="auto">
            <a:xfrm rot="10800000" flipH="1">
              <a:off x="1141413" y="4803775"/>
              <a:ext cx="1376362" cy="1643063"/>
            </a:xfrm>
            <a:prstGeom prst="bentConnector3">
              <a:avLst>
                <a:gd name="adj1" fmla="val -15569"/>
              </a:avLst>
            </a:prstGeom>
            <a:noFill/>
            <a:ln w="28575">
              <a:solidFill>
                <a:srgbClr val="FF3300"/>
              </a:solidFill>
              <a:miter lim="800000"/>
              <a:headEnd/>
              <a:tailEnd type="triangle" w="med" len="med"/>
            </a:ln>
          </p:spPr>
        </p:cxnSp>
      </p:gr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2"/>
          <p:cNvSpPr>
            <a:spLocks noGrp="1" noChangeArrowheads="1"/>
          </p:cNvSpPr>
          <p:nvPr>
            <p:ph type="title"/>
          </p:nvPr>
        </p:nvSpPr>
        <p:spPr/>
        <p:txBody>
          <a:bodyPr/>
          <a:lstStyle/>
          <a:p>
            <a:pPr eaLnBrk="1" hangingPunct="1"/>
            <a:r>
              <a:rPr lang="en-US" smtClean="0"/>
              <a:t>Cycle Count Results Entry</a:t>
            </a:r>
          </a:p>
        </p:txBody>
      </p:sp>
      <p:sp>
        <p:nvSpPr>
          <p:cNvPr id="98306" name="Footer Placeholder 3"/>
          <p:cNvSpPr>
            <a:spLocks noGrp="1"/>
          </p:cNvSpPr>
          <p:nvPr>
            <p:ph type="ftr" sz="quarter" idx="10"/>
          </p:nvPr>
        </p:nvSpPr>
        <p:spPr>
          <a:noFill/>
        </p:spPr>
        <p:txBody>
          <a:bodyPr/>
          <a:lstStyle/>
          <a:p>
            <a:r>
              <a:rPr lang="en-US"/>
              <a:t>CI-SU-900</a:t>
            </a:r>
          </a:p>
        </p:txBody>
      </p:sp>
      <p:grpSp>
        <p:nvGrpSpPr>
          <p:cNvPr id="7" name="Group 6"/>
          <p:cNvGrpSpPr/>
          <p:nvPr/>
        </p:nvGrpSpPr>
        <p:grpSpPr>
          <a:xfrm>
            <a:off x="395288" y="1244859"/>
            <a:ext cx="8335962" cy="4524375"/>
            <a:chOff x="395288" y="1666875"/>
            <a:chExt cx="8335962" cy="4524375"/>
          </a:xfrm>
        </p:grpSpPr>
        <p:pic>
          <p:nvPicPr>
            <p:cNvPr id="98308" name="Picture 4" descr="Region Capture"/>
            <p:cNvPicPr>
              <a:picLocks noChangeAspect="1" noChangeArrowheads="1"/>
            </p:cNvPicPr>
            <p:nvPr/>
          </p:nvPicPr>
          <p:blipFill>
            <a:blip r:embed="rId2" cstate="print"/>
            <a:srcRect/>
            <a:stretch>
              <a:fillRect/>
            </a:stretch>
          </p:blipFill>
          <p:spPr bwMode="auto">
            <a:xfrm>
              <a:off x="395288" y="1666875"/>
              <a:ext cx="8335962" cy="4524375"/>
            </a:xfrm>
            <a:prstGeom prst="rect">
              <a:avLst/>
            </a:prstGeom>
            <a:noFill/>
            <a:ln w="9525">
              <a:noFill/>
              <a:miter lim="800000"/>
              <a:headEnd/>
              <a:tailEnd/>
            </a:ln>
          </p:spPr>
        </p:pic>
        <p:sp>
          <p:nvSpPr>
            <p:cNvPr id="98309" name="Rectangle 6"/>
            <p:cNvSpPr>
              <a:spLocks noChangeArrowheads="1"/>
            </p:cNvSpPr>
            <p:nvPr/>
          </p:nvSpPr>
          <p:spPr bwMode="auto">
            <a:xfrm>
              <a:off x="5265738" y="3898900"/>
              <a:ext cx="2501900" cy="258763"/>
            </a:xfrm>
            <a:prstGeom prst="rect">
              <a:avLst/>
            </a:prstGeom>
            <a:noFill/>
            <a:ln w="28575" algn="ctr">
              <a:solidFill>
                <a:srgbClr val="FF3300"/>
              </a:solidFill>
              <a:miter lim="800000"/>
              <a:headEnd/>
              <a:tailEnd/>
            </a:ln>
          </p:spPr>
          <p:txBody>
            <a:bodyPr wrap="none" tIns="91440" bIns="91440" anchor="ctr"/>
            <a:lstStyle/>
            <a:p>
              <a:endParaRPr lang="en-US"/>
            </a:p>
          </p:txBody>
        </p:sp>
        <p:sp>
          <p:nvSpPr>
            <p:cNvPr id="98310" name="Rectangle 8"/>
            <p:cNvSpPr>
              <a:spLocks noChangeArrowheads="1"/>
            </p:cNvSpPr>
            <p:nvPr/>
          </p:nvSpPr>
          <p:spPr bwMode="auto">
            <a:xfrm>
              <a:off x="569913" y="4289425"/>
              <a:ext cx="2501900" cy="258763"/>
            </a:xfrm>
            <a:prstGeom prst="rect">
              <a:avLst/>
            </a:prstGeom>
            <a:noFill/>
            <a:ln w="28575" algn="ctr">
              <a:solidFill>
                <a:srgbClr val="FF3300"/>
              </a:solidFill>
              <a:miter lim="800000"/>
              <a:headEnd/>
              <a:tailEnd/>
            </a:ln>
          </p:spPr>
          <p:txBody>
            <a:bodyPr wrap="none" tIns="91440" bIns="91440" anchor="ctr"/>
            <a:lstStyle/>
            <a:p>
              <a:endParaRPr lang="en-US"/>
            </a:p>
          </p:txBody>
        </p:sp>
      </p:gr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2"/>
          <p:cNvSpPr>
            <a:spLocks noGrp="1" noChangeArrowheads="1"/>
          </p:cNvSpPr>
          <p:nvPr>
            <p:ph type="title"/>
          </p:nvPr>
        </p:nvSpPr>
        <p:spPr/>
        <p:txBody>
          <a:bodyPr/>
          <a:lstStyle/>
          <a:p>
            <a:pPr eaLnBrk="1" hangingPunct="1"/>
            <a:r>
              <a:rPr lang="en-US" smtClean="0"/>
              <a:t>Cycle Count Worksheet Print</a:t>
            </a:r>
          </a:p>
        </p:txBody>
      </p:sp>
      <p:sp>
        <p:nvSpPr>
          <p:cNvPr id="99330" name="Footer Placeholder 3"/>
          <p:cNvSpPr>
            <a:spLocks noGrp="1"/>
          </p:cNvSpPr>
          <p:nvPr>
            <p:ph type="ftr" sz="quarter" idx="10"/>
          </p:nvPr>
        </p:nvSpPr>
        <p:spPr>
          <a:noFill/>
        </p:spPr>
        <p:txBody>
          <a:bodyPr/>
          <a:lstStyle/>
          <a:p>
            <a:r>
              <a:rPr lang="en-US"/>
              <a:t>CI-SU-910</a:t>
            </a:r>
          </a:p>
        </p:txBody>
      </p:sp>
      <p:grpSp>
        <p:nvGrpSpPr>
          <p:cNvPr id="6" name="Group 5"/>
          <p:cNvGrpSpPr/>
          <p:nvPr/>
        </p:nvGrpSpPr>
        <p:grpSpPr>
          <a:xfrm>
            <a:off x="581025" y="1041696"/>
            <a:ext cx="7961313" cy="4945063"/>
            <a:chOff x="581025" y="1524000"/>
            <a:chExt cx="7961313" cy="4945063"/>
          </a:xfrm>
        </p:grpSpPr>
        <p:pic>
          <p:nvPicPr>
            <p:cNvPr id="99332" name="Picture 3" descr="Region Capture"/>
            <p:cNvPicPr>
              <a:picLocks noChangeAspect="1" noChangeArrowheads="1"/>
            </p:cNvPicPr>
            <p:nvPr/>
          </p:nvPicPr>
          <p:blipFill>
            <a:blip r:embed="rId2" cstate="print"/>
            <a:srcRect/>
            <a:stretch>
              <a:fillRect/>
            </a:stretch>
          </p:blipFill>
          <p:spPr bwMode="auto">
            <a:xfrm>
              <a:off x="581025" y="1524000"/>
              <a:ext cx="7961313" cy="4945063"/>
            </a:xfrm>
            <a:prstGeom prst="rect">
              <a:avLst/>
            </a:prstGeom>
            <a:noFill/>
            <a:ln w="9525">
              <a:noFill/>
              <a:miter lim="800000"/>
              <a:headEnd/>
              <a:tailEnd/>
            </a:ln>
          </p:spPr>
        </p:pic>
        <p:sp>
          <p:nvSpPr>
            <p:cNvPr id="99333" name="Rectangle 5"/>
            <p:cNvSpPr>
              <a:spLocks noChangeArrowheads="1"/>
            </p:cNvSpPr>
            <p:nvPr/>
          </p:nvSpPr>
          <p:spPr bwMode="auto">
            <a:xfrm>
              <a:off x="817563" y="4725988"/>
              <a:ext cx="2541587" cy="241300"/>
            </a:xfrm>
            <a:prstGeom prst="rect">
              <a:avLst/>
            </a:prstGeom>
            <a:noFill/>
            <a:ln w="28575" algn="ctr">
              <a:solidFill>
                <a:srgbClr val="FF3300"/>
              </a:solidFill>
              <a:miter lim="800000"/>
              <a:headEnd/>
              <a:tailEnd/>
            </a:ln>
          </p:spPr>
          <p:txBody>
            <a:bodyPr wrap="none" tIns="91440" bIns="91440" anchor="ctr"/>
            <a:lstStyle/>
            <a:p>
              <a:endParaRPr lang="en-US"/>
            </a:p>
          </p:txBody>
        </p:sp>
      </p:gr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2"/>
          <p:cNvSpPr>
            <a:spLocks noGrp="1" noChangeArrowheads="1"/>
          </p:cNvSpPr>
          <p:nvPr>
            <p:ph type="title"/>
          </p:nvPr>
        </p:nvSpPr>
        <p:spPr/>
        <p:txBody>
          <a:bodyPr/>
          <a:lstStyle/>
          <a:p>
            <a:pPr eaLnBrk="1" hangingPunct="1"/>
            <a:r>
              <a:rPr lang="en-US" smtClean="0"/>
              <a:t>Item Tag Create</a:t>
            </a:r>
          </a:p>
        </p:txBody>
      </p:sp>
      <p:sp>
        <p:nvSpPr>
          <p:cNvPr id="100354" name="Footer Placeholder 3"/>
          <p:cNvSpPr>
            <a:spLocks noGrp="1"/>
          </p:cNvSpPr>
          <p:nvPr>
            <p:ph type="ftr" sz="quarter" idx="10"/>
          </p:nvPr>
        </p:nvSpPr>
        <p:spPr>
          <a:noFill/>
        </p:spPr>
        <p:txBody>
          <a:bodyPr/>
          <a:lstStyle/>
          <a:p>
            <a:r>
              <a:rPr lang="en-US"/>
              <a:t>CI-SU-920</a:t>
            </a:r>
          </a:p>
        </p:txBody>
      </p:sp>
      <p:grpSp>
        <p:nvGrpSpPr>
          <p:cNvPr id="6" name="Group 5"/>
          <p:cNvGrpSpPr/>
          <p:nvPr/>
        </p:nvGrpSpPr>
        <p:grpSpPr>
          <a:xfrm>
            <a:off x="591073" y="1483507"/>
            <a:ext cx="7953375" cy="4040188"/>
            <a:chOff x="581025" y="1895475"/>
            <a:chExt cx="7953375" cy="4040188"/>
          </a:xfrm>
        </p:grpSpPr>
        <p:pic>
          <p:nvPicPr>
            <p:cNvPr id="100356" name="Picture 3" descr="Region Capture"/>
            <p:cNvPicPr>
              <a:picLocks noChangeAspect="1" noChangeArrowheads="1"/>
            </p:cNvPicPr>
            <p:nvPr/>
          </p:nvPicPr>
          <p:blipFill>
            <a:blip r:embed="rId2" cstate="print"/>
            <a:srcRect/>
            <a:stretch>
              <a:fillRect/>
            </a:stretch>
          </p:blipFill>
          <p:spPr bwMode="auto">
            <a:xfrm>
              <a:off x="581025" y="1895475"/>
              <a:ext cx="7953375" cy="4040188"/>
            </a:xfrm>
            <a:prstGeom prst="rect">
              <a:avLst/>
            </a:prstGeom>
            <a:noFill/>
            <a:ln w="9525">
              <a:noFill/>
              <a:miter lim="800000"/>
              <a:headEnd/>
              <a:tailEnd/>
            </a:ln>
          </p:spPr>
        </p:pic>
        <p:sp>
          <p:nvSpPr>
            <p:cNvPr id="100357" name="Rectangle 5"/>
            <p:cNvSpPr>
              <a:spLocks noChangeArrowheads="1"/>
            </p:cNvSpPr>
            <p:nvPr/>
          </p:nvSpPr>
          <p:spPr bwMode="auto">
            <a:xfrm>
              <a:off x="1627188" y="4678363"/>
              <a:ext cx="2684462" cy="230187"/>
            </a:xfrm>
            <a:prstGeom prst="rect">
              <a:avLst/>
            </a:prstGeom>
            <a:noFill/>
            <a:ln w="28575" algn="ctr">
              <a:solidFill>
                <a:srgbClr val="FF3300"/>
              </a:solidFill>
              <a:miter lim="800000"/>
              <a:headEnd/>
              <a:tailEnd/>
            </a:ln>
          </p:spPr>
          <p:txBody>
            <a:bodyPr wrap="none" tIns="91440" bIns="91440" anchor="ctr"/>
            <a:lstStyle/>
            <a:p>
              <a:endParaRPr lang="en-US"/>
            </a:p>
          </p:txBody>
        </p:sp>
      </p:gr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2"/>
          <p:cNvSpPr>
            <a:spLocks noGrp="1" noChangeArrowheads="1"/>
          </p:cNvSpPr>
          <p:nvPr>
            <p:ph type="title"/>
          </p:nvPr>
        </p:nvSpPr>
        <p:spPr/>
        <p:txBody>
          <a:bodyPr/>
          <a:lstStyle/>
          <a:p>
            <a:pPr eaLnBrk="1" hangingPunct="1"/>
            <a:r>
              <a:rPr lang="en-US" smtClean="0"/>
              <a:t>Sales Order Shipments</a:t>
            </a:r>
          </a:p>
        </p:txBody>
      </p:sp>
      <p:sp>
        <p:nvSpPr>
          <p:cNvPr id="101378" name="Footer Placeholder 3"/>
          <p:cNvSpPr>
            <a:spLocks noGrp="1"/>
          </p:cNvSpPr>
          <p:nvPr>
            <p:ph type="ftr" sz="quarter" idx="10"/>
          </p:nvPr>
        </p:nvSpPr>
        <p:spPr>
          <a:noFill/>
        </p:spPr>
        <p:txBody>
          <a:bodyPr/>
          <a:lstStyle/>
          <a:p>
            <a:r>
              <a:rPr lang="en-US"/>
              <a:t>CI-SU-930</a:t>
            </a:r>
          </a:p>
        </p:txBody>
      </p:sp>
      <p:grpSp>
        <p:nvGrpSpPr>
          <p:cNvPr id="7" name="Group 6"/>
          <p:cNvGrpSpPr/>
          <p:nvPr/>
        </p:nvGrpSpPr>
        <p:grpSpPr>
          <a:xfrm>
            <a:off x="781050" y="1134854"/>
            <a:ext cx="7561263" cy="4724400"/>
            <a:chOff x="781050" y="1657350"/>
            <a:chExt cx="7561263" cy="4724400"/>
          </a:xfrm>
        </p:grpSpPr>
        <p:pic>
          <p:nvPicPr>
            <p:cNvPr id="101380" name="Picture 3" descr="Region Capture"/>
            <p:cNvPicPr>
              <a:picLocks noChangeAspect="1" noChangeArrowheads="1"/>
            </p:cNvPicPr>
            <p:nvPr/>
          </p:nvPicPr>
          <p:blipFill>
            <a:blip r:embed="rId2" cstate="print"/>
            <a:srcRect/>
            <a:stretch>
              <a:fillRect/>
            </a:stretch>
          </p:blipFill>
          <p:spPr bwMode="auto">
            <a:xfrm>
              <a:off x="781050" y="1657350"/>
              <a:ext cx="7561263" cy="4724400"/>
            </a:xfrm>
            <a:prstGeom prst="rect">
              <a:avLst/>
            </a:prstGeom>
            <a:noFill/>
            <a:ln w="9525">
              <a:noFill/>
              <a:miter lim="800000"/>
              <a:headEnd/>
              <a:tailEnd/>
            </a:ln>
          </p:spPr>
        </p:pic>
        <p:sp>
          <p:nvSpPr>
            <p:cNvPr id="101381" name="Rectangle 5"/>
            <p:cNvSpPr>
              <a:spLocks noChangeArrowheads="1"/>
            </p:cNvSpPr>
            <p:nvPr/>
          </p:nvSpPr>
          <p:spPr bwMode="auto">
            <a:xfrm>
              <a:off x="1039813" y="5524500"/>
              <a:ext cx="2039937" cy="211138"/>
            </a:xfrm>
            <a:prstGeom prst="rect">
              <a:avLst/>
            </a:prstGeom>
            <a:noFill/>
            <a:ln w="28575" algn="ctr">
              <a:solidFill>
                <a:srgbClr val="FF3300"/>
              </a:solidFill>
              <a:miter lim="800000"/>
              <a:headEnd/>
              <a:tailEnd/>
            </a:ln>
          </p:spPr>
          <p:txBody>
            <a:bodyPr wrap="none" tIns="91440" bIns="91440" anchor="ctr"/>
            <a:lstStyle/>
            <a:p>
              <a:endParaRPr lang="en-US"/>
            </a:p>
          </p:txBody>
        </p:sp>
        <p:pic>
          <p:nvPicPr>
            <p:cNvPr id="101382" name="Picture 6" descr="Region Capture"/>
            <p:cNvPicPr>
              <a:picLocks noChangeAspect="1" noChangeArrowheads="1"/>
            </p:cNvPicPr>
            <p:nvPr/>
          </p:nvPicPr>
          <p:blipFill>
            <a:blip r:embed="rId3" cstate="print"/>
            <a:srcRect/>
            <a:stretch>
              <a:fillRect/>
            </a:stretch>
          </p:blipFill>
          <p:spPr bwMode="auto">
            <a:xfrm>
              <a:off x="3009900" y="3929063"/>
              <a:ext cx="3105150" cy="219075"/>
            </a:xfrm>
            <a:prstGeom prst="rect">
              <a:avLst/>
            </a:prstGeom>
            <a:noFill/>
            <a:ln w="9525">
              <a:noFill/>
              <a:miter lim="800000"/>
              <a:headEnd/>
              <a:tailEnd/>
            </a:ln>
          </p:spPr>
        </p:pic>
      </p:gr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2"/>
          <p:cNvSpPr>
            <a:spLocks noGrp="1" noChangeArrowheads="1"/>
          </p:cNvSpPr>
          <p:nvPr>
            <p:ph type="title"/>
          </p:nvPr>
        </p:nvSpPr>
        <p:spPr/>
        <p:txBody>
          <a:bodyPr/>
          <a:lstStyle/>
          <a:p>
            <a:pPr eaLnBrk="1" hangingPunct="1"/>
            <a:r>
              <a:rPr lang="en-US" smtClean="0"/>
              <a:t>Sales Order Shipments</a:t>
            </a:r>
          </a:p>
        </p:txBody>
      </p:sp>
      <p:sp>
        <p:nvSpPr>
          <p:cNvPr id="102402" name="Footer Placeholder 3"/>
          <p:cNvSpPr>
            <a:spLocks noGrp="1"/>
          </p:cNvSpPr>
          <p:nvPr>
            <p:ph type="ftr" sz="quarter" idx="10"/>
          </p:nvPr>
        </p:nvSpPr>
        <p:spPr>
          <a:noFill/>
        </p:spPr>
        <p:txBody>
          <a:bodyPr/>
          <a:lstStyle/>
          <a:p>
            <a:r>
              <a:rPr lang="en-US"/>
              <a:t>CI-SU-940</a:t>
            </a:r>
          </a:p>
        </p:txBody>
      </p:sp>
      <p:grpSp>
        <p:nvGrpSpPr>
          <p:cNvPr id="6" name="Group 5"/>
          <p:cNvGrpSpPr/>
          <p:nvPr/>
        </p:nvGrpSpPr>
        <p:grpSpPr>
          <a:xfrm>
            <a:off x="586311" y="1113189"/>
            <a:ext cx="7961312" cy="4816475"/>
            <a:chOff x="576263" y="1685925"/>
            <a:chExt cx="7961312" cy="4816475"/>
          </a:xfrm>
        </p:grpSpPr>
        <p:pic>
          <p:nvPicPr>
            <p:cNvPr id="102404" name="Picture 3" descr="Region Capture"/>
            <p:cNvPicPr>
              <a:picLocks noChangeAspect="1" noChangeArrowheads="1"/>
            </p:cNvPicPr>
            <p:nvPr/>
          </p:nvPicPr>
          <p:blipFill>
            <a:blip r:embed="rId2" cstate="print"/>
            <a:srcRect/>
            <a:stretch>
              <a:fillRect/>
            </a:stretch>
          </p:blipFill>
          <p:spPr bwMode="auto">
            <a:xfrm>
              <a:off x="576263" y="1685925"/>
              <a:ext cx="7961312" cy="4816475"/>
            </a:xfrm>
            <a:prstGeom prst="rect">
              <a:avLst/>
            </a:prstGeom>
            <a:noFill/>
            <a:ln w="9525">
              <a:noFill/>
              <a:miter lim="800000"/>
              <a:headEnd/>
              <a:tailEnd/>
            </a:ln>
          </p:spPr>
        </p:pic>
        <p:sp>
          <p:nvSpPr>
            <p:cNvPr id="102405" name="Rectangle 5"/>
            <p:cNvSpPr>
              <a:spLocks noChangeArrowheads="1"/>
            </p:cNvSpPr>
            <p:nvPr/>
          </p:nvSpPr>
          <p:spPr bwMode="auto">
            <a:xfrm>
              <a:off x="817563" y="5737225"/>
              <a:ext cx="2320925" cy="201613"/>
            </a:xfrm>
            <a:prstGeom prst="rect">
              <a:avLst/>
            </a:prstGeom>
            <a:noFill/>
            <a:ln w="28575" algn="ctr">
              <a:solidFill>
                <a:srgbClr val="FF3300"/>
              </a:solidFill>
              <a:miter lim="800000"/>
              <a:headEnd/>
              <a:tailEnd/>
            </a:ln>
          </p:spPr>
          <p:txBody>
            <a:bodyPr wrap="none" tIns="91440" bIns="91440" anchor="ctr"/>
            <a:lstStyle/>
            <a:p>
              <a:endParaRPr lang="en-US"/>
            </a:p>
          </p:txBody>
        </p:sp>
      </p:gr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2"/>
          <p:cNvSpPr>
            <a:spLocks noGrp="1" noChangeArrowheads="1"/>
          </p:cNvSpPr>
          <p:nvPr>
            <p:ph type="title"/>
          </p:nvPr>
        </p:nvSpPr>
        <p:spPr/>
        <p:txBody>
          <a:bodyPr/>
          <a:lstStyle/>
          <a:p>
            <a:pPr eaLnBrk="1" hangingPunct="1"/>
            <a:r>
              <a:rPr lang="en-US" smtClean="0"/>
              <a:t>Consignment Adjustment</a:t>
            </a:r>
          </a:p>
        </p:txBody>
      </p:sp>
      <p:sp>
        <p:nvSpPr>
          <p:cNvPr id="103426" name="Footer Placeholder 3"/>
          <p:cNvSpPr>
            <a:spLocks noGrp="1"/>
          </p:cNvSpPr>
          <p:nvPr>
            <p:ph type="ftr" sz="quarter" idx="10"/>
          </p:nvPr>
        </p:nvSpPr>
        <p:spPr>
          <a:noFill/>
        </p:spPr>
        <p:txBody>
          <a:bodyPr/>
          <a:lstStyle/>
          <a:p>
            <a:r>
              <a:rPr lang="en-US"/>
              <a:t>CI-SU-950</a:t>
            </a:r>
          </a:p>
        </p:txBody>
      </p:sp>
      <p:pic>
        <p:nvPicPr>
          <p:cNvPr id="103428" name="Picture 3" descr="Region Capture"/>
          <p:cNvPicPr>
            <a:picLocks noChangeAspect="1" noChangeArrowheads="1"/>
          </p:cNvPicPr>
          <p:nvPr/>
        </p:nvPicPr>
        <p:blipFill>
          <a:blip r:embed="rId2" cstate="print"/>
          <a:srcRect/>
          <a:stretch>
            <a:fillRect/>
          </a:stretch>
        </p:blipFill>
        <p:spPr bwMode="auto">
          <a:xfrm>
            <a:off x="585788" y="1288823"/>
            <a:ext cx="7953375" cy="4632325"/>
          </a:xfrm>
          <a:prstGeom prst="rect">
            <a:avLst/>
          </a:prstGeom>
          <a:noFill/>
          <a:ln w="9525">
            <a:noFill/>
            <a:miter lim="800000"/>
            <a:headEnd/>
            <a:tailEnd/>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Rectangle 2"/>
          <p:cNvSpPr>
            <a:spLocks noGrp="1" noChangeArrowheads="1"/>
          </p:cNvSpPr>
          <p:nvPr>
            <p:ph type="title"/>
          </p:nvPr>
        </p:nvSpPr>
        <p:spPr/>
        <p:txBody>
          <a:bodyPr/>
          <a:lstStyle/>
          <a:p>
            <a:pPr eaLnBrk="1" hangingPunct="1"/>
            <a:r>
              <a:rPr lang="en-US" smtClean="0"/>
              <a:t>Consignment Adjustment</a:t>
            </a:r>
          </a:p>
        </p:txBody>
      </p:sp>
      <p:sp>
        <p:nvSpPr>
          <p:cNvPr id="104450" name="Footer Placeholder 3"/>
          <p:cNvSpPr>
            <a:spLocks noGrp="1"/>
          </p:cNvSpPr>
          <p:nvPr>
            <p:ph type="ftr" sz="quarter" idx="10"/>
          </p:nvPr>
        </p:nvSpPr>
        <p:spPr>
          <a:noFill/>
        </p:spPr>
        <p:txBody>
          <a:bodyPr/>
          <a:lstStyle/>
          <a:p>
            <a:r>
              <a:rPr lang="en-US"/>
              <a:t>CI-SU-960</a:t>
            </a:r>
          </a:p>
        </p:txBody>
      </p:sp>
      <p:pic>
        <p:nvPicPr>
          <p:cNvPr id="104452" name="Picture 3"/>
          <p:cNvPicPr>
            <a:picLocks noChangeAspect="1" noChangeArrowheads="1"/>
          </p:cNvPicPr>
          <p:nvPr/>
        </p:nvPicPr>
        <p:blipFill>
          <a:blip r:embed="rId2" cstate="print"/>
          <a:srcRect/>
          <a:stretch>
            <a:fillRect/>
          </a:stretch>
        </p:blipFill>
        <p:spPr bwMode="auto">
          <a:xfrm>
            <a:off x="1685925" y="1239162"/>
            <a:ext cx="5753100" cy="4676775"/>
          </a:xfrm>
          <a:prstGeom prst="rect">
            <a:avLst/>
          </a:prstGeom>
          <a:noFill/>
          <a:ln w="9525" algn="ctr">
            <a:noFill/>
            <a:miter lim="800000"/>
            <a:headEnd/>
            <a:tailEnd/>
          </a:ln>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2"/>
          <p:cNvSpPr>
            <a:spLocks noGrp="1" noChangeArrowheads="1"/>
          </p:cNvSpPr>
          <p:nvPr>
            <p:ph type="title"/>
          </p:nvPr>
        </p:nvSpPr>
        <p:spPr/>
        <p:txBody>
          <a:bodyPr/>
          <a:lstStyle/>
          <a:p>
            <a:pPr eaLnBrk="1" hangingPunct="1"/>
            <a:r>
              <a:rPr lang="en-US" smtClean="0"/>
              <a:t>Transactions Detail Inquiry</a:t>
            </a:r>
          </a:p>
        </p:txBody>
      </p:sp>
      <p:sp>
        <p:nvSpPr>
          <p:cNvPr id="105474" name="Footer Placeholder 3"/>
          <p:cNvSpPr>
            <a:spLocks noGrp="1"/>
          </p:cNvSpPr>
          <p:nvPr>
            <p:ph type="ftr" sz="quarter" idx="10"/>
          </p:nvPr>
        </p:nvSpPr>
        <p:spPr>
          <a:noFill/>
        </p:spPr>
        <p:txBody>
          <a:bodyPr/>
          <a:lstStyle/>
          <a:p>
            <a:r>
              <a:rPr lang="en-US"/>
              <a:t>CI-SU-970</a:t>
            </a:r>
          </a:p>
        </p:txBody>
      </p:sp>
      <p:pic>
        <p:nvPicPr>
          <p:cNvPr id="105476" name="Picture 8"/>
          <p:cNvPicPr>
            <a:picLocks noChangeAspect="1" noChangeArrowheads="1"/>
          </p:cNvPicPr>
          <p:nvPr/>
        </p:nvPicPr>
        <p:blipFill>
          <a:blip r:embed="rId2" cstate="print"/>
          <a:srcRect/>
          <a:stretch>
            <a:fillRect/>
          </a:stretch>
        </p:blipFill>
        <p:spPr bwMode="auto">
          <a:xfrm>
            <a:off x="1690688" y="1086706"/>
            <a:ext cx="5743575" cy="4686300"/>
          </a:xfrm>
          <a:prstGeom prst="rect">
            <a:avLst/>
          </a:prstGeom>
          <a:noFill/>
          <a:ln w="9525" algn="ctr">
            <a:noFill/>
            <a:miter lim="800000"/>
            <a:headEnd/>
            <a:tailEnd/>
          </a:ln>
        </p:spPr>
      </p:pic>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2477</TotalTime>
  <Words>2279</Words>
  <Application>Microsoft Office PowerPoint</Application>
  <PresentationFormat>On-screen Show (4:3)</PresentationFormat>
  <Paragraphs>673</Paragraphs>
  <Slides>115</Slides>
  <Notes>18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115</vt:i4>
      </vt:variant>
    </vt:vector>
  </HeadingPairs>
  <TitlesOfParts>
    <vt:vector size="117" baseType="lpstr">
      <vt:lpstr>QAD 2010 Template</vt:lpstr>
      <vt:lpstr>Clip</vt:lpstr>
      <vt:lpstr>Consignment Inventory</vt:lpstr>
      <vt:lpstr>Slide 2</vt:lpstr>
      <vt:lpstr>Customer Consignment Inventory</vt:lpstr>
      <vt:lpstr>Customer Consignment Inventory</vt:lpstr>
      <vt:lpstr>Introduction</vt:lpstr>
      <vt:lpstr>Introduction</vt:lpstr>
      <vt:lpstr>Life Cycle</vt:lpstr>
      <vt:lpstr>Life Cycle Flowchart</vt:lpstr>
      <vt:lpstr>Life Cycle Flowchart (cont’d)</vt:lpstr>
      <vt:lpstr>Terminology</vt:lpstr>
      <vt:lpstr>Terminology</vt:lpstr>
      <vt:lpstr>Terminology</vt:lpstr>
      <vt:lpstr>Terminology</vt:lpstr>
      <vt:lpstr>Terminology</vt:lpstr>
      <vt:lpstr>Customer Consignment Users</vt:lpstr>
      <vt:lpstr>Overview</vt:lpstr>
      <vt:lpstr>Questions?</vt:lpstr>
      <vt:lpstr>Summary</vt:lpstr>
      <vt:lpstr>Customer Consignment Inventory</vt:lpstr>
      <vt:lpstr>Design Considerations</vt:lpstr>
      <vt:lpstr>Inventory Locations</vt:lpstr>
      <vt:lpstr>Accounting</vt:lpstr>
      <vt:lpstr>Transaction History</vt:lpstr>
      <vt:lpstr>Transaction History Con’t</vt:lpstr>
      <vt:lpstr>Transaction History Con’t</vt:lpstr>
      <vt:lpstr>Added Features</vt:lpstr>
      <vt:lpstr>Questions?</vt:lpstr>
      <vt:lpstr>Summary</vt:lpstr>
      <vt:lpstr>Customer Consignment Inventory</vt:lpstr>
      <vt:lpstr>Set Up and Controls</vt:lpstr>
      <vt:lpstr>Determine Business Processes</vt:lpstr>
      <vt:lpstr>Set Up and Controls Flow</vt:lpstr>
      <vt:lpstr>Accounts and Accounting Options</vt:lpstr>
      <vt:lpstr>Accounting Set-up Options</vt:lpstr>
      <vt:lpstr>Account Effects</vt:lpstr>
      <vt:lpstr>Balance Sheet</vt:lpstr>
      <vt:lpstr>Inventory Status</vt:lpstr>
      <vt:lpstr>Inventory Status Code Maintenance</vt:lpstr>
      <vt:lpstr>Location Maintenance</vt:lpstr>
      <vt:lpstr>Inventory Status</vt:lpstr>
      <vt:lpstr>Scheduled Order Maintenance</vt:lpstr>
      <vt:lpstr>Inventory Status (more)</vt:lpstr>
      <vt:lpstr>Inventory Status (more)</vt:lpstr>
      <vt:lpstr>Inventory Status Code Maintenance</vt:lpstr>
      <vt:lpstr>Activating Consignment Inventory</vt:lpstr>
      <vt:lpstr>Customer Consignment Control</vt:lpstr>
      <vt:lpstr>Ship-To/Item Controls Maintenance</vt:lpstr>
      <vt:lpstr>Transport Days</vt:lpstr>
      <vt:lpstr>Delivery Transit Time Maintenance</vt:lpstr>
      <vt:lpstr>Questions?</vt:lpstr>
      <vt:lpstr>Summary</vt:lpstr>
      <vt:lpstr>Customer Consignment Inventory</vt:lpstr>
      <vt:lpstr>Common Functionality</vt:lpstr>
      <vt:lpstr>Sales Order Maintenance</vt:lpstr>
      <vt:lpstr>Sales Order Maintenance</vt:lpstr>
      <vt:lpstr>Transactions Detail Inquiry</vt:lpstr>
      <vt:lpstr>Transactions Detail Inquiry</vt:lpstr>
      <vt:lpstr>Transactions Detail Inquiry</vt:lpstr>
      <vt:lpstr>Transactions Detail Inquiry</vt:lpstr>
      <vt:lpstr>Transactions Detail Inquiry</vt:lpstr>
      <vt:lpstr>Transactions Detail Inquiry</vt:lpstr>
      <vt:lpstr>Consignment Inventory Report</vt:lpstr>
      <vt:lpstr>Consignment Inventory Report</vt:lpstr>
      <vt:lpstr>Consignment Inventory By Order</vt:lpstr>
      <vt:lpstr>Inventory Usage Create</vt:lpstr>
      <vt:lpstr>Inventory Usage Create</vt:lpstr>
      <vt:lpstr>Inventory Usage Create</vt:lpstr>
      <vt:lpstr>Inventory Usage Create</vt:lpstr>
      <vt:lpstr>Inventory Usage Create</vt:lpstr>
      <vt:lpstr>Transaction Detail Inquiry</vt:lpstr>
      <vt:lpstr>Transactions Detail Inquiry</vt:lpstr>
      <vt:lpstr>Transaction Detail Inquiry</vt:lpstr>
      <vt:lpstr>Usage Report by Order</vt:lpstr>
      <vt:lpstr>Usage Report by Order</vt:lpstr>
      <vt:lpstr>Sales Order Maintenance</vt:lpstr>
      <vt:lpstr>Transaction Detail Inquiry</vt:lpstr>
      <vt:lpstr>Customer Schedules Control</vt:lpstr>
      <vt:lpstr>Inventory Usage Create</vt:lpstr>
      <vt:lpstr>Inventory Valuation Report</vt:lpstr>
      <vt:lpstr>Cycle Count Worksheet Print</vt:lpstr>
      <vt:lpstr>Item Tag Create</vt:lpstr>
      <vt:lpstr>Sales Order Shipments</vt:lpstr>
      <vt:lpstr>Sales Order Shipments</vt:lpstr>
      <vt:lpstr>Consignment Adjustment</vt:lpstr>
      <vt:lpstr>Questions?</vt:lpstr>
      <vt:lpstr>Summary</vt:lpstr>
      <vt:lpstr>Customer Consignment Inventory</vt:lpstr>
      <vt:lpstr>Additional Functionality</vt:lpstr>
      <vt:lpstr>Additional Functionality</vt:lpstr>
      <vt:lpstr>Cycle Count Flow</vt:lpstr>
      <vt:lpstr>Inventory Valuation Report</vt:lpstr>
      <vt:lpstr>Cycle Count Results Entry</vt:lpstr>
      <vt:lpstr>Cycle Count Worksheet Print</vt:lpstr>
      <vt:lpstr>Item Tag Create</vt:lpstr>
      <vt:lpstr>Sales Order Shipments</vt:lpstr>
      <vt:lpstr>Sales Order Shipments</vt:lpstr>
      <vt:lpstr>Consignment Adjustment</vt:lpstr>
      <vt:lpstr>Consignment Adjustment</vt:lpstr>
      <vt:lpstr>Transactions Detail Inquiry</vt:lpstr>
      <vt:lpstr>Transaction Detail Inquiry</vt:lpstr>
      <vt:lpstr>Transactions Detail Inquiry</vt:lpstr>
      <vt:lpstr>Item Cost Maintenance</vt:lpstr>
      <vt:lpstr>Transactions Detail Inquiry</vt:lpstr>
      <vt:lpstr>Transactions Detail Inquiry</vt:lpstr>
      <vt:lpstr>Slide 105</vt:lpstr>
      <vt:lpstr>Inventory Reports</vt:lpstr>
      <vt:lpstr>Returns and Corrections</vt:lpstr>
      <vt:lpstr>Transactions by Item Report</vt:lpstr>
      <vt:lpstr>Aging</vt:lpstr>
      <vt:lpstr>Aging Inventory Update</vt:lpstr>
      <vt:lpstr>Aging Inventory Report by Order</vt:lpstr>
      <vt:lpstr>Questions?</vt:lpstr>
      <vt:lpstr>Customer Consignment Inventory</vt:lpstr>
      <vt:lpstr>Customer Consignment: Summary</vt:lpstr>
      <vt:lpstr>Questions?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Michael Forman</dc:creator>
  <cp:lastModifiedBy>Helen Ernst</cp:lastModifiedBy>
  <cp:revision>42</cp:revision>
  <dcterms:created xsi:type="dcterms:W3CDTF">2008-10-07T20:17:09Z</dcterms:created>
  <dcterms:modified xsi:type="dcterms:W3CDTF">2012-08-16T05:13:03Z</dcterms:modified>
</cp:coreProperties>
</file>